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3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80" r:id="rId11"/>
    <p:sldId id="260" r:id="rId12"/>
    <p:sldId id="281" r:id="rId13"/>
    <p:sldId id="261" r:id="rId14"/>
    <p:sldId id="263" r:id="rId15"/>
    <p:sldId id="272" r:id="rId16"/>
    <p:sldId id="276" r:id="rId17"/>
    <p:sldId id="264" r:id="rId18"/>
    <p:sldId id="265" r:id="rId19"/>
    <p:sldId id="267" r:id="rId20"/>
    <p:sldId id="266" r:id="rId21"/>
    <p:sldId id="268" r:id="rId22"/>
    <p:sldId id="269" r:id="rId23"/>
    <p:sldId id="270" r:id="rId24"/>
    <p:sldId id="282" r:id="rId25"/>
    <p:sldId id="277" r:id="rId26"/>
    <p:sldId id="278" r:id="rId27"/>
    <p:sldId id="284" r:id="rId28"/>
    <p:sldId id="285" r:id="rId29"/>
    <p:sldId id="286" r:id="rId30"/>
    <p:sldId id="287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7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also the </a:t>
            </a:r>
            <a:r>
              <a:rPr lang="en-US" dirty="0" err="1"/>
              <a:t>str.join</a:t>
            </a:r>
            <a:r>
              <a:rPr lang="en-US" baseline="0" dirty="0"/>
              <a:t> function, but if all you’re looking for a simple string concatenation, I find that the += operator is simply more straight-forward and more readable.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“from ___ import *” construction is considered bad practice as it is often difficult to control the namespace. Think about “from </a:t>
            </a:r>
            <a:r>
              <a:rPr lang="en-US" baseline="0" dirty="0" err="1"/>
              <a:t>numpy</a:t>
            </a:r>
            <a:r>
              <a:rPr lang="en-US" baseline="0" dirty="0"/>
              <a:t> import *” followed by “from math import *” versus the opposite order. We’ll come back to this in the </a:t>
            </a:r>
            <a:r>
              <a:rPr lang="en-US" baseline="0"/>
              <a:t>next session.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 students parrot this statement back to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scientists at the</a:t>
            </a:r>
            <a:r>
              <a:rPr lang="en-US" baseline="0" dirty="0"/>
              <a:t> very beginning of their computational careers, students can make the decision of what kind of code they’re going to write *now*.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bare </a:t>
            </a:r>
            <a:r>
              <a:rPr lang="en-US" i="1" baseline="0" dirty="0"/>
              <a:t>raise</a:t>
            </a:r>
            <a:r>
              <a:rPr lang="en-US" i="0" baseline="0" dirty="0"/>
              <a:t> statement works only in an </a:t>
            </a:r>
            <a:r>
              <a:rPr lang="en-US" i="1" baseline="0" dirty="0"/>
              <a:t>except</a:t>
            </a:r>
            <a:r>
              <a:rPr lang="en-US" i="0" baseline="0" dirty="0"/>
              <a:t> block where there is an active exception.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0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difference folks might notice between python’s match-case and C/C++’s switch-case is that the C/C++ switch-case requires a break statement at the end of each case, otherwise it will start to run the subsequent case statement. The break statement is implicitly included in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Worth</a:t>
            </a:r>
            <a:r>
              <a:rPr lang="en-US" baseline="0" dirty="0"/>
              <a:t> noting here that filter and map were almost removed from Python 3 in favor of list comprehensions, but they’re still </a:t>
            </a:r>
            <a:r>
              <a:rPr lang="en-US" baseline="0"/>
              <a:t>part of Python.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eps.python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2022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7417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Ensure uniqueness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list(set(</a:t>
            </a:r>
            <a:r>
              <a:rPr lang="en-US" i="1" dirty="0" err="1"/>
              <a:t>some_list</a:t>
            </a:r>
            <a:r>
              <a:rPr lang="en-US" i="1" dirty="0"/>
              <a:t>))</a:t>
            </a:r>
            <a:r>
              <a:rPr lang="en-US" dirty="0"/>
              <a:t> will remove duplicate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Created with the </a:t>
            </a:r>
            <a:r>
              <a:rPr lang="en-US" i="1" dirty="0"/>
              <a:t>set()</a:t>
            </a:r>
            <a:r>
              <a:rPr lang="en-US" dirty="0"/>
              <a:t> function or with {} enclosing elements (be careful w/this, see next slide)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Don</a:t>
            </a:r>
            <a:r>
              <a:rPr lang="mr-IN" dirty="0"/>
              <a:t>’</a:t>
            </a:r>
            <a:r>
              <a:rPr lang="en-US" dirty="0"/>
              <a:t>t allow indexing, so aren’t as commonly used as lists, tuples, and dictionaries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Have some other useful function such as union and intersection (‘|’ and ‘&amp;’)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04" y="2726831"/>
            <a:ext cx="3619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Python’s version of a</a:t>
            </a:r>
            <a:r>
              <a:rPr lang="en-US" i="1" dirty="0"/>
              <a:t> hash table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Can be used to map objects to other objects </a:t>
            </a:r>
          </a:p>
          <a:p>
            <a:pPr lvl="1"/>
            <a:r>
              <a:rPr lang="en-US" dirty="0"/>
              <a:t>Created with {} </a:t>
            </a:r>
          </a:p>
          <a:p>
            <a:pPr lvl="1"/>
            <a:r>
              <a:rPr lang="en-US" dirty="0"/>
              <a:t>Stored values can be accessed via their </a:t>
            </a:r>
            <a:r>
              <a:rPr lang="en-US" i="1" dirty="0"/>
              <a:t>key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keys() </a:t>
            </a:r>
            <a:r>
              <a:rPr lang="en-US" dirty="0"/>
              <a:t>function returns each key </a:t>
            </a:r>
          </a:p>
          <a:p>
            <a:pPr lvl="1"/>
            <a:r>
              <a:rPr lang="en-US" dirty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Data Type Should I Use?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80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a logical </a:t>
            </a:r>
            <a:r>
              <a:rPr lang="en-US" i="1" dirty="0"/>
              <a:t>key-value</a:t>
            </a:r>
            <a:r>
              <a:rPr lang="en-US" dirty="0"/>
              <a:t> connection?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dictionary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to ensure uniqueness of each element?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set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to ensure that the contents will never change?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tuple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answered no to all of these, a list should suffice. </a:t>
            </a:r>
          </a:p>
        </p:txBody>
      </p:sp>
    </p:spTree>
    <p:extLst>
      <p:ext uri="{BB962C8B-B14F-4D97-AF65-F5344CB8AC3E}">
        <p14:creationId xmlns:p14="http://schemas.microsoft.com/office/powerpoint/2010/main" val="18301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/>
              <a:t>Can often speed up code </a:t>
            </a:r>
          </a:p>
          <a:p>
            <a:pPr lvl="1"/>
            <a:r>
              <a:rPr lang="en-US" dirty="0"/>
              <a:t>There is a built-in array object, but in practice, most people use the </a:t>
            </a:r>
            <a:r>
              <a:rPr lang="en-US" dirty="0" err="1"/>
              <a:t>NumPy</a:t>
            </a:r>
            <a:r>
              <a:rPr lang="en-US" dirty="0"/>
              <a:t> array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/>
              <a:t>LISTS AND ARRAYS ARE </a:t>
            </a:r>
            <a:r>
              <a:rPr lang="en-US" sz="4800" b="1" i="1" u="sng" dirty="0"/>
              <a:t>NOT</a:t>
            </a:r>
            <a:r>
              <a:rPr lang="en-US" sz="4800" dirty="0"/>
              <a:t>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vs.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</a:t>
            </a:r>
            <a:r>
              <a:rPr lang="en-US" b="1" i="1" dirty="0"/>
              <a:t>different objects</a:t>
            </a:r>
            <a:r>
              <a:rPr lang="en-US" b="1" dirty="0"/>
              <a:t> </a:t>
            </a:r>
            <a:r>
              <a:rPr lang="en-US" dirty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</a:t>
            </a:r>
            <a:r>
              <a:rPr lang="en-US" dirty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Advice: Pick one of either lists or arrays for a given program and stick to it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vs.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</a:t>
            </a:r>
            <a:r>
              <a:rPr lang="en-US" b="1" i="1" dirty="0"/>
              <a:t>different objects</a:t>
            </a:r>
            <a:r>
              <a:rPr lang="en-US" b="1" dirty="0"/>
              <a:t> </a:t>
            </a:r>
            <a:r>
              <a:rPr lang="en-US" dirty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probably safe to say that a large portion of all scientific code is written using </a:t>
            </a:r>
            <a:r>
              <a:rPr lang="en-US" dirty="0" err="1"/>
              <a:t>NumPy</a:t>
            </a:r>
            <a:r>
              <a:rPr lang="en-US" dirty="0"/>
              <a:t> arrays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5034679" cy="4201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technique used to pull multiple items from array-like objects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Achieved by separating two indices with a colon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either start or end are absent, it takes the beginning or the end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size can be passed as third parameter (i.e. [</a:t>
            </a:r>
            <a:r>
              <a:rPr lang="en-US" dirty="0" err="1"/>
              <a:t>start:stop:stepsize</a:t>
            </a:r>
            <a:r>
              <a:rPr lang="en-US" dirty="0"/>
              <a:t>])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2" y="2207795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/>
              <a:t>boolean</a:t>
            </a:r>
            <a:r>
              <a:rPr lang="en-US" dirty="0"/>
              <a:t> logic: True and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Numbers can be used as well </a:t>
            </a:r>
            <a:r>
              <a:rPr lang="mr-IN" dirty="0"/>
              <a:t>–</a:t>
            </a:r>
            <a:r>
              <a:rPr lang="en-US" dirty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/>
              <a:t>boolean</a:t>
            </a:r>
            <a:r>
              <a:rPr lang="en-US" dirty="0"/>
              <a:t> logic: True and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Numbers can be used as well </a:t>
            </a:r>
            <a:r>
              <a:rPr lang="mr-IN" dirty="0"/>
              <a:t>–</a:t>
            </a:r>
            <a:r>
              <a:rPr lang="en-US" dirty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</a:t>
            </a:r>
            <a:r>
              <a:rPr lang="en-US" i="1" dirty="0"/>
              <a:t>if</a:t>
            </a:r>
            <a:r>
              <a:rPr lang="en-US" dirty="0"/>
              <a:t>/</a:t>
            </a:r>
            <a:r>
              <a:rPr lang="en-US" i="1" dirty="0" err="1"/>
              <a:t>elif</a:t>
            </a:r>
            <a:r>
              <a:rPr lang="en-US" dirty="0"/>
              <a:t>/</a:t>
            </a:r>
            <a:r>
              <a:rPr lang="en-US" i="1" dirty="0"/>
              <a:t>else</a:t>
            </a:r>
            <a:r>
              <a:rPr lang="en-US" dirty="0"/>
              <a:t> blocks executed </a:t>
            </a:r>
            <a:r>
              <a:rPr lang="en-US" i="1" dirty="0"/>
              <a:t>in order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types</a:t>
            </a:r>
          </a:p>
          <a:p>
            <a:pPr lvl="1"/>
            <a:r>
              <a:rPr lang="en-US" dirty="0"/>
              <a:t>For- and while-loops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types of loops can be forced to terminate with the command “break”, and to start the next iteration with “continue” </a:t>
            </a:r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0232"/>
          </a:xfrm>
        </p:spPr>
        <p:txBody>
          <a:bodyPr/>
          <a:lstStyle/>
          <a:p>
            <a:r>
              <a:rPr lang="en-US" dirty="0"/>
              <a:t>Built-in Data Types: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</a:t>
            </a:r>
            <a:r>
              <a:rPr lang="en-US" i="1" dirty="0"/>
              <a:t> list</a:t>
            </a:r>
            <a:r>
              <a:rPr lang="en-US" dirty="0"/>
              <a:t>, </a:t>
            </a:r>
            <a:r>
              <a:rPr lang="en-US" i="1" dirty="0"/>
              <a:t>tuple</a:t>
            </a:r>
            <a:r>
              <a:rPr lang="en-US" dirty="0"/>
              <a:t>, </a:t>
            </a:r>
            <a:r>
              <a:rPr lang="en-US" i="1" dirty="0" err="1"/>
              <a:t>dict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/>
              <a:t>, etc. </a:t>
            </a:r>
          </a:p>
          <a:p>
            <a:endParaRPr lang="en-US" dirty="0"/>
          </a:p>
          <a:p>
            <a:r>
              <a:rPr lang="en-US" dirty="0"/>
              <a:t>Conditionals: </a:t>
            </a:r>
            <a:r>
              <a:rPr lang="en-US" i="1" dirty="0"/>
              <a:t>if/else</a:t>
            </a:r>
            <a:r>
              <a:rPr lang="en-US" dirty="0"/>
              <a:t> statements </a:t>
            </a:r>
          </a:p>
          <a:p>
            <a:endParaRPr lang="en-US" dirty="0"/>
          </a:p>
          <a:p>
            <a:r>
              <a:rPr lang="en-US" dirty="0"/>
              <a:t>Loops:</a:t>
            </a:r>
            <a:r>
              <a:rPr lang="en-US" i="1" dirty="0"/>
              <a:t> for</a:t>
            </a:r>
            <a:r>
              <a:rPr lang="en-US" dirty="0"/>
              <a:t> and </a:t>
            </a:r>
            <a:r>
              <a:rPr lang="en-US" i="1" dirty="0"/>
              <a:t>while 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Functions: </a:t>
            </a:r>
            <a:r>
              <a:rPr lang="en-US" i="1" dirty="0" err="1"/>
              <a:t>def</a:t>
            </a:r>
            <a:r>
              <a:rPr lang="en-US" i="1" dirty="0"/>
              <a:t> </a:t>
            </a:r>
            <a:r>
              <a:rPr lang="en-US" dirty="0"/>
              <a:t>statements </a:t>
            </a:r>
          </a:p>
          <a:p>
            <a:endParaRPr lang="en-US" dirty="0"/>
          </a:p>
          <a:p>
            <a:r>
              <a:rPr lang="en-US" dirty="0"/>
              <a:t>Catching Exceptions: </a:t>
            </a:r>
            <a:r>
              <a:rPr lang="en-US" i="1" dirty="0"/>
              <a:t>try</a:t>
            </a:r>
            <a:r>
              <a:rPr lang="en-US" dirty="0"/>
              <a:t>/</a:t>
            </a:r>
            <a:r>
              <a:rPr lang="en-US" i="1" dirty="0"/>
              <a:t>except</a:t>
            </a:r>
            <a:r>
              <a:rPr lang="en-US" dirty="0"/>
              <a:t>/</a:t>
            </a:r>
            <a:r>
              <a:rPr lang="en-US" i="1" dirty="0"/>
              <a:t>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Should be used when you know </a:t>
            </a:r>
            <a:r>
              <a:rPr lang="en-US" i="1" dirty="0"/>
              <a:t>exactly </a:t>
            </a:r>
            <a:r>
              <a:rPr lang="en-US" dirty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Explicit</a:t>
            </a:r>
            <a:r>
              <a:rPr lang="en-US" dirty="0"/>
              <a:t> for loop: “</a:t>
            </a: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in &lt;some </a:t>
            </a:r>
            <a:r>
              <a:rPr lang="en-US" i="1" dirty="0" err="1"/>
              <a:t>iterable</a:t>
            </a:r>
            <a:r>
              <a:rPr lang="en-US" i="1" dirty="0"/>
              <a:t>&gt;”</a:t>
            </a:r>
            <a:r>
              <a:rPr lang="en-US" dirty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Implicit</a:t>
            </a:r>
            <a:r>
              <a:rPr lang="en-US" dirty="0"/>
              <a:t> for loop: occurs within a list comprehension (example: bottom) 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Should be used when you </a:t>
            </a:r>
            <a:r>
              <a:rPr lang="en-US" i="1" dirty="0"/>
              <a:t>don’t</a:t>
            </a:r>
            <a:r>
              <a:rPr lang="en-US" dirty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while True: &lt;</a:t>
            </a:r>
            <a:r>
              <a:rPr lang="mr-IN" i="1" dirty="0"/>
              <a:t>…</a:t>
            </a:r>
            <a:r>
              <a:rPr lang="en-US" i="1" dirty="0"/>
              <a:t>&gt; break </a:t>
            </a:r>
            <a:r>
              <a:rPr lang="en-US" dirty="0"/>
              <a:t>is not uncommon, but considered bad practice by some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Advantage: The loop will </a:t>
            </a:r>
            <a:r>
              <a:rPr lang="en-US" i="1" dirty="0"/>
              <a:t>always</a:t>
            </a:r>
            <a:r>
              <a:rPr lang="en-US" dirty="0"/>
              <a:t> execute at least once. Other languages achieve this with what is called a </a:t>
            </a:r>
            <a:r>
              <a:rPr lang="en-US" i="1" dirty="0"/>
              <a:t>do-while</a:t>
            </a:r>
            <a:r>
              <a:rPr lang="en-US" dirty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Created with the </a:t>
            </a:r>
            <a:r>
              <a:rPr lang="en-US" i="1" dirty="0" err="1"/>
              <a:t>def</a:t>
            </a:r>
            <a:r>
              <a:rPr lang="en-US" dirty="0"/>
              <a:t> keyword followed by an indented block. Between the </a:t>
            </a:r>
            <a:r>
              <a:rPr lang="en-US" i="1" dirty="0" err="1"/>
              <a:t>def</a:t>
            </a:r>
            <a:r>
              <a:rPr lang="en-US" dirty="0"/>
              <a:t> statement and the body of the function is where you should put a </a:t>
            </a:r>
            <a:r>
              <a:rPr lang="en-US" i="1" dirty="0" err="1"/>
              <a:t>docstring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Astronomers (and scientists in general) are </a:t>
            </a:r>
            <a:r>
              <a:rPr lang="en-US" i="1" dirty="0"/>
              <a:t>notorious </a:t>
            </a:r>
            <a:r>
              <a:rPr lang="en-US" dirty="0"/>
              <a:t>for thin documentation if they document at all.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The Implicit Return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Unless otherwise specified, a function will return </a:t>
            </a:r>
            <a:r>
              <a:rPr lang="en-US" i="1" dirty="0"/>
              <a:t>None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obtain an object from a function, you have to override this with a </a:t>
            </a:r>
            <a:r>
              <a:rPr lang="en-US" i="1" dirty="0"/>
              <a:t>return</a:t>
            </a:r>
            <a:r>
              <a:rPr lang="en-US" dirty="0"/>
              <a:t> statement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note about variable scope: variables declared inside a function cannot be accessed outside the function.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An Alternative for One-Liners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78169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line function: </a:t>
            </a:r>
            <a:r>
              <a:rPr lang="en-US" i="1" dirty="0"/>
              <a:t>lambda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nature don’t have any error-handling or documentation attached to them, so should only be used </a:t>
            </a:r>
            <a:r>
              <a:rPr lang="en-US"/>
              <a:t>when this isn’t necessary </a:t>
            </a:r>
            <a:r>
              <a:rPr lang="mr-IN"/>
              <a:t>–</a:t>
            </a:r>
            <a:r>
              <a:rPr lang="en-US" dirty="0"/>
              <a:t> a </a:t>
            </a:r>
            <a:r>
              <a:rPr lang="en-US" i="1" dirty="0"/>
              <a:t>lambda </a:t>
            </a:r>
            <a:r>
              <a:rPr lang="en-US" dirty="0"/>
              <a:t>worth documenting is better replaced by a </a:t>
            </a:r>
            <a:r>
              <a:rPr lang="en-US" i="1" dirty="0" err="1"/>
              <a:t>def</a:t>
            </a:r>
            <a:r>
              <a:rPr lang="en-US" dirty="0"/>
              <a:t> with a one-line </a:t>
            </a:r>
            <a:r>
              <a:rPr lang="en-US" i="1" dirty="0"/>
              <a:t>return</a:t>
            </a:r>
            <a:r>
              <a:rPr lang="en-US" dirty="0"/>
              <a:t> and a </a:t>
            </a:r>
            <a:r>
              <a:rPr lang="en-US" dirty="0" err="1"/>
              <a:t>docstring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6" y="2745881"/>
            <a:ext cx="3352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Exceptions: try-except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549791" cy="415282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Catch exceptions before their raised and handle them.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types of exceptions can be treated differently by specifying them in the except statement.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exception can be raised “as is” with the python keyword </a:t>
            </a:r>
            <a:r>
              <a:rPr lang="en-US" i="1" dirty="0"/>
              <a:t>raise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7" y="2184400"/>
            <a:ext cx="4597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Exceptions: try-except-finally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354719" cy="43565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</a:t>
            </a:r>
            <a:r>
              <a:rPr lang="en-US" i="1" dirty="0"/>
              <a:t>finally</a:t>
            </a:r>
            <a:r>
              <a:rPr lang="en-US" dirty="0"/>
              <a:t> block when you need something to </a:t>
            </a:r>
            <a:r>
              <a:rPr lang="en-US" i="1" dirty="0"/>
              <a:t>always run</a:t>
            </a:r>
            <a:r>
              <a:rPr lang="en-US" dirty="0"/>
              <a:t> regardless of the errors that may or may not be raised.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freeing up 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Disclaimer </a:t>
            </a:r>
            <a:r>
              <a:rPr lang="mr-IN" dirty="0"/>
              <a:t>–</a:t>
            </a:r>
            <a:r>
              <a:rPr lang="en-US" dirty="0"/>
              <a:t> return statements in a </a:t>
            </a:r>
            <a:r>
              <a:rPr lang="en-US" i="1" dirty="0"/>
              <a:t>finally</a:t>
            </a:r>
            <a:r>
              <a:rPr lang="en-US" dirty="0"/>
              <a:t> block will always override previous return statements in the try-except block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2564384"/>
            <a:ext cx="4559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8A1-AFA1-644C-B2C7-ECD421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Python 3.10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D841-4A5A-FA41-B7B1-EB2054DB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0" y="2091350"/>
            <a:ext cx="6174463" cy="467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3.10 (released October 4, 2021) introduced the new </a:t>
            </a:r>
            <a:r>
              <a:rPr lang="en-US" i="1" dirty="0"/>
              <a:t>match-case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Similar to the </a:t>
            </a:r>
            <a:r>
              <a:rPr lang="en-US" i="1" dirty="0"/>
              <a:t>switch-case</a:t>
            </a:r>
            <a:r>
              <a:rPr lang="en-US" dirty="0"/>
              <a:t> construction in C/C++</a:t>
            </a:r>
          </a:p>
          <a:p>
            <a:pPr lvl="1"/>
            <a:r>
              <a:rPr lang="en-US" dirty="0"/>
              <a:t>Usually implicitly includes some form of type-checking and length-matching for short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 statements can introduce new local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 represents some default scenario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09C0C-1507-8D49-B33C-69ECE5F8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86" y="2091350"/>
            <a:ext cx="5267472" cy="45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8A1-AFA1-644C-B2C7-ECD421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Python 3.10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D841-4A5A-FA41-B7B1-EB2054DB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0" y="2091350"/>
            <a:ext cx="6174463" cy="467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3.10 (released October 4, 2021) introduced the new </a:t>
            </a:r>
            <a:r>
              <a:rPr lang="en-US" i="1" dirty="0"/>
              <a:t>match-case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Similar to the </a:t>
            </a:r>
            <a:r>
              <a:rPr lang="en-US" i="1" dirty="0"/>
              <a:t>switch-case</a:t>
            </a:r>
            <a:r>
              <a:rPr lang="en-US" dirty="0"/>
              <a:t> construction in C/C++</a:t>
            </a:r>
          </a:p>
          <a:p>
            <a:pPr lvl="1"/>
            <a:r>
              <a:rPr lang="en-US" dirty="0"/>
              <a:t>Usually implicitly includes some form of type-checking and length-matching for short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Logical “or” function can be used with | character…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17878-7AFA-4B42-8792-73F3748B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844" y="1628256"/>
            <a:ext cx="4165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0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8A1-AFA1-644C-B2C7-ECD421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Python 3.10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D841-4A5A-FA41-B7B1-EB2054DB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1" y="2091350"/>
            <a:ext cx="5875782" cy="467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3.10 (released October 4, 2021) introduced the new </a:t>
            </a:r>
            <a:r>
              <a:rPr lang="en-US" i="1" dirty="0"/>
              <a:t>match-case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Similar to the </a:t>
            </a:r>
            <a:r>
              <a:rPr lang="en-US" i="1" dirty="0"/>
              <a:t>switch-case</a:t>
            </a:r>
            <a:r>
              <a:rPr lang="en-US" dirty="0"/>
              <a:t> construction in C/C++</a:t>
            </a:r>
          </a:p>
          <a:p>
            <a:pPr lvl="1"/>
            <a:r>
              <a:rPr lang="en-US" dirty="0"/>
              <a:t>Usually implicitly includes some form of type-checking and length-matching for short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Logical “or” function can be used with | character…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and can be used with </a:t>
            </a:r>
            <a:r>
              <a:rPr lang="en-US" i="1" dirty="0"/>
              <a:t>as</a:t>
            </a:r>
            <a:r>
              <a:rPr lang="en-US" dirty="0"/>
              <a:t> to capture the value as a local variable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6A2B06-CC18-D44E-B110-FFDAC9A7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43" y="2069142"/>
            <a:ext cx="5978085" cy="46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Built-in numeric types are </a:t>
            </a:r>
            <a:r>
              <a:rPr lang="en-US" i="1" dirty="0" err="1"/>
              <a:t>int</a:t>
            </a:r>
            <a:r>
              <a:rPr lang="en-US" dirty="0"/>
              <a:t> (integers) and </a:t>
            </a:r>
            <a:r>
              <a:rPr lang="en-US" i="1" dirty="0"/>
              <a:t>float</a:t>
            </a:r>
            <a:r>
              <a:rPr lang="en-US" dirty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Some packages (e.g. </a:t>
            </a:r>
            <a:r>
              <a:rPr lang="en-US" dirty="0" err="1"/>
              <a:t>NumPy</a:t>
            </a:r>
            <a:r>
              <a:rPr lang="en-US" dirty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=, ==, +, -, *, /, //, %, +=, -=, *=, /=, //=, %=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8A1-AFA1-644C-B2C7-ECD421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Python 3.10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D841-4A5A-FA41-B7B1-EB2054DB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1" y="2091350"/>
            <a:ext cx="5875782" cy="467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3.10 (released October 4, 2021) introduced the new </a:t>
            </a:r>
            <a:r>
              <a:rPr lang="en-US" i="1" dirty="0"/>
              <a:t>match-case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Similar to the </a:t>
            </a:r>
            <a:r>
              <a:rPr lang="en-US" i="1" dirty="0"/>
              <a:t>switch-case</a:t>
            </a:r>
            <a:r>
              <a:rPr lang="en-US" dirty="0"/>
              <a:t> construction in C/C++</a:t>
            </a:r>
          </a:p>
          <a:p>
            <a:pPr lvl="1"/>
            <a:r>
              <a:rPr lang="en-US" dirty="0"/>
              <a:t>Usually implicitly includes some form of type-checking and length-matching for short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PEP 636 presents a comprehensive tutorial</a:t>
            </a:r>
          </a:p>
          <a:p>
            <a:pPr lvl="1"/>
            <a:r>
              <a:rPr lang="en-US" dirty="0">
                <a:hlinkClick r:id="rId2"/>
              </a:rPr>
              <a:t>https://peps.python.org</a:t>
            </a:r>
            <a:r>
              <a:rPr lang="en-US" dirty="0"/>
              <a:t> or google “pep 636”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A699F-09C7-A64E-B784-457847EA0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43" y="2069142"/>
            <a:ext cx="5978085" cy="46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9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Built-In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7279" cy="423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any</a:t>
            </a:r>
            <a:r>
              <a:rPr lang="en-US" dirty="0"/>
              <a:t>: Iterates over a list/array and determines if at least one element is </a:t>
            </a:r>
            <a:r>
              <a:rPr lang="en-US" i="1" dirty="0"/>
              <a:t>True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all</a:t>
            </a:r>
            <a:r>
              <a:rPr lang="en-US" dirty="0"/>
              <a:t>: Iterates over a list/array and determines if all elements are </a:t>
            </a:r>
            <a:r>
              <a:rPr lang="en-US" i="1" dirty="0"/>
              <a:t>True</a:t>
            </a:r>
            <a:r>
              <a:rPr lang="en-US" dirty="0"/>
              <a:t>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zip</a:t>
            </a:r>
            <a:r>
              <a:rPr lang="en-US" dirty="0"/>
              <a:t>: Combine lists/arrays into a 2-D list/array component-wise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map</a:t>
            </a:r>
            <a:r>
              <a:rPr lang="en-US" dirty="0"/>
              <a:t>: Iterate a function over an array(s) of values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filter</a:t>
            </a:r>
            <a:r>
              <a:rPr lang="en-US" dirty="0"/>
              <a:t>: Remove elements from a list/array which don’t meet specific criteria </a:t>
            </a:r>
          </a:p>
          <a:p>
            <a:pPr marL="0" indent="0">
              <a:buNone/>
            </a:pPr>
            <a:r>
              <a:rPr lang="en-US" i="1" dirty="0"/>
              <a:t>min</a:t>
            </a:r>
            <a:r>
              <a:rPr lang="en-US" dirty="0"/>
              <a:t>: Calculate minimum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max</a:t>
            </a:r>
            <a:r>
              <a:rPr lang="en-US" dirty="0"/>
              <a:t>: Calculate maximum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In python 3, </a:t>
            </a:r>
            <a:r>
              <a:rPr lang="en-US" i="1" dirty="0"/>
              <a:t>zip</a:t>
            </a:r>
            <a:r>
              <a:rPr lang="en-US" dirty="0"/>
              <a:t>, </a:t>
            </a:r>
            <a:r>
              <a:rPr lang="en-US" i="1" dirty="0"/>
              <a:t>map</a:t>
            </a:r>
            <a:r>
              <a:rPr lang="en-US" dirty="0"/>
              <a:t>, and </a:t>
            </a:r>
            <a:r>
              <a:rPr lang="en-US" i="1" dirty="0"/>
              <a:t>filter </a:t>
            </a:r>
            <a:r>
              <a:rPr lang="en-US" dirty="0"/>
              <a:t>return a special type of object which needs to be cast to a list, tuple, etc.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804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Python 3, strings are </a:t>
            </a:r>
            <a:r>
              <a:rPr lang="en-US" i="1" dirty="0" err="1"/>
              <a:t>unicode</a:t>
            </a:r>
            <a:r>
              <a:rPr lang="en-US" dirty="0"/>
              <a:t> by default, meaning you can use special characters without changing anything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C/C++ print statements are done with </a:t>
            </a:r>
            <a:r>
              <a:rPr lang="en-US" i="1" dirty="0" err="1"/>
              <a:t>printf</a:t>
            </a:r>
            <a:r>
              <a:rPr lang="en-US" dirty="0"/>
              <a:t> in </a:t>
            </a:r>
            <a:r>
              <a:rPr lang="en-US" dirty="0" err="1"/>
              <a:t>stdio.h</a:t>
            </a:r>
            <a:r>
              <a:rPr lang="en-US" dirty="0"/>
              <a:t>, and </a:t>
            </a:r>
            <a:r>
              <a:rPr lang="en-US" i="1" dirty="0" err="1"/>
              <a:t>cout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dirty="0" err="1"/>
              <a:t>iostream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Python: </a:t>
            </a:r>
            <a:r>
              <a:rPr lang="en-US" i="1" dirty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Parentheses are required in Python 3, but not Python 2 (which is deprecated so you shouldn’t be using it anyway) </a:t>
            </a:r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to load a python library into your current code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Analogous to </a:t>
            </a:r>
            <a:r>
              <a:rPr lang="en-US" i="1" dirty="0"/>
              <a:t>#include</a:t>
            </a:r>
            <a:r>
              <a:rPr lang="en-US" dirty="0"/>
              <a:t> and </a:t>
            </a:r>
            <a:r>
              <a:rPr lang="en-US" i="1" dirty="0"/>
              <a:t>using</a:t>
            </a:r>
            <a:r>
              <a:rPr lang="en-US" dirty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assign imported modules new names upon import with </a:t>
            </a:r>
            <a:r>
              <a:rPr lang="en-US" i="1" dirty="0"/>
              <a:t>from</a:t>
            </a:r>
            <a:r>
              <a:rPr lang="en-US" dirty="0"/>
              <a:t> and </a:t>
            </a:r>
            <a:r>
              <a:rPr lang="en-US" i="1" dirty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from</a:t>
            </a:r>
            <a:r>
              <a:rPr lang="en-US" dirty="0"/>
              <a:t> ___ </a:t>
            </a:r>
            <a:r>
              <a:rPr lang="en-US" i="1" dirty="0"/>
              <a:t>import *</a:t>
            </a:r>
            <a:r>
              <a:rPr lang="en-US" dirty="0"/>
              <a:t> imports all contents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sequence of objects </a:t>
            </a:r>
          </a:p>
          <a:p>
            <a:pPr lvl="1"/>
            <a:r>
              <a:rPr lang="en-US" dirty="0"/>
              <a:t>Created with square brackets [ ]</a:t>
            </a:r>
          </a:p>
          <a:p>
            <a:pPr lvl="1"/>
            <a:r>
              <a:rPr lang="en-US" dirty="0"/>
              <a:t>Can be any mix of types </a:t>
            </a:r>
          </a:p>
          <a:p>
            <a:pPr lvl="1"/>
            <a:r>
              <a:rPr lang="en-US" dirty="0"/>
              <a:t>Access an element of the sequence by its position</a:t>
            </a:r>
          </a:p>
          <a:p>
            <a:pPr lvl="2"/>
            <a:r>
              <a:rPr lang="en-US" dirty="0"/>
              <a:t>Negative indices start at the </a:t>
            </a:r>
            <a:r>
              <a:rPr lang="en-US" i="1" dirty="0"/>
              <a:t>end</a:t>
            </a:r>
            <a:r>
              <a:rPr lang="en-US" dirty="0"/>
              <a:t> of the list and count backwards </a:t>
            </a:r>
          </a:p>
          <a:p>
            <a:pPr lvl="2"/>
            <a:r>
              <a:rPr lang="en-US" dirty="0"/>
              <a:t>Modification proceeds in the same manner </a:t>
            </a:r>
          </a:p>
          <a:p>
            <a:pPr lvl="1"/>
            <a:r>
              <a:rPr lang="en-US" dirty="0"/>
              <a:t>Append function adds an element to the end </a:t>
            </a:r>
          </a:p>
          <a:p>
            <a:pPr lvl="2"/>
            <a:r>
              <a:rPr lang="en-US" dirty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/>
              <a:t>immutable</a:t>
            </a:r>
            <a:r>
              <a:rPr lang="en-US" dirty="0"/>
              <a:t> sequence of objects </a:t>
            </a:r>
          </a:p>
          <a:p>
            <a:pPr lvl="1"/>
            <a:r>
              <a:rPr lang="en-US" dirty="0"/>
              <a:t>Created with parentheses ( ) </a:t>
            </a:r>
          </a:p>
          <a:p>
            <a:pPr lvl="1"/>
            <a:r>
              <a:rPr lang="en-US" dirty="0"/>
              <a:t>Can be any mix of types </a:t>
            </a:r>
          </a:p>
          <a:p>
            <a:pPr lvl="1"/>
            <a:r>
              <a:rPr lang="en-US" dirty="0"/>
              <a:t>Access an element of the sequence by its position </a:t>
            </a:r>
          </a:p>
          <a:p>
            <a:pPr lvl="2"/>
            <a:r>
              <a:rPr lang="en-US" dirty="0"/>
              <a:t>Negative indices start at the </a:t>
            </a:r>
            <a:r>
              <a:rPr lang="en-US" i="1" dirty="0"/>
              <a:t>end</a:t>
            </a:r>
            <a:r>
              <a:rPr lang="en-US" dirty="0"/>
              <a:t> of the tuple and count backwards </a:t>
            </a:r>
          </a:p>
          <a:p>
            <a:pPr lvl="2"/>
            <a:r>
              <a:rPr lang="en-US" dirty="0"/>
              <a:t>Modification </a:t>
            </a:r>
            <a:r>
              <a:rPr lang="en-US" i="1" dirty="0"/>
              <a:t>not allowed</a:t>
            </a:r>
            <a:r>
              <a:rPr lang="en-US" dirty="0"/>
              <a:t> (immutability) </a:t>
            </a:r>
          </a:p>
          <a:p>
            <a:pPr lvl="2"/>
            <a:r>
              <a:rPr lang="en-US" dirty="0"/>
              <a:t>Can still use ‘+’ to add elements to the end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924</TotalTime>
  <Words>1938</Words>
  <Application>Microsoft Macintosh PowerPoint</Application>
  <PresentationFormat>Widescreen</PresentationFormat>
  <Paragraphs>244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Berlin</vt:lpstr>
      <vt:lpstr>Review</vt:lpstr>
      <vt:lpstr>Objectives</vt:lpstr>
      <vt:lpstr>Numeric Types </vt:lpstr>
      <vt:lpstr>Strings </vt:lpstr>
      <vt:lpstr>The Print Function</vt:lpstr>
      <vt:lpstr>Type Casting </vt:lpstr>
      <vt:lpstr>Import Statements </vt:lpstr>
      <vt:lpstr>List</vt:lpstr>
      <vt:lpstr>Tuple</vt:lpstr>
      <vt:lpstr>Set</vt:lpstr>
      <vt:lpstr>Dictionary</vt:lpstr>
      <vt:lpstr>Which Data Type Should I Use? </vt:lpstr>
      <vt:lpstr>Arrays </vt:lpstr>
      <vt:lpstr>Lists vs. Arrays </vt:lpstr>
      <vt:lpstr>Lists vs. Arrays </vt:lpstr>
      <vt:lpstr>Slicing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  <vt:lpstr>Functions: An Alternative for One-Liners </vt:lpstr>
      <vt:lpstr>Catching Exceptions: try-except</vt:lpstr>
      <vt:lpstr>Catching Exceptions: try-except-finally </vt:lpstr>
      <vt:lpstr>Pattern-Matching: Python 3.10</vt:lpstr>
      <vt:lpstr>Pattern-Matching: Python 3.10</vt:lpstr>
      <vt:lpstr>Pattern-Matching: Python 3.10</vt:lpstr>
      <vt:lpstr>Pattern-Matching: Python 3.10</vt:lpstr>
      <vt:lpstr>Useful Built-In Functions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302</cp:revision>
  <dcterms:created xsi:type="dcterms:W3CDTF">2020-02-27T18:08:37Z</dcterms:created>
  <dcterms:modified xsi:type="dcterms:W3CDTF">2022-05-08T21:55:02Z</dcterms:modified>
</cp:coreProperties>
</file>