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34"/>
  </p:notes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0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2"/>
    <p:restoredTop sz="84817"/>
  </p:normalViewPr>
  <p:slideViewPr>
    <p:cSldViewPr snapToGrid="0" snapToObjects="1">
      <p:cViewPr varScale="1">
        <p:scale>
          <a:sx n="91" d="100"/>
          <a:sy n="91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8688-84F4-1E49-8ACA-B3D0469C8F4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BE01-6562-DE45-9404-D6DD8A86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“dot syntax” is going to keep arising – it’s how you access attributes and functions associated with specific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4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verbally that the </a:t>
            </a:r>
            <a:r>
              <a:rPr lang="en-US" baseline="0" dirty="0" err="1"/>
              <a:t>coeffs.setter</a:t>
            </a:r>
            <a:r>
              <a:rPr lang="en-US" baseline="0" dirty="0"/>
              <a:t> function is a good example of production-level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when developers speak</a:t>
            </a:r>
            <a:r>
              <a:rPr lang="en-US" baseline="0" dirty="0"/>
              <a:t> of ”callable objects” they’re not just referring to functions. This also includes classes with a __call__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that this definition of __str__ is</a:t>
            </a:r>
            <a:r>
              <a:rPr lang="en-US" baseline="0" dirty="0"/>
              <a:t> actually not necessary – by default it returns self.__</a:t>
            </a:r>
            <a:r>
              <a:rPr lang="en-US" baseline="0" dirty="0" err="1"/>
              <a:t>repr</a:t>
            </a:r>
            <a:r>
              <a:rPr lang="en-US" baseline="0" dirty="0"/>
              <a:t>__(), but included here as an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We’ll see another example focusing on the meaning of </a:t>
            </a:r>
            <a:r>
              <a:rPr lang="en-US" i="1" dirty="0"/>
              <a:t>self</a:t>
            </a:r>
            <a:r>
              <a:rPr lang="en-US" i="0" dirty="0"/>
              <a:t> in a few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see another example focusing on the meaning of </a:t>
            </a:r>
            <a:r>
              <a:rPr lang="en-US" i="1" dirty="0"/>
              <a:t>self</a:t>
            </a:r>
            <a:r>
              <a:rPr lang="en-US" i="0" dirty="0"/>
              <a:t> in a few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</a:t>
            </a:r>
            <a:r>
              <a:rPr lang="en-US" baseline="0" dirty="0"/>
              <a:t> here that @property, @</a:t>
            </a:r>
            <a:r>
              <a:rPr lang="en-US" baseline="0" dirty="0" err="1"/>
              <a:t>name.setter</a:t>
            </a:r>
            <a:r>
              <a:rPr lang="en-US" baseline="0" dirty="0"/>
              <a:t>, and @</a:t>
            </a:r>
            <a:r>
              <a:rPr lang="en-US" baseline="0" dirty="0" err="1"/>
              <a:t>breed.setter</a:t>
            </a:r>
            <a:r>
              <a:rPr lang="en-US" baseline="0" dirty="0"/>
              <a:t> are called decorators, and that we’ll see some more of them in a second. You can make your own decorators but that’s a bit outside the scope of the </a:t>
            </a:r>
            <a:r>
              <a:rPr lang="en-US" baseline="0" dirty="0" err="1"/>
              <a:t>bootcamp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get back to </a:t>
            </a:r>
            <a:r>
              <a:rPr lang="en-US" dirty="0" err="1"/>
              <a:t>doggos</a:t>
            </a:r>
            <a:r>
              <a:rPr lang="en-US" dirty="0"/>
              <a:t> in just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i="1" dirty="0"/>
              <a:t>self </a:t>
            </a:r>
            <a:r>
              <a:rPr lang="en-US" dirty="0"/>
              <a:t>is not a python keyword. It is standard convention to use </a:t>
            </a:r>
            <a:r>
              <a:rPr lang="en-US" i="1" dirty="0"/>
              <a:t>self </a:t>
            </a:r>
            <a:r>
              <a:rPr lang="en-US" i="0" dirty="0"/>
              <a:t>to refer to the instance of the class (i.e. the object), but it </a:t>
            </a:r>
            <a:r>
              <a:rPr lang="en-US" i="1" dirty="0"/>
              <a:t>must</a:t>
            </a:r>
            <a:r>
              <a:rPr lang="en-US" i="0" dirty="0"/>
              <a:t> be the first argument.</a:t>
            </a:r>
          </a:p>
          <a:p>
            <a:endParaRPr lang="en-US" i="0" dirty="0"/>
          </a:p>
          <a:p>
            <a:r>
              <a:rPr lang="en-US" i="0" dirty="0"/>
              <a:t>The nomenclature here is enlightening – the keyword </a:t>
            </a:r>
            <a:r>
              <a:rPr lang="en-US" i="1" dirty="0"/>
              <a:t>class</a:t>
            </a:r>
            <a:r>
              <a:rPr lang="en-US" i="0" dirty="0"/>
              <a:t> is used because a class implements a “class of objects.” </a:t>
            </a:r>
            <a:r>
              <a:rPr lang="en-US" i="1" dirty="0"/>
              <a:t>class dog</a:t>
            </a:r>
            <a:r>
              <a:rPr lang="en-US" i="0" dirty="0"/>
              <a:t> doesn’t represent a single dog, but dogs in the abstract sense, and </a:t>
            </a:r>
            <a:r>
              <a:rPr lang="en-US" i="1" dirty="0"/>
              <a:t>snoopy</a:t>
            </a:r>
            <a:r>
              <a:rPr lang="en-US" i="0" dirty="0"/>
              <a:t> is an instance of </a:t>
            </a:r>
            <a:r>
              <a:rPr lang="en-US" i="1" dirty="0"/>
              <a:t>dog</a:t>
            </a:r>
            <a:r>
              <a:rPr lang="en-US" i="0" dirty="0"/>
              <a:t> because he is only one dog.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difference between</a:t>
            </a:r>
            <a:r>
              <a:rPr lang="en-US" baseline="0" dirty="0"/>
              <a:t> static methods and class methods is that static methods don’t interact with a single instance (i.e. they don’t take </a:t>
            </a:r>
            <a:r>
              <a:rPr lang="en-US" i="1" baseline="0" dirty="0"/>
              <a:t>self</a:t>
            </a:r>
            <a:r>
              <a:rPr lang="en-US" i="0" baseline="0" dirty="0"/>
              <a:t> as an argument).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key difference between</a:t>
            </a:r>
            <a:r>
              <a:rPr lang="en-US" baseline="0" dirty="0"/>
              <a:t> static methods and class methods is that static methods don’t interact with a single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verbally that there are TWO trailing and leading underscores, four in total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BE01-6562-DE45-9404-D6DD8A86E1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python/magic-methods-in-pyth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Error-handling of attributes requires </a:t>
            </a:r>
            <a:r>
              <a:rPr lang="en-US" i="1" dirty="0"/>
              <a:t>property</a:t>
            </a:r>
            <a:r>
              <a:rPr lang="en-US" dirty="0"/>
              <a:t> and </a:t>
            </a:r>
            <a:r>
              <a:rPr lang="en-US" i="1" dirty="0"/>
              <a:t>setter</a:t>
            </a:r>
            <a:r>
              <a:rPr lang="en-US" dirty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self._property</a:t>
            </a:r>
            <a:r>
              <a:rPr lang="en-US" dirty="0"/>
              <a:t> is a conventional way of storing </a:t>
            </a:r>
            <a:r>
              <a:rPr lang="en-US" i="1" dirty="0" err="1"/>
              <a:t>self.property</a:t>
            </a:r>
            <a:r>
              <a:rPr lang="en-US" dirty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This throws a </a:t>
            </a:r>
            <a:r>
              <a:rPr lang="en-US" i="1" dirty="0" err="1"/>
              <a:t>TypeError</a:t>
            </a:r>
            <a:r>
              <a:rPr lang="en-US" dirty="0"/>
              <a:t> whenever the user tries to set </a:t>
            </a:r>
            <a:r>
              <a:rPr lang="en-US" i="1" dirty="0"/>
              <a:t>name</a:t>
            </a:r>
            <a:r>
              <a:rPr lang="en-US" dirty="0"/>
              <a:t> or </a:t>
            </a:r>
            <a:r>
              <a:rPr lang="en-US" i="1" dirty="0"/>
              <a:t>breed</a:t>
            </a:r>
            <a:r>
              <a:rPr lang="en-US" dirty="0"/>
              <a:t> to something other than a </a:t>
            </a:r>
            <a:r>
              <a:rPr lang="en-US" i="1" dirty="0" err="1"/>
              <a:t>str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5" y="717543"/>
            <a:ext cx="6375173" cy="5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412-26A9-D346-AF9A-52B88993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Note: Property vs. Stored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E7EB-3935-544D-B0D5-4EE0C675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7422670" cy="4190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Important: the name of a </a:t>
            </a:r>
            <a:r>
              <a:rPr lang="en-US" i="1" dirty="0"/>
              <a:t>property</a:t>
            </a:r>
            <a:r>
              <a:rPr lang="en-US" dirty="0"/>
              <a:t> is NOT related to the variables stored as data by a class</a:t>
            </a:r>
          </a:p>
          <a:p>
            <a:pPr lvl="1"/>
            <a:r>
              <a:rPr lang="en-US" dirty="0"/>
              <a:t>The connection between </a:t>
            </a:r>
            <a:r>
              <a:rPr lang="en-US" i="1" dirty="0" err="1"/>
              <a:t>obj.x</a:t>
            </a:r>
            <a:r>
              <a:rPr lang="en-US" dirty="0"/>
              <a:t> and </a:t>
            </a:r>
            <a:r>
              <a:rPr lang="en-US" i="1" dirty="0" err="1"/>
              <a:t>obj._x</a:t>
            </a:r>
            <a:r>
              <a:rPr lang="en-US" dirty="0"/>
              <a:t> is purely for readability – if a value stored under the hood may be of use to the user, it is simply convention to use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_x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In this example, the values of certain properties are calculated “on the fly” based only one value actually stored as internal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@property</a:t>
            </a:r>
            <a:r>
              <a:rPr lang="en-US" dirty="0"/>
              <a:t> decorator removes the need for parentheses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3986D1D-141D-3343-B37E-654CDD6F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897" y="3409014"/>
            <a:ext cx="3368237" cy="335051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2D0B7B7-E8E7-054C-BECC-D147FB837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897" y="96946"/>
            <a:ext cx="3368237" cy="33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129606" cy="42957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Classes can have functions too. These functions can have any number of subroutines, just like other functions, and can access properties and other functions via </a:t>
            </a:r>
            <a:r>
              <a:rPr lang="en-US" i="1" dirty="0"/>
              <a:t>self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interpretation of </a:t>
            </a:r>
            <a:r>
              <a:rPr lang="en-US" i="1" dirty="0"/>
              <a:t>self</a:t>
            </a:r>
            <a:r>
              <a:rPr lang="en-US" dirty="0"/>
              <a:t>: refers to the </a:t>
            </a:r>
            <a:r>
              <a:rPr lang="en-US" i="1" dirty="0"/>
              <a:t>instance</a:t>
            </a:r>
            <a:r>
              <a:rPr lang="en-US" dirty="0"/>
              <a:t> of the class (</a:t>
            </a:r>
            <a:r>
              <a:rPr lang="en-US" i="1" dirty="0" err="1"/>
              <a:t>x.func</a:t>
            </a:r>
            <a:r>
              <a:rPr lang="en-US" i="1" dirty="0"/>
              <a:t>()</a:t>
            </a:r>
            <a:r>
              <a:rPr lang="en-US" dirty="0"/>
              <a:t> is the same as </a:t>
            </a:r>
            <a:r>
              <a:rPr lang="en-US" i="1" dirty="0" err="1"/>
              <a:t>classname.func</a:t>
            </a:r>
            <a:r>
              <a:rPr lang="en-US" i="1" dirty="0"/>
              <a:t>(x)</a:t>
            </a:r>
            <a:r>
              <a:rPr lang="en-US" dirty="0"/>
              <a:t>). On line 4 here, I’ve passed </a:t>
            </a:r>
            <a:r>
              <a:rPr lang="en-US" i="1" dirty="0"/>
              <a:t>snoopy</a:t>
            </a:r>
            <a:r>
              <a:rPr lang="en-US" dirty="0"/>
              <a:t> to </a:t>
            </a:r>
            <a:r>
              <a:rPr lang="en-US" i="1" dirty="0" err="1"/>
              <a:t>dog.speak</a:t>
            </a:r>
            <a:r>
              <a:rPr lang="en-US" i="1" dirty="0"/>
              <a:t> </a:t>
            </a:r>
            <a:r>
              <a:rPr lang="en-US" dirty="0"/>
              <a:t>as </a:t>
            </a:r>
            <a:r>
              <a:rPr lang="en-US" i="1" dirty="0"/>
              <a:t>self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46" y="3837760"/>
            <a:ext cx="5583758" cy="1293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F2B75-22BF-1148-8C2D-FBFD235A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65" y="3429000"/>
            <a:ext cx="4203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32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 which are bound to the class and not the object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Can’t access or modify the class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Implemented as part of a class because it makes sense to do so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with the </a:t>
            </a:r>
            <a:r>
              <a:rPr lang="en-US" i="1" dirty="0"/>
              <a:t>@</a:t>
            </a:r>
            <a:r>
              <a:rPr lang="en-US" i="1" dirty="0" err="1"/>
              <a:t>staticmethod</a:t>
            </a:r>
            <a:r>
              <a:rPr lang="en-US" dirty="0"/>
              <a:t> decorator </a:t>
            </a:r>
          </a:p>
        </p:txBody>
      </p:sp>
    </p:spTree>
    <p:extLst>
      <p:ext uri="{BB962C8B-B14F-4D97-AF65-F5344CB8AC3E}">
        <p14:creationId xmlns:p14="http://schemas.microsoft.com/office/powerpoint/2010/main" val="30464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3784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static method: </a:t>
            </a:r>
            <a:r>
              <a:rPr lang="en-US" i="1" dirty="0" err="1"/>
              <a:t>is_puppy</a:t>
            </a:r>
            <a:r>
              <a:rPr lang="en-US" i="1" dirty="0"/>
              <a:t> </a:t>
            </a:r>
            <a:r>
              <a:rPr lang="en-US" dirty="0"/>
              <a:t>to determine if a dog is a puppy or not.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take </a:t>
            </a:r>
            <a:r>
              <a:rPr lang="en-US" i="1" dirty="0"/>
              <a:t>self</a:t>
            </a:r>
            <a:r>
              <a:rPr lang="en-US" dirty="0"/>
              <a:t> as an argument, and are called with the name of the class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2" y="2720338"/>
            <a:ext cx="6128792" cy="3513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2" y="4762496"/>
            <a:ext cx="269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851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static methods, are bound to the class rather than objects of the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access and modify class state, unlike static methods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an instance of the class (i.e. an object)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Created with the @</a:t>
            </a:r>
            <a:r>
              <a:rPr lang="en-US" dirty="0" err="1"/>
              <a:t>classmethod</a:t>
            </a:r>
            <a:r>
              <a:rPr lang="en-US" dirty="0"/>
              <a:t> decorator </a:t>
            </a:r>
          </a:p>
        </p:txBody>
      </p:sp>
    </p:spTree>
    <p:extLst>
      <p:ext uri="{BB962C8B-B14F-4D97-AF65-F5344CB8AC3E}">
        <p14:creationId xmlns:p14="http://schemas.microsoft.com/office/powerpoint/2010/main" val="37493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41503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class method: create Snoopy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take the class as the first argument (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51" y="4382191"/>
            <a:ext cx="35941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97" y="3582091"/>
            <a:ext cx="285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line of code which is interpreted the same as another, but is more readable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You’ve been using it all along, you just didn’t know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To implement syntactic sugar, you as the programmer write functions with specific names often referred to as “magic methods” </a:t>
            </a:r>
          </a:p>
        </p:txBody>
      </p:sp>
    </p:spTree>
    <p:extLst>
      <p:ext uri="{BB962C8B-B14F-4D97-AF65-F5344CB8AC3E}">
        <p14:creationId xmlns:p14="http://schemas.microsoft.com/office/powerpoint/2010/main" val="60454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3"/>
            <a:ext cx="10562935" cy="438665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be used to emulate array-like indexing, item assignment, calling, and more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There are many other forms of syntactic sugar </a:t>
            </a:r>
            <a:r>
              <a:rPr lang="mr-IN" dirty="0"/>
              <a:t>–</a:t>
            </a:r>
            <a:r>
              <a:rPr lang="en-US" dirty="0"/>
              <a:t> here is a reference on many of the magic methods you can implement: </a:t>
            </a:r>
            <a:r>
              <a:rPr lang="en-US" dirty="0">
                <a:hlinkClick r:id="rId3"/>
              </a:rPr>
              <a:t>https://www.tutorialsteacher.com/python/magic-methods-in-python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255933"/>
              </p:ext>
            </p:extLst>
          </p:nvPr>
        </p:nvGraphicFramePr>
        <p:xfrm>
          <a:off x="1398411" y="3071280"/>
          <a:ext cx="961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 Syntactic Sugar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Without Syntactic</a:t>
                      </a:r>
                      <a:r>
                        <a:rPr lang="en-US" sz="2400" baseline="0" dirty="0"/>
                        <a:t> Sugar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0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getitem</a:t>
                      </a:r>
                      <a:r>
                        <a:rPr lang="en-US" sz="2400" dirty="0"/>
                        <a:t>__(0)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x.__call</a:t>
                      </a:r>
                      <a:r>
                        <a:rPr lang="en-US" sz="2400" dirty="0"/>
                        <a:t>__(0)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x[0]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setitem</a:t>
                      </a:r>
                      <a:r>
                        <a:rPr lang="en-US" sz="2400" dirty="0"/>
                        <a:t>__(0, 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(x)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x.__</a:t>
                      </a:r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__() and x.__</a:t>
                      </a:r>
                      <a:r>
                        <a:rPr lang="en-US" sz="2400" dirty="0" err="1"/>
                        <a:t>repr</a:t>
                      </a:r>
                      <a:r>
                        <a:rPr lang="en-US" sz="2400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8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 of Syntactic Sugar: Polynomials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Properties: coefficients and the order of the polynomial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Indexing </a:t>
            </a:r>
            <a:r>
              <a:rPr lang="mr-IN" dirty="0"/>
              <a:t>–</a:t>
            </a:r>
            <a:r>
              <a:rPr lang="en-US" dirty="0"/>
              <a:t> index </a:t>
            </a:r>
            <a:r>
              <a:rPr lang="en-US" i="1" dirty="0" err="1"/>
              <a:t>i</a:t>
            </a:r>
            <a:r>
              <a:rPr lang="en-US" dirty="0"/>
              <a:t> should return the </a:t>
            </a:r>
            <a:r>
              <a:rPr lang="en-US" i="1" dirty="0" err="1"/>
              <a:t>i</a:t>
            </a:r>
            <a:r>
              <a:rPr lang="en-US" dirty="0" err="1"/>
              <a:t>’th</a:t>
            </a:r>
            <a:r>
              <a:rPr lang="en-US" dirty="0"/>
              <a:t> coefficient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f(x) </a:t>
            </a:r>
            <a:r>
              <a:rPr lang="en-US" dirty="0"/>
              <a:t>should evaluate the polynomial at the value of </a:t>
            </a:r>
            <a:r>
              <a:rPr lang="en-US" i="1" dirty="0"/>
              <a:t>x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Item Assignment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f[</a:t>
            </a:r>
            <a:r>
              <a:rPr lang="en-US" i="1" dirty="0" err="1"/>
              <a:t>i</a:t>
            </a:r>
            <a:r>
              <a:rPr lang="en-US" i="1" dirty="0"/>
              <a:t>] = a</a:t>
            </a:r>
            <a:r>
              <a:rPr lang="en-US" dirty="0"/>
              <a:t> should assign the </a:t>
            </a:r>
            <a:r>
              <a:rPr lang="en-US" i="1" dirty="0" err="1"/>
              <a:t>i</a:t>
            </a:r>
            <a:r>
              <a:rPr lang="en-US" dirty="0" err="1"/>
              <a:t>’th</a:t>
            </a:r>
            <a:r>
              <a:rPr lang="en-US" dirty="0"/>
              <a:t> coefficient to the value of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string representation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Note: This object is scripted at examples/</a:t>
            </a: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</a:t>
            </a:r>
            <a:r>
              <a:rPr lang="en-US" dirty="0" err="1"/>
              <a:t>polynomial.py</a:t>
            </a:r>
            <a:r>
              <a:rPr lang="en-US" dirty="0"/>
              <a:t> in the </a:t>
            </a:r>
            <a:r>
              <a:rPr lang="en-US" dirty="0" err="1"/>
              <a:t>git</a:t>
            </a:r>
            <a:r>
              <a:rPr lang="en-US" dirty="0"/>
              <a:t> repository </a:t>
            </a:r>
          </a:p>
        </p:txBody>
      </p:sp>
    </p:spTree>
    <p:extLst>
      <p:ext uri="{BB962C8B-B14F-4D97-AF65-F5344CB8AC3E}">
        <p14:creationId xmlns:p14="http://schemas.microsoft.com/office/powerpoint/2010/main" val="12601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 Why should I care?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i="1" dirty="0"/>
              <a:t> class</a:t>
            </a:r>
            <a:r>
              <a:rPr lang="en-US" dirty="0"/>
              <a:t> is how you implement a new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an object-oriented programming language - if you’re a python programmer and you’ve never written a class, you’re missing out on the </a:t>
            </a:r>
            <a:r>
              <a:rPr lang="en-US" i="1" dirty="0"/>
              <a:t>single most powerful</a:t>
            </a:r>
            <a:r>
              <a:rPr lang="en-US" dirty="0"/>
              <a:t> aspect of the language </a:t>
            </a:r>
            <a:r>
              <a:rPr lang="en-US" i="1" dirty="0"/>
              <a:t>by far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1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4396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first pieces of the implementation: the __</a:t>
            </a:r>
            <a:r>
              <a:rPr lang="en-US" dirty="0" err="1"/>
              <a:t>init</a:t>
            </a:r>
            <a:r>
              <a:rPr lang="en-US" dirty="0"/>
              <a:t>__ function and the properties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" y="3419841"/>
            <a:ext cx="6112835" cy="324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75" y="2009594"/>
            <a:ext cx="5671808" cy="46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56117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Indexing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getitem</a:t>
            </a:r>
            <a:r>
              <a:rPr lang="en-US" i="1" dirty="0"/>
              <a:t>__ </a:t>
            </a:r>
            <a:r>
              <a:rPr lang="en-US" dirty="0"/>
              <a:t>function, which takes the index as a parameter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Calling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__call__</a:t>
            </a:r>
            <a:r>
              <a:rPr lang="en-US" dirty="0"/>
              <a:t> function, which takes any number of parameters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Here it should be a value </a:t>
            </a:r>
            <a:r>
              <a:rPr lang="en-US" i="1" dirty="0"/>
              <a:t>x</a:t>
            </a:r>
            <a:r>
              <a:rPr lang="en-US" dirty="0"/>
              <a:t> to evaluate the polynomial at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29" y="3135212"/>
            <a:ext cx="65913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29" y="5428189"/>
            <a:ext cx="3848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Item assignment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function, which takes the index and the value to assign, in that order.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37" y="3739089"/>
            <a:ext cx="688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96062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string representation </a:t>
            </a:r>
            <a:r>
              <a:rPr lang="mr-IN" dirty="0"/>
              <a:t>–</a:t>
            </a:r>
            <a:r>
              <a:rPr lang="en-US" dirty="0"/>
              <a:t> requires </a:t>
            </a:r>
            <a:r>
              <a:rPr lang="en-US" i="1" dirty="0"/>
              <a:t>__</a:t>
            </a:r>
            <a:r>
              <a:rPr lang="en-US" i="1" dirty="0" err="1"/>
              <a:t>str</a:t>
            </a:r>
            <a:r>
              <a:rPr lang="en-US" i="1" dirty="0"/>
              <a:t>__ </a:t>
            </a:r>
            <a:r>
              <a:rPr lang="en-US" dirty="0"/>
              <a:t>and </a:t>
            </a:r>
            <a:r>
              <a:rPr lang="en-US" i="1" dirty="0"/>
              <a:t>__</a:t>
            </a:r>
            <a:r>
              <a:rPr lang="en-US" i="1" dirty="0" err="1"/>
              <a:t>repr</a:t>
            </a:r>
            <a:r>
              <a:rPr lang="en-US" i="1" dirty="0"/>
              <a:t>__ </a:t>
            </a:r>
            <a:r>
              <a:rPr lang="en-US" dirty="0"/>
              <a:t>functions, which do slightly different things.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__</a:t>
            </a:r>
            <a:r>
              <a:rPr lang="en-US" i="1" dirty="0" err="1"/>
              <a:t>str</a:t>
            </a:r>
            <a:r>
              <a:rPr lang="en-US" i="1" dirty="0"/>
              <a:t>__</a:t>
            </a:r>
            <a:r>
              <a:rPr lang="en-US" dirty="0"/>
              <a:t> is called when you type-cast to a string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__</a:t>
            </a:r>
            <a:r>
              <a:rPr lang="en-US" i="1" dirty="0" err="1"/>
              <a:t>repr</a:t>
            </a:r>
            <a:r>
              <a:rPr lang="en-US" i="1" dirty="0"/>
              <a:t>__ </a:t>
            </a:r>
            <a:r>
              <a:rPr lang="en-US" dirty="0"/>
              <a:t>is called when you run a line with just the object in </a:t>
            </a:r>
            <a:r>
              <a:rPr lang="en-US" i="1" dirty="0" err="1"/>
              <a:t>ipython</a:t>
            </a:r>
            <a:r>
              <a:rPr lang="en-US" dirty="0"/>
              <a:t> or a notebook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68" y="2208369"/>
            <a:ext cx="5816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3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Polynomial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8184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action </a:t>
            </a:r>
            <a:r>
              <a:rPr lang="mr-IN" dirty="0"/>
              <a:t>–</a:t>
            </a:r>
            <a:r>
              <a:rPr lang="en-US" dirty="0"/>
              <a:t> the example has all of these features because of the magic methods implemented in the polynomial class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essentially a reimplementation of NumPy’s </a:t>
            </a:r>
            <a:r>
              <a:rPr lang="en-US" i="1" dirty="0"/>
              <a:t>poly1d</a:t>
            </a:r>
            <a:r>
              <a:rPr lang="en-US" dirty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7" y="18676"/>
            <a:ext cx="4996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30810"/>
            <a:ext cx="4071984" cy="472718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 application of syntactic sugar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also </a:t>
            </a:r>
            <a:r>
              <a:rPr lang="en-US" i="1" dirty="0"/>
              <a:t>__</a:t>
            </a:r>
            <a:r>
              <a:rPr lang="en-US" i="1" dirty="0" err="1"/>
              <a:t>rsub</a:t>
            </a:r>
            <a:r>
              <a:rPr lang="en-US" i="1" dirty="0"/>
              <a:t>__</a:t>
            </a:r>
            <a:r>
              <a:rPr lang="en-US" dirty="0"/>
              <a:t> for -=,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__</a:t>
            </a:r>
            <a:r>
              <a:rPr lang="en-US" i="1" dirty="0" err="1"/>
              <a:t>rmul</a:t>
            </a:r>
            <a:r>
              <a:rPr lang="en-US" i="1" dirty="0"/>
              <a:t>__</a:t>
            </a:r>
            <a:r>
              <a:rPr lang="en-US" dirty="0"/>
              <a:t> for *=, </a:t>
            </a:r>
            <a:r>
              <a:rPr lang="en-US" i="1" dirty="0"/>
              <a:t>__</a:t>
            </a:r>
            <a:r>
              <a:rPr lang="en-US" i="1" dirty="0" err="1"/>
              <a:t>rdiv</a:t>
            </a:r>
            <a:r>
              <a:rPr lang="en-US" i="1" dirty="0"/>
              <a:t>__ </a:t>
            </a:r>
            <a:r>
              <a:rPr lang="en-US" dirty="0"/>
              <a:t>for /=, etc., but unless otherwise specified these lines will call the corresponding function without the </a:t>
            </a:r>
            <a:r>
              <a:rPr lang="en-US" i="1" dirty="0"/>
              <a:t>r</a:t>
            </a:r>
            <a:r>
              <a:rPr lang="en-US" dirty="0"/>
              <a:t> in the name.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28227"/>
              </p:ext>
            </p:extLst>
          </p:nvPr>
        </p:nvGraphicFramePr>
        <p:xfrm>
          <a:off x="5064920" y="2451272"/>
          <a:ext cx="6443400" cy="358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Syntactic</a:t>
                      </a:r>
                      <a:r>
                        <a:rPr lang="en-US" baseline="0" dirty="0"/>
                        <a:t>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  <a:r>
                        <a:rPr lang="en-US" baseline="0" dirty="0"/>
                        <a:t> Syntactic Sugar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x.__add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radd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x.__sub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</a:t>
                      </a:r>
                      <a:r>
                        <a:rPr lang="en-US" baseline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mul</a:t>
                      </a:r>
                      <a:r>
                        <a:rPr lang="en-US" dirty="0"/>
                        <a:t>__(y)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x.__div</a:t>
                      </a:r>
                      <a:r>
                        <a:rPr lang="en-US" dirty="0"/>
                        <a:t>__(y)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//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floordiv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4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x.__mod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5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0" y="2561160"/>
            <a:ext cx="519244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Extend the polynomial object to allow addition, subtraction, and equivalence comparison with other polynomials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extra useful syntactic sugar elements in doing so: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79903"/>
              </p:ext>
            </p:extLst>
          </p:nvPr>
        </p:nvGraphicFramePr>
        <p:xfrm>
          <a:off x="5787839" y="2746085"/>
          <a:ext cx="5815112" cy="322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  <a:r>
                        <a:rPr lang="en-US" baseline="0" dirty="0"/>
                        <a:t> Syntactic 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Syntactic Sugar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pos</a:t>
                      </a:r>
                      <a:r>
                        <a:rPr lang="en-US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neg</a:t>
                      </a:r>
                      <a:r>
                        <a:rPr lang="en-US" dirty="0"/>
                        <a:t>__()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== 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x.__</a:t>
                      </a:r>
                      <a:r>
                        <a:rPr lang="en-US" dirty="0" err="1"/>
                        <a:t>eq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x.__ne</a:t>
                      </a:r>
                      <a:r>
                        <a:rPr lang="en-US" dirty="0"/>
                        <a:t>__(y)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Unary +: The same as the original polynomial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Unary -: Each coefficient is the negative of the original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Magic methods can return anything, hence the need to specifically create a polynomial object. They don’t call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automatically, so in theory you can have them do whatever you want. Why isn’t this required for </a:t>
            </a:r>
            <a:r>
              <a:rPr lang="en-US" i="1" dirty="0"/>
              <a:t>__</a:t>
            </a:r>
            <a:r>
              <a:rPr lang="en-US" i="1" dirty="0" err="1"/>
              <a:t>pos</a:t>
            </a:r>
            <a:r>
              <a:rPr lang="en-US" i="1" dirty="0"/>
              <a:t>__</a:t>
            </a:r>
            <a:r>
              <a:rPr lang="en-US" dirty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51" y="3744335"/>
            <a:ext cx="5003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Adding polynomials: The coefficients of each power on </a:t>
            </a:r>
            <a:r>
              <a:rPr lang="en-US" i="1" dirty="0"/>
              <a:t>x</a:t>
            </a:r>
            <a:r>
              <a:rPr lang="en-US" dirty="0"/>
              <a:t> add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63" y="3209074"/>
            <a:ext cx="6324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Subtracting polynomials: Use what we’ve already written to add the negative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88" y="3674664"/>
            <a:ext cx="6311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is an object in Python, whether you knew it or not.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have 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Attributes </a:t>
            </a:r>
          </a:p>
          <a:p>
            <a:pPr lvl="1"/>
            <a:r>
              <a:rPr lang="en-US" dirty="0"/>
              <a:t>Functions </a:t>
            </a:r>
          </a:p>
          <a:p>
            <a:pPr lvl="1"/>
            <a:r>
              <a:rPr lang="en-US" dirty="0"/>
              <a:t>Data </a:t>
            </a:r>
          </a:p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 which are unique to the object; also interactions with other objects.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5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7634" cy="42313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Equivalence comparison: If two polynomials have the same coefficients, say that they are equal to one another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This </a:t>
            </a:r>
            <a:r>
              <a:rPr lang="en-US" i="1" dirty="0"/>
              <a:t>__ne__ </a:t>
            </a:r>
            <a:r>
              <a:rPr lang="en-US" dirty="0"/>
              <a:t>method actually isn’t necessary. If you write an </a:t>
            </a:r>
            <a:r>
              <a:rPr lang="en-US" i="1" dirty="0"/>
              <a:t>__</a:t>
            </a:r>
            <a:r>
              <a:rPr lang="en-US" i="1" dirty="0" err="1"/>
              <a:t>eq</a:t>
            </a:r>
            <a:r>
              <a:rPr lang="en-US" i="1" dirty="0"/>
              <a:t>__ </a:t>
            </a:r>
            <a:r>
              <a:rPr lang="en-US" dirty="0"/>
              <a:t>method, the </a:t>
            </a:r>
            <a:r>
              <a:rPr lang="en-US" i="1" dirty="0"/>
              <a:t>__ne__</a:t>
            </a:r>
            <a:r>
              <a:rPr lang="en-US" dirty="0"/>
              <a:t> method takes on this default form. Advice: If you ever override that, you should have a good reason for doing so.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28" y="3190388"/>
            <a:ext cx="5711211" cy="20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Numeric Types: A Polynomial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37730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action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have all of these features because of the magic methods we implemented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like this are also included in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/>
              <a:t>poly1d</a:t>
            </a:r>
            <a:r>
              <a:rPr lang="en-US" dirty="0"/>
              <a:t> object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38" y="1594647"/>
            <a:ext cx="4266664" cy="51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3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Lists vs.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it wasn’t already, it should now be fairly clear what we mean when we say lists and arrays are different objects.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are instances of different classes with different source code. </a:t>
            </a:r>
          </a:p>
        </p:txBody>
      </p:sp>
    </p:spTree>
    <p:extLst>
      <p:ext uri="{BB962C8B-B14F-4D97-AF65-F5344CB8AC3E}">
        <p14:creationId xmlns:p14="http://schemas.microsoft.com/office/powerpoint/2010/main" val="14218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8BA8-FD30-5249-BCD0-965011A4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5387-BCBD-2D4D-AA20-EDABAD6A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15" y="2086378"/>
            <a:ext cx="4600941" cy="44414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simplest object – all it does is hold on to the attributes that you give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class container: pass</a:t>
            </a:r>
            <a:r>
              <a:rPr lang="en-US" dirty="0"/>
              <a:t> is all you need</a:t>
            </a:r>
          </a:p>
          <a:p>
            <a:pPr lvl="1"/>
            <a:r>
              <a:rPr lang="en-US" dirty="0"/>
              <a:t>Doesn’t </a:t>
            </a:r>
            <a:r>
              <a:rPr lang="en-US" i="1" dirty="0"/>
              <a:t>need</a:t>
            </a:r>
            <a:r>
              <a:rPr lang="en-US" dirty="0"/>
              <a:t> to be called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argument </a:t>
            </a:r>
            <a:r>
              <a:rPr lang="en-US" i="1" dirty="0"/>
              <a:t>pass</a:t>
            </a:r>
            <a:r>
              <a:rPr lang="en-US" dirty="0"/>
              <a:t> here means “do nothing.” Objects with more specialization instead have </a:t>
            </a:r>
            <a:r>
              <a:rPr lang="en-US" i="1" dirty="0"/>
              <a:t>def</a:t>
            </a:r>
            <a:r>
              <a:rPr lang="en-US" dirty="0"/>
              <a:t> statements within them.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7BCC6D0-0942-4740-BB96-38FF41C1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485" y="330200"/>
            <a:ext cx="69850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3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Object: A Dog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24443" cy="40639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Attributes: color, breed, name, gender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Functions: bark, roll over, shake, eat, drink, chase their tail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Data: date of birth, veterinary records, previous owners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Interactions with other objects: play with other dogs/owner, chase cats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18" y="2213055"/>
            <a:ext cx="571215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693183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0" y="2336872"/>
            <a:ext cx="5734127" cy="4063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gets the job done, but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1082582"/>
            <a:ext cx="3911600" cy="2005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40" y="3087806"/>
            <a:ext cx="3911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679536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you create instances of the class (i.e. objects) is determined by the __</a:t>
            </a:r>
            <a:r>
              <a:rPr lang="en-US" dirty="0" err="1"/>
              <a:t>init</a:t>
            </a:r>
            <a:r>
              <a:rPr lang="en-US" dirty="0"/>
              <a:t>__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argument to __</a:t>
            </a:r>
            <a:r>
              <a:rPr lang="en-US" dirty="0" err="1"/>
              <a:t>init</a:t>
            </a:r>
            <a:r>
              <a:rPr lang="en-US" dirty="0"/>
              <a:t>__ should always be </a:t>
            </a:r>
            <a:r>
              <a:rPr lang="en-US" i="1" dirty="0"/>
              <a:t>self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dirty="0"/>
              <a:t>this is true of most functions in a class, and refers to the object itself being passed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gets the job done, but it’s easily broken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2" y="753228"/>
            <a:ext cx="3911600" cy="2005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2" y="2758452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in Python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321" y="2336872"/>
            <a:ext cx="5079034" cy="426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Error-handling of attributes requires </a:t>
            </a:r>
            <a:r>
              <a:rPr lang="en-US" i="1" dirty="0"/>
              <a:t>property</a:t>
            </a:r>
            <a:r>
              <a:rPr lang="en-US" dirty="0"/>
              <a:t> and </a:t>
            </a:r>
            <a:r>
              <a:rPr lang="en-US" i="1" dirty="0"/>
              <a:t>setter</a:t>
            </a:r>
            <a:r>
              <a:rPr lang="en-US" dirty="0"/>
              <a:t> functions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self._property</a:t>
            </a:r>
            <a:r>
              <a:rPr lang="en-US" dirty="0"/>
              <a:t> is a conventional way of storing </a:t>
            </a:r>
            <a:r>
              <a:rPr lang="en-US" i="1" dirty="0" err="1"/>
              <a:t>self.property</a:t>
            </a:r>
            <a:r>
              <a:rPr lang="en-US" dirty="0"/>
              <a:t> under the hood, protected by error-handling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This throws a </a:t>
            </a:r>
            <a:r>
              <a:rPr lang="en-US" i="1" dirty="0" err="1"/>
              <a:t>TypeError</a:t>
            </a:r>
            <a:r>
              <a:rPr lang="en-US" dirty="0"/>
              <a:t> whenever the user tries to set </a:t>
            </a:r>
            <a:r>
              <a:rPr lang="en-US" i="1" dirty="0"/>
              <a:t>name</a:t>
            </a:r>
            <a:r>
              <a:rPr lang="en-US" dirty="0"/>
              <a:t> or </a:t>
            </a:r>
            <a:r>
              <a:rPr lang="en-US" i="1" dirty="0"/>
              <a:t>breed</a:t>
            </a:r>
            <a:r>
              <a:rPr lang="en-US" dirty="0"/>
              <a:t> to something other than a </a:t>
            </a:r>
            <a:r>
              <a:rPr lang="en-US" i="1" dirty="0" err="1"/>
              <a:t>str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37" y="0"/>
            <a:ext cx="62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95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787</TotalTime>
  <Words>2028</Words>
  <Application>Microsoft Macintosh PowerPoint</Application>
  <PresentationFormat>Widescreen</PresentationFormat>
  <Paragraphs>285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Trebuchet MS</vt:lpstr>
      <vt:lpstr>Berlin</vt:lpstr>
      <vt:lpstr>Classes</vt:lpstr>
      <vt:lpstr>What are they? Why should I care? </vt:lpstr>
      <vt:lpstr>Recall: The Python Model </vt:lpstr>
      <vt:lpstr>Data Container</vt:lpstr>
      <vt:lpstr>An Example Object: A Dog </vt:lpstr>
      <vt:lpstr>Dogs in Python </vt:lpstr>
      <vt:lpstr>Dogs in Python </vt:lpstr>
      <vt:lpstr>Dogs in Python </vt:lpstr>
      <vt:lpstr>Dogs in Python </vt:lpstr>
      <vt:lpstr>Dogs in Python </vt:lpstr>
      <vt:lpstr>A Quick Note: Property vs. Stored Data</vt:lpstr>
      <vt:lpstr>Dogs in Python</vt:lpstr>
      <vt:lpstr>Static Methods </vt:lpstr>
      <vt:lpstr>Dogs in Python </vt:lpstr>
      <vt:lpstr>Class Methods </vt:lpstr>
      <vt:lpstr>Dogs in Python </vt:lpstr>
      <vt:lpstr>Syntactic Sugar </vt:lpstr>
      <vt:lpstr>Syntactic Sugar </vt:lpstr>
      <vt:lpstr>Example Usage of Syntactic Sugar: Polynomials </vt:lpstr>
      <vt:lpstr>A Polynomial Object </vt:lpstr>
      <vt:lpstr>A Polynomial Object </vt:lpstr>
      <vt:lpstr>A Polynomial Object </vt:lpstr>
      <vt:lpstr>A Polynomial Object </vt:lpstr>
      <vt:lpstr>A Polynomial Object </vt:lpstr>
      <vt:lpstr>Emulating Numeric Types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Emulating Numeric Types: A Polynomial </vt:lpstr>
      <vt:lpstr>Recall: Lists vs.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275</cp:revision>
  <dcterms:created xsi:type="dcterms:W3CDTF">2020-02-27T18:08:37Z</dcterms:created>
  <dcterms:modified xsi:type="dcterms:W3CDTF">2022-05-16T16:54:45Z</dcterms:modified>
</cp:coreProperties>
</file>