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67" r:id="rId11"/>
    <p:sldId id="268" r:id="rId12"/>
    <p:sldId id="263" r:id="rId13"/>
    <p:sldId id="264" r:id="rId14"/>
    <p:sldId id="265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77E"/>
    <a:srgbClr val="C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>
      <p:cViewPr>
        <p:scale>
          <a:sx n="138" d="100"/>
          <a:sy n="138" d="100"/>
        </p:scale>
        <p:origin x="488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an\OneDrive\Desktop\NYU\Summer%20Project\Excel%20files\fixed_inco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an\OneDrive\Desktop\NYU\Summer%20Project\Excel%20files\fixed_inco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gan\OneDrive\Desktop\NYU\Fall%202025\Capstone\CMA%20framework\Excel%20files\fixed_incom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an\OneDrive\Desktop\NYU\Fall%202025\Capstone\CMA%20framework\Excel%20files\Fixed%20Income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gan\OneDrive\Desktop\NYU\Summer%20Project\equity.xlsm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an\OneDrive\Desktop\NYU\Summer%20Project\equity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gan\OneDrive\Desktop\NYU\Summer%20Project\equity.xlsm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igan\OneDrive\Desktop\NYU\Fall%202025\Capstone\CMA%20framework\Excel%20files\fixed_income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gigan\OneDrive\Desktop\NYU\Fall%202025\Capstone\CMA%20framework\Excel%20files\Fixed%20Inco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ysClr val="windowText" lastClr="000000"/>
                </a:solidFill>
                <a:latin typeface="Gill Sans"/>
                <a:ea typeface="+mn-ea"/>
                <a:cs typeface="Times New Roman" panose="02020603050405020304" pitchFamily="18" charset="0"/>
              </a:defRPr>
            </a:pPr>
            <a:r>
              <a:rPr lang="en-US"/>
              <a:t>US IG 1-3Y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ysClr val="windowText" lastClr="000000"/>
              </a:solidFill>
              <a:latin typeface="Gill Sans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2D877E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5875" cap="rnd">
                <a:solidFill>
                  <a:srgbClr val="2D877E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5694349347635892"/>
                  <c:y val="-2.9605263157894735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ysClr val="windowText" lastClr="000000"/>
                      </a:solidFill>
                      <a:latin typeface="Gill Sans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'stdev_vs_rmse (2)'!$A$2:$A$236</c:f>
              <c:numCache>
                <c:formatCode>0.00%</c:formatCode>
                <c:ptCount val="235"/>
                <c:pt idx="0">
                  <c:v>4.1395710000000002E-2</c:v>
                </c:pt>
                <c:pt idx="1">
                  <c:v>4.1659389999999998E-2</c:v>
                </c:pt>
                <c:pt idx="2">
                  <c:v>4.0245709999999997E-2</c:v>
                </c:pt>
                <c:pt idx="3">
                  <c:v>4.382817E-2</c:v>
                </c:pt>
                <c:pt idx="4">
                  <c:v>4.2047399999999999E-2</c:v>
                </c:pt>
                <c:pt idx="5">
                  <c:v>4.2944030000000001E-2</c:v>
                </c:pt>
                <c:pt idx="6">
                  <c:v>4.1150810000000003E-2</c:v>
                </c:pt>
                <c:pt idx="7">
                  <c:v>4.1358889999999995E-2</c:v>
                </c:pt>
                <c:pt idx="8">
                  <c:v>4.23918E-2</c:v>
                </c:pt>
                <c:pt idx="9">
                  <c:v>4.3748829999999995E-2</c:v>
                </c:pt>
                <c:pt idx="10">
                  <c:v>4.3561550000000004E-2</c:v>
                </c:pt>
                <c:pt idx="11">
                  <c:v>4.2211730000000003E-2</c:v>
                </c:pt>
                <c:pt idx="12">
                  <c:v>4.7605170000000002E-2</c:v>
                </c:pt>
                <c:pt idx="13">
                  <c:v>5.2791689999999995E-2</c:v>
                </c:pt>
                <c:pt idx="14">
                  <c:v>5.7849579999999998E-2</c:v>
                </c:pt>
                <c:pt idx="15">
                  <c:v>6.0454619999999994E-2</c:v>
                </c:pt>
                <c:pt idx="16">
                  <c:v>6.198766E-2</c:v>
                </c:pt>
                <c:pt idx="17">
                  <c:v>6.0011020000000005E-2</c:v>
                </c:pt>
                <c:pt idx="18">
                  <c:v>6.148849E-2</c:v>
                </c:pt>
                <c:pt idx="19">
                  <c:v>6.595202E-2</c:v>
                </c:pt>
                <c:pt idx="20">
                  <c:v>6.807705E-2</c:v>
                </c:pt>
                <c:pt idx="21">
                  <c:v>7.4619210000000005E-2</c:v>
                </c:pt>
                <c:pt idx="22">
                  <c:v>7.7413910000000002E-2</c:v>
                </c:pt>
                <c:pt idx="23">
                  <c:v>7.3132219999999998E-2</c:v>
                </c:pt>
                <c:pt idx="24">
                  <c:v>6.8458610000000003E-2</c:v>
                </c:pt>
                <c:pt idx="25">
                  <c:v>6.8508750000000007E-2</c:v>
                </c:pt>
                <c:pt idx="26">
                  <c:v>6.6604960000000005E-2</c:v>
                </c:pt>
                <c:pt idx="27">
                  <c:v>5.9679399999999994E-2</c:v>
                </c:pt>
                <c:pt idx="28">
                  <c:v>5.9356270000000003E-2</c:v>
                </c:pt>
                <c:pt idx="29">
                  <c:v>5.9888579999999997E-2</c:v>
                </c:pt>
                <c:pt idx="30">
                  <c:v>5.9343890000000003E-2</c:v>
                </c:pt>
                <c:pt idx="31">
                  <c:v>5.9389260000000006E-2</c:v>
                </c:pt>
                <c:pt idx="32">
                  <c:v>5.7533770000000005E-2</c:v>
                </c:pt>
                <c:pt idx="33">
                  <c:v>5.525762E-2</c:v>
                </c:pt>
                <c:pt idx="34">
                  <c:v>5.3651580000000004E-2</c:v>
                </c:pt>
                <c:pt idx="35">
                  <c:v>5.1065360000000004E-2</c:v>
                </c:pt>
                <c:pt idx="36">
                  <c:v>5.5343840000000005E-2</c:v>
                </c:pt>
                <c:pt idx="37">
                  <c:v>5.8527420000000004E-2</c:v>
                </c:pt>
                <c:pt idx="38">
                  <c:v>6.0928829999999996E-2</c:v>
                </c:pt>
                <c:pt idx="39">
                  <c:v>6.2736850000000011E-2</c:v>
                </c:pt>
                <c:pt idx="40">
                  <c:v>6.161937E-2</c:v>
                </c:pt>
                <c:pt idx="41">
                  <c:v>6.2570529999999999E-2</c:v>
                </c:pt>
                <c:pt idx="42">
                  <c:v>6.3771289999999994E-2</c:v>
                </c:pt>
                <c:pt idx="43">
                  <c:v>6.1312779999999997E-2</c:v>
                </c:pt>
                <c:pt idx="44">
                  <c:v>5.7977540000000001E-2</c:v>
                </c:pt>
                <c:pt idx="45">
                  <c:v>5.6426780000000003E-2</c:v>
                </c:pt>
                <c:pt idx="46">
                  <c:v>5.9215330000000004E-2</c:v>
                </c:pt>
                <c:pt idx="47">
                  <c:v>5.9430079999999996E-2</c:v>
                </c:pt>
                <c:pt idx="48">
                  <c:v>6.0866030000000002E-2</c:v>
                </c:pt>
                <c:pt idx="49">
                  <c:v>6.4575839999999995E-2</c:v>
                </c:pt>
                <c:pt idx="50">
                  <c:v>6.2991469999999994E-2</c:v>
                </c:pt>
                <c:pt idx="51">
                  <c:v>6.2131660000000005E-2</c:v>
                </c:pt>
                <c:pt idx="52">
                  <c:v>6.1120150000000005E-2</c:v>
                </c:pt>
                <c:pt idx="53">
                  <c:v>5.775301E-2</c:v>
                </c:pt>
                <c:pt idx="54">
                  <c:v>6.0286470000000002E-2</c:v>
                </c:pt>
                <c:pt idx="55">
                  <c:v>5.8661629999999999E-2</c:v>
                </c:pt>
                <c:pt idx="56">
                  <c:v>5.7305210000000002E-2</c:v>
                </c:pt>
                <c:pt idx="57">
                  <c:v>5.8816019999999997E-2</c:v>
                </c:pt>
                <c:pt idx="58">
                  <c:v>5.7679429999999997E-2</c:v>
                </c:pt>
                <c:pt idx="59">
                  <c:v>5.4921319999999996E-2</c:v>
                </c:pt>
                <c:pt idx="60">
                  <c:v>5.6803480000000003E-2</c:v>
                </c:pt>
                <c:pt idx="61">
                  <c:v>5.7283390000000003E-2</c:v>
                </c:pt>
                <c:pt idx="62">
                  <c:v>5.7160200000000001E-2</c:v>
                </c:pt>
                <c:pt idx="63">
                  <c:v>5.6877740000000003E-2</c:v>
                </c:pt>
                <c:pt idx="64">
                  <c:v>5.6757179999999997E-2</c:v>
                </c:pt>
                <c:pt idx="65">
                  <c:v>5.6654389999999999E-2</c:v>
                </c:pt>
                <c:pt idx="66">
                  <c:v>5.3357419999999996E-2</c:v>
                </c:pt>
                <c:pt idx="67">
                  <c:v>4.9756649999999999E-2</c:v>
                </c:pt>
                <c:pt idx="68">
                  <c:v>4.8187819999999999E-2</c:v>
                </c:pt>
                <c:pt idx="69">
                  <c:v>5.0145559999999999E-2</c:v>
                </c:pt>
                <c:pt idx="70">
                  <c:v>5.0235120000000001E-2</c:v>
                </c:pt>
                <c:pt idx="71">
                  <c:v>5.041926E-2</c:v>
                </c:pt>
                <c:pt idx="72">
                  <c:v>5.395784E-2</c:v>
                </c:pt>
                <c:pt idx="73">
                  <c:v>5.2392620000000001E-2</c:v>
                </c:pt>
                <c:pt idx="74">
                  <c:v>5.3014800000000001E-2</c:v>
                </c:pt>
                <c:pt idx="75">
                  <c:v>5.6263189999999998E-2</c:v>
                </c:pt>
                <c:pt idx="76">
                  <c:v>5.730971E-2</c:v>
                </c:pt>
                <c:pt idx="77">
                  <c:v>5.8672430000000005E-2</c:v>
                </c:pt>
                <c:pt idx="78">
                  <c:v>6.0237869999999999E-2</c:v>
                </c:pt>
                <c:pt idx="79">
                  <c:v>5.9242210000000003E-2</c:v>
                </c:pt>
                <c:pt idx="80">
                  <c:v>6.0511200000000001E-2</c:v>
                </c:pt>
                <c:pt idx="81">
                  <c:v>6.2338319999999996E-2</c:v>
                </c:pt>
                <c:pt idx="82">
                  <c:v>6.4998810000000004E-2</c:v>
                </c:pt>
                <c:pt idx="83">
                  <c:v>6.8470610000000001E-2</c:v>
                </c:pt>
                <c:pt idx="84">
                  <c:v>6.7773449999999999E-2</c:v>
                </c:pt>
                <c:pt idx="85">
                  <c:v>6.803729E-2</c:v>
                </c:pt>
                <c:pt idx="86">
                  <c:v>7.0111569999999998E-2</c:v>
                </c:pt>
                <c:pt idx="87">
                  <c:v>7.1533769999999997E-2</c:v>
                </c:pt>
                <c:pt idx="88">
                  <c:v>6.8603310000000001E-2</c:v>
                </c:pt>
                <c:pt idx="89">
                  <c:v>6.7989809999999998E-2</c:v>
                </c:pt>
                <c:pt idx="90">
                  <c:v>6.6426730000000003E-2</c:v>
                </c:pt>
                <c:pt idx="91">
                  <c:v>6.4830490000000005E-2</c:v>
                </c:pt>
                <c:pt idx="92">
                  <c:v>6.5266850000000001E-2</c:v>
                </c:pt>
                <c:pt idx="93">
                  <c:v>6.2670870000000004E-2</c:v>
                </c:pt>
                <c:pt idx="94">
                  <c:v>5.8485780000000001E-2</c:v>
                </c:pt>
                <c:pt idx="95">
                  <c:v>5.2380009999999998E-2</c:v>
                </c:pt>
                <c:pt idx="96">
                  <c:v>5.0684259999999995E-2</c:v>
                </c:pt>
                <c:pt idx="97">
                  <c:v>4.8338070000000004E-2</c:v>
                </c:pt>
                <c:pt idx="98">
                  <c:v>4.8215769999999998E-2</c:v>
                </c:pt>
                <c:pt idx="99">
                  <c:v>4.7355140000000004E-2</c:v>
                </c:pt>
                <c:pt idx="100">
                  <c:v>4.7833920000000002E-2</c:v>
                </c:pt>
                <c:pt idx="101">
                  <c:v>4.3183160000000005E-2</c:v>
                </c:pt>
                <c:pt idx="102">
                  <c:v>4.1704049999999999E-2</c:v>
                </c:pt>
                <c:pt idx="103">
                  <c:v>3.5942019999999998E-2</c:v>
                </c:pt>
                <c:pt idx="104">
                  <c:v>3.3656229999999995E-2</c:v>
                </c:pt>
                <c:pt idx="105">
                  <c:v>3.3746779999999997E-2</c:v>
                </c:pt>
                <c:pt idx="106">
                  <c:v>3.4925980000000002E-2</c:v>
                </c:pt>
                <c:pt idx="107">
                  <c:v>3.5295449999999999E-2</c:v>
                </c:pt>
                <c:pt idx="108">
                  <c:v>3.5378759999999995E-2</c:v>
                </c:pt>
                <c:pt idx="109">
                  <c:v>4.1225370000000004E-2</c:v>
                </c:pt>
                <c:pt idx="110">
                  <c:v>3.6918190000000004E-2</c:v>
                </c:pt>
                <c:pt idx="111">
                  <c:v>3.5699299999999996E-2</c:v>
                </c:pt>
                <c:pt idx="112">
                  <c:v>3.3145620000000001E-2</c:v>
                </c:pt>
                <c:pt idx="113">
                  <c:v>2.9166669999999999E-2</c:v>
                </c:pt>
                <c:pt idx="114">
                  <c:v>2.9694620000000001E-2</c:v>
                </c:pt>
                <c:pt idx="115">
                  <c:v>3.0413619999999999E-2</c:v>
                </c:pt>
                <c:pt idx="116">
                  <c:v>2.8628770000000001E-2</c:v>
                </c:pt>
                <c:pt idx="117">
                  <c:v>2.754274E-2</c:v>
                </c:pt>
                <c:pt idx="118">
                  <c:v>2.6875119999999999E-2</c:v>
                </c:pt>
                <c:pt idx="119">
                  <c:v>2.6041979999999999E-2</c:v>
                </c:pt>
                <c:pt idx="120">
                  <c:v>2.810091E-2</c:v>
                </c:pt>
                <c:pt idx="121">
                  <c:v>2.5348929999999999E-2</c:v>
                </c:pt>
                <c:pt idx="122">
                  <c:v>2.6440320000000003E-2</c:v>
                </c:pt>
                <c:pt idx="123">
                  <c:v>2.6818640000000001E-2</c:v>
                </c:pt>
                <c:pt idx="124">
                  <c:v>2.664424E-2</c:v>
                </c:pt>
                <c:pt idx="125">
                  <c:v>2.1946669999999998E-2</c:v>
                </c:pt>
                <c:pt idx="126">
                  <c:v>2.3203990000000001E-2</c:v>
                </c:pt>
                <c:pt idx="127">
                  <c:v>1.9980189999999998E-2</c:v>
                </c:pt>
                <c:pt idx="128">
                  <c:v>2.2195909999999999E-2</c:v>
                </c:pt>
                <c:pt idx="129">
                  <c:v>2.3569719999999999E-2</c:v>
                </c:pt>
                <c:pt idx="130">
                  <c:v>2.1622539999999999E-2</c:v>
                </c:pt>
                <c:pt idx="131">
                  <c:v>2.1555669999999999E-2</c:v>
                </c:pt>
                <c:pt idx="132">
                  <c:v>2.0304900000000001E-2</c:v>
                </c:pt>
                <c:pt idx="133">
                  <c:v>1.9572309999999999E-2</c:v>
                </c:pt>
                <c:pt idx="134">
                  <c:v>2.542109E-2</c:v>
                </c:pt>
                <c:pt idx="135">
                  <c:v>2.7987109999999999E-2</c:v>
                </c:pt>
                <c:pt idx="136">
                  <c:v>2.9624130000000002E-2</c:v>
                </c:pt>
                <c:pt idx="137">
                  <c:v>2.8966389999999998E-2</c:v>
                </c:pt>
                <c:pt idx="138">
                  <c:v>2.6557849999999997E-2</c:v>
                </c:pt>
                <c:pt idx="139">
                  <c:v>2.8296100000000001E-2</c:v>
                </c:pt>
                <c:pt idx="140">
                  <c:v>2.796761E-2</c:v>
                </c:pt>
                <c:pt idx="141">
                  <c:v>3.2245290000000003E-2</c:v>
                </c:pt>
                <c:pt idx="142">
                  <c:v>3.2616399999999997E-2</c:v>
                </c:pt>
                <c:pt idx="143">
                  <c:v>3.4548019999999999E-2</c:v>
                </c:pt>
                <c:pt idx="144">
                  <c:v>3.7395539999999998E-2</c:v>
                </c:pt>
                <c:pt idx="145">
                  <c:v>3.9889939999999999E-2</c:v>
                </c:pt>
                <c:pt idx="146">
                  <c:v>3.8583980000000004E-2</c:v>
                </c:pt>
                <c:pt idx="147">
                  <c:v>3.8052250000000003E-2</c:v>
                </c:pt>
                <c:pt idx="148">
                  <c:v>3.8928569999999996E-2</c:v>
                </c:pt>
                <c:pt idx="149">
                  <c:v>4.2181969999999999E-2</c:v>
                </c:pt>
                <c:pt idx="150">
                  <c:v>4.0589979999999998E-2</c:v>
                </c:pt>
                <c:pt idx="151">
                  <c:v>4.3942639999999998E-2</c:v>
                </c:pt>
                <c:pt idx="152">
                  <c:v>4.6396480000000004E-2</c:v>
                </c:pt>
                <c:pt idx="153">
                  <c:v>4.6826489999999998E-2</c:v>
                </c:pt>
                <c:pt idx="154">
                  <c:v>4.6546120000000003E-2</c:v>
                </c:pt>
                <c:pt idx="155">
                  <c:v>4.7655299999999998E-2</c:v>
                </c:pt>
                <c:pt idx="156">
                  <c:v>4.9148569999999996E-2</c:v>
                </c:pt>
                <c:pt idx="157">
                  <c:v>5.0780190000000003E-2</c:v>
                </c:pt>
                <c:pt idx="158">
                  <c:v>5.1192960000000003E-2</c:v>
                </c:pt>
                <c:pt idx="159">
                  <c:v>5.2871750000000002E-2</c:v>
                </c:pt>
                <c:pt idx="160">
                  <c:v>5.4279070000000006E-2</c:v>
                </c:pt>
                <c:pt idx="161">
                  <c:v>5.2388389999999993E-2</c:v>
                </c:pt>
                <c:pt idx="162">
                  <c:v>5.0496760000000002E-2</c:v>
                </c:pt>
                <c:pt idx="163">
                  <c:v>4.9869649999999995E-2</c:v>
                </c:pt>
                <c:pt idx="164">
                  <c:v>4.9810280000000005E-2</c:v>
                </c:pt>
                <c:pt idx="165">
                  <c:v>4.9286070000000001E-2</c:v>
                </c:pt>
                <c:pt idx="166">
                  <c:v>5.0715679999999999E-2</c:v>
                </c:pt>
                <c:pt idx="167">
                  <c:v>5.1789339999999996E-2</c:v>
                </c:pt>
                <c:pt idx="168">
                  <c:v>4.8973030000000001E-2</c:v>
                </c:pt>
                <c:pt idx="169">
                  <c:v>4.938874E-2</c:v>
                </c:pt>
                <c:pt idx="170">
                  <c:v>4.9509350000000001E-2</c:v>
                </c:pt>
                <c:pt idx="171">
                  <c:v>5.2215160000000004E-2</c:v>
                </c:pt>
                <c:pt idx="172">
                  <c:v>5.2097790000000005E-2</c:v>
                </c:pt>
                <c:pt idx="173">
                  <c:v>5.0123049999999995E-2</c:v>
                </c:pt>
                <c:pt idx="174">
                  <c:v>4.7802879999999999E-2</c:v>
                </c:pt>
                <c:pt idx="175">
                  <c:v>4.5612389999999996E-2</c:v>
                </c:pt>
                <c:pt idx="176">
                  <c:v>4.4811219999999999E-2</c:v>
                </c:pt>
                <c:pt idx="177">
                  <c:v>4.0069160000000006E-2</c:v>
                </c:pt>
                <c:pt idx="178">
                  <c:v>3.9547659999999998E-2</c:v>
                </c:pt>
                <c:pt idx="179">
                  <c:v>3.2156950000000004E-2</c:v>
                </c:pt>
                <c:pt idx="180">
                  <c:v>2.967067E-2</c:v>
                </c:pt>
                <c:pt idx="181">
                  <c:v>3.0506190000000002E-2</c:v>
                </c:pt>
                <c:pt idx="182">
                  <c:v>3.3934810000000003E-2</c:v>
                </c:pt>
                <c:pt idx="183">
                  <c:v>3.597322E-2</c:v>
                </c:pt>
                <c:pt idx="184">
                  <c:v>3.6765640000000002E-2</c:v>
                </c:pt>
                <c:pt idx="185">
                  <c:v>3.6821119999999999E-2</c:v>
                </c:pt>
                <c:pt idx="186">
                  <c:v>3.6179250000000003E-2</c:v>
                </c:pt>
                <c:pt idx="187">
                  <c:v>3.9417260000000003E-2</c:v>
                </c:pt>
                <c:pt idx="188">
                  <c:v>4.0143930000000001E-2</c:v>
                </c:pt>
                <c:pt idx="189">
                  <c:v>3.9301040000000002E-2</c:v>
                </c:pt>
                <c:pt idx="190">
                  <c:v>3.3132790000000002E-2</c:v>
                </c:pt>
                <c:pt idx="191">
                  <c:v>3.3898020000000001E-2</c:v>
                </c:pt>
                <c:pt idx="192">
                  <c:v>3.0908159999999997E-2</c:v>
                </c:pt>
                <c:pt idx="193">
                  <c:v>3.0689839999999999E-2</c:v>
                </c:pt>
                <c:pt idx="194">
                  <c:v>2.9172030000000002E-2</c:v>
                </c:pt>
                <c:pt idx="195">
                  <c:v>2.3440530000000001E-2</c:v>
                </c:pt>
                <c:pt idx="196">
                  <c:v>2.2874490000000001E-2</c:v>
                </c:pt>
                <c:pt idx="197">
                  <c:v>2.0851809999999998E-2</c:v>
                </c:pt>
                <c:pt idx="198">
                  <c:v>1.9079019999999999E-2</c:v>
                </c:pt>
                <c:pt idx="199">
                  <c:v>1.8129599999999999E-2</c:v>
                </c:pt>
                <c:pt idx="200">
                  <c:v>1.6755630000000001E-2</c:v>
                </c:pt>
                <c:pt idx="201">
                  <c:v>1.619754E-2</c:v>
                </c:pt>
                <c:pt idx="202">
                  <c:v>1.7278959999999999E-2</c:v>
                </c:pt>
                <c:pt idx="203">
                  <c:v>1.390372E-2</c:v>
                </c:pt>
                <c:pt idx="204">
                  <c:v>1.4260479999999999E-2</c:v>
                </c:pt>
                <c:pt idx="205">
                  <c:v>1.485275E-2</c:v>
                </c:pt>
                <c:pt idx="206">
                  <c:v>1.427931E-2</c:v>
                </c:pt>
                <c:pt idx="207">
                  <c:v>1.435228E-2</c:v>
                </c:pt>
                <c:pt idx="208">
                  <c:v>1.36306E-2</c:v>
                </c:pt>
                <c:pt idx="209">
                  <c:v>1.267971E-2</c:v>
                </c:pt>
                <c:pt idx="210">
                  <c:v>1.3047040000000001E-2</c:v>
                </c:pt>
                <c:pt idx="211">
                  <c:v>9.7365799999999999E-3</c:v>
                </c:pt>
                <c:pt idx="212">
                  <c:v>8.450029999999999E-3</c:v>
                </c:pt>
                <c:pt idx="213">
                  <c:v>9.420669999999999E-3</c:v>
                </c:pt>
                <c:pt idx="214">
                  <c:v>1.0276749999999999E-2</c:v>
                </c:pt>
                <c:pt idx="215">
                  <c:v>9.7962099999999996E-3</c:v>
                </c:pt>
                <c:pt idx="216">
                  <c:v>1.04013E-2</c:v>
                </c:pt>
                <c:pt idx="217">
                  <c:v>1.1287450000000001E-2</c:v>
                </c:pt>
                <c:pt idx="218">
                  <c:v>9.5975499999999998E-3</c:v>
                </c:pt>
                <c:pt idx="219">
                  <c:v>8.29476E-3</c:v>
                </c:pt>
                <c:pt idx="220">
                  <c:v>8.6752800000000005E-3</c:v>
                </c:pt>
                <c:pt idx="221">
                  <c:v>7.7666500000000008E-3</c:v>
                </c:pt>
                <c:pt idx="222">
                  <c:v>7.1775999999999993E-3</c:v>
                </c:pt>
                <c:pt idx="223">
                  <c:v>8.9212400000000004E-3</c:v>
                </c:pt>
                <c:pt idx="224">
                  <c:v>7.7883599999999994E-3</c:v>
                </c:pt>
                <c:pt idx="225">
                  <c:v>8.52289E-3</c:v>
                </c:pt>
                <c:pt idx="226">
                  <c:v>8.665009999999999E-3</c:v>
                </c:pt>
                <c:pt idx="227">
                  <c:v>7.1214800000000003E-3</c:v>
                </c:pt>
                <c:pt idx="228">
                  <c:v>7.4087099999999998E-3</c:v>
                </c:pt>
                <c:pt idx="229">
                  <c:v>7.3999299999999999E-3</c:v>
                </c:pt>
                <c:pt idx="230">
                  <c:v>6.6242900000000006E-3</c:v>
                </c:pt>
                <c:pt idx="231">
                  <c:v>7.5405000000000003E-3</c:v>
                </c:pt>
                <c:pt idx="232">
                  <c:v>7.6547500000000001E-3</c:v>
                </c:pt>
                <c:pt idx="233">
                  <c:v>6.3181900000000004E-3</c:v>
                </c:pt>
                <c:pt idx="234">
                  <c:v>6.09042E-3</c:v>
                </c:pt>
              </c:numCache>
            </c:numRef>
          </c:xVal>
          <c:yVal>
            <c:numRef>
              <c:f>'stdev_vs_rmse (2)'!$B$2:$B$236</c:f>
              <c:numCache>
                <c:formatCode>0.00%</c:formatCode>
                <c:ptCount val="235"/>
                <c:pt idx="0">
                  <c:v>2.8721883245773183E-2</c:v>
                </c:pt>
                <c:pt idx="1">
                  <c:v>3.4596234715765561E-2</c:v>
                </c:pt>
                <c:pt idx="2">
                  <c:v>3.4204925430521227E-2</c:v>
                </c:pt>
                <c:pt idx="3">
                  <c:v>3.9018090808038419E-2</c:v>
                </c:pt>
                <c:pt idx="4">
                  <c:v>4.4775644594615693E-2</c:v>
                </c:pt>
                <c:pt idx="5">
                  <c:v>4.6717801311036977E-2</c:v>
                </c:pt>
                <c:pt idx="6">
                  <c:v>4.3633134882634428E-2</c:v>
                </c:pt>
                <c:pt idx="7">
                  <c:v>4.5858187632023428E-2</c:v>
                </c:pt>
                <c:pt idx="8">
                  <c:v>4.659591453352796E-2</c:v>
                </c:pt>
                <c:pt idx="9">
                  <c:v>5.4487415933283767E-2</c:v>
                </c:pt>
                <c:pt idx="10">
                  <c:v>5.3034106988018914E-2</c:v>
                </c:pt>
                <c:pt idx="11">
                  <c:v>5.3755190147083631E-2</c:v>
                </c:pt>
                <c:pt idx="12">
                  <c:v>5.8745181090038789E-2</c:v>
                </c:pt>
                <c:pt idx="13">
                  <c:v>6.2680770614823356E-2</c:v>
                </c:pt>
                <c:pt idx="14">
                  <c:v>6.5235543678808794E-2</c:v>
                </c:pt>
                <c:pt idx="15">
                  <c:v>6.3868283050563912E-2</c:v>
                </c:pt>
                <c:pt idx="16">
                  <c:v>6.4678865618085224E-2</c:v>
                </c:pt>
                <c:pt idx="17">
                  <c:v>6.3955847066529792E-2</c:v>
                </c:pt>
                <c:pt idx="18">
                  <c:v>6.3382808441437399E-2</c:v>
                </c:pt>
                <c:pt idx="19">
                  <c:v>6.7805733676243651E-2</c:v>
                </c:pt>
                <c:pt idx="20">
                  <c:v>6.7010428841749237E-2</c:v>
                </c:pt>
                <c:pt idx="21">
                  <c:v>7.9241963551432759E-2</c:v>
                </c:pt>
                <c:pt idx="22">
                  <c:v>8.4027940996090456E-2</c:v>
                </c:pt>
                <c:pt idx="23">
                  <c:v>7.6838646172282088E-2</c:v>
                </c:pt>
                <c:pt idx="24">
                  <c:v>7.0522165201765352E-2</c:v>
                </c:pt>
                <c:pt idx="25">
                  <c:v>6.8266880255461126E-2</c:v>
                </c:pt>
                <c:pt idx="26">
                  <c:v>6.4937877902178087E-2</c:v>
                </c:pt>
                <c:pt idx="27">
                  <c:v>5.8130143751553121E-2</c:v>
                </c:pt>
                <c:pt idx="28">
                  <c:v>5.9773529239368406E-2</c:v>
                </c:pt>
                <c:pt idx="29">
                  <c:v>5.7842948467092592E-2</c:v>
                </c:pt>
                <c:pt idx="30">
                  <c:v>6.3654158317371312E-2</c:v>
                </c:pt>
                <c:pt idx="31">
                  <c:v>6.1803269222313162E-2</c:v>
                </c:pt>
                <c:pt idx="32">
                  <c:v>5.7624693138997873E-2</c:v>
                </c:pt>
                <c:pt idx="33">
                  <c:v>6.0426179585116868E-2</c:v>
                </c:pt>
                <c:pt idx="34">
                  <c:v>5.7212468134216543E-2</c:v>
                </c:pt>
                <c:pt idx="35">
                  <c:v>5.6572893620687736E-2</c:v>
                </c:pt>
                <c:pt idx="36">
                  <c:v>6.3734201850318639E-2</c:v>
                </c:pt>
                <c:pt idx="37">
                  <c:v>6.5043877745351253E-2</c:v>
                </c:pt>
                <c:pt idx="38">
                  <c:v>6.5570677482782669E-2</c:v>
                </c:pt>
                <c:pt idx="39">
                  <c:v>6.8216773886005333E-2</c:v>
                </c:pt>
                <c:pt idx="40">
                  <c:v>6.5083347849893114E-2</c:v>
                </c:pt>
                <c:pt idx="41">
                  <c:v>6.6064454532804628E-2</c:v>
                </c:pt>
                <c:pt idx="42">
                  <c:v>6.8345643582182314E-2</c:v>
                </c:pt>
                <c:pt idx="43">
                  <c:v>6.4011113622730154E-2</c:v>
                </c:pt>
                <c:pt idx="44">
                  <c:v>6.3754855719406089E-2</c:v>
                </c:pt>
                <c:pt idx="45">
                  <c:v>6.7179275282345907E-2</c:v>
                </c:pt>
                <c:pt idx="46">
                  <c:v>6.8063121580038244E-2</c:v>
                </c:pt>
                <c:pt idx="47">
                  <c:v>6.6207782558832307E-2</c:v>
                </c:pt>
                <c:pt idx="48">
                  <c:v>6.8488386445183735E-2</c:v>
                </c:pt>
                <c:pt idx="49">
                  <c:v>6.9822601354459835E-2</c:v>
                </c:pt>
                <c:pt idx="50">
                  <c:v>6.3650142789294373E-2</c:v>
                </c:pt>
                <c:pt idx="51">
                  <c:v>6.4699311458912057E-2</c:v>
                </c:pt>
                <c:pt idx="52">
                  <c:v>6.0899117974274608E-2</c:v>
                </c:pt>
                <c:pt idx="53">
                  <c:v>5.5255203461461511E-2</c:v>
                </c:pt>
                <c:pt idx="54">
                  <c:v>5.6915109174568546E-2</c:v>
                </c:pt>
                <c:pt idx="55">
                  <c:v>5.3282064114568151E-2</c:v>
                </c:pt>
                <c:pt idx="56">
                  <c:v>5.1083374264566883E-2</c:v>
                </c:pt>
                <c:pt idx="57">
                  <c:v>5.4225615109413594E-2</c:v>
                </c:pt>
                <c:pt idx="58">
                  <c:v>5.1061698037930814E-2</c:v>
                </c:pt>
                <c:pt idx="59">
                  <c:v>4.7095170782524676E-2</c:v>
                </c:pt>
                <c:pt idx="60">
                  <c:v>4.6296410023815682E-2</c:v>
                </c:pt>
                <c:pt idx="61">
                  <c:v>4.8231378822005455E-2</c:v>
                </c:pt>
                <c:pt idx="62">
                  <c:v>4.8980298211498852E-2</c:v>
                </c:pt>
                <c:pt idx="63">
                  <c:v>4.6092165971807875E-2</c:v>
                </c:pt>
                <c:pt idx="64">
                  <c:v>4.5273201132363106E-2</c:v>
                </c:pt>
                <c:pt idx="65">
                  <c:v>4.9478730603167875E-2</c:v>
                </c:pt>
                <c:pt idx="66">
                  <c:v>4.5576984701461543E-2</c:v>
                </c:pt>
                <c:pt idx="67">
                  <c:v>4.5932979514661243E-2</c:v>
                </c:pt>
                <c:pt idx="68">
                  <c:v>4.6086377437970283E-2</c:v>
                </c:pt>
                <c:pt idx="69">
                  <c:v>5.2411206078162742E-2</c:v>
                </c:pt>
                <c:pt idx="70">
                  <c:v>5.0866374202005238E-2</c:v>
                </c:pt>
                <c:pt idx="71">
                  <c:v>6.1983546869515127E-2</c:v>
                </c:pt>
                <c:pt idx="72">
                  <c:v>6.6236600081716501E-2</c:v>
                </c:pt>
                <c:pt idx="73">
                  <c:v>6.2939937890407416E-2</c:v>
                </c:pt>
                <c:pt idx="74">
                  <c:v>6.5147271596621925E-2</c:v>
                </c:pt>
                <c:pt idx="75">
                  <c:v>6.9712737306245831E-2</c:v>
                </c:pt>
                <c:pt idx="76">
                  <c:v>7.0629043361690957E-2</c:v>
                </c:pt>
                <c:pt idx="77">
                  <c:v>7.3253449242539403E-2</c:v>
                </c:pt>
                <c:pt idx="78">
                  <c:v>7.9313537824506675E-2</c:v>
                </c:pt>
                <c:pt idx="79">
                  <c:v>7.6262238493373991E-2</c:v>
                </c:pt>
                <c:pt idx="80">
                  <c:v>7.9095151458933532E-2</c:v>
                </c:pt>
                <c:pt idx="81">
                  <c:v>8.5861498028683592E-2</c:v>
                </c:pt>
                <c:pt idx="82">
                  <c:v>9.2338425912382949E-2</c:v>
                </c:pt>
                <c:pt idx="83">
                  <c:v>9.0724732827565102E-2</c:v>
                </c:pt>
                <c:pt idx="84">
                  <c:v>8.6282189529532927E-2</c:v>
                </c:pt>
                <c:pt idx="85">
                  <c:v>8.5347781190700411E-2</c:v>
                </c:pt>
                <c:pt idx="86">
                  <c:v>8.0857478202814637E-2</c:v>
                </c:pt>
                <c:pt idx="87">
                  <c:v>8.4249666946340618E-2</c:v>
                </c:pt>
                <c:pt idx="88">
                  <c:v>8.130377877758721E-2</c:v>
                </c:pt>
                <c:pt idx="89">
                  <c:v>8.2703246474941317E-2</c:v>
                </c:pt>
                <c:pt idx="90">
                  <c:v>8.2209121276642705E-2</c:v>
                </c:pt>
                <c:pt idx="91">
                  <c:v>8.1235646882088064E-2</c:v>
                </c:pt>
                <c:pt idx="92">
                  <c:v>8.0009879009316665E-2</c:v>
                </c:pt>
                <c:pt idx="93">
                  <c:v>7.8147749525375509E-2</c:v>
                </c:pt>
                <c:pt idx="94">
                  <c:v>7.2398978310138196E-2</c:v>
                </c:pt>
                <c:pt idx="95">
                  <c:v>7.0326208427771597E-2</c:v>
                </c:pt>
                <c:pt idx="96">
                  <c:v>6.546403537938339E-2</c:v>
                </c:pt>
                <c:pt idx="97">
                  <c:v>6.4546360777815837E-2</c:v>
                </c:pt>
                <c:pt idx="98">
                  <c:v>6.421243431493906E-2</c:v>
                </c:pt>
                <c:pt idx="99">
                  <c:v>6.1130742564442953E-2</c:v>
                </c:pt>
                <c:pt idx="100">
                  <c:v>6.1079718125301996E-2</c:v>
                </c:pt>
                <c:pt idx="101">
                  <c:v>5.5310377765167562E-2</c:v>
                </c:pt>
                <c:pt idx="102">
                  <c:v>4.7439174396607608E-2</c:v>
                </c:pt>
                <c:pt idx="103">
                  <c:v>4.5296344158298307E-2</c:v>
                </c:pt>
                <c:pt idx="104">
                  <c:v>3.7338079930830714E-2</c:v>
                </c:pt>
                <c:pt idx="105">
                  <c:v>4.0263073796891424E-2</c:v>
                </c:pt>
                <c:pt idx="106">
                  <c:v>4.1208035979844793E-2</c:v>
                </c:pt>
                <c:pt idx="107">
                  <c:v>4.2961522985467626E-2</c:v>
                </c:pt>
                <c:pt idx="108">
                  <c:v>4.1032910130085254E-2</c:v>
                </c:pt>
                <c:pt idx="109">
                  <c:v>4.793818790159321E-2</c:v>
                </c:pt>
                <c:pt idx="110">
                  <c:v>4.3904252315389636E-2</c:v>
                </c:pt>
                <c:pt idx="111">
                  <c:v>3.5482092935513743E-2</c:v>
                </c:pt>
                <c:pt idx="112">
                  <c:v>3.0602843985289452E-2</c:v>
                </c:pt>
                <c:pt idx="113">
                  <c:v>2.5650565710001683E-2</c:v>
                </c:pt>
                <c:pt idx="114">
                  <c:v>2.8425435714607428E-2</c:v>
                </c:pt>
                <c:pt idx="115">
                  <c:v>2.486834503644042E-2</c:v>
                </c:pt>
                <c:pt idx="116">
                  <c:v>2.469605465223923E-2</c:v>
                </c:pt>
                <c:pt idx="117">
                  <c:v>2.5572333952597281E-2</c:v>
                </c:pt>
                <c:pt idx="118">
                  <c:v>1.8526580458837483E-2</c:v>
                </c:pt>
                <c:pt idx="119">
                  <c:v>1.784004932650185E-2</c:v>
                </c:pt>
                <c:pt idx="120">
                  <c:v>1.6019545577699468E-2</c:v>
                </c:pt>
                <c:pt idx="121">
                  <c:v>1.3361231218426584E-2</c:v>
                </c:pt>
                <c:pt idx="122">
                  <c:v>1.6241764499199896E-2</c:v>
                </c:pt>
                <c:pt idx="123">
                  <c:v>1.4139336454974671E-2</c:v>
                </c:pt>
                <c:pt idx="124">
                  <c:v>1.4054825210078503E-2</c:v>
                </c:pt>
                <c:pt idx="125">
                  <c:v>1.9696329815029001E-2</c:v>
                </c:pt>
                <c:pt idx="126">
                  <c:v>1.7963238488629463E-2</c:v>
                </c:pt>
                <c:pt idx="127">
                  <c:v>1.576941355251682E-2</c:v>
                </c:pt>
                <c:pt idx="128">
                  <c:v>1.6582517509989403E-2</c:v>
                </c:pt>
                <c:pt idx="129">
                  <c:v>1.5883154351718165E-2</c:v>
                </c:pt>
                <c:pt idx="130">
                  <c:v>1.443930680882799E-2</c:v>
                </c:pt>
                <c:pt idx="131">
                  <c:v>1.5057002666313712E-2</c:v>
                </c:pt>
                <c:pt idx="132">
                  <c:v>1.3586610804303234E-2</c:v>
                </c:pt>
                <c:pt idx="133">
                  <c:v>1.1945557241014093E-2</c:v>
                </c:pt>
                <c:pt idx="134">
                  <c:v>1.7974338386098188E-2</c:v>
                </c:pt>
                <c:pt idx="135">
                  <c:v>2.0265634912911112E-2</c:v>
                </c:pt>
                <c:pt idx="136">
                  <c:v>2.0933302334060544E-2</c:v>
                </c:pt>
                <c:pt idx="137">
                  <c:v>1.996449998313099E-2</c:v>
                </c:pt>
                <c:pt idx="138">
                  <c:v>1.948676615787881E-2</c:v>
                </c:pt>
                <c:pt idx="139">
                  <c:v>2.3978177917707955E-2</c:v>
                </c:pt>
                <c:pt idx="140">
                  <c:v>2.2469979610362678E-2</c:v>
                </c:pt>
                <c:pt idx="141">
                  <c:v>2.7631276764787938E-2</c:v>
                </c:pt>
                <c:pt idx="142">
                  <c:v>2.8998607273822641E-2</c:v>
                </c:pt>
                <c:pt idx="143">
                  <c:v>3.216725140007326E-2</c:v>
                </c:pt>
                <c:pt idx="144">
                  <c:v>3.3082885087865499E-2</c:v>
                </c:pt>
                <c:pt idx="145">
                  <c:v>3.5019716891985686E-2</c:v>
                </c:pt>
                <c:pt idx="146">
                  <c:v>3.6634875450934024E-2</c:v>
                </c:pt>
                <c:pt idx="147">
                  <c:v>3.699724773084534E-2</c:v>
                </c:pt>
                <c:pt idx="148">
                  <c:v>3.5584481932769307E-2</c:v>
                </c:pt>
                <c:pt idx="149">
                  <c:v>3.7910181671267695E-2</c:v>
                </c:pt>
                <c:pt idx="150">
                  <c:v>4.0433692945024191E-2</c:v>
                </c:pt>
                <c:pt idx="151">
                  <c:v>4.2215836916964511E-2</c:v>
                </c:pt>
                <c:pt idx="152">
                  <c:v>4.6573573498339238E-2</c:v>
                </c:pt>
                <c:pt idx="153">
                  <c:v>5.0394458792412333E-2</c:v>
                </c:pt>
                <c:pt idx="154">
                  <c:v>5.5442820614976185E-2</c:v>
                </c:pt>
                <c:pt idx="155">
                  <c:v>5.469368223626625E-2</c:v>
                </c:pt>
                <c:pt idx="156">
                  <c:v>6.3995757673038778E-2</c:v>
                </c:pt>
                <c:pt idx="157">
                  <c:v>6.7428104645123055E-2</c:v>
                </c:pt>
                <c:pt idx="158">
                  <c:v>6.6383620427608925E-2</c:v>
                </c:pt>
                <c:pt idx="159">
                  <c:v>6.3127594514276852E-2</c:v>
                </c:pt>
                <c:pt idx="160">
                  <c:v>6.2257847240823283E-2</c:v>
                </c:pt>
                <c:pt idx="161">
                  <c:v>5.8885794593526608E-2</c:v>
                </c:pt>
                <c:pt idx="162">
                  <c:v>5.5678106934356819E-2</c:v>
                </c:pt>
                <c:pt idx="163">
                  <c:v>5.4781781455454093E-2</c:v>
                </c:pt>
                <c:pt idx="164">
                  <c:v>4.9640031724399458E-2</c:v>
                </c:pt>
                <c:pt idx="165">
                  <c:v>4.9340887322983029E-2</c:v>
                </c:pt>
                <c:pt idx="166">
                  <c:v>5.1568950378325207E-2</c:v>
                </c:pt>
                <c:pt idx="167">
                  <c:v>5.7395293770043487E-2</c:v>
                </c:pt>
                <c:pt idx="168">
                  <c:v>5.4848585914552661E-2</c:v>
                </c:pt>
                <c:pt idx="169">
                  <c:v>5.3237946896555366E-2</c:v>
                </c:pt>
                <c:pt idx="170">
                  <c:v>5.5119339924462052E-2</c:v>
                </c:pt>
                <c:pt idx="171">
                  <c:v>5.7728199285270954E-2</c:v>
                </c:pt>
                <c:pt idx="172">
                  <c:v>5.9901818813255181E-2</c:v>
                </c:pt>
                <c:pt idx="173">
                  <c:v>5.8091200120404807E-2</c:v>
                </c:pt>
                <c:pt idx="174">
                  <c:v>5.7020873062155975E-2</c:v>
                </c:pt>
                <c:pt idx="175">
                  <c:v>5.5759009488834721E-2</c:v>
                </c:pt>
                <c:pt idx="176">
                  <c:v>5.5764476151889397E-2</c:v>
                </c:pt>
                <c:pt idx="177">
                  <c:v>5.0864684539442262E-2</c:v>
                </c:pt>
                <c:pt idx="178">
                  <c:v>5.2825301976802574E-2</c:v>
                </c:pt>
                <c:pt idx="179">
                  <c:v>4.0486161501807727E-2</c:v>
                </c:pt>
                <c:pt idx="180">
                  <c:v>4.0801183678899733E-2</c:v>
                </c:pt>
                <c:pt idx="181">
                  <c:v>4.0403840466465279E-2</c:v>
                </c:pt>
                <c:pt idx="182">
                  <c:v>4.3100925017419023E-2</c:v>
                </c:pt>
                <c:pt idx="183">
                  <c:v>4.4969962692595233E-2</c:v>
                </c:pt>
                <c:pt idx="184">
                  <c:v>4.7020073693321729E-2</c:v>
                </c:pt>
                <c:pt idx="185">
                  <c:v>4.59711393667257E-2</c:v>
                </c:pt>
                <c:pt idx="186">
                  <c:v>4.6003626917249463E-2</c:v>
                </c:pt>
                <c:pt idx="187">
                  <c:v>4.9527329853174207E-2</c:v>
                </c:pt>
                <c:pt idx="188">
                  <c:v>5.1450785762099827E-2</c:v>
                </c:pt>
                <c:pt idx="189">
                  <c:v>4.2655632633053164E-2</c:v>
                </c:pt>
                <c:pt idx="190">
                  <c:v>3.9934097898995491E-2</c:v>
                </c:pt>
                <c:pt idx="191">
                  <c:v>3.6057973486866235E-2</c:v>
                </c:pt>
                <c:pt idx="192">
                  <c:v>3.508693692550402E-2</c:v>
                </c:pt>
                <c:pt idx="193">
                  <c:v>3.357372204976361E-2</c:v>
                </c:pt>
                <c:pt idx="194">
                  <c:v>3.1725827440909571E-2</c:v>
                </c:pt>
                <c:pt idx="195">
                  <c:v>2.9857025704844498E-2</c:v>
                </c:pt>
                <c:pt idx="196">
                  <c:v>2.8480370618594097E-2</c:v>
                </c:pt>
                <c:pt idx="197">
                  <c:v>2.7201405091999531E-2</c:v>
                </c:pt>
                <c:pt idx="198">
                  <c:v>2.5290999656372604E-2</c:v>
                </c:pt>
                <c:pt idx="199">
                  <c:v>2.2108874225765351E-2</c:v>
                </c:pt>
                <c:pt idx="200">
                  <c:v>2.131869298958966E-2</c:v>
                </c:pt>
                <c:pt idx="201">
                  <c:v>1.747944053961259E-2</c:v>
                </c:pt>
                <c:pt idx="202">
                  <c:v>2.1683312404097821E-2</c:v>
                </c:pt>
                <c:pt idx="203">
                  <c:v>1.9580112469964828E-2</c:v>
                </c:pt>
                <c:pt idx="204">
                  <c:v>1.843305559706554E-2</c:v>
                </c:pt>
                <c:pt idx="205">
                  <c:v>1.8710528842501128E-2</c:v>
                </c:pt>
                <c:pt idx="206">
                  <c:v>1.7907000106896387E-2</c:v>
                </c:pt>
                <c:pt idx="207">
                  <c:v>1.6510069722051046E-2</c:v>
                </c:pt>
                <c:pt idx="208">
                  <c:v>1.5408812702344843E-2</c:v>
                </c:pt>
                <c:pt idx="209">
                  <c:v>1.4322206434623341E-2</c:v>
                </c:pt>
                <c:pt idx="210">
                  <c:v>1.4132899813075861E-2</c:v>
                </c:pt>
                <c:pt idx="211">
                  <c:v>1.4354255516676684E-2</c:v>
                </c:pt>
                <c:pt idx="212">
                  <c:v>1.3006651410040648E-2</c:v>
                </c:pt>
                <c:pt idx="213">
                  <c:v>1.4082410134774959E-2</c:v>
                </c:pt>
                <c:pt idx="214">
                  <c:v>1.5290489259929041E-2</c:v>
                </c:pt>
                <c:pt idx="215">
                  <c:v>1.423793991513822E-2</c:v>
                </c:pt>
                <c:pt idx="216">
                  <c:v>1.4339726183983492E-2</c:v>
                </c:pt>
                <c:pt idx="217">
                  <c:v>1.4858731743552678E-2</c:v>
                </c:pt>
                <c:pt idx="218">
                  <c:v>1.2589203129881099E-2</c:v>
                </c:pt>
                <c:pt idx="219">
                  <c:v>1.1480098949993245E-2</c:v>
                </c:pt>
                <c:pt idx="220">
                  <c:v>1.0540853857804455E-2</c:v>
                </c:pt>
                <c:pt idx="221">
                  <c:v>8.1740717589342538E-3</c:v>
                </c:pt>
                <c:pt idx="222">
                  <c:v>8.293664175577975E-3</c:v>
                </c:pt>
                <c:pt idx="223">
                  <c:v>1.0059596162451223E-2</c:v>
                </c:pt>
                <c:pt idx="224">
                  <c:v>9.133567645704721E-3</c:v>
                </c:pt>
                <c:pt idx="225">
                  <c:v>1.0970030217612114E-2</c:v>
                </c:pt>
                <c:pt idx="226">
                  <c:v>9.6802017383208483E-3</c:v>
                </c:pt>
                <c:pt idx="227">
                  <c:v>8.9989291284973127E-3</c:v>
                </c:pt>
                <c:pt idx="228">
                  <c:v>9.4806632961708104E-3</c:v>
                </c:pt>
                <c:pt idx="229">
                  <c:v>8.9510702846029577E-3</c:v>
                </c:pt>
                <c:pt idx="230">
                  <c:v>8.7756657604101118E-3</c:v>
                </c:pt>
                <c:pt idx="231">
                  <c:v>9.7685901438619993E-3</c:v>
                </c:pt>
                <c:pt idx="232">
                  <c:v>9.3568097757124047E-3</c:v>
                </c:pt>
                <c:pt idx="233">
                  <c:v>7.2024521778368822E-3</c:v>
                </c:pt>
                <c:pt idx="234">
                  <c:v>7.5004428000398082E-3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'stdev_vs_rmse (2)'!#REF!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781D-4483-9EC7-29824C54E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970479"/>
        <c:axId val="1677972879"/>
      </c:scatterChart>
      <c:valAx>
        <c:axId val="1677970479"/>
        <c:scaling>
          <c:orientation val="minMax"/>
          <c:max val="8.0000000000000016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ysClr val="windowText" lastClr="000000"/>
                    </a:solidFill>
                    <a:latin typeface="Gill Sans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Starting yield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ysClr val="windowText" lastClr="000000"/>
                  </a:solidFill>
                  <a:latin typeface="Gill Sans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Gill Sans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7972879"/>
        <c:crosses val="autoZero"/>
        <c:crossBetween val="midCat"/>
        <c:majorUnit val="2.0000000000000004E-2"/>
      </c:valAx>
      <c:valAx>
        <c:axId val="167797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ysClr val="windowText" lastClr="000000"/>
                    </a:solidFill>
                    <a:latin typeface="Gill Sans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Actual return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ysClr val="windowText" lastClr="000000"/>
                  </a:solidFill>
                  <a:latin typeface="Gill Sans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Gill Sans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7970479"/>
        <c:crosses val="autoZero"/>
        <c:crossBetween val="midCat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700">
          <a:solidFill>
            <a:sysClr val="windowText" lastClr="000000"/>
          </a:solidFill>
          <a:latin typeface="Gill Sans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ysClr val="windowText" lastClr="000000"/>
                </a:solidFill>
                <a:latin typeface="Gill Sans"/>
                <a:ea typeface="+mn-ea"/>
                <a:cs typeface="Times New Roman" panose="02020603050405020304" pitchFamily="18" charset="0"/>
              </a:defRPr>
            </a:pPr>
            <a:r>
              <a:rPr lang="en-US"/>
              <a:t>UST intermediate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ysClr val="windowText" lastClr="000000"/>
              </a:solidFill>
              <a:latin typeface="Gill Sans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2D877E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5875" cap="rnd">
                <a:solidFill>
                  <a:srgbClr val="2D877E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0895716839742859"/>
                  <c:y val="-2.9605263157894735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ysClr val="windowText" lastClr="000000"/>
                      </a:solidFill>
                      <a:latin typeface="Gill Sans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'stdev_vs_rmse (2)'!$E$2:$E$236</c:f>
              <c:numCache>
                <c:formatCode>0.00%</c:formatCode>
                <c:ptCount val="235"/>
                <c:pt idx="0">
                  <c:v>6.3440479999999994E-2</c:v>
                </c:pt>
                <c:pt idx="1">
                  <c:v>6.6549499999999998E-2</c:v>
                </c:pt>
                <c:pt idx="2">
                  <c:v>6.5752839999999993E-2</c:v>
                </c:pt>
                <c:pt idx="3">
                  <c:v>6.4115190000000002E-2</c:v>
                </c:pt>
                <c:pt idx="4">
                  <c:v>6.6076940000000001E-2</c:v>
                </c:pt>
                <c:pt idx="5">
                  <c:v>6.6633170000000005E-2</c:v>
                </c:pt>
                <c:pt idx="6">
                  <c:v>6.3541739999999999E-2</c:v>
                </c:pt>
                <c:pt idx="7">
                  <c:v>6.2985110000000011E-2</c:v>
                </c:pt>
                <c:pt idx="8">
                  <c:v>6.1267180000000004E-2</c:v>
                </c:pt>
                <c:pt idx="9">
                  <c:v>6.0051800000000002E-2</c:v>
                </c:pt>
                <c:pt idx="10">
                  <c:v>5.9605059999999994E-2</c:v>
                </c:pt>
                <c:pt idx="11">
                  <c:v>5.6267189999999995E-2</c:v>
                </c:pt>
                <c:pt idx="12">
                  <c:v>5.2095160000000001E-2</c:v>
                </c:pt>
                <c:pt idx="13">
                  <c:v>4.8543649999999994E-2</c:v>
                </c:pt>
                <c:pt idx="14">
                  <c:v>4.6713500000000005E-2</c:v>
                </c:pt>
                <c:pt idx="15">
                  <c:v>4.492583E-2</c:v>
                </c:pt>
                <c:pt idx="16">
                  <c:v>4.6694300000000001E-2</c:v>
                </c:pt>
                <c:pt idx="17">
                  <c:v>4.6479290000000006E-2</c:v>
                </c:pt>
                <c:pt idx="18">
                  <c:v>4.672627E-2</c:v>
                </c:pt>
                <c:pt idx="19">
                  <c:v>4.2104090000000004E-2</c:v>
                </c:pt>
                <c:pt idx="20">
                  <c:v>4.0698379999999999E-2</c:v>
                </c:pt>
                <c:pt idx="21">
                  <c:v>3.4468209999999999E-2</c:v>
                </c:pt>
                <c:pt idx="22">
                  <c:v>3.0461499999999999E-2</c:v>
                </c:pt>
                <c:pt idx="23">
                  <c:v>3.459417E-2</c:v>
                </c:pt>
                <c:pt idx="24">
                  <c:v>3.6655689999999998E-2</c:v>
                </c:pt>
                <c:pt idx="25">
                  <c:v>3.6954760000000003E-2</c:v>
                </c:pt>
                <c:pt idx="26">
                  <c:v>3.6189779999999998E-2</c:v>
                </c:pt>
                <c:pt idx="27">
                  <c:v>4.2404279999999996E-2</c:v>
                </c:pt>
                <c:pt idx="28">
                  <c:v>3.750357E-2</c:v>
                </c:pt>
                <c:pt idx="29">
                  <c:v>3.6888770000000001E-2</c:v>
                </c:pt>
                <c:pt idx="30">
                  <c:v>3.3904139999999999E-2</c:v>
                </c:pt>
                <c:pt idx="31">
                  <c:v>2.7955540000000001E-2</c:v>
                </c:pt>
                <c:pt idx="32">
                  <c:v>2.6817529999999999E-2</c:v>
                </c:pt>
                <c:pt idx="33">
                  <c:v>2.1922009999999999E-2</c:v>
                </c:pt>
                <c:pt idx="34">
                  <c:v>2.2310739999999999E-2</c:v>
                </c:pt>
                <c:pt idx="35">
                  <c:v>2.6621369999999998E-2</c:v>
                </c:pt>
                <c:pt idx="36">
                  <c:v>2.155091E-2</c:v>
                </c:pt>
                <c:pt idx="37">
                  <c:v>2.29053E-2</c:v>
                </c:pt>
                <c:pt idx="38">
                  <c:v>2.1016379999999998E-2</c:v>
                </c:pt>
                <c:pt idx="39">
                  <c:v>2.1222479999999998E-2</c:v>
                </c:pt>
                <c:pt idx="40">
                  <c:v>2.1053329999999999E-2</c:v>
                </c:pt>
                <c:pt idx="41">
                  <c:v>1.8327030000000001E-2</c:v>
                </c:pt>
                <c:pt idx="42">
                  <c:v>1.8841699999999999E-2</c:v>
                </c:pt>
                <c:pt idx="43">
                  <c:v>2.487586E-2</c:v>
                </c:pt>
                <c:pt idx="44">
                  <c:v>2.621387E-2</c:v>
                </c:pt>
                <c:pt idx="45">
                  <c:v>2.1426129999999998E-2</c:v>
                </c:pt>
                <c:pt idx="46">
                  <c:v>2.4992779999999999E-2</c:v>
                </c:pt>
                <c:pt idx="47">
                  <c:v>2.6846660000000001E-2</c:v>
                </c:pt>
                <c:pt idx="48">
                  <c:v>2.5302060000000001E-2</c:v>
                </c:pt>
                <c:pt idx="49">
                  <c:v>2.4892189999999998E-2</c:v>
                </c:pt>
                <c:pt idx="50">
                  <c:v>2.3157939999999998E-2</c:v>
                </c:pt>
                <c:pt idx="51">
                  <c:v>2.2156809999999999E-2</c:v>
                </c:pt>
                <c:pt idx="52">
                  <c:v>2.9427870000000002E-2</c:v>
                </c:pt>
                <c:pt idx="53">
                  <c:v>3.1915590000000001E-2</c:v>
                </c:pt>
                <c:pt idx="54">
                  <c:v>3.279808E-2</c:v>
                </c:pt>
                <c:pt idx="55">
                  <c:v>3.1946919999999997E-2</c:v>
                </c:pt>
                <c:pt idx="56">
                  <c:v>2.899332E-2</c:v>
                </c:pt>
                <c:pt idx="57">
                  <c:v>3.0176189999999999E-2</c:v>
                </c:pt>
                <c:pt idx="58">
                  <c:v>2.955145E-2</c:v>
                </c:pt>
                <c:pt idx="59">
                  <c:v>3.398259E-2</c:v>
                </c:pt>
                <c:pt idx="60">
                  <c:v>3.3743059999999998E-2</c:v>
                </c:pt>
                <c:pt idx="61">
                  <c:v>3.4890299999999999E-2</c:v>
                </c:pt>
                <c:pt idx="62">
                  <c:v>3.8022429999999996E-2</c:v>
                </c:pt>
                <c:pt idx="63">
                  <c:v>3.9809280000000002E-2</c:v>
                </c:pt>
                <c:pt idx="64">
                  <c:v>3.763507E-2</c:v>
                </c:pt>
                <c:pt idx="65">
                  <c:v>3.6813600000000002E-2</c:v>
                </c:pt>
                <c:pt idx="66">
                  <c:v>3.7078180000000002E-2</c:v>
                </c:pt>
                <c:pt idx="67">
                  <c:v>4.0810289999999999E-2</c:v>
                </c:pt>
                <c:pt idx="68">
                  <c:v>3.8653960000000001E-2</c:v>
                </c:pt>
                <c:pt idx="69">
                  <c:v>4.2074239999999999E-2</c:v>
                </c:pt>
                <c:pt idx="70">
                  <c:v>4.4419709999999994E-2</c:v>
                </c:pt>
                <c:pt idx="71">
                  <c:v>4.4377649999999998E-2</c:v>
                </c:pt>
                <c:pt idx="72">
                  <c:v>4.3908540000000003E-2</c:v>
                </c:pt>
                <c:pt idx="73">
                  <c:v>4.5252169999999994E-2</c:v>
                </c:pt>
                <c:pt idx="74">
                  <c:v>4.6546480000000001E-2</c:v>
                </c:pt>
                <c:pt idx="75">
                  <c:v>4.8465950000000001E-2</c:v>
                </c:pt>
                <c:pt idx="76">
                  <c:v>4.9241500000000001E-2</c:v>
                </c:pt>
                <c:pt idx="77">
                  <c:v>5.056712E-2</c:v>
                </c:pt>
                <c:pt idx="78">
                  <c:v>5.1487709999999999E-2</c:v>
                </c:pt>
                <c:pt idx="79">
                  <c:v>4.9641149999999995E-2</c:v>
                </c:pt>
                <c:pt idx="80">
                  <c:v>4.7553140000000001E-2</c:v>
                </c:pt>
                <c:pt idx="81">
                  <c:v>4.6632819999999998E-2</c:v>
                </c:pt>
                <c:pt idx="82">
                  <c:v>4.6540270000000002E-2</c:v>
                </c:pt>
                <c:pt idx="83">
                  <c:v>4.5359719999999999E-2</c:v>
                </c:pt>
                <c:pt idx="84">
                  <c:v>4.7685720000000001E-2</c:v>
                </c:pt>
                <c:pt idx="85">
                  <c:v>4.8828690000000001E-2</c:v>
                </c:pt>
                <c:pt idx="86">
                  <c:v>4.595287E-2</c:v>
                </c:pt>
                <c:pt idx="87">
                  <c:v>4.6234369999999997E-2</c:v>
                </c:pt>
                <c:pt idx="88">
                  <c:v>4.612554E-2</c:v>
                </c:pt>
                <c:pt idx="89">
                  <c:v>4.907599E-2</c:v>
                </c:pt>
                <c:pt idx="90">
                  <c:v>4.9374589999999996E-2</c:v>
                </c:pt>
                <c:pt idx="91">
                  <c:v>4.6489099999999998E-2</c:v>
                </c:pt>
                <c:pt idx="92">
                  <c:v>4.2867450000000001E-2</c:v>
                </c:pt>
                <c:pt idx="93">
                  <c:v>4.1584820000000002E-2</c:v>
                </c:pt>
                <c:pt idx="94">
                  <c:v>4.1011759999999994E-2</c:v>
                </c:pt>
                <c:pt idx="95">
                  <c:v>3.3534809999999998E-2</c:v>
                </c:pt>
                <c:pt idx="96">
                  <c:v>3.371184E-2</c:v>
                </c:pt>
                <c:pt idx="97">
                  <c:v>2.644386E-2</c:v>
                </c:pt>
                <c:pt idx="98">
                  <c:v>2.2634680000000001E-2</c:v>
                </c:pt>
                <c:pt idx="99">
                  <c:v>2.1748980000000001E-2</c:v>
                </c:pt>
                <c:pt idx="100">
                  <c:v>2.7426349999999999E-2</c:v>
                </c:pt>
                <c:pt idx="101">
                  <c:v>3.1124740000000001E-2</c:v>
                </c:pt>
                <c:pt idx="102">
                  <c:v>3.0554039999999998E-2</c:v>
                </c:pt>
                <c:pt idx="103">
                  <c:v>2.9651689999999998E-2</c:v>
                </c:pt>
                <c:pt idx="104">
                  <c:v>2.8161360000000003E-2</c:v>
                </c:pt>
                <c:pt idx="105">
                  <c:v>2.623093E-2</c:v>
                </c:pt>
                <c:pt idx="106">
                  <c:v>2.382107E-2</c:v>
                </c:pt>
                <c:pt idx="107">
                  <c:v>1.5720909999999998E-2</c:v>
                </c:pt>
                <c:pt idx="108">
                  <c:v>1.1965980000000001E-2</c:v>
                </c:pt>
                <c:pt idx="109">
                  <c:v>1.5457110000000001E-2</c:v>
                </c:pt>
                <c:pt idx="110">
                  <c:v>1.7309330000000001E-2</c:v>
                </c:pt>
                <c:pt idx="111">
                  <c:v>1.426461E-2</c:v>
                </c:pt>
                <c:pt idx="112">
                  <c:v>1.691289E-2</c:v>
                </c:pt>
                <c:pt idx="113">
                  <c:v>1.8538860000000001E-2</c:v>
                </c:pt>
                <c:pt idx="114">
                  <c:v>2.0234329999999998E-2</c:v>
                </c:pt>
                <c:pt idx="115">
                  <c:v>2.0010789999999997E-2</c:v>
                </c:pt>
                <c:pt idx="116">
                  <c:v>1.904877E-2</c:v>
                </c:pt>
                <c:pt idx="117">
                  <c:v>1.8418570000000002E-2</c:v>
                </c:pt>
                <c:pt idx="118">
                  <c:v>1.8403879999999997E-2</c:v>
                </c:pt>
                <c:pt idx="119">
                  <c:v>1.5710209999999999E-2</c:v>
                </c:pt>
                <c:pt idx="120">
                  <c:v>2.1414100000000002E-2</c:v>
                </c:pt>
                <c:pt idx="121">
                  <c:v>1.8412129999999999E-2</c:v>
                </c:pt>
                <c:pt idx="122">
                  <c:v>1.8187129999999999E-2</c:v>
                </c:pt>
                <c:pt idx="123">
                  <c:v>2.0558169999999997E-2</c:v>
                </c:pt>
                <c:pt idx="124">
                  <c:v>1.952185E-2</c:v>
                </c:pt>
                <c:pt idx="125">
                  <c:v>1.7256190000000001E-2</c:v>
                </c:pt>
                <c:pt idx="126">
                  <c:v>1.4653449999999998E-2</c:v>
                </c:pt>
                <c:pt idx="127">
                  <c:v>1.327688E-2</c:v>
                </c:pt>
                <c:pt idx="128">
                  <c:v>1.1439310000000001E-2</c:v>
                </c:pt>
                <c:pt idx="129">
                  <c:v>1.0994200000000001E-2</c:v>
                </c:pt>
                <c:pt idx="130">
                  <c:v>1.0317069999999999E-2</c:v>
                </c:pt>
                <c:pt idx="131">
                  <c:v>1.2131869999999999E-2</c:v>
                </c:pt>
                <c:pt idx="132">
                  <c:v>1.550791E-2</c:v>
                </c:pt>
                <c:pt idx="133">
                  <c:v>1.515763E-2</c:v>
                </c:pt>
                <c:pt idx="134">
                  <c:v>1.639181E-2</c:v>
                </c:pt>
                <c:pt idx="135">
                  <c:v>1.72117E-2</c:v>
                </c:pt>
                <c:pt idx="136">
                  <c:v>1.5186649999999999E-2</c:v>
                </c:pt>
                <c:pt idx="137">
                  <c:v>1.2936399999999999E-2</c:v>
                </c:pt>
                <c:pt idx="138">
                  <c:v>1.3425050000000001E-2</c:v>
                </c:pt>
                <c:pt idx="139">
                  <c:v>1.087959E-2</c:v>
                </c:pt>
                <c:pt idx="140">
                  <c:v>7.7833499999999996E-3</c:v>
                </c:pt>
                <c:pt idx="141">
                  <c:v>7.9129600000000001E-3</c:v>
                </c:pt>
                <c:pt idx="142">
                  <c:v>8.3736100000000001E-3</c:v>
                </c:pt>
                <c:pt idx="143">
                  <c:v>7.9560099999999995E-3</c:v>
                </c:pt>
                <c:pt idx="144">
                  <c:v>7.1995699999999998E-3</c:v>
                </c:pt>
                <c:pt idx="145">
                  <c:v>6.2700299999999994E-3</c:v>
                </c:pt>
                <c:pt idx="146">
                  <c:v>7.5341599999999998E-3</c:v>
                </c:pt>
                <c:pt idx="147">
                  <c:v>8.7222100000000011E-3</c:v>
                </c:pt>
                <c:pt idx="148">
                  <c:v>6.95825E-3</c:v>
                </c:pt>
                <c:pt idx="149">
                  <c:v>5.9274800000000006E-3</c:v>
                </c:pt>
                <c:pt idx="150">
                  <c:v>6.4895600000000001E-3</c:v>
                </c:pt>
                <c:pt idx="151">
                  <c:v>5.1890499999999997E-3</c:v>
                </c:pt>
                <c:pt idx="152">
                  <c:v>5.2908599999999997E-3</c:v>
                </c:pt>
                <c:pt idx="153">
                  <c:v>5.4696100000000006E-3</c:v>
                </c:pt>
                <c:pt idx="154">
                  <c:v>6.0662799999999994E-3</c:v>
                </c:pt>
                <c:pt idx="155">
                  <c:v>5.4288999999999995E-3</c:v>
                </c:pt>
                <c:pt idx="156">
                  <c:v>5.87442E-3</c:v>
                </c:pt>
                <c:pt idx="157">
                  <c:v>6.7150700000000001E-3</c:v>
                </c:pt>
                <c:pt idx="158">
                  <c:v>6.1025200000000002E-3</c:v>
                </c:pt>
                <c:pt idx="159">
                  <c:v>6.1006400000000009E-3</c:v>
                </c:pt>
                <c:pt idx="160">
                  <c:v>5.3582500000000002E-3</c:v>
                </c:pt>
                <c:pt idx="161">
                  <c:v>7.7303200000000006E-3</c:v>
                </c:pt>
                <c:pt idx="162">
                  <c:v>9.6226999999999997E-3</c:v>
                </c:pt>
                <c:pt idx="163">
                  <c:v>9.4280200000000005E-3</c:v>
                </c:pt>
                <c:pt idx="164">
                  <c:v>1.0931249999999998E-2</c:v>
                </c:pt>
                <c:pt idx="165">
                  <c:v>9.6133599999999996E-3</c:v>
                </c:pt>
                <c:pt idx="166">
                  <c:v>9.1575700000000003E-3</c:v>
                </c:pt>
                <c:pt idx="167">
                  <c:v>9.4372999999999992E-3</c:v>
                </c:pt>
                <c:pt idx="168">
                  <c:v>1.1510890000000001E-2</c:v>
                </c:pt>
                <c:pt idx="169">
                  <c:v>1.0246789999999999E-2</c:v>
                </c:pt>
                <c:pt idx="170">
                  <c:v>1.023463E-2</c:v>
                </c:pt>
                <c:pt idx="171">
                  <c:v>1.165882E-2</c:v>
                </c:pt>
                <c:pt idx="172">
                  <c:v>1.1292770000000001E-2</c:v>
                </c:pt>
                <c:pt idx="173">
                  <c:v>1.034056E-2</c:v>
                </c:pt>
                <c:pt idx="174">
                  <c:v>1.1136680000000001E-2</c:v>
                </c:pt>
                <c:pt idx="175">
                  <c:v>1.2289699999999999E-2</c:v>
                </c:pt>
                <c:pt idx="176">
                  <c:v>1.1492230000000001E-2</c:v>
                </c:pt>
                <c:pt idx="177">
                  <c:v>1.2719370000000001E-2</c:v>
                </c:pt>
                <c:pt idx="178">
                  <c:v>1.1503680000000001E-2</c:v>
                </c:pt>
                <c:pt idx="179">
                  <c:v>1.0870899999999999E-2</c:v>
                </c:pt>
                <c:pt idx="180">
                  <c:v>1.237271E-2</c:v>
                </c:pt>
                <c:pt idx="181">
                  <c:v>9.0390599999999998E-3</c:v>
                </c:pt>
                <c:pt idx="182">
                  <c:v>1.146345E-2</c:v>
                </c:pt>
                <c:pt idx="183">
                  <c:v>1.055129E-2</c:v>
                </c:pt>
                <c:pt idx="184">
                  <c:v>1.1044409999999999E-2</c:v>
                </c:pt>
                <c:pt idx="185">
                  <c:v>1.1328890000000001E-2</c:v>
                </c:pt>
                <c:pt idx="186">
                  <c:v>1.2449269999999998E-2</c:v>
                </c:pt>
                <c:pt idx="187">
                  <c:v>1.218428E-2</c:v>
                </c:pt>
                <c:pt idx="188">
                  <c:v>1.272214E-2</c:v>
                </c:pt>
                <c:pt idx="189">
                  <c:v>1.131535E-2</c:v>
                </c:pt>
                <c:pt idx="190">
                  <c:v>1.2612239999999999E-2</c:v>
                </c:pt>
                <c:pt idx="191">
                  <c:v>1.4211720000000001E-2</c:v>
                </c:pt>
                <c:pt idx="192">
                  <c:v>1.527207E-2</c:v>
                </c:pt>
                <c:pt idx="193">
                  <c:v>1.1852919999999999E-2</c:v>
                </c:pt>
                <c:pt idx="194">
                  <c:v>1.122592E-2</c:v>
                </c:pt>
                <c:pt idx="195">
                  <c:v>1.0945499999999999E-2</c:v>
                </c:pt>
                <c:pt idx="196">
                  <c:v>1.1315200000000001E-2</c:v>
                </c:pt>
                <c:pt idx="197">
                  <c:v>1.221739E-2</c:v>
                </c:pt>
                <c:pt idx="198">
                  <c:v>9.0381699999999999E-3</c:v>
                </c:pt>
                <c:pt idx="199">
                  <c:v>9.3983499999999998E-3</c:v>
                </c:pt>
                <c:pt idx="200">
                  <c:v>1.0871299999999999E-2</c:v>
                </c:pt>
                <c:pt idx="201">
                  <c:v>1.0703860000000001E-2</c:v>
                </c:pt>
                <c:pt idx="202">
                  <c:v>1.2033789999999999E-2</c:v>
                </c:pt>
                <c:pt idx="203">
                  <c:v>1.6286849999999999E-2</c:v>
                </c:pt>
                <c:pt idx="204">
                  <c:v>1.683832E-2</c:v>
                </c:pt>
                <c:pt idx="205">
                  <c:v>1.680336E-2</c:v>
                </c:pt>
                <c:pt idx="206">
                  <c:v>1.672647E-2</c:v>
                </c:pt>
                <c:pt idx="207">
                  <c:v>1.7154020000000002E-2</c:v>
                </c:pt>
                <c:pt idx="208">
                  <c:v>1.6510260000000002E-2</c:v>
                </c:pt>
                <c:pt idx="209">
                  <c:v>1.6138799999999998E-2</c:v>
                </c:pt>
                <c:pt idx="210">
                  <c:v>1.7255900000000001E-2</c:v>
                </c:pt>
                <c:pt idx="211">
                  <c:v>1.6865330000000001E-2</c:v>
                </c:pt>
                <c:pt idx="212">
                  <c:v>1.5987729999999999E-2</c:v>
                </c:pt>
                <c:pt idx="213">
                  <c:v>1.7819149999999999E-2</c:v>
                </c:pt>
                <c:pt idx="214">
                  <c:v>1.873942E-2</c:v>
                </c:pt>
                <c:pt idx="215">
                  <c:v>2.029721E-2</c:v>
                </c:pt>
                <c:pt idx="216">
                  <c:v>2.0913319999999999E-2</c:v>
                </c:pt>
                <c:pt idx="217">
                  <c:v>2.3837769999999998E-2</c:v>
                </c:pt>
                <c:pt idx="218">
                  <c:v>2.5167660000000001E-2</c:v>
                </c:pt>
                <c:pt idx="219">
                  <c:v>2.4677600000000001E-2</c:v>
                </c:pt>
                <c:pt idx="220">
                  <c:v>2.678227E-2</c:v>
                </c:pt>
                <c:pt idx="221">
                  <c:v>2.5814729999999998E-2</c:v>
                </c:pt>
                <c:pt idx="222">
                  <c:v>2.660247E-2</c:v>
                </c:pt>
                <c:pt idx="223">
                  <c:v>2.7814559999999999E-2</c:v>
                </c:pt>
                <c:pt idx="224">
                  <c:v>2.7039029999999999E-2</c:v>
                </c:pt>
                <c:pt idx="225">
                  <c:v>2.9012389999999999E-2</c:v>
                </c:pt>
                <c:pt idx="226">
                  <c:v>2.9575439999999998E-2</c:v>
                </c:pt>
                <c:pt idx="227">
                  <c:v>2.8594719999999997E-2</c:v>
                </c:pt>
                <c:pt idx="228">
                  <c:v>2.5351639999999998E-2</c:v>
                </c:pt>
                <c:pt idx="229">
                  <c:v>2.48455E-2</c:v>
                </c:pt>
                <c:pt idx="230">
                  <c:v>2.5486080000000001E-2</c:v>
                </c:pt>
                <c:pt idx="231">
                  <c:v>2.2953420000000002E-2</c:v>
                </c:pt>
                <c:pt idx="232">
                  <c:v>2.3161600000000001E-2</c:v>
                </c:pt>
                <c:pt idx="233">
                  <c:v>1.988734E-2</c:v>
                </c:pt>
                <c:pt idx="234">
                  <c:v>1.8001300000000001E-2</c:v>
                </c:pt>
              </c:numCache>
            </c:numRef>
          </c:xVal>
          <c:yVal>
            <c:numRef>
              <c:f>'stdev_vs_rmse (2)'!$F$2:$F$236</c:f>
              <c:numCache>
                <c:formatCode>0.00%</c:formatCode>
                <c:ptCount val="235"/>
                <c:pt idx="0">
                  <c:v>7.5753921834711413E-2</c:v>
                </c:pt>
                <c:pt idx="1">
                  <c:v>7.7980294386203797E-2</c:v>
                </c:pt>
                <c:pt idx="2">
                  <c:v>7.6596068531314732E-2</c:v>
                </c:pt>
                <c:pt idx="3">
                  <c:v>7.2895319270353864E-2</c:v>
                </c:pt>
                <c:pt idx="4">
                  <c:v>7.5643023957026045E-2</c:v>
                </c:pt>
                <c:pt idx="5">
                  <c:v>7.7057614430271704E-2</c:v>
                </c:pt>
                <c:pt idx="6">
                  <c:v>7.3377891777713922E-2</c:v>
                </c:pt>
                <c:pt idx="7">
                  <c:v>7.3959634414354269E-2</c:v>
                </c:pt>
                <c:pt idx="8">
                  <c:v>6.2271649160637654E-2</c:v>
                </c:pt>
                <c:pt idx="9">
                  <c:v>6.0639220789062476E-2</c:v>
                </c:pt>
                <c:pt idx="10">
                  <c:v>6.126322799128725E-2</c:v>
                </c:pt>
                <c:pt idx="11">
                  <c:v>5.9193140447729498E-2</c:v>
                </c:pt>
                <c:pt idx="12">
                  <c:v>5.6111086250856923E-2</c:v>
                </c:pt>
                <c:pt idx="13">
                  <c:v>5.0785110649818499E-2</c:v>
                </c:pt>
                <c:pt idx="14">
                  <c:v>4.905846910297873E-2</c:v>
                </c:pt>
                <c:pt idx="15">
                  <c:v>4.7395372161215255E-2</c:v>
                </c:pt>
                <c:pt idx="16">
                  <c:v>4.9274459950491512E-2</c:v>
                </c:pt>
                <c:pt idx="17">
                  <c:v>4.4939387957962484E-2</c:v>
                </c:pt>
                <c:pt idx="18">
                  <c:v>4.7422998936611949E-2</c:v>
                </c:pt>
                <c:pt idx="19">
                  <c:v>4.5169757354297513E-2</c:v>
                </c:pt>
                <c:pt idx="20">
                  <c:v>4.0096069730414685E-2</c:v>
                </c:pt>
                <c:pt idx="21">
                  <c:v>3.7629655236547155E-2</c:v>
                </c:pt>
                <c:pt idx="22">
                  <c:v>3.3976537242918603E-2</c:v>
                </c:pt>
                <c:pt idx="23">
                  <c:v>3.3518744920994381E-2</c:v>
                </c:pt>
                <c:pt idx="24">
                  <c:v>3.5489818802275641E-2</c:v>
                </c:pt>
                <c:pt idx="25">
                  <c:v>3.5115267237515013E-2</c:v>
                </c:pt>
                <c:pt idx="26">
                  <c:v>3.5000145446491659E-2</c:v>
                </c:pt>
                <c:pt idx="27">
                  <c:v>3.9166944132702719E-2</c:v>
                </c:pt>
                <c:pt idx="28">
                  <c:v>3.5373869215833853E-2</c:v>
                </c:pt>
                <c:pt idx="29">
                  <c:v>3.3132866949204143E-2</c:v>
                </c:pt>
                <c:pt idx="30">
                  <c:v>2.8960634569504373E-2</c:v>
                </c:pt>
                <c:pt idx="31">
                  <c:v>2.5393621146460266E-2</c:v>
                </c:pt>
                <c:pt idx="32">
                  <c:v>2.1068142146142943E-2</c:v>
                </c:pt>
                <c:pt idx="33">
                  <c:v>1.6493484762906796E-2</c:v>
                </c:pt>
                <c:pt idx="34">
                  <c:v>1.7413200315612443E-2</c:v>
                </c:pt>
                <c:pt idx="35">
                  <c:v>2.6579384793190552E-2</c:v>
                </c:pt>
                <c:pt idx="36">
                  <c:v>2.221425282769407E-2</c:v>
                </c:pt>
                <c:pt idx="37">
                  <c:v>2.3437788297708595E-2</c:v>
                </c:pt>
                <c:pt idx="38">
                  <c:v>2.1739764582959786E-2</c:v>
                </c:pt>
                <c:pt idx="39">
                  <c:v>2.2168311347600556E-2</c:v>
                </c:pt>
                <c:pt idx="40">
                  <c:v>2.1996259725810541E-2</c:v>
                </c:pt>
                <c:pt idx="41">
                  <c:v>2.1141777822923258E-2</c:v>
                </c:pt>
                <c:pt idx="42">
                  <c:v>2.1853362807257692E-2</c:v>
                </c:pt>
                <c:pt idx="43">
                  <c:v>2.8608729252715071E-2</c:v>
                </c:pt>
                <c:pt idx="44">
                  <c:v>2.6850838201466054E-2</c:v>
                </c:pt>
                <c:pt idx="45">
                  <c:v>2.8598723708533003E-2</c:v>
                </c:pt>
                <c:pt idx="46">
                  <c:v>3.1678211111504151E-2</c:v>
                </c:pt>
                <c:pt idx="47">
                  <c:v>4.0679686583229957E-2</c:v>
                </c:pt>
                <c:pt idx="48">
                  <c:v>3.9187786943773562E-2</c:v>
                </c:pt>
                <c:pt idx="49">
                  <c:v>3.8316685206317702E-2</c:v>
                </c:pt>
                <c:pt idx="50">
                  <c:v>4.5402630166338831E-2</c:v>
                </c:pt>
                <c:pt idx="51">
                  <c:v>4.518413197874227E-2</c:v>
                </c:pt>
                <c:pt idx="52">
                  <c:v>5.2240170353042403E-2</c:v>
                </c:pt>
                <c:pt idx="53">
                  <c:v>4.4849076821651401E-2</c:v>
                </c:pt>
                <c:pt idx="54">
                  <c:v>4.5747051266939343E-2</c:v>
                </c:pt>
                <c:pt idx="55">
                  <c:v>4.4503320130394375E-2</c:v>
                </c:pt>
                <c:pt idx="56">
                  <c:v>4.3886363789115812E-2</c:v>
                </c:pt>
                <c:pt idx="57">
                  <c:v>4.5632560493878538E-2</c:v>
                </c:pt>
                <c:pt idx="58">
                  <c:v>4.4741842064750736E-2</c:v>
                </c:pt>
                <c:pt idx="59">
                  <c:v>5.7740614378473332E-2</c:v>
                </c:pt>
                <c:pt idx="60">
                  <c:v>6.1538514097564168E-2</c:v>
                </c:pt>
                <c:pt idx="61">
                  <c:v>5.8086034924928809E-2</c:v>
                </c:pt>
                <c:pt idx="62">
                  <c:v>5.7837638539953273E-2</c:v>
                </c:pt>
                <c:pt idx="63">
                  <c:v>6.2953351970534754E-2</c:v>
                </c:pt>
                <c:pt idx="64">
                  <c:v>5.7358048428183039E-2</c:v>
                </c:pt>
                <c:pt idx="65">
                  <c:v>5.1225559116569785E-2</c:v>
                </c:pt>
                <c:pt idx="66">
                  <c:v>5.162482225349696E-2</c:v>
                </c:pt>
                <c:pt idx="67">
                  <c:v>5.4564347825079684E-2</c:v>
                </c:pt>
                <c:pt idx="68">
                  <c:v>5.4234559129477056E-2</c:v>
                </c:pt>
                <c:pt idx="69">
                  <c:v>5.6939617847421298E-2</c:v>
                </c:pt>
                <c:pt idx="70">
                  <c:v>5.9094526152362992E-2</c:v>
                </c:pt>
                <c:pt idx="71">
                  <c:v>5.429297366964092E-2</c:v>
                </c:pt>
                <c:pt idx="72">
                  <c:v>5.6492819346259049E-2</c:v>
                </c:pt>
                <c:pt idx="73">
                  <c:v>5.7721970120651278E-2</c:v>
                </c:pt>
                <c:pt idx="74">
                  <c:v>5.6183268633616779E-2</c:v>
                </c:pt>
                <c:pt idx="75">
                  <c:v>5.7738549772983649E-2</c:v>
                </c:pt>
                <c:pt idx="76">
                  <c:v>6.0640528780662839E-2</c:v>
                </c:pt>
                <c:pt idx="77">
                  <c:v>6.5406420911140017E-2</c:v>
                </c:pt>
                <c:pt idx="78">
                  <c:v>6.7433163611907876E-2</c:v>
                </c:pt>
                <c:pt idx="79">
                  <c:v>6.5686006014227916E-2</c:v>
                </c:pt>
                <c:pt idx="80">
                  <c:v>6.5320408138190178E-2</c:v>
                </c:pt>
                <c:pt idx="81">
                  <c:v>6.4711142484965123E-2</c:v>
                </c:pt>
                <c:pt idx="82">
                  <c:v>6.4575141518957491E-2</c:v>
                </c:pt>
                <c:pt idx="83">
                  <c:v>5.6072039136595198E-2</c:v>
                </c:pt>
                <c:pt idx="84">
                  <c:v>5.7965117605414562E-2</c:v>
                </c:pt>
                <c:pt idx="85">
                  <c:v>5.8944509054667638E-2</c:v>
                </c:pt>
                <c:pt idx="86">
                  <c:v>5.3475537358712355E-2</c:v>
                </c:pt>
                <c:pt idx="87">
                  <c:v>5.5992148140424192E-2</c:v>
                </c:pt>
                <c:pt idx="88">
                  <c:v>5.5583286424211398E-2</c:v>
                </c:pt>
                <c:pt idx="89">
                  <c:v>6.1790829782524703E-2</c:v>
                </c:pt>
                <c:pt idx="90">
                  <c:v>6.1963142598547183E-2</c:v>
                </c:pt>
                <c:pt idx="91">
                  <c:v>6.3599962074210481E-2</c:v>
                </c:pt>
                <c:pt idx="92">
                  <c:v>5.8651295178783203E-2</c:v>
                </c:pt>
                <c:pt idx="93">
                  <c:v>5.8252358353944933E-2</c:v>
                </c:pt>
                <c:pt idx="94">
                  <c:v>5.7091644841884115E-2</c:v>
                </c:pt>
                <c:pt idx="95">
                  <c:v>5.0826829503228366E-2</c:v>
                </c:pt>
                <c:pt idx="96">
                  <c:v>5.0506939717760213E-2</c:v>
                </c:pt>
                <c:pt idx="97">
                  <c:v>4.3356729658620363E-2</c:v>
                </c:pt>
                <c:pt idx="98">
                  <c:v>4.3956733910258672E-2</c:v>
                </c:pt>
                <c:pt idx="99">
                  <c:v>4.2452122797711933E-2</c:v>
                </c:pt>
                <c:pt idx="100">
                  <c:v>4.6904742103438313E-2</c:v>
                </c:pt>
                <c:pt idx="101">
                  <c:v>5.01945091935454E-2</c:v>
                </c:pt>
                <c:pt idx="102">
                  <c:v>4.9177702744391816E-2</c:v>
                </c:pt>
                <c:pt idx="103">
                  <c:v>4.8428617365591009E-2</c:v>
                </c:pt>
                <c:pt idx="104">
                  <c:v>4.4716340753487405E-2</c:v>
                </c:pt>
                <c:pt idx="105">
                  <c:v>4.4411847078232869E-2</c:v>
                </c:pt>
                <c:pt idx="106">
                  <c:v>4.235068341464987E-2</c:v>
                </c:pt>
                <c:pt idx="107">
                  <c:v>3.2619884509424546E-2</c:v>
                </c:pt>
                <c:pt idx="108">
                  <c:v>2.8114068396538849E-2</c:v>
                </c:pt>
                <c:pt idx="109">
                  <c:v>3.2152084584514906E-2</c:v>
                </c:pt>
                <c:pt idx="110">
                  <c:v>3.104919884395807E-2</c:v>
                </c:pt>
                <c:pt idx="111">
                  <c:v>2.5426447232462124E-2</c:v>
                </c:pt>
                <c:pt idx="112">
                  <c:v>2.8270162635073426E-2</c:v>
                </c:pt>
                <c:pt idx="113">
                  <c:v>2.883000058148566E-2</c:v>
                </c:pt>
                <c:pt idx="114">
                  <c:v>3.1612093062156843E-2</c:v>
                </c:pt>
                <c:pt idx="115">
                  <c:v>3.179058604654128E-2</c:v>
                </c:pt>
                <c:pt idx="116">
                  <c:v>2.7610013481341511E-2</c:v>
                </c:pt>
                <c:pt idx="117">
                  <c:v>2.8249825155904684E-2</c:v>
                </c:pt>
                <c:pt idx="118">
                  <c:v>2.834347861586739E-2</c:v>
                </c:pt>
                <c:pt idx="119">
                  <c:v>2.4196064228782843E-2</c:v>
                </c:pt>
                <c:pt idx="120">
                  <c:v>2.9513237570888196E-2</c:v>
                </c:pt>
                <c:pt idx="121">
                  <c:v>2.6970198347867846E-2</c:v>
                </c:pt>
                <c:pt idx="122">
                  <c:v>2.703759693679042E-2</c:v>
                </c:pt>
                <c:pt idx="123">
                  <c:v>2.8797187115802814E-2</c:v>
                </c:pt>
                <c:pt idx="124">
                  <c:v>2.6324365598863864E-2</c:v>
                </c:pt>
                <c:pt idx="125">
                  <c:v>2.3825572391352745E-2</c:v>
                </c:pt>
                <c:pt idx="126">
                  <c:v>2.2113612857152631E-2</c:v>
                </c:pt>
                <c:pt idx="127">
                  <c:v>2.154980109270821E-2</c:v>
                </c:pt>
                <c:pt idx="128">
                  <c:v>1.7776267345156027E-2</c:v>
                </c:pt>
                <c:pt idx="129">
                  <c:v>2.1016708258830619E-2</c:v>
                </c:pt>
                <c:pt idx="130">
                  <c:v>1.8228136398003247E-2</c:v>
                </c:pt>
                <c:pt idx="131">
                  <c:v>2.0969122182947775E-2</c:v>
                </c:pt>
                <c:pt idx="132">
                  <c:v>2.4828503961529247E-2</c:v>
                </c:pt>
                <c:pt idx="133">
                  <c:v>2.4008584465645244E-2</c:v>
                </c:pt>
                <c:pt idx="134">
                  <c:v>2.472181022749953E-2</c:v>
                </c:pt>
                <c:pt idx="135">
                  <c:v>2.404036486441985E-2</c:v>
                </c:pt>
                <c:pt idx="136">
                  <c:v>2.1564405903557127E-2</c:v>
                </c:pt>
                <c:pt idx="137">
                  <c:v>1.9606308834515973E-2</c:v>
                </c:pt>
                <c:pt idx="138">
                  <c:v>1.9968740163303078E-2</c:v>
                </c:pt>
                <c:pt idx="139">
                  <c:v>1.8437543917439125E-2</c:v>
                </c:pt>
                <c:pt idx="140">
                  <c:v>1.2424513357794709E-2</c:v>
                </c:pt>
                <c:pt idx="141">
                  <c:v>1.1205581076775051E-2</c:v>
                </c:pt>
                <c:pt idx="142">
                  <c:v>1.5609702795225555E-2</c:v>
                </c:pt>
                <c:pt idx="143">
                  <c:v>1.5919713119565859E-2</c:v>
                </c:pt>
                <c:pt idx="144">
                  <c:v>1.5077433499636417E-2</c:v>
                </c:pt>
                <c:pt idx="145">
                  <c:v>1.3988534614983505E-2</c:v>
                </c:pt>
                <c:pt idx="146">
                  <c:v>1.5146383455646673E-2</c:v>
                </c:pt>
                <c:pt idx="147">
                  <c:v>1.6610785980457177E-2</c:v>
                </c:pt>
                <c:pt idx="148">
                  <c:v>1.3927423398281569E-2</c:v>
                </c:pt>
                <c:pt idx="149">
                  <c:v>1.5675609526224932E-2</c:v>
                </c:pt>
                <c:pt idx="150">
                  <c:v>1.6338448664955152E-2</c:v>
                </c:pt>
                <c:pt idx="151">
                  <c:v>1.4916648712704816E-2</c:v>
                </c:pt>
                <c:pt idx="152">
                  <c:v>1.3672110613509592E-2</c:v>
                </c:pt>
                <c:pt idx="153">
                  <c:v>1.4293385401410008E-2</c:v>
                </c:pt>
                <c:pt idx="154">
                  <c:v>1.4887806158214723E-2</c:v>
                </c:pt>
                <c:pt idx="155">
                  <c:v>1.2625633604192332E-2</c:v>
                </c:pt>
                <c:pt idx="156">
                  <c:v>8.7800496396479577E-3</c:v>
                </c:pt>
                <c:pt idx="157">
                  <c:v>9.9384732098641848E-3</c:v>
                </c:pt>
                <c:pt idx="158">
                  <c:v>9.2098253971901745E-3</c:v>
                </c:pt>
                <c:pt idx="159">
                  <c:v>8.9147222744907495E-3</c:v>
                </c:pt>
                <c:pt idx="160">
                  <c:v>8.5034755496868897E-3</c:v>
                </c:pt>
                <c:pt idx="161">
                  <c:v>1.1448697948927666E-2</c:v>
                </c:pt>
                <c:pt idx="162">
                  <c:v>1.5107542729488443E-2</c:v>
                </c:pt>
                <c:pt idx="163">
                  <c:v>1.5913165389655815E-2</c:v>
                </c:pt>
                <c:pt idx="164">
                  <c:v>1.6329526615378898E-2</c:v>
                </c:pt>
                <c:pt idx="165">
                  <c:v>1.5222568747163878E-2</c:v>
                </c:pt>
                <c:pt idx="166">
                  <c:v>1.5885148986114261E-2</c:v>
                </c:pt>
                <c:pt idx="167">
                  <c:v>1.4458419473419859E-2</c:v>
                </c:pt>
                <c:pt idx="168">
                  <c:v>1.6628743305894256E-2</c:v>
                </c:pt>
                <c:pt idx="169">
                  <c:v>1.3182174748821662E-2</c:v>
                </c:pt>
                <c:pt idx="170">
                  <c:v>1.261853551686154E-2</c:v>
                </c:pt>
                <c:pt idx="171">
                  <c:v>1.1144029284968715E-2</c:v>
                </c:pt>
                <c:pt idx="172">
                  <c:v>9.3953146598992898E-3</c:v>
                </c:pt>
                <c:pt idx="173">
                  <c:v>8.9290348827775201E-3</c:v>
                </c:pt>
                <c:pt idx="174">
                  <c:v>7.7687559458101685E-3</c:v>
                </c:pt>
                <c:pt idx="175">
                  <c:v>1.015277683879745E-2</c:v>
                </c:pt>
                <c:pt idx="176">
                  <c:v>8.4038799002517095E-3</c:v>
                </c:pt>
                <c:pt idx="177">
                  <c:v>8.8226523422962888E-3</c:v>
                </c:pt>
                <c:pt idx="178">
                  <c:v>8.5007600571047615E-3</c:v>
                </c:pt>
                <c:pt idx="179">
                  <c:v>5.8739983500835091E-3</c:v>
                </c:pt>
                <c:pt idx="180">
                  <c:v>8.3043639598876506E-3</c:v>
                </c:pt>
                <c:pt idx="181">
                  <c:v>7.8718708776597257E-3</c:v>
                </c:pt>
                <c:pt idx="182">
                  <c:v>1.1232953567168247E-2</c:v>
                </c:pt>
                <c:pt idx="183">
                  <c:v>9.6502286211650468E-3</c:v>
                </c:pt>
                <c:pt idx="184">
                  <c:v>1.3008001075991871E-2</c:v>
                </c:pt>
                <c:pt idx="185">
                  <c:v>1.6650941789019491E-2</c:v>
                </c:pt>
                <c:pt idx="186">
                  <c:v>1.9812851912494711E-2</c:v>
                </c:pt>
                <c:pt idx="187">
                  <c:v>1.8214309678182161E-2</c:v>
                </c:pt>
                <c:pt idx="188">
                  <c:v>2.2482780537048885E-2</c:v>
                </c:pt>
                <c:pt idx="189">
                  <c:v>1.9321435367620321E-2</c:v>
                </c:pt>
                <c:pt idx="190">
                  <c:v>2.0189235897218216E-2</c:v>
                </c:pt>
                <c:pt idx="191">
                  <c:v>2.0867833987259443E-2</c:v>
                </c:pt>
                <c:pt idx="192">
                  <c:v>2.4831746427399493E-2</c:v>
                </c:pt>
                <c:pt idx="193">
                  <c:v>2.4727925800395623E-2</c:v>
                </c:pt>
                <c:pt idx="194">
                  <c:v>2.8941498844367031E-2</c:v>
                </c:pt>
                <c:pt idx="195">
                  <c:v>2.8928273340973698E-2</c:v>
                </c:pt>
                <c:pt idx="196">
                  <c:v>2.9204565045263475E-2</c:v>
                </c:pt>
                <c:pt idx="197">
                  <c:v>3.028426811443885E-2</c:v>
                </c:pt>
                <c:pt idx="198">
                  <c:v>2.6097747137965532E-2</c:v>
                </c:pt>
                <c:pt idx="199">
                  <c:v>2.6183806109352448E-2</c:v>
                </c:pt>
                <c:pt idx="200">
                  <c:v>2.6318715303422335E-2</c:v>
                </c:pt>
                <c:pt idx="201">
                  <c:v>2.6206114377548273E-2</c:v>
                </c:pt>
                <c:pt idx="202">
                  <c:v>2.7580030473216333E-2</c:v>
                </c:pt>
                <c:pt idx="203">
                  <c:v>3.1356078644466878E-2</c:v>
                </c:pt>
                <c:pt idx="204">
                  <c:v>2.9422516283052147E-2</c:v>
                </c:pt>
                <c:pt idx="205">
                  <c:v>2.7344625211890516E-2</c:v>
                </c:pt>
                <c:pt idx="206">
                  <c:v>2.74105891674572E-2</c:v>
                </c:pt>
                <c:pt idx="207">
                  <c:v>2.8154598338583803E-2</c:v>
                </c:pt>
                <c:pt idx="208">
                  <c:v>2.6674939719174562E-2</c:v>
                </c:pt>
                <c:pt idx="209">
                  <c:v>2.7572431968073463E-2</c:v>
                </c:pt>
                <c:pt idx="210">
                  <c:v>2.7944233647817507E-2</c:v>
                </c:pt>
                <c:pt idx="211">
                  <c:v>2.7244536414300136E-2</c:v>
                </c:pt>
                <c:pt idx="212">
                  <c:v>2.272487944425694E-2</c:v>
                </c:pt>
                <c:pt idx="213">
                  <c:v>2.4301976180650442E-2</c:v>
                </c:pt>
                <c:pt idx="214">
                  <c:v>2.5361592206638583E-2</c:v>
                </c:pt>
                <c:pt idx="215">
                  <c:v>2.5372740078637657E-2</c:v>
                </c:pt>
                <c:pt idx="216">
                  <c:v>2.2168388301506692E-2</c:v>
                </c:pt>
                <c:pt idx="217">
                  <c:v>2.3629853283811286E-2</c:v>
                </c:pt>
                <c:pt idx="218">
                  <c:v>1.7987170063772595E-2</c:v>
                </c:pt>
                <c:pt idx="219">
                  <c:v>1.2717831037857286E-2</c:v>
                </c:pt>
                <c:pt idx="220">
                  <c:v>1.5910984308779463E-2</c:v>
                </c:pt>
                <c:pt idx="221">
                  <c:v>1.2433120503288375E-2</c:v>
                </c:pt>
                <c:pt idx="222">
                  <c:v>1.5796565937662876E-2</c:v>
                </c:pt>
                <c:pt idx="223">
                  <c:v>1.6375795017717465E-2</c:v>
                </c:pt>
                <c:pt idx="224">
                  <c:v>3.8327423298043506E-3</c:v>
                </c:pt>
                <c:pt idx="225">
                  <c:v>5.1312728730745771E-3</c:v>
                </c:pt>
                <c:pt idx="226">
                  <c:v>3.9420211728766752E-3</c:v>
                </c:pt>
                <c:pt idx="227">
                  <c:v>6.4295027137741823E-3</c:v>
                </c:pt>
                <c:pt idx="228">
                  <c:v>6.0709097261986145E-3</c:v>
                </c:pt>
                <c:pt idx="229">
                  <c:v>5.0271371938708231E-3</c:v>
                </c:pt>
                <c:pt idx="230">
                  <c:v>6.8019568031449928E-3</c:v>
                </c:pt>
                <c:pt idx="231">
                  <c:v>5.1179961686134146E-3</c:v>
                </c:pt>
                <c:pt idx="232">
                  <c:v>5.0314728566529521E-3</c:v>
                </c:pt>
                <c:pt idx="233">
                  <c:v>-2.710295811439889E-3</c:v>
                </c:pt>
                <c:pt idx="234">
                  <c:v>-4.478246568799249E-3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'stdev_vs_rmse (2)'!#REF!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68C2-44B6-AB45-3F4D257D7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970479"/>
        <c:axId val="1677972879"/>
      </c:scatterChart>
      <c:valAx>
        <c:axId val="1677970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ysClr val="windowText" lastClr="000000"/>
                    </a:solidFill>
                    <a:latin typeface="Gill Sans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Starting yield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ysClr val="windowText" lastClr="000000"/>
                  </a:solidFill>
                  <a:latin typeface="Gill Sans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Gill Sans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7972879"/>
        <c:crosses val="autoZero"/>
        <c:crossBetween val="midCat"/>
        <c:majorUnit val="2.0000000000000004E-2"/>
      </c:valAx>
      <c:valAx>
        <c:axId val="1677972879"/>
        <c:scaling>
          <c:orientation val="minMax"/>
          <c:max val="8.0000000000000016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ysClr val="windowText" lastClr="000000"/>
                    </a:solidFill>
                    <a:latin typeface="Gill Sans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Actual return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ysClr val="windowText" lastClr="000000"/>
                  </a:solidFill>
                  <a:latin typeface="Gill Sans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Gill Sans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7970479"/>
        <c:crosses val="autoZero"/>
        <c:crossBetween val="midCat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700">
          <a:solidFill>
            <a:sysClr val="windowText" lastClr="000000"/>
          </a:solidFill>
          <a:latin typeface="Gill Sans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55965147115804E-2"/>
          <c:y val="4.1002642638107399E-2"/>
          <c:w val="0.92066971407148712"/>
          <c:h val="0.870766097359986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'Time Diversification'!$W$41</c:f>
              <c:strCache>
                <c:ptCount val="1"/>
                <c:pt idx="0">
                  <c:v>1Y</c:v>
                </c:pt>
              </c:strCache>
            </c:strRef>
          </c:tx>
          <c:spPr>
            <a:solidFill>
              <a:srgbClr val="1E5C5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'Time Diversification'!$V$48:$V$51</c:f>
              <c:strCache>
                <c:ptCount val="4"/>
                <c:pt idx="0">
                  <c:v>UST</c:v>
                </c:pt>
                <c:pt idx="1">
                  <c:v>IG</c:v>
                </c:pt>
                <c:pt idx="2">
                  <c:v>HY</c:v>
                </c:pt>
                <c:pt idx="3">
                  <c:v>Structured</c:v>
                </c:pt>
              </c:strCache>
            </c:strRef>
          </c:cat>
          <c:val>
            <c:numRef>
              <c:f>'Time Diversification'!$W$48:$W$51</c:f>
              <c:numCache>
                <c:formatCode>0.00%</c:formatCode>
                <c:ptCount val="4"/>
                <c:pt idx="0">
                  <c:v>9.7875598821778639E-2</c:v>
                </c:pt>
                <c:pt idx="1">
                  <c:v>5.8458183696964448E-2</c:v>
                </c:pt>
                <c:pt idx="2">
                  <c:v>0.14508074983801164</c:v>
                </c:pt>
                <c:pt idx="3">
                  <c:v>7.3613064422524729E-2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E4-4033-BD13-3666B5A9CA50}"/>
            </c:ext>
          </c:extLst>
        </c:ser>
        <c:ser>
          <c:idx val="1"/>
          <c:order val="1"/>
          <c:tx>
            <c:strRef>
              <c:f>'Time Diversification'!$X$41</c:f>
              <c:strCache>
                <c:ptCount val="1"/>
                <c:pt idx="0">
                  <c:v>2Y</c:v>
                </c:pt>
              </c:strCache>
            </c:strRef>
          </c:tx>
          <c:spPr>
            <a:solidFill>
              <a:srgbClr val="27776F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'Time Diversification'!$V$48:$V$51</c:f>
              <c:strCache>
                <c:ptCount val="4"/>
                <c:pt idx="0">
                  <c:v>UST</c:v>
                </c:pt>
                <c:pt idx="1">
                  <c:v>IG</c:v>
                </c:pt>
                <c:pt idx="2">
                  <c:v>HY</c:v>
                </c:pt>
                <c:pt idx="3">
                  <c:v>Structured</c:v>
                </c:pt>
              </c:strCache>
            </c:strRef>
          </c:cat>
          <c:val>
            <c:numRef>
              <c:f>'Time Diversification'!$X$48:$X$51</c:f>
              <c:numCache>
                <c:formatCode>0.00%</c:formatCode>
                <c:ptCount val="4"/>
                <c:pt idx="0">
                  <c:v>6.8227899512835713E-2</c:v>
                </c:pt>
                <c:pt idx="1">
                  <c:v>4.2601523223280514E-2</c:v>
                </c:pt>
                <c:pt idx="2">
                  <c:v>9.0023836769713428E-2</c:v>
                </c:pt>
                <c:pt idx="3">
                  <c:v>5.1853376424155169E-2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E4-4033-BD13-3666B5A9CA50}"/>
            </c:ext>
          </c:extLst>
        </c:ser>
        <c:ser>
          <c:idx val="2"/>
          <c:order val="2"/>
          <c:tx>
            <c:strRef>
              <c:f>'Time Diversification'!$Y$41</c:f>
              <c:strCache>
                <c:ptCount val="1"/>
                <c:pt idx="0">
                  <c:v>5Y</c:v>
                </c:pt>
              </c:strCache>
            </c:strRef>
          </c:tx>
          <c:spPr>
            <a:solidFill>
              <a:srgbClr val="39ADA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'Time Diversification'!$V$48:$V$51</c:f>
              <c:strCache>
                <c:ptCount val="4"/>
                <c:pt idx="0">
                  <c:v>UST</c:v>
                </c:pt>
                <c:pt idx="1">
                  <c:v>IG</c:v>
                </c:pt>
                <c:pt idx="2">
                  <c:v>HY</c:v>
                </c:pt>
                <c:pt idx="3">
                  <c:v>Structured</c:v>
                </c:pt>
              </c:strCache>
            </c:strRef>
          </c:cat>
          <c:val>
            <c:numRef>
              <c:f>'Time Diversification'!$Y$48:$Y$51</c:f>
              <c:numCache>
                <c:formatCode>0.00%</c:formatCode>
                <c:ptCount val="4"/>
                <c:pt idx="0">
                  <c:v>4.3868320259068366E-2</c:v>
                </c:pt>
                <c:pt idx="1">
                  <c:v>2.5262742018833419E-2</c:v>
                </c:pt>
                <c:pt idx="2">
                  <c:v>4.1502477055537286E-2</c:v>
                </c:pt>
                <c:pt idx="3">
                  <c:v>3.1263783362884899E-2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E4-4033-BD13-3666B5A9CA50}"/>
            </c:ext>
          </c:extLst>
        </c:ser>
        <c:ser>
          <c:idx val="3"/>
          <c:order val="3"/>
          <c:tx>
            <c:strRef>
              <c:f>'Time Diversification'!$Z$41</c:f>
              <c:strCache>
                <c:ptCount val="1"/>
                <c:pt idx="0">
                  <c:v>10Y</c:v>
                </c:pt>
              </c:strCache>
            </c:strRef>
          </c:tx>
          <c:spPr>
            <a:solidFill>
              <a:srgbClr val="71D1C8"/>
            </a:solidFill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'Time Diversification'!$V$48:$V$51</c:f>
              <c:strCache>
                <c:ptCount val="4"/>
                <c:pt idx="0">
                  <c:v>UST</c:v>
                </c:pt>
                <c:pt idx="1">
                  <c:v>IG</c:v>
                </c:pt>
                <c:pt idx="2">
                  <c:v>HY</c:v>
                </c:pt>
                <c:pt idx="3">
                  <c:v>Structured</c:v>
                </c:pt>
              </c:strCache>
            </c:strRef>
          </c:cat>
          <c:val>
            <c:numRef>
              <c:f>'Time Diversification'!$Z$48:$Z$51</c:f>
              <c:numCache>
                <c:formatCode>0.00%</c:formatCode>
                <c:ptCount val="4"/>
                <c:pt idx="0">
                  <c:v>3.2370763073866202E-2</c:v>
                </c:pt>
                <c:pt idx="1">
                  <c:v>1.7886076398744757E-2</c:v>
                </c:pt>
                <c:pt idx="2">
                  <c:v>2.2263686290433567E-2</c:v>
                </c:pt>
                <c:pt idx="3">
                  <c:v>2.0911033748476322E-2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E4-4033-BD13-3666B5A9CA50}"/>
            </c:ext>
          </c:extLst>
        </c:ser>
        <c:ser>
          <c:idx val="4"/>
          <c:order val="4"/>
          <c:tx>
            <c:strRef>
              <c:f>'Time Diversification'!$AA$41</c:f>
              <c:strCache>
                <c:ptCount val="1"/>
                <c:pt idx="0">
                  <c:v>15Y</c:v>
                </c:pt>
              </c:strCache>
            </c:strRef>
          </c:tx>
          <c:spPr>
            <a:solidFill>
              <a:srgbClr val="BAE8E4"/>
            </a:solidFill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'Time Diversification'!$V$48:$V$51</c:f>
              <c:strCache>
                <c:ptCount val="4"/>
                <c:pt idx="0">
                  <c:v>UST</c:v>
                </c:pt>
                <c:pt idx="1">
                  <c:v>IG</c:v>
                </c:pt>
                <c:pt idx="2">
                  <c:v>HY</c:v>
                </c:pt>
                <c:pt idx="3">
                  <c:v>Structured</c:v>
                </c:pt>
              </c:strCache>
            </c:strRef>
          </c:cat>
          <c:val>
            <c:numRef>
              <c:f>'Time Diversification'!$AA$48:$AA$51</c:f>
              <c:numCache>
                <c:formatCode>0.00%</c:formatCode>
                <c:ptCount val="4"/>
                <c:pt idx="0">
                  <c:v>2.5805028128739756E-2</c:v>
                </c:pt>
                <c:pt idx="1">
                  <c:v>1.2266409086303214E-2</c:v>
                </c:pt>
                <c:pt idx="2">
                  <c:v>1.2103934155064352E-2</c:v>
                </c:pt>
                <c:pt idx="3">
                  <c:v>1.4599264266064033E-2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E4-4033-BD13-3666B5A9CA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7"/>
        <c:overlap val="-18"/>
        <c:axId val="1300598863"/>
        <c:axId val="1300610383"/>
      </c:barChart>
      <c:catAx>
        <c:axId val="130059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300610383"/>
        <c:crosses val="autoZero"/>
        <c:auto val="1"/>
        <c:lblAlgn val="ctr"/>
        <c:lblOffset val="100"/>
        <c:noMultiLvlLbl val="0"/>
      </c:catAx>
      <c:valAx>
        <c:axId val="1300610383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300598863"/>
        <c:crosses val="autoZero"/>
        <c:crossBetween val="between"/>
        <c:majorUnit val="4.0000000000000008E-2"/>
      </c:valAx>
    </c:plotArea>
    <c:legend>
      <c:legendPos val="b"/>
      <c:layout>
        <c:manualLayout>
          <c:xMode val="edge"/>
          <c:yMode val="edge"/>
          <c:x val="0.11503754006873959"/>
          <c:y val="8.8965049877761798E-2"/>
          <c:w val="0.30259242229054806"/>
          <c:h val="6.753485049624218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700">
          <a:solidFill>
            <a:schemeClr val="tx1"/>
          </a:solidFill>
          <a:latin typeface="Gill Sans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33473890347485E-2"/>
          <c:y val="3.3433631796402283E-2"/>
          <c:w val="0.94666526109652505"/>
          <c:h val="0.66163729694676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Output!$C$2</c:f>
              <c:strCache>
                <c:ptCount val="1"/>
                <c:pt idx="0">
                  <c:v>Expected Return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96B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D-429C-B741-CF4040F23858}"/>
              </c:ext>
            </c:extLst>
          </c:dPt>
          <c:dPt>
            <c:idx val="1"/>
            <c:invertIfNegative val="0"/>
            <c:bubble3D val="0"/>
            <c:spPr>
              <a:solidFill>
                <a:srgbClr val="196B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D-429C-B741-CF4040F23858}"/>
              </c:ext>
            </c:extLst>
          </c:dPt>
          <c:dPt>
            <c:idx val="2"/>
            <c:invertIfNegative val="0"/>
            <c:bubble3D val="0"/>
            <c:spPr>
              <a:solidFill>
                <a:srgbClr val="196B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4D-429C-B741-CF4040F23858}"/>
              </c:ext>
            </c:extLst>
          </c:dPt>
          <c:dPt>
            <c:idx val="3"/>
            <c:invertIfNegative val="0"/>
            <c:bubble3D val="0"/>
            <c:spPr>
              <a:solidFill>
                <a:srgbClr val="196B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4D-429C-B741-CF4040F23858}"/>
              </c:ext>
            </c:extLst>
          </c:dPt>
          <c:dPt>
            <c:idx val="4"/>
            <c:invertIfNegative val="0"/>
            <c:bubble3D val="0"/>
            <c:spPr>
              <a:solidFill>
                <a:srgbClr val="1560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F4D-429C-B741-CF4040F23858}"/>
              </c:ext>
            </c:extLst>
          </c:dPt>
          <c:dPt>
            <c:idx val="5"/>
            <c:invertIfNegative val="0"/>
            <c:bubble3D val="0"/>
            <c:spPr>
              <a:solidFill>
                <a:srgbClr val="1560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F4D-429C-B741-CF4040F23858}"/>
              </c:ext>
            </c:extLst>
          </c:dPt>
          <c:dPt>
            <c:idx val="6"/>
            <c:invertIfNegative val="0"/>
            <c:bubble3D val="0"/>
            <c:spPr>
              <a:solidFill>
                <a:srgbClr val="1560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F4D-429C-B741-CF4040F23858}"/>
              </c:ext>
            </c:extLst>
          </c:dPt>
          <c:dPt>
            <c:idx val="7"/>
            <c:invertIfNegative val="0"/>
            <c:bubble3D val="0"/>
            <c:spPr>
              <a:solidFill>
                <a:srgbClr val="1560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F4D-429C-B741-CF4040F23858}"/>
              </c:ext>
            </c:extLst>
          </c:dPt>
          <c:dPt>
            <c:idx val="8"/>
            <c:invertIfNegative val="0"/>
            <c:bubble3D val="0"/>
            <c:spPr>
              <a:solidFill>
                <a:srgbClr val="1560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F4D-429C-B741-CF4040F23858}"/>
              </c:ext>
            </c:extLst>
          </c:dPt>
          <c:dPt>
            <c:idx val="9"/>
            <c:invertIfNegative val="0"/>
            <c:bubble3D val="0"/>
            <c:spPr>
              <a:solidFill>
                <a:srgbClr val="1560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F4D-429C-B741-CF4040F23858}"/>
              </c:ext>
            </c:extLst>
          </c:dPt>
          <c:dPt>
            <c:idx val="10"/>
            <c:invertIfNegative val="0"/>
            <c:bubble3D val="0"/>
            <c:spPr>
              <a:solidFill>
                <a:srgbClr val="1560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F4D-429C-B741-CF4040F23858}"/>
              </c:ext>
            </c:extLst>
          </c:dPt>
          <c:dPt>
            <c:idx val="11"/>
            <c:invertIfNegative val="0"/>
            <c:bubble3D val="0"/>
            <c:spPr>
              <a:solidFill>
                <a:srgbClr val="E971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F4D-429C-B741-CF4040F23858}"/>
              </c:ext>
            </c:extLst>
          </c:dPt>
          <c:dPt>
            <c:idx val="12"/>
            <c:invertIfNegative val="0"/>
            <c:bubble3D val="0"/>
            <c:spPr>
              <a:solidFill>
                <a:srgbClr val="E971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F4D-429C-B741-CF4040F23858}"/>
              </c:ext>
            </c:extLst>
          </c:dPt>
          <c:dPt>
            <c:idx val="13"/>
            <c:invertIfNegative val="0"/>
            <c:bubble3D val="0"/>
            <c:spPr>
              <a:solidFill>
                <a:srgbClr val="E971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F4D-429C-B741-CF4040F23858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Output!$B$3:$B$16</c:f>
              <c:strCache>
                <c:ptCount val="14"/>
                <c:pt idx="0">
                  <c:v>US Treasuries, Short/Intermediate</c:v>
                </c:pt>
                <c:pt idx="1">
                  <c:v>US Treasuries, Long</c:v>
                </c:pt>
                <c:pt idx="2">
                  <c:v>US Taxable Munis</c:v>
                </c:pt>
                <c:pt idx="3">
                  <c:v>Global ex-US Government, hedged</c:v>
                </c:pt>
                <c:pt idx="4">
                  <c:v>US Public Corporates IG AAA</c:v>
                </c:pt>
                <c:pt idx="5">
                  <c:v>US Public Corporates IG AA</c:v>
                </c:pt>
                <c:pt idx="6">
                  <c:v>US Public Corporates IG A</c:v>
                </c:pt>
                <c:pt idx="7">
                  <c:v>US Public Corporates IG BBB</c:v>
                </c:pt>
                <c:pt idx="8">
                  <c:v>US Public Corporates, HY Intermediate</c:v>
                </c:pt>
                <c:pt idx="9">
                  <c:v>US Public Corporates, HY Long</c:v>
                </c:pt>
                <c:pt idx="10">
                  <c:v>Global ex-US Corporates, hedged</c:v>
                </c:pt>
                <c:pt idx="11">
                  <c:v>Residential Mortgage-Backed Securities</c:v>
                </c:pt>
                <c:pt idx="12">
                  <c:v>Commercial Mortgage-Backed Securities</c:v>
                </c:pt>
                <c:pt idx="13">
                  <c:v>Asset-Backed Securities</c:v>
                </c:pt>
              </c:strCache>
            </c:strRef>
          </c:cat>
          <c:val>
            <c:numRef>
              <c:f>Output!$C$3:$C$16</c:f>
              <c:numCache>
                <c:formatCode>0.00%</c:formatCode>
                <c:ptCount val="14"/>
                <c:pt idx="0">
                  <c:v>3.8328069999999999E-2</c:v>
                </c:pt>
                <c:pt idx="1">
                  <c:v>4.8006310000000003E-2</c:v>
                </c:pt>
                <c:pt idx="2">
                  <c:v>3.8570809999999997E-2</c:v>
                </c:pt>
                <c:pt idx="3">
                  <c:v>2.9666399999999999E-2</c:v>
                </c:pt>
                <c:pt idx="4">
                  <c:v>4.2274459999999993E-2</c:v>
                </c:pt>
                <c:pt idx="5">
                  <c:v>4.256675E-2</c:v>
                </c:pt>
                <c:pt idx="6">
                  <c:v>4.8031650000000002E-2</c:v>
                </c:pt>
                <c:pt idx="7">
                  <c:v>4.7218029999999994E-2</c:v>
                </c:pt>
                <c:pt idx="8">
                  <c:v>6.3729644878048775E-2</c:v>
                </c:pt>
                <c:pt idx="9">
                  <c:v>7.1979224878048781E-2</c:v>
                </c:pt>
                <c:pt idx="10">
                  <c:v>3.8510250000000003E-2</c:v>
                </c:pt>
                <c:pt idx="11">
                  <c:v>4.8308810000000001E-2</c:v>
                </c:pt>
                <c:pt idx="12">
                  <c:v>4.5924659999999992E-2</c:v>
                </c:pt>
                <c:pt idx="13">
                  <c:v>4.3074989999999994E-2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4F4D-429C-B741-CF4040F23858}"/>
            </c:ext>
          </c:extLst>
        </c:ser>
        <c:ser>
          <c:idx val="1"/>
          <c:order val="1"/>
          <c:tx>
            <c:strRef>
              <c:f>Output!$D$2</c:f>
              <c:strCache>
                <c:ptCount val="1"/>
                <c:pt idx="0">
                  <c:v>Risk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96B24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4F4D-429C-B741-CF4040F23858}"/>
              </c:ext>
            </c:extLst>
          </c:dPt>
          <c:dPt>
            <c:idx val="1"/>
            <c:invertIfNegative val="0"/>
            <c:bubble3D val="0"/>
            <c:spPr>
              <a:solidFill>
                <a:srgbClr val="196B24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4F4D-429C-B741-CF4040F23858}"/>
              </c:ext>
            </c:extLst>
          </c:dPt>
          <c:dPt>
            <c:idx val="2"/>
            <c:invertIfNegative val="0"/>
            <c:bubble3D val="0"/>
            <c:spPr>
              <a:solidFill>
                <a:srgbClr val="196B24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4F4D-429C-B741-CF4040F23858}"/>
              </c:ext>
            </c:extLst>
          </c:dPt>
          <c:dPt>
            <c:idx val="3"/>
            <c:invertIfNegative val="0"/>
            <c:bubble3D val="0"/>
            <c:spPr>
              <a:solidFill>
                <a:srgbClr val="196B24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4F4D-429C-B741-CF4040F23858}"/>
              </c:ext>
            </c:extLst>
          </c:dPt>
          <c:dPt>
            <c:idx val="4"/>
            <c:invertIfNegative val="0"/>
            <c:bubble3D val="0"/>
            <c:spPr>
              <a:solidFill>
                <a:srgbClr val="15608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4F4D-429C-B741-CF4040F23858}"/>
              </c:ext>
            </c:extLst>
          </c:dPt>
          <c:dPt>
            <c:idx val="5"/>
            <c:invertIfNegative val="0"/>
            <c:bubble3D val="0"/>
            <c:spPr>
              <a:solidFill>
                <a:srgbClr val="15608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4F4D-429C-B741-CF4040F23858}"/>
              </c:ext>
            </c:extLst>
          </c:dPt>
          <c:dPt>
            <c:idx val="6"/>
            <c:invertIfNegative val="0"/>
            <c:bubble3D val="0"/>
            <c:spPr>
              <a:solidFill>
                <a:srgbClr val="15608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4F4D-429C-B741-CF4040F23858}"/>
              </c:ext>
            </c:extLst>
          </c:dPt>
          <c:dPt>
            <c:idx val="7"/>
            <c:invertIfNegative val="0"/>
            <c:bubble3D val="0"/>
            <c:spPr>
              <a:solidFill>
                <a:srgbClr val="15608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4F4D-429C-B741-CF4040F23858}"/>
              </c:ext>
            </c:extLst>
          </c:dPt>
          <c:dPt>
            <c:idx val="8"/>
            <c:invertIfNegative val="0"/>
            <c:bubble3D val="0"/>
            <c:spPr>
              <a:solidFill>
                <a:srgbClr val="15608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4F4D-429C-B741-CF4040F23858}"/>
              </c:ext>
            </c:extLst>
          </c:dPt>
          <c:dPt>
            <c:idx val="9"/>
            <c:invertIfNegative val="0"/>
            <c:bubble3D val="0"/>
            <c:spPr>
              <a:solidFill>
                <a:srgbClr val="15608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4F4D-429C-B741-CF4040F23858}"/>
              </c:ext>
            </c:extLst>
          </c:dPt>
          <c:dPt>
            <c:idx val="10"/>
            <c:invertIfNegative val="0"/>
            <c:bubble3D val="0"/>
            <c:spPr>
              <a:solidFill>
                <a:srgbClr val="15608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4F4D-429C-B741-CF4040F23858}"/>
              </c:ext>
            </c:extLst>
          </c:dPt>
          <c:dPt>
            <c:idx val="11"/>
            <c:invertIfNegative val="0"/>
            <c:bubble3D val="0"/>
            <c:spPr>
              <a:solidFill>
                <a:srgbClr val="E9713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4F4D-429C-B741-CF4040F23858}"/>
              </c:ext>
            </c:extLst>
          </c:dPt>
          <c:dPt>
            <c:idx val="12"/>
            <c:invertIfNegative val="0"/>
            <c:bubble3D val="0"/>
            <c:spPr>
              <a:solidFill>
                <a:srgbClr val="E9713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4F4D-429C-B741-CF4040F23858}"/>
              </c:ext>
            </c:extLst>
          </c:dPt>
          <c:dPt>
            <c:idx val="13"/>
            <c:invertIfNegative val="0"/>
            <c:bubble3D val="0"/>
            <c:spPr>
              <a:solidFill>
                <a:srgbClr val="E97132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4F4D-429C-B741-CF4040F23858}"/>
              </c:ext>
            </c:extLst>
          </c:dPt>
          <c:dLbls>
            <c:dLbl>
              <c:idx val="0"/>
              <c:layout>
                <c:manualLayout>
                  <c:x val="5.142331745790247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4F4D-429C-B741-CF4040F2385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Output!$B$3:$B$16</c:f>
              <c:strCache>
                <c:ptCount val="14"/>
                <c:pt idx="0">
                  <c:v>US Treasuries, Short/Intermediate</c:v>
                </c:pt>
                <c:pt idx="1">
                  <c:v>US Treasuries, Long</c:v>
                </c:pt>
                <c:pt idx="2">
                  <c:v>US Taxable Munis</c:v>
                </c:pt>
                <c:pt idx="3">
                  <c:v>Global ex-US Government, hedged</c:v>
                </c:pt>
                <c:pt idx="4">
                  <c:v>US Public Corporates IG AAA</c:v>
                </c:pt>
                <c:pt idx="5">
                  <c:v>US Public Corporates IG AA</c:v>
                </c:pt>
                <c:pt idx="6">
                  <c:v>US Public Corporates IG A</c:v>
                </c:pt>
                <c:pt idx="7">
                  <c:v>US Public Corporates IG BBB</c:v>
                </c:pt>
                <c:pt idx="8">
                  <c:v>US Public Corporates, HY Intermediate</c:v>
                </c:pt>
                <c:pt idx="9">
                  <c:v>US Public Corporates, HY Long</c:v>
                </c:pt>
                <c:pt idx="10">
                  <c:v>Global ex-US Corporates, hedged</c:v>
                </c:pt>
                <c:pt idx="11">
                  <c:v>Residential Mortgage-Backed Securities</c:v>
                </c:pt>
                <c:pt idx="12">
                  <c:v>Commercial Mortgage-Backed Securities</c:v>
                </c:pt>
                <c:pt idx="13">
                  <c:v>Asset-Backed Securities</c:v>
                </c:pt>
              </c:strCache>
            </c:strRef>
          </c:cat>
          <c:val>
            <c:numRef>
              <c:f>Output!$D$3:$D$16</c:f>
              <c:numCache>
                <c:formatCode>0.00%</c:formatCode>
                <c:ptCount val="14"/>
                <c:pt idx="0">
                  <c:v>3.8564242727722652E-2</c:v>
                </c:pt>
                <c:pt idx="1">
                  <c:v>8.5188645093293477E-2</c:v>
                </c:pt>
                <c:pt idx="2">
                  <c:v>4.1475203808703759E-2</c:v>
                </c:pt>
                <c:pt idx="3">
                  <c:v>4.1663111615609656E-2</c:v>
                </c:pt>
                <c:pt idx="4">
                  <c:v>2.9413981353026107E-2</c:v>
                </c:pt>
                <c:pt idx="5">
                  <c:v>3.3592440680907151E-2</c:v>
                </c:pt>
                <c:pt idx="6">
                  <c:v>3.8541422015093071E-2</c:v>
                </c:pt>
                <c:pt idx="7">
                  <c:v>4.4088963516496091E-2</c:v>
                </c:pt>
                <c:pt idx="8">
                  <c:v>0.12701752753425982</c:v>
                </c:pt>
                <c:pt idx="9">
                  <c:v>0.11667351601420665</c:v>
                </c:pt>
                <c:pt idx="10">
                  <c:v>2.5806011794796316E-2</c:v>
                </c:pt>
                <c:pt idx="11">
                  <c:v>4.6094273393281024E-2</c:v>
                </c:pt>
                <c:pt idx="12">
                  <c:v>4.9005407520281548E-2</c:v>
                </c:pt>
                <c:pt idx="13">
                  <c:v>5.5894617798892876E-2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4F4D-429C-B741-CF4040F238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92192"/>
        <c:axId val="10690272"/>
      </c:barChart>
      <c:catAx>
        <c:axId val="1069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690272"/>
        <c:crosses val="autoZero"/>
        <c:auto val="1"/>
        <c:lblAlgn val="ctr"/>
        <c:lblOffset val="100"/>
        <c:noMultiLvlLbl val="0"/>
      </c:catAx>
      <c:valAx>
        <c:axId val="1069027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69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097506205164803"/>
          <c:y val="5.3744406113730936E-2"/>
          <c:w val="0.21899328887742905"/>
          <c:h val="7.31030960395574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5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612252548760362E-2"/>
          <c:y val="6.1219785424584193E-2"/>
          <c:w val="0.90458652747554902"/>
          <c:h val="0.81229258167816276"/>
        </c:manualLayout>
      </c:layout>
      <c:lineChart>
        <c:grouping val="standard"/>
        <c:varyColors val="0"/>
        <c:ser>
          <c:idx val="0"/>
          <c:order val="0"/>
          <c:tx>
            <c:strRef>
              <c:f>buyback_yield!$B$3</c:f>
              <c:strCache>
                <c:ptCount val="1"/>
                <c:pt idx="0">
                  <c:v>communication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buyback_yield!$C$3:$Y$3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3.3582253120685596E-3</c:v>
                </c:pt>
                <c:pt idx="11">
                  <c:v>3.7884162449192339E-3</c:v>
                </c:pt>
                <c:pt idx="12">
                  <c:v>0</c:v>
                </c:pt>
                <c:pt idx="13">
                  <c:v>1.5654019074394405E-2</c:v>
                </c:pt>
                <c:pt idx="14">
                  <c:v>1.4322508150950389E-2</c:v>
                </c:pt>
                <c:pt idx="15">
                  <c:v>1.6134326116773675E-2</c:v>
                </c:pt>
                <c:pt idx="16">
                  <c:v>1.5907631370582678E-2</c:v>
                </c:pt>
                <c:pt idx="17">
                  <c:v>2.5578590883378442E-2</c:v>
                </c:pt>
                <c:pt idx="18">
                  <c:v>2.5299216925274641E-2</c:v>
                </c:pt>
                <c:pt idx="19">
                  <c:v>3.5575276864158942E-2</c:v>
                </c:pt>
                <c:pt idx="20">
                  <c:v>4.3066421394511119E-2</c:v>
                </c:pt>
                <c:pt idx="21">
                  <c:v>2.4866030233761618E-2</c:v>
                </c:pt>
                <c:pt idx="22">
                  <c:v>3.1422016975671908E-2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824-43CF-B9E5-AD36AABD9353}"/>
            </c:ext>
          </c:extLst>
        </c:ser>
        <c:ser>
          <c:idx val="1"/>
          <c:order val="1"/>
          <c:tx>
            <c:strRef>
              <c:f>buyback_yield!$B$4</c:f>
              <c:strCache>
                <c:ptCount val="1"/>
                <c:pt idx="0">
                  <c:v>consumer_discretionary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buyback_yield!$C$4:$Y$4</c:f>
              <c:numCache>
                <c:formatCode>0.00%</c:formatCode>
                <c:ptCount val="23"/>
                <c:pt idx="0">
                  <c:v>9.6481588273441892E-4</c:v>
                </c:pt>
                <c:pt idx="1">
                  <c:v>8.5567030027275815E-4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3.4662148621299183E-3</c:v>
                </c:pt>
                <c:pt idx="6">
                  <c:v>9.8146973264538035E-4</c:v>
                </c:pt>
                <c:pt idx="7">
                  <c:v>2.0973953968955244E-3</c:v>
                </c:pt>
                <c:pt idx="8">
                  <c:v>4.9441943794338822E-4</c:v>
                </c:pt>
                <c:pt idx="9">
                  <c:v>9.0986559329984701E-4</c:v>
                </c:pt>
                <c:pt idx="10">
                  <c:v>1.8305305411820544E-3</c:v>
                </c:pt>
                <c:pt idx="11">
                  <c:v>2.0752187161354628E-3</c:v>
                </c:pt>
                <c:pt idx="12">
                  <c:v>2.6077864098303771E-3</c:v>
                </c:pt>
                <c:pt idx="13">
                  <c:v>2.0342852382605421E-2</c:v>
                </c:pt>
                <c:pt idx="14">
                  <c:v>1.5744751332786921E-2</c:v>
                </c:pt>
                <c:pt idx="15">
                  <c:v>1.6884398261139254E-2</c:v>
                </c:pt>
                <c:pt idx="16">
                  <c:v>1.4643017836422231E-2</c:v>
                </c:pt>
                <c:pt idx="17">
                  <c:v>5.8622812086137717E-3</c:v>
                </c:pt>
                <c:pt idx="18">
                  <c:v>5.7064929146631244E-3</c:v>
                </c:pt>
                <c:pt idx="19">
                  <c:v>2.0360427767950585E-2</c:v>
                </c:pt>
                <c:pt idx="20">
                  <c:v>1.681944793231744E-2</c:v>
                </c:pt>
                <c:pt idx="21">
                  <c:v>7.755015497082904E-3</c:v>
                </c:pt>
                <c:pt idx="22">
                  <c:v>1.5437611874341573E-2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824-43CF-B9E5-AD36AABD9353}"/>
            </c:ext>
          </c:extLst>
        </c:ser>
        <c:ser>
          <c:idx val="2"/>
          <c:order val="2"/>
          <c:tx>
            <c:strRef>
              <c:f>buyback_yield!$B$5</c:f>
              <c:strCache>
                <c:ptCount val="1"/>
                <c:pt idx="0">
                  <c:v>consumer_staples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buyback_yield!$C$5:$Y$5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2.6088772772768784E-3</c:v>
                </c:pt>
                <c:pt idx="6">
                  <c:v>4.9619384533159663E-4</c:v>
                </c:pt>
                <c:pt idx="7">
                  <c:v>7.3440310395850895E-3</c:v>
                </c:pt>
                <c:pt idx="8">
                  <c:v>0</c:v>
                </c:pt>
                <c:pt idx="9">
                  <c:v>0</c:v>
                </c:pt>
                <c:pt idx="10">
                  <c:v>2.8938036434229012E-3</c:v>
                </c:pt>
                <c:pt idx="11">
                  <c:v>4.0579727870455502E-3</c:v>
                </c:pt>
                <c:pt idx="12">
                  <c:v>5.064094822725582E-3</c:v>
                </c:pt>
                <c:pt idx="13">
                  <c:v>2.0510195672763333E-2</c:v>
                </c:pt>
                <c:pt idx="14">
                  <c:v>1.2648217005093587E-2</c:v>
                </c:pt>
                <c:pt idx="15">
                  <c:v>1.1939444446983182E-2</c:v>
                </c:pt>
                <c:pt idx="16">
                  <c:v>1.4871936023797968E-2</c:v>
                </c:pt>
                <c:pt idx="17">
                  <c:v>7.1910358139546911E-3</c:v>
                </c:pt>
                <c:pt idx="18">
                  <c:v>1.1561258350241639E-2</c:v>
                </c:pt>
                <c:pt idx="19">
                  <c:v>8.6466953670313318E-3</c:v>
                </c:pt>
                <c:pt idx="20">
                  <c:v>9.4003073589447352E-3</c:v>
                </c:pt>
                <c:pt idx="21">
                  <c:v>9.7963110565112681E-3</c:v>
                </c:pt>
                <c:pt idx="22">
                  <c:v>1.2859500471395773E-2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8824-43CF-B9E5-AD36AABD9353}"/>
            </c:ext>
          </c:extLst>
        </c:ser>
        <c:ser>
          <c:idx val="3"/>
          <c:order val="3"/>
          <c:tx>
            <c:strRef>
              <c:f>buyback_yield!$B$6</c:f>
              <c:strCache>
                <c:ptCount val="1"/>
                <c:pt idx="0">
                  <c:v>energy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buyback_yield!$C$6:$Y$6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3.2251432668337328E-3</c:v>
                </c:pt>
                <c:pt idx="14">
                  <c:v>9.6697165813570529E-3</c:v>
                </c:pt>
                <c:pt idx="15">
                  <c:v>1.8690426943575797E-2</c:v>
                </c:pt>
                <c:pt idx="16">
                  <c:v>1.7856871663048175E-2</c:v>
                </c:pt>
                <c:pt idx="17">
                  <c:v>5.2308528467056945E-3</c:v>
                </c:pt>
                <c:pt idx="18">
                  <c:v>8.1228319039618763E-3</c:v>
                </c:pt>
                <c:pt idx="19">
                  <c:v>4.7995761637847953E-2</c:v>
                </c:pt>
                <c:pt idx="20">
                  <c:v>3.5163567387488805E-2</c:v>
                </c:pt>
                <c:pt idx="21">
                  <c:v>4.3261675619947891E-2</c:v>
                </c:pt>
                <c:pt idx="22">
                  <c:v>4.3281777467204678E-2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824-43CF-B9E5-AD36AABD9353}"/>
            </c:ext>
          </c:extLst>
        </c:ser>
        <c:ser>
          <c:idx val="4"/>
          <c:order val="4"/>
          <c:tx>
            <c:strRef>
              <c:f>buyback_yield!$B$7</c:f>
              <c:strCache>
                <c:ptCount val="1"/>
                <c:pt idx="0">
                  <c:v>financials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buyback_yield!$C$7:$Y$7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3.6333876515560505E-2</c:v>
                </c:pt>
                <c:pt idx="14">
                  <c:v>3.6617746917750604E-2</c:v>
                </c:pt>
                <c:pt idx="15">
                  <c:v>4.8972765733508374E-2</c:v>
                </c:pt>
                <c:pt idx="16">
                  <c:v>5.5468642393094035E-2</c:v>
                </c:pt>
                <c:pt idx="17">
                  <c:v>2.1408700653287888E-2</c:v>
                </c:pt>
                <c:pt idx="18">
                  <c:v>4.9099099728729827E-2</c:v>
                </c:pt>
                <c:pt idx="19">
                  <c:v>2.4900959015498592E-2</c:v>
                </c:pt>
                <c:pt idx="20">
                  <c:v>2.4176696236639036E-2</c:v>
                </c:pt>
                <c:pt idx="21">
                  <c:v>2.8581463506154019E-2</c:v>
                </c:pt>
                <c:pt idx="22">
                  <c:v>2.8264856358580989E-2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8824-43CF-B9E5-AD36AABD9353}"/>
            </c:ext>
          </c:extLst>
        </c:ser>
        <c:ser>
          <c:idx val="5"/>
          <c:order val="5"/>
          <c:tx>
            <c:strRef>
              <c:f>buyback_yield!$B$8</c:f>
              <c:strCache>
                <c:ptCount val="1"/>
                <c:pt idx="0">
                  <c:v>real_estate</c:v>
                </c:pt>
              </c:strCache>
            </c:strRef>
          </c:tx>
          <c:spPr>
            <a:ln w="19050" cap="rnd">
              <a:solidFill>
                <a:srgbClr val="745FDB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buyback_yield!$C$8:$Y$8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6.6152217511243365E-3</c:v>
                </c:pt>
                <c:pt idx="14">
                  <c:v>5.2167051281705344E-3</c:v>
                </c:pt>
                <c:pt idx="15">
                  <c:v>6.4094912176695714E-3</c:v>
                </c:pt>
                <c:pt idx="16">
                  <c:v>3.6975831025556085E-3</c:v>
                </c:pt>
                <c:pt idx="17">
                  <c:v>4.6010987222644142E-2</c:v>
                </c:pt>
                <c:pt idx="18">
                  <c:v>1.3062053640322618E-3</c:v>
                </c:pt>
                <c:pt idx="19">
                  <c:v>2.7799843119818909E-3</c:v>
                </c:pt>
                <c:pt idx="20">
                  <c:v>6.9316155497767045E-4</c:v>
                </c:pt>
                <c:pt idx="21">
                  <c:v>1.2875210383271373E-3</c:v>
                </c:pt>
                <c:pt idx="22">
                  <c:v>1.1816528267504147E-3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8824-43CF-B9E5-AD36AABD9353}"/>
            </c:ext>
          </c:extLst>
        </c:ser>
        <c:ser>
          <c:idx val="6"/>
          <c:order val="6"/>
          <c:tx>
            <c:strRef>
              <c:f>buyback_yield!$B$9</c:f>
              <c:strCache>
                <c:ptCount val="1"/>
                <c:pt idx="0">
                  <c:v>health_care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buyback_yield!$C$9:$Y$9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1.0485357619874789E-2</c:v>
                </c:pt>
                <c:pt idx="6">
                  <c:v>0</c:v>
                </c:pt>
                <c:pt idx="7">
                  <c:v>3.4902183918853178E-3</c:v>
                </c:pt>
                <c:pt idx="8">
                  <c:v>0</c:v>
                </c:pt>
                <c:pt idx="9">
                  <c:v>1.1815023350665252E-3</c:v>
                </c:pt>
                <c:pt idx="10">
                  <c:v>8.1702702272350375E-4</c:v>
                </c:pt>
                <c:pt idx="11">
                  <c:v>3.3352488586753594E-3</c:v>
                </c:pt>
                <c:pt idx="12">
                  <c:v>1.1222464126208216E-4</c:v>
                </c:pt>
                <c:pt idx="13">
                  <c:v>2.5487279661349459E-2</c:v>
                </c:pt>
                <c:pt idx="14">
                  <c:v>2.3370218074949805E-2</c:v>
                </c:pt>
                <c:pt idx="15">
                  <c:v>3.1888377380247322E-2</c:v>
                </c:pt>
                <c:pt idx="16">
                  <c:v>3.3896142899339197E-2</c:v>
                </c:pt>
                <c:pt idx="17">
                  <c:v>1.5238933134414549E-2</c:v>
                </c:pt>
                <c:pt idx="18">
                  <c:v>1.645047980830917E-2</c:v>
                </c:pt>
                <c:pt idx="19">
                  <c:v>1.8756231114931195E-2</c:v>
                </c:pt>
                <c:pt idx="20">
                  <c:v>1.2479949303665777E-2</c:v>
                </c:pt>
                <c:pt idx="21">
                  <c:v>1.3788047337222881E-2</c:v>
                </c:pt>
                <c:pt idx="22">
                  <c:v>2.9528098392350682E-2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8824-43CF-B9E5-AD36AABD9353}"/>
            </c:ext>
          </c:extLst>
        </c:ser>
        <c:ser>
          <c:idx val="7"/>
          <c:order val="7"/>
          <c:tx>
            <c:strRef>
              <c:f>buyback_yield!$B$10</c:f>
              <c:strCache>
                <c:ptCount val="1"/>
                <c:pt idx="0">
                  <c:v>industrials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buyback_yield!$C$10:$Y$10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1.5907764751203332E-3</c:v>
                </c:pt>
                <c:pt idx="5">
                  <c:v>1.8504211531163914E-3</c:v>
                </c:pt>
                <c:pt idx="6">
                  <c:v>0</c:v>
                </c:pt>
                <c:pt idx="7">
                  <c:v>1.4246965480109366E-3</c:v>
                </c:pt>
                <c:pt idx="8">
                  <c:v>0</c:v>
                </c:pt>
                <c:pt idx="9">
                  <c:v>6.7918046619583642E-4</c:v>
                </c:pt>
                <c:pt idx="10">
                  <c:v>1.3162839290695217E-3</c:v>
                </c:pt>
                <c:pt idx="11">
                  <c:v>1.9559991506490574E-3</c:v>
                </c:pt>
                <c:pt idx="12">
                  <c:v>3.8237761456896819E-4</c:v>
                </c:pt>
                <c:pt idx="13">
                  <c:v>4.067790411077464E-2</c:v>
                </c:pt>
                <c:pt idx="14">
                  <c:v>2.4915469983818803E-2</c:v>
                </c:pt>
                <c:pt idx="15">
                  <c:v>3.3725046043541644E-2</c:v>
                </c:pt>
                <c:pt idx="16">
                  <c:v>4.2720683182136114E-2</c:v>
                </c:pt>
                <c:pt idx="17">
                  <c:v>1.662315121360065E-2</c:v>
                </c:pt>
                <c:pt idx="18">
                  <c:v>2.0303267377347296E-2</c:v>
                </c:pt>
                <c:pt idx="19">
                  <c:v>2.2315281649582117E-2</c:v>
                </c:pt>
                <c:pt idx="20">
                  <c:v>2.656504484582187E-2</c:v>
                </c:pt>
                <c:pt idx="21">
                  <c:v>1.5284398729855018E-2</c:v>
                </c:pt>
                <c:pt idx="22">
                  <c:v>1.8839359719218136E-2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8824-43CF-B9E5-AD36AABD9353}"/>
            </c:ext>
          </c:extLst>
        </c:ser>
        <c:ser>
          <c:idx val="8"/>
          <c:order val="8"/>
          <c:tx>
            <c:strRef>
              <c:f>buyback_yield!$B$11</c:f>
              <c:strCache>
                <c:ptCount val="1"/>
                <c:pt idx="0">
                  <c:v>materials</c:v>
                </c:pt>
              </c:strCache>
            </c:strRef>
          </c:tx>
          <c:spPr>
            <a:ln w="19050" cap="rnd">
              <a:solidFill>
                <a:srgbClr val="E808C8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buyback_yield!$C$11:$Y$11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1.0303155478010756E-2</c:v>
                </c:pt>
                <c:pt idx="14">
                  <c:v>1.0342399113921406E-2</c:v>
                </c:pt>
                <c:pt idx="15">
                  <c:v>2.7885070798052598E-2</c:v>
                </c:pt>
                <c:pt idx="16">
                  <c:v>2.265506797266802E-2</c:v>
                </c:pt>
                <c:pt idx="17">
                  <c:v>6.3704895523135014E-3</c:v>
                </c:pt>
                <c:pt idx="18">
                  <c:v>2.1962774784998956E-2</c:v>
                </c:pt>
                <c:pt idx="19">
                  <c:v>2.7995004937389188E-2</c:v>
                </c:pt>
                <c:pt idx="20">
                  <c:v>4.1802646907995185E-2</c:v>
                </c:pt>
                <c:pt idx="21">
                  <c:v>1.9972946849745481E-2</c:v>
                </c:pt>
                <c:pt idx="22">
                  <c:v>8.1209397722468268E-2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8-8824-43CF-B9E5-AD36AABD9353}"/>
            </c:ext>
          </c:extLst>
        </c:ser>
        <c:ser>
          <c:idx val="9"/>
          <c:order val="9"/>
          <c:tx>
            <c:strRef>
              <c:f>buyback_yield!$B$12</c:f>
              <c:strCache>
                <c:ptCount val="1"/>
                <c:pt idx="0">
                  <c:v>information_technology</c:v>
                </c:pt>
              </c:strCache>
            </c:strRef>
          </c:tx>
          <c:spPr>
            <a:ln w="19050" cap="rnd">
              <a:solidFill>
                <a:srgbClr val="03BDB0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buyback_yield!$C$12:$Y$12</c:f>
              <c:numCache>
                <c:formatCode>0.00%</c:formatCode>
                <c:ptCount val="23"/>
                <c:pt idx="0">
                  <c:v>2.2744941455480664E-3</c:v>
                </c:pt>
                <c:pt idx="1">
                  <c:v>3.6886651207507764E-3</c:v>
                </c:pt>
                <c:pt idx="2">
                  <c:v>0</c:v>
                </c:pt>
                <c:pt idx="3">
                  <c:v>0</c:v>
                </c:pt>
                <c:pt idx="4">
                  <c:v>6.1459339366916972E-4</c:v>
                </c:pt>
                <c:pt idx="5">
                  <c:v>4.3363729777783789E-3</c:v>
                </c:pt>
                <c:pt idx="6">
                  <c:v>1.1782693696050259E-3</c:v>
                </c:pt>
                <c:pt idx="7">
                  <c:v>4.4479309037146553E-3</c:v>
                </c:pt>
                <c:pt idx="8">
                  <c:v>1.2832390064718464E-4</c:v>
                </c:pt>
                <c:pt idx="9">
                  <c:v>3.1052931342090404E-3</c:v>
                </c:pt>
                <c:pt idx="10">
                  <c:v>3.0812613069615678E-3</c:v>
                </c:pt>
                <c:pt idx="11">
                  <c:v>1.9818582290883669E-2</c:v>
                </c:pt>
                <c:pt idx="12">
                  <c:v>1.2882935648168238E-2</c:v>
                </c:pt>
                <c:pt idx="13">
                  <c:v>2.1895210209659833E-2</c:v>
                </c:pt>
                <c:pt idx="14">
                  <c:v>1.7608020499716187E-2</c:v>
                </c:pt>
                <c:pt idx="15">
                  <c:v>3.9342669616268311E-2</c:v>
                </c:pt>
                <c:pt idx="16">
                  <c:v>2.8019224160420755E-2</c:v>
                </c:pt>
                <c:pt idx="17">
                  <c:v>1.8731617037096918E-2</c:v>
                </c:pt>
                <c:pt idx="18">
                  <c:v>1.7846966382835481E-2</c:v>
                </c:pt>
                <c:pt idx="19">
                  <c:v>1.9776486415679369E-2</c:v>
                </c:pt>
                <c:pt idx="20">
                  <c:v>1.6293981154557189E-2</c:v>
                </c:pt>
                <c:pt idx="21">
                  <c:v>8.6102066026204332E-3</c:v>
                </c:pt>
                <c:pt idx="22">
                  <c:v>1.2691585119118007E-2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9-8824-43CF-B9E5-AD36AABD9353}"/>
            </c:ext>
          </c:extLst>
        </c:ser>
        <c:ser>
          <c:idx val="10"/>
          <c:order val="10"/>
          <c:tx>
            <c:strRef>
              <c:f>buyback_yield!$B$13</c:f>
              <c:strCache>
                <c:ptCount val="1"/>
                <c:pt idx="0">
                  <c:v>utilities</c:v>
                </c:pt>
              </c:strCache>
            </c:strRef>
          </c:tx>
          <c:spPr>
            <a:ln w="19050" cap="rnd">
              <a:solidFill>
                <a:srgbClr val="B694B1"/>
              </a:solidFill>
              <a:round/>
            </a:ln>
            <a:effectLst/>
          </c:spPr>
          <c:marker>
            <c:symbol val="none"/>
          </c:marker>
          <c:cat>
            <c:numRef>
              <c:f>buyback_yield!$C$2:$Y$2</c:f>
              <c:numCache>
                <c:formatCode>m/d/yyyy</c:formatCode>
                <c:ptCount val="23"/>
                <c:pt idx="0">
                  <c:v>37986</c:v>
                </c:pt>
                <c:pt idx="1">
                  <c:v>38352</c:v>
                </c:pt>
                <c:pt idx="2">
                  <c:v>38717</c:v>
                </c:pt>
                <c:pt idx="3">
                  <c:v>39082</c:v>
                </c:pt>
                <c:pt idx="4">
                  <c:v>39447</c:v>
                </c:pt>
                <c:pt idx="5">
                  <c:v>39813</c:v>
                </c:pt>
                <c:pt idx="6">
                  <c:v>40178</c:v>
                </c:pt>
                <c:pt idx="7">
                  <c:v>40543</c:v>
                </c:pt>
                <c:pt idx="8">
                  <c:v>40908</c:v>
                </c:pt>
                <c:pt idx="9">
                  <c:v>41274</c:v>
                </c:pt>
                <c:pt idx="10">
                  <c:v>41639</c:v>
                </c:pt>
                <c:pt idx="11">
                  <c:v>42004</c:v>
                </c:pt>
                <c:pt idx="12">
                  <c:v>42369</c:v>
                </c:pt>
                <c:pt idx="13">
                  <c:v>42735</c:v>
                </c:pt>
                <c:pt idx="14">
                  <c:v>43100</c:v>
                </c:pt>
                <c:pt idx="15">
                  <c:v>43465</c:v>
                </c:pt>
                <c:pt idx="16">
                  <c:v>43830</c:v>
                </c:pt>
                <c:pt idx="17">
                  <c:v>44196</c:v>
                </c:pt>
                <c:pt idx="18">
                  <c:v>44561</c:v>
                </c:pt>
                <c:pt idx="19">
                  <c:v>44926</c:v>
                </c:pt>
                <c:pt idx="20">
                  <c:v>45291</c:v>
                </c:pt>
                <c:pt idx="21">
                  <c:v>45657</c:v>
                </c:pt>
                <c:pt idx="22">
                  <c:v>45838</c:v>
                </c:pt>
              </c:numCache>
            </c:numRef>
          </c:cat>
          <c:val>
            <c:numRef>
              <c:f>buyback_yield!$C$13:$Y$13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1.5100038829928895E-3</c:v>
                </c:pt>
                <c:pt idx="14">
                  <c:v>1.5739848515966342E-3</c:v>
                </c:pt>
                <c:pt idx="15">
                  <c:v>6.3514174236283763E-4</c:v>
                </c:pt>
                <c:pt idx="16">
                  <c:v>1.7282647787187683E-3</c:v>
                </c:pt>
                <c:pt idx="17">
                  <c:v>4.463039426789904E-3</c:v>
                </c:pt>
                <c:pt idx="18">
                  <c:v>2.616741570061605E-4</c:v>
                </c:pt>
                <c:pt idx="19">
                  <c:v>1.1082292229136217E-4</c:v>
                </c:pt>
                <c:pt idx="20">
                  <c:v>8.9082835176291703E-5</c:v>
                </c:pt>
                <c:pt idx="21">
                  <c:v>8.4988682773550216E-5</c:v>
                </c:pt>
                <c:pt idx="22">
                  <c:v>1.2263501090444752E-4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A-8824-43CF-B9E5-AD36AABD9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5212880"/>
        <c:axId val="785211920"/>
      </c:lineChart>
      <c:dateAx>
        <c:axId val="785212880"/>
        <c:scaling>
          <c:orientation val="minMax"/>
          <c:max val="46022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785211920"/>
        <c:crosses val="autoZero"/>
        <c:auto val="1"/>
        <c:lblOffset val="100"/>
        <c:baseTimeUnit val="months"/>
        <c:majorUnit val="1"/>
        <c:majorTimeUnit val="years"/>
      </c:dateAx>
      <c:valAx>
        <c:axId val="785211920"/>
        <c:scaling>
          <c:orientation val="minMax"/>
          <c:max val="9.0000000000000024E-2"/>
          <c:min val="-1.0000000000000002E-2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85212880"/>
        <c:crosses val="autoZero"/>
        <c:crossBetween val="between"/>
        <c:majorUnit val="2.0000000000000004E-2"/>
      </c:valAx>
    </c:plotArea>
    <c:legend>
      <c:legendPos val="b"/>
      <c:layout>
        <c:manualLayout>
          <c:xMode val="edge"/>
          <c:yMode val="edge"/>
          <c:x val="4.3866680126522652E-2"/>
          <c:y val="6.0557340001972139E-2"/>
          <c:w val="0.60130156807322166"/>
          <c:h val="0.3510860516280671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 w="19050" cap="flat" cmpd="sng" algn="ctr">
      <a:noFill/>
      <a:round/>
    </a:ln>
    <a:effectLst/>
  </c:spPr>
  <c:txPr>
    <a:bodyPr/>
    <a:lstStyle/>
    <a:p>
      <a:pPr>
        <a:defRPr sz="700">
          <a:solidFill>
            <a:sysClr val="windowText" lastClr="000000"/>
          </a:solidFill>
          <a:latin typeface="Gill Sans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612252548760362E-2"/>
          <c:y val="5.5366860487646448E-2"/>
          <c:w val="0.89818757116225212"/>
          <c:h val="0.80024099987267239"/>
        </c:manualLayout>
      </c:layout>
      <c:lineChart>
        <c:grouping val="standard"/>
        <c:varyColors val="0"/>
        <c:ser>
          <c:idx val="0"/>
          <c:order val="0"/>
          <c:tx>
            <c:strRef>
              <c:f>'Implied ERP'!$B$3</c:f>
              <c:strCache>
                <c:ptCount val="1"/>
                <c:pt idx="0">
                  <c:v>communication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ERP'!$C$3:$X$3</c:f>
              <c:numCache>
                <c:formatCode>0.00%</c:formatCode>
                <c:ptCount val="22"/>
                <c:pt idx="0">
                  <c:v>1.5721169699132918E-2</c:v>
                </c:pt>
                <c:pt idx="1">
                  <c:v>2.1661816542471082E-2</c:v>
                </c:pt>
                <c:pt idx="2">
                  <c:v>2.1331341924616373E-2</c:v>
                </c:pt>
                <c:pt idx="3">
                  <c:v>2.2273728578755508E-2</c:v>
                </c:pt>
                <c:pt idx="4">
                  <c:v>4.2640450213710698E-2</c:v>
                </c:pt>
                <c:pt idx="5">
                  <c:v>5.1634096764671657E-2</c:v>
                </c:pt>
                <c:pt idx="6">
                  <c:v>3.371259738069482E-2</c:v>
                </c:pt>
                <c:pt idx="7">
                  <c:v>3.6776625567365107E-2</c:v>
                </c:pt>
                <c:pt idx="8">
                  <c:v>2.829510776898728E-2</c:v>
                </c:pt>
                <c:pt idx="9">
                  <c:v>2.7998038535497295E-2</c:v>
                </c:pt>
                <c:pt idx="10">
                  <c:v>2.9615702286973553E-2</c:v>
                </c:pt>
                <c:pt idx="11">
                  <c:v>2.6050372980277407E-2</c:v>
                </c:pt>
                <c:pt idx="12">
                  <c:v>4.8260114817623989E-2</c:v>
                </c:pt>
                <c:pt idx="13">
                  <c:v>4.4681310808112711E-2</c:v>
                </c:pt>
                <c:pt idx="14">
                  <c:v>4.9515011692974849E-2</c:v>
                </c:pt>
                <c:pt idx="15">
                  <c:v>4.348726331252252E-2</c:v>
                </c:pt>
                <c:pt idx="16">
                  <c:v>5.7875622435812429E-2</c:v>
                </c:pt>
                <c:pt idx="17">
                  <c:v>6.4164405368913935E-2</c:v>
                </c:pt>
                <c:pt idx="18">
                  <c:v>0.10037385762535</c:v>
                </c:pt>
                <c:pt idx="19">
                  <c:v>9.067283009168102E-2</c:v>
                </c:pt>
                <c:pt idx="20">
                  <c:v>5.0734972377868205E-2</c:v>
                </c:pt>
                <c:pt idx="21">
                  <c:v>6.0092042220798426E-2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11A-40BB-9B87-F412AC20DF0A}"/>
            </c:ext>
          </c:extLst>
        </c:ser>
        <c:ser>
          <c:idx val="1"/>
          <c:order val="1"/>
          <c:tx>
            <c:strRef>
              <c:f>'Implied ERP'!$B$4</c:f>
              <c:strCache>
                <c:ptCount val="1"/>
                <c:pt idx="0">
                  <c:v>consumer_discretionary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ERP'!$C$4:$X$4</c:f>
              <c:numCache>
                <c:formatCode>0.00%</c:formatCode>
                <c:ptCount val="22"/>
                <c:pt idx="0">
                  <c:v>1.6751119433724808E-2</c:v>
                </c:pt>
                <c:pt idx="1">
                  <c:v>1.7338510514402355E-2</c:v>
                </c:pt>
                <c:pt idx="2">
                  <c:v>1.7814956512333793E-2</c:v>
                </c:pt>
                <c:pt idx="3">
                  <c:v>2.0154044017103301E-2</c:v>
                </c:pt>
                <c:pt idx="4">
                  <c:v>4.0159091699620966E-2</c:v>
                </c:pt>
                <c:pt idx="5">
                  <c:v>2.3576529291195809E-2</c:v>
                </c:pt>
                <c:pt idx="6">
                  <c:v>2.7598707193884478E-2</c:v>
                </c:pt>
                <c:pt idx="7">
                  <c:v>2.5971947185550067E-2</c:v>
                </c:pt>
                <c:pt idx="8">
                  <c:v>2.9940915885570293E-2</c:v>
                </c:pt>
                <c:pt idx="9">
                  <c:v>2.6148135428496193E-2</c:v>
                </c:pt>
                <c:pt idx="10">
                  <c:v>3.2459348960747161E-2</c:v>
                </c:pt>
                <c:pt idx="11">
                  <c:v>4.0876968546617376E-2</c:v>
                </c:pt>
                <c:pt idx="12">
                  <c:v>8.2684000491599158E-2</c:v>
                </c:pt>
                <c:pt idx="13">
                  <c:v>5.5657199853140181E-2</c:v>
                </c:pt>
                <c:pt idx="14">
                  <c:v>7.6081005570556415E-2</c:v>
                </c:pt>
                <c:pt idx="15">
                  <c:v>5.1658851608661779E-2</c:v>
                </c:pt>
                <c:pt idx="16">
                  <c:v>5.0248517755596619E-2</c:v>
                </c:pt>
                <c:pt idx="17">
                  <c:v>3.6003335014126635E-2</c:v>
                </c:pt>
                <c:pt idx="18">
                  <c:v>7.6881167549101626E-2</c:v>
                </c:pt>
                <c:pt idx="19">
                  <c:v>4.1774121571037187E-2</c:v>
                </c:pt>
                <c:pt idx="20">
                  <c:v>2.1163144290581103E-2</c:v>
                </c:pt>
                <c:pt idx="21">
                  <c:v>3.2247107953093844E-2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11A-40BB-9B87-F412AC20DF0A}"/>
            </c:ext>
          </c:extLst>
        </c:ser>
        <c:ser>
          <c:idx val="2"/>
          <c:order val="2"/>
          <c:tx>
            <c:strRef>
              <c:f>'Implied ERP'!$B$5</c:f>
              <c:strCache>
                <c:ptCount val="1"/>
                <c:pt idx="0">
                  <c:v>consumer_staples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ERP'!$C$5:$X$5</c:f>
              <c:numCache>
                <c:formatCode>0.00%</c:formatCode>
                <c:ptCount val="22"/>
                <c:pt idx="0">
                  <c:v>2.4539316764135462E-2</c:v>
                </c:pt>
                <c:pt idx="1">
                  <c:v>2.8329610574084618E-2</c:v>
                </c:pt>
                <c:pt idx="2">
                  <c:v>2.7393868898527782E-2</c:v>
                </c:pt>
                <c:pt idx="3">
                  <c:v>2.8301701428089202E-2</c:v>
                </c:pt>
                <c:pt idx="4">
                  <c:v>4.3859234692915139E-2</c:v>
                </c:pt>
                <c:pt idx="5">
                  <c:v>3.7852707250206459E-2</c:v>
                </c:pt>
                <c:pt idx="6">
                  <c:v>4.8034263608491209E-2</c:v>
                </c:pt>
                <c:pt idx="7">
                  <c:v>3.8187261943433706E-2</c:v>
                </c:pt>
                <c:pt idx="8">
                  <c:v>4.0169700758526397E-2</c:v>
                </c:pt>
                <c:pt idx="9">
                  <c:v>3.4701316204354106E-2</c:v>
                </c:pt>
                <c:pt idx="10">
                  <c:v>3.7794972122685774E-2</c:v>
                </c:pt>
                <c:pt idx="11">
                  <c:v>4.0868099554293116E-2</c:v>
                </c:pt>
                <c:pt idx="12">
                  <c:v>6.1250807547278213E-2</c:v>
                </c:pt>
                <c:pt idx="13">
                  <c:v>5.223696523767881E-2</c:v>
                </c:pt>
                <c:pt idx="14">
                  <c:v>7.3539704889609453E-2</c:v>
                </c:pt>
                <c:pt idx="15">
                  <c:v>4.8402793790042878E-2</c:v>
                </c:pt>
                <c:pt idx="16">
                  <c:v>4.5710459008341323E-2</c:v>
                </c:pt>
                <c:pt idx="17">
                  <c:v>4.6741995601521098E-2</c:v>
                </c:pt>
                <c:pt idx="18">
                  <c:v>4.014792006849284E-2</c:v>
                </c:pt>
                <c:pt idx="19">
                  <c:v>4.8123805144465653E-2</c:v>
                </c:pt>
                <c:pt idx="20">
                  <c:v>3.9345939227235151E-2</c:v>
                </c:pt>
                <c:pt idx="21">
                  <c:v>4.0576115781465756E-2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A11A-40BB-9B87-F412AC20DF0A}"/>
            </c:ext>
          </c:extLst>
        </c:ser>
        <c:ser>
          <c:idx val="3"/>
          <c:order val="3"/>
          <c:tx>
            <c:strRef>
              <c:f>'Implied ERP'!$B$6</c:f>
              <c:strCache>
                <c:ptCount val="1"/>
                <c:pt idx="0">
                  <c:v>energy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ERP'!$C$6:$X$6</c:f>
              <c:numCache>
                <c:formatCode>0.00%</c:formatCode>
                <c:ptCount val="22"/>
                <c:pt idx="0">
                  <c:v>2.0775165420471108E-2</c:v>
                </c:pt>
                <c:pt idx="1">
                  <c:v>1.6793212351294697E-2</c:v>
                </c:pt>
                <c:pt idx="2">
                  <c:v>1.9565875561553731E-2</c:v>
                </c:pt>
                <c:pt idx="3">
                  <c:v>1.5108612206503731E-2</c:v>
                </c:pt>
                <c:pt idx="4">
                  <c:v>2.5967368591162474E-2</c:v>
                </c:pt>
                <c:pt idx="5">
                  <c:v>2.3633433606896299E-2</c:v>
                </c:pt>
                <c:pt idx="6">
                  <c:v>2.4257572107675776E-2</c:v>
                </c:pt>
                <c:pt idx="7">
                  <c:v>2.5054655296971966E-2</c:v>
                </c:pt>
                <c:pt idx="8">
                  <c:v>2.5444165522096936E-2</c:v>
                </c:pt>
                <c:pt idx="9">
                  <c:v>2.6931250206395328E-2</c:v>
                </c:pt>
                <c:pt idx="10">
                  <c:v>3.2603927819997477E-2</c:v>
                </c:pt>
                <c:pt idx="11">
                  <c:v>2.6769476734913585E-2</c:v>
                </c:pt>
                <c:pt idx="12">
                  <c:v>2.4309064837380375E-2</c:v>
                </c:pt>
                <c:pt idx="13">
                  <c:v>9.7575382006559158E-2</c:v>
                </c:pt>
                <c:pt idx="14">
                  <c:v>9.9962097066362193E-2</c:v>
                </c:pt>
                <c:pt idx="15">
                  <c:v>6.9873561088759223E-2</c:v>
                </c:pt>
                <c:pt idx="16">
                  <c:v>0.11793568518996826</c:v>
                </c:pt>
                <c:pt idx="17">
                  <c:v>9.0822206795194232E-2</c:v>
                </c:pt>
                <c:pt idx="18">
                  <c:v>0.10573049848145549</c:v>
                </c:pt>
                <c:pt idx="19">
                  <c:v>8.5730325109479047E-2</c:v>
                </c:pt>
                <c:pt idx="20">
                  <c:v>8.5656118415655264E-2</c:v>
                </c:pt>
                <c:pt idx="21">
                  <c:v>0.11131695092845809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A11A-40BB-9B87-F412AC20DF0A}"/>
            </c:ext>
          </c:extLst>
        </c:ser>
        <c:ser>
          <c:idx val="4"/>
          <c:order val="4"/>
          <c:tx>
            <c:strRef>
              <c:f>'Implied ERP'!$B$7</c:f>
              <c:strCache>
                <c:ptCount val="1"/>
                <c:pt idx="0">
                  <c:v>financials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ERP'!$C$7:$X$7</c:f>
              <c:numCache>
                <c:formatCode>0.00%</c:formatCode>
                <c:ptCount val="22"/>
                <c:pt idx="0">
                  <c:v>2.9579699699961513E-2</c:v>
                </c:pt>
                <c:pt idx="1">
                  <c:v>3.2547601158298148E-2</c:v>
                </c:pt>
                <c:pt idx="2">
                  <c:v>3.0555759291583967E-2</c:v>
                </c:pt>
                <c:pt idx="3">
                  <c:v>4.034808750456069E-2</c:v>
                </c:pt>
                <c:pt idx="4">
                  <c:v>7.5539232497221581E-2</c:v>
                </c:pt>
                <c:pt idx="5">
                  <c:v>2.2116277490718227E-2</c:v>
                </c:pt>
                <c:pt idx="6">
                  <c:v>1.3729742190835434E-2</c:v>
                </c:pt>
                <c:pt idx="7">
                  <c:v>2.5165966178099162E-2</c:v>
                </c:pt>
                <c:pt idx="8">
                  <c:v>2.570180391867018E-2</c:v>
                </c:pt>
                <c:pt idx="9">
                  <c:v>1.9253603196980676E-2</c:v>
                </c:pt>
                <c:pt idx="10">
                  <c:v>2.2671366622512772E-2</c:v>
                </c:pt>
                <c:pt idx="11">
                  <c:v>2.5029941379520051E-2</c:v>
                </c:pt>
                <c:pt idx="12">
                  <c:v>6.7133464841111934E-2</c:v>
                </c:pt>
                <c:pt idx="13">
                  <c:v>6.6056129687123988E-2</c:v>
                </c:pt>
                <c:pt idx="14">
                  <c:v>0.10961101898203704</c:v>
                </c:pt>
                <c:pt idx="15">
                  <c:v>9.662651680290045E-2</c:v>
                </c:pt>
                <c:pt idx="16">
                  <c:v>6.0364814722447202E-2</c:v>
                </c:pt>
                <c:pt idx="17">
                  <c:v>0.10782582798545201</c:v>
                </c:pt>
                <c:pt idx="18">
                  <c:v>6.1449283735839522E-2</c:v>
                </c:pt>
                <c:pt idx="19">
                  <c:v>5.573874822107551E-2</c:v>
                </c:pt>
                <c:pt idx="20">
                  <c:v>5.9392052682493889E-2</c:v>
                </c:pt>
                <c:pt idx="21">
                  <c:v>5.2724256716945535E-2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A11A-40BB-9B87-F412AC20DF0A}"/>
            </c:ext>
          </c:extLst>
        </c:ser>
        <c:ser>
          <c:idx val="5"/>
          <c:order val="5"/>
          <c:tx>
            <c:strRef>
              <c:f>'Implied ERP'!$B$8</c:f>
              <c:strCache>
                <c:ptCount val="1"/>
                <c:pt idx="0">
                  <c:v>real_estate</c:v>
                </c:pt>
              </c:strCache>
            </c:strRef>
          </c:tx>
          <c:spPr>
            <a:ln w="19050" cap="rnd">
              <a:solidFill>
                <a:srgbClr val="745FDB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ERP'!$C$8:$X$8</c:f>
              <c:numCache>
                <c:formatCode>0.00%</c:formatCode>
                <c:ptCount val="22"/>
                <c:pt idx="0">
                  <c:v>4.4509216245436335E-2</c:v>
                </c:pt>
                <c:pt idx="1">
                  <c:v>4.6255616743389419E-2</c:v>
                </c:pt>
                <c:pt idx="2">
                  <c:v>3.8696482073036748E-2</c:v>
                </c:pt>
                <c:pt idx="3">
                  <c:v>4.563121254395143E-2</c:v>
                </c:pt>
                <c:pt idx="4">
                  <c:v>7.0623808866633234E-2</c:v>
                </c:pt>
                <c:pt idx="5">
                  <c:v>3.6739822189374681E-2</c:v>
                </c:pt>
                <c:pt idx="6">
                  <c:v>3.48230448387776E-2</c:v>
                </c:pt>
                <c:pt idx="7">
                  <c:v>3.6635316363689233E-2</c:v>
                </c:pt>
                <c:pt idx="8">
                  <c:v>3.5610368218817842E-2</c:v>
                </c:pt>
                <c:pt idx="9">
                  <c:v>4.0281583711127299E-2</c:v>
                </c:pt>
                <c:pt idx="10">
                  <c:v>4.0851577609192988E-2</c:v>
                </c:pt>
                <c:pt idx="11">
                  <c:v>4.4295041425395643E-2</c:v>
                </c:pt>
                <c:pt idx="12">
                  <c:v>6.0330444240958403E-2</c:v>
                </c:pt>
                <c:pt idx="13">
                  <c:v>5.0611208855099891E-2</c:v>
                </c:pt>
                <c:pt idx="14">
                  <c:v>5.4776566607792225E-2</c:v>
                </c:pt>
                <c:pt idx="15">
                  <c:v>4.0026328395338082E-2</c:v>
                </c:pt>
                <c:pt idx="16">
                  <c:v>0.1051678198728983</c:v>
                </c:pt>
                <c:pt idx="17">
                  <c:v>3.011217556993679E-2</c:v>
                </c:pt>
                <c:pt idx="18">
                  <c:v>5.1802248984045424E-2</c:v>
                </c:pt>
                <c:pt idx="19">
                  <c:v>4.2651985121639979E-2</c:v>
                </c:pt>
                <c:pt idx="20">
                  <c:v>4.1959433543786749E-2</c:v>
                </c:pt>
                <c:pt idx="21">
                  <c:v>4.2696433641743352E-2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A11A-40BB-9B87-F412AC20DF0A}"/>
            </c:ext>
          </c:extLst>
        </c:ser>
        <c:ser>
          <c:idx val="6"/>
          <c:order val="6"/>
          <c:tx>
            <c:strRef>
              <c:f>'Implied ERP'!$B$9</c:f>
              <c:strCache>
                <c:ptCount val="1"/>
                <c:pt idx="0">
                  <c:v>health_care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ERP'!$C$9:$X$9</c:f>
              <c:numCache>
                <c:formatCode>0.00%</c:formatCode>
                <c:ptCount val="22"/>
                <c:pt idx="0">
                  <c:v>1.7911520693654849E-2</c:v>
                </c:pt>
                <c:pt idx="1">
                  <c:v>1.6830500429376727E-2</c:v>
                </c:pt>
                <c:pt idx="2">
                  <c:v>1.9008521182870344E-2</c:v>
                </c:pt>
                <c:pt idx="3">
                  <c:v>2.071714337946283E-2</c:v>
                </c:pt>
                <c:pt idx="4">
                  <c:v>4.6201762270893898E-2</c:v>
                </c:pt>
                <c:pt idx="5">
                  <c:v>2.4125092392845236E-2</c:v>
                </c:pt>
                <c:pt idx="6">
                  <c:v>2.7728532713511791E-2</c:v>
                </c:pt>
                <c:pt idx="7">
                  <c:v>2.4829954242740506E-2</c:v>
                </c:pt>
                <c:pt idx="8">
                  <c:v>2.7918667114435632E-2</c:v>
                </c:pt>
                <c:pt idx="9">
                  <c:v>2.133364613465806E-2</c:v>
                </c:pt>
                <c:pt idx="10">
                  <c:v>2.5300493561162565E-2</c:v>
                </c:pt>
                <c:pt idx="11">
                  <c:v>2.1293841855440147E-2</c:v>
                </c:pt>
                <c:pt idx="12">
                  <c:v>6.1605062547525291E-2</c:v>
                </c:pt>
                <c:pt idx="13">
                  <c:v>5.2524394887109742E-2</c:v>
                </c:pt>
                <c:pt idx="14">
                  <c:v>7.0213319556778675E-2</c:v>
                </c:pt>
                <c:pt idx="15">
                  <c:v>7.1509263832220421E-2</c:v>
                </c:pt>
                <c:pt idx="16">
                  <c:v>4.5853692758704032E-2</c:v>
                </c:pt>
                <c:pt idx="17">
                  <c:v>4.4768652191266071E-2</c:v>
                </c:pt>
                <c:pt idx="18">
                  <c:v>4.7008310515395293E-2</c:v>
                </c:pt>
                <c:pt idx="19">
                  <c:v>3.7449894647376095E-2</c:v>
                </c:pt>
                <c:pt idx="20">
                  <c:v>5.0251183407406662E-2</c:v>
                </c:pt>
                <c:pt idx="21">
                  <c:v>7.6243389910190695E-2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A11A-40BB-9B87-F412AC20DF0A}"/>
            </c:ext>
          </c:extLst>
        </c:ser>
        <c:ser>
          <c:idx val="7"/>
          <c:order val="7"/>
          <c:tx>
            <c:strRef>
              <c:f>'Implied ERP'!$B$10</c:f>
              <c:strCache>
                <c:ptCount val="1"/>
                <c:pt idx="0">
                  <c:v>industrials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ERP'!$C$10:$X$10</c:f>
              <c:numCache>
                <c:formatCode>0.00%</c:formatCode>
                <c:ptCount val="22"/>
                <c:pt idx="0">
                  <c:v>2.2671588731843391E-2</c:v>
                </c:pt>
                <c:pt idx="1">
                  <c:v>2.6582929147513673E-2</c:v>
                </c:pt>
                <c:pt idx="2">
                  <c:v>2.4538413529447897E-2</c:v>
                </c:pt>
                <c:pt idx="3">
                  <c:v>2.6423386290805262E-2</c:v>
                </c:pt>
                <c:pt idx="4">
                  <c:v>5.1918112792057713E-2</c:v>
                </c:pt>
                <c:pt idx="5">
                  <c:v>3.5117128953193889E-2</c:v>
                </c:pt>
                <c:pt idx="6">
                  <c:v>3.3056663735315572E-2</c:v>
                </c:pt>
                <c:pt idx="7">
                  <c:v>3.4277385403513855E-2</c:v>
                </c:pt>
                <c:pt idx="8">
                  <c:v>3.4065519664571525E-2</c:v>
                </c:pt>
                <c:pt idx="9">
                  <c:v>2.7903355633848596E-2</c:v>
                </c:pt>
                <c:pt idx="10">
                  <c:v>3.4275112154145956E-2</c:v>
                </c:pt>
                <c:pt idx="11">
                  <c:v>3.36029222373882E-2</c:v>
                </c:pt>
                <c:pt idx="12">
                  <c:v>8.5765247299256081E-2</c:v>
                </c:pt>
                <c:pt idx="13">
                  <c:v>6.0149016452056482E-2</c:v>
                </c:pt>
                <c:pt idx="14">
                  <c:v>9.1004563957236773E-2</c:v>
                </c:pt>
                <c:pt idx="15">
                  <c:v>7.8882641880329965E-2</c:v>
                </c:pt>
                <c:pt idx="16">
                  <c:v>4.7987702466673873E-2</c:v>
                </c:pt>
                <c:pt idx="17">
                  <c:v>5.2884498922583366E-2</c:v>
                </c:pt>
                <c:pt idx="18">
                  <c:v>5.7133108380331074E-2</c:v>
                </c:pt>
                <c:pt idx="19">
                  <c:v>5.6421137193619381E-2</c:v>
                </c:pt>
                <c:pt idx="20">
                  <c:v>4.2418078081091638E-2</c:v>
                </c:pt>
                <c:pt idx="21">
                  <c:v>4.5889396549301679E-2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A11A-40BB-9B87-F412AC20DF0A}"/>
            </c:ext>
          </c:extLst>
        </c:ser>
        <c:ser>
          <c:idx val="8"/>
          <c:order val="8"/>
          <c:tx>
            <c:strRef>
              <c:f>'Implied ERP'!$B$11</c:f>
              <c:strCache>
                <c:ptCount val="1"/>
                <c:pt idx="0">
                  <c:v>materials</c:v>
                </c:pt>
              </c:strCache>
            </c:strRef>
          </c:tx>
          <c:spPr>
            <a:ln w="19050" cap="rnd">
              <a:solidFill>
                <a:srgbClr val="E808C8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ERP'!$C$11:$X$11</c:f>
              <c:numCache>
                <c:formatCode>0.00%</c:formatCode>
                <c:ptCount val="22"/>
                <c:pt idx="0">
                  <c:v>2.2747980854118659E-2</c:v>
                </c:pt>
                <c:pt idx="1">
                  <c:v>2.8360396351784251E-2</c:v>
                </c:pt>
                <c:pt idx="2">
                  <c:v>2.8283720435091725E-2</c:v>
                </c:pt>
                <c:pt idx="3">
                  <c:v>2.4979591434360085E-2</c:v>
                </c:pt>
                <c:pt idx="4">
                  <c:v>3.4406170106660638E-2</c:v>
                </c:pt>
                <c:pt idx="5">
                  <c:v>1.981143441142872E-2</c:v>
                </c:pt>
                <c:pt idx="6">
                  <c:v>1.9953418959656313E-2</c:v>
                </c:pt>
                <c:pt idx="7">
                  <c:v>2.8843353407758742E-2</c:v>
                </c:pt>
                <c:pt idx="8">
                  <c:v>3.013518326109987E-2</c:v>
                </c:pt>
                <c:pt idx="9">
                  <c:v>2.8730975993583728E-2</c:v>
                </c:pt>
                <c:pt idx="10">
                  <c:v>2.8138735582776516E-2</c:v>
                </c:pt>
                <c:pt idx="11">
                  <c:v>3.0919288957477083E-2</c:v>
                </c:pt>
                <c:pt idx="12">
                  <c:v>3.7882179154653195E-2</c:v>
                </c:pt>
                <c:pt idx="13">
                  <c:v>4.2019941615736488E-2</c:v>
                </c:pt>
                <c:pt idx="14">
                  <c:v>7.5429795633271846E-2</c:v>
                </c:pt>
                <c:pt idx="15">
                  <c:v>5.5515442898600248E-2</c:v>
                </c:pt>
                <c:pt idx="16">
                  <c:v>6.2433829723656395E-2</c:v>
                </c:pt>
                <c:pt idx="17">
                  <c:v>9.3639763264839443E-2</c:v>
                </c:pt>
                <c:pt idx="18">
                  <c:v>7.7213203102272157E-2</c:v>
                </c:pt>
                <c:pt idx="19">
                  <c:v>8.1547195759485658E-2</c:v>
                </c:pt>
                <c:pt idx="20">
                  <c:v>5.331453936862663E-2</c:v>
                </c:pt>
                <c:pt idx="21">
                  <c:v>0.1543659099805226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8-A11A-40BB-9B87-F412AC20DF0A}"/>
            </c:ext>
          </c:extLst>
        </c:ser>
        <c:ser>
          <c:idx val="9"/>
          <c:order val="9"/>
          <c:tx>
            <c:strRef>
              <c:f>'Implied ERP'!$B$12</c:f>
              <c:strCache>
                <c:ptCount val="1"/>
                <c:pt idx="0">
                  <c:v>information_technology</c:v>
                </c:pt>
              </c:strCache>
            </c:strRef>
          </c:tx>
          <c:spPr>
            <a:ln w="19050" cap="rnd">
              <a:solidFill>
                <a:srgbClr val="03BDB0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ERP'!$C$12:$X$12</c:f>
              <c:numCache>
                <c:formatCode>0.00%</c:formatCode>
                <c:ptCount val="22"/>
                <c:pt idx="0">
                  <c:v>3.6986859486184402E-2</c:v>
                </c:pt>
                <c:pt idx="1">
                  <c:v>9.8982705734818044E-3</c:v>
                </c:pt>
                <c:pt idx="2">
                  <c:v>1.0876346013391248E-2</c:v>
                </c:pt>
                <c:pt idx="3">
                  <c:v>1.2281740819263365E-2</c:v>
                </c:pt>
                <c:pt idx="4">
                  <c:v>3.1470738269602672E-2</c:v>
                </c:pt>
                <c:pt idx="5">
                  <c:v>1.607636018026478E-2</c:v>
                </c:pt>
                <c:pt idx="6">
                  <c:v>2.2293668916577636E-2</c:v>
                </c:pt>
                <c:pt idx="7">
                  <c:v>1.8849310041716378E-2</c:v>
                </c:pt>
                <c:pt idx="8">
                  <c:v>2.8695949899321619E-2</c:v>
                </c:pt>
                <c:pt idx="9">
                  <c:v>3.1057178953315577E-2</c:v>
                </c:pt>
                <c:pt idx="10">
                  <c:v>5.2280940258306319E-2</c:v>
                </c:pt>
                <c:pt idx="11">
                  <c:v>4.8256317972874829E-2</c:v>
                </c:pt>
                <c:pt idx="12">
                  <c:v>5.6435856832090167E-2</c:v>
                </c:pt>
                <c:pt idx="13">
                  <c:v>4.5873056170371039E-2</c:v>
                </c:pt>
                <c:pt idx="14">
                  <c:v>8.7011243633723756E-2</c:v>
                </c:pt>
                <c:pt idx="15">
                  <c:v>5.6996505587508864E-2</c:v>
                </c:pt>
                <c:pt idx="16">
                  <c:v>4.3594630218776381E-2</c:v>
                </c:pt>
                <c:pt idx="17">
                  <c:v>4.2981337950554727E-2</c:v>
                </c:pt>
                <c:pt idx="18">
                  <c:v>5.8717706388383764E-2</c:v>
                </c:pt>
                <c:pt idx="19">
                  <c:v>3.6343050483537739E-2</c:v>
                </c:pt>
                <c:pt idx="20">
                  <c:v>2.5724537497125867E-2</c:v>
                </c:pt>
                <c:pt idx="21">
                  <c:v>3.1793652193513135E-2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9-A11A-40BB-9B87-F412AC20DF0A}"/>
            </c:ext>
          </c:extLst>
        </c:ser>
        <c:ser>
          <c:idx val="10"/>
          <c:order val="10"/>
          <c:tx>
            <c:strRef>
              <c:f>'Implied ERP'!$B$13</c:f>
              <c:strCache>
                <c:ptCount val="1"/>
                <c:pt idx="0">
                  <c:v>utilities</c:v>
                </c:pt>
              </c:strCache>
            </c:strRef>
          </c:tx>
          <c:spPr>
            <a:ln w="19050" cap="rnd">
              <a:solidFill>
                <a:srgbClr val="B694B1"/>
              </a:solidFill>
              <a:round/>
            </a:ln>
            <a:effectLst/>
          </c:spPr>
          <c:marker>
            <c:symbol val="none"/>
          </c:marker>
          <c:cat>
            <c:numRef>
              <c:f>'Implied ERP'!$C$2:$X$2</c:f>
              <c:numCache>
                <c:formatCode>m/d/yyyy</c:formatCode>
                <c:ptCount val="22"/>
                <c:pt idx="0">
                  <c:v>38352</c:v>
                </c:pt>
                <c:pt idx="1">
                  <c:v>38717</c:v>
                </c:pt>
                <c:pt idx="2">
                  <c:v>39082</c:v>
                </c:pt>
                <c:pt idx="3">
                  <c:v>39447</c:v>
                </c:pt>
                <c:pt idx="4">
                  <c:v>39813</c:v>
                </c:pt>
                <c:pt idx="5">
                  <c:v>40178</c:v>
                </c:pt>
                <c:pt idx="6">
                  <c:v>40543</c:v>
                </c:pt>
                <c:pt idx="7">
                  <c:v>40908</c:v>
                </c:pt>
                <c:pt idx="8">
                  <c:v>41274</c:v>
                </c:pt>
                <c:pt idx="9">
                  <c:v>41639</c:v>
                </c:pt>
                <c:pt idx="10">
                  <c:v>42004</c:v>
                </c:pt>
                <c:pt idx="11">
                  <c:v>42369</c:v>
                </c:pt>
                <c:pt idx="12">
                  <c:v>42735</c:v>
                </c:pt>
                <c:pt idx="13">
                  <c:v>43100</c:v>
                </c:pt>
                <c:pt idx="14">
                  <c:v>43465</c:v>
                </c:pt>
                <c:pt idx="15">
                  <c:v>43830</c:v>
                </c:pt>
                <c:pt idx="16">
                  <c:v>44196</c:v>
                </c:pt>
                <c:pt idx="17">
                  <c:v>44561</c:v>
                </c:pt>
                <c:pt idx="18">
                  <c:v>44926</c:v>
                </c:pt>
                <c:pt idx="19">
                  <c:v>45291</c:v>
                </c:pt>
                <c:pt idx="20">
                  <c:v>45657</c:v>
                </c:pt>
                <c:pt idx="21">
                  <c:v>45838</c:v>
                </c:pt>
              </c:numCache>
            </c:numRef>
          </c:cat>
          <c:val>
            <c:numRef>
              <c:f>'Implied ERP'!$C$13:$X$13</c:f>
              <c:numCache>
                <c:formatCode>0.00%</c:formatCode>
                <c:ptCount val="22"/>
                <c:pt idx="0">
                  <c:v>3.5757109467137053E-2</c:v>
                </c:pt>
                <c:pt idx="1">
                  <c:v>3.5375676680157814E-2</c:v>
                </c:pt>
                <c:pt idx="2">
                  <c:v>3.2528952922123627E-2</c:v>
                </c:pt>
                <c:pt idx="3">
                  <c:v>2.9640856331500251E-2</c:v>
                </c:pt>
                <c:pt idx="4">
                  <c:v>5.1115527456463403E-2</c:v>
                </c:pt>
                <c:pt idx="5">
                  <c:v>4.7231888311978866E-2</c:v>
                </c:pt>
                <c:pt idx="6">
                  <c:v>4.619399184435305E-2</c:v>
                </c:pt>
                <c:pt idx="7">
                  <c:v>4.3131171229591064E-2</c:v>
                </c:pt>
                <c:pt idx="8">
                  <c:v>4.4566860313815543E-2</c:v>
                </c:pt>
                <c:pt idx="9">
                  <c:v>3.944242392149571E-2</c:v>
                </c:pt>
                <c:pt idx="10">
                  <c:v>3.614130049457312E-2</c:v>
                </c:pt>
                <c:pt idx="11">
                  <c:v>4.4094837023321912E-2</c:v>
                </c:pt>
                <c:pt idx="12">
                  <c:v>4.0138128024475361E-2</c:v>
                </c:pt>
                <c:pt idx="13">
                  <c:v>4.0228623203487114E-2</c:v>
                </c:pt>
                <c:pt idx="14">
                  <c:v>4.2459625019134022E-2</c:v>
                </c:pt>
                <c:pt idx="15">
                  <c:v>3.6402239019478595E-2</c:v>
                </c:pt>
                <c:pt idx="16">
                  <c:v>4.7865171046574478E-2</c:v>
                </c:pt>
                <c:pt idx="17">
                  <c:v>3.6041783470335792E-2</c:v>
                </c:pt>
                <c:pt idx="18">
                  <c:v>3.6914216583902412E-2</c:v>
                </c:pt>
                <c:pt idx="19">
                  <c:v>4.1463065975068519E-2</c:v>
                </c:pt>
                <c:pt idx="20">
                  <c:v>3.4490700765492828E-2</c:v>
                </c:pt>
                <c:pt idx="21">
                  <c:v>3.3299214415086272E-2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A-A11A-40BB-9B87-F412AC20D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5212880"/>
        <c:axId val="785211920"/>
      </c:lineChart>
      <c:dateAx>
        <c:axId val="785212880"/>
        <c:scaling>
          <c:orientation val="minMax"/>
          <c:max val="46022"/>
        </c:scaling>
        <c:delete val="0"/>
        <c:axPos val="b"/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Gill Sans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85211920"/>
        <c:crosses val="autoZero"/>
        <c:auto val="1"/>
        <c:lblOffset val="100"/>
        <c:baseTimeUnit val="months"/>
        <c:majorUnit val="1"/>
        <c:majorTimeUnit val="years"/>
      </c:dateAx>
      <c:valAx>
        <c:axId val="785211920"/>
        <c:scaling>
          <c:orientation val="minMax"/>
          <c:max val="0.16000000000000003"/>
          <c:min val="0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Gill Sans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85212880"/>
        <c:crosses val="autoZero"/>
        <c:crossBetween val="between"/>
        <c:majorUnit val="4.0000000000000008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01237134837302E-2"/>
          <c:y val="4.2895393876093584E-2"/>
          <c:w val="0.58031313823449948"/>
          <c:h val="0.41398869551898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ysClr val="windowText" lastClr="000000"/>
              </a:solidFill>
              <a:latin typeface="Gill Sans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9050" cap="flat" cmpd="sng" algn="ctr">
      <a:noFill/>
      <a:round/>
    </a:ln>
    <a:effectLst/>
  </c:spPr>
  <c:txPr>
    <a:bodyPr/>
    <a:lstStyle/>
    <a:p>
      <a:pPr>
        <a:defRPr sz="700">
          <a:solidFill>
            <a:sysClr val="windowText" lastClr="000000"/>
          </a:solidFill>
          <a:latin typeface="Gill Sans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Information Technology</a:t>
            </a:r>
          </a:p>
        </c:rich>
      </c:tx>
      <c:layout>
        <c:manualLayout>
          <c:xMode val="edge"/>
          <c:yMode val="edge"/>
          <c:x val="0.38317795681394234"/>
          <c:y val="1.492627653454169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8383874544268418E-2"/>
          <c:y val="0.14023236804201922"/>
          <c:w val="0.87903401810607185"/>
          <c:h val="0.6287088712032753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5875" cap="rnd">
                <a:solidFill>
                  <a:srgbClr val="00B0F0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7445193114792221"/>
                  <c:y val="-0.1000885141508064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>
                      <a:solidFill>
                        <a:srgbClr val="00B0F0"/>
                      </a:solidFill>
                    </a:defRPr>
                  </a:pPr>
                  <a:endParaRPr lang="en-US"/>
                </a:p>
              </c:txPr>
            </c:trendlineLbl>
          </c:trendline>
          <c:xVal>
            <c:numRef>
              <c:f>'cape gap and er'!$L$2:$L$72</c:f>
              <c:numCache>
                <c:formatCode>0.00</c:formatCode>
                <c:ptCount val="71"/>
                <c:pt idx="0">
                  <c:v>-5.4149682312285936</c:v>
                </c:pt>
                <c:pt idx="1">
                  <c:v>-4.2686555855964023</c:v>
                </c:pt>
                <c:pt idx="2">
                  <c:v>-2.9655475663629343</c:v>
                </c:pt>
                <c:pt idx="3">
                  <c:v>-2.7868439162772471</c:v>
                </c:pt>
                <c:pt idx="4">
                  <c:v>-2.8905028174256504</c:v>
                </c:pt>
                <c:pt idx="5">
                  <c:v>-1.7925336409312749</c:v>
                </c:pt>
                <c:pt idx="6">
                  <c:v>-1.9810177723025788</c:v>
                </c:pt>
                <c:pt idx="7">
                  <c:v>-1.2699309530470142</c:v>
                </c:pt>
                <c:pt idx="8">
                  <c:v>-2.2507912357439803</c:v>
                </c:pt>
                <c:pt idx="9">
                  <c:v>-1.617043131059372</c:v>
                </c:pt>
                <c:pt idx="10">
                  <c:v>-5.8999287480798301E-2</c:v>
                </c:pt>
                <c:pt idx="11">
                  <c:v>-2.2295228981267776</c:v>
                </c:pt>
                <c:pt idx="12">
                  <c:v>-2.17550224436037</c:v>
                </c:pt>
                <c:pt idx="13">
                  <c:v>-1.1844166210232423</c:v>
                </c:pt>
                <c:pt idx="14">
                  <c:v>0.36746987525950203</c:v>
                </c:pt>
                <c:pt idx="15">
                  <c:v>-0.99427285256329156</c:v>
                </c:pt>
                <c:pt idx="16">
                  <c:v>-3.130982601479074</c:v>
                </c:pt>
                <c:pt idx="17">
                  <c:v>-1.2479069124725211</c:v>
                </c:pt>
                <c:pt idx="18">
                  <c:v>-3.9837093807816615</c:v>
                </c:pt>
                <c:pt idx="19">
                  <c:v>-2.3408078489231325</c:v>
                </c:pt>
                <c:pt idx="20">
                  <c:v>-1.2934182925388438</c:v>
                </c:pt>
                <c:pt idx="21">
                  <c:v>-2.5908473207471943</c:v>
                </c:pt>
                <c:pt idx="22">
                  <c:v>-1.9455355025098555</c:v>
                </c:pt>
                <c:pt idx="23">
                  <c:v>-1.7015976324090918</c:v>
                </c:pt>
                <c:pt idx="24">
                  <c:v>-1.573413174722555</c:v>
                </c:pt>
                <c:pt idx="25">
                  <c:v>-2.705175671449533</c:v>
                </c:pt>
                <c:pt idx="26">
                  <c:v>-1.9036424518512529</c:v>
                </c:pt>
                <c:pt idx="27">
                  <c:v>-2.1134984864908706</c:v>
                </c:pt>
                <c:pt idx="28">
                  <c:v>-2.4931574124478288</c:v>
                </c:pt>
                <c:pt idx="29">
                  <c:v>-1.672139652273998</c:v>
                </c:pt>
                <c:pt idx="30">
                  <c:v>-2.0487082147839182</c:v>
                </c:pt>
                <c:pt idx="31">
                  <c:v>-4.2299979492465773</c:v>
                </c:pt>
                <c:pt idx="32">
                  <c:v>-2.3091066066819677</c:v>
                </c:pt>
                <c:pt idx="33">
                  <c:v>-3.0189735082369911</c:v>
                </c:pt>
                <c:pt idx="34">
                  <c:v>-4.1700690561236806</c:v>
                </c:pt>
                <c:pt idx="35">
                  <c:v>-3.2340253572683295</c:v>
                </c:pt>
                <c:pt idx="36">
                  <c:v>-2.4662551476109718</c:v>
                </c:pt>
                <c:pt idx="37">
                  <c:v>-1.469991349568037</c:v>
                </c:pt>
                <c:pt idx="38">
                  <c:v>-1.1031543037881049</c:v>
                </c:pt>
                <c:pt idx="39">
                  <c:v>-3.7884427756805099</c:v>
                </c:pt>
                <c:pt idx="40">
                  <c:v>-3.6055001802673079</c:v>
                </c:pt>
                <c:pt idx="41">
                  <c:v>-4.0707857729254302</c:v>
                </c:pt>
                <c:pt idx="42">
                  <c:v>-3.7854585373353666</c:v>
                </c:pt>
                <c:pt idx="43">
                  <c:v>-3.5048218915392262</c:v>
                </c:pt>
                <c:pt idx="44">
                  <c:v>-5.0374040623190339</c:v>
                </c:pt>
                <c:pt idx="45">
                  <c:v>-5.2128512460795218</c:v>
                </c:pt>
                <c:pt idx="46">
                  <c:v>-6.1660838442639507</c:v>
                </c:pt>
                <c:pt idx="47">
                  <c:v>-6.2287152041250433</c:v>
                </c:pt>
                <c:pt idx="48">
                  <c:v>-6.9808607294979783</c:v>
                </c:pt>
                <c:pt idx="49">
                  <c:v>-6.7666231457663004</c:v>
                </c:pt>
                <c:pt idx="50">
                  <c:v>-7.0161619871091236</c:v>
                </c:pt>
                <c:pt idx="51">
                  <c:v>-5.9710889243877014</c:v>
                </c:pt>
                <c:pt idx="52">
                  <c:v>-7.5761718032186014</c:v>
                </c:pt>
                <c:pt idx="53">
                  <c:v>-6.0689030409753375</c:v>
                </c:pt>
                <c:pt idx="54">
                  <c:v>-6.5512690574637853</c:v>
                </c:pt>
                <c:pt idx="55">
                  <c:v>-6.7795665829189815</c:v>
                </c:pt>
                <c:pt idx="56">
                  <c:v>-6.4685084319811699</c:v>
                </c:pt>
                <c:pt idx="57">
                  <c:v>-5.9535662144077488</c:v>
                </c:pt>
                <c:pt idx="58">
                  <c:v>-4.2339848218004237</c:v>
                </c:pt>
                <c:pt idx="59">
                  <c:v>-5.5442743583039586</c:v>
                </c:pt>
                <c:pt idx="60">
                  <c:v>-4.5539619882711557</c:v>
                </c:pt>
                <c:pt idx="61">
                  <c:v>-4.014464502839667</c:v>
                </c:pt>
                <c:pt idx="62">
                  <c:v>-4.0020829414137333</c:v>
                </c:pt>
                <c:pt idx="63">
                  <c:v>-3.467818775822769</c:v>
                </c:pt>
                <c:pt idx="64">
                  <c:v>-2.5557716992423307</c:v>
                </c:pt>
                <c:pt idx="65">
                  <c:v>-2.8126621184059717</c:v>
                </c:pt>
                <c:pt idx="66">
                  <c:v>-1.5480497253915262</c:v>
                </c:pt>
                <c:pt idx="67">
                  <c:v>-2.0980804940876983</c:v>
                </c:pt>
                <c:pt idx="68">
                  <c:v>-1.959673183667789</c:v>
                </c:pt>
                <c:pt idx="69">
                  <c:v>-0.69769282799444632</c:v>
                </c:pt>
                <c:pt idx="70">
                  <c:v>-0.6157250049792875</c:v>
                </c:pt>
              </c:numCache>
            </c:numRef>
          </c:xVal>
          <c:yVal>
            <c:numRef>
              <c:f>'cape gap and er'!$Z$2:$Z$72</c:f>
              <c:numCache>
                <c:formatCode>0.00%</c:formatCode>
                <c:ptCount val="71"/>
                <c:pt idx="0">
                  <c:v>2.8180980582270809E-2</c:v>
                </c:pt>
                <c:pt idx="1">
                  <c:v>2.3528134281339597E-2</c:v>
                </c:pt>
                <c:pt idx="2">
                  <c:v>6.5561323651559533E-3</c:v>
                </c:pt>
                <c:pt idx="3">
                  <c:v>5.5593746691267043E-3</c:v>
                </c:pt>
                <c:pt idx="4">
                  <c:v>2.0376159067431177E-2</c:v>
                </c:pt>
                <c:pt idx="5">
                  <c:v>1.8664524258173998E-3</c:v>
                </c:pt>
                <c:pt idx="6">
                  <c:v>1.7370740486276404E-2</c:v>
                </c:pt>
                <c:pt idx="7">
                  <c:v>-3.0586057448434012E-3</c:v>
                </c:pt>
                <c:pt idx="8">
                  <c:v>1.0889782789031743E-2</c:v>
                </c:pt>
                <c:pt idx="9">
                  <c:v>1.7798867040180077E-2</c:v>
                </c:pt>
                <c:pt idx="10">
                  <c:v>-7.9386783669033179E-6</c:v>
                </c:pt>
                <c:pt idx="11">
                  <c:v>2.5937934063209322E-3</c:v>
                </c:pt>
                <c:pt idx="12">
                  <c:v>2.8572881702180419E-2</c:v>
                </c:pt>
                <c:pt idx="13">
                  <c:v>7.370006386334671E-3</c:v>
                </c:pt>
                <c:pt idx="14">
                  <c:v>-1.3188217698019589E-2</c:v>
                </c:pt>
                <c:pt idx="15">
                  <c:v>4.8424320661417664E-3</c:v>
                </c:pt>
                <c:pt idx="16">
                  <c:v>1.693322875839498E-2</c:v>
                </c:pt>
                <c:pt idx="17">
                  <c:v>6.541244657231271E-3</c:v>
                </c:pt>
                <c:pt idx="18">
                  <c:v>3.4570388965900145E-2</c:v>
                </c:pt>
                <c:pt idx="19">
                  <c:v>-2.8137574889053329E-3</c:v>
                </c:pt>
                <c:pt idx="20">
                  <c:v>3.6909399253099995E-3</c:v>
                </c:pt>
                <c:pt idx="21">
                  <c:v>2.4577929807906074E-2</c:v>
                </c:pt>
                <c:pt idx="22">
                  <c:v>2.22042528455757E-2</c:v>
                </c:pt>
                <c:pt idx="23">
                  <c:v>6.4889472163363049E-3</c:v>
                </c:pt>
                <c:pt idx="24">
                  <c:v>-1.2171279765436749E-2</c:v>
                </c:pt>
                <c:pt idx="25">
                  <c:v>1.9055110142268683E-2</c:v>
                </c:pt>
                <c:pt idx="26">
                  <c:v>-7.3777790265623366E-3</c:v>
                </c:pt>
                <c:pt idx="27">
                  <c:v>2.7463162840413169E-3</c:v>
                </c:pt>
                <c:pt idx="28">
                  <c:v>-9.5837988765714588E-3</c:v>
                </c:pt>
                <c:pt idx="29">
                  <c:v>-8.3727934287518568E-3</c:v>
                </c:pt>
                <c:pt idx="30">
                  <c:v>-6.7608001638927995E-3</c:v>
                </c:pt>
                <c:pt idx="31">
                  <c:v>3.3440479653719768E-2</c:v>
                </c:pt>
                <c:pt idx="32">
                  <c:v>3.0676379750405047E-4</c:v>
                </c:pt>
                <c:pt idx="33">
                  <c:v>3.42502126277755E-3</c:v>
                </c:pt>
                <c:pt idx="34">
                  <c:v>1.5880448063429808E-2</c:v>
                </c:pt>
                <c:pt idx="35">
                  <c:v>5.3056565266584865E-3</c:v>
                </c:pt>
                <c:pt idx="36">
                  <c:v>7.4788248520256673E-3</c:v>
                </c:pt>
                <c:pt idx="37">
                  <c:v>-2.5592316009714899E-3</c:v>
                </c:pt>
                <c:pt idx="38">
                  <c:v>-1.3121296169129382E-2</c:v>
                </c:pt>
                <c:pt idx="39">
                  <c:v>2.2750144413215656E-2</c:v>
                </c:pt>
                <c:pt idx="40">
                  <c:v>8.968401472334131E-3</c:v>
                </c:pt>
                <c:pt idx="41">
                  <c:v>2.0881945869874352E-2</c:v>
                </c:pt>
                <c:pt idx="42">
                  <c:v>1.9940343380504766E-2</c:v>
                </c:pt>
                <c:pt idx="43">
                  <c:v>1.0168380359171003E-2</c:v>
                </c:pt>
                <c:pt idx="44">
                  <c:v>3.7930296739263847E-2</c:v>
                </c:pt>
                <c:pt idx="45">
                  <c:v>4.0575548767844083E-2</c:v>
                </c:pt>
                <c:pt idx="46">
                  <c:v>3.9436379406685207E-2</c:v>
                </c:pt>
                <c:pt idx="47">
                  <c:v>6.5090257120722361E-2</c:v>
                </c:pt>
                <c:pt idx="48">
                  <c:v>8.3097345605015693E-2</c:v>
                </c:pt>
                <c:pt idx="49">
                  <c:v>7.3070519050228322E-2</c:v>
                </c:pt>
                <c:pt idx="50">
                  <c:v>7.1056270484636475E-2</c:v>
                </c:pt>
                <c:pt idx="51">
                  <c:v>7.2459516607845442E-2</c:v>
                </c:pt>
                <c:pt idx="52">
                  <c:v>8.303967556560532E-2</c:v>
                </c:pt>
                <c:pt idx="53">
                  <c:v>6.4681110070246017E-2</c:v>
                </c:pt>
                <c:pt idx="54">
                  <c:v>9.0289531476985596E-2</c:v>
                </c:pt>
                <c:pt idx="55">
                  <c:v>0.11082574579743532</c:v>
                </c:pt>
                <c:pt idx="56">
                  <c:v>8.4084263209651677E-2</c:v>
                </c:pt>
                <c:pt idx="57">
                  <c:v>9.7718480973005395E-2</c:v>
                </c:pt>
                <c:pt idx="58">
                  <c:v>4.4723032278247921E-2</c:v>
                </c:pt>
                <c:pt idx="59">
                  <c:v>7.32839840812054E-2</c:v>
                </c:pt>
                <c:pt idx="60">
                  <c:v>7.6534093594593067E-2</c:v>
                </c:pt>
                <c:pt idx="61">
                  <c:v>7.5479041706091765E-2</c:v>
                </c:pt>
                <c:pt idx="62">
                  <c:v>0.107551435884913</c:v>
                </c:pt>
                <c:pt idx="63">
                  <c:v>6.9191503461695891E-2</c:v>
                </c:pt>
                <c:pt idx="64">
                  <c:v>7.7414056358442229E-2</c:v>
                </c:pt>
                <c:pt idx="65">
                  <c:v>9.4746800376960705E-2</c:v>
                </c:pt>
                <c:pt idx="66">
                  <c:v>7.4061668966282523E-2</c:v>
                </c:pt>
                <c:pt idx="67">
                  <c:v>7.9886442823383863E-2</c:v>
                </c:pt>
                <c:pt idx="68">
                  <c:v>8.0224730676549338E-2</c:v>
                </c:pt>
                <c:pt idx="69">
                  <c:v>7.2078279260350486E-2</c:v>
                </c:pt>
                <c:pt idx="70">
                  <c:v>7.89858875215248E-2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4B-470A-A660-0409E824807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trendline>
            <c:spPr>
              <a:ln w="15875" cap="rnd">
                <a:solidFill>
                  <a:srgbClr val="C00000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9441221075789112E-2"/>
                  <c:y val="-0.2485787169450671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>
                      <a:solidFill>
                        <a:srgbClr val="C00000"/>
                      </a:solidFill>
                    </a:defRPr>
                  </a:pPr>
                  <a:endParaRPr lang="en-US"/>
                </a:p>
              </c:txPr>
            </c:trendlineLbl>
          </c:trendline>
          <c:xVal>
            <c:numRef>
              <c:f>'cape gap and er'!$L$73:$L$138</c:f>
              <c:numCache>
                <c:formatCode>0.00</c:formatCode>
                <c:ptCount val="66"/>
                <c:pt idx="0">
                  <c:v>-2.5320508679567046</c:v>
                </c:pt>
                <c:pt idx="1">
                  <c:v>-0.60993026134834949</c:v>
                </c:pt>
                <c:pt idx="2">
                  <c:v>-1.6824074058526444</c:v>
                </c:pt>
                <c:pt idx="3">
                  <c:v>-1.3606760703312757</c:v>
                </c:pt>
                <c:pt idx="4">
                  <c:v>-0.62592819495340368</c:v>
                </c:pt>
                <c:pt idx="5">
                  <c:v>-2.1947857444391428</c:v>
                </c:pt>
                <c:pt idx="6">
                  <c:v>-1.0900878990127394</c:v>
                </c:pt>
                <c:pt idx="7">
                  <c:v>-2.0861816816102756</c:v>
                </c:pt>
                <c:pt idx="8">
                  <c:v>-3.6665789679783387</c:v>
                </c:pt>
                <c:pt idx="9">
                  <c:v>-2.12153158296426</c:v>
                </c:pt>
                <c:pt idx="10">
                  <c:v>-1.9161856731100304</c:v>
                </c:pt>
                <c:pt idx="11">
                  <c:v>-1.817926939271838</c:v>
                </c:pt>
                <c:pt idx="12">
                  <c:v>-3.0339189488090641</c:v>
                </c:pt>
                <c:pt idx="13">
                  <c:v>-4.2725948328269263</c:v>
                </c:pt>
                <c:pt idx="14">
                  <c:v>-2.704838553982964</c:v>
                </c:pt>
                <c:pt idx="15">
                  <c:v>-4.0852945706153641</c:v>
                </c:pt>
                <c:pt idx="16">
                  <c:v>-3.2592811437514637</c:v>
                </c:pt>
                <c:pt idx="17">
                  <c:v>-4.3547474620068947</c:v>
                </c:pt>
                <c:pt idx="18">
                  <c:v>-3.1103634919359315</c:v>
                </c:pt>
                <c:pt idx="19">
                  <c:v>-2.7791127811745415</c:v>
                </c:pt>
                <c:pt idx="20">
                  <c:v>-1.9998046240395064</c:v>
                </c:pt>
                <c:pt idx="21">
                  <c:v>-2.7415286544505806</c:v>
                </c:pt>
                <c:pt idx="22">
                  <c:v>-3.0413018918395212</c:v>
                </c:pt>
                <c:pt idx="23">
                  <c:v>-3.1309375818288236</c:v>
                </c:pt>
                <c:pt idx="24">
                  <c:v>-3.1041980734077095</c:v>
                </c:pt>
                <c:pt idx="25">
                  <c:v>-2.1043504207069468</c:v>
                </c:pt>
                <c:pt idx="26">
                  <c:v>-1.8448621304859785</c:v>
                </c:pt>
                <c:pt idx="27">
                  <c:v>-1.8525142355879485</c:v>
                </c:pt>
                <c:pt idx="28">
                  <c:v>-1.1360338792449207</c:v>
                </c:pt>
                <c:pt idx="29">
                  <c:v>-2.1006000454920626</c:v>
                </c:pt>
                <c:pt idx="30">
                  <c:v>-1.3289908768358218</c:v>
                </c:pt>
                <c:pt idx="31">
                  <c:v>-0.96738226179262377</c:v>
                </c:pt>
                <c:pt idx="32">
                  <c:v>-1.3488512943876731</c:v>
                </c:pt>
                <c:pt idx="33">
                  <c:v>-0.10783407767628894</c:v>
                </c:pt>
                <c:pt idx="34">
                  <c:v>-5.0816158321884686E-3</c:v>
                </c:pt>
                <c:pt idx="35">
                  <c:v>-1.3280621090070799</c:v>
                </c:pt>
                <c:pt idx="36">
                  <c:v>1.2462796986785021</c:v>
                </c:pt>
                <c:pt idx="37">
                  <c:v>2.0274304342904417</c:v>
                </c:pt>
                <c:pt idx="38">
                  <c:v>1.1559549723754579</c:v>
                </c:pt>
                <c:pt idx="39">
                  <c:v>0.53376320765670204</c:v>
                </c:pt>
                <c:pt idx="40">
                  <c:v>1.9653624434337269</c:v>
                </c:pt>
                <c:pt idx="41">
                  <c:v>0.78434970428135742</c:v>
                </c:pt>
                <c:pt idx="42">
                  <c:v>0.6702912219608379</c:v>
                </c:pt>
                <c:pt idx="43">
                  <c:v>2.6899852392435291</c:v>
                </c:pt>
                <c:pt idx="44">
                  <c:v>4.155148148911131</c:v>
                </c:pt>
                <c:pt idx="45">
                  <c:v>1.1499583866350971</c:v>
                </c:pt>
                <c:pt idx="46">
                  <c:v>2.498135671388396</c:v>
                </c:pt>
                <c:pt idx="47">
                  <c:v>-1.3398671433473481</c:v>
                </c:pt>
                <c:pt idx="48">
                  <c:v>-0.36571746637560754</c:v>
                </c:pt>
                <c:pt idx="49">
                  <c:v>0.78839042911419188</c:v>
                </c:pt>
                <c:pt idx="50">
                  <c:v>0.97321274591076357</c:v>
                </c:pt>
                <c:pt idx="51">
                  <c:v>3.9329731058523283</c:v>
                </c:pt>
                <c:pt idx="52">
                  <c:v>-9.8517196971655174E-2</c:v>
                </c:pt>
                <c:pt idx="53">
                  <c:v>1.6968057231134583</c:v>
                </c:pt>
                <c:pt idx="54">
                  <c:v>2.861472534586186</c:v>
                </c:pt>
                <c:pt idx="55">
                  <c:v>1.7493843553530786</c:v>
                </c:pt>
                <c:pt idx="56">
                  <c:v>1.3842012052922481</c:v>
                </c:pt>
                <c:pt idx="57">
                  <c:v>1.4279084151865664</c:v>
                </c:pt>
                <c:pt idx="58">
                  <c:v>2.0946764869467103</c:v>
                </c:pt>
                <c:pt idx="59">
                  <c:v>3.1739462617975605</c:v>
                </c:pt>
                <c:pt idx="60">
                  <c:v>6.2388776711523519</c:v>
                </c:pt>
                <c:pt idx="61">
                  <c:v>6.3058473486867443</c:v>
                </c:pt>
                <c:pt idx="62">
                  <c:v>1.1544340733869545</c:v>
                </c:pt>
                <c:pt idx="63">
                  <c:v>3.6618370518109495</c:v>
                </c:pt>
                <c:pt idx="64">
                  <c:v>5.3257870459716115</c:v>
                </c:pt>
                <c:pt idx="65">
                  <c:v>6.0761922795218011</c:v>
                </c:pt>
              </c:numCache>
            </c:numRef>
          </c:xVal>
          <c:yVal>
            <c:numRef>
              <c:f>'cape gap and er'!$Z$73:$Z$138</c:f>
              <c:numCache>
                <c:formatCode>0.00%</c:formatCode>
                <c:ptCount val="66"/>
                <c:pt idx="0">
                  <c:v>0.13018028073473231</c:v>
                </c:pt>
                <c:pt idx="1">
                  <c:v>0.11773852502171422</c:v>
                </c:pt>
                <c:pt idx="2">
                  <c:v>8.2177804024008649E-2</c:v>
                </c:pt>
                <c:pt idx="3">
                  <c:v>9.79185366067028E-2</c:v>
                </c:pt>
                <c:pt idx="4">
                  <c:v>0.10123128533350356</c:v>
                </c:pt>
                <c:pt idx="5">
                  <c:v>0.12307455388505684</c:v>
                </c:pt>
                <c:pt idx="6">
                  <c:v>0.10524667370396812</c:v>
                </c:pt>
                <c:pt idx="7">
                  <c:v>0.15174589908678837</c:v>
                </c:pt>
                <c:pt idx="8">
                  <c:v>0.16575229667246205</c:v>
                </c:pt>
                <c:pt idx="9">
                  <c:v>0.1086112421945864</c:v>
                </c:pt>
                <c:pt idx="10">
                  <c:v>0.12348588027808938</c:v>
                </c:pt>
                <c:pt idx="11">
                  <c:v>0.13447217621162921</c:v>
                </c:pt>
                <c:pt idx="12">
                  <c:v>0.14206733255335435</c:v>
                </c:pt>
                <c:pt idx="13">
                  <c:v>0.15140991536533965</c:v>
                </c:pt>
                <c:pt idx="14">
                  <c:v>0.11891386249860147</c:v>
                </c:pt>
                <c:pt idx="15">
                  <c:v>0.14991074329351628</c:v>
                </c:pt>
                <c:pt idx="16">
                  <c:v>0.12848450726378768</c:v>
                </c:pt>
                <c:pt idx="17">
                  <c:v>0.15570255891450979</c:v>
                </c:pt>
                <c:pt idx="18">
                  <c:v>0.14027308857949561</c:v>
                </c:pt>
                <c:pt idx="19">
                  <c:v>0.155011481083978</c:v>
                </c:pt>
                <c:pt idx="20">
                  <c:v>0.11289515942019057</c:v>
                </c:pt>
                <c:pt idx="21">
                  <c:v>0.14468346823962741</c:v>
                </c:pt>
                <c:pt idx="22">
                  <c:v>0.14480918122688458</c:v>
                </c:pt>
                <c:pt idx="23">
                  <c:v>0.16441262544209767</c:v>
                </c:pt>
                <c:pt idx="24">
                  <c:v>0.15008741928912284</c:v>
                </c:pt>
                <c:pt idx="25">
                  <c:v>0.11608115577663214</c:v>
                </c:pt>
                <c:pt idx="26">
                  <c:v>0.14165191915314002</c:v>
                </c:pt>
                <c:pt idx="27">
                  <c:v>0.11026996178224047</c:v>
                </c:pt>
                <c:pt idx="28">
                  <c:v>0.11621127910311868</c:v>
                </c:pt>
                <c:pt idx="29">
                  <c:v>8.401513254985371E-2</c:v>
                </c:pt>
                <c:pt idx="30">
                  <c:v>0.11425251904785205</c:v>
                </c:pt>
                <c:pt idx="31">
                  <c:v>0.11661046913263728</c:v>
                </c:pt>
                <c:pt idx="32">
                  <c:v>7.3210209762996969E-2</c:v>
                </c:pt>
                <c:pt idx="33">
                  <c:v>6.6301758970959801E-2</c:v>
                </c:pt>
                <c:pt idx="34">
                  <c:v>8.9804251020094927E-2</c:v>
                </c:pt>
                <c:pt idx="35">
                  <c:v>6.940523260356346E-2</c:v>
                </c:pt>
                <c:pt idx="36">
                  <c:v>7.1678135135397003E-2</c:v>
                </c:pt>
                <c:pt idx="37">
                  <c:v>5.6353535137414701E-2</c:v>
                </c:pt>
                <c:pt idx="38">
                  <c:v>8.2935192641431899E-2</c:v>
                </c:pt>
                <c:pt idx="39">
                  <c:v>8.9093367148635361E-2</c:v>
                </c:pt>
                <c:pt idx="40">
                  <c:v>7.9796744720119328E-2</c:v>
                </c:pt>
                <c:pt idx="41">
                  <c:v>9.8868038190782048E-2</c:v>
                </c:pt>
                <c:pt idx="42">
                  <c:v>0.11038257132659046</c:v>
                </c:pt>
                <c:pt idx="43">
                  <c:v>9.9732941949192355E-2</c:v>
                </c:pt>
                <c:pt idx="44">
                  <c:v>7.1890965362208181E-2</c:v>
                </c:pt>
                <c:pt idx="45">
                  <c:v>7.6041196794424115E-2</c:v>
                </c:pt>
                <c:pt idx="46">
                  <c:v>7.7272890810326622E-2</c:v>
                </c:pt>
                <c:pt idx="47">
                  <c:v>0.12177763336792746</c:v>
                </c:pt>
                <c:pt idx="48">
                  <c:v>0.10841655697806929</c:v>
                </c:pt>
                <c:pt idx="49">
                  <c:v>0.10292719962982577</c:v>
                </c:pt>
                <c:pt idx="50">
                  <c:v>0.11374543431675876</c:v>
                </c:pt>
                <c:pt idx="51">
                  <c:v>5.9083264666831559E-2</c:v>
                </c:pt>
                <c:pt idx="52">
                  <c:v>0.10698569489400689</c:v>
                </c:pt>
                <c:pt idx="53">
                  <c:v>0.10643495329945329</c:v>
                </c:pt>
                <c:pt idx="54">
                  <c:v>8.5097405059365805E-2</c:v>
                </c:pt>
                <c:pt idx="55">
                  <c:v>9.3067647346607663E-2</c:v>
                </c:pt>
                <c:pt idx="56">
                  <c:v>0.10387460509458246</c:v>
                </c:pt>
                <c:pt idx="57">
                  <c:v>8.8364497867516434E-2</c:v>
                </c:pt>
                <c:pt idx="58">
                  <c:v>9.9808295349895992E-2</c:v>
                </c:pt>
                <c:pt idx="59">
                  <c:v>8.5957660582768325E-2</c:v>
                </c:pt>
                <c:pt idx="60">
                  <c:v>5.2627967684227839E-2</c:v>
                </c:pt>
                <c:pt idx="61">
                  <c:v>4.9444472916442717E-2</c:v>
                </c:pt>
                <c:pt idx="62">
                  <c:v>7.7764789166129722E-2</c:v>
                </c:pt>
                <c:pt idx="63">
                  <c:v>4.7320880516198649E-2</c:v>
                </c:pt>
                <c:pt idx="64">
                  <c:v>4.7119641713116556E-2</c:v>
                </c:pt>
                <c:pt idx="65">
                  <c:v>6.5575567992715689E-2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4B-470A-A660-0409E824807F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noFill/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60596582465337911"/>
                  <c:y val="-0.2361566130750656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>
                    <a:defRPr b="1"/>
                  </a:pPr>
                  <a:endParaRPr lang="en-US"/>
                </a:p>
              </c:txPr>
            </c:trendlineLbl>
          </c:trendline>
          <c:xVal>
            <c:numRef>
              <c:f>'cape gap and er'!$L$2:$L$138</c:f>
              <c:numCache>
                <c:formatCode>0.00</c:formatCode>
                <c:ptCount val="137"/>
                <c:pt idx="0">
                  <c:v>-5.4149682312285936</c:v>
                </c:pt>
                <c:pt idx="1">
                  <c:v>-4.2686555855964023</c:v>
                </c:pt>
                <c:pt idx="2">
                  <c:v>-2.9655475663629343</c:v>
                </c:pt>
                <c:pt idx="3">
                  <c:v>-2.7868439162772471</c:v>
                </c:pt>
                <c:pt idx="4">
                  <c:v>-2.8905028174256504</c:v>
                </c:pt>
                <c:pt idx="5">
                  <c:v>-1.7925336409312749</c:v>
                </c:pt>
                <c:pt idx="6">
                  <c:v>-1.9810177723025788</c:v>
                </c:pt>
                <c:pt idx="7">
                  <c:v>-1.2699309530470142</c:v>
                </c:pt>
                <c:pt idx="8">
                  <c:v>-2.2507912357439803</c:v>
                </c:pt>
                <c:pt idx="9">
                  <c:v>-1.617043131059372</c:v>
                </c:pt>
                <c:pt idx="10">
                  <c:v>-5.8999287480798301E-2</c:v>
                </c:pt>
                <c:pt idx="11">
                  <c:v>-2.2295228981267776</c:v>
                </c:pt>
                <c:pt idx="12">
                  <c:v>-2.17550224436037</c:v>
                </c:pt>
                <c:pt idx="13">
                  <c:v>-1.1844166210232423</c:v>
                </c:pt>
                <c:pt idx="14">
                  <c:v>0.36746987525950203</c:v>
                </c:pt>
                <c:pt idx="15">
                  <c:v>-0.99427285256329156</c:v>
                </c:pt>
                <c:pt idx="16">
                  <c:v>-3.130982601479074</c:v>
                </c:pt>
                <c:pt idx="17">
                  <c:v>-1.2479069124725211</c:v>
                </c:pt>
                <c:pt idx="18">
                  <c:v>-3.9837093807816615</c:v>
                </c:pt>
                <c:pt idx="19">
                  <c:v>-2.3408078489231325</c:v>
                </c:pt>
                <c:pt idx="20">
                  <c:v>-1.2934182925388438</c:v>
                </c:pt>
                <c:pt idx="21">
                  <c:v>-2.5908473207471943</c:v>
                </c:pt>
                <c:pt idx="22">
                  <c:v>-1.9455355025098555</c:v>
                </c:pt>
                <c:pt idx="23">
                  <c:v>-1.7015976324090918</c:v>
                </c:pt>
                <c:pt idx="24">
                  <c:v>-1.573413174722555</c:v>
                </c:pt>
                <c:pt idx="25">
                  <c:v>-2.705175671449533</c:v>
                </c:pt>
                <c:pt idx="26">
                  <c:v>-1.9036424518512529</c:v>
                </c:pt>
                <c:pt idx="27">
                  <c:v>-2.1134984864908706</c:v>
                </c:pt>
                <c:pt idx="28">
                  <c:v>-2.4931574124478288</c:v>
                </c:pt>
                <c:pt idx="29">
                  <c:v>-1.672139652273998</c:v>
                </c:pt>
                <c:pt idx="30">
                  <c:v>-2.0487082147839182</c:v>
                </c:pt>
                <c:pt idx="31">
                  <c:v>-4.2299979492465773</c:v>
                </c:pt>
                <c:pt idx="32">
                  <c:v>-2.3091066066819677</c:v>
                </c:pt>
                <c:pt idx="33">
                  <c:v>-3.0189735082369911</c:v>
                </c:pt>
                <c:pt idx="34">
                  <c:v>-4.1700690561236806</c:v>
                </c:pt>
                <c:pt idx="35">
                  <c:v>-3.2340253572683295</c:v>
                </c:pt>
                <c:pt idx="36">
                  <c:v>-2.4662551476109718</c:v>
                </c:pt>
                <c:pt idx="37">
                  <c:v>-1.469991349568037</c:v>
                </c:pt>
                <c:pt idx="38">
                  <c:v>-1.1031543037881049</c:v>
                </c:pt>
                <c:pt idx="39">
                  <c:v>-3.7884427756805099</c:v>
                </c:pt>
                <c:pt idx="40">
                  <c:v>-3.6055001802673079</c:v>
                </c:pt>
                <c:pt idx="41">
                  <c:v>-4.0707857729254302</c:v>
                </c:pt>
                <c:pt idx="42">
                  <c:v>-3.7854585373353666</c:v>
                </c:pt>
                <c:pt idx="43">
                  <c:v>-3.5048218915392262</c:v>
                </c:pt>
                <c:pt idx="44">
                  <c:v>-5.0374040623190339</c:v>
                </c:pt>
                <c:pt idx="45">
                  <c:v>-5.2128512460795218</c:v>
                </c:pt>
                <c:pt idx="46">
                  <c:v>-6.1660838442639507</c:v>
                </c:pt>
                <c:pt idx="47">
                  <c:v>-6.2287152041250433</c:v>
                </c:pt>
                <c:pt idx="48">
                  <c:v>-6.9808607294979783</c:v>
                </c:pt>
                <c:pt idx="49">
                  <c:v>-6.7666231457663004</c:v>
                </c:pt>
                <c:pt idx="50">
                  <c:v>-7.0161619871091236</c:v>
                </c:pt>
                <c:pt idx="51">
                  <c:v>-5.9710889243877014</c:v>
                </c:pt>
                <c:pt idx="52">
                  <c:v>-7.5761718032186014</c:v>
                </c:pt>
                <c:pt idx="53">
                  <c:v>-6.0689030409753375</c:v>
                </c:pt>
                <c:pt idx="54">
                  <c:v>-6.5512690574637853</c:v>
                </c:pt>
                <c:pt idx="55">
                  <c:v>-6.7795665829189815</c:v>
                </c:pt>
                <c:pt idx="56">
                  <c:v>-6.4685084319811699</c:v>
                </c:pt>
                <c:pt idx="57">
                  <c:v>-5.9535662144077488</c:v>
                </c:pt>
                <c:pt idx="58">
                  <c:v>-4.2339848218004237</c:v>
                </c:pt>
                <c:pt idx="59">
                  <c:v>-5.5442743583039586</c:v>
                </c:pt>
                <c:pt idx="60">
                  <c:v>-4.5539619882711557</c:v>
                </c:pt>
                <c:pt idx="61">
                  <c:v>-4.014464502839667</c:v>
                </c:pt>
                <c:pt idx="62">
                  <c:v>-4.0020829414137333</c:v>
                </c:pt>
                <c:pt idx="63">
                  <c:v>-3.467818775822769</c:v>
                </c:pt>
                <c:pt idx="64">
                  <c:v>-2.5557716992423307</c:v>
                </c:pt>
                <c:pt idx="65">
                  <c:v>-2.8126621184059717</c:v>
                </c:pt>
                <c:pt idx="66">
                  <c:v>-1.5480497253915262</c:v>
                </c:pt>
                <c:pt idx="67">
                  <c:v>-2.0980804940876983</c:v>
                </c:pt>
                <c:pt idx="68">
                  <c:v>-1.959673183667789</c:v>
                </c:pt>
                <c:pt idx="69">
                  <c:v>-0.69769282799444632</c:v>
                </c:pt>
                <c:pt idx="70">
                  <c:v>-0.6157250049792875</c:v>
                </c:pt>
                <c:pt idx="71">
                  <c:v>-2.5320508679567046</c:v>
                </c:pt>
                <c:pt idx="72">
                  <c:v>-0.60993026134834949</c:v>
                </c:pt>
                <c:pt idx="73">
                  <c:v>-1.6824074058526444</c:v>
                </c:pt>
                <c:pt idx="74">
                  <c:v>-1.3606760703312757</c:v>
                </c:pt>
                <c:pt idx="75">
                  <c:v>-0.62592819495340368</c:v>
                </c:pt>
                <c:pt idx="76">
                  <c:v>-2.1947857444391428</c:v>
                </c:pt>
                <c:pt idx="77">
                  <c:v>-1.0900878990127394</c:v>
                </c:pt>
                <c:pt idx="78">
                  <c:v>-2.0861816816102756</c:v>
                </c:pt>
                <c:pt idx="79">
                  <c:v>-3.6665789679783387</c:v>
                </c:pt>
                <c:pt idx="80">
                  <c:v>-2.12153158296426</c:v>
                </c:pt>
                <c:pt idx="81">
                  <c:v>-1.9161856731100304</c:v>
                </c:pt>
                <c:pt idx="82">
                  <c:v>-1.817926939271838</c:v>
                </c:pt>
                <c:pt idx="83">
                  <c:v>-3.0339189488090641</c:v>
                </c:pt>
                <c:pt idx="84">
                  <c:v>-4.2725948328269263</c:v>
                </c:pt>
                <c:pt idx="85">
                  <c:v>-2.704838553982964</c:v>
                </c:pt>
                <c:pt idx="86">
                  <c:v>-4.0852945706153641</c:v>
                </c:pt>
                <c:pt idx="87">
                  <c:v>-3.2592811437514637</c:v>
                </c:pt>
                <c:pt idx="88">
                  <c:v>-4.3547474620068947</c:v>
                </c:pt>
                <c:pt idx="89">
                  <c:v>-3.1103634919359315</c:v>
                </c:pt>
                <c:pt idx="90">
                  <c:v>-2.7791127811745415</c:v>
                </c:pt>
                <c:pt idx="91">
                  <c:v>-1.9998046240395064</c:v>
                </c:pt>
                <c:pt idx="92">
                  <c:v>-2.7415286544505806</c:v>
                </c:pt>
                <c:pt idx="93">
                  <c:v>-3.0413018918395212</c:v>
                </c:pt>
                <c:pt idx="94">
                  <c:v>-3.1309375818288236</c:v>
                </c:pt>
                <c:pt idx="95">
                  <c:v>-3.1041980734077095</c:v>
                </c:pt>
                <c:pt idx="96">
                  <c:v>-2.1043504207069468</c:v>
                </c:pt>
                <c:pt idx="97">
                  <c:v>-1.8448621304859785</c:v>
                </c:pt>
                <c:pt idx="98">
                  <c:v>-1.8525142355879485</c:v>
                </c:pt>
                <c:pt idx="99">
                  <c:v>-1.1360338792449207</c:v>
                </c:pt>
                <c:pt idx="100">
                  <c:v>-2.1006000454920626</c:v>
                </c:pt>
                <c:pt idx="101">
                  <c:v>-1.3289908768358218</c:v>
                </c:pt>
                <c:pt idx="102">
                  <c:v>-0.96738226179262377</c:v>
                </c:pt>
                <c:pt idx="103">
                  <c:v>-1.3488512943876731</c:v>
                </c:pt>
                <c:pt idx="104">
                  <c:v>-0.10783407767628894</c:v>
                </c:pt>
                <c:pt idx="105">
                  <c:v>-5.0816158321884686E-3</c:v>
                </c:pt>
                <c:pt idx="106">
                  <c:v>-1.3280621090070799</c:v>
                </c:pt>
                <c:pt idx="107">
                  <c:v>1.2462796986785021</c:v>
                </c:pt>
                <c:pt idx="108">
                  <c:v>2.0274304342904417</c:v>
                </c:pt>
                <c:pt idx="109">
                  <c:v>1.1559549723754579</c:v>
                </c:pt>
                <c:pt idx="110">
                  <c:v>0.53376320765670204</c:v>
                </c:pt>
                <c:pt idx="111">
                  <c:v>1.9653624434337269</c:v>
                </c:pt>
                <c:pt idx="112">
                  <c:v>0.78434970428135742</c:v>
                </c:pt>
                <c:pt idx="113">
                  <c:v>0.6702912219608379</c:v>
                </c:pt>
                <c:pt idx="114">
                  <c:v>2.6899852392435291</c:v>
                </c:pt>
                <c:pt idx="115">
                  <c:v>4.155148148911131</c:v>
                </c:pt>
                <c:pt idx="116">
                  <c:v>1.1499583866350971</c:v>
                </c:pt>
                <c:pt idx="117">
                  <c:v>2.498135671388396</c:v>
                </c:pt>
                <c:pt idx="118">
                  <c:v>-1.3398671433473481</c:v>
                </c:pt>
                <c:pt idx="119">
                  <c:v>-0.36571746637560754</c:v>
                </c:pt>
                <c:pt idx="120">
                  <c:v>0.78839042911419188</c:v>
                </c:pt>
                <c:pt idx="121">
                  <c:v>0.97321274591076357</c:v>
                </c:pt>
                <c:pt idx="122">
                  <c:v>3.9329731058523283</c:v>
                </c:pt>
                <c:pt idx="123">
                  <c:v>-9.8517196971655174E-2</c:v>
                </c:pt>
                <c:pt idx="124">
                  <c:v>1.6968057231134583</c:v>
                </c:pt>
                <c:pt idx="125">
                  <c:v>2.861472534586186</c:v>
                </c:pt>
                <c:pt idx="126">
                  <c:v>1.7493843553530786</c:v>
                </c:pt>
                <c:pt idx="127">
                  <c:v>1.3842012052922481</c:v>
                </c:pt>
                <c:pt idx="128">
                  <c:v>1.4279084151865664</c:v>
                </c:pt>
                <c:pt idx="129">
                  <c:v>2.0946764869467103</c:v>
                </c:pt>
                <c:pt idx="130">
                  <c:v>3.1739462617975605</c:v>
                </c:pt>
                <c:pt idx="131">
                  <c:v>6.2388776711523519</c:v>
                </c:pt>
                <c:pt idx="132">
                  <c:v>6.3058473486867443</c:v>
                </c:pt>
                <c:pt idx="133">
                  <c:v>1.1544340733869545</c:v>
                </c:pt>
                <c:pt idx="134">
                  <c:v>3.6618370518109495</c:v>
                </c:pt>
                <c:pt idx="135">
                  <c:v>5.3257870459716115</c:v>
                </c:pt>
                <c:pt idx="136">
                  <c:v>6.0761922795218011</c:v>
                </c:pt>
              </c:numCache>
            </c:numRef>
          </c:xVal>
          <c:yVal>
            <c:numRef>
              <c:f>'cape gap and er'!$Z$2:$Z$138</c:f>
              <c:numCache>
                <c:formatCode>0.00%</c:formatCode>
                <c:ptCount val="137"/>
                <c:pt idx="0">
                  <c:v>2.8180980582270809E-2</c:v>
                </c:pt>
                <c:pt idx="1">
                  <c:v>2.3528134281339597E-2</c:v>
                </c:pt>
                <c:pt idx="2">
                  <c:v>6.5561323651559533E-3</c:v>
                </c:pt>
                <c:pt idx="3">
                  <c:v>5.5593746691267043E-3</c:v>
                </c:pt>
                <c:pt idx="4">
                  <c:v>2.0376159067431177E-2</c:v>
                </c:pt>
                <c:pt idx="5">
                  <c:v>1.8664524258173998E-3</c:v>
                </c:pt>
                <c:pt idx="6">
                  <c:v>1.7370740486276404E-2</c:v>
                </c:pt>
                <c:pt idx="7">
                  <c:v>-3.0586057448434012E-3</c:v>
                </c:pt>
                <c:pt idx="8">
                  <c:v>1.0889782789031743E-2</c:v>
                </c:pt>
                <c:pt idx="9">
                  <c:v>1.7798867040180077E-2</c:v>
                </c:pt>
                <c:pt idx="10">
                  <c:v>-7.9386783669033179E-6</c:v>
                </c:pt>
                <c:pt idx="11">
                  <c:v>2.5937934063209322E-3</c:v>
                </c:pt>
                <c:pt idx="12">
                  <c:v>2.8572881702180419E-2</c:v>
                </c:pt>
                <c:pt idx="13">
                  <c:v>7.370006386334671E-3</c:v>
                </c:pt>
                <c:pt idx="14">
                  <c:v>-1.3188217698019589E-2</c:v>
                </c:pt>
                <c:pt idx="15">
                  <c:v>4.8424320661417664E-3</c:v>
                </c:pt>
                <c:pt idx="16">
                  <c:v>1.693322875839498E-2</c:v>
                </c:pt>
                <c:pt idx="17">
                  <c:v>6.541244657231271E-3</c:v>
                </c:pt>
                <c:pt idx="18">
                  <c:v>3.4570388965900145E-2</c:v>
                </c:pt>
                <c:pt idx="19">
                  <c:v>-2.8137574889053329E-3</c:v>
                </c:pt>
                <c:pt idx="20">
                  <c:v>3.6909399253099995E-3</c:v>
                </c:pt>
                <c:pt idx="21">
                  <c:v>2.4577929807906074E-2</c:v>
                </c:pt>
                <c:pt idx="22">
                  <c:v>2.22042528455757E-2</c:v>
                </c:pt>
                <c:pt idx="23">
                  <c:v>6.4889472163363049E-3</c:v>
                </c:pt>
                <c:pt idx="24">
                  <c:v>-1.2171279765436749E-2</c:v>
                </c:pt>
                <c:pt idx="25">
                  <c:v>1.9055110142268683E-2</c:v>
                </c:pt>
                <c:pt idx="26">
                  <c:v>-7.3777790265623366E-3</c:v>
                </c:pt>
                <c:pt idx="27">
                  <c:v>2.7463162840413169E-3</c:v>
                </c:pt>
                <c:pt idx="28">
                  <c:v>-9.5837988765714588E-3</c:v>
                </c:pt>
                <c:pt idx="29">
                  <c:v>-8.3727934287518568E-3</c:v>
                </c:pt>
                <c:pt idx="30">
                  <c:v>-6.7608001638927995E-3</c:v>
                </c:pt>
                <c:pt idx="31">
                  <c:v>3.3440479653719768E-2</c:v>
                </c:pt>
                <c:pt idx="32">
                  <c:v>3.0676379750405047E-4</c:v>
                </c:pt>
                <c:pt idx="33">
                  <c:v>3.42502126277755E-3</c:v>
                </c:pt>
                <c:pt idx="34">
                  <c:v>1.5880448063429808E-2</c:v>
                </c:pt>
                <c:pt idx="35">
                  <c:v>5.3056565266584865E-3</c:v>
                </c:pt>
                <c:pt idx="36">
                  <c:v>7.4788248520256673E-3</c:v>
                </c:pt>
                <c:pt idx="37">
                  <c:v>-2.5592316009714899E-3</c:v>
                </c:pt>
                <c:pt idx="38">
                  <c:v>-1.3121296169129382E-2</c:v>
                </c:pt>
                <c:pt idx="39">
                  <c:v>2.2750144413215656E-2</c:v>
                </c:pt>
                <c:pt idx="40">
                  <c:v>8.968401472334131E-3</c:v>
                </c:pt>
                <c:pt idx="41">
                  <c:v>2.0881945869874352E-2</c:v>
                </c:pt>
                <c:pt idx="42">
                  <c:v>1.9940343380504766E-2</c:v>
                </c:pt>
                <c:pt idx="43">
                  <c:v>1.0168380359171003E-2</c:v>
                </c:pt>
                <c:pt idx="44">
                  <c:v>3.7930296739263847E-2</c:v>
                </c:pt>
                <c:pt idx="45">
                  <c:v>4.0575548767844083E-2</c:v>
                </c:pt>
                <c:pt idx="46">
                  <c:v>3.9436379406685207E-2</c:v>
                </c:pt>
                <c:pt idx="47">
                  <c:v>6.5090257120722361E-2</c:v>
                </c:pt>
                <c:pt idx="48">
                  <c:v>8.3097345605015693E-2</c:v>
                </c:pt>
                <c:pt idx="49">
                  <c:v>7.3070519050228322E-2</c:v>
                </c:pt>
                <c:pt idx="50">
                  <c:v>7.1056270484636475E-2</c:v>
                </c:pt>
                <c:pt idx="51">
                  <c:v>7.2459516607845442E-2</c:v>
                </c:pt>
                <c:pt idx="52">
                  <c:v>8.303967556560532E-2</c:v>
                </c:pt>
                <c:pt idx="53">
                  <c:v>6.4681110070246017E-2</c:v>
                </c:pt>
                <c:pt idx="54">
                  <c:v>9.0289531476985596E-2</c:v>
                </c:pt>
                <c:pt idx="55">
                  <c:v>0.11082574579743532</c:v>
                </c:pt>
                <c:pt idx="56">
                  <c:v>8.4084263209651677E-2</c:v>
                </c:pt>
                <c:pt idx="57">
                  <c:v>9.7718480973005395E-2</c:v>
                </c:pt>
                <c:pt idx="58">
                  <c:v>4.4723032278247921E-2</c:v>
                </c:pt>
                <c:pt idx="59">
                  <c:v>7.32839840812054E-2</c:v>
                </c:pt>
                <c:pt idx="60">
                  <c:v>7.6534093594593067E-2</c:v>
                </c:pt>
                <c:pt idx="61">
                  <c:v>7.5479041706091765E-2</c:v>
                </c:pt>
                <c:pt idx="62">
                  <c:v>0.107551435884913</c:v>
                </c:pt>
                <c:pt idx="63">
                  <c:v>6.9191503461695891E-2</c:v>
                </c:pt>
                <c:pt idx="64">
                  <c:v>7.7414056358442229E-2</c:v>
                </c:pt>
                <c:pt idx="65">
                  <c:v>9.4746800376960705E-2</c:v>
                </c:pt>
                <c:pt idx="66">
                  <c:v>7.4061668966282523E-2</c:v>
                </c:pt>
                <c:pt idx="67">
                  <c:v>7.9886442823383863E-2</c:v>
                </c:pt>
                <c:pt idx="68">
                  <c:v>8.0224730676549338E-2</c:v>
                </c:pt>
                <c:pt idx="69">
                  <c:v>7.2078279260350486E-2</c:v>
                </c:pt>
                <c:pt idx="70">
                  <c:v>7.89858875215248E-2</c:v>
                </c:pt>
                <c:pt idx="71">
                  <c:v>0.13018028073473231</c:v>
                </c:pt>
                <c:pt idx="72">
                  <c:v>0.11773852502171422</c:v>
                </c:pt>
                <c:pt idx="73">
                  <c:v>8.2177804024008649E-2</c:v>
                </c:pt>
                <c:pt idx="74">
                  <c:v>9.79185366067028E-2</c:v>
                </c:pt>
                <c:pt idx="75">
                  <c:v>0.10123128533350356</c:v>
                </c:pt>
                <c:pt idx="76">
                  <c:v>0.12307455388505684</c:v>
                </c:pt>
                <c:pt idx="77">
                  <c:v>0.10524667370396812</c:v>
                </c:pt>
                <c:pt idx="78">
                  <c:v>0.15174589908678837</c:v>
                </c:pt>
                <c:pt idx="79">
                  <c:v>0.16575229667246205</c:v>
                </c:pt>
                <c:pt idx="80">
                  <c:v>0.1086112421945864</c:v>
                </c:pt>
                <c:pt idx="81">
                  <c:v>0.12348588027808938</c:v>
                </c:pt>
                <c:pt idx="82">
                  <c:v>0.13447217621162921</c:v>
                </c:pt>
                <c:pt idx="83">
                  <c:v>0.14206733255335435</c:v>
                </c:pt>
                <c:pt idx="84">
                  <c:v>0.15140991536533965</c:v>
                </c:pt>
                <c:pt idx="85">
                  <c:v>0.11891386249860147</c:v>
                </c:pt>
                <c:pt idx="86">
                  <c:v>0.14991074329351628</c:v>
                </c:pt>
                <c:pt idx="87">
                  <c:v>0.12848450726378768</c:v>
                </c:pt>
                <c:pt idx="88">
                  <c:v>0.15570255891450979</c:v>
                </c:pt>
                <c:pt idx="89">
                  <c:v>0.14027308857949561</c:v>
                </c:pt>
                <c:pt idx="90">
                  <c:v>0.155011481083978</c:v>
                </c:pt>
                <c:pt idx="91">
                  <c:v>0.11289515942019057</c:v>
                </c:pt>
                <c:pt idx="92">
                  <c:v>0.14468346823962741</c:v>
                </c:pt>
                <c:pt idx="93">
                  <c:v>0.14480918122688458</c:v>
                </c:pt>
                <c:pt idx="94">
                  <c:v>0.16441262544209767</c:v>
                </c:pt>
                <c:pt idx="95">
                  <c:v>0.15008741928912284</c:v>
                </c:pt>
                <c:pt idx="96">
                  <c:v>0.11608115577663214</c:v>
                </c:pt>
                <c:pt idx="97">
                  <c:v>0.14165191915314002</c:v>
                </c:pt>
                <c:pt idx="98">
                  <c:v>0.11026996178224047</c:v>
                </c:pt>
                <c:pt idx="99">
                  <c:v>0.11621127910311868</c:v>
                </c:pt>
                <c:pt idx="100">
                  <c:v>8.401513254985371E-2</c:v>
                </c:pt>
                <c:pt idx="101">
                  <c:v>0.11425251904785205</c:v>
                </c:pt>
                <c:pt idx="102">
                  <c:v>0.11661046913263728</c:v>
                </c:pt>
                <c:pt idx="103">
                  <c:v>7.3210209762996969E-2</c:v>
                </c:pt>
                <c:pt idx="104">
                  <c:v>6.6301758970959801E-2</c:v>
                </c:pt>
                <c:pt idx="105">
                  <c:v>8.9804251020094927E-2</c:v>
                </c:pt>
                <c:pt idx="106">
                  <c:v>6.940523260356346E-2</c:v>
                </c:pt>
                <c:pt idx="107">
                  <c:v>7.1678135135397003E-2</c:v>
                </c:pt>
                <c:pt idx="108">
                  <c:v>5.6353535137414701E-2</c:v>
                </c:pt>
                <c:pt idx="109">
                  <c:v>8.2935192641431899E-2</c:v>
                </c:pt>
                <c:pt idx="110">
                  <c:v>8.9093367148635361E-2</c:v>
                </c:pt>
                <c:pt idx="111">
                  <c:v>7.9796744720119328E-2</c:v>
                </c:pt>
                <c:pt idx="112">
                  <c:v>9.8868038190782048E-2</c:v>
                </c:pt>
                <c:pt idx="113">
                  <c:v>0.11038257132659046</c:v>
                </c:pt>
                <c:pt idx="114">
                  <c:v>9.9732941949192355E-2</c:v>
                </c:pt>
                <c:pt idx="115">
                  <c:v>7.1890965362208181E-2</c:v>
                </c:pt>
                <c:pt idx="116">
                  <c:v>7.6041196794424115E-2</c:v>
                </c:pt>
                <c:pt idx="117">
                  <c:v>7.7272890810326622E-2</c:v>
                </c:pt>
                <c:pt idx="118">
                  <c:v>0.12177763336792746</c:v>
                </c:pt>
                <c:pt idx="119">
                  <c:v>0.10841655697806929</c:v>
                </c:pt>
                <c:pt idx="120">
                  <c:v>0.10292719962982577</c:v>
                </c:pt>
                <c:pt idx="121">
                  <c:v>0.11374543431675876</c:v>
                </c:pt>
                <c:pt idx="122">
                  <c:v>5.9083264666831559E-2</c:v>
                </c:pt>
                <c:pt idx="123">
                  <c:v>0.10698569489400689</c:v>
                </c:pt>
                <c:pt idx="124">
                  <c:v>0.10643495329945329</c:v>
                </c:pt>
                <c:pt idx="125">
                  <c:v>8.5097405059365805E-2</c:v>
                </c:pt>
                <c:pt idx="126">
                  <c:v>9.3067647346607663E-2</c:v>
                </c:pt>
                <c:pt idx="127">
                  <c:v>0.10387460509458246</c:v>
                </c:pt>
                <c:pt idx="128">
                  <c:v>8.8364497867516434E-2</c:v>
                </c:pt>
                <c:pt idx="129">
                  <c:v>9.9808295349895992E-2</c:v>
                </c:pt>
                <c:pt idx="130">
                  <c:v>8.5957660582768325E-2</c:v>
                </c:pt>
                <c:pt idx="131">
                  <c:v>5.2627967684227839E-2</c:v>
                </c:pt>
                <c:pt idx="132">
                  <c:v>4.9444472916442717E-2</c:v>
                </c:pt>
                <c:pt idx="133">
                  <c:v>7.7764789166129722E-2</c:v>
                </c:pt>
                <c:pt idx="134">
                  <c:v>4.7320880516198649E-2</c:v>
                </c:pt>
                <c:pt idx="135">
                  <c:v>4.7119641713116556E-2</c:v>
                </c:pt>
                <c:pt idx="136">
                  <c:v>6.5575567992715689E-2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44B-470A-A660-0409E8248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1112191"/>
        <c:axId val="1861112671"/>
      </c:scatterChart>
      <c:valAx>
        <c:axId val="1861112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CAPE difference of gaps</a:t>
                </a:r>
              </a:p>
            </c:rich>
          </c:tx>
          <c:layout>
            <c:manualLayout>
              <c:xMode val="edge"/>
              <c:yMode val="edge"/>
              <c:x val="0.44036528043556344"/>
              <c:y val="0.870700835695191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861112671"/>
        <c:crosses val="autoZero"/>
        <c:crossBetween val="midCat"/>
      </c:valAx>
      <c:valAx>
        <c:axId val="186111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Excess Return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861112191"/>
        <c:crosses val="autoZero"/>
        <c:crossBetween val="midCat"/>
      </c:valAx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600">
          <a:solidFill>
            <a:sysClr val="windowText" lastClr="000000"/>
          </a:solidFill>
          <a:latin typeface="Gill Sans"/>
        </a:defRPr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'EU FX Effect'!$R$6:$U$6</cx:f>
        <cx:lvl ptCount="4">
          <cx:pt idx="0">Var(EU, IG 3-5Y)</cx:pt>
          <cx:pt idx="1">2*Cov(EU,FX)</cx:pt>
          <cx:pt idx="2">Var(FX)</cx:pt>
          <cx:pt idx="3">Var(Ret USD)</cx:pt>
        </cx:lvl>
      </cx:strDim>
      <cx:numDim type="val">
        <cx:f dir="row">'EU FX Effect'!$R$7:$U$7</cx:f>
        <cx:lvl ptCount="4" formatCode="0.00%">
          <cx:pt idx="0">0.0016885220457820644</cx:pt>
          <cx:pt idx="1">0.0016941340958500117</cx:pt>
          <cx:pt idx="2">0.0056304942174751765</cx:pt>
          <cx:pt idx="3">0.0090131503591072519</cx:pt>
        </cx:lvl>
      </cx:numDim>
    </cx:data>
  </cx:chartData>
  <cx:chart>
    <cx:plotArea>
      <cx:plotAreaRegion>
        <cx:series layoutId="waterfall" uniqueId="{4C069BD8-232F-4628-86E2-4043C98029D0}">
          <cx:spPr>
            <a:solidFill>
              <a:srgbClr val="39ADA2"/>
            </a:solidFill>
          </cx:spPr>
          <cx:dataPt idx="2">
            <cx:spPr>
              <a:solidFill>
                <a:srgbClr val="E87294"/>
              </a:solidFill>
            </cx:spPr>
          </cx:dataPt>
          <cx:dataPt idx="3">
            <cx:spPr>
              <a:solidFill>
                <a:srgbClr val="1E5C56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800" b="1" i="0">
                    <a:solidFill>
                      <a:schemeClr val="tx1"/>
                    </a:solidFill>
                    <a:latin typeface="Gill Sans"/>
                    <a:ea typeface="Gill Sans"/>
                    <a:cs typeface="Gill Sans"/>
                  </a:defRPr>
                </a:pPr>
                <a:endParaRPr lang="en-US" sz="800" b="1">
                  <a:solidFill>
                    <a:schemeClr val="tx1"/>
                  </a:solidFill>
                  <a:latin typeface="Gill Sans"/>
                  <a:cs typeface="Lucida Sans Unicode" panose="020B0602030504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3"/>
            </cx:subtotals>
          </cx:layoutPr>
        </cx:series>
      </cx:plotAreaRegion>
      <cx:axis id="0">
        <cx:catScaling gapWidth="0.649999976"/>
        <cx:tickLabels/>
        <cx:txPr>
          <a:bodyPr vertOverflow="overflow" horzOverflow="overflow" wrap="square" lIns="0" tIns="0" rIns="0" bIns="0"/>
          <a:lstStyle/>
          <a:p>
            <a:pPr algn="ctr" rtl="0">
              <a:defRPr sz="800" b="0" i="0">
                <a:solidFill>
                  <a:schemeClr val="tx1"/>
                </a:solidFill>
                <a:latin typeface="Gill Sans"/>
                <a:ea typeface="Gill Sans"/>
                <a:cs typeface="Gill Sans"/>
              </a:defRPr>
            </a:pPr>
            <a:endParaRPr lang="en-US" sz="800">
              <a:solidFill>
                <a:schemeClr val="tx1"/>
              </a:solidFill>
              <a:latin typeface="Gill Sans"/>
              <a:cs typeface="Lucida Sans Unicode" panose="020B0602030504020204" pitchFamily="34" charset="0"/>
            </a:endParaRPr>
          </a:p>
        </cx:txPr>
      </cx:axis>
      <cx:axis id="1">
        <cx:valScaling/>
        <cx:tickLabels/>
        <cx:numFmt formatCode="0.0%" sourceLinked="0"/>
        <cx:txPr>
          <a:bodyPr vertOverflow="overflow" horzOverflow="overflow" wrap="square" lIns="0" tIns="0" rIns="0" bIns="0"/>
          <a:lstStyle/>
          <a:p>
            <a:pPr algn="ctr" rtl="0">
              <a:defRPr sz="800" b="0" i="0">
                <a:solidFill>
                  <a:schemeClr val="tx1"/>
                </a:solidFill>
                <a:latin typeface="Gill Sans"/>
                <a:ea typeface="Gill Sans"/>
                <a:cs typeface="Gill Sans"/>
              </a:defRPr>
            </a:pPr>
            <a:endParaRPr lang="en-US" sz="800">
              <a:solidFill>
                <a:schemeClr val="tx1"/>
              </a:solidFill>
              <a:latin typeface="Gill Sans"/>
              <a:cs typeface="Lucida Sans Unicode" panose="020B0602030504020204" pitchFamily="34" charset="0"/>
            </a:endParaRPr>
          </a:p>
        </cx:txPr>
      </cx:axis>
    </cx:plotArea>
  </cx:chart>
  <cx:spPr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'Stdev vs RMSE'!$AJ$4:$AJ$23</cx:f>
        <cx:lvl ptCount="20" formatCode="0.0%">
          <cx:pt idx="0">0.04451469923591464</cx:pt>
          <cx:pt idx="1">0.054802573589797503</cx:pt>
          <cx:pt idx="2">0.062742012673721509</cx:pt>
          <cx:pt idx="3">0.072250406868455186</cx:pt>
          <cx:pt idx="4">0.029076854693389585</cx:pt>
          <cx:pt idx="5">0.03798178418438819</cx:pt>
          <cx:pt idx="6">0.043881147808736927</cx:pt>
          <cx:pt idx="7">0.054409382542586621</cx:pt>
          <cx:pt idx="8">0.088110382560958656</cx:pt>
          <cx:pt idx="9">0.055742805954445328</cx:pt>
          <cx:pt idx="10">0.099527970554214765</cx:pt>
          <cx:pt idx="11">0.13021543635840244</cx:pt>
          <cx:pt idx="12">0.12462091630490539</cx:pt>
          <cx:pt idx="13">0.18040589685072708</cx:pt>
          <cx:pt idx="14">0.06008695954644231</cx:pt>
          <cx:pt idx="15">0.13566423809711498</cx:pt>
          <cx:pt idx="16">0.082107336556200172</cx:pt>
          <cx:pt idx="17">0.081546210531097146</cx:pt>
          <cx:pt idx="18">0.077367661849708572</cx:pt>
          <cx:pt idx="19">0.061925320886768456</cx:pt>
        </cx:lvl>
      </cx:numDim>
    </cx:data>
    <cx:data id="1">
      <cx:numDim type="val">
        <cx:f>'Stdev vs RMSE'!$AL$4:$AL$23</cx:f>
        <cx:lvl ptCount="20" formatCode="0.0%">
          <cx:pt idx="0">0.053051696875970708</cx:pt>
          <cx:pt idx="1">0.047539516499742224</cx:pt>
          <cx:pt idx="2">0.045620508664828259</cx:pt>
          <cx:pt idx="3">0.049171476199479043</cx:pt>
          <cx:pt idx="4">0.024403849119516069</cx:pt>
          <cx:pt idx="5">0.048880122790617202</cx:pt>
          <cx:pt idx="6">0.050148685015158637</cx:pt>
          <cx:pt idx="7">0.058015933399671753</cx:pt>
          <cx:pt idx="8">0.068102754964204301</cx:pt>
          <cx:pt idx="9">0.050050172052230238</cx:pt>
          <cx:pt idx="10">0.051864156726337408</cx:pt>
          <cx:pt idx="11">0.076765716028066949</cx:pt>
          <cx:pt idx="12">0.080306749565436333</cx:pt>
          <cx:pt idx="13">0.041033835526557386</cx:pt>
          <cx:pt idx="14">0.07043617483840478</cx:pt>
          <cx:pt idx="15">0.09922542132219539</cx:pt>
          <cx:pt idx="16">0.068015292286194323</cx:pt>
          <cx:pt idx="17">0.091267855160331562</cx:pt>
          <cx:pt idx="18">0.058843718251572009</cx:pt>
          <cx:pt idx="19">0.040758535630034218</cx:pt>
        </cx:lvl>
      </cx:numDim>
    </cx:data>
    <cx:data id="2">
      <cx:numDim type="val">
        <cx:f>'Stdev vs RMSE'!$AN$4:$AN$23</cx:f>
        <cx:lvl ptCount="20" formatCode="0.0%">
          <cx:pt idx="0">0.018306636330259765</cx:pt>
          <cx:pt idx="1">0.024445137087522023</cx:pt>
          <cx:pt idx="2">0.033429382028786238</cx:pt>
          <cx:pt idx="3">0.027416179332615254</cx:pt>
          <cx:pt idx="4">0.024596067270385633</cx:pt>
          <cx:pt idx="5">0.022760243970919098</cx:pt>
          <cx:pt idx="6">0.025328205089309899</cx:pt>
          <cx:pt idx="7">0.026817811176326884</cx:pt>
          <cx:pt idx="8">0.04040556104579885</cx:pt>
          <cx:pt idx="9">0.020838196133452058</cx:pt>
          <cx:pt idx="10">0.062217746943505653</cx:pt>
          <cx:pt idx="11">0.097577656925309675</cx:pt>
          <cx:pt idx="12">0.092881534067839999</cx:pt>
          <cx:pt idx="13">0.10871960178685816</cx:pt>
          <cx:pt idx="14">0.022921700313099185</cx:pt>
          <cx:pt idx="15">0.047766002023094528</cx:pt>
          <cx:pt idx="16">0.032890399141535707</cx:pt>
          <cx:pt idx="17">0.041477311847131777</cx:pt>
          <cx:pt idx="18">0.032209193617257569</cx:pt>
          <cx:pt idx="19">0.043072242091995276</cx:pt>
        </cx:lvl>
      </cx:numDim>
    </cx:data>
  </cx:chartData>
  <cx:chart>
    <cx:plotArea>
      <cx:plotAreaRegion>
        <cx:series layoutId="boxWhisker" uniqueId="{510DFF96-447D-4602-8BEF-4F21D6325C77}" formatIdx="0">
          <cx:tx>
            <cx:txData>
              <cx:f>'Stdev vs RMSE'!$AI$1</cx:f>
              <cx:v>Stdev</cx:v>
            </cx:txData>
          </cx:tx>
          <cx:spPr>
            <a:solidFill>
              <a:srgbClr val="2D877E"/>
            </a:solidFill>
            <a:ln>
              <a:solidFill>
                <a:schemeClr val="bg1">
                  <a:lumMod val="85000"/>
                </a:schemeClr>
              </a:solidFill>
            </a:ln>
          </cx:spPr>
          <cx:dataId val="0"/>
          <cx:layoutPr>
            <cx:visibility meanLine="0" meanMarker="1" nonoutliers="0" outliers="0"/>
            <cx:statistics quartileMethod="exclusive"/>
          </cx:layoutPr>
        </cx:series>
        <cx:series layoutId="boxWhisker" uniqueId="{B0960B35-DD95-4BE3-A1AD-E76FA9FCBD1B}" formatIdx="2">
          <cx:tx>
            <cx:txData>
              <cx:f>'Stdev vs RMSE'!$AK$1</cx:f>
              <cx:v>Stdev of CAGRs</cx:v>
            </cx:txData>
          </cx:tx>
          <cx:spPr>
            <a:solidFill>
              <a:srgbClr val="097B9F"/>
            </a:solidFill>
            <a:ln>
              <a:solidFill>
                <a:schemeClr val="bg1">
                  <a:lumMod val="85000"/>
                </a:schemeClr>
              </a:solidFill>
            </a:ln>
          </cx:spPr>
          <cx:dataId val="1"/>
          <cx:layoutPr>
            <cx:visibility meanLine="0" meanMarker="1" nonoutliers="0" outliers="0"/>
            <cx:statistics quartileMethod="exclusive"/>
          </cx:layoutPr>
        </cx:series>
        <cx:series layoutId="boxWhisker" uniqueId="{8229A9DA-73ED-450C-A7F0-3B8CBA88A65E}" formatIdx="3">
          <cx:tx>
            <cx:txData>
              <cx:f>'Stdev vs RMSE'!$AM$1</cx:f>
              <cx:v>RMSE</cx:v>
            </cx:txData>
          </cx:tx>
          <cx:spPr>
            <a:solidFill>
              <a:srgbClr val="9C5BCD"/>
            </a:solidFill>
            <a:ln>
              <a:solidFill>
                <a:schemeClr val="bg1">
                  <a:lumMod val="85000"/>
                </a:schemeClr>
              </a:solidFill>
            </a:ln>
          </cx:spPr>
          <cx:dataId val="2"/>
          <cx:layoutPr>
            <cx:visibility meanLine="0" meanMarker="1" nonoutliers="0" outliers="0"/>
            <cx:statistics quartileMethod="exclusive"/>
          </cx:layoutPr>
        </cx:series>
      </cx:plotAreaRegion>
      <cx:axis id="0" hidden="1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ysClr val="windowText" lastClr="000000"/>
                </a:solidFill>
                <a:latin typeface="Gill Sans"/>
                <a:ea typeface="Gill Sans"/>
                <a:cs typeface="Gill Sans"/>
              </a:defRPr>
            </a:pPr>
            <a:endParaRPr lang="en-US" sz="700">
              <a:solidFill>
                <a:sysClr val="windowText" lastClr="000000"/>
              </a:solidFill>
              <a:latin typeface="Gill Sans"/>
              <a:cs typeface="Times New Roman" panose="02020603050405020304" pitchFamily="18" charset="0"/>
            </a:endParaRPr>
          </a:p>
        </cx:txPr>
      </cx:axis>
      <cx:axis id="1">
        <cx:valScaling max="0.16000000000000003"/>
        <cx:tickLabels/>
        <cx:numFmt formatCode="0%" sourceLinked="0"/>
        <cx:spPr>
          <a:ln>
            <a:solidFill>
              <a:schemeClr val="bg1">
                <a:lumMod val="85000"/>
              </a:schemeClr>
            </a:solidFill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700" b="0" i="0">
                <a:solidFill>
                  <a:sysClr val="windowText" lastClr="000000"/>
                </a:solidFill>
                <a:latin typeface="Gill Sans"/>
                <a:ea typeface="Gill Sans"/>
                <a:cs typeface="Gill Sans"/>
              </a:defRPr>
            </a:pPr>
            <a:endParaRPr lang="en-US" sz="700">
              <a:solidFill>
                <a:sysClr val="windowText" lastClr="000000"/>
              </a:solidFill>
              <a:latin typeface="Gill Sans"/>
              <a:cs typeface="Times New Roman" panose="02020603050405020304" pitchFamily="18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700" b="0" i="0">
              <a:solidFill>
                <a:sysClr val="windowText" lastClr="000000"/>
              </a:solidFill>
              <a:latin typeface="Gill Sans"/>
              <a:ea typeface="Gill Sans"/>
              <a:cs typeface="Gill Sans"/>
            </a:defRPr>
          </a:pPr>
          <a:endParaRPr lang="en-US" sz="700">
            <a:solidFill>
              <a:sysClr val="windowText" lastClr="000000"/>
            </a:solidFill>
            <a:latin typeface="Gill Sans"/>
            <a:cs typeface="Times New Roman" panose="02020603050405020304" pitchFamily="18" charset="0"/>
          </a:endParaRPr>
        </a:p>
      </cx:txPr>
    </cx:legend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0.39199</cdr:x>
      <cdr:y>0.07642</cdr:y>
    </cdr:from>
    <cdr:to>
      <cdr:x>0.40199</cdr:x>
      <cdr:y>0.10582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1591E410-3A15-4637-81BC-BAAD199013FA}"/>
            </a:ext>
          </a:extLst>
        </cdr:cNvPr>
        <cdr:cNvSpPr txBox="1"/>
      </cdr:nvSpPr>
      <cdr:spPr>
        <a:xfrm xmlns:a="http://schemas.openxmlformats.org/drawingml/2006/main">
          <a:off x="1651000" y="118795"/>
          <a:ext cx="42118" cy="45720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/>
        </a:solidFill>
        <a:ln xmlns:a="http://schemas.openxmlformats.org/drawingml/2006/main" w="9525" cmpd="sng">
          <a:solidFill>
            <a:schemeClr val="bg2"/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0.25671</cdr:x>
      <cdr:y>0.07474</cdr:y>
    </cdr:from>
    <cdr:to>
      <cdr:x>0.26671</cdr:x>
      <cdr:y>0.10415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081211" y="116197"/>
          <a:ext cx="42118" cy="4572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50000"/>
            <a:lumOff val="50000"/>
          </a:schemeClr>
        </a:solidFill>
        <a:ln xmlns:a="http://schemas.openxmlformats.org/drawingml/2006/main" w="9525" cmpd="sng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985720"/>
            <a:ext cx="319341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63726"/>
            <a:ext cx="409321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86247"/>
            <a:ext cx="3822700" cy="2113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10748" y="3209363"/>
            <a:ext cx="149225" cy="151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7294" y="985720"/>
            <a:ext cx="4015156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New Approach to Strategic Capital Market Assumptions for Long-Horizon Institutional Portfolios</a:t>
            </a:r>
            <a:endParaRPr lang="en-US" sz="1400" dirty="0">
              <a:solidFill>
                <a:schemeClr val="tx1"/>
              </a:solidFill>
              <a:latin typeface="Gill Sans"/>
              <a:cs typeface="Lucida Sans Unicode" panose="020B0602030504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41253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4" y="0"/>
                </a:lnTo>
                <a:lnTo>
                  <a:pt x="388805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2D877E"/>
          </a:solidFill>
          <a:ln w="12700">
            <a:solidFill>
              <a:srgbClr val="2D87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644775"/>
            <a:ext cx="1998980" cy="351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100"/>
              </a:spcBef>
            </a:pPr>
            <a:r>
              <a:rPr sz="800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Giga</a:t>
            </a:r>
            <a:r>
              <a:rPr sz="800" spc="130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 </a:t>
            </a:r>
            <a:r>
              <a:rPr sz="800" spc="-10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Nozadze</a:t>
            </a:r>
            <a:r>
              <a:rPr sz="800" spc="500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 </a:t>
            </a:r>
            <a:endParaRPr lang="en-US" sz="800" spc="500" dirty="0">
              <a:solidFill>
                <a:schemeClr val="tx1"/>
              </a:solidFill>
              <a:latin typeface="Gill Sans"/>
              <a:cs typeface="Lucida Sans Unicode" panose="020B0602030504020204" pitchFamily="34" charset="0"/>
            </a:endParaRPr>
          </a:p>
          <a:p>
            <a:pPr marL="12700" marR="5080">
              <a:lnSpc>
                <a:spcPct val="137400"/>
              </a:lnSpc>
              <a:spcBef>
                <a:spcPts val="100"/>
              </a:spcBef>
            </a:pPr>
            <a:r>
              <a:rPr lang="en-US" sz="800" spc="10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September</a:t>
            </a:r>
            <a:r>
              <a:rPr sz="800" spc="10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 </a:t>
            </a:r>
            <a:r>
              <a:rPr lang="en-US" sz="800" spc="10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30</a:t>
            </a:r>
            <a:r>
              <a:rPr sz="800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,</a:t>
            </a:r>
            <a:r>
              <a:rPr sz="800" spc="15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 </a:t>
            </a:r>
            <a:r>
              <a:rPr sz="800" spc="-20" dirty="0">
                <a:solidFill>
                  <a:schemeClr val="tx1"/>
                </a:solidFill>
                <a:latin typeface="Gill Sans"/>
                <a:cs typeface="Lucida Sans Unicode" panose="020B0602030504020204" pitchFamily="34" charset="0"/>
              </a:rPr>
              <a:t>2025</a:t>
            </a:r>
            <a:endParaRPr sz="800" dirty="0">
              <a:solidFill>
                <a:schemeClr val="tx1"/>
              </a:solidFill>
              <a:latin typeface="Gill Sans"/>
              <a:cs typeface="Lucida Sans Unicode" panose="020B0602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0EACF-DD29-6015-CB2D-32F0F4B21E9E}"/>
              </a:ext>
            </a:extLst>
          </p:cNvPr>
          <p:cNvSpPr txBox="1"/>
          <p:nvPr/>
        </p:nvSpPr>
        <p:spPr>
          <a:xfrm>
            <a:off x="268091" y="1441253"/>
            <a:ext cx="3789559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800" i="1" kern="100" dirty="0">
                <a:effectLst/>
                <a:latin typeface="Gill Sans"/>
                <a:ea typeface="Aptos" panose="020B0004020202020204" pitchFamily="34" charset="0"/>
                <a:cs typeface="Lucida Sans Unicode" panose="020B0602030504020204" pitchFamily="34" charset="0"/>
              </a:rPr>
              <a:t>A cash-flow and starting yield anchored forward-looking framework for return and risk modeling of public and private assets</a:t>
            </a:r>
            <a:endParaRPr lang="en-US" sz="900" kern="100" dirty="0">
              <a:effectLst/>
              <a:latin typeface="Gill Sans"/>
              <a:ea typeface="Aptos" panose="020B00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CF488-C162-4C01-DA37-D66E25FB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1CD6E0-2129-9511-670A-3831AACED3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Real Estate Offers Stable Cash Yields but Limited Real Growth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06EAE02-9846-8476-3803-FAD992A5E4EC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B833D17-BD73-C601-7C40-51499838370E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6706BF6-1783-019E-F68D-4C1839033E46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5054A3B-B414-A683-8363-AC0B7EEFCC37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1F10108A-6D40-EC24-ECEA-BB769C551A66}"/>
              </a:ext>
            </a:extLst>
          </p:cNvPr>
          <p:cNvSpPr txBox="1"/>
          <p:nvPr/>
        </p:nvSpPr>
        <p:spPr>
          <a:xfrm>
            <a:off x="171449" y="479139"/>
            <a:ext cx="4288015" cy="543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Unlevered expected returns are anchored in net operating income (NOI) minus recurring capital expenditures, yielding a real free cashflow return of ~3.1%.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Real growth is assumed to be negligible over long horizons, resulting in a nominal unlevered return of ~5.4% after adding expected inflation.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87CFDF1-CF94-B930-E2C8-ED6405C5D463}"/>
              </a:ext>
            </a:extLst>
          </p:cNvPr>
          <p:cNvSpPr txBox="1"/>
          <p:nvPr/>
        </p:nvSpPr>
        <p:spPr>
          <a:xfrm>
            <a:off x="4459464" y="3210329"/>
            <a:ext cx="131585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spc="-50" dirty="0">
                <a:solidFill>
                  <a:srgbClr val="22373A"/>
                </a:solidFill>
                <a:latin typeface="Calibri"/>
                <a:cs typeface="Calibri"/>
              </a:rPr>
              <a:t>9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6926E7-7C88-F094-5803-93DB908F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64235"/>
              </p:ext>
            </p:extLst>
          </p:nvPr>
        </p:nvGraphicFramePr>
        <p:xfrm>
          <a:off x="285430" y="1468116"/>
          <a:ext cx="4174034" cy="665934"/>
        </p:xfrm>
        <a:graphic>
          <a:graphicData uri="http://schemas.openxmlformats.org/drawingml/2006/table">
            <a:tbl>
              <a:tblPr firstRow="1" firstCol="1" bandRow="1"/>
              <a:tblGrid>
                <a:gridCol w="588114">
                  <a:extLst>
                    <a:ext uri="{9D8B030D-6E8A-4147-A177-3AD203B41FA5}">
                      <a16:colId xmlns:a16="http://schemas.microsoft.com/office/drawing/2014/main" val="269214721"/>
                    </a:ext>
                  </a:extLst>
                </a:gridCol>
                <a:gridCol w="588114">
                  <a:extLst>
                    <a:ext uri="{9D8B030D-6E8A-4147-A177-3AD203B41FA5}">
                      <a16:colId xmlns:a16="http://schemas.microsoft.com/office/drawing/2014/main" val="2274117376"/>
                    </a:ext>
                  </a:extLst>
                </a:gridCol>
                <a:gridCol w="588114">
                  <a:extLst>
                    <a:ext uri="{9D8B030D-6E8A-4147-A177-3AD203B41FA5}">
                      <a16:colId xmlns:a16="http://schemas.microsoft.com/office/drawing/2014/main" val="528614164"/>
                    </a:ext>
                  </a:extLst>
                </a:gridCol>
                <a:gridCol w="588114">
                  <a:extLst>
                    <a:ext uri="{9D8B030D-6E8A-4147-A177-3AD203B41FA5}">
                      <a16:colId xmlns:a16="http://schemas.microsoft.com/office/drawing/2014/main" val="4289510749"/>
                    </a:ext>
                  </a:extLst>
                </a:gridCol>
                <a:gridCol w="616732">
                  <a:extLst>
                    <a:ext uri="{9D8B030D-6E8A-4147-A177-3AD203B41FA5}">
                      <a16:colId xmlns:a16="http://schemas.microsoft.com/office/drawing/2014/main" val="2900043852"/>
                    </a:ext>
                  </a:extLst>
                </a:gridCol>
                <a:gridCol w="588114">
                  <a:extLst>
                    <a:ext uri="{9D8B030D-6E8A-4147-A177-3AD203B41FA5}">
                      <a16:colId xmlns:a16="http://schemas.microsoft.com/office/drawing/2014/main" val="3797029145"/>
                    </a:ext>
                  </a:extLst>
                </a:gridCol>
                <a:gridCol w="616732">
                  <a:extLst>
                    <a:ext uri="{9D8B030D-6E8A-4147-A177-3AD203B41FA5}">
                      <a16:colId xmlns:a16="http://schemas.microsoft.com/office/drawing/2014/main" val="3132609160"/>
                    </a:ext>
                  </a:extLst>
                </a:gridCol>
              </a:tblGrid>
              <a:tr h="466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NOI yield</a:t>
                      </a:r>
                      <a:endParaRPr lang="en-US" sz="9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CapEx (~NOI/3)</a:t>
                      </a:r>
                      <a:endParaRPr lang="en-US" sz="9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Cashflow yield</a:t>
                      </a:r>
                      <a:endParaRPr lang="en-US" sz="9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 growth</a:t>
                      </a:r>
                      <a:endParaRPr lang="en-US" sz="9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Unlevered real ER</a:t>
                      </a:r>
                      <a:endParaRPr lang="en-US" sz="9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inflation</a:t>
                      </a:r>
                      <a:endParaRPr lang="en-US" sz="9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Unlevered nominal ER</a:t>
                      </a:r>
                      <a:endParaRPr lang="en-US" sz="9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72012"/>
                  </a:ext>
                </a:extLst>
              </a:tr>
              <a:tr h="199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4.7%</a:t>
                      </a:r>
                      <a:endParaRPr lang="en-US" sz="9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       1.6%</a:t>
                      </a:r>
                      <a:endParaRPr lang="en-US" sz="9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      3.1%</a:t>
                      </a:r>
                      <a:endParaRPr lang="en-US" sz="9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      0.0%</a:t>
                      </a:r>
                      <a:endParaRPr lang="en-US" sz="9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       3.1%</a:t>
                      </a:r>
                      <a:endParaRPr lang="en-US" sz="9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     2.3%</a:t>
                      </a:r>
                      <a:endParaRPr lang="en-US" sz="9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       5.4%</a:t>
                      </a:r>
                      <a:endParaRPr lang="en-US" sz="9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023" marR="41023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3782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CFD79-3A3F-5BAE-22F2-18483577D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523B33-782A-65B0-62BA-6C261219E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100" spc="-35" dirty="0">
                <a:latin typeface="Gill Sans"/>
              </a:rPr>
              <a:t>Covariance Matrix Built from Horizon-Matched Risks and Empirical Co-Movement</a:t>
            </a:r>
            <a:endParaRPr sz="1100"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B9CA254-276D-D53C-D10F-B8ED8C2C542B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F274FC1-79DE-4FFE-34EE-955A8FC0F211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BAD136E-BF59-8AC8-3E89-E13C6068D469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201BAC0-64A5-C411-5E8D-584B55393F59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CAEED7E9-EB7F-48B9-6A12-FC44491A1864}"/>
              </a:ext>
            </a:extLst>
          </p:cNvPr>
          <p:cNvSpPr txBox="1"/>
          <p:nvPr/>
        </p:nvSpPr>
        <p:spPr>
          <a:xfrm>
            <a:off x="171449" y="479139"/>
            <a:ext cx="4288015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Risk inputs are custom volatility measures tailored to long-term economic exposures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Correlations are empirically estimated from excess returns of public proxies, then combined with custom σ via the covariance identity: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C672797-97CC-E048-0181-E802EBC07C26}"/>
              </a:ext>
            </a:extLst>
          </p:cNvPr>
          <p:cNvSpPr txBox="1"/>
          <p:nvPr/>
        </p:nvSpPr>
        <p:spPr>
          <a:xfrm>
            <a:off x="4459464" y="3210329"/>
            <a:ext cx="131585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-50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lang="en-US" sz="700" spc="-50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endParaRPr sz="7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979F5C-A9F2-E826-D363-333A6DAF894C}"/>
                  </a:ext>
                </a:extLst>
              </p:cNvPr>
              <p:cNvSpPr txBox="1"/>
              <p:nvPr/>
            </p:nvSpPr>
            <p:spPr>
              <a:xfrm>
                <a:off x="1818704" y="728538"/>
                <a:ext cx="1143000" cy="22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8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979F5C-A9F2-E826-D363-333A6DAF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04" y="728538"/>
                <a:ext cx="1143000" cy="2254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181C22-4F5C-93EC-17FD-64B02F962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08957"/>
              </p:ext>
            </p:extLst>
          </p:nvPr>
        </p:nvGraphicFramePr>
        <p:xfrm>
          <a:off x="219959" y="1003678"/>
          <a:ext cx="4190994" cy="2361791"/>
        </p:xfrm>
        <a:graphic>
          <a:graphicData uri="http://schemas.openxmlformats.org/drawingml/2006/table">
            <a:tbl>
              <a:tblPr firstRow="1" firstCol="1" bandRow="1"/>
              <a:tblGrid>
                <a:gridCol w="533401">
                  <a:extLst>
                    <a:ext uri="{9D8B030D-6E8A-4147-A177-3AD203B41FA5}">
                      <a16:colId xmlns:a16="http://schemas.microsoft.com/office/drawing/2014/main" val="129711924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6385254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378001509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28668427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3612182882"/>
                    </a:ext>
                  </a:extLst>
                </a:gridCol>
                <a:gridCol w="134569">
                  <a:extLst>
                    <a:ext uri="{9D8B030D-6E8A-4147-A177-3AD203B41FA5}">
                      <a16:colId xmlns:a16="http://schemas.microsoft.com/office/drawing/2014/main" val="2612864135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583709210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2530733435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3980824678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624753325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1731893182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3655343535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852687446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2622276916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3134942936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584767971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2231130477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793576770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151388734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1214393973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176338903"/>
                    </a:ext>
                  </a:extLst>
                </a:gridCol>
                <a:gridCol w="182089">
                  <a:extLst>
                    <a:ext uri="{9D8B030D-6E8A-4147-A177-3AD203B41FA5}">
                      <a16:colId xmlns:a16="http://schemas.microsoft.com/office/drawing/2014/main" val="3108034595"/>
                    </a:ext>
                  </a:extLst>
                </a:gridCol>
              </a:tblGrid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Treasuries, Short/Intermediate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1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8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C8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D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B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7131"/>
                  </a:ext>
                </a:extLst>
              </a:tr>
              <a:tr h="7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Treasuries, Long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1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8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C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B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04670"/>
                  </a:ext>
                </a:extLst>
              </a:tr>
              <a:tr h="7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Taxable Munis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0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3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164720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 ex-US Government, hedged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2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E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23929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Public Corporates IG AAA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3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B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11691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Public Corporates IG AA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81841"/>
                  </a:ext>
                </a:extLst>
              </a:tr>
              <a:tr h="7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Public Corporates IG A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D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C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75550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Public Corporates IG BBB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D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C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621949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Public Corporates, HY Intermediate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8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B8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D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58263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Public Corporates, HY Long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C8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3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D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99403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 ex-US Corporates, hedged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D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D6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B5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B5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A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82406"/>
                  </a:ext>
                </a:extLst>
              </a:tr>
              <a:tr h="15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Residential Mortgage-Backed Securities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C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B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2801"/>
                  </a:ext>
                </a:extLst>
              </a:tr>
              <a:tr h="15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Commercial Mortgage-Backed Securities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4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31352"/>
                  </a:ext>
                </a:extLst>
              </a:tr>
              <a:tr h="7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Asset-Backed Securities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C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25599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IG Private Placement A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E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B5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67920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IG Private Placement BBB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C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3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C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B5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47721"/>
                  </a:ext>
                </a:extLst>
              </a:tr>
              <a:tr h="7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HY Private </a:t>
                      </a:r>
                      <a:endParaRPr lang="en-US" sz="35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3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96899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Residential Mortgage Whole Loans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19595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Commercial Mortgage Whole Loans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D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342274"/>
                  </a:ext>
                </a:extLst>
              </a:tr>
              <a:tr h="51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Private Equity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B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B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BB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A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B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9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27418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5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 Estate (via partnerships, equity)</a:t>
                      </a:r>
                      <a:endParaRPr lang="en-US" sz="35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C8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2A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C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7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B9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5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" marR="13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5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03143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B433B-F979-463A-1F54-EB962F9FA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C45AD5-D8C2-78EA-D294-5160D6051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Equity Returns Anchored in Shareholder Cash Flows, Not Earnings Noise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EDF6F56-1218-F655-4A9E-CA732AB3ED4A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044EB85-B057-53FA-42E8-C8068812DE9B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6D6E7D2-30C5-9434-24FD-77460B9ABB66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3229797-AAB2-90F0-BF4C-200CA0EB93DE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19822F96-4090-E1A5-853C-AABFCC618249}"/>
              </a:ext>
            </a:extLst>
          </p:cNvPr>
          <p:cNvSpPr txBox="1"/>
          <p:nvPr/>
        </p:nvSpPr>
        <p:spPr>
          <a:xfrm>
            <a:off x="171449" y="479139"/>
            <a:ext cx="4288015" cy="8277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Public equity expected returns are built bottom-up using sector-level dividend and buyback yields, not accounting-based metrics.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Cash yield measures are more robust than earnings, as they are harder to manipulate and directly reflect shareholder payouts.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Buybacks now rival dividends in size and are essential to capturing the true return potential of U.S. large-cap equities.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7F6EEDC-91FE-7E16-C21C-00640247CDE6}"/>
              </a:ext>
            </a:extLst>
          </p:cNvPr>
          <p:cNvSpPr txBox="1"/>
          <p:nvPr/>
        </p:nvSpPr>
        <p:spPr>
          <a:xfrm>
            <a:off x="4459464" y="3210329"/>
            <a:ext cx="131585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dirty="0">
                <a:latin typeface="Calibri"/>
                <a:cs typeface="Calibri"/>
              </a:rPr>
              <a:t>11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F0E593-1B74-2F1E-AB6D-064954CA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00863"/>
              </p:ext>
            </p:extLst>
          </p:nvPr>
        </p:nvGraphicFramePr>
        <p:xfrm>
          <a:off x="247650" y="1425575"/>
          <a:ext cx="4038600" cy="115507"/>
        </p:xfrm>
        <a:graphic>
          <a:graphicData uri="http://schemas.openxmlformats.org/drawingml/2006/table">
            <a:tbl>
              <a:tblPr firstRow="1" firstCol="1" bandRow="1"/>
              <a:tblGrid>
                <a:gridCol w="4038600">
                  <a:extLst>
                    <a:ext uri="{9D8B030D-6E8A-4147-A177-3AD203B41FA5}">
                      <a16:colId xmlns:a16="http://schemas.microsoft.com/office/drawing/2014/main" val="687404499"/>
                    </a:ext>
                  </a:extLst>
                </a:gridCol>
              </a:tblGrid>
              <a:tr h="1087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100" dirty="0">
                          <a:effectLst/>
                          <a:latin typeface="Gill Sans"/>
                          <a:ea typeface="Aptos" panose="020B0004020202020204" pitchFamily="34" charset="0"/>
                          <a:cs typeface="Lucida Sans Unicode" panose="020B0602030504020204" pitchFamily="34" charset="0"/>
                        </a:rPr>
                        <a:t>Figure 7: Buyback yields have considerably increased since 2012</a:t>
                      </a:r>
                    </a:p>
                  </a:txBody>
                  <a:tcPr marL="40998" marR="4099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761808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10A65DC-4D8D-30F2-F588-93EB4050B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792778"/>
              </p:ext>
            </p:extLst>
          </p:nvPr>
        </p:nvGraphicFramePr>
        <p:xfrm>
          <a:off x="303036" y="1541083"/>
          <a:ext cx="4156428" cy="1794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4521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C9568-9C75-0819-A0EB-16141DB4D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BBBE12-F145-7E53-7FB9-A513D7324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Valuation and Structural Signals Refine Equity Return Expectations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5C2B029-0158-0D65-C55E-EE8516D95719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CA2D3CC-D7F4-3316-366E-749D38A4D9B7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98F98CC-3CDE-4DA5-4572-6F96D9314D0B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07EB8E9-73D1-8286-5790-3558609701E5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B1882E6F-A949-D990-B56D-7B43FB4290AC}"/>
              </a:ext>
            </a:extLst>
          </p:cNvPr>
          <p:cNvSpPr txBox="1"/>
          <p:nvPr/>
        </p:nvSpPr>
        <p:spPr>
          <a:xfrm>
            <a:off x="171449" y="479139"/>
            <a:ext cx="4288015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Implied equity risk premia (ERP) are derived via a two-stage DDM, solving for cost of equity at the sector level.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This multi-layer approach ensures forward-looking return estimates reflect real sector dynamics.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2A55C0A-1AD4-1950-DFFC-4DAFD4FDD711}"/>
              </a:ext>
            </a:extLst>
          </p:cNvPr>
          <p:cNvSpPr txBox="1"/>
          <p:nvPr/>
        </p:nvSpPr>
        <p:spPr>
          <a:xfrm>
            <a:off x="4459465" y="3210329"/>
            <a:ext cx="148730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spc="-50" dirty="0">
                <a:solidFill>
                  <a:srgbClr val="22373A"/>
                </a:solidFill>
                <a:latin typeface="Calibri"/>
                <a:cs typeface="Calibri"/>
              </a:rPr>
              <a:t>12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351A9E-D9CA-93BD-9EF2-681704C6B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36787"/>
              </p:ext>
            </p:extLst>
          </p:nvPr>
        </p:nvGraphicFramePr>
        <p:xfrm>
          <a:off x="247650" y="1273175"/>
          <a:ext cx="4038600" cy="115507"/>
        </p:xfrm>
        <a:graphic>
          <a:graphicData uri="http://schemas.openxmlformats.org/drawingml/2006/table">
            <a:tbl>
              <a:tblPr firstRow="1" firstCol="1" bandRow="1"/>
              <a:tblGrid>
                <a:gridCol w="4038600">
                  <a:extLst>
                    <a:ext uri="{9D8B030D-6E8A-4147-A177-3AD203B41FA5}">
                      <a16:colId xmlns:a16="http://schemas.microsoft.com/office/drawing/2014/main" val="687404499"/>
                    </a:ext>
                  </a:extLst>
                </a:gridCol>
              </a:tblGrid>
              <a:tr h="1087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100" dirty="0">
                          <a:effectLst/>
                          <a:latin typeface="Gill Sans"/>
                          <a:ea typeface="Aptos" panose="020B0004020202020204" pitchFamily="34" charset="0"/>
                          <a:cs typeface="Lucida Sans Unicode" panose="020B0602030504020204" pitchFamily="34" charset="0"/>
                        </a:rPr>
                        <a:t>Figure 8: Implied ERP levels have been more volatile in the last decade</a:t>
                      </a:r>
                    </a:p>
                  </a:txBody>
                  <a:tcPr marL="40998" marR="4099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761808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76E6D41-CA22-41F1-A26E-49E7A437A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904138"/>
              </p:ext>
            </p:extLst>
          </p:nvPr>
        </p:nvGraphicFramePr>
        <p:xfrm>
          <a:off x="247651" y="1445896"/>
          <a:ext cx="4211813" cy="187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D39DFD-3AFD-5406-198B-4FF8170BD3CB}"/>
                  </a:ext>
                </a:extLst>
              </p:cNvPr>
              <p:cNvSpPr txBox="1"/>
              <p:nvPr/>
            </p:nvSpPr>
            <p:spPr>
              <a:xfrm>
                <a:off x="244537" y="1044575"/>
                <a:ext cx="42118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 = ∑_{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=1}^{5} [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₀(1+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 / (1+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] + [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₀(1+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)^5(1+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_{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})] / [(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_{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})(1+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700" i="1" smtClean="0">
                          <a:latin typeface="Cambria Math" panose="02040503050406030204" pitchFamily="18" charset="0"/>
                        </a:rPr>
                        <m:t>)^5]</m:t>
                      </m:r>
                    </m:oMath>
                  </m:oMathPara>
                </a14:m>
                <a:endParaRPr dirty="0"/>
              </a:p>
              <a:p>
                <a:endParaRPr lang="en-US" sz="7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D39DFD-3AFD-5406-198B-4FF8170BD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37" y="1044575"/>
                <a:ext cx="4211813" cy="215444"/>
              </a:xfrm>
              <a:prstGeom prst="rect">
                <a:avLst/>
              </a:prstGeom>
              <a:blipFill>
                <a:blip r:embed="rId3"/>
                <a:stretch>
                  <a:fillRect t="-2778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14211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1FFDA-460A-8974-F689-6C248CF33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FE4249-2A66-78CE-113A-14C821431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Valuation &amp; Margin Trends Refine Cash-Based Equity Return Forecasts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83AACAE-4597-4B35-2516-C9D63C98FAE5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610D738-5F2D-B374-B9F3-A3B47C576049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143676F-1E34-9A1F-6226-BEEB0CB18705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07407BE-EBDA-CFB8-46B2-E4652529C355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073D698C-DFE1-0EF0-97A1-0A832118EF42}"/>
              </a:ext>
            </a:extLst>
          </p:cNvPr>
          <p:cNvSpPr txBox="1"/>
          <p:nvPr/>
        </p:nvSpPr>
        <p:spPr>
          <a:xfrm>
            <a:off x="171449" y="479139"/>
            <a:ext cx="4288015" cy="8277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Implied equity risk premia (ERP) are refined using sector-specific CAPE regressions and long-term profitability trends to capture valuation mispricing and structural shifts.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Only sectors with strong CAPE-return relationships (R² &gt; 0.2) received valuation adjustments; profitability trends were layered on top for sectors with meaningful structural margin shifts.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These enhancements sharpen the signal from implied ERPs, ensuring return forecasts reflect both current prices and evolving fundamentals.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A5D19BE-DE26-FE0B-4B77-49A41E0C2A4F}"/>
              </a:ext>
            </a:extLst>
          </p:cNvPr>
          <p:cNvSpPr txBox="1"/>
          <p:nvPr/>
        </p:nvSpPr>
        <p:spPr>
          <a:xfrm>
            <a:off x="4459464" y="3210329"/>
            <a:ext cx="131585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spc="-50" dirty="0">
                <a:solidFill>
                  <a:srgbClr val="22373A"/>
                </a:solidFill>
                <a:latin typeface="Calibri"/>
                <a:cs typeface="Calibri"/>
              </a:rPr>
              <a:t>13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49A049-2F46-6AA5-1A4E-53FDB74045AC}"/>
              </a:ext>
            </a:extLst>
          </p:cNvPr>
          <p:cNvGraphicFramePr>
            <a:graphicFrameLocks noGrp="1"/>
          </p:cNvGraphicFramePr>
          <p:nvPr/>
        </p:nvGraphicFramePr>
        <p:xfrm>
          <a:off x="247650" y="1538668"/>
          <a:ext cx="4038600" cy="115507"/>
        </p:xfrm>
        <a:graphic>
          <a:graphicData uri="http://schemas.openxmlformats.org/drawingml/2006/table">
            <a:tbl>
              <a:tblPr firstRow="1" firstCol="1" bandRow="1"/>
              <a:tblGrid>
                <a:gridCol w="4038600">
                  <a:extLst>
                    <a:ext uri="{9D8B030D-6E8A-4147-A177-3AD203B41FA5}">
                      <a16:colId xmlns:a16="http://schemas.microsoft.com/office/drawing/2014/main" val="687404499"/>
                    </a:ext>
                  </a:extLst>
                </a:gridCol>
              </a:tblGrid>
              <a:tr h="1087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100" dirty="0">
                          <a:effectLst/>
                          <a:latin typeface="Gill Sans"/>
                          <a:ea typeface="Aptos" panose="020B0004020202020204" pitchFamily="34" charset="0"/>
                          <a:cs typeface="Lucida Sans Unicode" panose="020B0602030504020204" pitchFamily="34" charset="0"/>
                        </a:rPr>
                        <a:t>Figure 8: Implied ERP levels have been more volatile in the last decade</a:t>
                      </a:r>
                    </a:p>
                  </a:txBody>
                  <a:tcPr marL="40998" marR="4099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761808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24E7DE1-20BB-4A64-BA88-3DAAB8463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030000"/>
              </p:ext>
            </p:extLst>
          </p:nvPr>
        </p:nvGraphicFramePr>
        <p:xfrm>
          <a:off x="209460" y="1718355"/>
          <a:ext cx="4229189" cy="170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38114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5" y="85726"/>
            <a:ext cx="449729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SAA Requires a Forward-Looking, Institutionally Grounded CMA</a:t>
            </a:r>
            <a:endParaRPr spc="-45" dirty="0">
              <a:latin typeface="Gill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449" y="479139"/>
            <a:ext cx="4288015" cy="543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This CMA framework is designed for long-term institutional investors, whose portfolios include fixed income and increasingly tilt toward private assets.</a:t>
            </a:r>
          </a:p>
          <a:p>
            <a:pPr marL="184150" indent="-91440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This framework constructs forward-looking return expectations and rigorous and practical risk measures grounded in asset-specific cash flow dynamics and starting valuations.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59465" y="3210329"/>
            <a:ext cx="62230" cy="1504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00" spc="-50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791185-7EA1-86BB-33F5-54A960E18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15344"/>
              </p:ext>
            </p:extLst>
          </p:nvPr>
        </p:nvGraphicFramePr>
        <p:xfrm>
          <a:off x="246696" y="1094129"/>
          <a:ext cx="4114801" cy="2236446"/>
        </p:xfrm>
        <a:graphic>
          <a:graphicData uri="http://schemas.openxmlformats.org/drawingml/2006/table">
            <a:tbl>
              <a:tblPr/>
              <a:tblGrid>
                <a:gridCol w="458154">
                  <a:extLst>
                    <a:ext uri="{9D8B030D-6E8A-4147-A177-3AD203B41FA5}">
                      <a16:colId xmlns:a16="http://schemas.microsoft.com/office/drawing/2014/main" val="2667975005"/>
                    </a:ext>
                  </a:extLst>
                </a:gridCol>
                <a:gridCol w="1287775">
                  <a:extLst>
                    <a:ext uri="{9D8B030D-6E8A-4147-A177-3AD203B41FA5}">
                      <a16:colId xmlns:a16="http://schemas.microsoft.com/office/drawing/2014/main" val="2225093240"/>
                    </a:ext>
                  </a:extLst>
                </a:gridCol>
                <a:gridCol w="323483">
                  <a:extLst>
                    <a:ext uri="{9D8B030D-6E8A-4147-A177-3AD203B41FA5}">
                      <a16:colId xmlns:a16="http://schemas.microsoft.com/office/drawing/2014/main" val="816897929"/>
                    </a:ext>
                  </a:extLst>
                </a:gridCol>
                <a:gridCol w="227208">
                  <a:extLst>
                    <a:ext uri="{9D8B030D-6E8A-4147-A177-3AD203B41FA5}">
                      <a16:colId xmlns:a16="http://schemas.microsoft.com/office/drawing/2014/main" val="3218869512"/>
                    </a:ext>
                  </a:extLst>
                </a:gridCol>
                <a:gridCol w="413020">
                  <a:extLst>
                    <a:ext uri="{9D8B030D-6E8A-4147-A177-3AD203B41FA5}">
                      <a16:colId xmlns:a16="http://schemas.microsoft.com/office/drawing/2014/main" val="2481032736"/>
                    </a:ext>
                  </a:extLst>
                </a:gridCol>
                <a:gridCol w="468387">
                  <a:extLst>
                    <a:ext uri="{9D8B030D-6E8A-4147-A177-3AD203B41FA5}">
                      <a16:colId xmlns:a16="http://schemas.microsoft.com/office/drawing/2014/main" val="3875111631"/>
                    </a:ext>
                  </a:extLst>
                </a:gridCol>
                <a:gridCol w="468387">
                  <a:extLst>
                    <a:ext uri="{9D8B030D-6E8A-4147-A177-3AD203B41FA5}">
                      <a16:colId xmlns:a16="http://schemas.microsoft.com/office/drawing/2014/main" val="1569140259"/>
                    </a:ext>
                  </a:extLst>
                </a:gridCol>
                <a:gridCol w="468387">
                  <a:extLst>
                    <a:ext uri="{9D8B030D-6E8A-4147-A177-3AD203B41FA5}">
                      <a16:colId xmlns:a16="http://schemas.microsoft.com/office/drawing/2014/main" val="2242455504"/>
                    </a:ext>
                  </a:extLst>
                </a:gridCol>
              </a:tblGrid>
              <a:tr h="8034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anose="020B0602030504020204" pitchFamily="34" charset="0"/>
                      </a:endParaRPr>
                    </a:p>
                  </a:txBody>
                  <a:tcPr marL="3163" marR="3163" marT="31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87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Asset</a:t>
                      </a:r>
                    </a:p>
                  </a:txBody>
                  <a:tcPr marL="3163" marR="3163" marT="31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8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Schedule</a:t>
                      </a:r>
                    </a:p>
                  </a:txBody>
                  <a:tcPr marL="3163" marR="3163" marT="31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8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Rating</a:t>
                      </a:r>
                    </a:p>
                  </a:txBody>
                  <a:tcPr marL="3163" marR="3163" marT="31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8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NAIC Designation</a:t>
                      </a:r>
                    </a:p>
                  </a:txBody>
                  <a:tcPr marL="3163" marR="3163" marT="31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8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Capital  Charge X PAF</a:t>
                      </a:r>
                    </a:p>
                  </a:txBody>
                  <a:tcPr marL="3163" marR="3163" marT="31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87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Duration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87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Expected Credit loss</a:t>
                      </a:r>
                    </a:p>
                  </a:txBody>
                  <a:tcPr marL="6350" marR="6350" marT="635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87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88522"/>
                  </a:ext>
                </a:extLst>
              </a:tr>
              <a:tr h="80344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Government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US Treasuries, Short/Intermediate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0.00%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3.7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7481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US Treasuries, Long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0.00%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13.8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170147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US Taxable Munis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1C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0.00%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10.6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0.10%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439316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Global ex-US Government, hedged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1C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0.42%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8.3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0.10%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131369"/>
                  </a:ext>
                </a:extLst>
              </a:tr>
              <a:tr h="80344">
                <a:tc rowSpan="7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Public Corporates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US Public Corporates IG AAA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0.16%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66755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US Public Corporates IG 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1C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0.42%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0.10%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175145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US Public Corporates IG 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1F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0.82%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8.3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0.07%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610930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US Public Corporates IG BBB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BBB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2B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1.52%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8.2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0.49%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219582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US Public Corporates, HY Intermediate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BB–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3C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6.02%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3.9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0.67%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526704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US Public Corporates, HY Long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BB–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3C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6.02%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9.5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0.67%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28136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Global ex-US Corporates, hedged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1F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0.82%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0.07%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211533"/>
                  </a:ext>
                </a:extLst>
              </a:tr>
              <a:tr h="80344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Structured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Residential Mortgage-Backed Securities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1C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0.00%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6.7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0.10%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303528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Commercial Mortgage-Backed Securities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1C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0.00%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0.10%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248962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Asset-Backed Securities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1C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0.42%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3.3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0.10%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41366"/>
                  </a:ext>
                </a:extLst>
              </a:tr>
              <a:tr h="80344">
                <a:tc rowSpan="5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Private Credit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Corporate IG Private Placement 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1F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0.82%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8.1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0.07%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729148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Corporate IG Private Placement BBB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BBB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2B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1.52%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0.49%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582556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Corporate HY Private (Leveraged Loans)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D-1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B+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4A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7.39%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3.9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2.42%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99377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Residential Mortgage Whole Loans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B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1C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0.68%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6.4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0.10%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547441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Commercial Mortgage Whole Loans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B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AAA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1A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0.90%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Gill Sans"/>
                          <a:ea typeface="+mn-ea"/>
                          <a:cs typeface="Lucida Sans Unicode" panose="020B0602030504020204" pitchFamily="34" charset="0"/>
                        </a:rPr>
                        <a:t>0.00%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782065"/>
                  </a:ext>
                </a:extLst>
              </a:tr>
              <a:tr h="80344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PE and PRE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Private Equity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BA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anose="020B0602030504020204" pitchFamily="34" charset="0"/>
                      </a:endParaRP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anose="020B0602030504020204" pitchFamily="34" charset="0"/>
                      </a:endParaRP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30.00%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anose="020B0602030504020204" pitchFamily="34" charset="0"/>
                      </a:endParaRP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anose="020B0602030504020204" pitchFamily="34" charset="0"/>
                      </a:endParaRP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1036"/>
                  </a:ext>
                </a:extLst>
              </a:tr>
              <a:tr h="80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Real Estate (via partnerships, equity)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BA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anose="020B0602030504020204" pitchFamily="34" charset="0"/>
                      </a:endParaRP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  <a:cs typeface="Lucida Sans Unicode" panose="020B0602030504020204" pitchFamily="34" charset="0"/>
                      </a:endParaRP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  <a:cs typeface="Lucida Sans Unicode" panose="020B0602030504020204" pitchFamily="34" charset="0"/>
                        </a:rPr>
                        <a:t>30.00%</a:t>
                      </a: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anose="020B0602030504020204" pitchFamily="34" charset="0"/>
                      </a:endParaRP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fontAlgn="ctr">
                        <a:buNone/>
                      </a:pP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Gill Sans"/>
                        <a:ea typeface="+mn-ea"/>
                        <a:cs typeface="Lucida Sans Unicode" panose="020B0602030504020204" pitchFamily="34" charset="0"/>
                      </a:endParaRPr>
                    </a:p>
                  </a:txBody>
                  <a:tcPr marL="3163" marR="3163" marT="31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86487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ADD7-5021-BA92-5024-564EBA17C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05028A-774D-7248-6D7E-43EB278A6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895" y="85726"/>
            <a:ext cx="449729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Cash and FX Risk Do Not Belong in Long-Term Strategic Allocation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65E5D52-0350-ED73-55E6-6A040D21628F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2363128-7219-ABD5-BC99-161EF94B61E4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5B5B2B-09B0-6C18-57C0-9047BF9CEFDC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BCD07EF-0B85-8978-5208-E84E59DB5011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A82E5938-FAC8-AFF9-FB65-879255CA331E}"/>
              </a:ext>
            </a:extLst>
          </p:cNvPr>
          <p:cNvSpPr txBox="1"/>
          <p:nvPr/>
        </p:nvSpPr>
        <p:spPr>
          <a:xfrm>
            <a:off x="171449" y="479139"/>
            <a:ext cx="4288015" cy="78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Cash is excluded from return modeling due to its structural return deficiency, policy-driven volatility, and minimal long-term role in insurer portfolios; a fixed 1% allocation reflects its tactical liquidity function.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Foreign currency bonds are modeled using hedged indexes to strip out uncompensated FX volatility, aligning with institutional best practices that seek interest rate </a:t>
            </a:r>
            <a:r>
              <a:rPr lang="en-US" sz="800">
                <a:latin typeface="Gill Sans"/>
                <a:cs typeface="Lucida Sans Unicode" panose="020B0602030504020204" pitchFamily="34" charset="0"/>
              </a:rPr>
              <a:t>exposure, not </a:t>
            </a:r>
            <a:r>
              <a:rPr lang="en-US" sz="800" dirty="0">
                <a:latin typeface="Gill Sans"/>
                <a:cs typeface="Lucida Sans Unicode" panose="020B0602030504020204" pitchFamily="34" charset="0"/>
              </a:rPr>
              <a:t>currency noise.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4AC609A-C6C7-F4B6-78C1-E228C7A52D76}"/>
              </a:ext>
            </a:extLst>
          </p:cNvPr>
          <p:cNvSpPr txBox="1"/>
          <p:nvPr/>
        </p:nvSpPr>
        <p:spPr>
          <a:xfrm>
            <a:off x="4459465" y="3210329"/>
            <a:ext cx="62230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spc="-50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7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534BDB4-1167-E361-06E6-8E2D2B1ABC3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0800507"/>
                  </p:ext>
                </p:extLst>
              </p:nvPr>
            </p:nvGraphicFramePr>
            <p:xfrm>
              <a:off x="247650" y="1464882"/>
              <a:ext cx="3886200" cy="18206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2534BDB4-1167-E361-06E6-8E2D2B1ABC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650" y="1464882"/>
                <a:ext cx="3886200" cy="182069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AC8410-4BB5-E8D3-8E59-B85EB5B7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68038"/>
              </p:ext>
            </p:extLst>
          </p:nvPr>
        </p:nvGraphicFramePr>
        <p:xfrm>
          <a:off x="247650" y="1349375"/>
          <a:ext cx="4038600" cy="115507"/>
        </p:xfrm>
        <a:graphic>
          <a:graphicData uri="http://schemas.openxmlformats.org/drawingml/2006/table">
            <a:tbl>
              <a:tblPr firstRow="1" firstCol="1" bandRow="1"/>
              <a:tblGrid>
                <a:gridCol w="4038600">
                  <a:extLst>
                    <a:ext uri="{9D8B030D-6E8A-4147-A177-3AD203B41FA5}">
                      <a16:colId xmlns:a16="http://schemas.microsoft.com/office/drawing/2014/main" val="687404499"/>
                    </a:ext>
                  </a:extLst>
                </a:gridCol>
              </a:tblGrid>
              <a:tr h="1087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100" dirty="0">
                          <a:effectLst/>
                          <a:latin typeface="Gill Sans"/>
                          <a:ea typeface="Aptos" panose="020B0004020202020204" pitchFamily="34" charset="0"/>
                          <a:cs typeface="Lucida Sans Unicode" panose="020B0602030504020204" pitchFamily="34" charset="0"/>
                        </a:rPr>
                        <a:t>Figure 1: Foreign currency volatility makes up the majority of the unhedged foreign currency bond risk</a:t>
                      </a:r>
                      <a:endParaRPr lang="en-US" sz="700" kern="100" dirty="0">
                        <a:effectLst/>
                        <a:latin typeface="Gill Sans"/>
                        <a:ea typeface="Aptos" panose="020B0004020202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40998" marR="4099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76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85144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6C3C0-219C-D906-93EF-8D5ECFF5D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F154DA-056C-7B74-3A9A-44AEA4432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895" y="85726"/>
            <a:ext cx="449729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Fixed Income Return = Starting Yield Minus Expected Credit Loss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5C189C6-9326-4747-E0EB-EA23091CED85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CD4E5DC-6F03-2F89-D69A-27FCB7909AAB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65E2A2-E3E0-8D7D-62B9-54E960A9BB4E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874E350-790D-A31D-13C0-3F12BC3DA005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4FB7328D-2D32-8A1D-CC4B-F10E2ED2F0F7}"/>
              </a:ext>
            </a:extLst>
          </p:cNvPr>
          <p:cNvSpPr txBox="1"/>
          <p:nvPr/>
        </p:nvSpPr>
        <p:spPr>
          <a:xfrm>
            <a:off x="171449" y="479139"/>
            <a:ext cx="4288015" cy="8277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Asset owners earn yield by holding bonds to maturity, so expected returns are anchored in index yield-to-worst minus forward-looking credit loss estimates.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Expected returns are input as geometric (IRR) terms, avoiding mismatches from compounding or volatility drag.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Reinvestment risk is not forecasted path-wise but absorbed into the return RMSE metric, ensuring tractability and real-world alignment.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CE9CE96-A1BE-D4DF-BD96-F3508965AF20}"/>
              </a:ext>
            </a:extLst>
          </p:cNvPr>
          <p:cNvSpPr txBox="1"/>
          <p:nvPr/>
        </p:nvSpPr>
        <p:spPr>
          <a:xfrm>
            <a:off x="4459465" y="3210329"/>
            <a:ext cx="62230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dirty="0">
                <a:latin typeface="Calibri"/>
                <a:cs typeface="Calibri"/>
              </a:rPr>
              <a:t>3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C2CADE-572A-D394-EFAD-562C14054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40039"/>
              </p:ext>
            </p:extLst>
          </p:nvPr>
        </p:nvGraphicFramePr>
        <p:xfrm>
          <a:off x="247650" y="1418098"/>
          <a:ext cx="4038600" cy="115507"/>
        </p:xfrm>
        <a:graphic>
          <a:graphicData uri="http://schemas.openxmlformats.org/drawingml/2006/table">
            <a:tbl>
              <a:tblPr firstRow="1" firstCol="1" bandRow="1"/>
              <a:tblGrid>
                <a:gridCol w="4038600">
                  <a:extLst>
                    <a:ext uri="{9D8B030D-6E8A-4147-A177-3AD203B41FA5}">
                      <a16:colId xmlns:a16="http://schemas.microsoft.com/office/drawing/2014/main" val="687404499"/>
                    </a:ext>
                  </a:extLst>
                </a:gridCol>
              </a:tblGrid>
              <a:tr h="1087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100" dirty="0">
                          <a:effectLst/>
                          <a:latin typeface="Gill Sans"/>
                          <a:ea typeface="Aptos" panose="020B0004020202020204" pitchFamily="34" charset="0"/>
                          <a:cs typeface="Lucida Sans Unicode" panose="020B0602030504020204" pitchFamily="34" charset="0"/>
                        </a:rPr>
                        <a:t>Figure 2: Starting yields are good indicators of actual performance</a:t>
                      </a:r>
                      <a:endParaRPr lang="en-US" sz="700" kern="100" dirty="0">
                        <a:effectLst/>
                        <a:latin typeface="Gill Sans"/>
                        <a:ea typeface="Aptos" panose="020B0004020202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40998" marR="4099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761808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2E13E5C-7EE2-45DE-A9FC-41E8783EC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027320"/>
              </p:ext>
            </p:extLst>
          </p:nvPr>
        </p:nvGraphicFramePr>
        <p:xfrm>
          <a:off x="270992" y="1579909"/>
          <a:ext cx="2103120" cy="173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85B6C80-E891-44FA-AAC5-CC41DD341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714659"/>
              </p:ext>
            </p:extLst>
          </p:nvPr>
        </p:nvGraphicFramePr>
        <p:xfrm>
          <a:off x="2268990" y="1579909"/>
          <a:ext cx="2103120" cy="173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960024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FD1C-871B-D6E3-9DC9-062E0831F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BA577A-69E6-7507-4A9B-47B1E9634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Mean Reversion Compresses Long-Term Risk Beyond What Volatility Suggests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7A2E3AC-16A2-BA41-D682-5CB78AFF8710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83FF341-3425-5B5D-292A-244BBE040DBD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DD00ED6-9AC3-CB9C-8C0F-ECF10779D016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AB3AA77-6CAD-A381-030F-D06226242EF7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EC8EC463-6041-2DB1-47BA-14D2D846226E}"/>
              </a:ext>
            </a:extLst>
          </p:cNvPr>
          <p:cNvSpPr txBox="1"/>
          <p:nvPr/>
        </p:nvSpPr>
        <p:spPr>
          <a:xfrm>
            <a:off x="171449" y="479139"/>
            <a:ext cx="4288015" cy="950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Classical models assume </a:t>
            </a:r>
            <a:r>
              <a:rPr lang="en-US" sz="800" dirty="0" err="1">
                <a:latin typeface="Gill Sans"/>
                <a:cs typeface="Lucida Sans Unicode" panose="020B0602030504020204" pitchFamily="34" charset="0"/>
              </a:rPr>
              <a:t>i.i.d.</a:t>
            </a:r>
            <a:r>
              <a:rPr lang="en-US" sz="800" dirty="0">
                <a:latin typeface="Gill Sans"/>
                <a:cs typeface="Lucida Sans Unicode" panose="020B0602030504020204" pitchFamily="34" charset="0"/>
              </a:rPr>
              <a:t> returns and apply a “square-root-of-time” rule, but this overstates long-horizon risk by ignoring valuation-based predictability and mean reversion.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Maturity-matched analysis shows that fixed income, especially high yield and hybrids, exhibits significant mean reversion, shocks are often reversed as bonds pull to par and reinvestment stabilizes.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This compresses the dispersion of long-run outcomes, making CAGR-based risk metrics more realistic than standard deviation of annual returns for strategic planning.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4F26E41-748E-74A1-F0E8-DB08EF6EAC34}"/>
              </a:ext>
            </a:extLst>
          </p:cNvPr>
          <p:cNvSpPr txBox="1"/>
          <p:nvPr/>
        </p:nvSpPr>
        <p:spPr>
          <a:xfrm>
            <a:off x="4459465" y="3210329"/>
            <a:ext cx="62230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dirty="0">
                <a:latin typeface="Calibri"/>
                <a:cs typeface="Calibri"/>
              </a:rPr>
              <a:t>4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6640AB-B648-E23D-A78B-F41458AFC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52511"/>
              </p:ext>
            </p:extLst>
          </p:nvPr>
        </p:nvGraphicFramePr>
        <p:xfrm>
          <a:off x="247650" y="1501775"/>
          <a:ext cx="4038600" cy="238189"/>
        </p:xfrm>
        <a:graphic>
          <a:graphicData uri="http://schemas.openxmlformats.org/drawingml/2006/table">
            <a:tbl>
              <a:tblPr firstRow="1" firstCol="1" bandRow="1"/>
              <a:tblGrid>
                <a:gridCol w="4038600">
                  <a:extLst>
                    <a:ext uri="{9D8B030D-6E8A-4147-A177-3AD203B41FA5}">
                      <a16:colId xmlns:a16="http://schemas.microsoft.com/office/drawing/2014/main" val="687404499"/>
                    </a:ext>
                  </a:extLst>
                </a:gridCol>
              </a:tblGrid>
              <a:tr h="1087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100" dirty="0">
                          <a:effectLst/>
                          <a:latin typeface="Gill Sans"/>
                          <a:ea typeface="Aptos" panose="020B0004020202020204" pitchFamily="34" charset="0"/>
                          <a:cs typeface="Lucida Sans Unicode" panose="020B0602030504020204" pitchFamily="34" charset="0"/>
                        </a:rPr>
                        <a:t>Figure 3: Lower deviation in CAGRs compared to annual returns suggest mean reversion in returns, mainly driven by HY bonds, hybrids, and long-term indexes</a:t>
                      </a:r>
                    </a:p>
                  </a:txBody>
                  <a:tcPr marL="40998" marR="4099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7618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EDC4393-1C10-478B-80E3-1AE9A01C14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797960"/>
                  </p:ext>
                </p:extLst>
              </p:nvPr>
            </p:nvGraphicFramePr>
            <p:xfrm>
              <a:off x="247650" y="1811698"/>
              <a:ext cx="3048000" cy="16490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EDC4393-1C10-478B-80E3-1AE9A01C14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650" y="1811698"/>
                <a:ext cx="3048000" cy="16490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43581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A6D3F-B385-984F-1C31-31B2EBE79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111E87-DD4C-35D3-EF4C-7B8786FEE5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100" spc="-35" dirty="0">
                <a:latin typeface="Gill Sans"/>
              </a:rPr>
              <a:t>Time Diversification Reveals the Strategic Value of High-Yield and Structured Bonds</a:t>
            </a:r>
            <a:endParaRPr sz="1100"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53B336F-451E-7410-29F1-7B3046470B81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ABE82DD-D9C7-DD53-7B5D-A673B6179C85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05C304-C65C-EB0E-401A-39073692A4B3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D03E125-D453-F2DB-8DF7-DC97F4EBA1B7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C0423519-E4E6-0BE9-5AB8-1FB0D4A0EBB3}"/>
              </a:ext>
            </a:extLst>
          </p:cNvPr>
          <p:cNvSpPr txBox="1"/>
          <p:nvPr/>
        </p:nvSpPr>
        <p:spPr>
          <a:xfrm>
            <a:off x="171449" y="479139"/>
            <a:ext cx="4288015" cy="543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Over multi-year horizons, volatility in HY and structured bonds falls sharply due to income compounding and mean-reverting spread shocks.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RMSE provides a more realistic measure of long-term forecast risk, reinforcing the case for longer-duration credit in surplus-maximizing portfolios.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75A8B44-7484-5978-A04A-56F2DE6BAE66}"/>
              </a:ext>
            </a:extLst>
          </p:cNvPr>
          <p:cNvSpPr txBox="1"/>
          <p:nvPr/>
        </p:nvSpPr>
        <p:spPr>
          <a:xfrm>
            <a:off x="4459465" y="3210329"/>
            <a:ext cx="62230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dirty="0">
                <a:latin typeface="Calibri"/>
                <a:cs typeface="Calibri"/>
              </a:rPr>
              <a:t>5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7A2A33-F808-CF3B-B960-8AE050E1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66021"/>
              </p:ext>
            </p:extLst>
          </p:nvPr>
        </p:nvGraphicFramePr>
        <p:xfrm>
          <a:off x="247650" y="1196975"/>
          <a:ext cx="4038600" cy="115507"/>
        </p:xfrm>
        <a:graphic>
          <a:graphicData uri="http://schemas.openxmlformats.org/drawingml/2006/table">
            <a:tbl>
              <a:tblPr firstRow="1" firstCol="1" bandRow="1"/>
              <a:tblGrid>
                <a:gridCol w="4038600">
                  <a:extLst>
                    <a:ext uri="{9D8B030D-6E8A-4147-A177-3AD203B41FA5}">
                      <a16:colId xmlns:a16="http://schemas.microsoft.com/office/drawing/2014/main" val="687404499"/>
                    </a:ext>
                  </a:extLst>
                </a:gridCol>
              </a:tblGrid>
              <a:tr h="1087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100" dirty="0">
                          <a:effectLst/>
                          <a:latin typeface="Gill Sans"/>
                          <a:ea typeface="Aptos" panose="020B0004020202020204" pitchFamily="34" charset="0"/>
                          <a:cs typeface="Lucida Sans Unicode" panose="020B0602030504020204" pitchFamily="34" charset="0"/>
                        </a:rPr>
                        <a:t>Figure 4: Time diversification effect is most pronounced in HY securities</a:t>
                      </a:r>
                    </a:p>
                  </a:txBody>
                  <a:tcPr marL="40998" marR="4099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761808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AD6BCED-5754-4632-B1D0-6FF5464D4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035805"/>
              </p:ext>
            </p:extLst>
          </p:nvPr>
        </p:nvGraphicFramePr>
        <p:xfrm>
          <a:off x="257023" y="1425575"/>
          <a:ext cx="4257827" cy="175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708695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DA117-F37D-3F1B-F21A-4E37BB96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7669AA-3E75-E2AD-93C4-137876989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Risk Means Missing Long-Term Targets, Not Short-Term Volatility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0B1B102-FBA1-7714-0292-25427D410E6F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7B2F26F-BA3B-08D3-E68B-C5B7F8F6DABC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78371C-DF0F-E5B4-1C7D-5BA1D6879F98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9EB4844-DB65-8FE9-5662-3010F78BCA10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3BF2780A-D2B7-D5F2-7E5E-62689C865EA6}"/>
              </a:ext>
            </a:extLst>
          </p:cNvPr>
          <p:cNvSpPr txBox="1"/>
          <p:nvPr/>
        </p:nvSpPr>
        <p:spPr>
          <a:xfrm>
            <a:off x="171449" y="479139"/>
            <a:ext cx="4288015" cy="543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I define risk as return forecast error, not mark-to-market swings, capturing both reinvestment and credit loss uncertainty via a 10-year RMSE metric, scaled to match volatility units.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The final risk input blends RMSE (70%) with standard deviation (30%) to reflect both long-term surplus risk and short-term regulatory sensitivity.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A7DE5DB-A076-C68C-8455-568F2385E8BB}"/>
              </a:ext>
            </a:extLst>
          </p:cNvPr>
          <p:cNvSpPr txBox="1"/>
          <p:nvPr/>
        </p:nvSpPr>
        <p:spPr>
          <a:xfrm>
            <a:off x="4459465" y="3210329"/>
            <a:ext cx="62230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spc="-50" dirty="0">
                <a:solidFill>
                  <a:srgbClr val="22373A"/>
                </a:solidFill>
                <a:latin typeface="Calibri"/>
                <a:cs typeface="Calibri"/>
              </a:rPr>
              <a:t>6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0059607-A1C6-3659-04E8-68080A834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8768"/>
              </p:ext>
            </p:extLst>
          </p:nvPr>
        </p:nvGraphicFramePr>
        <p:xfrm>
          <a:off x="247650" y="1538668"/>
          <a:ext cx="4038600" cy="115507"/>
        </p:xfrm>
        <a:graphic>
          <a:graphicData uri="http://schemas.openxmlformats.org/drawingml/2006/table">
            <a:tbl>
              <a:tblPr firstRow="1" firstCol="1" bandRow="1"/>
              <a:tblGrid>
                <a:gridCol w="4038600">
                  <a:extLst>
                    <a:ext uri="{9D8B030D-6E8A-4147-A177-3AD203B41FA5}">
                      <a16:colId xmlns:a16="http://schemas.microsoft.com/office/drawing/2014/main" val="687404499"/>
                    </a:ext>
                  </a:extLst>
                </a:gridCol>
              </a:tblGrid>
              <a:tr h="1087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100" dirty="0">
                          <a:effectLst/>
                          <a:latin typeface="Gill Sans"/>
                          <a:ea typeface="Aptos" panose="020B0004020202020204" pitchFamily="34" charset="0"/>
                          <a:cs typeface="Lucida Sans Unicode" panose="020B0602030504020204" pitchFamily="34" charset="0"/>
                        </a:rPr>
                        <a:t>Figure 6: Expected return and risk of fixed income indexes</a:t>
                      </a:r>
                    </a:p>
                  </a:txBody>
                  <a:tcPr marL="40998" marR="4099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7618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533DC4-73EE-74C5-0F2B-0B31577C1E16}"/>
                  </a:ext>
                </a:extLst>
              </p:cNvPr>
              <p:cNvSpPr txBox="1"/>
              <p:nvPr/>
            </p:nvSpPr>
            <p:spPr>
              <a:xfrm>
                <a:off x="103568" y="1150031"/>
                <a:ext cx="1445386" cy="260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8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sup>
                      </m:sSubSup>
                      <m:r>
                        <a:rPr lang="en-US" sz="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800" i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m:rPr>
                                  <m:sty m:val="p"/>
                                </m:rPr>
                                <a:rPr lang="en-US" sz="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800" i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d>
                        </m:sub>
                      </m:sSub>
                      <m:r>
                        <a:rPr lang="en-US" sz="8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533DC4-73EE-74C5-0F2B-0B31577C1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8" y="1150031"/>
                <a:ext cx="1445386" cy="260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CE8A6E-4860-CF8E-7502-1D92E14BEF5E}"/>
                  </a:ext>
                </a:extLst>
              </p:cNvPr>
              <p:cNvSpPr txBox="1"/>
              <p:nvPr/>
            </p:nvSpPr>
            <p:spPr>
              <a:xfrm>
                <a:off x="1619250" y="1052441"/>
                <a:ext cx="1394017" cy="456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8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8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800" i="0">
                                              <a:latin typeface="Cambria Math" panose="02040503050406030204" pitchFamily="18" charset="0"/>
                                            </a:rPr>
                                            <m:t>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8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sz="8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80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800" i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US" sz="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ra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CE8A6E-4860-CF8E-7502-1D92E14BE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1052441"/>
                <a:ext cx="1394017" cy="456022"/>
              </a:xfrm>
              <a:prstGeom prst="rect">
                <a:avLst/>
              </a:prstGeom>
              <a:blipFill>
                <a:blip r:embed="rId3"/>
                <a:stretch>
                  <a:fillRect t="-77027" r="-19737" b="-1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4A6CAA-678F-DB4F-AF00-DD2BA400BB89}"/>
                  </a:ext>
                </a:extLst>
              </p:cNvPr>
              <p:cNvSpPr txBox="1"/>
              <p:nvPr/>
            </p:nvSpPr>
            <p:spPr>
              <a:xfrm>
                <a:off x="3014078" y="1179288"/>
                <a:ext cx="144538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800" i="0">
                          <a:latin typeface="Cambria Math" panose="02040503050406030204" pitchFamily="18" charset="0"/>
                        </a:rPr>
                        <m:t>=0.7∗</m:t>
                      </m:r>
                      <m:r>
                        <m:rPr>
                          <m:sty m:val="p"/>
                        </m:rPr>
                        <a:rPr lang="en-US" sz="800" i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US" sz="800" i="0">
                          <a:latin typeface="Cambria Math" panose="02040503050406030204" pitchFamily="18" charset="0"/>
                        </a:rPr>
                        <m:t>+0.3∗</m:t>
                      </m:r>
                      <m:r>
                        <m:rPr>
                          <m:sty m:val="p"/>
                        </m:rPr>
                        <a:rPr lang="en-US" sz="800" i="0">
                          <a:latin typeface="Cambria Math" panose="02040503050406030204" pitchFamily="18" charset="0"/>
                        </a:rPr>
                        <m:t>Vol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4A6CAA-678F-DB4F-AF00-DD2BA400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8" y="1179288"/>
                <a:ext cx="1445386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362D044-7D94-6152-33A6-EAA4BFD23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137724"/>
              </p:ext>
            </p:extLst>
          </p:nvPr>
        </p:nvGraphicFramePr>
        <p:xfrm>
          <a:off x="247650" y="1678254"/>
          <a:ext cx="4211814" cy="155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355142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6AA5C-30FD-2D40-18EC-13E8E10AB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34477C-13CA-625B-1C52-96A583F3AD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Private Equity Delivers Equity Beta and Growth, But Net Alpha is Illusory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F7A6B96-AFF9-FAFA-D4B7-86E446975862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DD9DB32-F3CD-74C4-EC84-A92AEFFD8C1C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08C1BE-AB69-9995-859C-32280DB709D5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EE5352D-B064-43AB-E085-6BECB69199C2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27D51D80-4C94-4EFA-0CC0-EA415809A201}"/>
              </a:ext>
            </a:extLst>
          </p:cNvPr>
          <p:cNvSpPr txBox="1"/>
          <p:nvPr/>
        </p:nvSpPr>
        <p:spPr>
          <a:xfrm>
            <a:off x="171449" y="479139"/>
            <a:ext cx="4288015" cy="950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Private equity behaves like a leveraged small-cap equity strategy, with higher equity beta, modest real growth advantage, and limited evidence of persistent alpha after fees.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Illiquidity premia are often overstated: investors tolerate reduced transparency and volatility smoothing in exchange for headline stability, not economic compensation.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Expected returns are modeled using a DCF framework: income yield (~3.6%) plus real growth and modest multiple expansion, adjusted for leverage, fees, and long-term inflation to arrive at a 7.0% net nominal return.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92494CE-B18A-EFD1-FCF0-69F571F1C021}"/>
              </a:ext>
            </a:extLst>
          </p:cNvPr>
          <p:cNvSpPr txBox="1"/>
          <p:nvPr/>
        </p:nvSpPr>
        <p:spPr>
          <a:xfrm>
            <a:off x="4459465" y="3210329"/>
            <a:ext cx="148730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spc="-50" dirty="0">
                <a:solidFill>
                  <a:srgbClr val="22373A"/>
                </a:solidFill>
                <a:latin typeface="Calibri"/>
                <a:cs typeface="Calibri"/>
              </a:rPr>
              <a:t>7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6E86E3-722C-6A77-2093-3731FCD0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53432"/>
              </p:ext>
            </p:extLst>
          </p:nvPr>
        </p:nvGraphicFramePr>
        <p:xfrm>
          <a:off x="247193" y="1584104"/>
          <a:ext cx="4243387" cy="1261104"/>
        </p:xfrm>
        <a:graphic>
          <a:graphicData uri="http://schemas.openxmlformats.org/drawingml/2006/table">
            <a:tbl>
              <a:tblPr firstRow="1" firstCol="1" bandRow="1"/>
              <a:tblGrid>
                <a:gridCol w="319647">
                  <a:extLst>
                    <a:ext uri="{9D8B030D-6E8A-4147-A177-3AD203B41FA5}">
                      <a16:colId xmlns:a16="http://schemas.microsoft.com/office/drawing/2014/main" val="4010925281"/>
                    </a:ext>
                  </a:extLst>
                </a:gridCol>
                <a:gridCol w="331754">
                  <a:extLst>
                    <a:ext uri="{9D8B030D-6E8A-4147-A177-3AD203B41FA5}">
                      <a16:colId xmlns:a16="http://schemas.microsoft.com/office/drawing/2014/main" val="1565178618"/>
                    </a:ext>
                  </a:extLst>
                </a:gridCol>
                <a:gridCol w="408840">
                  <a:extLst>
                    <a:ext uri="{9D8B030D-6E8A-4147-A177-3AD203B41FA5}">
                      <a16:colId xmlns:a16="http://schemas.microsoft.com/office/drawing/2014/main" val="2117020522"/>
                    </a:ext>
                  </a:extLst>
                </a:gridCol>
                <a:gridCol w="299467">
                  <a:extLst>
                    <a:ext uri="{9D8B030D-6E8A-4147-A177-3AD203B41FA5}">
                      <a16:colId xmlns:a16="http://schemas.microsoft.com/office/drawing/2014/main" val="3527605243"/>
                    </a:ext>
                  </a:extLst>
                </a:gridCol>
                <a:gridCol w="313997">
                  <a:extLst>
                    <a:ext uri="{9D8B030D-6E8A-4147-A177-3AD203B41FA5}">
                      <a16:colId xmlns:a16="http://schemas.microsoft.com/office/drawing/2014/main" val="920809017"/>
                    </a:ext>
                  </a:extLst>
                </a:gridCol>
                <a:gridCol w="394311">
                  <a:extLst>
                    <a:ext uri="{9D8B030D-6E8A-4147-A177-3AD203B41FA5}">
                      <a16:colId xmlns:a16="http://schemas.microsoft.com/office/drawing/2014/main" val="4163900956"/>
                    </a:ext>
                  </a:extLst>
                </a:gridCol>
                <a:gridCol w="417720">
                  <a:extLst>
                    <a:ext uri="{9D8B030D-6E8A-4147-A177-3AD203B41FA5}">
                      <a16:colId xmlns:a16="http://schemas.microsoft.com/office/drawing/2014/main" val="1870992529"/>
                    </a:ext>
                  </a:extLst>
                </a:gridCol>
                <a:gridCol w="343458">
                  <a:extLst>
                    <a:ext uri="{9D8B030D-6E8A-4147-A177-3AD203B41FA5}">
                      <a16:colId xmlns:a16="http://schemas.microsoft.com/office/drawing/2014/main" val="784722556"/>
                    </a:ext>
                  </a:extLst>
                </a:gridCol>
                <a:gridCol w="284534">
                  <a:extLst>
                    <a:ext uri="{9D8B030D-6E8A-4147-A177-3AD203B41FA5}">
                      <a16:colId xmlns:a16="http://schemas.microsoft.com/office/drawing/2014/main" val="2185156714"/>
                    </a:ext>
                  </a:extLst>
                </a:gridCol>
                <a:gridCol w="376553">
                  <a:extLst>
                    <a:ext uri="{9D8B030D-6E8A-4147-A177-3AD203B41FA5}">
                      <a16:colId xmlns:a16="http://schemas.microsoft.com/office/drawing/2014/main" val="691617020"/>
                    </a:ext>
                  </a:extLst>
                </a:gridCol>
                <a:gridCol w="376553">
                  <a:extLst>
                    <a:ext uri="{9D8B030D-6E8A-4147-A177-3AD203B41FA5}">
                      <a16:colId xmlns:a16="http://schemas.microsoft.com/office/drawing/2014/main" val="2924254198"/>
                    </a:ext>
                  </a:extLst>
                </a:gridCol>
                <a:gridCol w="376553">
                  <a:extLst>
                    <a:ext uri="{9D8B030D-6E8A-4147-A177-3AD203B41FA5}">
                      <a16:colId xmlns:a16="http://schemas.microsoft.com/office/drawing/2014/main" val="4043193415"/>
                    </a:ext>
                  </a:extLst>
                </a:gridCol>
              </a:tblGrid>
              <a:tr h="4149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7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7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7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7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7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7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7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D/E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7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6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6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6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6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6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(D/E)*(</a:t>
                      </a:r>
                      <a:r>
                        <a:rPr lang="en-US" sz="6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6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6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6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6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6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6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7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7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7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7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m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1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700" i="1" kern="10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700" i="1" kern="10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700" i="1" kern="1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700" i="1" kern="10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700" i="1" kern="10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- f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 = </a:t>
                      </a: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700" i="1" kern="0" baseline="-2500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700" i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700" i="1" kern="0" dirty="0" err="1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700" i="1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08114"/>
                  </a:ext>
                </a:extLst>
              </a:tr>
              <a:tr h="598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 Yield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 Growth Rate</a:t>
                      </a:r>
                      <a:endParaRPr lang="en-US" sz="6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 Unlevered Return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Debt to Equity</a:t>
                      </a:r>
                      <a:endParaRPr lang="en-US" sz="6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 Cost of Debt</a:t>
                      </a:r>
                      <a:endParaRPr lang="en-US" sz="6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 levered Return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Expansion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Gross Real ER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Fees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10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Net Expected Real Return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Inflation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Expected Return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1887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 3.0%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   6.6%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52.0%</a:t>
                      </a:r>
                      <a:endParaRPr lang="en-US" sz="6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8.4%</a:t>
                      </a:r>
                      <a:endParaRPr lang="en-US" sz="600" kern="10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  0.3%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  8.7%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-4.0%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10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=     4.7%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  2.3%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Gill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 7.0%</a:t>
                      </a:r>
                      <a:endParaRPr lang="en-US" sz="600" kern="100" dirty="0">
                        <a:effectLst/>
                        <a:latin typeface="Gill Sans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67" marR="39267" marT="0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0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68890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D8F12-7E84-7984-5325-A189C34CD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11947B-5B05-7034-C881-2647BDC64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" y="85726"/>
            <a:ext cx="45618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5" dirty="0">
                <a:latin typeface="Gill Sans"/>
              </a:rPr>
              <a:t>Private Credit Modeled as Levered High-Yield Exposure</a:t>
            </a:r>
            <a:endParaRPr spc="-45" dirty="0">
              <a:latin typeface="Gill Sans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0B7AB3B-EFAF-4E37-AC75-F6BED8958A21}"/>
              </a:ext>
            </a:extLst>
          </p:cNvPr>
          <p:cNvGrpSpPr/>
          <p:nvPr/>
        </p:nvGrpSpPr>
        <p:grpSpPr>
          <a:xfrm>
            <a:off x="0" y="351837"/>
            <a:ext cx="4608195" cy="5080"/>
            <a:chOff x="0" y="351837"/>
            <a:chExt cx="4608195" cy="5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3E4ECB2-5951-6AC4-63D2-49E8763EF490}"/>
                </a:ext>
              </a:extLst>
            </p:cNvPr>
            <p:cNvSpPr/>
            <p:nvPr/>
          </p:nvSpPr>
          <p:spPr>
            <a:xfrm>
              <a:off x="0" y="354368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862D5B-1B89-2D18-33E7-38B0362695AE}"/>
                </a:ext>
              </a:extLst>
            </p:cNvPr>
            <p:cNvSpPr/>
            <p:nvPr/>
          </p:nvSpPr>
          <p:spPr>
            <a:xfrm>
              <a:off x="0" y="35184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293A520-364D-CA53-6AA8-573E134289EB}"/>
                </a:ext>
              </a:extLst>
            </p:cNvPr>
            <p:cNvSpPr/>
            <p:nvPr/>
          </p:nvSpPr>
          <p:spPr>
            <a:xfrm>
              <a:off x="0" y="351847"/>
              <a:ext cx="46355" cy="5080"/>
            </a:xfrm>
            <a:custGeom>
              <a:avLst/>
              <a:gdLst/>
              <a:ahLst/>
              <a:cxnLst/>
              <a:rect l="l" t="t" r="r" b="b"/>
              <a:pathLst>
                <a:path w="46355" h="5079">
                  <a:moveTo>
                    <a:pt x="0" y="5060"/>
                  </a:moveTo>
                  <a:lnTo>
                    <a:pt x="0" y="0"/>
                  </a:lnTo>
                  <a:lnTo>
                    <a:pt x="46054" y="0"/>
                  </a:lnTo>
                  <a:lnTo>
                    <a:pt x="46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2317727A-7E39-DA18-7191-CB70C53DE0FC}"/>
              </a:ext>
            </a:extLst>
          </p:cNvPr>
          <p:cNvSpPr txBox="1"/>
          <p:nvPr/>
        </p:nvSpPr>
        <p:spPr>
          <a:xfrm>
            <a:off x="171449" y="479139"/>
            <a:ext cx="4288015" cy="543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Private credit return expectations are built from high-yield credit excess returns, scaled by a leverage multiplier (1.2×) and adjusted for inflation.</a:t>
            </a:r>
          </a:p>
          <a:p>
            <a:pPr marL="184150" indent="-91440" algn="just">
              <a:lnSpc>
                <a:spcPct val="100000"/>
              </a:lnSpc>
              <a:spcBef>
                <a:spcPts val="300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800" dirty="0">
                <a:latin typeface="Gill Sans"/>
                <a:cs typeface="Lucida Sans Unicode" panose="020B0602030504020204" pitchFamily="34" charset="0"/>
              </a:rPr>
              <a:t>This approach yields an expected nominal return of ~7.3% (geometric) with lower variance than direct HY exposure, reflecting the risk/return profile of institutional private credit portfolios.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5730B51-B5F1-2928-EA9E-76ED07F6BC0B}"/>
              </a:ext>
            </a:extLst>
          </p:cNvPr>
          <p:cNvSpPr txBox="1"/>
          <p:nvPr/>
        </p:nvSpPr>
        <p:spPr>
          <a:xfrm>
            <a:off x="4459464" y="3210329"/>
            <a:ext cx="131585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700" spc="-50" dirty="0">
                <a:solidFill>
                  <a:srgbClr val="22373A"/>
                </a:solidFill>
                <a:latin typeface="Calibri"/>
                <a:cs typeface="Calibri"/>
              </a:rPr>
              <a:t>8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C3F3BA-2F6E-41EA-F203-70D6ABE37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58211"/>
              </p:ext>
            </p:extLst>
          </p:nvPr>
        </p:nvGraphicFramePr>
        <p:xfrm>
          <a:off x="259555" y="1425575"/>
          <a:ext cx="4199907" cy="838200"/>
        </p:xfrm>
        <a:graphic>
          <a:graphicData uri="http://schemas.openxmlformats.org/drawingml/2006/table">
            <a:tbl>
              <a:tblPr/>
              <a:tblGrid>
                <a:gridCol w="480498">
                  <a:extLst>
                    <a:ext uri="{9D8B030D-6E8A-4147-A177-3AD203B41FA5}">
                      <a16:colId xmlns:a16="http://schemas.microsoft.com/office/drawing/2014/main" val="2690115306"/>
                    </a:ext>
                  </a:extLst>
                </a:gridCol>
                <a:gridCol w="345797">
                  <a:extLst>
                    <a:ext uri="{9D8B030D-6E8A-4147-A177-3AD203B41FA5}">
                      <a16:colId xmlns:a16="http://schemas.microsoft.com/office/drawing/2014/main" val="15193007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831874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8540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317144"/>
                    </a:ext>
                  </a:extLst>
                </a:gridCol>
                <a:gridCol w="546605">
                  <a:extLst>
                    <a:ext uri="{9D8B030D-6E8A-4147-A177-3AD203B41FA5}">
                      <a16:colId xmlns:a16="http://schemas.microsoft.com/office/drawing/2014/main" val="923772683"/>
                    </a:ext>
                  </a:extLst>
                </a:gridCol>
                <a:gridCol w="471600">
                  <a:extLst>
                    <a:ext uri="{9D8B030D-6E8A-4147-A177-3AD203B41FA5}">
                      <a16:colId xmlns:a16="http://schemas.microsoft.com/office/drawing/2014/main" val="152825672"/>
                    </a:ext>
                  </a:extLst>
                </a:gridCol>
                <a:gridCol w="429595">
                  <a:extLst>
                    <a:ext uri="{9D8B030D-6E8A-4147-A177-3AD203B41FA5}">
                      <a16:colId xmlns:a16="http://schemas.microsoft.com/office/drawing/2014/main" val="781895557"/>
                    </a:ext>
                  </a:extLst>
                </a:gridCol>
                <a:gridCol w="478012">
                  <a:extLst>
                    <a:ext uri="{9D8B030D-6E8A-4147-A177-3AD203B41FA5}">
                      <a16:colId xmlns:a16="http://schemas.microsoft.com/office/drawing/2014/main" val="2893039974"/>
                    </a:ext>
                  </a:extLst>
                </a:gridCol>
              </a:tblGrid>
              <a:tr h="68940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HY credit expected real return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Cash real return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HY credit excess real return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Leverage multiplier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Expected PC real return (arithmetic average)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Variance of levered HY credit return (L^2*Var(HY))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Expected PC real return (geometric average)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Expected inflation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Expected PC nominal return (geometric average)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0007"/>
                  </a:ext>
                </a:extLst>
              </a:tr>
              <a:tr h="1487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5.2%</a:t>
                      </a:r>
                    </a:p>
                  </a:txBody>
                  <a:tcPr marL="4049" marR="4049" marT="4049" marB="0" anchor="ctr">
                    <a:lnL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1.6%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3.5%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1.2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5.9%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1.9%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5.0%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2.3%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7.3%</a:t>
                      </a:r>
                    </a:p>
                  </a:txBody>
                  <a:tcPr marL="4049" marR="4049" marT="4049" marB="0" anchor="ctr">
                    <a:lnL>
                      <a:noFill/>
                    </a:lnL>
                    <a:lnR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77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9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57898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2210</Words>
  <Application>Microsoft Office PowerPoint</Application>
  <PresentationFormat>Custom</PresentationFormat>
  <Paragraphs>765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Gill Sans</vt:lpstr>
      <vt:lpstr>Lucida Sans Unicode</vt:lpstr>
      <vt:lpstr>Times New Roman</vt:lpstr>
      <vt:lpstr>Office Theme</vt:lpstr>
      <vt:lpstr>New Approach to Strategic Capital Market Assumptions for Long-Horizon Institutional Portfolios</vt:lpstr>
      <vt:lpstr>SAA Requires a Forward-Looking, Institutionally Grounded CMA</vt:lpstr>
      <vt:lpstr>Cash and FX Risk Do Not Belong in Long-Term Strategic Allocation</vt:lpstr>
      <vt:lpstr>Fixed Income Return = Starting Yield Minus Expected Credit Loss</vt:lpstr>
      <vt:lpstr>Mean Reversion Compresses Long-Term Risk Beyond What Volatility Suggests</vt:lpstr>
      <vt:lpstr>Time Diversification Reveals the Strategic Value of High-Yield and Structured Bonds</vt:lpstr>
      <vt:lpstr>Risk Means Missing Long-Term Targets, Not Short-Term Volatility</vt:lpstr>
      <vt:lpstr>Private Equity Delivers Equity Beta and Growth, But Net Alpha is Illusory</vt:lpstr>
      <vt:lpstr>Private Credit Modeled as Levered High-Yield Exposure</vt:lpstr>
      <vt:lpstr>Real Estate Offers Stable Cash Yields but Limited Real Growth</vt:lpstr>
      <vt:lpstr>Covariance Matrix Built from Horizon-Matched Risks and Empirical Co-Movement</vt:lpstr>
      <vt:lpstr>Equity Returns Anchored in Shareholder Cash Flows, Not Earnings Noise</vt:lpstr>
      <vt:lpstr>Valuation and Structural Signals Refine Equity Return Expectations</vt:lpstr>
      <vt:lpstr>Valuation &amp; Margin Trends Refine Cash-Based Equity Return Forecasts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Strategic Asset Allocation</dc:title>
  <dc:creator>Divya Patel, Tarun Kumar, Giga Nozadze</dc:creator>
  <cp:lastModifiedBy>Giga Nozadze</cp:lastModifiedBy>
  <cp:revision>119</cp:revision>
  <dcterms:created xsi:type="dcterms:W3CDTF">2025-09-30T22:56:43Z</dcterms:created>
  <dcterms:modified xsi:type="dcterms:W3CDTF">2025-10-01T15:22:47Z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2025-09-30T00:00:00Z</vt:filetime>
  </property>
  <property fmtid="{D5CDD505-2E9C-101B-9397-08002B2CF9AE}" pid="5" name="Producer">
    <vt:lpwstr>3-Heights(TM) PDF Security Shell 4.8.25.2 (http://www.pdf-tools.com)</vt:lpwstr>
  </property>
</Properties>
</file>