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8" r:id="rId4"/>
    <p:sldId id="260" r:id="rId5"/>
    <p:sldId id="261" r:id="rId6"/>
    <p:sldId id="269" r:id="rId7"/>
    <p:sldId id="274" r:id="rId8"/>
    <p:sldId id="271" r:id="rId9"/>
    <p:sldId id="27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674"/>
  </p:normalViewPr>
  <p:slideViewPr>
    <p:cSldViewPr snapToGrid="0">
      <p:cViewPr varScale="1">
        <p:scale>
          <a:sx n="165" d="100"/>
          <a:sy n="165" d="100"/>
        </p:scale>
        <p:origin x="4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d908dfa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d908dfa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d908dfa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d908dfa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30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1d908d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1d908df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d908df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1d908df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d908df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1d908df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40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d908df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1d908df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10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1d908dfa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1d908dfa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cp.2018.10.045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doi.org/10.1364/OE.384875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doi.org/10.1137/21M1397908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hyperlink" Target="https://en.wikipedia.org/wiki/Augmented_Lagrangian_method" TargetMode="External"/><Relationship Id="rId5" Type="http://schemas.openxmlformats.org/officeDocument/2006/relationships/image" Target="../media/image20.png"/><Relationship Id="rId10" Type="http://schemas.openxmlformats.org/officeDocument/2006/relationships/hyperlink" Target="https://en.wikipedia.org/wiki/Penalty_method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openreview.net/forum?id=vdv6CmGksr0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Partial Differential Equation Constrained Layer (PDE-CL) for Inverse Problems and Design </a:t>
            </a:r>
            <a:endParaRPr sz="37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20,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258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Joint Inverse Problems with PDE-CL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20">
                <a:extLst>
                  <a:ext uri="{FF2B5EF4-FFF2-40B4-BE49-F238E27FC236}">
                    <a16:creationId xmlns:a16="http://schemas.microsoft.com/office/drawing/2014/main" id="{7C77123C-4388-7650-1516-7C48917A6BC6}"/>
                  </a:ext>
                </a:extLst>
              </p:cNvPr>
              <p:cNvSpPr txBox="1"/>
              <p:nvPr/>
            </p:nvSpPr>
            <p:spPr>
              <a:xfrm>
                <a:off x="311700" y="783223"/>
                <a:ext cx="7790900" cy="738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" sz="1200" dirty="0"/>
                  <a:t>Have noisy, sparse, observed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sz="1200" dirty="0"/>
                  <a:t> on PDE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sz="1200" dirty="0"/>
                  <a:t>.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corresponds to a PDE of the same family, but with different, unknown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.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are assumed to be drawn from some unknown prior distribution. A variational autoencoder is trained to jointly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sz="1200" dirty="0"/>
                  <a:t>. </a:t>
                </a:r>
                <a:endParaRPr sz="1200" dirty="0"/>
              </a:p>
            </p:txBody>
          </p:sp>
        </mc:Choice>
        <mc:Fallback xmlns="">
          <p:sp>
            <p:nvSpPr>
              <p:cNvPr id="3" name="Google Shape;97;p20">
                <a:extLst>
                  <a:ext uri="{FF2B5EF4-FFF2-40B4-BE49-F238E27FC236}">
                    <a16:creationId xmlns:a16="http://schemas.microsoft.com/office/drawing/2014/main" id="{7C77123C-4388-7650-1516-7C48917A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783223"/>
                <a:ext cx="7790900" cy="738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1D925-15F8-E151-7ED0-8C43371BD668}"/>
                  </a:ext>
                </a:extLst>
              </p:cNvPr>
              <p:cNvSpPr txBox="1"/>
              <p:nvPr/>
            </p:nvSpPr>
            <p:spPr>
              <a:xfrm>
                <a:off x="172233" y="2157632"/>
                <a:ext cx="32652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1D925-15F8-E151-7ED0-8C43371B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3" y="2157632"/>
                <a:ext cx="32652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9AE2B-79AA-F5C3-1534-B1A71B52F977}"/>
                  </a:ext>
                </a:extLst>
              </p:cNvPr>
              <p:cNvSpPr txBox="1"/>
              <p:nvPr/>
            </p:nvSpPr>
            <p:spPr>
              <a:xfrm>
                <a:off x="1624122" y="1817288"/>
                <a:ext cx="103856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dirty="0"/>
                  <a:t>Latent Space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9AE2B-79AA-F5C3-1534-B1A71B52F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22" y="1817288"/>
                <a:ext cx="1038566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1DC1F-BBB4-1CE2-D9C5-C65676D84BE3}"/>
                  </a:ext>
                </a:extLst>
              </p:cNvPr>
              <p:cNvSpPr txBox="1"/>
              <p:nvPr/>
            </p:nvSpPr>
            <p:spPr>
              <a:xfrm>
                <a:off x="1478601" y="1997552"/>
                <a:ext cx="14186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0" dirty="0"/>
                  <a:t>Prior Distribution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91DC1F-BBB4-1CE2-D9C5-C65676D8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01" y="1997552"/>
                <a:ext cx="1418616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785D3-D785-0584-1D2A-E8A63C581320}"/>
                  </a:ext>
                </a:extLst>
              </p:cNvPr>
              <p:cNvSpPr txBox="1"/>
              <p:nvPr/>
            </p:nvSpPr>
            <p:spPr>
              <a:xfrm>
                <a:off x="1672320" y="2167767"/>
                <a:ext cx="104413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785D3-D785-0584-1D2A-E8A63C58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320" y="2167767"/>
                <a:ext cx="1044135" cy="246221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5CE430-D5A4-8583-481E-B67074F15637}"/>
              </a:ext>
            </a:extLst>
          </p:cNvPr>
          <p:cNvCxnSpPr>
            <a:cxnSpLocks/>
            <a:stCxn id="71" idx="3"/>
            <a:endCxn id="9" idx="1"/>
          </p:cNvCxnSpPr>
          <p:nvPr/>
        </p:nvCxnSpPr>
        <p:spPr>
          <a:xfrm>
            <a:off x="1450970" y="2288437"/>
            <a:ext cx="221350" cy="24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ADD369-268D-F85C-00F5-4D3C93EB9E3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2716455" y="2290878"/>
            <a:ext cx="234107" cy="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8C2C5-4EEF-5B8B-0A7B-09E8256D803D}"/>
              </a:ext>
            </a:extLst>
          </p:cNvPr>
          <p:cNvSpPr txBox="1"/>
          <p:nvPr/>
        </p:nvSpPr>
        <p:spPr>
          <a:xfrm>
            <a:off x="5351485" y="2167310"/>
            <a:ext cx="47642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NN</a:t>
            </a:r>
            <a:r>
              <a:rPr lang="en-US" sz="1100" b="1" baseline="-25000" dirty="0">
                <a:solidFill>
                  <a:schemeClr val="accent1"/>
                </a:solidFill>
              </a:rPr>
              <a:t>2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A4A9C-F71A-9145-7DFE-64ABEF25FBD7}"/>
              </a:ext>
            </a:extLst>
          </p:cNvPr>
          <p:cNvSpPr txBox="1"/>
          <p:nvPr/>
        </p:nvSpPr>
        <p:spPr>
          <a:xfrm>
            <a:off x="2950562" y="2016418"/>
            <a:ext cx="696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Neural Network Decoder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1F6C81-1500-59DE-1E85-5AA0BA65B0F2}"/>
              </a:ext>
            </a:extLst>
          </p:cNvPr>
          <p:cNvCxnSpPr>
            <a:cxnSpLocks/>
            <a:stCxn id="165" idx="3"/>
            <a:endCxn id="21" idx="1"/>
          </p:cNvCxnSpPr>
          <p:nvPr/>
        </p:nvCxnSpPr>
        <p:spPr>
          <a:xfrm>
            <a:off x="5112282" y="2298115"/>
            <a:ext cx="23920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A97446-526E-E2AD-9978-DC81BF459E88}"/>
                  </a:ext>
                </a:extLst>
              </p:cNvPr>
              <p:cNvSpPr txBox="1"/>
              <p:nvPr/>
            </p:nvSpPr>
            <p:spPr>
              <a:xfrm>
                <a:off x="4636838" y="1724896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A97446-526E-E2AD-9978-DC81BF45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38" y="1724896"/>
                <a:ext cx="293029" cy="215444"/>
              </a:xfrm>
              <a:prstGeom prst="rect">
                <a:avLst/>
              </a:prstGeom>
              <a:blipFill>
                <a:blip r:embed="rId8"/>
                <a:stretch>
                  <a:fillRect l="-12500" t="-22222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F83DF0-024D-9832-A62B-33CAFD095EAF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5827908" y="2298115"/>
            <a:ext cx="221350" cy="21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DFA78F-3686-31CB-429F-7AACD3A5909A}"/>
                  </a:ext>
                </a:extLst>
              </p:cNvPr>
              <p:cNvSpPr txBox="1"/>
              <p:nvPr/>
            </p:nvSpPr>
            <p:spPr>
              <a:xfrm>
                <a:off x="6049258" y="2146398"/>
                <a:ext cx="917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DFA78F-3686-31CB-429F-7AACD3A5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258" y="2146398"/>
                <a:ext cx="917374" cy="307777"/>
              </a:xfrm>
              <a:prstGeom prst="rect">
                <a:avLst/>
              </a:prstGeom>
              <a:blipFill>
                <a:blip r:embed="rId9"/>
                <a:stretch>
                  <a:fillRect l="-4110" t="-11538" r="-684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6A01360-C108-B5E7-AC5B-5AC7AD1DF70B}"/>
              </a:ext>
            </a:extLst>
          </p:cNvPr>
          <p:cNvSpPr txBox="1"/>
          <p:nvPr/>
        </p:nvSpPr>
        <p:spPr>
          <a:xfrm>
            <a:off x="7186689" y="2098059"/>
            <a:ext cx="584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Implicit Layer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7C6635-17C8-13BF-8B6A-E29CD5F35DF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6966632" y="2298114"/>
            <a:ext cx="220057" cy="2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21C045-17EE-B16C-B0AF-AF9B8D58335E}"/>
              </a:ext>
            </a:extLst>
          </p:cNvPr>
          <p:cNvSpPr txBox="1"/>
          <p:nvPr/>
        </p:nvSpPr>
        <p:spPr>
          <a:xfrm>
            <a:off x="691983" y="2011438"/>
            <a:ext cx="75898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Neural Network Encoder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F83954-EA9F-D004-D98C-C6D14D3703DC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>
            <a:off x="498756" y="2288437"/>
            <a:ext cx="1932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F29C16A-E0FD-D313-4CFF-0CD7E27A5661}"/>
              </a:ext>
            </a:extLst>
          </p:cNvPr>
          <p:cNvSpPr txBox="1"/>
          <p:nvPr/>
        </p:nvSpPr>
        <p:spPr>
          <a:xfrm>
            <a:off x="7889949" y="2669948"/>
            <a:ext cx="8709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dirty="0">
                <a:ea typeface="Cambria Math" panose="02040503050406030204" pitchFamily="18" charset="0"/>
              </a:rPr>
              <a:t>Emulate Noisy Measurement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8A3AC3-3E87-3A64-3C61-F326ABAEF32B}"/>
                  </a:ext>
                </a:extLst>
              </p:cNvPr>
              <p:cNvSpPr txBox="1"/>
              <p:nvPr/>
            </p:nvSpPr>
            <p:spPr>
              <a:xfrm>
                <a:off x="7784836" y="3211097"/>
                <a:ext cx="10811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ea typeface="Cambria Math" panose="02040503050406030204" pitchFamily="18" charset="0"/>
                  </a:rPr>
                  <a:t>Get Distribution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E8A3AC3-3E87-3A64-3C61-F326ABAEF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836" y="3211097"/>
                <a:ext cx="1081152" cy="400110"/>
              </a:xfrm>
              <a:prstGeom prst="rect">
                <a:avLst/>
              </a:prstGeom>
              <a:blipFill>
                <a:blip r:embed="rId10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4BAC64-8BF9-F03D-1C42-6BF8D5D0AA5E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8325412" y="2977725"/>
            <a:ext cx="0" cy="2333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0C3841-2CEE-4763-E9A9-5EE8CC76CADC}"/>
                  </a:ext>
                </a:extLst>
              </p:cNvPr>
              <p:cNvSpPr txBox="1"/>
              <p:nvPr/>
            </p:nvSpPr>
            <p:spPr>
              <a:xfrm>
                <a:off x="5454478" y="3032610"/>
                <a:ext cx="1885163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PDE Loss: </a:t>
                </a:r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chemeClr val="accent1"/>
                    </a:solidFill>
                  </a:rPr>
                  <a:t>NN</a:t>
                </a:r>
                <a:r>
                  <a:rPr lang="en-US" sz="1000" b="1" baseline="-25000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0C3841-2CEE-4763-E9A9-5EE8CC76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78" y="3032610"/>
                <a:ext cx="1885163" cy="973536"/>
              </a:xfrm>
              <a:prstGeom prst="rect">
                <a:avLst/>
              </a:prstGeom>
              <a:blipFill>
                <a:blip r:embed="rId11"/>
                <a:stretch>
                  <a:fillRect l="-4027" t="-3846" r="-536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68B245-B8B8-7B50-60D6-816B9B3E1855}"/>
                  </a:ext>
                </a:extLst>
              </p:cNvPr>
              <p:cNvSpPr txBox="1"/>
              <p:nvPr/>
            </p:nvSpPr>
            <p:spPr>
              <a:xfrm>
                <a:off x="7728031" y="3814558"/>
                <a:ext cx="11947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>
                    <a:ea typeface="Cambria Math" panose="02040503050406030204" pitchFamily="18" charset="0"/>
                  </a:rPr>
                  <a:t>Measurement Loss: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68B245-B8B8-7B50-60D6-816B9B3E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031" y="3814558"/>
                <a:ext cx="1194761" cy="307777"/>
              </a:xfrm>
              <a:prstGeom prst="rect">
                <a:avLst/>
              </a:prstGeom>
              <a:blipFill>
                <a:blip r:embed="rId12"/>
                <a:stretch>
                  <a:fillRect l="-6316" t="-12000" r="-21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159DE4-CEFD-27EE-9B29-AB329CC91D60}"/>
              </a:ext>
            </a:extLst>
          </p:cNvPr>
          <p:cNvCxnSpPr>
            <a:cxnSpLocks/>
            <a:stCxn id="129" idx="2"/>
            <a:endCxn id="134" idx="0"/>
          </p:cNvCxnSpPr>
          <p:nvPr/>
        </p:nvCxnSpPr>
        <p:spPr>
          <a:xfrm>
            <a:off x="2194387" y="3369391"/>
            <a:ext cx="3683512" cy="121364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6003FC-8757-E44D-44B5-349B4D3F19BD}"/>
                  </a:ext>
                </a:extLst>
              </p:cNvPr>
              <p:cNvSpPr txBox="1"/>
              <p:nvPr/>
            </p:nvSpPr>
            <p:spPr>
              <a:xfrm>
                <a:off x="8104063" y="2175003"/>
                <a:ext cx="44269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6003FC-8757-E44D-44B5-349B4D3F1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063" y="2175003"/>
                <a:ext cx="442699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00C9F37-0814-72F3-043F-E25FDC7CD2FA}"/>
              </a:ext>
            </a:extLst>
          </p:cNvPr>
          <p:cNvCxnSpPr>
            <a:cxnSpLocks/>
            <a:stCxn id="45" idx="3"/>
            <a:endCxn id="113" idx="1"/>
          </p:cNvCxnSpPr>
          <p:nvPr/>
        </p:nvCxnSpPr>
        <p:spPr>
          <a:xfrm>
            <a:off x="7771301" y="2298114"/>
            <a:ext cx="3327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4326B93-7359-9A3B-B0AA-074B0FF57699}"/>
              </a:ext>
            </a:extLst>
          </p:cNvPr>
          <p:cNvCxnSpPr>
            <a:cxnSpLocks/>
            <a:stCxn id="113" idx="2"/>
            <a:endCxn id="90" idx="0"/>
          </p:cNvCxnSpPr>
          <p:nvPr/>
        </p:nvCxnSpPr>
        <p:spPr>
          <a:xfrm flipH="1">
            <a:off x="8325412" y="2421224"/>
            <a:ext cx="1" cy="2487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82DD42-A5C9-9D91-A86F-5AD5524EB1B0}"/>
              </a:ext>
            </a:extLst>
          </p:cNvPr>
          <p:cNvCxnSpPr>
            <a:cxnSpLocks/>
            <a:stCxn id="9" idx="2"/>
            <a:endCxn id="129" idx="0"/>
          </p:cNvCxnSpPr>
          <p:nvPr/>
        </p:nvCxnSpPr>
        <p:spPr>
          <a:xfrm flipH="1">
            <a:off x="2194387" y="2413988"/>
            <a:ext cx="1" cy="627813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A4F8260-42BA-1A6B-EB6D-AB34339B741E}"/>
                  </a:ext>
                </a:extLst>
              </p:cNvPr>
              <p:cNvSpPr txBox="1"/>
              <p:nvPr/>
            </p:nvSpPr>
            <p:spPr>
              <a:xfrm>
                <a:off x="1769347" y="3041801"/>
                <a:ext cx="850080" cy="327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>
                    <a:ea typeface="Cambria Math" panose="02040503050406030204" pitchFamily="18" charset="0"/>
                  </a:rPr>
                  <a:t>KL divergence:</a:t>
                </a:r>
                <a:endParaRPr lang="en-US" sz="1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A4F8260-42BA-1A6B-EB6D-AB34339B7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47" y="3041801"/>
                <a:ext cx="850080" cy="327590"/>
              </a:xfrm>
              <a:prstGeom prst="rect">
                <a:avLst/>
              </a:prstGeom>
              <a:blipFill>
                <a:blip r:embed="rId14"/>
                <a:stretch>
                  <a:fillRect l="-10294" t="-14815" r="-735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E88F587-9079-0BBA-AD61-173F4AC20CA2}"/>
              </a:ext>
            </a:extLst>
          </p:cNvPr>
          <p:cNvCxnSpPr>
            <a:cxnSpLocks/>
            <a:stCxn id="113" idx="2"/>
            <a:endCxn id="103" idx="0"/>
          </p:cNvCxnSpPr>
          <p:nvPr/>
        </p:nvCxnSpPr>
        <p:spPr>
          <a:xfrm flipH="1">
            <a:off x="6397060" y="2421224"/>
            <a:ext cx="1928353" cy="61138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7B9FFE-737D-3F07-8F18-3599ADA8B014}"/>
                  </a:ext>
                </a:extLst>
              </p:cNvPr>
              <p:cNvSpPr txBox="1"/>
              <p:nvPr/>
            </p:nvSpPr>
            <p:spPr>
              <a:xfrm>
                <a:off x="4411136" y="4583039"/>
                <a:ext cx="29335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VAE Loss</a:t>
                </a:r>
                <a:r>
                  <a:rPr lang="en-US" sz="1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</m:oMath>
                </a14:m>
                <a:r>
                  <a:rPr lang="en-US" sz="1000" dirty="0"/>
                  <a:t>, use to optimize the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Neural Network Encoder </a:t>
                </a:r>
                <a:r>
                  <a:rPr lang="en-US" sz="1000" dirty="0"/>
                  <a:t>and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Neural Network Decoder 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77B9FFE-737D-3F07-8F18-3599ADA8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136" y="4583039"/>
                <a:ext cx="2933525" cy="307777"/>
              </a:xfrm>
              <a:prstGeom prst="rect">
                <a:avLst/>
              </a:prstGeom>
              <a:blipFill>
                <a:blip r:embed="rId15"/>
                <a:stretch>
                  <a:fillRect l="-2586" t="-12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CA59A89-3343-731F-4A4F-A066CC22175D}"/>
              </a:ext>
            </a:extLst>
          </p:cNvPr>
          <p:cNvCxnSpPr>
            <a:cxnSpLocks/>
            <a:stCxn id="165" idx="2"/>
            <a:endCxn id="103" idx="0"/>
          </p:cNvCxnSpPr>
          <p:nvPr/>
        </p:nvCxnSpPr>
        <p:spPr>
          <a:xfrm>
            <a:off x="4799000" y="2452003"/>
            <a:ext cx="1598060" cy="58060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Google Shape;97;p20">
                <a:extLst>
                  <a:ext uri="{FF2B5EF4-FFF2-40B4-BE49-F238E27FC236}">
                    <a16:creationId xmlns:a16="http://schemas.microsoft.com/office/drawing/2014/main" id="{6D698511-3CA4-D9AC-70B4-0A6049E43683}"/>
                  </a:ext>
                </a:extLst>
              </p:cNvPr>
              <p:cNvSpPr txBox="1"/>
              <p:nvPr/>
            </p:nvSpPr>
            <p:spPr>
              <a:xfrm>
                <a:off x="311700" y="4667220"/>
                <a:ext cx="71361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000" dirty="0"/>
                  <a:t>Compare to solving an inverse problem with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1000" dirty="0"/>
                  <a:t> </a:t>
                </a:r>
                <a:endParaRPr sz="1000" dirty="0"/>
              </a:p>
            </p:txBody>
          </p:sp>
        </mc:Choice>
        <mc:Fallback xmlns="">
          <p:sp>
            <p:nvSpPr>
              <p:cNvPr id="151" name="Google Shape;97;p20">
                <a:extLst>
                  <a:ext uri="{FF2B5EF4-FFF2-40B4-BE49-F238E27FC236}">
                    <a16:creationId xmlns:a16="http://schemas.microsoft.com/office/drawing/2014/main" id="{6D698511-3CA4-D9AC-70B4-0A6049E43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4667220"/>
                <a:ext cx="7136100" cy="338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4115BC8-8E7A-4AE5-4F05-6582A6E985E6}"/>
                  </a:ext>
                </a:extLst>
              </p:cNvPr>
              <p:cNvSpPr txBox="1"/>
              <p:nvPr/>
            </p:nvSpPr>
            <p:spPr>
              <a:xfrm>
                <a:off x="4485718" y="2144226"/>
                <a:ext cx="6265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4115BC8-8E7A-4AE5-4F05-6582A6E9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18" y="2144226"/>
                <a:ext cx="626564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B328930-BF95-84EA-4A99-76BC69E4BE67}"/>
              </a:ext>
            </a:extLst>
          </p:cNvPr>
          <p:cNvCxnSpPr>
            <a:cxnSpLocks/>
            <a:stCxn id="22" idx="3"/>
            <a:endCxn id="192" idx="1"/>
          </p:cNvCxnSpPr>
          <p:nvPr/>
        </p:nvCxnSpPr>
        <p:spPr>
          <a:xfrm>
            <a:off x="3647313" y="2293417"/>
            <a:ext cx="158742" cy="46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B9FF1A44-7F01-49F7-287B-3A136A98E4CB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>
            <a:off x="4929867" y="1832618"/>
            <a:ext cx="659830" cy="33469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8F58954B-BBA3-FF89-620A-8AE8A0FB753E}"/>
              </a:ext>
            </a:extLst>
          </p:cNvPr>
          <p:cNvCxnSpPr>
            <a:cxnSpLocks/>
            <a:stCxn id="29" idx="1"/>
            <a:endCxn id="192" idx="0"/>
          </p:cNvCxnSpPr>
          <p:nvPr/>
        </p:nvCxnSpPr>
        <p:spPr>
          <a:xfrm rot="10800000" flipV="1">
            <a:off x="4056998" y="1832618"/>
            <a:ext cx="579840" cy="33469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D96B551-5B49-79C1-F3FA-9428056674CE}"/>
              </a:ext>
            </a:extLst>
          </p:cNvPr>
          <p:cNvSpPr txBox="1"/>
          <p:nvPr/>
        </p:nvSpPr>
        <p:spPr>
          <a:xfrm>
            <a:off x="3806055" y="2167310"/>
            <a:ext cx="50188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NN</a:t>
            </a:r>
            <a:r>
              <a:rPr lang="en-US" sz="1100" baseline="-25000" dirty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F2D2116-05D2-BA51-DECE-EF54456F93B8}"/>
              </a:ext>
            </a:extLst>
          </p:cNvPr>
          <p:cNvCxnSpPr>
            <a:cxnSpLocks/>
            <a:stCxn id="192" idx="3"/>
            <a:endCxn id="165" idx="1"/>
          </p:cNvCxnSpPr>
          <p:nvPr/>
        </p:nvCxnSpPr>
        <p:spPr>
          <a:xfrm>
            <a:off x="4307941" y="2298115"/>
            <a:ext cx="17777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788CF-42B8-454E-5419-0D6B5C0537FC}"/>
              </a:ext>
            </a:extLst>
          </p:cNvPr>
          <p:cNvCxnSpPr>
            <a:cxnSpLocks/>
            <a:stCxn id="91" idx="2"/>
            <a:endCxn id="104" idx="0"/>
          </p:cNvCxnSpPr>
          <p:nvPr/>
        </p:nvCxnSpPr>
        <p:spPr>
          <a:xfrm>
            <a:off x="8325412" y="3611207"/>
            <a:ext cx="0" cy="20335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7328D5-669E-EF10-6655-B87E4337EE75}"/>
              </a:ext>
            </a:extLst>
          </p:cNvPr>
          <p:cNvCxnSpPr>
            <a:cxnSpLocks/>
            <a:stCxn id="104" idx="2"/>
            <a:endCxn id="134" idx="0"/>
          </p:cNvCxnSpPr>
          <p:nvPr/>
        </p:nvCxnSpPr>
        <p:spPr>
          <a:xfrm flipH="1">
            <a:off x="5877899" y="4122335"/>
            <a:ext cx="2447513" cy="460704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Physics-Informed Neural Network (PINN)</a:t>
            </a: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3547362"/>
            <a:ext cx="7136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effectLst/>
              </a:rPr>
              <a:t>Raissi</a:t>
            </a:r>
            <a:r>
              <a:rPr lang="en-US" sz="1000" dirty="0">
                <a:effectLst/>
              </a:rPr>
              <a:t>, M.; </a:t>
            </a:r>
            <a:r>
              <a:rPr lang="en-US" sz="1000" dirty="0" err="1">
                <a:effectLst/>
              </a:rPr>
              <a:t>Perdikaris</a:t>
            </a:r>
            <a:r>
              <a:rPr lang="en-US" sz="1000" dirty="0">
                <a:effectLst/>
              </a:rPr>
              <a:t>, P.; </a:t>
            </a:r>
            <a:r>
              <a:rPr lang="en-US" sz="1000" dirty="0" err="1">
                <a:effectLst/>
              </a:rPr>
              <a:t>Karniadakis</a:t>
            </a:r>
            <a:r>
              <a:rPr lang="en-US" sz="1000" dirty="0">
                <a:effectLst/>
              </a:rPr>
              <a:t>, G. E. Physics-Informed Neural Networks: A Deep Learning Framework for Solving Forward and Inverse Problems Involving Nonlinear Partial Differential Equations. </a:t>
            </a:r>
            <a:r>
              <a:rPr lang="en-US" sz="1000" i="1" dirty="0">
                <a:effectLst/>
              </a:rPr>
              <a:t>Journal of Computational Physics</a:t>
            </a:r>
            <a:r>
              <a:rPr lang="en-US" sz="1000" dirty="0">
                <a:effectLst/>
              </a:rPr>
              <a:t> </a:t>
            </a:r>
            <a:r>
              <a:rPr lang="en-US" sz="1000" b="1" dirty="0">
                <a:effectLst/>
              </a:rPr>
              <a:t>2019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378</a:t>
            </a:r>
            <a:r>
              <a:rPr lang="en-US" sz="1000" dirty="0">
                <a:effectLst/>
              </a:rPr>
              <a:t>, 686–707. </a:t>
            </a:r>
            <a:r>
              <a:rPr lang="en-US" sz="1000" dirty="0">
                <a:effectLst/>
                <a:hlinkClick r:id="rId3"/>
              </a:rPr>
              <a:t>https://doi.org/10.1016/j.jcp.2018.10.045</a:t>
            </a:r>
            <a:r>
              <a:rPr lang="en-US" sz="100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E7B36B-4557-3A4C-2D32-95471DD564C4}"/>
                  </a:ext>
                </a:extLst>
              </p:cNvPr>
              <p:cNvSpPr txBox="1"/>
              <p:nvPr/>
            </p:nvSpPr>
            <p:spPr>
              <a:xfrm>
                <a:off x="1127065" y="1680709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E7B36B-4557-3A4C-2D32-95471DD5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65" y="1680709"/>
                <a:ext cx="293029" cy="215444"/>
              </a:xfrm>
              <a:prstGeom prst="rect">
                <a:avLst/>
              </a:prstGeom>
              <a:blipFill>
                <a:blip r:embed="rId4"/>
                <a:stretch>
                  <a:fillRect l="-8333" t="-22222" r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C75869-2087-AE83-62C5-329C824AB4C7}"/>
              </a:ext>
            </a:extLst>
          </p:cNvPr>
          <p:cNvSpPr txBox="1"/>
          <p:nvPr/>
        </p:nvSpPr>
        <p:spPr>
          <a:xfrm>
            <a:off x="1690127" y="1572987"/>
            <a:ext cx="74217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FDF13-600C-CC2B-EB23-E50CE71D72F5}"/>
                  </a:ext>
                </a:extLst>
              </p:cNvPr>
              <p:cNvSpPr txBox="1"/>
              <p:nvPr/>
            </p:nvSpPr>
            <p:spPr>
              <a:xfrm>
                <a:off x="2679341" y="1680709"/>
                <a:ext cx="12464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FDF13-600C-CC2B-EB23-E50CE71D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41" y="1680709"/>
                <a:ext cx="1246495" cy="215444"/>
              </a:xfrm>
              <a:prstGeom prst="rect">
                <a:avLst/>
              </a:prstGeom>
              <a:blipFill>
                <a:blip r:embed="rId5"/>
                <a:stretch>
                  <a:fillRect l="-9091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1BBAF-97E5-9116-2BAA-840717E83930}"/>
                  </a:ext>
                </a:extLst>
              </p:cNvPr>
              <p:cNvSpPr txBox="1"/>
              <p:nvPr/>
            </p:nvSpPr>
            <p:spPr>
              <a:xfrm>
                <a:off x="1968827" y="2374867"/>
                <a:ext cx="20362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Given 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1BBAF-97E5-9116-2BAA-840717E83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27" y="2374867"/>
                <a:ext cx="2036245" cy="215444"/>
              </a:xfrm>
              <a:prstGeom prst="rect">
                <a:avLst/>
              </a:prstGeom>
              <a:blipFill>
                <a:blip r:embed="rId6"/>
                <a:stretch>
                  <a:fillRect l="-5590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24DD28-E27F-45C8-B036-5500111EB4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20094" y="1788431"/>
            <a:ext cx="27003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803EAA-819F-D0C0-793D-97B67119A40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32303" y="1788431"/>
            <a:ext cx="2470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352C2-B436-5786-CB48-23F9AB4673C5}"/>
                  </a:ext>
                </a:extLst>
              </p:cNvPr>
              <p:cNvSpPr txBox="1"/>
              <p:nvPr/>
            </p:nvSpPr>
            <p:spPr>
              <a:xfrm>
                <a:off x="4668012" y="2339763"/>
                <a:ext cx="2335576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352C2-B436-5786-CB48-23F9AB467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2339763"/>
                <a:ext cx="2335576" cy="285656"/>
              </a:xfrm>
              <a:prstGeom prst="rect">
                <a:avLst/>
              </a:prstGeom>
              <a:blipFill>
                <a:blip r:embed="rId7"/>
                <a:stretch>
                  <a:fillRect l="-4324" t="-4348" r="-54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8D16A-5C01-EF6D-DC7E-9D01FE01A68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925836" y="1788431"/>
            <a:ext cx="742176" cy="6941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5893E-B177-E698-D62A-79D7495D931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005072" y="2482589"/>
            <a:ext cx="662940" cy="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756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/>
              <a:t>PINNs for Inverse Problems</a:t>
            </a:r>
            <a:endParaRPr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EDBAEA-261C-16F2-6B96-2DB9330EE169}"/>
                  </a:ext>
                </a:extLst>
              </p:cNvPr>
              <p:cNvSpPr txBox="1"/>
              <p:nvPr/>
            </p:nvSpPr>
            <p:spPr>
              <a:xfrm>
                <a:off x="379434" y="3188356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EDBAEA-261C-16F2-6B96-2DB9330E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4" y="3188356"/>
                <a:ext cx="293029" cy="215444"/>
              </a:xfrm>
              <a:prstGeom prst="rect">
                <a:avLst/>
              </a:prstGeom>
              <a:blipFill>
                <a:blip r:embed="rId3"/>
                <a:stretch>
                  <a:fillRect l="-8333" t="-29412" r="-833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E3B2F1-629D-49AD-7623-529C369F986B}"/>
              </a:ext>
            </a:extLst>
          </p:cNvPr>
          <p:cNvSpPr txBox="1"/>
          <p:nvPr/>
        </p:nvSpPr>
        <p:spPr>
          <a:xfrm>
            <a:off x="1205116" y="271196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31EF3-4CFC-56D9-2B82-2AFB1091AC79}"/>
              </a:ext>
            </a:extLst>
          </p:cNvPr>
          <p:cNvSpPr txBox="1"/>
          <p:nvPr/>
        </p:nvSpPr>
        <p:spPr>
          <a:xfrm>
            <a:off x="1205116" y="340612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C3AF3-59BE-E2B2-CD47-89CB46F64D34}"/>
                  </a:ext>
                </a:extLst>
              </p:cNvPr>
              <p:cNvSpPr txBox="1"/>
              <p:nvPr/>
            </p:nvSpPr>
            <p:spPr>
              <a:xfrm>
                <a:off x="2509603" y="2819689"/>
                <a:ext cx="12865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C3AF3-59BE-E2B2-CD47-89CB46F6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2819689"/>
                <a:ext cx="1286571" cy="215444"/>
              </a:xfrm>
              <a:prstGeom prst="rect">
                <a:avLst/>
              </a:prstGeom>
              <a:blipFill>
                <a:blip r:embed="rId4"/>
                <a:stretch>
                  <a:fillRect l="-8738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66F3D1-E5FB-34C4-2A4B-A733158D8DCC}"/>
                  </a:ext>
                </a:extLst>
              </p:cNvPr>
              <p:cNvSpPr txBox="1"/>
              <p:nvPr/>
            </p:nvSpPr>
            <p:spPr>
              <a:xfrm>
                <a:off x="2509603" y="3513849"/>
                <a:ext cx="15272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66F3D1-E5FB-34C4-2A4B-A733158D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3513849"/>
                <a:ext cx="1527278" cy="215444"/>
              </a:xfrm>
              <a:prstGeom prst="rect">
                <a:avLst/>
              </a:prstGeom>
              <a:blipFill>
                <a:blip r:embed="rId5"/>
                <a:stretch>
                  <a:fillRect l="-7438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7601F4-B109-2294-9B6B-A31D63AE5ED5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72463" y="2927412"/>
            <a:ext cx="532653" cy="368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A98882-AB9C-1E3D-723D-DCA268089AA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672463" y="3296078"/>
            <a:ext cx="532653" cy="325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96B626-3462-FB50-F2C3-9BA5FBD1D34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097973" y="292741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C13899-9D9B-486F-B099-BAFC8553DA7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97973" y="362157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289A25-A5AD-0CC2-3F60-B283C933587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3796174" y="2927411"/>
            <a:ext cx="722251" cy="393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1110F-6260-FDB6-04F6-19C9E8A28A55}"/>
                  </a:ext>
                </a:extLst>
              </p:cNvPr>
              <p:cNvSpPr txBox="1"/>
              <p:nvPr/>
            </p:nvSpPr>
            <p:spPr>
              <a:xfrm>
                <a:off x="4498274" y="3478743"/>
                <a:ext cx="2755563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PDE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61110F-6260-FDB6-04F6-19C9E8A2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74" y="3478743"/>
                <a:ext cx="2755563" cy="285656"/>
              </a:xfrm>
              <a:prstGeom prst="rect">
                <a:avLst/>
              </a:prstGeom>
              <a:blipFill>
                <a:blip r:embed="rId6"/>
                <a:stretch>
                  <a:fillRect l="-4128"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36B057-F226-94C6-6B25-1CAC5419ABD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036881" y="2935759"/>
            <a:ext cx="461393" cy="68581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7F140-3E7E-9D56-B73E-A3EA7B21591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796174" y="2927411"/>
            <a:ext cx="702100" cy="69416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5C34B-6D47-BF7D-2CEE-2A35B9A38CD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036881" y="3621571"/>
            <a:ext cx="461393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E5ADC-F009-E5F4-45B0-FB9CFEEEB889}"/>
              </a:ext>
            </a:extLst>
          </p:cNvPr>
          <p:cNvSpPr txBox="1"/>
          <p:nvPr/>
        </p:nvSpPr>
        <p:spPr>
          <a:xfrm>
            <a:off x="4518425" y="2777459"/>
            <a:ext cx="8928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dirty="0">
                <a:ea typeface="Cambria Math" panose="02040503050406030204" pitchFamily="18" charset="0"/>
              </a:rPr>
              <a:t>Emulate Noisy Measurement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7CCDE-2431-553F-10D8-FB7310F4BFA9}"/>
                  </a:ext>
                </a:extLst>
              </p:cNvPr>
              <p:cNvSpPr txBox="1"/>
              <p:nvPr/>
            </p:nvSpPr>
            <p:spPr>
              <a:xfrm>
                <a:off x="5736046" y="2729324"/>
                <a:ext cx="10710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ea typeface="Cambria Math" panose="02040503050406030204" pitchFamily="18" charset="0"/>
                  </a:rPr>
                  <a:t>Get Distribution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7CCDE-2431-553F-10D8-FB7310F4B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46" y="2729324"/>
                <a:ext cx="1071088" cy="400110"/>
              </a:xfrm>
              <a:prstGeom prst="rect">
                <a:avLst/>
              </a:prstGeom>
              <a:blipFill>
                <a:blip r:embed="rId7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4EFCDE-B0EF-A997-3C07-CA530B2B44F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5411282" y="2929379"/>
            <a:ext cx="324764" cy="19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03C59F-84A3-E127-9226-09BDD8029342}"/>
                  </a:ext>
                </a:extLst>
              </p:cNvPr>
              <p:cNvSpPr txBox="1"/>
              <p:nvPr/>
            </p:nvSpPr>
            <p:spPr>
              <a:xfrm>
                <a:off x="7190892" y="2778239"/>
                <a:ext cx="128168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dirty="0">
                    <a:ea typeface="Cambria Math" panose="02040503050406030204" pitchFamily="18" charset="0"/>
                  </a:rPr>
                  <a:t>Measurement Loss: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𝒐𝒃𝒔𝒆𝒓𝒗𝒆𝒅</m:t>
                                </m:r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03C59F-84A3-E127-9226-09BDD802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892" y="2778239"/>
                <a:ext cx="1281683" cy="307777"/>
              </a:xfrm>
              <a:prstGeom prst="rect">
                <a:avLst/>
              </a:prstGeom>
              <a:blipFill>
                <a:blip r:embed="rId8"/>
                <a:stretch>
                  <a:fillRect l="-5882" t="-12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82082E-EEB2-1FB9-3C15-16DED2C90CDE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807134" y="2929379"/>
            <a:ext cx="383758" cy="274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30854B-16B2-E994-1890-9A724B7D59D0}"/>
                  </a:ext>
                </a:extLst>
              </p:cNvPr>
              <p:cNvSpPr txBox="1"/>
              <p:nvPr/>
            </p:nvSpPr>
            <p:spPr>
              <a:xfrm>
                <a:off x="379434" y="4046858"/>
                <a:ext cx="40348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1" dirty="0">
                    <a:ea typeface="Cambria Math" panose="02040503050406030204" pitchFamily="18" charset="0"/>
                  </a:rPr>
                  <a:t>Total Loss</a:t>
                </a:r>
                <a:r>
                  <a:rPr lang="en-US" sz="1000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</m:oMath>
                </a14:m>
                <a:r>
                  <a:rPr lang="en-US" sz="1000" dirty="0"/>
                  <a:t>, where the 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000" dirty="0"/>
                  <a:t> is chosen as a hyperparameter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30854B-16B2-E994-1890-9A724B7D5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4" y="4046858"/>
                <a:ext cx="4034822" cy="153888"/>
              </a:xfrm>
              <a:prstGeom prst="rect">
                <a:avLst/>
              </a:prstGeom>
              <a:blipFill>
                <a:blip r:embed="rId9"/>
                <a:stretch>
                  <a:fillRect l="-1567" t="-23077" r="-156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DBED9E7-D0C9-2C68-1823-E5125747CDBA}"/>
                  </a:ext>
                </a:extLst>
              </p:cNvPr>
              <p:cNvSpPr txBox="1"/>
              <p:nvPr/>
            </p:nvSpPr>
            <p:spPr>
              <a:xfrm>
                <a:off x="379434" y="1635176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DBED9E7-D0C9-2C68-1823-E5125747C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4" y="1635176"/>
                <a:ext cx="293029" cy="215444"/>
              </a:xfrm>
              <a:prstGeom prst="rect">
                <a:avLst/>
              </a:prstGeom>
              <a:blipFill>
                <a:blip r:embed="rId10"/>
                <a:stretch>
                  <a:fillRect l="-8333" t="-22222" r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7BFADC4-E7FD-C331-1BE4-B4094830A7F6}"/>
              </a:ext>
            </a:extLst>
          </p:cNvPr>
          <p:cNvSpPr txBox="1"/>
          <p:nvPr/>
        </p:nvSpPr>
        <p:spPr>
          <a:xfrm>
            <a:off x="1205116" y="115878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348BAE-4B5B-B83E-6965-261E3F12A95C}"/>
              </a:ext>
            </a:extLst>
          </p:cNvPr>
          <p:cNvSpPr txBox="1"/>
          <p:nvPr/>
        </p:nvSpPr>
        <p:spPr>
          <a:xfrm>
            <a:off x="1205116" y="1852948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66D683-1C66-8498-1AD9-27D4C5FE6381}"/>
                  </a:ext>
                </a:extLst>
              </p:cNvPr>
              <p:cNvSpPr txBox="1"/>
              <p:nvPr/>
            </p:nvSpPr>
            <p:spPr>
              <a:xfrm>
                <a:off x="2509603" y="1266509"/>
                <a:ext cx="12464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66D683-1C66-8498-1AD9-27D4C5FE6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1266509"/>
                <a:ext cx="1246495" cy="215444"/>
              </a:xfrm>
              <a:prstGeom prst="rect">
                <a:avLst/>
              </a:prstGeom>
              <a:blipFill>
                <a:blip r:embed="rId11"/>
                <a:stretch>
                  <a:fillRect l="-9091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EC71FD-5C82-5849-8615-B6D77833A4FF}"/>
                  </a:ext>
                </a:extLst>
              </p:cNvPr>
              <p:cNvSpPr txBox="1"/>
              <p:nvPr/>
            </p:nvSpPr>
            <p:spPr>
              <a:xfrm>
                <a:off x="2509603" y="1960669"/>
                <a:ext cx="15272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EC71FD-5C82-5849-8615-B6D77833A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03" y="1960669"/>
                <a:ext cx="1527278" cy="215444"/>
              </a:xfrm>
              <a:prstGeom prst="rect">
                <a:avLst/>
              </a:prstGeom>
              <a:blipFill>
                <a:blip r:embed="rId12"/>
                <a:stretch>
                  <a:fillRect l="-7438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121336-5BAA-C373-DB8C-D3DBDABB824E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672463" y="1374232"/>
            <a:ext cx="532653" cy="368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4A5F57-1C38-7EB6-A5D9-5FB8A5AE2ACA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672463" y="1742898"/>
            <a:ext cx="532653" cy="325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67937A-B623-654F-D639-063E7EEDCB7D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2097973" y="137423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34CBB3-7E29-C054-2059-0F83FCE0B0E5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2097973" y="2068391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F0B323-A543-ED06-8346-BBD9D7BC9A86}"/>
              </a:ext>
            </a:extLst>
          </p:cNvPr>
          <p:cNvCxnSpPr>
            <a:cxnSpLocks/>
            <a:stCxn id="59" idx="3"/>
            <a:endCxn id="78" idx="1"/>
          </p:cNvCxnSpPr>
          <p:nvPr/>
        </p:nvCxnSpPr>
        <p:spPr>
          <a:xfrm flipV="1">
            <a:off x="3756098" y="1374112"/>
            <a:ext cx="742176" cy="11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ABE7B7-C423-57C0-F28D-82284F30D010}"/>
                  </a:ext>
                </a:extLst>
              </p:cNvPr>
              <p:cNvSpPr txBox="1"/>
              <p:nvPr/>
            </p:nvSpPr>
            <p:spPr>
              <a:xfrm>
                <a:off x="4498274" y="1925563"/>
                <a:ext cx="2755563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PDE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ABE7B7-C423-57C0-F28D-82284F30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74" y="1925563"/>
                <a:ext cx="2755563" cy="285656"/>
              </a:xfrm>
              <a:prstGeom prst="rect">
                <a:avLst/>
              </a:prstGeom>
              <a:blipFill>
                <a:blip r:embed="rId13"/>
                <a:stretch>
                  <a:fillRect l="-412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AF3BC7-03C9-F9E8-6B92-15CC60839BC8}"/>
              </a:ext>
            </a:extLst>
          </p:cNvPr>
          <p:cNvCxnSpPr>
            <a:cxnSpLocks/>
            <a:stCxn id="60" idx="3"/>
            <a:endCxn id="78" idx="1"/>
          </p:cNvCxnSpPr>
          <p:nvPr/>
        </p:nvCxnSpPr>
        <p:spPr>
          <a:xfrm flipV="1">
            <a:off x="4036881" y="1374112"/>
            <a:ext cx="461393" cy="69427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7F979A-EEEF-D63A-D8F9-8496BBBCA424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>
            <a:off x="3756098" y="1374231"/>
            <a:ext cx="742176" cy="69416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0A42E0-2AA3-6F0D-F0DD-2F79FA80C7C4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4036881" y="2068391"/>
            <a:ext cx="461393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C9966B-5CBF-2374-71D3-596C648F3DB0}"/>
                  </a:ext>
                </a:extLst>
              </p:cNvPr>
              <p:cNvSpPr txBox="1"/>
              <p:nvPr/>
            </p:nvSpPr>
            <p:spPr>
              <a:xfrm>
                <a:off x="380622" y="974879"/>
                <a:ext cx="33754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1" dirty="0">
                    <a:ea typeface="Cambria Math" panose="02040503050406030204" pitchFamily="18" charset="0"/>
                  </a:rPr>
                  <a:t>Direct (Possibly Noisy) Observations of Solution,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C9966B-5CBF-2374-71D3-596C648F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2" y="974879"/>
                <a:ext cx="3375476" cy="153888"/>
              </a:xfrm>
              <a:prstGeom prst="rect">
                <a:avLst/>
              </a:prstGeom>
              <a:blipFill>
                <a:blip r:embed="rId14"/>
                <a:stretch>
                  <a:fillRect l="-1873" t="-23077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95516D-296E-27A4-9E17-A0AC81F7B03F}"/>
                  </a:ext>
                </a:extLst>
              </p:cNvPr>
              <p:cNvSpPr txBox="1"/>
              <p:nvPr/>
            </p:nvSpPr>
            <p:spPr>
              <a:xfrm>
                <a:off x="4498274" y="1266390"/>
                <a:ext cx="33698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Measurement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E95516D-296E-27A4-9E17-A0AC81F7B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74" y="1266390"/>
                <a:ext cx="3369830" cy="215444"/>
              </a:xfrm>
              <a:prstGeom prst="rect">
                <a:avLst/>
              </a:prstGeom>
              <a:blipFill>
                <a:blip r:embed="rId15"/>
                <a:stretch>
                  <a:fillRect l="-3383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8A8C71-2C35-4003-21BD-2C7BCC88E1B0}"/>
                  </a:ext>
                </a:extLst>
              </p:cNvPr>
              <p:cNvSpPr txBox="1"/>
              <p:nvPr/>
            </p:nvSpPr>
            <p:spPr>
              <a:xfrm>
                <a:off x="379435" y="2512246"/>
                <a:ext cx="300614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1" dirty="0">
                    <a:ea typeface="Cambria Math" panose="02040503050406030204" pitchFamily="18" charset="0"/>
                  </a:rPr>
                  <a:t>Indirect, Noisy Observation of Solution,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𝒐𝒃𝒔𝒆𝒓𝒗𝒆𝒅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8A8C71-2C35-4003-21BD-2C7BCC88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5" y="2512246"/>
                <a:ext cx="3006144" cy="153888"/>
              </a:xfrm>
              <a:prstGeom prst="rect">
                <a:avLst/>
              </a:prstGeom>
              <a:blipFill>
                <a:blip r:embed="rId16"/>
                <a:stretch>
                  <a:fillRect l="-2101" t="-23077" r="-84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Google Shape;61;p14">
            <a:extLst>
              <a:ext uri="{FF2B5EF4-FFF2-40B4-BE49-F238E27FC236}">
                <a16:creationId xmlns:a16="http://schemas.microsoft.com/office/drawing/2014/main" id="{418906D7-D550-1D24-01CF-A2CEC05CD36D}"/>
              </a:ext>
            </a:extLst>
          </p:cNvPr>
          <p:cNvSpPr txBox="1"/>
          <p:nvPr/>
        </p:nvSpPr>
        <p:spPr>
          <a:xfrm>
            <a:off x="311700" y="4334489"/>
            <a:ext cx="7136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effectLst/>
              </a:rPr>
              <a:t>Chen, Y.; Lu, L.; </a:t>
            </a:r>
            <a:r>
              <a:rPr lang="en-US" sz="1000" dirty="0" err="1">
                <a:effectLst/>
              </a:rPr>
              <a:t>Karniadakis</a:t>
            </a:r>
            <a:r>
              <a:rPr lang="en-US" sz="1000" dirty="0">
                <a:effectLst/>
              </a:rPr>
              <a:t>, G. E.; Dal Negro, L. Physics-Informed Neural Networks for Inverse Problems in Nano-Optics and Metamaterials. </a:t>
            </a:r>
            <a:r>
              <a:rPr lang="en-US" sz="1000" i="1" dirty="0">
                <a:effectLst/>
              </a:rPr>
              <a:t>Opt. Express</a:t>
            </a:r>
            <a:r>
              <a:rPr lang="en-US" sz="1000" dirty="0">
                <a:effectLst/>
              </a:rPr>
              <a:t> </a:t>
            </a:r>
            <a:r>
              <a:rPr lang="en-US" sz="1000" b="1" dirty="0">
                <a:effectLst/>
              </a:rPr>
              <a:t>2020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28</a:t>
            </a:r>
            <a:r>
              <a:rPr lang="en-US" sz="1000" dirty="0">
                <a:effectLst/>
              </a:rPr>
              <a:t> (8), 11618. </a:t>
            </a:r>
            <a:r>
              <a:rPr lang="en-US" sz="1000" dirty="0">
                <a:effectLst/>
                <a:hlinkClick r:id="rId17"/>
              </a:rPr>
              <a:t>https://doi.org/10.1364/OE.384875</a:t>
            </a:r>
            <a:r>
              <a:rPr lang="en-US" sz="1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53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/>
              <a:t>PINN with Hard Constraints for Inverse Design (</a:t>
            </a:r>
            <a:r>
              <a:rPr lang="en" sz="2500" dirty="0" err="1"/>
              <a:t>hPINN</a:t>
            </a:r>
            <a:r>
              <a:rPr lang="en" sz="2500" dirty="0"/>
              <a:t>)</a:t>
            </a:r>
            <a:endParaRPr sz="2500" dirty="0"/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4056787"/>
            <a:ext cx="7136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</a:rPr>
              <a:t>Lu, L.; </a:t>
            </a:r>
            <a:r>
              <a:rPr lang="en-US" sz="1000" dirty="0" err="1">
                <a:effectLst/>
              </a:rPr>
              <a:t>Pestourie</a:t>
            </a:r>
            <a:r>
              <a:rPr lang="en-US" sz="1000" dirty="0">
                <a:effectLst/>
              </a:rPr>
              <a:t>, R.; Yao, W.; Wang, Z.; Verdugo, F.; Johnson, S. G. Physics-Informed Neural Networks with Hard Constraints for Inverse Design. </a:t>
            </a:r>
            <a:r>
              <a:rPr lang="en-US" sz="1000" i="1" dirty="0">
                <a:effectLst/>
              </a:rPr>
              <a:t>SIAM J. Sci. </a:t>
            </a:r>
            <a:r>
              <a:rPr lang="en-US" sz="1000" i="1" dirty="0" err="1">
                <a:effectLst/>
              </a:rPr>
              <a:t>Comput</a:t>
            </a:r>
            <a:r>
              <a:rPr lang="en-US" sz="1000" i="1" dirty="0">
                <a:effectLst/>
              </a:rPr>
              <a:t>.</a:t>
            </a:r>
            <a:r>
              <a:rPr lang="en-US" sz="1000" dirty="0">
                <a:effectLst/>
              </a:rPr>
              <a:t> </a:t>
            </a:r>
            <a:r>
              <a:rPr lang="en-US" sz="1000" b="1" dirty="0">
                <a:effectLst/>
              </a:rPr>
              <a:t>2021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43</a:t>
            </a:r>
            <a:r>
              <a:rPr lang="en-US" sz="1000" dirty="0">
                <a:effectLst/>
              </a:rPr>
              <a:t> (6), B1105–B1132. </a:t>
            </a:r>
            <a:r>
              <a:rPr lang="en-US" sz="1000" dirty="0">
                <a:effectLst/>
                <a:hlinkClick r:id="rId3"/>
              </a:rPr>
              <a:t>https://doi.org/10.1137/21M1397908</a:t>
            </a:r>
            <a:r>
              <a:rPr lang="en-US" sz="1000" dirty="0">
                <a:effectLst/>
              </a:rPr>
              <a:t>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067A68-DDB7-13C2-46E4-D7492D22AD5A}"/>
                  </a:ext>
                </a:extLst>
              </p:cNvPr>
              <p:cNvSpPr txBox="1"/>
              <p:nvPr/>
            </p:nvSpPr>
            <p:spPr>
              <a:xfrm>
                <a:off x="549172" y="1674472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067A68-DDB7-13C2-46E4-D7492D22A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2" y="1674472"/>
                <a:ext cx="293029" cy="215444"/>
              </a:xfrm>
              <a:prstGeom prst="rect">
                <a:avLst/>
              </a:prstGeom>
              <a:blipFill>
                <a:blip r:embed="rId4"/>
                <a:stretch>
                  <a:fillRect l="-8333" t="-29412" r="-833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52BD21-5122-746E-F05F-10E16295CDA0}"/>
              </a:ext>
            </a:extLst>
          </p:cNvPr>
          <p:cNvSpPr txBox="1"/>
          <p:nvPr/>
        </p:nvSpPr>
        <p:spPr>
          <a:xfrm>
            <a:off x="1374854" y="1198084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32F0E-EE69-731D-0CFB-52B3D995BF31}"/>
              </a:ext>
            </a:extLst>
          </p:cNvPr>
          <p:cNvSpPr txBox="1"/>
          <p:nvPr/>
        </p:nvSpPr>
        <p:spPr>
          <a:xfrm>
            <a:off x="1374854" y="1892244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Neural Network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15D9C6-BF31-D638-9831-CF05A933B4E3}"/>
                  </a:ext>
                </a:extLst>
              </p:cNvPr>
              <p:cNvSpPr txBox="1"/>
              <p:nvPr/>
            </p:nvSpPr>
            <p:spPr>
              <a:xfrm>
                <a:off x="2679341" y="1305805"/>
                <a:ext cx="12464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15D9C6-BF31-D638-9831-CF05A933B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41" y="1305805"/>
                <a:ext cx="1246495" cy="215444"/>
              </a:xfrm>
              <a:prstGeom prst="rect">
                <a:avLst/>
              </a:prstGeom>
              <a:blipFill>
                <a:blip r:embed="rId5"/>
                <a:stretch>
                  <a:fillRect l="-9091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F214A4-9238-E83C-7770-3F1AFF8B99C2}"/>
                  </a:ext>
                </a:extLst>
              </p:cNvPr>
              <p:cNvSpPr txBox="1"/>
              <p:nvPr/>
            </p:nvSpPr>
            <p:spPr>
              <a:xfrm>
                <a:off x="2679341" y="1999965"/>
                <a:ext cx="15272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F214A4-9238-E83C-7770-3F1AFF8B9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41" y="1999965"/>
                <a:ext cx="1527278" cy="215444"/>
              </a:xfrm>
              <a:prstGeom prst="rect">
                <a:avLst/>
              </a:prstGeom>
              <a:blipFill>
                <a:blip r:embed="rId6"/>
                <a:stretch>
                  <a:fillRect l="-7438" t="-22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64E9F-8858-3A64-CC47-71626B4C08E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42201" y="1413528"/>
            <a:ext cx="532653" cy="368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D1859F-924D-CA77-FCE7-2CDCE6EF27E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842201" y="1782194"/>
            <a:ext cx="532653" cy="325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BEB7F-4253-5E2E-FE97-99177BC1C13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267711" y="1413527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1A6924-4F5A-2FD5-7BCE-86565F18B28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267711" y="2107687"/>
            <a:ext cx="41163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004302-1A06-4910-E74F-4F4A21626297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925836" y="1413527"/>
            <a:ext cx="742176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1587E5-640F-586C-E92E-1A97C3686481}"/>
                  </a:ext>
                </a:extLst>
              </p:cNvPr>
              <p:cNvSpPr txBox="1"/>
              <p:nvPr/>
            </p:nvSpPr>
            <p:spPr>
              <a:xfrm>
                <a:off x="4668012" y="1300303"/>
                <a:ext cx="2389565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Design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1587E5-640F-586C-E92E-1A97C368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1300303"/>
                <a:ext cx="2389565" cy="243143"/>
              </a:xfrm>
              <a:prstGeom prst="rect">
                <a:avLst/>
              </a:prstGeom>
              <a:blipFill>
                <a:blip r:embed="rId7"/>
                <a:stretch>
                  <a:fillRect l="-4233" t="-2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D0009-3210-8505-F852-EBF790CE0D9E}"/>
                  </a:ext>
                </a:extLst>
              </p:cNvPr>
              <p:cNvSpPr txBox="1"/>
              <p:nvPr/>
            </p:nvSpPr>
            <p:spPr>
              <a:xfrm>
                <a:off x="4668012" y="1964859"/>
                <a:ext cx="2755563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PDE Loss: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2D0009-3210-8505-F852-EBF790CE0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1964859"/>
                <a:ext cx="2755563" cy="285656"/>
              </a:xfrm>
              <a:prstGeom prst="rect">
                <a:avLst/>
              </a:prstGeom>
              <a:blipFill>
                <a:blip r:embed="rId8"/>
                <a:stretch>
                  <a:fillRect l="-3670" r="-459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65EEA-0FFF-D582-2517-591478CA6306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4206619" y="1421875"/>
            <a:ext cx="461393" cy="68581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097953-DC4E-DB23-4B32-E0B8782E4467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3925836" y="1413527"/>
            <a:ext cx="742176" cy="69416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2E6F4E-E1D6-C176-2C3E-3E3BBBFFA7F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4206619" y="2107687"/>
            <a:ext cx="461393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2EC31-B894-A353-61E9-3274204F590F}"/>
                  </a:ext>
                </a:extLst>
              </p:cNvPr>
              <p:cNvSpPr txBox="1"/>
              <p:nvPr/>
            </p:nvSpPr>
            <p:spPr>
              <a:xfrm>
                <a:off x="4668012" y="2650672"/>
                <a:ext cx="15009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ea typeface="Cambria Math" panose="02040503050406030204" pitchFamily="18" charset="0"/>
                  </a:rPr>
                  <a:t>Total Loss</a:t>
                </a:r>
                <a:r>
                  <a:rPr lang="en-US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2EC31-B894-A353-61E9-3274204F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12" y="2650672"/>
                <a:ext cx="1500924" cy="215444"/>
              </a:xfrm>
              <a:prstGeom prst="rect">
                <a:avLst/>
              </a:prstGeom>
              <a:blipFill>
                <a:blip r:embed="rId9"/>
                <a:stretch>
                  <a:fillRect l="-6723" t="-22222" r="-33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79;p17">
                <a:extLst>
                  <a:ext uri="{FF2B5EF4-FFF2-40B4-BE49-F238E27FC236}">
                    <a16:creationId xmlns:a16="http://schemas.microsoft.com/office/drawing/2014/main" id="{617067D6-F4CD-CD8B-1227-C6B0AC7F047D}"/>
                  </a:ext>
                </a:extLst>
              </p:cNvPr>
              <p:cNvSpPr txBox="1"/>
              <p:nvPr/>
            </p:nvSpPr>
            <p:spPr>
              <a:xfrm>
                <a:off x="314394" y="3047646"/>
                <a:ext cx="71361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US" dirty="0"/>
                  <a:t>The </a:t>
                </a:r>
                <a:r>
                  <a:rPr lang="en-US" dirty="0">
                    <a:hlinkClick r:id="rId10"/>
                  </a:rPr>
                  <a:t>penalty method</a:t>
                </a:r>
                <a:r>
                  <a:rPr lang="en-US" dirty="0"/>
                  <a:t> or </a:t>
                </a:r>
                <a:r>
                  <a:rPr lang="en-US" dirty="0">
                    <a:hlinkClick r:id="rId11"/>
                  </a:rPr>
                  <a:t>augmented Lagrangian method</a:t>
                </a:r>
                <a:r>
                  <a:rPr lang="en-US" dirty="0"/>
                  <a:t> is used to minimize the total loss with respect to the parameters of the </a:t>
                </a:r>
                <a:r>
                  <a:rPr lang="en-US" dirty="0">
                    <a:solidFill>
                      <a:srgbClr val="FF0000"/>
                    </a:solidFill>
                  </a:rPr>
                  <a:t>neural networks</a:t>
                </a:r>
                <a:r>
                  <a:rPr lang="en-US" dirty="0">
                    <a:solidFill>
                      <a:schemeClr val="tx1"/>
                    </a:solidFill>
                  </a:rPr>
                  <a:t>. Essentially, the 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the PDE loss term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increased as iterations progress.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Google Shape;79;p17">
                <a:extLst>
                  <a:ext uri="{FF2B5EF4-FFF2-40B4-BE49-F238E27FC236}">
                    <a16:creationId xmlns:a16="http://schemas.microsoft.com/office/drawing/2014/main" id="{617067D6-F4CD-CD8B-1227-C6B0AC7F0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94" y="3047646"/>
                <a:ext cx="7136100" cy="830966"/>
              </a:xfrm>
              <a:prstGeom prst="rect">
                <a:avLst/>
              </a:prstGeom>
              <a:blipFill>
                <a:blip r:embed="rId12"/>
                <a:stretch>
                  <a:fillRect l="-1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Partial Differential Equation Constrained Layer (PDE-CL)</a:t>
            </a: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4297425"/>
            <a:ext cx="7136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Reference:</a:t>
            </a:r>
          </a:p>
          <a:p>
            <a:r>
              <a:rPr lang="en-US" sz="1000" dirty="0" err="1">
                <a:effectLst/>
              </a:rPr>
              <a:t>Négiar</a:t>
            </a:r>
            <a:r>
              <a:rPr lang="en-US" sz="1000" dirty="0">
                <a:effectLst/>
              </a:rPr>
              <a:t>, G.; Mahoney, M. W.; </a:t>
            </a:r>
            <a:r>
              <a:rPr lang="en-US" sz="1000" dirty="0" err="1">
                <a:effectLst/>
              </a:rPr>
              <a:t>Krishnapriyan</a:t>
            </a:r>
            <a:r>
              <a:rPr lang="en-US" sz="1000" dirty="0">
                <a:effectLst/>
              </a:rPr>
              <a:t>, A. S. Learning Differentiable Solvers for Systems with Hard Constraints. The </a:t>
            </a:r>
            <a:r>
              <a:rPr lang="en-US" sz="1000" dirty="0"/>
              <a:t>Eleventh International Conference on Learning Representations, 2023. </a:t>
            </a:r>
            <a:r>
              <a:rPr lang="en-US" sz="1000" dirty="0">
                <a:hlinkClick r:id="rId3"/>
              </a:rPr>
              <a:t>https://openreview.net/forum?id=vdv6CmGksr0</a:t>
            </a:r>
            <a:r>
              <a:rPr lang="en-US" sz="1000" dirty="0"/>
              <a:t> </a:t>
            </a:r>
            <a:endParaRPr lang="en-US" sz="1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F8439-A4EF-9D0B-3D53-DB51CE551090}"/>
                  </a:ext>
                </a:extLst>
              </p:cNvPr>
              <p:cNvSpPr txBox="1"/>
              <p:nvPr/>
            </p:nvSpPr>
            <p:spPr>
              <a:xfrm>
                <a:off x="74841" y="1596429"/>
                <a:ext cx="8515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F8439-A4EF-9D0B-3D53-DB51CE55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1" y="1596429"/>
                <a:ext cx="851580" cy="215444"/>
              </a:xfrm>
              <a:prstGeom prst="rect">
                <a:avLst/>
              </a:prstGeom>
              <a:blipFill>
                <a:blip r:embed="rId4"/>
                <a:stretch>
                  <a:fillRect l="-1471" t="-22222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D279FAD-23B3-3973-A9E3-BF4742501810}"/>
              </a:ext>
            </a:extLst>
          </p:cNvPr>
          <p:cNvSpPr txBox="1"/>
          <p:nvPr/>
        </p:nvSpPr>
        <p:spPr>
          <a:xfrm>
            <a:off x="1208294" y="1498037"/>
            <a:ext cx="67351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250D6-A8F7-F656-128F-DDED24760DB7}"/>
                  </a:ext>
                </a:extLst>
              </p:cNvPr>
              <p:cNvSpPr txBox="1"/>
              <p:nvPr/>
            </p:nvSpPr>
            <p:spPr>
              <a:xfrm>
                <a:off x="2199845" y="1474954"/>
                <a:ext cx="130958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 values per batch dim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b="1" dirty="0"/>
                  <a:t>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250D6-A8F7-F656-128F-DDED2476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845" y="1474954"/>
                <a:ext cx="1309589" cy="461665"/>
              </a:xfrm>
              <a:prstGeom prst="rect">
                <a:avLst/>
              </a:prstGeom>
              <a:blipFill>
                <a:blip r:embed="rId5"/>
                <a:stretch>
                  <a:fillRect l="-3846" t="-10811" r="-576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EDD74C-3B71-2AC7-3D3F-1DB9589262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26421" y="1704151"/>
            <a:ext cx="281873" cy="1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29BDCD-3389-C72E-A59D-8A69E03EF3E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81808" y="1705786"/>
            <a:ext cx="31803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43F7C4-0DEE-4177-AAD9-28540DAAD714}"/>
                  </a:ext>
                </a:extLst>
              </p:cNvPr>
              <p:cNvSpPr txBox="1"/>
              <p:nvPr/>
            </p:nvSpPr>
            <p:spPr>
              <a:xfrm>
                <a:off x="7723980" y="2571750"/>
                <a:ext cx="1371600" cy="1127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0" u="sng" dirty="0">
                    <a:ea typeface="Cambria Math" panose="02040503050406030204" pitchFamily="18" charset="0"/>
                  </a:rPr>
                  <a:t>Loss </a:t>
                </a:r>
                <a14:m>
                  <m:oMath xmlns:m="http://schemas.openxmlformats.org/officeDocument/2006/math">
                    <m:r>
                      <a:rPr lang="el-GR" sz="1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l-GR" sz="10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000" u="sng" dirty="0">
                  <a:ea typeface="Cambria Math" panose="02040503050406030204" pitchFamily="18" charset="0"/>
                </a:endParaRPr>
              </a:p>
              <a:p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43F7C4-0DEE-4177-AAD9-28540DAA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80" y="2571750"/>
                <a:ext cx="1371600" cy="1127425"/>
              </a:xfrm>
              <a:prstGeom prst="rect">
                <a:avLst/>
              </a:prstGeom>
              <a:blipFill>
                <a:blip r:embed="rId6"/>
                <a:stretch>
                  <a:fillRect l="-6422" t="-3333" r="-367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93C787-787C-DD26-1AD0-F5BA249C0192}"/>
                  </a:ext>
                </a:extLst>
              </p:cNvPr>
              <p:cNvSpPr txBox="1"/>
              <p:nvPr/>
            </p:nvSpPr>
            <p:spPr>
              <a:xfrm>
                <a:off x="146018" y="1862818"/>
                <a:ext cx="67351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ea typeface="Cambria Math" panose="02040503050406030204" pitchFamily="18" charset="0"/>
                  </a:rPr>
                  <a:t>b</a:t>
                </a:r>
                <a:r>
                  <a:rPr lang="en-US" sz="900" b="0" dirty="0">
                    <a:ea typeface="Cambria Math" panose="02040503050406030204" pitchFamily="18" charset="0"/>
                  </a:rPr>
                  <a:t>atch dim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93C787-787C-DD26-1AD0-F5BA249C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8" y="1862818"/>
                <a:ext cx="673514" cy="138499"/>
              </a:xfrm>
              <a:prstGeom prst="rect">
                <a:avLst/>
              </a:prstGeom>
              <a:blipFill>
                <a:blip r:embed="rId7"/>
                <a:stretch>
                  <a:fillRect l="-11111" t="-25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660FE3-F5F3-C50B-BC70-3E9F410D2867}"/>
                  </a:ext>
                </a:extLst>
              </p:cNvPr>
              <p:cNvSpPr txBox="1"/>
              <p:nvPr/>
            </p:nvSpPr>
            <p:spPr>
              <a:xfrm>
                <a:off x="3768606" y="1413527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660FE3-F5F3-C50B-BC70-3E9F410D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606" y="1413527"/>
                <a:ext cx="3725150" cy="5877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53EB07D-7D68-5ACB-57BC-D120D7B3FA59}"/>
              </a:ext>
            </a:extLst>
          </p:cNvPr>
          <p:cNvSpPr txBox="1"/>
          <p:nvPr/>
        </p:nvSpPr>
        <p:spPr>
          <a:xfrm>
            <a:off x="4482424" y="1108542"/>
            <a:ext cx="1234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Implicit Layer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9E3F1E-B1BE-0CC8-8EB9-31D297B175E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3509434" y="1705787"/>
            <a:ext cx="259172" cy="16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E17023-745D-558C-BD68-10DD0380EDBA}"/>
                  </a:ext>
                </a:extLst>
              </p:cNvPr>
              <p:cNvSpPr txBox="1"/>
              <p:nvPr/>
            </p:nvSpPr>
            <p:spPr>
              <a:xfrm>
                <a:off x="7681922" y="1500442"/>
                <a:ext cx="1451038" cy="4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E17023-745D-558C-BD68-10DD0380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22" y="1500442"/>
                <a:ext cx="1451038" cy="407419"/>
              </a:xfrm>
              <a:prstGeom prst="rect">
                <a:avLst/>
              </a:prstGeom>
              <a:blipFill>
                <a:blip r:embed="rId9"/>
                <a:stretch>
                  <a:fillRect l="-862" t="-30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5F9BA9-56B5-1355-FF29-AC3304A5DD6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7493756" y="1704152"/>
            <a:ext cx="188166" cy="32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81ADFE-9A07-9ADF-793E-C63A45EAB7D8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>
            <a:off x="8407441" y="1907861"/>
            <a:ext cx="2339" cy="66388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3349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Inverse Design with PDE-CL</a:t>
            </a:r>
            <a:endParaRPr dirty="0"/>
          </a:p>
        </p:txBody>
      </p:sp>
      <p:sp>
        <p:nvSpPr>
          <p:cNvPr id="91" name="Google Shape;91;p19"/>
          <p:cNvSpPr txBox="1"/>
          <p:nvPr/>
        </p:nvSpPr>
        <p:spPr>
          <a:xfrm>
            <a:off x="311700" y="4546464"/>
            <a:ext cx="574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Compare </a:t>
            </a:r>
            <a:r>
              <a:rPr lang="en" sz="1000" b="1" dirty="0">
                <a:solidFill>
                  <a:schemeClr val="accent1"/>
                </a:solidFill>
              </a:rPr>
              <a:t>design loss </a:t>
            </a:r>
            <a:r>
              <a:rPr lang="en" sz="1000" dirty="0"/>
              <a:t>and </a:t>
            </a:r>
            <a:r>
              <a:rPr lang="en" sz="1000" b="1" dirty="0">
                <a:solidFill>
                  <a:srgbClr val="FF0000"/>
                </a:solidFill>
              </a:rPr>
              <a:t>PDE loss </a:t>
            </a:r>
            <a:r>
              <a:rPr lang="en" sz="1000" dirty="0"/>
              <a:t>to that achieved by </a:t>
            </a:r>
            <a:r>
              <a:rPr lang="en" sz="1000" dirty="0" err="1"/>
              <a:t>hPINN</a:t>
            </a:r>
            <a:endParaRPr lang="en" sz="1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Should we jointly optimize </a:t>
            </a:r>
            <a:r>
              <a:rPr lang="en" sz="1000" b="1" dirty="0">
                <a:solidFill>
                  <a:srgbClr val="FF0000"/>
                </a:solidFill>
              </a:rPr>
              <a:t>neural network 1 </a:t>
            </a:r>
            <a:r>
              <a:rPr lang="en" sz="1000" dirty="0"/>
              <a:t>and </a:t>
            </a:r>
            <a:r>
              <a:rPr lang="en" sz="1000" b="1" dirty="0">
                <a:solidFill>
                  <a:schemeClr val="accent1"/>
                </a:solidFill>
              </a:rPr>
              <a:t>neural network 2 </a:t>
            </a:r>
            <a:r>
              <a:rPr lang="en" sz="1000" dirty="0"/>
              <a:t>or alternate training?</a:t>
            </a:r>
            <a:endParaRPr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/>
              <p:nvPr/>
            </p:nvSpPr>
            <p:spPr>
              <a:xfrm>
                <a:off x="850244" y="1348195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44" y="1348195"/>
                <a:ext cx="293029" cy="215444"/>
              </a:xfrm>
              <a:prstGeom prst="rect">
                <a:avLst/>
              </a:prstGeom>
              <a:blipFill>
                <a:blip r:embed="rId3"/>
                <a:stretch>
                  <a:fillRect l="-8000" t="-27778" r="-4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1AACDB-EA2D-8926-0A42-4BFACA039A74}"/>
              </a:ext>
            </a:extLst>
          </p:cNvPr>
          <p:cNvSpPr txBox="1"/>
          <p:nvPr/>
        </p:nvSpPr>
        <p:spPr>
          <a:xfrm>
            <a:off x="4348036" y="1243389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ECB6D-10A3-A76E-35A8-EBD805BB9F37}"/>
              </a:ext>
            </a:extLst>
          </p:cNvPr>
          <p:cNvSpPr txBox="1"/>
          <p:nvPr/>
        </p:nvSpPr>
        <p:spPr>
          <a:xfrm>
            <a:off x="1439111" y="1240474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Neural Network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/>
              <p:nvPr/>
            </p:nvSpPr>
            <p:spPr>
              <a:xfrm>
                <a:off x="5607362" y="1225083"/>
                <a:ext cx="130958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 values per batch dim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b="1" dirty="0"/>
                  <a:t> values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362" y="1225083"/>
                <a:ext cx="1309589" cy="461665"/>
              </a:xfrm>
              <a:prstGeom prst="rect">
                <a:avLst/>
              </a:prstGeom>
              <a:blipFill>
                <a:blip r:embed="rId4"/>
                <a:stretch>
                  <a:fillRect l="-3846" t="-8108" r="-576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/>
              <p:nvPr/>
            </p:nvSpPr>
            <p:spPr>
              <a:xfrm>
                <a:off x="2636502" y="1132751"/>
                <a:ext cx="140802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 coefficients at every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5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050" b="1" dirty="0"/>
                  <a:t> values</a:t>
                </a:r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502" y="1132751"/>
                <a:ext cx="1408027" cy="646331"/>
              </a:xfrm>
              <a:prstGeom prst="rect">
                <a:avLst/>
              </a:prstGeom>
              <a:blipFill>
                <a:blip r:embed="rId5"/>
                <a:stretch>
                  <a:fillRect t="-11538" r="-446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871D56-52D6-D4E7-0977-FDF5B7B59A3D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4044529" y="1455917"/>
            <a:ext cx="303507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B60A5-A23C-D98C-64F3-CEEA8830BB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43273" y="1455917"/>
            <a:ext cx="29583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B1E1E-F877-4A42-DD51-55CB5A449A6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240893" y="1455916"/>
            <a:ext cx="366469" cy="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30D07B-57CA-3928-6ECD-1AABEED243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31968" y="1455917"/>
            <a:ext cx="30453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0DAD7-04F7-3C26-A408-A370002F7FEA}"/>
                  </a:ext>
                </a:extLst>
              </p:cNvPr>
              <p:cNvSpPr txBox="1"/>
              <p:nvPr/>
            </p:nvSpPr>
            <p:spPr>
              <a:xfrm>
                <a:off x="1291192" y="3485311"/>
                <a:ext cx="2104711" cy="635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Design Loss: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000" dirty="0"/>
                  <a:t>, could be at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000" dirty="0"/>
                  <a:t> original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dirty="0"/>
                  <a:t> or the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 new points, use to optimize </a:t>
                </a:r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neural network 1</a:t>
                </a:r>
                <a:endParaRPr lang="en-US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B0DAD7-04F7-3C26-A408-A370002F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92" y="3485311"/>
                <a:ext cx="2104711" cy="635367"/>
              </a:xfrm>
              <a:prstGeom prst="rect">
                <a:avLst/>
              </a:prstGeom>
              <a:blipFill>
                <a:blip r:embed="rId6"/>
                <a:stretch>
                  <a:fillRect l="-3593" t="-588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/>
              <p:nvPr/>
            </p:nvSpPr>
            <p:spPr>
              <a:xfrm>
                <a:off x="3869597" y="3485311"/>
                <a:ext cx="1885163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PDE Loss: </a:t>
                </a:r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chemeClr val="accent1"/>
                    </a:solidFill>
                  </a:rPr>
                  <a:t>neural network 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597" y="3485311"/>
                <a:ext cx="1885163" cy="973536"/>
              </a:xfrm>
              <a:prstGeom prst="rect">
                <a:avLst/>
              </a:prstGeom>
              <a:blipFill>
                <a:blip r:embed="rId7"/>
                <a:stretch>
                  <a:fillRect l="-4000" t="-3896" r="-466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/>
              <p:nvPr/>
            </p:nvSpPr>
            <p:spPr>
              <a:xfrm>
                <a:off x="660001" y="1561962"/>
                <a:ext cx="67351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ea typeface="Cambria Math" panose="02040503050406030204" pitchFamily="18" charset="0"/>
                  </a:rPr>
                  <a:t>b</a:t>
                </a:r>
                <a:r>
                  <a:rPr lang="en-US" sz="900" b="0" dirty="0">
                    <a:ea typeface="Cambria Math" panose="02040503050406030204" pitchFamily="18" charset="0"/>
                  </a:rPr>
                  <a:t>atch dim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1" y="1561962"/>
                <a:ext cx="673514" cy="138499"/>
              </a:xfrm>
              <a:prstGeom prst="rect">
                <a:avLst/>
              </a:prstGeom>
              <a:blipFill>
                <a:blip r:embed="rId8"/>
                <a:stretch>
                  <a:fillRect l="-9091" t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/>
              <p:nvPr/>
            </p:nvSpPr>
            <p:spPr>
              <a:xfrm>
                <a:off x="4401196" y="1971025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96" y="1971025"/>
                <a:ext cx="3725150" cy="5877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57D6941-633D-2F35-449F-7415566DF2CA}"/>
              </a:ext>
            </a:extLst>
          </p:cNvPr>
          <p:cNvSpPr txBox="1"/>
          <p:nvPr/>
        </p:nvSpPr>
        <p:spPr>
          <a:xfrm>
            <a:off x="4326660" y="1758914"/>
            <a:ext cx="123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Implicit Layer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6394A0-4333-BCBE-5500-A9A572D6E430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6262157" y="1686748"/>
            <a:ext cx="1614" cy="284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/>
              <p:nvPr/>
            </p:nvSpPr>
            <p:spPr>
              <a:xfrm>
                <a:off x="5536637" y="2829116"/>
                <a:ext cx="1451038" cy="4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637" y="2829116"/>
                <a:ext cx="1451038" cy="407419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8F01F1-92FA-673C-0741-3B91F0555B2F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6262156" y="2558815"/>
            <a:ext cx="1615" cy="2703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36B11D-402F-02FA-C881-D6752DB0B33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340516" y="1779082"/>
            <a:ext cx="1471663" cy="1706229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91A046-7202-7CFD-A945-5D7C5D664697}"/>
              </a:ext>
            </a:extLst>
          </p:cNvPr>
          <p:cNvCxnSpPr>
            <a:cxnSpLocks/>
            <a:stCxn id="50" idx="1"/>
            <a:endCxn id="13" idx="0"/>
          </p:cNvCxnSpPr>
          <p:nvPr/>
        </p:nvCxnSpPr>
        <p:spPr>
          <a:xfrm flipH="1">
            <a:off x="4812179" y="3032826"/>
            <a:ext cx="724458" cy="452485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CFDFD68-6543-3177-2107-DEAD33F5A58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2343548" y="1779082"/>
            <a:ext cx="996968" cy="1706229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6BEB0C-EE0C-AA51-48B7-6D819B38CD25}"/>
              </a:ext>
            </a:extLst>
          </p:cNvPr>
          <p:cNvCxnSpPr>
            <a:cxnSpLocks/>
            <a:stCxn id="50" idx="1"/>
            <a:endCxn id="12" idx="0"/>
          </p:cNvCxnSpPr>
          <p:nvPr/>
        </p:nvCxnSpPr>
        <p:spPr>
          <a:xfrm flipH="1">
            <a:off x="2343548" y="3032826"/>
            <a:ext cx="3193089" cy="45248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7B44B41-187F-C937-DF91-5A58FEDD28AA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843209" y="-603061"/>
            <a:ext cx="104806" cy="3797706"/>
          </a:xfrm>
          <a:prstGeom prst="bentConnector3">
            <a:avLst>
              <a:gd name="adj1" fmla="val 31811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5F9290-300F-BCA9-D078-0DBE0F52DBCA}"/>
                  </a:ext>
                </a:extLst>
              </p:cNvPr>
              <p:cNvSpPr txBox="1"/>
              <p:nvPr/>
            </p:nvSpPr>
            <p:spPr>
              <a:xfrm>
                <a:off x="588613" y="876228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5F9290-300F-BCA9-D078-0DBE0F52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" y="876228"/>
                <a:ext cx="3725150" cy="587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308CA0-C244-D9E6-8632-71E4594ED275}"/>
              </a:ext>
            </a:extLst>
          </p:cNvPr>
          <p:cNvSpPr txBox="1"/>
          <p:nvPr/>
        </p:nvSpPr>
        <p:spPr>
          <a:xfrm>
            <a:off x="4313763" y="885266"/>
            <a:ext cx="174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PDE-CL</a:t>
            </a:r>
          </a:p>
        </p:txBody>
      </p:sp>
    </p:spTree>
    <p:extLst>
      <p:ext uri="{BB962C8B-B14F-4D97-AF65-F5344CB8AC3E}">
        <p14:creationId xmlns:p14="http://schemas.microsoft.com/office/powerpoint/2010/main" val="215036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16959" y="894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Inverse Problem with PDE-CL</a:t>
            </a:r>
            <a:endParaRPr dirty="0"/>
          </a:p>
        </p:txBody>
      </p:sp>
      <p:sp>
        <p:nvSpPr>
          <p:cNvPr id="91" name="Google Shape;91;p19"/>
          <p:cNvSpPr txBox="1"/>
          <p:nvPr/>
        </p:nvSpPr>
        <p:spPr>
          <a:xfrm>
            <a:off x="116959" y="4624241"/>
            <a:ext cx="574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Compare </a:t>
            </a:r>
            <a:r>
              <a:rPr lang="en" sz="1000" b="1" dirty="0">
                <a:solidFill>
                  <a:schemeClr val="accent1"/>
                </a:solidFill>
              </a:rPr>
              <a:t>design loss </a:t>
            </a:r>
            <a:r>
              <a:rPr lang="en" sz="1000" dirty="0"/>
              <a:t>and </a:t>
            </a:r>
            <a:r>
              <a:rPr lang="en" sz="1000" b="1" dirty="0">
                <a:solidFill>
                  <a:srgbClr val="FF0000"/>
                </a:solidFill>
              </a:rPr>
              <a:t>measurement loss </a:t>
            </a:r>
            <a:r>
              <a:rPr lang="en" sz="1000" dirty="0"/>
              <a:t>to that achieved by PINN with soft constraint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/>
              <a:t>Should we jointly optimize </a:t>
            </a:r>
            <a:r>
              <a:rPr lang="en" sz="1000" b="1" dirty="0">
                <a:solidFill>
                  <a:srgbClr val="FF0000"/>
                </a:solidFill>
              </a:rPr>
              <a:t>neural network 1 </a:t>
            </a:r>
            <a:r>
              <a:rPr lang="en" sz="1000" dirty="0"/>
              <a:t>and </a:t>
            </a:r>
            <a:r>
              <a:rPr lang="en" sz="1000" b="1" dirty="0">
                <a:solidFill>
                  <a:schemeClr val="accent1"/>
                </a:solidFill>
              </a:rPr>
              <a:t>neural network 2 </a:t>
            </a:r>
            <a:r>
              <a:rPr lang="en" sz="1000" dirty="0"/>
              <a:t>or alternate training?</a:t>
            </a:r>
            <a:endParaRPr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/>
              <p:nvPr/>
            </p:nvSpPr>
            <p:spPr>
              <a:xfrm>
                <a:off x="909513" y="1043383"/>
                <a:ext cx="2930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B9BE0-17C0-3FF1-6543-9828513FB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13" y="1043383"/>
                <a:ext cx="293029" cy="215444"/>
              </a:xfrm>
              <a:prstGeom prst="rect">
                <a:avLst/>
              </a:prstGeom>
              <a:blipFill>
                <a:blip r:embed="rId3"/>
                <a:stretch>
                  <a:fillRect l="-8333" t="-27778" r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1AACDB-EA2D-8926-0A42-4BFACA039A74}"/>
              </a:ext>
            </a:extLst>
          </p:cNvPr>
          <p:cNvSpPr txBox="1"/>
          <p:nvPr/>
        </p:nvSpPr>
        <p:spPr>
          <a:xfrm>
            <a:off x="4407305" y="938577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Neural Network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ECB6D-10A3-A76E-35A8-EBD805BB9F37}"/>
              </a:ext>
            </a:extLst>
          </p:cNvPr>
          <p:cNvSpPr txBox="1"/>
          <p:nvPr/>
        </p:nvSpPr>
        <p:spPr>
          <a:xfrm>
            <a:off x="1498380" y="935662"/>
            <a:ext cx="89285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Neural Network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/>
              <p:nvPr/>
            </p:nvSpPr>
            <p:spPr>
              <a:xfrm>
                <a:off x="5666631" y="920271"/>
                <a:ext cx="130958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000" b="0" dirty="0"/>
                  <a:t>Solution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 values per batch dim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000" b="1" dirty="0"/>
                  <a:t> values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DE2DF-3F35-0772-38F3-45BD45D1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31" y="920271"/>
                <a:ext cx="1309589" cy="461665"/>
              </a:xfrm>
              <a:prstGeom prst="rect">
                <a:avLst/>
              </a:prstGeom>
              <a:blipFill>
                <a:blip r:embed="rId4"/>
                <a:stretch>
                  <a:fillRect l="-3846" t="-8108" r="-4808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/>
              <p:nvPr/>
            </p:nvSpPr>
            <p:spPr>
              <a:xfrm>
                <a:off x="2695771" y="827939"/>
                <a:ext cx="140802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50" b="0" dirty="0">
                    <a:ea typeface="Cambria Math" panose="02040503050406030204" pitchFamily="18" charset="0"/>
                  </a:rPr>
                  <a:t>Coefficients: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050" dirty="0"/>
                  <a:t> coefficients at every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05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05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05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050" b="1" dirty="0"/>
                  <a:t> values</a:t>
                </a:r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65B3DC-606E-0D22-775C-75D3F8FC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71" y="827939"/>
                <a:ext cx="1408027" cy="646331"/>
              </a:xfrm>
              <a:prstGeom prst="rect">
                <a:avLst/>
              </a:prstGeom>
              <a:blipFill>
                <a:blip r:embed="rId5"/>
                <a:stretch>
                  <a:fillRect t="-11538" r="-446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871D56-52D6-D4E7-0977-FDF5B7B59A3D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4103798" y="1151105"/>
            <a:ext cx="303507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B60A5-A23C-D98C-64F3-CEEA8830BB2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202542" y="1151105"/>
            <a:ext cx="29583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B1E1E-F877-4A42-DD51-55CB5A449A6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300162" y="1151104"/>
            <a:ext cx="366469" cy="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30D07B-57CA-3928-6ECD-1AABEED243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91237" y="1151105"/>
            <a:ext cx="30453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/>
              <p:nvPr/>
            </p:nvSpPr>
            <p:spPr>
              <a:xfrm>
                <a:off x="3091674" y="3108146"/>
                <a:ext cx="1885163" cy="9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PDE Loss: </a:t>
                </a:r>
                <a:r>
                  <a:rPr lang="en-US" sz="1000" b="0" dirty="0">
                    <a:ea typeface="Cambria Math" panose="02040503050406030204" pitchFamily="18" charset="0"/>
                  </a:rPr>
                  <a:t>Keep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fixed, sample a new batch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, and the loss is </a:t>
                </a:r>
                <a:r>
                  <a:rPr lang="en-US" sz="1000" dirty="0">
                    <a:ea typeface="Cambria Math" panose="02040503050406030204" pitchFamily="18" charset="0"/>
                  </a:rPr>
                  <a:t>calculated at these new points as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Ϝ</m:t>
                            </m:r>
                            <m:d>
                              <m:d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chemeClr val="accent1"/>
                    </a:solidFill>
                  </a:rPr>
                  <a:t>neural network 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8D43E8-32CD-B2C3-84A6-CCD4E8DC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74" y="3108146"/>
                <a:ext cx="1885163" cy="973536"/>
              </a:xfrm>
              <a:prstGeom prst="rect">
                <a:avLst/>
              </a:prstGeom>
              <a:blipFill>
                <a:blip r:embed="rId6"/>
                <a:stretch>
                  <a:fillRect l="-4027" t="-3846" r="-5369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/>
              <p:nvPr/>
            </p:nvSpPr>
            <p:spPr>
              <a:xfrm>
                <a:off x="719270" y="1257150"/>
                <a:ext cx="67351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ea typeface="Cambria Math" panose="02040503050406030204" pitchFamily="18" charset="0"/>
                  </a:rPr>
                  <a:t>b</a:t>
                </a:r>
                <a:r>
                  <a:rPr lang="en-US" sz="900" b="0" dirty="0">
                    <a:ea typeface="Cambria Math" panose="02040503050406030204" pitchFamily="18" charset="0"/>
                  </a:rPr>
                  <a:t>atch dim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5B6664-F8F7-B9D3-749E-01EACB21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70" y="1257150"/>
                <a:ext cx="673514" cy="138499"/>
              </a:xfrm>
              <a:prstGeom prst="rect">
                <a:avLst/>
              </a:prstGeom>
              <a:blipFill>
                <a:blip r:embed="rId7"/>
                <a:stretch>
                  <a:fillRect l="-11111" t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/>
              <p:nvPr/>
            </p:nvSpPr>
            <p:spPr>
              <a:xfrm>
                <a:off x="4460465" y="1666213"/>
                <a:ext cx="3725150" cy="587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Ϝ</m:t>
                    </m:r>
                    <m:d>
                      <m:dPr>
                        <m:ctrlPr>
                          <a:rPr lang="el-G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𝑛𝑁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7F7D37E-36CD-93F2-B4EA-C92CD68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65" y="1666213"/>
                <a:ext cx="3725150" cy="5877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57D6941-633D-2F35-449F-7415566DF2CA}"/>
              </a:ext>
            </a:extLst>
          </p:cNvPr>
          <p:cNvSpPr txBox="1"/>
          <p:nvPr/>
        </p:nvSpPr>
        <p:spPr>
          <a:xfrm>
            <a:off x="4385929" y="1454102"/>
            <a:ext cx="1234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Implicit Layer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6394A0-4333-BCBE-5500-A9A572D6E430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6321426" y="1381936"/>
            <a:ext cx="1614" cy="284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/>
              <p:nvPr/>
            </p:nvSpPr>
            <p:spPr>
              <a:xfrm>
                <a:off x="5595906" y="2524304"/>
                <a:ext cx="1451038" cy="4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𝑛𝑁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24D6B0-8995-4704-D306-517AD9625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906" y="2524304"/>
                <a:ext cx="1451038" cy="407419"/>
              </a:xfrm>
              <a:prstGeom prst="rect">
                <a:avLst/>
              </a:prstGeom>
              <a:blipFill>
                <a:blip r:embed="rId9"/>
                <a:stretch>
                  <a:fillRect l="-87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8F01F1-92FA-673C-0741-3B91F0555B2F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6321425" y="2254003"/>
            <a:ext cx="1615" cy="2703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36B11D-402F-02FA-C881-D6752DB0B33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399785" y="1474270"/>
            <a:ext cx="634471" cy="163387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91A046-7202-7CFD-A945-5D7C5D664697}"/>
              </a:ext>
            </a:extLst>
          </p:cNvPr>
          <p:cNvCxnSpPr>
            <a:cxnSpLocks/>
            <a:stCxn id="50" idx="1"/>
            <a:endCxn id="13" idx="0"/>
          </p:cNvCxnSpPr>
          <p:nvPr/>
        </p:nvCxnSpPr>
        <p:spPr>
          <a:xfrm flipH="1">
            <a:off x="4034256" y="2728014"/>
            <a:ext cx="1561650" cy="380132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7B44B41-187F-C937-DF91-5A58FEDD28AA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902478" y="-907873"/>
            <a:ext cx="104806" cy="3797706"/>
          </a:xfrm>
          <a:prstGeom prst="bentConnector3">
            <a:avLst>
              <a:gd name="adj1" fmla="val 31811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FF8717-B8CC-C3AD-0E58-0DE5A77716DC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 flipH="1">
            <a:off x="6317810" y="2931723"/>
            <a:ext cx="3615" cy="3459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79D899-51B5-CD99-C3AD-D2395F9F361C}"/>
              </a:ext>
            </a:extLst>
          </p:cNvPr>
          <p:cNvSpPr txBox="1"/>
          <p:nvPr/>
        </p:nvSpPr>
        <p:spPr>
          <a:xfrm>
            <a:off x="5702356" y="3277680"/>
            <a:ext cx="12309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0" dirty="0">
                <a:ea typeface="Cambria Math" panose="02040503050406030204" pitchFamily="18" charset="0"/>
              </a:rPr>
              <a:t>Emulate Noisy Measurement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519D92-ED2C-D8D8-7DFA-5BDABED1D701}"/>
                  </a:ext>
                </a:extLst>
              </p:cNvPr>
              <p:cNvSpPr txBox="1"/>
              <p:nvPr/>
            </p:nvSpPr>
            <p:spPr>
              <a:xfrm>
                <a:off x="5553240" y="3770098"/>
                <a:ext cx="152913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ea typeface="Cambria Math" panose="02040503050406030204" pitchFamily="18" charset="0"/>
                  </a:rPr>
                  <a:t>Get Distribution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519D92-ED2C-D8D8-7DFA-5BDABED1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40" y="3770098"/>
                <a:ext cx="1529139" cy="246221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2657DE-CFE2-CC9F-EE31-7B9422BA85D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17810" y="3585457"/>
            <a:ext cx="0" cy="184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626639-A4B7-717C-F1C8-CF822C1EE153}"/>
                  </a:ext>
                </a:extLst>
              </p:cNvPr>
              <p:cNvSpPr txBox="1"/>
              <p:nvPr/>
            </p:nvSpPr>
            <p:spPr>
              <a:xfrm>
                <a:off x="5043370" y="4282770"/>
                <a:ext cx="254887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Measurement Loss:</a:t>
                </a:r>
                <a:r>
                  <a:rPr lang="en-US" sz="1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ℸ=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observed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000" dirty="0"/>
                  <a:t>, use to optimize </a:t>
                </a:r>
                <a:r>
                  <a:rPr lang="en-US" sz="1000" b="1" dirty="0">
                    <a:solidFill>
                      <a:srgbClr val="FF0000"/>
                    </a:solidFill>
                  </a:rPr>
                  <a:t>neural network 1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626639-A4B7-717C-F1C8-CF822C1EE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370" y="4282770"/>
                <a:ext cx="2548878" cy="307777"/>
              </a:xfrm>
              <a:prstGeom prst="rect">
                <a:avLst/>
              </a:prstGeom>
              <a:blipFill>
                <a:blip r:embed="rId11"/>
                <a:stretch>
                  <a:fillRect l="-2970" t="-12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C2E28-6B44-4FBD-A6D0-D4DE135C80D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317809" y="4016319"/>
            <a:ext cx="1" cy="266451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21">
            <a:extLst>
              <a:ext uri="{FF2B5EF4-FFF2-40B4-BE49-F238E27FC236}">
                <a16:creationId xmlns:a16="http://schemas.microsoft.com/office/drawing/2014/main" id="{D1F4B39B-D198-0465-8C36-756817E798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with </a:t>
            </a:r>
            <a:r>
              <a:rPr lang="en" dirty="0" err="1"/>
              <a:t>Institut</a:t>
            </a:r>
            <a:r>
              <a:rPr lang="en" dirty="0"/>
              <a:t> Fresnel Data</a:t>
            </a:r>
            <a:endParaRPr dirty="0"/>
          </a:p>
        </p:txBody>
      </p:sp>
      <p:sp>
        <p:nvSpPr>
          <p:cNvPr id="4" name="Google Shape;97;p20">
            <a:extLst>
              <a:ext uri="{FF2B5EF4-FFF2-40B4-BE49-F238E27FC236}">
                <a16:creationId xmlns:a16="http://schemas.microsoft.com/office/drawing/2014/main" id="{4BBA8ABE-D86F-7C77-AE34-0BCA385B91D9}"/>
              </a:ext>
            </a:extLst>
          </p:cNvPr>
          <p:cNvSpPr txBox="1"/>
          <p:nvPr/>
        </p:nvSpPr>
        <p:spPr>
          <a:xfrm>
            <a:off x="311700" y="783223"/>
            <a:ext cx="77909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SEAGLE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Variant of SEAGLE with implicit differentiation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PINN Inverse Problem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hPINN</a:t>
            </a:r>
            <a:r>
              <a:rPr lang="en-US" sz="1200" dirty="0"/>
              <a:t> Inverse Problem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PDE-CL Inverse Problem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507677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1035</Words>
  <Application>Microsoft Macintosh PowerPoint</Application>
  <PresentationFormat>On-screen Show (16:9)</PresentationFormat>
  <Paragraphs>127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FUTURA MEDIUM</vt:lpstr>
      <vt:lpstr>FUTURA MEDIUM</vt:lpstr>
      <vt:lpstr>Simple Light</vt:lpstr>
      <vt:lpstr>Partial Differential Equation Constrained Layer (PDE-CL) for Inverse Problems and Design </vt:lpstr>
      <vt:lpstr>Physics-Informed Neural Network (PINN)</vt:lpstr>
      <vt:lpstr>PINNs for Inverse Problems</vt:lpstr>
      <vt:lpstr>PINN with Hard Constraints for Inverse Design (hPINN)</vt:lpstr>
      <vt:lpstr>Partial Differential Equation Constrained Layer (PDE-CL)</vt:lpstr>
      <vt:lpstr>Inverse Design with PDE-CL</vt:lpstr>
      <vt:lpstr>PowerPoint Presentation</vt:lpstr>
      <vt:lpstr>Inverse Problem with PDE-CL</vt:lpstr>
      <vt:lpstr>Comparison with Institut Fresnel Data</vt:lpstr>
      <vt:lpstr>Joint Inverse Problems with PDE-CL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Differential Equation Constrained Layer (PDE-CL) for Inverse Problems and Design </dc:title>
  <cp:lastModifiedBy>Microsoft Office User</cp:lastModifiedBy>
  <cp:revision>31</cp:revision>
  <dcterms:modified xsi:type="dcterms:W3CDTF">2023-05-30T20:48:09Z</dcterms:modified>
</cp:coreProperties>
</file>