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2"/>
  </p:notesMasterIdLst>
  <p:sldIdLst>
    <p:sldId id="274" r:id="rId2"/>
    <p:sldId id="256" r:id="rId3"/>
    <p:sldId id="257" r:id="rId4"/>
    <p:sldId id="268" r:id="rId5"/>
    <p:sldId id="260" r:id="rId6"/>
    <p:sldId id="261" r:id="rId7"/>
    <p:sldId id="269" r:id="rId8"/>
    <p:sldId id="271" r:id="rId9"/>
    <p:sldId id="273" r:id="rId10"/>
    <p:sldId id="264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61"/>
    <p:restoredTop sz="94674"/>
  </p:normalViewPr>
  <p:slideViewPr>
    <p:cSldViewPr snapToGrid="0">
      <p:cViewPr varScale="1">
        <p:scale>
          <a:sx n="165" d="100"/>
          <a:sy n="165" d="100"/>
        </p:scale>
        <p:origin x="408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21d908dfaf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21d908dfaf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21d908dfaf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21d908dfaf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693027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21d908dfa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21d908dfa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21d908dfaf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21d908dfaf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21d908dfaf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21d908dfaf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814055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21d908dfaf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21d908dfaf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821039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21d908dfaf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21d908dfaf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13" Type="http://schemas.openxmlformats.org/officeDocument/2006/relationships/image" Target="../media/image59.png"/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12" Type="http://schemas.openxmlformats.org/officeDocument/2006/relationships/image" Target="../media/image58.png"/><Relationship Id="rId17" Type="http://schemas.openxmlformats.org/officeDocument/2006/relationships/image" Target="../media/image63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6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2.png"/><Relationship Id="rId11" Type="http://schemas.openxmlformats.org/officeDocument/2006/relationships/image" Target="../media/image57.png"/><Relationship Id="rId5" Type="http://schemas.openxmlformats.org/officeDocument/2006/relationships/image" Target="../media/image51.png"/><Relationship Id="rId15" Type="http://schemas.openxmlformats.org/officeDocument/2006/relationships/image" Target="../media/image61.png"/><Relationship Id="rId10" Type="http://schemas.openxmlformats.org/officeDocument/2006/relationships/image" Target="../media/image56.png"/><Relationship Id="rId4" Type="http://schemas.openxmlformats.org/officeDocument/2006/relationships/image" Target="../media/image50.png"/><Relationship Id="rId9" Type="http://schemas.openxmlformats.org/officeDocument/2006/relationships/image" Target="../media/image55.png"/><Relationship Id="rId14" Type="http://schemas.openxmlformats.org/officeDocument/2006/relationships/image" Target="../media/image6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16/j.jcp.2018.10.045" TargetMode="External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hyperlink" Target="https://doi.org/10.1364/OE.384875" TargetMode="External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hyperlink" Target="https://doi.org/10.1137/21M1397908" TargetMode="External"/><Relationship Id="rId7" Type="http://schemas.openxmlformats.org/officeDocument/2006/relationships/image" Target="../media/image22.png"/><Relationship Id="rId12" Type="http://schemas.openxmlformats.org/officeDocument/2006/relationships/image" Target="../media/image2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1.png"/><Relationship Id="rId11" Type="http://schemas.openxmlformats.org/officeDocument/2006/relationships/hyperlink" Target="https://en.wikipedia.org/wiki/Augmented_Lagrangian_method" TargetMode="External"/><Relationship Id="rId5" Type="http://schemas.openxmlformats.org/officeDocument/2006/relationships/image" Target="../media/image20.png"/><Relationship Id="rId10" Type="http://schemas.openxmlformats.org/officeDocument/2006/relationships/hyperlink" Target="https://en.wikipedia.org/wiki/Penalty_method" TargetMode="External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hyperlink" Target="https://openreview.net/forum?id=vdv6CmGksr0" TargetMode="External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10" Type="http://schemas.openxmlformats.org/officeDocument/2006/relationships/image" Target="../media/image39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3.png"/><Relationship Id="rId11" Type="http://schemas.openxmlformats.org/officeDocument/2006/relationships/image" Target="../media/image48.png"/><Relationship Id="rId5" Type="http://schemas.openxmlformats.org/officeDocument/2006/relationships/image" Target="../media/image42.png"/><Relationship Id="rId10" Type="http://schemas.openxmlformats.org/officeDocument/2006/relationships/image" Target="../media/image47.png"/><Relationship Id="rId4" Type="http://schemas.openxmlformats.org/officeDocument/2006/relationships/image" Target="../media/image41.png"/><Relationship Id="rId9" Type="http://schemas.openxmlformats.org/officeDocument/2006/relationships/image" Target="../media/image4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45F9290-300F-BCA9-D078-0DBE0F52DBCA}"/>
                  </a:ext>
                </a:extLst>
              </p:cNvPr>
              <p:cNvSpPr txBox="1"/>
              <p:nvPr/>
            </p:nvSpPr>
            <p:spPr>
              <a:xfrm>
                <a:off x="588613" y="876228"/>
                <a:ext cx="3725150" cy="58779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sz="1000" dirty="0">
                    <a:ea typeface="Cambria Math" panose="02040503050406030204" pitchFamily="18" charset="0"/>
                  </a:rPr>
                  <a:t>Find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1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</m:acc>
                    <m:r>
                      <a:rPr lang="en-US" sz="1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1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sz="1000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1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sz="1000" dirty="0">
                    <a:ea typeface="Cambria Math" panose="02040503050406030204" pitchFamily="18" charset="0"/>
                  </a:rPr>
                  <a:t>, such that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Ϝ</m:t>
                    </m:r>
                    <m:d>
                      <m:dPr>
                        <m:ctrlPr>
                          <a:rPr lang="el-GR" sz="1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1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10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sz="1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000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sz="1000" i="1">
                                          <a:latin typeface="Cambria Math" panose="02040503050406030204" pitchFamily="18" charset="0"/>
                                        </a:rPr>
                                        <m:t>11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US" sz="1000" i="1"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1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000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sz="10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sz="1000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r>
                                    <a:rPr lang="en-US" sz="1000" i="1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  <m:e>
                                  <m:r>
                                    <a:rPr lang="en-US" sz="1000" i="1">
                                      <a:latin typeface="Cambria Math" panose="02040503050406030204" pitchFamily="18" charset="0"/>
                                    </a:rPr>
                                    <m:t>⋱</m:t>
                                  </m:r>
                                </m:e>
                                <m:e>
                                  <m:r>
                                    <a:rPr lang="en-US" sz="1000" i="1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sz="1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000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sz="10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sz="10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US" sz="1000" i="1"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1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000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sz="1000" i="1">
                                          <a:latin typeface="Cambria Math" panose="02040503050406030204" pitchFamily="18" charset="0"/>
                                        </a:rPr>
                                        <m:t>𝑛𝑁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  <m:d>
                          <m:dPr>
                            <m:begChr m:val="["/>
                            <m:endChr m:val="]"/>
                            <m:ctrlPr>
                              <a:rPr lang="en-US" sz="1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10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sz="1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sz="10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r>
                                    <a:rPr lang="en-US" sz="1000" i="1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sz="1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sz="1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𝑁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  <m:r>
                          <a:rPr lang="en-US" sz="1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1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  <m:d>
                          <m:dPr>
                            <m:ctrlPr>
                              <a:rPr lang="en-US" sz="1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  <m:r>
                              <a:rPr lang="en-US" sz="1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en-US" sz="1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1000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45F9290-300F-BCA9-D078-0DBE0F52DB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613" y="876228"/>
                <a:ext cx="3725150" cy="58779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91308CA0-C244-D9E6-8632-71E4594ED275}"/>
              </a:ext>
            </a:extLst>
          </p:cNvPr>
          <p:cNvSpPr txBox="1"/>
          <p:nvPr/>
        </p:nvSpPr>
        <p:spPr>
          <a:xfrm>
            <a:off x="4313763" y="885266"/>
            <a:ext cx="17432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PDE-CL</a:t>
            </a:r>
          </a:p>
        </p:txBody>
      </p:sp>
    </p:spTree>
    <p:extLst>
      <p:ext uri="{BB962C8B-B14F-4D97-AF65-F5344CB8AC3E}">
        <p14:creationId xmlns:p14="http://schemas.microsoft.com/office/powerpoint/2010/main" val="21503637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>
            <a:spLocks noGrp="1"/>
          </p:cNvSpPr>
          <p:nvPr>
            <p:ph type="title"/>
          </p:nvPr>
        </p:nvSpPr>
        <p:spPr>
          <a:xfrm>
            <a:off x="311700" y="258751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Joint Inverse Problems with PDE-CL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Google Shape;97;p20">
                <a:extLst>
                  <a:ext uri="{FF2B5EF4-FFF2-40B4-BE49-F238E27FC236}">
                    <a16:creationId xmlns:a16="http://schemas.microsoft.com/office/drawing/2014/main" id="{7C77123C-4388-7650-1516-7C48917A6BC6}"/>
                  </a:ext>
                </a:extLst>
              </p:cNvPr>
              <p:cNvSpPr txBox="1"/>
              <p:nvPr/>
            </p:nvSpPr>
            <p:spPr>
              <a:xfrm>
                <a:off x="311700" y="783223"/>
                <a:ext cx="7790900" cy="73863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lvl="0"/>
                <a:r>
                  <a:rPr lang="en" sz="1200" dirty="0"/>
                  <a:t>Have noisy, sparse, observed measurements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" sz="1200" dirty="0"/>
                  <a:t> on PDE solutions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" sz="1200" dirty="0"/>
                  <a:t>.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200" dirty="0"/>
                  <a:t> corresponds to a PDE of the same family, but with different, unknown coefficients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200" dirty="0"/>
                  <a:t>. The coefficients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200" dirty="0"/>
                  <a:t> are assumed to be drawn from some unknown prior distribution. A variational autoencoder is trained to jointly determine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" sz="1200" dirty="0"/>
                  <a:t>. </a:t>
                </a:r>
                <a:endParaRPr sz="1200" dirty="0"/>
              </a:p>
            </p:txBody>
          </p:sp>
        </mc:Choice>
        <mc:Fallback xmlns="">
          <p:sp>
            <p:nvSpPr>
              <p:cNvPr id="3" name="Google Shape;97;p20">
                <a:extLst>
                  <a:ext uri="{FF2B5EF4-FFF2-40B4-BE49-F238E27FC236}">
                    <a16:creationId xmlns:a16="http://schemas.microsoft.com/office/drawing/2014/main" id="{7C77123C-4388-7650-1516-7C48917A6B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700" y="783223"/>
                <a:ext cx="7790900" cy="73863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031D925-15F8-E151-7ED0-8C43371BD668}"/>
                  </a:ext>
                </a:extLst>
              </p:cNvPr>
              <p:cNvSpPr txBox="1"/>
              <p:nvPr/>
            </p:nvSpPr>
            <p:spPr>
              <a:xfrm>
                <a:off x="172233" y="2157632"/>
                <a:ext cx="326523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031D925-15F8-E151-7ED0-8C43371BD6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233" y="2157632"/>
                <a:ext cx="326523" cy="2616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BB9AE2B-79AA-F5C3-1534-B1A71B52F977}"/>
                  </a:ext>
                </a:extLst>
              </p:cNvPr>
              <p:cNvSpPr txBox="1"/>
              <p:nvPr/>
            </p:nvSpPr>
            <p:spPr>
              <a:xfrm>
                <a:off x="1624122" y="1817288"/>
                <a:ext cx="1038566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000" b="0" dirty="0"/>
                  <a:t>Latent Space </a:t>
                </a:r>
                <a14:m>
                  <m:oMath xmlns:m="http://schemas.openxmlformats.org/officeDocument/2006/math">
                    <m:r>
                      <a:rPr lang="en-US" sz="1000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endParaRPr lang="en-US" sz="10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BB9AE2B-79AA-F5C3-1534-B1A71B52F9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4122" y="1817288"/>
                <a:ext cx="1038566" cy="246221"/>
              </a:xfrm>
              <a:prstGeom prst="rect">
                <a:avLst/>
              </a:prstGeom>
              <a:blipFill>
                <a:blip r:embed="rId5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091DC1F-BBB4-1CE2-D9C5-C65676D84BE3}"/>
                  </a:ext>
                </a:extLst>
              </p:cNvPr>
              <p:cNvSpPr txBox="1"/>
              <p:nvPr/>
            </p:nvSpPr>
            <p:spPr>
              <a:xfrm>
                <a:off x="1478601" y="1997552"/>
                <a:ext cx="1418616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000" b="0" dirty="0"/>
                  <a:t>Prior Distribution </a:t>
                </a:r>
                <a14:m>
                  <m:oMath xmlns:m="http://schemas.openxmlformats.org/officeDocument/2006/math">
                    <m:r>
                      <a:rPr lang="en-US" sz="10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endParaRPr lang="en-US" sz="10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091DC1F-BBB4-1CE2-D9C5-C65676D84B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8601" y="1997552"/>
                <a:ext cx="1418616" cy="246221"/>
              </a:xfrm>
              <a:prstGeom prst="rect">
                <a:avLst/>
              </a:prstGeom>
              <a:blipFill>
                <a:blip r:embed="rId6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34785D3-D785-0584-1D2A-E8A63C581320}"/>
                  </a:ext>
                </a:extLst>
              </p:cNvPr>
              <p:cNvSpPr txBox="1"/>
              <p:nvPr/>
            </p:nvSpPr>
            <p:spPr>
              <a:xfrm>
                <a:off x="1672320" y="2167767"/>
                <a:ext cx="1044135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sz="1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m:rPr>
                              <m:nor/>
                            </m:rPr>
                            <a:rPr lang="en-US" sz="1000" dirty="0"/>
                            <m:t> </m:t>
                          </m:r>
                        </m:e>
                      </m:d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34785D3-D785-0584-1D2A-E8A63C5813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2320" y="2167767"/>
                <a:ext cx="1044135" cy="246221"/>
              </a:xfrm>
              <a:prstGeom prst="rect">
                <a:avLst/>
              </a:prstGeom>
              <a:blipFill>
                <a:blip r:embed="rId7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A5CE430-D5A4-8583-481E-B67074F15637}"/>
              </a:ext>
            </a:extLst>
          </p:cNvPr>
          <p:cNvCxnSpPr>
            <a:cxnSpLocks/>
            <a:stCxn id="71" idx="3"/>
            <a:endCxn id="9" idx="1"/>
          </p:cNvCxnSpPr>
          <p:nvPr/>
        </p:nvCxnSpPr>
        <p:spPr>
          <a:xfrm>
            <a:off x="1450970" y="2288437"/>
            <a:ext cx="221350" cy="244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8ADD369-268D-F85C-00F5-4D3C93EB9E35}"/>
              </a:ext>
            </a:extLst>
          </p:cNvPr>
          <p:cNvCxnSpPr>
            <a:cxnSpLocks/>
            <a:stCxn id="9" idx="3"/>
            <a:endCxn id="22" idx="1"/>
          </p:cNvCxnSpPr>
          <p:nvPr/>
        </p:nvCxnSpPr>
        <p:spPr>
          <a:xfrm>
            <a:off x="2716455" y="2290878"/>
            <a:ext cx="234107" cy="253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278C2C5-4EEF-5B8B-0A7B-09E8256D803D}"/>
              </a:ext>
            </a:extLst>
          </p:cNvPr>
          <p:cNvSpPr txBox="1"/>
          <p:nvPr/>
        </p:nvSpPr>
        <p:spPr>
          <a:xfrm>
            <a:off x="5351485" y="2167310"/>
            <a:ext cx="476423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accent1"/>
                </a:solidFill>
              </a:rPr>
              <a:t>NN</a:t>
            </a:r>
            <a:r>
              <a:rPr lang="en-US" sz="1100" b="1" baseline="-25000" dirty="0">
                <a:solidFill>
                  <a:schemeClr val="accent1"/>
                </a:solidFill>
              </a:rPr>
              <a:t>2</a:t>
            </a:r>
            <a:endParaRPr lang="en-US" sz="1100" b="1" dirty="0">
              <a:solidFill>
                <a:schemeClr val="accent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70A4A9C-F71A-9145-7DFE-64ABEF25FBD7}"/>
              </a:ext>
            </a:extLst>
          </p:cNvPr>
          <p:cNvSpPr txBox="1"/>
          <p:nvPr/>
        </p:nvSpPr>
        <p:spPr>
          <a:xfrm>
            <a:off x="2950562" y="2016418"/>
            <a:ext cx="696751" cy="5539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FF0000"/>
                </a:solidFill>
              </a:rPr>
              <a:t>Neural Network Decoder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D1F6C81-1500-59DE-1E85-5AA0BA65B0F2}"/>
              </a:ext>
            </a:extLst>
          </p:cNvPr>
          <p:cNvCxnSpPr>
            <a:cxnSpLocks/>
            <a:stCxn id="165" idx="3"/>
            <a:endCxn id="21" idx="1"/>
          </p:cNvCxnSpPr>
          <p:nvPr/>
        </p:nvCxnSpPr>
        <p:spPr>
          <a:xfrm>
            <a:off x="5112282" y="2298115"/>
            <a:ext cx="239203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6A97446-526E-E2AD-9978-DC81BF459E88}"/>
                  </a:ext>
                </a:extLst>
              </p:cNvPr>
              <p:cNvSpPr txBox="1"/>
              <p:nvPr/>
            </p:nvSpPr>
            <p:spPr>
              <a:xfrm>
                <a:off x="4636838" y="1724896"/>
                <a:ext cx="29302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6A97446-526E-E2AD-9978-DC81BF459E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6838" y="1724896"/>
                <a:ext cx="293029" cy="215444"/>
              </a:xfrm>
              <a:prstGeom prst="rect">
                <a:avLst/>
              </a:prstGeom>
              <a:blipFill>
                <a:blip r:embed="rId8"/>
                <a:stretch>
                  <a:fillRect l="-12500" t="-22222" r="-4167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DF83DF0-024D-9832-A62B-33CAFD095EAF}"/>
              </a:ext>
            </a:extLst>
          </p:cNvPr>
          <p:cNvCxnSpPr>
            <a:cxnSpLocks/>
            <a:stCxn id="21" idx="3"/>
            <a:endCxn id="36" idx="1"/>
          </p:cNvCxnSpPr>
          <p:nvPr/>
        </p:nvCxnSpPr>
        <p:spPr>
          <a:xfrm>
            <a:off x="5827908" y="2298115"/>
            <a:ext cx="221350" cy="217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4EDFA78F-3686-31CB-429F-7AACD3A5909A}"/>
                  </a:ext>
                </a:extLst>
              </p:cNvPr>
              <p:cNvSpPr txBox="1"/>
              <p:nvPr/>
            </p:nvSpPr>
            <p:spPr>
              <a:xfrm>
                <a:off x="6049258" y="2146398"/>
                <a:ext cx="917374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000" b="0" dirty="0"/>
                  <a:t>Solution basis: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sz="1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1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sz="1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sz="10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4EDFA78F-3686-31CB-429F-7AACD3A590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9258" y="2146398"/>
                <a:ext cx="917374" cy="307777"/>
              </a:xfrm>
              <a:prstGeom prst="rect">
                <a:avLst/>
              </a:prstGeom>
              <a:blipFill>
                <a:blip r:embed="rId9"/>
                <a:stretch>
                  <a:fillRect l="-4110" t="-11538" r="-6849"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>
            <a:extLst>
              <a:ext uri="{FF2B5EF4-FFF2-40B4-BE49-F238E27FC236}">
                <a16:creationId xmlns:a16="http://schemas.microsoft.com/office/drawing/2014/main" id="{D6A01360-C108-B5E7-AC5B-5AC7AD1DF70B}"/>
              </a:ext>
            </a:extLst>
          </p:cNvPr>
          <p:cNvSpPr txBox="1"/>
          <p:nvPr/>
        </p:nvSpPr>
        <p:spPr>
          <a:xfrm>
            <a:off x="7186689" y="2098059"/>
            <a:ext cx="58461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dirty="0"/>
              <a:t>Implicit Layer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37C6635-17C8-13BF-8B6A-E29CD5F35DFB}"/>
              </a:ext>
            </a:extLst>
          </p:cNvPr>
          <p:cNvCxnSpPr>
            <a:cxnSpLocks/>
            <a:stCxn id="36" idx="3"/>
            <a:endCxn id="45" idx="1"/>
          </p:cNvCxnSpPr>
          <p:nvPr/>
        </p:nvCxnSpPr>
        <p:spPr>
          <a:xfrm flipV="1">
            <a:off x="6966632" y="2298114"/>
            <a:ext cx="220057" cy="217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B321C045-17EE-B16C-B0AF-AF9B8D58335E}"/>
              </a:ext>
            </a:extLst>
          </p:cNvPr>
          <p:cNvSpPr txBox="1"/>
          <p:nvPr/>
        </p:nvSpPr>
        <p:spPr>
          <a:xfrm>
            <a:off x="691983" y="2011438"/>
            <a:ext cx="758987" cy="5539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FF0000"/>
                </a:solidFill>
              </a:rPr>
              <a:t>Neural Network Encoder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57F83954-EA9F-D004-D98C-C6D14D3703DC}"/>
              </a:ext>
            </a:extLst>
          </p:cNvPr>
          <p:cNvCxnSpPr>
            <a:cxnSpLocks/>
            <a:stCxn id="5" idx="3"/>
            <a:endCxn id="71" idx="1"/>
          </p:cNvCxnSpPr>
          <p:nvPr/>
        </p:nvCxnSpPr>
        <p:spPr>
          <a:xfrm>
            <a:off x="498756" y="2288437"/>
            <a:ext cx="193227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5F29C16A-E0FD-D313-4CFF-0CD7E27A5661}"/>
              </a:ext>
            </a:extLst>
          </p:cNvPr>
          <p:cNvSpPr txBox="1"/>
          <p:nvPr/>
        </p:nvSpPr>
        <p:spPr>
          <a:xfrm>
            <a:off x="7889949" y="2669948"/>
            <a:ext cx="870926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b="0" dirty="0">
                <a:ea typeface="Cambria Math" panose="02040503050406030204" pitchFamily="18" charset="0"/>
              </a:rPr>
              <a:t>Emulate Noisy Measurement</a:t>
            </a:r>
            <a:endParaRPr lang="en-US" sz="1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3E8A3AC3-3E87-3A64-3C61-F326ABAEF32B}"/>
                  </a:ext>
                </a:extLst>
              </p:cNvPr>
              <p:cNvSpPr txBox="1"/>
              <p:nvPr/>
            </p:nvSpPr>
            <p:spPr>
              <a:xfrm>
                <a:off x="7784836" y="3211097"/>
                <a:ext cx="1081152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000" dirty="0">
                    <a:ea typeface="Cambria Math" panose="02040503050406030204" pitchFamily="18" charset="0"/>
                  </a:rPr>
                  <a:t>Get Distribution </a:t>
                </a:r>
                <a14:m>
                  <m:oMath xmlns:m="http://schemas.openxmlformats.org/officeDocument/2006/math">
                    <m:r>
                      <a:rPr lang="en-US" sz="1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e>
                    </m:d>
                  </m:oMath>
                </a14:m>
                <a:endParaRPr lang="en-US" sz="1000" dirty="0"/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3E8A3AC3-3E87-3A64-3C61-F326ABAEF3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4836" y="3211097"/>
                <a:ext cx="1081152" cy="400110"/>
              </a:xfrm>
              <a:prstGeom prst="rect">
                <a:avLst/>
              </a:prstGeom>
              <a:blipFill>
                <a:blip r:embed="rId10"/>
                <a:stretch>
                  <a:fillRect r="-11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DF4BAC64-8BF9-F03D-1C42-6BF8D5D0AA5E}"/>
              </a:ext>
            </a:extLst>
          </p:cNvPr>
          <p:cNvCxnSpPr>
            <a:cxnSpLocks/>
            <a:stCxn id="90" idx="2"/>
            <a:endCxn id="91" idx="0"/>
          </p:cNvCxnSpPr>
          <p:nvPr/>
        </p:nvCxnSpPr>
        <p:spPr>
          <a:xfrm>
            <a:off x="8325412" y="2977725"/>
            <a:ext cx="0" cy="23337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E00C3841-2CEE-4763-E9A9-5EE8CC76CADC}"/>
                  </a:ext>
                </a:extLst>
              </p:cNvPr>
              <p:cNvSpPr txBox="1"/>
              <p:nvPr/>
            </p:nvSpPr>
            <p:spPr>
              <a:xfrm>
                <a:off x="5454478" y="3032610"/>
                <a:ext cx="1885163" cy="97353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000" b="1" dirty="0">
                    <a:solidFill>
                      <a:schemeClr val="accent1"/>
                    </a:solidFill>
                    <a:ea typeface="Cambria Math" panose="02040503050406030204" pitchFamily="18" charset="0"/>
                  </a:rPr>
                  <a:t>PDE Loss: </a:t>
                </a:r>
                <a:r>
                  <a:rPr lang="en-US" sz="1000" b="0" dirty="0">
                    <a:ea typeface="Cambria Math" panose="02040503050406030204" pitchFamily="18" charset="0"/>
                  </a:rPr>
                  <a:t>Keep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1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</m:acc>
                  </m:oMath>
                </a14:m>
                <a:r>
                  <a:rPr lang="en-US" sz="1000" b="0" dirty="0">
                    <a:ea typeface="Cambria Math" panose="02040503050406030204" pitchFamily="18" charset="0"/>
                  </a:rPr>
                  <a:t> fixed, sample a new batch of </a:t>
                </a:r>
                <a14:m>
                  <m:oMath xmlns:m="http://schemas.openxmlformats.org/officeDocument/2006/math">
                    <m:r>
                      <a:rPr lang="en-US" sz="1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sz="1000" b="0" dirty="0">
                    <a:ea typeface="Cambria Math" panose="02040503050406030204" pitchFamily="18" charset="0"/>
                  </a:rPr>
                  <a:t> points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1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sz="1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1000" b="0" dirty="0">
                    <a:ea typeface="Cambria Math" panose="02040503050406030204" pitchFamily="18" charset="0"/>
                  </a:rPr>
                  <a:t>, and the loss is </a:t>
                </a:r>
                <a:r>
                  <a:rPr lang="en-US" sz="1000" dirty="0">
                    <a:ea typeface="Cambria Math" panose="02040503050406030204" pitchFamily="18" charset="0"/>
                  </a:rPr>
                  <a:t>calculated at these new points as</a:t>
                </a:r>
                <a:r>
                  <a:rPr lang="en-US" sz="1000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l-GR" sz="1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l-GR" sz="1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  <m:r>
                          <a:rPr lang="en-US" sz="1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l-GR" sz="1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l-GR" sz="1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Ϝ</m:t>
                            </m:r>
                            <m:d>
                              <m:dPr>
                                <m:ctrlPr>
                                  <a:rPr lang="en-US" sz="1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000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  <m:d>
                                  <m:dPr>
                                    <m:ctrlP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US" sz="1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0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  <m: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  <m:r>
                                  <a:rPr lang="en-US" sz="10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𝛾</m:t>
                                </m:r>
                                <m:d>
                                  <m:dPr>
                                    <m:ctrlP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US" sz="1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0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  <m: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e>
                            </m:d>
                          </m:e>
                        </m:d>
                      </m:e>
                      <m:sup>
                        <m:r>
                          <a:rPr lang="en-US" sz="1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000" dirty="0"/>
                  <a:t>, use to optimize </a:t>
                </a:r>
                <a:r>
                  <a:rPr lang="en-US" sz="1000" b="1" dirty="0">
                    <a:solidFill>
                      <a:schemeClr val="accent1"/>
                    </a:solidFill>
                  </a:rPr>
                  <a:t>NN</a:t>
                </a:r>
                <a:r>
                  <a:rPr lang="en-US" sz="1000" b="1" baseline="-25000" dirty="0">
                    <a:solidFill>
                      <a:schemeClr val="accent1"/>
                    </a:solidFill>
                  </a:rPr>
                  <a:t>2</a:t>
                </a:r>
              </a:p>
            </p:txBody>
          </p:sp>
        </mc:Choice>
        <mc:Fallback xmlns="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E00C3841-2CEE-4763-E9A9-5EE8CC76CA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4478" y="3032610"/>
                <a:ext cx="1885163" cy="973536"/>
              </a:xfrm>
              <a:prstGeom prst="rect">
                <a:avLst/>
              </a:prstGeom>
              <a:blipFill>
                <a:blip r:embed="rId11"/>
                <a:stretch>
                  <a:fillRect l="-4027" t="-3846" r="-5369"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6A68B245-B8B8-7B50-60D6-816B9B3E1855}"/>
                  </a:ext>
                </a:extLst>
              </p:cNvPr>
              <p:cNvSpPr txBox="1"/>
              <p:nvPr/>
            </p:nvSpPr>
            <p:spPr>
              <a:xfrm>
                <a:off x="7728031" y="3814558"/>
                <a:ext cx="1194761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000" b="0" dirty="0">
                    <a:ea typeface="Cambria Math" panose="02040503050406030204" pitchFamily="18" charset="0"/>
                  </a:rPr>
                  <a:t>Measurement Loss: </a:t>
                </a:r>
                <a14:m>
                  <m:oMath xmlns:m="http://schemas.openxmlformats.org/officeDocument/2006/math">
                    <m:r>
                      <a:rPr lang="en-US" sz="1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ℸ=</m:t>
                    </m:r>
                    <m:func>
                      <m:funcPr>
                        <m:ctrlPr>
                          <a:rPr lang="en-US" sz="1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1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" sz="1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000" i="1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sz="1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endParaRPr lang="en-US" sz="1000" dirty="0"/>
              </a:p>
            </p:txBody>
          </p:sp>
        </mc:Choice>
        <mc:Fallback xmlns="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6A68B245-B8B8-7B50-60D6-816B9B3E18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8031" y="3814558"/>
                <a:ext cx="1194761" cy="307777"/>
              </a:xfrm>
              <a:prstGeom prst="rect">
                <a:avLst/>
              </a:prstGeom>
              <a:blipFill>
                <a:blip r:embed="rId12"/>
                <a:stretch>
                  <a:fillRect l="-6316" t="-12000" r="-2105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52159DE4-CEFD-27EE-9B29-AB329CC91D60}"/>
              </a:ext>
            </a:extLst>
          </p:cNvPr>
          <p:cNvCxnSpPr>
            <a:cxnSpLocks/>
            <a:stCxn id="129" idx="2"/>
            <a:endCxn id="134" idx="0"/>
          </p:cNvCxnSpPr>
          <p:nvPr/>
        </p:nvCxnSpPr>
        <p:spPr>
          <a:xfrm>
            <a:off x="2194387" y="3369391"/>
            <a:ext cx="3683512" cy="1213648"/>
          </a:xfrm>
          <a:prstGeom prst="straightConnector1">
            <a:avLst/>
          </a:prstGeom>
          <a:ln w="12700">
            <a:solidFill>
              <a:srgbClr val="FF0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3C6003FC-8757-E44D-44B5-349B4D3F19BD}"/>
                  </a:ext>
                </a:extLst>
              </p:cNvPr>
              <p:cNvSpPr txBox="1"/>
              <p:nvPr/>
            </p:nvSpPr>
            <p:spPr>
              <a:xfrm>
                <a:off x="8104063" y="2175003"/>
                <a:ext cx="442699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3C6003FC-8757-E44D-44B5-349B4D3F19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4063" y="2175003"/>
                <a:ext cx="442699" cy="24622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400C9F37-0814-72F3-043F-E25FDC7CD2FA}"/>
              </a:ext>
            </a:extLst>
          </p:cNvPr>
          <p:cNvCxnSpPr>
            <a:cxnSpLocks/>
            <a:stCxn id="45" idx="3"/>
            <a:endCxn id="113" idx="1"/>
          </p:cNvCxnSpPr>
          <p:nvPr/>
        </p:nvCxnSpPr>
        <p:spPr>
          <a:xfrm>
            <a:off x="7771301" y="2298114"/>
            <a:ext cx="332762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94326B93-7359-9A3B-B0AA-074B0FF57699}"/>
              </a:ext>
            </a:extLst>
          </p:cNvPr>
          <p:cNvCxnSpPr>
            <a:cxnSpLocks/>
            <a:stCxn id="113" idx="2"/>
            <a:endCxn id="90" idx="0"/>
          </p:cNvCxnSpPr>
          <p:nvPr/>
        </p:nvCxnSpPr>
        <p:spPr>
          <a:xfrm flipH="1">
            <a:off x="8325412" y="2421224"/>
            <a:ext cx="1" cy="24872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4482DD42-A5C9-9D91-A86F-5AD5524EB1B0}"/>
              </a:ext>
            </a:extLst>
          </p:cNvPr>
          <p:cNvCxnSpPr>
            <a:cxnSpLocks/>
            <a:stCxn id="9" idx="2"/>
            <a:endCxn id="129" idx="0"/>
          </p:cNvCxnSpPr>
          <p:nvPr/>
        </p:nvCxnSpPr>
        <p:spPr>
          <a:xfrm flipH="1">
            <a:off x="2194387" y="2413988"/>
            <a:ext cx="1" cy="627813"/>
          </a:xfrm>
          <a:prstGeom prst="straightConnector1">
            <a:avLst/>
          </a:prstGeom>
          <a:ln w="12700">
            <a:solidFill>
              <a:srgbClr val="FF0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EA4F8260-42BA-1A6B-EB6D-AB34339B741E}"/>
                  </a:ext>
                </a:extLst>
              </p:cNvPr>
              <p:cNvSpPr txBox="1"/>
              <p:nvPr/>
            </p:nvSpPr>
            <p:spPr>
              <a:xfrm>
                <a:off x="1769347" y="3041801"/>
                <a:ext cx="850080" cy="32759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000" b="0" dirty="0">
                    <a:ea typeface="Cambria Math" panose="02040503050406030204" pitchFamily="18" charset="0"/>
                  </a:rPr>
                  <a:t>KL divergence:</a:t>
                </a:r>
                <a:endParaRPr lang="en-US" sz="10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sz="1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𝐾𝐿</m:t>
                          </m:r>
                        </m:sub>
                      </m:sSub>
                      <m:d>
                        <m:dPr>
                          <m:ctrlPr>
                            <a:rPr lang="en-US" sz="1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  <m:d>
                            <m:dPr>
                              <m:ctrlPr>
                                <a:rPr lang="en-US" sz="1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0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  <m:r>
                            <a:rPr lang="en-US" sz="1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||</m:t>
                          </m:r>
                          <m:r>
                            <a:rPr lang="en-US" sz="1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1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0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EA4F8260-42BA-1A6B-EB6D-AB34339B74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9347" y="3041801"/>
                <a:ext cx="850080" cy="327590"/>
              </a:xfrm>
              <a:prstGeom prst="rect">
                <a:avLst/>
              </a:prstGeom>
              <a:blipFill>
                <a:blip r:embed="rId14"/>
                <a:stretch>
                  <a:fillRect l="-10294" t="-14815" r="-7353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FE88F587-9079-0BBA-AD61-173F4AC20CA2}"/>
              </a:ext>
            </a:extLst>
          </p:cNvPr>
          <p:cNvCxnSpPr>
            <a:cxnSpLocks/>
            <a:stCxn id="113" idx="2"/>
            <a:endCxn id="103" idx="0"/>
          </p:cNvCxnSpPr>
          <p:nvPr/>
        </p:nvCxnSpPr>
        <p:spPr>
          <a:xfrm flipH="1">
            <a:off x="6397060" y="2421224"/>
            <a:ext cx="1928353" cy="611386"/>
          </a:xfrm>
          <a:prstGeom prst="straightConnector1">
            <a:avLst/>
          </a:prstGeom>
          <a:ln w="12700">
            <a:solidFill>
              <a:schemeClr val="accent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A77B9FFE-737D-3F07-8F18-3599ADA8B014}"/>
                  </a:ext>
                </a:extLst>
              </p:cNvPr>
              <p:cNvSpPr txBox="1"/>
              <p:nvPr/>
            </p:nvSpPr>
            <p:spPr>
              <a:xfrm>
                <a:off x="4411136" y="4583039"/>
                <a:ext cx="2933525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000" b="1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VAE Loss</a:t>
                </a:r>
                <a:r>
                  <a:rPr lang="en-US" sz="1000" b="0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1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𝐾𝐿</m:t>
                        </m:r>
                      </m:sub>
                    </m:sSub>
                    <m:r>
                      <a:rPr lang="en-US" sz="1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sz="1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ℸ</m:t>
                    </m:r>
                  </m:oMath>
                </a14:m>
                <a:r>
                  <a:rPr lang="en-US" sz="1000" dirty="0"/>
                  <a:t>, use to optimize the </a:t>
                </a:r>
                <a:r>
                  <a:rPr lang="en-US" sz="1000" b="1" dirty="0">
                    <a:solidFill>
                      <a:srgbClr val="FF0000"/>
                    </a:solidFill>
                  </a:rPr>
                  <a:t>Neural Network Encoder </a:t>
                </a:r>
                <a:r>
                  <a:rPr lang="en-US" sz="1000" dirty="0"/>
                  <a:t>and </a:t>
                </a:r>
                <a:r>
                  <a:rPr lang="en-US" sz="1000" b="1" dirty="0">
                    <a:solidFill>
                      <a:srgbClr val="FF0000"/>
                    </a:solidFill>
                  </a:rPr>
                  <a:t>Neural Network Decoder </a:t>
                </a:r>
              </a:p>
            </p:txBody>
          </p:sp>
        </mc:Choice>
        <mc:Fallback xmlns="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A77B9FFE-737D-3F07-8F18-3599ADA8B0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1136" y="4583039"/>
                <a:ext cx="2933525" cy="307777"/>
              </a:xfrm>
              <a:prstGeom prst="rect">
                <a:avLst/>
              </a:prstGeom>
              <a:blipFill>
                <a:blip r:embed="rId15"/>
                <a:stretch>
                  <a:fillRect l="-2586" t="-12000" b="-2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BCA59A89-3343-731F-4A4F-A066CC22175D}"/>
              </a:ext>
            </a:extLst>
          </p:cNvPr>
          <p:cNvCxnSpPr>
            <a:cxnSpLocks/>
            <a:stCxn id="165" idx="2"/>
            <a:endCxn id="103" idx="0"/>
          </p:cNvCxnSpPr>
          <p:nvPr/>
        </p:nvCxnSpPr>
        <p:spPr>
          <a:xfrm>
            <a:off x="4799000" y="2452003"/>
            <a:ext cx="1598060" cy="580607"/>
          </a:xfrm>
          <a:prstGeom prst="straightConnector1">
            <a:avLst/>
          </a:prstGeom>
          <a:ln w="12700">
            <a:solidFill>
              <a:schemeClr val="accent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Google Shape;97;p20">
                <a:extLst>
                  <a:ext uri="{FF2B5EF4-FFF2-40B4-BE49-F238E27FC236}">
                    <a16:creationId xmlns:a16="http://schemas.microsoft.com/office/drawing/2014/main" id="{6D698511-3CA4-D9AC-70B4-0A6049E43683}"/>
                  </a:ext>
                </a:extLst>
              </p:cNvPr>
              <p:cNvSpPr txBox="1"/>
              <p:nvPr/>
            </p:nvSpPr>
            <p:spPr>
              <a:xfrm>
                <a:off x="311700" y="4667220"/>
                <a:ext cx="7136100" cy="33852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285750" lvl="0" indent="-285750" algn="l" rtl="0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" sz="1000" dirty="0"/>
                  <a:t>Compare to solving an inverse problem with a single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" sz="1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" sz="1000" dirty="0"/>
                  <a:t> </a:t>
                </a:r>
                <a:endParaRPr sz="1000" dirty="0"/>
              </a:p>
            </p:txBody>
          </p:sp>
        </mc:Choice>
        <mc:Fallback xmlns="">
          <p:sp>
            <p:nvSpPr>
              <p:cNvPr id="151" name="Google Shape;97;p20">
                <a:extLst>
                  <a:ext uri="{FF2B5EF4-FFF2-40B4-BE49-F238E27FC236}">
                    <a16:creationId xmlns:a16="http://schemas.microsoft.com/office/drawing/2014/main" id="{6D698511-3CA4-D9AC-70B4-0A6049E436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700" y="4667220"/>
                <a:ext cx="7136100" cy="338524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54115BC8-8E7A-4AE5-4F05-6582A6E985E6}"/>
                  </a:ext>
                </a:extLst>
              </p:cNvPr>
              <p:cNvSpPr txBox="1"/>
              <p:nvPr/>
            </p:nvSpPr>
            <p:spPr>
              <a:xfrm>
                <a:off x="4485718" y="2144226"/>
                <a:ext cx="626564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54115BC8-8E7A-4AE5-4F05-6582A6E985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5718" y="2144226"/>
                <a:ext cx="626564" cy="307777"/>
              </a:xfrm>
              <a:prstGeom prst="rect">
                <a:avLst/>
              </a:prstGeom>
              <a:blipFill>
                <a:blip r:embed="rId17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5B328930-BF95-84EA-4A99-76BC69E4BE67}"/>
              </a:ext>
            </a:extLst>
          </p:cNvPr>
          <p:cNvCxnSpPr>
            <a:cxnSpLocks/>
            <a:stCxn id="22" idx="3"/>
            <a:endCxn id="192" idx="1"/>
          </p:cNvCxnSpPr>
          <p:nvPr/>
        </p:nvCxnSpPr>
        <p:spPr>
          <a:xfrm>
            <a:off x="3647313" y="2293417"/>
            <a:ext cx="158742" cy="469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Elbow Connector 174">
            <a:extLst>
              <a:ext uri="{FF2B5EF4-FFF2-40B4-BE49-F238E27FC236}">
                <a16:creationId xmlns:a16="http://schemas.microsoft.com/office/drawing/2014/main" id="{B9FF1A44-7F01-49F7-287B-3A136A98E4CB}"/>
              </a:ext>
            </a:extLst>
          </p:cNvPr>
          <p:cNvCxnSpPr>
            <a:cxnSpLocks/>
            <a:stCxn id="29" idx="3"/>
            <a:endCxn id="21" idx="0"/>
          </p:cNvCxnSpPr>
          <p:nvPr/>
        </p:nvCxnSpPr>
        <p:spPr>
          <a:xfrm>
            <a:off x="4929867" y="1832618"/>
            <a:ext cx="659830" cy="334692"/>
          </a:xfrm>
          <a:prstGeom prst="bentConnector2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Elbow Connector 177">
            <a:extLst>
              <a:ext uri="{FF2B5EF4-FFF2-40B4-BE49-F238E27FC236}">
                <a16:creationId xmlns:a16="http://schemas.microsoft.com/office/drawing/2014/main" id="{8F58954B-BBA3-FF89-620A-8AE8A0FB753E}"/>
              </a:ext>
            </a:extLst>
          </p:cNvPr>
          <p:cNvCxnSpPr>
            <a:cxnSpLocks/>
            <a:stCxn id="29" idx="1"/>
            <a:endCxn id="192" idx="0"/>
          </p:cNvCxnSpPr>
          <p:nvPr/>
        </p:nvCxnSpPr>
        <p:spPr>
          <a:xfrm rot="10800000" flipV="1">
            <a:off x="4056998" y="1832618"/>
            <a:ext cx="579840" cy="334692"/>
          </a:xfrm>
          <a:prstGeom prst="bentConnector2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TextBox 191">
            <a:extLst>
              <a:ext uri="{FF2B5EF4-FFF2-40B4-BE49-F238E27FC236}">
                <a16:creationId xmlns:a16="http://schemas.microsoft.com/office/drawing/2014/main" id="{9D96B551-5B49-79C1-F3FA-9428056674CE}"/>
              </a:ext>
            </a:extLst>
          </p:cNvPr>
          <p:cNvSpPr txBox="1"/>
          <p:nvPr/>
        </p:nvSpPr>
        <p:spPr>
          <a:xfrm>
            <a:off x="3806055" y="2167310"/>
            <a:ext cx="501886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NN</a:t>
            </a:r>
            <a:r>
              <a:rPr lang="en-US" sz="1100" baseline="-25000" dirty="0">
                <a:solidFill>
                  <a:schemeClr val="tx1"/>
                </a:solidFill>
              </a:rPr>
              <a:t>1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4F2D2116-05D2-BA51-DECE-EF54456F93B8}"/>
              </a:ext>
            </a:extLst>
          </p:cNvPr>
          <p:cNvCxnSpPr>
            <a:cxnSpLocks/>
            <a:stCxn id="192" idx="3"/>
            <a:endCxn id="165" idx="1"/>
          </p:cNvCxnSpPr>
          <p:nvPr/>
        </p:nvCxnSpPr>
        <p:spPr>
          <a:xfrm>
            <a:off x="4307941" y="2298115"/>
            <a:ext cx="177777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21788CF-42B8-454E-5419-0D6B5C0537FC}"/>
              </a:ext>
            </a:extLst>
          </p:cNvPr>
          <p:cNvCxnSpPr>
            <a:cxnSpLocks/>
            <a:stCxn id="91" idx="2"/>
            <a:endCxn id="104" idx="0"/>
          </p:cNvCxnSpPr>
          <p:nvPr/>
        </p:nvCxnSpPr>
        <p:spPr>
          <a:xfrm>
            <a:off x="8325412" y="3611207"/>
            <a:ext cx="0" cy="203351"/>
          </a:xfrm>
          <a:prstGeom prst="straightConnector1">
            <a:avLst/>
          </a:prstGeom>
          <a:ln w="12700">
            <a:solidFill>
              <a:srgbClr val="FF0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F7328D5-669E-EF10-6655-B87E4337EE75}"/>
              </a:ext>
            </a:extLst>
          </p:cNvPr>
          <p:cNvCxnSpPr>
            <a:cxnSpLocks/>
            <a:stCxn id="104" idx="2"/>
            <a:endCxn id="134" idx="0"/>
          </p:cNvCxnSpPr>
          <p:nvPr/>
        </p:nvCxnSpPr>
        <p:spPr>
          <a:xfrm flipH="1">
            <a:off x="5877899" y="4122335"/>
            <a:ext cx="2447513" cy="460704"/>
          </a:xfrm>
          <a:prstGeom prst="straightConnector1">
            <a:avLst/>
          </a:prstGeom>
          <a:ln w="12700">
            <a:solidFill>
              <a:srgbClr val="FF0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780"/>
              <a:t>Partial Differential Equation Constrained Layer (PDE-CL) for Inverse Problems and Design </a:t>
            </a:r>
            <a:endParaRPr sz="378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March 20, 2023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Physics-Informed Neural Network (PINN)</a:t>
            </a:r>
            <a:endParaRPr dirty="0"/>
          </a:p>
        </p:txBody>
      </p:sp>
      <p:sp>
        <p:nvSpPr>
          <p:cNvPr id="61" name="Google Shape;61;p14"/>
          <p:cNvSpPr txBox="1"/>
          <p:nvPr/>
        </p:nvSpPr>
        <p:spPr>
          <a:xfrm>
            <a:off x="311700" y="3547362"/>
            <a:ext cx="7136100" cy="800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Reference: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000" dirty="0" err="1">
                <a:effectLst/>
              </a:rPr>
              <a:t>Raissi</a:t>
            </a:r>
            <a:r>
              <a:rPr lang="en-US" sz="1000" dirty="0">
                <a:effectLst/>
              </a:rPr>
              <a:t>, M.; </a:t>
            </a:r>
            <a:r>
              <a:rPr lang="en-US" sz="1000" dirty="0" err="1">
                <a:effectLst/>
              </a:rPr>
              <a:t>Perdikaris</a:t>
            </a:r>
            <a:r>
              <a:rPr lang="en-US" sz="1000" dirty="0">
                <a:effectLst/>
              </a:rPr>
              <a:t>, P.; </a:t>
            </a:r>
            <a:r>
              <a:rPr lang="en-US" sz="1000" dirty="0" err="1">
                <a:effectLst/>
              </a:rPr>
              <a:t>Karniadakis</a:t>
            </a:r>
            <a:r>
              <a:rPr lang="en-US" sz="1000" dirty="0">
                <a:effectLst/>
              </a:rPr>
              <a:t>, G. E. Physics-Informed Neural Networks: A Deep Learning Framework for Solving Forward and Inverse Problems Involving Nonlinear Partial Differential Equations. </a:t>
            </a:r>
            <a:r>
              <a:rPr lang="en-US" sz="1000" i="1" dirty="0">
                <a:effectLst/>
              </a:rPr>
              <a:t>Journal of Computational Physics</a:t>
            </a:r>
            <a:r>
              <a:rPr lang="en-US" sz="1000" dirty="0">
                <a:effectLst/>
              </a:rPr>
              <a:t> </a:t>
            </a:r>
            <a:r>
              <a:rPr lang="en-US" sz="1000" b="1" dirty="0">
                <a:effectLst/>
              </a:rPr>
              <a:t>2019</a:t>
            </a:r>
            <a:r>
              <a:rPr lang="en-US" sz="1000" dirty="0">
                <a:effectLst/>
              </a:rPr>
              <a:t>, </a:t>
            </a:r>
            <a:r>
              <a:rPr lang="en-US" sz="1000" i="1" dirty="0">
                <a:effectLst/>
              </a:rPr>
              <a:t>378</a:t>
            </a:r>
            <a:r>
              <a:rPr lang="en-US" sz="1000" dirty="0">
                <a:effectLst/>
              </a:rPr>
              <a:t>, 686–707. </a:t>
            </a:r>
            <a:r>
              <a:rPr lang="en-US" sz="1000" dirty="0">
                <a:effectLst/>
                <a:hlinkClick r:id="rId3"/>
              </a:rPr>
              <a:t>https://doi.org/10.1016/j.jcp.2018.10.045</a:t>
            </a:r>
            <a:r>
              <a:rPr lang="en-US" sz="1000" dirty="0">
                <a:effectLst/>
              </a:rPr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AE7B36B-4557-3A4C-2D32-95471DD564C4}"/>
                  </a:ext>
                </a:extLst>
              </p:cNvPr>
              <p:cNvSpPr txBox="1"/>
              <p:nvPr/>
            </p:nvSpPr>
            <p:spPr>
              <a:xfrm>
                <a:off x="1127065" y="1680709"/>
                <a:ext cx="29302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AE7B36B-4557-3A4C-2D32-95471DD564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7065" y="1680709"/>
                <a:ext cx="293029" cy="215444"/>
              </a:xfrm>
              <a:prstGeom prst="rect">
                <a:avLst/>
              </a:prstGeom>
              <a:blipFill>
                <a:blip r:embed="rId4"/>
                <a:stretch>
                  <a:fillRect l="-8333" t="-22222" r="-8333"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8AC75869-2087-AE83-62C5-329C824AB4C7}"/>
              </a:ext>
            </a:extLst>
          </p:cNvPr>
          <p:cNvSpPr txBox="1"/>
          <p:nvPr/>
        </p:nvSpPr>
        <p:spPr>
          <a:xfrm>
            <a:off x="1690127" y="1572987"/>
            <a:ext cx="742176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Neural Network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4EFDF13-600C-CC2B-EB23-E50CE71D72F5}"/>
                  </a:ext>
                </a:extLst>
              </p:cNvPr>
              <p:cNvSpPr txBox="1"/>
              <p:nvPr/>
            </p:nvSpPr>
            <p:spPr>
              <a:xfrm>
                <a:off x="2679341" y="1680709"/>
                <a:ext cx="1246495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b="0" dirty="0"/>
                  <a:t>Solution: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4EFDF13-600C-CC2B-EB23-E50CE71D72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9341" y="1680709"/>
                <a:ext cx="1246495" cy="215444"/>
              </a:xfrm>
              <a:prstGeom prst="rect">
                <a:avLst/>
              </a:prstGeom>
              <a:blipFill>
                <a:blip r:embed="rId5"/>
                <a:stretch>
                  <a:fillRect l="-9091" t="-27778" b="-4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6D1BBAF-97E5-9116-2BAA-840717E83930}"/>
                  </a:ext>
                </a:extLst>
              </p:cNvPr>
              <p:cNvSpPr txBox="1"/>
              <p:nvPr/>
            </p:nvSpPr>
            <p:spPr>
              <a:xfrm>
                <a:off x="1968827" y="2374867"/>
                <a:ext cx="2036245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b="0" dirty="0">
                    <a:ea typeface="Cambria Math" panose="02040503050406030204" pitchFamily="18" charset="0"/>
                  </a:rPr>
                  <a:t>Given Coefficients: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6D1BBAF-97E5-9116-2BAA-840717E839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8827" y="2374867"/>
                <a:ext cx="2036245" cy="215444"/>
              </a:xfrm>
              <a:prstGeom prst="rect">
                <a:avLst/>
              </a:prstGeom>
              <a:blipFill>
                <a:blip r:embed="rId6"/>
                <a:stretch>
                  <a:fillRect l="-5590" t="-27778" b="-4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E24DD28-E27F-45C8-B036-5500111EB413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1420094" y="1788431"/>
            <a:ext cx="270033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0803EAA-819F-D0C0-793D-97B67119A409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2432303" y="1788431"/>
            <a:ext cx="247038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42352C2-B436-5786-CB48-23F9AB4673C5}"/>
                  </a:ext>
                </a:extLst>
              </p:cNvPr>
              <p:cNvSpPr txBox="1"/>
              <p:nvPr/>
            </p:nvSpPr>
            <p:spPr>
              <a:xfrm>
                <a:off x="4668012" y="2339763"/>
                <a:ext cx="2335576" cy="2856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b="0" dirty="0">
                    <a:ea typeface="Cambria Math" panose="02040503050406030204" pitchFamily="18" charset="0"/>
                  </a:rPr>
                  <a:t>Loss: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l-G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Ϝ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𝛾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e>
                            </m:d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42352C2-B436-5786-CB48-23F9AB4673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8012" y="2339763"/>
                <a:ext cx="2335576" cy="285656"/>
              </a:xfrm>
              <a:prstGeom prst="rect">
                <a:avLst/>
              </a:prstGeom>
              <a:blipFill>
                <a:blip r:embed="rId7"/>
                <a:stretch>
                  <a:fillRect l="-4324" t="-4348" r="-541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308D16A-5C01-EF6D-DC7E-9D01FE01A685}"/>
              </a:ext>
            </a:extLst>
          </p:cNvPr>
          <p:cNvCxnSpPr>
            <a:cxnSpLocks/>
            <a:stCxn id="7" idx="3"/>
            <a:endCxn id="15" idx="1"/>
          </p:cNvCxnSpPr>
          <p:nvPr/>
        </p:nvCxnSpPr>
        <p:spPr>
          <a:xfrm>
            <a:off x="3925836" y="1788431"/>
            <a:ext cx="742176" cy="694160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1D5893E-B177-E698-D62A-79D7495D9318}"/>
              </a:ext>
            </a:extLst>
          </p:cNvPr>
          <p:cNvCxnSpPr>
            <a:cxnSpLocks/>
            <a:stCxn id="8" idx="3"/>
            <a:endCxn id="15" idx="1"/>
          </p:cNvCxnSpPr>
          <p:nvPr/>
        </p:nvCxnSpPr>
        <p:spPr>
          <a:xfrm>
            <a:off x="4005072" y="2482589"/>
            <a:ext cx="662940" cy="2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27568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00" dirty="0"/>
              <a:t>PINNs for Inverse Problems</a:t>
            </a:r>
            <a:endParaRPr sz="25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AEDBAEA-261C-16F2-6B96-2DB9330EE169}"/>
                  </a:ext>
                </a:extLst>
              </p:cNvPr>
              <p:cNvSpPr txBox="1"/>
              <p:nvPr/>
            </p:nvSpPr>
            <p:spPr>
              <a:xfrm>
                <a:off x="379434" y="3188356"/>
                <a:ext cx="29302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AEDBAEA-261C-16F2-6B96-2DB9330EE1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434" y="3188356"/>
                <a:ext cx="293029" cy="215444"/>
              </a:xfrm>
              <a:prstGeom prst="rect">
                <a:avLst/>
              </a:prstGeom>
              <a:blipFill>
                <a:blip r:embed="rId3"/>
                <a:stretch>
                  <a:fillRect l="-8333" t="-29412" r="-8333" b="-117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35E3B2F1-629D-49AD-7623-529C369F986B}"/>
              </a:ext>
            </a:extLst>
          </p:cNvPr>
          <p:cNvSpPr txBox="1"/>
          <p:nvPr/>
        </p:nvSpPr>
        <p:spPr>
          <a:xfrm>
            <a:off x="1205116" y="2711968"/>
            <a:ext cx="892857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Neural Network 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031EF3-4CFC-56D9-2B82-2AFB1091AC79}"/>
              </a:ext>
            </a:extLst>
          </p:cNvPr>
          <p:cNvSpPr txBox="1"/>
          <p:nvPr/>
        </p:nvSpPr>
        <p:spPr>
          <a:xfrm>
            <a:off x="1205116" y="3406128"/>
            <a:ext cx="892857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Neural Network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3DC3AF3-59BE-E2B2-CD47-89CB46F64D34}"/>
                  </a:ext>
                </a:extLst>
              </p:cNvPr>
              <p:cNvSpPr txBox="1"/>
              <p:nvPr/>
            </p:nvSpPr>
            <p:spPr>
              <a:xfrm>
                <a:off x="2509603" y="2819689"/>
                <a:ext cx="1286571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b="0" dirty="0"/>
                  <a:t>Solution: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3DC3AF3-59BE-E2B2-CD47-89CB46F64D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9603" y="2819689"/>
                <a:ext cx="1286571" cy="215444"/>
              </a:xfrm>
              <a:prstGeom prst="rect">
                <a:avLst/>
              </a:prstGeom>
              <a:blipFill>
                <a:blip r:embed="rId4"/>
                <a:stretch>
                  <a:fillRect l="-8738" t="-27778" b="-4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A66F3D1-E5FB-34C4-2A4B-A733158D8DCC}"/>
                  </a:ext>
                </a:extLst>
              </p:cNvPr>
              <p:cNvSpPr txBox="1"/>
              <p:nvPr/>
            </p:nvSpPr>
            <p:spPr>
              <a:xfrm>
                <a:off x="2509603" y="3513849"/>
                <a:ext cx="1527278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b="0" dirty="0">
                    <a:ea typeface="Cambria Math" panose="02040503050406030204" pitchFamily="18" charset="0"/>
                  </a:rPr>
                  <a:t>Coefficients: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A66F3D1-E5FB-34C4-2A4B-A733158D8D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9603" y="3513849"/>
                <a:ext cx="1527278" cy="215444"/>
              </a:xfrm>
              <a:prstGeom prst="rect">
                <a:avLst/>
              </a:prstGeom>
              <a:blipFill>
                <a:blip r:embed="rId5"/>
                <a:stretch>
                  <a:fillRect l="-7438" t="-22222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C7601F4-B109-2294-9B6B-A31D63AE5ED5}"/>
              </a:ext>
            </a:extLst>
          </p:cNvPr>
          <p:cNvCxnSpPr>
            <a:stCxn id="2" idx="3"/>
            <a:endCxn id="3" idx="1"/>
          </p:cNvCxnSpPr>
          <p:nvPr/>
        </p:nvCxnSpPr>
        <p:spPr>
          <a:xfrm flipV="1">
            <a:off x="672463" y="2927412"/>
            <a:ext cx="532653" cy="36866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EA98882-AB9C-1E3D-723D-DCA268089AA1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672463" y="3296078"/>
            <a:ext cx="532653" cy="32549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396B626-3462-FB50-F2C3-9BA5FBD1D347}"/>
              </a:ext>
            </a:extLst>
          </p:cNvPr>
          <p:cNvCxnSpPr>
            <a:cxnSpLocks/>
            <a:stCxn id="3" idx="3"/>
            <a:endCxn id="5" idx="1"/>
          </p:cNvCxnSpPr>
          <p:nvPr/>
        </p:nvCxnSpPr>
        <p:spPr>
          <a:xfrm flipV="1">
            <a:off x="2097973" y="2927411"/>
            <a:ext cx="411630" cy="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9C13899-9D9B-486F-B099-BAFC8553DA77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 flipV="1">
            <a:off x="2097973" y="3621571"/>
            <a:ext cx="411630" cy="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1289A25-A5AD-0CC2-3F60-B283C9335872}"/>
              </a:ext>
            </a:extLst>
          </p:cNvPr>
          <p:cNvCxnSpPr>
            <a:cxnSpLocks/>
            <a:stCxn id="5" idx="3"/>
            <a:endCxn id="19" idx="1"/>
          </p:cNvCxnSpPr>
          <p:nvPr/>
        </p:nvCxnSpPr>
        <p:spPr>
          <a:xfrm>
            <a:off x="3796174" y="2927411"/>
            <a:ext cx="722251" cy="3937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A61110F-6260-FDB6-04F6-19C9E8A28A55}"/>
                  </a:ext>
                </a:extLst>
              </p:cNvPr>
              <p:cNvSpPr txBox="1"/>
              <p:nvPr/>
            </p:nvSpPr>
            <p:spPr>
              <a:xfrm>
                <a:off x="4498274" y="3478743"/>
                <a:ext cx="2755563" cy="2856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b="0" dirty="0">
                    <a:ea typeface="Cambria Math" panose="02040503050406030204" pitchFamily="18" charset="0"/>
                  </a:rPr>
                  <a:t>PDE Loss: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l-G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Ϝ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</m:acc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𝛾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e>
                            </m:d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A61110F-6260-FDB6-04F6-19C9E8A28A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8274" y="3478743"/>
                <a:ext cx="2755563" cy="285656"/>
              </a:xfrm>
              <a:prstGeom prst="rect">
                <a:avLst/>
              </a:prstGeom>
              <a:blipFill>
                <a:blip r:embed="rId6"/>
                <a:stretch>
                  <a:fillRect l="-4128" t="-4348" b="-304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836B057-F226-94C6-6B25-1CAC5419ABD5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4036881" y="2935759"/>
            <a:ext cx="461393" cy="685812"/>
          </a:xfrm>
          <a:prstGeom prst="straightConnector1">
            <a:avLst/>
          </a:prstGeom>
          <a:ln w="12700">
            <a:solidFill>
              <a:srgbClr val="FF0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6C7F140-3E7E-9D56-B73E-A3EA7B215914}"/>
              </a:ext>
            </a:extLst>
          </p:cNvPr>
          <p:cNvCxnSpPr>
            <a:cxnSpLocks/>
            <a:stCxn id="5" idx="3"/>
            <a:endCxn id="13" idx="1"/>
          </p:cNvCxnSpPr>
          <p:nvPr/>
        </p:nvCxnSpPr>
        <p:spPr>
          <a:xfrm>
            <a:off x="3796174" y="2927411"/>
            <a:ext cx="702100" cy="694160"/>
          </a:xfrm>
          <a:prstGeom prst="straightConnector1">
            <a:avLst/>
          </a:prstGeom>
          <a:ln w="12700">
            <a:solidFill>
              <a:srgbClr val="FF0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DD5C34B-6D47-BF7D-2CEE-2A35B9A38CDB}"/>
              </a:ext>
            </a:extLst>
          </p:cNvPr>
          <p:cNvCxnSpPr>
            <a:cxnSpLocks/>
            <a:stCxn id="6" idx="3"/>
            <a:endCxn id="13" idx="1"/>
          </p:cNvCxnSpPr>
          <p:nvPr/>
        </p:nvCxnSpPr>
        <p:spPr>
          <a:xfrm>
            <a:off x="4036881" y="3621571"/>
            <a:ext cx="461393" cy="0"/>
          </a:xfrm>
          <a:prstGeom prst="straightConnector1">
            <a:avLst/>
          </a:prstGeom>
          <a:ln w="12700">
            <a:solidFill>
              <a:srgbClr val="FF0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3BE5ADC-F009-E5F4-45B0-FB9CFEEEB889}"/>
              </a:ext>
            </a:extLst>
          </p:cNvPr>
          <p:cNvSpPr txBox="1"/>
          <p:nvPr/>
        </p:nvSpPr>
        <p:spPr>
          <a:xfrm>
            <a:off x="4518425" y="2777459"/>
            <a:ext cx="89285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b="0" dirty="0">
                <a:ea typeface="Cambria Math" panose="02040503050406030204" pitchFamily="18" charset="0"/>
              </a:rPr>
              <a:t>Emulate Noisy Measurement</a:t>
            </a:r>
            <a:endParaRPr lang="en-US" sz="1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C77CCDE-2431-553F-10D8-FB7310F4BFA9}"/>
                  </a:ext>
                </a:extLst>
              </p:cNvPr>
              <p:cNvSpPr txBox="1"/>
              <p:nvPr/>
            </p:nvSpPr>
            <p:spPr>
              <a:xfrm>
                <a:off x="5736046" y="2729324"/>
                <a:ext cx="1071088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000" dirty="0">
                    <a:ea typeface="Cambria Math" panose="02040503050406030204" pitchFamily="18" charset="0"/>
                  </a:rPr>
                  <a:t>Get Distribution </a:t>
                </a:r>
                <a14:m>
                  <m:oMath xmlns:m="http://schemas.openxmlformats.org/officeDocument/2006/math">
                    <m:r>
                      <a:rPr lang="en-US" sz="1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e>
                    </m:d>
                  </m:oMath>
                </a14:m>
                <a:endParaRPr lang="en-US" sz="10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C77CCDE-2431-553F-10D8-FB7310F4BF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6046" y="2729324"/>
                <a:ext cx="1071088" cy="400110"/>
              </a:xfrm>
              <a:prstGeom prst="rect">
                <a:avLst/>
              </a:prstGeom>
              <a:blipFill>
                <a:blip r:embed="rId7"/>
                <a:stretch>
                  <a:fillRect r="-11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B4EFCDE-B0EF-A997-3C07-CA530B2B44FE}"/>
              </a:ext>
            </a:extLst>
          </p:cNvPr>
          <p:cNvCxnSpPr>
            <a:cxnSpLocks/>
            <a:stCxn id="19" idx="3"/>
            <a:endCxn id="20" idx="1"/>
          </p:cNvCxnSpPr>
          <p:nvPr/>
        </p:nvCxnSpPr>
        <p:spPr>
          <a:xfrm flipV="1">
            <a:off x="5411282" y="2929379"/>
            <a:ext cx="324764" cy="196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703C59F-84A3-E127-9226-09BDD8029342}"/>
                  </a:ext>
                </a:extLst>
              </p:cNvPr>
              <p:cNvSpPr txBox="1"/>
              <p:nvPr/>
            </p:nvSpPr>
            <p:spPr>
              <a:xfrm>
                <a:off x="7190892" y="2778239"/>
                <a:ext cx="1281683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000" b="0" dirty="0">
                    <a:ea typeface="Cambria Math" panose="02040503050406030204" pitchFamily="18" charset="0"/>
                  </a:rPr>
                  <a:t>Measurement Loss: </a:t>
                </a:r>
                <a14:m>
                  <m:oMath xmlns:m="http://schemas.openxmlformats.org/officeDocument/2006/math">
                    <m:r>
                      <a:rPr lang="en-US" sz="1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ℸ=</m:t>
                    </m:r>
                    <m:func>
                      <m:funcPr>
                        <m:ctrlPr>
                          <a:rPr lang="en-US" sz="1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1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0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0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𝑴</m:t>
                                </m:r>
                              </m:e>
                              <m:sub>
                                <m:r>
                                  <a:rPr lang="en-US" sz="10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𝒐𝒃𝒔𝒆𝒓𝒗𝒆𝒅</m:t>
                                </m:r>
                                <m:r>
                                  <a:rPr lang="en-US" sz="10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endParaRPr lang="en-US" sz="10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703C59F-84A3-E127-9226-09BDD80293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0892" y="2778239"/>
                <a:ext cx="1281683" cy="307777"/>
              </a:xfrm>
              <a:prstGeom prst="rect">
                <a:avLst/>
              </a:prstGeom>
              <a:blipFill>
                <a:blip r:embed="rId8"/>
                <a:stretch>
                  <a:fillRect l="-5882" t="-12000" b="-2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482082E-EEB2-1FB9-3C15-16DED2C90CDE}"/>
              </a:ext>
            </a:extLst>
          </p:cNvPr>
          <p:cNvCxnSpPr>
            <a:cxnSpLocks/>
            <a:stCxn id="20" idx="3"/>
            <a:endCxn id="22" idx="1"/>
          </p:cNvCxnSpPr>
          <p:nvPr/>
        </p:nvCxnSpPr>
        <p:spPr>
          <a:xfrm>
            <a:off x="6807134" y="2929379"/>
            <a:ext cx="383758" cy="2749"/>
          </a:xfrm>
          <a:prstGeom prst="straightConnector1">
            <a:avLst/>
          </a:prstGeom>
          <a:ln w="12700">
            <a:solidFill>
              <a:srgbClr val="FF0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1330854B-16B2-E994-1890-9A724B7D59D0}"/>
                  </a:ext>
                </a:extLst>
              </p:cNvPr>
              <p:cNvSpPr txBox="1"/>
              <p:nvPr/>
            </p:nvSpPr>
            <p:spPr>
              <a:xfrm>
                <a:off x="379434" y="4046858"/>
                <a:ext cx="4034822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US" sz="1000" b="1" dirty="0">
                    <a:ea typeface="Cambria Math" panose="02040503050406030204" pitchFamily="18" charset="0"/>
                  </a:rPr>
                  <a:t>Total Loss</a:t>
                </a:r>
                <a:r>
                  <a:rPr lang="en-US" sz="1000" b="0" dirty="0">
                    <a:ea typeface="Cambria Math" panose="02040503050406030204" pitchFamily="18" charset="0"/>
                  </a:rPr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μ</m:t>
                    </m:r>
                    <m:r>
                      <a:rPr lang="el-GR" sz="1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r>
                      <a:rPr lang="en-US" sz="1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1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ℸ</m:t>
                    </m:r>
                  </m:oMath>
                </a14:m>
                <a:r>
                  <a:rPr lang="en-US" sz="1000" dirty="0"/>
                  <a:t>, where the weight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μ</m:t>
                    </m:r>
                  </m:oMath>
                </a14:m>
                <a:r>
                  <a:rPr lang="en-US" sz="1000" dirty="0"/>
                  <a:t> is chosen as a hyperparameter </a:t>
                </a:r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1330854B-16B2-E994-1890-9A724B7D59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434" y="4046858"/>
                <a:ext cx="4034822" cy="153888"/>
              </a:xfrm>
              <a:prstGeom prst="rect">
                <a:avLst/>
              </a:prstGeom>
              <a:blipFill>
                <a:blip r:embed="rId9"/>
                <a:stretch>
                  <a:fillRect l="-1567" t="-23077" r="-1567" b="-4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DDBED9E7-D0C9-2C68-1823-E5125747CDBA}"/>
                  </a:ext>
                </a:extLst>
              </p:cNvPr>
              <p:cNvSpPr txBox="1"/>
              <p:nvPr/>
            </p:nvSpPr>
            <p:spPr>
              <a:xfrm>
                <a:off x="379434" y="1635176"/>
                <a:ext cx="29302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DDBED9E7-D0C9-2C68-1823-E5125747CD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434" y="1635176"/>
                <a:ext cx="293029" cy="215444"/>
              </a:xfrm>
              <a:prstGeom prst="rect">
                <a:avLst/>
              </a:prstGeom>
              <a:blipFill>
                <a:blip r:embed="rId10"/>
                <a:stretch>
                  <a:fillRect l="-8333" t="-22222" r="-8333"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TextBox 56">
            <a:extLst>
              <a:ext uri="{FF2B5EF4-FFF2-40B4-BE49-F238E27FC236}">
                <a16:creationId xmlns:a16="http://schemas.microsoft.com/office/drawing/2014/main" id="{F7BFADC4-E7FD-C331-1BE4-B4094830A7F6}"/>
              </a:ext>
            </a:extLst>
          </p:cNvPr>
          <p:cNvSpPr txBox="1"/>
          <p:nvPr/>
        </p:nvSpPr>
        <p:spPr>
          <a:xfrm>
            <a:off x="1205116" y="1158788"/>
            <a:ext cx="892857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Neural Network 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A348BAE-4B5B-B83E-6965-261E3F12A95C}"/>
              </a:ext>
            </a:extLst>
          </p:cNvPr>
          <p:cNvSpPr txBox="1"/>
          <p:nvPr/>
        </p:nvSpPr>
        <p:spPr>
          <a:xfrm>
            <a:off x="1205116" y="1852948"/>
            <a:ext cx="892857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Neural Network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AB66D683-1C66-8498-1AD9-27D4C5FE6381}"/>
                  </a:ext>
                </a:extLst>
              </p:cNvPr>
              <p:cNvSpPr txBox="1"/>
              <p:nvPr/>
            </p:nvSpPr>
            <p:spPr>
              <a:xfrm>
                <a:off x="2509603" y="1266509"/>
                <a:ext cx="1246495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b="0" dirty="0"/>
                  <a:t>Solution: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AB66D683-1C66-8498-1AD9-27D4C5FE63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9603" y="1266509"/>
                <a:ext cx="1246495" cy="215444"/>
              </a:xfrm>
              <a:prstGeom prst="rect">
                <a:avLst/>
              </a:prstGeom>
              <a:blipFill>
                <a:blip r:embed="rId11"/>
                <a:stretch>
                  <a:fillRect l="-9091" t="-22222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C6EC71FD-5C82-5849-8615-B6D77833A4FF}"/>
                  </a:ext>
                </a:extLst>
              </p:cNvPr>
              <p:cNvSpPr txBox="1"/>
              <p:nvPr/>
            </p:nvSpPr>
            <p:spPr>
              <a:xfrm>
                <a:off x="2509603" y="1960669"/>
                <a:ext cx="1527278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b="0" dirty="0">
                    <a:ea typeface="Cambria Math" panose="02040503050406030204" pitchFamily="18" charset="0"/>
                  </a:rPr>
                  <a:t>Coefficients: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C6EC71FD-5C82-5849-8615-B6D77833A4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9603" y="1960669"/>
                <a:ext cx="1527278" cy="215444"/>
              </a:xfrm>
              <a:prstGeom prst="rect">
                <a:avLst/>
              </a:prstGeom>
              <a:blipFill>
                <a:blip r:embed="rId12"/>
                <a:stretch>
                  <a:fillRect l="-7438" t="-27778" b="-4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8121336-5BAA-C373-DB8C-D3DBDABB824E}"/>
              </a:ext>
            </a:extLst>
          </p:cNvPr>
          <p:cNvCxnSpPr>
            <a:stCxn id="56" idx="3"/>
            <a:endCxn id="57" idx="1"/>
          </p:cNvCxnSpPr>
          <p:nvPr/>
        </p:nvCxnSpPr>
        <p:spPr>
          <a:xfrm flipV="1">
            <a:off x="672463" y="1374232"/>
            <a:ext cx="532653" cy="36866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84A5F57-1C38-7EB6-A5D9-5FB8A5AE2ACA}"/>
              </a:ext>
            </a:extLst>
          </p:cNvPr>
          <p:cNvCxnSpPr>
            <a:cxnSpLocks/>
            <a:stCxn id="56" idx="3"/>
            <a:endCxn id="58" idx="1"/>
          </p:cNvCxnSpPr>
          <p:nvPr/>
        </p:nvCxnSpPr>
        <p:spPr>
          <a:xfrm>
            <a:off x="672463" y="1742898"/>
            <a:ext cx="532653" cy="32549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6967937A-B623-654F-D639-063E7EEDCB7D}"/>
              </a:ext>
            </a:extLst>
          </p:cNvPr>
          <p:cNvCxnSpPr>
            <a:cxnSpLocks/>
            <a:stCxn id="57" idx="3"/>
            <a:endCxn id="59" idx="1"/>
          </p:cNvCxnSpPr>
          <p:nvPr/>
        </p:nvCxnSpPr>
        <p:spPr>
          <a:xfrm flipV="1">
            <a:off x="2097973" y="1374231"/>
            <a:ext cx="411630" cy="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5634CBB3-7E29-C054-2059-0F83FCE0B0E5}"/>
              </a:ext>
            </a:extLst>
          </p:cNvPr>
          <p:cNvCxnSpPr>
            <a:cxnSpLocks/>
            <a:stCxn id="58" idx="3"/>
            <a:endCxn id="60" idx="1"/>
          </p:cNvCxnSpPr>
          <p:nvPr/>
        </p:nvCxnSpPr>
        <p:spPr>
          <a:xfrm flipV="1">
            <a:off x="2097973" y="2068391"/>
            <a:ext cx="411630" cy="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E7F0B323-A543-ED06-8346-BBD9D7BC9A86}"/>
              </a:ext>
            </a:extLst>
          </p:cNvPr>
          <p:cNvCxnSpPr>
            <a:cxnSpLocks/>
            <a:stCxn id="59" idx="3"/>
            <a:endCxn id="78" idx="1"/>
          </p:cNvCxnSpPr>
          <p:nvPr/>
        </p:nvCxnSpPr>
        <p:spPr>
          <a:xfrm flipV="1">
            <a:off x="3756098" y="1374112"/>
            <a:ext cx="742176" cy="119"/>
          </a:xfrm>
          <a:prstGeom prst="straightConnector1">
            <a:avLst/>
          </a:prstGeom>
          <a:ln w="12700">
            <a:solidFill>
              <a:srgbClr val="FF0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88ABE7B7-C423-57C0-F28D-82284F30D010}"/>
                  </a:ext>
                </a:extLst>
              </p:cNvPr>
              <p:cNvSpPr txBox="1"/>
              <p:nvPr/>
            </p:nvSpPr>
            <p:spPr>
              <a:xfrm>
                <a:off x="4498274" y="1925563"/>
                <a:ext cx="2755563" cy="2856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b="0" dirty="0">
                    <a:ea typeface="Cambria Math" panose="02040503050406030204" pitchFamily="18" charset="0"/>
                  </a:rPr>
                  <a:t>PDE Loss: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l-G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Ϝ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</m:acc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𝛾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e>
                            </m:d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88ABE7B7-C423-57C0-F28D-82284F30D0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8274" y="1925563"/>
                <a:ext cx="2755563" cy="285656"/>
              </a:xfrm>
              <a:prstGeom prst="rect">
                <a:avLst/>
              </a:prstGeom>
              <a:blipFill>
                <a:blip r:embed="rId13"/>
                <a:stretch>
                  <a:fillRect l="-4128" b="-29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62AF3BC7-03C9-F9E8-6B92-15CC60839BC8}"/>
              </a:ext>
            </a:extLst>
          </p:cNvPr>
          <p:cNvCxnSpPr>
            <a:cxnSpLocks/>
            <a:stCxn id="60" idx="3"/>
            <a:endCxn id="78" idx="1"/>
          </p:cNvCxnSpPr>
          <p:nvPr/>
        </p:nvCxnSpPr>
        <p:spPr>
          <a:xfrm flipV="1">
            <a:off x="4036881" y="1374112"/>
            <a:ext cx="461393" cy="694279"/>
          </a:xfrm>
          <a:prstGeom prst="straightConnector1">
            <a:avLst/>
          </a:prstGeom>
          <a:ln w="12700">
            <a:solidFill>
              <a:srgbClr val="FF0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EA7F979A-EEEF-D63A-D8F9-8496BBBCA424}"/>
              </a:ext>
            </a:extLst>
          </p:cNvPr>
          <p:cNvCxnSpPr>
            <a:cxnSpLocks/>
            <a:stCxn id="59" idx="3"/>
            <a:endCxn id="68" idx="1"/>
          </p:cNvCxnSpPr>
          <p:nvPr/>
        </p:nvCxnSpPr>
        <p:spPr>
          <a:xfrm>
            <a:off x="3756098" y="1374231"/>
            <a:ext cx="742176" cy="694160"/>
          </a:xfrm>
          <a:prstGeom prst="straightConnector1">
            <a:avLst/>
          </a:prstGeom>
          <a:ln w="12700">
            <a:solidFill>
              <a:srgbClr val="FF0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2A0A42E0-2AA3-6F0D-F0DD-2F79FA80C7C4}"/>
              </a:ext>
            </a:extLst>
          </p:cNvPr>
          <p:cNvCxnSpPr>
            <a:cxnSpLocks/>
            <a:stCxn id="60" idx="3"/>
            <a:endCxn id="68" idx="1"/>
          </p:cNvCxnSpPr>
          <p:nvPr/>
        </p:nvCxnSpPr>
        <p:spPr>
          <a:xfrm>
            <a:off x="4036881" y="2068391"/>
            <a:ext cx="461393" cy="0"/>
          </a:xfrm>
          <a:prstGeom prst="straightConnector1">
            <a:avLst/>
          </a:prstGeom>
          <a:ln w="12700">
            <a:solidFill>
              <a:srgbClr val="FF0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BCC9966B-5CBF-2374-71D3-596C648F3DB0}"/>
                  </a:ext>
                </a:extLst>
              </p:cNvPr>
              <p:cNvSpPr txBox="1"/>
              <p:nvPr/>
            </p:nvSpPr>
            <p:spPr>
              <a:xfrm>
                <a:off x="380622" y="974879"/>
                <a:ext cx="3375476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US" sz="1000" b="1" dirty="0">
                    <a:ea typeface="Cambria Math" panose="02040503050406030204" pitchFamily="18" charset="0"/>
                  </a:rPr>
                  <a:t>Direct (Possibly Noisy) Observations of Solution, </a:t>
                </a:r>
                <a14:m>
                  <m:oMath xmlns:m="http://schemas.openxmlformats.org/officeDocument/2006/math">
                    <m:r>
                      <a:rPr lang="en-US" sz="1000" b="1" i="1" smtClean="0">
                        <a:latin typeface="Cambria Math" panose="02040503050406030204" pitchFamily="18" charset="0"/>
                      </a:rPr>
                      <m:t>𝒖</m:t>
                    </m:r>
                    <m:d>
                      <m:dPr>
                        <m:ctrlPr>
                          <a:rPr lang="en-US" sz="10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1000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0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acc>
                        <m:r>
                          <a:rPr lang="en-US" sz="1000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000" b="1" i="1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d>
                  </m:oMath>
                </a14:m>
                <a:endParaRPr lang="en-US" sz="1000" b="1" dirty="0"/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BCC9966B-5CBF-2374-71D3-596C648F3D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622" y="974879"/>
                <a:ext cx="3375476" cy="153888"/>
              </a:xfrm>
              <a:prstGeom prst="rect">
                <a:avLst/>
              </a:prstGeom>
              <a:blipFill>
                <a:blip r:embed="rId14"/>
                <a:stretch>
                  <a:fillRect l="-1873" t="-23077" b="-5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9E95516D-296E-27A4-9E17-A0AC81F7B03F}"/>
                  </a:ext>
                </a:extLst>
              </p:cNvPr>
              <p:cNvSpPr txBox="1"/>
              <p:nvPr/>
            </p:nvSpPr>
            <p:spPr>
              <a:xfrm>
                <a:off x="4498274" y="1266390"/>
                <a:ext cx="3369830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b="0" dirty="0">
                    <a:ea typeface="Cambria Math" panose="02040503050406030204" pitchFamily="18" charset="0"/>
                  </a:rPr>
                  <a:t>Measurement Loss: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ℸ=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l-G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9E95516D-296E-27A4-9E17-A0AC81F7B0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8274" y="1266390"/>
                <a:ext cx="3369830" cy="215444"/>
              </a:xfrm>
              <a:prstGeom prst="rect">
                <a:avLst/>
              </a:prstGeom>
              <a:blipFill>
                <a:blip r:embed="rId15"/>
                <a:stretch>
                  <a:fillRect l="-3383" t="-22222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FE8A8C71-2C35-4003-21BD-2C7BCC88E1B0}"/>
                  </a:ext>
                </a:extLst>
              </p:cNvPr>
              <p:cNvSpPr txBox="1"/>
              <p:nvPr/>
            </p:nvSpPr>
            <p:spPr>
              <a:xfrm>
                <a:off x="379435" y="2512246"/>
                <a:ext cx="3006144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US" sz="1000" b="1" dirty="0">
                    <a:ea typeface="Cambria Math" panose="02040503050406030204" pitchFamily="18" charset="0"/>
                  </a:rPr>
                  <a:t>Indirect, Noisy Observation of Solution,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𝑴</m:t>
                        </m:r>
                      </m:e>
                      <m:sub>
                        <m:r>
                          <a:rPr lang="en-US" sz="1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𝒐𝒃𝒔𝒆𝒓𝒗𝒆𝒅</m:t>
                        </m:r>
                        <m:r>
                          <a:rPr lang="en-US" sz="1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endParaRPr lang="en-US" sz="1000" b="1" dirty="0"/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FE8A8C71-2C35-4003-21BD-2C7BCC88E1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435" y="2512246"/>
                <a:ext cx="3006144" cy="153888"/>
              </a:xfrm>
              <a:prstGeom prst="rect">
                <a:avLst/>
              </a:prstGeom>
              <a:blipFill>
                <a:blip r:embed="rId16"/>
                <a:stretch>
                  <a:fillRect l="-2101" t="-23077" r="-840" b="-5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Google Shape;61;p14">
            <a:extLst>
              <a:ext uri="{FF2B5EF4-FFF2-40B4-BE49-F238E27FC236}">
                <a16:creationId xmlns:a16="http://schemas.microsoft.com/office/drawing/2014/main" id="{418906D7-D550-1D24-01CF-A2CEC05CD36D}"/>
              </a:ext>
            </a:extLst>
          </p:cNvPr>
          <p:cNvSpPr txBox="1"/>
          <p:nvPr/>
        </p:nvSpPr>
        <p:spPr>
          <a:xfrm>
            <a:off x="311700" y="4334489"/>
            <a:ext cx="7136100" cy="6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Reference: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effectLst/>
              </a:rPr>
              <a:t>Chen, Y.; Lu, L.; </a:t>
            </a:r>
            <a:r>
              <a:rPr lang="en-US" sz="1000" dirty="0" err="1">
                <a:effectLst/>
              </a:rPr>
              <a:t>Karniadakis</a:t>
            </a:r>
            <a:r>
              <a:rPr lang="en-US" sz="1000" dirty="0">
                <a:effectLst/>
              </a:rPr>
              <a:t>, G. E.; Dal Negro, L. Physics-Informed Neural Networks for Inverse Problems in Nano-Optics and Metamaterials. </a:t>
            </a:r>
            <a:r>
              <a:rPr lang="en-US" sz="1000" i="1" dirty="0">
                <a:effectLst/>
              </a:rPr>
              <a:t>Opt. Express</a:t>
            </a:r>
            <a:r>
              <a:rPr lang="en-US" sz="1000" dirty="0">
                <a:effectLst/>
              </a:rPr>
              <a:t> </a:t>
            </a:r>
            <a:r>
              <a:rPr lang="en-US" sz="1000" b="1" dirty="0">
                <a:effectLst/>
              </a:rPr>
              <a:t>2020</a:t>
            </a:r>
            <a:r>
              <a:rPr lang="en-US" sz="1000" dirty="0">
                <a:effectLst/>
              </a:rPr>
              <a:t>, </a:t>
            </a:r>
            <a:r>
              <a:rPr lang="en-US" sz="1000" i="1" dirty="0">
                <a:effectLst/>
              </a:rPr>
              <a:t>28</a:t>
            </a:r>
            <a:r>
              <a:rPr lang="en-US" sz="1000" dirty="0">
                <a:effectLst/>
              </a:rPr>
              <a:t> (8), 11618. </a:t>
            </a:r>
            <a:r>
              <a:rPr lang="en-US" sz="1000" dirty="0">
                <a:effectLst/>
                <a:hlinkClick r:id="rId17"/>
              </a:rPr>
              <a:t>https://doi.org/10.1364/OE.384875</a:t>
            </a:r>
            <a:r>
              <a:rPr lang="en-US" sz="1000" dirty="0">
                <a:effectLst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925314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00" dirty="0"/>
              <a:t>PINN with Hard Constraints for Inverse Design (</a:t>
            </a:r>
            <a:r>
              <a:rPr lang="en" sz="2500" dirty="0" err="1"/>
              <a:t>hPINN</a:t>
            </a:r>
            <a:r>
              <a:rPr lang="en" sz="2500" dirty="0"/>
              <a:t>)</a:t>
            </a:r>
            <a:endParaRPr sz="2500" dirty="0"/>
          </a:p>
        </p:txBody>
      </p:sp>
      <p:sp>
        <p:nvSpPr>
          <p:cNvPr id="79" name="Google Shape;79;p17"/>
          <p:cNvSpPr txBox="1"/>
          <p:nvPr/>
        </p:nvSpPr>
        <p:spPr>
          <a:xfrm>
            <a:off x="311700" y="4056787"/>
            <a:ext cx="7136100" cy="800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Reference: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effectLst/>
              </a:rPr>
              <a:t>Lu, L.; </a:t>
            </a:r>
            <a:r>
              <a:rPr lang="en-US" sz="1000" dirty="0" err="1">
                <a:effectLst/>
              </a:rPr>
              <a:t>Pestourie</a:t>
            </a:r>
            <a:r>
              <a:rPr lang="en-US" sz="1000" dirty="0">
                <a:effectLst/>
              </a:rPr>
              <a:t>, R.; Yao, W.; Wang, Z.; Verdugo, F.; Johnson, S. G. Physics-Informed Neural Networks with Hard Constraints for Inverse Design. </a:t>
            </a:r>
            <a:r>
              <a:rPr lang="en-US" sz="1000" i="1" dirty="0">
                <a:effectLst/>
              </a:rPr>
              <a:t>SIAM J. Sci. </a:t>
            </a:r>
            <a:r>
              <a:rPr lang="en-US" sz="1000" i="1" dirty="0" err="1">
                <a:effectLst/>
              </a:rPr>
              <a:t>Comput</a:t>
            </a:r>
            <a:r>
              <a:rPr lang="en-US" sz="1000" i="1" dirty="0">
                <a:effectLst/>
              </a:rPr>
              <a:t>.</a:t>
            </a:r>
            <a:r>
              <a:rPr lang="en-US" sz="1000" dirty="0">
                <a:effectLst/>
              </a:rPr>
              <a:t> </a:t>
            </a:r>
            <a:r>
              <a:rPr lang="en-US" sz="1000" b="1" dirty="0">
                <a:effectLst/>
              </a:rPr>
              <a:t>2021</a:t>
            </a:r>
            <a:r>
              <a:rPr lang="en-US" sz="1000" dirty="0">
                <a:effectLst/>
              </a:rPr>
              <a:t>, </a:t>
            </a:r>
            <a:r>
              <a:rPr lang="en-US" sz="1000" i="1" dirty="0">
                <a:effectLst/>
              </a:rPr>
              <a:t>43</a:t>
            </a:r>
            <a:r>
              <a:rPr lang="en-US" sz="1000" dirty="0">
                <a:effectLst/>
              </a:rPr>
              <a:t> (6), B1105–B1132. </a:t>
            </a:r>
            <a:r>
              <a:rPr lang="en-US" sz="1000" dirty="0">
                <a:effectLst/>
                <a:hlinkClick r:id="rId3"/>
              </a:rPr>
              <a:t>https://doi.org/10.1137/21M1397908</a:t>
            </a:r>
            <a:r>
              <a:rPr lang="en-US" sz="1000" dirty="0">
                <a:effectLst/>
              </a:rPr>
              <a:t>.</a:t>
            </a:r>
            <a:endParaRPr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9067A68-DDB7-13C2-46E4-D7492D22AD5A}"/>
                  </a:ext>
                </a:extLst>
              </p:cNvPr>
              <p:cNvSpPr txBox="1"/>
              <p:nvPr/>
            </p:nvSpPr>
            <p:spPr>
              <a:xfrm>
                <a:off x="549172" y="1674472"/>
                <a:ext cx="29302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9067A68-DDB7-13C2-46E4-D7492D22AD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172" y="1674472"/>
                <a:ext cx="293029" cy="215444"/>
              </a:xfrm>
              <a:prstGeom prst="rect">
                <a:avLst/>
              </a:prstGeom>
              <a:blipFill>
                <a:blip r:embed="rId4"/>
                <a:stretch>
                  <a:fillRect l="-8333" t="-29412" r="-8333" b="-117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2952BD21-5122-746E-F05F-10E16295CDA0}"/>
              </a:ext>
            </a:extLst>
          </p:cNvPr>
          <p:cNvSpPr txBox="1"/>
          <p:nvPr/>
        </p:nvSpPr>
        <p:spPr>
          <a:xfrm>
            <a:off x="1374854" y="1198084"/>
            <a:ext cx="892857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Neural Network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132F0E-EE69-731D-0CFB-52B3D995BF31}"/>
              </a:ext>
            </a:extLst>
          </p:cNvPr>
          <p:cNvSpPr txBox="1"/>
          <p:nvPr/>
        </p:nvSpPr>
        <p:spPr>
          <a:xfrm>
            <a:off x="1374854" y="1892244"/>
            <a:ext cx="892857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Neural Network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C15D9C6-BF31-D638-9831-CF05A933B4E3}"/>
                  </a:ext>
                </a:extLst>
              </p:cNvPr>
              <p:cNvSpPr txBox="1"/>
              <p:nvPr/>
            </p:nvSpPr>
            <p:spPr>
              <a:xfrm>
                <a:off x="2679341" y="1305805"/>
                <a:ext cx="1246495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b="0" dirty="0"/>
                  <a:t>Solution: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C15D9C6-BF31-D638-9831-CF05A933B4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9341" y="1305805"/>
                <a:ext cx="1246495" cy="215444"/>
              </a:xfrm>
              <a:prstGeom prst="rect">
                <a:avLst/>
              </a:prstGeom>
              <a:blipFill>
                <a:blip r:embed="rId5"/>
                <a:stretch>
                  <a:fillRect l="-9091" t="-21053" b="-42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1F214A4-9238-E83C-7770-3F1AFF8B99C2}"/>
                  </a:ext>
                </a:extLst>
              </p:cNvPr>
              <p:cNvSpPr txBox="1"/>
              <p:nvPr/>
            </p:nvSpPr>
            <p:spPr>
              <a:xfrm>
                <a:off x="2679341" y="1999965"/>
                <a:ext cx="1527278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b="0" dirty="0">
                    <a:ea typeface="Cambria Math" panose="02040503050406030204" pitchFamily="18" charset="0"/>
                  </a:rPr>
                  <a:t>Coefficients: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1F214A4-9238-E83C-7770-3F1AFF8B99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9341" y="1999965"/>
                <a:ext cx="1527278" cy="215444"/>
              </a:xfrm>
              <a:prstGeom prst="rect">
                <a:avLst/>
              </a:prstGeom>
              <a:blipFill>
                <a:blip r:embed="rId6"/>
                <a:stretch>
                  <a:fillRect l="-7438" t="-22222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FA64E9F-8858-3A64-CC47-71626B4C08EC}"/>
              </a:ext>
            </a:extLst>
          </p:cNvPr>
          <p:cNvCxnSpPr>
            <a:stCxn id="2" idx="3"/>
            <a:endCxn id="3" idx="1"/>
          </p:cNvCxnSpPr>
          <p:nvPr/>
        </p:nvCxnSpPr>
        <p:spPr>
          <a:xfrm flipV="1">
            <a:off x="842201" y="1413528"/>
            <a:ext cx="532653" cy="36866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FD1859F-924D-CA77-FCE7-2CDCE6EF27EE}"/>
              </a:ext>
            </a:extLst>
          </p:cNvPr>
          <p:cNvCxnSpPr>
            <a:cxnSpLocks/>
            <a:stCxn id="2" idx="3"/>
            <a:endCxn id="6" idx="1"/>
          </p:cNvCxnSpPr>
          <p:nvPr/>
        </p:nvCxnSpPr>
        <p:spPr>
          <a:xfrm>
            <a:off x="842201" y="1782194"/>
            <a:ext cx="532653" cy="32549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66BEB7F-4253-5E2E-FE97-99177BC1C135}"/>
              </a:ext>
            </a:extLst>
          </p:cNvPr>
          <p:cNvCxnSpPr>
            <a:cxnSpLocks/>
            <a:stCxn id="3" idx="3"/>
            <a:endCxn id="7" idx="1"/>
          </p:cNvCxnSpPr>
          <p:nvPr/>
        </p:nvCxnSpPr>
        <p:spPr>
          <a:xfrm flipV="1">
            <a:off x="2267711" y="1413527"/>
            <a:ext cx="411630" cy="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41A6924-4F5A-2FD5-7BCE-86565F18B28A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 flipV="1">
            <a:off x="2267711" y="2107687"/>
            <a:ext cx="411630" cy="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2004302-1A06-4910-E74F-4F4A21626297}"/>
              </a:ext>
            </a:extLst>
          </p:cNvPr>
          <p:cNvCxnSpPr>
            <a:cxnSpLocks/>
            <a:stCxn id="7" idx="3"/>
            <a:endCxn id="24" idx="1"/>
          </p:cNvCxnSpPr>
          <p:nvPr/>
        </p:nvCxnSpPr>
        <p:spPr>
          <a:xfrm>
            <a:off x="3925836" y="1413527"/>
            <a:ext cx="742176" cy="0"/>
          </a:xfrm>
          <a:prstGeom prst="straightConnector1">
            <a:avLst/>
          </a:prstGeom>
          <a:ln w="12700">
            <a:solidFill>
              <a:srgbClr val="FF0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C1587E5-640F-586C-E92E-1A97C3686481}"/>
                  </a:ext>
                </a:extLst>
              </p:cNvPr>
              <p:cNvSpPr txBox="1"/>
              <p:nvPr/>
            </p:nvSpPr>
            <p:spPr>
              <a:xfrm>
                <a:off x="4668012" y="1300303"/>
                <a:ext cx="2389565" cy="2431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b="0" dirty="0">
                    <a:ea typeface="Cambria Math" panose="02040503050406030204" pitchFamily="18" charset="0"/>
                  </a:rPr>
                  <a:t>Design Loss: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C1587E5-640F-586C-E92E-1A97C36864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8012" y="1300303"/>
                <a:ext cx="2389565" cy="243143"/>
              </a:xfrm>
              <a:prstGeom prst="rect">
                <a:avLst/>
              </a:prstGeom>
              <a:blipFill>
                <a:blip r:embed="rId7"/>
                <a:stretch>
                  <a:fillRect l="-4233" t="-20000" b="-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32D0009-3210-8505-F852-EBF790CE0D9E}"/>
                  </a:ext>
                </a:extLst>
              </p:cNvPr>
              <p:cNvSpPr txBox="1"/>
              <p:nvPr/>
            </p:nvSpPr>
            <p:spPr>
              <a:xfrm>
                <a:off x="4668012" y="1964859"/>
                <a:ext cx="2755563" cy="2856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b="0" dirty="0">
                    <a:ea typeface="Cambria Math" panose="02040503050406030204" pitchFamily="18" charset="0"/>
                  </a:rPr>
                  <a:t>PDE Loss: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l-G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Ϝ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𝛾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e>
                            </m:d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32D0009-3210-8505-F852-EBF790CE0D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8012" y="1964859"/>
                <a:ext cx="2755563" cy="285656"/>
              </a:xfrm>
              <a:prstGeom prst="rect">
                <a:avLst/>
              </a:prstGeom>
              <a:blipFill>
                <a:blip r:embed="rId8"/>
                <a:stretch>
                  <a:fillRect l="-3670" r="-459" b="-29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FC65EEA-0FFF-D582-2517-591478CA6306}"/>
              </a:ext>
            </a:extLst>
          </p:cNvPr>
          <p:cNvCxnSpPr>
            <a:cxnSpLocks/>
            <a:stCxn id="8" idx="3"/>
            <a:endCxn id="24" idx="1"/>
          </p:cNvCxnSpPr>
          <p:nvPr/>
        </p:nvCxnSpPr>
        <p:spPr>
          <a:xfrm flipV="1">
            <a:off x="4206619" y="1421875"/>
            <a:ext cx="461393" cy="685812"/>
          </a:xfrm>
          <a:prstGeom prst="straightConnector1">
            <a:avLst/>
          </a:prstGeom>
          <a:ln w="12700">
            <a:solidFill>
              <a:srgbClr val="FF0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F097953-DC4E-DB23-4B32-E0B8782E4467}"/>
              </a:ext>
            </a:extLst>
          </p:cNvPr>
          <p:cNvCxnSpPr>
            <a:cxnSpLocks/>
            <a:stCxn id="7" idx="3"/>
            <a:endCxn id="25" idx="1"/>
          </p:cNvCxnSpPr>
          <p:nvPr/>
        </p:nvCxnSpPr>
        <p:spPr>
          <a:xfrm>
            <a:off x="3925836" y="1413527"/>
            <a:ext cx="742176" cy="694160"/>
          </a:xfrm>
          <a:prstGeom prst="straightConnector1">
            <a:avLst/>
          </a:prstGeom>
          <a:ln w="12700">
            <a:solidFill>
              <a:srgbClr val="FF0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D2E6F4E-E1D6-C176-2C3E-3E3BBBFFA7F3}"/>
              </a:ext>
            </a:extLst>
          </p:cNvPr>
          <p:cNvCxnSpPr>
            <a:cxnSpLocks/>
            <a:stCxn id="8" idx="3"/>
            <a:endCxn id="25" idx="1"/>
          </p:cNvCxnSpPr>
          <p:nvPr/>
        </p:nvCxnSpPr>
        <p:spPr>
          <a:xfrm>
            <a:off x="4206619" y="2107687"/>
            <a:ext cx="461393" cy="0"/>
          </a:xfrm>
          <a:prstGeom prst="straightConnector1">
            <a:avLst/>
          </a:prstGeom>
          <a:ln w="12700">
            <a:solidFill>
              <a:srgbClr val="FF0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4BE2EC31-B894-A353-61E9-3274204F590F}"/>
                  </a:ext>
                </a:extLst>
              </p:cNvPr>
              <p:cNvSpPr txBox="1"/>
              <p:nvPr/>
            </p:nvSpPr>
            <p:spPr>
              <a:xfrm>
                <a:off x="4668012" y="2650672"/>
                <a:ext cx="1500924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b="1" dirty="0">
                    <a:ea typeface="Cambria Math" panose="02040503050406030204" pitchFamily="18" charset="0"/>
                  </a:rPr>
                  <a:t>Total Loss</a:t>
                </a:r>
                <a:r>
                  <a:rPr lang="en-US" b="0" dirty="0">
                    <a:ea typeface="Cambria Math" panose="02040503050406030204" pitchFamily="18" charset="0"/>
                  </a:rPr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μ</m:t>
                    </m:r>
                    <m: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ℸ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4BE2EC31-B894-A353-61E9-3274204F59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8012" y="2650672"/>
                <a:ext cx="1500924" cy="215444"/>
              </a:xfrm>
              <a:prstGeom prst="rect">
                <a:avLst/>
              </a:prstGeom>
              <a:blipFill>
                <a:blip r:embed="rId9"/>
                <a:stretch>
                  <a:fillRect l="-6723" t="-22222" r="-3361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Google Shape;79;p17">
                <a:extLst>
                  <a:ext uri="{FF2B5EF4-FFF2-40B4-BE49-F238E27FC236}">
                    <a16:creationId xmlns:a16="http://schemas.microsoft.com/office/drawing/2014/main" id="{617067D6-F4CD-CD8B-1227-C6B0AC7F047D}"/>
                  </a:ext>
                </a:extLst>
              </p:cNvPr>
              <p:cNvSpPr txBox="1"/>
              <p:nvPr/>
            </p:nvSpPr>
            <p:spPr>
              <a:xfrm>
                <a:off x="314394" y="3047646"/>
                <a:ext cx="7136100" cy="8309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lvl="0"/>
                <a:r>
                  <a:rPr lang="en-US" dirty="0"/>
                  <a:t>The </a:t>
                </a:r>
                <a:r>
                  <a:rPr lang="en-US" dirty="0">
                    <a:hlinkClick r:id="rId10"/>
                  </a:rPr>
                  <a:t>penalty method</a:t>
                </a:r>
                <a:r>
                  <a:rPr lang="en-US" dirty="0"/>
                  <a:t> or </a:t>
                </a:r>
                <a:r>
                  <a:rPr lang="en-US" dirty="0">
                    <a:hlinkClick r:id="rId11"/>
                  </a:rPr>
                  <a:t>augmented Lagrangian method</a:t>
                </a:r>
                <a:r>
                  <a:rPr lang="en-US" dirty="0"/>
                  <a:t> is used to minimize the total loss with respect to the parameters of the </a:t>
                </a:r>
                <a:r>
                  <a:rPr lang="en-US" dirty="0">
                    <a:solidFill>
                      <a:srgbClr val="FF0000"/>
                    </a:solidFill>
                  </a:rPr>
                  <a:t>neural networks</a:t>
                </a:r>
                <a:r>
                  <a:rPr lang="en-US" dirty="0">
                    <a:solidFill>
                      <a:schemeClr val="tx1"/>
                    </a:solidFill>
                  </a:rPr>
                  <a:t>. Essentially, the weight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μ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of the PDE loss term </a:t>
                </a:r>
                <a14:m>
                  <m:oMath xmlns:m="http://schemas.openxmlformats.org/officeDocument/2006/math">
                    <m: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is increased as iterations progress.</a:t>
                </a:r>
                <a:endParaRPr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Google Shape;79;p17">
                <a:extLst>
                  <a:ext uri="{FF2B5EF4-FFF2-40B4-BE49-F238E27FC236}">
                    <a16:creationId xmlns:a16="http://schemas.microsoft.com/office/drawing/2014/main" id="{617067D6-F4CD-CD8B-1227-C6B0AC7F04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394" y="3047646"/>
                <a:ext cx="7136100" cy="830966"/>
              </a:xfrm>
              <a:prstGeom prst="rect">
                <a:avLst/>
              </a:prstGeom>
              <a:blipFill>
                <a:blip r:embed="rId12"/>
                <a:stretch>
                  <a:fillRect l="-17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Partial Differential Equation Constrained Layer (PDE-CL)</a:t>
            </a:r>
            <a:endParaRPr dirty="0"/>
          </a:p>
        </p:txBody>
      </p:sp>
      <p:sp>
        <p:nvSpPr>
          <p:cNvPr id="85" name="Google Shape;85;p18"/>
          <p:cNvSpPr txBox="1"/>
          <p:nvPr/>
        </p:nvSpPr>
        <p:spPr>
          <a:xfrm>
            <a:off x="311700" y="4297425"/>
            <a:ext cx="7136100" cy="6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Reference:</a:t>
            </a:r>
          </a:p>
          <a:p>
            <a:r>
              <a:rPr lang="en-US" sz="1000" dirty="0" err="1">
                <a:effectLst/>
              </a:rPr>
              <a:t>Négiar</a:t>
            </a:r>
            <a:r>
              <a:rPr lang="en-US" sz="1000" dirty="0">
                <a:effectLst/>
              </a:rPr>
              <a:t>, G.; Mahoney, M. W.; </a:t>
            </a:r>
            <a:r>
              <a:rPr lang="en-US" sz="1000" dirty="0" err="1">
                <a:effectLst/>
              </a:rPr>
              <a:t>Krishnapriyan</a:t>
            </a:r>
            <a:r>
              <a:rPr lang="en-US" sz="1000" dirty="0">
                <a:effectLst/>
              </a:rPr>
              <a:t>, A. S. Learning Differentiable Solvers for Systems with Hard Constraints. The </a:t>
            </a:r>
            <a:r>
              <a:rPr lang="en-US" sz="1000" dirty="0"/>
              <a:t>Eleventh International Conference on Learning Representations, 2023. </a:t>
            </a:r>
            <a:r>
              <a:rPr lang="en-US" sz="1000" dirty="0">
                <a:hlinkClick r:id="rId3"/>
              </a:rPr>
              <a:t>https://openreview.net/forum?id=vdv6CmGksr0</a:t>
            </a:r>
            <a:r>
              <a:rPr lang="en-US" sz="1000" dirty="0"/>
              <a:t> </a:t>
            </a:r>
            <a:endParaRPr lang="en-US" sz="1000" dirty="0">
              <a:effectLst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31F8439-A4EF-9D0B-3D53-DB51CE551090}"/>
                  </a:ext>
                </a:extLst>
              </p:cNvPr>
              <p:cNvSpPr txBox="1"/>
              <p:nvPr/>
            </p:nvSpPr>
            <p:spPr>
              <a:xfrm>
                <a:off x="74841" y="1596429"/>
                <a:ext cx="85158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31F8439-A4EF-9D0B-3D53-DB51CE5510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41" y="1596429"/>
                <a:ext cx="851580" cy="215444"/>
              </a:xfrm>
              <a:prstGeom prst="rect">
                <a:avLst/>
              </a:prstGeom>
              <a:blipFill>
                <a:blip r:embed="rId4"/>
                <a:stretch>
                  <a:fillRect l="-1471" t="-22222" b="-2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CD279FAD-23B3-3973-A9E3-BF4742501810}"/>
              </a:ext>
            </a:extLst>
          </p:cNvPr>
          <p:cNvSpPr txBox="1"/>
          <p:nvPr/>
        </p:nvSpPr>
        <p:spPr>
          <a:xfrm>
            <a:off x="1208294" y="1498037"/>
            <a:ext cx="673514" cy="415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Neural Network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EF250D6-A8F7-F656-128F-DDED24760DB7}"/>
                  </a:ext>
                </a:extLst>
              </p:cNvPr>
              <p:cNvSpPr txBox="1"/>
              <p:nvPr/>
            </p:nvSpPr>
            <p:spPr>
              <a:xfrm>
                <a:off x="2199845" y="1474954"/>
                <a:ext cx="1309589" cy="461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US" sz="1000" b="0" dirty="0"/>
                  <a:t>Solution basis: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sz="1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1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sz="1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sz="1000" dirty="0"/>
              </a:p>
              <a:p>
                <a:pPr algn="ctr"/>
                <a14:m>
                  <m:oMath xmlns:m="http://schemas.openxmlformats.org/officeDocument/2006/math">
                    <m:r>
                      <a:rPr lang="en-US" sz="10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1000" dirty="0"/>
                  <a:t> values per batch dim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sz="1000" b="1" i="1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1000" b="1" i="1" smtClean="0">
                        <a:latin typeface="Cambria Math" panose="02040503050406030204" pitchFamily="18" charset="0"/>
                      </a:rPr>
                      <m:t> × </m:t>
                    </m:r>
                    <m:r>
                      <a:rPr lang="en-US" sz="1000" b="1" i="1" smtClean="0">
                        <a:latin typeface="Cambria Math" panose="02040503050406030204" pitchFamily="18" charset="0"/>
                      </a:rPr>
                      <m:t>𝑵</m:t>
                    </m:r>
                  </m:oMath>
                </a14:m>
                <a:r>
                  <a:rPr lang="en-US" sz="1000" b="1" dirty="0"/>
                  <a:t> values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EF250D6-A8F7-F656-128F-DDED24760D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9845" y="1474954"/>
                <a:ext cx="1309589" cy="461665"/>
              </a:xfrm>
              <a:prstGeom prst="rect">
                <a:avLst/>
              </a:prstGeom>
              <a:blipFill>
                <a:blip r:embed="rId5"/>
                <a:stretch>
                  <a:fillRect l="-3846" t="-10811" r="-5769" b="-16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5EDD74C-3B71-2AC7-3D3F-1DB958926202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926421" y="1704151"/>
            <a:ext cx="281873" cy="163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C29BDCD-3389-C72E-A59D-8A69E03EF3ED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1881808" y="1705786"/>
            <a:ext cx="318037" cy="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F43F7C4-0DEE-4177-AAD9-28540DAAD714}"/>
                  </a:ext>
                </a:extLst>
              </p:cNvPr>
              <p:cNvSpPr txBox="1"/>
              <p:nvPr/>
            </p:nvSpPr>
            <p:spPr>
              <a:xfrm>
                <a:off x="7723980" y="2571750"/>
                <a:ext cx="1371600" cy="112742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000" b="0" u="sng" dirty="0">
                    <a:ea typeface="Cambria Math" panose="02040503050406030204" pitchFamily="18" charset="0"/>
                  </a:rPr>
                  <a:t>Loss </a:t>
                </a:r>
                <a14:m>
                  <m:oMath xmlns:m="http://schemas.openxmlformats.org/officeDocument/2006/math">
                    <m:r>
                      <a:rPr lang="el-GR" sz="1000" i="1" u="sng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r>
                      <a:rPr lang="el-GR" sz="1000" i="1" u="sng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1000" u="sng" dirty="0">
                  <a:ea typeface="Cambria Math" panose="02040503050406030204" pitchFamily="18" charset="0"/>
                </a:endParaRPr>
              </a:p>
              <a:p>
                <a:r>
                  <a:rPr lang="en-US" sz="1000" b="0" dirty="0">
                    <a:ea typeface="Cambria Math" panose="02040503050406030204" pitchFamily="18" charset="0"/>
                  </a:rPr>
                  <a:t>Keep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1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</m:acc>
                  </m:oMath>
                </a14:m>
                <a:r>
                  <a:rPr lang="en-US" sz="1000" b="0" dirty="0">
                    <a:ea typeface="Cambria Math" panose="02040503050406030204" pitchFamily="18" charset="0"/>
                  </a:rPr>
                  <a:t> fixed, sample a new batch of </a:t>
                </a:r>
                <a14:m>
                  <m:oMath xmlns:m="http://schemas.openxmlformats.org/officeDocument/2006/math">
                    <m:r>
                      <a:rPr lang="en-US" sz="1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sz="1000" b="0" dirty="0">
                    <a:ea typeface="Cambria Math" panose="02040503050406030204" pitchFamily="18" charset="0"/>
                  </a:rPr>
                  <a:t> points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1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sz="1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1000" b="0" dirty="0">
                    <a:ea typeface="Cambria Math" panose="02040503050406030204" pitchFamily="18" charset="0"/>
                  </a:rPr>
                  <a:t>, and the loss is </a:t>
                </a:r>
                <a:r>
                  <a:rPr lang="en-US" sz="1000" dirty="0">
                    <a:ea typeface="Cambria Math" panose="02040503050406030204" pitchFamily="18" charset="0"/>
                  </a:rPr>
                  <a:t>calculated at these new points as</a:t>
                </a:r>
                <a:r>
                  <a:rPr lang="en-US" sz="1000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l-GR" sz="1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l-GR" sz="1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  <m:r>
                          <a:rPr lang="en-US" sz="1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l-GR" sz="1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l-GR" sz="1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Ϝ</m:t>
                            </m:r>
                            <m:d>
                              <m:dPr>
                                <m:ctrlPr>
                                  <a:rPr lang="en-US" sz="1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000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  <m:d>
                                  <m:dPr>
                                    <m:ctrlP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US" sz="1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0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  <m: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  <m:r>
                                  <a:rPr lang="en-US" sz="10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𝛾</m:t>
                                </m:r>
                                <m:d>
                                  <m:dPr>
                                    <m:ctrlP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US" sz="1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0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  <m: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e>
                            </m:d>
                          </m:e>
                        </m:d>
                      </m:e>
                      <m:sup>
                        <m:r>
                          <a:rPr lang="en-US" sz="1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10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F43F7C4-0DEE-4177-AAD9-28540DAAD7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3980" y="2571750"/>
                <a:ext cx="1371600" cy="1127425"/>
              </a:xfrm>
              <a:prstGeom prst="rect">
                <a:avLst/>
              </a:prstGeom>
              <a:blipFill>
                <a:blip r:embed="rId6"/>
                <a:stretch>
                  <a:fillRect l="-6422" t="-3333" r="-3670" b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793C787-787C-DD26-1AD0-F5BA249C0192}"/>
                  </a:ext>
                </a:extLst>
              </p:cNvPr>
              <p:cNvSpPr txBox="1"/>
              <p:nvPr/>
            </p:nvSpPr>
            <p:spPr>
              <a:xfrm>
                <a:off x="146018" y="1862818"/>
                <a:ext cx="673514" cy="1384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900" dirty="0">
                    <a:ea typeface="Cambria Math" panose="02040503050406030204" pitchFamily="18" charset="0"/>
                  </a:rPr>
                  <a:t>b</a:t>
                </a:r>
                <a:r>
                  <a:rPr lang="en-US" sz="900" b="0" dirty="0">
                    <a:ea typeface="Cambria Math" panose="02040503050406030204" pitchFamily="18" charset="0"/>
                  </a:rPr>
                  <a:t>atch dim </a:t>
                </a:r>
                <a14:m>
                  <m:oMath xmlns:m="http://schemas.openxmlformats.org/officeDocument/2006/math">
                    <m:r>
                      <a:rPr lang="en-US" sz="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9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793C787-787C-DD26-1AD0-F5BA249C01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018" y="1862818"/>
                <a:ext cx="673514" cy="138499"/>
              </a:xfrm>
              <a:prstGeom prst="rect">
                <a:avLst/>
              </a:prstGeom>
              <a:blipFill>
                <a:blip r:embed="rId7"/>
                <a:stretch>
                  <a:fillRect l="-11111" t="-25000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9660FE3-F5F3-C50B-BC70-3E9F410D2867}"/>
                  </a:ext>
                </a:extLst>
              </p:cNvPr>
              <p:cNvSpPr txBox="1"/>
              <p:nvPr/>
            </p:nvSpPr>
            <p:spPr>
              <a:xfrm>
                <a:off x="3768606" y="1413527"/>
                <a:ext cx="3725150" cy="58779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sz="1000" dirty="0">
                    <a:ea typeface="Cambria Math" panose="02040503050406030204" pitchFamily="18" charset="0"/>
                  </a:rPr>
                  <a:t>Find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1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</m:acc>
                    <m:r>
                      <a:rPr lang="en-US" sz="1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1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sz="1000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1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sz="1000" dirty="0">
                    <a:ea typeface="Cambria Math" panose="02040503050406030204" pitchFamily="18" charset="0"/>
                  </a:rPr>
                  <a:t>, such that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Ϝ</m:t>
                    </m:r>
                    <m:d>
                      <m:dPr>
                        <m:ctrlPr>
                          <a:rPr lang="el-GR" sz="1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1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10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sz="1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000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sz="1000" i="1">
                                          <a:latin typeface="Cambria Math" panose="02040503050406030204" pitchFamily="18" charset="0"/>
                                        </a:rPr>
                                        <m:t>11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US" sz="1000" i="1"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1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000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sz="10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sz="1000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r>
                                    <a:rPr lang="en-US" sz="1000" i="1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  <m:e>
                                  <m:r>
                                    <a:rPr lang="en-US" sz="1000" i="1">
                                      <a:latin typeface="Cambria Math" panose="02040503050406030204" pitchFamily="18" charset="0"/>
                                    </a:rPr>
                                    <m:t>⋱</m:t>
                                  </m:r>
                                </m:e>
                                <m:e>
                                  <m:r>
                                    <a:rPr lang="en-US" sz="1000" i="1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sz="1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000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sz="10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sz="10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US" sz="1000" i="1"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1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000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sz="1000" i="1">
                                          <a:latin typeface="Cambria Math" panose="02040503050406030204" pitchFamily="18" charset="0"/>
                                        </a:rPr>
                                        <m:t>𝑛𝑁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  <m:d>
                          <m:dPr>
                            <m:begChr m:val="["/>
                            <m:endChr m:val="]"/>
                            <m:ctrlPr>
                              <a:rPr lang="en-US" sz="1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10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sz="1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sz="10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r>
                                    <a:rPr lang="en-US" sz="1000" i="1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sz="1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sz="1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𝑁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  <m:r>
                          <a:rPr lang="en-US" sz="1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1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  <m:d>
                          <m:dPr>
                            <m:ctrlPr>
                              <a:rPr lang="en-US" sz="1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  <m:r>
                              <a:rPr lang="en-US" sz="1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en-US" sz="1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10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9660FE3-F5F3-C50B-BC70-3E9F410D28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8606" y="1413527"/>
                <a:ext cx="3725150" cy="58779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153EB07D-7D68-5ACB-57BC-D120D7B3FA59}"/>
              </a:ext>
            </a:extLst>
          </p:cNvPr>
          <p:cNvSpPr txBox="1"/>
          <p:nvPr/>
        </p:nvSpPr>
        <p:spPr>
          <a:xfrm>
            <a:off x="4482424" y="1108542"/>
            <a:ext cx="123444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Implicit Layer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29E3F1E-B1BE-0CC8-8EB9-31D297B175E6}"/>
              </a:ext>
            </a:extLst>
          </p:cNvPr>
          <p:cNvCxnSpPr>
            <a:cxnSpLocks/>
            <a:stCxn id="7" idx="3"/>
            <a:endCxn id="17" idx="1"/>
          </p:cNvCxnSpPr>
          <p:nvPr/>
        </p:nvCxnSpPr>
        <p:spPr>
          <a:xfrm>
            <a:off x="3509434" y="1705787"/>
            <a:ext cx="259172" cy="163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9E17023-745D-558C-BD68-10DD0380EDBA}"/>
                  </a:ext>
                </a:extLst>
              </p:cNvPr>
              <p:cNvSpPr txBox="1"/>
              <p:nvPr/>
            </p:nvSpPr>
            <p:spPr>
              <a:xfrm>
                <a:off x="7681922" y="1500442"/>
                <a:ext cx="1451038" cy="4074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1000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100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1000" i="1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100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1000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  <m:t>𝑛𝑁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1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100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sz="1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9E17023-745D-558C-BD68-10DD0380ED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1922" y="1500442"/>
                <a:ext cx="1451038" cy="407419"/>
              </a:xfrm>
              <a:prstGeom prst="rect">
                <a:avLst/>
              </a:prstGeom>
              <a:blipFill>
                <a:blip r:embed="rId9"/>
                <a:stretch>
                  <a:fillRect l="-862" t="-3030"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75F9BA9-56B5-1355-FF29-AC3304A5DD6C}"/>
              </a:ext>
            </a:extLst>
          </p:cNvPr>
          <p:cNvCxnSpPr>
            <a:cxnSpLocks/>
            <a:stCxn id="17" idx="3"/>
            <a:endCxn id="21" idx="1"/>
          </p:cNvCxnSpPr>
          <p:nvPr/>
        </p:nvCxnSpPr>
        <p:spPr>
          <a:xfrm flipV="1">
            <a:off x="7493756" y="1704152"/>
            <a:ext cx="188166" cy="327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381ADFE-9A07-9ADF-793E-C63A45EAB7D8}"/>
              </a:ext>
            </a:extLst>
          </p:cNvPr>
          <p:cNvCxnSpPr>
            <a:cxnSpLocks/>
            <a:stCxn id="21" idx="2"/>
            <a:endCxn id="14" idx="0"/>
          </p:cNvCxnSpPr>
          <p:nvPr/>
        </p:nvCxnSpPr>
        <p:spPr>
          <a:xfrm>
            <a:off x="8407441" y="1907861"/>
            <a:ext cx="2339" cy="663889"/>
          </a:xfrm>
          <a:prstGeom prst="straightConnector1">
            <a:avLst/>
          </a:prstGeom>
          <a:ln w="12700">
            <a:solidFill>
              <a:srgbClr val="FF0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title"/>
          </p:nvPr>
        </p:nvSpPr>
        <p:spPr>
          <a:xfrm>
            <a:off x="311700" y="334954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Inverse Design with PDE-CL</a:t>
            </a:r>
            <a:endParaRPr dirty="0"/>
          </a:p>
        </p:txBody>
      </p:sp>
      <p:sp>
        <p:nvSpPr>
          <p:cNvPr id="91" name="Google Shape;91;p19"/>
          <p:cNvSpPr txBox="1"/>
          <p:nvPr/>
        </p:nvSpPr>
        <p:spPr>
          <a:xfrm>
            <a:off x="311700" y="4546464"/>
            <a:ext cx="5740400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000" dirty="0"/>
              <a:t>Compare </a:t>
            </a:r>
            <a:r>
              <a:rPr lang="en" sz="1000" b="1" dirty="0">
                <a:solidFill>
                  <a:schemeClr val="accent1"/>
                </a:solidFill>
              </a:rPr>
              <a:t>design loss </a:t>
            </a:r>
            <a:r>
              <a:rPr lang="en" sz="1000" dirty="0"/>
              <a:t>and </a:t>
            </a:r>
            <a:r>
              <a:rPr lang="en" sz="1000" b="1" dirty="0">
                <a:solidFill>
                  <a:srgbClr val="FF0000"/>
                </a:solidFill>
              </a:rPr>
              <a:t>PDE loss </a:t>
            </a:r>
            <a:r>
              <a:rPr lang="en" sz="1000" dirty="0"/>
              <a:t>to that achieved by </a:t>
            </a:r>
            <a:r>
              <a:rPr lang="en" sz="1000" dirty="0" err="1"/>
              <a:t>hPINN</a:t>
            </a:r>
            <a:endParaRPr lang="en" sz="10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000" dirty="0"/>
              <a:t>Should we jointly optimize </a:t>
            </a:r>
            <a:r>
              <a:rPr lang="en" sz="1000" b="1" dirty="0">
                <a:solidFill>
                  <a:srgbClr val="FF0000"/>
                </a:solidFill>
              </a:rPr>
              <a:t>neural network 1 </a:t>
            </a:r>
            <a:r>
              <a:rPr lang="en" sz="1000" dirty="0"/>
              <a:t>and </a:t>
            </a:r>
            <a:r>
              <a:rPr lang="en" sz="1000" b="1" dirty="0">
                <a:solidFill>
                  <a:schemeClr val="accent1"/>
                </a:solidFill>
              </a:rPr>
              <a:t>neural network 2 </a:t>
            </a:r>
            <a:r>
              <a:rPr lang="en" sz="1000" dirty="0"/>
              <a:t>or alternate training?</a:t>
            </a:r>
            <a:endParaRPr sz="1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94B9BE0-17C0-3FF1-6543-9828513FBDC4}"/>
                  </a:ext>
                </a:extLst>
              </p:cNvPr>
              <p:cNvSpPr txBox="1"/>
              <p:nvPr/>
            </p:nvSpPr>
            <p:spPr>
              <a:xfrm>
                <a:off x="850244" y="1348195"/>
                <a:ext cx="29302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94B9BE0-17C0-3FF1-6543-9828513FBD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244" y="1348195"/>
                <a:ext cx="293029" cy="215444"/>
              </a:xfrm>
              <a:prstGeom prst="rect">
                <a:avLst/>
              </a:prstGeom>
              <a:blipFill>
                <a:blip r:embed="rId3"/>
                <a:stretch>
                  <a:fillRect l="-8000" t="-27778" r="-4000"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B81AACDB-EA2D-8926-0A42-4BFACA039A74}"/>
              </a:ext>
            </a:extLst>
          </p:cNvPr>
          <p:cNvSpPr txBox="1"/>
          <p:nvPr/>
        </p:nvSpPr>
        <p:spPr>
          <a:xfrm>
            <a:off x="4348036" y="1243389"/>
            <a:ext cx="892857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1"/>
                </a:solidFill>
              </a:rPr>
              <a:t>Neural Network 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2ECB6D-10A3-A76E-35A8-EBD805BB9F37}"/>
              </a:ext>
            </a:extLst>
          </p:cNvPr>
          <p:cNvSpPr txBox="1"/>
          <p:nvPr/>
        </p:nvSpPr>
        <p:spPr>
          <a:xfrm>
            <a:off x="1439111" y="1240474"/>
            <a:ext cx="892857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FF0000"/>
                </a:solidFill>
              </a:rPr>
              <a:t>Neural Network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8ADE2DF-3F35-0772-38F3-45BD45D1948C}"/>
                  </a:ext>
                </a:extLst>
              </p:cNvPr>
              <p:cNvSpPr txBox="1"/>
              <p:nvPr/>
            </p:nvSpPr>
            <p:spPr>
              <a:xfrm>
                <a:off x="5607362" y="1225083"/>
                <a:ext cx="1309589" cy="461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US" sz="1000" b="0" dirty="0"/>
                  <a:t>Solution basis: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sz="1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1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sz="1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sz="1000" dirty="0"/>
              </a:p>
              <a:p>
                <a:pPr algn="ctr"/>
                <a14:m>
                  <m:oMath xmlns:m="http://schemas.openxmlformats.org/officeDocument/2006/math">
                    <m:r>
                      <a:rPr lang="en-US" sz="10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1000" dirty="0"/>
                  <a:t> values per batch dim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sz="1000" b="1" i="1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1000" b="1" i="1" smtClean="0">
                        <a:latin typeface="Cambria Math" panose="02040503050406030204" pitchFamily="18" charset="0"/>
                      </a:rPr>
                      <m:t> × </m:t>
                    </m:r>
                    <m:r>
                      <a:rPr lang="en-US" sz="1000" b="1" i="1" smtClean="0">
                        <a:latin typeface="Cambria Math" panose="02040503050406030204" pitchFamily="18" charset="0"/>
                      </a:rPr>
                      <m:t>𝑵</m:t>
                    </m:r>
                  </m:oMath>
                </a14:m>
                <a:r>
                  <a:rPr lang="en-US" sz="1000" b="1" dirty="0"/>
                  <a:t> values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8ADE2DF-3F35-0772-38F3-45BD45D194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7362" y="1225083"/>
                <a:ext cx="1309589" cy="461665"/>
              </a:xfrm>
              <a:prstGeom prst="rect">
                <a:avLst/>
              </a:prstGeom>
              <a:blipFill>
                <a:blip r:embed="rId4"/>
                <a:stretch>
                  <a:fillRect l="-3846" t="-8108" r="-5769" b="-16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B65B3DC-606E-0D22-775C-75D3F8FC01FE}"/>
                  </a:ext>
                </a:extLst>
              </p:cNvPr>
              <p:cNvSpPr txBox="1"/>
              <p:nvPr/>
            </p:nvSpPr>
            <p:spPr>
              <a:xfrm>
                <a:off x="2636502" y="1132751"/>
                <a:ext cx="1408027" cy="6463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050" b="0" dirty="0">
                    <a:ea typeface="Cambria Math" panose="02040503050406030204" pitchFamily="18" charset="0"/>
                  </a:rPr>
                  <a:t>Coefficients: </a:t>
                </a:r>
                <a14:m>
                  <m:oMath xmlns:m="http://schemas.openxmlformats.org/officeDocument/2006/math">
                    <m:r>
                      <a:rPr lang="en-US" sz="105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d>
                      <m:dPr>
                        <m:ctrlPr>
                          <a:rPr lang="en-US" sz="105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105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05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sz="105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05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sz="1050" dirty="0"/>
              </a:p>
              <a:p>
                <a:pPr algn="ctr"/>
                <a14:m>
                  <m:oMath xmlns:m="http://schemas.openxmlformats.org/officeDocument/2006/math">
                    <m:r>
                      <a:rPr lang="en-US" sz="105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1050" dirty="0"/>
                  <a:t> coefficients at every point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05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105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05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sz="105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05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sz="1050" dirty="0"/>
              </a:p>
              <a:p>
                <a:pPr algn="ctr"/>
                <a14:m>
                  <m:oMath xmlns:m="http://schemas.openxmlformats.org/officeDocument/2006/math">
                    <m:r>
                      <a:rPr lang="en-US" sz="1050" b="1" i="1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1050" b="1" i="1" smtClean="0">
                        <a:latin typeface="Cambria Math" panose="02040503050406030204" pitchFamily="18" charset="0"/>
                      </a:rPr>
                      <m:t> × </m:t>
                    </m:r>
                    <m:r>
                      <a:rPr lang="en-US" sz="105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en-US" sz="1050" b="1" dirty="0"/>
                  <a:t> values</a:t>
                </a:r>
                <a:r>
                  <a:rPr lang="en-US" sz="1050" dirty="0"/>
                  <a:t>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B65B3DC-606E-0D22-775C-75D3F8FC01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6502" y="1132751"/>
                <a:ext cx="1408027" cy="646331"/>
              </a:xfrm>
              <a:prstGeom prst="rect">
                <a:avLst/>
              </a:prstGeom>
              <a:blipFill>
                <a:blip r:embed="rId5"/>
                <a:stretch>
                  <a:fillRect t="-11538" r="-4464" b="-9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D871D56-52D6-D4E7-0977-FDF5B7B59A3D}"/>
              </a:ext>
            </a:extLst>
          </p:cNvPr>
          <p:cNvCxnSpPr>
            <a:cxnSpLocks/>
            <a:stCxn id="6" idx="3"/>
            <a:endCxn id="3" idx="1"/>
          </p:cNvCxnSpPr>
          <p:nvPr/>
        </p:nvCxnSpPr>
        <p:spPr>
          <a:xfrm>
            <a:off x="4044529" y="1455917"/>
            <a:ext cx="303507" cy="291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E8B60A5-A23C-D98C-64F3-CEEA8830BB24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1143273" y="1455917"/>
            <a:ext cx="295838" cy="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42B1E1E-F877-4A42-DD51-55CB5A449A62}"/>
              </a:ext>
            </a:extLst>
          </p:cNvPr>
          <p:cNvCxnSpPr>
            <a:cxnSpLocks/>
            <a:stCxn id="3" idx="3"/>
            <a:endCxn id="5" idx="1"/>
          </p:cNvCxnSpPr>
          <p:nvPr/>
        </p:nvCxnSpPr>
        <p:spPr>
          <a:xfrm flipV="1">
            <a:off x="5240893" y="1455916"/>
            <a:ext cx="366469" cy="291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430D07B-57CA-3928-6ECD-1AABEED2439C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 flipV="1">
            <a:off x="2331968" y="1455917"/>
            <a:ext cx="304534" cy="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4B0DAD7-04F7-3C26-A408-A370002F7FEA}"/>
                  </a:ext>
                </a:extLst>
              </p:cNvPr>
              <p:cNvSpPr txBox="1"/>
              <p:nvPr/>
            </p:nvSpPr>
            <p:spPr>
              <a:xfrm>
                <a:off x="1291192" y="3485311"/>
                <a:ext cx="2104711" cy="63536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000" b="1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Design Loss: </a:t>
                </a:r>
                <a14:m>
                  <m:oMath xmlns:m="http://schemas.openxmlformats.org/officeDocument/2006/math">
                    <m:r>
                      <a:rPr lang="en-US" sz="1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ℸ</m:t>
                    </m:r>
                    <m:d>
                      <m:dPr>
                        <m:ctrlPr>
                          <a:rPr lang="en-US" sz="1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000" i="1">
                            <a:latin typeface="Cambria Math" panose="02040503050406030204" pitchFamily="18" charset="0"/>
                          </a:rPr>
                          <m:t>𝑢</m:t>
                        </m:r>
                        <m:d>
                          <m:dPr>
                            <m:ctrlPr>
                              <a:rPr lang="en-US" sz="1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  <m:r>
                              <a:rPr lang="en-US" sz="1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  <m:d>
                          <m:dPr>
                            <m:ctrlPr>
                              <a:rPr lang="en-US" sz="1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  <m:r>
                              <a:rPr lang="en-US" sz="1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1000" dirty="0"/>
                  <a:t>, could be at the </a:t>
                </a:r>
                <a14:m>
                  <m:oMath xmlns:m="http://schemas.openxmlformats.org/officeDocument/2006/math">
                    <m:r>
                      <a:rPr lang="en-US" sz="1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000" dirty="0"/>
                  <a:t> original points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1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sz="1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1000" dirty="0"/>
                  <a:t> or the </a:t>
                </a:r>
                <a14:m>
                  <m:oMath xmlns:m="http://schemas.openxmlformats.org/officeDocument/2006/math">
                    <m:r>
                      <a:rPr lang="en-US" sz="1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sz="1000" dirty="0">
                    <a:ea typeface="Cambria Math" panose="02040503050406030204" pitchFamily="18" charset="0"/>
                  </a:rPr>
                  <a:t> new points, use to optimize </a:t>
                </a:r>
                <a:r>
                  <a:rPr lang="en-US" sz="1000" b="1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neural network 1</a:t>
                </a:r>
                <a:endParaRPr lang="en-US" sz="10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4B0DAD7-04F7-3C26-A408-A370002F7F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1192" y="3485311"/>
                <a:ext cx="2104711" cy="635367"/>
              </a:xfrm>
              <a:prstGeom prst="rect">
                <a:avLst/>
              </a:prstGeom>
              <a:blipFill>
                <a:blip r:embed="rId6"/>
                <a:stretch>
                  <a:fillRect l="-3593" t="-5882" b="-9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78D43E8-32CD-B2C3-84A6-CCD4E8DC3B49}"/>
                  </a:ext>
                </a:extLst>
              </p:cNvPr>
              <p:cNvSpPr txBox="1"/>
              <p:nvPr/>
            </p:nvSpPr>
            <p:spPr>
              <a:xfrm>
                <a:off x="3869597" y="3485311"/>
                <a:ext cx="1885163" cy="97353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000" b="1" dirty="0">
                    <a:solidFill>
                      <a:schemeClr val="accent1"/>
                    </a:solidFill>
                    <a:ea typeface="Cambria Math" panose="02040503050406030204" pitchFamily="18" charset="0"/>
                  </a:rPr>
                  <a:t>PDE Loss: </a:t>
                </a:r>
                <a:r>
                  <a:rPr lang="en-US" sz="1000" b="0" dirty="0">
                    <a:ea typeface="Cambria Math" panose="02040503050406030204" pitchFamily="18" charset="0"/>
                  </a:rPr>
                  <a:t>Keep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1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</m:acc>
                  </m:oMath>
                </a14:m>
                <a:r>
                  <a:rPr lang="en-US" sz="1000" b="0" dirty="0">
                    <a:ea typeface="Cambria Math" panose="02040503050406030204" pitchFamily="18" charset="0"/>
                  </a:rPr>
                  <a:t> fixed, sample a new batch of </a:t>
                </a:r>
                <a14:m>
                  <m:oMath xmlns:m="http://schemas.openxmlformats.org/officeDocument/2006/math">
                    <m:r>
                      <a:rPr lang="en-US" sz="1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sz="1000" b="0" dirty="0">
                    <a:ea typeface="Cambria Math" panose="02040503050406030204" pitchFamily="18" charset="0"/>
                  </a:rPr>
                  <a:t> points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1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sz="1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1000" b="0" dirty="0">
                    <a:ea typeface="Cambria Math" panose="02040503050406030204" pitchFamily="18" charset="0"/>
                  </a:rPr>
                  <a:t>, and the loss is </a:t>
                </a:r>
                <a:r>
                  <a:rPr lang="en-US" sz="1000" dirty="0">
                    <a:ea typeface="Cambria Math" panose="02040503050406030204" pitchFamily="18" charset="0"/>
                  </a:rPr>
                  <a:t>calculated at these new points as</a:t>
                </a:r>
                <a:r>
                  <a:rPr lang="en-US" sz="1000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l-GR" sz="1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l-GR" sz="1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  <m:r>
                          <a:rPr lang="en-US" sz="1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l-GR" sz="1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l-GR" sz="1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Ϝ</m:t>
                            </m:r>
                            <m:d>
                              <m:dPr>
                                <m:ctrlPr>
                                  <a:rPr lang="en-US" sz="1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000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  <m:d>
                                  <m:dPr>
                                    <m:ctrlP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US" sz="1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0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  <m: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  <m:r>
                                  <a:rPr lang="en-US" sz="10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𝛾</m:t>
                                </m:r>
                                <m:d>
                                  <m:dPr>
                                    <m:ctrlP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US" sz="1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0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  <m: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e>
                            </m:d>
                          </m:e>
                        </m:d>
                      </m:e>
                      <m:sup>
                        <m:r>
                          <a:rPr lang="en-US" sz="1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000" dirty="0"/>
                  <a:t>, use to optimize </a:t>
                </a:r>
                <a:r>
                  <a:rPr lang="en-US" sz="1000" b="1" dirty="0">
                    <a:solidFill>
                      <a:schemeClr val="accent1"/>
                    </a:solidFill>
                  </a:rPr>
                  <a:t>neural network 2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78D43E8-32CD-B2C3-84A6-CCD4E8DC3B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9597" y="3485311"/>
                <a:ext cx="1885163" cy="973536"/>
              </a:xfrm>
              <a:prstGeom prst="rect">
                <a:avLst/>
              </a:prstGeom>
              <a:blipFill>
                <a:blip r:embed="rId7"/>
                <a:stretch>
                  <a:fillRect l="-4000" t="-3896" r="-4667" b="-77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25B6664-F8F7-B9D3-749E-01EACB21696D}"/>
                  </a:ext>
                </a:extLst>
              </p:cNvPr>
              <p:cNvSpPr txBox="1"/>
              <p:nvPr/>
            </p:nvSpPr>
            <p:spPr>
              <a:xfrm>
                <a:off x="660001" y="1561962"/>
                <a:ext cx="673514" cy="1384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900" dirty="0">
                    <a:ea typeface="Cambria Math" panose="02040503050406030204" pitchFamily="18" charset="0"/>
                  </a:rPr>
                  <a:t>b</a:t>
                </a:r>
                <a:r>
                  <a:rPr lang="en-US" sz="900" b="0" dirty="0">
                    <a:ea typeface="Cambria Math" panose="02040503050406030204" pitchFamily="18" charset="0"/>
                  </a:rPr>
                  <a:t>atch dim </a:t>
                </a:r>
                <a14:m>
                  <m:oMath xmlns:m="http://schemas.openxmlformats.org/officeDocument/2006/math">
                    <m:r>
                      <a:rPr lang="en-US" sz="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9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25B6664-F8F7-B9D3-749E-01EACB2169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01" y="1561962"/>
                <a:ext cx="673514" cy="138499"/>
              </a:xfrm>
              <a:prstGeom prst="rect">
                <a:avLst/>
              </a:prstGeom>
              <a:blipFill>
                <a:blip r:embed="rId8"/>
                <a:stretch>
                  <a:fillRect l="-9091" t="-16667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7F7D37E-36CD-93F2-B4EA-C92CD68F2650}"/>
                  </a:ext>
                </a:extLst>
              </p:cNvPr>
              <p:cNvSpPr txBox="1"/>
              <p:nvPr/>
            </p:nvSpPr>
            <p:spPr>
              <a:xfrm>
                <a:off x="4401196" y="1971025"/>
                <a:ext cx="3725150" cy="58779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sz="1000" dirty="0">
                    <a:ea typeface="Cambria Math" panose="02040503050406030204" pitchFamily="18" charset="0"/>
                  </a:rPr>
                  <a:t>Find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1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</m:acc>
                    <m:r>
                      <a:rPr lang="en-US" sz="1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1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sz="1000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1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sz="1000" dirty="0">
                    <a:ea typeface="Cambria Math" panose="02040503050406030204" pitchFamily="18" charset="0"/>
                  </a:rPr>
                  <a:t>, such that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Ϝ</m:t>
                    </m:r>
                    <m:d>
                      <m:dPr>
                        <m:ctrlPr>
                          <a:rPr lang="el-GR" sz="1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1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10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sz="1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000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sz="1000" i="1">
                                          <a:latin typeface="Cambria Math" panose="02040503050406030204" pitchFamily="18" charset="0"/>
                                        </a:rPr>
                                        <m:t>11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US" sz="1000" i="1"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1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000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sz="10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sz="1000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r>
                                    <a:rPr lang="en-US" sz="1000" i="1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  <m:e>
                                  <m:r>
                                    <a:rPr lang="en-US" sz="1000" i="1">
                                      <a:latin typeface="Cambria Math" panose="02040503050406030204" pitchFamily="18" charset="0"/>
                                    </a:rPr>
                                    <m:t>⋱</m:t>
                                  </m:r>
                                </m:e>
                                <m:e>
                                  <m:r>
                                    <a:rPr lang="en-US" sz="1000" i="1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sz="1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000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sz="10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sz="10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US" sz="1000" i="1"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1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000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sz="1000" i="1">
                                          <a:latin typeface="Cambria Math" panose="02040503050406030204" pitchFamily="18" charset="0"/>
                                        </a:rPr>
                                        <m:t>𝑛𝑁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  <m:d>
                          <m:dPr>
                            <m:begChr m:val="["/>
                            <m:endChr m:val="]"/>
                            <m:ctrlPr>
                              <a:rPr lang="en-US" sz="1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10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sz="1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sz="10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r>
                                    <a:rPr lang="en-US" sz="1000" i="1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sz="1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sz="1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𝑁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  <m:r>
                          <a:rPr lang="en-US" sz="1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1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  <m:d>
                          <m:dPr>
                            <m:ctrlPr>
                              <a:rPr lang="en-US" sz="1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  <m:r>
                              <a:rPr lang="en-US" sz="1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en-US" sz="1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10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7F7D37E-36CD-93F2-B4EA-C92CD68F26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1196" y="1971025"/>
                <a:ext cx="3725150" cy="58779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>
            <a:extLst>
              <a:ext uri="{FF2B5EF4-FFF2-40B4-BE49-F238E27FC236}">
                <a16:creationId xmlns:a16="http://schemas.microsoft.com/office/drawing/2014/main" id="{357D6941-633D-2F35-449F-7415566DF2CA}"/>
              </a:ext>
            </a:extLst>
          </p:cNvPr>
          <p:cNvSpPr txBox="1"/>
          <p:nvPr/>
        </p:nvSpPr>
        <p:spPr>
          <a:xfrm>
            <a:off x="4326660" y="1758914"/>
            <a:ext cx="123444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Implicit Layer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76394A0-4333-BCBE-5500-A9A572D6E430}"/>
              </a:ext>
            </a:extLst>
          </p:cNvPr>
          <p:cNvCxnSpPr>
            <a:cxnSpLocks/>
            <a:stCxn id="5" idx="2"/>
            <a:endCxn id="37" idx="0"/>
          </p:cNvCxnSpPr>
          <p:nvPr/>
        </p:nvCxnSpPr>
        <p:spPr>
          <a:xfrm>
            <a:off x="6262157" y="1686748"/>
            <a:ext cx="1614" cy="28427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224D6B0-8995-4704-D306-517AD9625B32}"/>
                  </a:ext>
                </a:extLst>
              </p:cNvPr>
              <p:cNvSpPr txBox="1"/>
              <p:nvPr/>
            </p:nvSpPr>
            <p:spPr>
              <a:xfrm>
                <a:off x="5536637" y="2829116"/>
                <a:ext cx="1451038" cy="4074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1000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100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1000" i="1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100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1000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  <m:t>𝑛𝑁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1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100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sz="1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224D6B0-8995-4704-D306-517AD9625B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6637" y="2829116"/>
                <a:ext cx="1451038" cy="407419"/>
              </a:xfrm>
              <a:prstGeom prst="rect">
                <a:avLst/>
              </a:prstGeom>
              <a:blipFill>
                <a:blip r:embed="rId10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0B8F01F1-92FA-673C-0741-3B91F0555B2F}"/>
              </a:ext>
            </a:extLst>
          </p:cNvPr>
          <p:cNvCxnSpPr>
            <a:cxnSpLocks/>
            <a:stCxn id="37" idx="2"/>
            <a:endCxn id="50" idx="0"/>
          </p:cNvCxnSpPr>
          <p:nvPr/>
        </p:nvCxnSpPr>
        <p:spPr>
          <a:xfrm flipH="1">
            <a:off x="6262156" y="2558815"/>
            <a:ext cx="1615" cy="27030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A236B11D-402F-02FA-C881-D6752DB0B339}"/>
              </a:ext>
            </a:extLst>
          </p:cNvPr>
          <p:cNvCxnSpPr>
            <a:cxnSpLocks/>
            <a:stCxn id="6" idx="2"/>
            <a:endCxn id="13" idx="0"/>
          </p:cNvCxnSpPr>
          <p:nvPr/>
        </p:nvCxnSpPr>
        <p:spPr>
          <a:xfrm>
            <a:off x="3340516" y="1779082"/>
            <a:ext cx="1471663" cy="1706229"/>
          </a:xfrm>
          <a:prstGeom prst="straightConnector1">
            <a:avLst/>
          </a:prstGeom>
          <a:ln w="12700">
            <a:solidFill>
              <a:schemeClr val="accent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7F91A046-7202-7CFD-A945-5D7C5D664697}"/>
              </a:ext>
            </a:extLst>
          </p:cNvPr>
          <p:cNvCxnSpPr>
            <a:cxnSpLocks/>
            <a:stCxn id="50" idx="1"/>
            <a:endCxn id="13" idx="0"/>
          </p:cNvCxnSpPr>
          <p:nvPr/>
        </p:nvCxnSpPr>
        <p:spPr>
          <a:xfrm flipH="1">
            <a:off x="4812179" y="3032826"/>
            <a:ext cx="724458" cy="452485"/>
          </a:xfrm>
          <a:prstGeom prst="straightConnector1">
            <a:avLst/>
          </a:prstGeom>
          <a:ln w="12700">
            <a:solidFill>
              <a:schemeClr val="accent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ECFDFD68-6543-3177-2107-DEAD33F5A580}"/>
              </a:ext>
            </a:extLst>
          </p:cNvPr>
          <p:cNvCxnSpPr>
            <a:cxnSpLocks/>
            <a:stCxn id="6" idx="2"/>
            <a:endCxn id="12" idx="0"/>
          </p:cNvCxnSpPr>
          <p:nvPr/>
        </p:nvCxnSpPr>
        <p:spPr>
          <a:xfrm flipH="1">
            <a:off x="2343548" y="1779082"/>
            <a:ext cx="996968" cy="1706229"/>
          </a:xfrm>
          <a:prstGeom prst="straightConnector1">
            <a:avLst/>
          </a:prstGeom>
          <a:ln w="12700">
            <a:solidFill>
              <a:srgbClr val="FF0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706BEB0C-EE0C-AA51-48B7-6D819B38CD25}"/>
              </a:ext>
            </a:extLst>
          </p:cNvPr>
          <p:cNvCxnSpPr>
            <a:cxnSpLocks/>
            <a:stCxn id="50" idx="1"/>
            <a:endCxn id="12" idx="0"/>
          </p:cNvCxnSpPr>
          <p:nvPr/>
        </p:nvCxnSpPr>
        <p:spPr>
          <a:xfrm flipH="1">
            <a:off x="2343548" y="3032826"/>
            <a:ext cx="3193089" cy="452485"/>
          </a:xfrm>
          <a:prstGeom prst="straightConnector1">
            <a:avLst/>
          </a:prstGeom>
          <a:ln w="12700">
            <a:solidFill>
              <a:srgbClr val="FF0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C7B44B41-187F-C937-DF91-5A58FEDD28AA}"/>
              </a:ext>
            </a:extLst>
          </p:cNvPr>
          <p:cNvCxnSpPr>
            <a:stCxn id="2" idx="0"/>
            <a:endCxn id="3" idx="0"/>
          </p:cNvCxnSpPr>
          <p:nvPr/>
        </p:nvCxnSpPr>
        <p:spPr>
          <a:xfrm rot="5400000" flipH="1" flipV="1">
            <a:off x="2843209" y="-603061"/>
            <a:ext cx="104806" cy="3797706"/>
          </a:xfrm>
          <a:prstGeom prst="bentConnector3">
            <a:avLst>
              <a:gd name="adj1" fmla="val 318117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91879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title"/>
          </p:nvPr>
        </p:nvSpPr>
        <p:spPr>
          <a:xfrm>
            <a:off x="116959" y="89411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Inverse Problem with PDE-CL</a:t>
            </a:r>
            <a:endParaRPr dirty="0"/>
          </a:p>
        </p:txBody>
      </p:sp>
      <p:sp>
        <p:nvSpPr>
          <p:cNvPr id="91" name="Google Shape;91;p19"/>
          <p:cNvSpPr txBox="1"/>
          <p:nvPr/>
        </p:nvSpPr>
        <p:spPr>
          <a:xfrm>
            <a:off x="116959" y="4624241"/>
            <a:ext cx="5740400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000" dirty="0"/>
              <a:t>Compare </a:t>
            </a:r>
            <a:r>
              <a:rPr lang="en" sz="1000" b="1" dirty="0">
                <a:solidFill>
                  <a:schemeClr val="accent1"/>
                </a:solidFill>
              </a:rPr>
              <a:t>design loss </a:t>
            </a:r>
            <a:r>
              <a:rPr lang="en" sz="1000" dirty="0"/>
              <a:t>and </a:t>
            </a:r>
            <a:r>
              <a:rPr lang="en" sz="1000" b="1" dirty="0">
                <a:solidFill>
                  <a:srgbClr val="FF0000"/>
                </a:solidFill>
              </a:rPr>
              <a:t>measurement loss </a:t>
            </a:r>
            <a:r>
              <a:rPr lang="en" sz="1000" dirty="0"/>
              <a:t>to that achieved by PINN with soft constraint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000" dirty="0"/>
              <a:t>Should we jointly optimize </a:t>
            </a:r>
            <a:r>
              <a:rPr lang="en" sz="1000" b="1" dirty="0">
                <a:solidFill>
                  <a:srgbClr val="FF0000"/>
                </a:solidFill>
              </a:rPr>
              <a:t>neural network 1 </a:t>
            </a:r>
            <a:r>
              <a:rPr lang="en" sz="1000" dirty="0"/>
              <a:t>and </a:t>
            </a:r>
            <a:r>
              <a:rPr lang="en" sz="1000" b="1" dirty="0">
                <a:solidFill>
                  <a:schemeClr val="accent1"/>
                </a:solidFill>
              </a:rPr>
              <a:t>neural network 2 </a:t>
            </a:r>
            <a:r>
              <a:rPr lang="en" sz="1000" dirty="0"/>
              <a:t>or alternate training?</a:t>
            </a:r>
            <a:endParaRPr sz="1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94B9BE0-17C0-3FF1-6543-9828513FBDC4}"/>
                  </a:ext>
                </a:extLst>
              </p:cNvPr>
              <p:cNvSpPr txBox="1"/>
              <p:nvPr/>
            </p:nvSpPr>
            <p:spPr>
              <a:xfrm>
                <a:off x="909513" y="1043383"/>
                <a:ext cx="29302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94B9BE0-17C0-3FF1-6543-9828513FBD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513" y="1043383"/>
                <a:ext cx="293029" cy="215444"/>
              </a:xfrm>
              <a:prstGeom prst="rect">
                <a:avLst/>
              </a:prstGeom>
              <a:blipFill>
                <a:blip r:embed="rId3"/>
                <a:stretch>
                  <a:fillRect l="-8333" t="-27778" r="-8333"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B81AACDB-EA2D-8926-0A42-4BFACA039A74}"/>
              </a:ext>
            </a:extLst>
          </p:cNvPr>
          <p:cNvSpPr txBox="1"/>
          <p:nvPr/>
        </p:nvSpPr>
        <p:spPr>
          <a:xfrm>
            <a:off x="4407305" y="938577"/>
            <a:ext cx="892857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1"/>
                </a:solidFill>
              </a:rPr>
              <a:t>Neural Network 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2ECB6D-10A3-A76E-35A8-EBD805BB9F37}"/>
              </a:ext>
            </a:extLst>
          </p:cNvPr>
          <p:cNvSpPr txBox="1"/>
          <p:nvPr/>
        </p:nvSpPr>
        <p:spPr>
          <a:xfrm>
            <a:off x="1498380" y="935662"/>
            <a:ext cx="892857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FF0000"/>
                </a:solidFill>
              </a:rPr>
              <a:t>Neural Network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8ADE2DF-3F35-0772-38F3-45BD45D1948C}"/>
                  </a:ext>
                </a:extLst>
              </p:cNvPr>
              <p:cNvSpPr txBox="1"/>
              <p:nvPr/>
            </p:nvSpPr>
            <p:spPr>
              <a:xfrm>
                <a:off x="5666631" y="920271"/>
                <a:ext cx="1309589" cy="461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US" sz="1000" b="0" dirty="0"/>
                  <a:t>Solution basis: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sz="1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1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sz="1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sz="1000" dirty="0"/>
              </a:p>
              <a:p>
                <a:pPr algn="ctr"/>
                <a14:m>
                  <m:oMath xmlns:m="http://schemas.openxmlformats.org/officeDocument/2006/math">
                    <m:r>
                      <a:rPr lang="en-US" sz="10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1000" dirty="0"/>
                  <a:t> values per batch dim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sz="1000" b="1" i="1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1000" b="1" i="1" smtClean="0">
                        <a:latin typeface="Cambria Math" panose="02040503050406030204" pitchFamily="18" charset="0"/>
                      </a:rPr>
                      <m:t> × </m:t>
                    </m:r>
                    <m:r>
                      <a:rPr lang="en-US" sz="1000" b="1" i="1" smtClean="0">
                        <a:latin typeface="Cambria Math" panose="02040503050406030204" pitchFamily="18" charset="0"/>
                      </a:rPr>
                      <m:t>𝑵</m:t>
                    </m:r>
                  </m:oMath>
                </a14:m>
                <a:r>
                  <a:rPr lang="en-US" sz="1000" b="1" dirty="0"/>
                  <a:t> values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8ADE2DF-3F35-0772-38F3-45BD45D194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6631" y="920271"/>
                <a:ext cx="1309589" cy="461665"/>
              </a:xfrm>
              <a:prstGeom prst="rect">
                <a:avLst/>
              </a:prstGeom>
              <a:blipFill>
                <a:blip r:embed="rId4"/>
                <a:stretch>
                  <a:fillRect l="-3846" t="-8108" r="-4808" b="-16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B65B3DC-606E-0D22-775C-75D3F8FC01FE}"/>
                  </a:ext>
                </a:extLst>
              </p:cNvPr>
              <p:cNvSpPr txBox="1"/>
              <p:nvPr/>
            </p:nvSpPr>
            <p:spPr>
              <a:xfrm>
                <a:off x="2695771" y="827939"/>
                <a:ext cx="1408027" cy="6463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050" b="0" dirty="0">
                    <a:ea typeface="Cambria Math" panose="02040503050406030204" pitchFamily="18" charset="0"/>
                  </a:rPr>
                  <a:t>Coefficients: </a:t>
                </a:r>
                <a14:m>
                  <m:oMath xmlns:m="http://schemas.openxmlformats.org/officeDocument/2006/math">
                    <m:r>
                      <a:rPr lang="en-US" sz="105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d>
                      <m:dPr>
                        <m:ctrlPr>
                          <a:rPr lang="en-US" sz="105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105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05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sz="105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05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sz="1050" dirty="0"/>
              </a:p>
              <a:p>
                <a:pPr algn="ctr"/>
                <a14:m>
                  <m:oMath xmlns:m="http://schemas.openxmlformats.org/officeDocument/2006/math">
                    <m:r>
                      <a:rPr lang="en-US" sz="105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1050" dirty="0"/>
                  <a:t> coefficients at every point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05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105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05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sz="105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05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sz="1050" dirty="0"/>
              </a:p>
              <a:p>
                <a:pPr algn="ctr"/>
                <a14:m>
                  <m:oMath xmlns:m="http://schemas.openxmlformats.org/officeDocument/2006/math">
                    <m:r>
                      <a:rPr lang="en-US" sz="1050" b="1" i="1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1050" b="1" i="1" smtClean="0">
                        <a:latin typeface="Cambria Math" panose="02040503050406030204" pitchFamily="18" charset="0"/>
                      </a:rPr>
                      <m:t> × </m:t>
                    </m:r>
                    <m:r>
                      <a:rPr lang="en-US" sz="105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en-US" sz="1050" b="1" dirty="0"/>
                  <a:t> values</a:t>
                </a:r>
                <a:r>
                  <a:rPr lang="en-US" sz="1050" dirty="0"/>
                  <a:t>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B65B3DC-606E-0D22-775C-75D3F8FC01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5771" y="827939"/>
                <a:ext cx="1408027" cy="646331"/>
              </a:xfrm>
              <a:prstGeom prst="rect">
                <a:avLst/>
              </a:prstGeom>
              <a:blipFill>
                <a:blip r:embed="rId5"/>
                <a:stretch>
                  <a:fillRect t="-11538" r="-4464" b="-9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D871D56-52D6-D4E7-0977-FDF5B7B59A3D}"/>
              </a:ext>
            </a:extLst>
          </p:cNvPr>
          <p:cNvCxnSpPr>
            <a:cxnSpLocks/>
            <a:stCxn id="6" idx="3"/>
            <a:endCxn id="3" idx="1"/>
          </p:cNvCxnSpPr>
          <p:nvPr/>
        </p:nvCxnSpPr>
        <p:spPr>
          <a:xfrm>
            <a:off x="4103798" y="1151105"/>
            <a:ext cx="303507" cy="291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E8B60A5-A23C-D98C-64F3-CEEA8830BB24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1202542" y="1151105"/>
            <a:ext cx="295838" cy="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42B1E1E-F877-4A42-DD51-55CB5A449A62}"/>
              </a:ext>
            </a:extLst>
          </p:cNvPr>
          <p:cNvCxnSpPr>
            <a:cxnSpLocks/>
            <a:stCxn id="3" idx="3"/>
            <a:endCxn id="5" idx="1"/>
          </p:cNvCxnSpPr>
          <p:nvPr/>
        </p:nvCxnSpPr>
        <p:spPr>
          <a:xfrm flipV="1">
            <a:off x="5300162" y="1151104"/>
            <a:ext cx="366469" cy="291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430D07B-57CA-3928-6ECD-1AABEED2439C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 flipV="1">
            <a:off x="2391237" y="1151105"/>
            <a:ext cx="304534" cy="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78D43E8-32CD-B2C3-84A6-CCD4E8DC3B49}"/>
                  </a:ext>
                </a:extLst>
              </p:cNvPr>
              <p:cNvSpPr txBox="1"/>
              <p:nvPr/>
            </p:nvSpPr>
            <p:spPr>
              <a:xfrm>
                <a:off x="3091674" y="3108146"/>
                <a:ext cx="1885163" cy="97353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000" b="1" dirty="0">
                    <a:solidFill>
                      <a:schemeClr val="accent1"/>
                    </a:solidFill>
                    <a:ea typeface="Cambria Math" panose="02040503050406030204" pitchFamily="18" charset="0"/>
                  </a:rPr>
                  <a:t>PDE Loss: </a:t>
                </a:r>
                <a:r>
                  <a:rPr lang="en-US" sz="1000" b="0" dirty="0">
                    <a:ea typeface="Cambria Math" panose="02040503050406030204" pitchFamily="18" charset="0"/>
                  </a:rPr>
                  <a:t>Keep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1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</m:acc>
                  </m:oMath>
                </a14:m>
                <a:r>
                  <a:rPr lang="en-US" sz="1000" b="0" dirty="0">
                    <a:ea typeface="Cambria Math" panose="02040503050406030204" pitchFamily="18" charset="0"/>
                  </a:rPr>
                  <a:t> fixed, sample a new batch of </a:t>
                </a:r>
                <a14:m>
                  <m:oMath xmlns:m="http://schemas.openxmlformats.org/officeDocument/2006/math">
                    <m:r>
                      <a:rPr lang="en-US" sz="1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sz="1000" b="0" dirty="0">
                    <a:ea typeface="Cambria Math" panose="02040503050406030204" pitchFamily="18" charset="0"/>
                  </a:rPr>
                  <a:t> points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1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sz="1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1000" b="0" dirty="0">
                    <a:ea typeface="Cambria Math" panose="02040503050406030204" pitchFamily="18" charset="0"/>
                  </a:rPr>
                  <a:t>, and the loss is </a:t>
                </a:r>
                <a:r>
                  <a:rPr lang="en-US" sz="1000" dirty="0">
                    <a:ea typeface="Cambria Math" panose="02040503050406030204" pitchFamily="18" charset="0"/>
                  </a:rPr>
                  <a:t>calculated at these new points as</a:t>
                </a:r>
                <a:r>
                  <a:rPr lang="en-US" sz="1000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l-GR" sz="1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l-GR" sz="1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  <m:r>
                          <a:rPr lang="en-US" sz="1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l-GR" sz="1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l-GR" sz="1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Ϝ</m:t>
                            </m:r>
                            <m:d>
                              <m:dPr>
                                <m:ctrlPr>
                                  <a:rPr lang="en-US" sz="1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000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  <m:d>
                                  <m:dPr>
                                    <m:ctrlP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US" sz="1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0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  <m: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  <m:r>
                                  <a:rPr lang="en-US" sz="10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𝛾</m:t>
                                </m:r>
                                <m:d>
                                  <m:dPr>
                                    <m:ctrlP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US" sz="1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0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  <m: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e>
                            </m:d>
                          </m:e>
                        </m:d>
                      </m:e>
                      <m:sup>
                        <m:r>
                          <a:rPr lang="en-US" sz="1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000" dirty="0"/>
                  <a:t>, use to optimize </a:t>
                </a:r>
                <a:r>
                  <a:rPr lang="en-US" sz="1000" b="1" dirty="0">
                    <a:solidFill>
                      <a:schemeClr val="accent1"/>
                    </a:solidFill>
                  </a:rPr>
                  <a:t>neural network 2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78D43E8-32CD-B2C3-84A6-CCD4E8DC3B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1674" y="3108146"/>
                <a:ext cx="1885163" cy="973536"/>
              </a:xfrm>
              <a:prstGeom prst="rect">
                <a:avLst/>
              </a:prstGeom>
              <a:blipFill>
                <a:blip r:embed="rId6"/>
                <a:stretch>
                  <a:fillRect l="-4027" t="-3846" r="-5369" b="-6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25B6664-F8F7-B9D3-749E-01EACB21696D}"/>
                  </a:ext>
                </a:extLst>
              </p:cNvPr>
              <p:cNvSpPr txBox="1"/>
              <p:nvPr/>
            </p:nvSpPr>
            <p:spPr>
              <a:xfrm>
                <a:off x="719270" y="1257150"/>
                <a:ext cx="673514" cy="1384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900" dirty="0">
                    <a:ea typeface="Cambria Math" panose="02040503050406030204" pitchFamily="18" charset="0"/>
                  </a:rPr>
                  <a:t>b</a:t>
                </a:r>
                <a:r>
                  <a:rPr lang="en-US" sz="900" b="0" dirty="0">
                    <a:ea typeface="Cambria Math" panose="02040503050406030204" pitchFamily="18" charset="0"/>
                  </a:rPr>
                  <a:t>atch dim </a:t>
                </a:r>
                <a14:m>
                  <m:oMath xmlns:m="http://schemas.openxmlformats.org/officeDocument/2006/math">
                    <m:r>
                      <a:rPr lang="en-US" sz="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9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25B6664-F8F7-B9D3-749E-01EACB2169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270" y="1257150"/>
                <a:ext cx="673514" cy="138499"/>
              </a:xfrm>
              <a:prstGeom prst="rect">
                <a:avLst/>
              </a:prstGeom>
              <a:blipFill>
                <a:blip r:embed="rId7"/>
                <a:stretch>
                  <a:fillRect l="-11111" t="-16667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7F7D37E-36CD-93F2-B4EA-C92CD68F2650}"/>
                  </a:ext>
                </a:extLst>
              </p:cNvPr>
              <p:cNvSpPr txBox="1"/>
              <p:nvPr/>
            </p:nvSpPr>
            <p:spPr>
              <a:xfrm>
                <a:off x="4460465" y="1666213"/>
                <a:ext cx="3725150" cy="58779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sz="1000" dirty="0">
                    <a:ea typeface="Cambria Math" panose="02040503050406030204" pitchFamily="18" charset="0"/>
                  </a:rPr>
                  <a:t>Find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1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</m:acc>
                    <m:r>
                      <a:rPr lang="en-US" sz="1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1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sz="1000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1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sz="1000" dirty="0">
                    <a:ea typeface="Cambria Math" panose="02040503050406030204" pitchFamily="18" charset="0"/>
                  </a:rPr>
                  <a:t>, such that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Ϝ</m:t>
                    </m:r>
                    <m:d>
                      <m:dPr>
                        <m:ctrlPr>
                          <a:rPr lang="el-GR" sz="1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1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10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sz="1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000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sz="1000" i="1">
                                          <a:latin typeface="Cambria Math" panose="02040503050406030204" pitchFamily="18" charset="0"/>
                                        </a:rPr>
                                        <m:t>11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US" sz="1000" i="1"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1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000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sz="10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sz="1000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r>
                                    <a:rPr lang="en-US" sz="1000" i="1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  <m:e>
                                  <m:r>
                                    <a:rPr lang="en-US" sz="1000" i="1">
                                      <a:latin typeface="Cambria Math" panose="02040503050406030204" pitchFamily="18" charset="0"/>
                                    </a:rPr>
                                    <m:t>⋱</m:t>
                                  </m:r>
                                </m:e>
                                <m:e>
                                  <m:r>
                                    <a:rPr lang="en-US" sz="1000" i="1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sz="1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000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sz="10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sz="10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US" sz="1000" i="1"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1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000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sz="1000" i="1">
                                          <a:latin typeface="Cambria Math" panose="02040503050406030204" pitchFamily="18" charset="0"/>
                                        </a:rPr>
                                        <m:t>𝑛𝑁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  <m:d>
                          <m:dPr>
                            <m:begChr m:val="["/>
                            <m:endChr m:val="]"/>
                            <m:ctrlPr>
                              <a:rPr lang="en-US" sz="1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10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sz="1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sz="10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r>
                                    <a:rPr lang="en-US" sz="1000" i="1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sz="1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sz="1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𝑁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  <m:r>
                          <a:rPr lang="en-US" sz="1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1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  <m:d>
                          <m:dPr>
                            <m:ctrlPr>
                              <a:rPr lang="en-US" sz="1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  <m:r>
                              <a:rPr lang="en-US" sz="1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en-US" sz="1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10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7F7D37E-36CD-93F2-B4EA-C92CD68F26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0465" y="1666213"/>
                <a:ext cx="3725150" cy="58779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>
            <a:extLst>
              <a:ext uri="{FF2B5EF4-FFF2-40B4-BE49-F238E27FC236}">
                <a16:creationId xmlns:a16="http://schemas.microsoft.com/office/drawing/2014/main" id="{357D6941-633D-2F35-449F-7415566DF2CA}"/>
              </a:ext>
            </a:extLst>
          </p:cNvPr>
          <p:cNvSpPr txBox="1"/>
          <p:nvPr/>
        </p:nvSpPr>
        <p:spPr>
          <a:xfrm>
            <a:off x="4385929" y="1454102"/>
            <a:ext cx="123444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Implicit Layer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76394A0-4333-BCBE-5500-A9A572D6E430}"/>
              </a:ext>
            </a:extLst>
          </p:cNvPr>
          <p:cNvCxnSpPr>
            <a:cxnSpLocks/>
            <a:stCxn id="5" idx="2"/>
            <a:endCxn id="37" idx="0"/>
          </p:cNvCxnSpPr>
          <p:nvPr/>
        </p:nvCxnSpPr>
        <p:spPr>
          <a:xfrm>
            <a:off x="6321426" y="1381936"/>
            <a:ext cx="1614" cy="28427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224D6B0-8995-4704-D306-517AD9625B32}"/>
                  </a:ext>
                </a:extLst>
              </p:cNvPr>
              <p:cNvSpPr txBox="1"/>
              <p:nvPr/>
            </p:nvSpPr>
            <p:spPr>
              <a:xfrm>
                <a:off x="5595906" y="2524304"/>
                <a:ext cx="1451038" cy="4074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1000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100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1000" i="1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100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1000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  <m:t>𝑛𝑁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1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100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sz="1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224D6B0-8995-4704-D306-517AD9625B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5906" y="2524304"/>
                <a:ext cx="1451038" cy="407419"/>
              </a:xfrm>
              <a:prstGeom prst="rect">
                <a:avLst/>
              </a:prstGeom>
              <a:blipFill>
                <a:blip r:embed="rId9"/>
                <a:stretch>
                  <a:fillRect l="-870"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0B8F01F1-92FA-673C-0741-3B91F0555B2F}"/>
              </a:ext>
            </a:extLst>
          </p:cNvPr>
          <p:cNvCxnSpPr>
            <a:cxnSpLocks/>
            <a:stCxn id="37" idx="2"/>
            <a:endCxn id="50" idx="0"/>
          </p:cNvCxnSpPr>
          <p:nvPr/>
        </p:nvCxnSpPr>
        <p:spPr>
          <a:xfrm flipH="1">
            <a:off x="6321425" y="2254003"/>
            <a:ext cx="1615" cy="27030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A236B11D-402F-02FA-C881-D6752DB0B339}"/>
              </a:ext>
            </a:extLst>
          </p:cNvPr>
          <p:cNvCxnSpPr>
            <a:cxnSpLocks/>
            <a:stCxn id="6" idx="2"/>
            <a:endCxn id="13" idx="0"/>
          </p:cNvCxnSpPr>
          <p:nvPr/>
        </p:nvCxnSpPr>
        <p:spPr>
          <a:xfrm>
            <a:off x="3399785" y="1474270"/>
            <a:ext cx="634471" cy="1633876"/>
          </a:xfrm>
          <a:prstGeom prst="straightConnector1">
            <a:avLst/>
          </a:prstGeom>
          <a:ln w="12700">
            <a:solidFill>
              <a:schemeClr val="accent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7F91A046-7202-7CFD-A945-5D7C5D664697}"/>
              </a:ext>
            </a:extLst>
          </p:cNvPr>
          <p:cNvCxnSpPr>
            <a:cxnSpLocks/>
            <a:stCxn id="50" idx="1"/>
            <a:endCxn id="13" idx="0"/>
          </p:cNvCxnSpPr>
          <p:nvPr/>
        </p:nvCxnSpPr>
        <p:spPr>
          <a:xfrm flipH="1">
            <a:off x="4034256" y="2728014"/>
            <a:ext cx="1561650" cy="380132"/>
          </a:xfrm>
          <a:prstGeom prst="straightConnector1">
            <a:avLst/>
          </a:prstGeom>
          <a:ln w="12700">
            <a:solidFill>
              <a:schemeClr val="accent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C7B44B41-187F-C937-DF91-5A58FEDD28AA}"/>
              </a:ext>
            </a:extLst>
          </p:cNvPr>
          <p:cNvCxnSpPr>
            <a:stCxn id="2" idx="0"/>
            <a:endCxn id="3" idx="0"/>
          </p:cNvCxnSpPr>
          <p:nvPr/>
        </p:nvCxnSpPr>
        <p:spPr>
          <a:xfrm rot="5400000" flipH="1" flipV="1">
            <a:off x="2902478" y="-907873"/>
            <a:ext cx="104806" cy="3797706"/>
          </a:xfrm>
          <a:prstGeom prst="bentConnector3">
            <a:avLst>
              <a:gd name="adj1" fmla="val 318117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DFF8717-B8CC-C3AD-0E58-0DE5A77716DC}"/>
              </a:ext>
            </a:extLst>
          </p:cNvPr>
          <p:cNvCxnSpPr>
            <a:cxnSpLocks/>
            <a:stCxn id="50" idx="2"/>
            <a:endCxn id="14" idx="0"/>
          </p:cNvCxnSpPr>
          <p:nvPr/>
        </p:nvCxnSpPr>
        <p:spPr>
          <a:xfrm flipH="1">
            <a:off x="6317810" y="2931723"/>
            <a:ext cx="3615" cy="34595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379D899-51B5-CD99-C3AD-D2395F9F361C}"/>
              </a:ext>
            </a:extLst>
          </p:cNvPr>
          <p:cNvSpPr txBox="1"/>
          <p:nvPr/>
        </p:nvSpPr>
        <p:spPr>
          <a:xfrm>
            <a:off x="5702356" y="3277680"/>
            <a:ext cx="123090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b="0" dirty="0">
                <a:ea typeface="Cambria Math" panose="02040503050406030204" pitchFamily="18" charset="0"/>
              </a:rPr>
              <a:t>Emulate Noisy Measurement</a:t>
            </a:r>
            <a:endParaRPr lang="en-US" sz="1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D519D92-ED2C-D8D8-7DFA-5BDABED1D701}"/>
                  </a:ext>
                </a:extLst>
              </p:cNvPr>
              <p:cNvSpPr txBox="1"/>
              <p:nvPr/>
            </p:nvSpPr>
            <p:spPr>
              <a:xfrm>
                <a:off x="5553240" y="3770098"/>
                <a:ext cx="1529139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000" dirty="0">
                    <a:ea typeface="Cambria Math" panose="02040503050406030204" pitchFamily="18" charset="0"/>
                  </a:rPr>
                  <a:t>Get Distribution </a:t>
                </a:r>
                <a14:m>
                  <m:oMath xmlns:m="http://schemas.openxmlformats.org/officeDocument/2006/math">
                    <m:r>
                      <a:rPr lang="en-US" sz="1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e>
                    </m:d>
                  </m:oMath>
                </a14:m>
                <a:endParaRPr lang="en-US" sz="10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D519D92-ED2C-D8D8-7DFA-5BDABED1D7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3240" y="3770098"/>
                <a:ext cx="1529139" cy="246221"/>
              </a:xfrm>
              <a:prstGeom prst="rect">
                <a:avLst/>
              </a:prstGeom>
              <a:blipFill>
                <a:blip r:embed="rId10"/>
                <a:stretch>
                  <a:fillRect b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B2657DE-CFE2-CC9F-EE31-7B9422BA85D5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>
            <a:off x="6317810" y="3585457"/>
            <a:ext cx="0" cy="18464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A626639-A4B7-717C-F1C8-CF822C1EE153}"/>
                  </a:ext>
                </a:extLst>
              </p:cNvPr>
              <p:cNvSpPr txBox="1"/>
              <p:nvPr/>
            </p:nvSpPr>
            <p:spPr>
              <a:xfrm>
                <a:off x="5043370" y="4282770"/>
                <a:ext cx="2548878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000" b="1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Measurement Loss:</a:t>
                </a:r>
                <a:r>
                  <a:rPr lang="en-US" sz="1000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ℸ=</m:t>
                    </m:r>
                    <m:func>
                      <m:funcPr>
                        <m:ctrlPr>
                          <a:rPr lang="en-US" sz="1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1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sz="10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observed</m:t>
                                </m:r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r>
                  <a:rPr lang="en-US" sz="1000" dirty="0"/>
                  <a:t>, use to optimize </a:t>
                </a:r>
                <a:r>
                  <a:rPr lang="en-US" sz="1000" b="1" dirty="0">
                    <a:solidFill>
                      <a:srgbClr val="FF0000"/>
                    </a:solidFill>
                  </a:rPr>
                  <a:t>neural network 1</a:t>
                </a:r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A626639-A4B7-717C-F1C8-CF822C1EE1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3370" y="4282770"/>
                <a:ext cx="2548878" cy="307777"/>
              </a:xfrm>
              <a:prstGeom prst="rect">
                <a:avLst/>
              </a:prstGeom>
              <a:blipFill>
                <a:blip r:embed="rId11"/>
                <a:stretch>
                  <a:fillRect l="-2970" t="-12000" b="-2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1EC2E28-6B44-4FBD-A6D0-D4DE135C80D5}"/>
              </a:ext>
            </a:extLst>
          </p:cNvPr>
          <p:cNvCxnSpPr>
            <a:cxnSpLocks/>
            <a:stCxn id="15" idx="2"/>
            <a:endCxn id="17" idx="0"/>
          </p:cNvCxnSpPr>
          <p:nvPr/>
        </p:nvCxnSpPr>
        <p:spPr>
          <a:xfrm flipH="1">
            <a:off x="6317809" y="4016319"/>
            <a:ext cx="1" cy="266451"/>
          </a:xfrm>
          <a:prstGeom prst="straightConnector1">
            <a:avLst/>
          </a:prstGeom>
          <a:ln w="12700">
            <a:solidFill>
              <a:srgbClr val="FF0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89621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02;p21">
            <a:extLst>
              <a:ext uri="{FF2B5EF4-FFF2-40B4-BE49-F238E27FC236}">
                <a16:creationId xmlns:a16="http://schemas.microsoft.com/office/drawing/2014/main" id="{D1F4B39B-D198-0465-8C36-756817E798D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258751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Comparison with </a:t>
            </a:r>
            <a:r>
              <a:rPr lang="en" dirty="0" err="1"/>
              <a:t>Institut</a:t>
            </a:r>
            <a:r>
              <a:rPr lang="en" dirty="0"/>
              <a:t> Fresnel Data</a:t>
            </a:r>
            <a:endParaRPr dirty="0"/>
          </a:p>
        </p:txBody>
      </p:sp>
      <p:sp>
        <p:nvSpPr>
          <p:cNvPr id="4" name="Google Shape;97;p20">
            <a:extLst>
              <a:ext uri="{FF2B5EF4-FFF2-40B4-BE49-F238E27FC236}">
                <a16:creationId xmlns:a16="http://schemas.microsoft.com/office/drawing/2014/main" id="{4BBA8ABE-D86F-7C77-AE34-0BCA385B91D9}"/>
              </a:ext>
            </a:extLst>
          </p:cNvPr>
          <p:cNvSpPr txBox="1"/>
          <p:nvPr/>
        </p:nvSpPr>
        <p:spPr>
          <a:xfrm>
            <a:off x="311700" y="783223"/>
            <a:ext cx="7790900" cy="1107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dirty="0"/>
              <a:t>SEAGLE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dirty="0"/>
              <a:t>Variant of SEAGLE with implicit differentiation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dirty="0"/>
              <a:t>PINN Inverse Problem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hPINN</a:t>
            </a:r>
            <a:r>
              <a:rPr lang="en-US" sz="1200" dirty="0"/>
              <a:t> Inverse Problem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dirty="0"/>
              <a:t>PDE-CL Inverse Problem</a:t>
            </a:r>
            <a:endParaRPr sz="1200" dirty="0"/>
          </a:p>
        </p:txBody>
      </p:sp>
    </p:spTree>
    <p:extLst>
      <p:ext uri="{BB962C8B-B14F-4D97-AF65-F5344CB8AC3E}">
        <p14:creationId xmlns:p14="http://schemas.microsoft.com/office/powerpoint/2010/main" val="145076773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4605</TotalTime>
  <Words>1035</Words>
  <Application>Microsoft Macintosh PowerPoint</Application>
  <PresentationFormat>On-screen Show (16:9)</PresentationFormat>
  <Paragraphs>127</Paragraphs>
  <Slides>10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Cambria Math</vt:lpstr>
      <vt:lpstr>Futura Medium</vt:lpstr>
      <vt:lpstr>Simple Light</vt:lpstr>
      <vt:lpstr>PowerPoint Presentation</vt:lpstr>
      <vt:lpstr>Partial Differential Equation Constrained Layer (PDE-CL) for Inverse Problems and Design </vt:lpstr>
      <vt:lpstr>Physics-Informed Neural Network (PINN)</vt:lpstr>
      <vt:lpstr>PINNs for Inverse Problems</vt:lpstr>
      <vt:lpstr>PINN with Hard Constraints for Inverse Design (hPINN)</vt:lpstr>
      <vt:lpstr>Partial Differential Equation Constrained Layer (PDE-CL)</vt:lpstr>
      <vt:lpstr>Inverse Design with PDE-CL</vt:lpstr>
      <vt:lpstr>Inverse Problem with PDE-CL</vt:lpstr>
      <vt:lpstr>Comparison with Institut Fresnel Data</vt:lpstr>
      <vt:lpstr>Joint Inverse Problems with PDE-CL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Partial Differential Equation Constrained Layer (PDE-CL) for Inverse Problems and Design </dc:title>
  <cp:lastModifiedBy>Microsoft Office User</cp:lastModifiedBy>
  <cp:revision>32</cp:revision>
  <dcterms:modified xsi:type="dcterms:W3CDTF">2023-05-31T01:53:50Z</dcterms:modified>
</cp:coreProperties>
</file>