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61" r:id="rId4"/>
    <p:sldId id="258" r:id="rId5"/>
    <p:sldId id="262" r:id="rId6"/>
    <p:sldId id="266" r:id="rId7"/>
    <p:sldId id="259" r:id="rId8"/>
    <p:sldId id="260"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6A6E2C-65E1-9B49-82C9-74C080B60093}">
          <p14:sldIdLst>
            <p14:sldId id="256"/>
            <p14:sldId id="257"/>
            <p14:sldId id="261"/>
            <p14:sldId id="258"/>
            <p14:sldId id="262"/>
            <p14:sldId id="266"/>
            <p14:sldId id="259"/>
            <p14:sldId id="260"/>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81"/>
    <p:restoredTop sz="65512"/>
  </p:normalViewPr>
  <p:slideViewPr>
    <p:cSldViewPr snapToGrid="0" snapToObjects="1">
      <p:cViewPr varScale="1">
        <p:scale>
          <a:sx n="102" d="100"/>
          <a:sy n="102" d="100"/>
        </p:scale>
        <p:origin x="4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1DEAD6-A7CD-1442-AD96-334C6B81A490}" type="datetimeFigureOut">
              <a:rPr lang="en-US" smtClean="0"/>
              <a:t>12/10/19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2570D-CA46-3B40-829B-0A161BA73CFC}" type="slidenum">
              <a:rPr lang="en-US" smtClean="0"/>
              <a:t>‹#›</a:t>
            </a:fld>
            <a:endParaRPr lang="en-US"/>
          </a:p>
        </p:txBody>
      </p:sp>
    </p:spTree>
    <p:extLst>
      <p:ext uri="{BB962C8B-B14F-4D97-AF65-F5344CB8AC3E}">
        <p14:creationId xmlns:p14="http://schemas.microsoft.com/office/powerpoint/2010/main" val="2600253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artinfowler.com/articles/consumerDrivenContracts.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4400" b="1" i="1" dirty="0"/>
              <a:t>Contract testing</a:t>
            </a:r>
            <a:r>
              <a:rPr lang="en-GB" sz="4400" i="1" dirty="0"/>
              <a:t> ensures that a pair of applications will work correctly together to ensure the messages each application sends or receives conform to a shared understanding that is documented in a "contract".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4400"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4400" i="1" dirty="0"/>
              <a:t>In Contract testing we check each application in isolation</a:t>
            </a:r>
            <a:endParaRPr lang="en-US" sz="4400" dirty="0"/>
          </a:p>
        </p:txBody>
      </p:sp>
      <p:sp>
        <p:nvSpPr>
          <p:cNvPr id="4" name="Slide Number Placeholder 3"/>
          <p:cNvSpPr>
            <a:spLocks noGrp="1"/>
          </p:cNvSpPr>
          <p:nvPr>
            <p:ph type="sldNum" sz="quarter" idx="5"/>
          </p:nvPr>
        </p:nvSpPr>
        <p:spPr/>
        <p:txBody>
          <a:bodyPr/>
          <a:lstStyle/>
          <a:p>
            <a:fld id="{B782570D-CA46-3B40-829B-0A161BA73CFC}" type="slidenum">
              <a:rPr lang="en-US" smtClean="0"/>
              <a:t>2</a:t>
            </a:fld>
            <a:endParaRPr lang="en-US"/>
          </a:p>
        </p:txBody>
      </p:sp>
    </p:spTree>
    <p:extLst>
      <p:ext uri="{BB962C8B-B14F-4D97-AF65-F5344CB8AC3E}">
        <p14:creationId xmlns:p14="http://schemas.microsoft.com/office/powerpoint/2010/main" val="871311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82570D-CA46-3B40-829B-0A161BA73CFC}" type="slidenum">
              <a:rPr lang="en-US" smtClean="0"/>
              <a:t>11</a:t>
            </a:fld>
            <a:endParaRPr lang="en-US"/>
          </a:p>
        </p:txBody>
      </p:sp>
    </p:spTree>
    <p:extLst>
      <p:ext uri="{BB962C8B-B14F-4D97-AF65-F5344CB8AC3E}">
        <p14:creationId xmlns:p14="http://schemas.microsoft.com/office/powerpoint/2010/main" val="1466939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There are two main types of actors in contract testing, Providers and Consumers. The Provider is an application responsible for publishing an API; a Consumer of the Provider is another application consuming the API. </a:t>
            </a:r>
          </a:p>
          <a:p>
            <a:r>
              <a:rPr lang="en-GB" sz="1200" b="0" i="0" kern="1200" dirty="0">
                <a:solidFill>
                  <a:schemeClr val="tx1"/>
                </a:solidFill>
                <a:effectLst/>
                <a:latin typeface="+mn-lt"/>
                <a:ea typeface="+mn-ea"/>
                <a:cs typeface="+mn-cs"/>
              </a:rPr>
              <a:t> </a:t>
            </a:r>
            <a:endParaRPr lang="en-US" dirty="0"/>
          </a:p>
          <a:p>
            <a:r>
              <a:rPr lang="en-GB" dirty="0"/>
              <a:t>For example, a </a:t>
            </a:r>
            <a:r>
              <a:rPr lang="en-GB" i="1" dirty="0"/>
              <a:t>consumer</a:t>
            </a:r>
            <a:r>
              <a:rPr lang="en-GB" dirty="0"/>
              <a:t> can be a client that wants to receive some data and a </a:t>
            </a:r>
            <a:r>
              <a:rPr lang="en-GB" i="1" dirty="0"/>
              <a:t>provider</a:t>
            </a:r>
            <a:r>
              <a:rPr lang="en-GB" dirty="0"/>
              <a:t> an API that provides the data the client needs.</a:t>
            </a:r>
            <a:endParaRPr lang="en-US" dirty="0"/>
          </a:p>
          <a:p>
            <a:endParaRPr lang="en-US" dirty="0"/>
          </a:p>
        </p:txBody>
      </p:sp>
      <p:sp>
        <p:nvSpPr>
          <p:cNvPr id="4" name="Slide Number Placeholder 3"/>
          <p:cNvSpPr>
            <a:spLocks noGrp="1"/>
          </p:cNvSpPr>
          <p:nvPr>
            <p:ph type="sldNum" sz="quarter" idx="5"/>
          </p:nvPr>
        </p:nvSpPr>
        <p:spPr/>
        <p:txBody>
          <a:bodyPr/>
          <a:lstStyle/>
          <a:p>
            <a:fld id="{B782570D-CA46-3B40-829B-0A161BA73CFC}" type="slidenum">
              <a:rPr lang="en-US" smtClean="0"/>
              <a:t>3</a:t>
            </a:fld>
            <a:endParaRPr lang="en-US"/>
          </a:p>
        </p:txBody>
      </p:sp>
    </p:spTree>
    <p:extLst>
      <p:ext uri="{BB962C8B-B14F-4D97-AF65-F5344CB8AC3E}">
        <p14:creationId xmlns:p14="http://schemas.microsoft.com/office/powerpoint/2010/main" val="574148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approach when testing communication with external services is to use </a:t>
            </a:r>
            <a:r>
              <a:rPr lang="en-US" dirty="0" err="1"/>
              <a:t>TestDoubles</a:t>
            </a:r>
            <a:r>
              <a:rPr lang="en-US" dirty="0"/>
              <a:t>. This is to circumvent issues with unreliable networks, slowness of the tests</a:t>
            </a:r>
          </a:p>
          <a:p>
            <a:endParaRPr lang="en-US" dirty="0"/>
          </a:p>
          <a:p>
            <a:r>
              <a:rPr lang="en-GB" sz="1200" b="0" i="0" kern="1200" dirty="0">
                <a:solidFill>
                  <a:schemeClr val="tx1"/>
                </a:solidFill>
                <a:effectLst/>
                <a:latin typeface="+mn-lt"/>
                <a:ea typeface="+mn-ea"/>
                <a:cs typeface="+mn-cs"/>
              </a:rPr>
              <a:t>But testing against a double always raises the question of whether the double is indeed an accurate representation of the external service, and what happens if the external service changes its contract?</a:t>
            </a:r>
          </a:p>
          <a:p>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A good way to deal with this is to run your own tests against the double, but to periodically run a separate set of contract tests that checks all the calls against your test doubles return the same results as a call to the external service would. A failure in any of these contract tests implies you need to update your test doubles, and probably your code to take into account the service contract change.</a:t>
            </a:r>
          </a:p>
          <a:p>
            <a:pPr fontAlgn="base"/>
            <a:r>
              <a:rPr lang="en-GB" sz="1200" b="0" i="0" kern="1200" dirty="0">
                <a:solidFill>
                  <a:schemeClr val="tx1"/>
                </a:solidFill>
                <a:effectLst/>
                <a:latin typeface="+mn-lt"/>
                <a:ea typeface="+mn-ea"/>
                <a:cs typeface="+mn-cs"/>
              </a:rPr>
              <a:t>These tests need not be run as part of your regular deployment pipeline. Your regular pipeline is based on the rhythm of changes to your code, but these tests need to be based on the rhythm of changes to the external service. Often running just once a day is plenty.</a:t>
            </a:r>
          </a:p>
          <a:p>
            <a:pPr fontAlgn="base"/>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 failure in a contract test shouldn't necessarily break the build in the same way that a normal test failure would. It should, however, trigger a task to get things consistent again. This may involve updating the tests and code to bring them back into consistency with the external service. Just as likely it will trigger a conversation with the keepers of the external service to talk about the change and alert them to how their changes are affecting other applications.</a:t>
            </a:r>
          </a:p>
          <a:p>
            <a:endParaRPr lang="en-US" dirty="0"/>
          </a:p>
        </p:txBody>
      </p:sp>
      <p:sp>
        <p:nvSpPr>
          <p:cNvPr id="4" name="Slide Number Placeholder 3"/>
          <p:cNvSpPr>
            <a:spLocks noGrp="1"/>
          </p:cNvSpPr>
          <p:nvPr>
            <p:ph type="sldNum" sz="quarter" idx="5"/>
          </p:nvPr>
        </p:nvSpPr>
        <p:spPr/>
        <p:txBody>
          <a:bodyPr/>
          <a:lstStyle/>
          <a:p>
            <a:fld id="{B782570D-CA46-3B40-829B-0A161BA73CFC}" type="slidenum">
              <a:rPr lang="en-US" smtClean="0"/>
              <a:t>4</a:t>
            </a:fld>
            <a:endParaRPr lang="en-US"/>
          </a:p>
        </p:txBody>
      </p:sp>
    </p:spTree>
    <p:extLst>
      <p:ext uri="{BB962C8B-B14F-4D97-AF65-F5344CB8AC3E}">
        <p14:creationId xmlns:p14="http://schemas.microsoft.com/office/powerpoint/2010/main" val="2210911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If it’s consumer-driven, then the Consumers define their expectations and the Provider checks that they’re fulfilled; if it’s provider-driven, then the Provider defines the contract, and Consumers check that they’re compatible with it.</a:t>
            </a:r>
          </a:p>
          <a:p>
            <a:br>
              <a:rPr lang="en-GB" dirty="0"/>
            </a:br>
            <a:endParaRPr lang="en-US" dirty="0"/>
          </a:p>
        </p:txBody>
      </p:sp>
      <p:sp>
        <p:nvSpPr>
          <p:cNvPr id="4" name="Slide Number Placeholder 3"/>
          <p:cNvSpPr>
            <a:spLocks noGrp="1"/>
          </p:cNvSpPr>
          <p:nvPr>
            <p:ph type="sldNum" sz="quarter" idx="5"/>
          </p:nvPr>
        </p:nvSpPr>
        <p:spPr/>
        <p:txBody>
          <a:bodyPr/>
          <a:lstStyle/>
          <a:p>
            <a:fld id="{B782570D-CA46-3B40-829B-0A161BA73CFC}" type="slidenum">
              <a:rPr lang="en-US" smtClean="0"/>
              <a:t>5</a:t>
            </a:fld>
            <a:endParaRPr lang="en-US"/>
          </a:p>
        </p:txBody>
      </p:sp>
    </p:spTree>
    <p:extLst>
      <p:ext uri="{BB962C8B-B14F-4D97-AF65-F5344CB8AC3E}">
        <p14:creationId xmlns:p14="http://schemas.microsoft.com/office/powerpoint/2010/main" val="3057019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82570D-CA46-3B40-829B-0A161BA73CFC}" type="slidenum">
              <a:rPr lang="en-US" smtClean="0"/>
              <a:t>6</a:t>
            </a:fld>
            <a:endParaRPr lang="en-US"/>
          </a:p>
        </p:txBody>
      </p:sp>
    </p:spTree>
    <p:extLst>
      <p:ext uri="{BB962C8B-B14F-4D97-AF65-F5344CB8AC3E}">
        <p14:creationId xmlns:p14="http://schemas.microsoft.com/office/powerpoint/2010/main" val="3383090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Consumer-driven contract testing is a way to formalize these expectations into a contract between each Consumer-Provider pair. Once this contract is established, contract testing ensures, </a:t>
            </a:r>
            <a:r>
              <a:rPr lang="en-GB" sz="1200" b="0" i="1" kern="1200" dirty="0">
                <a:solidFill>
                  <a:schemeClr val="tx1"/>
                </a:solidFill>
                <a:effectLst/>
                <a:latin typeface="+mn-lt"/>
                <a:ea typeface="+mn-ea"/>
                <a:cs typeface="+mn-cs"/>
              </a:rPr>
              <a:t>automatically</a:t>
            </a:r>
            <a:r>
              <a:rPr lang="en-GB" sz="1200" b="0" i="0" kern="1200" dirty="0">
                <a:solidFill>
                  <a:schemeClr val="tx1"/>
                </a:solidFill>
                <a:effectLst/>
                <a:latin typeface="+mn-lt"/>
                <a:ea typeface="+mn-ea"/>
                <a:cs typeface="+mn-cs"/>
              </a:rPr>
              <a:t>, that the contract doesn’t break unexpectedly.</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To reduce the chances of unexpected breaks in contracts, it's useful to move to a </a:t>
            </a:r>
            <a:r>
              <a:rPr lang="en-GB" sz="1200" b="0" i="0" u="none" strike="noStrike" kern="1200" dirty="0">
                <a:solidFill>
                  <a:schemeClr val="tx1"/>
                </a:solidFill>
                <a:effectLst/>
                <a:latin typeface="+mn-lt"/>
                <a:ea typeface="+mn-ea"/>
                <a:cs typeface="+mn-cs"/>
                <a:hlinkClick r:id="rId3"/>
              </a:rPr>
              <a:t>Consumer Driven Contracts</a:t>
            </a:r>
            <a:endParaRPr lang="en-GB" sz="1200" b="0" i="0" u="none" strike="noStrike" kern="1200" dirty="0">
              <a:solidFill>
                <a:schemeClr val="tx1"/>
              </a:solidFill>
              <a:effectLst/>
              <a:latin typeface="+mn-lt"/>
              <a:ea typeface="+mn-ea"/>
              <a:cs typeface="+mn-cs"/>
            </a:endParaRPr>
          </a:p>
          <a:p>
            <a:endParaRPr lang="en-GB" sz="1200" b="0" i="0" u="none" strike="noStrike"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 Consumer-Driven Contracts, each consumer captures their expectations of the provider in a separate contract. All of these contracts are shared with the provider so they gain insight into the obligations they must </a:t>
            </a:r>
            <a:r>
              <a:rPr lang="en-GB" sz="1200" b="0" i="0" kern="1200" dirty="0" err="1">
                <a:solidFill>
                  <a:schemeClr val="tx1"/>
                </a:solidFill>
                <a:effectLst/>
                <a:latin typeface="+mn-lt"/>
                <a:ea typeface="+mn-ea"/>
                <a:cs typeface="+mn-cs"/>
              </a:rPr>
              <a:t>fulfill</a:t>
            </a:r>
            <a:r>
              <a:rPr lang="en-GB" sz="1200" b="0" i="0" kern="1200" dirty="0">
                <a:solidFill>
                  <a:schemeClr val="tx1"/>
                </a:solidFill>
                <a:effectLst/>
                <a:latin typeface="+mn-lt"/>
                <a:ea typeface="+mn-ea"/>
                <a:cs typeface="+mn-cs"/>
              </a:rPr>
              <a:t> for each individual client. The provider can create a test suite to validate these obligations. This lets them stay agile and make changes that do not affect any consumer, and pinpoint consumers that will be affected by a required change for deeper planning and discussion.</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Contract testing can be thought of as testing (and therefore guaranteeing) the communication layer between services.</a:t>
            </a:r>
          </a:p>
          <a:p>
            <a:r>
              <a:rPr lang="en-GB" sz="1200" b="0" i="0" kern="1200" dirty="0">
                <a:solidFill>
                  <a:schemeClr val="tx1"/>
                </a:solidFill>
                <a:effectLst/>
                <a:latin typeface="+mn-lt"/>
                <a:ea typeface="+mn-ea"/>
                <a:cs typeface="+mn-cs"/>
              </a:rPr>
              <a:t>Contract testing tests that any pair of dependent services can properly send and decode messages between each other, but doesn’t test the services’ internal logic. As such, contract testing exists somewhere on the boundary between integration testing and end-to-end testing.</a:t>
            </a:r>
            <a:endParaRPr lang="en-US" dirty="0"/>
          </a:p>
        </p:txBody>
      </p:sp>
      <p:sp>
        <p:nvSpPr>
          <p:cNvPr id="4" name="Slide Number Placeholder 3"/>
          <p:cNvSpPr>
            <a:spLocks noGrp="1"/>
          </p:cNvSpPr>
          <p:nvPr>
            <p:ph type="sldNum" sz="quarter" idx="5"/>
          </p:nvPr>
        </p:nvSpPr>
        <p:spPr/>
        <p:txBody>
          <a:bodyPr/>
          <a:lstStyle/>
          <a:p>
            <a:fld id="{B782570D-CA46-3B40-829B-0A161BA73CFC}" type="slidenum">
              <a:rPr lang="en-US" smtClean="0"/>
              <a:t>7</a:t>
            </a:fld>
            <a:endParaRPr lang="en-US"/>
          </a:p>
        </p:txBody>
      </p:sp>
    </p:spTree>
    <p:extLst>
      <p:ext uri="{BB962C8B-B14F-4D97-AF65-F5344CB8AC3E}">
        <p14:creationId xmlns:p14="http://schemas.microsoft.com/office/powerpoint/2010/main" val="1307198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It is possible to use CDCs without having a framework however there are some great ones available which help you get up and running quickly.</a:t>
            </a:r>
            <a:endParaRPr lang="en-US" dirty="0"/>
          </a:p>
        </p:txBody>
      </p:sp>
      <p:sp>
        <p:nvSpPr>
          <p:cNvPr id="4" name="Slide Number Placeholder 3"/>
          <p:cNvSpPr>
            <a:spLocks noGrp="1"/>
          </p:cNvSpPr>
          <p:nvPr>
            <p:ph type="sldNum" sz="quarter" idx="5"/>
          </p:nvPr>
        </p:nvSpPr>
        <p:spPr/>
        <p:txBody>
          <a:bodyPr/>
          <a:lstStyle/>
          <a:p>
            <a:fld id="{B782570D-CA46-3B40-829B-0A161BA73CFC}" type="slidenum">
              <a:rPr lang="en-US" smtClean="0"/>
              <a:t>8</a:t>
            </a:fld>
            <a:endParaRPr lang="en-US"/>
          </a:p>
        </p:txBody>
      </p:sp>
    </p:spTree>
    <p:extLst>
      <p:ext uri="{BB962C8B-B14F-4D97-AF65-F5344CB8AC3E}">
        <p14:creationId xmlns:p14="http://schemas.microsoft.com/office/powerpoint/2010/main" val="2388663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From a consumer perspective Pact acts as a mock HTTP server. The team that owns the consumer write a set of tests which exercise their code against the mock server and set up expected results from the provider.</a:t>
            </a:r>
          </a:p>
          <a:p>
            <a:br>
              <a:rPr lang="en-GB" dirty="0"/>
            </a:br>
            <a:r>
              <a:rPr lang="en-GB" sz="1200" b="0" i="0" kern="1200" dirty="0">
                <a:solidFill>
                  <a:schemeClr val="tx1"/>
                </a:solidFill>
                <a:effectLst/>
                <a:latin typeface="+mn-lt"/>
                <a:ea typeface="+mn-ea"/>
                <a:cs typeface="+mn-cs"/>
              </a:rPr>
              <a:t>Pact records these request/response pairs and uses them to generate a contract. The contract consists of the requests sent by the consumer and the required responses from the provider.</a:t>
            </a:r>
            <a:endParaRPr lang="en-US" dirty="0"/>
          </a:p>
        </p:txBody>
      </p:sp>
      <p:sp>
        <p:nvSpPr>
          <p:cNvPr id="4" name="Slide Number Placeholder 3"/>
          <p:cNvSpPr>
            <a:spLocks noGrp="1"/>
          </p:cNvSpPr>
          <p:nvPr>
            <p:ph type="sldNum" sz="quarter" idx="5"/>
          </p:nvPr>
        </p:nvSpPr>
        <p:spPr/>
        <p:txBody>
          <a:bodyPr/>
          <a:lstStyle/>
          <a:p>
            <a:fld id="{B782570D-CA46-3B40-829B-0A161BA73CFC}" type="slidenum">
              <a:rPr lang="en-US" smtClean="0"/>
              <a:t>9</a:t>
            </a:fld>
            <a:endParaRPr lang="en-US"/>
          </a:p>
        </p:txBody>
      </p:sp>
    </p:spTree>
    <p:extLst>
      <p:ext uri="{BB962C8B-B14F-4D97-AF65-F5344CB8AC3E}">
        <p14:creationId xmlns:p14="http://schemas.microsoft.com/office/powerpoint/2010/main" val="2608027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82570D-CA46-3B40-829B-0A161BA73CFC}" type="slidenum">
              <a:rPr lang="en-US" smtClean="0"/>
              <a:t>10</a:t>
            </a:fld>
            <a:endParaRPr lang="en-US"/>
          </a:p>
        </p:txBody>
      </p:sp>
    </p:spTree>
    <p:extLst>
      <p:ext uri="{BB962C8B-B14F-4D97-AF65-F5344CB8AC3E}">
        <p14:creationId xmlns:p14="http://schemas.microsoft.com/office/powerpoint/2010/main" val="2217847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12/10/19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12/10/19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12/10/19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12/10/19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12/10/19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12/10/19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12/10/19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12/10/19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pact-foundation/pact-go" TargetMode="External"/><Relationship Id="rId3" Type="http://schemas.openxmlformats.org/officeDocument/2006/relationships/hyperlink" Target="https://github.com/pact-foundation" TargetMode="External"/><Relationship Id="rId7" Type="http://schemas.openxmlformats.org/officeDocument/2006/relationships/hyperlink" Target="https://github.com/pact-foundation/pact-j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github.com/pact-foundation/pact-net" TargetMode="External"/><Relationship Id="rId5" Type="http://schemas.openxmlformats.org/officeDocument/2006/relationships/hyperlink" Target="https://github.com/pact-foundation/pact-php" TargetMode="External"/><Relationship Id="rId4" Type="http://schemas.openxmlformats.org/officeDocument/2006/relationships/hyperlink" Target="https://github.com/pact-foundation/pact-ruby-cli" TargetMode="External"/><Relationship Id="rId9" Type="http://schemas.openxmlformats.org/officeDocument/2006/relationships/hyperlink" Target="https://github.com/DiUS/pact-jv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6EC0-282F-BF40-8175-540E5269C2CC}"/>
              </a:ext>
            </a:extLst>
          </p:cNvPr>
          <p:cNvSpPr>
            <a:spLocks noGrp="1"/>
          </p:cNvSpPr>
          <p:nvPr>
            <p:ph type="ctrTitle"/>
          </p:nvPr>
        </p:nvSpPr>
        <p:spPr/>
        <p:txBody>
          <a:bodyPr/>
          <a:lstStyle/>
          <a:p>
            <a:r>
              <a:rPr lang="en-US" dirty="0"/>
              <a:t>Contract Testing</a:t>
            </a:r>
          </a:p>
        </p:txBody>
      </p:sp>
    </p:spTree>
    <p:extLst>
      <p:ext uri="{BB962C8B-B14F-4D97-AF65-F5344CB8AC3E}">
        <p14:creationId xmlns:p14="http://schemas.microsoft.com/office/powerpoint/2010/main" val="1305200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EBBD-5046-4B4D-A06F-24DF9CFE71BE}"/>
              </a:ext>
            </a:extLst>
          </p:cNvPr>
          <p:cNvSpPr>
            <a:spLocks noGrp="1"/>
          </p:cNvSpPr>
          <p:nvPr>
            <p:ph type="title"/>
          </p:nvPr>
        </p:nvSpPr>
        <p:spPr/>
        <p:txBody>
          <a:bodyPr/>
          <a:lstStyle/>
          <a:p>
            <a:r>
              <a:rPr lang="en-US" dirty="0"/>
              <a:t>Provider Perspective</a:t>
            </a:r>
          </a:p>
        </p:txBody>
      </p:sp>
      <p:pic>
        <p:nvPicPr>
          <p:cNvPr id="4" name="Picture 3">
            <a:extLst>
              <a:ext uri="{FF2B5EF4-FFF2-40B4-BE49-F238E27FC236}">
                <a16:creationId xmlns:a16="http://schemas.microsoft.com/office/drawing/2014/main" id="{792C6506-53EE-724A-B43E-FF0EBB40DB00}"/>
              </a:ext>
            </a:extLst>
          </p:cNvPr>
          <p:cNvPicPr>
            <a:picLocks noChangeAspect="1"/>
          </p:cNvPicPr>
          <p:nvPr/>
        </p:nvPicPr>
        <p:blipFill rotWithShape="1">
          <a:blip r:embed="rId3"/>
          <a:srcRect l="14748" r="12649"/>
          <a:stretch/>
        </p:blipFill>
        <p:spPr>
          <a:xfrm>
            <a:off x="5336088" y="2143852"/>
            <a:ext cx="5967281" cy="2465726"/>
          </a:xfrm>
          <a:prstGeom prst="rect">
            <a:avLst/>
          </a:prstGeom>
        </p:spPr>
      </p:pic>
    </p:spTree>
    <p:extLst>
      <p:ext uri="{BB962C8B-B14F-4D97-AF65-F5344CB8AC3E}">
        <p14:creationId xmlns:p14="http://schemas.microsoft.com/office/powerpoint/2010/main" val="4181734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7" name="Freeform: Shape 56">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3A3F0-7414-9448-95C1-51F9A8961745}"/>
              </a:ext>
            </a:extLst>
          </p:cNvPr>
          <p:cNvSpPr>
            <a:spLocks noGrp="1"/>
          </p:cNvSpPr>
          <p:nvPr>
            <p:ph type="title"/>
          </p:nvPr>
        </p:nvSpPr>
        <p:spPr>
          <a:xfrm>
            <a:off x="2616277" y="2061838"/>
            <a:ext cx="6959446" cy="1662475"/>
          </a:xfrm>
        </p:spPr>
        <p:txBody>
          <a:bodyPr vert="horz" lIns="228600" tIns="228600" rIns="228600" bIns="0" rtlCol="0" anchor="b">
            <a:normAutofit/>
          </a:bodyPr>
          <a:lstStyle/>
          <a:p>
            <a:pPr>
              <a:lnSpc>
                <a:spcPct val="80000"/>
              </a:lnSpc>
            </a:pPr>
            <a:r>
              <a:rPr lang="en-US" sz="4800"/>
              <a:t>Demo</a:t>
            </a:r>
          </a:p>
        </p:txBody>
      </p:sp>
    </p:spTree>
    <p:extLst>
      <p:ext uri="{BB962C8B-B14F-4D97-AF65-F5344CB8AC3E}">
        <p14:creationId xmlns:p14="http://schemas.microsoft.com/office/powerpoint/2010/main" val="317163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Shape 20">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Shape 22">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Shape 24">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B4ECFE6-C014-AE43-9E44-AEF47E1ECF83}"/>
              </a:ext>
            </a:extLst>
          </p:cNvPr>
          <p:cNvSpPr>
            <a:spLocks noGrp="1"/>
          </p:cNvSpPr>
          <p:nvPr>
            <p:ph idx="1"/>
          </p:nvPr>
        </p:nvSpPr>
        <p:spPr>
          <a:xfrm>
            <a:off x="798577" y="794042"/>
            <a:ext cx="5689905" cy="5248622"/>
          </a:xfrm>
        </p:spPr>
        <p:txBody>
          <a:bodyPr>
            <a:normAutofit/>
          </a:bodyPr>
          <a:lstStyle/>
          <a:p>
            <a:pPr marL="0" indent="0" algn="just">
              <a:buNone/>
            </a:pPr>
            <a:r>
              <a:rPr lang="en-GB" sz="2000" b="1" dirty="0"/>
              <a:t>Contract tests </a:t>
            </a:r>
            <a:r>
              <a:rPr lang="en-GB" sz="2000" dirty="0"/>
              <a:t>assert that inter-applications messages conform to a shared understanding that is documented in a contract</a:t>
            </a:r>
            <a:endParaRPr lang="en-US" sz="2000" dirty="0"/>
          </a:p>
        </p:txBody>
      </p:sp>
    </p:spTree>
    <p:extLst>
      <p:ext uri="{BB962C8B-B14F-4D97-AF65-F5344CB8AC3E}">
        <p14:creationId xmlns:p14="http://schemas.microsoft.com/office/powerpoint/2010/main" val="2866781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3F68D903-F26B-46F9-911C-92FEC6A69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8E6E148-E023-4954-86E3-30141DFB5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38" name="Freeform 5">
              <a:extLst>
                <a:ext uri="{FF2B5EF4-FFF2-40B4-BE49-F238E27FC236}">
                  <a16:creationId xmlns:a16="http://schemas.microsoft.com/office/drawing/2014/main" id="{0D3F982F-CC17-4661-8EAF-7BC5E6735A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39" name="Freeform 6">
              <a:extLst>
                <a:ext uri="{FF2B5EF4-FFF2-40B4-BE49-F238E27FC236}">
                  <a16:creationId xmlns:a16="http://schemas.microsoft.com/office/drawing/2014/main" id="{90D37B37-763F-44D7-AEBC-44893638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40" name="Freeform 7">
              <a:extLst>
                <a:ext uri="{FF2B5EF4-FFF2-40B4-BE49-F238E27FC236}">
                  <a16:creationId xmlns:a16="http://schemas.microsoft.com/office/drawing/2014/main" id="{37E4608D-34B6-48E2-8243-67D04B36F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41" name="Freeform 8">
              <a:extLst>
                <a:ext uri="{FF2B5EF4-FFF2-40B4-BE49-F238E27FC236}">
                  <a16:creationId xmlns:a16="http://schemas.microsoft.com/office/drawing/2014/main" id="{F40C4AC8-50E7-49B1-8864-2CE866701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42" name="Freeform 9">
              <a:extLst>
                <a:ext uri="{FF2B5EF4-FFF2-40B4-BE49-F238E27FC236}">
                  <a16:creationId xmlns:a16="http://schemas.microsoft.com/office/drawing/2014/main" id="{8B74515D-097E-4D6D-9614-3EE424776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43" name="Freeform 10">
              <a:extLst>
                <a:ext uri="{FF2B5EF4-FFF2-40B4-BE49-F238E27FC236}">
                  <a16:creationId xmlns:a16="http://schemas.microsoft.com/office/drawing/2014/main" id="{B01B715E-8AF8-4069-AFF6-C4731F0C3B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44" name="Freeform 11">
              <a:extLst>
                <a:ext uri="{FF2B5EF4-FFF2-40B4-BE49-F238E27FC236}">
                  <a16:creationId xmlns:a16="http://schemas.microsoft.com/office/drawing/2014/main" id="{E1E01D11-2228-4016-AD29-65D1C6DB2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45" name="Freeform 12">
              <a:extLst>
                <a:ext uri="{FF2B5EF4-FFF2-40B4-BE49-F238E27FC236}">
                  <a16:creationId xmlns:a16="http://schemas.microsoft.com/office/drawing/2014/main" id="{1459FE25-5A43-4BCE-B99B-4F40DE8A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46" name="Freeform 13">
              <a:extLst>
                <a:ext uri="{FF2B5EF4-FFF2-40B4-BE49-F238E27FC236}">
                  <a16:creationId xmlns:a16="http://schemas.microsoft.com/office/drawing/2014/main" id="{3B23074C-316F-47BD-8C6B-EC2FF4952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47" name="Freeform 14">
              <a:extLst>
                <a:ext uri="{FF2B5EF4-FFF2-40B4-BE49-F238E27FC236}">
                  <a16:creationId xmlns:a16="http://schemas.microsoft.com/office/drawing/2014/main" id="{A8080108-D92A-4D64-AFA7-DCCBAF669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48" name="Freeform 15">
              <a:extLst>
                <a:ext uri="{FF2B5EF4-FFF2-40B4-BE49-F238E27FC236}">
                  <a16:creationId xmlns:a16="http://schemas.microsoft.com/office/drawing/2014/main" id="{4CDA9133-E392-4602-8F72-342B0F2B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49" name="Freeform 16">
              <a:extLst>
                <a:ext uri="{FF2B5EF4-FFF2-40B4-BE49-F238E27FC236}">
                  <a16:creationId xmlns:a16="http://schemas.microsoft.com/office/drawing/2014/main" id="{41574FAC-64B1-48BF-9962-5F1D6F293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50" name="Freeform 17">
              <a:extLst>
                <a:ext uri="{FF2B5EF4-FFF2-40B4-BE49-F238E27FC236}">
                  <a16:creationId xmlns:a16="http://schemas.microsoft.com/office/drawing/2014/main" id="{3C0763C8-12E2-42A2-96FE-5731CDF29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51" name="Freeform 18">
              <a:extLst>
                <a:ext uri="{FF2B5EF4-FFF2-40B4-BE49-F238E27FC236}">
                  <a16:creationId xmlns:a16="http://schemas.microsoft.com/office/drawing/2014/main" id="{FA456C9D-7219-467B-B2AD-D5789A7D2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52" name="Freeform 19">
              <a:extLst>
                <a:ext uri="{FF2B5EF4-FFF2-40B4-BE49-F238E27FC236}">
                  <a16:creationId xmlns:a16="http://schemas.microsoft.com/office/drawing/2014/main" id="{77284864-DE74-4A45-AD93-F63035040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53" name="Freeform 20">
              <a:extLst>
                <a:ext uri="{FF2B5EF4-FFF2-40B4-BE49-F238E27FC236}">
                  <a16:creationId xmlns:a16="http://schemas.microsoft.com/office/drawing/2014/main" id="{2ECA1844-43F9-45F6-B52D-4854DBC48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54" name="Freeform 21">
              <a:extLst>
                <a:ext uri="{FF2B5EF4-FFF2-40B4-BE49-F238E27FC236}">
                  <a16:creationId xmlns:a16="http://schemas.microsoft.com/office/drawing/2014/main" id="{F9ECEA64-1836-4323-A0A3-D4F829112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55" name="Freeform 22">
              <a:extLst>
                <a:ext uri="{FF2B5EF4-FFF2-40B4-BE49-F238E27FC236}">
                  <a16:creationId xmlns:a16="http://schemas.microsoft.com/office/drawing/2014/main" id="{950F914B-7F44-4D5A-97BB-4BE453F4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56" name="Freeform 23">
              <a:extLst>
                <a:ext uri="{FF2B5EF4-FFF2-40B4-BE49-F238E27FC236}">
                  <a16:creationId xmlns:a16="http://schemas.microsoft.com/office/drawing/2014/main" id="{A3EFB651-6736-424B-995D-48C4B0E5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grpSp>
        <p:nvGrpSpPr>
          <p:cNvPr id="58" name="Group 57">
            <a:extLst>
              <a:ext uri="{FF2B5EF4-FFF2-40B4-BE49-F238E27FC236}">
                <a16:creationId xmlns:a16="http://schemas.microsoft.com/office/drawing/2014/main" id="{1FB4E014-64CE-4D11-A129-94A1893FA6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59" name="Rectangle 58">
              <a:extLst>
                <a:ext uri="{FF2B5EF4-FFF2-40B4-BE49-F238E27FC236}">
                  <a16:creationId xmlns:a16="http://schemas.microsoft.com/office/drawing/2014/main" id="{DFBDC1C1-8061-451F-8181-9F0402645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Isosceles Triangle 59">
              <a:extLst>
                <a:ext uri="{FF2B5EF4-FFF2-40B4-BE49-F238E27FC236}">
                  <a16:creationId xmlns:a16="http://schemas.microsoft.com/office/drawing/2014/main" id="{C35F105D-10BD-4664-8966-82DC76172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Rectangle 60">
              <a:extLst>
                <a:ext uri="{FF2B5EF4-FFF2-40B4-BE49-F238E27FC236}">
                  <a16:creationId xmlns:a16="http://schemas.microsoft.com/office/drawing/2014/main" id="{6C9E557E-56E2-4C47-BB57-B5D2A4FB3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A3390773-5D04-BA49-A282-1BB4953E56E2}"/>
              </a:ext>
            </a:extLst>
          </p:cNvPr>
          <p:cNvSpPr>
            <a:spLocks noGrp="1"/>
          </p:cNvSpPr>
          <p:nvPr>
            <p:ph type="title"/>
          </p:nvPr>
        </p:nvSpPr>
        <p:spPr>
          <a:xfrm>
            <a:off x="1759236" y="2075505"/>
            <a:ext cx="3483291" cy="888644"/>
          </a:xfrm>
        </p:spPr>
        <p:txBody>
          <a:bodyPr vert="horz" lIns="228600" tIns="228600" rIns="228600" bIns="0" rtlCol="0" anchor="b">
            <a:normAutofit fontScale="90000"/>
          </a:bodyPr>
          <a:lstStyle/>
          <a:p>
            <a:pPr>
              <a:lnSpc>
                <a:spcPct val="80000"/>
              </a:lnSpc>
            </a:pPr>
            <a:r>
              <a:rPr lang="en-US" sz="5400" dirty="0"/>
              <a:t>Consumer</a:t>
            </a:r>
          </a:p>
        </p:txBody>
      </p:sp>
      <p:sp>
        <p:nvSpPr>
          <p:cNvPr id="4" name="TextBox 3">
            <a:extLst>
              <a:ext uri="{FF2B5EF4-FFF2-40B4-BE49-F238E27FC236}">
                <a16:creationId xmlns:a16="http://schemas.microsoft.com/office/drawing/2014/main" id="{DC6E3CB0-DFAE-6946-A93F-2321D2C2AD76}"/>
              </a:ext>
            </a:extLst>
          </p:cNvPr>
          <p:cNvSpPr txBox="1"/>
          <p:nvPr/>
        </p:nvSpPr>
        <p:spPr>
          <a:xfrm>
            <a:off x="4045907" y="1916482"/>
            <a:ext cx="184731" cy="369332"/>
          </a:xfrm>
          <a:prstGeom prst="rect">
            <a:avLst/>
          </a:prstGeom>
          <a:noFill/>
        </p:spPr>
        <p:txBody>
          <a:bodyPr wrap="none" rtlCol="0">
            <a:spAutoFit/>
          </a:bodyPr>
          <a:lstStyle/>
          <a:p>
            <a:endParaRPr lang="en-US" dirty="0"/>
          </a:p>
        </p:txBody>
      </p:sp>
      <p:sp>
        <p:nvSpPr>
          <p:cNvPr id="57" name="Title 1">
            <a:extLst>
              <a:ext uri="{FF2B5EF4-FFF2-40B4-BE49-F238E27FC236}">
                <a16:creationId xmlns:a16="http://schemas.microsoft.com/office/drawing/2014/main" id="{F2D5347A-9C13-5F4E-9D5D-F1D278FCCAA6}"/>
              </a:ext>
            </a:extLst>
          </p:cNvPr>
          <p:cNvSpPr txBox="1">
            <a:spLocks/>
          </p:cNvSpPr>
          <p:nvPr/>
        </p:nvSpPr>
        <p:spPr>
          <a:xfrm>
            <a:off x="6940918" y="2172166"/>
            <a:ext cx="3483291" cy="791984"/>
          </a:xfrm>
          <a:prstGeom prst="rect">
            <a:avLst/>
          </a:prstGeom>
        </p:spPr>
        <p:txBody>
          <a:bodyPr vert="horz" lIns="228600" tIns="228600" rIns="228600" bIns="0" rtlCol="0" anchor="b">
            <a:normAutofit fontScale="92500" lnSpcReduction="20000"/>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pPr>
              <a:lnSpc>
                <a:spcPct val="80000"/>
              </a:lnSpc>
            </a:pPr>
            <a:r>
              <a:rPr lang="en-US" sz="5400" dirty="0"/>
              <a:t>Provider</a:t>
            </a:r>
          </a:p>
        </p:txBody>
      </p:sp>
      <p:sp>
        <p:nvSpPr>
          <p:cNvPr id="8" name="Left-right Arrow 7">
            <a:extLst>
              <a:ext uri="{FF2B5EF4-FFF2-40B4-BE49-F238E27FC236}">
                <a16:creationId xmlns:a16="http://schemas.microsoft.com/office/drawing/2014/main" id="{BDB57A79-9C14-6945-BA74-7056B2757AE9}"/>
              </a:ext>
            </a:extLst>
          </p:cNvPr>
          <p:cNvSpPr/>
          <p:nvPr/>
        </p:nvSpPr>
        <p:spPr>
          <a:xfrm>
            <a:off x="5320490" y="2426309"/>
            <a:ext cx="1216152" cy="484632"/>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B303AF2-5497-164B-9D21-E4F906C5807A}"/>
              </a:ext>
            </a:extLst>
          </p:cNvPr>
          <p:cNvSpPr txBox="1"/>
          <p:nvPr/>
        </p:nvSpPr>
        <p:spPr>
          <a:xfrm>
            <a:off x="4009582" y="3359006"/>
            <a:ext cx="4080129" cy="1754326"/>
          </a:xfrm>
          <a:prstGeom prst="rect">
            <a:avLst/>
          </a:prstGeom>
          <a:noFill/>
        </p:spPr>
        <p:txBody>
          <a:bodyPr wrap="square" rtlCol="0">
            <a:spAutoFit/>
          </a:bodyPr>
          <a:lstStyle/>
          <a:p>
            <a:pPr algn="ctr"/>
            <a:r>
              <a:rPr lang="en-GB" dirty="0"/>
              <a:t>What endpoints can be used?</a:t>
            </a:r>
          </a:p>
          <a:p>
            <a:pPr marL="285750" indent="-285750" algn="ctr">
              <a:buFontTx/>
              <a:buChar char="-"/>
            </a:pPr>
            <a:endParaRPr lang="en-GB" dirty="0"/>
          </a:p>
          <a:p>
            <a:pPr algn="ctr"/>
            <a:r>
              <a:rPr lang="en-GB" dirty="0"/>
              <a:t>What input do the endpoints take?</a:t>
            </a:r>
          </a:p>
          <a:p>
            <a:pPr marL="285750" indent="-285750" algn="ctr">
              <a:buFontTx/>
              <a:buChar char="-"/>
            </a:pPr>
            <a:endParaRPr lang="en-GB" dirty="0"/>
          </a:p>
          <a:p>
            <a:pPr algn="ctr"/>
            <a:r>
              <a:rPr lang="en-GB" dirty="0"/>
              <a:t> What does the output look like?</a:t>
            </a:r>
          </a:p>
          <a:p>
            <a:pPr algn="ctr"/>
            <a:endParaRPr lang="en-US" dirty="0"/>
          </a:p>
        </p:txBody>
      </p:sp>
    </p:spTree>
    <p:extLst>
      <p:ext uri="{BB962C8B-B14F-4D97-AF65-F5344CB8AC3E}">
        <p14:creationId xmlns:p14="http://schemas.microsoft.com/office/powerpoint/2010/main" val="415412232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3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43" name="Rectangle 14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CD0A6-41CF-B744-BC18-1D6CE92FAE61}"/>
              </a:ext>
            </a:extLst>
          </p:cNvPr>
          <p:cNvSpPr>
            <a:spLocks noGrp="1"/>
          </p:cNvSpPr>
          <p:nvPr>
            <p:ph type="title"/>
          </p:nvPr>
        </p:nvSpPr>
        <p:spPr>
          <a:xfrm>
            <a:off x="645460" y="960120"/>
            <a:ext cx="3335990" cy="4171278"/>
          </a:xfrm>
        </p:spPr>
        <p:txBody>
          <a:bodyPr vert="horz" lIns="228600" tIns="228600" rIns="228600" bIns="0" rtlCol="0">
            <a:normAutofit/>
          </a:bodyPr>
          <a:lstStyle/>
          <a:p>
            <a:pPr algn="r"/>
            <a:r>
              <a:rPr lang="en-US" sz="4400" dirty="0">
                <a:solidFill>
                  <a:schemeClr val="tx1"/>
                </a:solidFill>
              </a:rPr>
              <a:t>Why Contract Testing?</a:t>
            </a:r>
          </a:p>
        </p:txBody>
      </p:sp>
      <p:cxnSp>
        <p:nvCxnSpPr>
          <p:cNvPr id="145" name="Straight Connector 14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6DA38F1-0032-9C4B-912F-398285A54E03}"/>
              </a:ext>
            </a:extLst>
          </p:cNvPr>
          <p:cNvSpPr txBox="1"/>
          <p:nvPr/>
        </p:nvSpPr>
        <p:spPr>
          <a:xfrm>
            <a:off x="4983163" y="747841"/>
            <a:ext cx="6319837" cy="4329778"/>
          </a:xfrm>
          <a:prstGeom prst="rect">
            <a:avLst/>
          </a:prstGeom>
        </p:spPr>
        <p:txBody>
          <a:bodyPr rtlCol="0">
            <a:noAutofit/>
          </a:bodyPr>
          <a:lstStyle/>
          <a:p>
            <a:pPr marL="285750" indent="-285750">
              <a:buFont typeface="Arial" panose="020B0604020202020204" pitchFamily="34" charset="0"/>
              <a:buChar char="•"/>
            </a:pPr>
            <a:r>
              <a:rPr lang="en-GB" sz="2000" dirty="0">
                <a:latin typeface="+mj-lt"/>
              </a:rPr>
              <a:t>Helps Providers make changes without fearing accidentally breaking their Consumers</a:t>
            </a:r>
          </a:p>
          <a:p>
            <a:endParaRPr lang="en-GB" sz="2000" dirty="0">
              <a:latin typeface="+mj-lt"/>
            </a:endParaRPr>
          </a:p>
          <a:p>
            <a:pPr marL="285750" indent="-285750">
              <a:buFont typeface="Arial" panose="020B0604020202020204" pitchFamily="34" charset="0"/>
              <a:buChar char="•"/>
            </a:pPr>
            <a:r>
              <a:rPr lang="en-GB" sz="2000" dirty="0">
                <a:latin typeface="+mj-lt"/>
              </a:rPr>
              <a:t>Lets Consumers know that the APIs they consume won’t suddenly break</a:t>
            </a:r>
          </a:p>
          <a:p>
            <a:pPr marL="285750" indent="-285750">
              <a:buFont typeface="Arial" panose="020B0604020202020204" pitchFamily="34" charset="0"/>
              <a:buChar char="•"/>
            </a:pPr>
            <a:endParaRPr lang="en-GB" sz="2000" dirty="0">
              <a:latin typeface="+mj-lt"/>
            </a:endParaRPr>
          </a:p>
          <a:p>
            <a:pPr marL="285750" indent="-285750">
              <a:buFont typeface="Arial" panose="020B0604020202020204" pitchFamily="34" charset="0"/>
              <a:buChar char="•"/>
            </a:pPr>
            <a:r>
              <a:rPr lang="en-GB" sz="2000" dirty="0">
                <a:latin typeface="+mj-lt"/>
              </a:rPr>
              <a:t>Allows Consumers to develop against API definitions before the Provider API has been developed</a:t>
            </a:r>
          </a:p>
          <a:p>
            <a:pPr marL="285750" indent="-285750">
              <a:buFont typeface="Arial" panose="020B0604020202020204" pitchFamily="34" charset="0"/>
              <a:buChar char="•"/>
            </a:pPr>
            <a:endParaRPr lang="en-GB" sz="2000" dirty="0">
              <a:latin typeface="+mj-lt"/>
            </a:endParaRPr>
          </a:p>
          <a:p>
            <a:pPr marL="285750" indent="-285750">
              <a:buFont typeface="Arial" panose="020B0604020202020204" pitchFamily="34" charset="0"/>
              <a:buChar char="•"/>
            </a:pPr>
            <a:r>
              <a:rPr lang="en-GB" sz="2000" dirty="0">
                <a:latin typeface="+mj-lt"/>
              </a:rPr>
              <a:t>Makes integrating and testing a service in a microservice landscape easier</a:t>
            </a:r>
          </a:p>
          <a:p>
            <a:pPr marL="285750" indent="-285750">
              <a:buFont typeface="Arial" panose="020B0604020202020204" pitchFamily="34" charset="0"/>
              <a:buChar char="•"/>
            </a:pPr>
            <a:endParaRPr lang="en-GB" sz="2000" dirty="0">
              <a:latin typeface="+mj-lt"/>
            </a:endParaRPr>
          </a:p>
          <a:p>
            <a:pPr marL="285750" indent="-285750">
              <a:buFont typeface="Arial" panose="020B0604020202020204" pitchFamily="34" charset="0"/>
              <a:buChar char="•"/>
            </a:pPr>
            <a:r>
              <a:rPr lang="en-GB" sz="2000" dirty="0">
                <a:latin typeface="+mj-lt"/>
              </a:rPr>
              <a:t>Serves as an efficient communication tool between Provider and Consumer teams</a:t>
            </a:r>
          </a:p>
          <a:p>
            <a:pPr marL="285750" indent="-285750">
              <a:spcAft>
                <a:spcPts val="600"/>
              </a:spcAft>
              <a:buFont typeface="Arial" panose="020B0604020202020204" pitchFamily="34" charset="0"/>
              <a:buChar char="•"/>
            </a:pPr>
            <a:endParaRPr lang="en-US" sz="2000" dirty="0">
              <a:latin typeface="+mj-lt"/>
            </a:endParaRPr>
          </a:p>
        </p:txBody>
      </p:sp>
    </p:spTree>
    <p:extLst>
      <p:ext uri="{BB962C8B-B14F-4D97-AF65-F5344CB8AC3E}">
        <p14:creationId xmlns:p14="http://schemas.microsoft.com/office/powerpoint/2010/main" val="342300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3F68D903-F26B-46F9-911C-92FEC6A69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88E6E148-E023-4954-86E3-30141DFB5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37" name="Freeform 5">
              <a:extLst>
                <a:ext uri="{FF2B5EF4-FFF2-40B4-BE49-F238E27FC236}">
                  <a16:creationId xmlns:a16="http://schemas.microsoft.com/office/drawing/2014/main" id="{0D3F982F-CC17-4661-8EAF-7BC5E6735A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38" name="Freeform 6">
              <a:extLst>
                <a:ext uri="{FF2B5EF4-FFF2-40B4-BE49-F238E27FC236}">
                  <a16:creationId xmlns:a16="http://schemas.microsoft.com/office/drawing/2014/main" id="{90D37B37-763F-44D7-AEBC-44893638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39" name="Freeform 7">
              <a:extLst>
                <a:ext uri="{FF2B5EF4-FFF2-40B4-BE49-F238E27FC236}">
                  <a16:creationId xmlns:a16="http://schemas.microsoft.com/office/drawing/2014/main" id="{37E4608D-34B6-48E2-8243-67D04B36F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40" name="Freeform 8">
              <a:extLst>
                <a:ext uri="{FF2B5EF4-FFF2-40B4-BE49-F238E27FC236}">
                  <a16:creationId xmlns:a16="http://schemas.microsoft.com/office/drawing/2014/main" id="{F40C4AC8-50E7-49B1-8864-2CE866701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41" name="Freeform 9">
              <a:extLst>
                <a:ext uri="{FF2B5EF4-FFF2-40B4-BE49-F238E27FC236}">
                  <a16:creationId xmlns:a16="http://schemas.microsoft.com/office/drawing/2014/main" id="{8B74515D-097E-4D6D-9614-3EE424776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42" name="Freeform 10">
              <a:extLst>
                <a:ext uri="{FF2B5EF4-FFF2-40B4-BE49-F238E27FC236}">
                  <a16:creationId xmlns:a16="http://schemas.microsoft.com/office/drawing/2014/main" id="{B01B715E-8AF8-4069-AFF6-C4731F0C3B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43" name="Freeform 11">
              <a:extLst>
                <a:ext uri="{FF2B5EF4-FFF2-40B4-BE49-F238E27FC236}">
                  <a16:creationId xmlns:a16="http://schemas.microsoft.com/office/drawing/2014/main" id="{E1E01D11-2228-4016-AD29-65D1C6DB2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44" name="Freeform 12">
              <a:extLst>
                <a:ext uri="{FF2B5EF4-FFF2-40B4-BE49-F238E27FC236}">
                  <a16:creationId xmlns:a16="http://schemas.microsoft.com/office/drawing/2014/main" id="{1459FE25-5A43-4BCE-B99B-4F40DE8A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45" name="Freeform 13">
              <a:extLst>
                <a:ext uri="{FF2B5EF4-FFF2-40B4-BE49-F238E27FC236}">
                  <a16:creationId xmlns:a16="http://schemas.microsoft.com/office/drawing/2014/main" id="{3B23074C-316F-47BD-8C6B-EC2FF4952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46" name="Freeform 14">
              <a:extLst>
                <a:ext uri="{FF2B5EF4-FFF2-40B4-BE49-F238E27FC236}">
                  <a16:creationId xmlns:a16="http://schemas.microsoft.com/office/drawing/2014/main" id="{A8080108-D92A-4D64-AFA7-DCCBAF669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47" name="Freeform 15">
              <a:extLst>
                <a:ext uri="{FF2B5EF4-FFF2-40B4-BE49-F238E27FC236}">
                  <a16:creationId xmlns:a16="http://schemas.microsoft.com/office/drawing/2014/main" id="{4CDA9133-E392-4602-8F72-342B0F2B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48" name="Freeform 16">
              <a:extLst>
                <a:ext uri="{FF2B5EF4-FFF2-40B4-BE49-F238E27FC236}">
                  <a16:creationId xmlns:a16="http://schemas.microsoft.com/office/drawing/2014/main" id="{41574FAC-64B1-48BF-9962-5F1D6F293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49" name="Freeform 17">
              <a:extLst>
                <a:ext uri="{FF2B5EF4-FFF2-40B4-BE49-F238E27FC236}">
                  <a16:creationId xmlns:a16="http://schemas.microsoft.com/office/drawing/2014/main" id="{3C0763C8-12E2-42A2-96FE-5731CDF29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50" name="Freeform 18">
              <a:extLst>
                <a:ext uri="{FF2B5EF4-FFF2-40B4-BE49-F238E27FC236}">
                  <a16:creationId xmlns:a16="http://schemas.microsoft.com/office/drawing/2014/main" id="{FA456C9D-7219-467B-B2AD-D5789A7D2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51" name="Freeform 19">
              <a:extLst>
                <a:ext uri="{FF2B5EF4-FFF2-40B4-BE49-F238E27FC236}">
                  <a16:creationId xmlns:a16="http://schemas.microsoft.com/office/drawing/2014/main" id="{77284864-DE74-4A45-AD93-F63035040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52" name="Freeform 20">
              <a:extLst>
                <a:ext uri="{FF2B5EF4-FFF2-40B4-BE49-F238E27FC236}">
                  <a16:creationId xmlns:a16="http://schemas.microsoft.com/office/drawing/2014/main" id="{2ECA1844-43F9-45F6-B52D-4854DBC48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53" name="Freeform 21">
              <a:extLst>
                <a:ext uri="{FF2B5EF4-FFF2-40B4-BE49-F238E27FC236}">
                  <a16:creationId xmlns:a16="http://schemas.microsoft.com/office/drawing/2014/main" id="{F9ECEA64-1836-4323-A0A3-D4F829112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54" name="Freeform 22">
              <a:extLst>
                <a:ext uri="{FF2B5EF4-FFF2-40B4-BE49-F238E27FC236}">
                  <a16:creationId xmlns:a16="http://schemas.microsoft.com/office/drawing/2014/main" id="{950F914B-7F44-4D5A-97BB-4BE453F4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55" name="Freeform 23">
              <a:extLst>
                <a:ext uri="{FF2B5EF4-FFF2-40B4-BE49-F238E27FC236}">
                  <a16:creationId xmlns:a16="http://schemas.microsoft.com/office/drawing/2014/main" id="{A3EFB651-6736-424B-995D-48C4B0E5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grpSp>
        <p:nvGrpSpPr>
          <p:cNvPr id="57" name="Group 56">
            <a:extLst>
              <a:ext uri="{FF2B5EF4-FFF2-40B4-BE49-F238E27FC236}">
                <a16:creationId xmlns:a16="http://schemas.microsoft.com/office/drawing/2014/main" id="{1FB4E014-64CE-4D11-A129-94A1893FA6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58" name="Rectangle 57">
              <a:extLst>
                <a:ext uri="{FF2B5EF4-FFF2-40B4-BE49-F238E27FC236}">
                  <a16:creationId xmlns:a16="http://schemas.microsoft.com/office/drawing/2014/main" id="{DFBDC1C1-8061-451F-8181-9F0402645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Isosceles Triangle 58">
              <a:extLst>
                <a:ext uri="{FF2B5EF4-FFF2-40B4-BE49-F238E27FC236}">
                  <a16:creationId xmlns:a16="http://schemas.microsoft.com/office/drawing/2014/main" id="{C35F105D-10BD-4664-8966-82DC76172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6C9E557E-56E2-4C47-BB57-B5D2A4FB3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A68E99E5-3E47-DE4E-AC21-3CDEAB3F1516}"/>
              </a:ext>
            </a:extLst>
          </p:cNvPr>
          <p:cNvSpPr>
            <a:spLocks noGrp="1"/>
          </p:cNvSpPr>
          <p:nvPr>
            <p:ph type="title"/>
          </p:nvPr>
        </p:nvSpPr>
        <p:spPr>
          <a:xfrm>
            <a:off x="1759237" y="2075504"/>
            <a:ext cx="3259904" cy="1748729"/>
          </a:xfrm>
        </p:spPr>
        <p:txBody>
          <a:bodyPr vert="horz" lIns="228600" tIns="228600" rIns="228600" bIns="0" rtlCol="0" anchor="b">
            <a:normAutofit/>
          </a:bodyPr>
          <a:lstStyle/>
          <a:p>
            <a:pPr>
              <a:lnSpc>
                <a:spcPct val="80000"/>
              </a:lnSpc>
            </a:pPr>
            <a:r>
              <a:rPr lang="en-US" sz="5400"/>
              <a:t>Consumer Driven</a:t>
            </a:r>
            <a:endParaRPr lang="en-US" sz="5400" dirty="0"/>
          </a:p>
        </p:txBody>
      </p:sp>
      <p:sp>
        <p:nvSpPr>
          <p:cNvPr id="56" name="Title 1">
            <a:extLst>
              <a:ext uri="{FF2B5EF4-FFF2-40B4-BE49-F238E27FC236}">
                <a16:creationId xmlns:a16="http://schemas.microsoft.com/office/drawing/2014/main" id="{17C36224-D38A-EC4B-BD18-7D7E16C68D07}"/>
              </a:ext>
            </a:extLst>
          </p:cNvPr>
          <p:cNvSpPr txBox="1">
            <a:spLocks/>
          </p:cNvSpPr>
          <p:nvPr/>
        </p:nvSpPr>
        <p:spPr>
          <a:xfrm>
            <a:off x="7060265" y="2138945"/>
            <a:ext cx="3259904" cy="1748729"/>
          </a:xfrm>
          <a:prstGeom prst="rect">
            <a:avLst/>
          </a:prstGeom>
        </p:spPr>
        <p:txBody>
          <a:bodyPr vert="horz" lIns="228600" tIns="228600" rIns="228600" bIns="0" rtlCol="0" anchor="b">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pPr>
              <a:lnSpc>
                <a:spcPct val="80000"/>
              </a:lnSpc>
            </a:pPr>
            <a:r>
              <a:rPr lang="en-US" sz="5400"/>
              <a:t>Provider Driven</a:t>
            </a:r>
            <a:endParaRPr lang="en-US" sz="5400" dirty="0"/>
          </a:p>
        </p:txBody>
      </p:sp>
    </p:spTree>
    <p:extLst>
      <p:ext uri="{BB962C8B-B14F-4D97-AF65-F5344CB8AC3E}">
        <p14:creationId xmlns:p14="http://schemas.microsoft.com/office/powerpoint/2010/main" val="387690752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Group 77">
            <a:extLst>
              <a:ext uri="{FF2B5EF4-FFF2-40B4-BE49-F238E27FC236}">
                <a16:creationId xmlns:a16="http://schemas.microsoft.com/office/drawing/2014/main" id="{0B46D094-9D10-45BD-BE9D-E4AFE2FE30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9" name="Freeform 5">
              <a:extLst>
                <a:ext uri="{FF2B5EF4-FFF2-40B4-BE49-F238E27FC236}">
                  <a16:creationId xmlns:a16="http://schemas.microsoft.com/office/drawing/2014/main" id="{55076C24-1C31-4A38-A3E7-9F78F38C2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6">
              <a:extLst>
                <a:ext uri="{FF2B5EF4-FFF2-40B4-BE49-F238E27FC236}">
                  <a16:creationId xmlns:a16="http://schemas.microsoft.com/office/drawing/2014/main" id="{90A2F46D-431F-494E-B76D-74CEC1426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7">
              <a:extLst>
                <a:ext uri="{FF2B5EF4-FFF2-40B4-BE49-F238E27FC236}">
                  <a16:creationId xmlns:a16="http://schemas.microsoft.com/office/drawing/2014/main" id="{57B72B1F-4125-4F46-8D06-808E368B2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8">
              <a:extLst>
                <a:ext uri="{FF2B5EF4-FFF2-40B4-BE49-F238E27FC236}">
                  <a16:creationId xmlns:a16="http://schemas.microsoft.com/office/drawing/2014/main" id="{7C16EC32-C009-4130-ADB8-9DFD03CEC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9">
              <a:extLst>
                <a:ext uri="{FF2B5EF4-FFF2-40B4-BE49-F238E27FC236}">
                  <a16:creationId xmlns:a16="http://schemas.microsoft.com/office/drawing/2014/main" id="{CA06AC4F-231A-406A-83AF-BF4F1603D3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0">
              <a:extLst>
                <a:ext uri="{FF2B5EF4-FFF2-40B4-BE49-F238E27FC236}">
                  <a16:creationId xmlns:a16="http://schemas.microsoft.com/office/drawing/2014/main" id="{244FAADB-573E-4112-BE8C-B88C470E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1">
              <a:extLst>
                <a:ext uri="{FF2B5EF4-FFF2-40B4-BE49-F238E27FC236}">
                  <a16:creationId xmlns:a16="http://schemas.microsoft.com/office/drawing/2014/main" id="{CF38BC08-F82D-4258-8E44-11B2C9E4E1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2">
              <a:extLst>
                <a:ext uri="{FF2B5EF4-FFF2-40B4-BE49-F238E27FC236}">
                  <a16:creationId xmlns:a16="http://schemas.microsoft.com/office/drawing/2014/main" id="{EF763D22-10EE-4D7D-95EE-5F4DB723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3">
              <a:extLst>
                <a:ext uri="{FF2B5EF4-FFF2-40B4-BE49-F238E27FC236}">
                  <a16:creationId xmlns:a16="http://schemas.microsoft.com/office/drawing/2014/main" id="{81EA7FDE-0B97-4DDD-AF65-F352834E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4">
              <a:extLst>
                <a:ext uri="{FF2B5EF4-FFF2-40B4-BE49-F238E27FC236}">
                  <a16:creationId xmlns:a16="http://schemas.microsoft.com/office/drawing/2014/main" id="{CC18534F-EC75-4CF4-BBAC-0EF150873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9" name="Freeform 15">
              <a:extLst>
                <a:ext uri="{FF2B5EF4-FFF2-40B4-BE49-F238E27FC236}">
                  <a16:creationId xmlns:a16="http://schemas.microsoft.com/office/drawing/2014/main" id="{71BB5232-2C83-41EB-B62B-E54AC93F2E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6">
              <a:extLst>
                <a:ext uri="{FF2B5EF4-FFF2-40B4-BE49-F238E27FC236}">
                  <a16:creationId xmlns:a16="http://schemas.microsoft.com/office/drawing/2014/main" id="{2598F724-C32E-4B91-9B85-60C89DBB8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17">
              <a:extLst>
                <a:ext uri="{FF2B5EF4-FFF2-40B4-BE49-F238E27FC236}">
                  <a16:creationId xmlns:a16="http://schemas.microsoft.com/office/drawing/2014/main" id="{D5D4FBFD-ACE3-46D2-8E97-E8EABE735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8">
              <a:extLst>
                <a:ext uri="{FF2B5EF4-FFF2-40B4-BE49-F238E27FC236}">
                  <a16:creationId xmlns:a16="http://schemas.microsoft.com/office/drawing/2014/main" id="{54A3C901-AFD0-41D3-85E5-87D0E1C9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9">
              <a:extLst>
                <a:ext uri="{FF2B5EF4-FFF2-40B4-BE49-F238E27FC236}">
                  <a16:creationId xmlns:a16="http://schemas.microsoft.com/office/drawing/2014/main" id="{485F3E8E-CD09-44EB-AC73-1834A8D50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0">
              <a:extLst>
                <a:ext uri="{FF2B5EF4-FFF2-40B4-BE49-F238E27FC236}">
                  <a16:creationId xmlns:a16="http://schemas.microsoft.com/office/drawing/2014/main" id="{3BDFC1A4-51E7-46A6-8A0D-50476BCF5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1">
              <a:extLst>
                <a:ext uri="{FF2B5EF4-FFF2-40B4-BE49-F238E27FC236}">
                  <a16:creationId xmlns:a16="http://schemas.microsoft.com/office/drawing/2014/main" id="{A561BC1B-C5E2-45AA-B72B-03AF3216C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2">
              <a:extLst>
                <a:ext uri="{FF2B5EF4-FFF2-40B4-BE49-F238E27FC236}">
                  <a16:creationId xmlns:a16="http://schemas.microsoft.com/office/drawing/2014/main" id="{4C0779C6-0F80-48B1-AD32-CC10D00CE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7" name="Freeform 23">
              <a:extLst>
                <a:ext uri="{FF2B5EF4-FFF2-40B4-BE49-F238E27FC236}">
                  <a16:creationId xmlns:a16="http://schemas.microsoft.com/office/drawing/2014/main" id="{73702193-6A56-4A74-84AD-94F530FEDF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34" name="Group 98">
            <a:extLst>
              <a:ext uri="{FF2B5EF4-FFF2-40B4-BE49-F238E27FC236}">
                <a16:creationId xmlns:a16="http://schemas.microsoft.com/office/drawing/2014/main" id="{86AEFF79-03FD-4BC0-8A67-25CAFCFDCD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00" name="Rectangle 99">
              <a:extLst>
                <a:ext uri="{FF2B5EF4-FFF2-40B4-BE49-F238E27FC236}">
                  <a16:creationId xmlns:a16="http://schemas.microsoft.com/office/drawing/2014/main" id="{CB66FC33-38F1-4E8E-8474-AF1F5673B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Isosceles Triangle 100">
              <a:extLst>
                <a:ext uri="{FF2B5EF4-FFF2-40B4-BE49-F238E27FC236}">
                  <a16:creationId xmlns:a16="http://schemas.microsoft.com/office/drawing/2014/main" id="{32E0DAC0-8D22-4A77-8AA9-169781B2E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Rectangle 101">
              <a:extLst>
                <a:ext uri="{FF2B5EF4-FFF2-40B4-BE49-F238E27FC236}">
                  <a16:creationId xmlns:a16="http://schemas.microsoft.com/office/drawing/2014/main" id="{828C2492-9737-4D83-8CBD-93EA6D071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35" name="Rectangle 103">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05">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7"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8"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9"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0"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1"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2"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3"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4"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5"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6"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7"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48"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49"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0"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1"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2"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3"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4"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5"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56" name="Freeform: Shape 126">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close up of text on a black background&#10;&#10;Description automatically generated">
            <a:extLst>
              <a:ext uri="{FF2B5EF4-FFF2-40B4-BE49-F238E27FC236}">
                <a16:creationId xmlns:a16="http://schemas.microsoft.com/office/drawing/2014/main" id="{357548A4-EAB2-DA45-90B1-7907F8E75D0C}"/>
              </a:ext>
            </a:extLst>
          </p:cNvPr>
          <p:cNvPicPr>
            <a:picLocks noChangeAspect="1"/>
          </p:cNvPicPr>
          <p:nvPr/>
        </p:nvPicPr>
        <p:blipFill>
          <a:blip r:embed="rId3"/>
          <a:stretch>
            <a:fillRect/>
          </a:stretch>
        </p:blipFill>
        <p:spPr>
          <a:xfrm>
            <a:off x="6555029" y="164443"/>
            <a:ext cx="3539970" cy="2646127"/>
          </a:xfrm>
          <a:prstGeom prst="rect">
            <a:avLst/>
          </a:prstGeom>
        </p:spPr>
      </p:pic>
      <p:pic>
        <p:nvPicPr>
          <p:cNvPr id="32" name="Picture 31" descr="A picture containing drawing&#10;&#10;Description automatically generated">
            <a:extLst>
              <a:ext uri="{FF2B5EF4-FFF2-40B4-BE49-F238E27FC236}">
                <a16:creationId xmlns:a16="http://schemas.microsoft.com/office/drawing/2014/main" id="{68B12DE3-2AD2-B942-AA28-534B2FFDCFC4}"/>
              </a:ext>
            </a:extLst>
          </p:cNvPr>
          <p:cNvPicPr>
            <a:picLocks noChangeAspect="1"/>
          </p:cNvPicPr>
          <p:nvPr/>
        </p:nvPicPr>
        <p:blipFill>
          <a:blip r:embed="rId4"/>
          <a:stretch>
            <a:fillRect/>
          </a:stretch>
        </p:blipFill>
        <p:spPr>
          <a:xfrm>
            <a:off x="6550628" y="3174948"/>
            <a:ext cx="3539970" cy="1566436"/>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F08B0AC4-2ABA-234A-9477-01ACA0F37167}"/>
              </a:ext>
            </a:extLst>
          </p:cNvPr>
          <p:cNvPicPr>
            <a:picLocks noChangeAspect="1"/>
          </p:cNvPicPr>
          <p:nvPr/>
        </p:nvPicPr>
        <p:blipFill>
          <a:blip r:embed="rId5"/>
          <a:stretch>
            <a:fillRect/>
          </a:stretch>
        </p:blipFill>
        <p:spPr>
          <a:xfrm>
            <a:off x="874438" y="862246"/>
            <a:ext cx="3536347" cy="3076621"/>
          </a:xfrm>
          <a:prstGeom prst="rect">
            <a:avLst/>
          </a:prstGeom>
        </p:spPr>
      </p:pic>
    </p:spTree>
    <p:extLst>
      <p:ext uri="{BB962C8B-B14F-4D97-AF65-F5344CB8AC3E}">
        <p14:creationId xmlns:p14="http://schemas.microsoft.com/office/powerpoint/2010/main" val="2484570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10DA-18E0-C14E-8018-FF290F6C4A2C}"/>
              </a:ext>
            </a:extLst>
          </p:cNvPr>
          <p:cNvSpPr>
            <a:spLocks noGrp="1"/>
          </p:cNvSpPr>
          <p:nvPr>
            <p:ph type="title"/>
          </p:nvPr>
        </p:nvSpPr>
        <p:spPr/>
        <p:txBody>
          <a:bodyPr/>
          <a:lstStyle/>
          <a:p>
            <a:r>
              <a:rPr lang="en-US" dirty="0"/>
              <a:t>Consumer Driven Contracts</a:t>
            </a:r>
          </a:p>
        </p:txBody>
      </p:sp>
      <p:sp>
        <p:nvSpPr>
          <p:cNvPr id="3" name="Content Placeholder 2">
            <a:extLst>
              <a:ext uri="{FF2B5EF4-FFF2-40B4-BE49-F238E27FC236}">
                <a16:creationId xmlns:a16="http://schemas.microsoft.com/office/drawing/2014/main" id="{249CA9EA-6868-914E-B0BB-15776190B0A2}"/>
              </a:ext>
            </a:extLst>
          </p:cNvPr>
          <p:cNvSpPr>
            <a:spLocks noGrp="1"/>
          </p:cNvSpPr>
          <p:nvPr>
            <p:ph idx="1"/>
          </p:nvPr>
        </p:nvSpPr>
        <p:spPr/>
        <p:txBody>
          <a:bodyPr>
            <a:normAutofit/>
          </a:bodyPr>
          <a:lstStyle/>
          <a:p>
            <a:pPr marL="0" indent="0" algn="ctr">
              <a:buNone/>
            </a:pPr>
            <a:r>
              <a:rPr lang="en-GB" sz="2400" dirty="0"/>
              <a:t>In Consumer-Driven Contracts, each consumer captures their expectations of the provider in a separate contract</a:t>
            </a:r>
            <a:endParaRPr lang="en-US" sz="2400" dirty="0"/>
          </a:p>
        </p:txBody>
      </p:sp>
    </p:spTree>
    <p:extLst>
      <p:ext uri="{BB962C8B-B14F-4D97-AF65-F5344CB8AC3E}">
        <p14:creationId xmlns:p14="http://schemas.microsoft.com/office/powerpoint/2010/main" val="4165099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A6681-DC89-CA4D-A8D3-25AFFD210B87}"/>
              </a:ext>
            </a:extLst>
          </p:cNvPr>
          <p:cNvSpPr>
            <a:spLocks noGrp="1"/>
          </p:cNvSpPr>
          <p:nvPr>
            <p:ph type="title"/>
          </p:nvPr>
        </p:nvSpPr>
        <p:spPr/>
        <p:txBody>
          <a:bodyPr/>
          <a:lstStyle/>
          <a:p>
            <a:r>
              <a:rPr lang="en-US" dirty="0"/>
              <a:t>Pact</a:t>
            </a:r>
          </a:p>
        </p:txBody>
      </p:sp>
      <p:sp>
        <p:nvSpPr>
          <p:cNvPr id="6" name="TextBox 5">
            <a:extLst>
              <a:ext uri="{FF2B5EF4-FFF2-40B4-BE49-F238E27FC236}">
                <a16:creationId xmlns:a16="http://schemas.microsoft.com/office/drawing/2014/main" id="{92806A1D-F3D2-394D-8DED-2C897FC2FCF6}"/>
              </a:ext>
            </a:extLst>
          </p:cNvPr>
          <p:cNvSpPr txBox="1"/>
          <p:nvPr/>
        </p:nvSpPr>
        <p:spPr>
          <a:xfrm>
            <a:off x="4979773" y="1671326"/>
            <a:ext cx="5649238" cy="3785652"/>
          </a:xfrm>
          <a:prstGeom prst="rect">
            <a:avLst/>
          </a:prstGeom>
          <a:noFill/>
        </p:spPr>
        <p:txBody>
          <a:bodyPr wrap="square" rtlCol="0">
            <a:spAutoFit/>
          </a:bodyPr>
          <a:lstStyle/>
          <a:p>
            <a:r>
              <a:rPr lang="en-GB" sz="2400" dirty="0">
                <a:hlinkClick r:id="rId3">
                  <a:extLst>
                    <a:ext uri="{A12FA001-AC4F-418D-AE19-62706E023703}">
                      <ahyp:hlinkClr xmlns:ahyp="http://schemas.microsoft.com/office/drawing/2018/hyperlinkcolor" val="tx"/>
                    </a:ext>
                  </a:extLst>
                </a:hlinkClick>
              </a:rPr>
              <a:t>https://github.com/pact-foundation</a:t>
            </a:r>
            <a:endParaRPr lang="en-US" sz="2400" dirty="0"/>
          </a:p>
          <a:p>
            <a:pPr marL="285750" indent="-285750">
              <a:buFont typeface="Arial" panose="020B0604020202020204" pitchFamily="34" charset="0"/>
              <a:buChar char="•"/>
            </a:pPr>
            <a:endParaRPr lang="en-GB" sz="2400" u="sng" dirty="0">
              <a:hlinkClick r:id="rId4">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GB" sz="2400" u="sng" dirty="0">
                <a:hlinkClick r:id="rId4">
                  <a:extLst>
                    <a:ext uri="{A12FA001-AC4F-418D-AE19-62706E023703}">
                      <ahyp:hlinkClr xmlns:ahyp="http://schemas.microsoft.com/office/drawing/2018/hyperlinkcolor" val="tx"/>
                    </a:ext>
                  </a:extLst>
                </a:hlinkClick>
              </a:rPr>
              <a:t>pact-ruby</a:t>
            </a:r>
            <a:endParaRPr lang="en-GB" sz="2400" u="sng" dirty="0"/>
          </a:p>
          <a:p>
            <a:pPr marL="285750" indent="-285750">
              <a:buFont typeface="Arial" panose="020B0604020202020204" pitchFamily="34" charset="0"/>
              <a:buChar char="•"/>
            </a:pPr>
            <a:r>
              <a:rPr lang="en-GB" sz="2400" u="sng" dirty="0">
                <a:hlinkClick r:id="rId5">
                  <a:extLst>
                    <a:ext uri="{A12FA001-AC4F-418D-AE19-62706E023703}">
                      <ahyp:hlinkClr xmlns:ahyp="http://schemas.microsoft.com/office/drawing/2018/hyperlinkcolor" val="tx"/>
                    </a:ext>
                  </a:extLst>
                </a:hlinkClick>
              </a:rPr>
              <a:t>pact-php</a:t>
            </a:r>
            <a:endParaRPr lang="en-GB" sz="2400" u="sng" dirty="0"/>
          </a:p>
          <a:p>
            <a:pPr marL="285750" indent="-285750">
              <a:buFont typeface="Arial" panose="020B0604020202020204" pitchFamily="34" charset="0"/>
              <a:buChar char="•"/>
            </a:pPr>
            <a:r>
              <a:rPr lang="en-GB" sz="2400" u="sng" dirty="0">
                <a:hlinkClick r:id="rId6">
                  <a:extLst>
                    <a:ext uri="{A12FA001-AC4F-418D-AE19-62706E023703}">
                      <ahyp:hlinkClr xmlns:ahyp="http://schemas.microsoft.com/office/drawing/2018/hyperlinkcolor" val="tx"/>
                    </a:ext>
                  </a:extLst>
                </a:hlinkClick>
              </a:rPr>
              <a:t>pact-net</a:t>
            </a:r>
            <a:endParaRPr lang="en-GB" sz="2400" u="sng" dirty="0"/>
          </a:p>
          <a:p>
            <a:pPr marL="285750" indent="-285750">
              <a:buFont typeface="Arial" panose="020B0604020202020204" pitchFamily="34" charset="0"/>
              <a:buChar char="•"/>
            </a:pPr>
            <a:r>
              <a:rPr lang="en-GB" sz="2400" u="sng" dirty="0">
                <a:hlinkClick r:id="rId7">
                  <a:extLst>
                    <a:ext uri="{A12FA001-AC4F-418D-AE19-62706E023703}">
                      <ahyp:hlinkClr xmlns:ahyp="http://schemas.microsoft.com/office/drawing/2018/hyperlinkcolor" val="tx"/>
                    </a:ext>
                  </a:extLst>
                </a:hlinkClick>
              </a:rPr>
              <a:t>pact-js</a:t>
            </a:r>
            <a:endParaRPr lang="en-GB" sz="2400" u="sng" dirty="0"/>
          </a:p>
          <a:p>
            <a:pPr marL="285750" indent="-285750">
              <a:buFont typeface="Arial" panose="020B0604020202020204" pitchFamily="34" charset="0"/>
              <a:buChar char="•"/>
            </a:pPr>
            <a:r>
              <a:rPr lang="en-GB" sz="2400" u="sng" dirty="0">
                <a:hlinkClick r:id="rId8">
                  <a:extLst>
                    <a:ext uri="{A12FA001-AC4F-418D-AE19-62706E023703}">
                      <ahyp:hlinkClr xmlns:ahyp="http://schemas.microsoft.com/office/drawing/2018/hyperlinkcolor" val="tx"/>
                    </a:ext>
                  </a:extLst>
                </a:hlinkClick>
              </a:rPr>
              <a:t>pact-go</a:t>
            </a:r>
            <a:endParaRPr lang="en-GB" sz="2400" u="sng" dirty="0"/>
          </a:p>
          <a:p>
            <a:pPr marL="285750" indent="-285750">
              <a:buFont typeface="Arial" panose="020B0604020202020204" pitchFamily="34" charset="0"/>
              <a:buChar char="•"/>
            </a:pPr>
            <a:r>
              <a:rPr lang="en-GB" sz="2400" u="sng" dirty="0">
                <a:hlinkClick r:id="rId9">
                  <a:extLst>
                    <a:ext uri="{A12FA001-AC4F-418D-AE19-62706E023703}">
                      <ahyp:hlinkClr xmlns:ahyp="http://schemas.microsoft.com/office/drawing/2018/hyperlinkcolor" val="tx"/>
                    </a:ext>
                  </a:extLst>
                </a:hlinkClick>
              </a:rPr>
              <a:t>pact-jvm</a:t>
            </a:r>
            <a:endParaRPr lang="en-GB" sz="2400" u="sng" dirty="0"/>
          </a:p>
          <a:p>
            <a:pPr marL="285750" indent="-285750">
              <a:buFont typeface="Arial" panose="020B0604020202020204" pitchFamily="34" charset="0"/>
              <a:buChar char="•"/>
            </a:pPr>
            <a:r>
              <a:rPr lang="en-GB" sz="2400" dirty="0"/>
              <a:t>…….</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43664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76F8-D6D4-E043-A8EA-5A0E5CE103B5}"/>
              </a:ext>
            </a:extLst>
          </p:cNvPr>
          <p:cNvSpPr>
            <a:spLocks noGrp="1"/>
          </p:cNvSpPr>
          <p:nvPr>
            <p:ph type="title"/>
          </p:nvPr>
        </p:nvSpPr>
        <p:spPr/>
        <p:txBody>
          <a:bodyPr/>
          <a:lstStyle/>
          <a:p>
            <a:r>
              <a:rPr lang="en-US" dirty="0"/>
              <a:t>Consumer Perspective</a:t>
            </a:r>
          </a:p>
        </p:txBody>
      </p:sp>
      <p:pic>
        <p:nvPicPr>
          <p:cNvPr id="4" name="Picture 3">
            <a:extLst>
              <a:ext uri="{FF2B5EF4-FFF2-40B4-BE49-F238E27FC236}">
                <a16:creationId xmlns:a16="http://schemas.microsoft.com/office/drawing/2014/main" id="{913D40B8-185A-4B4C-86DA-26D2760BDCC5}"/>
              </a:ext>
            </a:extLst>
          </p:cNvPr>
          <p:cNvPicPr>
            <a:picLocks noChangeAspect="1"/>
          </p:cNvPicPr>
          <p:nvPr/>
        </p:nvPicPr>
        <p:blipFill rotWithShape="1">
          <a:blip r:embed="rId3"/>
          <a:srcRect l="14414" r="13348"/>
          <a:stretch/>
        </p:blipFill>
        <p:spPr>
          <a:xfrm>
            <a:off x="5446776" y="1869972"/>
            <a:ext cx="5526024" cy="2841980"/>
          </a:xfrm>
          <a:prstGeom prst="rect">
            <a:avLst/>
          </a:prstGeom>
        </p:spPr>
      </p:pic>
    </p:spTree>
    <p:extLst>
      <p:ext uri="{BB962C8B-B14F-4D97-AF65-F5344CB8AC3E}">
        <p14:creationId xmlns:p14="http://schemas.microsoft.com/office/powerpoint/2010/main" val="314013286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890</Words>
  <Application>Microsoft Macintosh PowerPoint</Application>
  <PresentationFormat>Widescreen</PresentationFormat>
  <Paragraphs>74</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Rockwell</vt:lpstr>
      <vt:lpstr>Wingdings</vt:lpstr>
      <vt:lpstr>Atlas</vt:lpstr>
      <vt:lpstr>Contract Testing</vt:lpstr>
      <vt:lpstr>PowerPoint Presentation</vt:lpstr>
      <vt:lpstr>Consumer</vt:lpstr>
      <vt:lpstr>Why Contract Testing?</vt:lpstr>
      <vt:lpstr>Consumer Driven</vt:lpstr>
      <vt:lpstr>PowerPoint Presentation</vt:lpstr>
      <vt:lpstr>Consumer Driven Contracts</vt:lpstr>
      <vt:lpstr>Pact</vt:lpstr>
      <vt:lpstr>Consumer Perspective</vt:lpstr>
      <vt:lpstr>Provider Perspective</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Contract Testing</dc:title>
  <dc:creator>Microsoft Office User</dc:creator>
  <cp:lastModifiedBy>Microsoft Office User</cp:lastModifiedBy>
  <cp:revision>1</cp:revision>
  <dcterms:created xsi:type="dcterms:W3CDTF">2019-12-10T16:32:55Z</dcterms:created>
  <dcterms:modified xsi:type="dcterms:W3CDTF">2019-12-10T16:36:26Z</dcterms:modified>
</cp:coreProperties>
</file>