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1" r:id="rId5"/>
    <p:sldId id="262" r:id="rId6"/>
    <p:sldId id="259"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6A6E2C-65E1-9B49-82C9-74C080B60093}">
          <p14:sldIdLst>
            <p14:sldId id="256"/>
            <p14:sldId id="257"/>
            <p14:sldId id="258"/>
            <p14:sldId id="261"/>
            <p14:sldId id="262"/>
            <p14:sldId id="259"/>
            <p14:sldId id="260"/>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2"/>
    <p:restoredTop sz="65457"/>
  </p:normalViewPr>
  <p:slideViewPr>
    <p:cSldViewPr snapToGrid="0" snapToObjects="1">
      <p:cViewPr varScale="1">
        <p:scale>
          <a:sx n="102" d="100"/>
          <a:sy n="102" d="100"/>
        </p:scale>
        <p:origin x="11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DEAD6-A7CD-1442-AD96-334C6B81A490}" type="datetimeFigureOut">
              <a:rPr lang="en-US" smtClean="0"/>
              <a:t>11/29/19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2570D-CA46-3B40-829B-0A161BA73CFC}" type="slidenum">
              <a:rPr lang="en-US" smtClean="0"/>
              <a:t>‹#›</a:t>
            </a:fld>
            <a:endParaRPr lang="en-US"/>
          </a:p>
        </p:txBody>
      </p:sp>
    </p:spTree>
    <p:extLst>
      <p:ext uri="{BB962C8B-B14F-4D97-AF65-F5344CB8AC3E}">
        <p14:creationId xmlns:p14="http://schemas.microsoft.com/office/powerpoint/2010/main" val="2600253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rtinfowler.com/articles/consumerDrivenContract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1" dirty="0"/>
              <a:t>Contract testing</a:t>
            </a:r>
            <a:r>
              <a:rPr lang="en-GB" i="1" dirty="0"/>
              <a:t> ensures that a pair of applications will work correctly together by checking each application in isolation to ensure the messages it sends or receives conform to a shared understanding that is documented in a "contract".</a:t>
            </a:r>
            <a:endParaRPr lang="en-US" dirty="0"/>
          </a:p>
          <a:p>
            <a:endParaRPr lang="en-US" dirty="0"/>
          </a:p>
          <a:p>
            <a:r>
              <a:rPr lang="en-GB" dirty="0"/>
              <a:t>In general, a contract is between a </a:t>
            </a:r>
            <a:r>
              <a:rPr lang="en-GB" i="1" dirty="0"/>
              <a:t>consumer</a:t>
            </a:r>
            <a:r>
              <a:rPr lang="en-GB" dirty="0"/>
              <a:t> (for example, a client that wants to receive some data) and a </a:t>
            </a:r>
            <a:r>
              <a:rPr lang="en-GB" i="1" dirty="0"/>
              <a:t>provider</a:t>
            </a:r>
            <a:r>
              <a:rPr lang="en-GB" dirty="0"/>
              <a:t> (for example, an API on a server that provides the data the client needs).</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2</a:t>
            </a:fld>
            <a:endParaRPr lang="en-US"/>
          </a:p>
        </p:txBody>
      </p:sp>
    </p:spTree>
    <p:extLst>
      <p:ext uri="{BB962C8B-B14F-4D97-AF65-F5344CB8AC3E}">
        <p14:creationId xmlns:p14="http://schemas.microsoft.com/office/powerpoint/2010/main" val="87131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common approach when testing communication with external services is to use </a:t>
            </a:r>
            <a:r>
              <a:rPr lang="en-US" dirty="0" err="1"/>
              <a:t>TestDoubles</a:t>
            </a:r>
            <a:r>
              <a:rPr lang="en-US" dirty="0"/>
              <a:t>. This is to circumvent issues with unreliable networks, slowness of the tests</a:t>
            </a:r>
          </a:p>
          <a:p>
            <a:endParaRPr lang="en-US" dirty="0"/>
          </a:p>
          <a:p>
            <a:r>
              <a:rPr lang="en-GB" sz="1200" b="0" i="0" kern="1200" dirty="0">
                <a:solidFill>
                  <a:schemeClr val="tx1"/>
                </a:solidFill>
                <a:effectLst/>
                <a:latin typeface="+mn-lt"/>
                <a:ea typeface="+mn-ea"/>
                <a:cs typeface="+mn-cs"/>
              </a:rPr>
              <a:t>But testing against a double always raises the question of whether the double is indeed an accurate representation of the external service, and what happens if the external service changes its contract?</a:t>
            </a:r>
          </a:p>
          <a:p>
            <a:endParaRPr lang="en-GB" sz="1200" b="0" i="0" kern="1200" dirty="0">
              <a:solidFill>
                <a:schemeClr val="tx1"/>
              </a:solidFill>
              <a:effectLst/>
              <a:latin typeface="+mn-lt"/>
              <a:ea typeface="+mn-ea"/>
              <a:cs typeface="+mn-cs"/>
            </a:endParaRPr>
          </a:p>
          <a:p>
            <a:pPr fontAlgn="base"/>
            <a:r>
              <a:rPr lang="en-GB" sz="1200" b="0" i="0" kern="1200" dirty="0">
                <a:solidFill>
                  <a:schemeClr val="tx1"/>
                </a:solidFill>
                <a:effectLst/>
                <a:latin typeface="+mn-lt"/>
                <a:ea typeface="+mn-ea"/>
                <a:cs typeface="+mn-cs"/>
              </a:rPr>
              <a:t>A good way to deal with this is to run your own tests against the double, but to periodically run a separate set of contract tests that checks all the calls against your test doubles return the same results as a call to the external service would. A failure in any of these contract tests implies you need to update your test doubles, and probably your code to take into account the service contract change.</a:t>
            </a:r>
          </a:p>
          <a:p>
            <a:pPr fontAlgn="base"/>
            <a:r>
              <a:rPr lang="en-GB" sz="1200" b="0" i="0" kern="1200" dirty="0">
                <a:solidFill>
                  <a:schemeClr val="tx1"/>
                </a:solidFill>
                <a:effectLst/>
                <a:latin typeface="+mn-lt"/>
                <a:ea typeface="+mn-ea"/>
                <a:cs typeface="+mn-cs"/>
              </a:rPr>
              <a:t>These tests need not be run as part of your regular deployment pipeline. Your regular pipeline is based on the rhythm of changes to your code, but these tests need to be based on the rhythm of changes to the external service. Often running just once a day is plenty.</a:t>
            </a:r>
          </a:p>
          <a:p>
            <a:pPr fontAlgn="base"/>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failure in a contract test shouldn't necessarily break the build in the same way that a normal test failure would. It should, however, trigger a task to get things consistent again. This may involve updating the tests and code to bring them back into consistency with the external service. Just as likely it will trigger a conversation with the keepers of the external service to talk about the change and alert them to how their changes are affecting other applications.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Contract testing will make your life easier in four main ways. Contract testing:</a:t>
            </a:r>
          </a:p>
          <a:p>
            <a:r>
              <a:rPr lang="en-GB" sz="1200" b="0" i="0" kern="1200" dirty="0">
                <a:solidFill>
                  <a:schemeClr val="tx1"/>
                </a:solidFill>
                <a:effectLst/>
                <a:latin typeface="+mn-lt"/>
                <a:ea typeface="+mn-ea"/>
                <a:cs typeface="+mn-cs"/>
              </a:rPr>
              <a:t>Helps Providers make changes without being scared of accidentally breaking their Consumers;</a:t>
            </a:r>
          </a:p>
          <a:p>
            <a:r>
              <a:rPr lang="en-GB" sz="1200" b="0" i="0" kern="1200" dirty="0">
                <a:solidFill>
                  <a:schemeClr val="tx1"/>
                </a:solidFill>
                <a:effectLst/>
                <a:latin typeface="+mn-lt"/>
                <a:ea typeface="+mn-ea"/>
                <a:cs typeface="+mn-cs"/>
              </a:rPr>
              <a:t>Lets Consumers know that the APIs they consume won’t suddenly break;</a:t>
            </a:r>
          </a:p>
          <a:p>
            <a:r>
              <a:rPr lang="en-GB" sz="1200" b="0" i="0" kern="1200" dirty="0">
                <a:solidFill>
                  <a:schemeClr val="tx1"/>
                </a:solidFill>
                <a:effectLst/>
                <a:latin typeface="+mn-lt"/>
                <a:ea typeface="+mn-ea"/>
                <a:cs typeface="+mn-cs"/>
              </a:rPr>
              <a:t>Allows Consumers to develop against API definitions before the Provider API has actually been developed;</a:t>
            </a:r>
          </a:p>
          <a:p>
            <a:r>
              <a:rPr lang="en-GB" sz="1200" b="0" i="0" kern="1200" dirty="0">
                <a:solidFill>
                  <a:schemeClr val="tx1"/>
                </a:solidFill>
                <a:effectLst/>
                <a:latin typeface="+mn-lt"/>
                <a:ea typeface="+mn-ea"/>
                <a:cs typeface="+mn-cs"/>
              </a:rPr>
              <a:t>Makes integrating and testing a service in a microservice landscape easier; and</a:t>
            </a:r>
          </a:p>
          <a:p>
            <a:r>
              <a:rPr lang="en-GB" sz="1200" b="0" i="0" kern="1200" dirty="0">
                <a:solidFill>
                  <a:schemeClr val="tx1"/>
                </a:solidFill>
                <a:effectLst/>
                <a:latin typeface="+mn-lt"/>
                <a:ea typeface="+mn-ea"/>
                <a:cs typeface="+mn-cs"/>
              </a:rPr>
              <a:t>Serves as an efficient communication tool between Provider and Consumer teams.</a:t>
            </a:r>
          </a:p>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3</a:t>
            </a:fld>
            <a:endParaRPr lang="en-US"/>
          </a:p>
        </p:txBody>
      </p:sp>
    </p:spTree>
    <p:extLst>
      <p:ext uri="{BB962C8B-B14F-4D97-AF65-F5344CB8AC3E}">
        <p14:creationId xmlns:p14="http://schemas.microsoft.com/office/powerpoint/2010/main" val="221091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 There are two main types of actors in contract testing, Providers and Consumers. The Provider is an application responsible for publishing an API; a Consumer of the Provider is another application using (consuming) said API. The Consumers of a Provider will always have basic expectations of the API, such as:</a:t>
            </a:r>
          </a:p>
          <a:p>
            <a:r>
              <a:rPr lang="en-GB" sz="1200" b="0" i="0" kern="1200" dirty="0">
                <a:solidFill>
                  <a:schemeClr val="tx1"/>
                </a:solidFill>
                <a:effectLst/>
                <a:latin typeface="+mn-lt"/>
                <a:ea typeface="+mn-ea"/>
                <a:cs typeface="+mn-cs"/>
              </a:rPr>
              <a:t>What endpoints can I use?</a:t>
            </a:r>
          </a:p>
          <a:p>
            <a:r>
              <a:rPr lang="en-GB" sz="1200" b="0" i="0" kern="1200" dirty="0">
                <a:solidFill>
                  <a:schemeClr val="tx1"/>
                </a:solidFill>
                <a:effectLst/>
                <a:latin typeface="+mn-lt"/>
                <a:ea typeface="+mn-ea"/>
                <a:cs typeface="+mn-cs"/>
              </a:rPr>
              <a:t>What input do the endpoints take?</a:t>
            </a:r>
          </a:p>
          <a:p>
            <a:r>
              <a:rPr lang="en-GB" sz="1200" b="0" i="0" kern="1200" dirty="0">
                <a:solidFill>
                  <a:schemeClr val="tx1"/>
                </a:solidFill>
                <a:effectLst/>
                <a:latin typeface="+mn-lt"/>
                <a:ea typeface="+mn-ea"/>
                <a:cs typeface="+mn-cs"/>
              </a:rPr>
              <a:t>What does the output look like?</a:t>
            </a:r>
          </a:p>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4</a:t>
            </a:fld>
            <a:endParaRPr lang="en-US"/>
          </a:p>
        </p:txBody>
      </p:sp>
    </p:spTree>
    <p:extLst>
      <p:ext uri="{BB962C8B-B14F-4D97-AF65-F5344CB8AC3E}">
        <p14:creationId xmlns:p14="http://schemas.microsoft.com/office/powerpoint/2010/main" val="57414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If it’s consumer-driven, then the Consumers define their expectations and the Provider checks that they’re fulfilled; if it’s provider-driven, then the Provider defines the contract, and Consumers check that they’re compatible with it.</a:t>
            </a:r>
          </a:p>
          <a:p>
            <a:br>
              <a:rPr lang="en-GB" dirty="0"/>
            </a:b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5</a:t>
            </a:fld>
            <a:endParaRPr lang="en-US"/>
          </a:p>
        </p:txBody>
      </p:sp>
    </p:spTree>
    <p:extLst>
      <p:ext uri="{BB962C8B-B14F-4D97-AF65-F5344CB8AC3E}">
        <p14:creationId xmlns:p14="http://schemas.microsoft.com/office/powerpoint/2010/main" val="305701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Consumer-driven contract testing is a way to formalize these expectations into a contract between each Consumer-Provider pair. Once this contract is established, contract testing ensures, </a:t>
            </a:r>
            <a:r>
              <a:rPr lang="en-GB" sz="1200" b="0" i="1" kern="1200" dirty="0">
                <a:solidFill>
                  <a:schemeClr val="tx1"/>
                </a:solidFill>
                <a:effectLst/>
                <a:latin typeface="+mn-lt"/>
                <a:ea typeface="+mn-ea"/>
                <a:cs typeface="+mn-cs"/>
              </a:rPr>
              <a:t>automatically</a:t>
            </a:r>
            <a:r>
              <a:rPr lang="en-GB" sz="1200" b="0" i="0" kern="1200" dirty="0">
                <a:solidFill>
                  <a:schemeClr val="tx1"/>
                </a:solidFill>
                <a:effectLst/>
                <a:latin typeface="+mn-lt"/>
                <a:ea typeface="+mn-ea"/>
                <a:cs typeface="+mn-cs"/>
              </a:rPr>
              <a:t>, that the contract doesn’t break unexpectedly.</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To reduce the chances of unexpected breaks in contracts, it's useful to move to a </a:t>
            </a:r>
            <a:r>
              <a:rPr lang="en-GB" sz="1200" b="0" i="0" u="none" strike="noStrike" kern="1200" dirty="0">
                <a:solidFill>
                  <a:schemeClr val="tx1"/>
                </a:solidFill>
                <a:effectLst/>
                <a:latin typeface="+mn-lt"/>
                <a:ea typeface="+mn-ea"/>
                <a:cs typeface="+mn-cs"/>
                <a:hlinkClick r:id="rId3"/>
              </a:rPr>
              <a:t>Consumer Driven Contracts</a:t>
            </a:r>
            <a:endParaRPr lang="en-GB" sz="1200" b="0" i="0" u="none" strike="noStrike" kern="1200" dirty="0">
              <a:solidFill>
                <a:schemeClr val="tx1"/>
              </a:solidFill>
              <a:effectLst/>
              <a:latin typeface="+mn-lt"/>
              <a:ea typeface="+mn-ea"/>
              <a:cs typeface="+mn-cs"/>
            </a:endParaRPr>
          </a:p>
          <a:p>
            <a:endParaRPr lang="en-GB" sz="1200" b="0" i="0" u="none" strike="noStrike"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Consumer-Driven Contracts, each consumer captures their expectations of the provider in a separate contract. All of these contracts are shared with the provider so they gain insight into the obligations they must </a:t>
            </a:r>
            <a:r>
              <a:rPr lang="en-GB" sz="1200" b="0" i="0" kern="1200" dirty="0" err="1">
                <a:solidFill>
                  <a:schemeClr val="tx1"/>
                </a:solidFill>
                <a:effectLst/>
                <a:latin typeface="+mn-lt"/>
                <a:ea typeface="+mn-ea"/>
                <a:cs typeface="+mn-cs"/>
              </a:rPr>
              <a:t>fulfill</a:t>
            </a:r>
            <a:r>
              <a:rPr lang="en-GB" sz="1200" b="0" i="0" kern="1200" dirty="0">
                <a:solidFill>
                  <a:schemeClr val="tx1"/>
                </a:solidFill>
                <a:effectLst/>
                <a:latin typeface="+mn-lt"/>
                <a:ea typeface="+mn-ea"/>
                <a:cs typeface="+mn-cs"/>
              </a:rPr>
              <a:t> for each individual client. The provider can create a test suite to validate these obligations. This lets them stay agile and make changes that do not affect any consumer, and pinpoint consumers that will be affected by a required change for deeper planning and discussion.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Contract testing can be thought of as testing (and therefore guaranteeing) the communication layer between services.</a:t>
            </a:r>
          </a:p>
          <a:p>
            <a:r>
              <a:rPr lang="en-GB" sz="1200" b="0" i="0" kern="1200" dirty="0">
                <a:solidFill>
                  <a:schemeClr val="tx1"/>
                </a:solidFill>
                <a:effectLst/>
                <a:latin typeface="+mn-lt"/>
                <a:ea typeface="+mn-ea"/>
                <a:cs typeface="+mn-cs"/>
              </a:rPr>
              <a:t>Contract testing tests that any pair of dependent services can properly send and decode messages between each other, but doesn’t test the services’ internal logic. As such, contract testing exists somewhere on the boundary between integration testing and end-to-end testing.</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6</a:t>
            </a:fld>
            <a:endParaRPr lang="en-US"/>
          </a:p>
        </p:txBody>
      </p:sp>
    </p:spTree>
    <p:extLst>
      <p:ext uri="{BB962C8B-B14F-4D97-AF65-F5344CB8AC3E}">
        <p14:creationId xmlns:p14="http://schemas.microsoft.com/office/powerpoint/2010/main" val="130719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It is possible to use CDCs without having a framework however there are some great ones available which help you get up and running quickly.</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7</a:t>
            </a:fld>
            <a:endParaRPr lang="en-US"/>
          </a:p>
        </p:txBody>
      </p:sp>
    </p:spTree>
    <p:extLst>
      <p:ext uri="{BB962C8B-B14F-4D97-AF65-F5344CB8AC3E}">
        <p14:creationId xmlns:p14="http://schemas.microsoft.com/office/powerpoint/2010/main" val="238866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From a consumer perspective Pact acts as a mock HTTP server. The team that owns the consumer write a set of tests which exercise their code against the mock server and set up expected results from the provider.</a:t>
            </a:r>
          </a:p>
          <a:p>
            <a:br>
              <a:rPr lang="en-GB" dirty="0"/>
            </a:br>
            <a:r>
              <a:rPr lang="en-GB" sz="1200" b="0" i="0" kern="1200" dirty="0">
                <a:solidFill>
                  <a:schemeClr val="tx1"/>
                </a:solidFill>
                <a:effectLst/>
                <a:latin typeface="+mn-lt"/>
                <a:ea typeface="+mn-ea"/>
                <a:cs typeface="+mn-cs"/>
              </a:rPr>
              <a:t>Pact records these request/response pairs and uses them to generate a contract. The contract consists of the requests sent by the consumer and the required responses from the provider.</a:t>
            </a:r>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8</a:t>
            </a:fld>
            <a:endParaRPr lang="en-US"/>
          </a:p>
        </p:txBody>
      </p:sp>
    </p:spTree>
    <p:extLst>
      <p:ext uri="{BB962C8B-B14F-4D97-AF65-F5344CB8AC3E}">
        <p14:creationId xmlns:p14="http://schemas.microsoft.com/office/powerpoint/2010/main" val="2608027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9</a:t>
            </a:fld>
            <a:endParaRPr lang="en-US"/>
          </a:p>
        </p:txBody>
      </p:sp>
    </p:spTree>
    <p:extLst>
      <p:ext uri="{BB962C8B-B14F-4D97-AF65-F5344CB8AC3E}">
        <p14:creationId xmlns:p14="http://schemas.microsoft.com/office/powerpoint/2010/main" val="2217847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82570D-CA46-3B40-829B-0A161BA73CFC}" type="slidenum">
              <a:rPr lang="en-US" smtClean="0"/>
              <a:t>10</a:t>
            </a:fld>
            <a:endParaRPr lang="en-US"/>
          </a:p>
        </p:txBody>
      </p:sp>
    </p:spTree>
    <p:extLst>
      <p:ext uri="{BB962C8B-B14F-4D97-AF65-F5344CB8AC3E}">
        <p14:creationId xmlns:p14="http://schemas.microsoft.com/office/powerpoint/2010/main" val="146693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11/29/19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11/29/19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11/29/19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11/29/19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11/29/19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11/29/19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pact-foundation/pact-go" TargetMode="External"/><Relationship Id="rId3" Type="http://schemas.openxmlformats.org/officeDocument/2006/relationships/hyperlink" Target="https://github.com/pact-foundation" TargetMode="External"/><Relationship Id="rId7" Type="http://schemas.openxmlformats.org/officeDocument/2006/relationships/hyperlink" Target="https://github.com/pact-foundation/pact-j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pact-foundation/pact-net" TargetMode="External"/><Relationship Id="rId5" Type="http://schemas.openxmlformats.org/officeDocument/2006/relationships/hyperlink" Target="https://github.com/pact-foundation/pact-php" TargetMode="External"/><Relationship Id="rId4" Type="http://schemas.openxmlformats.org/officeDocument/2006/relationships/hyperlink" Target="https://github.com/pact-foundation/pact-ruby-cli" TargetMode="External"/><Relationship Id="rId9" Type="http://schemas.openxmlformats.org/officeDocument/2006/relationships/hyperlink" Target="https://github.com/DiUS/pact-jv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EC0-282F-BF40-8175-540E5269C2CC}"/>
              </a:ext>
            </a:extLst>
          </p:cNvPr>
          <p:cNvSpPr>
            <a:spLocks noGrp="1"/>
          </p:cNvSpPr>
          <p:nvPr>
            <p:ph type="ctrTitle"/>
          </p:nvPr>
        </p:nvSpPr>
        <p:spPr/>
        <p:txBody>
          <a:bodyPr/>
          <a:lstStyle/>
          <a:p>
            <a:r>
              <a:rPr lang="en-US" dirty="0"/>
              <a:t>Contract Testing</a:t>
            </a:r>
          </a:p>
        </p:txBody>
      </p:sp>
      <p:sp>
        <p:nvSpPr>
          <p:cNvPr id="3" name="Subtitle 2">
            <a:extLst>
              <a:ext uri="{FF2B5EF4-FFF2-40B4-BE49-F238E27FC236}">
                <a16:creationId xmlns:a16="http://schemas.microsoft.com/office/drawing/2014/main" id="{E29BCD0B-0617-B541-A743-ED1AED5D7E1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520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3A3F0-7414-9448-95C1-51F9A8961745}"/>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a:t>Demo</a:t>
            </a:r>
          </a:p>
        </p:txBody>
      </p:sp>
    </p:spTree>
    <p:extLst>
      <p:ext uri="{BB962C8B-B14F-4D97-AF65-F5344CB8AC3E}">
        <p14:creationId xmlns:p14="http://schemas.microsoft.com/office/powerpoint/2010/main" val="317163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A22C-8A89-B143-A6D9-70F5F1A67674}"/>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BB4ECFE6-C014-AE43-9E44-AEF47E1ECF83}"/>
              </a:ext>
            </a:extLst>
          </p:cNvPr>
          <p:cNvSpPr>
            <a:spLocks noGrp="1"/>
          </p:cNvSpPr>
          <p:nvPr>
            <p:ph idx="1"/>
          </p:nvPr>
        </p:nvSpPr>
        <p:spPr/>
        <p:txBody>
          <a:bodyPr>
            <a:normAutofit/>
          </a:bodyPr>
          <a:lstStyle/>
          <a:p>
            <a:pPr marL="0" indent="0" algn="ctr">
              <a:buNone/>
            </a:pPr>
            <a:r>
              <a:rPr lang="en-GB" sz="2400" dirty="0"/>
              <a:t>Contract tests assert that inter-application messages conform to a shared understanding that is documented in a contract</a:t>
            </a:r>
            <a:endParaRPr lang="en-US" sz="2400" dirty="0"/>
          </a:p>
        </p:txBody>
      </p:sp>
    </p:spTree>
    <p:extLst>
      <p:ext uri="{BB962C8B-B14F-4D97-AF65-F5344CB8AC3E}">
        <p14:creationId xmlns:p14="http://schemas.microsoft.com/office/powerpoint/2010/main" val="2866781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CD0A6-41CF-B744-BC18-1D6CE92FAE61}"/>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Why</a:t>
            </a:r>
          </a:p>
        </p:txBody>
      </p:sp>
    </p:spTree>
    <p:extLst>
      <p:ext uri="{BB962C8B-B14F-4D97-AF65-F5344CB8AC3E}">
        <p14:creationId xmlns:p14="http://schemas.microsoft.com/office/powerpoint/2010/main" val="342300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39"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58" name="Group 57">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9" name="Rectangle 58">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Isosceles Triangle 59">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A3390773-5D04-BA49-A282-1BB4953E56E2}"/>
              </a:ext>
            </a:extLst>
          </p:cNvPr>
          <p:cNvSpPr>
            <a:spLocks noGrp="1"/>
          </p:cNvSpPr>
          <p:nvPr>
            <p:ph type="title"/>
          </p:nvPr>
        </p:nvSpPr>
        <p:spPr>
          <a:xfrm>
            <a:off x="1759236" y="2075504"/>
            <a:ext cx="3483291" cy="1748729"/>
          </a:xfrm>
        </p:spPr>
        <p:txBody>
          <a:bodyPr vert="horz" lIns="228600" tIns="228600" rIns="228600" bIns="0" rtlCol="0" anchor="b">
            <a:normAutofit/>
          </a:bodyPr>
          <a:lstStyle/>
          <a:p>
            <a:pPr>
              <a:lnSpc>
                <a:spcPct val="80000"/>
              </a:lnSpc>
            </a:pPr>
            <a:r>
              <a:rPr lang="en-US" sz="5400" dirty="0"/>
              <a:t>Consumer</a:t>
            </a:r>
          </a:p>
        </p:txBody>
      </p:sp>
      <p:sp>
        <p:nvSpPr>
          <p:cNvPr id="4" name="TextBox 3">
            <a:extLst>
              <a:ext uri="{FF2B5EF4-FFF2-40B4-BE49-F238E27FC236}">
                <a16:creationId xmlns:a16="http://schemas.microsoft.com/office/drawing/2014/main" id="{DC6E3CB0-DFAE-6946-A93F-2321D2C2AD76}"/>
              </a:ext>
            </a:extLst>
          </p:cNvPr>
          <p:cNvSpPr txBox="1"/>
          <p:nvPr/>
        </p:nvSpPr>
        <p:spPr>
          <a:xfrm>
            <a:off x="4045907" y="1916482"/>
            <a:ext cx="184731" cy="369332"/>
          </a:xfrm>
          <a:prstGeom prst="rect">
            <a:avLst/>
          </a:prstGeom>
          <a:noFill/>
        </p:spPr>
        <p:txBody>
          <a:bodyPr wrap="none" rtlCol="0">
            <a:spAutoFit/>
          </a:bodyPr>
          <a:lstStyle/>
          <a:p>
            <a:endParaRPr lang="en-US" dirty="0"/>
          </a:p>
        </p:txBody>
      </p:sp>
      <p:sp>
        <p:nvSpPr>
          <p:cNvPr id="57" name="Title 1">
            <a:extLst>
              <a:ext uri="{FF2B5EF4-FFF2-40B4-BE49-F238E27FC236}">
                <a16:creationId xmlns:a16="http://schemas.microsoft.com/office/drawing/2014/main" id="{F2D5347A-9C13-5F4E-9D5D-F1D278FCCAA6}"/>
              </a:ext>
            </a:extLst>
          </p:cNvPr>
          <p:cNvSpPr txBox="1">
            <a:spLocks/>
          </p:cNvSpPr>
          <p:nvPr/>
        </p:nvSpPr>
        <p:spPr>
          <a:xfrm>
            <a:off x="6940918" y="2172165"/>
            <a:ext cx="3483291" cy="1748729"/>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80000"/>
              </a:lnSpc>
            </a:pPr>
            <a:r>
              <a:rPr lang="en-US" sz="5400" dirty="0"/>
              <a:t>Provider</a:t>
            </a:r>
          </a:p>
        </p:txBody>
      </p:sp>
      <p:sp>
        <p:nvSpPr>
          <p:cNvPr id="8" name="Left-right Arrow 7">
            <a:extLst>
              <a:ext uri="{FF2B5EF4-FFF2-40B4-BE49-F238E27FC236}">
                <a16:creationId xmlns:a16="http://schemas.microsoft.com/office/drawing/2014/main" id="{BDB57A79-9C14-6945-BA74-7056B2757AE9}"/>
              </a:ext>
            </a:extLst>
          </p:cNvPr>
          <p:cNvSpPr/>
          <p:nvPr/>
        </p:nvSpPr>
        <p:spPr>
          <a:xfrm>
            <a:off x="5512262" y="3310748"/>
            <a:ext cx="1216152" cy="484632"/>
          </a:xfrm>
          <a:prstGeom prst="lef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1223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7"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38"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39"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0"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1"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2"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3"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4"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5"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6"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7"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8"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49"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0"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1"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2"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3"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4"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5"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57" name="Group 56">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58" name="Rectangle 57">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Isosceles Triangle 58">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A68E99E5-3E47-DE4E-AC21-3CDEAB3F1516}"/>
              </a:ext>
            </a:extLst>
          </p:cNvPr>
          <p:cNvSpPr>
            <a:spLocks noGrp="1"/>
          </p:cNvSpPr>
          <p:nvPr>
            <p:ph type="title"/>
          </p:nvPr>
        </p:nvSpPr>
        <p:spPr>
          <a:xfrm>
            <a:off x="1759237" y="2075504"/>
            <a:ext cx="3259904" cy="1748729"/>
          </a:xfrm>
        </p:spPr>
        <p:txBody>
          <a:bodyPr vert="horz" lIns="228600" tIns="228600" rIns="228600" bIns="0" rtlCol="0" anchor="b">
            <a:normAutofit/>
          </a:bodyPr>
          <a:lstStyle/>
          <a:p>
            <a:pPr>
              <a:lnSpc>
                <a:spcPct val="80000"/>
              </a:lnSpc>
            </a:pPr>
            <a:r>
              <a:rPr lang="en-US" sz="5400"/>
              <a:t>Consumer Driven</a:t>
            </a:r>
            <a:endParaRPr lang="en-US" sz="5400" dirty="0"/>
          </a:p>
        </p:txBody>
      </p:sp>
      <p:sp>
        <p:nvSpPr>
          <p:cNvPr id="56" name="Title 1">
            <a:extLst>
              <a:ext uri="{FF2B5EF4-FFF2-40B4-BE49-F238E27FC236}">
                <a16:creationId xmlns:a16="http://schemas.microsoft.com/office/drawing/2014/main" id="{17C36224-D38A-EC4B-BD18-7D7E16C68D07}"/>
              </a:ext>
            </a:extLst>
          </p:cNvPr>
          <p:cNvSpPr txBox="1">
            <a:spLocks/>
          </p:cNvSpPr>
          <p:nvPr/>
        </p:nvSpPr>
        <p:spPr>
          <a:xfrm>
            <a:off x="7060265" y="2138945"/>
            <a:ext cx="3259904" cy="1748729"/>
          </a:xfrm>
          <a:prstGeom prst="rect">
            <a:avLst/>
          </a:prstGeom>
        </p:spPr>
        <p:txBody>
          <a:bodyPr vert="horz" lIns="228600" tIns="228600" rIns="228600" bIns="0" rtlCol="0" anchor="b">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nSpc>
                <a:spcPct val="80000"/>
              </a:lnSpc>
            </a:pPr>
            <a:r>
              <a:rPr lang="en-US" sz="5400"/>
              <a:t>Provider Driven</a:t>
            </a:r>
            <a:endParaRPr lang="en-US" sz="5400" dirty="0"/>
          </a:p>
        </p:txBody>
      </p:sp>
    </p:spTree>
    <p:extLst>
      <p:ext uri="{BB962C8B-B14F-4D97-AF65-F5344CB8AC3E}">
        <p14:creationId xmlns:p14="http://schemas.microsoft.com/office/powerpoint/2010/main" val="387690752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10DA-18E0-C14E-8018-FF290F6C4A2C}"/>
              </a:ext>
            </a:extLst>
          </p:cNvPr>
          <p:cNvSpPr>
            <a:spLocks noGrp="1"/>
          </p:cNvSpPr>
          <p:nvPr>
            <p:ph type="title"/>
          </p:nvPr>
        </p:nvSpPr>
        <p:spPr/>
        <p:txBody>
          <a:bodyPr/>
          <a:lstStyle/>
          <a:p>
            <a:r>
              <a:rPr lang="en-US" dirty="0"/>
              <a:t>Consumer Driven Contracts</a:t>
            </a:r>
          </a:p>
        </p:txBody>
      </p:sp>
      <p:sp>
        <p:nvSpPr>
          <p:cNvPr id="3" name="Content Placeholder 2">
            <a:extLst>
              <a:ext uri="{FF2B5EF4-FFF2-40B4-BE49-F238E27FC236}">
                <a16:creationId xmlns:a16="http://schemas.microsoft.com/office/drawing/2014/main" id="{249CA9EA-6868-914E-B0BB-15776190B0A2}"/>
              </a:ext>
            </a:extLst>
          </p:cNvPr>
          <p:cNvSpPr>
            <a:spLocks noGrp="1"/>
          </p:cNvSpPr>
          <p:nvPr>
            <p:ph idx="1"/>
          </p:nvPr>
        </p:nvSpPr>
        <p:spPr/>
        <p:txBody>
          <a:bodyPr>
            <a:normAutofit/>
          </a:bodyPr>
          <a:lstStyle/>
          <a:p>
            <a:pPr marL="0" indent="0" algn="ctr">
              <a:buNone/>
            </a:pPr>
            <a:r>
              <a:rPr lang="en-GB" sz="2400" dirty="0"/>
              <a:t>In Consumer-Driven Contracts, each consumer captures their expectations of the provider in a separate contract</a:t>
            </a:r>
            <a:endParaRPr lang="en-US" sz="2400" dirty="0"/>
          </a:p>
        </p:txBody>
      </p:sp>
    </p:spTree>
    <p:extLst>
      <p:ext uri="{BB962C8B-B14F-4D97-AF65-F5344CB8AC3E}">
        <p14:creationId xmlns:p14="http://schemas.microsoft.com/office/powerpoint/2010/main" val="416509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6681-DC89-CA4D-A8D3-25AFFD210B87}"/>
              </a:ext>
            </a:extLst>
          </p:cNvPr>
          <p:cNvSpPr>
            <a:spLocks noGrp="1"/>
          </p:cNvSpPr>
          <p:nvPr>
            <p:ph type="title"/>
          </p:nvPr>
        </p:nvSpPr>
        <p:spPr/>
        <p:txBody>
          <a:bodyPr/>
          <a:lstStyle/>
          <a:p>
            <a:r>
              <a:rPr lang="en-US" dirty="0"/>
              <a:t>Pact</a:t>
            </a:r>
          </a:p>
        </p:txBody>
      </p:sp>
      <p:sp>
        <p:nvSpPr>
          <p:cNvPr id="6" name="TextBox 5">
            <a:extLst>
              <a:ext uri="{FF2B5EF4-FFF2-40B4-BE49-F238E27FC236}">
                <a16:creationId xmlns:a16="http://schemas.microsoft.com/office/drawing/2014/main" id="{92806A1D-F3D2-394D-8DED-2C897FC2FCF6}"/>
              </a:ext>
            </a:extLst>
          </p:cNvPr>
          <p:cNvSpPr txBox="1"/>
          <p:nvPr/>
        </p:nvSpPr>
        <p:spPr>
          <a:xfrm>
            <a:off x="4979773" y="1671326"/>
            <a:ext cx="5649238" cy="3785652"/>
          </a:xfrm>
          <a:prstGeom prst="rect">
            <a:avLst/>
          </a:prstGeom>
          <a:noFill/>
        </p:spPr>
        <p:txBody>
          <a:bodyPr wrap="square" rtlCol="0">
            <a:spAutoFit/>
          </a:bodyPr>
          <a:lstStyle/>
          <a:p>
            <a:r>
              <a:rPr lang="en-GB" sz="2400" dirty="0">
                <a:hlinkClick r:id="rId3">
                  <a:extLst>
                    <a:ext uri="{A12FA001-AC4F-418D-AE19-62706E023703}">
                      <ahyp:hlinkClr xmlns:ahyp="http://schemas.microsoft.com/office/drawing/2018/hyperlinkcolor" val="tx"/>
                    </a:ext>
                  </a:extLst>
                </a:hlinkClick>
              </a:rPr>
              <a:t>https://github.com/pact-foundation</a:t>
            </a:r>
            <a:endParaRPr lang="en-US" sz="2400" dirty="0"/>
          </a:p>
          <a:p>
            <a:pPr marL="285750" indent="-285750">
              <a:buFont typeface="Arial" panose="020B0604020202020204" pitchFamily="34" charset="0"/>
              <a:buChar char="•"/>
            </a:pPr>
            <a:endParaRPr lang="en-GB" sz="2400" u="sng" dirty="0">
              <a:hlinkClick r:id="rId4">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GB" sz="2400" u="sng" dirty="0">
                <a:hlinkClick r:id="rId4">
                  <a:extLst>
                    <a:ext uri="{A12FA001-AC4F-418D-AE19-62706E023703}">
                      <ahyp:hlinkClr xmlns:ahyp="http://schemas.microsoft.com/office/drawing/2018/hyperlinkcolor" val="tx"/>
                    </a:ext>
                  </a:extLst>
                </a:hlinkClick>
              </a:rPr>
              <a:t>pact-ruby</a:t>
            </a:r>
            <a:endParaRPr lang="en-GB" sz="2400" u="sng" dirty="0"/>
          </a:p>
          <a:p>
            <a:pPr marL="285750" indent="-285750">
              <a:buFont typeface="Arial" panose="020B0604020202020204" pitchFamily="34" charset="0"/>
              <a:buChar char="•"/>
            </a:pPr>
            <a:r>
              <a:rPr lang="en-GB" sz="2400" u="sng" dirty="0">
                <a:hlinkClick r:id="rId5">
                  <a:extLst>
                    <a:ext uri="{A12FA001-AC4F-418D-AE19-62706E023703}">
                      <ahyp:hlinkClr xmlns:ahyp="http://schemas.microsoft.com/office/drawing/2018/hyperlinkcolor" val="tx"/>
                    </a:ext>
                  </a:extLst>
                </a:hlinkClick>
              </a:rPr>
              <a:t>pact-php</a:t>
            </a:r>
            <a:endParaRPr lang="en-GB" sz="2400" u="sng" dirty="0"/>
          </a:p>
          <a:p>
            <a:pPr marL="285750" indent="-285750">
              <a:buFont typeface="Arial" panose="020B0604020202020204" pitchFamily="34" charset="0"/>
              <a:buChar char="•"/>
            </a:pPr>
            <a:r>
              <a:rPr lang="en-GB" sz="2400" u="sng" dirty="0">
                <a:hlinkClick r:id="rId6">
                  <a:extLst>
                    <a:ext uri="{A12FA001-AC4F-418D-AE19-62706E023703}">
                      <ahyp:hlinkClr xmlns:ahyp="http://schemas.microsoft.com/office/drawing/2018/hyperlinkcolor" val="tx"/>
                    </a:ext>
                  </a:extLst>
                </a:hlinkClick>
              </a:rPr>
              <a:t>pact-net</a:t>
            </a:r>
            <a:endParaRPr lang="en-GB" sz="2400" u="sng" dirty="0"/>
          </a:p>
          <a:p>
            <a:pPr marL="285750" indent="-285750">
              <a:buFont typeface="Arial" panose="020B0604020202020204" pitchFamily="34" charset="0"/>
              <a:buChar char="•"/>
            </a:pPr>
            <a:r>
              <a:rPr lang="en-GB" sz="2400" u="sng" dirty="0">
                <a:hlinkClick r:id="rId7">
                  <a:extLst>
                    <a:ext uri="{A12FA001-AC4F-418D-AE19-62706E023703}">
                      <ahyp:hlinkClr xmlns:ahyp="http://schemas.microsoft.com/office/drawing/2018/hyperlinkcolor" val="tx"/>
                    </a:ext>
                  </a:extLst>
                </a:hlinkClick>
              </a:rPr>
              <a:t>pact-js</a:t>
            </a:r>
            <a:endParaRPr lang="en-GB" sz="2400" u="sng" dirty="0"/>
          </a:p>
          <a:p>
            <a:pPr marL="285750" indent="-285750">
              <a:buFont typeface="Arial" panose="020B0604020202020204" pitchFamily="34" charset="0"/>
              <a:buChar char="•"/>
            </a:pPr>
            <a:r>
              <a:rPr lang="en-GB" sz="2400" u="sng" dirty="0">
                <a:hlinkClick r:id="rId8">
                  <a:extLst>
                    <a:ext uri="{A12FA001-AC4F-418D-AE19-62706E023703}">
                      <ahyp:hlinkClr xmlns:ahyp="http://schemas.microsoft.com/office/drawing/2018/hyperlinkcolor" val="tx"/>
                    </a:ext>
                  </a:extLst>
                </a:hlinkClick>
              </a:rPr>
              <a:t>pact-go</a:t>
            </a:r>
            <a:endParaRPr lang="en-GB" sz="2400" u="sng" dirty="0"/>
          </a:p>
          <a:p>
            <a:pPr marL="285750" indent="-285750">
              <a:buFont typeface="Arial" panose="020B0604020202020204" pitchFamily="34" charset="0"/>
              <a:buChar char="•"/>
            </a:pPr>
            <a:r>
              <a:rPr lang="en-GB" sz="2400" u="sng" dirty="0">
                <a:hlinkClick r:id="rId9">
                  <a:extLst>
                    <a:ext uri="{A12FA001-AC4F-418D-AE19-62706E023703}">
                      <ahyp:hlinkClr xmlns:ahyp="http://schemas.microsoft.com/office/drawing/2018/hyperlinkcolor" val="tx"/>
                    </a:ext>
                  </a:extLst>
                </a:hlinkClick>
              </a:rPr>
              <a:t>pact-jvm</a:t>
            </a:r>
            <a:endParaRPr lang="en-GB" sz="2400" u="sng" dirty="0"/>
          </a:p>
          <a:p>
            <a:pPr marL="285750" indent="-285750">
              <a:buFont typeface="Arial" panose="020B0604020202020204" pitchFamily="34" charset="0"/>
              <a:buChar char="•"/>
            </a:pPr>
            <a:r>
              <a:rPr lang="en-GB" sz="2400" dirty="0"/>
              <a: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43664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76F8-D6D4-E043-A8EA-5A0E5CE103B5}"/>
              </a:ext>
            </a:extLst>
          </p:cNvPr>
          <p:cNvSpPr>
            <a:spLocks noGrp="1"/>
          </p:cNvSpPr>
          <p:nvPr>
            <p:ph type="title"/>
          </p:nvPr>
        </p:nvSpPr>
        <p:spPr/>
        <p:txBody>
          <a:bodyPr/>
          <a:lstStyle/>
          <a:p>
            <a:r>
              <a:rPr lang="en-US" dirty="0"/>
              <a:t>Consumer Perspective</a:t>
            </a:r>
          </a:p>
        </p:txBody>
      </p:sp>
      <p:pic>
        <p:nvPicPr>
          <p:cNvPr id="4" name="Picture 3">
            <a:extLst>
              <a:ext uri="{FF2B5EF4-FFF2-40B4-BE49-F238E27FC236}">
                <a16:creationId xmlns:a16="http://schemas.microsoft.com/office/drawing/2014/main" id="{913D40B8-185A-4B4C-86DA-26D2760BDCC5}"/>
              </a:ext>
            </a:extLst>
          </p:cNvPr>
          <p:cNvPicPr>
            <a:picLocks noChangeAspect="1"/>
          </p:cNvPicPr>
          <p:nvPr/>
        </p:nvPicPr>
        <p:blipFill rotWithShape="1">
          <a:blip r:embed="rId3"/>
          <a:srcRect l="14414" r="13348"/>
          <a:stretch/>
        </p:blipFill>
        <p:spPr>
          <a:xfrm>
            <a:off x="5446776" y="1869972"/>
            <a:ext cx="5526024" cy="2841980"/>
          </a:xfrm>
          <a:prstGeom prst="rect">
            <a:avLst/>
          </a:prstGeom>
        </p:spPr>
      </p:pic>
    </p:spTree>
    <p:extLst>
      <p:ext uri="{BB962C8B-B14F-4D97-AF65-F5344CB8AC3E}">
        <p14:creationId xmlns:p14="http://schemas.microsoft.com/office/powerpoint/2010/main" val="314013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EBBD-5046-4B4D-A06F-24DF9CFE71BE}"/>
              </a:ext>
            </a:extLst>
          </p:cNvPr>
          <p:cNvSpPr>
            <a:spLocks noGrp="1"/>
          </p:cNvSpPr>
          <p:nvPr>
            <p:ph type="title"/>
          </p:nvPr>
        </p:nvSpPr>
        <p:spPr/>
        <p:txBody>
          <a:bodyPr/>
          <a:lstStyle/>
          <a:p>
            <a:r>
              <a:rPr lang="en-US" dirty="0"/>
              <a:t>Provider Perspective</a:t>
            </a:r>
          </a:p>
        </p:txBody>
      </p:sp>
      <p:pic>
        <p:nvPicPr>
          <p:cNvPr id="4" name="Picture 3">
            <a:extLst>
              <a:ext uri="{FF2B5EF4-FFF2-40B4-BE49-F238E27FC236}">
                <a16:creationId xmlns:a16="http://schemas.microsoft.com/office/drawing/2014/main" id="{792C6506-53EE-724A-B43E-FF0EBB40DB00}"/>
              </a:ext>
            </a:extLst>
          </p:cNvPr>
          <p:cNvPicPr>
            <a:picLocks noChangeAspect="1"/>
          </p:cNvPicPr>
          <p:nvPr/>
        </p:nvPicPr>
        <p:blipFill rotWithShape="1">
          <a:blip r:embed="rId3"/>
          <a:srcRect l="14748" r="12649"/>
          <a:stretch/>
        </p:blipFill>
        <p:spPr>
          <a:xfrm>
            <a:off x="5336088" y="2143852"/>
            <a:ext cx="5967281" cy="2465726"/>
          </a:xfrm>
          <a:prstGeom prst="rect">
            <a:avLst/>
          </a:prstGeom>
        </p:spPr>
      </p:pic>
    </p:spTree>
    <p:extLst>
      <p:ext uri="{BB962C8B-B14F-4D97-AF65-F5344CB8AC3E}">
        <p14:creationId xmlns:p14="http://schemas.microsoft.com/office/powerpoint/2010/main" val="418173469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941</Words>
  <Application>Microsoft Macintosh PowerPoint</Application>
  <PresentationFormat>Widescreen</PresentationFormat>
  <Paragraphs>67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Rockwell</vt:lpstr>
      <vt:lpstr>Wingdings</vt:lpstr>
      <vt:lpstr>Atlas</vt:lpstr>
      <vt:lpstr>Contract Testing</vt:lpstr>
      <vt:lpstr>What</vt:lpstr>
      <vt:lpstr>Why</vt:lpstr>
      <vt:lpstr>Consumer</vt:lpstr>
      <vt:lpstr>Consumer Driven</vt:lpstr>
      <vt:lpstr>Consumer Driven Contracts</vt:lpstr>
      <vt:lpstr>Pact</vt:lpstr>
      <vt:lpstr>Consumer Perspective</vt:lpstr>
      <vt:lpstr>Provider Perspective</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 Testing</dc:title>
  <dc:creator>Microsoft Office User</dc:creator>
  <cp:lastModifiedBy>Microsoft Office User</cp:lastModifiedBy>
  <cp:revision>2</cp:revision>
  <dcterms:created xsi:type="dcterms:W3CDTF">2019-11-29T16:55:24Z</dcterms:created>
  <dcterms:modified xsi:type="dcterms:W3CDTF">2019-11-29T16:59:41Z</dcterms:modified>
</cp:coreProperties>
</file>