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77"/>
    <p:restoredTop sz="65457"/>
  </p:normalViewPr>
  <p:slideViewPr>
    <p:cSldViewPr snapToGrid="0" snapToObjects="1">
      <p:cViewPr varScale="1">
        <p:scale>
          <a:sx n="88" d="100"/>
          <a:sy n="88" d="100"/>
        </p:scale>
        <p:origin x="176"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1DEAD6-A7CD-1442-AD96-334C6B81A490}" type="datetimeFigureOut">
              <a:rPr lang="en-US" smtClean="0"/>
              <a:t>11/22/19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2570D-CA46-3B40-829B-0A161BA73CFC}" type="slidenum">
              <a:rPr lang="en-US" smtClean="0"/>
              <a:t>‹#›</a:t>
            </a:fld>
            <a:endParaRPr lang="en-US"/>
          </a:p>
        </p:txBody>
      </p:sp>
    </p:spTree>
    <p:extLst>
      <p:ext uri="{BB962C8B-B14F-4D97-AF65-F5344CB8AC3E}">
        <p14:creationId xmlns:p14="http://schemas.microsoft.com/office/powerpoint/2010/main" val="2600253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artinfowler.com/articles/consumerDrivenContract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1" dirty="0"/>
              <a:t>Contract testing</a:t>
            </a:r>
            <a:r>
              <a:rPr lang="en-GB" i="1" dirty="0"/>
              <a:t> ensures that a pair of applications will work correctly together by checking each application in isolation to ensure the messages it sends or receives conform to a shared understanding that is documented in a "contract".</a:t>
            </a:r>
            <a:endParaRPr lang="en-US" dirty="0"/>
          </a:p>
          <a:p>
            <a:endParaRPr lang="en-US" dirty="0"/>
          </a:p>
          <a:p>
            <a:r>
              <a:rPr lang="en-GB" dirty="0"/>
              <a:t>In general, a contract is between a </a:t>
            </a:r>
            <a:r>
              <a:rPr lang="en-GB" i="1" dirty="0"/>
              <a:t>consumer</a:t>
            </a:r>
            <a:r>
              <a:rPr lang="en-GB" dirty="0"/>
              <a:t> (for example, a client that wants to receive some data) and a </a:t>
            </a:r>
            <a:r>
              <a:rPr lang="en-GB" i="1" dirty="0"/>
              <a:t>provider</a:t>
            </a:r>
            <a:r>
              <a:rPr lang="en-GB" dirty="0"/>
              <a:t> (for example, an API on a server that provides the data the client needs).</a:t>
            </a:r>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2</a:t>
            </a:fld>
            <a:endParaRPr lang="en-US"/>
          </a:p>
        </p:txBody>
      </p:sp>
    </p:spTree>
    <p:extLst>
      <p:ext uri="{BB962C8B-B14F-4D97-AF65-F5344CB8AC3E}">
        <p14:creationId xmlns:p14="http://schemas.microsoft.com/office/powerpoint/2010/main" val="871311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common approach when testing communication with external services is to use </a:t>
            </a:r>
            <a:r>
              <a:rPr lang="en-US" dirty="0" err="1"/>
              <a:t>TestDoubles</a:t>
            </a:r>
            <a:r>
              <a:rPr lang="en-US" dirty="0"/>
              <a:t>. This is to circumvent issues with unreliable networks, slowness of the tests</a:t>
            </a:r>
          </a:p>
          <a:p>
            <a:endParaRPr lang="en-US" dirty="0"/>
          </a:p>
          <a:p>
            <a:r>
              <a:rPr lang="en-GB" sz="1200" b="0" i="0" kern="1200" dirty="0">
                <a:solidFill>
                  <a:schemeClr val="tx1"/>
                </a:solidFill>
                <a:effectLst/>
                <a:latin typeface="+mn-lt"/>
                <a:ea typeface="+mn-ea"/>
                <a:cs typeface="+mn-cs"/>
              </a:rPr>
              <a:t>But testing against a double always raises the question of whether the double is indeed an accurate representation of the external service, and what happens if the external service changes its contract?</a:t>
            </a:r>
          </a:p>
          <a:p>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A good way to deal with this is to run your own tests against the double, but to periodically run a separate set of contract tests that checks all the calls against your test doubles return the same results as a call to the external service would. A failure in any of these contract tests implies you need to update your test doubles, and probably your code to take into account the service contract change.</a:t>
            </a:r>
          </a:p>
          <a:p>
            <a:pPr fontAlgn="base"/>
            <a:r>
              <a:rPr lang="en-GB" sz="1200" b="0" i="0" kern="1200" dirty="0">
                <a:solidFill>
                  <a:schemeClr val="tx1"/>
                </a:solidFill>
                <a:effectLst/>
                <a:latin typeface="+mn-lt"/>
                <a:ea typeface="+mn-ea"/>
                <a:cs typeface="+mn-cs"/>
              </a:rPr>
              <a:t>These tests need not be run as part of your regular deployment pipeline. Your regular pipeline is based on the rhythm of changes to your code, but these tests need to be based on the rhythm of changes to the external service. Often running just once a day is plenty.</a:t>
            </a:r>
          </a:p>
          <a:p>
            <a:pPr fontAlgn="base"/>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failure in a contract test shouldn't necessarily break the build in the same way that a normal test failure would. It should, however, trigger a task to get things consistent again. This may involve updating the tests and code to bring them back into consistency with the external service. Just as likely it will trigger a conversation with the keepers of the external service to talk about the change and alert them to how their changes are affecting other applications.</a:t>
            </a:r>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3</a:t>
            </a:fld>
            <a:endParaRPr lang="en-US"/>
          </a:p>
        </p:txBody>
      </p:sp>
    </p:spTree>
    <p:extLst>
      <p:ext uri="{BB962C8B-B14F-4D97-AF65-F5344CB8AC3E}">
        <p14:creationId xmlns:p14="http://schemas.microsoft.com/office/powerpoint/2010/main" val="2210911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mn-lt"/>
                <a:ea typeface="+mn-ea"/>
                <a:cs typeface="+mn-cs"/>
              </a:rPr>
              <a:t>To reduce the chances of unexpected breaks in contracts, it's useful to move to a </a:t>
            </a:r>
            <a:r>
              <a:rPr lang="en-GB" sz="1200" b="0" i="0" u="none" strike="noStrike" kern="1200">
                <a:solidFill>
                  <a:schemeClr val="tx1"/>
                </a:solidFill>
                <a:effectLst/>
                <a:latin typeface="+mn-lt"/>
                <a:ea typeface="+mn-ea"/>
                <a:cs typeface="+mn-cs"/>
                <a:hlinkClick r:id="rId3"/>
              </a:rPr>
              <a:t>Consumer Driven Contracts</a:t>
            </a:r>
            <a:r>
              <a:rPr lang="en-GB" sz="1200" b="0" i="0" kern="1200">
                <a:solidFill>
                  <a:schemeClr val="tx1"/>
                </a:solidFill>
                <a:effectLst/>
                <a:latin typeface="+mn-lt"/>
                <a:ea typeface="+mn-ea"/>
                <a:cs typeface="+mn-cs"/>
              </a:rPr>
              <a:t> approach</a:t>
            </a:r>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4</a:t>
            </a:fld>
            <a:endParaRPr lang="en-US"/>
          </a:p>
        </p:txBody>
      </p:sp>
    </p:spTree>
    <p:extLst>
      <p:ext uri="{BB962C8B-B14F-4D97-AF65-F5344CB8AC3E}">
        <p14:creationId xmlns:p14="http://schemas.microsoft.com/office/powerpoint/2010/main" val="130719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11/22/19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11/22/19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11/22/19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11/22/19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11/22/19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11/22/19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11/22/19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11/22/19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6EC0-282F-BF40-8175-540E5269C2CC}"/>
              </a:ext>
            </a:extLst>
          </p:cNvPr>
          <p:cNvSpPr>
            <a:spLocks noGrp="1"/>
          </p:cNvSpPr>
          <p:nvPr>
            <p:ph type="ctrTitle"/>
          </p:nvPr>
        </p:nvSpPr>
        <p:spPr/>
        <p:txBody>
          <a:bodyPr/>
          <a:lstStyle/>
          <a:p>
            <a:r>
              <a:rPr lang="en-US" dirty="0"/>
              <a:t>Contract Testing</a:t>
            </a:r>
          </a:p>
        </p:txBody>
      </p:sp>
      <p:sp>
        <p:nvSpPr>
          <p:cNvPr id="3" name="Subtitle 2">
            <a:extLst>
              <a:ext uri="{FF2B5EF4-FFF2-40B4-BE49-F238E27FC236}">
                <a16:creationId xmlns:a16="http://schemas.microsoft.com/office/drawing/2014/main" id="{E29BCD0B-0617-B541-A743-ED1AED5D7E1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520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A22C-8A89-B143-A6D9-70F5F1A67674}"/>
              </a:ext>
            </a:extLst>
          </p:cNvPr>
          <p:cNvSpPr>
            <a:spLocks noGrp="1"/>
          </p:cNvSpPr>
          <p:nvPr>
            <p:ph type="title"/>
          </p:nvPr>
        </p:nvSpPr>
        <p:spPr/>
        <p:txBody>
          <a:bodyPr/>
          <a:lstStyle/>
          <a:p>
            <a:r>
              <a:rPr lang="en-US" dirty="0"/>
              <a:t>What?</a:t>
            </a:r>
          </a:p>
        </p:txBody>
      </p:sp>
      <p:sp>
        <p:nvSpPr>
          <p:cNvPr id="3" name="Content Placeholder 2">
            <a:extLst>
              <a:ext uri="{FF2B5EF4-FFF2-40B4-BE49-F238E27FC236}">
                <a16:creationId xmlns:a16="http://schemas.microsoft.com/office/drawing/2014/main" id="{BB4ECFE6-C014-AE43-9E44-AEF47E1ECF83}"/>
              </a:ext>
            </a:extLst>
          </p:cNvPr>
          <p:cNvSpPr>
            <a:spLocks noGrp="1"/>
          </p:cNvSpPr>
          <p:nvPr>
            <p:ph idx="1"/>
          </p:nvPr>
        </p:nvSpPr>
        <p:spPr/>
        <p:txBody>
          <a:bodyPr/>
          <a:lstStyle/>
          <a:p>
            <a:r>
              <a:rPr lang="en-GB" dirty="0"/>
              <a:t>Contract tests assert that inter-application messages conform to a shared understanding that is documented in a contract</a:t>
            </a:r>
            <a:endParaRPr lang="en-US" dirty="0"/>
          </a:p>
        </p:txBody>
      </p:sp>
    </p:spTree>
    <p:extLst>
      <p:ext uri="{BB962C8B-B14F-4D97-AF65-F5344CB8AC3E}">
        <p14:creationId xmlns:p14="http://schemas.microsoft.com/office/powerpoint/2010/main" val="286678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CD0A6-41CF-B744-BC18-1D6CE92FAE61}"/>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a:t>Why?</a:t>
            </a:r>
          </a:p>
        </p:txBody>
      </p:sp>
    </p:spTree>
    <p:extLst>
      <p:ext uri="{BB962C8B-B14F-4D97-AF65-F5344CB8AC3E}">
        <p14:creationId xmlns:p14="http://schemas.microsoft.com/office/powerpoint/2010/main" val="342300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10DA-18E0-C14E-8018-FF290F6C4A2C}"/>
              </a:ext>
            </a:extLst>
          </p:cNvPr>
          <p:cNvSpPr>
            <a:spLocks noGrp="1"/>
          </p:cNvSpPr>
          <p:nvPr>
            <p:ph type="title"/>
          </p:nvPr>
        </p:nvSpPr>
        <p:spPr/>
        <p:txBody>
          <a:bodyPr/>
          <a:lstStyle/>
          <a:p>
            <a:r>
              <a:rPr lang="en-US" dirty="0"/>
              <a:t>Consumer Driven Contracts</a:t>
            </a:r>
          </a:p>
        </p:txBody>
      </p:sp>
      <p:sp>
        <p:nvSpPr>
          <p:cNvPr id="3" name="Content Placeholder 2">
            <a:extLst>
              <a:ext uri="{FF2B5EF4-FFF2-40B4-BE49-F238E27FC236}">
                <a16:creationId xmlns:a16="http://schemas.microsoft.com/office/drawing/2014/main" id="{249CA9EA-6868-914E-B0BB-15776190B0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6509911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411</Words>
  <Application>Microsoft Macintosh PowerPoint</Application>
  <PresentationFormat>Widescreen</PresentationFormat>
  <Paragraphs>20</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Calibri Light</vt:lpstr>
      <vt:lpstr>Rockwell</vt:lpstr>
      <vt:lpstr>Wingdings</vt:lpstr>
      <vt:lpstr>Atlas</vt:lpstr>
      <vt:lpstr>Contract Testing</vt:lpstr>
      <vt:lpstr>What?</vt:lpstr>
      <vt:lpstr>Why?</vt:lpstr>
      <vt:lpstr>Consumer Driven Contracts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Contract Testing</dc:title>
  <dc:creator>Microsoft Office User</dc:creator>
  <cp:lastModifiedBy>Microsoft Office User</cp:lastModifiedBy>
  <cp:revision>3</cp:revision>
  <dcterms:created xsi:type="dcterms:W3CDTF">2019-11-22T14:57:09Z</dcterms:created>
  <dcterms:modified xsi:type="dcterms:W3CDTF">2019-11-22T15:22:44Z</dcterms:modified>
</cp:coreProperties>
</file>