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88" r:id="rId3"/>
    <p:sldId id="293" r:id="rId4"/>
    <p:sldId id="286" r:id="rId5"/>
    <p:sldId id="269" r:id="rId6"/>
    <p:sldId id="285" r:id="rId7"/>
    <p:sldId id="287" r:id="rId8"/>
    <p:sldId id="291" r:id="rId9"/>
    <p:sldId id="290" r:id="rId10"/>
    <p:sldId id="289" r:id="rId11"/>
    <p:sldId id="282" r:id="rId12"/>
    <p:sldId id="272" r:id="rId13"/>
    <p:sldId id="267" r:id="rId14"/>
    <p:sldId id="279" r:id="rId15"/>
    <p:sldId id="270" r:id="rId16"/>
    <p:sldId id="274" r:id="rId17"/>
    <p:sldId id="277" r:id="rId18"/>
    <p:sldId id="278" r:id="rId19"/>
    <p:sldId id="275" r:id="rId20"/>
    <p:sldId id="271" r:id="rId21"/>
    <p:sldId id="283" r:id="rId22"/>
    <p:sldId id="284" r:id="rId23"/>
    <p:sldId id="292" r:id="rId24"/>
    <p:sldId id="29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6623895-9066-2C45-B1E5-40430B4A88E8}">
          <p14:sldIdLst>
            <p14:sldId id="256"/>
            <p14:sldId id="288"/>
            <p14:sldId id="293"/>
            <p14:sldId id="286"/>
            <p14:sldId id="269"/>
          </p14:sldIdLst>
        </p14:section>
        <p14:section name="Friends Service" id="{BE36ABFF-D9DD-AE47-8164-14AAF7AC1490}">
          <p14:sldIdLst/>
        </p14:section>
        <p14:section name="Untitled Section" id="{B566BB08-A9C5-8D4E-8649-2C21454448F9}">
          <p14:sldIdLst/>
        </p14:section>
        <p14:section name="Untitled Section" id="{390E2016-F579-0F4D-95D1-FBFCA48D2495}">
          <p14:sldIdLst/>
        </p14:section>
        <p14:section name="Ui" id="{FA2900B8-3CE6-FD41-BBC1-27877C5DADEE}">
          <p14:sldIdLst>
            <p14:sldId id="285"/>
            <p14:sldId id="287"/>
            <p14:sldId id="291"/>
            <p14:sldId id="290"/>
            <p14:sldId id="289"/>
            <p14:sldId id="282"/>
            <p14:sldId id="272"/>
            <p14:sldId id="267"/>
            <p14:sldId id="279"/>
            <p14:sldId id="270"/>
            <p14:sldId id="274"/>
            <p14:sldId id="277"/>
            <p14:sldId id="278"/>
            <p14:sldId id="275"/>
            <p14:sldId id="271"/>
            <p14:sldId id="283"/>
            <p14:sldId id="284"/>
            <p14:sldId id="292"/>
            <p14:sldId id="29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16"/>
    <p:restoredTop sz="69056"/>
  </p:normalViewPr>
  <p:slideViewPr>
    <p:cSldViewPr snapToGrid="0" snapToObjects="1">
      <p:cViewPr>
        <p:scale>
          <a:sx n="95" d="100"/>
          <a:sy n="95" d="100"/>
        </p:scale>
        <p:origin x="280" y="3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17" d="100"/>
          <a:sy n="117" d="100"/>
        </p:scale>
        <p:origin x="4200"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EF0ED2-A8EC-E949-A88F-9D533017E1B7}" type="datetimeFigureOut">
              <a:rPr lang="en-US" smtClean="0"/>
              <a:t>5/22/19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8B758-A5CA-4F45-8DA3-D63CA1E7DB9E}" type="slidenum">
              <a:rPr lang="en-US" smtClean="0"/>
              <a:t>‹#›</a:t>
            </a:fld>
            <a:endParaRPr lang="en-US"/>
          </a:p>
        </p:txBody>
      </p:sp>
    </p:spTree>
    <p:extLst>
      <p:ext uri="{BB962C8B-B14F-4D97-AF65-F5344CB8AC3E}">
        <p14:creationId xmlns:p14="http://schemas.microsoft.com/office/powerpoint/2010/main" val="3111919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nginx.com/blog/event-driven-data-management-microservices/"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en.wikipedia.org/wiki/ACID"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Consistency_(database_systems)" TargetMode="External"/><Relationship Id="rId13" Type="http://schemas.openxmlformats.org/officeDocument/2006/relationships/hyperlink" Target="https://en.wikipedia.org/wiki/Concurrent_computing" TargetMode="External"/><Relationship Id="rId18" Type="http://schemas.openxmlformats.org/officeDocument/2006/relationships/hyperlink" Target="https://en.wikipedia.org/wiki/Crash_(computing)" TargetMode="External"/><Relationship Id="rId3" Type="http://schemas.openxmlformats.org/officeDocument/2006/relationships/hyperlink" Target="https://en.wikipedia.org/wiki/ACID" TargetMode="External"/><Relationship Id="rId7" Type="http://schemas.openxmlformats.org/officeDocument/2006/relationships/hyperlink" Target="https://en.wikipedia.org/w/index.php?title=ACID_(computer_science)&amp;action=edit&amp;section=3" TargetMode="External"/><Relationship Id="rId12" Type="http://schemas.openxmlformats.org/officeDocument/2006/relationships/hyperlink" Target="https://en.wikipedia.org/wiki/Database_trigger" TargetMode="External"/><Relationship Id="rId17" Type="http://schemas.openxmlformats.org/officeDocument/2006/relationships/hyperlink" Target="https://en.wikipedia.org/wiki/Durability_(computer_science)" TargetMode="External"/><Relationship Id="rId2" Type="http://schemas.openxmlformats.org/officeDocument/2006/relationships/slide" Target="../slides/slide8.xml"/><Relationship Id="rId16" Type="http://schemas.openxmlformats.org/officeDocument/2006/relationships/hyperlink" Target="https://en.wikipedia.org/wiki/Race_condition" TargetMode="External"/><Relationship Id="rId1" Type="http://schemas.openxmlformats.org/officeDocument/2006/relationships/notesMaster" Target="../notesMasters/notesMaster1.xml"/><Relationship Id="rId6" Type="http://schemas.openxmlformats.org/officeDocument/2006/relationships/hyperlink" Target="https://en.wikipedia.org/wiki/Atomicity_(database_systems)" TargetMode="External"/><Relationship Id="rId11" Type="http://schemas.openxmlformats.org/officeDocument/2006/relationships/hyperlink" Target="https://en.wikipedia.org/wiki/Cascading_rollback" TargetMode="External"/><Relationship Id="rId5" Type="http://schemas.openxmlformats.org/officeDocument/2006/relationships/hyperlink" Target="https://en.wikipedia.org/wiki/SQL_syntax" TargetMode="External"/><Relationship Id="rId15" Type="http://schemas.openxmlformats.org/officeDocument/2006/relationships/hyperlink" Target="https://en.wikipedia.org/wiki/Concurrency_control" TargetMode="External"/><Relationship Id="rId10" Type="http://schemas.openxmlformats.org/officeDocument/2006/relationships/hyperlink" Target="https://en.wikipedia.org/wiki/Integrity_constraints" TargetMode="External"/><Relationship Id="rId19" Type="http://schemas.openxmlformats.org/officeDocument/2006/relationships/hyperlink" Target="https://en.wikipedia.org/wiki/Non-volatile_memory" TargetMode="External"/><Relationship Id="rId4" Type="http://schemas.openxmlformats.org/officeDocument/2006/relationships/hyperlink" Target="https://en.wikipedia.org/wiki/Database_transaction" TargetMode="External"/><Relationship Id="rId9" Type="http://schemas.openxmlformats.org/officeDocument/2006/relationships/hyperlink" Target="https://en.wikipedia.org/wiki/Invariant_(computer_science)" TargetMode="External"/><Relationship Id="rId14" Type="http://schemas.openxmlformats.org/officeDocument/2006/relationships/hyperlink" Target="https://en.wikipedia.org/wiki/Isolation_(database_systems)"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nginx.com/blog/event-driven-data-management-microservices/"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en.wikipedia.org/wiki/ACID"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investigate the impact that software design decisions have on availability and data.</a:t>
            </a:r>
          </a:p>
          <a:p>
            <a:endParaRPr lang="en-US" dirty="0"/>
          </a:p>
          <a:p>
            <a:r>
              <a:rPr lang="en-US" dirty="0"/>
              <a:t>For this we’re going to try to </a:t>
            </a:r>
            <a:r>
              <a:rPr lang="en-US" dirty="0" err="1"/>
              <a:t>analyse</a:t>
            </a:r>
            <a:r>
              <a:rPr lang="en-US" dirty="0"/>
              <a:t> an application that allows to display posts from friends, similar to what </a:t>
            </a:r>
            <a:r>
              <a:rPr lang="en-US" dirty="0" err="1"/>
              <a:t>facebook</a:t>
            </a:r>
            <a:r>
              <a:rPr lang="en-US" dirty="0"/>
              <a:t> does</a:t>
            </a:r>
          </a:p>
          <a:p>
            <a:endParaRPr lang="en-US" dirty="0"/>
          </a:p>
          <a:p>
            <a:r>
              <a:rPr lang="en-US" dirty="0"/>
              <a:t>For simplicity when we talk about service we consider it as unit (service + DB)</a:t>
            </a:r>
          </a:p>
          <a:p>
            <a:endParaRPr lang="en-US" dirty="0"/>
          </a:p>
        </p:txBody>
      </p:sp>
      <p:sp>
        <p:nvSpPr>
          <p:cNvPr id="4" name="Slide Number Placeholder 3"/>
          <p:cNvSpPr>
            <a:spLocks noGrp="1"/>
          </p:cNvSpPr>
          <p:nvPr>
            <p:ph type="sldNum" sz="quarter" idx="5"/>
          </p:nvPr>
        </p:nvSpPr>
        <p:spPr/>
        <p:txBody>
          <a:bodyPr/>
          <a:lstStyle/>
          <a:p>
            <a:fld id="{59C8B758-A5CA-4F45-8DA3-D63CA1E7DB9E}" type="slidenum">
              <a:rPr lang="en-US" smtClean="0"/>
              <a:t>1</a:t>
            </a:fld>
            <a:endParaRPr lang="en-US"/>
          </a:p>
        </p:txBody>
      </p:sp>
    </p:spTree>
    <p:extLst>
      <p:ext uri="{BB962C8B-B14F-4D97-AF65-F5344CB8AC3E}">
        <p14:creationId xmlns:p14="http://schemas.microsoft.com/office/powerpoint/2010/main" val="3003123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C8B758-A5CA-4F45-8DA3-D63CA1E7DB9E}" type="slidenum">
              <a:rPr lang="en-US" smtClean="0"/>
              <a:t>14</a:t>
            </a:fld>
            <a:endParaRPr lang="en-US"/>
          </a:p>
        </p:txBody>
      </p:sp>
    </p:spTree>
    <p:extLst>
      <p:ext uri="{BB962C8B-B14F-4D97-AF65-F5344CB8AC3E}">
        <p14:creationId xmlns:p14="http://schemas.microsoft.com/office/powerpoint/2010/main" val="530702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C8B758-A5CA-4F45-8DA3-D63CA1E7DB9E}" type="slidenum">
              <a:rPr lang="en-US" smtClean="0"/>
              <a:t>16</a:t>
            </a:fld>
            <a:endParaRPr lang="en-US"/>
          </a:p>
        </p:txBody>
      </p:sp>
    </p:spTree>
    <p:extLst>
      <p:ext uri="{BB962C8B-B14F-4D97-AF65-F5344CB8AC3E}">
        <p14:creationId xmlns:p14="http://schemas.microsoft.com/office/powerpoint/2010/main" val="2848488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C8B758-A5CA-4F45-8DA3-D63CA1E7DB9E}" type="slidenum">
              <a:rPr lang="en-US" smtClean="0"/>
              <a:t>17</a:t>
            </a:fld>
            <a:endParaRPr lang="en-US"/>
          </a:p>
        </p:txBody>
      </p:sp>
    </p:spTree>
    <p:extLst>
      <p:ext uri="{BB962C8B-B14F-4D97-AF65-F5344CB8AC3E}">
        <p14:creationId xmlns:p14="http://schemas.microsoft.com/office/powerpoint/2010/main" val="2273293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C8B758-A5CA-4F45-8DA3-D63CA1E7DB9E}" type="slidenum">
              <a:rPr lang="en-US" smtClean="0"/>
              <a:t>18</a:t>
            </a:fld>
            <a:endParaRPr lang="en-US"/>
          </a:p>
        </p:txBody>
      </p:sp>
    </p:spTree>
    <p:extLst>
      <p:ext uri="{BB962C8B-B14F-4D97-AF65-F5344CB8AC3E}">
        <p14:creationId xmlns:p14="http://schemas.microsoft.com/office/powerpoint/2010/main" val="2923771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An event‑driven architecture has several benefits and drawbacks. It enables the implementation of transactions that span multiple services and provide eventual consistency. Another benefit is that it also enables an application to maintain materialized views. One drawback is that the programming model is more complex than when using ACID transactions. Often you must implement compensating transactions to recover from application‑level failures; for example, you must cancel an order if the credit check fails. Also, applications must deal with inconsistent data. That is because changes made by in‑flight transactions are visible. The application can also see inconsistencies if it reads from a materialized view that is not yet updated. Another drawback is that subscribers must detect and ignore duplicate events.</a:t>
            </a:r>
          </a:p>
          <a:p>
            <a:endParaRPr lang="en-GB"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9C8B758-A5CA-4F45-8DA3-D63CA1E7DB9E}" type="slidenum">
              <a:rPr lang="en-US" smtClean="0"/>
              <a:t>19</a:t>
            </a:fld>
            <a:endParaRPr lang="en-US"/>
          </a:p>
        </p:txBody>
      </p:sp>
    </p:spTree>
    <p:extLst>
      <p:ext uri="{BB962C8B-B14F-4D97-AF65-F5344CB8AC3E}">
        <p14:creationId xmlns:p14="http://schemas.microsoft.com/office/powerpoint/2010/main" val="667140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C8B758-A5CA-4F45-8DA3-D63CA1E7DB9E}" type="slidenum">
              <a:rPr lang="en-US" smtClean="0"/>
              <a:t>20</a:t>
            </a:fld>
            <a:endParaRPr lang="en-US"/>
          </a:p>
        </p:txBody>
      </p:sp>
    </p:spTree>
    <p:extLst>
      <p:ext uri="{BB962C8B-B14F-4D97-AF65-F5344CB8AC3E}">
        <p14:creationId xmlns:p14="http://schemas.microsoft.com/office/powerpoint/2010/main" val="3351952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GB" dirty="0">
                <a:hlinkClick r:id="rId3"/>
              </a:rPr>
              <a:t>https://www.nginx.com/blog/event-driven-data-management-microservices/</a:t>
            </a:r>
            <a:endParaRPr lang="en-GB" dirty="0"/>
          </a:p>
          <a:p>
            <a:pPr fontAlgn="base"/>
            <a:endParaRPr lang="en-GB" sz="1200" b="0" i="0" kern="1200" dirty="0">
              <a:solidFill>
                <a:schemeClr val="tx1"/>
              </a:solidFill>
              <a:effectLst/>
              <a:latin typeface="+mn-lt"/>
              <a:ea typeface="+mn-ea"/>
              <a:cs typeface="+mn-cs"/>
            </a:endParaRPr>
          </a:p>
          <a:p>
            <a:pPr fontAlgn="base"/>
            <a:r>
              <a:rPr lang="en-GB" sz="1200" b="0" i="0" kern="1200" dirty="0">
                <a:solidFill>
                  <a:schemeClr val="tx1"/>
                </a:solidFill>
                <a:effectLst/>
                <a:latin typeface="+mn-lt"/>
                <a:ea typeface="+mn-ea"/>
                <a:cs typeface="+mn-cs"/>
              </a:rPr>
              <a:t>A monolithic application typically has a single relational database. A key benefit of using a relational database is that your application can use </a:t>
            </a:r>
            <a:r>
              <a:rPr lang="en-GB" sz="1200" b="0" i="0" u="none" strike="noStrike" kern="1200" dirty="0">
                <a:solidFill>
                  <a:schemeClr val="tx1"/>
                </a:solidFill>
                <a:effectLst/>
                <a:latin typeface="+mn-lt"/>
                <a:ea typeface="+mn-ea"/>
                <a:cs typeface="+mn-cs"/>
                <a:hlinkClick r:id="rId4"/>
              </a:rPr>
              <a:t>ACID transactions</a:t>
            </a:r>
            <a:r>
              <a:rPr lang="en-GB" sz="1200" b="0" i="0" kern="1200" dirty="0">
                <a:solidFill>
                  <a:schemeClr val="tx1"/>
                </a:solidFill>
                <a:effectLst/>
                <a:latin typeface="+mn-lt"/>
                <a:ea typeface="+mn-ea"/>
                <a:cs typeface="+mn-cs"/>
              </a:rPr>
              <a:t>, which provide some important guarantees:</a:t>
            </a:r>
          </a:p>
          <a:p>
            <a:pPr fontAlgn="base"/>
            <a:r>
              <a:rPr lang="en-GB" sz="1200" b="0" i="0" kern="1200" dirty="0">
                <a:solidFill>
                  <a:schemeClr val="tx1"/>
                </a:solidFill>
                <a:effectLst/>
                <a:latin typeface="+mn-lt"/>
                <a:ea typeface="+mn-ea"/>
                <a:cs typeface="+mn-cs"/>
              </a:rPr>
              <a:t>Atomicity – Changes are made atomically</a:t>
            </a:r>
          </a:p>
          <a:p>
            <a:pPr fontAlgn="base"/>
            <a:r>
              <a:rPr lang="en-GB" sz="1200" b="0" i="0" kern="1200" dirty="0">
                <a:solidFill>
                  <a:schemeClr val="tx1"/>
                </a:solidFill>
                <a:effectLst/>
                <a:latin typeface="+mn-lt"/>
                <a:ea typeface="+mn-ea"/>
                <a:cs typeface="+mn-cs"/>
              </a:rPr>
              <a:t>Consistency – The state of the database is always consistent</a:t>
            </a:r>
          </a:p>
          <a:p>
            <a:pPr fontAlgn="base"/>
            <a:r>
              <a:rPr lang="en-GB" sz="1200" b="0" i="0" kern="1200" dirty="0">
                <a:solidFill>
                  <a:schemeClr val="tx1"/>
                </a:solidFill>
                <a:effectLst/>
                <a:latin typeface="+mn-lt"/>
                <a:ea typeface="+mn-ea"/>
                <a:cs typeface="+mn-cs"/>
              </a:rPr>
              <a:t>Isolation – Even though transactions are executed concurrently it appears they are executed serially</a:t>
            </a:r>
          </a:p>
          <a:p>
            <a:pPr fontAlgn="base"/>
            <a:r>
              <a:rPr lang="en-GB" sz="1200" b="0" i="0" kern="1200" dirty="0">
                <a:solidFill>
                  <a:schemeClr val="tx1"/>
                </a:solidFill>
                <a:effectLst/>
                <a:latin typeface="+mn-lt"/>
                <a:ea typeface="+mn-ea"/>
                <a:cs typeface="+mn-cs"/>
              </a:rPr>
              <a:t>Durability – Once a transaction has committed it is not undone</a:t>
            </a:r>
          </a:p>
          <a:p>
            <a:pPr fontAlgn="base"/>
            <a:r>
              <a:rPr lang="en-GB" sz="1200" b="0" i="0" kern="1200" dirty="0">
                <a:solidFill>
                  <a:schemeClr val="tx1"/>
                </a:solidFill>
                <a:effectLst/>
                <a:latin typeface="+mn-lt"/>
                <a:ea typeface="+mn-ea"/>
                <a:cs typeface="+mn-cs"/>
              </a:rPr>
              <a:t>As a result, your application can simply begin a transaction, change (insert, update, and delete) multiple rows, and commit the transaction.</a:t>
            </a:r>
          </a:p>
          <a:p>
            <a:r>
              <a:rPr lang="en-GB" sz="1200" b="0" i="0" kern="1200" dirty="0">
                <a:solidFill>
                  <a:schemeClr val="tx1"/>
                </a:solidFill>
                <a:effectLst/>
                <a:latin typeface="+mn-lt"/>
                <a:ea typeface="+mn-ea"/>
                <a:cs typeface="+mn-cs"/>
              </a:rPr>
              <a:t>Besides You can easily write a query that combines data from multiple tables.</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A partitioned, polyglot‑persistent architecture for data storage has many benefits, including loosely coupled services and better performance and scalability. However, it does introduce some distributed data management challenges.</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 first challenge is how to implement business transactions that maintain consistency across multiple services. To see why this is a problem, let’s take a look at an example of an online B2B store. The Customer Service maintains information about customers, including their credit lines. The Order Service manages orders and must verify that a new order doesn’t exceed the customer’s credit limit. In the monolithic version of this application, the Order Service can simply use an ACID transaction to check the available credit and create the order.</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An event‑driven architecture has several benefits and drawbacks. It enables the implementation of transactions that span multiple services and provide eventual consistency. Another benefit is that it also enables an application to maintain materialized views. One drawback is that the programming model is more complex than when using ACID transactions. Often you must implement compensating transactions to recover from application‑level failures; for example, you must cancel an order if the credit check fails. Also, applications must deal with inconsistent data. That is because changes made by in‑flight transactions are visible. The application can also see inconsistencies if it reads from a materialized view that is not yet updated. Another drawback is that subscribers must detect and ignore duplicate events.</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Database vendors long ago recognized the need for partitioning databases and introduced a technique known as 2PC (two-phase commit) for providing ACID guarantees across multiple database instances. The protocol is broken into two phases:</a:t>
            </a:r>
          </a:p>
          <a:p>
            <a:r>
              <a:rPr lang="en-GB" sz="1200" b="0" i="0" kern="1200" dirty="0">
                <a:solidFill>
                  <a:schemeClr val="tx1"/>
                </a:solidFill>
                <a:effectLst/>
                <a:latin typeface="+mn-lt"/>
                <a:ea typeface="+mn-ea"/>
                <a:cs typeface="+mn-cs"/>
              </a:rPr>
              <a:t>First, the transaction coordinator asks each database involved to </a:t>
            </a:r>
            <a:r>
              <a:rPr lang="en-GB" sz="1200" b="0" i="0" kern="1200" dirty="0" err="1">
                <a:solidFill>
                  <a:schemeClr val="tx1"/>
                </a:solidFill>
                <a:effectLst/>
                <a:latin typeface="+mn-lt"/>
                <a:ea typeface="+mn-ea"/>
                <a:cs typeface="+mn-cs"/>
              </a:rPr>
              <a:t>precommit</a:t>
            </a:r>
            <a:r>
              <a:rPr lang="en-GB" sz="1200" b="0" i="0" kern="1200" dirty="0">
                <a:solidFill>
                  <a:schemeClr val="tx1"/>
                </a:solidFill>
                <a:effectLst/>
                <a:latin typeface="+mn-lt"/>
                <a:ea typeface="+mn-ea"/>
                <a:cs typeface="+mn-cs"/>
              </a:rPr>
              <a:t> the operation and indicate whether commit is possible. If all databases agree the commit can proceed, then phase 2 begins.</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 transaction coordinator asks each database to commit the data.</a:t>
            </a:r>
          </a:p>
          <a:p>
            <a:br>
              <a:rPr lang="en-GB" dirty="0"/>
            </a:br>
            <a:endParaRPr lang="en-US" dirty="0"/>
          </a:p>
        </p:txBody>
      </p:sp>
      <p:sp>
        <p:nvSpPr>
          <p:cNvPr id="4" name="Slide Number Placeholder 3"/>
          <p:cNvSpPr>
            <a:spLocks noGrp="1"/>
          </p:cNvSpPr>
          <p:nvPr>
            <p:ph type="sldNum" sz="quarter" idx="5"/>
          </p:nvPr>
        </p:nvSpPr>
        <p:spPr/>
        <p:txBody>
          <a:bodyPr/>
          <a:lstStyle/>
          <a:p>
            <a:fld id="{59C8B758-A5CA-4F45-8DA3-D63CA1E7DB9E}" type="slidenum">
              <a:rPr lang="en-US" smtClean="0"/>
              <a:t>21</a:t>
            </a:fld>
            <a:endParaRPr lang="en-US"/>
          </a:p>
        </p:txBody>
      </p:sp>
    </p:spTree>
    <p:extLst>
      <p:ext uri="{BB962C8B-B14F-4D97-AF65-F5344CB8AC3E}">
        <p14:creationId xmlns:p14="http://schemas.microsoft.com/office/powerpoint/2010/main" val="937994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C8B758-A5CA-4F45-8DA3-D63CA1E7DB9E}" type="slidenum">
              <a:rPr lang="en-US" smtClean="0"/>
              <a:t>22</a:t>
            </a:fld>
            <a:endParaRPr lang="en-US"/>
          </a:p>
        </p:txBody>
      </p:sp>
    </p:spTree>
    <p:extLst>
      <p:ext uri="{BB962C8B-B14F-4D97-AF65-F5344CB8AC3E}">
        <p14:creationId xmlns:p14="http://schemas.microsoft.com/office/powerpoint/2010/main" val="1329078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monolith what we need to do? Certainly not but when designing distributed systems failure has to be our first </a:t>
            </a:r>
            <a:r>
              <a:rPr lang="en-US" dirty="0" err="1"/>
              <a:t>classs</a:t>
            </a:r>
            <a:r>
              <a:rPr lang="en-US" dirty="0"/>
              <a:t> citizen </a:t>
            </a:r>
          </a:p>
        </p:txBody>
      </p:sp>
      <p:sp>
        <p:nvSpPr>
          <p:cNvPr id="4" name="Slide Number Placeholder 3"/>
          <p:cNvSpPr>
            <a:spLocks noGrp="1"/>
          </p:cNvSpPr>
          <p:nvPr>
            <p:ph type="sldNum" sz="quarter" idx="5"/>
          </p:nvPr>
        </p:nvSpPr>
        <p:spPr/>
        <p:txBody>
          <a:bodyPr/>
          <a:lstStyle/>
          <a:p>
            <a:fld id="{59C8B758-A5CA-4F45-8DA3-D63CA1E7DB9E}" type="slidenum">
              <a:rPr lang="en-US" smtClean="0"/>
              <a:t>23</a:t>
            </a:fld>
            <a:endParaRPr lang="en-US"/>
          </a:p>
        </p:txBody>
      </p:sp>
    </p:spTree>
    <p:extLst>
      <p:ext uri="{BB962C8B-B14F-4D97-AF65-F5344CB8AC3E}">
        <p14:creationId xmlns:p14="http://schemas.microsoft.com/office/powerpoint/2010/main" val="2906287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A highly available system would disable the malfunctioning portion and continue operating at a reduced capacity. In contrast, a less capable system</a:t>
            </a:r>
          </a:p>
          <a:p>
            <a:r>
              <a:rPr lang="en-GB" sz="1200" dirty="0"/>
              <a:t> might crash and become totally </a:t>
            </a:r>
            <a:r>
              <a:rPr lang="en-GB" sz="1200" dirty="0" err="1"/>
              <a:t>nonoperational</a:t>
            </a:r>
            <a:r>
              <a:rPr lang="en-GB" sz="1200" dirty="0"/>
              <a:t>. </a:t>
            </a:r>
          </a:p>
          <a:p>
            <a:endParaRPr lang="en-GB" sz="1200" dirty="0"/>
          </a:p>
          <a:p>
            <a:endParaRPr lang="en-GB" sz="1200" dirty="0"/>
          </a:p>
          <a:p>
            <a:r>
              <a:rPr lang="en-GB" dirty="0">
                <a:effectLst/>
              </a:rPr>
              <a:t>99.999% ("five nines")5.26  downtime per year</a:t>
            </a:r>
            <a:endParaRPr lang="en-US" dirty="0"/>
          </a:p>
        </p:txBody>
      </p:sp>
      <p:sp>
        <p:nvSpPr>
          <p:cNvPr id="4" name="Slide Number Placeholder 3"/>
          <p:cNvSpPr>
            <a:spLocks noGrp="1"/>
          </p:cNvSpPr>
          <p:nvPr>
            <p:ph type="sldNum" sz="quarter" idx="5"/>
          </p:nvPr>
        </p:nvSpPr>
        <p:spPr/>
        <p:txBody>
          <a:bodyPr/>
          <a:lstStyle/>
          <a:p>
            <a:fld id="{59C8B758-A5CA-4F45-8DA3-D63CA1E7DB9E}" type="slidenum">
              <a:rPr lang="en-US" smtClean="0"/>
              <a:t>4</a:t>
            </a:fld>
            <a:endParaRPr lang="en-US"/>
          </a:p>
        </p:txBody>
      </p:sp>
    </p:spTree>
    <p:extLst>
      <p:ext uri="{BB962C8B-B14F-4D97-AF65-F5344CB8AC3E}">
        <p14:creationId xmlns:p14="http://schemas.microsoft.com/office/powerpoint/2010/main" val="1284993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Big ball of mud</a:t>
            </a:r>
          </a:p>
          <a:p>
            <a:pPr marL="171450" indent="-171450">
              <a:buFont typeface="Arial" panose="020B0604020202020204" pitchFamily="34" charset="0"/>
              <a:buChar char="•"/>
            </a:pPr>
            <a:r>
              <a:rPr lang="en-US" dirty="0"/>
              <a:t>Scaling </a:t>
            </a: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single development stack </a:t>
            </a: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It’s difficult to achieve operational agility in the repeated deployment of monolithic application </a:t>
            </a:r>
            <a:r>
              <a:rPr lang="en-GB" sz="1200" b="0" i="0" kern="1200" dirty="0" err="1">
                <a:solidFill>
                  <a:schemeClr val="tx1"/>
                </a:solidFill>
                <a:effectLst/>
                <a:latin typeface="+mn-lt"/>
                <a:ea typeface="+mn-ea"/>
                <a:cs typeface="+mn-cs"/>
              </a:rPr>
              <a:t>artifacts</a:t>
            </a:r>
            <a:endParaRPr lang="en-GB" sz="1200" b="0" i="0" kern="1200" dirty="0">
              <a:solidFill>
                <a:schemeClr val="tx1"/>
              </a:solidFill>
              <a:effectLst/>
              <a:latin typeface="+mn-lt"/>
              <a:ea typeface="+mn-ea"/>
              <a:cs typeface="+mn-cs"/>
            </a:endParaRP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Availability – the system is either up or down</a:t>
            </a:r>
          </a:p>
          <a:p>
            <a:endParaRPr lang="en-GB" sz="1200" b="0" i="0" kern="1200" dirty="0">
              <a:solidFill>
                <a:schemeClr val="tx1"/>
              </a:solidFill>
              <a:effectLst/>
              <a:latin typeface="+mn-lt"/>
              <a:ea typeface="+mn-ea"/>
              <a:cs typeface="+mn-cs"/>
            </a:endParaRPr>
          </a:p>
          <a:p>
            <a:pPr fontAlgn="base"/>
            <a:endParaRPr lang="en-GB"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9C8B758-A5CA-4F45-8DA3-D63CA1E7DB9E}" type="slidenum">
              <a:rPr lang="en-US" smtClean="0"/>
              <a:t>6</a:t>
            </a:fld>
            <a:endParaRPr lang="en-US"/>
          </a:p>
        </p:txBody>
      </p:sp>
    </p:spTree>
    <p:extLst>
      <p:ext uri="{BB962C8B-B14F-4D97-AF65-F5344CB8AC3E}">
        <p14:creationId xmlns:p14="http://schemas.microsoft.com/office/powerpoint/2010/main" val="1998985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dirty="0"/>
          </a:p>
        </p:txBody>
      </p:sp>
      <p:sp>
        <p:nvSpPr>
          <p:cNvPr id="4" name="Slide Number Placeholder 3"/>
          <p:cNvSpPr>
            <a:spLocks noGrp="1"/>
          </p:cNvSpPr>
          <p:nvPr>
            <p:ph type="sldNum" sz="quarter" idx="5"/>
          </p:nvPr>
        </p:nvSpPr>
        <p:spPr/>
        <p:txBody>
          <a:bodyPr/>
          <a:lstStyle/>
          <a:p>
            <a:fld id="{59C8B758-A5CA-4F45-8DA3-D63CA1E7DB9E}" type="slidenum">
              <a:rPr lang="en-US" smtClean="0"/>
              <a:t>7</a:t>
            </a:fld>
            <a:endParaRPr lang="en-US"/>
          </a:p>
        </p:txBody>
      </p:sp>
    </p:spTree>
    <p:extLst>
      <p:ext uri="{BB962C8B-B14F-4D97-AF65-F5344CB8AC3E}">
        <p14:creationId xmlns:p14="http://schemas.microsoft.com/office/powerpoint/2010/main" val="897387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GB" sz="1200" b="0" i="0" kern="1200" dirty="0">
                <a:solidFill>
                  <a:schemeClr val="tx1"/>
                </a:solidFill>
                <a:effectLst/>
                <a:latin typeface="+mn-lt"/>
                <a:ea typeface="+mn-ea"/>
                <a:cs typeface="+mn-cs"/>
              </a:rPr>
              <a:t>A monolithic application typically has a single relational database. A key benefit of using a relational database is that your application can use </a:t>
            </a:r>
            <a:r>
              <a:rPr lang="en-GB" sz="1200" b="0" i="0" u="none" strike="noStrike" kern="1200" dirty="0">
                <a:solidFill>
                  <a:schemeClr val="tx1"/>
                </a:solidFill>
                <a:effectLst/>
                <a:latin typeface="+mn-lt"/>
                <a:ea typeface="+mn-ea"/>
                <a:cs typeface="+mn-cs"/>
                <a:hlinkClick r:id="rId3"/>
              </a:rPr>
              <a:t>ACID transactions</a:t>
            </a:r>
            <a:r>
              <a:rPr lang="en-GB" sz="1200" b="0" i="0" kern="1200" dirty="0">
                <a:solidFill>
                  <a:schemeClr val="tx1"/>
                </a:solidFill>
                <a:effectLst/>
                <a:latin typeface="+mn-lt"/>
                <a:ea typeface="+mn-ea"/>
                <a:cs typeface="+mn-cs"/>
              </a:rPr>
              <a:t>, which provide some important guarantees:</a:t>
            </a:r>
          </a:p>
          <a:p>
            <a:pPr fontAlgn="base"/>
            <a:r>
              <a:rPr lang="en-GB" sz="1200" b="0" i="0" kern="1200" dirty="0">
                <a:solidFill>
                  <a:schemeClr val="tx1"/>
                </a:solidFill>
                <a:effectLst/>
                <a:latin typeface="+mn-lt"/>
                <a:ea typeface="+mn-ea"/>
                <a:cs typeface="+mn-cs"/>
              </a:rPr>
              <a:t>.</a:t>
            </a:r>
          </a:p>
          <a:p>
            <a:pPr fontAlgn="base"/>
            <a:endParaRPr lang="en-GB" sz="1200" b="0" i="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GB" sz="1200" b="1" i="0" kern="1200" dirty="0">
                <a:solidFill>
                  <a:schemeClr val="tx1"/>
                </a:solidFill>
                <a:effectLst/>
                <a:latin typeface="+mn-lt"/>
                <a:ea typeface="+mn-ea"/>
                <a:cs typeface="+mn-cs"/>
              </a:rPr>
              <a:t>Atomicity</a:t>
            </a:r>
          </a:p>
          <a:p>
            <a:pPr fontAlgn="base"/>
            <a:r>
              <a:rPr lang="en-GB" sz="1200" b="0" i="0" u="none" strike="noStrike" kern="1200" dirty="0">
                <a:solidFill>
                  <a:schemeClr val="tx1"/>
                </a:solidFill>
                <a:effectLst/>
                <a:latin typeface="+mn-lt"/>
                <a:ea typeface="+mn-ea"/>
                <a:cs typeface="+mn-cs"/>
                <a:hlinkClick r:id="rId4" tooltip="Database transaction"/>
              </a:rPr>
              <a:t>Transactions</a:t>
            </a:r>
            <a:r>
              <a:rPr lang="en-GB" sz="1200" b="0" i="0" kern="1200" dirty="0">
                <a:solidFill>
                  <a:schemeClr val="tx1"/>
                </a:solidFill>
                <a:effectLst/>
                <a:latin typeface="+mn-lt"/>
                <a:ea typeface="+mn-ea"/>
                <a:cs typeface="+mn-cs"/>
              </a:rPr>
              <a:t> are often composed of multiple </a:t>
            </a:r>
            <a:r>
              <a:rPr lang="en-GB" sz="1200" b="0" i="0" u="none" strike="noStrike" kern="1200" dirty="0">
                <a:solidFill>
                  <a:schemeClr val="tx1"/>
                </a:solidFill>
                <a:effectLst/>
                <a:latin typeface="+mn-lt"/>
                <a:ea typeface="+mn-ea"/>
                <a:cs typeface="+mn-cs"/>
                <a:hlinkClick r:id="rId5" tooltip="SQL syntax"/>
              </a:rPr>
              <a:t>statements</a:t>
            </a:r>
            <a:r>
              <a:rPr lang="en-GB" sz="1200" b="0" i="0" kern="1200" dirty="0">
                <a:solidFill>
                  <a:schemeClr val="tx1"/>
                </a:solidFill>
                <a:effectLst/>
                <a:latin typeface="+mn-lt"/>
                <a:ea typeface="+mn-ea"/>
                <a:cs typeface="+mn-cs"/>
              </a:rPr>
              <a:t>. </a:t>
            </a:r>
            <a:r>
              <a:rPr lang="en-GB" sz="1200" b="0" i="0" u="none" strike="noStrike" kern="1200" dirty="0" err="1">
                <a:solidFill>
                  <a:schemeClr val="tx1"/>
                </a:solidFill>
                <a:effectLst/>
                <a:latin typeface="+mn-lt"/>
                <a:ea typeface="+mn-ea"/>
                <a:cs typeface="+mn-cs"/>
                <a:hlinkClick r:id="rId6" tooltip="Atomicity (database systems)"/>
              </a:rPr>
              <a:t>Atomicity</a:t>
            </a:r>
            <a:r>
              <a:rPr lang="en-GB" sz="1200" b="0" i="0" kern="1200" dirty="0" err="1">
                <a:solidFill>
                  <a:schemeClr val="tx1"/>
                </a:solidFill>
                <a:effectLst/>
                <a:latin typeface="+mn-lt"/>
                <a:ea typeface="+mn-ea"/>
                <a:cs typeface="+mn-cs"/>
              </a:rPr>
              <a:t>guarantees</a:t>
            </a:r>
            <a:r>
              <a:rPr lang="en-GB" sz="1200" b="0" i="0" kern="1200" dirty="0">
                <a:solidFill>
                  <a:schemeClr val="tx1"/>
                </a:solidFill>
                <a:effectLst/>
                <a:latin typeface="+mn-lt"/>
                <a:ea typeface="+mn-ea"/>
                <a:cs typeface="+mn-cs"/>
              </a:rPr>
              <a:t> that each transaction is treated as a single "unit", which either succeeds completely, or fails completely: if any of the statements constituting a transaction fails to complete, the entire transaction fails and the database is left unchanged. An atomic system must guarantee atomicity in each and every situation, including power failures, errors and crashes.</a:t>
            </a:r>
          </a:p>
          <a:p>
            <a:pPr fontAlgn="base"/>
            <a:endParaRPr lang="en-GB" sz="1200" b="0" i="0" kern="1200" dirty="0">
              <a:solidFill>
                <a:schemeClr val="tx1"/>
              </a:solidFill>
              <a:effectLst/>
              <a:latin typeface="+mn-lt"/>
              <a:ea typeface="+mn-ea"/>
              <a:cs typeface="+mn-cs"/>
            </a:endParaRPr>
          </a:p>
          <a:p>
            <a:r>
              <a:rPr lang="en-GB" sz="1200" b="1" i="0" kern="1200" dirty="0">
                <a:solidFill>
                  <a:schemeClr val="tx1"/>
                </a:solidFill>
                <a:effectLst/>
                <a:latin typeface="+mn-lt"/>
                <a:ea typeface="+mn-ea"/>
                <a:cs typeface="+mn-cs"/>
              </a:rPr>
              <a:t>Consistency</a:t>
            </a:r>
            <a:r>
              <a:rPr lang="en-GB" sz="1200" b="0" i="0" kern="1200" dirty="0">
                <a:solidFill>
                  <a:schemeClr val="tx1"/>
                </a:solidFill>
                <a:effectLst/>
                <a:latin typeface="+mn-lt"/>
                <a:ea typeface="+mn-ea"/>
                <a:cs typeface="+mn-cs"/>
              </a:rPr>
              <a:t>[</a:t>
            </a:r>
            <a:r>
              <a:rPr lang="en-GB" sz="1200" b="0" i="0" u="none" strike="noStrike" kern="1200" dirty="0">
                <a:solidFill>
                  <a:schemeClr val="tx1"/>
                </a:solidFill>
                <a:effectLst/>
                <a:latin typeface="+mn-lt"/>
                <a:ea typeface="+mn-ea"/>
                <a:cs typeface="+mn-cs"/>
                <a:hlinkClick r:id="rId7" tooltip="Edit section: Consistency"/>
              </a:rPr>
              <a:t>edit</a:t>
            </a:r>
            <a:r>
              <a:rPr lang="en-GB" sz="1200" b="0" i="0" kern="1200" dirty="0">
                <a:solidFill>
                  <a:schemeClr val="tx1"/>
                </a:solidFill>
                <a:effectLst/>
                <a:latin typeface="+mn-lt"/>
                <a:ea typeface="+mn-ea"/>
                <a:cs typeface="+mn-cs"/>
              </a:rPr>
              <a:t>]</a:t>
            </a:r>
            <a:endParaRPr lang="en-GB" sz="1200" b="1" i="0" kern="1200" dirty="0">
              <a:solidFill>
                <a:schemeClr val="tx1"/>
              </a:solidFill>
              <a:effectLst/>
              <a:latin typeface="+mn-lt"/>
              <a:ea typeface="+mn-ea"/>
              <a:cs typeface="+mn-cs"/>
            </a:endParaRPr>
          </a:p>
          <a:p>
            <a:r>
              <a:rPr lang="en-GB" sz="1200" b="0" i="0" u="none" strike="noStrike" kern="1200" dirty="0">
                <a:solidFill>
                  <a:schemeClr val="tx1"/>
                </a:solidFill>
                <a:effectLst/>
                <a:latin typeface="+mn-lt"/>
                <a:ea typeface="+mn-ea"/>
                <a:cs typeface="+mn-cs"/>
                <a:hlinkClick r:id="rId8" tooltip="Consistency (database systems)"/>
              </a:rPr>
              <a:t>Consistency</a:t>
            </a:r>
            <a:r>
              <a:rPr lang="en-GB" sz="1200" b="0" i="0" kern="1200" dirty="0">
                <a:solidFill>
                  <a:schemeClr val="tx1"/>
                </a:solidFill>
                <a:effectLst/>
                <a:latin typeface="+mn-lt"/>
                <a:ea typeface="+mn-ea"/>
                <a:cs typeface="+mn-cs"/>
              </a:rPr>
              <a:t> ensures that a transaction can only bring the database from one valid state to another, maintaining database </a:t>
            </a:r>
            <a:r>
              <a:rPr lang="en-GB" sz="1200" b="0" i="0" u="none" strike="noStrike" kern="1200" dirty="0">
                <a:solidFill>
                  <a:schemeClr val="tx1"/>
                </a:solidFill>
                <a:effectLst/>
                <a:latin typeface="+mn-lt"/>
                <a:ea typeface="+mn-ea"/>
                <a:cs typeface="+mn-cs"/>
                <a:hlinkClick r:id="rId9" tooltip="Invariant (computer science)"/>
              </a:rPr>
              <a:t>invariants</a:t>
            </a:r>
            <a:r>
              <a:rPr lang="en-GB" sz="1200" b="0" i="0" kern="1200" dirty="0">
                <a:solidFill>
                  <a:schemeClr val="tx1"/>
                </a:solidFill>
                <a:effectLst/>
                <a:latin typeface="+mn-lt"/>
                <a:ea typeface="+mn-ea"/>
                <a:cs typeface="+mn-cs"/>
              </a:rPr>
              <a:t>: any data written to the database must be valid according to all defined rules, including </a:t>
            </a:r>
            <a:r>
              <a:rPr lang="en-GB" sz="1200" b="0" i="0" u="none" strike="noStrike" kern="1200" dirty="0">
                <a:solidFill>
                  <a:schemeClr val="tx1"/>
                </a:solidFill>
                <a:effectLst/>
                <a:latin typeface="+mn-lt"/>
                <a:ea typeface="+mn-ea"/>
                <a:cs typeface="+mn-cs"/>
                <a:hlinkClick r:id="rId10" tooltip="Integrity constraints"/>
              </a:rPr>
              <a:t>constraints</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1" tooltip="Cascading rollback"/>
              </a:rPr>
              <a:t>cascades</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2" tooltip="Database trigger"/>
              </a:rPr>
              <a:t>triggers</a:t>
            </a:r>
            <a:r>
              <a:rPr lang="en-GB" sz="1200" b="0" i="0" kern="1200" dirty="0">
                <a:solidFill>
                  <a:schemeClr val="tx1"/>
                </a:solidFill>
                <a:effectLst/>
                <a:latin typeface="+mn-lt"/>
                <a:ea typeface="+mn-ea"/>
                <a:cs typeface="+mn-cs"/>
              </a:rPr>
              <a:t>, and any combination thereof. This prevents database corruption by an illegal transaction, but does not guarantee that a transaction is </a:t>
            </a:r>
            <a:r>
              <a:rPr lang="en-GB" sz="1200" b="0" i="1" kern="1200" dirty="0">
                <a:solidFill>
                  <a:schemeClr val="tx1"/>
                </a:solidFill>
                <a:effectLst/>
                <a:latin typeface="+mn-lt"/>
                <a:ea typeface="+mn-ea"/>
                <a:cs typeface="+mn-cs"/>
              </a:rPr>
              <a:t>correct</a:t>
            </a:r>
            <a:r>
              <a:rPr lang="en-GB"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br>
              <a:rPr lang="en-GB" dirty="0"/>
            </a:br>
            <a:r>
              <a:rPr lang="en-GB" sz="1200" b="1" i="0" kern="1200" dirty="0">
                <a:solidFill>
                  <a:schemeClr val="tx1"/>
                </a:solidFill>
                <a:effectLst/>
                <a:latin typeface="+mn-lt"/>
                <a:ea typeface="+mn-ea"/>
                <a:cs typeface="+mn-cs"/>
              </a:rPr>
              <a:t>Isolation</a:t>
            </a:r>
          </a:p>
          <a:p>
            <a:r>
              <a:rPr lang="en-GB" sz="1200" b="0" i="0" kern="1200" dirty="0">
                <a:solidFill>
                  <a:schemeClr val="tx1"/>
                </a:solidFill>
                <a:effectLst/>
                <a:latin typeface="+mn-lt"/>
                <a:ea typeface="+mn-ea"/>
                <a:cs typeface="+mn-cs"/>
              </a:rPr>
              <a:t>Transactions are often executed </a:t>
            </a:r>
            <a:r>
              <a:rPr lang="en-GB" sz="1200" b="0" i="0" u="none" strike="noStrike" kern="1200" dirty="0">
                <a:solidFill>
                  <a:schemeClr val="tx1"/>
                </a:solidFill>
                <a:effectLst/>
                <a:latin typeface="+mn-lt"/>
                <a:ea typeface="+mn-ea"/>
                <a:cs typeface="+mn-cs"/>
                <a:hlinkClick r:id="rId13" tooltip="Concurrent computing"/>
              </a:rPr>
              <a:t>concurrently</a:t>
            </a:r>
            <a:r>
              <a:rPr lang="en-GB" sz="1200" b="0" i="0" kern="1200" dirty="0">
                <a:solidFill>
                  <a:schemeClr val="tx1"/>
                </a:solidFill>
                <a:effectLst/>
                <a:latin typeface="+mn-lt"/>
                <a:ea typeface="+mn-ea"/>
                <a:cs typeface="+mn-cs"/>
              </a:rPr>
              <a:t> (e.g., reading and writing to multiple tables at the same time). </a:t>
            </a:r>
            <a:r>
              <a:rPr lang="en-GB" sz="1200" b="0" i="0" u="none" strike="noStrike" kern="1200" dirty="0">
                <a:solidFill>
                  <a:schemeClr val="tx1"/>
                </a:solidFill>
                <a:effectLst/>
                <a:latin typeface="+mn-lt"/>
                <a:ea typeface="+mn-ea"/>
                <a:cs typeface="+mn-cs"/>
                <a:hlinkClick r:id="rId14" tooltip="Isolation (database systems)"/>
              </a:rPr>
              <a:t>Isolation</a:t>
            </a:r>
            <a:r>
              <a:rPr lang="en-GB" sz="1200" b="0" i="0" kern="1200" dirty="0">
                <a:solidFill>
                  <a:schemeClr val="tx1"/>
                </a:solidFill>
                <a:effectLst/>
                <a:latin typeface="+mn-lt"/>
                <a:ea typeface="+mn-ea"/>
                <a:cs typeface="+mn-cs"/>
              </a:rPr>
              <a:t> ensures that concurrent execution of transactions leaves the database in the same state that would have been obtained if the transactions were executed sequentially. Isolation is the main goal of </a:t>
            </a:r>
            <a:r>
              <a:rPr lang="en-GB" sz="1200" b="0" i="0" u="none" strike="noStrike" kern="1200" dirty="0">
                <a:solidFill>
                  <a:schemeClr val="tx1"/>
                </a:solidFill>
                <a:effectLst/>
                <a:latin typeface="+mn-lt"/>
                <a:ea typeface="+mn-ea"/>
                <a:cs typeface="+mn-cs"/>
                <a:hlinkClick r:id="rId15" tooltip="Concurrency control"/>
              </a:rPr>
              <a:t>concurrency control</a:t>
            </a:r>
            <a:r>
              <a:rPr lang="en-GB" sz="1200" b="0" i="0" kern="1200" dirty="0">
                <a:solidFill>
                  <a:schemeClr val="tx1"/>
                </a:solidFill>
                <a:effectLst/>
                <a:latin typeface="+mn-lt"/>
                <a:ea typeface="+mn-ea"/>
                <a:cs typeface="+mn-cs"/>
              </a:rPr>
              <a:t>; depending on the method used, the </a:t>
            </a:r>
            <a:r>
              <a:rPr lang="en-GB" sz="1200" b="0" i="0" u="none" strike="noStrike" kern="1200" dirty="0">
                <a:solidFill>
                  <a:schemeClr val="tx1"/>
                </a:solidFill>
                <a:effectLst/>
                <a:latin typeface="+mn-lt"/>
                <a:ea typeface="+mn-ea"/>
                <a:cs typeface="+mn-cs"/>
                <a:hlinkClick r:id="rId16" tooltip="Race condition"/>
              </a:rPr>
              <a:t>effects</a:t>
            </a:r>
            <a:r>
              <a:rPr lang="en-GB" sz="1200" b="0" i="0" kern="1200" dirty="0">
                <a:solidFill>
                  <a:schemeClr val="tx1"/>
                </a:solidFill>
                <a:effectLst/>
                <a:latin typeface="+mn-lt"/>
                <a:ea typeface="+mn-ea"/>
                <a:cs typeface="+mn-cs"/>
              </a:rPr>
              <a:t> of an incomplete transaction might not even be visible to other transactions.</a:t>
            </a:r>
          </a:p>
          <a:p>
            <a:pPr marL="0" marR="0" lvl="0" indent="0" algn="l" defTabSz="914400" rtl="0" eaLnBrk="1" fontAlgn="auto" latinLnBrk="0" hangingPunct="1">
              <a:lnSpc>
                <a:spcPct val="100000"/>
              </a:lnSpc>
              <a:spcBef>
                <a:spcPts val="0"/>
              </a:spcBef>
              <a:spcAft>
                <a:spcPts val="0"/>
              </a:spcAft>
              <a:buClrTx/>
              <a:buSzTx/>
              <a:buFontTx/>
              <a:buNone/>
              <a:tabLst/>
              <a:defRPr/>
            </a:pPr>
            <a:br>
              <a:rPr lang="en-GB" dirty="0"/>
            </a:br>
            <a:r>
              <a:rPr lang="en-GB" sz="1200" b="1" i="0" kern="1200" dirty="0">
                <a:solidFill>
                  <a:schemeClr val="tx1"/>
                </a:solidFill>
                <a:effectLst/>
                <a:latin typeface="+mn-lt"/>
                <a:ea typeface="+mn-ea"/>
                <a:cs typeface="+mn-cs"/>
              </a:rPr>
              <a:t>Durability</a:t>
            </a:r>
          </a:p>
          <a:p>
            <a:r>
              <a:rPr lang="en-GB" sz="1200" b="0" i="0" u="sng" kern="1200" dirty="0">
                <a:solidFill>
                  <a:schemeClr val="tx1"/>
                </a:solidFill>
                <a:effectLst/>
                <a:latin typeface="+mn-lt"/>
                <a:ea typeface="+mn-ea"/>
                <a:cs typeface="+mn-cs"/>
                <a:hlinkClick r:id="rId17"/>
              </a:rPr>
              <a:t>Durability</a:t>
            </a:r>
            <a:r>
              <a:rPr lang="en-GB" sz="1200" b="0" i="0" kern="1200" dirty="0">
                <a:solidFill>
                  <a:schemeClr val="tx1"/>
                </a:solidFill>
                <a:effectLst/>
                <a:latin typeface="+mn-lt"/>
                <a:ea typeface="+mn-ea"/>
                <a:cs typeface="+mn-cs"/>
              </a:rPr>
              <a:t> guarantees that once a transaction has been committed, it will remain committed even in the case of a system failure (e.g., power outage or </a:t>
            </a:r>
            <a:r>
              <a:rPr lang="en-GB" sz="1200" b="0" i="0" u="none" strike="noStrike" kern="1200" dirty="0">
                <a:solidFill>
                  <a:schemeClr val="tx1"/>
                </a:solidFill>
                <a:effectLst/>
                <a:latin typeface="+mn-lt"/>
                <a:ea typeface="+mn-ea"/>
                <a:cs typeface="+mn-cs"/>
                <a:hlinkClick r:id="rId18" tooltip="Crash (computing)"/>
              </a:rPr>
              <a:t>crash</a:t>
            </a:r>
            <a:r>
              <a:rPr lang="en-GB" sz="1200" b="0" i="0" kern="1200" dirty="0">
                <a:solidFill>
                  <a:schemeClr val="tx1"/>
                </a:solidFill>
                <a:effectLst/>
                <a:latin typeface="+mn-lt"/>
                <a:ea typeface="+mn-ea"/>
                <a:cs typeface="+mn-cs"/>
              </a:rPr>
              <a:t>). This usually means that completed transactions (or their effects) are recorded in </a:t>
            </a:r>
            <a:r>
              <a:rPr lang="en-GB" sz="1200" b="0" i="0" u="none" strike="noStrike" kern="1200" dirty="0">
                <a:solidFill>
                  <a:schemeClr val="tx1"/>
                </a:solidFill>
                <a:effectLst/>
                <a:latin typeface="+mn-lt"/>
                <a:ea typeface="+mn-ea"/>
                <a:cs typeface="+mn-cs"/>
                <a:hlinkClick r:id="rId19" tooltip="Non-volatile memory"/>
              </a:rPr>
              <a:t>non-volatile memory</a:t>
            </a:r>
            <a:r>
              <a:rPr lang="en-GB"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59C8B758-A5CA-4F45-8DA3-D63CA1E7DB9E}" type="slidenum">
              <a:rPr lang="en-US" smtClean="0"/>
              <a:t>8</a:t>
            </a:fld>
            <a:endParaRPr lang="en-US"/>
          </a:p>
        </p:txBody>
      </p:sp>
    </p:spTree>
    <p:extLst>
      <p:ext uri="{BB962C8B-B14F-4D97-AF65-F5344CB8AC3E}">
        <p14:creationId xmlns:p14="http://schemas.microsoft.com/office/powerpoint/2010/main" val="893638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C8B758-A5CA-4F45-8DA3-D63CA1E7DB9E}" type="slidenum">
              <a:rPr lang="en-US" smtClean="0"/>
              <a:t>9</a:t>
            </a:fld>
            <a:endParaRPr lang="en-US"/>
          </a:p>
        </p:txBody>
      </p:sp>
    </p:spTree>
    <p:extLst>
      <p:ext uri="{BB962C8B-B14F-4D97-AF65-F5344CB8AC3E}">
        <p14:creationId xmlns:p14="http://schemas.microsoft.com/office/powerpoint/2010/main" val="4058599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GB" dirty="0">
                <a:hlinkClick r:id="rId3"/>
              </a:rPr>
              <a:t>https://www.nginx.com/blog/event-driven-data-management-microservices/</a:t>
            </a:r>
            <a:endParaRPr lang="en-GB" dirty="0"/>
          </a:p>
          <a:p>
            <a:pPr fontAlgn="base"/>
            <a:endParaRPr lang="en-GB" sz="1200" b="0" i="0" kern="1200" dirty="0">
              <a:solidFill>
                <a:schemeClr val="tx1"/>
              </a:solidFill>
              <a:effectLst/>
              <a:latin typeface="+mn-lt"/>
              <a:ea typeface="+mn-ea"/>
              <a:cs typeface="+mn-cs"/>
            </a:endParaRPr>
          </a:p>
          <a:p>
            <a:pPr fontAlgn="base"/>
            <a:r>
              <a:rPr lang="en-GB" sz="1200" b="0" i="0" kern="1200" dirty="0">
                <a:solidFill>
                  <a:schemeClr val="tx1"/>
                </a:solidFill>
                <a:effectLst/>
                <a:latin typeface="+mn-lt"/>
                <a:ea typeface="+mn-ea"/>
                <a:cs typeface="+mn-cs"/>
              </a:rPr>
              <a:t>A monolithic application typically has a single relational database. A key benefit of using a relational database is that your application can use </a:t>
            </a:r>
            <a:r>
              <a:rPr lang="en-GB" sz="1200" b="0" i="0" u="none" strike="noStrike" kern="1200" dirty="0">
                <a:solidFill>
                  <a:schemeClr val="tx1"/>
                </a:solidFill>
                <a:effectLst/>
                <a:latin typeface="+mn-lt"/>
                <a:ea typeface="+mn-ea"/>
                <a:cs typeface="+mn-cs"/>
                <a:hlinkClick r:id="rId4"/>
              </a:rPr>
              <a:t>ACID transactions</a:t>
            </a:r>
            <a:r>
              <a:rPr lang="en-GB" sz="1200" b="0" i="0" kern="1200" dirty="0">
                <a:solidFill>
                  <a:schemeClr val="tx1"/>
                </a:solidFill>
                <a:effectLst/>
                <a:latin typeface="+mn-lt"/>
                <a:ea typeface="+mn-ea"/>
                <a:cs typeface="+mn-cs"/>
              </a:rPr>
              <a:t>, which provide some important guarantees:</a:t>
            </a:r>
          </a:p>
          <a:p>
            <a:pPr fontAlgn="base"/>
            <a:r>
              <a:rPr lang="en-GB" sz="1200" b="0" i="0" kern="1200" dirty="0">
                <a:solidFill>
                  <a:schemeClr val="tx1"/>
                </a:solidFill>
                <a:effectLst/>
                <a:latin typeface="+mn-lt"/>
                <a:ea typeface="+mn-ea"/>
                <a:cs typeface="+mn-cs"/>
              </a:rPr>
              <a:t>Atomicity – Changes are made atomically</a:t>
            </a:r>
          </a:p>
          <a:p>
            <a:pPr fontAlgn="base"/>
            <a:r>
              <a:rPr lang="en-GB" sz="1200" b="0" i="0" kern="1200" dirty="0">
                <a:solidFill>
                  <a:schemeClr val="tx1"/>
                </a:solidFill>
                <a:effectLst/>
                <a:latin typeface="+mn-lt"/>
                <a:ea typeface="+mn-ea"/>
                <a:cs typeface="+mn-cs"/>
              </a:rPr>
              <a:t>Consistency – The state of the database is always consistent</a:t>
            </a:r>
          </a:p>
          <a:p>
            <a:pPr fontAlgn="base"/>
            <a:r>
              <a:rPr lang="en-GB" sz="1200" b="0" i="0" kern="1200" dirty="0">
                <a:solidFill>
                  <a:schemeClr val="tx1"/>
                </a:solidFill>
                <a:effectLst/>
                <a:latin typeface="+mn-lt"/>
                <a:ea typeface="+mn-ea"/>
                <a:cs typeface="+mn-cs"/>
              </a:rPr>
              <a:t>Isolation – Even though transactions are executed concurrently it appears they are executed serially</a:t>
            </a:r>
          </a:p>
          <a:p>
            <a:pPr fontAlgn="base"/>
            <a:r>
              <a:rPr lang="en-GB" sz="1200" b="0" i="0" kern="1200" dirty="0">
                <a:solidFill>
                  <a:schemeClr val="tx1"/>
                </a:solidFill>
                <a:effectLst/>
                <a:latin typeface="+mn-lt"/>
                <a:ea typeface="+mn-ea"/>
                <a:cs typeface="+mn-cs"/>
              </a:rPr>
              <a:t>Durability – Once a transaction has committed it is not undone</a:t>
            </a:r>
          </a:p>
          <a:p>
            <a:pPr fontAlgn="base"/>
            <a:r>
              <a:rPr lang="en-GB" sz="1200" b="0" i="0" kern="1200" dirty="0">
                <a:solidFill>
                  <a:schemeClr val="tx1"/>
                </a:solidFill>
                <a:effectLst/>
                <a:latin typeface="+mn-lt"/>
                <a:ea typeface="+mn-ea"/>
                <a:cs typeface="+mn-cs"/>
              </a:rPr>
              <a:t>As a result, your application can simply begin a transaction, change (insert, update, and delete) multiple rows, and commit the transaction.</a:t>
            </a:r>
          </a:p>
          <a:p>
            <a:r>
              <a:rPr lang="en-GB" sz="1200" b="0" i="0" kern="1200" dirty="0">
                <a:solidFill>
                  <a:schemeClr val="tx1"/>
                </a:solidFill>
                <a:effectLst/>
                <a:latin typeface="+mn-lt"/>
                <a:ea typeface="+mn-ea"/>
                <a:cs typeface="+mn-cs"/>
              </a:rPr>
              <a:t>Besides You can easily write a query that combines data from multiple tables.</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A partitioned, polyglot‑persistent architecture for data storage has many benefits, including loosely coupled services and better performance and scalability. However, it does introduce some distributed data management challenges.</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 first challenge is how to implement business transactions that maintain consistency across multiple services. To see why this is a problem, let’s take a look at an example of an online B2B store. The Customer Service maintains information about customers, including their credit lines. The Order Service manages orders and must verify that a new order doesn’t exceed the customer’s credit limit. In the monolithic version of this application, the Order Service can simply use an ACID transaction to check the available credit and create the order.</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Database vendors long ago recognized the need for partitioning databases and introduced a technique known as 2PC (two-phase commit) for providing ACID guarantees across multiple database instances. The protocol is broken into two phases:</a:t>
            </a:r>
          </a:p>
          <a:p>
            <a:r>
              <a:rPr lang="en-GB" sz="1200" b="0" i="0" kern="1200" dirty="0">
                <a:solidFill>
                  <a:schemeClr val="tx1"/>
                </a:solidFill>
                <a:effectLst/>
                <a:latin typeface="+mn-lt"/>
                <a:ea typeface="+mn-ea"/>
                <a:cs typeface="+mn-cs"/>
              </a:rPr>
              <a:t>First, the transaction coordinator asks each database involved to </a:t>
            </a:r>
            <a:r>
              <a:rPr lang="en-GB" sz="1200" b="0" i="0" kern="1200" dirty="0" err="1">
                <a:solidFill>
                  <a:schemeClr val="tx1"/>
                </a:solidFill>
                <a:effectLst/>
                <a:latin typeface="+mn-lt"/>
                <a:ea typeface="+mn-ea"/>
                <a:cs typeface="+mn-cs"/>
              </a:rPr>
              <a:t>precommit</a:t>
            </a:r>
            <a:r>
              <a:rPr lang="en-GB" sz="1200" b="0" i="0" kern="1200" dirty="0">
                <a:solidFill>
                  <a:schemeClr val="tx1"/>
                </a:solidFill>
                <a:effectLst/>
                <a:latin typeface="+mn-lt"/>
                <a:ea typeface="+mn-ea"/>
                <a:cs typeface="+mn-cs"/>
              </a:rPr>
              <a:t> the operation and indicate whether commit is possible. If all databases agree the commit can proceed, then phase 2 begins.</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 transaction coordinator asks each database to commit the data.</a:t>
            </a:r>
          </a:p>
          <a:p>
            <a:br>
              <a:rPr lang="en-GB" dirty="0"/>
            </a:br>
            <a:endParaRPr lang="en-US" dirty="0"/>
          </a:p>
        </p:txBody>
      </p:sp>
      <p:sp>
        <p:nvSpPr>
          <p:cNvPr id="4" name="Slide Number Placeholder 3"/>
          <p:cNvSpPr>
            <a:spLocks noGrp="1"/>
          </p:cNvSpPr>
          <p:nvPr>
            <p:ph type="sldNum" sz="quarter" idx="5"/>
          </p:nvPr>
        </p:nvSpPr>
        <p:spPr/>
        <p:txBody>
          <a:bodyPr/>
          <a:lstStyle/>
          <a:p>
            <a:fld id="{59C8B758-A5CA-4F45-8DA3-D63CA1E7DB9E}" type="slidenum">
              <a:rPr lang="en-US" smtClean="0"/>
              <a:t>10</a:t>
            </a:fld>
            <a:endParaRPr lang="en-US"/>
          </a:p>
        </p:txBody>
      </p:sp>
    </p:spTree>
    <p:extLst>
      <p:ext uri="{BB962C8B-B14F-4D97-AF65-F5344CB8AC3E}">
        <p14:creationId xmlns:p14="http://schemas.microsoft.com/office/powerpoint/2010/main" val="1828687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9C8B758-A5CA-4F45-8DA3-D63CA1E7DB9E}" type="slidenum">
              <a:rPr lang="en-US" smtClean="0"/>
              <a:t>11</a:t>
            </a:fld>
            <a:endParaRPr lang="en-US"/>
          </a:p>
        </p:txBody>
      </p:sp>
    </p:spTree>
    <p:extLst>
      <p:ext uri="{BB962C8B-B14F-4D97-AF65-F5344CB8AC3E}">
        <p14:creationId xmlns:p14="http://schemas.microsoft.com/office/powerpoint/2010/main" val="2585184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C8B758-A5CA-4F45-8DA3-D63CA1E7DB9E}" type="slidenum">
              <a:rPr lang="en-US" smtClean="0"/>
              <a:t>12</a:t>
            </a:fld>
            <a:endParaRPr lang="en-US"/>
          </a:p>
        </p:txBody>
      </p:sp>
    </p:spTree>
    <p:extLst>
      <p:ext uri="{BB962C8B-B14F-4D97-AF65-F5344CB8AC3E}">
        <p14:creationId xmlns:p14="http://schemas.microsoft.com/office/powerpoint/2010/main" val="108408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5/22/19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5/22/19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5/22/19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5/22/19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5/22/19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5/22/19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5/22/19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5/22/19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5/22/19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5/22/19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5/22/19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5/22/19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eventhelix.com/RealtimeMantra/FaultHandling/system_reliability_availability.ht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High_availability#Percentage_calculatio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en.wikipedia.org/wiki/Reliability,_availability_and_serviceability"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DFC37-1E6A-4F4A-A9A3-C98D890B8D66}"/>
              </a:ext>
            </a:extLst>
          </p:cNvPr>
          <p:cNvSpPr>
            <a:spLocks noGrp="1"/>
          </p:cNvSpPr>
          <p:nvPr>
            <p:ph type="ctrTitle"/>
          </p:nvPr>
        </p:nvSpPr>
        <p:spPr/>
        <p:txBody>
          <a:bodyPr/>
          <a:lstStyle/>
          <a:p>
            <a:r>
              <a:rPr lang="en-US" dirty="0"/>
              <a:t>Availability</a:t>
            </a:r>
            <a:br>
              <a:rPr lang="en-US" dirty="0"/>
            </a:br>
            <a:r>
              <a:rPr lang="en-US" dirty="0"/>
              <a:t>-----------------</a:t>
            </a:r>
            <a:br>
              <a:rPr lang="en-US" dirty="0"/>
            </a:br>
            <a:r>
              <a:rPr lang="en-US" dirty="0"/>
              <a:t>Data</a:t>
            </a:r>
          </a:p>
        </p:txBody>
      </p:sp>
    </p:spTree>
    <p:extLst>
      <p:ext uri="{BB962C8B-B14F-4D97-AF65-F5344CB8AC3E}">
        <p14:creationId xmlns:p14="http://schemas.microsoft.com/office/powerpoint/2010/main" val="1118477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F2024-CE87-8E4C-B700-3582770621C5}"/>
              </a:ext>
            </a:extLst>
          </p:cNvPr>
          <p:cNvSpPr>
            <a:spLocks noGrp="1"/>
          </p:cNvSpPr>
          <p:nvPr>
            <p:ph type="title"/>
          </p:nvPr>
        </p:nvSpPr>
        <p:spPr/>
        <p:txBody>
          <a:bodyPr/>
          <a:lstStyle/>
          <a:p>
            <a:r>
              <a:rPr lang="en-GB" b="1" dirty="0"/>
              <a:t>microservices</a:t>
            </a:r>
            <a:r>
              <a:rPr lang="en-GB" dirty="0"/>
              <a:t> </a:t>
            </a:r>
            <a:endParaRPr lang="en-US" dirty="0"/>
          </a:p>
        </p:txBody>
      </p:sp>
      <p:grpSp>
        <p:nvGrpSpPr>
          <p:cNvPr id="11" name="Group 10">
            <a:extLst>
              <a:ext uri="{FF2B5EF4-FFF2-40B4-BE49-F238E27FC236}">
                <a16:creationId xmlns:a16="http://schemas.microsoft.com/office/drawing/2014/main" id="{84E669F5-649E-E24B-B6C3-C12488974947}"/>
              </a:ext>
            </a:extLst>
          </p:cNvPr>
          <p:cNvGrpSpPr/>
          <p:nvPr/>
        </p:nvGrpSpPr>
        <p:grpSpPr>
          <a:xfrm>
            <a:off x="1625021" y="2667577"/>
            <a:ext cx="1754909" cy="1562556"/>
            <a:chOff x="1625021" y="2667577"/>
            <a:chExt cx="1754909" cy="1562556"/>
          </a:xfrm>
        </p:grpSpPr>
        <p:pic>
          <p:nvPicPr>
            <p:cNvPr id="19" name="Picture 18">
              <a:extLst>
                <a:ext uri="{FF2B5EF4-FFF2-40B4-BE49-F238E27FC236}">
                  <a16:creationId xmlns:a16="http://schemas.microsoft.com/office/drawing/2014/main" id="{E2A749A5-80E1-5948-B003-EFC63E5169EE}"/>
                </a:ext>
              </a:extLst>
            </p:cNvPr>
            <p:cNvPicPr>
              <a:picLocks noChangeAspect="1"/>
            </p:cNvPicPr>
            <p:nvPr/>
          </p:nvPicPr>
          <p:blipFill>
            <a:blip r:embed="rId3"/>
            <a:stretch>
              <a:fillRect/>
            </a:stretch>
          </p:blipFill>
          <p:spPr>
            <a:xfrm>
              <a:off x="1857085" y="2667577"/>
              <a:ext cx="1522845" cy="1522845"/>
            </a:xfrm>
            <a:prstGeom prst="rect">
              <a:avLst/>
            </a:prstGeom>
          </p:spPr>
        </p:pic>
        <p:sp>
          <p:nvSpPr>
            <p:cNvPr id="20" name="TextBox 19">
              <a:extLst>
                <a:ext uri="{FF2B5EF4-FFF2-40B4-BE49-F238E27FC236}">
                  <a16:creationId xmlns:a16="http://schemas.microsoft.com/office/drawing/2014/main" id="{3AA2B391-4C8D-3149-B553-F64F54105DC4}"/>
                </a:ext>
              </a:extLst>
            </p:cNvPr>
            <p:cNvSpPr txBox="1"/>
            <p:nvPr/>
          </p:nvSpPr>
          <p:spPr>
            <a:xfrm>
              <a:off x="1625021" y="3860801"/>
              <a:ext cx="1754909" cy="369332"/>
            </a:xfrm>
            <a:prstGeom prst="rect">
              <a:avLst/>
            </a:prstGeom>
            <a:noFill/>
          </p:spPr>
          <p:txBody>
            <a:bodyPr wrap="square" rtlCol="0">
              <a:spAutoFit/>
            </a:bodyPr>
            <a:lstStyle/>
            <a:p>
              <a:pPr algn="ctr"/>
              <a:r>
                <a:rPr lang="en-US" dirty="0"/>
                <a:t>UI</a:t>
              </a:r>
            </a:p>
          </p:txBody>
        </p:sp>
      </p:grpSp>
      <p:grpSp>
        <p:nvGrpSpPr>
          <p:cNvPr id="3" name="Group 2">
            <a:extLst>
              <a:ext uri="{FF2B5EF4-FFF2-40B4-BE49-F238E27FC236}">
                <a16:creationId xmlns:a16="http://schemas.microsoft.com/office/drawing/2014/main" id="{0F133CE9-5E28-4943-80A6-A564D5235BBF}"/>
              </a:ext>
            </a:extLst>
          </p:cNvPr>
          <p:cNvGrpSpPr/>
          <p:nvPr/>
        </p:nvGrpSpPr>
        <p:grpSpPr>
          <a:xfrm>
            <a:off x="8100291" y="1699493"/>
            <a:ext cx="1831111" cy="1449986"/>
            <a:chOff x="8100291" y="1699493"/>
            <a:chExt cx="1831111" cy="1449986"/>
          </a:xfrm>
        </p:grpSpPr>
        <p:sp>
          <p:nvSpPr>
            <p:cNvPr id="12" name="TextBox 11">
              <a:extLst>
                <a:ext uri="{FF2B5EF4-FFF2-40B4-BE49-F238E27FC236}">
                  <a16:creationId xmlns:a16="http://schemas.microsoft.com/office/drawing/2014/main" id="{173C6772-1038-1B4B-A681-B012066A372A}"/>
                </a:ext>
              </a:extLst>
            </p:cNvPr>
            <p:cNvSpPr txBox="1"/>
            <p:nvPr/>
          </p:nvSpPr>
          <p:spPr>
            <a:xfrm>
              <a:off x="8100291" y="2780147"/>
              <a:ext cx="1754909" cy="369332"/>
            </a:xfrm>
            <a:prstGeom prst="rect">
              <a:avLst/>
            </a:prstGeom>
            <a:noFill/>
          </p:spPr>
          <p:txBody>
            <a:bodyPr wrap="square" rtlCol="0">
              <a:spAutoFit/>
            </a:bodyPr>
            <a:lstStyle/>
            <a:p>
              <a:r>
                <a:rPr lang="en-US" dirty="0"/>
                <a:t>Users Service</a:t>
              </a:r>
            </a:p>
          </p:txBody>
        </p:sp>
        <p:pic>
          <p:nvPicPr>
            <p:cNvPr id="13" name="Content Placeholder 9">
              <a:extLst>
                <a:ext uri="{FF2B5EF4-FFF2-40B4-BE49-F238E27FC236}">
                  <a16:creationId xmlns:a16="http://schemas.microsoft.com/office/drawing/2014/main" id="{98CFF6A1-E25B-194B-95FF-3034720E67C9}"/>
                </a:ext>
              </a:extLst>
            </p:cNvPr>
            <p:cNvPicPr>
              <a:picLocks noChangeAspect="1"/>
            </p:cNvPicPr>
            <p:nvPr/>
          </p:nvPicPr>
          <p:blipFill>
            <a:blip r:embed="rId4"/>
            <a:stretch>
              <a:fillRect/>
            </a:stretch>
          </p:blipFill>
          <p:spPr>
            <a:xfrm>
              <a:off x="8349674" y="1699493"/>
              <a:ext cx="1080655" cy="1080655"/>
            </a:xfrm>
            <a:prstGeom prst="rect">
              <a:avLst/>
            </a:prstGeom>
          </p:spPr>
        </p:pic>
        <p:pic>
          <p:nvPicPr>
            <p:cNvPr id="24" name="Picture 23">
              <a:extLst>
                <a:ext uri="{FF2B5EF4-FFF2-40B4-BE49-F238E27FC236}">
                  <a16:creationId xmlns:a16="http://schemas.microsoft.com/office/drawing/2014/main" id="{CFA9B5D0-1BC2-8340-9E11-BBE7E740A72C}"/>
                </a:ext>
              </a:extLst>
            </p:cNvPr>
            <p:cNvPicPr>
              <a:picLocks noChangeAspect="1"/>
            </p:cNvPicPr>
            <p:nvPr/>
          </p:nvPicPr>
          <p:blipFill>
            <a:blip r:embed="rId5"/>
            <a:stretch>
              <a:fillRect/>
            </a:stretch>
          </p:blipFill>
          <p:spPr>
            <a:xfrm>
              <a:off x="9156702" y="1834451"/>
              <a:ext cx="774700" cy="774700"/>
            </a:xfrm>
            <a:prstGeom prst="rect">
              <a:avLst/>
            </a:prstGeom>
          </p:spPr>
        </p:pic>
      </p:grpSp>
      <p:grpSp>
        <p:nvGrpSpPr>
          <p:cNvPr id="32" name="Group 31">
            <a:extLst>
              <a:ext uri="{FF2B5EF4-FFF2-40B4-BE49-F238E27FC236}">
                <a16:creationId xmlns:a16="http://schemas.microsoft.com/office/drawing/2014/main" id="{DB159F76-9184-8349-8F22-0189B2A9795C}"/>
              </a:ext>
            </a:extLst>
          </p:cNvPr>
          <p:cNvGrpSpPr/>
          <p:nvPr/>
        </p:nvGrpSpPr>
        <p:grpSpPr>
          <a:xfrm>
            <a:off x="8024089" y="4598361"/>
            <a:ext cx="1831111" cy="1449986"/>
            <a:chOff x="8172229" y="3689805"/>
            <a:chExt cx="1831111" cy="1449986"/>
          </a:xfrm>
        </p:grpSpPr>
        <p:sp>
          <p:nvSpPr>
            <p:cNvPr id="27" name="TextBox 26">
              <a:extLst>
                <a:ext uri="{FF2B5EF4-FFF2-40B4-BE49-F238E27FC236}">
                  <a16:creationId xmlns:a16="http://schemas.microsoft.com/office/drawing/2014/main" id="{EF1A7448-EFD1-344B-BC96-E4B9A7E88569}"/>
                </a:ext>
              </a:extLst>
            </p:cNvPr>
            <p:cNvSpPr txBox="1"/>
            <p:nvPr/>
          </p:nvSpPr>
          <p:spPr>
            <a:xfrm>
              <a:off x="8172229" y="4770459"/>
              <a:ext cx="1754909" cy="369332"/>
            </a:xfrm>
            <a:prstGeom prst="rect">
              <a:avLst/>
            </a:prstGeom>
            <a:noFill/>
          </p:spPr>
          <p:txBody>
            <a:bodyPr wrap="square" rtlCol="0">
              <a:spAutoFit/>
            </a:bodyPr>
            <a:lstStyle/>
            <a:p>
              <a:pPr algn="ctr"/>
              <a:r>
                <a:rPr lang="en-US" dirty="0"/>
                <a:t>Posts Service</a:t>
              </a:r>
            </a:p>
          </p:txBody>
        </p:sp>
        <p:pic>
          <p:nvPicPr>
            <p:cNvPr id="28" name="Content Placeholder 9">
              <a:extLst>
                <a:ext uri="{FF2B5EF4-FFF2-40B4-BE49-F238E27FC236}">
                  <a16:creationId xmlns:a16="http://schemas.microsoft.com/office/drawing/2014/main" id="{44BE525B-3ED1-BC46-9CE5-A4B3C7F7659A}"/>
                </a:ext>
              </a:extLst>
            </p:cNvPr>
            <p:cNvPicPr>
              <a:picLocks noChangeAspect="1"/>
            </p:cNvPicPr>
            <p:nvPr/>
          </p:nvPicPr>
          <p:blipFill>
            <a:blip r:embed="rId4"/>
            <a:stretch>
              <a:fillRect/>
            </a:stretch>
          </p:blipFill>
          <p:spPr>
            <a:xfrm>
              <a:off x="8421612" y="3689805"/>
              <a:ext cx="1080655" cy="1080655"/>
            </a:xfrm>
            <a:prstGeom prst="rect">
              <a:avLst/>
            </a:prstGeom>
          </p:spPr>
        </p:pic>
        <p:pic>
          <p:nvPicPr>
            <p:cNvPr id="29" name="Picture 28">
              <a:extLst>
                <a:ext uri="{FF2B5EF4-FFF2-40B4-BE49-F238E27FC236}">
                  <a16:creationId xmlns:a16="http://schemas.microsoft.com/office/drawing/2014/main" id="{53C9C855-88CA-3D40-B771-B44E5AAB13B9}"/>
                </a:ext>
              </a:extLst>
            </p:cNvPr>
            <p:cNvPicPr>
              <a:picLocks noChangeAspect="1"/>
            </p:cNvPicPr>
            <p:nvPr/>
          </p:nvPicPr>
          <p:blipFill>
            <a:blip r:embed="rId5"/>
            <a:stretch>
              <a:fillRect/>
            </a:stretch>
          </p:blipFill>
          <p:spPr>
            <a:xfrm>
              <a:off x="9228640" y="3824763"/>
              <a:ext cx="774700" cy="774700"/>
            </a:xfrm>
            <a:prstGeom prst="rect">
              <a:avLst/>
            </a:prstGeom>
          </p:spPr>
        </p:pic>
      </p:grpSp>
      <p:sp>
        <p:nvSpPr>
          <p:cNvPr id="4" name="TextBox 3">
            <a:extLst>
              <a:ext uri="{FF2B5EF4-FFF2-40B4-BE49-F238E27FC236}">
                <a16:creationId xmlns:a16="http://schemas.microsoft.com/office/drawing/2014/main" id="{9FD1B6E5-75A3-A14A-9F24-C56F77A16CCD}"/>
              </a:ext>
            </a:extLst>
          </p:cNvPr>
          <p:cNvSpPr txBox="1"/>
          <p:nvPr/>
        </p:nvSpPr>
        <p:spPr>
          <a:xfrm>
            <a:off x="1311965" y="2716696"/>
            <a:ext cx="184731" cy="369332"/>
          </a:xfrm>
          <a:prstGeom prst="rect">
            <a:avLst/>
          </a:prstGeom>
          <a:noFill/>
        </p:spPr>
        <p:txBody>
          <a:bodyPr wrap="none" rtlCol="0">
            <a:spAutoFit/>
          </a:bodyPr>
          <a:lstStyle/>
          <a:p>
            <a:endParaRPr lang="en-US"/>
          </a:p>
        </p:txBody>
      </p:sp>
      <p:grpSp>
        <p:nvGrpSpPr>
          <p:cNvPr id="15" name="Group 14">
            <a:extLst>
              <a:ext uri="{FF2B5EF4-FFF2-40B4-BE49-F238E27FC236}">
                <a16:creationId xmlns:a16="http://schemas.microsoft.com/office/drawing/2014/main" id="{8E52A477-20E2-5847-A919-F647659EC5C9}"/>
              </a:ext>
            </a:extLst>
          </p:cNvPr>
          <p:cNvGrpSpPr/>
          <p:nvPr/>
        </p:nvGrpSpPr>
        <p:grpSpPr>
          <a:xfrm>
            <a:off x="4189844" y="2832877"/>
            <a:ext cx="1754909" cy="1449986"/>
            <a:chOff x="3205020" y="4071101"/>
            <a:chExt cx="1754909" cy="1449986"/>
          </a:xfrm>
        </p:grpSpPr>
        <p:sp>
          <p:nvSpPr>
            <p:cNvPr id="16" name="TextBox 15">
              <a:extLst>
                <a:ext uri="{FF2B5EF4-FFF2-40B4-BE49-F238E27FC236}">
                  <a16:creationId xmlns:a16="http://schemas.microsoft.com/office/drawing/2014/main" id="{22526B8D-5E6A-C24C-9459-568D910111FF}"/>
                </a:ext>
              </a:extLst>
            </p:cNvPr>
            <p:cNvSpPr txBox="1"/>
            <p:nvPr/>
          </p:nvSpPr>
          <p:spPr>
            <a:xfrm>
              <a:off x="3205020" y="5151755"/>
              <a:ext cx="1754909" cy="369332"/>
            </a:xfrm>
            <a:prstGeom prst="rect">
              <a:avLst/>
            </a:prstGeom>
            <a:noFill/>
          </p:spPr>
          <p:txBody>
            <a:bodyPr wrap="square" rtlCol="0">
              <a:spAutoFit/>
            </a:bodyPr>
            <a:lstStyle/>
            <a:p>
              <a:pPr algn="ctr"/>
              <a:r>
                <a:rPr lang="en-US" dirty="0"/>
                <a:t>Write Service</a:t>
              </a:r>
            </a:p>
          </p:txBody>
        </p:sp>
        <p:pic>
          <p:nvPicPr>
            <p:cNvPr id="17" name="Content Placeholder 9">
              <a:extLst>
                <a:ext uri="{FF2B5EF4-FFF2-40B4-BE49-F238E27FC236}">
                  <a16:creationId xmlns:a16="http://schemas.microsoft.com/office/drawing/2014/main" id="{AF471E5E-818E-ED49-8083-6CBC42469279}"/>
                </a:ext>
              </a:extLst>
            </p:cNvPr>
            <p:cNvPicPr>
              <a:picLocks noChangeAspect="1"/>
            </p:cNvPicPr>
            <p:nvPr/>
          </p:nvPicPr>
          <p:blipFill>
            <a:blip r:embed="rId4"/>
            <a:stretch>
              <a:fillRect/>
            </a:stretch>
          </p:blipFill>
          <p:spPr>
            <a:xfrm>
              <a:off x="3551382" y="4071101"/>
              <a:ext cx="1080655" cy="1080655"/>
            </a:xfrm>
            <a:prstGeom prst="rect">
              <a:avLst/>
            </a:prstGeom>
          </p:spPr>
        </p:pic>
      </p:grpSp>
      <p:grpSp>
        <p:nvGrpSpPr>
          <p:cNvPr id="18" name="Group 17">
            <a:extLst>
              <a:ext uri="{FF2B5EF4-FFF2-40B4-BE49-F238E27FC236}">
                <a16:creationId xmlns:a16="http://schemas.microsoft.com/office/drawing/2014/main" id="{3AB3F303-59B6-C04B-9377-6CE171B2401E}"/>
              </a:ext>
            </a:extLst>
          </p:cNvPr>
          <p:cNvGrpSpPr/>
          <p:nvPr/>
        </p:nvGrpSpPr>
        <p:grpSpPr>
          <a:xfrm>
            <a:off x="3303151" y="2893292"/>
            <a:ext cx="1439722" cy="923330"/>
            <a:chOff x="3303149" y="2893292"/>
            <a:chExt cx="1439722" cy="923330"/>
          </a:xfrm>
        </p:grpSpPr>
        <p:cxnSp>
          <p:nvCxnSpPr>
            <p:cNvPr id="21" name="Straight Arrow Connector 20">
              <a:extLst>
                <a:ext uri="{FF2B5EF4-FFF2-40B4-BE49-F238E27FC236}">
                  <a16:creationId xmlns:a16="http://schemas.microsoft.com/office/drawing/2014/main" id="{2D9C4E2E-E9D4-2541-9FD2-9002ECA1DDA4}"/>
                </a:ext>
              </a:extLst>
            </p:cNvPr>
            <p:cNvCxnSpPr>
              <a:cxnSpLocks/>
            </p:cNvCxnSpPr>
            <p:nvPr/>
          </p:nvCxnSpPr>
          <p:spPr>
            <a:xfrm>
              <a:off x="3303149" y="3320474"/>
              <a:ext cx="1439722" cy="0"/>
            </a:xfrm>
            <a:prstGeom prst="straightConnector1">
              <a:avLst/>
            </a:prstGeom>
            <a:ln w="28575">
              <a:solidFill>
                <a:schemeClr val="accent1"/>
              </a:solidFill>
              <a:headEnd type="none" w="med" len="med"/>
              <a:tailEnd type="triangle"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4506FC3-9578-8F44-A421-6EEE175ECDC7}"/>
                </a:ext>
              </a:extLst>
            </p:cNvPr>
            <p:cNvSpPr txBox="1"/>
            <p:nvPr/>
          </p:nvSpPr>
          <p:spPr>
            <a:xfrm>
              <a:off x="3641434" y="2893292"/>
              <a:ext cx="894771" cy="923330"/>
            </a:xfrm>
            <a:prstGeom prst="rect">
              <a:avLst/>
            </a:prstGeom>
            <a:noFill/>
          </p:spPr>
          <p:txBody>
            <a:bodyPr wrap="square" rtlCol="0">
              <a:spAutoFit/>
            </a:bodyPr>
            <a:lstStyle/>
            <a:p>
              <a:r>
                <a:rPr lang="en-US" dirty="0"/>
                <a:t>POST</a:t>
              </a:r>
            </a:p>
          </p:txBody>
        </p:sp>
      </p:grpSp>
      <p:grpSp>
        <p:nvGrpSpPr>
          <p:cNvPr id="23" name="Group 22">
            <a:extLst>
              <a:ext uri="{FF2B5EF4-FFF2-40B4-BE49-F238E27FC236}">
                <a16:creationId xmlns:a16="http://schemas.microsoft.com/office/drawing/2014/main" id="{DBC82316-4982-4940-B60B-5F04917E269B}"/>
              </a:ext>
            </a:extLst>
          </p:cNvPr>
          <p:cNvGrpSpPr/>
          <p:nvPr/>
        </p:nvGrpSpPr>
        <p:grpSpPr>
          <a:xfrm>
            <a:off x="5586844" y="2257210"/>
            <a:ext cx="2729348" cy="874878"/>
            <a:chOff x="5616861" y="2498327"/>
            <a:chExt cx="2729348" cy="874878"/>
          </a:xfrm>
        </p:grpSpPr>
        <p:cxnSp>
          <p:nvCxnSpPr>
            <p:cNvPr id="25" name="Straight Arrow Connector 24">
              <a:extLst>
                <a:ext uri="{FF2B5EF4-FFF2-40B4-BE49-F238E27FC236}">
                  <a16:creationId xmlns:a16="http://schemas.microsoft.com/office/drawing/2014/main" id="{299DF692-35D5-1244-B6EC-0265D4137368}"/>
                </a:ext>
              </a:extLst>
            </p:cNvPr>
            <p:cNvCxnSpPr>
              <a:cxnSpLocks/>
            </p:cNvCxnSpPr>
            <p:nvPr/>
          </p:nvCxnSpPr>
          <p:spPr>
            <a:xfrm flipV="1">
              <a:off x="5616861" y="2518839"/>
              <a:ext cx="2729348" cy="854366"/>
            </a:xfrm>
            <a:prstGeom prst="straightConnector1">
              <a:avLst/>
            </a:prstGeom>
            <a:ln w="28575">
              <a:solidFill>
                <a:schemeClr val="accent1"/>
              </a:solidFill>
              <a:headEnd type="none" w="med" len="med"/>
              <a:tailEnd type="triangle"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A4D4F58-9DEA-F84F-9160-47944BDFC42E}"/>
                </a:ext>
              </a:extLst>
            </p:cNvPr>
            <p:cNvSpPr txBox="1"/>
            <p:nvPr/>
          </p:nvSpPr>
          <p:spPr>
            <a:xfrm>
              <a:off x="6518563" y="2498327"/>
              <a:ext cx="799760" cy="369332"/>
            </a:xfrm>
            <a:prstGeom prst="rect">
              <a:avLst/>
            </a:prstGeom>
            <a:noFill/>
          </p:spPr>
          <p:txBody>
            <a:bodyPr wrap="square" rtlCol="0">
              <a:spAutoFit/>
            </a:bodyPr>
            <a:lstStyle/>
            <a:p>
              <a:r>
                <a:rPr lang="en-US" dirty="0"/>
                <a:t>POST</a:t>
              </a:r>
            </a:p>
          </p:txBody>
        </p:sp>
      </p:grpSp>
      <p:grpSp>
        <p:nvGrpSpPr>
          <p:cNvPr id="30" name="Group 29">
            <a:extLst>
              <a:ext uri="{FF2B5EF4-FFF2-40B4-BE49-F238E27FC236}">
                <a16:creationId xmlns:a16="http://schemas.microsoft.com/office/drawing/2014/main" id="{A6723EDA-B385-194B-BF06-EAB5BB622031}"/>
              </a:ext>
            </a:extLst>
          </p:cNvPr>
          <p:cNvGrpSpPr/>
          <p:nvPr/>
        </p:nvGrpSpPr>
        <p:grpSpPr>
          <a:xfrm>
            <a:off x="5601982" y="3714700"/>
            <a:ext cx="2729348" cy="1397990"/>
            <a:chOff x="6909325" y="4013973"/>
            <a:chExt cx="2729348" cy="1397990"/>
          </a:xfrm>
        </p:grpSpPr>
        <p:cxnSp>
          <p:nvCxnSpPr>
            <p:cNvPr id="31" name="Straight Arrow Connector 30">
              <a:extLst>
                <a:ext uri="{FF2B5EF4-FFF2-40B4-BE49-F238E27FC236}">
                  <a16:creationId xmlns:a16="http://schemas.microsoft.com/office/drawing/2014/main" id="{DC32632B-7953-6B4D-A1A3-BE07374C3C80}"/>
                </a:ext>
              </a:extLst>
            </p:cNvPr>
            <p:cNvCxnSpPr>
              <a:cxnSpLocks/>
            </p:cNvCxnSpPr>
            <p:nvPr/>
          </p:nvCxnSpPr>
          <p:spPr>
            <a:xfrm>
              <a:off x="6909325" y="4013973"/>
              <a:ext cx="2729348" cy="1397990"/>
            </a:xfrm>
            <a:prstGeom prst="straightConnector1">
              <a:avLst/>
            </a:prstGeom>
            <a:ln w="28575">
              <a:solidFill>
                <a:schemeClr val="accent1"/>
              </a:solidFill>
              <a:headEnd type="none" w="med" len="med"/>
              <a:tailEnd type="triangle"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7DE9F63-8557-BF46-8F36-E91AE5180F61}"/>
                </a:ext>
              </a:extLst>
            </p:cNvPr>
            <p:cNvSpPr txBox="1"/>
            <p:nvPr/>
          </p:nvSpPr>
          <p:spPr>
            <a:xfrm>
              <a:off x="7469608" y="4712968"/>
              <a:ext cx="848264" cy="369332"/>
            </a:xfrm>
            <a:prstGeom prst="rect">
              <a:avLst/>
            </a:prstGeom>
            <a:noFill/>
          </p:spPr>
          <p:txBody>
            <a:bodyPr wrap="square" rtlCol="0">
              <a:spAutoFit/>
            </a:bodyPr>
            <a:lstStyle/>
            <a:p>
              <a:r>
                <a:rPr lang="en-US" dirty="0"/>
                <a:t>POST</a:t>
              </a:r>
            </a:p>
          </p:txBody>
        </p:sp>
      </p:grpSp>
    </p:spTree>
    <p:extLst>
      <p:ext uri="{BB962C8B-B14F-4D97-AF65-F5344CB8AC3E}">
        <p14:creationId xmlns:p14="http://schemas.microsoft.com/office/powerpoint/2010/main" val="359523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F2024-CE87-8E4C-B700-3582770621C5}"/>
              </a:ext>
            </a:extLst>
          </p:cNvPr>
          <p:cNvSpPr>
            <a:spLocks noGrp="1"/>
          </p:cNvSpPr>
          <p:nvPr>
            <p:ph type="title"/>
          </p:nvPr>
        </p:nvSpPr>
        <p:spPr/>
        <p:txBody>
          <a:bodyPr/>
          <a:lstStyle/>
          <a:p>
            <a:r>
              <a:rPr lang="en-US" dirty="0"/>
              <a:t>What about availability?</a:t>
            </a:r>
          </a:p>
        </p:txBody>
      </p:sp>
      <p:grpSp>
        <p:nvGrpSpPr>
          <p:cNvPr id="26" name="Group 25">
            <a:extLst>
              <a:ext uri="{FF2B5EF4-FFF2-40B4-BE49-F238E27FC236}">
                <a16:creationId xmlns:a16="http://schemas.microsoft.com/office/drawing/2014/main" id="{88234298-A36A-134F-B2E0-65B590262EFE}"/>
              </a:ext>
            </a:extLst>
          </p:cNvPr>
          <p:cNvGrpSpPr/>
          <p:nvPr/>
        </p:nvGrpSpPr>
        <p:grpSpPr>
          <a:xfrm>
            <a:off x="4189844" y="2832877"/>
            <a:ext cx="1754909" cy="1449986"/>
            <a:chOff x="3205020" y="4071101"/>
            <a:chExt cx="1754909" cy="1449986"/>
          </a:xfrm>
        </p:grpSpPr>
        <p:sp>
          <p:nvSpPr>
            <p:cNvPr id="16" name="TextBox 15">
              <a:extLst>
                <a:ext uri="{FF2B5EF4-FFF2-40B4-BE49-F238E27FC236}">
                  <a16:creationId xmlns:a16="http://schemas.microsoft.com/office/drawing/2014/main" id="{B2BB7B0A-A099-024A-A60C-9B2D1FEBF11B}"/>
                </a:ext>
              </a:extLst>
            </p:cNvPr>
            <p:cNvSpPr txBox="1"/>
            <p:nvPr/>
          </p:nvSpPr>
          <p:spPr>
            <a:xfrm>
              <a:off x="3205020" y="5151755"/>
              <a:ext cx="1754909" cy="369332"/>
            </a:xfrm>
            <a:prstGeom prst="rect">
              <a:avLst/>
            </a:prstGeom>
            <a:noFill/>
          </p:spPr>
          <p:txBody>
            <a:bodyPr wrap="square" rtlCol="0">
              <a:spAutoFit/>
            </a:bodyPr>
            <a:lstStyle/>
            <a:p>
              <a:pPr algn="ctr"/>
              <a:r>
                <a:rPr lang="en-US" dirty="0"/>
                <a:t>Read Service</a:t>
              </a:r>
            </a:p>
          </p:txBody>
        </p:sp>
        <p:pic>
          <p:nvPicPr>
            <p:cNvPr id="17" name="Content Placeholder 9">
              <a:extLst>
                <a:ext uri="{FF2B5EF4-FFF2-40B4-BE49-F238E27FC236}">
                  <a16:creationId xmlns:a16="http://schemas.microsoft.com/office/drawing/2014/main" id="{74079EC9-59AE-BD40-B454-D0CA2B915324}"/>
                </a:ext>
              </a:extLst>
            </p:cNvPr>
            <p:cNvPicPr>
              <a:picLocks noChangeAspect="1"/>
            </p:cNvPicPr>
            <p:nvPr/>
          </p:nvPicPr>
          <p:blipFill>
            <a:blip r:embed="rId3"/>
            <a:stretch>
              <a:fillRect/>
            </a:stretch>
          </p:blipFill>
          <p:spPr>
            <a:xfrm>
              <a:off x="3551382" y="4071101"/>
              <a:ext cx="1080655" cy="1080655"/>
            </a:xfrm>
            <a:prstGeom prst="rect">
              <a:avLst/>
            </a:prstGeom>
          </p:spPr>
        </p:pic>
      </p:grpSp>
      <p:grpSp>
        <p:nvGrpSpPr>
          <p:cNvPr id="11" name="Group 10">
            <a:extLst>
              <a:ext uri="{FF2B5EF4-FFF2-40B4-BE49-F238E27FC236}">
                <a16:creationId xmlns:a16="http://schemas.microsoft.com/office/drawing/2014/main" id="{84E669F5-649E-E24B-B6C3-C12488974947}"/>
              </a:ext>
            </a:extLst>
          </p:cNvPr>
          <p:cNvGrpSpPr/>
          <p:nvPr/>
        </p:nvGrpSpPr>
        <p:grpSpPr>
          <a:xfrm>
            <a:off x="1625021" y="2667577"/>
            <a:ext cx="1754909" cy="1562556"/>
            <a:chOff x="1625021" y="2667577"/>
            <a:chExt cx="1754909" cy="1562556"/>
          </a:xfrm>
        </p:grpSpPr>
        <p:pic>
          <p:nvPicPr>
            <p:cNvPr id="19" name="Picture 18">
              <a:extLst>
                <a:ext uri="{FF2B5EF4-FFF2-40B4-BE49-F238E27FC236}">
                  <a16:creationId xmlns:a16="http://schemas.microsoft.com/office/drawing/2014/main" id="{E2A749A5-80E1-5948-B003-EFC63E5169EE}"/>
                </a:ext>
              </a:extLst>
            </p:cNvPr>
            <p:cNvPicPr>
              <a:picLocks noChangeAspect="1"/>
            </p:cNvPicPr>
            <p:nvPr/>
          </p:nvPicPr>
          <p:blipFill>
            <a:blip r:embed="rId4"/>
            <a:stretch>
              <a:fillRect/>
            </a:stretch>
          </p:blipFill>
          <p:spPr>
            <a:xfrm>
              <a:off x="1857085" y="2667577"/>
              <a:ext cx="1522845" cy="1522845"/>
            </a:xfrm>
            <a:prstGeom prst="rect">
              <a:avLst/>
            </a:prstGeom>
          </p:spPr>
        </p:pic>
        <p:sp>
          <p:nvSpPr>
            <p:cNvPr id="20" name="TextBox 19">
              <a:extLst>
                <a:ext uri="{FF2B5EF4-FFF2-40B4-BE49-F238E27FC236}">
                  <a16:creationId xmlns:a16="http://schemas.microsoft.com/office/drawing/2014/main" id="{3AA2B391-4C8D-3149-B553-F64F54105DC4}"/>
                </a:ext>
              </a:extLst>
            </p:cNvPr>
            <p:cNvSpPr txBox="1"/>
            <p:nvPr/>
          </p:nvSpPr>
          <p:spPr>
            <a:xfrm>
              <a:off x="1625021" y="3860801"/>
              <a:ext cx="1754909" cy="369332"/>
            </a:xfrm>
            <a:prstGeom prst="rect">
              <a:avLst/>
            </a:prstGeom>
            <a:noFill/>
          </p:spPr>
          <p:txBody>
            <a:bodyPr wrap="square" rtlCol="0">
              <a:spAutoFit/>
            </a:bodyPr>
            <a:lstStyle/>
            <a:p>
              <a:pPr algn="ctr"/>
              <a:r>
                <a:rPr lang="en-US" dirty="0"/>
                <a:t>UI</a:t>
              </a:r>
            </a:p>
          </p:txBody>
        </p:sp>
      </p:grpSp>
      <p:grpSp>
        <p:nvGrpSpPr>
          <p:cNvPr id="7" name="Group 6">
            <a:extLst>
              <a:ext uri="{FF2B5EF4-FFF2-40B4-BE49-F238E27FC236}">
                <a16:creationId xmlns:a16="http://schemas.microsoft.com/office/drawing/2014/main" id="{07456F0F-2B7C-8041-AF64-25DF05CAA4A4}"/>
              </a:ext>
            </a:extLst>
          </p:cNvPr>
          <p:cNvGrpSpPr/>
          <p:nvPr/>
        </p:nvGrpSpPr>
        <p:grpSpPr>
          <a:xfrm>
            <a:off x="5586844" y="2257210"/>
            <a:ext cx="2729348" cy="874878"/>
            <a:chOff x="5616861" y="2498327"/>
            <a:chExt cx="2729348" cy="874878"/>
          </a:xfrm>
        </p:grpSpPr>
        <p:cxnSp>
          <p:nvCxnSpPr>
            <p:cNvPr id="4" name="Straight Arrow Connector 3">
              <a:extLst>
                <a:ext uri="{FF2B5EF4-FFF2-40B4-BE49-F238E27FC236}">
                  <a16:creationId xmlns:a16="http://schemas.microsoft.com/office/drawing/2014/main" id="{17E84E05-9831-1B43-A2D8-59F3416432F1}"/>
                </a:ext>
              </a:extLst>
            </p:cNvPr>
            <p:cNvCxnSpPr>
              <a:stCxn id="17" idx="3"/>
            </p:cNvCxnSpPr>
            <p:nvPr/>
          </p:nvCxnSpPr>
          <p:spPr>
            <a:xfrm flipV="1">
              <a:off x="5616861" y="2518839"/>
              <a:ext cx="2729348" cy="854366"/>
            </a:xfrm>
            <a:prstGeom prst="straightConnector1">
              <a:avLst/>
            </a:prstGeom>
            <a:ln w="28575">
              <a:solidFill>
                <a:schemeClr val="accent1"/>
              </a:solidFill>
              <a:headEnd type="none" w="med" len="med"/>
              <a:tailEnd type="triangle"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0A826A5-F056-F64C-9C3B-D35FB21CD8E8}"/>
                </a:ext>
              </a:extLst>
            </p:cNvPr>
            <p:cNvSpPr txBox="1"/>
            <p:nvPr/>
          </p:nvSpPr>
          <p:spPr>
            <a:xfrm>
              <a:off x="6518563" y="2498327"/>
              <a:ext cx="683491" cy="369332"/>
            </a:xfrm>
            <a:prstGeom prst="rect">
              <a:avLst/>
            </a:prstGeom>
            <a:noFill/>
          </p:spPr>
          <p:txBody>
            <a:bodyPr wrap="square" rtlCol="0">
              <a:spAutoFit/>
            </a:bodyPr>
            <a:lstStyle/>
            <a:p>
              <a:r>
                <a:rPr lang="en-US" dirty="0"/>
                <a:t>GET</a:t>
              </a:r>
            </a:p>
          </p:txBody>
        </p:sp>
      </p:grpSp>
      <p:grpSp>
        <p:nvGrpSpPr>
          <p:cNvPr id="8" name="Group 7">
            <a:extLst>
              <a:ext uri="{FF2B5EF4-FFF2-40B4-BE49-F238E27FC236}">
                <a16:creationId xmlns:a16="http://schemas.microsoft.com/office/drawing/2014/main" id="{E5C824A8-07C8-7C49-A557-CC4803949A1F}"/>
              </a:ext>
            </a:extLst>
          </p:cNvPr>
          <p:cNvGrpSpPr/>
          <p:nvPr/>
        </p:nvGrpSpPr>
        <p:grpSpPr>
          <a:xfrm>
            <a:off x="5601982" y="3714700"/>
            <a:ext cx="2729348" cy="1397990"/>
            <a:chOff x="6909325" y="4013973"/>
            <a:chExt cx="2729348" cy="1397990"/>
          </a:xfrm>
        </p:grpSpPr>
        <p:cxnSp>
          <p:nvCxnSpPr>
            <p:cNvPr id="18" name="Straight Arrow Connector 17">
              <a:extLst>
                <a:ext uri="{FF2B5EF4-FFF2-40B4-BE49-F238E27FC236}">
                  <a16:creationId xmlns:a16="http://schemas.microsoft.com/office/drawing/2014/main" id="{D986D299-07ED-A445-8FAC-F1100F6E027B}"/>
                </a:ext>
              </a:extLst>
            </p:cNvPr>
            <p:cNvCxnSpPr>
              <a:cxnSpLocks/>
            </p:cNvCxnSpPr>
            <p:nvPr/>
          </p:nvCxnSpPr>
          <p:spPr>
            <a:xfrm>
              <a:off x="6909325" y="4013973"/>
              <a:ext cx="2729348" cy="1397990"/>
            </a:xfrm>
            <a:prstGeom prst="straightConnector1">
              <a:avLst/>
            </a:prstGeom>
            <a:ln w="28575">
              <a:solidFill>
                <a:schemeClr val="accent1"/>
              </a:solidFill>
              <a:headEnd type="none" w="med" len="med"/>
              <a:tailEnd type="triangle"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61C918A-52B5-1245-9D93-4737CBE7B482}"/>
                </a:ext>
              </a:extLst>
            </p:cNvPr>
            <p:cNvSpPr txBox="1"/>
            <p:nvPr/>
          </p:nvSpPr>
          <p:spPr>
            <a:xfrm>
              <a:off x="7469608" y="4712968"/>
              <a:ext cx="683491" cy="369332"/>
            </a:xfrm>
            <a:prstGeom prst="rect">
              <a:avLst/>
            </a:prstGeom>
            <a:noFill/>
          </p:spPr>
          <p:txBody>
            <a:bodyPr wrap="square" rtlCol="0">
              <a:spAutoFit/>
            </a:bodyPr>
            <a:lstStyle/>
            <a:p>
              <a:r>
                <a:rPr lang="en-US" dirty="0"/>
                <a:t>GET</a:t>
              </a:r>
            </a:p>
          </p:txBody>
        </p:sp>
      </p:grpSp>
      <p:grpSp>
        <p:nvGrpSpPr>
          <p:cNvPr id="6" name="Group 5">
            <a:extLst>
              <a:ext uri="{FF2B5EF4-FFF2-40B4-BE49-F238E27FC236}">
                <a16:creationId xmlns:a16="http://schemas.microsoft.com/office/drawing/2014/main" id="{D702FB6A-F814-BE4A-A722-308984C6735F}"/>
              </a:ext>
            </a:extLst>
          </p:cNvPr>
          <p:cNvGrpSpPr/>
          <p:nvPr/>
        </p:nvGrpSpPr>
        <p:grpSpPr>
          <a:xfrm>
            <a:off x="3303149" y="2893292"/>
            <a:ext cx="1439722" cy="427182"/>
            <a:chOff x="3303149" y="2893292"/>
            <a:chExt cx="1439722" cy="427182"/>
          </a:xfrm>
        </p:grpSpPr>
        <p:cxnSp>
          <p:nvCxnSpPr>
            <p:cNvPr id="21" name="Straight Arrow Connector 20">
              <a:extLst>
                <a:ext uri="{FF2B5EF4-FFF2-40B4-BE49-F238E27FC236}">
                  <a16:creationId xmlns:a16="http://schemas.microsoft.com/office/drawing/2014/main" id="{7521CC3C-9B96-6D48-9E80-DD4FE42F507D}"/>
                </a:ext>
              </a:extLst>
            </p:cNvPr>
            <p:cNvCxnSpPr>
              <a:cxnSpLocks/>
            </p:cNvCxnSpPr>
            <p:nvPr/>
          </p:nvCxnSpPr>
          <p:spPr>
            <a:xfrm>
              <a:off x="3303149" y="3320474"/>
              <a:ext cx="1439722" cy="0"/>
            </a:xfrm>
            <a:prstGeom prst="straightConnector1">
              <a:avLst/>
            </a:prstGeom>
            <a:ln w="28575">
              <a:solidFill>
                <a:schemeClr val="accent1"/>
              </a:solidFill>
              <a:headEnd type="none" w="med" len="med"/>
              <a:tailEnd type="triangle"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A060EC3-2BB3-E047-9342-7962EDA083C8}"/>
                </a:ext>
              </a:extLst>
            </p:cNvPr>
            <p:cNvSpPr txBox="1"/>
            <p:nvPr/>
          </p:nvSpPr>
          <p:spPr>
            <a:xfrm>
              <a:off x="3641434" y="2893292"/>
              <a:ext cx="683491" cy="369332"/>
            </a:xfrm>
            <a:prstGeom prst="rect">
              <a:avLst/>
            </a:prstGeom>
            <a:noFill/>
          </p:spPr>
          <p:txBody>
            <a:bodyPr wrap="square" rtlCol="0">
              <a:spAutoFit/>
            </a:bodyPr>
            <a:lstStyle/>
            <a:p>
              <a:r>
                <a:rPr lang="en-US" dirty="0"/>
                <a:t>GET</a:t>
              </a:r>
            </a:p>
          </p:txBody>
        </p:sp>
      </p:grpSp>
      <p:grpSp>
        <p:nvGrpSpPr>
          <p:cNvPr id="3" name="Group 2">
            <a:extLst>
              <a:ext uri="{FF2B5EF4-FFF2-40B4-BE49-F238E27FC236}">
                <a16:creationId xmlns:a16="http://schemas.microsoft.com/office/drawing/2014/main" id="{0F133CE9-5E28-4943-80A6-A564D5235BBF}"/>
              </a:ext>
            </a:extLst>
          </p:cNvPr>
          <p:cNvGrpSpPr/>
          <p:nvPr/>
        </p:nvGrpSpPr>
        <p:grpSpPr>
          <a:xfrm>
            <a:off x="8100291" y="1699493"/>
            <a:ext cx="1831111" cy="1449986"/>
            <a:chOff x="8100291" y="1699493"/>
            <a:chExt cx="1831111" cy="1449986"/>
          </a:xfrm>
        </p:grpSpPr>
        <p:sp>
          <p:nvSpPr>
            <p:cNvPr id="12" name="TextBox 11">
              <a:extLst>
                <a:ext uri="{FF2B5EF4-FFF2-40B4-BE49-F238E27FC236}">
                  <a16:creationId xmlns:a16="http://schemas.microsoft.com/office/drawing/2014/main" id="{173C6772-1038-1B4B-A681-B012066A372A}"/>
                </a:ext>
              </a:extLst>
            </p:cNvPr>
            <p:cNvSpPr txBox="1"/>
            <p:nvPr/>
          </p:nvSpPr>
          <p:spPr>
            <a:xfrm>
              <a:off x="8100291" y="2780147"/>
              <a:ext cx="1754909" cy="369332"/>
            </a:xfrm>
            <a:prstGeom prst="rect">
              <a:avLst/>
            </a:prstGeom>
            <a:noFill/>
          </p:spPr>
          <p:txBody>
            <a:bodyPr wrap="square" rtlCol="0">
              <a:spAutoFit/>
            </a:bodyPr>
            <a:lstStyle/>
            <a:p>
              <a:r>
                <a:rPr lang="en-US" dirty="0"/>
                <a:t>Users Service</a:t>
              </a:r>
            </a:p>
          </p:txBody>
        </p:sp>
        <p:pic>
          <p:nvPicPr>
            <p:cNvPr id="13" name="Content Placeholder 9">
              <a:extLst>
                <a:ext uri="{FF2B5EF4-FFF2-40B4-BE49-F238E27FC236}">
                  <a16:creationId xmlns:a16="http://schemas.microsoft.com/office/drawing/2014/main" id="{98CFF6A1-E25B-194B-95FF-3034720E67C9}"/>
                </a:ext>
              </a:extLst>
            </p:cNvPr>
            <p:cNvPicPr>
              <a:picLocks noChangeAspect="1"/>
            </p:cNvPicPr>
            <p:nvPr/>
          </p:nvPicPr>
          <p:blipFill>
            <a:blip r:embed="rId3"/>
            <a:stretch>
              <a:fillRect/>
            </a:stretch>
          </p:blipFill>
          <p:spPr>
            <a:xfrm>
              <a:off x="8349674" y="1699493"/>
              <a:ext cx="1080655" cy="1080655"/>
            </a:xfrm>
            <a:prstGeom prst="rect">
              <a:avLst/>
            </a:prstGeom>
          </p:spPr>
        </p:pic>
        <p:pic>
          <p:nvPicPr>
            <p:cNvPr id="24" name="Picture 23">
              <a:extLst>
                <a:ext uri="{FF2B5EF4-FFF2-40B4-BE49-F238E27FC236}">
                  <a16:creationId xmlns:a16="http://schemas.microsoft.com/office/drawing/2014/main" id="{CFA9B5D0-1BC2-8340-9E11-BBE7E740A72C}"/>
                </a:ext>
              </a:extLst>
            </p:cNvPr>
            <p:cNvPicPr>
              <a:picLocks noChangeAspect="1"/>
            </p:cNvPicPr>
            <p:nvPr/>
          </p:nvPicPr>
          <p:blipFill>
            <a:blip r:embed="rId5"/>
            <a:stretch>
              <a:fillRect/>
            </a:stretch>
          </p:blipFill>
          <p:spPr>
            <a:xfrm>
              <a:off x="9156702" y="1834451"/>
              <a:ext cx="774700" cy="774700"/>
            </a:xfrm>
            <a:prstGeom prst="rect">
              <a:avLst/>
            </a:prstGeom>
          </p:spPr>
        </p:pic>
      </p:grpSp>
      <p:grpSp>
        <p:nvGrpSpPr>
          <p:cNvPr id="32" name="Group 31">
            <a:extLst>
              <a:ext uri="{FF2B5EF4-FFF2-40B4-BE49-F238E27FC236}">
                <a16:creationId xmlns:a16="http://schemas.microsoft.com/office/drawing/2014/main" id="{DB159F76-9184-8349-8F22-0189B2A9795C}"/>
              </a:ext>
            </a:extLst>
          </p:cNvPr>
          <p:cNvGrpSpPr/>
          <p:nvPr/>
        </p:nvGrpSpPr>
        <p:grpSpPr>
          <a:xfrm>
            <a:off x="8024089" y="4598361"/>
            <a:ext cx="1831111" cy="1449986"/>
            <a:chOff x="8172229" y="3689805"/>
            <a:chExt cx="1831111" cy="1449986"/>
          </a:xfrm>
        </p:grpSpPr>
        <p:sp>
          <p:nvSpPr>
            <p:cNvPr id="27" name="TextBox 26">
              <a:extLst>
                <a:ext uri="{FF2B5EF4-FFF2-40B4-BE49-F238E27FC236}">
                  <a16:creationId xmlns:a16="http://schemas.microsoft.com/office/drawing/2014/main" id="{EF1A7448-EFD1-344B-BC96-E4B9A7E88569}"/>
                </a:ext>
              </a:extLst>
            </p:cNvPr>
            <p:cNvSpPr txBox="1"/>
            <p:nvPr/>
          </p:nvSpPr>
          <p:spPr>
            <a:xfrm>
              <a:off x="8172229" y="4770459"/>
              <a:ext cx="1754909" cy="369332"/>
            </a:xfrm>
            <a:prstGeom prst="rect">
              <a:avLst/>
            </a:prstGeom>
            <a:noFill/>
          </p:spPr>
          <p:txBody>
            <a:bodyPr wrap="square" rtlCol="0">
              <a:spAutoFit/>
            </a:bodyPr>
            <a:lstStyle/>
            <a:p>
              <a:pPr algn="ctr"/>
              <a:r>
                <a:rPr lang="en-US" dirty="0"/>
                <a:t>Posts Service</a:t>
              </a:r>
            </a:p>
          </p:txBody>
        </p:sp>
        <p:pic>
          <p:nvPicPr>
            <p:cNvPr id="28" name="Content Placeholder 9">
              <a:extLst>
                <a:ext uri="{FF2B5EF4-FFF2-40B4-BE49-F238E27FC236}">
                  <a16:creationId xmlns:a16="http://schemas.microsoft.com/office/drawing/2014/main" id="{44BE525B-3ED1-BC46-9CE5-A4B3C7F7659A}"/>
                </a:ext>
              </a:extLst>
            </p:cNvPr>
            <p:cNvPicPr>
              <a:picLocks noChangeAspect="1"/>
            </p:cNvPicPr>
            <p:nvPr/>
          </p:nvPicPr>
          <p:blipFill>
            <a:blip r:embed="rId3"/>
            <a:stretch>
              <a:fillRect/>
            </a:stretch>
          </p:blipFill>
          <p:spPr>
            <a:xfrm>
              <a:off x="8421612" y="3689805"/>
              <a:ext cx="1080655" cy="1080655"/>
            </a:xfrm>
            <a:prstGeom prst="rect">
              <a:avLst/>
            </a:prstGeom>
          </p:spPr>
        </p:pic>
        <p:pic>
          <p:nvPicPr>
            <p:cNvPr id="29" name="Picture 28">
              <a:extLst>
                <a:ext uri="{FF2B5EF4-FFF2-40B4-BE49-F238E27FC236}">
                  <a16:creationId xmlns:a16="http://schemas.microsoft.com/office/drawing/2014/main" id="{53C9C855-88CA-3D40-B771-B44E5AAB13B9}"/>
                </a:ext>
              </a:extLst>
            </p:cNvPr>
            <p:cNvPicPr>
              <a:picLocks noChangeAspect="1"/>
            </p:cNvPicPr>
            <p:nvPr/>
          </p:nvPicPr>
          <p:blipFill>
            <a:blip r:embed="rId5"/>
            <a:stretch>
              <a:fillRect/>
            </a:stretch>
          </p:blipFill>
          <p:spPr>
            <a:xfrm>
              <a:off x="9228640" y="3824763"/>
              <a:ext cx="774700" cy="774700"/>
            </a:xfrm>
            <a:prstGeom prst="rect">
              <a:avLst/>
            </a:prstGeom>
          </p:spPr>
        </p:pic>
      </p:grpSp>
      <p:pic>
        <p:nvPicPr>
          <p:cNvPr id="14" name="Picture 13" descr="A screenshot of a cell phone&#10;&#10;Description automatically generated">
            <a:extLst>
              <a:ext uri="{FF2B5EF4-FFF2-40B4-BE49-F238E27FC236}">
                <a16:creationId xmlns:a16="http://schemas.microsoft.com/office/drawing/2014/main" id="{D69C57F2-FEB9-934D-9BAF-85B2CE626B4F}"/>
              </a:ext>
            </a:extLst>
          </p:cNvPr>
          <p:cNvPicPr>
            <a:picLocks noChangeAspect="1"/>
          </p:cNvPicPr>
          <p:nvPr/>
        </p:nvPicPr>
        <p:blipFill>
          <a:blip r:embed="rId6"/>
          <a:stretch>
            <a:fillRect/>
          </a:stretch>
        </p:blipFill>
        <p:spPr>
          <a:xfrm>
            <a:off x="10109152" y="650812"/>
            <a:ext cx="1662339" cy="1670000"/>
          </a:xfrm>
          <a:prstGeom prst="rect">
            <a:avLst/>
          </a:prstGeom>
        </p:spPr>
      </p:pic>
      <p:pic>
        <p:nvPicPr>
          <p:cNvPr id="25" name="Picture 24" descr="A screenshot of a cell phone&#10;&#10;Description automatically generated">
            <a:extLst>
              <a:ext uri="{FF2B5EF4-FFF2-40B4-BE49-F238E27FC236}">
                <a16:creationId xmlns:a16="http://schemas.microsoft.com/office/drawing/2014/main" id="{FF6E1E97-8147-C545-A8A8-C865C5D60653}"/>
              </a:ext>
            </a:extLst>
          </p:cNvPr>
          <p:cNvPicPr>
            <a:picLocks noChangeAspect="1"/>
          </p:cNvPicPr>
          <p:nvPr/>
        </p:nvPicPr>
        <p:blipFill>
          <a:blip r:embed="rId7"/>
          <a:stretch>
            <a:fillRect/>
          </a:stretch>
        </p:blipFill>
        <p:spPr>
          <a:xfrm>
            <a:off x="9931402" y="4598568"/>
            <a:ext cx="1926234" cy="1926234"/>
          </a:xfrm>
          <a:prstGeom prst="rect">
            <a:avLst/>
          </a:prstGeom>
        </p:spPr>
      </p:pic>
    </p:spTree>
    <p:extLst>
      <p:ext uri="{BB962C8B-B14F-4D97-AF65-F5344CB8AC3E}">
        <p14:creationId xmlns:p14="http://schemas.microsoft.com/office/powerpoint/2010/main" val="346960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50EF9-9B81-8C4D-BE52-F83319EF2BBE}"/>
              </a:ext>
            </a:extLst>
          </p:cNvPr>
          <p:cNvSpPr>
            <a:spLocks noGrp="1"/>
          </p:cNvSpPr>
          <p:nvPr>
            <p:ph type="title"/>
          </p:nvPr>
        </p:nvSpPr>
        <p:spPr/>
        <p:txBody>
          <a:bodyPr/>
          <a:lstStyle/>
          <a:p>
            <a:r>
              <a:rPr lang="en-US" dirty="0"/>
              <a:t>Availability</a:t>
            </a:r>
          </a:p>
        </p:txBody>
      </p:sp>
      <p:sp>
        <p:nvSpPr>
          <p:cNvPr id="5" name="Rectangle 4">
            <a:extLst>
              <a:ext uri="{FF2B5EF4-FFF2-40B4-BE49-F238E27FC236}">
                <a16:creationId xmlns:a16="http://schemas.microsoft.com/office/drawing/2014/main" id="{5CBA68EB-B661-A549-A3FD-E55D1B9BB37A}"/>
              </a:ext>
            </a:extLst>
          </p:cNvPr>
          <p:cNvSpPr/>
          <p:nvPr/>
        </p:nvSpPr>
        <p:spPr>
          <a:xfrm>
            <a:off x="2823098" y="3639847"/>
            <a:ext cx="8211845" cy="204187"/>
          </a:xfrm>
          <a:prstGeom prst="rect">
            <a:avLst/>
          </a:prstGeom>
          <a:solidFill>
            <a:srgbClr val="FFC000"/>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BBCD5AE-35FA-EF40-9D5B-243437B28AE0}"/>
              </a:ext>
            </a:extLst>
          </p:cNvPr>
          <p:cNvSpPr/>
          <p:nvPr/>
        </p:nvSpPr>
        <p:spPr>
          <a:xfrm>
            <a:off x="2823097" y="4467764"/>
            <a:ext cx="8211845" cy="20418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A04D098-6C28-F643-B5E1-DC2F5F7CC97E}"/>
              </a:ext>
            </a:extLst>
          </p:cNvPr>
          <p:cNvSpPr/>
          <p:nvPr/>
        </p:nvSpPr>
        <p:spPr>
          <a:xfrm>
            <a:off x="2823097" y="5310479"/>
            <a:ext cx="8211845" cy="204187"/>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F0AB064-36E5-2A44-A647-F618BBABFE1E}"/>
              </a:ext>
            </a:extLst>
          </p:cNvPr>
          <p:cNvSpPr txBox="1"/>
          <p:nvPr/>
        </p:nvSpPr>
        <p:spPr>
          <a:xfrm>
            <a:off x="1251677" y="3500595"/>
            <a:ext cx="1484124" cy="369332"/>
          </a:xfrm>
          <a:prstGeom prst="rect">
            <a:avLst/>
          </a:prstGeom>
          <a:noFill/>
        </p:spPr>
        <p:txBody>
          <a:bodyPr wrap="square" rtlCol="0">
            <a:spAutoFit/>
          </a:bodyPr>
          <a:lstStyle/>
          <a:p>
            <a:r>
              <a:rPr lang="en-US" dirty="0"/>
              <a:t>Read Service</a:t>
            </a:r>
          </a:p>
        </p:txBody>
      </p:sp>
      <p:sp>
        <p:nvSpPr>
          <p:cNvPr id="10" name="TextBox 9">
            <a:extLst>
              <a:ext uri="{FF2B5EF4-FFF2-40B4-BE49-F238E27FC236}">
                <a16:creationId xmlns:a16="http://schemas.microsoft.com/office/drawing/2014/main" id="{9851AD6E-3706-2B41-94C7-C8F66A129641}"/>
              </a:ext>
            </a:extLst>
          </p:cNvPr>
          <p:cNvSpPr txBox="1"/>
          <p:nvPr/>
        </p:nvSpPr>
        <p:spPr>
          <a:xfrm>
            <a:off x="1251677" y="4246691"/>
            <a:ext cx="1358358" cy="646331"/>
          </a:xfrm>
          <a:prstGeom prst="rect">
            <a:avLst/>
          </a:prstGeom>
          <a:noFill/>
        </p:spPr>
        <p:txBody>
          <a:bodyPr wrap="square" rtlCol="0">
            <a:spAutoFit/>
          </a:bodyPr>
          <a:lstStyle/>
          <a:p>
            <a:pPr algn="ctr"/>
            <a:r>
              <a:rPr lang="en-US" dirty="0"/>
              <a:t>Users</a:t>
            </a:r>
          </a:p>
          <a:p>
            <a:pPr algn="ctr"/>
            <a:r>
              <a:rPr lang="en-US" dirty="0"/>
              <a:t>Service</a:t>
            </a:r>
          </a:p>
        </p:txBody>
      </p:sp>
      <p:sp>
        <p:nvSpPr>
          <p:cNvPr id="11" name="TextBox 10">
            <a:extLst>
              <a:ext uri="{FF2B5EF4-FFF2-40B4-BE49-F238E27FC236}">
                <a16:creationId xmlns:a16="http://schemas.microsoft.com/office/drawing/2014/main" id="{2CE3CA48-8CDC-0B4E-8B03-42C6BA61623A}"/>
              </a:ext>
            </a:extLst>
          </p:cNvPr>
          <p:cNvSpPr txBox="1"/>
          <p:nvPr/>
        </p:nvSpPr>
        <p:spPr>
          <a:xfrm>
            <a:off x="1251678" y="5089406"/>
            <a:ext cx="1358357" cy="646331"/>
          </a:xfrm>
          <a:prstGeom prst="rect">
            <a:avLst/>
          </a:prstGeom>
          <a:noFill/>
        </p:spPr>
        <p:txBody>
          <a:bodyPr wrap="square" rtlCol="0">
            <a:spAutoFit/>
          </a:bodyPr>
          <a:lstStyle/>
          <a:p>
            <a:pPr algn="ctr"/>
            <a:r>
              <a:rPr lang="en-US" dirty="0"/>
              <a:t>Posts</a:t>
            </a:r>
          </a:p>
          <a:p>
            <a:pPr algn="ctr"/>
            <a:r>
              <a:rPr lang="en-US" dirty="0"/>
              <a:t>Service</a:t>
            </a:r>
          </a:p>
        </p:txBody>
      </p:sp>
      <p:cxnSp>
        <p:nvCxnSpPr>
          <p:cNvPr id="14" name="Straight Arrow Connector 13">
            <a:extLst>
              <a:ext uri="{FF2B5EF4-FFF2-40B4-BE49-F238E27FC236}">
                <a16:creationId xmlns:a16="http://schemas.microsoft.com/office/drawing/2014/main" id="{C0D8DCB8-0478-A54B-8E2D-86D5616EC90E}"/>
              </a:ext>
            </a:extLst>
          </p:cNvPr>
          <p:cNvCxnSpPr>
            <a:cxnSpLocks/>
          </p:cNvCxnSpPr>
          <p:nvPr/>
        </p:nvCxnSpPr>
        <p:spPr>
          <a:xfrm>
            <a:off x="2982897" y="2478202"/>
            <a:ext cx="417251" cy="1161645"/>
          </a:xfrm>
          <a:prstGeom prst="straightConnector1">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D01CBA7-BF73-5548-89FC-7819848E06B9}"/>
              </a:ext>
            </a:extLst>
          </p:cNvPr>
          <p:cNvCxnSpPr>
            <a:cxnSpLocks/>
          </p:cNvCxnSpPr>
          <p:nvPr/>
        </p:nvCxnSpPr>
        <p:spPr>
          <a:xfrm>
            <a:off x="3400148" y="3844701"/>
            <a:ext cx="276687" cy="1465778"/>
          </a:xfrm>
          <a:prstGeom prst="straightConnector1">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8EA5ADE-32EA-1749-B979-EF1DDDFE8AF2}"/>
              </a:ext>
            </a:extLst>
          </p:cNvPr>
          <p:cNvCxnSpPr>
            <a:cxnSpLocks/>
          </p:cNvCxnSpPr>
          <p:nvPr/>
        </p:nvCxnSpPr>
        <p:spPr>
          <a:xfrm>
            <a:off x="3400148" y="3844034"/>
            <a:ext cx="363984" cy="638528"/>
          </a:xfrm>
          <a:prstGeom prst="straightConnector1">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7C4E343-4B76-3E49-8A2D-35EDB49142EC}"/>
              </a:ext>
            </a:extLst>
          </p:cNvPr>
          <p:cNvCxnSpPr>
            <a:cxnSpLocks/>
          </p:cNvCxnSpPr>
          <p:nvPr/>
        </p:nvCxnSpPr>
        <p:spPr>
          <a:xfrm flipV="1">
            <a:off x="3676835" y="3869927"/>
            <a:ext cx="577050" cy="1440552"/>
          </a:xfrm>
          <a:prstGeom prst="straightConnector1">
            <a:avLst/>
          </a:prstGeom>
          <a:ln w="38100">
            <a:solidFill>
              <a:schemeClr val="accent3">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62D446C-723E-8647-A296-719324C08B85}"/>
              </a:ext>
            </a:extLst>
          </p:cNvPr>
          <p:cNvCxnSpPr>
            <a:cxnSpLocks/>
          </p:cNvCxnSpPr>
          <p:nvPr/>
        </p:nvCxnSpPr>
        <p:spPr>
          <a:xfrm flipV="1">
            <a:off x="3814208" y="3829236"/>
            <a:ext cx="226611" cy="653326"/>
          </a:xfrm>
          <a:prstGeom prst="straightConnector1">
            <a:avLst/>
          </a:prstGeom>
          <a:ln w="38100">
            <a:solidFill>
              <a:schemeClr val="accent3">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826F179-9CB9-AB45-A49E-845B3C5C72AC}"/>
              </a:ext>
            </a:extLst>
          </p:cNvPr>
          <p:cNvSpPr/>
          <p:nvPr/>
        </p:nvSpPr>
        <p:spPr>
          <a:xfrm>
            <a:off x="2823096" y="2248122"/>
            <a:ext cx="8211845" cy="204187"/>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6E485250-0983-834C-B7A4-E0800D200CBC}"/>
              </a:ext>
            </a:extLst>
          </p:cNvPr>
          <p:cNvSpPr txBox="1"/>
          <p:nvPr/>
        </p:nvSpPr>
        <p:spPr>
          <a:xfrm>
            <a:off x="1175988" y="2165198"/>
            <a:ext cx="1434047" cy="369332"/>
          </a:xfrm>
          <a:prstGeom prst="rect">
            <a:avLst/>
          </a:prstGeom>
          <a:noFill/>
        </p:spPr>
        <p:txBody>
          <a:bodyPr wrap="square" rtlCol="0">
            <a:spAutoFit/>
          </a:bodyPr>
          <a:lstStyle/>
          <a:p>
            <a:pPr algn="ctr"/>
            <a:r>
              <a:rPr lang="en-US" dirty="0"/>
              <a:t>UI</a:t>
            </a:r>
          </a:p>
        </p:txBody>
      </p:sp>
      <p:cxnSp>
        <p:nvCxnSpPr>
          <p:cNvPr id="36" name="Straight Arrow Connector 35">
            <a:extLst>
              <a:ext uri="{FF2B5EF4-FFF2-40B4-BE49-F238E27FC236}">
                <a16:creationId xmlns:a16="http://schemas.microsoft.com/office/drawing/2014/main" id="{339D4ECB-52CF-F94B-ABCB-C0D344D35674}"/>
              </a:ext>
            </a:extLst>
          </p:cNvPr>
          <p:cNvCxnSpPr>
            <a:cxnSpLocks/>
          </p:cNvCxnSpPr>
          <p:nvPr/>
        </p:nvCxnSpPr>
        <p:spPr>
          <a:xfrm flipV="1">
            <a:off x="4278809" y="2452309"/>
            <a:ext cx="452989" cy="1186871"/>
          </a:xfrm>
          <a:prstGeom prst="straightConnector1">
            <a:avLst/>
          </a:prstGeom>
          <a:ln w="38100">
            <a:solidFill>
              <a:schemeClr val="accent3">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19860B9-2F4B-6248-AF05-DBDD600CEAF1}"/>
              </a:ext>
            </a:extLst>
          </p:cNvPr>
          <p:cNvSpPr/>
          <p:nvPr/>
        </p:nvSpPr>
        <p:spPr>
          <a:xfrm>
            <a:off x="7320216" y="4467764"/>
            <a:ext cx="740324" cy="303927"/>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1409F148-D4F7-9D42-A077-2821F6964D78}"/>
              </a:ext>
            </a:extLst>
          </p:cNvPr>
          <p:cNvSpPr/>
          <p:nvPr/>
        </p:nvSpPr>
        <p:spPr>
          <a:xfrm>
            <a:off x="4031436" y="3626233"/>
            <a:ext cx="293512" cy="230747"/>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2BB17528-CED1-BD4A-9A8A-D3AC2439E734}"/>
              </a:ext>
            </a:extLst>
          </p:cNvPr>
          <p:cNvCxnSpPr>
            <a:cxnSpLocks/>
          </p:cNvCxnSpPr>
          <p:nvPr/>
        </p:nvCxnSpPr>
        <p:spPr>
          <a:xfrm>
            <a:off x="6553695" y="2494549"/>
            <a:ext cx="417251" cy="1161645"/>
          </a:xfrm>
          <a:prstGeom prst="straightConnector1">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E0004FD-1E5A-6744-9F3B-92B040FDC72A}"/>
              </a:ext>
            </a:extLst>
          </p:cNvPr>
          <p:cNvCxnSpPr>
            <a:cxnSpLocks/>
          </p:cNvCxnSpPr>
          <p:nvPr/>
        </p:nvCxnSpPr>
        <p:spPr>
          <a:xfrm>
            <a:off x="7052407" y="3857314"/>
            <a:ext cx="276687" cy="1465778"/>
          </a:xfrm>
          <a:prstGeom prst="straightConnector1">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B5A5820-97F8-784B-81BD-B6FBA9899857}"/>
              </a:ext>
            </a:extLst>
          </p:cNvPr>
          <p:cNvCxnSpPr>
            <a:cxnSpLocks/>
            <a:endCxn id="23" idx="1"/>
          </p:cNvCxnSpPr>
          <p:nvPr/>
        </p:nvCxnSpPr>
        <p:spPr>
          <a:xfrm>
            <a:off x="7052407" y="3849582"/>
            <a:ext cx="351349" cy="625423"/>
          </a:xfrm>
          <a:prstGeom prst="straightConnector1">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14D926D-AD12-F04E-8273-2DAB83678C9B}"/>
              </a:ext>
            </a:extLst>
          </p:cNvPr>
          <p:cNvCxnSpPr>
            <a:cxnSpLocks/>
          </p:cNvCxnSpPr>
          <p:nvPr/>
        </p:nvCxnSpPr>
        <p:spPr>
          <a:xfrm flipV="1">
            <a:off x="7373176" y="3842668"/>
            <a:ext cx="948167" cy="1499663"/>
          </a:xfrm>
          <a:prstGeom prst="straightConnector1">
            <a:avLst/>
          </a:prstGeom>
          <a:ln w="38100">
            <a:solidFill>
              <a:schemeClr val="accent3">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Cross 22">
            <a:extLst>
              <a:ext uri="{FF2B5EF4-FFF2-40B4-BE49-F238E27FC236}">
                <a16:creationId xmlns:a16="http://schemas.microsoft.com/office/drawing/2014/main" id="{F3F4815D-C53D-534D-BF9C-27330C214452}"/>
              </a:ext>
            </a:extLst>
          </p:cNvPr>
          <p:cNvSpPr/>
          <p:nvPr/>
        </p:nvSpPr>
        <p:spPr>
          <a:xfrm rot="2724465">
            <a:off x="7357150" y="4438104"/>
            <a:ext cx="312852" cy="296589"/>
          </a:xfrm>
          <a:prstGeom prst="plus">
            <a:avLst/>
          </a:prstGeom>
          <a:solidFill>
            <a:srgbClr val="FF0000"/>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54FE5F2D-2079-1843-B8F6-6EB65934CA5D}"/>
              </a:ext>
            </a:extLst>
          </p:cNvPr>
          <p:cNvSpPr/>
          <p:nvPr/>
        </p:nvSpPr>
        <p:spPr>
          <a:xfrm>
            <a:off x="9285746" y="5236360"/>
            <a:ext cx="568171" cy="303927"/>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F8CDAA76-556E-B54D-BC52-FC1F9D20E863}"/>
              </a:ext>
            </a:extLst>
          </p:cNvPr>
          <p:cNvCxnSpPr>
            <a:cxnSpLocks/>
          </p:cNvCxnSpPr>
          <p:nvPr/>
        </p:nvCxnSpPr>
        <p:spPr>
          <a:xfrm>
            <a:off x="8740917" y="2479903"/>
            <a:ext cx="417251" cy="1161645"/>
          </a:xfrm>
          <a:prstGeom prst="straightConnector1">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FD0BFF2-B3C4-3942-89A0-8434920E02AC}"/>
              </a:ext>
            </a:extLst>
          </p:cNvPr>
          <p:cNvCxnSpPr>
            <a:cxnSpLocks/>
          </p:cNvCxnSpPr>
          <p:nvPr/>
        </p:nvCxnSpPr>
        <p:spPr>
          <a:xfrm>
            <a:off x="9239629" y="3842668"/>
            <a:ext cx="276687" cy="1465778"/>
          </a:xfrm>
          <a:prstGeom prst="straightConnector1">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D7C8831-FA8E-734C-AACB-DE4CA1401E8D}"/>
              </a:ext>
            </a:extLst>
          </p:cNvPr>
          <p:cNvCxnSpPr>
            <a:cxnSpLocks/>
          </p:cNvCxnSpPr>
          <p:nvPr/>
        </p:nvCxnSpPr>
        <p:spPr>
          <a:xfrm>
            <a:off x="9239629" y="3834936"/>
            <a:ext cx="363984" cy="638528"/>
          </a:xfrm>
          <a:prstGeom prst="straightConnector1">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1889279-C115-194E-B0FF-F73D992B179D}"/>
              </a:ext>
            </a:extLst>
          </p:cNvPr>
          <p:cNvCxnSpPr>
            <a:cxnSpLocks/>
          </p:cNvCxnSpPr>
          <p:nvPr/>
        </p:nvCxnSpPr>
        <p:spPr>
          <a:xfrm flipV="1">
            <a:off x="9569277" y="3793376"/>
            <a:ext cx="226611" cy="653326"/>
          </a:xfrm>
          <a:prstGeom prst="straightConnector1">
            <a:avLst/>
          </a:prstGeom>
          <a:ln w="38100">
            <a:solidFill>
              <a:schemeClr val="accent3">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Cross 46">
            <a:extLst>
              <a:ext uri="{FF2B5EF4-FFF2-40B4-BE49-F238E27FC236}">
                <a16:creationId xmlns:a16="http://schemas.microsoft.com/office/drawing/2014/main" id="{15F59862-472F-BA4D-AE80-4F8635D74EFD}"/>
              </a:ext>
            </a:extLst>
          </p:cNvPr>
          <p:cNvSpPr/>
          <p:nvPr/>
        </p:nvSpPr>
        <p:spPr>
          <a:xfrm rot="2724465">
            <a:off x="9359890" y="5263910"/>
            <a:ext cx="312852" cy="296589"/>
          </a:xfrm>
          <a:prstGeom prst="plus">
            <a:avLst/>
          </a:prstGeom>
          <a:solidFill>
            <a:srgbClr val="FF0000"/>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9010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F2024-CE87-8E4C-B700-3582770621C5}"/>
              </a:ext>
            </a:extLst>
          </p:cNvPr>
          <p:cNvSpPr>
            <a:spLocks noGrp="1"/>
          </p:cNvSpPr>
          <p:nvPr>
            <p:ph type="title"/>
          </p:nvPr>
        </p:nvSpPr>
        <p:spPr/>
        <p:txBody>
          <a:bodyPr/>
          <a:lstStyle/>
          <a:p>
            <a:r>
              <a:rPr lang="en-US" dirty="0"/>
              <a:t>System availability</a:t>
            </a:r>
          </a:p>
        </p:txBody>
      </p:sp>
      <p:sp>
        <p:nvSpPr>
          <p:cNvPr id="10" name="Content Placeholder 9">
            <a:extLst>
              <a:ext uri="{FF2B5EF4-FFF2-40B4-BE49-F238E27FC236}">
                <a16:creationId xmlns:a16="http://schemas.microsoft.com/office/drawing/2014/main" id="{EB88ED66-98BE-4D4D-ADD8-EAE67AF7BCF3}"/>
              </a:ext>
            </a:extLst>
          </p:cNvPr>
          <p:cNvSpPr>
            <a:spLocks noGrp="1"/>
          </p:cNvSpPr>
          <p:nvPr>
            <p:ph idx="1"/>
          </p:nvPr>
        </p:nvSpPr>
        <p:spPr>
          <a:xfrm>
            <a:off x="1251678" y="1699491"/>
            <a:ext cx="10178322" cy="4180101"/>
          </a:xfrm>
        </p:spPr>
        <p:txBody>
          <a:bodyPr>
            <a:noAutofit/>
          </a:bodyPr>
          <a:lstStyle/>
          <a:p>
            <a:pPr marL="0" indent="0" fontAlgn="base">
              <a:buNone/>
            </a:pPr>
            <a:r>
              <a:rPr lang="en-GB" sz="2400" dirty="0"/>
              <a:t>System Availability is calculated by modelling the system as an interconnection of parts in series and parallel. The following rules are used to decide if components should be placed in series or parallel:</a:t>
            </a:r>
          </a:p>
          <a:p>
            <a:pPr marL="0" indent="0" fontAlgn="base">
              <a:buNone/>
            </a:pPr>
            <a:endParaRPr lang="en-GB" sz="2400" dirty="0"/>
          </a:p>
          <a:p>
            <a:pPr fontAlgn="base"/>
            <a:r>
              <a:rPr lang="en-GB" sz="2400" dirty="0"/>
              <a:t>If failure of a part leads to the combination becoming inoperable, the two parts are considered to be operating in series</a:t>
            </a:r>
          </a:p>
          <a:p>
            <a:pPr marL="0" indent="0" fontAlgn="base">
              <a:buNone/>
            </a:pPr>
            <a:endParaRPr lang="en-GB" sz="2400" dirty="0"/>
          </a:p>
          <a:p>
            <a:pPr fontAlgn="base"/>
            <a:r>
              <a:rPr lang="en-GB" sz="2400" dirty="0"/>
              <a:t>If failure of a part leads to the other part taking over the operations of the failed part, the two parts are considered to be operating in parallel.</a:t>
            </a:r>
          </a:p>
          <a:p>
            <a:endParaRPr lang="en-US" sz="2400" dirty="0"/>
          </a:p>
          <a:p>
            <a:pPr marL="0" indent="0">
              <a:buNone/>
            </a:pPr>
            <a:r>
              <a:rPr lang="en-US" sz="1050" dirty="0">
                <a:hlinkClick r:id="rId2"/>
              </a:rPr>
              <a:t>https://www.eventhelix.com/RealtimeMantra/FaultHandling/system_reliability_availability.htm</a:t>
            </a:r>
            <a:endParaRPr lang="en-US" sz="1050" dirty="0"/>
          </a:p>
          <a:p>
            <a:pPr marL="0" indent="0">
              <a:buNone/>
            </a:pPr>
            <a:endParaRPr lang="en-US" sz="1050" dirty="0"/>
          </a:p>
        </p:txBody>
      </p:sp>
    </p:spTree>
    <p:extLst>
      <p:ext uri="{BB962C8B-B14F-4D97-AF65-F5344CB8AC3E}">
        <p14:creationId xmlns:p14="http://schemas.microsoft.com/office/powerpoint/2010/main" val="861415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F2024-CE87-8E4C-B700-3582770621C5}"/>
              </a:ext>
            </a:extLst>
          </p:cNvPr>
          <p:cNvSpPr>
            <a:spLocks noGrp="1"/>
          </p:cNvSpPr>
          <p:nvPr>
            <p:ph type="title"/>
          </p:nvPr>
        </p:nvSpPr>
        <p:spPr/>
        <p:txBody>
          <a:bodyPr/>
          <a:lstStyle/>
          <a:p>
            <a:r>
              <a:rPr lang="en-US" dirty="0"/>
              <a:t>Availability</a:t>
            </a:r>
          </a:p>
        </p:txBody>
      </p:sp>
      <p:sp>
        <p:nvSpPr>
          <p:cNvPr id="12" name="TextBox 11">
            <a:extLst>
              <a:ext uri="{FF2B5EF4-FFF2-40B4-BE49-F238E27FC236}">
                <a16:creationId xmlns:a16="http://schemas.microsoft.com/office/drawing/2014/main" id="{173C6772-1038-1B4B-A681-B012066A372A}"/>
              </a:ext>
            </a:extLst>
          </p:cNvPr>
          <p:cNvSpPr txBox="1"/>
          <p:nvPr/>
        </p:nvSpPr>
        <p:spPr>
          <a:xfrm>
            <a:off x="8100291" y="2780147"/>
            <a:ext cx="1754909" cy="369332"/>
          </a:xfrm>
          <a:prstGeom prst="rect">
            <a:avLst/>
          </a:prstGeom>
          <a:noFill/>
        </p:spPr>
        <p:txBody>
          <a:bodyPr wrap="square" rtlCol="0">
            <a:spAutoFit/>
          </a:bodyPr>
          <a:lstStyle/>
          <a:p>
            <a:r>
              <a:rPr lang="en-US" dirty="0"/>
              <a:t>Users Service</a:t>
            </a:r>
          </a:p>
        </p:txBody>
      </p:sp>
      <p:pic>
        <p:nvPicPr>
          <p:cNvPr id="13" name="Content Placeholder 9">
            <a:extLst>
              <a:ext uri="{FF2B5EF4-FFF2-40B4-BE49-F238E27FC236}">
                <a16:creationId xmlns:a16="http://schemas.microsoft.com/office/drawing/2014/main" id="{98CFF6A1-E25B-194B-95FF-3034720E67C9}"/>
              </a:ext>
            </a:extLst>
          </p:cNvPr>
          <p:cNvPicPr>
            <a:picLocks noChangeAspect="1"/>
          </p:cNvPicPr>
          <p:nvPr/>
        </p:nvPicPr>
        <p:blipFill>
          <a:blip r:embed="rId3"/>
          <a:stretch>
            <a:fillRect/>
          </a:stretch>
        </p:blipFill>
        <p:spPr>
          <a:xfrm>
            <a:off x="8349674" y="1699493"/>
            <a:ext cx="1080655" cy="1080655"/>
          </a:xfrm>
          <a:prstGeom prst="rect">
            <a:avLst/>
          </a:prstGeom>
        </p:spPr>
      </p:pic>
      <p:sp>
        <p:nvSpPr>
          <p:cNvPr id="14" name="TextBox 13">
            <a:extLst>
              <a:ext uri="{FF2B5EF4-FFF2-40B4-BE49-F238E27FC236}">
                <a16:creationId xmlns:a16="http://schemas.microsoft.com/office/drawing/2014/main" id="{52319A77-63F3-CA4D-BFA9-9F0321417A65}"/>
              </a:ext>
            </a:extLst>
          </p:cNvPr>
          <p:cNvSpPr txBox="1"/>
          <p:nvPr/>
        </p:nvSpPr>
        <p:spPr>
          <a:xfrm>
            <a:off x="8100291" y="5556601"/>
            <a:ext cx="1754909" cy="369332"/>
          </a:xfrm>
          <a:prstGeom prst="rect">
            <a:avLst/>
          </a:prstGeom>
          <a:noFill/>
        </p:spPr>
        <p:txBody>
          <a:bodyPr wrap="square" rtlCol="0">
            <a:spAutoFit/>
          </a:bodyPr>
          <a:lstStyle/>
          <a:p>
            <a:r>
              <a:rPr lang="en-US" dirty="0"/>
              <a:t>Posts Service</a:t>
            </a:r>
          </a:p>
        </p:txBody>
      </p:sp>
      <p:pic>
        <p:nvPicPr>
          <p:cNvPr id="15" name="Content Placeholder 9">
            <a:extLst>
              <a:ext uri="{FF2B5EF4-FFF2-40B4-BE49-F238E27FC236}">
                <a16:creationId xmlns:a16="http://schemas.microsoft.com/office/drawing/2014/main" id="{1443983B-B302-D442-89C9-7B6E2FE640FE}"/>
              </a:ext>
            </a:extLst>
          </p:cNvPr>
          <p:cNvPicPr>
            <a:picLocks noGrp="1" noChangeAspect="1"/>
          </p:cNvPicPr>
          <p:nvPr>
            <p:ph idx="1"/>
          </p:nvPr>
        </p:nvPicPr>
        <p:blipFill>
          <a:blip r:embed="rId3"/>
          <a:stretch>
            <a:fillRect/>
          </a:stretch>
        </p:blipFill>
        <p:spPr>
          <a:xfrm>
            <a:off x="8349674" y="4475947"/>
            <a:ext cx="1080655" cy="1080655"/>
          </a:xfrm>
        </p:spPr>
      </p:pic>
      <p:sp>
        <p:nvSpPr>
          <p:cNvPr id="16" name="TextBox 15">
            <a:extLst>
              <a:ext uri="{FF2B5EF4-FFF2-40B4-BE49-F238E27FC236}">
                <a16:creationId xmlns:a16="http://schemas.microsoft.com/office/drawing/2014/main" id="{B2BB7B0A-A099-024A-A60C-9B2D1FEBF11B}"/>
              </a:ext>
            </a:extLst>
          </p:cNvPr>
          <p:cNvSpPr txBox="1"/>
          <p:nvPr/>
        </p:nvSpPr>
        <p:spPr>
          <a:xfrm>
            <a:off x="4193309" y="3860801"/>
            <a:ext cx="1754909" cy="369332"/>
          </a:xfrm>
          <a:prstGeom prst="rect">
            <a:avLst/>
          </a:prstGeom>
          <a:noFill/>
        </p:spPr>
        <p:txBody>
          <a:bodyPr wrap="square" rtlCol="0">
            <a:spAutoFit/>
          </a:bodyPr>
          <a:lstStyle/>
          <a:p>
            <a:pPr algn="ctr"/>
            <a:r>
              <a:rPr lang="en-US" dirty="0"/>
              <a:t>Read Service</a:t>
            </a:r>
          </a:p>
        </p:txBody>
      </p:sp>
      <p:pic>
        <p:nvPicPr>
          <p:cNvPr id="17" name="Content Placeholder 9">
            <a:extLst>
              <a:ext uri="{FF2B5EF4-FFF2-40B4-BE49-F238E27FC236}">
                <a16:creationId xmlns:a16="http://schemas.microsoft.com/office/drawing/2014/main" id="{74079EC9-59AE-BD40-B454-D0CA2B915324}"/>
              </a:ext>
            </a:extLst>
          </p:cNvPr>
          <p:cNvPicPr>
            <a:picLocks noChangeAspect="1"/>
          </p:cNvPicPr>
          <p:nvPr/>
        </p:nvPicPr>
        <p:blipFill>
          <a:blip r:embed="rId3"/>
          <a:stretch>
            <a:fillRect/>
          </a:stretch>
        </p:blipFill>
        <p:spPr>
          <a:xfrm>
            <a:off x="4539671" y="2780147"/>
            <a:ext cx="1080655" cy="1080655"/>
          </a:xfrm>
          <a:prstGeom prst="rect">
            <a:avLst/>
          </a:prstGeom>
        </p:spPr>
      </p:pic>
      <p:pic>
        <p:nvPicPr>
          <p:cNvPr id="19" name="Picture 18">
            <a:extLst>
              <a:ext uri="{FF2B5EF4-FFF2-40B4-BE49-F238E27FC236}">
                <a16:creationId xmlns:a16="http://schemas.microsoft.com/office/drawing/2014/main" id="{E2A749A5-80E1-5948-B003-EFC63E5169EE}"/>
              </a:ext>
            </a:extLst>
          </p:cNvPr>
          <p:cNvPicPr>
            <a:picLocks noChangeAspect="1"/>
          </p:cNvPicPr>
          <p:nvPr/>
        </p:nvPicPr>
        <p:blipFill>
          <a:blip r:embed="rId4"/>
          <a:stretch>
            <a:fillRect/>
          </a:stretch>
        </p:blipFill>
        <p:spPr>
          <a:xfrm>
            <a:off x="1857085" y="2667577"/>
            <a:ext cx="1522845" cy="1522845"/>
          </a:xfrm>
          <a:prstGeom prst="rect">
            <a:avLst/>
          </a:prstGeom>
        </p:spPr>
      </p:pic>
      <p:sp>
        <p:nvSpPr>
          <p:cNvPr id="20" name="TextBox 19">
            <a:extLst>
              <a:ext uri="{FF2B5EF4-FFF2-40B4-BE49-F238E27FC236}">
                <a16:creationId xmlns:a16="http://schemas.microsoft.com/office/drawing/2014/main" id="{3AA2B391-4C8D-3149-B553-F64F54105DC4}"/>
              </a:ext>
            </a:extLst>
          </p:cNvPr>
          <p:cNvSpPr txBox="1"/>
          <p:nvPr/>
        </p:nvSpPr>
        <p:spPr>
          <a:xfrm>
            <a:off x="1625021" y="3860801"/>
            <a:ext cx="1754909" cy="369332"/>
          </a:xfrm>
          <a:prstGeom prst="rect">
            <a:avLst/>
          </a:prstGeom>
          <a:noFill/>
        </p:spPr>
        <p:txBody>
          <a:bodyPr wrap="square" rtlCol="0">
            <a:spAutoFit/>
          </a:bodyPr>
          <a:lstStyle/>
          <a:p>
            <a:pPr algn="ctr"/>
            <a:r>
              <a:rPr lang="en-US" dirty="0"/>
              <a:t>UI</a:t>
            </a:r>
          </a:p>
        </p:txBody>
      </p:sp>
      <p:cxnSp>
        <p:nvCxnSpPr>
          <p:cNvPr id="4" name="Straight Arrow Connector 3">
            <a:extLst>
              <a:ext uri="{FF2B5EF4-FFF2-40B4-BE49-F238E27FC236}">
                <a16:creationId xmlns:a16="http://schemas.microsoft.com/office/drawing/2014/main" id="{17E84E05-9831-1B43-A2D8-59F3416432F1}"/>
              </a:ext>
            </a:extLst>
          </p:cNvPr>
          <p:cNvCxnSpPr>
            <a:stCxn id="17" idx="3"/>
          </p:cNvCxnSpPr>
          <p:nvPr/>
        </p:nvCxnSpPr>
        <p:spPr>
          <a:xfrm flipV="1">
            <a:off x="5620326" y="2466109"/>
            <a:ext cx="2729348" cy="854366"/>
          </a:xfrm>
          <a:prstGeom prst="straightConnector1">
            <a:avLst/>
          </a:prstGeom>
          <a:ln w="28575">
            <a:solidFill>
              <a:schemeClr val="accent1"/>
            </a:solidFill>
            <a:headEnd type="none" w="med" len="med"/>
            <a:tailEnd type="triangle"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986D299-07ED-A445-8FAC-F1100F6E027B}"/>
              </a:ext>
            </a:extLst>
          </p:cNvPr>
          <p:cNvCxnSpPr>
            <a:cxnSpLocks/>
            <a:endCxn id="15" idx="1"/>
          </p:cNvCxnSpPr>
          <p:nvPr/>
        </p:nvCxnSpPr>
        <p:spPr>
          <a:xfrm>
            <a:off x="5620326" y="3618285"/>
            <a:ext cx="2729348" cy="1397990"/>
          </a:xfrm>
          <a:prstGeom prst="straightConnector1">
            <a:avLst/>
          </a:prstGeom>
          <a:ln w="28575">
            <a:solidFill>
              <a:schemeClr val="accent1"/>
            </a:solidFill>
            <a:headEnd type="none" w="med" len="med"/>
            <a:tailEnd type="triangle"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0A826A5-F056-F64C-9C3B-D35FB21CD8E8}"/>
              </a:ext>
            </a:extLst>
          </p:cNvPr>
          <p:cNvSpPr txBox="1"/>
          <p:nvPr/>
        </p:nvSpPr>
        <p:spPr>
          <a:xfrm>
            <a:off x="8458200" y="1230687"/>
            <a:ext cx="861291" cy="369332"/>
          </a:xfrm>
          <a:prstGeom prst="rect">
            <a:avLst/>
          </a:prstGeom>
          <a:noFill/>
        </p:spPr>
        <p:txBody>
          <a:bodyPr wrap="square" rtlCol="0">
            <a:spAutoFit/>
          </a:bodyPr>
          <a:lstStyle/>
          <a:p>
            <a:pPr algn="ctr"/>
            <a:r>
              <a:rPr lang="en-US" dirty="0"/>
              <a:t>99.99%</a:t>
            </a:r>
          </a:p>
        </p:txBody>
      </p:sp>
      <p:sp>
        <p:nvSpPr>
          <p:cNvPr id="22" name="TextBox 21">
            <a:extLst>
              <a:ext uri="{FF2B5EF4-FFF2-40B4-BE49-F238E27FC236}">
                <a16:creationId xmlns:a16="http://schemas.microsoft.com/office/drawing/2014/main" id="{961C918A-52B5-1245-9D93-4737CBE7B482}"/>
              </a:ext>
            </a:extLst>
          </p:cNvPr>
          <p:cNvSpPr txBox="1"/>
          <p:nvPr/>
        </p:nvSpPr>
        <p:spPr>
          <a:xfrm>
            <a:off x="8391239" y="4029874"/>
            <a:ext cx="997525" cy="646331"/>
          </a:xfrm>
          <a:prstGeom prst="rect">
            <a:avLst/>
          </a:prstGeom>
          <a:noFill/>
        </p:spPr>
        <p:txBody>
          <a:bodyPr wrap="square" rtlCol="0">
            <a:spAutoFit/>
          </a:bodyPr>
          <a:lstStyle/>
          <a:p>
            <a:pPr algn="ctr"/>
            <a:r>
              <a:rPr lang="en-US" dirty="0"/>
              <a:t>99%</a:t>
            </a:r>
          </a:p>
          <a:p>
            <a:pPr algn="ctr"/>
            <a:endParaRPr lang="en-US" dirty="0"/>
          </a:p>
        </p:txBody>
      </p:sp>
      <p:cxnSp>
        <p:nvCxnSpPr>
          <p:cNvPr id="21" name="Straight Arrow Connector 20">
            <a:extLst>
              <a:ext uri="{FF2B5EF4-FFF2-40B4-BE49-F238E27FC236}">
                <a16:creationId xmlns:a16="http://schemas.microsoft.com/office/drawing/2014/main" id="{7521CC3C-9B96-6D48-9E80-DD4FE42F507D}"/>
              </a:ext>
            </a:extLst>
          </p:cNvPr>
          <p:cNvCxnSpPr>
            <a:cxnSpLocks/>
          </p:cNvCxnSpPr>
          <p:nvPr/>
        </p:nvCxnSpPr>
        <p:spPr>
          <a:xfrm>
            <a:off x="3303149" y="3320474"/>
            <a:ext cx="1439722" cy="0"/>
          </a:xfrm>
          <a:prstGeom prst="straightConnector1">
            <a:avLst/>
          </a:prstGeom>
          <a:ln w="28575">
            <a:solidFill>
              <a:schemeClr val="accent1"/>
            </a:solidFill>
            <a:headEnd type="none" w="med" len="med"/>
            <a:tailEnd type="triangle"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83D3B09C-566D-8D43-B5D3-7124470F74E5}"/>
              </a:ext>
            </a:extLst>
          </p:cNvPr>
          <p:cNvPicPr>
            <a:picLocks noChangeAspect="1"/>
          </p:cNvPicPr>
          <p:nvPr/>
        </p:nvPicPr>
        <p:blipFill>
          <a:blip r:embed="rId5"/>
          <a:stretch>
            <a:fillRect/>
          </a:stretch>
        </p:blipFill>
        <p:spPr>
          <a:xfrm>
            <a:off x="9156702" y="1834451"/>
            <a:ext cx="774700" cy="774700"/>
          </a:xfrm>
          <a:prstGeom prst="rect">
            <a:avLst/>
          </a:prstGeom>
        </p:spPr>
      </p:pic>
      <p:pic>
        <p:nvPicPr>
          <p:cNvPr id="24" name="Picture 23">
            <a:extLst>
              <a:ext uri="{FF2B5EF4-FFF2-40B4-BE49-F238E27FC236}">
                <a16:creationId xmlns:a16="http://schemas.microsoft.com/office/drawing/2014/main" id="{893759E8-163E-B14E-8A81-9B381CD1E8AF}"/>
              </a:ext>
            </a:extLst>
          </p:cNvPr>
          <p:cNvPicPr>
            <a:picLocks noChangeAspect="1"/>
          </p:cNvPicPr>
          <p:nvPr/>
        </p:nvPicPr>
        <p:blipFill>
          <a:blip r:embed="rId5"/>
          <a:stretch>
            <a:fillRect/>
          </a:stretch>
        </p:blipFill>
        <p:spPr>
          <a:xfrm>
            <a:off x="9156702" y="4660613"/>
            <a:ext cx="774700" cy="774700"/>
          </a:xfrm>
          <a:prstGeom prst="rect">
            <a:avLst/>
          </a:prstGeom>
        </p:spPr>
      </p:pic>
      <p:sp>
        <p:nvSpPr>
          <p:cNvPr id="26" name="TextBox 25">
            <a:extLst>
              <a:ext uri="{FF2B5EF4-FFF2-40B4-BE49-F238E27FC236}">
                <a16:creationId xmlns:a16="http://schemas.microsoft.com/office/drawing/2014/main" id="{268BDC4A-D94F-A34B-819E-FE5001F68678}"/>
              </a:ext>
            </a:extLst>
          </p:cNvPr>
          <p:cNvSpPr txBox="1"/>
          <p:nvPr/>
        </p:nvSpPr>
        <p:spPr>
          <a:xfrm>
            <a:off x="4649353" y="2342748"/>
            <a:ext cx="861291" cy="369332"/>
          </a:xfrm>
          <a:prstGeom prst="rect">
            <a:avLst/>
          </a:prstGeom>
          <a:noFill/>
        </p:spPr>
        <p:txBody>
          <a:bodyPr wrap="square" rtlCol="0">
            <a:spAutoFit/>
          </a:bodyPr>
          <a:lstStyle/>
          <a:p>
            <a:pPr algn="ctr"/>
            <a:r>
              <a:rPr lang="en-US" dirty="0"/>
              <a:t>98.99%</a:t>
            </a:r>
          </a:p>
        </p:txBody>
      </p:sp>
    </p:spTree>
    <p:extLst>
      <p:ext uri="{BB962C8B-B14F-4D97-AF65-F5344CB8AC3E}">
        <p14:creationId xmlns:p14="http://schemas.microsoft.com/office/powerpoint/2010/main" val="1088596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F2024-CE87-8E4C-B700-3582770621C5}"/>
              </a:ext>
            </a:extLst>
          </p:cNvPr>
          <p:cNvSpPr>
            <a:spLocks noGrp="1"/>
          </p:cNvSpPr>
          <p:nvPr>
            <p:ph type="title"/>
          </p:nvPr>
        </p:nvSpPr>
        <p:spPr/>
        <p:txBody>
          <a:bodyPr/>
          <a:lstStyle/>
          <a:p>
            <a:r>
              <a:rPr lang="en-US" dirty="0"/>
              <a:t>availability</a:t>
            </a:r>
          </a:p>
        </p:txBody>
      </p:sp>
      <p:pic>
        <p:nvPicPr>
          <p:cNvPr id="6" name="Content Placeholder 5" descr="A screenshot of a cell phone&#10;&#10;Description automatically generated">
            <a:extLst>
              <a:ext uri="{FF2B5EF4-FFF2-40B4-BE49-F238E27FC236}">
                <a16:creationId xmlns:a16="http://schemas.microsoft.com/office/drawing/2014/main" id="{BF9EC737-ED68-574C-8079-7B63281B6E7E}"/>
              </a:ext>
            </a:extLst>
          </p:cNvPr>
          <p:cNvPicPr>
            <a:picLocks noGrp="1" noChangeAspect="1"/>
          </p:cNvPicPr>
          <p:nvPr>
            <p:ph idx="1"/>
          </p:nvPr>
        </p:nvPicPr>
        <p:blipFill>
          <a:blip r:embed="rId2"/>
          <a:stretch>
            <a:fillRect/>
          </a:stretch>
        </p:blipFill>
        <p:spPr>
          <a:xfrm>
            <a:off x="1250950" y="2230449"/>
            <a:ext cx="10179050" cy="1543893"/>
          </a:xfrm>
        </p:spPr>
      </p:pic>
      <p:sp>
        <p:nvSpPr>
          <p:cNvPr id="3" name="TextBox 2">
            <a:extLst>
              <a:ext uri="{FF2B5EF4-FFF2-40B4-BE49-F238E27FC236}">
                <a16:creationId xmlns:a16="http://schemas.microsoft.com/office/drawing/2014/main" id="{EFB7EA8C-CA60-8E48-A82B-0CFC65274724}"/>
              </a:ext>
            </a:extLst>
          </p:cNvPr>
          <p:cNvSpPr txBox="1"/>
          <p:nvPr/>
        </p:nvSpPr>
        <p:spPr>
          <a:xfrm>
            <a:off x="1250950" y="4130274"/>
            <a:ext cx="6829064" cy="584775"/>
          </a:xfrm>
          <a:prstGeom prst="rect">
            <a:avLst/>
          </a:prstGeom>
          <a:noFill/>
        </p:spPr>
        <p:txBody>
          <a:bodyPr wrap="square" rtlCol="0">
            <a:spAutoFit/>
          </a:bodyPr>
          <a:lstStyle/>
          <a:p>
            <a:r>
              <a:rPr lang="en-US" sz="3200" dirty="0"/>
              <a:t>How…..(99X99.99) : 100</a:t>
            </a:r>
          </a:p>
        </p:txBody>
      </p:sp>
    </p:spTree>
    <p:extLst>
      <p:ext uri="{BB962C8B-B14F-4D97-AF65-F5344CB8AC3E}">
        <p14:creationId xmlns:p14="http://schemas.microsoft.com/office/powerpoint/2010/main" val="2182861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F2024-CE87-8E4C-B700-3582770621C5}"/>
              </a:ext>
            </a:extLst>
          </p:cNvPr>
          <p:cNvSpPr>
            <a:spLocks noGrp="1"/>
          </p:cNvSpPr>
          <p:nvPr>
            <p:ph type="title"/>
          </p:nvPr>
        </p:nvSpPr>
        <p:spPr>
          <a:xfrm>
            <a:off x="1251678" y="382385"/>
            <a:ext cx="10178322" cy="1492132"/>
          </a:xfrm>
        </p:spPr>
        <p:txBody>
          <a:bodyPr/>
          <a:lstStyle/>
          <a:p>
            <a:r>
              <a:rPr lang="en-US" dirty="0"/>
              <a:t>Stale data</a:t>
            </a:r>
          </a:p>
        </p:txBody>
      </p:sp>
      <p:sp>
        <p:nvSpPr>
          <p:cNvPr id="12" name="TextBox 11">
            <a:extLst>
              <a:ext uri="{FF2B5EF4-FFF2-40B4-BE49-F238E27FC236}">
                <a16:creationId xmlns:a16="http://schemas.microsoft.com/office/drawing/2014/main" id="{173C6772-1038-1B4B-A681-B012066A372A}"/>
              </a:ext>
            </a:extLst>
          </p:cNvPr>
          <p:cNvSpPr txBox="1"/>
          <p:nvPr/>
        </p:nvSpPr>
        <p:spPr>
          <a:xfrm>
            <a:off x="8100291" y="2780147"/>
            <a:ext cx="1754909" cy="369332"/>
          </a:xfrm>
          <a:prstGeom prst="rect">
            <a:avLst/>
          </a:prstGeom>
          <a:noFill/>
        </p:spPr>
        <p:txBody>
          <a:bodyPr wrap="square" rtlCol="0">
            <a:spAutoFit/>
          </a:bodyPr>
          <a:lstStyle/>
          <a:p>
            <a:r>
              <a:rPr lang="en-US" dirty="0"/>
              <a:t>Users Service</a:t>
            </a:r>
          </a:p>
        </p:txBody>
      </p:sp>
      <p:pic>
        <p:nvPicPr>
          <p:cNvPr id="13" name="Content Placeholder 9">
            <a:extLst>
              <a:ext uri="{FF2B5EF4-FFF2-40B4-BE49-F238E27FC236}">
                <a16:creationId xmlns:a16="http://schemas.microsoft.com/office/drawing/2014/main" id="{98CFF6A1-E25B-194B-95FF-3034720E67C9}"/>
              </a:ext>
            </a:extLst>
          </p:cNvPr>
          <p:cNvPicPr>
            <a:picLocks noChangeAspect="1"/>
          </p:cNvPicPr>
          <p:nvPr/>
        </p:nvPicPr>
        <p:blipFill>
          <a:blip r:embed="rId3"/>
          <a:stretch>
            <a:fillRect/>
          </a:stretch>
        </p:blipFill>
        <p:spPr>
          <a:xfrm>
            <a:off x="8349674" y="1699493"/>
            <a:ext cx="1080655" cy="1080655"/>
          </a:xfrm>
          <a:prstGeom prst="rect">
            <a:avLst/>
          </a:prstGeom>
        </p:spPr>
      </p:pic>
      <p:sp>
        <p:nvSpPr>
          <p:cNvPr id="14" name="TextBox 13">
            <a:extLst>
              <a:ext uri="{FF2B5EF4-FFF2-40B4-BE49-F238E27FC236}">
                <a16:creationId xmlns:a16="http://schemas.microsoft.com/office/drawing/2014/main" id="{52319A77-63F3-CA4D-BFA9-9F0321417A65}"/>
              </a:ext>
            </a:extLst>
          </p:cNvPr>
          <p:cNvSpPr txBox="1"/>
          <p:nvPr/>
        </p:nvSpPr>
        <p:spPr>
          <a:xfrm>
            <a:off x="8100291" y="5556601"/>
            <a:ext cx="1754909" cy="369332"/>
          </a:xfrm>
          <a:prstGeom prst="rect">
            <a:avLst/>
          </a:prstGeom>
          <a:noFill/>
        </p:spPr>
        <p:txBody>
          <a:bodyPr wrap="square" rtlCol="0">
            <a:spAutoFit/>
          </a:bodyPr>
          <a:lstStyle/>
          <a:p>
            <a:r>
              <a:rPr lang="en-US" dirty="0"/>
              <a:t>Posts Service</a:t>
            </a:r>
          </a:p>
        </p:txBody>
      </p:sp>
      <p:pic>
        <p:nvPicPr>
          <p:cNvPr id="15" name="Content Placeholder 9">
            <a:extLst>
              <a:ext uri="{FF2B5EF4-FFF2-40B4-BE49-F238E27FC236}">
                <a16:creationId xmlns:a16="http://schemas.microsoft.com/office/drawing/2014/main" id="{1443983B-B302-D442-89C9-7B6E2FE640FE}"/>
              </a:ext>
            </a:extLst>
          </p:cNvPr>
          <p:cNvPicPr>
            <a:picLocks noGrp="1" noChangeAspect="1"/>
          </p:cNvPicPr>
          <p:nvPr>
            <p:ph idx="1"/>
          </p:nvPr>
        </p:nvPicPr>
        <p:blipFill>
          <a:blip r:embed="rId3"/>
          <a:stretch>
            <a:fillRect/>
          </a:stretch>
        </p:blipFill>
        <p:spPr>
          <a:xfrm>
            <a:off x="8349674" y="4475947"/>
            <a:ext cx="1080655" cy="1080655"/>
          </a:xfrm>
        </p:spPr>
      </p:pic>
      <p:sp>
        <p:nvSpPr>
          <p:cNvPr id="16" name="TextBox 15">
            <a:extLst>
              <a:ext uri="{FF2B5EF4-FFF2-40B4-BE49-F238E27FC236}">
                <a16:creationId xmlns:a16="http://schemas.microsoft.com/office/drawing/2014/main" id="{B2BB7B0A-A099-024A-A60C-9B2D1FEBF11B}"/>
              </a:ext>
            </a:extLst>
          </p:cNvPr>
          <p:cNvSpPr txBox="1"/>
          <p:nvPr/>
        </p:nvSpPr>
        <p:spPr>
          <a:xfrm>
            <a:off x="4193309" y="3860801"/>
            <a:ext cx="1754909" cy="369332"/>
          </a:xfrm>
          <a:prstGeom prst="rect">
            <a:avLst/>
          </a:prstGeom>
          <a:noFill/>
        </p:spPr>
        <p:txBody>
          <a:bodyPr wrap="square" rtlCol="0">
            <a:spAutoFit/>
          </a:bodyPr>
          <a:lstStyle/>
          <a:p>
            <a:pPr algn="ctr"/>
            <a:r>
              <a:rPr lang="en-US" dirty="0"/>
              <a:t>Read Service</a:t>
            </a:r>
          </a:p>
        </p:txBody>
      </p:sp>
      <p:pic>
        <p:nvPicPr>
          <p:cNvPr id="17" name="Content Placeholder 9">
            <a:extLst>
              <a:ext uri="{FF2B5EF4-FFF2-40B4-BE49-F238E27FC236}">
                <a16:creationId xmlns:a16="http://schemas.microsoft.com/office/drawing/2014/main" id="{74079EC9-59AE-BD40-B454-D0CA2B915324}"/>
              </a:ext>
            </a:extLst>
          </p:cNvPr>
          <p:cNvPicPr>
            <a:picLocks noChangeAspect="1"/>
          </p:cNvPicPr>
          <p:nvPr/>
        </p:nvPicPr>
        <p:blipFill>
          <a:blip r:embed="rId3"/>
          <a:stretch>
            <a:fillRect/>
          </a:stretch>
        </p:blipFill>
        <p:spPr>
          <a:xfrm>
            <a:off x="4539671" y="2780147"/>
            <a:ext cx="1080655" cy="1080655"/>
          </a:xfrm>
          <a:prstGeom prst="rect">
            <a:avLst/>
          </a:prstGeom>
        </p:spPr>
      </p:pic>
      <p:pic>
        <p:nvPicPr>
          <p:cNvPr id="19" name="Picture 18">
            <a:extLst>
              <a:ext uri="{FF2B5EF4-FFF2-40B4-BE49-F238E27FC236}">
                <a16:creationId xmlns:a16="http://schemas.microsoft.com/office/drawing/2014/main" id="{E2A749A5-80E1-5948-B003-EFC63E5169EE}"/>
              </a:ext>
            </a:extLst>
          </p:cNvPr>
          <p:cNvPicPr>
            <a:picLocks noChangeAspect="1"/>
          </p:cNvPicPr>
          <p:nvPr/>
        </p:nvPicPr>
        <p:blipFill>
          <a:blip r:embed="rId4"/>
          <a:stretch>
            <a:fillRect/>
          </a:stretch>
        </p:blipFill>
        <p:spPr>
          <a:xfrm>
            <a:off x="1857085" y="2667577"/>
            <a:ext cx="1522845" cy="1522845"/>
          </a:xfrm>
          <a:prstGeom prst="rect">
            <a:avLst/>
          </a:prstGeom>
        </p:spPr>
      </p:pic>
      <p:sp>
        <p:nvSpPr>
          <p:cNvPr id="20" name="TextBox 19">
            <a:extLst>
              <a:ext uri="{FF2B5EF4-FFF2-40B4-BE49-F238E27FC236}">
                <a16:creationId xmlns:a16="http://schemas.microsoft.com/office/drawing/2014/main" id="{3AA2B391-4C8D-3149-B553-F64F54105DC4}"/>
              </a:ext>
            </a:extLst>
          </p:cNvPr>
          <p:cNvSpPr txBox="1"/>
          <p:nvPr/>
        </p:nvSpPr>
        <p:spPr>
          <a:xfrm>
            <a:off x="1625021" y="3860801"/>
            <a:ext cx="1754909" cy="369332"/>
          </a:xfrm>
          <a:prstGeom prst="rect">
            <a:avLst/>
          </a:prstGeom>
          <a:noFill/>
        </p:spPr>
        <p:txBody>
          <a:bodyPr wrap="square" rtlCol="0">
            <a:spAutoFit/>
          </a:bodyPr>
          <a:lstStyle/>
          <a:p>
            <a:pPr algn="ctr"/>
            <a:r>
              <a:rPr lang="en-US" dirty="0"/>
              <a:t>UI</a:t>
            </a:r>
          </a:p>
        </p:txBody>
      </p:sp>
      <p:cxnSp>
        <p:nvCxnSpPr>
          <p:cNvPr id="4" name="Straight Arrow Connector 3">
            <a:extLst>
              <a:ext uri="{FF2B5EF4-FFF2-40B4-BE49-F238E27FC236}">
                <a16:creationId xmlns:a16="http://schemas.microsoft.com/office/drawing/2014/main" id="{17E84E05-9831-1B43-A2D8-59F3416432F1}"/>
              </a:ext>
            </a:extLst>
          </p:cNvPr>
          <p:cNvCxnSpPr>
            <a:cxnSpLocks/>
          </p:cNvCxnSpPr>
          <p:nvPr/>
        </p:nvCxnSpPr>
        <p:spPr>
          <a:xfrm flipV="1">
            <a:off x="5495635" y="2239819"/>
            <a:ext cx="3016187" cy="653473"/>
          </a:xfrm>
          <a:prstGeom prst="straightConnector1">
            <a:avLst/>
          </a:prstGeom>
          <a:ln w="28575">
            <a:solidFill>
              <a:schemeClr val="accent1"/>
            </a:solidFill>
            <a:headEnd type="none" w="med" len="med"/>
            <a:tailEnd type="triangle"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986D299-07ED-A445-8FAC-F1100F6E027B}"/>
              </a:ext>
            </a:extLst>
          </p:cNvPr>
          <p:cNvCxnSpPr>
            <a:cxnSpLocks/>
            <a:endCxn id="15" idx="1"/>
          </p:cNvCxnSpPr>
          <p:nvPr/>
        </p:nvCxnSpPr>
        <p:spPr>
          <a:xfrm>
            <a:off x="5407378" y="3728024"/>
            <a:ext cx="2942296" cy="1288251"/>
          </a:xfrm>
          <a:prstGeom prst="straightConnector1">
            <a:avLst/>
          </a:prstGeom>
          <a:ln w="28575">
            <a:solidFill>
              <a:schemeClr val="accent1"/>
            </a:solidFill>
            <a:headEnd type="none" w="med" len="med"/>
            <a:tailEnd type="triangle"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0A826A5-F056-F64C-9C3B-D35FB21CD8E8}"/>
              </a:ext>
            </a:extLst>
          </p:cNvPr>
          <p:cNvSpPr txBox="1"/>
          <p:nvPr/>
        </p:nvSpPr>
        <p:spPr>
          <a:xfrm>
            <a:off x="6509330" y="2239819"/>
            <a:ext cx="683491" cy="369332"/>
          </a:xfrm>
          <a:prstGeom prst="rect">
            <a:avLst/>
          </a:prstGeom>
          <a:noFill/>
        </p:spPr>
        <p:txBody>
          <a:bodyPr wrap="square" rtlCol="0">
            <a:spAutoFit/>
          </a:bodyPr>
          <a:lstStyle/>
          <a:p>
            <a:r>
              <a:rPr lang="en-US" dirty="0"/>
              <a:t>GET</a:t>
            </a:r>
          </a:p>
        </p:txBody>
      </p:sp>
      <p:sp>
        <p:nvSpPr>
          <p:cNvPr id="22" name="TextBox 21">
            <a:extLst>
              <a:ext uri="{FF2B5EF4-FFF2-40B4-BE49-F238E27FC236}">
                <a16:creationId xmlns:a16="http://schemas.microsoft.com/office/drawing/2014/main" id="{961C918A-52B5-1245-9D93-4737CBE7B482}"/>
              </a:ext>
            </a:extLst>
          </p:cNvPr>
          <p:cNvSpPr txBox="1"/>
          <p:nvPr/>
        </p:nvSpPr>
        <p:spPr>
          <a:xfrm>
            <a:off x="6518563" y="4475947"/>
            <a:ext cx="683491" cy="369332"/>
          </a:xfrm>
          <a:prstGeom prst="rect">
            <a:avLst/>
          </a:prstGeom>
          <a:noFill/>
        </p:spPr>
        <p:txBody>
          <a:bodyPr wrap="square" rtlCol="0">
            <a:spAutoFit/>
          </a:bodyPr>
          <a:lstStyle/>
          <a:p>
            <a:r>
              <a:rPr lang="en-US" dirty="0"/>
              <a:t>GET</a:t>
            </a:r>
          </a:p>
        </p:txBody>
      </p:sp>
      <p:cxnSp>
        <p:nvCxnSpPr>
          <p:cNvPr id="21" name="Straight Arrow Connector 20">
            <a:extLst>
              <a:ext uri="{FF2B5EF4-FFF2-40B4-BE49-F238E27FC236}">
                <a16:creationId xmlns:a16="http://schemas.microsoft.com/office/drawing/2014/main" id="{7521CC3C-9B96-6D48-9E80-DD4FE42F507D}"/>
              </a:ext>
            </a:extLst>
          </p:cNvPr>
          <p:cNvCxnSpPr>
            <a:cxnSpLocks/>
          </p:cNvCxnSpPr>
          <p:nvPr/>
        </p:nvCxnSpPr>
        <p:spPr>
          <a:xfrm>
            <a:off x="3303149" y="3320474"/>
            <a:ext cx="1439722" cy="0"/>
          </a:xfrm>
          <a:prstGeom prst="straightConnector1">
            <a:avLst/>
          </a:prstGeom>
          <a:ln w="28575">
            <a:solidFill>
              <a:schemeClr val="accent1"/>
            </a:solidFill>
            <a:headEnd type="none" w="med" len="med"/>
            <a:tailEnd type="triangle"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A060EC3-2BB3-E047-9342-7962EDA083C8}"/>
              </a:ext>
            </a:extLst>
          </p:cNvPr>
          <p:cNvSpPr txBox="1"/>
          <p:nvPr/>
        </p:nvSpPr>
        <p:spPr>
          <a:xfrm>
            <a:off x="3641434" y="2893292"/>
            <a:ext cx="683491" cy="369332"/>
          </a:xfrm>
          <a:prstGeom prst="rect">
            <a:avLst/>
          </a:prstGeom>
          <a:noFill/>
        </p:spPr>
        <p:txBody>
          <a:bodyPr wrap="square" rtlCol="0">
            <a:spAutoFit/>
          </a:bodyPr>
          <a:lstStyle/>
          <a:p>
            <a:r>
              <a:rPr lang="en-US" dirty="0"/>
              <a:t>GET</a:t>
            </a:r>
          </a:p>
        </p:txBody>
      </p:sp>
      <p:pic>
        <p:nvPicPr>
          <p:cNvPr id="24" name="Picture 23">
            <a:extLst>
              <a:ext uri="{FF2B5EF4-FFF2-40B4-BE49-F238E27FC236}">
                <a16:creationId xmlns:a16="http://schemas.microsoft.com/office/drawing/2014/main" id="{32D0D6B2-ACDD-6645-9E66-28523BE78658}"/>
              </a:ext>
            </a:extLst>
          </p:cNvPr>
          <p:cNvPicPr>
            <a:picLocks noChangeAspect="1"/>
          </p:cNvPicPr>
          <p:nvPr/>
        </p:nvPicPr>
        <p:blipFill>
          <a:blip r:embed="rId5"/>
          <a:stretch>
            <a:fillRect/>
          </a:stretch>
        </p:blipFill>
        <p:spPr>
          <a:xfrm>
            <a:off x="9156702" y="4660613"/>
            <a:ext cx="774700" cy="774700"/>
          </a:xfrm>
          <a:prstGeom prst="rect">
            <a:avLst/>
          </a:prstGeom>
        </p:spPr>
      </p:pic>
      <p:pic>
        <p:nvPicPr>
          <p:cNvPr id="25" name="Picture 24">
            <a:extLst>
              <a:ext uri="{FF2B5EF4-FFF2-40B4-BE49-F238E27FC236}">
                <a16:creationId xmlns:a16="http://schemas.microsoft.com/office/drawing/2014/main" id="{8C680AA4-7688-CE48-B63B-FACD3EAE313F}"/>
              </a:ext>
            </a:extLst>
          </p:cNvPr>
          <p:cNvPicPr>
            <a:picLocks noChangeAspect="1"/>
          </p:cNvPicPr>
          <p:nvPr/>
        </p:nvPicPr>
        <p:blipFill>
          <a:blip r:embed="rId5"/>
          <a:stretch>
            <a:fillRect/>
          </a:stretch>
        </p:blipFill>
        <p:spPr>
          <a:xfrm>
            <a:off x="9156702" y="1834451"/>
            <a:ext cx="774700" cy="774700"/>
          </a:xfrm>
          <a:prstGeom prst="rect">
            <a:avLst/>
          </a:prstGeom>
        </p:spPr>
      </p:pic>
      <p:pic>
        <p:nvPicPr>
          <p:cNvPr id="26" name="Picture 25">
            <a:extLst>
              <a:ext uri="{FF2B5EF4-FFF2-40B4-BE49-F238E27FC236}">
                <a16:creationId xmlns:a16="http://schemas.microsoft.com/office/drawing/2014/main" id="{F489184B-4E47-944E-AE9D-B800A8FEF3B7}"/>
              </a:ext>
            </a:extLst>
          </p:cNvPr>
          <p:cNvPicPr>
            <a:picLocks noChangeAspect="1"/>
          </p:cNvPicPr>
          <p:nvPr/>
        </p:nvPicPr>
        <p:blipFill>
          <a:blip r:embed="rId5"/>
          <a:stretch>
            <a:fillRect/>
          </a:stretch>
        </p:blipFill>
        <p:spPr>
          <a:xfrm>
            <a:off x="5321300" y="2963640"/>
            <a:ext cx="774700" cy="774700"/>
          </a:xfrm>
          <a:prstGeom prst="rect">
            <a:avLst/>
          </a:prstGeom>
        </p:spPr>
      </p:pic>
    </p:spTree>
    <p:extLst>
      <p:ext uri="{BB962C8B-B14F-4D97-AF65-F5344CB8AC3E}">
        <p14:creationId xmlns:p14="http://schemas.microsoft.com/office/powerpoint/2010/main" val="2390366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F2024-CE87-8E4C-B700-3582770621C5}"/>
              </a:ext>
            </a:extLst>
          </p:cNvPr>
          <p:cNvSpPr>
            <a:spLocks noGrp="1"/>
          </p:cNvSpPr>
          <p:nvPr>
            <p:ph type="title"/>
          </p:nvPr>
        </p:nvSpPr>
        <p:spPr>
          <a:xfrm>
            <a:off x="1251678" y="382385"/>
            <a:ext cx="10178322" cy="1492132"/>
          </a:xfrm>
        </p:spPr>
        <p:txBody>
          <a:bodyPr/>
          <a:lstStyle/>
          <a:p>
            <a:r>
              <a:rPr lang="en-US" dirty="0"/>
              <a:t>The Naïve approach</a:t>
            </a:r>
          </a:p>
        </p:txBody>
      </p:sp>
      <p:sp>
        <p:nvSpPr>
          <p:cNvPr id="12" name="TextBox 11">
            <a:extLst>
              <a:ext uri="{FF2B5EF4-FFF2-40B4-BE49-F238E27FC236}">
                <a16:creationId xmlns:a16="http://schemas.microsoft.com/office/drawing/2014/main" id="{173C6772-1038-1B4B-A681-B012066A372A}"/>
              </a:ext>
            </a:extLst>
          </p:cNvPr>
          <p:cNvSpPr txBox="1"/>
          <p:nvPr/>
        </p:nvSpPr>
        <p:spPr>
          <a:xfrm>
            <a:off x="8100291" y="2780147"/>
            <a:ext cx="1754909" cy="369332"/>
          </a:xfrm>
          <a:prstGeom prst="rect">
            <a:avLst/>
          </a:prstGeom>
          <a:noFill/>
        </p:spPr>
        <p:txBody>
          <a:bodyPr wrap="square" rtlCol="0">
            <a:spAutoFit/>
          </a:bodyPr>
          <a:lstStyle/>
          <a:p>
            <a:r>
              <a:rPr lang="en-US" dirty="0"/>
              <a:t>Users Service</a:t>
            </a:r>
          </a:p>
        </p:txBody>
      </p:sp>
      <p:pic>
        <p:nvPicPr>
          <p:cNvPr id="13" name="Content Placeholder 9">
            <a:extLst>
              <a:ext uri="{FF2B5EF4-FFF2-40B4-BE49-F238E27FC236}">
                <a16:creationId xmlns:a16="http://schemas.microsoft.com/office/drawing/2014/main" id="{98CFF6A1-E25B-194B-95FF-3034720E67C9}"/>
              </a:ext>
            </a:extLst>
          </p:cNvPr>
          <p:cNvPicPr>
            <a:picLocks noChangeAspect="1"/>
          </p:cNvPicPr>
          <p:nvPr/>
        </p:nvPicPr>
        <p:blipFill>
          <a:blip r:embed="rId3"/>
          <a:stretch>
            <a:fillRect/>
          </a:stretch>
        </p:blipFill>
        <p:spPr>
          <a:xfrm>
            <a:off x="8349674" y="1699493"/>
            <a:ext cx="1080655" cy="1080655"/>
          </a:xfrm>
          <a:prstGeom prst="rect">
            <a:avLst/>
          </a:prstGeom>
        </p:spPr>
      </p:pic>
      <p:sp>
        <p:nvSpPr>
          <p:cNvPr id="14" name="TextBox 13">
            <a:extLst>
              <a:ext uri="{FF2B5EF4-FFF2-40B4-BE49-F238E27FC236}">
                <a16:creationId xmlns:a16="http://schemas.microsoft.com/office/drawing/2014/main" id="{52319A77-63F3-CA4D-BFA9-9F0321417A65}"/>
              </a:ext>
            </a:extLst>
          </p:cNvPr>
          <p:cNvSpPr txBox="1"/>
          <p:nvPr/>
        </p:nvSpPr>
        <p:spPr>
          <a:xfrm>
            <a:off x="8100291" y="5556601"/>
            <a:ext cx="1754909" cy="369332"/>
          </a:xfrm>
          <a:prstGeom prst="rect">
            <a:avLst/>
          </a:prstGeom>
          <a:noFill/>
        </p:spPr>
        <p:txBody>
          <a:bodyPr wrap="square" rtlCol="0">
            <a:spAutoFit/>
          </a:bodyPr>
          <a:lstStyle/>
          <a:p>
            <a:r>
              <a:rPr lang="en-US" dirty="0"/>
              <a:t>Posts Service</a:t>
            </a:r>
          </a:p>
        </p:txBody>
      </p:sp>
      <p:pic>
        <p:nvPicPr>
          <p:cNvPr id="15" name="Content Placeholder 9">
            <a:extLst>
              <a:ext uri="{FF2B5EF4-FFF2-40B4-BE49-F238E27FC236}">
                <a16:creationId xmlns:a16="http://schemas.microsoft.com/office/drawing/2014/main" id="{1443983B-B302-D442-89C9-7B6E2FE640FE}"/>
              </a:ext>
            </a:extLst>
          </p:cNvPr>
          <p:cNvPicPr>
            <a:picLocks noGrp="1" noChangeAspect="1"/>
          </p:cNvPicPr>
          <p:nvPr>
            <p:ph idx="1"/>
          </p:nvPr>
        </p:nvPicPr>
        <p:blipFill>
          <a:blip r:embed="rId3"/>
          <a:stretch>
            <a:fillRect/>
          </a:stretch>
        </p:blipFill>
        <p:spPr>
          <a:xfrm>
            <a:off x="8349674" y="4475947"/>
            <a:ext cx="1080655" cy="1080655"/>
          </a:xfrm>
        </p:spPr>
      </p:pic>
      <p:sp>
        <p:nvSpPr>
          <p:cNvPr id="16" name="TextBox 15">
            <a:extLst>
              <a:ext uri="{FF2B5EF4-FFF2-40B4-BE49-F238E27FC236}">
                <a16:creationId xmlns:a16="http://schemas.microsoft.com/office/drawing/2014/main" id="{B2BB7B0A-A099-024A-A60C-9B2D1FEBF11B}"/>
              </a:ext>
            </a:extLst>
          </p:cNvPr>
          <p:cNvSpPr txBox="1"/>
          <p:nvPr/>
        </p:nvSpPr>
        <p:spPr>
          <a:xfrm>
            <a:off x="4193309" y="3860801"/>
            <a:ext cx="1754909" cy="369332"/>
          </a:xfrm>
          <a:prstGeom prst="rect">
            <a:avLst/>
          </a:prstGeom>
          <a:noFill/>
        </p:spPr>
        <p:txBody>
          <a:bodyPr wrap="square" rtlCol="0">
            <a:spAutoFit/>
          </a:bodyPr>
          <a:lstStyle/>
          <a:p>
            <a:pPr algn="ctr"/>
            <a:r>
              <a:rPr lang="en-US" dirty="0"/>
              <a:t>Read Service</a:t>
            </a:r>
          </a:p>
        </p:txBody>
      </p:sp>
      <p:pic>
        <p:nvPicPr>
          <p:cNvPr id="17" name="Content Placeholder 9">
            <a:extLst>
              <a:ext uri="{FF2B5EF4-FFF2-40B4-BE49-F238E27FC236}">
                <a16:creationId xmlns:a16="http://schemas.microsoft.com/office/drawing/2014/main" id="{74079EC9-59AE-BD40-B454-D0CA2B915324}"/>
              </a:ext>
            </a:extLst>
          </p:cNvPr>
          <p:cNvPicPr>
            <a:picLocks noChangeAspect="1"/>
          </p:cNvPicPr>
          <p:nvPr/>
        </p:nvPicPr>
        <p:blipFill>
          <a:blip r:embed="rId3"/>
          <a:stretch>
            <a:fillRect/>
          </a:stretch>
        </p:blipFill>
        <p:spPr>
          <a:xfrm>
            <a:off x="4539671" y="2780147"/>
            <a:ext cx="1080655" cy="1080655"/>
          </a:xfrm>
          <a:prstGeom prst="rect">
            <a:avLst/>
          </a:prstGeom>
        </p:spPr>
      </p:pic>
      <p:pic>
        <p:nvPicPr>
          <p:cNvPr id="19" name="Picture 18">
            <a:extLst>
              <a:ext uri="{FF2B5EF4-FFF2-40B4-BE49-F238E27FC236}">
                <a16:creationId xmlns:a16="http://schemas.microsoft.com/office/drawing/2014/main" id="{E2A749A5-80E1-5948-B003-EFC63E5169EE}"/>
              </a:ext>
            </a:extLst>
          </p:cNvPr>
          <p:cNvPicPr>
            <a:picLocks noChangeAspect="1"/>
          </p:cNvPicPr>
          <p:nvPr/>
        </p:nvPicPr>
        <p:blipFill>
          <a:blip r:embed="rId4"/>
          <a:stretch>
            <a:fillRect/>
          </a:stretch>
        </p:blipFill>
        <p:spPr>
          <a:xfrm>
            <a:off x="1857085" y="2667577"/>
            <a:ext cx="1522845" cy="1522845"/>
          </a:xfrm>
          <a:prstGeom prst="rect">
            <a:avLst/>
          </a:prstGeom>
        </p:spPr>
      </p:pic>
      <p:sp>
        <p:nvSpPr>
          <p:cNvPr id="20" name="TextBox 19">
            <a:extLst>
              <a:ext uri="{FF2B5EF4-FFF2-40B4-BE49-F238E27FC236}">
                <a16:creationId xmlns:a16="http://schemas.microsoft.com/office/drawing/2014/main" id="{3AA2B391-4C8D-3149-B553-F64F54105DC4}"/>
              </a:ext>
            </a:extLst>
          </p:cNvPr>
          <p:cNvSpPr txBox="1"/>
          <p:nvPr/>
        </p:nvSpPr>
        <p:spPr>
          <a:xfrm>
            <a:off x="1625021" y="3860801"/>
            <a:ext cx="1754909" cy="369332"/>
          </a:xfrm>
          <a:prstGeom prst="rect">
            <a:avLst/>
          </a:prstGeom>
          <a:noFill/>
        </p:spPr>
        <p:txBody>
          <a:bodyPr wrap="square" rtlCol="0">
            <a:spAutoFit/>
          </a:bodyPr>
          <a:lstStyle/>
          <a:p>
            <a:pPr algn="ctr"/>
            <a:r>
              <a:rPr lang="en-US" dirty="0"/>
              <a:t>UI</a:t>
            </a:r>
          </a:p>
        </p:txBody>
      </p:sp>
      <p:cxnSp>
        <p:nvCxnSpPr>
          <p:cNvPr id="4" name="Straight Arrow Connector 3">
            <a:extLst>
              <a:ext uri="{FF2B5EF4-FFF2-40B4-BE49-F238E27FC236}">
                <a16:creationId xmlns:a16="http://schemas.microsoft.com/office/drawing/2014/main" id="{17E84E05-9831-1B43-A2D8-59F3416432F1}"/>
              </a:ext>
            </a:extLst>
          </p:cNvPr>
          <p:cNvCxnSpPr>
            <a:cxnSpLocks/>
          </p:cNvCxnSpPr>
          <p:nvPr/>
        </p:nvCxnSpPr>
        <p:spPr>
          <a:xfrm flipH="1">
            <a:off x="5477256" y="1995805"/>
            <a:ext cx="2944368" cy="784342"/>
          </a:xfrm>
          <a:prstGeom prst="straightConnector1">
            <a:avLst/>
          </a:prstGeom>
          <a:ln w="28575">
            <a:solidFill>
              <a:schemeClr val="accent1"/>
            </a:solidFill>
            <a:headEnd type="none" w="med" len="med"/>
            <a:tailEnd type="triangle"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986D299-07ED-A445-8FAC-F1100F6E027B}"/>
              </a:ext>
            </a:extLst>
          </p:cNvPr>
          <p:cNvCxnSpPr>
            <a:cxnSpLocks/>
          </p:cNvCxnSpPr>
          <p:nvPr/>
        </p:nvCxnSpPr>
        <p:spPr>
          <a:xfrm flipH="1" flipV="1">
            <a:off x="5477256" y="3801057"/>
            <a:ext cx="2944368" cy="965375"/>
          </a:xfrm>
          <a:prstGeom prst="straightConnector1">
            <a:avLst/>
          </a:prstGeom>
          <a:ln w="28575">
            <a:solidFill>
              <a:schemeClr val="accent1"/>
            </a:solidFill>
            <a:headEnd type="none" w="med" len="med"/>
            <a:tailEnd type="triangle"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521CC3C-9B96-6D48-9E80-DD4FE42F507D}"/>
              </a:ext>
            </a:extLst>
          </p:cNvPr>
          <p:cNvCxnSpPr>
            <a:cxnSpLocks/>
          </p:cNvCxnSpPr>
          <p:nvPr/>
        </p:nvCxnSpPr>
        <p:spPr>
          <a:xfrm>
            <a:off x="3303149" y="3320474"/>
            <a:ext cx="1439722" cy="0"/>
          </a:xfrm>
          <a:prstGeom prst="straightConnector1">
            <a:avLst/>
          </a:prstGeom>
          <a:ln w="28575">
            <a:solidFill>
              <a:schemeClr val="accent1"/>
            </a:solidFill>
            <a:headEnd type="none" w="med" len="med"/>
            <a:tailEnd type="triangle"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A060EC3-2BB3-E047-9342-7962EDA083C8}"/>
              </a:ext>
            </a:extLst>
          </p:cNvPr>
          <p:cNvSpPr txBox="1"/>
          <p:nvPr/>
        </p:nvSpPr>
        <p:spPr>
          <a:xfrm>
            <a:off x="3641434" y="2893292"/>
            <a:ext cx="683491" cy="369332"/>
          </a:xfrm>
          <a:prstGeom prst="rect">
            <a:avLst/>
          </a:prstGeom>
          <a:noFill/>
        </p:spPr>
        <p:txBody>
          <a:bodyPr wrap="square" rtlCol="0">
            <a:spAutoFit/>
          </a:bodyPr>
          <a:lstStyle/>
          <a:p>
            <a:r>
              <a:rPr lang="en-US" dirty="0"/>
              <a:t>GET</a:t>
            </a:r>
          </a:p>
        </p:txBody>
      </p:sp>
      <p:pic>
        <p:nvPicPr>
          <p:cNvPr id="24" name="Picture 23">
            <a:extLst>
              <a:ext uri="{FF2B5EF4-FFF2-40B4-BE49-F238E27FC236}">
                <a16:creationId xmlns:a16="http://schemas.microsoft.com/office/drawing/2014/main" id="{32D0D6B2-ACDD-6645-9E66-28523BE78658}"/>
              </a:ext>
            </a:extLst>
          </p:cNvPr>
          <p:cNvPicPr>
            <a:picLocks noChangeAspect="1"/>
          </p:cNvPicPr>
          <p:nvPr/>
        </p:nvPicPr>
        <p:blipFill>
          <a:blip r:embed="rId5"/>
          <a:stretch>
            <a:fillRect/>
          </a:stretch>
        </p:blipFill>
        <p:spPr>
          <a:xfrm>
            <a:off x="9156702" y="4660613"/>
            <a:ext cx="774700" cy="774700"/>
          </a:xfrm>
          <a:prstGeom prst="rect">
            <a:avLst/>
          </a:prstGeom>
        </p:spPr>
      </p:pic>
      <p:pic>
        <p:nvPicPr>
          <p:cNvPr id="25" name="Picture 24">
            <a:extLst>
              <a:ext uri="{FF2B5EF4-FFF2-40B4-BE49-F238E27FC236}">
                <a16:creationId xmlns:a16="http://schemas.microsoft.com/office/drawing/2014/main" id="{8C680AA4-7688-CE48-B63B-FACD3EAE313F}"/>
              </a:ext>
            </a:extLst>
          </p:cNvPr>
          <p:cNvPicPr>
            <a:picLocks noChangeAspect="1"/>
          </p:cNvPicPr>
          <p:nvPr/>
        </p:nvPicPr>
        <p:blipFill>
          <a:blip r:embed="rId5"/>
          <a:stretch>
            <a:fillRect/>
          </a:stretch>
        </p:blipFill>
        <p:spPr>
          <a:xfrm>
            <a:off x="9156702" y="1834451"/>
            <a:ext cx="774700" cy="774700"/>
          </a:xfrm>
          <a:prstGeom prst="rect">
            <a:avLst/>
          </a:prstGeom>
        </p:spPr>
      </p:pic>
      <p:pic>
        <p:nvPicPr>
          <p:cNvPr id="26" name="Picture 25">
            <a:extLst>
              <a:ext uri="{FF2B5EF4-FFF2-40B4-BE49-F238E27FC236}">
                <a16:creationId xmlns:a16="http://schemas.microsoft.com/office/drawing/2014/main" id="{F489184B-4E47-944E-AE9D-B800A8FEF3B7}"/>
              </a:ext>
            </a:extLst>
          </p:cNvPr>
          <p:cNvPicPr>
            <a:picLocks noChangeAspect="1"/>
          </p:cNvPicPr>
          <p:nvPr/>
        </p:nvPicPr>
        <p:blipFill>
          <a:blip r:embed="rId5"/>
          <a:stretch>
            <a:fillRect/>
          </a:stretch>
        </p:blipFill>
        <p:spPr>
          <a:xfrm>
            <a:off x="5294744" y="2953324"/>
            <a:ext cx="774700" cy="774700"/>
          </a:xfrm>
          <a:prstGeom prst="rect">
            <a:avLst/>
          </a:prstGeom>
        </p:spPr>
      </p:pic>
      <p:sp>
        <p:nvSpPr>
          <p:cNvPr id="27" name="TextBox 26">
            <a:extLst>
              <a:ext uri="{FF2B5EF4-FFF2-40B4-BE49-F238E27FC236}">
                <a16:creationId xmlns:a16="http://schemas.microsoft.com/office/drawing/2014/main" id="{8F9AB7DD-D086-614E-AD2C-AE4B49BA9D73}"/>
              </a:ext>
            </a:extLst>
          </p:cNvPr>
          <p:cNvSpPr txBox="1"/>
          <p:nvPr/>
        </p:nvSpPr>
        <p:spPr>
          <a:xfrm>
            <a:off x="6096000" y="1900269"/>
            <a:ext cx="1419676" cy="369332"/>
          </a:xfrm>
          <a:prstGeom prst="rect">
            <a:avLst/>
          </a:prstGeom>
          <a:noFill/>
        </p:spPr>
        <p:txBody>
          <a:bodyPr wrap="square" rtlCol="0">
            <a:spAutoFit/>
          </a:bodyPr>
          <a:lstStyle/>
          <a:p>
            <a:r>
              <a:rPr lang="en-US" dirty="0"/>
              <a:t>POST/ Event</a:t>
            </a:r>
          </a:p>
        </p:txBody>
      </p:sp>
      <p:sp>
        <p:nvSpPr>
          <p:cNvPr id="28" name="TextBox 27">
            <a:extLst>
              <a:ext uri="{FF2B5EF4-FFF2-40B4-BE49-F238E27FC236}">
                <a16:creationId xmlns:a16="http://schemas.microsoft.com/office/drawing/2014/main" id="{8EFA480F-F997-8746-ABFE-0168D774DF76}"/>
              </a:ext>
            </a:extLst>
          </p:cNvPr>
          <p:cNvSpPr txBox="1"/>
          <p:nvPr/>
        </p:nvSpPr>
        <p:spPr>
          <a:xfrm>
            <a:off x="6446589" y="3728024"/>
            <a:ext cx="1419676" cy="369332"/>
          </a:xfrm>
          <a:prstGeom prst="rect">
            <a:avLst/>
          </a:prstGeom>
          <a:noFill/>
        </p:spPr>
        <p:txBody>
          <a:bodyPr wrap="square" rtlCol="0">
            <a:spAutoFit/>
          </a:bodyPr>
          <a:lstStyle/>
          <a:p>
            <a:r>
              <a:rPr lang="en-US" dirty="0"/>
              <a:t>POST/ Event</a:t>
            </a:r>
          </a:p>
        </p:txBody>
      </p:sp>
    </p:spTree>
    <p:extLst>
      <p:ext uri="{BB962C8B-B14F-4D97-AF65-F5344CB8AC3E}">
        <p14:creationId xmlns:p14="http://schemas.microsoft.com/office/powerpoint/2010/main" val="312389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7" grpId="0"/>
      <p:bldP spid="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50EF9-9B81-8C4D-BE52-F83319EF2BBE}"/>
              </a:ext>
            </a:extLst>
          </p:cNvPr>
          <p:cNvSpPr>
            <a:spLocks noGrp="1"/>
          </p:cNvSpPr>
          <p:nvPr>
            <p:ph type="title"/>
          </p:nvPr>
        </p:nvSpPr>
        <p:spPr/>
        <p:txBody>
          <a:bodyPr/>
          <a:lstStyle/>
          <a:p>
            <a:r>
              <a:rPr lang="en-US" dirty="0"/>
              <a:t>Requests</a:t>
            </a:r>
          </a:p>
        </p:txBody>
      </p:sp>
      <p:sp>
        <p:nvSpPr>
          <p:cNvPr id="5" name="Rectangle 4">
            <a:extLst>
              <a:ext uri="{FF2B5EF4-FFF2-40B4-BE49-F238E27FC236}">
                <a16:creationId xmlns:a16="http://schemas.microsoft.com/office/drawing/2014/main" id="{5CBA68EB-B661-A549-A3FD-E55D1B9BB37A}"/>
              </a:ext>
            </a:extLst>
          </p:cNvPr>
          <p:cNvSpPr/>
          <p:nvPr/>
        </p:nvSpPr>
        <p:spPr>
          <a:xfrm>
            <a:off x="2823098" y="3639847"/>
            <a:ext cx="8211845" cy="204187"/>
          </a:xfrm>
          <a:prstGeom prst="rect">
            <a:avLst/>
          </a:prstGeom>
          <a:solidFill>
            <a:srgbClr val="FFC000"/>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BBCD5AE-35FA-EF40-9D5B-243437B28AE0}"/>
              </a:ext>
            </a:extLst>
          </p:cNvPr>
          <p:cNvSpPr/>
          <p:nvPr/>
        </p:nvSpPr>
        <p:spPr>
          <a:xfrm>
            <a:off x="2823097" y="4467764"/>
            <a:ext cx="8211845" cy="20418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A04D098-6C28-F643-B5E1-DC2F5F7CC97E}"/>
              </a:ext>
            </a:extLst>
          </p:cNvPr>
          <p:cNvSpPr/>
          <p:nvPr/>
        </p:nvSpPr>
        <p:spPr>
          <a:xfrm>
            <a:off x="2823097" y="5310479"/>
            <a:ext cx="8211845" cy="204187"/>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F0AB064-36E5-2A44-A647-F618BBABFE1E}"/>
              </a:ext>
            </a:extLst>
          </p:cNvPr>
          <p:cNvSpPr txBox="1"/>
          <p:nvPr/>
        </p:nvSpPr>
        <p:spPr>
          <a:xfrm>
            <a:off x="1251678" y="3418774"/>
            <a:ext cx="1392176" cy="369332"/>
          </a:xfrm>
          <a:prstGeom prst="rect">
            <a:avLst/>
          </a:prstGeom>
          <a:noFill/>
        </p:spPr>
        <p:txBody>
          <a:bodyPr wrap="none" rtlCol="0">
            <a:spAutoFit/>
          </a:bodyPr>
          <a:lstStyle/>
          <a:p>
            <a:r>
              <a:rPr lang="en-US" dirty="0"/>
              <a:t>Read Service</a:t>
            </a:r>
          </a:p>
        </p:txBody>
      </p:sp>
      <p:sp>
        <p:nvSpPr>
          <p:cNvPr id="10" name="TextBox 9">
            <a:extLst>
              <a:ext uri="{FF2B5EF4-FFF2-40B4-BE49-F238E27FC236}">
                <a16:creationId xmlns:a16="http://schemas.microsoft.com/office/drawing/2014/main" id="{9851AD6E-3706-2B41-94C7-C8F66A129641}"/>
              </a:ext>
            </a:extLst>
          </p:cNvPr>
          <p:cNvSpPr txBox="1"/>
          <p:nvPr/>
        </p:nvSpPr>
        <p:spPr>
          <a:xfrm>
            <a:off x="1251677" y="4246691"/>
            <a:ext cx="1358358" cy="646331"/>
          </a:xfrm>
          <a:prstGeom prst="rect">
            <a:avLst/>
          </a:prstGeom>
          <a:noFill/>
        </p:spPr>
        <p:txBody>
          <a:bodyPr wrap="square" rtlCol="0">
            <a:spAutoFit/>
          </a:bodyPr>
          <a:lstStyle/>
          <a:p>
            <a:pPr algn="ctr"/>
            <a:r>
              <a:rPr lang="en-US" dirty="0"/>
              <a:t>Users</a:t>
            </a:r>
          </a:p>
          <a:p>
            <a:pPr algn="ctr"/>
            <a:r>
              <a:rPr lang="en-US" dirty="0"/>
              <a:t>Service</a:t>
            </a:r>
          </a:p>
        </p:txBody>
      </p:sp>
      <p:sp>
        <p:nvSpPr>
          <p:cNvPr id="11" name="TextBox 10">
            <a:extLst>
              <a:ext uri="{FF2B5EF4-FFF2-40B4-BE49-F238E27FC236}">
                <a16:creationId xmlns:a16="http://schemas.microsoft.com/office/drawing/2014/main" id="{2CE3CA48-8CDC-0B4E-8B03-42C6BA61623A}"/>
              </a:ext>
            </a:extLst>
          </p:cNvPr>
          <p:cNvSpPr txBox="1"/>
          <p:nvPr/>
        </p:nvSpPr>
        <p:spPr>
          <a:xfrm>
            <a:off x="1251678" y="5089406"/>
            <a:ext cx="1358357" cy="646331"/>
          </a:xfrm>
          <a:prstGeom prst="rect">
            <a:avLst/>
          </a:prstGeom>
          <a:noFill/>
        </p:spPr>
        <p:txBody>
          <a:bodyPr wrap="square" rtlCol="0">
            <a:spAutoFit/>
          </a:bodyPr>
          <a:lstStyle/>
          <a:p>
            <a:pPr algn="ctr"/>
            <a:r>
              <a:rPr lang="en-US" dirty="0"/>
              <a:t>Posts</a:t>
            </a:r>
          </a:p>
          <a:p>
            <a:pPr algn="ctr"/>
            <a:r>
              <a:rPr lang="en-US" dirty="0"/>
              <a:t>Service</a:t>
            </a:r>
          </a:p>
        </p:txBody>
      </p:sp>
      <p:cxnSp>
        <p:nvCxnSpPr>
          <p:cNvPr id="22" name="Straight Arrow Connector 21">
            <a:extLst>
              <a:ext uri="{FF2B5EF4-FFF2-40B4-BE49-F238E27FC236}">
                <a16:creationId xmlns:a16="http://schemas.microsoft.com/office/drawing/2014/main" id="{5D01CBA7-BF73-5548-89FC-7819848E06B9}"/>
              </a:ext>
            </a:extLst>
          </p:cNvPr>
          <p:cNvCxnSpPr>
            <a:cxnSpLocks/>
          </p:cNvCxnSpPr>
          <p:nvPr/>
        </p:nvCxnSpPr>
        <p:spPr>
          <a:xfrm flipV="1">
            <a:off x="3072384" y="3829236"/>
            <a:ext cx="237744" cy="1481243"/>
          </a:xfrm>
          <a:prstGeom prst="straightConnector1">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8EA5ADE-32EA-1749-B979-EF1DDDFE8AF2}"/>
              </a:ext>
            </a:extLst>
          </p:cNvPr>
          <p:cNvCxnSpPr>
            <a:cxnSpLocks/>
          </p:cNvCxnSpPr>
          <p:nvPr/>
        </p:nvCxnSpPr>
        <p:spPr>
          <a:xfrm flipV="1">
            <a:off x="3622541" y="3822796"/>
            <a:ext cx="135248" cy="659766"/>
          </a:xfrm>
          <a:prstGeom prst="straightConnector1">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826F179-9CB9-AB45-A49E-845B3C5C72AC}"/>
              </a:ext>
            </a:extLst>
          </p:cNvPr>
          <p:cNvSpPr/>
          <p:nvPr/>
        </p:nvSpPr>
        <p:spPr>
          <a:xfrm>
            <a:off x="2823096" y="2248122"/>
            <a:ext cx="8211845" cy="204187"/>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6E485250-0983-834C-B7A4-E0800D200CBC}"/>
              </a:ext>
            </a:extLst>
          </p:cNvPr>
          <p:cNvSpPr txBox="1"/>
          <p:nvPr/>
        </p:nvSpPr>
        <p:spPr>
          <a:xfrm>
            <a:off x="1175988" y="2165198"/>
            <a:ext cx="1434047" cy="369332"/>
          </a:xfrm>
          <a:prstGeom prst="rect">
            <a:avLst/>
          </a:prstGeom>
          <a:noFill/>
        </p:spPr>
        <p:txBody>
          <a:bodyPr wrap="square" rtlCol="0">
            <a:spAutoFit/>
          </a:bodyPr>
          <a:lstStyle/>
          <a:p>
            <a:pPr algn="ctr"/>
            <a:r>
              <a:rPr lang="en-US" dirty="0"/>
              <a:t>UI</a:t>
            </a:r>
          </a:p>
        </p:txBody>
      </p:sp>
      <p:cxnSp>
        <p:nvCxnSpPr>
          <p:cNvPr id="36" name="Straight Arrow Connector 35">
            <a:extLst>
              <a:ext uri="{FF2B5EF4-FFF2-40B4-BE49-F238E27FC236}">
                <a16:creationId xmlns:a16="http://schemas.microsoft.com/office/drawing/2014/main" id="{339D4ECB-52CF-F94B-ABCB-C0D344D35674}"/>
              </a:ext>
            </a:extLst>
          </p:cNvPr>
          <p:cNvCxnSpPr>
            <a:cxnSpLocks/>
          </p:cNvCxnSpPr>
          <p:nvPr/>
        </p:nvCxnSpPr>
        <p:spPr>
          <a:xfrm flipV="1">
            <a:off x="4278809" y="2452309"/>
            <a:ext cx="452989" cy="1186871"/>
          </a:xfrm>
          <a:prstGeom prst="straightConnector1">
            <a:avLst/>
          </a:prstGeom>
          <a:ln w="38100">
            <a:solidFill>
              <a:schemeClr val="accent3">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19860B9-2F4B-6248-AF05-DBDD600CEAF1}"/>
              </a:ext>
            </a:extLst>
          </p:cNvPr>
          <p:cNvSpPr/>
          <p:nvPr/>
        </p:nvSpPr>
        <p:spPr>
          <a:xfrm>
            <a:off x="8457364" y="3629068"/>
            <a:ext cx="568171" cy="303927"/>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1409F148-D4F7-9D42-A077-2821F6964D78}"/>
              </a:ext>
            </a:extLst>
          </p:cNvPr>
          <p:cNvSpPr/>
          <p:nvPr/>
        </p:nvSpPr>
        <p:spPr>
          <a:xfrm>
            <a:off x="4031436" y="3626233"/>
            <a:ext cx="293512" cy="230747"/>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2BB17528-CED1-BD4A-9A8A-D3AC2439E734}"/>
              </a:ext>
            </a:extLst>
          </p:cNvPr>
          <p:cNvCxnSpPr>
            <a:cxnSpLocks/>
          </p:cNvCxnSpPr>
          <p:nvPr/>
        </p:nvCxnSpPr>
        <p:spPr>
          <a:xfrm>
            <a:off x="6183889" y="2510014"/>
            <a:ext cx="417251" cy="1161645"/>
          </a:xfrm>
          <a:prstGeom prst="straightConnector1">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Cross 22">
            <a:extLst>
              <a:ext uri="{FF2B5EF4-FFF2-40B4-BE49-F238E27FC236}">
                <a16:creationId xmlns:a16="http://schemas.microsoft.com/office/drawing/2014/main" id="{F3F4815D-C53D-534D-BF9C-27330C214452}"/>
              </a:ext>
            </a:extLst>
          </p:cNvPr>
          <p:cNvSpPr/>
          <p:nvPr/>
        </p:nvSpPr>
        <p:spPr>
          <a:xfrm rot="2724465">
            <a:off x="8528923" y="3569195"/>
            <a:ext cx="312852" cy="296589"/>
          </a:xfrm>
          <a:prstGeom prst="plus">
            <a:avLst/>
          </a:prstGeom>
          <a:solidFill>
            <a:srgbClr val="FF0000"/>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152347BA-EB17-024C-A788-18015FD08FFD}"/>
              </a:ext>
            </a:extLst>
          </p:cNvPr>
          <p:cNvCxnSpPr>
            <a:cxnSpLocks/>
          </p:cNvCxnSpPr>
          <p:nvPr/>
        </p:nvCxnSpPr>
        <p:spPr>
          <a:xfrm>
            <a:off x="3814208" y="2473072"/>
            <a:ext cx="417251" cy="1161645"/>
          </a:xfrm>
          <a:prstGeom prst="straightConnector1">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27A24356-C1D1-AC4F-BD18-BCCD7C7B7208}"/>
              </a:ext>
            </a:extLst>
          </p:cNvPr>
          <p:cNvSpPr/>
          <p:nvPr/>
        </p:nvSpPr>
        <p:spPr>
          <a:xfrm>
            <a:off x="5132025" y="3577466"/>
            <a:ext cx="727049" cy="303927"/>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Straight Arrow Connector 39">
            <a:extLst>
              <a:ext uri="{FF2B5EF4-FFF2-40B4-BE49-F238E27FC236}">
                <a16:creationId xmlns:a16="http://schemas.microsoft.com/office/drawing/2014/main" id="{D999E221-5E0A-2E44-9CF8-7ABD2F5291E3}"/>
              </a:ext>
            </a:extLst>
          </p:cNvPr>
          <p:cNvCxnSpPr>
            <a:cxnSpLocks/>
          </p:cNvCxnSpPr>
          <p:nvPr/>
        </p:nvCxnSpPr>
        <p:spPr>
          <a:xfrm flipV="1">
            <a:off x="5275016" y="3854889"/>
            <a:ext cx="135248" cy="659766"/>
          </a:xfrm>
          <a:prstGeom prst="straightConnector1">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Cross 40">
            <a:extLst>
              <a:ext uri="{FF2B5EF4-FFF2-40B4-BE49-F238E27FC236}">
                <a16:creationId xmlns:a16="http://schemas.microsoft.com/office/drawing/2014/main" id="{47EAA8BE-782F-1A43-B86F-4A20B6A8A364}"/>
              </a:ext>
            </a:extLst>
          </p:cNvPr>
          <p:cNvSpPr/>
          <p:nvPr/>
        </p:nvSpPr>
        <p:spPr>
          <a:xfrm rot="2724465">
            <a:off x="5360773" y="3569195"/>
            <a:ext cx="312852" cy="296589"/>
          </a:xfrm>
          <a:prstGeom prst="plus">
            <a:avLst/>
          </a:prstGeom>
          <a:solidFill>
            <a:srgbClr val="FF0000"/>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F53F89FA-8221-FA4B-BA6E-69FF885E0686}"/>
              </a:ext>
            </a:extLst>
          </p:cNvPr>
          <p:cNvCxnSpPr>
            <a:cxnSpLocks/>
          </p:cNvCxnSpPr>
          <p:nvPr/>
        </p:nvCxnSpPr>
        <p:spPr>
          <a:xfrm flipV="1">
            <a:off x="6633792" y="2421452"/>
            <a:ext cx="452989" cy="1186871"/>
          </a:xfrm>
          <a:prstGeom prst="straightConnector1">
            <a:avLst/>
          </a:prstGeom>
          <a:ln w="38100">
            <a:solidFill>
              <a:schemeClr val="accent3">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FC6E589-A2B6-EE47-9A17-C6E0F8245261}"/>
              </a:ext>
            </a:extLst>
          </p:cNvPr>
          <p:cNvCxnSpPr>
            <a:cxnSpLocks/>
          </p:cNvCxnSpPr>
          <p:nvPr/>
        </p:nvCxnSpPr>
        <p:spPr>
          <a:xfrm>
            <a:off x="9579515" y="2499080"/>
            <a:ext cx="417251" cy="1161645"/>
          </a:xfrm>
          <a:prstGeom prst="straightConnector1">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148FC48-4140-7B46-9302-D90F7392F504}"/>
              </a:ext>
            </a:extLst>
          </p:cNvPr>
          <p:cNvCxnSpPr>
            <a:cxnSpLocks/>
          </p:cNvCxnSpPr>
          <p:nvPr/>
        </p:nvCxnSpPr>
        <p:spPr>
          <a:xfrm flipV="1">
            <a:off x="10029418" y="2410518"/>
            <a:ext cx="452989" cy="1186871"/>
          </a:xfrm>
          <a:prstGeom prst="straightConnector1">
            <a:avLst/>
          </a:prstGeom>
          <a:ln w="38100">
            <a:solidFill>
              <a:schemeClr val="accent3">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5E31EE9-D779-B547-A8D0-180D75E97259}"/>
              </a:ext>
            </a:extLst>
          </p:cNvPr>
          <p:cNvCxnSpPr>
            <a:cxnSpLocks/>
          </p:cNvCxnSpPr>
          <p:nvPr/>
        </p:nvCxnSpPr>
        <p:spPr>
          <a:xfrm flipV="1">
            <a:off x="8457364" y="3925596"/>
            <a:ext cx="237744" cy="1481243"/>
          </a:xfrm>
          <a:prstGeom prst="straightConnector1">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9052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F2024-CE87-8E4C-B700-3582770621C5}"/>
              </a:ext>
            </a:extLst>
          </p:cNvPr>
          <p:cNvSpPr>
            <a:spLocks noGrp="1"/>
          </p:cNvSpPr>
          <p:nvPr>
            <p:ph type="title"/>
          </p:nvPr>
        </p:nvSpPr>
        <p:spPr>
          <a:xfrm>
            <a:off x="1251678" y="382385"/>
            <a:ext cx="10178322" cy="1492132"/>
          </a:xfrm>
        </p:spPr>
        <p:txBody>
          <a:bodyPr/>
          <a:lstStyle/>
          <a:p>
            <a:r>
              <a:rPr lang="en-US" dirty="0"/>
              <a:t>A better approach</a:t>
            </a:r>
          </a:p>
        </p:txBody>
      </p:sp>
      <p:sp>
        <p:nvSpPr>
          <p:cNvPr id="12" name="TextBox 11">
            <a:extLst>
              <a:ext uri="{FF2B5EF4-FFF2-40B4-BE49-F238E27FC236}">
                <a16:creationId xmlns:a16="http://schemas.microsoft.com/office/drawing/2014/main" id="{173C6772-1038-1B4B-A681-B012066A372A}"/>
              </a:ext>
            </a:extLst>
          </p:cNvPr>
          <p:cNvSpPr txBox="1"/>
          <p:nvPr/>
        </p:nvSpPr>
        <p:spPr>
          <a:xfrm>
            <a:off x="8721182" y="2780147"/>
            <a:ext cx="1754909" cy="369332"/>
          </a:xfrm>
          <a:prstGeom prst="rect">
            <a:avLst/>
          </a:prstGeom>
          <a:noFill/>
        </p:spPr>
        <p:txBody>
          <a:bodyPr wrap="square" rtlCol="0">
            <a:spAutoFit/>
          </a:bodyPr>
          <a:lstStyle/>
          <a:p>
            <a:r>
              <a:rPr lang="en-US" dirty="0"/>
              <a:t>Users Service</a:t>
            </a:r>
          </a:p>
        </p:txBody>
      </p:sp>
      <p:pic>
        <p:nvPicPr>
          <p:cNvPr id="13" name="Content Placeholder 9">
            <a:extLst>
              <a:ext uri="{FF2B5EF4-FFF2-40B4-BE49-F238E27FC236}">
                <a16:creationId xmlns:a16="http://schemas.microsoft.com/office/drawing/2014/main" id="{98CFF6A1-E25B-194B-95FF-3034720E67C9}"/>
              </a:ext>
            </a:extLst>
          </p:cNvPr>
          <p:cNvPicPr>
            <a:picLocks noChangeAspect="1"/>
          </p:cNvPicPr>
          <p:nvPr/>
        </p:nvPicPr>
        <p:blipFill>
          <a:blip r:embed="rId3"/>
          <a:stretch>
            <a:fillRect/>
          </a:stretch>
        </p:blipFill>
        <p:spPr>
          <a:xfrm>
            <a:off x="8970565" y="1699493"/>
            <a:ext cx="1080655" cy="1080655"/>
          </a:xfrm>
          <a:prstGeom prst="rect">
            <a:avLst/>
          </a:prstGeom>
        </p:spPr>
      </p:pic>
      <p:sp>
        <p:nvSpPr>
          <p:cNvPr id="14" name="TextBox 13">
            <a:extLst>
              <a:ext uri="{FF2B5EF4-FFF2-40B4-BE49-F238E27FC236}">
                <a16:creationId xmlns:a16="http://schemas.microsoft.com/office/drawing/2014/main" id="{52319A77-63F3-CA4D-BFA9-9F0321417A65}"/>
              </a:ext>
            </a:extLst>
          </p:cNvPr>
          <p:cNvSpPr txBox="1"/>
          <p:nvPr/>
        </p:nvSpPr>
        <p:spPr>
          <a:xfrm>
            <a:off x="8721182" y="5556601"/>
            <a:ext cx="1754909" cy="369332"/>
          </a:xfrm>
          <a:prstGeom prst="rect">
            <a:avLst/>
          </a:prstGeom>
          <a:noFill/>
        </p:spPr>
        <p:txBody>
          <a:bodyPr wrap="square" rtlCol="0">
            <a:spAutoFit/>
          </a:bodyPr>
          <a:lstStyle/>
          <a:p>
            <a:r>
              <a:rPr lang="en-US" dirty="0"/>
              <a:t>Posts Service</a:t>
            </a:r>
          </a:p>
        </p:txBody>
      </p:sp>
      <p:pic>
        <p:nvPicPr>
          <p:cNvPr id="15" name="Content Placeholder 9">
            <a:extLst>
              <a:ext uri="{FF2B5EF4-FFF2-40B4-BE49-F238E27FC236}">
                <a16:creationId xmlns:a16="http://schemas.microsoft.com/office/drawing/2014/main" id="{1443983B-B302-D442-89C9-7B6E2FE640FE}"/>
              </a:ext>
            </a:extLst>
          </p:cNvPr>
          <p:cNvPicPr>
            <a:picLocks noGrp="1" noChangeAspect="1"/>
          </p:cNvPicPr>
          <p:nvPr>
            <p:ph idx="1"/>
          </p:nvPr>
        </p:nvPicPr>
        <p:blipFill>
          <a:blip r:embed="rId3"/>
          <a:stretch>
            <a:fillRect/>
          </a:stretch>
        </p:blipFill>
        <p:spPr>
          <a:xfrm>
            <a:off x="8970565" y="4475947"/>
            <a:ext cx="1080655" cy="1080655"/>
          </a:xfrm>
        </p:spPr>
      </p:pic>
      <p:sp>
        <p:nvSpPr>
          <p:cNvPr id="16" name="TextBox 15">
            <a:extLst>
              <a:ext uri="{FF2B5EF4-FFF2-40B4-BE49-F238E27FC236}">
                <a16:creationId xmlns:a16="http://schemas.microsoft.com/office/drawing/2014/main" id="{B2BB7B0A-A099-024A-A60C-9B2D1FEBF11B}"/>
              </a:ext>
            </a:extLst>
          </p:cNvPr>
          <p:cNvSpPr txBox="1"/>
          <p:nvPr/>
        </p:nvSpPr>
        <p:spPr>
          <a:xfrm>
            <a:off x="4193309" y="3860801"/>
            <a:ext cx="1754909" cy="369332"/>
          </a:xfrm>
          <a:prstGeom prst="rect">
            <a:avLst/>
          </a:prstGeom>
          <a:noFill/>
        </p:spPr>
        <p:txBody>
          <a:bodyPr wrap="square" rtlCol="0">
            <a:spAutoFit/>
          </a:bodyPr>
          <a:lstStyle/>
          <a:p>
            <a:pPr algn="ctr"/>
            <a:r>
              <a:rPr lang="en-US" dirty="0"/>
              <a:t>Read Service</a:t>
            </a:r>
          </a:p>
        </p:txBody>
      </p:sp>
      <p:pic>
        <p:nvPicPr>
          <p:cNvPr id="17" name="Content Placeholder 9">
            <a:extLst>
              <a:ext uri="{FF2B5EF4-FFF2-40B4-BE49-F238E27FC236}">
                <a16:creationId xmlns:a16="http://schemas.microsoft.com/office/drawing/2014/main" id="{74079EC9-59AE-BD40-B454-D0CA2B915324}"/>
              </a:ext>
            </a:extLst>
          </p:cNvPr>
          <p:cNvPicPr>
            <a:picLocks noChangeAspect="1"/>
          </p:cNvPicPr>
          <p:nvPr/>
        </p:nvPicPr>
        <p:blipFill>
          <a:blip r:embed="rId3"/>
          <a:stretch>
            <a:fillRect/>
          </a:stretch>
        </p:blipFill>
        <p:spPr>
          <a:xfrm>
            <a:off x="4539671" y="2780147"/>
            <a:ext cx="1080655" cy="1080655"/>
          </a:xfrm>
          <a:prstGeom prst="rect">
            <a:avLst/>
          </a:prstGeom>
        </p:spPr>
      </p:pic>
      <p:pic>
        <p:nvPicPr>
          <p:cNvPr id="19" name="Picture 18">
            <a:extLst>
              <a:ext uri="{FF2B5EF4-FFF2-40B4-BE49-F238E27FC236}">
                <a16:creationId xmlns:a16="http://schemas.microsoft.com/office/drawing/2014/main" id="{E2A749A5-80E1-5948-B003-EFC63E5169EE}"/>
              </a:ext>
            </a:extLst>
          </p:cNvPr>
          <p:cNvPicPr>
            <a:picLocks noChangeAspect="1"/>
          </p:cNvPicPr>
          <p:nvPr/>
        </p:nvPicPr>
        <p:blipFill>
          <a:blip r:embed="rId4"/>
          <a:stretch>
            <a:fillRect/>
          </a:stretch>
        </p:blipFill>
        <p:spPr>
          <a:xfrm>
            <a:off x="1857085" y="2667577"/>
            <a:ext cx="1522845" cy="1522845"/>
          </a:xfrm>
          <a:prstGeom prst="rect">
            <a:avLst/>
          </a:prstGeom>
        </p:spPr>
      </p:pic>
      <p:sp>
        <p:nvSpPr>
          <p:cNvPr id="20" name="TextBox 19">
            <a:extLst>
              <a:ext uri="{FF2B5EF4-FFF2-40B4-BE49-F238E27FC236}">
                <a16:creationId xmlns:a16="http://schemas.microsoft.com/office/drawing/2014/main" id="{3AA2B391-4C8D-3149-B553-F64F54105DC4}"/>
              </a:ext>
            </a:extLst>
          </p:cNvPr>
          <p:cNvSpPr txBox="1"/>
          <p:nvPr/>
        </p:nvSpPr>
        <p:spPr>
          <a:xfrm>
            <a:off x="1625021" y="3860801"/>
            <a:ext cx="1754909" cy="369332"/>
          </a:xfrm>
          <a:prstGeom prst="rect">
            <a:avLst/>
          </a:prstGeom>
          <a:noFill/>
        </p:spPr>
        <p:txBody>
          <a:bodyPr wrap="square" rtlCol="0">
            <a:spAutoFit/>
          </a:bodyPr>
          <a:lstStyle/>
          <a:p>
            <a:pPr algn="ctr"/>
            <a:r>
              <a:rPr lang="en-US" dirty="0"/>
              <a:t>UI</a:t>
            </a:r>
          </a:p>
        </p:txBody>
      </p:sp>
      <p:cxnSp>
        <p:nvCxnSpPr>
          <p:cNvPr id="21" name="Straight Arrow Connector 20">
            <a:extLst>
              <a:ext uri="{FF2B5EF4-FFF2-40B4-BE49-F238E27FC236}">
                <a16:creationId xmlns:a16="http://schemas.microsoft.com/office/drawing/2014/main" id="{7521CC3C-9B96-6D48-9E80-DD4FE42F507D}"/>
              </a:ext>
            </a:extLst>
          </p:cNvPr>
          <p:cNvCxnSpPr>
            <a:cxnSpLocks/>
          </p:cNvCxnSpPr>
          <p:nvPr/>
        </p:nvCxnSpPr>
        <p:spPr>
          <a:xfrm>
            <a:off x="3303149" y="3320474"/>
            <a:ext cx="1439722" cy="0"/>
          </a:xfrm>
          <a:prstGeom prst="straightConnector1">
            <a:avLst/>
          </a:prstGeom>
          <a:ln w="28575">
            <a:solidFill>
              <a:schemeClr val="accent1"/>
            </a:solidFill>
            <a:headEnd type="none" w="med" len="med"/>
            <a:tailEnd type="triangle"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A060EC3-2BB3-E047-9342-7962EDA083C8}"/>
              </a:ext>
            </a:extLst>
          </p:cNvPr>
          <p:cNvSpPr txBox="1"/>
          <p:nvPr/>
        </p:nvSpPr>
        <p:spPr>
          <a:xfrm>
            <a:off x="3641434" y="2893292"/>
            <a:ext cx="683491" cy="369332"/>
          </a:xfrm>
          <a:prstGeom prst="rect">
            <a:avLst/>
          </a:prstGeom>
          <a:noFill/>
        </p:spPr>
        <p:txBody>
          <a:bodyPr wrap="square" rtlCol="0">
            <a:spAutoFit/>
          </a:bodyPr>
          <a:lstStyle/>
          <a:p>
            <a:r>
              <a:rPr lang="en-US" dirty="0"/>
              <a:t>GET</a:t>
            </a:r>
          </a:p>
        </p:txBody>
      </p:sp>
      <p:pic>
        <p:nvPicPr>
          <p:cNvPr id="24" name="Picture 23">
            <a:extLst>
              <a:ext uri="{FF2B5EF4-FFF2-40B4-BE49-F238E27FC236}">
                <a16:creationId xmlns:a16="http://schemas.microsoft.com/office/drawing/2014/main" id="{32D0D6B2-ACDD-6645-9E66-28523BE78658}"/>
              </a:ext>
            </a:extLst>
          </p:cNvPr>
          <p:cNvPicPr>
            <a:picLocks noChangeAspect="1"/>
          </p:cNvPicPr>
          <p:nvPr/>
        </p:nvPicPr>
        <p:blipFill>
          <a:blip r:embed="rId5"/>
          <a:stretch>
            <a:fillRect/>
          </a:stretch>
        </p:blipFill>
        <p:spPr>
          <a:xfrm>
            <a:off x="9777593" y="4660613"/>
            <a:ext cx="774700" cy="774700"/>
          </a:xfrm>
          <a:prstGeom prst="rect">
            <a:avLst/>
          </a:prstGeom>
        </p:spPr>
      </p:pic>
      <p:pic>
        <p:nvPicPr>
          <p:cNvPr id="25" name="Picture 24">
            <a:extLst>
              <a:ext uri="{FF2B5EF4-FFF2-40B4-BE49-F238E27FC236}">
                <a16:creationId xmlns:a16="http://schemas.microsoft.com/office/drawing/2014/main" id="{8C680AA4-7688-CE48-B63B-FACD3EAE313F}"/>
              </a:ext>
            </a:extLst>
          </p:cNvPr>
          <p:cNvPicPr>
            <a:picLocks noChangeAspect="1"/>
          </p:cNvPicPr>
          <p:nvPr/>
        </p:nvPicPr>
        <p:blipFill>
          <a:blip r:embed="rId5"/>
          <a:stretch>
            <a:fillRect/>
          </a:stretch>
        </p:blipFill>
        <p:spPr>
          <a:xfrm>
            <a:off x="9777593" y="1834451"/>
            <a:ext cx="774700" cy="774700"/>
          </a:xfrm>
          <a:prstGeom prst="rect">
            <a:avLst/>
          </a:prstGeom>
        </p:spPr>
      </p:pic>
      <p:pic>
        <p:nvPicPr>
          <p:cNvPr id="26" name="Picture 25">
            <a:extLst>
              <a:ext uri="{FF2B5EF4-FFF2-40B4-BE49-F238E27FC236}">
                <a16:creationId xmlns:a16="http://schemas.microsoft.com/office/drawing/2014/main" id="{F489184B-4E47-944E-AE9D-B800A8FEF3B7}"/>
              </a:ext>
            </a:extLst>
          </p:cNvPr>
          <p:cNvPicPr>
            <a:picLocks noChangeAspect="1"/>
          </p:cNvPicPr>
          <p:nvPr/>
        </p:nvPicPr>
        <p:blipFill>
          <a:blip r:embed="rId5"/>
          <a:stretch>
            <a:fillRect/>
          </a:stretch>
        </p:blipFill>
        <p:spPr>
          <a:xfrm>
            <a:off x="5294744" y="2953324"/>
            <a:ext cx="774700" cy="774700"/>
          </a:xfrm>
          <a:prstGeom prst="rect">
            <a:avLst/>
          </a:prstGeom>
        </p:spPr>
      </p:pic>
      <p:grpSp>
        <p:nvGrpSpPr>
          <p:cNvPr id="7" name="Group 6">
            <a:extLst>
              <a:ext uri="{FF2B5EF4-FFF2-40B4-BE49-F238E27FC236}">
                <a16:creationId xmlns:a16="http://schemas.microsoft.com/office/drawing/2014/main" id="{93E144C2-32F0-C14C-82A4-E861F460C120}"/>
              </a:ext>
            </a:extLst>
          </p:cNvPr>
          <p:cNvGrpSpPr/>
          <p:nvPr/>
        </p:nvGrpSpPr>
        <p:grpSpPr>
          <a:xfrm>
            <a:off x="7143044" y="733353"/>
            <a:ext cx="683491" cy="5103002"/>
            <a:chOff x="7143044" y="733353"/>
            <a:chExt cx="683491" cy="5103002"/>
          </a:xfrm>
        </p:grpSpPr>
        <p:sp>
          <p:nvSpPr>
            <p:cNvPr id="3" name="Rectangle 2">
              <a:extLst>
                <a:ext uri="{FF2B5EF4-FFF2-40B4-BE49-F238E27FC236}">
                  <a16:creationId xmlns:a16="http://schemas.microsoft.com/office/drawing/2014/main" id="{B13925AE-67A1-BF48-9945-7532C9D9812D}"/>
                </a:ext>
              </a:extLst>
            </p:cNvPr>
            <p:cNvSpPr/>
            <p:nvPr/>
          </p:nvSpPr>
          <p:spPr>
            <a:xfrm>
              <a:off x="7370364" y="1165813"/>
              <a:ext cx="228853" cy="4670542"/>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C3E769AF-3D63-8148-BFBE-DD9CA10FC362}"/>
                </a:ext>
              </a:extLst>
            </p:cNvPr>
            <p:cNvSpPr txBox="1"/>
            <p:nvPr/>
          </p:nvSpPr>
          <p:spPr>
            <a:xfrm>
              <a:off x="7143044" y="733353"/>
              <a:ext cx="683491" cy="369332"/>
            </a:xfrm>
            <a:prstGeom prst="rect">
              <a:avLst/>
            </a:prstGeom>
            <a:noFill/>
          </p:spPr>
          <p:txBody>
            <a:bodyPr wrap="square" rtlCol="0">
              <a:spAutoFit/>
            </a:bodyPr>
            <a:lstStyle/>
            <a:p>
              <a:pPr algn="ctr"/>
              <a:r>
                <a:rPr lang="en-US" dirty="0"/>
                <a:t>BUS</a:t>
              </a:r>
            </a:p>
          </p:txBody>
        </p:sp>
      </p:grpSp>
      <p:grpSp>
        <p:nvGrpSpPr>
          <p:cNvPr id="6" name="Group 5">
            <a:extLst>
              <a:ext uri="{FF2B5EF4-FFF2-40B4-BE49-F238E27FC236}">
                <a16:creationId xmlns:a16="http://schemas.microsoft.com/office/drawing/2014/main" id="{DCC4036F-A674-F84C-8E87-74BA4E028F57}"/>
              </a:ext>
            </a:extLst>
          </p:cNvPr>
          <p:cNvGrpSpPr/>
          <p:nvPr/>
        </p:nvGrpSpPr>
        <p:grpSpPr>
          <a:xfrm>
            <a:off x="6096000" y="2935749"/>
            <a:ext cx="1274365" cy="380621"/>
            <a:chOff x="6096000" y="2935749"/>
            <a:chExt cx="1274365" cy="380621"/>
          </a:xfrm>
        </p:grpSpPr>
        <p:cxnSp>
          <p:nvCxnSpPr>
            <p:cNvPr id="32" name="Straight Arrow Connector 31">
              <a:extLst>
                <a:ext uri="{FF2B5EF4-FFF2-40B4-BE49-F238E27FC236}">
                  <a16:creationId xmlns:a16="http://schemas.microsoft.com/office/drawing/2014/main" id="{EEACC2D3-6038-1443-BA5A-32C015E5E45F}"/>
                </a:ext>
              </a:extLst>
            </p:cNvPr>
            <p:cNvCxnSpPr>
              <a:cxnSpLocks/>
            </p:cNvCxnSpPr>
            <p:nvPr/>
          </p:nvCxnSpPr>
          <p:spPr>
            <a:xfrm>
              <a:off x="6096000" y="3316370"/>
              <a:ext cx="1274365" cy="0"/>
            </a:xfrm>
            <a:prstGeom prst="straightConnector1">
              <a:avLst/>
            </a:prstGeom>
            <a:ln w="28575">
              <a:solidFill>
                <a:schemeClr val="accent1"/>
              </a:solidFill>
              <a:prstDash val="dash"/>
              <a:headEnd type="none" w="med" len="med"/>
              <a:tailEnd type="triangle"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017FEDA-4026-6642-866F-F1745B072333}"/>
                </a:ext>
              </a:extLst>
            </p:cNvPr>
            <p:cNvSpPr txBox="1"/>
            <p:nvPr/>
          </p:nvSpPr>
          <p:spPr>
            <a:xfrm>
              <a:off x="6161556" y="2935749"/>
              <a:ext cx="1079142" cy="369332"/>
            </a:xfrm>
            <a:prstGeom prst="rect">
              <a:avLst/>
            </a:prstGeom>
            <a:noFill/>
          </p:spPr>
          <p:txBody>
            <a:bodyPr wrap="none" rtlCol="0">
              <a:spAutoFit/>
            </a:bodyPr>
            <a:lstStyle/>
            <a:p>
              <a:r>
                <a:rPr lang="en-US" dirty="0"/>
                <a:t>Subscribe</a:t>
              </a:r>
            </a:p>
          </p:txBody>
        </p:sp>
      </p:grpSp>
      <p:grpSp>
        <p:nvGrpSpPr>
          <p:cNvPr id="4" name="Group 3">
            <a:extLst>
              <a:ext uri="{FF2B5EF4-FFF2-40B4-BE49-F238E27FC236}">
                <a16:creationId xmlns:a16="http://schemas.microsoft.com/office/drawing/2014/main" id="{7606C345-53B3-634C-9D38-6AD54588BC3C}"/>
              </a:ext>
            </a:extLst>
          </p:cNvPr>
          <p:cNvGrpSpPr/>
          <p:nvPr/>
        </p:nvGrpSpPr>
        <p:grpSpPr>
          <a:xfrm>
            <a:off x="7658104" y="2086381"/>
            <a:ext cx="1531052" cy="835758"/>
            <a:chOff x="7658104" y="2086381"/>
            <a:chExt cx="1531052" cy="835758"/>
          </a:xfrm>
        </p:grpSpPr>
        <p:cxnSp>
          <p:nvCxnSpPr>
            <p:cNvPr id="29" name="Straight Arrow Connector 28">
              <a:extLst>
                <a:ext uri="{FF2B5EF4-FFF2-40B4-BE49-F238E27FC236}">
                  <a16:creationId xmlns:a16="http://schemas.microsoft.com/office/drawing/2014/main" id="{C42AB7CD-F1F9-E446-A355-1C146AA2B981}"/>
                </a:ext>
              </a:extLst>
            </p:cNvPr>
            <p:cNvCxnSpPr>
              <a:cxnSpLocks/>
            </p:cNvCxnSpPr>
            <p:nvPr/>
          </p:nvCxnSpPr>
          <p:spPr>
            <a:xfrm flipH="1">
              <a:off x="7658104" y="2359378"/>
              <a:ext cx="1531052" cy="562761"/>
            </a:xfrm>
            <a:prstGeom prst="straightConnector1">
              <a:avLst/>
            </a:prstGeom>
            <a:ln w="28575">
              <a:solidFill>
                <a:schemeClr val="accent1"/>
              </a:solidFill>
              <a:headEnd type="none" w="med" len="med"/>
              <a:tailEnd type="triangle"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D485D13-A302-814D-815D-4785ACA3CE98}"/>
                </a:ext>
              </a:extLst>
            </p:cNvPr>
            <p:cNvSpPr txBox="1"/>
            <p:nvPr/>
          </p:nvSpPr>
          <p:spPr>
            <a:xfrm>
              <a:off x="7945705" y="2086381"/>
              <a:ext cx="838691" cy="369332"/>
            </a:xfrm>
            <a:prstGeom prst="rect">
              <a:avLst/>
            </a:prstGeom>
            <a:noFill/>
          </p:spPr>
          <p:txBody>
            <a:bodyPr wrap="none" rtlCol="0">
              <a:spAutoFit/>
            </a:bodyPr>
            <a:lstStyle/>
            <a:p>
              <a:r>
                <a:rPr lang="en-US" dirty="0"/>
                <a:t>Publish</a:t>
              </a:r>
            </a:p>
          </p:txBody>
        </p:sp>
      </p:grpSp>
      <p:grpSp>
        <p:nvGrpSpPr>
          <p:cNvPr id="5" name="Group 4">
            <a:extLst>
              <a:ext uri="{FF2B5EF4-FFF2-40B4-BE49-F238E27FC236}">
                <a16:creationId xmlns:a16="http://schemas.microsoft.com/office/drawing/2014/main" id="{39B08D57-03D0-3445-B9D7-51BE3F9A382D}"/>
              </a:ext>
            </a:extLst>
          </p:cNvPr>
          <p:cNvGrpSpPr/>
          <p:nvPr/>
        </p:nvGrpSpPr>
        <p:grpSpPr>
          <a:xfrm>
            <a:off x="7658104" y="4179326"/>
            <a:ext cx="1531052" cy="868637"/>
            <a:chOff x="7658104" y="4179326"/>
            <a:chExt cx="1531052" cy="868637"/>
          </a:xfrm>
        </p:grpSpPr>
        <p:cxnSp>
          <p:nvCxnSpPr>
            <p:cNvPr id="31" name="Straight Arrow Connector 30">
              <a:extLst>
                <a:ext uri="{FF2B5EF4-FFF2-40B4-BE49-F238E27FC236}">
                  <a16:creationId xmlns:a16="http://schemas.microsoft.com/office/drawing/2014/main" id="{7E0E6A6E-017A-6446-9B82-89E73108D479}"/>
                </a:ext>
              </a:extLst>
            </p:cNvPr>
            <p:cNvCxnSpPr>
              <a:cxnSpLocks/>
            </p:cNvCxnSpPr>
            <p:nvPr/>
          </p:nvCxnSpPr>
          <p:spPr>
            <a:xfrm flipH="1" flipV="1">
              <a:off x="7658104" y="4363993"/>
              <a:ext cx="1531052" cy="683970"/>
            </a:xfrm>
            <a:prstGeom prst="straightConnector1">
              <a:avLst/>
            </a:prstGeom>
            <a:ln w="28575">
              <a:solidFill>
                <a:schemeClr val="accent1"/>
              </a:solidFill>
              <a:headEnd type="none" w="med" len="med"/>
              <a:tailEnd type="triangle"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7C0FBE2-47EF-A846-820E-D07466025C01}"/>
                </a:ext>
              </a:extLst>
            </p:cNvPr>
            <p:cNvSpPr txBox="1"/>
            <p:nvPr/>
          </p:nvSpPr>
          <p:spPr>
            <a:xfrm>
              <a:off x="7945705" y="4179326"/>
              <a:ext cx="838691" cy="369332"/>
            </a:xfrm>
            <a:prstGeom prst="rect">
              <a:avLst/>
            </a:prstGeom>
            <a:noFill/>
          </p:spPr>
          <p:txBody>
            <a:bodyPr wrap="none" rtlCol="0">
              <a:spAutoFit/>
            </a:bodyPr>
            <a:lstStyle/>
            <a:p>
              <a:r>
                <a:rPr lang="en-US" dirty="0"/>
                <a:t>Publish</a:t>
              </a:r>
            </a:p>
          </p:txBody>
        </p:sp>
      </p:grpSp>
    </p:spTree>
    <p:extLst>
      <p:ext uri="{BB962C8B-B14F-4D97-AF65-F5344CB8AC3E}">
        <p14:creationId xmlns:p14="http://schemas.microsoft.com/office/powerpoint/2010/main" val="78401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48E50-AEC7-4D4B-92C8-DCDD0A58C844}"/>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93BA4BBD-FBD0-534F-A7EE-5EBDCD71BF47}"/>
              </a:ext>
            </a:extLst>
          </p:cNvPr>
          <p:cNvSpPr>
            <a:spLocks noGrp="1"/>
          </p:cNvSpPr>
          <p:nvPr>
            <p:ph idx="1"/>
          </p:nvPr>
        </p:nvSpPr>
        <p:spPr>
          <a:xfrm>
            <a:off x="982736" y="1874517"/>
            <a:ext cx="4611239" cy="3880824"/>
          </a:xfrm>
        </p:spPr>
        <p:txBody>
          <a:bodyPr>
            <a:normAutofit/>
          </a:bodyPr>
          <a:lstStyle/>
          <a:p>
            <a:pPr marL="0" indent="0" algn="ctr">
              <a:buNone/>
            </a:pPr>
            <a:r>
              <a:rPr lang="en-US" sz="6600" dirty="0"/>
              <a:t>….</a:t>
            </a:r>
            <a:r>
              <a:rPr lang="en-US" sz="6600" i="1" dirty="0"/>
              <a:t>something like Facebook</a:t>
            </a:r>
          </a:p>
        </p:txBody>
      </p:sp>
      <p:pic>
        <p:nvPicPr>
          <p:cNvPr id="4" name="Content Placeholder 5" descr="A screenshot of a cell phone&#10;&#10;Description automatically generated">
            <a:extLst>
              <a:ext uri="{FF2B5EF4-FFF2-40B4-BE49-F238E27FC236}">
                <a16:creationId xmlns:a16="http://schemas.microsoft.com/office/drawing/2014/main" id="{2E1F7FB0-6287-E74F-98FE-115AD5A7FB3F}"/>
              </a:ext>
            </a:extLst>
          </p:cNvPr>
          <p:cNvPicPr>
            <a:picLocks noChangeAspect="1"/>
          </p:cNvPicPr>
          <p:nvPr/>
        </p:nvPicPr>
        <p:blipFill>
          <a:blip r:embed="rId2"/>
          <a:stretch>
            <a:fillRect/>
          </a:stretch>
        </p:blipFill>
        <p:spPr>
          <a:xfrm>
            <a:off x="5822577" y="1361489"/>
            <a:ext cx="5503710" cy="4518611"/>
          </a:xfrm>
          <a:prstGeom prst="rect">
            <a:avLst/>
          </a:prstGeom>
        </p:spPr>
      </p:pic>
    </p:spTree>
    <p:extLst>
      <p:ext uri="{BB962C8B-B14F-4D97-AF65-F5344CB8AC3E}">
        <p14:creationId xmlns:p14="http://schemas.microsoft.com/office/powerpoint/2010/main" val="1609123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repeatCount="0" fill="hold"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50EF9-9B81-8C4D-BE52-F83319EF2BBE}"/>
              </a:ext>
            </a:extLst>
          </p:cNvPr>
          <p:cNvSpPr>
            <a:spLocks noGrp="1"/>
          </p:cNvSpPr>
          <p:nvPr>
            <p:ph type="title"/>
          </p:nvPr>
        </p:nvSpPr>
        <p:spPr/>
        <p:txBody>
          <a:bodyPr/>
          <a:lstStyle/>
          <a:p>
            <a:r>
              <a:rPr lang="en-US" dirty="0"/>
              <a:t>Requests</a:t>
            </a:r>
          </a:p>
        </p:txBody>
      </p:sp>
      <p:sp>
        <p:nvSpPr>
          <p:cNvPr id="5" name="Rectangle 4">
            <a:extLst>
              <a:ext uri="{FF2B5EF4-FFF2-40B4-BE49-F238E27FC236}">
                <a16:creationId xmlns:a16="http://schemas.microsoft.com/office/drawing/2014/main" id="{5CBA68EB-B661-A549-A3FD-E55D1B9BB37A}"/>
              </a:ext>
            </a:extLst>
          </p:cNvPr>
          <p:cNvSpPr/>
          <p:nvPr/>
        </p:nvSpPr>
        <p:spPr>
          <a:xfrm>
            <a:off x="2823098" y="3639847"/>
            <a:ext cx="8211845" cy="204187"/>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BBCD5AE-35FA-EF40-9D5B-243437B28AE0}"/>
              </a:ext>
            </a:extLst>
          </p:cNvPr>
          <p:cNvSpPr/>
          <p:nvPr/>
        </p:nvSpPr>
        <p:spPr>
          <a:xfrm>
            <a:off x="2823097" y="5291858"/>
            <a:ext cx="8211845" cy="20418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A04D098-6C28-F643-B5E1-DC2F5F7CC97E}"/>
              </a:ext>
            </a:extLst>
          </p:cNvPr>
          <p:cNvSpPr/>
          <p:nvPr/>
        </p:nvSpPr>
        <p:spPr>
          <a:xfrm>
            <a:off x="2823097" y="6134573"/>
            <a:ext cx="8211845" cy="204187"/>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F0AB064-36E5-2A44-A647-F618BBABFE1E}"/>
              </a:ext>
            </a:extLst>
          </p:cNvPr>
          <p:cNvSpPr txBox="1"/>
          <p:nvPr/>
        </p:nvSpPr>
        <p:spPr>
          <a:xfrm>
            <a:off x="1251678" y="3418774"/>
            <a:ext cx="1392176" cy="369332"/>
          </a:xfrm>
          <a:prstGeom prst="rect">
            <a:avLst/>
          </a:prstGeom>
          <a:noFill/>
        </p:spPr>
        <p:txBody>
          <a:bodyPr wrap="none" rtlCol="0">
            <a:spAutoFit/>
          </a:bodyPr>
          <a:lstStyle/>
          <a:p>
            <a:r>
              <a:rPr lang="en-US" dirty="0"/>
              <a:t>Read Service</a:t>
            </a:r>
          </a:p>
        </p:txBody>
      </p:sp>
      <p:sp>
        <p:nvSpPr>
          <p:cNvPr id="10" name="TextBox 9">
            <a:extLst>
              <a:ext uri="{FF2B5EF4-FFF2-40B4-BE49-F238E27FC236}">
                <a16:creationId xmlns:a16="http://schemas.microsoft.com/office/drawing/2014/main" id="{9851AD6E-3706-2B41-94C7-C8F66A129641}"/>
              </a:ext>
            </a:extLst>
          </p:cNvPr>
          <p:cNvSpPr txBox="1"/>
          <p:nvPr/>
        </p:nvSpPr>
        <p:spPr>
          <a:xfrm>
            <a:off x="1251677" y="5070785"/>
            <a:ext cx="1358358" cy="646331"/>
          </a:xfrm>
          <a:prstGeom prst="rect">
            <a:avLst/>
          </a:prstGeom>
          <a:noFill/>
        </p:spPr>
        <p:txBody>
          <a:bodyPr wrap="square" rtlCol="0">
            <a:spAutoFit/>
          </a:bodyPr>
          <a:lstStyle/>
          <a:p>
            <a:pPr algn="ctr"/>
            <a:r>
              <a:rPr lang="en-US" dirty="0"/>
              <a:t>Users</a:t>
            </a:r>
          </a:p>
          <a:p>
            <a:pPr algn="ctr"/>
            <a:r>
              <a:rPr lang="en-US" dirty="0"/>
              <a:t>Service</a:t>
            </a:r>
          </a:p>
        </p:txBody>
      </p:sp>
      <p:sp>
        <p:nvSpPr>
          <p:cNvPr id="11" name="TextBox 10">
            <a:extLst>
              <a:ext uri="{FF2B5EF4-FFF2-40B4-BE49-F238E27FC236}">
                <a16:creationId xmlns:a16="http://schemas.microsoft.com/office/drawing/2014/main" id="{2CE3CA48-8CDC-0B4E-8B03-42C6BA61623A}"/>
              </a:ext>
            </a:extLst>
          </p:cNvPr>
          <p:cNvSpPr txBox="1"/>
          <p:nvPr/>
        </p:nvSpPr>
        <p:spPr>
          <a:xfrm>
            <a:off x="1251678" y="5913500"/>
            <a:ext cx="1358357" cy="646331"/>
          </a:xfrm>
          <a:prstGeom prst="rect">
            <a:avLst/>
          </a:prstGeom>
          <a:noFill/>
        </p:spPr>
        <p:txBody>
          <a:bodyPr wrap="square" rtlCol="0">
            <a:spAutoFit/>
          </a:bodyPr>
          <a:lstStyle/>
          <a:p>
            <a:pPr algn="ctr"/>
            <a:r>
              <a:rPr lang="en-US" dirty="0"/>
              <a:t>Posts</a:t>
            </a:r>
          </a:p>
          <a:p>
            <a:pPr algn="ctr"/>
            <a:r>
              <a:rPr lang="en-US" dirty="0"/>
              <a:t>Service</a:t>
            </a:r>
          </a:p>
        </p:txBody>
      </p:sp>
      <p:cxnSp>
        <p:nvCxnSpPr>
          <p:cNvPr id="14" name="Straight Arrow Connector 13">
            <a:extLst>
              <a:ext uri="{FF2B5EF4-FFF2-40B4-BE49-F238E27FC236}">
                <a16:creationId xmlns:a16="http://schemas.microsoft.com/office/drawing/2014/main" id="{C0D8DCB8-0478-A54B-8E2D-86D5616EC90E}"/>
              </a:ext>
            </a:extLst>
          </p:cNvPr>
          <p:cNvCxnSpPr>
            <a:cxnSpLocks/>
          </p:cNvCxnSpPr>
          <p:nvPr/>
        </p:nvCxnSpPr>
        <p:spPr>
          <a:xfrm>
            <a:off x="2982897" y="2478202"/>
            <a:ext cx="417251" cy="1161645"/>
          </a:xfrm>
          <a:prstGeom prst="straightConnector1">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826F179-9CB9-AB45-A49E-845B3C5C72AC}"/>
              </a:ext>
            </a:extLst>
          </p:cNvPr>
          <p:cNvSpPr/>
          <p:nvPr/>
        </p:nvSpPr>
        <p:spPr>
          <a:xfrm>
            <a:off x="2823096" y="2248122"/>
            <a:ext cx="8211845" cy="204187"/>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6E485250-0983-834C-B7A4-E0800D200CBC}"/>
              </a:ext>
            </a:extLst>
          </p:cNvPr>
          <p:cNvSpPr txBox="1"/>
          <p:nvPr/>
        </p:nvSpPr>
        <p:spPr>
          <a:xfrm>
            <a:off x="1175988" y="2165198"/>
            <a:ext cx="1434047" cy="369332"/>
          </a:xfrm>
          <a:prstGeom prst="rect">
            <a:avLst/>
          </a:prstGeom>
          <a:noFill/>
        </p:spPr>
        <p:txBody>
          <a:bodyPr wrap="square" rtlCol="0">
            <a:spAutoFit/>
          </a:bodyPr>
          <a:lstStyle/>
          <a:p>
            <a:pPr algn="ctr"/>
            <a:r>
              <a:rPr lang="en-US" dirty="0"/>
              <a:t>UI</a:t>
            </a:r>
          </a:p>
        </p:txBody>
      </p:sp>
      <p:cxnSp>
        <p:nvCxnSpPr>
          <p:cNvPr id="36" name="Straight Arrow Connector 35">
            <a:extLst>
              <a:ext uri="{FF2B5EF4-FFF2-40B4-BE49-F238E27FC236}">
                <a16:creationId xmlns:a16="http://schemas.microsoft.com/office/drawing/2014/main" id="{339D4ECB-52CF-F94B-ABCB-C0D344D35674}"/>
              </a:ext>
            </a:extLst>
          </p:cNvPr>
          <p:cNvCxnSpPr>
            <a:cxnSpLocks/>
          </p:cNvCxnSpPr>
          <p:nvPr/>
        </p:nvCxnSpPr>
        <p:spPr>
          <a:xfrm flipV="1">
            <a:off x="3474524" y="2405626"/>
            <a:ext cx="452989" cy="1186871"/>
          </a:xfrm>
          <a:prstGeom prst="straightConnector1">
            <a:avLst/>
          </a:prstGeom>
          <a:ln w="38100">
            <a:solidFill>
              <a:schemeClr val="accent3">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6BA3BEC-BA9E-B343-A86B-CCAD63C3FC01}"/>
              </a:ext>
            </a:extLst>
          </p:cNvPr>
          <p:cNvSpPr txBox="1"/>
          <p:nvPr/>
        </p:nvSpPr>
        <p:spPr>
          <a:xfrm>
            <a:off x="1289522" y="4383279"/>
            <a:ext cx="1358358" cy="369332"/>
          </a:xfrm>
          <a:prstGeom prst="rect">
            <a:avLst/>
          </a:prstGeom>
          <a:noFill/>
        </p:spPr>
        <p:txBody>
          <a:bodyPr wrap="square" rtlCol="0">
            <a:spAutoFit/>
          </a:bodyPr>
          <a:lstStyle/>
          <a:p>
            <a:pPr algn="ctr"/>
            <a:r>
              <a:rPr lang="en-US" dirty="0"/>
              <a:t>Bus</a:t>
            </a:r>
          </a:p>
        </p:txBody>
      </p:sp>
      <p:sp>
        <p:nvSpPr>
          <p:cNvPr id="39" name="Rectangle 38">
            <a:extLst>
              <a:ext uri="{FF2B5EF4-FFF2-40B4-BE49-F238E27FC236}">
                <a16:creationId xmlns:a16="http://schemas.microsoft.com/office/drawing/2014/main" id="{202A3C1F-2494-B34E-BE81-362F6CF9DB25}"/>
              </a:ext>
            </a:extLst>
          </p:cNvPr>
          <p:cNvSpPr/>
          <p:nvPr/>
        </p:nvSpPr>
        <p:spPr>
          <a:xfrm>
            <a:off x="2823096" y="4465852"/>
            <a:ext cx="8211845" cy="204187"/>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Straight Arrow Connector 39">
            <a:extLst>
              <a:ext uri="{FF2B5EF4-FFF2-40B4-BE49-F238E27FC236}">
                <a16:creationId xmlns:a16="http://schemas.microsoft.com/office/drawing/2014/main" id="{51B8D9CD-B2DA-FD41-B52A-CB579D884754}"/>
              </a:ext>
            </a:extLst>
          </p:cNvPr>
          <p:cNvCxnSpPr>
            <a:cxnSpLocks/>
          </p:cNvCxnSpPr>
          <p:nvPr/>
        </p:nvCxnSpPr>
        <p:spPr>
          <a:xfrm flipV="1">
            <a:off x="3474524" y="4670039"/>
            <a:ext cx="226494" cy="621818"/>
          </a:xfrm>
          <a:prstGeom prst="straightConnector1">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49FFB22-D086-0E4D-BAF3-5B37B8E73444}"/>
              </a:ext>
            </a:extLst>
          </p:cNvPr>
          <p:cNvCxnSpPr>
            <a:cxnSpLocks/>
          </p:cNvCxnSpPr>
          <p:nvPr/>
        </p:nvCxnSpPr>
        <p:spPr>
          <a:xfrm flipV="1">
            <a:off x="3814266" y="4661685"/>
            <a:ext cx="498090" cy="1427841"/>
          </a:xfrm>
          <a:prstGeom prst="straightConnector1">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543B041-28C3-6B42-B169-600F406137E5}"/>
              </a:ext>
            </a:extLst>
          </p:cNvPr>
          <p:cNvCxnSpPr>
            <a:cxnSpLocks/>
          </p:cNvCxnSpPr>
          <p:nvPr/>
        </p:nvCxnSpPr>
        <p:spPr>
          <a:xfrm flipV="1">
            <a:off x="3782920" y="3847291"/>
            <a:ext cx="144593" cy="628756"/>
          </a:xfrm>
          <a:prstGeom prst="straightConnector1">
            <a:avLst/>
          </a:prstGeom>
          <a:ln w="38100">
            <a:solidFill>
              <a:schemeClr val="accent3">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D7F1013-17E9-724B-8460-A7A5BAB4E0D6}"/>
              </a:ext>
            </a:extLst>
          </p:cNvPr>
          <p:cNvCxnSpPr>
            <a:cxnSpLocks/>
          </p:cNvCxnSpPr>
          <p:nvPr/>
        </p:nvCxnSpPr>
        <p:spPr>
          <a:xfrm flipV="1">
            <a:off x="4404409" y="3868814"/>
            <a:ext cx="111146" cy="600576"/>
          </a:xfrm>
          <a:prstGeom prst="straightConnector1">
            <a:avLst/>
          </a:prstGeom>
          <a:ln w="38100">
            <a:solidFill>
              <a:schemeClr val="accent3">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096E50BD-3B56-2147-9740-3562110D4B43}"/>
              </a:ext>
            </a:extLst>
          </p:cNvPr>
          <p:cNvSpPr/>
          <p:nvPr/>
        </p:nvSpPr>
        <p:spPr>
          <a:xfrm>
            <a:off x="5220182" y="5223641"/>
            <a:ext cx="1477859" cy="303927"/>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6F2D7FF9-7F6B-9047-8B0D-2B6B40FD6F65}"/>
              </a:ext>
            </a:extLst>
          </p:cNvPr>
          <p:cNvSpPr/>
          <p:nvPr/>
        </p:nvSpPr>
        <p:spPr>
          <a:xfrm>
            <a:off x="8345347" y="6034833"/>
            <a:ext cx="2219976" cy="303927"/>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6" name="Straight Arrow Connector 55">
            <a:extLst>
              <a:ext uri="{FF2B5EF4-FFF2-40B4-BE49-F238E27FC236}">
                <a16:creationId xmlns:a16="http://schemas.microsoft.com/office/drawing/2014/main" id="{F9CA4F7C-B73D-BE41-B782-1B5DA9058E6C}"/>
              </a:ext>
            </a:extLst>
          </p:cNvPr>
          <p:cNvCxnSpPr>
            <a:cxnSpLocks/>
          </p:cNvCxnSpPr>
          <p:nvPr/>
        </p:nvCxnSpPr>
        <p:spPr>
          <a:xfrm flipV="1">
            <a:off x="6220474" y="4722770"/>
            <a:ext cx="498090" cy="1427841"/>
          </a:xfrm>
          <a:prstGeom prst="straightConnector1">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7A27D1C4-1B59-A940-9AA4-A27CDF26FBE3}"/>
              </a:ext>
            </a:extLst>
          </p:cNvPr>
          <p:cNvCxnSpPr>
            <a:cxnSpLocks/>
          </p:cNvCxnSpPr>
          <p:nvPr/>
        </p:nvCxnSpPr>
        <p:spPr>
          <a:xfrm flipV="1">
            <a:off x="6763031" y="3853303"/>
            <a:ext cx="144593" cy="628756"/>
          </a:xfrm>
          <a:prstGeom prst="straightConnector1">
            <a:avLst/>
          </a:prstGeom>
          <a:ln w="38100">
            <a:solidFill>
              <a:schemeClr val="accent3">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3CE40EF-1D4A-A644-85C8-81B587BCD091}"/>
              </a:ext>
            </a:extLst>
          </p:cNvPr>
          <p:cNvCxnSpPr>
            <a:cxnSpLocks/>
          </p:cNvCxnSpPr>
          <p:nvPr/>
        </p:nvCxnSpPr>
        <p:spPr>
          <a:xfrm>
            <a:off x="5539187" y="2472821"/>
            <a:ext cx="417251" cy="1161645"/>
          </a:xfrm>
          <a:prstGeom prst="straightConnector1">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DD4B046-DF3F-A440-8E16-CE3880FBAED3}"/>
              </a:ext>
            </a:extLst>
          </p:cNvPr>
          <p:cNvCxnSpPr>
            <a:cxnSpLocks/>
          </p:cNvCxnSpPr>
          <p:nvPr/>
        </p:nvCxnSpPr>
        <p:spPr>
          <a:xfrm flipV="1">
            <a:off x="6030814" y="2400245"/>
            <a:ext cx="452989" cy="1186871"/>
          </a:xfrm>
          <a:prstGeom prst="straightConnector1">
            <a:avLst/>
          </a:prstGeom>
          <a:ln w="38100">
            <a:solidFill>
              <a:schemeClr val="accent3">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0D128BB5-CF50-6945-A62D-6A231E54512B}"/>
              </a:ext>
            </a:extLst>
          </p:cNvPr>
          <p:cNvCxnSpPr>
            <a:cxnSpLocks/>
          </p:cNvCxnSpPr>
          <p:nvPr/>
        </p:nvCxnSpPr>
        <p:spPr>
          <a:xfrm>
            <a:off x="6532939" y="2456325"/>
            <a:ext cx="417251" cy="1161645"/>
          </a:xfrm>
          <a:prstGeom prst="straightConnector1">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B2137E71-FA02-4048-B854-E6079F0DA5A2}"/>
              </a:ext>
            </a:extLst>
          </p:cNvPr>
          <p:cNvCxnSpPr>
            <a:cxnSpLocks/>
          </p:cNvCxnSpPr>
          <p:nvPr/>
        </p:nvCxnSpPr>
        <p:spPr>
          <a:xfrm flipV="1">
            <a:off x="7024566" y="2383749"/>
            <a:ext cx="452989" cy="1186871"/>
          </a:xfrm>
          <a:prstGeom prst="straightConnector1">
            <a:avLst/>
          </a:prstGeom>
          <a:ln w="38100">
            <a:solidFill>
              <a:schemeClr val="accent3">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5750E3BF-E52C-324C-B086-28B8279FFD1A}"/>
              </a:ext>
            </a:extLst>
          </p:cNvPr>
          <p:cNvCxnSpPr>
            <a:cxnSpLocks/>
          </p:cNvCxnSpPr>
          <p:nvPr/>
        </p:nvCxnSpPr>
        <p:spPr>
          <a:xfrm>
            <a:off x="9620707" y="2467263"/>
            <a:ext cx="417251" cy="1161645"/>
          </a:xfrm>
          <a:prstGeom prst="straightConnector1">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B2221A5C-5128-9542-BC54-56B34AB41E45}"/>
              </a:ext>
            </a:extLst>
          </p:cNvPr>
          <p:cNvCxnSpPr>
            <a:cxnSpLocks/>
          </p:cNvCxnSpPr>
          <p:nvPr/>
        </p:nvCxnSpPr>
        <p:spPr>
          <a:xfrm flipV="1">
            <a:off x="10112334" y="2394687"/>
            <a:ext cx="452989" cy="1186871"/>
          </a:xfrm>
          <a:prstGeom prst="straightConnector1">
            <a:avLst/>
          </a:prstGeom>
          <a:ln w="38100">
            <a:solidFill>
              <a:schemeClr val="accent3">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7967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09D55-E678-D444-A68D-C16D09888E05}"/>
              </a:ext>
            </a:extLst>
          </p:cNvPr>
          <p:cNvSpPr>
            <a:spLocks noGrp="1"/>
          </p:cNvSpPr>
          <p:nvPr>
            <p:ph type="title"/>
          </p:nvPr>
        </p:nvSpPr>
        <p:spPr/>
        <p:txBody>
          <a:bodyPr/>
          <a:lstStyle/>
          <a:p>
            <a:r>
              <a:rPr lang="en-GB" dirty="0"/>
              <a:t>Distributed Data Management</a:t>
            </a:r>
            <a:br>
              <a:rPr lang="en-GB" dirty="0"/>
            </a:br>
            <a:endParaRPr lang="en-US" dirty="0"/>
          </a:p>
        </p:txBody>
      </p:sp>
      <p:sp>
        <p:nvSpPr>
          <p:cNvPr id="29" name="TextBox 28">
            <a:extLst>
              <a:ext uri="{FF2B5EF4-FFF2-40B4-BE49-F238E27FC236}">
                <a16:creationId xmlns:a16="http://schemas.microsoft.com/office/drawing/2014/main" id="{5A816F54-136D-0545-809A-CFC67B7717BB}"/>
              </a:ext>
            </a:extLst>
          </p:cNvPr>
          <p:cNvSpPr txBox="1"/>
          <p:nvPr/>
        </p:nvSpPr>
        <p:spPr>
          <a:xfrm>
            <a:off x="8721182" y="3197004"/>
            <a:ext cx="1754909" cy="369332"/>
          </a:xfrm>
          <a:prstGeom prst="rect">
            <a:avLst/>
          </a:prstGeom>
          <a:noFill/>
        </p:spPr>
        <p:txBody>
          <a:bodyPr wrap="square" rtlCol="0">
            <a:spAutoFit/>
          </a:bodyPr>
          <a:lstStyle/>
          <a:p>
            <a:r>
              <a:rPr lang="en-US" dirty="0"/>
              <a:t>Users Service</a:t>
            </a:r>
          </a:p>
        </p:txBody>
      </p:sp>
      <p:pic>
        <p:nvPicPr>
          <p:cNvPr id="30" name="Content Placeholder 9">
            <a:extLst>
              <a:ext uri="{FF2B5EF4-FFF2-40B4-BE49-F238E27FC236}">
                <a16:creationId xmlns:a16="http://schemas.microsoft.com/office/drawing/2014/main" id="{EA71A219-4205-9A44-BFE7-81FF44E3DBEA}"/>
              </a:ext>
            </a:extLst>
          </p:cNvPr>
          <p:cNvPicPr>
            <a:picLocks noChangeAspect="1"/>
          </p:cNvPicPr>
          <p:nvPr/>
        </p:nvPicPr>
        <p:blipFill>
          <a:blip r:embed="rId3"/>
          <a:stretch>
            <a:fillRect/>
          </a:stretch>
        </p:blipFill>
        <p:spPr>
          <a:xfrm>
            <a:off x="8970565" y="2116350"/>
            <a:ext cx="1080655" cy="1080655"/>
          </a:xfrm>
          <a:prstGeom prst="rect">
            <a:avLst/>
          </a:prstGeom>
        </p:spPr>
      </p:pic>
      <p:sp>
        <p:nvSpPr>
          <p:cNvPr id="31" name="TextBox 30">
            <a:extLst>
              <a:ext uri="{FF2B5EF4-FFF2-40B4-BE49-F238E27FC236}">
                <a16:creationId xmlns:a16="http://schemas.microsoft.com/office/drawing/2014/main" id="{E6C172F2-27D1-E340-AE81-5C42E982F032}"/>
              </a:ext>
            </a:extLst>
          </p:cNvPr>
          <p:cNvSpPr txBox="1"/>
          <p:nvPr/>
        </p:nvSpPr>
        <p:spPr>
          <a:xfrm>
            <a:off x="8721182" y="5973458"/>
            <a:ext cx="1754909" cy="369332"/>
          </a:xfrm>
          <a:prstGeom prst="rect">
            <a:avLst/>
          </a:prstGeom>
          <a:noFill/>
        </p:spPr>
        <p:txBody>
          <a:bodyPr wrap="square" rtlCol="0">
            <a:spAutoFit/>
          </a:bodyPr>
          <a:lstStyle/>
          <a:p>
            <a:r>
              <a:rPr lang="en-US" dirty="0"/>
              <a:t>Posts Service</a:t>
            </a:r>
          </a:p>
        </p:txBody>
      </p:sp>
      <p:pic>
        <p:nvPicPr>
          <p:cNvPr id="32" name="Content Placeholder 9">
            <a:extLst>
              <a:ext uri="{FF2B5EF4-FFF2-40B4-BE49-F238E27FC236}">
                <a16:creationId xmlns:a16="http://schemas.microsoft.com/office/drawing/2014/main" id="{66EBC8DB-D006-374C-B085-19BC5A32086B}"/>
              </a:ext>
            </a:extLst>
          </p:cNvPr>
          <p:cNvPicPr>
            <a:picLocks noChangeAspect="1"/>
          </p:cNvPicPr>
          <p:nvPr/>
        </p:nvPicPr>
        <p:blipFill>
          <a:blip r:embed="rId3"/>
          <a:stretch>
            <a:fillRect/>
          </a:stretch>
        </p:blipFill>
        <p:spPr>
          <a:xfrm>
            <a:off x="8970565" y="4892804"/>
            <a:ext cx="1080655" cy="1080655"/>
          </a:xfrm>
          <a:prstGeom prst="rect">
            <a:avLst/>
          </a:prstGeom>
        </p:spPr>
      </p:pic>
      <p:sp>
        <p:nvSpPr>
          <p:cNvPr id="33" name="TextBox 32">
            <a:extLst>
              <a:ext uri="{FF2B5EF4-FFF2-40B4-BE49-F238E27FC236}">
                <a16:creationId xmlns:a16="http://schemas.microsoft.com/office/drawing/2014/main" id="{C56E1047-AA2E-A64C-A187-FFA1C5BB5553}"/>
              </a:ext>
            </a:extLst>
          </p:cNvPr>
          <p:cNvSpPr txBox="1"/>
          <p:nvPr/>
        </p:nvSpPr>
        <p:spPr>
          <a:xfrm>
            <a:off x="4193309" y="4277658"/>
            <a:ext cx="1754909" cy="369332"/>
          </a:xfrm>
          <a:prstGeom prst="rect">
            <a:avLst/>
          </a:prstGeom>
          <a:noFill/>
        </p:spPr>
        <p:txBody>
          <a:bodyPr wrap="square" rtlCol="0">
            <a:spAutoFit/>
          </a:bodyPr>
          <a:lstStyle/>
          <a:p>
            <a:pPr algn="ctr"/>
            <a:r>
              <a:rPr lang="en-US" dirty="0"/>
              <a:t>Write Service</a:t>
            </a:r>
          </a:p>
        </p:txBody>
      </p:sp>
      <p:pic>
        <p:nvPicPr>
          <p:cNvPr id="34" name="Content Placeholder 9">
            <a:extLst>
              <a:ext uri="{FF2B5EF4-FFF2-40B4-BE49-F238E27FC236}">
                <a16:creationId xmlns:a16="http://schemas.microsoft.com/office/drawing/2014/main" id="{056BEB6F-0DA6-024B-B2B9-C19822A6C112}"/>
              </a:ext>
            </a:extLst>
          </p:cNvPr>
          <p:cNvPicPr>
            <a:picLocks noChangeAspect="1"/>
          </p:cNvPicPr>
          <p:nvPr/>
        </p:nvPicPr>
        <p:blipFill>
          <a:blip r:embed="rId3"/>
          <a:stretch>
            <a:fillRect/>
          </a:stretch>
        </p:blipFill>
        <p:spPr>
          <a:xfrm>
            <a:off x="4539671" y="3197004"/>
            <a:ext cx="1080655" cy="1080655"/>
          </a:xfrm>
          <a:prstGeom prst="rect">
            <a:avLst/>
          </a:prstGeom>
        </p:spPr>
      </p:pic>
      <p:pic>
        <p:nvPicPr>
          <p:cNvPr id="35" name="Picture 34">
            <a:extLst>
              <a:ext uri="{FF2B5EF4-FFF2-40B4-BE49-F238E27FC236}">
                <a16:creationId xmlns:a16="http://schemas.microsoft.com/office/drawing/2014/main" id="{932950D5-850D-394C-BAA4-4FE6667A32E5}"/>
              </a:ext>
            </a:extLst>
          </p:cNvPr>
          <p:cNvPicPr>
            <a:picLocks noChangeAspect="1"/>
          </p:cNvPicPr>
          <p:nvPr/>
        </p:nvPicPr>
        <p:blipFill>
          <a:blip r:embed="rId4"/>
          <a:stretch>
            <a:fillRect/>
          </a:stretch>
        </p:blipFill>
        <p:spPr>
          <a:xfrm>
            <a:off x="1857085" y="3084434"/>
            <a:ext cx="1522845" cy="1522845"/>
          </a:xfrm>
          <a:prstGeom prst="rect">
            <a:avLst/>
          </a:prstGeom>
        </p:spPr>
      </p:pic>
      <p:sp>
        <p:nvSpPr>
          <p:cNvPr id="36" name="TextBox 35">
            <a:extLst>
              <a:ext uri="{FF2B5EF4-FFF2-40B4-BE49-F238E27FC236}">
                <a16:creationId xmlns:a16="http://schemas.microsoft.com/office/drawing/2014/main" id="{31BC8D9A-AD9E-B541-8BBC-1BEE9E80BB99}"/>
              </a:ext>
            </a:extLst>
          </p:cNvPr>
          <p:cNvSpPr txBox="1"/>
          <p:nvPr/>
        </p:nvSpPr>
        <p:spPr>
          <a:xfrm>
            <a:off x="1625021" y="4277658"/>
            <a:ext cx="1754909" cy="369332"/>
          </a:xfrm>
          <a:prstGeom prst="rect">
            <a:avLst/>
          </a:prstGeom>
          <a:noFill/>
        </p:spPr>
        <p:txBody>
          <a:bodyPr wrap="square" rtlCol="0">
            <a:spAutoFit/>
          </a:bodyPr>
          <a:lstStyle/>
          <a:p>
            <a:pPr algn="ctr"/>
            <a:r>
              <a:rPr lang="en-US" dirty="0"/>
              <a:t>UI</a:t>
            </a:r>
          </a:p>
        </p:txBody>
      </p:sp>
      <p:cxnSp>
        <p:nvCxnSpPr>
          <p:cNvPr id="37" name="Straight Arrow Connector 36">
            <a:extLst>
              <a:ext uri="{FF2B5EF4-FFF2-40B4-BE49-F238E27FC236}">
                <a16:creationId xmlns:a16="http://schemas.microsoft.com/office/drawing/2014/main" id="{97221BE3-3DE5-D24B-B165-F8782490BC91}"/>
              </a:ext>
            </a:extLst>
          </p:cNvPr>
          <p:cNvCxnSpPr>
            <a:cxnSpLocks/>
          </p:cNvCxnSpPr>
          <p:nvPr/>
        </p:nvCxnSpPr>
        <p:spPr>
          <a:xfrm>
            <a:off x="3303149" y="3737331"/>
            <a:ext cx="1439722" cy="0"/>
          </a:xfrm>
          <a:prstGeom prst="straightConnector1">
            <a:avLst/>
          </a:prstGeom>
          <a:ln w="28575">
            <a:solidFill>
              <a:schemeClr val="accent1"/>
            </a:solidFill>
            <a:headEnd type="none" w="med" len="med"/>
            <a:tailEnd type="triangle"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28E276CB-E760-DA4C-B0DB-58014EF55A5F}"/>
              </a:ext>
            </a:extLst>
          </p:cNvPr>
          <p:cNvSpPr txBox="1"/>
          <p:nvPr/>
        </p:nvSpPr>
        <p:spPr>
          <a:xfrm>
            <a:off x="3641434" y="3310149"/>
            <a:ext cx="791246" cy="369332"/>
          </a:xfrm>
          <a:prstGeom prst="rect">
            <a:avLst/>
          </a:prstGeom>
          <a:noFill/>
        </p:spPr>
        <p:txBody>
          <a:bodyPr wrap="square" rtlCol="0">
            <a:spAutoFit/>
          </a:bodyPr>
          <a:lstStyle/>
          <a:p>
            <a:r>
              <a:rPr lang="en-US" dirty="0"/>
              <a:t>POST</a:t>
            </a:r>
          </a:p>
        </p:txBody>
      </p:sp>
      <p:pic>
        <p:nvPicPr>
          <p:cNvPr id="39" name="Picture 38">
            <a:extLst>
              <a:ext uri="{FF2B5EF4-FFF2-40B4-BE49-F238E27FC236}">
                <a16:creationId xmlns:a16="http://schemas.microsoft.com/office/drawing/2014/main" id="{CDE63ED9-3FFC-DF45-9DD3-A047CD2F0965}"/>
              </a:ext>
            </a:extLst>
          </p:cNvPr>
          <p:cNvPicPr>
            <a:picLocks noChangeAspect="1"/>
          </p:cNvPicPr>
          <p:nvPr/>
        </p:nvPicPr>
        <p:blipFill>
          <a:blip r:embed="rId5"/>
          <a:stretch>
            <a:fillRect/>
          </a:stretch>
        </p:blipFill>
        <p:spPr>
          <a:xfrm>
            <a:off x="9777593" y="5077470"/>
            <a:ext cx="774700" cy="774700"/>
          </a:xfrm>
          <a:prstGeom prst="rect">
            <a:avLst/>
          </a:prstGeom>
        </p:spPr>
      </p:pic>
      <p:pic>
        <p:nvPicPr>
          <p:cNvPr id="40" name="Picture 39">
            <a:extLst>
              <a:ext uri="{FF2B5EF4-FFF2-40B4-BE49-F238E27FC236}">
                <a16:creationId xmlns:a16="http://schemas.microsoft.com/office/drawing/2014/main" id="{CB7604EC-F067-174F-A583-E9259228A280}"/>
              </a:ext>
            </a:extLst>
          </p:cNvPr>
          <p:cNvPicPr>
            <a:picLocks noChangeAspect="1"/>
          </p:cNvPicPr>
          <p:nvPr/>
        </p:nvPicPr>
        <p:blipFill>
          <a:blip r:embed="rId5"/>
          <a:stretch>
            <a:fillRect/>
          </a:stretch>
        </p:blipFill>
        <p:spPr>
          <a:xfrm>
            <a:off x="9777593" y="2251308"/>
            <a:ext cx="774700" cy="774700"/>
          </a:xfrm>
          <a:prstGeom prst="rect">
            <a:avLst/>
          </a:prstGeom>
        </p:spPr>
      </p:pic>
      <p:grpSp>
        <p:nvGrpSpPr>
          <p:cNvPr id="42" name="Group 41">
            <a:extLst>
              <a:ext uri="{FF2B5EF4-FFF2-40B4-BE49-F238E27FC236}">
                <a16:creationId xmlns:a16="http://schemas.microsoft.com/office/drawing/2014/main" id="{C4DDFD85-7BCD-2146-AE0A-9AC05839749E}"/>
              </a:ext>
            </a:extLst>
          </p:cNvPr>
          <p:cNvGrpSpPr/>
          <p:nvPr/>
        </p:nvGrpSpPr>
        <p:grpSpPr>
          <a:xfrm>
            <a:off x="7143044" y="1150210"/>
            <a:ext cx="683491" cy="5103002"/>
            <a:chOff x="7143044" y="733353"/>
            <a:chExt cx="683491" cy="5103002"/>
          </a:xfrm>
        </p:grpSpPr>
        <p:sp>
          <p:nvSpPr>
            <p:cNvPr id="43" name="Rectangle 42">
              <a:extLst>
                <a:ext uri="{FF2B5EF4-FFF2-40B4-BE49-F238E27FC236}">
                  <a16:creationId xmlns:a16="http://schemas.microsoft.com/office/drawing/2014/main" id="{3D23CE76-0DA9-E24D-BF6C-12AC824B7755}"/>
                </a:ext>
              </a:extLst>
            </p:cNvPr>
            <p:cNvSpPr/>
            <p:nvPr/>
          </p:nvSpPr>
          <p:spPr>
            <a:xfrm>
              <a:off x="7370364" y="1165813"/>
              <a:ext cx="228853" cy="4670542"/>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4D8AA77D-D1F0-4D4A-9EA9-BD1F184E9937}"/>
                </a:ext>
              </a:extLst>
            </p:cNvPr>
            <p:cNvSpPr txBox="1"/>
            <p:nvPr/>
          </p:nvSpPr>
          <p:spPr>
            <a:xfrm>
              <a:off x="7143044" y="733353"/>
              <a:ext cx="683491" cy="369332"/>
            </a:xfrm>
            <a:prstGeom prst="rect">
              <a:avLst/>
            </a:prstGeom>
            <a:noFill/>
          </p:spPr>
          <p:txBody>
            <a:bodyPr wrap="square" rtlCol="0">
              <a:spAutoFit/>
            </a:bodyPr>
            <a:lstStyle/>
            <a:p>
              <a:pPr algn="ctr"/>
              <a:r>
                <a:rPr lang="en-US" dirty="0"/>
                <a:t>BUS</a:t>
              </a:r>
            </a:p>
          </p:txBody>
        </p:sp>
      </p:grpSp>
      <p:grpSp>
        <p:nvGrpSpPr>
          <p:cNvPr id="45" name="Group 44">
            <a:extLst>
              <a:ext uri="{FF2B5EF4-FFF2-40B4-BE49-F238E27FC236}">
                <a16:creationId xmlns:a16="http://schemas.microsoft.com/office/drawing/2014/main" id="{C75ADA47-1355-F44C-963A-ECA318AEB516}"/>
              </a:ext>
            </a:extLst>
          </p:cNvPr>
          <p:cNvGrpSpPr/>
          <p:nvPr/>
        </p:nvGrpSpPr>
        <p:grpSpPr>
          <a:xfrm>
            <a:off x="5495758" y="3352606"/>
            <a:ext cx="1874607" cy="380621"/>
            <a:chOff x="6096000" y="2935749"/>
            <a:chExt cx="1274365" cy="380621"/>
          </a:xfrm>
        </p:grpSpPr>
        <p:cxnSp>
          <p:nvCxnSpPr>
            <p:cNvPr id="46" name="Straight Arrow Connector 45">
              <a:extLst>
                <a:ext uri="{FF2B5EF4-FFF2-40B4-BE49-F238E27FC236}">
                  <a16:creationId xmlns:a16="http://schemas.microsoft.com/office/drawing/2014/main" id="{0D295C77-69CE-734C-98D7-DA067DB657C3}"/>
                </a:ext>
              </a:extLst>
            </p:cNvPr>
            <p:cNvCxnSpPr>
              <a:cxnSpLocks/>
            </p:cNvCxnSpPr>
            <p:nvPr/>
          </p:nvCxnSpPr>
          <p:spPr>
            <a:xfrm>
              <a:off x="6096000" y="3316370"/>
              <a:ext cx="1274365" cy="0"/>
            </a:xfrm>
            <a:prstGeom prst="straightConnector1">
              <a:avLst/>
            </a:prstGeom>
            <a:ln w="28575">
              <a:solidFill>
                <a:schemeClr val="accent1"/>
              </a:solidFill>
              <a:prstDash val="solid"/>
              <a:headEnd type="none" w="med" len="med"/>
              <a:tailEnd type="triangle"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2792AFCE-F32E-FC42-AAD8-FC95D73EBD72}"/>
                </a:ext>
              </a:extLst>
            </p:cNvPr>
            <p:cNvSpPr txBox="1"/>
            <p:nvPr/>
          </p:nvSpPr>
          <p:spPr>
            <a:xfrm>
              <a:off x="6161556" y="2935749"/>
              <a:ext cx="838691" cy="369332"/>
            </a:xfrm>
            <a:prstGeom prst="rect">
              <a:avLst/>
            </a:prstGeom>
            <a:noFill/>
          </p:spPr>
          <p:txBody>
            <a:bodyPr wrap="none" rtlCol="0">
              <a:spAutoFit/>
            </a:bodyPr>
            <a:lstStyle/>
            <a:p>
              <a:r>
                <a:rPr lang="en-US" dirty="0"/>
                <a:t>Publish</a:t>
              </a:r>
            </a:p>
          </p:txBody>
        </p:sp>
      </p:grpSp>
      <p:grpSp>
        <p:nvGrpSpPr>
          <p:cNvPr id="48" name="Group 47">
            <a:extLst>
              <a:ext uri="{FF2B5EF4-FFF2-40B4-BE49-F238E27FC236}">
                <a16:creationId xmlns:a16="http://schemas.microsoft.com/office/drawing/2014/main" id="{783B9772-F7FE-E549-8760-78CE657CB387}"/>
              </a:ext>
            </a:extLst>
          </p:cNvPr>
          <p:cNvGrpSpPr/>
          <p:nvPr/>
        </p:nvGrpSpPr>
        <p:grpSpPr>
          <a:xfrm>
            <a:off x="7658104" y="2503238"/>
            <a:ext cx="1531052" cy="835758"/>
            <a:chOff x="7658104" y="2086381"/>
            <a:chExt cx="1531052" cy="835758"/>
          </a:xfrm>
        </p:grpSpPr>
        <p:cxnSp>
          <p:nvCxnSpPr>
            <p:cNvPr id="49" name="Straight Arrow Connector 48">
              <a:extLst>
                <a:ext uri="{FF2B5EF4-FFF2-40B4-BE49-F238E27FC236}">
                  <a16:creationId xmlns:a16="http://schemas.microsoft.com/office/drawing/2014/main" id="{E2A8307A-7EFD-1E47-B3BD-938B25DBA3CC}"/>
                </a:ext>
              </a:extLst>
            </p:cNvPr>
            <p:cNvCxnSpPr>
              <a:cxnSpLocks/>
            </p:cNvCxnSpPr>
            <p:nvPr/>
          </p:nvCxnSpPr>
          <p:spPr>
            <a:xfrm flipH="1">
              <a:off x="7658104" y="2359378"/>
              <a:ext cx="1531052" cy="562761"/>
            </a:xfrm>
            <a:prstGeom prst="straightConnector1">
              <a:avLst/>
            </a:prstGeom>
            <a:ln w="28575">
              <a:solidFill>
                <a:schemeClr val="accent1"/>
              </a:solidFill>
              <a:prstDash val="sysDash"/>
              <a:headEnd type="none" w="med" len="med"/>
              <a:tailEnd type="triangle"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1E64607E-6E2B-304E-A613-34D8CDABA4E9}"/>
                </a:ext>
              </a:extLst>
            </p:cNvPr>
            <p:cNvSpPr txBox="1"/>
            <p:nvPr/>
          </p:nvSpPr>
          <p:spPr>
            <a:xfrm>
              <a:off x="7945705" y="2086381"/>
              <a:ext cx="1079142" cy="369332"/>
            </a:xfrm>
            <a:prstGeom prst="rect">
              <a:avLst/>
            </a:prstGeom>
            <a:noFill/>
          </p:spPr>
          <p:txBody>
            <a:bodyPr wrap="none" rtlCol="0">
              <a:spAutoFit/>
            </a:bodyPr>
            <a:lstStyle/>
            <a:p>
              <a:r>
                <a:rPr lang="en-US" dirty="0"/>
                <a:t>Subscribe</a:t>
              </a:r>
            </a:p>
          </p:txBody>
        </p:sp>
      </p:grpSp>
      <p:grpSp>
        <p:nvGrpSpPr>
          <p:cNvPr id="51" name="Group 50">
            <a:extLst>
              <a:ext uri="{FF2B5EF4-FFF2-40B4-BE49-F238E27FC236}">
                <a16:creationId xmlns:a16="http://schemas.microsoft.com/office/drawing/2014/main" id="{9395ADBD-80F6-3747-B401-E3AC2362F5A6}"/>
              </a:ext>
            </a:extLst>
          </p:cNvPr>
          <p:cNvGrpSpPr/>
          <p:nvPr/>
        </p:nvGrpSpPr>
        <p:grpSpPr>
          <a:xfrm>
            <a:off x="7658104" y="4596183"/>
            <a:ext cx="1531052" cy="868637"/>
            <a:chOff x="7658104" y="4179326"/>
            <a:chExt cx="1531052" cy="868637"/>
          </a:xfrm>
        </p:grpSpPr>
        <p:cxnSp>
          <p:nvCxnSpPr>
            <p:cNvPr id="52" name="Straight Arrow Connector 51">
              <a:extLst>
                <a:ext uri="{FF2B5EF4-FFF2-40B4-BE49-F238E27FC236}">
                  <a16:creationId xmlns:a16="http://schemas.microsoft.com/office/drawing/2014/main" id="{4E966F10-AFE2-4D45-90F4-D350F10C527F}"/>
                </a:ext>
              </a:extLst>
            </p:cNvPr>
            <p:cNvCxnSpPr>
              <a:cxnSpLocks/>
            </p:cNvCxnSpPr>
            <p:nvPr/>
          </p:nvCxnSpPr>
          <p:spPr>
            <a:xfrm flipH="1" flipV="1">
              <a:off x="7658104" y="4363993"/>
              <a:ext cx="1531052" cy="683970"/>
            </a:xfrm>
            <a:prstGeom prst="straightConnector1">
              <a:avLst/>
            </a:prstGeom>
            <a:ln w="28575">
              <a:solidFill>
                <a:schemeClr val="accent1"/>
              </a:solidFill>
              <a:prstDash val="sysDash"/>
              <a:headEnd type="none" w="med" len="med"/>
              <a:tailEnd type="triangle"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799D10E4-86BB-A445-915F-B58AF9C1E91D}"/>
                </a:ext>
              </a:extLst>
            </p:cNvPr>
            <p:cNvSpPr txBox="1"/>
            <p:nvPr/>
          </p:nvSpPr>
          <p:spPr>
            <a:xfrm>
              <a:off x="7945705" y="4179326"/>
              <a:ext cx="1079142" cy="369332"/>
            </a:xfrm>
            <a:prstGeom prst="rect">
              <a:avLst/>
            </a:prstGeom>
            <a:noFill/>
          </p:spPr>
          <p:txBody>
            <a:bodyPr wrap="none" rtlCol="0">
              <a:spAutoFit/>
            </a:bodyPr>
            <a:lstStyle/>
            <a:p>
              <a:r>
                <a:rPr lang="en-US" dirty="0"/>
                <a:t>Subscribe</a:t>
              </a:r>
            </a:p>
          </p:txBody>
        </p:sp>
      </p:grpSp>
    </p:spTree>
    <p:extLst>
      <p:ext uri="{BB962C8B-B14F-4D97-AF65-F5344CB8AC3E}">
        <p14:creationId xmlns:p14="http://schemas.microsoft.com/office/powerpoint/2010/main" val="292423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F2024-CE87-8E4C-B700-3582770621C5}"/>
              </a:ext>
            </a:extLst>
          </p:cNvPr>
          <p:cNvSpPr>
            <a:spLocks noGrp="1"/>
          </p:cNvSpPr>
          <p:nvPr>
            <p:ph type="title"/>
          </p:nvPr>
        </p:nvSpPr>
        <p:spPr>
          <a:xfrm>
            <a:off x="1251678" y="382385"/>
            <a:ext cx="10178322" cy="1492132"/>
          </a:xfrm>
        </p:spPr>
        <p:txBody>
          <a:bodyPr/>
          <a:lstStyle/>
          <a:p>
            <a:r>
              <a:rPr lang="en-US" dirty="0"/>
              <a:t>Another approach</a:t>
            </a:r>
          </a:p>
        </p:txBody>
      </p:sp>
      <p:sp>
        <p:nvSpPr>
          <p:cNvPr id="12" name="TextBox 11">
            <a:extLst>
              <a:ext uri="{FF2B5EF4-FFF2-40B4-BE49-F238E27FC236}">
                <a16:creationId xmlns:a16="http://schemas.microsoft.com/office/drawing/2014/main" id="{173C6772-1038-1B4B-A681-B012066A372A}"/>
              </a:ext>
            </a:extLst>
          </p:cNvPr>
          <p:cNvSpPr txBox="1"/>
          <p:nvPr/>
        </p:nvSpPr>
        <p:spPr>
          <a:xfrm>
            <a:off x="9629463" y="3973946"/>
            <a:ext cx="1754909" cy="369332"/>
          </a:xfrm>
          <a:prstGeom prst="rect">
            <a:avLst/>
          </a:prstGeom>
          <a:noFill/>
        </p:spPr>
        <p:txBody>
          <a:bodyPr wrap="square" rtlCol="0">
            <a:spAutoFit/>
          </a:bodyPr>
          <a:lstStyle/>
          <a:p>
            <a:r>
              <a:rPr lang="en-US" dirty="0"/>
              <a:t>Users Service</a:t>
            </a:r>
          </a:p>
        </p:txBody>
      </p:sp>
      <p:pic>
        <p:nvPicPr>
          <p:cNvPr id="13" name="Content Placeholder 9">
            <a:extLst>
              <a:ext uri="{FF2B5EF4-FFF2-40B4-BE49-F238E27FC236}">
                <a16:creationId xmlns:a16="http://schemas.microsoft.com/office/drawing/2014/main" id="{98CFF6A1-E25B-194B-95FF-3034720E67C9}"/>
              </a:ext>
            </a:extLst>
          </p:cNvPr>
          <p:cNvPicPr>
            <a:picLocks noChangeAspect="1"/>
          </p:cNvPicPr>
          <p:nvPr/>
        </p:nvPicPr>
        <p:blipFill>
          <a:blip r:embed="rId3"/>
          <a:stretch>
            <a:fillRect/>
          </a:stretch>
        </p:blipFill>
        <p:spPr>
          <a:xfrm>
            <a:off x="9878846" y="2893292"/>
            <a:ext cx="1080655" cy="1080655"/>
          </a:xfrm>
          <a:prstGeom prst="rect">
            <a:avLst/>
          </a:prstGeom>
        </p:spPr>
      </p:pic>
      <p:sp>
        <p:nvSpPr>
          <p:cNvPr id="14" name="TextBox 13">
            <a:extLst>
              <a:ext uri="{FF2B5EF4-FFF2-40B4-BE49-F238E27FC236}">
                <a16:creationId xmlns:a16="http://schemas.microsoft.com/office/drawing/2014/main" id="{52319A77-63F3-CA4D-BFA9-9F0321417A65}"/>
              </a:ext>
            </a:extLst>
          </p:cNvPr>
          <p:cNvSpPr txBox="1"/>
          <p:nvPr/>
        </p:nvSpPr>
        <p:spPr>
          <a:xfrm>
            <a:off x="7728202" y="6205623"/>
            <a:ext cx="1754909" cy="369332"/>
          </a:xfrm>
          <a:prstGeom prst="rect">
            <a:avLst/>
          </a:prstGeom>
          <a:noFill/>
        </p:spPr>
        <p:txBody>
          <a:bodyPr wrap="square" rtlCol="0">
            <a:spAutoFit/>
          </a:bodyPr>
          <a:lstStyle/>
          <a:p>
            <a:r>
              <a:rPr lang="en-US" dirty="0"/>
              <a:t>Posts Service</a:t>
            </a:r>
          </a:p>
        </p:txBody>
      </p:sp>
      <p:pic>
        <p:nvPicPr>
          <p:cNvPr id="15" name="Content Placeholder 9">
            <a:extLst>
              <a:ext uri="{FF2B5EF4-FFF2-40B4-BE49-F238E27FC236}">
                <a16:creationId xmlns:a16="http://schemas.microsoft.com/office/drawing/2014/main" id="{1443983B-B302-D442-89C9-7B6E2FE640FE}"/>
              </a:ext>
            </a:extLst>
          </p:cNvPr>
          <p:cNvPicPr>
            <a:picLocks noGrp="1" noChangeAspect="1"/>
          </p:cNvPicPr>
          <p:nvPr>
            <p:ph idx="1"/>
          </p:nvPr>
        </p:nvPicPr>
        <p:blipFill>
          <a:blip r:embed="rId3"/>
          <a:stretch>
            <a:fillRect/>
          </a:stretch>
        </p:blipFill>
        <p:spPr>
          <a:xfrm>
            <a:off x="7977585" y="5124969"/>
            <a:ext cx="1080655" cy="1080655"/>
          </a:xfrm>
        </p:spPr>
      </p:pic>
      <p:sp>
        <p:nvSpPr>
          <p:cNvPr id="16" name="TextBox 15">
            <a:extLst>
              <a:ext uri="{FF2B5EF4-FFF2-40B4-BE49-F238E27FC236}">
                <a16:creationId xmlns:a16="http://schemas.microsoft.com/office/drawing/2014/main" id="{B2BB7B0A-A099-024A-A60C-9B2D1FEBF11B}"/>
              </a:ext>
            </a:extLst>
          </p:cNvPr>
          <p:cNvSpPr txBox="1"/>
          <p:nvPr/>
        </p:nvSpPr>
        <p:spPr>
          <a:xfrm>
            <a:off x="4193309" y="3860801"/>
            <a:ext cx="1754909" cy="369332"/>
          </a:xfrm>
          <a:prstGeom prst="rect">
            <a:avLst/>
          </a:prstGeom>
          <a:noFill/>
        </p:spPr>
        <p:txBody>
          <a:bodyPr wrap="square" rtlCol="0">
            <a:spAutoFit/>
          </a:bodyPr>
          <a:lstStyle/>
          <a:p>
            <a:pPr algn="ctr"/>
            <a:r>
              <a:rPr lang="en-US" dirty="0"/>
              <a:t>Read Service</a:t>
            </a:r>
          </a:p>
        </p:txBody>
      </p:sp>
      <p:pic>
        <p:nvPicPr>
          <p:cNvPr id="17" name="Content Placeholder 9">
            <a:extLst>
              <a:ext uri="{FF2B5EF4-FFF2-40B4-BE49-F238E27FC236}">
                <a16:creationId xmlns:a16="http://schemas.microsoft.com/office/drawing/2014/main" id="{74079EC9-59AE-BD40-B454-D0CA2B915324}"/>
              </a:ext>
            </a:extLst>
          </p:cNvPr>
          <p:cNvPicPr>
            <a:picLocks noChangeAspect="1"/>
          </p:cNvPicPr>
          <p:nvPr/>
        </p:nvPicPr>
        <p:blipFill>
          <a:blip r:embed="rId3"/>
          <a:stretch>
            <a:fillRect/>
          </a:stretch>
        </p:blipFill>
        <p:spPr>
          <a:xfrm>
            <a:off x="4539671" y="2780147"/>
            <a:ext cx="1080655" cy="1080655"/>
          </a:xfrm>
          <a:prstGeom prst="rect">
            <a:avLst/>
          </a:prstGeom>
        </p:spPr>
      </p:pic>
      <p:pic>
        <p:nvPicPr>
          <p:cNvPr id="19" name="Picture 18">
            <a:extLst>
              <a:ext uri="{FF2B5EF4-FFF2-40B4-BE49-F238E27FC236}">
                <a16:creationId xmlns:a16="http://schemas.microsoft.com/office/drawing/2014/main" id="{E2A749A5-80E1-5948-B003-EFC63E5169EE}"/>
              </a:ext>
            </a:extLst>
          </p:cNvPr>
          <p:cNvPicPr>
            <a:picLocks noChangeAspect="1"/>
          </p:cNvPicPr>
          <p:nvPr/>
        </p:nvPicPr>
        <p:blipFill>
          <a:blip r:embed="rId4"/>
          <a:stretch>
            <a:fillRect/>
          </a:stretch>
        </p:blipFill>
        <p:spPr>
          <a:xfrm>
            <a:off x="1857085" y="2667577"/>
            <a:ext cx="1522845" cy="1522845"/>
          </a:xfrm>
          <a:prstGeom prst="rect">
            <a:avLst/>
          </a:prstGeom>
        </p:spPr>
      </p:pic>
      <p:sp>
        <p:nvSpPr>
          <p:cNvPr id="20" name="TextBox 19">
            <a:extLst>
              <a:ext uri="{FF2B5EF4-FFF2-40B4-BE49-F238E27FC236}">
                <a16:creationId xmlns:a16="http://schemas.microsoft.com/office/drawing/2014/main" id="{3AA2B391-4C8D-3149-B553-F64F54105DC4}"/>
              </a:ext>
            </a:extLst>
          </p:cNvPr>
          <p:cNvSpPr txBox="1"/>
          <p:nvPr/>
        </p:nvSpPr>
        <p:spPr>
          <a:xfrm>
            <a:off x="1625021" y="3860801"/>
            <a:ext cx="1754909" cy="369332"/>
          </a:xfrm>
          <a:prstGeom prst="rect">
            <a:avLst/>
          </a:prstGeom>
          <a:noFill/>
        </p:spPr>
        <p:txBody>
          <a:bodyPr wrap="square" rtlCol="0">
            <a:spAutoFit/>
          </a:bodyPr>
          <a:lstStyle/>
          <a:p>
            <a:pPr algn="ctr"/>
            <a:r>
              <a:rPr lang="en-US" dirty="0"/>
              <a:t>UI</a:t>
            </a:r>
          </a:p>
        </p:txBody>
      </p:sp>
      <p:cxnSp>
        <p:nvCxnSpPr>
          <p:cNvPr id="21" name="Straight Arrow Connector 20">
            <a:extLst>
              <a:ext uri="{FF2B5EF4-FFF2-40B4-BE49-F238E27FC236}">
                <a16:creationId xmlns:a16="http://schemas.microsoft.com/office/drawing/2014/main" id="{7521CC3C-9B96-6D48-9E80-DD4FE42F507D}"/>
              </a:ext>
            </a:extLst>
          </p:cNvPr>
          <p:cNvCxnSpPr>
            <a:cxnSpLocks/>
          </p:cNvCxnSpPr>
          <p:nvPr/>
        </p:nvCxnSpPr>
        <p:spPr>
          <a:xfrm>
            <a:off x="3303149" y="3320474"/>
            <a:ext cx="1439722" cy="0"/>
          </a:xfrm>
          <a:prstGeom prst="straightConnector1">
            <a:avLst/>
          </a:prstGeom>
          <a:ln w="28575">
            <a:solidFill>
              <a:schemeClr val="accent1"/>
            </a:solidFill>
            <a:headEnd type="none" w="med" len="med"/>
            <a:tailEnd type="triangle"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A060EC3-2BB3-E047-9342-7962EDA083C8}"/>
              </a:ext>
            </a:extLst>
          </p:cNvPr>
          <p:cNvSpPr txBox="1"/>
          <p:nvPr/>
        </p:nvSpPr>
        <p:spPr>
          <a:xfrm>
            <a:off x="3641434" y="2893292"/>
            <a:ext cx="683491" cy="369332"/>
          </a:xfrm>
          <a:prstGeom prst="rect">
            <a:avLst/>
          </a:prstGeom>
          <a:noFill/>
        </p:spPr>
        <p:txBody>
          <a:bodyPr wrap="square" rtlCol="0">
            <a:spAutoFit/>
          </a:bodyPr>
          <a:lstStyle/>
          <a:p>
            <a:r>
              <a:rPr lang="en-US" dirty="0"/>
              <a:t>GET</a:t>
            </a:r>
          </a:p>
        </p:txBody>
      </p:sp>
      <p:pic>
        <p:nvPicPr>
          <p:cNvPr id="24" name="Picture 23">
            <a:extLst>
              <a:ext uri="{FF2B5EF4-FFF2-40B4-BE49-F238E27FC236}">
                <a16:creationId xmlns:a16="http://schemas.microsoft.com/office/drawing/2014/main" id="{32D0D6B2-ACDD-6645-9E66-28523BE78658}"/>
              </a:ext>
            </a:extLst>
          </p:cNvPr>
          <p:cNvPicPr>
            <a:picLocks noChangeAspect="1"/>
          </p:cNvPicPr>
          <p:nvPr/>
        </p:nvPicPr>
        <p:blipFill>
          <a:blip r:embed="rId5"/>
          <a:stretch>
            <a:fillRect/>
          </a:stretch>
        </p:blipFill>
        <p:spPr>
          <a:xfrm>
            <a:off x="8784613" y="5309635"/>
            <a:ext cx="774700" cy="774700"/>
          </a:xfrm>
          <a:prstGeom prst="rect">
            <a:avLst/>
          </a:prstGeom>
        </p:spPr>
      </p:pic>
      <p:pic>
        <p:nvPicPr>
          <p:cNvPr id="25" name="Picture 24">
            <a:extLst>
              <a:ext uri="{FF2B5EF4-FFF2-40B4-BE49-F238E27FC236}">
                <a16:creationId xmlns:a16="http://schemas.microsoft.com/office/drawing/2014/main" id="{8C680AA4-7688-CE48-B63B-FACD3EAE313F}"/>
              </a:ext>
            </a:extLst>
          </p:cNvPr>
          <p:cNvPicPr>
            <a:picLocks noChangeAspect="1"/>
          </p:cNvPicPr>
          <p:nvPr/>
        </p:nvPicPr>
        <p:blipFill>
          <a:blip r:embed="rId5"/>
          <a:stretch>
            <a:fillRect/>
          </a:stretch>
        </p:blipFill>
        <p:spPr>
          <a:xfrm>
            <a:off x="10685874" y="3028250"/>
            <a:ext cx="774700" cy="774700"/>
          </a:xfrm>
          <a:prstGeom prst="rect">
            <a:avLst/>
          </a:prstGeom>
        </p:spPr>
      </p:pic>
      <p:pic>
        <p:nvPicPr>
          <p:cNvPr id="26" name="Picture 25">
            <a:extLst>
              <a:ext uri="{FF2B5EF4-FFF2-40B4-BE49-F238E27FC236}">
                <a16:creationId xmlns:a16="http://schemas.microsoft.com/office/drawing/2014/main" id="{F489184B-4E47-944E-AE9D-B800A8FEF3B7}"/>
              </a:ext>
            </a:extLst>
          </p:cNvPr>
          <p:cNvPicPr>
            <a:picLocks noChangeAspect="1"/>
          </p:cNvPicPr>
          <p:nvPr/>
        </p:nvPicPr>
        <p:blipFill>
          <a:blip r:embed="rId5"/>
          <a:stretch>
            <a:fillRect/>
          </a:stretch>
        </p:blipFill>
        <p:spPr>
          <a:xfrm>
            <a:off x="5294744" y="2953324"/>
            <a:ext cx="774700" cy="774700"/>
          </a:xfrm>
          <a:prstGeom prst="rect">
            <a:avLst/>
          </a:prstGeom>
        </p:spPr>
      </p:pic>
      <p:grpSp>
        <p:nvGrpSpPr>
          <p:cNvPr id="7" name="Group 6">
            <a:extLst>
              <a:ext uri="{FF2B5EF4-FFF2-40B4-BE49-F238E27FC236}">
                <a16:creationId xmlns:a16="http://schemas.microsoft.com/office/drawing/2014/main" id="{93E144C2-32F0-C14C-82A4-E861F460C120}"/>
              </a:ext>
            </a:extLst>
          </p:cNvPr>
          <p:cNvGrpSpPr/>
          <p:nvPr/>
        </p:nvGrpSpPr>
        <p:grpSpPr>
          <a:xfrm rot="5400000">
            <a:off x="6951839" y="-607800"/>
            <a:ext cx="609475" cy="4101185"/>
            <a:chOff x="5337993" y="1462478"/>
            <a:chExt cx="609475" cy="4337404"/>
          </a:xfrm>
        </p:grpSpPr>
        <p:sp>
          <p:nvSpPr>
            <p:cNvPr id="3" name="Rectangle 2">
              <a:extLst>
                <a:ext uri="{FF2B5EF4-FFF2-40B4-BE49-F238E27FC236}">
                  <a16:creationId xmlns:a16="http://schemas.microsoft.com/office/drawing/2014/main" id="{B13925AE-67A1-BF48-9945-7532C9D9812D}"/>
                </a:ext>
              </a:extLst>
            </p:cNvPr>
            <p:cNvSpPr/>
            <p:nvPr/>
          </p:nvSpPr>
          <p:spPr>
            <a:xfrm>
              <a:off x="5705126" y="1462478"/>
              <a:ext cx="242342" cy="4337404"/>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C3E769AF-3D63-8148-BFBE-DD9CA10FC362}"/>
                </a:ext>
              </a:extLst>
            </p:cNvPr>
            <p:cNvSpPr txBox="1"/>
            <p:nvPr/>
          </p:nvSpPr>
          <p:spPr>
            <a:xfrm rot="16200000">
              <a:off x="4704678" y="3344283"/>
              <a:ext cx="1635962" cy="369332"/>
            </a:xfrm>
            <a:prstGeom prst="rect">
              <a:avLst/>
            </a:prstGeom>
            <a:noFill/>
          </p:spPr>
          <p:txBody>
            <a:bodyPr wrap="square" rtlCol="0">
              <a:spAutoFit/>
            </a:bodyPr>
            <a:lstStyle/>
            <a:p>
              <a:pPr algn="ctr"/>
              <a:r>
                <a:rPr lang="en-US" dirty="0"/>
                <a:t>Events Store</a:t>
              </a:r>
            </a:p>
          </p:txBody>
        </p:sp>
      </p:grpSp>
      <p:grpSp>
        <p:nvGrpSpPr>
          <p:cNvPr id="6" name="Group 5">
            <a:extLst>
              <a:ext uri="{FF2B5EF4-FFF2-40B4-BE49-F238E27FC236}">
                <a16:creationId xmlns:a16="http://schemas.microsoft.com/office/drawing/2014/main" id="{DCC4036F-A674-F84C-8E87-74BA4E028F57}"/>
              </a:ext>
            </a:extLst>
          </p:cNvPr>
          <p:cNvGrpSpPr/>
          <p:nvPr/>
        </p:nvGrpSpPr>
        <p:grpSpPr>
          <a:xfrm>
            <a:off x="4890988" y="1799011"/>
            <a:ext cx="1228333" cy="981136"/>
            <a:chOff x="4890988" y="1799011"/>
            <a:chExt cx="1228333" cy="981136"/>
          </a:xfrm>
        </p:grpSpPr>
        <p:cxnSp>
          <p:nvCxnSpPr>
            <p:cNvPr id="32" name="Straight Arrow Connector 31">
              <a:extLst>
                <a:ext uri="{FF2B5EF4-FFF2-40B4-BE49-F238E27FC236}">
                  <a16:creationId xmlns:a16="http://schemas.microsoft.com/office/drawing/2014/main" id="{EEACC2D3-6038-1443-BA5A-32C015E5E45F}"/>
                </a:ext>
              </a:extLst>
            </p:cNvPr>
            <p:cNvCxnSpPr>
              <a:cxnSpLocks/>
            </p:cNvCxnSpPr>
            <p:nvPr/>
          </p:nvCxnSpPr>
          <p:spPr>
            <a:xfrm flipV="1">
              <a:off x="5920237" y="1799011"/>
              <a:ext cx="199084" cy="981136"/>
            </a:xfrm>
            <a:prstGeom prst="straightConnector1">
              <a:avLst/>
            </a:prstGeom>
            <a:ln w="28575">
              <a:solidFill>
                <a:schemeClr val="accent1"/>
              </a:solidFill>
              <a:prstDash val="lgDash"/>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017FEDA-4026-6642-866F-F1745B072333}"/>
                </a:ext>
              </a:extLst>
            </p:cNvPr>
            <p:cNvSpPr txBox="1"/>
            <p:nvPr/>
          </p:nvSpPr>
          <p:spPr>
            <a:xfrm>
              <a:off x="4890988" y="2024171"/>
              <a:ext cx="1079142" cy="369332"/>
            </a:xfrm>
            <a:prstGeom prst="rect">
              <a:avLst/>
            </a:prstGeom>
            <a:noFill/>
          </p:spPr>
          <p:txBody>
            <a:bodyPr wrap="none" rtlCol="0">
              <a:spAutoFit/>
            </a:bodyPr>
            <a:lstStyle/>
            <a:p>
              <a:r>
                <a:rPr lang="en-US" dirty="0"/>
                <a:t>Subscribe</a:t>
              </a:r>
            </a:p>
          </p:txBody>
        </p:sp>
      </p:grpSp>
      <p:grpSp>
        <p:nvGrpSpPr>
          <p:cNvPr id="4" name="Group 3">
            <a:extLst>
              <a:ext uri="{FF2B5EF4-FFF2-40B4-BE49-F238E27FC236}">
                <a16:creationId xmlns:a16="http://schemas.microsoft.com/office/drawing/2014/main" id="{7606C345-53B3-634C-9D38-6AD54588BC3C}"/>
              </a:ext>
            </a:extLst>
          </p:cNvPr>
          <p:cNvGrpSpPr/>
          <p:nvPr/>
        </p:nvGrpSpPr>
        <p:grpSpPr>
          <a:xfrm>
            <a:off x="9063765" y="1903187"/>
            <a:ext cx="936307" cy="1208326"/>
            <a:chOff x="9063765" y="1903187"/>
            <a:chExt cx="936307" cy="1208326"/>
          </a:xfrm>
        </p:grpSpPr>
        <p:cxnSp>
          <p:nvCxnSpPr>
            <p:cNvPr id="29" name="Straight Arrow Connector 28">
              <a:extLst>
                <a:ext uri="{FF2B5EF4-FFF2-40B4-BE49-F238E27FC236}">
                  <a16:creationId xmlns:a16="http://schemas.microsoft.com/office/drawing/2014/main" id="{C42AB7CD-F1F9-E446-A355-1C146AA2B981}"/>
                </a:ext>
              </a:extLst>
            </p:cNvPr>
            <p:cNvCxnSpPr>
              <a:cxnSpLocks/>
            </p:cNvCxnSpPr>
            <p:nvPr/>
          </p:nvCxnSpPr>
          <p:spPr>
            <a:xfrm flipH="1" flipV="1">
              <a:off x="9221056" y="1903187"/>
              <a:ext cx="779016" cy="980632"/>
            </a:xfrm>
            <a:prstGeom prst="straightConnector1">
              <a:avLst/>
            </a:prstGeom>
            <a:ln w="28575">
              <a:solidFill>
                <a:schemeClr val="accent1"/>
              </a:solidFill>
              <a:headEnd type="none" w="med" len="med"/>
              <a:tailEnd type="triangle"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D485D13-A302-814D-815D-4785ACA3CE98}"/>
                </a:ext>
              </a:extLst>
            </p:cNvPr>
            <p:cNvSpPr txBox="1"/>
            <p:nvPr/>
          </p:nvSpPr>
          <p:spPr>
            <a:xfrm>
              <a:off x="9063765" y="2742181"/>
              <a:ext cx="838691" cy="369332"/>
            </a:xfrm>
            <a:prstGeom prst="rect">
              <a:avLst/>
            </a:prstGeom>
            <a:noFill/>
          </p:spPr>
          <p:txBody>
            <a:bodyPr wrap="none" rtlCol="0">
              <a:spAutoFit/>
            </a:bodyPr>
            <a:lstStyle/>
            <a:p>
              <a:r>
                <a:rPr lang="en-US" dirty="0"/>
                <a:t>Publish</a:t>
              </a:r>
            </a:p>
          </p:txBody>
        </p:sp>
      </p:grpSp>
      <p:grpSp>
        <p:nvGrpSpPr>
          <p:cNvPr id="5" name="Group 4">
            <a:extLst>
              <a:ext uri="{FF2B5EF4-FFF2-40B4-BE49-F238E27FC236}">
                <a16:creationId xmlns:a16="http://schemas.microsoft.com/office/drawing/2014/main" id="{39B08D57-03D0-3445-B9D7-51BE3F9A382D}"/>
              </a:ext>
            </a:extLst>
          </p:cNvPr>
          <p:cNvGrpSpPr/>
          <p:nvPr/>
        </p:nvGrpSpPr>
        <p:grpSpPr>
          <a:xfrm>
            <a:off x="7863840" y="1799011"/>
            <a:ext cx="2208421" cy="3364503"/>
            <a:chOff x="7863840" y="1799011"/>
            <a:chExt cx="2208421" cy="3364503"/>
          </a:xfrm>
        </p:grpSpPr>
        <p:cxnSp>
          <p:nvCxnSpPr>
            <p:cNvPr id="31" name="Straight Arrow Connector 30">
              <a:extLst>
                <a:ext uri="{FF2B5EF4-FFF2-40B4-BE49-F238E27FC236}">
                  <a16:creationId xmlns:a16="http://schemas.microsoft.com/office/drawing/2014/main" id="{7E0E6A6E-017A-6446-9B82-89E73108D479}"/>
                </a:ext>
              </a:extLst>
            </p:cNvPr>
            <p:cNvCxnSpPr>
              <a:cxnSpLocks/>
            </p:cNvCxnSpPr>
            <p:nvPr/>
          </p:nvCxnSpPr>
          <p:spPr>
            <a:xfrm flipH="1" flipV="1">
              <a:off x="7863840" y="1799011"/>
              <a:ext cx="1325316" cy="3248952"/>
            </a:xfrm>
            <a:prstGeom prst="straightConnector1">
              <a:avLst/>
            </a:prstGeom>
            <a:ln w="28575">
              <a:solidFill>
                <a:schemeClr val="accent1"/>
              </a:solidFill>
              <a:headEnd type="none" w="med" len="med"/>
              <a:tailEnd type="triangle"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7C0FBE2-47EF-A846-820E-D07466025C01}"/>
                </a:ext>
              </a:extLst>
            </p:cNvPr>
            <p:cNvSpPr txBox="1"/>
            <p:nvPr/>
          </p:nvSpPr>
          <p:spPr>
            <a:xfrm>
              <a:off x="9233570" y="4794182"/>
              <a:ext cx="838691" cy="369332"/>
            </a:xfrm>
            <a:prstGeom prst="rect">
              <a:avLst/>
            </a:prstGeom>
            <a:noFill/>
          </p:spPr>
          <p:txBody>
            <a:bodyPr wrap="none" rtlCol="0">
              <a:spAutoFit/>
            </a:bodyPr>
            <a:lstStyle/>
            <a:p>
              <a:r>
                <a:rPr lang="en-US" dirty="0"/>
                <a:t>Publish</a:t>
              </a:r>
            </a:p>
          </p:txBody>
        </p:sp>
      </p:grpSp>
      <p:cxnSp>
        <p:nvCxnSpPr>
          <p:cNvPr id="39" name="Straight Arrow Connector 38">
            <a:extLst>
              <a:ext uri="{FF2B5EF4-FFF2-40B4-BE49-F238E27FC236}">
                <a16:creationId xmlns:a16="http://schemas.microsoft.com/office/drawing/2014/main" id="{03FBC20C-BD4A-9C4E-8CC2-7FFA5352C8B8}"/>
              </a:ext>
            </a:extLst>
          </p:cNvPr>
          <p:cNvCxnSpPr>
            <a:cxnSpLocks/>
          </p:cNvCxnSpPr>
          <p:nvPr/>
        </p:nvCxnSpPr>
        <p:spPr>
          <a:xfrm flipH="1" flipV="1">
            <a:off x="9455033" y="1749169"/>
            <a:ext cx="1608551" cy="1080819"/>
          </a:xfrm>
          <a:prstGeom prst="straightConnector1">
            <a:avLst/>
          </a:prstGeom>
          <a:ln w="28575">
            <a:solidFill>
              <a:schemeClr val="accent1"/>
            </a:solidFill>
            <a:prstDash val="lgDash"/>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5EE164A3-8F76-C94E-9A19-B316152D76B6}"/>
              </a:ext>
            </a:extLst>
          </p:cNvPr>
          <p:cNvGrpSpPr/>
          <p:nvPr/>
        </p:nvGrpSpPr>
        <p:grpSpPr>
          <a:xfrm>
            <a:off x="6895003" y="1914566"/>
            <a:ext cx="1310672" cy="3126310"/>
            <a:chOff x="4805905" y="81321"/>
            <a:chExt cx="1310672" cy="3126310"/>
          </a:xfrm>
        </p:grpSpPr>
        <p:cxnSp>
          <p:nvCxnSpPr>
            <p:cNvPr id="42" name="Straight Arrow Connector 41">
              <a:extLst>
                <a:ext uri="{FF2B5EF4-FFF2-40B4-BE49-F238E27FC236}">
                  <a16:creationId xmlns:a16="http://schemas.microsoft.com/office/drawing/2014/main" id="{A3662F0F-3B65-F54F-AA92-27B5753682DE}"/>
                </a:ext>
              </a:extLst>
            </p:cNvPr>
            <p:cNvCxnSpPr>
              <a:cxnSpLocks/>
            </p:cNvCxnSpPr>
            <p:nvPr/>
          </p:nvCxnSpPr>
          <p:spPr>
            <a:xfrm flipH="1" flipV="1">
              <a:off x="5653517" y="81321"/>
              <a:ext cx="463060" cy="3126310"/>
            </a:xfrm>
            <a:prstGeom prst="straightConnector1">
              <a:avLst/>
            </a:prstGeom>
            <a:ln w="28575">
              <a:solidFill>
                <a:schemeClr val="accent1"/>
              </a:solidFill>
              <a:prstDash val="lgDash"/>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FEE9D521-FEC3-D54F-8878-A8C6672671B8}"/>
                </a:ext>
              </a:extLst>
            </p:cNvPr>
            <p:cNvSpPr txBox="1"/>
            <p:nvPr/>
          </p:nvSpPr>
          <p:spPr>
            <a:xfrm>
              <a:off x="4805905" y="2776271"/>
              <a:ext cx="1079142" cy="369332"/>
            </a:xfrm>
            <a:prstGeom prst="rect">
              <a:avLst/>
            </a:prstGeom>
            <a:noFill/>
          </p:spPr>
          <p:txBody>
            <a:bodyPr wrap="none" rtlCol="0">
              <a:spAutoFit/>
            </a:bodyPr>
            <a:lstStyle/>
            <a:p>
              <a:r>
                <a:rPr lang="en-US" dirty="0"/>
                <a:t>Subscribe</a:t>
              </a:r>
            </a:p>
          </p:txBody>
        </p:sp>
      </p:grpSp>
      <p:sp>
        <p:nvSpPr>
          <p:cNvPr id="48" name="TextBox 47">
            <a:extLst>
              <a:ext uri="{FF2B5EF4-FFF2-40B4-BE49-F238E27FC236}">
                <a16:creationId xmlns:a16="http://schemas.microsoft.com/office/drawing/2014/main" id="{F4457F3A-2C57-DA42-AD6B-054E209A1B84}"/>
              </a:ext>
            </a:extLst>
          </p:cNvPr>
          <p:cNvSpPr txBox="1"/>
          <p:nvPr/>
        </p:nvSpPr>
        <p:spPr>
          <a:xfrm>
            <a:off x="10270420" y="1799011"/>
            <a:ext cx="1079142" cy="369332"/>
          </a:xfrm>
          <a:prstGeom prst="rect">
            <a:avLst/>
          </a:prstGeom>
          <a:noFill/>
        </p:spPr>
        <p:txBody>
          <a:bodyPr wrap="none" rtlCol="0">
            <a:spAutoFit/>
          </a:bodyPr>
          <a:lstStyle/>
          <a:p>
            <a:r>
              <a:rPr lang="en-US" dirty="0"/>
              <a:t>Subscribe</a:t>
            </a:r>
          </a:p>
        </p:txBody>
      </p:sp>
    </p:spTree>
    <p:extLst>
      <p:ext uri="{BB962C8B-B14F-4D97-AF65-F5344CB8AC3E}">
        <p14:creationId xmlns:p14="http://schemas.microsoft.com/office/powerpoint/2010/main" val="2370379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704F-F9A4-D345-A8D7-D7030BF6ED44}"/>
              </a:ext>
            </a:extLst>
          </p:cNvPr>
          <p:cNvSpPr>
            <a:spLocks noGrp="1"/>
          </p:cNvSpPr>
          <p:nvPr>
            <p:ph type="title"/>
          </p:nvPr>
        </p:nvSpPr>
        <p:spPr>
          <a:xfrm>
            <a:off x="1251678" y="382385"/>
            <a:ext cx="10178322" cy="1492132"/>
          </a:xfrm>
        </p:spPr>
        <p:txBody>
          <a:bodyPr/>
          <a:lstStyle/>
          <a:p>
            <a:r>
              <a:rPr lang="en-US" dirty="0"/>
              <a:t>To conclude</a:t>
            </a:r>
          </a:p>
        </p:txBody>
      </p:sp>
      <p:pic>
        <p:nvPicPr>
          <p:cNvPr id="14" name="Content Placeholder 13">
            <a:extLst>
              <a:ext uri="{FF2B5EF4-FFF2-40B4-BE49-F238E27FC236}">
                <a16:creationId xmlns:a16="http://schemas.microsoft.com/office/drawing/2014/main" id="{6F97F528-C1D7-A94A-9958-A393CD89EA79}"/>
              </a:ext>
            </a:extLst>
          </p:cNvPr>
          <p:cNvPicPr>
            <a:picLocks noGrp="1" noChangeAspect="1"/>
          </p:cNvPicPr>
          <p:nvPr>
            <p:ph idx="1"/>
          </p:nvPr>
        </p:nvPicPr>
        <p:blipFill>
          <a:blip r:embed="rId3">
            <a:extLst>
              <a:ext uri="{BEBA8EAE-BF5A-486C-A8C5-ECC9F3942E4B}">
                <a14:imgProps xmlns:a14="http://schemas.microsoft.com/office/drawing/2010/main">
                  <a14:imgLayer r:embed="rId4">
                    <a14:imgEffect>
                      <a14:backgroundRemoval t="3540" b="96018" l="4036" r="95516">
                        <a14:foregroundMark x1="5830" y1="44248" x2="5830" y2="44248"/>
                        <a14:foregroundMark x1="4036" y1="61504" x2="4036" y2="61504"/>
                        <a14:foregroundMark x1="84305" y1="34956" x2="84305" y2="34956"/>
                        <a14:foregroundMark x1="46637" y1="9292" x2="46637" y2="9292"/>
                        <a14:foregroundMark x1="47534" y1="6637" x2="47534" y2="6637"/>
                        <a14:foregroundMark x1="47534" y1="3982" x2="47534" y2="3982"/>
                        <a14:foregroundMark x1="49776" y1="6637" x2="49776" y2="6637"/>
                        <a14:foregroundMark x1="95516" y1="53982" x2="95516" y2="53982"/>
                        <a14:foregroundMark x1="81166" y1="80973" x2="81166" y2="80973"/>
                        <a14:foregroundMark x1="70404" y1="83186" x2="70404" y2="83186"/>
                        <a14:foregroundMark x1="67713" y1="96018" x2="67713" y2="96018"/>
                        <a14:foregroundMark x1="48430" y1="16814" x2="48430" y2="16814"/>
                        <a14:foregroundMark x1="85650" y1="34956" x2="85650" y2="34956"/>
                        <a14:foregroundMark x1="83857" y1="32743" x2="83857" y2="32743"/>
                        <a14:foregroundMark x1="13901" y1="34071" x2="13901" y2="34071"/>
                      </a14:backgroundRemoval>
                    </a14:imgEffect>
                  </a14:imgLayer>
                </a14:imgProps>
              </a:ext>
            </a:extLst>
          </a:blip>
          <a:stretch>
            <a:fillRect/>
          </a:stretch>
        </p:blipFill>
        <p:spPr>
          <a:xfrm>
            <a:off x="1854324" y="1373690"/>
            <a:ext cx="1851644" cy="1885007"/>
          </a:xfrm>
          <a:prstGeom prst="rect">
            <a:avLst/>
          </a:prstGeom>
        </p:spPr>
      </p:pic>
      <p:grpSp>
        <p:nvGrpSpPr>
          <p:cNvPr id="10" name="Group 9">
            <a:extLst>
              <a:ext uri="{FF2B5EF4-FFF2-40B4-BE49-F238E27FC236}">
                <a16:creationId xmlns:a16="http://schemas.microsoft.com/office/drawing/2014/main" id="{CB91D7DA-54B4-8A47-89E6-1FFEB79A0D4B}"/>
              </a:ext>
            </a:extLst>
          </p:cNvPr>
          <p:cNvGrpSpPr/>
          <p:nvPr/>
        </p:nvGrpSpPr>
        <p:grpSpPr>
          <a:xfrm>
            <a:off x="1251678" y="3175022"/>
            <a:ext cx="2953557" cy="2976274"/>
            <a:chOff x="2625608" y="1499615"/>
            <a:chExt cx="5169408" cy="4517136"/>
          </a:xfrm>
        </p:grpSpPr>
        <p:sp>
          <p:nvSpPr>
            <p:cNvPr id="4" name="Oval 3">
              <a:extLst>
                <a:ext uri="{FF2B5EF4-FFF2-40B4-BE49-F238E27FC236}">
                  <a16:creationId xmlns:a16="http://schemas.microsoft.com/office/drawing/2014/main" id="{8A54615B-087F-6344-9AA3-E859397D0FA7}"/>
                </a:ext>
              </a:extLst>
            </p:cNvPr>
            <p:cNvSpPr/>
            <p:nvPr/>
          </p:nvSpPr>
          <p:spPr>
            <a:xfrm>
              <a:off x="2625608" y="1499615"/>
              <a:ext cx="5169408" cy="4517136"/>
            </a:xfrm>
            <a:prstGeom prst="ellipse">
              <a:avLst/>
            </a:prstGeom>
            <a:noFill/>
            <a:ln w="254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768A960A-6A00-9146-AB44-A8851706767E}"/>
                </a:ext>
              </a:extLst>
            </p:cNvPr>
            <p:cNvGrpSpPr/>
            <p:nvPr/>
          </p:nvGrpSpPr>
          <p:grpSpPr>
            <a:xfrm>
              <a:off x="3777936" y="2996760"/>
              <a:ext cx="2864751" cy="1522845"/>
              <a:chOff x="4815554" y="2929495"/>
              <a:chExt cx="2864751" cy="1522845"/>
            </a:xfrm>
          </p:grpSpPr>
          <p:pic>
            <p:nvPicPr>
              <p:cNvPr id="6" name="Picture 5">
                <a:extLst>
                  <a:ext uri="{FF2B5EF4-FFF2-40B4-BE49-F238E27FC236}">
                    <a16:creationId xmlns:a16="http://schemas.microsoft.com/office/drawing/2014/main" id="{0A5DF821-88D4-2A42-8CD9-F72D08506076}"/>
                  </a:ext>
                </a:extLst>
              </p:cNvPr>
              <p:cNvPicPr>
                <a:picLocks noChangeAspect="1"/>
              </p:cNvPicPr>
              <p:nvPr/>
            </p:nvPicPr>
            <p:blipFill>
              <a:blip r:embed="rId5"/>
              <a:stretch>
                <a:fillRect/>
              </a:stretch>
            </p:blipFill>
            <p:spPr>
              <a:xfrm>
                <a:off x="4815554" y="2929495"/>
                <a:ext cx="1522845" cy="1522845"/>
              </a:xfrm>
              <a:prstGeom prst="rect">
                <a:avLst/>
              </a:prstGeom>
            </p:spPr>
          </p:pic>
          <p:grpSp>
            <p:nvGrpSpPr>
              <p:cNvPr id="7" name="Group 6">
                <a:extLst>
                  <a:ext uri="{FF2B5EF4-FFF2-40B4-BE49-F238E27FC236}">
                    <a16:creationId xmlns:a16="http://schemas.microsoft.com/office/drawing/2014/main" id="{769788EA-D988-284E-B0D9-8208707B9314}"/>
                  </a:ext>
                </a:extLst>
              </p:cNvPr>
              <p:cNvGrpSpPr/>
              <p:nvPr/>
            </p:nvGrpSpPr>
            <p:grpSpPr>
              <a:xfrm>
                <a:off x="6012851" y="3050096"/>
                <a:ext cx="1667454" cy="1080655"/>
                <a:chOff x="6012851" y="2824544"/>
                <a:chExt cx="1667454" cy="1080655"/>
              </a:xfrm>
            </p:grpSpPr>
            <p:pic>
              <p:nvPicPr>
                <p:cNvPr id="8" name="Picture 7">
                  <a:extLst>
                    <a:ext uri="{FF2B5EF4-FFF2-40B4-BE49-F238E27FC236}">
                      <a16:creationId xmlns:a16="http://schemas.microsoft.com/office/drawing/2014/main" id="{EB124663-8B07-A14D-B486-AF1C45DB1782}"/>
                    </a:ext>
                  </a:extLst>
                </p:cNvPr>
                <p:cNvPicPr>
                  <a:picLocks noChangeAspect="1"/>
                </p:cNvPicPr>
                <p:nvPr/>
              </p:nvPicPr>
              <p:blipFill>
                <a:blip r:embed="rId6"/>
                <a:stretch>
                  <a:fillRect/>
                </a:stretch>
              </p:blipFill>
              <p:spPr>
                <a:xfrm>
                  <a:off x="6905605" y="2977522"/>
                  <a:ext cx="774700" cy="774700"/>
                </a:xfrm>
                <a:prstGeom prst="rect">
                  <a:avLst/>
                </a:prstGeom>
              </p:spPr>
            </p:pic>
            <p:pic>
              <p:nvPicPr>
                <p:cNvPr id="9" name="Content Placeholder 9">
                  <a:extLst>
                    <a:ext uri="{FF2B5EF4-FFF2-40B4-BE49-F238E27FC236}">
                      <a16:creationId xmlns:a16="http://schemas.microsoft.com/office/drawing/2014/main" id="{52428E33-D5A9-194D-90E8-4C314D9693F9}"/>
                    </a:ext>
                  </a:extLst>
                </p:cNvPr>
                <p:cNvPicPr>
                  <a:picLocks noChangeAspect="1"/>
                </p:cNvPicPr>
                <p:nvPr/>
              </p:nvPicPr>
              <p:blipFill>
                <a:blip r:embed="rId7"/>
                <a:stretch>
                  <a:fillRect/>
                </a:stretch>
              </p:blipFill>
              <p:spPr>
                <a:xfrm>
                  <a:off x="6012851" y="2824544"/>
                  <a:ext cx="1080655" cy="1080655"/>
                </a:xfrm>
                <a:prstGeom prst="rect">
                  <a:avLst/>
                </a:prstGeom>
              </p:spPr>
            </p:pic>
          </p:grpSp>
        </p:grpSp>
      </p:grpSp>
      <p:sp>
        <p:nvSpPr>
          <p:cNvPr id="15" name="TextBox 14">
            <a:extLst>
              <a:ext uri="{FF2B5EF4-FFF2-40B4-BE49-F238E27FC236}">
                <a16:creationId xmlns:a16="http://schemas.microsoft.com/office/drawing/2014/main" id="{8BD9EB49-00CC-F54A-A6DE-3439215B4165}"/>
              </a:ext>
            </a:extLst>
          </p:cNvPr>
          <p:cNvSpPr txBox="1"/>
          <p:nvPr/>
        </p:nvSpPr>
        <p:spPr>
          <a:xfrm>
            <a:off x="4600898" y="1710236"/>
            <a:ext cx="7078736" cy="5262979"/>
          </a:xfrm>
          <a:prstGeom prst="rect">
            <a:avLst/>
          </a:prstGeom>
          <a:noFill/>
        </p:spPr>
        <p:txBody>
          <a:bodyPr wrap="square" rtlCol="0">
            <a:spAutoFit/>
          </a:bodyPr>
          <a:lstStyle/>
          <a:p>
            <a:r>
              <a:rPr lang="en-GB" sz="4800" b="1" dirty="0"/>
              <a:t>Fallacies of distributed computing</a:t>
            </a:r>
          </a:p>
          <a:p>
            <a:pPr marL="285750" indent="-285750">
              <a:buFont typeface="Arial" panose="020B0604020202020204" pitchFamily="34" charset="0"/>
              <a:buChar char="•"/>
            </a:pPr>
            <a:r>
              <a:rPr lang="en-GB" sz="2400" dirty="0"/>
              <a:t>The network is reliable</a:t>
            </a:r>
          </a:p>
          <a:p>
            <a:pPr marL="285750" indent="-285750">
              <a:buFont typeface="Arial" panose="020B0604020202020204" pitchFamily="34" charset="0"/>
              <a:buChar char="•"/>
            </a:pPr>
            <a:r>
              <a:rPr lang="en-GB" sz="2400" dirty="0"/>
              <a:t>Latency is zero</a:t>
            </a:r>
          </a:p>
          <a:p>
            <a:pPr marL="285750" indent="-285750">
              <a:buFont typeface="Arial" panose="020B0604020202020204" pitchFamily="34" charset="0"/>
              <a:buChar char="•"/>
            </a:pPr>
            <a:r>
              <a:rPr lang="en-GB" sz="2400" dirty="0"/>
              <a:t>Bandwidth is infinite</a:t>
            </a:r>
          </a:p>
          <a:p>
            <a:pPr marL="285750" indent="-285750">
              <a:buFont typeface="Arial" panose="020B0604020202020204" pitchFamily="34" charset="0"/>
              <a:buChar char="•"/>
            </a:pPr>
            <a:r>
              <a:rPr lang="en-GB" sz="2400" dirty="0"/>
              <a:t>The network is secure</a:t>
            </a:r>
          </a:p>
          <a:p>
            <a:pPr marL="285750" indent="-285750">
              <a:buFont typeface="Arial" panose="020B0604020202020204" pitchFamily="34" charset="0"/>
              <a:buChar char="•"/>
            </a:pPr>
            <a:r>
              <a:rPr lang="en-GB" sz="2400" dirty="0"/>
              <a:t>Topology doesn't change</a:t>
            </a:r>
          </a:p>
          <a:p>
            <a:pPr marL="285750" indent="-285750">
              <a:buFont typeface="Arial" panose="020B0604020202020204" pitchFamily="34" charset="0"/>
              <a:buChar char="•"/>
            </a:pPr>
            <a:r>
              <a:rPr lang="en-GB" sz="2400" dirty="0"/>
              <a:t>There is one administrator</a:t>
            </a:r>
          </a:p>
          <a:p>
            <a:pPr marL="285750" indent="-285750">
              <a:buFont typeface="Arial" panose="020B0604020202020204" pitchFamily="34" charset="0"/>
              <a:buChar char="•"/>
            </a:pPr>
            <a:r>
              <a:rPr lang="en-GB" sz="2400" dirty="0"/>
              <a:t>Transport cost is zero</a:t>
            </a:r>
          </a:p>
          <a:p>
            <a:pPr marL="285750" indent="-285750">
              <a:buFont typeface="Arial" panose="020B0604020202020204" pitchFamily="34" charset="0"/>
              <a:buChar char="•"/>
            </a:pPr>
            <a:r>
              <a:rPr lang="en-GB" sz="2400" dirty="0"/>
              <a:t>The network is homogeneous</a:t>
            </a:r>
          </a:p>
          <a:p>
            <a:endParaRPr lang="en-US" sz="4800" b="1" dirty="0"/>
          </a:p>
        </p:txBody>
      </p:sp>
    </p:spTree>
    <p:extLst>
      <p:ext uri="{BB962C8B-B14F-4D97-AF65-F5344CB8AC3E}">
        <p14:creationId xmlns:p14="http://schemas.microsoft.com/office/powerpoint/2010/main" val="1763322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6D7EF-E386-8B4E-B483-833383AB1B41}"/>
              </a:ext>
            </a:extLst>
          </p:cNvPr>
          <p:cNvSpPr>
            <a:spLocks noGrp="1"/>
          </p:cNvSpPr>
          <p:nvPr>
            <p:ph type="title"/>
          </p:nvPr>
        </p:nvSpPr>
        <p:spPr/>
        <p:txBody>
          <a:bodyPr/>
          <a:lstStyle/>
          <a:p>
            <a:r>
              <a:rPr lang="en-US" dirty="0"/>
              <a:t>Feedback please</a:t>
            </a:r>
          </a:p>
        </p:txBody>
      </p:sp>
      <p:sp>
        <p:nvSpPr>
          <p:cNvPr id="3" name="Content Placeholder 2">
            <a:extLst>
              <a:ext uri="{FF2B5EF4-FFF2-40B4-BE49-F238E27FC236}">
                <a16:creationId xmlns:a16="http://schemas.microsoft.com/office/drawing/2014/main" id="{88AE2594-2AD9-234D-B01A-111BA83F928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046378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142A-6B88-D147-A44E-B526C4709A2E}"/>
              </a:ext>
            </a:extLst>
          </p:cNvPr>
          <p:cNvSpPr>
            <a:spLocks noGrp="1"/>
          </p:cNvSpPr>
          <p:nvPr>
            <p:ph type="title"/>
          </p:nvPr>
        </p:nvSpPr>
        <p:spPr>
          <a:xfrm>
            <a:off x="1251678" y="382385"/>
            <a:ext cx="10178322" cy="1492132"/>
          </a:xfrm>
        </p:spPr>
        <p:txBody>
          <a:bodyPr/>
          <a:lstStyle/>
          <a:p>
            <a:pPr algn="ctr"/>
            <a:r>
              <a:rPr lang="en-US" dirty="0"/>
              <a:t>Data</a:t>
            </a:r>
          </a:p>
        </p:txBody>
      </p:sp>
      <p:sp>
        <p:nvSpPr>
          <p:cNvPr id="3" name="Content Placeholder 2">
            <a:extLst>
              <a:ext uri="{FF2B5EF4-FFF2-40B4-BE49-F238E27FC236}">
                <a16:creationId xmlns:a16="http://schemas.microsoft.com/office/drawing/2014/main" id="{D0680109-1C4F-2D43-A3DE-8EE62FB257F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93233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3D5D8-6A15-324D-93BB-78EEA7043DD0}"/>
              </a:ext>
            </a:extLst>
          </p:cNvPr>
          <p:cNvSpPr>
            <a:spLocks noGrp="1"/>
          </p:cNvSpPr>
          <p:nvPr>
            <p:ph type="title"/>
          </p:nvPr>
        </p:nvSpPr>
        <p:spPr/>
        <p:txBody>
          <a:bodyPr/>
          <a:lstStyle/>
          <a:p>
            <a:r>
              <a:rPr lang="en-US" dirty="0"/>
              <a:t>Availability</a:t>
            </a:r>
          </a:p>
        </p:txBody>
      </p:sp>
      <p:sp>
        <p:nvSpPr>
          <p:cNvPr id="3" name="Content Placeholder 2">
            <a:extLst>
              <a:ext uri="{FF2B5EF4-FFF2-40B4-BE49-F238E27FC236}">
                <a16:creationId xmlns:a16="http://schemas.microsoft.com/office/drawing/2014/main" id="{4624E8D9-A148-A141-A394-1BBF7D471CD9}"/>
              </a:ext>
            </a:extLst>
          </p:cNvPr>
          <p:cNvSpPr>
            <a:spLocks noGrp="1"/>
          </p:cNvSpPr>
          <p:nvPr>
            <p:ph idx="1"/>
          </p:nvPr>
        </p:nvSpPr>
        <p:spPr>
          <a:xfrm>
            <a:off x="1251678" y="1632204"/>
            <a:ext cx="10178322" cy="3890772"/>
          </a:xfrm>
        </p:spPr>
        <p:txBody>
          <a:bodyPr>
            <a:noAutofit/>
          </a:bodyPr>
          <a:lstStyle/>
          <a:p>
            <a:pPr marL="0" indent="0">
              <a:buNone/>
            </a:pPr>
            <a:r>
              <a:rPr lang="en-GB" sz="2400" i="1" dirty="0"/>
              <a:t>Availability</a:t>
            </a:r>
            <a:r>
              <a:rPr lang="en-GB" sz="2400" dirty="0"/>
              <a:t> means the probability that a system is operational at a given time, i.e. the amount of time a device is actually operating as the percentage of total time it should be operating</a:t>
            </a:r>
          </a:p>
          <a:p>
            <a:pPr marL="0" indent="0">
              <a:buNone/>
            </a:pPr>
            <a:r>
              <a:rPr lang="en-GB" sz="2400" dirty="0"/>
              <a:t>……</a:t>
            </a:r>
          </a:p>
          <a:p>
            <a:pPr marL="0" indent="0">
              <a:buNone/>
            </a:pPr>
            <a:r>
              <a:rPr lang="en-GB" sz="2400" dirty="0"/>
              <a:t>Availability features allow the system to stay operational even when faults do occur. </a:t>
            </a:r>
          </a:p>
          <a:p>
            <a:pPr marL="0" indent="0">
              <a:buNone/>
            </a:pPr>
            <a:r>
              <a:rPr lang="en-GB" sz="2400" dirty="0"/>
              <a:t>…..</a:t>
            </a:r>
          </a:p>
          <a:p>
            <a:pPr marL="0" indent="0">
              <a:buNone/>
            </a:pPr>
            <a:r>
              <a:rPr lang="en-GB" sz="2400" dirty="0"/>
              <a:t>Availability is typically given as a percentage of the time a system is expected to be available, e.g., 99.999 percent ("</a:t>
            </a:r>
            <a:r>
              <a:rPr lang="en-GB" sz="2400" dirty="0">
                <a:hlinkClick r:id="rId3" tooltip="High availability"/>
              </a:rPr>
              <a:t>five nines</a:t>
            </a:r>
            <a:r>
              <a:rPr lang="en-GB" sz="2400" dirty="0"/>
              <a:t>").</a:t>
            </a:r>
          </a:p>
          <a:p>
            <a:pPr marL="0" indent="0">
              <a:buNone/>
            </a:pPr>
            <a:endParaRPr lang="en-US" sz="1200" dirty="0"/>
          </a:p>
          <a:p>
            <a:pPr marL="0" indent="0">
              <a:buNone/>
            </a:pPr>
            <a:r>
              <a:rPr lang="en-US" sz="1200" dirty="0"/>
              <a:t>From Wikipedia </a:t>
            </a:r>
            <a:r>
              <a:rPr lang="en-GB" sz="1200" dirty="0">
                <a:hlinkClick r:id="rId4"/>
              </a:rPr>
              <a:t>https://en.wikipedia.org/wiki/Reliability,_availability_and_serviceability</a:t>
            </a:r>
            <a:endParaRPr lang="en-US" sz="1200" dirty="0"/>
          </a:p>
        </p:txBody>
      </p:sp>
    </p:spTree>
    <p:extLst>
      <p:ext uri="{BB962C8B-B14F-4D97-AF65-F5344CB8AC3E}">
        <p14:creationId xmlns:p14="http://schemas.microsoft.com/office/powerpoint/2010/main" val="968546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F2024-CE87-8E4C-B700-3582770621C5}"/>
              </a:ext>
            </a:extLst>
          </p:cNvPr>
          <p:cNvSpPr>
            <a:spLocks noGrp="1"/>
          </p:cNvSpPr>
          <p:nvPr>
            <p:ph type="title"/>
          </p:nvPr>
        </p:nvSpPr>
        <p:spPr/>
        <p:txBody>
          <a:bodyPr/>
          <a:lstStyle/>
          <a:p>
            <a:r>
              <a:rPr lang="en-US" dirty="0"/>
              <a:t>availability</a:t>
            </a:r>
          </a:p>
        </p:txBody>
      </p:sp>
      <p:pic>
        <p:nvPicPr>
          <p:cNvPr id="8" name="Content Placeholder 7" descr="A screenshot of a cell phone&#10;&#10;Description automatically generated">
            <a:extLst>
              <a:ext uri="{FF2B5EF4-FFF2-40B4-BE49-F238E27FC236}">
                <a16:creationId xmlns:a16="http://schemas.microsoft.com/office/drawing/2014/main" id="{501EDAEB-78D8-A340-8EB3-6C34D438AA0B}"/>
              </a:ext>
            </a:extLst>
          </p:cNvPr>
          <p:cNvPicPr>
            <a:picLocks noGrp="1" noChangeAspect="1"/>
          </p:cNvPicPr>
          <p:nvPr>
            <p:ph idx="1"/>
          </p:nvPr>
        </p:nvPicPr>
        <p:blipFill rotWithShape="1">
          <a:blip r:embed="rId2"/>
          <a:srcRect r="59743"/>
          <a:stretch/>
        </p:blipFill>
        <p:spPr>
          <a:xfrm>
            <a:off x="3001814" y="1699339"/>
            <a:ext cx="2565609" cy="4448613"/>
          </a:xfrm>
        </p:spPr>
      </p:pic>
      <p:pic>
        <p:nvPicPr>
          <p:cNvPr id="4" name="Content Placeholder 7" descr="A screenshot of a cell phone&#10;&#10;Description automatically generated">
            <a:extLst>
              <a:ext uri="{FF2B5EF4-FFF2-40B4-BE49-F238E27FC236}">
                <a16:creationId xmlns:a16="http://schemas.microsoft.com/office/drawing/2014/main" id="{1AD7E55C-DEEF-EA46-9FB8-2159D6134F27}"/>
              </a:ext>
            </a:extLst>
          </p:cNvPr>
          <p:cNvPicPr>
            <a:picLocks noChangeAspect="1"/>
          </p:cNvPicPr>
          <p:nvPr/>
        </p:nvPicPr>
        <p:blipFill rotWithShape="1">
          <a:blip r:embed="rId2"/>
          <a:srcRect l="40157" b="82519"/>
          <a:stretch/>
        </p:blipFill>
        <p:spPr>
          <a:xfrm>
            <a:off x="5567423" y="1699339"/>
            <a:ext cx="3813858" cy="777644"/>
          </a:xfrm>
          <a:prstGeom prst="rect">
            <a:avLst/>
          </a:prstGeom>
        </p:spPr>
      </p:pic>
      <p:pic>
        <p:nvPicPr>
          <p:cNvPr id="5" name="Content Placeholder 7" descr="A screenshot of a cell phone&#10;&#10;Description automatically generated">
            <a:extLst>
              <a:ext uri="{FF2B5EF4-FFF2-40B4-BE49-F238E27FC236}">
                <a16:creationId xmlns:a16="http://schemas.microsoft.com/office/drawing/2014/main" id="{F2A9FE9E-E792-4F46-BC3F-F6BCCEE5BAF1}"/>
              </a:ext>
            </a:extLst>
          </p:cNvPr>
          <p:cNvPicPr>
            <a:picLocks noChangeAspect="1"/>
          </p:cNvPicPr>
          <p:nvPr/>
        </p:nvPicPr>
        <p:blipFill rotWithShape="1">
          <a:blip r:embed="rId2"/>
          <a:srcRect l="40157"/>
          <a:stretch/>
        </p:blipFill>
        <p:spPr>
          <a:xfrm>
            <a:off x="5567423" y="1699339"/>
            <a:ext cx="3813858" cy="4448613"/>
          </a:xfrm>
          <a:prstGeom prst="rect">
            <a:avLst/>
          </a:prstGeom>
        </p:spPr>
      </p:pic>
    </p:spTree>
    <p:extLst>
      <p:ext uri="{BB962C8B-B14F-4D97-AF65-F5344CB8AC3E}">
        <p14:creationId xmlns:p14="http://schemas.microsoft.com/office/powerpoint/2010/main" val="2598956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CF9A80F7-5E63-3845-823D-AE7B75E984C9}"/>
              </a:ext>
            </a:extLst>
          </p:cNvPr>
          <p:cNvSpPr/>
          <p:nvPr/>
        </p:nvSpPr>
        <p:spPr>
          <a:xfrm>
            <a:off x="2625608" y="1499615"/>
            <a:ext cx="5169408" cy="4517136"/>
          </a:xfrm>
          <a:prstGeom prst="ellipse">
            <a:avLst/>
          </a:prstGeom>
          <a:noFill/>
          <a:ln w="254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04AB07F-7846-4D4C-81F2-41C5F84FEA06}"/>
              </a:ext>
            </a:extLst>
          </p:cNvPr>
          <p:cNvPicPr>
            <a:picLocks noChangeAspect="1"/>
          </p:cNvPicPr>
          <p:nvPr/>
        </p:nvPicPr>
        <p:blipFill>
          <a:blip r:embed="rId3"/>
          <a:stretch>
            <a:fillRect/>
          </a:stretch>
        </p:blipFill>
        <p:spPr>
          <a:xfrm rot="19670318">
            <a:off x="8669679" y="289774"/>
            <a:ext cx="4369247" cy="5112949"/>
          </a:xfrm>
          <a:prstGeom prst="rect">
            <a:avLst/>
          </a:prstGeom>
          <a:ln w="254000">
            <a:solidFill>
              <a:schemeClr val="accent1"/>
            </a:solidFill>
          </a:ln>
        </p:spPr>
      </p:pic>
      <p:sp>
        <p:nvSpPr>
          <p:cNvPr id="2" name="Title 1">
            <a:extLst>
              <a:ext uri="{FF2B5EF4-FFF2-40B4-BE49-F238E27FC236}">
                <a16:creationId xmlns:a16="http://schemas.microsoft.com/office/drawing/2014/main" id="{66E22B06-030C-B94C-99DE-BE084E5054D4}"/>
              </a:ext>
            </a:extLst>
          </p:cNvPr>
          <p:cNvSpPr>
            <a:spLocks noGrp="1"/>
          </p:cNvSpPr>
          <p:nvPr>
            <p:ph type="title"/>
          </p:nvPr>
        </p:nvSpPr>
        <p:spPr>
          <a:xfrm>
            <a:off x="1251678" y="382385"/>
            <a:ext cx="10178322" cy="1492132"/>
          </a:xfrm>
        </p:spPr>
        <p:txBody>
          <a:bodyPr/>
          <a:lstStyle/>
          <a:p>
            <a:r>
              <a:rPr lang="en-US" dirty="0"/>
              <a:t>Once upon a time</a:t>
            </a:r>
          </a:p>
        </p:txBody>
      </p:sp>
      <p:grpSp>
        <p:nvGrpSpPr>
          <p:cNvPr id="15" name="Group 14">
            <a:extLst>
              <a:ext uri="{FF2B5EF4-FFF2-40B4-BE49-F238E27FC236}">
                <a16:creationId xmlns:a16="http://schemas.microsoft.com/office/drawing/2014/main" id="{4AD1C860-8DFC-5A45-BED9-C9F13F1218B7}"/>
              </a:ext>
            </a:extLst>
          </p:cNvPr>
          <p:cNvGrpSpPr/>
          <p:nvPr/>
        </p:nvGrpSpPr>
        <p:grpSpPr>
          <a:xfrm>
            <a:off x="3777936" y="2996760"/>
            <a:ext cx="2864751" cy="1522845"/>
            <a:chOff x="4815554" y="2929495"/>
            <a:chExt cx="2864751" cy="1522845"/>
          </a:xfrm>
        </p:grpSpPr>
        <p:pic>
          <p:nvPicPr>
            <p:cNvPr id="5" name="Picture 4">
              <a:extLst>
                <a:ext uri="{FF2B5EF4-FFF2-40B4-BE49-F238E27FC236}">
                  <a16:creationId xmlns:a16="http://schemas.microsoft.com/office/drawing/2014/main" id="{20DBF3D2-F503-7B4B-B89B-D56265B816E3}"/>
                </a:ext>
              </a:extLst>
            </p:cNvPr>
            <p:cNvPicPr>
              <a:picLocks noChangeAspect="1"/>
            </p:cNvPicPr>
            <p:nvPr/>
          </p:nvPicPr>
          <p:blipFill>
            <a:blip r:embed="rId4"/>
            <a:stretch>
              <a:fillRect/>
            </a:stretch>
          </p:blipFill>
          <p:spPr>
            <a:xfrm>
              <a:off x="4815554" y="2929495"/>
              <a:ext cx="1522845" cy="1522845"/>
            </a:xfrm>
            <a:prstGeom prst="rect">
              <a:avLst/>
            </a:prstGeom>
          </p:spPr>
        </p:pic>
        <p:grpSp>
          <p:nvGrpSpPr>
            <p:cNvPr id="7" name="Group 6">
              <a:extLst>
                <a:ext uri="{FF2B5EF4-FFF2-40B4-BE49-F238E27FC236}">
                  <a16:creationId xmlns:a16="http://schemas.microsoft.com/office/drawing/2014/main" id="{EBE78BD9-E178-8D49-957C-43CA053F0354}"/>
                </a:ext>
              </a:extLst>
            </p:cNvPr>
            <p:cNvGrpSpPr/>
            <p:nvPr/>
          </p:nvGrpSpPr>
          <p:grpSpPr>
            <a:xfrm>
              <a:off x="6012851" y="3050096"/>
              <a:ext cx="1667454" cy="1080655"/>
              <a:chOff x="6012851" y="2824544"/>
              <a:chExt cx="1667454" cy="1080655"/>
            </a:xfrm>
          </p:grpSpPr>
          <p:pic>
            <p:nvPicPr>
              <p:cNvPr id="10" name="Picture 9">
                <a:extLst>
                  <a:ext uri="{FF2B5EF4-FFF2-40B4-BE49-F238E27FC236}">
                    <a16:creationId xmlns:a16="http://schemas.microsoft.com/office/drawing/2014/main" id="{35E38283-7A25-8F41-937F-7740766A0447}"/>
                  </a:ext>
                </a:extLst>
              </p:cNvPr>
              <p:cNvPicPr>
                <a:picLocks noChangeAspect="1"/>
              </p:cNvPicPr>
              <p:nvPr/>
            </p:nvPicPr>
            <p:blipFill>
              <a:blip r:embed="rId5"/>
              <a:stretch>
                <a:fillRect/>
              </a:stretch>
            </p:blipFill>
            <p:spPr>
              <a:xfrm>
                <a:off x="6905605" y="2977522"/>
                <a:ext cx="774700" cy="774700"/>
              </a:xfrm>
              <a:prstGeom prst="rect">
                <a:avLst/>
              </a:prstGeom>
            </p:spPr>
          </p:pic>
          <p:pic>
            <p:nvPicPr>
              <p:cNvPr id="9" name="Content Placeholder 9">
                <a:extLst>
                  <a:ext uri="{FF2B5EF4-FFF2-40B4-BE49-F238E27FC236}">
                    <a16:creationId xmlns:a16="http://schemas.microsoft.com/office/drawing/2014/main" id="{1E4CEC95-1C9D-7649-A65B-633229E7D3F3}"/>
                  </a:ext>
                </a:extLst>
              </p:cNvPr>
              <p:cNvPicPr>
                <a:picLocks noChangeAspect="1"/>
              </p:cNvPicPr>
              <p:nvPr/>
            </p:nvPicPr>
            <p:blipFill>
              <a:blip r:embed="rId6"/>
              <a:stretch>
                <a:fillRect/>
              </a:stretch>
            </p:blipFill>
            <p:spPr>
              <a:xfrm>
                <a:off x="6012851" y="2824544"/>
                <a:ext cx="1080655" cy="1080655"/>
              </a:xfrm>
              <a:prstGeom prst="rect">
                <a:avLst/>
              </a:prstGeom>
            </p:spPr>
          </p:pic>
        </p:grpSp>
      </p:grpSp>
    </p:spTree>
    <p:extLst>
      <p:ext uri="{BB962C8B-B14F-4D97-AF65-F5344CB8AC3E}">
        <p14:creationId xmlns:p14="http://schemas.microsoft.com/office/powerpoint/2010/main" val="4268824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15519-54CA-5D44-8700-8736700D3EA1}"/>
              </a:ext>
            </a:extLst>
          </p:cNvPr>
          <p:cNvSpPr>
            <a:spLocks noGrp="1"/>
          </p:cNvSpPr>
          <p:nvPr>
            <p:ph type="title"/>
          </p:nvPr>
        </p:nvSpPr>
        <p:spPr/>
        <p:txBody>
          <a:bodyPr/>
          <a:lstStyle/>
          <a:p>
            <a:r>
              <a:rPr lang="en-US" dirty="0"/>
              <a:t>Monolith Data</a:t>
            </a:r>
          </a:p>
        </p:txBody>
      </p:sp>
      <p:pic>
        <p:nvPicPr>
          <p:cNvPr id="1028" name="Picture 4" descr="https://documents.lucidchart.com/documents/2b28a3ff-1222-4135-8840-f6b859e695cb/pages/0_0?a=643&amp;x=628&amp;y=367&amp;w=713&amp;h=264&amp;store=1&amp;accept=image%2F*&amp;auth=LCA%206cc7cf6a0220fb726bc68ba71a716ca9e939f396-ts%3D1558386189">
            <a:extLst>
              <a:ext uri="{FF2B5EF4-FFF2-40B4-BE49-F238E27FC236}">
                <a16:creationId xmlns:a16="http://schemas.microsoft.com/office/drawing/2014/main" id="{C1EF25C2-FEB5-404C-BE38-D285D670D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1678" y="1657349"/>
            <a:ext cx="10164501" cy="3761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647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15519-54CA-5D44-8700-8736700D3EA1}"/>
              </a:ext>
            </a:extLst>
          </p:cNvPr>
          <p:cNvSpPr>
            <a:spLocks noGrp="1"/>
          </p:cNvSpPr>
          <p:nvPr>
            <p:ph type="title"/>
          </p:nvPr>
        </p:nvSpPr>
        <p:spPr/>
        <p:txBody>
          <a:bodyPr/>
          <a:lstStyle/>
          <a:p>
            <a:r>
              <a:rPr lang="en-US" dirty="0"/>
              <a:t>Monolith Data</a:t>
            </a:r>
          </a:p>
        </p:txBody>
      </p:sp>
      <p:sp>
        <p:nvSpPr>
          <p:cNvPr id="3" name="Content Placeholder 2">
            <a:extLst>
              <a:ext uri="{FF2B5EF4-FFF2-40B4-BE49-F238E27FC236}">
                <a16:creationId xmlns:a16="http://schemas.microsoft.com/office/drawing/2014/main" id="{CD8972AC-5396-D64C-8626-C513D85AB75B}"/>
              </a:ext>
            </a:extLst>
          </p:cNvPr>
          <p:cNvSpPr>
            <a:spLocks noGrp="1"/>
          </p:cNvSpPr>
          <p:nvPr>
            <p:ph idx="1"/>
          </p:nvPr>
        </p:nvSpPr>
        <p:spPr/>
        <p:txBody>
          <a:bodyPr>
            <a:normAutofit/>
          </a:bodyPr>
          <a:lstStyle/>
          <a:p>
            <a:pPr marL="0" indent="0">
              <a:buNone/>
            </a:pPr>
            <a:r>
              <a:rPr lang="en-US" sz="2800" b="1" dirty="0"/>
              <a:t>ACID Transactions</a:t>
            </a:r>
          </a:p>
          <a:p>
            <a:pPr marL="0" indent="0">
              <a:buNone/>
            </a:pPr>
            <a:endParaRPr lang="en-US" dirty="0"/>
          </a:p>
          <a:p>
            <a:pPr fontAlgn="base"/>
            <a:r>
              <a:rPr lang="en-GB" dirty="0">
                <a:solidFill>
                  <a:schemeClr val="tx1"/>
                </a:solidFill>
              </a:rPr>
              <a:t>Atomicity – Changes are made atomically</a:t>
            </a:r>
          </a:p>
          <a:p>
            <a:pPr fontAlgn="base"/>
            <a:r>
              <a:rPr lang="en-GB" dirty="0">
                <a:solidFill>
                  <a:schemeClr val="tx1"/>
                </a:solidFill>
              </a:rPr>
              <a:t>Consistency – The state of the database is always consistent</a:t>
            </a:r>
          </a:p>
          <a:p>
            <a:pPr fontAlgn="base"/>
            <a:r>
              <a:rPr lang="en-GB" dirty="0">
                <a:solidFill>
                  <a:schemeClr val="tx1"/>
                </a:solidFill>
              </a:rPr>
              <a:t>Isolation – Even though transactions are executed concurrently it appears they are executed serially</a:t>
            </a:r>
          </a:p>
          <a:p>
            <a:pPr fontAlgn="base"/>
            <a:r>
              <a:rPr lang="en-GB" dirty="0">
                <a:solidFill>
                  <a:schemeClr val="tx1"/>
                </a:solidFill>
              </a:rPr>
              <a:t>Durability – Once a transaction has committed it is not undone</a:t>
            </a:r>
          </a:p>
        </p:txBody>
      </p:sp>
    </p:spTree>
    <p:extLst>
      <p:ext uri="{BB962C8B-B14F-4D97-AF65-F5344CB8AC3E}">
        <p14:creationId xmlns:p14="http://schemas.microsoft.com/office/powerpoint/2010/main" val="1906609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C526-2796-C843-B90D-4D70B9D73C4C}"/>
              </a:ext>
            </a:extLst>
          </p:cNvPr>
          <p:cNvSpPr>
            <a:spLocks noGrp="1"/>
          </p:cNvSpPr>
          <p:nvPr>
            <p:ph type="title"/>
          </p:nvPr>
        </p:nvSpPr>
        <p:spPr/>
        <p:txBody>
          <a:bodyPr/>
          <a:lstStyle/>
          <a:p>
            <a:r>
              <a:rPr lang="en-US" dirty="0"/>
              <a:t>Monolith Availability</a:t>
            </a:r>
          </a:p>
        </p:txBody>
      </p:sp>
      <p:sp>
        <p:nvSpPr>
          <p:cNvPr id="10" name="Down Arrow 9">
            <a:extLst>
              <a:ext uri="{FF2B5EF4-FFF2-40B4-BE49-F238E27FC236}">
                <a16:creationId xmlns:a16="http://schemas.microsoft.com/office/drawing/2014/main" id="{24A8E739-FCAD-244A-9052-A4755239E5D2}"/>
              </a:ext>
            </a:extLst>
          </p:cNvPr>
          <p:cNvSpPr/>
          <p:nvPr/>
        </p:nvSpPr>
        <p:spPr>
          <a:xfrm rot="10800000">
            <a:off x="8454573" y="2036317"/>
            <a:ext cx="1364477" cy="1410483"/>
          </a:xfrm>
          <a:prstGeom prst="downArrow">
            <a:avLst>
              <a:gd name="adj1" fmla="val 50000"/>
              <a:gd name="adj2" fmla="val 53611"/>
            </a:avLst>
          </a:prstGeom>
          <a:solidFill>
            <a:srgbClr val="92D05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a:extLst>
              <a:ext uri="{FF2B5EF4-FFF2-40B4-BE49-F238E27FC236}">
                <a16:creationId xmlns:a16="http://schemas.microsoft.com/office/drawing/2014/main" id="{01C4D516-5903-204F-BD86-49326D6FFD3F}"/>
              </a:ext>
            </a:extLst>
          </p:cNvPr>
          <p:cNvSpPr/>
          <p:nvPr/>
        </p:nvSpPr>
        <p:spPr>
          <a:xfrm>
            <a:off x="8467276" y="4221501"/>
            <a:ext cx="1364477" cy="1410483"/>
          </a:xfrm>
          <a:prstGeom prst="downArrow">
            <a:avLst>
              <a:gd name="adj1" fmla="val 50000"/>
              <a:gd name="adj2" fmla="val 5361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ABDCF14C-514D-9246-B3FF-08355F662480}"/>
              </a:ext>
            </a:extLst>
          </p:cNvPr>
          <p:cNvSpPr txBox="1"/>
          <p:nvPr/>
        </p:nvSpPr>
        <p:spPr>
          <a:xfrm>
            <a:off x="8917720" y="2622789"/>
            <a:ext cx="510076" cy="369332"/>
          </a:xfrm>
          <a:prstGeom prst="rect">
            <a:avLst/>
          </a:prstGeom>
          <a:noFill/>
        </p:spPr>
        <p:txBody>
          <a:bodyPr wrap="none" rtlCol="0">
            <a:spAutoFit/>
          </a:bodyPr>
          <a:lstStyle/>
          <a:p>
            <a:r>
              <a:rPr lang="en-US" b="1" dirty="0"/>
              <a:t>Up</a:t>
            </a:r>
          </a:p>
        </p:txBody>
      </p:sp>
      <p:sp>
        <p:nvSpPr>
          <p:cNvPr id="13" name="TextBox 12">
            <a:extLst>
              <a:ext uri="{FF2B5EF4-FFF2-40B4-BE49-F238E27FC236}">
                <a16:creationId xmlns:a16="http://schemas.microsoft.com/office/drawing/2014/main" id="{9E0E51CC-5E51-1E4B-B924-7BC29F87D6E6}"/>
              </a:ext>
            </a:extLst>
          </p:cNvPr>
          <p:cNvSpPr txBox="1"/>
          <p:nvPr/>
        </p:nvSpPr>
        <p:spPr>
          <a:xfrm>
            <a:off x="8767358" y="4917198"/>
            <a:ext cx="764312" cy="369332"/>
          </a:xfrm>
          <a:prstGeom prst="rect">
            <a:avLst/>
          </a:prstGeom>
          <a:noFill/>
        </p:spPr>
        <p:txBody>
          <a:bodyPr wrap="none" rtlCol="0">
            <a:spAutoFit/>
          </a:bodyPr>
          <a:lstStyle/>
          <a:p>
            <a:r>
              <a:rPr lang="en-US" dirty="0"/>
              <a:t>Down</a:t>
            </a:r>
          </a:p>
        </p:txBody>
      </p:sp>
      <p:cxnSp>
        <p:nvCxnSpPr>
          <p:cNvPr id="14" name="Straight Connector 13">
            <a:extLst>
              <a:ext uri="{FF2B5EF4-FFF2-40B4-BE49-F238E27FC236}">
                <a16:creationId xmlns:a16="http://schemas.microsoft.com/office/drawing/2014/main" id="{76F9031A-1993-6944-BD5A-34291376A87B}"/>
              </a:ext>
            </a:extLst>
          </p:cNvPr>
          <p:cNvCxnSpPr>
            <a:cxnSpLocks/>
          </p:cNvCxnSpPr>
          <p:nvPr/>
        </p:nvCxnSpPr>
        <p:spPr>
          <a:xfrm>
            <a:off x="8566128" y="3624527"/>
            <a:ext cx="1141365" cy="0"/>
          </a:xfrm>
          <a:prstGeom prst="line">
            <a:avLst/>
          </a:prstGeom>
          <a:ln w="406400"/>
        </p:spPr>
        <p:style>
          <a:lnRef idx="3">
            <a:schemeClr val="accent1"/>
          </a:lnRef>
          <a:fillRef idx="0">
            <a:schemeClr val="accent1"/>
          </a:fillRef>
          <a:effectRef idx="2">
            <a:schemeClr val="accent1"/>
          </a:effectRef>
          <a:fontRef idx="minor">
            <a:schemeClr val="tx1"/>
          </a:fontRef>
        </p:style>
      </p:cxnSp>
      <p:sp>
        <p:nvSpPr>
          <p:cNvPr id="17" name="Oval 16">
            <a:extLst>
              <a:ext uri="{FF2B5EF4-FFF2-40B4-BE49-F238E27FC236}">
                <a16:creationId xmlns:a16="http://schemas.microsoft.com/office/drawing/2014/main" id="{DA6FE412-F8D8-614C-AF21-1AB78CACE912}"/>
              </a:ext>
            </a:extLst>
          </p:cNvPr>
          <p:cNvSpPr/>
          <p:nvPr/>
        </p:nvSpPr>
        <p:spPr>
          <a:xfrm>
            <a:off x="2625608" y="1499615"/>
            <a:ext cx="5169408" cy="4517136"/>
          </a:xfrm>
          <a:prstGeom prst="ellipse">
            <a:avLst/>
          </a:prstGeom>
          <a:noFill/>
          <a:ln w="254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37AAADF5-CEB8-3B4C-B5DD-7D37B43AC161}"/>
              </a:ext>
            </a:extLst>
          </p:cNvPr>
          <p:cNvGrpSpPr/>
          <p:nvPr/>
        </p:nvGrpSpPr>
        <p:grpSpPr>
          <a:xfrm>
            <a:off x="3777936" y="2996760"/>
            <a:ext cx="2864751" cy="1522845"/>
            <a:chOff x="4815554" y="2929495"/>
            <a:chExt cx="2864751" cy="1522845"/>
          </a:xfrm>
        </p:grpSpPr>
        <p:pic>
          <p:nvPicPr>
            <p:cNvPr id="19" name="Picture 18">
              <a:extLst>
                <a:ext uri="{FF2B5EF4-FFF2-40B4-BE49-F238E27FC236}">
                  <a16:creationId xmlns:a16="http://schemas.microsoft.com/office/drawing/2014/main" id="{51BB89C4-A029-4C49-8D57-24595CB34BEC}"/>
                </a:ext>
              </a:extLst>
            </p:cNvPr>
            <p:cNvPicPr>
              <a:picLocks noChangeAspect="1"/>
            </p:cNvPicPr>
            <p:nvPr/>
          </p:nvPicPr>
          <p:blipFill>
            <a:blip r:embed="rId3"/>
            <a:stretch>
              <a:fillRect/>
            </a:stretch>
          </p:blipFill>
          <p:spPr>
            <a:xfrm>
              <a:off x="4815554" y="2929495"/>
              <a:ext cx="1522845" cy="1522845"/>
            </a:xfrm>
            <a:prstGeom prst="rect">
              <a:avLst/>
            </a:prstGeom>
          </p:spPr>
        </p:pic>
        <p:grpSp>
          <p:nvGrpSpPr>
            <p:cNvPr id="20" name="Group 19">
              <a:extLst>
                <a:ext uri="{FF2B5EF4-FFF2-40B4-BE49-F238E27FC236}">
                  <a16:creationId xmlns:a16="http://schemas.microsoft.com/office/drawing/2014/main" id="{989C8FD2-C420-FE41-B28F-8BB8D28509B5}"/>
                </a:ext>
              </a:extLst>
            </p:cNvPr>
            <p:cNvGrpSpPr/>
            <p:nvPr/>
          </p:nvGrpSpPr>
          <p:grpSpPr>
            <a:xfrm>
              <a:off x="6012851" y="3050096"/>
              <a:ext cx="1667454" cy="1080655"/>
              <a:chOff x="6012851" y="2824544"/>
              <a:chExt cx="1667454" cy="1080655"/>
            </a:xfrm>
          </p:grpSpPr>
          <p:pic>
            <p:nvPicPr>
              <p:cNvPr id="21" name="Picture 20">
                <a:extLst>
                  <a:ext uri="{FF2B5EF4-FFF2-40B4-BE49-F238E27FC236}">
                    <a16:creationId xmlns:a16="http://schemas.microsoft.com/office/drawing/2014/main" id="{C76B7FAA-67DF-A14D-917B-883746E3DBB0}"/>
                  </a:ext>
                </a:extLst>
              </p:cNvPr>
              <p:cNvPicPr>
                <a:picLocks noChangeAspect="1"/>
              </p:cNvPicPr>
              <p:nvPr/>
            </p:nvPicPr>
            <p:blipFill>
              <a:blip r:embed="rId4"/>
              <a:stretch>
                <a:fillRect/>
              </a:stretch>
            </p:blipFill>
            <p:spPr>
              <a:xfrm>
                <a:off x="6905605" y="2977522"/>
                <a:ext cx="774700" cy="774700"/>
              </a:xfrm>
              <a:prstGeom prst="rect">
                <a:avLst/>
              </a:prstGeom>
            </p:spPr>
          </p:pic>
          <p:pic>
            <p:nvPicPr>
              <p:cNvPr id="22" name="Content Placeholder 9">
                <a:extLst>
                  <a:ext uri="{FF2B5EF4-FFF2-40B4-BE49-F238E27FC236}">
                    <a16:creationId xmlns:a16="http://schemas.microsoft.com/office/drawing/2014/main" id="{B74F0B9A-E413-1F42-97A4-EB5C96848E5D}"/>
                  </a:ext>
                </a:extLst>
              </p:cNvPr>
              <p:cNvPicPr>
                <a:picLocks noChangeAspect="1"/>
              </p:cNvPicPr>
              <p:nvPr/>
            </p:nvPicPr>
            <p:blipFill>
              <a:blip r:embed="rId5"/>
              <a:stretch>
                <a:fillRect/>
              </a:stretch>
            </p:blipFill>
            <p:spPr>
              <a:xfrm>
                <a:off x="6012851" y="2824544"/>
                <a:ext cx="1080655" cy="1080655"/>
              </a:xfrm>
              <a:prstGeom prst="rect">
                <a:avLst/>
              </a:prstGeom>
            </p:spPr>
          </p:pic>
        </p:grpSp>
      </p:grpSp>
    </p:spTree>
    <p:extLst>
      <p:ext uri="{BB962C8B-B14F-4D97-AF65-F5344CB8AC3E}">
        <p14:creationId xmlns:p14="http://schemas.microsoft.com/office/powerpoint/2010/main" val="14063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12088</TotalTime>
  <Words>670</Words>
  <Application>Microsoft Macintosh PowerPoint</Application>
  <PresentationFormat>Widescreen</PresentationFormat>
  <Paragraphs>230</Paragraphs>
  <Slides>24</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Gill Sans MT</vt:lpstr>
      <vt:lpstr>Impact</vt:lpstr>
      <vt:lpstr>Badge</vt:lpstr>
      <vt:lpstr>Availability ----------------- Data</vt:lpstr>
      <vt:lpstr>THE PROBLEM</vt:lpstr>
      <vt:lpstr>Data</vt:lpstr>
      <vt:lpstr>Availability</vt:lpstr>
      <vt:lpstr>availability</vt:lpstr>
      <vt:lpstr>Once upon a time</vt:lpstr>
      <vt:lpstr>Monolith Data</vt:lpstr>
      <vt:lpstr>Monolith Data</vt:lpstr>
      <vt:lpstr>Monolith Availability</vt:lpstr>
      <vt:lpstr>microservices </vt:lpstr>
      <vt:lpstr>What about availability?</vt:lpstr>
      <vt:lpstr>Availability</vt:lpstr>
      <vt:lpstr>System availability</vt:lpstr>
      <vt:lpstr>Availability</vt:lpstr>
      <vt:lpstr>availability</vt:lpstr>
      <vt:lpstr>Stale data</vt:lpstr>
      <vt:lpstr>The Naïve approach</vt:lpstr>
      <vt:lpstr>Requests</vt:lpstr>
      <vt:lpstr>A better approach</vt:lpstr>
      <vt:lpstr>Requests</vt:lpstr>
      <vt:lpstr>Distributed Data Management </vt:lpstr>
      <vt:lpstr>Another approach</vt:lpstr>
      <vt:lpstr>To conclude</vt:lpstr>
      <vt:lpstr>Feedback please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 Temporal Coupling</dc:title>
  <dc:creator>Gaetano Santonastaso</dc:creator>
  <cp:lastModifiedBy>Microsoft Office User</cp:lastModifiedBy>
  <cp:revision>61</cp:revision>
  <dcterms:created xsi:type="dcterms:W3CDTF">2019-03-22T14:08:45Z</dcterms:created>
  <dcterms:modified xsi:type="dcterms:W3CDTF">2019-05-23T09:58:50Z</dcterms:modified>
</cp:coreProperties>
</file>