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9" r:id="rId6"/>
    <p:sldId id="288" r:id="rId7"/>
    <p:sldId id="287" r:id="rId8"/>
    <p:sldId id="283" r:id="rId9"/>
    <p:sldId id="284" r:id="rId10"/>
    <p:sldId id="285" r:id="rId11"/>
    <p:sldId id="290" r:id="rId12"/>
    <p:sldId id="292" r:id="rId13"/>
    <p:sldId id="291" r:id="rId14"/>
    <p:sldId id="293" r:id="rId15"/>
    <p:sldId id="294" r:id="rId16"/>
    <p:sldId id="286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9"/>
            <p14:sldId id="288"/>
            <p14:sldId id="287"/>
            <p14:sldId id="283"/>
            <p14:sldId id="284"/>
            <p14:sldId id="285"/>
            <p14:sldId id="290"/>
            <p14:sldId id="292"/>
            <p14:sldId id="291"/>
            <p14:sldId id="293"/>
            <p14:sldId id="294"/>
            <p14:sldId id="286"/>
          </p14:sldIdLst>
        </p14:section>
        <p14:section name="디자인, 모핑, 주석 달기, 공동 작업, 입력하세요" id="{B9B51309-D148-4332-87C2-07BE32FBCA3B}">
          <p14:sldIdLst/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41" autoAdjust="0"/>
  </p:normalViewPr>
  <p:slideViewPr>
    <p:cSldViewPr snapToGrid="0">
      <p:cViewPr varScale="1">
        <p:scale>
          <a:sx n="118" d="100"/>
          <a:sy n="118" d="100"/>
        </p:scale>
        <p:origin x="96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2021-10-13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2021-10-13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2021-10-13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rafti2020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포트폴리오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3876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400" dirty="0">
              <a:solidFill>
                <a:schemeClr val="bg1"/>
              </a:solidFill>
              <a:hlinkClick r:id="rId3"/>
            </a:endParaRPr>
          </a:p>
          <a:p>
            <a:pPr marL="0" indent="0" rtl="0">
              <a:buNone/>
            </a:pPr>
            <a:endParaRPr lang="en-US" altLang="ko-KR" sz="2400" dirty="0">
              <a:solidFill>
                <a:schemeClr val="bg1"/>
              </a:solidFill>
              <a:hlinkClick r:id="rId3"/>
            </a:endParaRPr>
          </a:p>
          <a:p>
            <a:pPr marL="0" indent="0" algn="r" rtl="0">
              <a:buNone/>
            </a:pPr>
            <a:r>
              <a:rPr lang="en-US" altLang="ko-KR" sz="2400" dirty="0">
                <a:solidFill>
                  <a:schemeClr val="bg1"/>
                </a:solidFill>
                <a:hlinkClick r:id="rId3"/>
              </a:rPr>
              <a:t>acrafti2020@gmail.com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김상현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86F8E-08F4-4A62-93C7-E0F14FE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 Flo ML</a:t>
            </a:r>
            <a:r>
              <a:rPr lang="ko-KR" altLang="en-US" dirty="0"/>
              <a:t>클라우드 플랫폼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60C84-0704-483D-8DAC-680B983C0A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38129" cy="49743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/>
              <a:t>[</a:t>
            </a:r>
            <a:r>
              <a:rPr lang="ko-KR" altLang="en-US" sz="1000" dirty="0"/>
              <a:t>개요</a:t>
            </a:r>
            <a:r>
              <a:rPr lang="en-US" altLang="ko-KR" sz="1000" dirty="0"/>
              <a:t>]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전 과정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음원에 대하여 </a:t>
            </a:r>
            <a:r>
              <a:rPr lang="en-US" altLang="ko-KR" sz="1000" dirty="0" err="1"/>
              <a:t>VGGish</a:t>
            </a:r>
            <a:r>
              <a:rPr lang="en-US" altLang="ko-KR" sz="1000" dirty="0"/>
              <a:t> 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전처리</a:t>
            </a:r>
            <a:r>
              <a:rPr lang="ko-KR" altLang="en-US" sz="1000" dirty="0"/>
              <a:t> 과정과 동일한 </a:t>
            </a:r>
            <a:r>
              <a:rPr lang="ko-KR" altLang="en-US" sz="1000" dirty="0" err="1"/>
              <a:t>전처리</a:t>
            </a:r>
            <a:r>
              <a:rPr lang="ko-KR" altLang="en-US" sz="1000" dirty="0"/>
              <a:t> 수행</a:t>
            </a:r>
            <a:endParaRPr lang="en-US" altLang="ko-KR" sz="1000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/>
              <a:t>Log Mel Spectrogram </a:t>
            </a:r>
            <a:r>
              <a:rPr lang="ko-KR" altLang="en-US" sz="1000" dirty="0"/>
              <a:t>얻기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 err="1"/>
              <a:t>전처리된</a:t>
            </a:r>
            <a:r>
              <a:rPr lang="ko-KR" altLang="en-US" sz="1000" dirty="0"/>
              <a:t> 음원에 대하여 </a:t>
            </a:r>
            <a:r>
              <a:rPr lang="en-US" altLang="ko-KR" sz="1000" dirty="0" err="1"/>
              <a:t>VGGish</a:t>
            </a:r>
            <a:r>
              <a:rPr lang="en-US" altLang="ko-KR" sz="1000" dirty="0"/>
              <a:t> </a:t>
            </a:r>
            <a:r>
              <a:rPr lang="ko-KR" altLang="en-US" sz="1000" dirty="0"/>
              <a:t>를 이용하여 </a:t>
            </a:r>
            <a:r>
              <a:rPr lang="en-US" altLang="ko-KR" sz="1000" dirty="0"/>
              <a:t>feature extract </a:t>
            </a:r>
            <a:r>
              <a:rPr lang="ko-KR" altLang="en-US" sz="1000" dirty="0"/>
              <a:t>수행</a:t>
            </a:r>
            <a:endParaRPr lang="en-US" altLang="ko-KR" sz="1000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 err="1"/>
              <a:t>VGGish</a:t>
            </a:r>
            <a:r>
              <a:rPr lang="en-US" altLang="ko-KR" sz="1000" dirty="0"/>
              <a:t> </a:t>
            </a:r>
            <a:r>
              <a:rPr lang="ko-KR" altLang="en-US" sz="1000" dirty="0"/>
              <a:t>모델은 </a:t>
            </a:r>
            <a:r>
              <a:rPr lang="en-US" altLang="ko-KR" sz="1000" dirty="0" err="1"/>
              <a:t>github</a:t>
            </a:r>
            <a:r>
              <a:rPr lang="en-US" altLang="ko-KR" sz="1000" dirty="0"/>
              <a:t> </a:t>
            </a:r>
            <a:r>
              <a:rPr lang="ko-KR" altLang="en-US" sz="1000" dirty="0"/>
              <a:t>에 공개된 </a:t>
            </a:r>
            <a:r>
              <a:rPr lang="en-US" altLang="ko-KR" sz="1000" dirty="0"/>
              <a:t>YouTube-8M pre-trained </a:t>
            </a:r>
            <a:r>
              <a:rPr lang="ko-KR" altLang="en-US" sz="1000" dirty="0"/>
              <a:t>모델을 사용</a:t>
            </a:r>
            <a:endParaRPr lang="en-US" altLang="ko-KR" sz="1000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음원에 대응하는 </a:t>
            </a:r>
            <a:r>
              <a:rPr lang="en-US" altLang="ko-KR" sz="1000" dirty="0"/>
              <a:t>128 </a:t>
            </a:r>
            <a:r>
              <a:rPr lang="ko-KR" altLang="en-US" sz="1000" dirty="0"/>
              <a:t>차원 </a:t>
            </a:r>
            <a:r>
              <a:rPr lang="ko-KR" altLang="en-US" sz="1000" dirty="0" err="1"/>
              <a:t>임베딩</a:t>
            </a:r>
            <a:r>
              <a:rPr lang="ko-KR" altLang="en-US" sz="1000" dirty="0"/>
              <a:t> 벡터 생성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 err="1"/>
              <a:t>VGGish</a:t>
            </a:r>
            <a:r>
              <a:rPr lang="en-US" altLang="ko-KR" sz="1000" dirty="0"/>
              <a:t> </a:t>
            </a:r>
            <a:r>
              <a:rPr lang="ko-KR" altLang="en-US" sz="1000" dirty="0"/>
              <a:t>로 얻은 </a:t>
            </a:r>
            <a:r>
              <a:rPr lang="en-US" altLang="ko-KR" sz="1000" dirty="0"/>
              <a:t>128 </a:t>
            </a:r>
            <a:r>
              <a:rPr lang="ko-KR" altLang="en-US" sz="1000" dirty="0"/>
              <a:t>차원 </a:t>
            </a:r>
            <a:r>
              <a:rPr lang="ko-KR" altLang="en-US" sz="1000" dirty="0" err="1"/>
              <a:t>임베딩</a:t>
            </a:r>
            <a:r>
              <a:rPr lang="ko-KR" altLang="en-US" sz="1000" dirty="0"/>
              <a:t> 벡터를 </a:t>
            </a:r>
            <a:r>
              <a:rPr lang="en-US" altLang="ko-KR" sz="1000" dirty="0"/>
              <a:t>compass-music </a:t>
            </a:r>
            <a:r>
              <a:rPr lang="ko-KR" altLang="en-US" sz="1000" dirty="0"/>
              <a:t>자체 모델의 </a:t>
            </a:r>
            <a:r>
              <a:rPr lang="en-US" altLang="ko-KR" sz="1000" dirty="0"/>
              <a:t>input </a:t>
            </a:r>
            <a:r>
              <a:rPr lang="ko-KR" altLang="en-US" sz="1000" dirty="0"/>
              <a:t>으로 활용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자체 모델의 학습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자체 모델의 추론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/>
              <a:t>[</a:t>
            </a:r>
            <a:r>
              <a:rPr lang="ko-KR" altLang="en-US" dirty="0"/>
              <a:t>역할</a:t>
            </a:r>
            <a:r>
              <a:rPr lang="en-US" altLang="ko-KR" dirty="0"/>
              <a:t>]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/>
              <a:t>Backend API </a:t>
            </a:r>
            <a:r>
              <a:rPr lang="ko-KR" altLang="en-US" dirty="0"/>
              <a:t>개발</a:t>
            </a:r>
            <a:r>
              <a:rPr lang="en-US" altLang="ko-KR" dirty="0"/>
              <a:t>, docker, docker-compose</a:t>
            </a:r>
            <a:r>
              <a:rPr lang="ko-KR" altLang="en-US" dirty="0"/>
              <a:t>개발</a:t>
            </a:r>
            <a:r>
              <a:rPr lang="en-US" altLang="ko-KR" dirty="0"/>
              <a:t>, k8s </a:t>
            </a:r>
            <a:r>
              <a:rPr lang="ko-KR" altLang="en-US" dirty="0" err="1"/>
              <a:t>적재이미지</a:t>
            </a:r>
            <a:r>
              <a:rPr lang="ko-KR" altLang="en-US" dirty="0"/>
              <a:t> 개발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9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86F8E-08F4-4A62-93C7-E0F14FE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스마트시티 보안관제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60C84-0704-483D-8DAC-680B983C0A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38129" cy="4974336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역할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PL, Backend API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업무능력 향상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다양한 </a:t>
            </a:r>
            <a:r>
              <a:rPr lang="en-US" altLang="ko-KR" dirty="0"/>
              <a:t>ELK</a:t>
            </a:r>
            <a:r>
              <a:rPr lang="ko-KR" altLang="en-US" dirty="0"/>
              <a:t>스택을 사용해보고 아키텍처 대상으로 선정</a:t>
            </a:r>
            <a:endParaRPr lang="en-US" altLang="ko-KR" dirty="0"/>
          </a:p>
          <a:p>
            <a:r>
              <a:rPr lang="ko-KR" altLang="en-US" dirty="0"/>
              <a:t>및 </a:t>
            </a:r>
            <a:r>
              <a:rPr lang="ko-KR" altLang="en-US" dirty="0" err="1"/>
              <a:t>테스트해봄으로써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빅데이터 시스템 전반에 대한 업무능력 향상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리눅스 보안시스템에 대한 연구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</a:t>
            </a:r>
            <a:r>
              <a:rPr lang="ko-KR" altLang="en-US" dirty="0"/>
              <a:t>개발자들과 협업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98064-AEF0-400E-A486-C61082E2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28" y="2193960"/>
            <a:ext cx="7430755" cy="41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814D9-C02C-457F-800A-91D74FE2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스마트시티 보안관제 대시보드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27FE4-4F5F-4502-949D-78F7BC3D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16" y="1278713"/>
            <a:ext cx="9295050" cy="51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8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519A783-F5E5-4F84-BDD6-6A3AFBA77432}"/>
              </a:ext>
            </a:extLst>
          </p:cNvPr>
          <p:cNvSpPr txBox="1">
            <a:spLocks/>
          </p:cNvSpPr>
          <p:nvPr/>
        </p:nvSpPr>
        <p:spPr>
          <a:xfrm>
            <a:off x="521207" y="1357324"/>
            <a:ext cx="11053173" cy="5051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27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E561-E641-4E26-82C2-5C5F1F1A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김상현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B8330-40BE-42A0-9049-2BC61B678F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47453" cy="4842362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1981</a:t>
            </a:r>
            <a:r>
              <a:rPr lang="ko-KR" altLang="en-US" dirty="0"/>
              <a:t>년생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관심사 </a:t>
            </a:r>
            <a:r>
              <a:rPr lang="en-US" altLang="ko-KR" dirty="0"/>
              <a:t>: </a:t>
            </a:r>
            <a:r>
              <a:rPr lang="ko-KR" altLang="en-US" dirty="0"/>
              <a:t>빅데이터와 </a:t>
            </a:r>
            <a:r>
              <a:rPr lang="en-US" altLang="ko-KR" dirty="0"/>
              <a:t>AI</a:t>
            </a:r>
            <a:r>
              <a:rPr lang="ko-KR" altLang="en-US" dirty="0"/>
              <a:t>개발에 관심이 많음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취미 </a:t>
            </a:r>
            <a:r>
              <a:rPr lang="en-US" altLang="ko-KR" dirty="0"/>
              <a:t>: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자전거</a:t>
            </a:r>
            <a:r>
              <a:rPr lang="en-US" altLang="ko-KR" dirty="0"/>
              <a:t>, </a:t>
            </a:r>
            <a:r>
              <a:rPr lang="ko-KR" altLang="en-US" dirty="0"/>
              <a:t>여행</a:t>
            </a:r>
            <a:r>
              <a:rPr lang="en-US" altLang="ko-KR" dirty="0"/>
              <a:t>, </a:t>
            </a:r>
            <a:r>
              <a:rPr lang="ko-KR" altLang="en-US" dirty="0"/>
              <a:t>낚시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근무경력 </a:t>
            </a:r>
            <a:r>
              <a:rPr lang="en-US" altLang="ko-KR" dirty="0"/>
              <a:t>: </a:t>
            </a:r>
            <a:r>
              <a:rPr lang="ko-KR" altLang="en-US" dirty="0"/>
              <a:t>경력 </a:t>
            </a:r>
            <a:r>
              <a:rPr lang="en-US" altLang="ko-KR" dirty="0"/>
              <a:t>16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업무경험 </a:t>
            </a:r>
            <a:r>
              <a:rPr lang="en-US" altLang="ko-KR" dirty="0"/>
              <a:t>: PL, </a:t>
            </a:r>
            <a:r>
              <a:rPr lang="ko-KR" altLang="en-US" dirty="0" err="1"/>
              <a:t>벡엔드개발</a:t>
            </a:r>
            <a:r>
              <a:rPr lang="en-US" altLang="ko-KR" dirty="0"/>
              <a:t>, </a:t>
            </a:r>
            <a:r>
              <a:rPr lang="ko-KR" altLang="en-US" dirty="0" err="1"/>
              <a:t>프론트개발</a:t>
            </a:r>
            <a:r>
              <a:rPr lang="en-US" altLang="ko-KR" dirty="0"/>
              <a:t>, DA, DBA, </a:t>
            </a:r>
            <a:r>
              <a:rPr lang="ko-KR" altLang="en-US" dirty="0"/>
              <a:t>데이터이관</a:t>
            </a:r>
            <a:r>
              <a:rPr lang="en-US" altLang="ko-KR" dirty="0"/>
              <a:t>, </a:t>
            </a:r>
            <a:r>
              <a:rPr lang="ko-KR" altLang="en-US" dirty="0" err="1"/>
              <a:t>데이터엔지니어</a:t>
            </a:r>
            <a:r>
              <a:rPr lang="en-US" altLang="ko-KR" dirty="0"/>
              <a:t>,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D32A-A9BA-4AEF-BC50-B2BE1872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강화학습 </a:t>
            </a:r>
            <a:r>
              <a:rPr lang="ko-KR" altLang="en-US" dirty="0" err="1"/>
              <a:t>주식트레이더</a:t>
            </a:r>
            <a:r>
              <a:rPr lang="en-US" altLang="ko-KR" dirty="0"/>
              <a:t>(2021)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6AB26-1BE1-4273-BF08-54440B1F82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57204" cy="49743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자체 개발 프로젝트</a:t>
            </a:r>
            <a:endParaRPr lang="en-US" altLang="ko-KR" dirty="0"/>
          </a:p>
          <a:p>
            <a:r>
              <a:rPr lang="ko-KR" altLang="en-US" dirty="0"/>
              <a:t>업무를 </a:t>
            </a:r>
            <a:r>
              <a:rPr lang="ko-KR" altLang="en-US" dirty="0" err="1"/>
              <a:t>체화하기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관심있고 제가 가장 잘 아는 주식데이터로 개발해보았습니다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완벽히 완성된 개발은 아니지만</a:t>
            </a:r>
            <a:r>
              <a:rPr lang="en-US" altLang="ko-KR" dirty="0"/>
              <a:t>, </a:t>
            </a:r>
            <a:r>
              <a:rPr lang="ko-KR" altLang="en-US" dirty="0"/>
              <a:t>이 프로젝트를 통해서</a:t>
            </a:r>
            <a:r>
              <a:rPr lang="en-US" altLang="ko-KR" dirty="0"/>
              <a:t> </a:t>
            </a:r>
          </a:p>
          <a:p>
            <a:pPr marL="228600" indent="-228600">
              <a:buAutoNum type="arabicParenR"/>
            </a:pPr>
            <a:r>
              <a:rPr lang="ko-KR" altLang="en-US" dirty="0" err="1"/>
              <a:t>데이터전처리</a:t>
            </a:r>
            <a:r>
              <a:rPr lang="en-US" altLang="ko-KR" dirty="0"/>
              <a:t>, 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데이터모델링</a:t>
            </a:r>
            <a:r>
              <a:rPr lang="en-US" altLang="ko-KR" dirty="0"/>
              <a:t> </a:t>
            </a:r>
            <a:r>
              <a:rPr lang="ko-KR" altLang="en-US" dirty="0"/>
              <a:t>및 강화학습 </a:t>
            </a:r>
            <a:r>
              <a:rPr lang="en-US" altLang="ko-KR" dirty="0"/>
              <a:t>Agent</a:t>
            </a:r>
            <a:r>
              <a:rPr lang="ko-KR" altLang="en-US" dirty="0"/>
              <a:t>이해</a:t>
            </a:r>
            <a:r>
              <a:rPr lang="en-US" altLang="ko-KR" dirty="0"/>
              <a:t>,</a:t>
            </a:r>
          </a:p>
          <a:p>
            <a:pPr marL="228600" indent="-228600">
              <a:buAutoNum type="arabicParenR"/>
            </a:pPr>
            <a:r>
              <a:rPr lang="ko-KR" altLang="en-US" dirty="0" err="1"/>
              <a:t>딥러닝네트워크</a:t>
            </a:r>
            <a:r>
              <a:rPr lang="ko-KR" altLang="en-US" dirty="0"/>
              <a:t> 설계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 추론프로세스를 통한 최적 모델 선택의 중요성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강화학습 </a:t>
            </a:r>
            <a:r>
              <a:rPr lang="ko-KR" altLang="en-US" dirty="0" err="1"/>
              <a:t>재학습</a:t>
            </a:r>
            <a:r>
              <a:rPr lang="ko-KR" altLang="en-US" dirty="0"/>
              <a:t> 방법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ko-KR" altLang="en-US" dirty="0"/>
              <a:t>언어에 따른 </a:t>
            </a:r>
            <a:r>
              <a:rPr lang="en-US" altLang="ko-KR" dirty="0"/>
              <a:t>RNN Layer Performance </a:t>
            </a:r>
            <a:r>
              <a:rPr lang="ko-KR" altLang="en-US" dirty="0"/>
              <a:t>차이</a:t>
            </a:r>
            <a:endParaRPr lang="en-US" altLang="ko-KR" dirty="0"/>
          </a:p>
          <a:p>
            <a:r>
              <a:rPr lang="ko-KR" altLang="en-US" dirty="0"/>
              <a:t>에 대해서 향상된 지식을 터득할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05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B8A06-6D71-4819-9CD6-D8B452F3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C48F7-E05A-43E9-8F34-ADC47059DB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556504" cy="4507992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Python 3.8</a:t>
            </a:r>
          </a:p>
          <a:p>
            <a:r>
              <a:rPr lang="en-US" altLang="ko-KR" sz="1600" dirty="0"/>
              <a:t>Bash Script</a:t>
            </a:r>
          </a:p>
          <a:p>
            <a:r>
              <a:rPr lang="en-US" altLang="ko-KR" sz="1600" dirty="0"/>
              <a:t>Tensorflow2.5</a:t>
            </a:r>
          </a:p>
          <a:p>
            <a:r>
              <a:rPr lang="en-US" altLang="ko-KR" sz="1600" dirty="0"/>
              <a:t>SpringBoot2.0</a:t>
            </a:r>
          </a:p>
          <a:p>
            <a:r>
              <a:rPr lang="en-US" altLang="ko-KR" sz="1600" dirty="0"/>
              <a:t>Kafka</a:t>
            </a:r>
          </a:p>
          <a:p>
            <a:r>
              <a:rPr lang="en-US" altLang="ko-KR" sz="1600" dirty="0"/>
              <a:t>Logstash</a:t>
            </a:r>
          </a:p>
          <a:p>
            <a:r>
              <a:rPr lang="en-US" altLang="ko-KR" sz="1600" dirty="0" err="1"/>
              <a:t>Telegraf</a:t>
            </a:r>
            <a:endParaRPr lang="en-US" altLang="ko-KR" sz="1600" dirty="0"/>
          </a:p>
          <a:p>
            <a:r>
              <a:rPr lang="en-US" altLang="ko-KR" sz="1600" dirty="0"/>
              <a:t>MariaDB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FF1691E-CE35-4F8A-95FA-77A808A449C5}"/>
              </a:ext>
            </a:extLst>
          </p:cNvPr>
          <p:cNvSpPr txBox="1">
            <a:spLocks/>
          </p:cNvSpPr>
          <p:nvPr/>
        </p:nvSpPr>
        <p:spPr>
          <a:xfrm>
            <a:off x="6262517" y="1383471"/>
            <a:ext cx="5556504" cy="4507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Kafka</a:t>
            </a:r>
          </a:p>
          <a:p>
            <a:r>
              <a:rPr lang="en-US" altLang="ko-KR" sz="1600" dirty="0"/>
              <a:t>Logstash</a:t>
            </a:r>
          </a:p>
          <a:p>
            <a:r>
              <a:rPr lang="en-US" altLang="ko-KR" sz="1600" dirty="0" err="1"/>
              <a:t>Telegraf</a:t>
            </a:r>
            <a:endParaRPr lang="en-US" altLang="ko-KR" sz="1600" dirty="0"/>
          </a:p>
          <a:p>
            <a:r>
              <a:rPr lang="en-US" altLang="ko-KR" sz="1600" dirty="0"/>
              <a:t>MariaDB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96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AE42-1FFA-48DF-B05E-483FBEAF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799A2-BEBD-4E17-9EC8-8448E9F21287}"/>
              </a:ext>
            </a:extLst>
          </p:cNvPr>
          <p:cNvSpPr/>
          <p:nvPr/>
        </p:nvSpPr>
        <p:spPr>
          <a:xfrm>
            <a:off x="493298" y="1852872"/>
            <a:ext cx="2273965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학습스크립트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678EC-7012-4458-BE6D-F6C1DFB20558}"/>
              </a:ext>
            </a:extLst>
          </p:cNvPr>
          <p:cNvSpPr/>
          <p:nvPr/>
        </p:nvSpPr>
        <p:spPr>
          <a:xfrm>
            <a:off x="493299" y="2545409"/>
            <a:ext cx="2273966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재학습스크립트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CB88A9-77E0-4575-93F5-04D49A9293AC}"/>
              </a:ext>
            </a:extLst>
          </p:cNvPr>
          <p:cNvSpPr/>
          <p:nvPr/>
        </p:nvSpPr>
        <p:spPr>
          <a:xfrm>
            <a:off x="493298" y="3239388"/>
            <a:ext cx="2273967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추론스크립트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3FA18-51AA-4995-92AE-EFB460FF502F}"/>
              </a:ext>
            </a:extLst>
          </p:cNvPr>
          <p:cNvSpPr/>
          <p:nvPr/>
        </p:nvSpPr>
        <p:spPr>
          <a:xfrm>
            <a:off x="493299" y="3902569"/>
            <a:ext cx="2273968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트레이딩스크립트</a:t>
            </a:r>
            <a:endParaRPr lang="ko-KR" altLang="en-US" dirty="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2CB73619-A8A3-4198-A510-DE02AA3DA1AF}"/>
              </a:ext>
            </a:extLst>
          </p:cNvPr>
          <p:cNvSpPr/>
          <p:nvPr/>
        </p:nvSpPr>
        <p:spPr>
          <a:xfrm>
            <a:off x="9448814" y="3735573"/>
            <a:ext cx="2249887" cy="1522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Databse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시세정보</a:t>
            </a:r>
            <a:r>
              <a:rPr lang="en-US" altLang="ko-KR" dirty="0"/>
              <a:t>/</a:t>
            </a:r>
            <a:r>
              <a:rPr lang="ko-KR" altLang="en-US" dirty="0"/>
              <a:t>계좌정보</a:t>
            </a:r>
            <a:r>
              <a:rPr lang="en-US" altLang="ko-KR" dirty="0"/>
              <a:t>/</a:t>
            </a:r>
            <a:r>
              <a:rPr lang="ko-KR" altLang="en-US" dirty="0"/>
              <a:t>주문정보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순서도: 직접 액세스 저장소 18">
            <a:extLst>
              <a:ext uri="{FF2B5EF4-FFF2-40B4-BE49-F238E27FC236}">
                <a16:creationId xmlns:a16="http://schemas.microsoft.com/office/drawing/2014/main" id="{A178A726-7AF6-426F-A034-B97229BEFDDC}"/>
              </a:ext>
            </a:extLst>
          </p:cNvPr>
          <p:cNvSpPr/>
          <p:nvPr/>
        </p:nvSpPr>
        <p:spPr>
          <a:xfrm>
            <a:off x="5675521" y="3001321"/>
            <a:ext cx="2890964" cy="99750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Kafka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실시간시세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343E27-2B63-4C8E-817F-A47009325989}"/>
              </a:ext>
            </a:extLst>
          </p:cNvPr>
          <p:cNvSpPr/>
          <p:nvPr/>
        </p:nvSpPr>
        <p:spPr>
          <a:xfrm>
            <a:off x="2991871" y="4625903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Logstash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89723E0-F96E-4335-889F-6DE54F3A3713}"/>
              </a:ext>
            </a:extLst>
          </p:cNvPr>
          <p:cNvSpPr/>
          <p:nvPr/>
        </p:nvSpPr>
        <p:spPr>
          <a:xfrm>
            <a:off x="629682" y="4625904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Telegraf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DC8F455-78B7-463A-8009-B2014DC4C82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767263" y="2113556"/>
            <a:ext cx="164435" cy="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4D4D37-4296-4A79-BA67-5148094605F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7265" y="2113556"/>
            <a:ext cx="164433" cy="696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EA937CE-EFA0-4E29-BB27-C5ADC3DD2BD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67265" y="2113556"/>
            <a:ext cx="164433" cy="1390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A5DB03B-F7A3-4A6C-9B96-F71C3A502A9F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2767267" y="2113556"/>
            <a:ext cx="224605" cy="2053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1866167-207F-487C-AC6E-D5B544BF251A}"/>
              </a:ext>
            </a:extLst>
          </p:cNvPr>
          <p:cNvSpPr/>
          <p:nvPr/>
        </p:nvSpPr>
        <p:spPr>
          <a:xfrm>
            <a:off x="2991872" y="1848861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Trader Learner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51E57C5-81ED-4617-BA5C-A88A8D78292D}"/>
              </a:ext>
            </a:extLst>
          </p:cNvPr>
          <p:cNvSpPr/>
          <p:nvPr/>
        </p:nvSpPr>
        <p:spPr>
          <a:xfrm>
            <a:off x="3003267" y="2544124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Trader </a:t>
            </a:r>
            <a:r>
              <a:rPr lang="en-US" altLang="ko-KR" dirty="0" err="1"/>
              <a:t>Inferencer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C4B8BAF-8B19-465F-9870-A89A2DB2C9FF}"/>
              </a:ext>
            </a:extLst>
          </p:cNvPr>
          <p:cNvSpPr/>
          <p:nvPr/>
        </p:nvSpPr>
        <p:spPr>
          <a:xfrm>
            <a:off x="3003267" y="3239387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Real Trader</a:t>
            </a:r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71248FC-D2F9-4D6F-BA59-65C75392BB76}"/>
              </a:ext>
            </a:extLst>
          </p:cNvPr>
          <p:cNvCxnSpPr>
            <a:cxnSpLocks/>
            <a:stCxn id="19" idx="1"/>
            <a:endCxn id="38" idx="3"/>
          </p:cNvCxnSpPr>
          <p:nvPr/>
        </p:nvCxnSpPr>
        <p:spPr>
          <a:xfrm rot="10800000" flipV="1">
            <a:off x="5253155" y="3500072"/>
            <a:ext cx="422367" cy="4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0C8586-216F-485B-B4A1-949A4C8601D0}"/>
              </a:ext>
            </a:extLst>
          </p:cNvPr>
          <p:cNvSpPr/>
          <p:nvPr/>
        </p:nvSpPr>
        <p:spPr>
          <a:xfrm>
            <a:off x="5675521" y="5575117"/>
            <a:ext cx="2890964" cy="717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시세 </a:t>
            </a:r>
            <a:r>
              <a:rPr lang="en-US" altLang="ko-KR" dirty="0"/>
              <a:t>Bridge App(Win&lt;&gt;Linux)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46C7BE9-65CD-4E71-AF26-2D1AB640F217}"/>
              </a:ext>
            </a:extLst>
          </p:cNvPr>
          <p:cNvSpPr/>
          <p:nvPr/>
        </p:nvSpPr>
        <p:spPr>
          <a:xfrm>
            <a:off x="5675521" y="4533619"/>
            <a:ext cx="2890964" cy="717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시세 </a:t>
            </a:r>
            <a:r>
              <a:rPr lang="en-US" altLang="ko-KR" dirty="0" err="1"/>
              <a:t>BatchJOB</a:t>
            </a:r>
            <a:endParaRPr lang="ko-KR" altLang="en-US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9D3D34F-9354-4C29-90E9-EBC249E9B55C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rot="10800000" flipV="1">
            <a:off x="5675521" y="4892414"/>
            <a:ext cx="12700" cy="1041498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9DA2CC7-950D-4087-9CFC-CE304DE300B3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5400000" flipH="1" flipV="1">
            <a:off x="6853606" y="4266222"/>
            <a:ext cx="53479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83698E-5687-4984-AF2F-DD616802A99A}"/>
              </a:ext>
            </a:extLst>
          </p:cNvPr>
          <p:cNvSpPr/>
          <p:nvPr/>
        </p:nvSpPr>
        <p:spPr>
          <a:xfrm>
            <a:off x="325524" y="1287388"/>
            <a:ext cx="5088714" cy="409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Trader(GPU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9AA16A-0079-4656-9EF0-F2E064594D68}"/>
              </a:ext>
            </a:extLst>
          </p:cNvPr>
          <p:cNvSpPr/>
          <p:nvPr/>
        </p:nvSpPr>
        <p:spPr>
          <a:xfrm>
            <a:off x="4394491" y="5387156"/>
            <a:ext cx="4750830" cy="116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시세수집서버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30C5D6-FB69-4269-9658-3C580656F74D}"/>
              </a:ext>
            </a:extLst>
          </p:cNvPr>
          <p:cNvSpPr/>
          <p:nvPr/>
        </p:nvSpPr>
        <p:spPr>
          <a:xfrm>
            <a:off x="5547921" y="1287388"/>
            <a:ext cx="6385368" cy="4030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8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AE42-1FFA-48DF-B05E-483FBEAF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Architecture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799A2-BEBD-4E17-9EC8-8448E9F21287}"/>
              </a:ext>
            </a:extLst>
          </p:cNvPr>
          <p:cNvSpPr/>
          <p:nvPr/>
        </p:nvSpPr>
        <p:spPr>
          <a:xfrm>
            <a:off x="324853" y="1515979"/>
            <a:ext cx="2273965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학습스크립트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678EC-7012-4458-BE6D-F6C1DFB20558}"/>
              </a:ext>
            </a:extLst>
          </p:cNvPr>
          <p:cNvSpPr/>
          <p:nvPr/>
        </p:nvSpPr>
        <p:spPr>
          <a:xfrm>
            <a:off x="324854" y="2208516"/>
            <a:ext cx="2273966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재학습스크립트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CB88A9-77E0-4575-93F5-04D49A9293AC}"/>
              </a:ext>
            </a:extLst>
          </p:cNvPr>
          <p:cNvSpPr/>
          <p:nvPr/>
        </p:nvSpPr>
        <p:spPr>
          <a:xfrm>
            <a:off x="324853" y="2902495"/>
            <a:ext cx="2273967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추론스크립트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3FA18-51AA-4995-92AE-EFB460FF502F}"/>
              </a:ext>
            </a:extLst>
          </p:cNvPr>
          <p:cNvSpPr/>
          <p:nvPr/>
        </p:nvSpPr>
        <p:spPr>
          <a:xfrm>
            <a:off x="324854" y="3565676"/>
            <a:ext cx="2273968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트레이딩스크립트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FB751-D3DA-45E7-BB11-3563EE31376C}"/>
              </a:ext>
            </a:extLst>
          </p:cNvPr>
          <p:cNvSpPr/>
          <p:nvPr/>
        </p:nvSpPr>
        <p:spPr>
          <a:xfrm>
            <a:off x="4195012" y="2390277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모듈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28CD00-9EFE-4C97-9E67-15EA7D6650D7}"/>
              </a:ext>
            </a:extLst>
          </p:cNvPr>
          <p:cNvSpPr/>
          <p:nvPr/>
        </p:nvSpPr>
        <p:spPr>
          <a:xfrm>
            <a:off x="4195013" y="3126929"/>
            <a:ext cx="1905000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데이터관리 모듈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1FC73-8BE6-4B61-AC88-8D56BAE783F5}"/>
              </a:ext>
            </a:extLst>
          </p:cNvPr>
          <p:cNvSpPr/>
          <p:nvPr/>
        </p:nvSpPr>
        <p:spPr>
          <a:xfrm>
            <a:off x="6366705" y="2387067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학습기</a:t>
            </a:r>
            <a:r>
              <a:rPr lang="ko-KR" altLang="en-US" dirty="0"/>
              <a:t> 모듈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A2BF6-D186-4C55-B5C2-A3D679FFAC04}"/>
              </a:ext>
            </a:extLst>
          </p:cNvPr>
          <p:cNvSpPr/>
          <p:nvPr/>
        </p:nvSpPr>
        <p:spPr>
          <a:xfrm>
            <a:off x="6390768" y="4373865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 모듈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A863C2-D4AF-41ED-8638-4771E91EEDB6}"/>
              </a:ext>
            </a:extLst>
          </p:cNvPr>
          <p:cNvSpPr/>
          <p:nvPr/>
        </p:nvSpPr>
        <p:spPr>
          <a:xfrm>
            <a:off x="6390766" y="5792625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신경망 모듈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C50C1-9A4F-44FF-A9E3-7C04D24F678A}"/>
              </a:ext>
            </a:extLst>
          </p:cNvPr>
          <p:cNvSpPr/>
          <p:nvPr/>
        </p:nvSpPr>
        <p:spPr>
          <a:xfrm>
            <a:off x="6390767" y="5083245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에이전트 모듈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2E60A2-CFB0-4520-BA78-F307C0D0BE80}"/>
              </a:ext>
            </a:extLst>
          </p:cNvPr>
          <p:cNvSpPr/>
          <p:nvPr/>
        </p:nvSpPr>
        <p:spPr>
          <a:xfrm>
            <a:off x="9083814" y="2390276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가시화 모듈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8DA6C1-D73B-49F6-91F9-53A52D249735}"/>
              </a:ext>
            </a:extLst>
          </p:cNvPr>
          <p:cNvSpPr/>
          <p:nvPr/>
        </p:nvSpPr>
        <p:spPr>
          <a:xfrm>
            <a:off x="6657463" y="2826458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추론 모듈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4D060-4705-4C67-B8F5-D03A00573612}"/>
              </a:ext>
            </a:extLst>
          </p:cNvPr>
          <p:cNvSpPr/>
          <p:nvPr/>
        </p:nvSpPr>
        <p:spPr>
          <a:xfrm>
            <a:off x="6948221" y="3291107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트레이더</a:t>
            </a:r>
            <a:r>
              <a:rPr lang="ko-KR" altLang="en-US" dirty="0"/>
              <a:t>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F926B9-07E7-4952-A4F2-0EA9F4B14793}"/>
              </a:ext>
            </a:extLst>
          </p:cNvPr>
          <p:cNvSpPr/>
          <p:nvPr/>
        </p:nvSpPr>
        <p:spPr>
          <a:xfrm>
            <a:off x="6366703" y="1472907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추론모델 선택 모듈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343E27-2B63-4C8E-817F-A47009325989}"/>
              </a:ext>
            </a:extLst>
          </p:cNvPr>
          <p:cNvSpPr/>
          <p:nvPr/>
        </p:nvSpPr>
        <p:spPr>
          <a:xfrm>
            <a:off x="8738926" y="1815524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Logstash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89723E0-F96E-4335-889F-6DE54F3A3713}"/>
              </a:ext>
            </a:extLst>
          </p:cNvPr>
          <p:cNvSpPr/>
          <p:nvPr/>
        </p:nvSpPr>
        <p:spPr>
          <a:xfrm>
            <a:off x="8738927" y="1243983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Telegraf</a:t>
            </a:r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4D4D37-4296-4A79-BA67-5148094605F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98820" y="2473211"/>
            <a:ext cx="1596192" cy="1817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EA937CE-EFA0-4E29-BB27-C5ADC3DD2BD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598820" y="2654972"/>
            <a:ext cx="1596192" cy="512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A5DB03B-F7A3-4A6C-9B96-F71C3A502A9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598822" y="2654972"/>
            <a:ext cx="1596190" cy="1175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D8E01FF-95AF-4C09-83F4-060B3C67CE8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5043881" y="3023296"/>
            <a:ext cx="20726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6C494-8642-4C5D-8387-C1CBC3AFCD4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100011" y="2651762"/>
            <a:ext cx="266694" cy="32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29E5052-DADE-419C-9FAB-C62A0994446F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H="1" flipV="1">
            <a:off x="6366704" y="2651762"/>
            <a:ext cx="24063" cy="1986798"/>
          </a:xfrm>
          <a:prstGeom prst="bentConnector3">
            <a:avLst>
              <a:gd name="adj1" fmla="val -950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7F42D95-C6E7-4A50-8579-5ED85AD07A9B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6366704" y="2651762"/>
            <a:ext cx="24061" cy="3405558"/>
          </a:xfrm>
          <a:prstGeom prst="bentConnector3">
            <a:avLst>
              <a:gd name="adj1" fmla="val -9500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1CA662-C7B3-42E0-9F5A-6E98146F955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8271704" y="2651762"/>
            <a:ext cx="812110" cy="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B752571-86C3-4876-AA26-9A544D949CE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598818" y="1780674"/>
            <a:ext cx="1596194" cy="8742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743D3BC-E9EB-4556-AFA5-43EBC146E515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0800000" flipV="1">
            <a:off x="8271703" y="1508678"/>
            <a:ext cx="467225" cy="2289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CC412B2-3640-4F83-970E-E4933A455E7C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rot="5400000" flipH="1" flipV="1">
            <a:off x="9842794" y="1794448"/>
            <a:ext cx="4215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1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0E0B-89DC-4837-8E44-15EF2001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5046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개월 데이터 학습한 모델을 </a:t>
            </a:r>
            <a:r>
              <a:rPr lang="en-US" altLang="ko-KR" dirty="0"/>
              <a:t>9</a:t>
            </a:r>
            <a:r>
              <a:rPr lang="ko-KR" altLang="en-US" dirty="0"/>
              <a:t>개월 데이터  테스트 결과</a:t>
            </a:r>
            <a:r>
              <a:rPr lang="en-US" altLang="ko-KR" dirty="0"/>
              <a:t> : </a:t>
            </a:r>
            <a:r>
              <a:rPr lang="ko-KR" altLang="en-US" dirty="0"/>
              <a:t>수익률 </a:t>
            </a:r>
            <a:r>
              <a:rPr lang="en-US" altLang="ko-KR" dirty="0"/>
              <a:t>41</a:t>
            </a:r>
            <a:r>
              <a:rPr lang="ko-KR" altLang="en-US" dirty="0"/>
              <a:t>프로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23189-C9D5-4E23-AA9B-0774D5B3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7" y="1379704"/>
            <a:ext cx="6615942" cy="50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D32A-A9BA-4AEF-BC50-B2BE1872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</a:t>
            </a:r>
            <a:r>
              <a:rPr lang="ko-KR" altLang="en-US" dirty="0"/>
              <a:t>캐피탈 </a:t>
            </a:r>
            <a:r>
              <a:rPr lang="ko-KR" altLang="en-US" dirty="0" err="1"/>
              <a:t>머신러닝</a:t>
            </a:r>
            <a:r>
              <a:rPr lang="ko-KR" altLang="en-US" dirty="0"/>
              <a:t> 운영 및 유지보수</a:t>
            </a:r>
            <a:r>
              <a:rPr lang="en-US" altLang="ko-KR" dirty="0"/>
              <a:t>(2020~2021)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6AB26-1BE1-4273-BF08-54440B1F82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57204" cy="4974336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역할</a:t>
            </a:r>
            <a:r>
              <a:rPr lang="en-US" altLang="ko-KR" dirty="0"/>
              <a:t>]</a:t>
            </a:r>
          </a:p>
          <a:p>
            <a:pPr marL="228600" indent="-228600">
              <a:buFontTx/>
              <a:buAutoNum type="arabicPeriod"/>
            </a:pPr>
            <a:r>
              <a:rPr lang="en-US" altLang="ko-KR" dirty="0"/>
              <a:t>H2O and </a:t>
            </a:r>
            <a:r>
              <a:rPr lang="ko-KR" altLang="en-US" dirty="0" err="1"/>
              <a:t>파이썬</a:t>
            </a:r>
            <a:r>
              <a:rPr lang="ko-KR" altLang="en-US" dirty="0"/>
              <a:t> 하이브리드 모델 산출 기능 개발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파이썬</a:t>
            </a:r>
            <a:r>
              <a:rPr lang="ko-KR" altLang="en-US" dirty="0"/>
              <a:t> 앙상블 모델 인터페이스 개발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Realtime Prediction Server, Automation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모델 산출 성능 최적화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로그수집 </a:t>
            </a:r>
            <a:r>
              <a:rPr lang="ko-KR" altLang="en-US" dirty="0" err="1"/>
              <a:t>장애알림서비스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ML</a:t>
            </a:r>
            <a:r>
              <a:rPr lang="ko-KR" altLang="en-US" dirty="0"/>
              <a:t>운영서비스</a:t>
            </a:r>
            <a:r>
              <a:rPr lang="en-US" altLang="ko-KR" dirty="0"/>
              <a:t> </a:t>
            </a:r>
            <a:r>
              <a:rPr lang="ko-KR" altLang="en-US" dirty="0"/>
              <a:t>및 프로세스 최적화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트러블이슈사항</a:t>
            </a:r>
            <a:r>
              <a:rPr lang="ko-KR" altLang="en-US" dirty="0"/>
              <a:t> 해결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향상된 능력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데이터사이언스</a:t>
            </a:r>
            <a:r>
              <a:rPr lang="ko-KR" altLang="en-US" dirty="0"/>
              <a:t> 분들의 업무과정을 </a:t>
            </a:r>
            <a:r>
              <a:rPr lang="ko-KR" altLang="en-US" dirty="0" err="1"/>
              <a:t>간접경험하고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ko-KR" altLang="en-US" dirty="0"/>
              <a:t> 성능향상을 위해 </a:t>
            </a:r>
            <a:r>
              <a:rPr lang="ko-KR" altLang="en-US" dirty="0" err="1"/>
              <a:t>데이터전처리과정을</a:t>
            </a:r>
            <a:r>
              <a:rPr lang="ko-KR" altLang="en-US" dirty="0"/>
              <a:t> 경험</a:t>
            </a:r>
            <a:r>
              <a:rPr lang="en-US" altLang="ko-KR" dirty="0"/>
              <a:t>, ML</a:t>
            </a:r>
            <a:r>
              <a:rPr lang="ko-KR" altLang="en-US" dirty="0" err="1"/>
              <a:t>엔지니어로서의</a:t>
            </a:r>
            <a:r>
              <a:rPr lang="ko-KR" altLang="en-US" dirty="0"/>
              <a:t> 역할능력 향상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34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BD00-F625-4479-9F3E-8DFEE4AE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Architecture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2A9802-F361-441D-8E6E-378028144D05}"/>
              </a:ext>
            </a:extLst>
          </p:cNvPr>
          <p:cNvSpPr/>
          <p:nvPr/>
        </p:nvSpPr>
        <p:spPr>
          <a:xfrm>
            <a:off x="1114425" y="2333624"/>
            <a:ext cx="1524000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EAI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E6F2C0-6AAE-4225-908B-7A4D9861317B}"/>
              </a:ext>
            </a:extLst>
          </p:cNvPr>
          <p:cNvSpPr/>
          <p:nvPr/>
        </p:nvSpPr>
        <p:spPr>
          <a:xfrm>
            <a:off x="3076575" y="2333624"/>
            <a:ext cx="1524000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Message</a:t>
            </a:r>
          </a:p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6BCD73-E241-4050-892C-FDE6B3CD308A}"/>
              </a:ext>
            </a:extLst>
          </p:cNvPr>
          <p:cNvSpPr/>
          <p:nvPr/>
        </p:nvSpPr>
        <p:spPr>
          <a:xfrm>
            <a:off x="5024438" y="1485897"/>
            <a:ext cx="1524000" cy="421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KAFKA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46DD7C-D991-4DDD-9424-1441E1E481EC}"/>
              </a:ext>
            </a:extLst>
          </p:cNvPr>
          <p:cNvSpPr/>
          <p:nvPr/>
        </p:nvSpPr>
        <p:spPr>
          <a:xfrm>
            <a:off x="7077075" y="2314572"/>
            <a:ext cx="1524000" cy="1123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Realtime</a:t>
            </a:r>
          </a:p>
          <a:p>
            <a:pPr algn="ctr"/>
            <a:r>
              <a:rPr lang="en-US" altLang="ko-KR" dirty="0"/>
              <a:t>Prediction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617FE6-63A0-40D1-A0D9-FD0F87935107}"/>
              </a:ext>
            </a:extLst>
          </p:cNvPr>
          <p:cNvSpPr/>
          <p:nvPr/>
        </p:nvSpPr>
        <p:spPr>
          <a:xfrm>
            <a:off x="9258300" y="1485897"/>
            <a:ext cx="1524000" cy="11239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 Server </a:t>
            </a:r>
          </a:p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Generation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0B42AD-0A6F-4AEC-958F-07A85AF69715}"/>
              </a:ext>
            </a:extLst>
          </p:cNvPr>
          <p:cNvSpPr/>
          <p:nvPr/>
        </p:nvSpPr>
        <p:spPr>
          <a:xfrm>
            <a:off x="9258300" y="2990855"/>
            <a:ext cx="1524000" cy="18954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JupyterHubPython</a:t>
            </a:r>
            <a:endParaRPr lang="en-US" altLang="ko-KR" dirty="0"/>
          </a:p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Generation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6FBC5-122E-4973-8453-3E44B4DDD96B}"/>
              </a:ext>
            </a:extLst>
          </p:cNvPr>
          <p:cNvSpPr/>
          <p:nvPr/>
        </p:nvSpPr>
        <p:spPr>
          <a:xfrm>
            <a:off x="5257800" y="2143125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5402D-BF2E-4A07-ABBC-0B04F647EE4D}"/>
              </a:ext>
            </a:extLst>
          </p:cNvPr>
          <p:cNvSpPr/>
          <p:nvPr/>
        </p:nvSpPr>
        <p:spPr>
          <a:xfrm>
            <a:off x="5257800" y="2609848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7ABAD-A6C9-4F70-9E57-CC3B166623C6}"/>
              </a:ext>
            </a:extLst>
          </p:cNvPr>
          <p:cNvSpPr/>
          <p:nvPr/>
        </p:nvSpPr>
        <p:spPr>
          <a:xfrm>
            <a:off x="5253038" y="3086102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30010F-31F4-4B73-8831-FA083FD3B7DD}"/>
              </a:ext>
            </a:extLst>
          </p:cNvPr>
          <p:cNvSpPr/>
          <p:nvPr/>
        </p:nvSpPr>
        <p:spPr>
          <a:xfrm>
            <a:off x="5253038" y="3552825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A6C2A5-11F5-4914-B6E5-537A19669B05}"/>
              </a:ext>
            </a:extLst>
          </p:cNvPr>
          <p:cNvSpPr/>
          <p:nvPr/>
        </p:nvSpPr>
        <p:spPr>
          <a:xfrm>
            <a:off x="5253038" y="4029079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M5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3BA9BA-D9F5-4630-A036-6E5B2DDCB0A1}"/>
              </a:ext>
            </a:extLst>
          </p:cNvPr>
          <p:cNvSpPr/>
          <p:nvPr/>
        </p:nvSpPr>
        <p:spPr>
          <a:xfrm>
            <a:off x="5253038" y="4998343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BD8C0-9482-492C-8DAA-4E11F7195870}"/>
              </a:ext>
            </a:extLst>
          </p:cNvPr>
          <p:cNvSpPr/>
          <p:nvPr/>
        </p:nvSpPr>
        <p:spPr>
          <a:xfrm>
            <a:off x="5253038" y="4505333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M6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E58DCD3-3E52-4B35-B50E-BB7755C0F05D}"/>
              </a:ext>
            </a:extLst>
          </p:cNvPr>
          <p:cNvCxnSpPr/>
          <p:nvPr/>
        </p:nvCxnSpPr>
        <p:spPr>
          <a:xfrm>
            <a:off x="2638425" y="2524125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FC58AF-E670-4A85-A8E9-F837F4B7A699}"/>
              </a:ext>
            </a:extLst>
          </p:cNvPr>
          <p:cNvCxnSpPr/>
          <p:nvPr/>
        </p:nvCxnSpPr>
        <p:spPr>
          <a:xfrm>
            <a:off x="4600575" y="2609848"/>
            <a:ext cx="423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991C5C-AE34-4F1A-B775-EBB1E49281AB}"/>
              </a:ext>
            </a:extLst>
          </p:cNvPr>
          <p:cNvCxnSpPr/>
          <p:nvPr/>
        </p:nvCxnSpPr>
        <p:spPr>
          <a:xfrm>
            <a:off x="4667250" y="2876547"/>
            <a:ext cx="357188" cy="115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141ACD-9D89-48A3-A9FE-7110667E59DF}"/>
              </a:ext>
            </a:extLst>
          </p:cNvPr>
          <p:cNvCxnSpPr/>
          <p:nvPr/>
        </p:nvCxnSpPr>
        <p:spPr>
          <a:xfrm>
            <a:off x="6548438" y="2974092"/>
            <a:ext cx="528637" cy="2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DF56BD3C-4062-42A7-B8E5-3AF092687B9E}"/>
              </a:ext>
            </a:extLst>
          </p:cNvPr>
          <p:cNvSpPr/>
          <p:nvPr/>
        </p:nvSpPr>
        <p:spPr>
          <a:xfrm>
            <a:off x="8724900" y="2295522"/>
            <a:ext cx="428625" cy="171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30BC2995-E913-4330-A6DD-7EC41C796414}"/>
              </a:ext>
            </a:extLst>
          </p:cNvPr>
          <p:cNvSpPr/>
          <p:nvPr/>
        </p:nvSpPr>
        <p:spPr>
          <a:xfrm>
            <a:off x="8724900" y="3171823"/>
            <a:ext cx="428625" cy="171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AF8A10-441D-40D1-A05E-100A7A0EA76E}"/>
              </a:ext>
            </a:extLst>
          </p:cNvPr>
          <p:cNvCxnSpPr/>
          <p:nvPr/>
        </p:nvCxnSpPr>
        <p:spPr>
          <a:xfrm flipH="1">
            <a:off x="6548438" y="3257549"/>
            <a:ext cx="4238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790B037-C4A6-46AF-9B09-8374A65F0775}"/>
              </a:ext>
            </a:extLst>
          </p:cNvPr>
          <p:cNvCxnSpPr/>
          <p:nvPr/>
        </p:nvCxnSpPr>
        <p:spPr>
          <a:xfrm flipH="1" flipV="1">
            <a:off x="4667250" y="3343276"/>
            <a:ext cx="266700" cy="962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EDA453-3C1B-4623-90FA-1CA1929267F3}"/>
              </a:ext>
            </a:extLst>
          </p:cNvPr>
          <p:cNvCxnSpPr/>
          <p:nvPr/>
        </p:nvCxnSpPr>
        <p:spPr>
          <a:xfrm flipH="1">
            <a:off x="2717006" y="3257549"/>
            <a:ext cx="2928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597389-7277-4E07-8F59-7241111B8497}"/>
              </a:ext>
            </a:extLst>
          </p:cNvPr>
          <p:cNvSpPr txBox="1"/>
          <p:nvPr/>
        </p:nvSpPr>
        <p:spPr>
          <a:xfrm>
            <a:off x="1133475" y="4686300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Server Multi Model</a:t>
            </a:r>
          </a:p>
          <a:p>
            <a:r>
              <a:rPr lang="en-US" altLang="ko-KR" dirty="0"/>
              <a:t>Multi Message Multi Model</a:t>
            </a:r>
          </a:p>
          <a:p>
            <a:r>
              <a:rPr lang="en-US" altLang="ko-KR" dirty="0"/>
              <a:t>One Model One 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92572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462</Words>
  <Application>Microsoft Office PowerPoint</Application>
  <PresentationFormat>와이드스크린</PresentationFormat>
  <Paragraphs>198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Segoe UI</vt:lpstr>
      <vt:lpstr>WelcomeDoc</vt:lpstr>
      <vt:lpstr>포트폴리오</vt:lpstr>
      <vt:lpstr>김상현</vt:lpstr>
      <vt:lpstr>AI강화학습 주식트레이더(2021)</vt:lpstr>
      <vt:lpstr>개발환경</vt:lpstr>
      <vt:lpstr>Architecture</vt:lpstr>
      <vt:lpstr>Application Architecture</vt:lpstr>
      <vt:lpstr>4개월 데이터 학습한 모델을 9개월 데이터  테스트 결과 : 수익률 41프로</vt:lpstr>
      <vt:lpstr>H캐피탈 머신러닝 운영 및 유지보수(2020~2021)</vt:lpstr>
      <vt:lpstr>Pre Architecture</vt:lpstr>
      <vt:lpstr>SK Flo ML클라우드 플랫폼 개발</vt:lpstr>
      <vt:lpstr>스마트시티 보안관제</vt:lpstr>
      <vt:lpstr>스마트시티 보안관제 대시보드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2021-10-07T07:18:12Z</dcterms:created>
  <dcterms:modified xsi:type="dcterms:W3CDTF">2021-10-13T10:15:31Z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