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0" y="0"/>
            <a:ext cx="9143999" cy="5143499"/>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1514475" y="0"/>
            <a:ext cx="5143500" cy="5143498"/>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4295775" y="200025"/>
            <a:ext cx="771525" cy="257175"/>
          </a:xfrm>
          <a:prstGeom prst="rect">
            <a:avLst/>
          </a:prstGeom>
          <a:noFill/>
          <a:ln>
            <a:noFill/>
          </a:ln>
        </p:spPr>
      </p:pic>
      <p:sp>
        <p:nvSpPr>
          <p:cNvPr id="16" name="Google Shape;16;p2"/>
          <p:cNvSpPr txBox="1"/>
          <p:nvPr>
            <p:ph type="title"/>
          </p:nvPr>
        </p:nvSpPr>
        <p:spPr>
          <a:xfrm>
            <a:off x="315912" y="317436"/>
            <a:ext cx="4497705" cy="2546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500">
                <a:solidFill>
                  <a:srgbClr val="F1F1F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3"/>
          <p:cNvSpPr txBox="1"/>
          <p:nvPr>
            <p:ph type="title"/>
          </p:nvPr>
        </p:nvSpPr>
        <p:spPr>
          <a:xfrm>
            <a:off x="315912" y="317436"/>
            <a:ext cx="4497705" cy="2546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500">
                <a:solidFill>
                  <a:srgbClr val="F1F1F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339725" y="1154112"/>
            <a:ext cx="6689090" cy="2598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400">
                <a:solidFill>
                  <a:srgbClr val="F1F1F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4"/>
          <p:cNvSpPr txBox="1"/>
          <p:nvPr>
            <p:ph type="title"/>
          </p:nvPr>
        </p:nvSpPr>
        <p:spPr>
          <a:xfrm>
            <a:off x="315912" y="317436"/>
            <a:ext cx="4497705" cy="2546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500">
                <a:solidFill>
                  <a:srgbClr val="F1F1F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 name="Shape 37"/>
        <p:cNvGrpSpPr/>
        <p:nvPr/>
      </p:nvGrpSpPr>
      <p:grpSpPr>
        <a:xfrm>
          <a:off x="0" y="0"/>
          <a:ext cx="0" cy="0"/>
          <a:chOff x="0" y="0"/>
          <a:chExt cx="0" cy="0"/>
        </a:xfrm>
      </p:grpSpPr>
      <p:sp>
        <p:nvSpPr>
          <p:cNvPr id="38" name="Google Shape;38;p6"/>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3999" cy="5143499"/>
          </a:xfrm>
          <a:prstGeom prst="rect">
            <a:avLst/>
          </a:prstGeom>
          <a:noFill/>
          <a:ln>
            <a:noFill/>
          </a:ln>
        </p:spPr>
      </p:pic>
      <p:sp>
        <p:nvSpPr>
          <p:cNvPr id="7" name="Google Shape;7;p1"/>
          <p:cNvSpPr txBox="1"/>
          <p:nvPr>
            <p:ph type="title"/>
          </p:nvPr>
        </p:nvSpPr>
        <p:spPr>
          <a:xfrm>
            <a:off x="315912" y="317436"/>
            <a:ext cx="4497705" cy="254634"/>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500" u="none" cap="none" strike="noStrike">
                <a:solidFill>
                  <a:srgbClr val="F1F1F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339725" y="1154112"/>
            <a:ext cx="6689090" cy="25984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400" u="none" cap="none" strike="noStrike">
                <a:solidFill>
                  <a:srgbClr val="F1F1F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2.jp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neuro-radix.moscow/" TargetMode="External"/><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7"/>
          <p:cNvSpPr txBox="1"/>
          <p:nvPr>
            <p:ph type="title"/>
          </p:nvPr>
        </p:nvSpPr>
        <p:spPr>
          <a:xfrm>
            <a:off x="409575" y="1540896"/>
            <a:ext cx="4258200" cy="1678200"/>
          </a:xfrm>
          <a:prstGeom prst="rect">
            <a:avLst/>
          </a:prstGeom>
          <a:noFill/>
          <a:ln>
            <a:noFill/>
          </a:ln>
        </p:spPr>
        <p:txBody>
          <a:bodyPr anchorCtr="0" anchor="t" bIns="0" lIns="0" spcFirstLastPara="1" rIns="0" wrap="square" tIns="224775">
            <a:spAutoFit/>
          </a:bodyPr>
          <a:lstStyle/>
          <a:p>
            <a:pPr indent="0" lvl="0" marL="12700" rtl="0" algn="l">
              <a:lnSpc>
                <a:spcPct val="100000"/>
              </a:lnSpc>
              <a:spcBef>
                <a:spcPts val="0"/>
              </a:spcBef>
              <a:spcAft>
                <a:spcPts val="0"/>
              </a:spcAft>
              <a:buNone/>
            </a:pPr>
            <a:r>
              <a:rPr lang="en-US" sz="3200">
                <a:solidFill>
                  <a:srgbClr val="FFFFFF"/>
                </a:solidFill>
              </a:rPr>
              <a:t>КОМАНДА </a:t>
            </a:r>
            <a:r>
              <a:rPr lang="en-US" sz="3200">
                <a:solidFill>
                  <a:srgbClr val="FB3777"/>
                </a:solidFill>
              </a:rPr>
              <a:t>"MООN"</a:t>
            </a:r>
            <a:endParaRPr sz="3200"/>
          </a:p>
          <a:p>
            <a:pPr indent="0" lvl="0" marL="233045" marR="795655" rtl="0" algn="l">
              <a:lnSpc>
                <a:spcPct val="99900"/>
              </a:lnSpc>
              <a:spcBef>
                <a:spcPts val="760"/>
              </a:spcBef>
              <a:spcAft>
                <a:spcPts val="0"/>
              </a:spcAft>
              <a:buNone/>
            </a:pPr>
            <a:r>
              <a:rPr lang="en-US" sz="1400"/>
              <a:t>СЕРВИС ДЛЯ ВЫЯВЛЕНИЯ КОМПЬЮТЕРНЫХ ТОМОГРАФИЙ ОРГАНОВ ГРУДНОЙ КЛЕТКИ БЕЗ </a:t>
            </a:r>
            <a:r>
              <a:rPr lang="en-US" sz="1400"/>
              <a:t>ПАТОЛОГИЙ</a:t>
            </a:r>
            <a:endParaRPr sz="1400"/>
          </a:p>
        </p:txBody>
      </p:sp>
      <p:pic>
        <p:nvPicPr>
          <p:cNvPr id="48" name="Google Shape;48;p7"/>
          <p:cNvPicPr preferRelativeResize="0"/>
          <p:nvPr/>
        </p:nvPicPr>
        <p:blipFill rotWithShape="1">
          <a:blip r:embed="rId3">
            <a:alphaModFix/>
          </a:blip>
          <a:srcRect b="0" l="0" r="0" t="0"/>
          <a:stretch/>
        </p:blipFill>
        <p:spPr>
          <a:xfrm>
            <a:off x="4086225" y="285750"/>
            <a:ext cx="5057775" cy="48577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315912" y="317436"/>
            <a:ext cx="4497705" cy="25463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solidFill>
                  <a:srgbClr val="FFFFFF"/>
                </a:solidFill>
              </a:rPr>
              <a:t>БИЗНЕСОВАЯ СОСТАВЛЯЮЩАЯ РЕШЕНИЯ</a:t>
            </a:r>
            <a:endParaRPr/>
          </a:p>
        </p:txBody>
      </p:sp>
      <p:sp>
        <p:nvSpPr>
          <p:cNvPr id="160" name="Google Shape;160;p16"/>
          <p:cNvSpPr txBox="1"/>
          <p:nvPr/>
        </p:nvSpPr>
        <p:spPr>
          <a:xfrm>
            <a:off x="335279" y="857948"/>
            <a:ext cx="4596000" cy="32466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US" sz="1400">
                <a:solidFill>
                  <a:srgbClr val="FB3777"/>
                </a:solidFill>
                <a:latin typeface="Calibri"/>
                <a:ea typeface="Calibri"/>
                <a:cs typeface="Calibri"/>
                <a:sym typeface="Calibri"/>
              </a:rPr>
              <a:t>Операционные расходы и построение дохода:</a:t>
            </a:r>
            <a:endParaRPr sz="1400">
              <a:latin typeface="Calibri"/>
              <a:ea typeface="Calibri"/>
              <a:cs typeface="Calibri"/>
              <a:sym typeface="Calibri"/>
            </a:endParaRPr>
          </a:p>
          <a:p>
            <a:pPr indent="0" lvl="0" marL="0" rtl="0" algn="l">
              <a:lnSpc>
                <a:spcPct val="100000"/>
              </a:lnSpc>
              <a:spcBef>
                <a:spcPts val="20"/>
              </a:spcBef>
              <a:spcAft>
                <a:spcPts val="0"/>
              </a:spcAft>
              <a:buNone/>
            </a:pPr>
            <a:r>
              <a:t/>
            </a:r>
            <a:endParaRPr sz="2100">
              <a:latin typeface="Calibri"/>
              <a:ea typeface="Calibri"/>
              <a:cs typeface="Calibri"/>
              <a:sym typeface="Calibri"/>
            </a:endParaRPr>
          </a:p>
          <a:p>
            <a:pPr indent="0" lvl="0" marL="427355" marR="360680" rtl="0" algn="l">
              <a:lnSpc>
                <a:spcPct val="91300"/>
              </a:lnSpc>
              <a:spcBef>
                <a:spcPts val="5"/>
              </a:spcBef>
              <a:spcAft>
                <a:spcPts val="0"/>
              </a:spcAft>
              <a:buNone/>
            </a:pPr>
            <a:r>
              <a:rPr lang="en-US" sz="1200">
                <a:solidFill>
                  <a:srgbClr val="F1F1F1"/>
                </a:solidFill>
                <a:latin typeface="Calibri"/>
                <a:ea typeface="Calibri"/>
                <a:cs typeface="Calibri"/>
                <a:sym typeface="Calibri"/>
              </a:rPr>
              <a:t>Основные расходы: разработка, инфрастуктура (GPU/CPU), хранение данных, безопасность, поддержка.</a:t>
            </a:r>
            <a:endParaRPr sz="1200">
              <a:latin typeface="Calibri"/>
              <a:ea typeface="Calibri"/>
              <a:cs typeface="Calibri"/>
              <a:sym typeface="Calibri"/>
            </a:endParaRPr>
          </a:p>
          <a:p>
            <a:pPr indent="0" lvl="0" marL="427355" marR="312420" rtl="0" algn="l">
              <a:lnSpc>
                <a:spcPct val="90400"/>
              </a:lnSpc>
              <a:spcBef>
                <a:spcPts val="1250"/>
              </a:spcBef>
              <a:spcAft>
                <a:spcPts val="0"/>
              </a:spcAft>
              <a:buNone/>
            </a:pPr>
            <a:r>
              <a:rPr lang="en-US" sz="1200">
                <a:solidFill>
                  <a:srgbClr val="F1F1F1"/>
                </a:solidFill>
                <a:latin typeface="Calibri"/>
                <a:ea typeface="Calibri"/>
                <a:cs typeface="Calibri"/>
                <a:sym typeface="Calibri"/>
              </a:rPr>
              <a:t>Примерная маржа: SaaS с высокой рецидивной выручкой — после покрытия первичных вложений маржа растёт до 60–80% на ПО, но квалифицированная поддержка её снижает.</a:t>
            </a:r>
            <a:endParaRPr sz="1200">
              <a:latin typeface="Calibri"/>
              <a:ea typeface="Calibri"/>
              <a:cs typeface="Calibri"/>
              <a:sym typeface="Calibri"/>
            </a:endParaRPr>
          </a:p>
          <a:p>
            <a:pPr indent="0" lvl="0" marL="0" rtl="0" algn="l">
              <a:lnSpc>
                <a:spcPct val="100000"/>
              </a:lnSpc>
              <a:spcBef>
                <a:spcPts val="10"/>
              </a:spcBef>
              <a:spcAft>
                <a:spcPts val="0"/>
              </a:spcAft>
              <a:buNone/>
            </a:pPr>
            <a:r>
              <a:t/>
            </a:r>
            <a:endParaRPr sz="1450">
              <a:latin typeface="Calibri"/>
              <a:ea typeface="Calibri"/>
              <a:cs typeface="Calibri"/>
              <a:sym typeface="Calibri"/>
            </a:endParaRPr>
          </a:p>
          <a:p>
            <a:pPr indent="0" lvl="0" marL="412750" marR="926464" rtl="0" algn="just">
              <a:lnSpc>
                <a:spcPct val="100499"/>
              </a:lnSpc>
              <a:spcBef>
                <a:spcPts val="0"/>
              </a:spcBef>
              <a:spcAft>
                <a:spcPts val="0"/>
              </a:spcAft>
              <a:buNone/>
            </a:pPr>
            <a:r>
              <a:rPr lang="en-US" sz="1200">
                <a:solidFill>
                  <a:srgbClr val="F1F1F1"/>
                </a:solidFill>
                <a:latin typeface="Calibri"/>
                <a:ea typeface="Calibri"/>
                <a:cs typeface="Calibri"/>
                <a:sym typeface="Calibri"/>
              </a:rPr>
              <a:t>Одна А100 при обработке файла в течении 60 секунд сможет выдать 60 исследований в час. Этого будет достаточно для пилота. Затраты на GPU составляют большую часть затрат на аренду вычислительных мощностей для ПО. Аренда А100 на серверах яндекса стоит 541 ₽/час на момент создания презентации.</a:t>
            </a:r>
            <a:endParaRPr sz="1200">
              <a:latin typeface="Calibri"/>
              <a:ea typeface="Calibri"/>
              <a:cs typeface="Calibri"/>
              <a:sym typeface="Calibri"/>
            </a:endParaRPr>
          </a:p>
        </p:txBody>
      </p:sp>
      <p:sp>
        <p:nvSpPr>
          <p:cNvPr id="161" name="Google Shape;161;p16"/>
          <p:cNvSpPr txBox="1"/>
          <p:nvPr/>
        </p:nvSpPr>
        <p:spPr>
          <a:xfrm>
            <a:off x="5206619" y="1851977"/>
            <a:ext cx="3691200" cy="1854000"/>
          </a:xfrm>
          <a:prstGeom prst="rect">
            <a:avLst/>
          </a:prstGeom>
          <a:noFill/>
          <a:ln>
            <a:noFill/>
          </a:ln>
        </p:spPr>
        <p:txBody>
          <a:bodyPr anchorCtr="0" anchor="t" bIns="0" lIns="0" spcFirstLastPara="1" rIns="0" wrap="square" tIns="41275">
            <a:spAutoFit/>
          </a:bodyPr>
          <a:lstStyle/>
          <a:p>
            <a:pPr indent="0" lvl="0" marL="12700" marR="494030" rtl="0" algn="l">
              <a:lnSpc>
                <a:spcPct val="107142"/>
              </a:lnSpc>
              <a:spcBef>
                <a:spcPts val="0"/>
              </a:spcBef>
              <a:spcAft>
                <a:spcPts val="0"/>
              </a:spcAft>
              <a:buNone/>
            </a:pPr>
            <a:r>
              <a:rPr b="1" lang="en-US" sz="1400">
                <a:solidFill>
                  <a:srgbClr val="FB3777"/>
                </a:solidFill>
                <a:latin typeface="Calibri"/>
                <a:ea typeface="Calibri"/>
                <a:cs typeface="Calibri"/>
                <a:sym typeface="Calibri"/>
              </a:rPr>
              <a:t>В месяц затраты на архитектуру приложения составят:</a:t>
            </a:r>
            <a:endParaRPr sz="1400">
              <a:latin typeface="Calibri"/>
              <a:ea typeface="Calibri"/>
              <a:cs typeface="Calibri"/>
              <a:sym typeface="Calibri"/>
            </a:endParaRPr>
          </a:p>
          <a:p>
            <a:pPr indent="0" lvl="0" marL="12700" rtl="0" algn="l">
              <a:lnSpc>
                <a:spcPct val="100000"/>
              </a:lnSpc>
              <a:spcBef>
                <a:spcPts val="305"/>
              </a:spcBef>
              <a:spcAft>
                <a:spcPts val="0"/>
              </a:spcAft>
              <a:buNone/>
            </a:pPr>
            <a:r>
              <a:rPr lang="en-US" sz="1200">
                <a:solidFill>
                  <a:srgbClr val="F1F1F1"/>
                </a:solidFill>
                <a:latin typeface="Calibri"/>
                <a:ea typeface="Calibri"/>
                <a:cs typeface="Calibri"/>
                <a:sym typeface="Calibri"/>
              </a:rPr>
              <a:t>1 GPU A100 - 389 520 ₽</a:t>
            </a:r>
            <a:endParaRPr sz="1200">
              <a:latin typeface="Calibri"/>
              <a:ea typeface="Calibri"/>
              <a:cs typeface="Calibri"/>
              <a:sym typeface="Calibri"/>
            </a:endParaRPr>
          </a:p>
          <a:p>
            <a:pPr indent="0" lvl="0" marL="12700" marR="347345" rtl="0" algn="l">
              <a:lnSpc>
                <a:spcPct val="112500"/>
              </a:lnSpc>
              <a:spcBef>
                <a:spcPts val="484"/>
              </a:spcBef>
              <a:spcAft>
                <a:spcPts val="0"/>
              </a:spcAft>
              <a:buNone/>
            </a:pPr>
            <a:r>
              <a:rPr lang="en-US" sz="1200">
                <a:solidFill>
                  <a:srgbClr val="F1F1F1"/>
                </a:solidFill>
                <a:latin typeface="Calibri"/>
                <a:ea typeface="Calibri"/>
                <a:cs typeface="Calibri"/>
                <a:sym typeface="Calibri"/>
              </a:rPr>
              <a:t>Облачные хранилища и дополнительные решения - примерно 150 000₽</a:t>
            </a:r>
            <a:endParaRPr sz="1200">
              <a:latin typeface="Calibri"/>
              <a:ea typeface="Calibri"/>
              <a:cs typeface="Calibri"/>
              <a:sym typeface="Calibri"/>
            </a:endParaRPr>
          </a:p>
          <a:p>
            <a:pPr indent="0" lvl="0" marL="12700" marR="71120" rtl="0" algn="l">
              <a:lnSpc>
                <a:spcPct val="112500"/>
              </a:lnSpc>
              <a:spcBef>
                <a:spcPts val="380"/>
              </a:spcBef>
              <a:spcAft>
                <a:spcPts val="0"/>
              </a:spcAft>
              <a:buNone/>
            </a:pPr>
            <a:r>
              <a:rPr lang="en-US" sz="1200">
                <a:solidFill>
                  <a:srgbClr val="F1F1F1"/>
                </a:solidFill>
                <a:latin typeface="Calibri"/>
                <a:ea typeface="Calibri"/>
                <a:cs typeface="Calibri"/>
                <a:sym typeface="Calibri"/>
              </a:rPr>
              <a:t>43</a:t>
            </a:r>
            <a:r>
              <a:rPr lang="en-US" sz="1200">
                <a:solidFill>
                  <a:srgbClr val="F1F1F1"/>
                </a:solidFill>
                <a:latin typeface="Calibri"/>
                <a:ea typeface="Calibri"/>
                <a:cs typeface="Calibri"/>
                <a:sym typeface="Calibri"/>
              </a:rPr>
              <a:t> </a:t>
            </a:r>
            <a:r>
              <a:rPr lang="en-US" sz="1200">
                <a:solidFill>
                  <a:srgbClr val="F1F1F1"/>
                </a:solidFill>
                <a:latin typeface="Calibri"/>
                <a:ea typeface="Calibri"/>
                <a:cs typeface="Calibri"/>
                <a:sym typeface="Calibri"/>
              </a:rPr>
              <a:t>000</a:t>
            </a:r>
            <a:r>
              <a:rPr lang="en-US" sz="1200">
                <a:solidFill>
                  <a:srgbClr val="F1F1F1"/>
                </a:solidFill>
                <a:latin typeface="Calibri"/>
                <a:ea typeface="Calibri"/>
                <a:cs typeface="Calibri"/>
                <a:sym typeface="Calibri"/>
              </a:rPr>
              <a:t> сканов система сможет обрабатывать за месяц при круглосуточной нагрузке.</a:t>
            </a:r>
            <a:endParaRPr sz="1200">
              <a:latin typeface="Calibri"/>
              <a:ea typeface="Calibri"/>
              <a:cs typeface="Calibri"/>
              <a:sym typeface="Calibri"/>
            </a:endParaRPr>
          </a:p>
          <a:p>
            <a:pPr indent="0" lvl="0" marL="12700" rtl="0" algn="l">
              <a:lnSpc>
                <a:spcPct val="104166"/>
              </a:lnSpc>
              <a:spcBef>
                <a:spcPts val="0"/>
              </a:spcBef>
              <a:spcAft>
                <a:spcPts val="0"/>
              </a:spcAft>
              <a:buNone/>
            </a:pPr>
            <a:r>
              <a:rPr lang="en-US" sz="1200">
                <a:solidFill>
                  <a:srgbClr val="F1F1F1"/>
                </a:solidFill>
                <a:latin typeface="Calibri"/>
                <a:ea typeface="Calibri"/>
                <a:cs typeface="Calibri"/>
                <a:sym typeface="Calibri"/>
              </a:rPr>
              <a:t>Максимальная прибыль составит до 5 млн. ₽</a:t>
            </a:r>
            <a:endParaRPr sz="1200">
              <a:latin typeface="Calibri"/>
              <a:ea typeface="Calibri"/>
              <a:cs typeface="Calibri"/>
              <a:sym typeface="Calibri"/>
            </a:endParaRPr>
          </a:p>
        </p:txBody>
      </p:sp>
      <p:pic>
        <p:nvPicPr>
          <p:cNvPr id="162" name="Google Shape;162;p16"/>
          <p:cNvPicPr preferRelativeResize="0"/>
          <p:nvPr/>
        </p:nvPicPr>
        <p:blipFill rotWithShape="1">
          <a:blip r:embed="rId3">
            <a:alphaModFix/>
          </a:blip>
          <a:srcRect b="0" l="0" r="0" t="0"/>
          <a:stretch/>
        </p:blipFill>
        <p:spPr>
          <a:xfrm>
            <a:off x="449262" y="1554225"/>
            <a:ext cx="120650" cy="101600"/>
          </a:xfrm>
          <a:prstGeom prst="rect">
            <a:avLst/>
          </a:prstGeom>
          <a:noFill/>
          <a:ln>
            <a:noFill/>
          </a:ln>
        </p:spPr>
      </p:pic>
      <p:pic>
        <p:nvPicPr>
          <p:cNvPr id="163" name="Google Shape;163;p16"/>
          <p:cNvPicPr preferRelativeResize="0"/>
          <p:nvPr/>
        </p:nvPicPr>
        <p:blipFill rotWithShape="1">
          <a:blip r:embed="rId3">
            <a:alphaModFix/>
          </a:blip>
          <a:srcRect b="0" l="0" r="0" t="0"/>
          <a:stretch/>
        </p:blipFill>
        <p:spPr>
          <a:xfrm>
            <a:off x="449262" y="2325751"/>
            <a:ext cx="120650" cy="101600"/>
          </a:xfrm>
          <a:prstGeom prst="rect">
            <a:avLst/>
          </a:prstGeom>
          <a:noFill/>
          <a:ln>
            <a:noFill/>
          </a:ln>
        </p:spPr>
      </p:pic>
      <p:pic>
        <p:nvPicPr>
          <p:cNvPr id="164" name="Google Shape;164;p16"/>
          <p:cNvPicPr preferRelativeResize="0"/>
          <p:nvPr/>
        </p:nvPicPr>
        <p:blipFill rotWithShape="1">
          <a:blip r:embed="rId4">
            <a:alphaModFix/>
          </a:blip>
          <a:srcRect b="0" l="0" r="0" t="0"/>
          <a:stretch/>
        </p:blipFill>
        <p:spPr>
          <a:xfrm>
            <a:off x="1514475" y="0"/>
            <a:ext cx="5143500" cy="5143498"/>
          </a:xfrm>
          <a:prstGeom prst="rect">
            <a:avLst/>
          </a:prstGeom>
          <a:noFill/>
          <a:ln>
            <a:noFill/>
          </a:ln>
        </p:spPr>
      </p:pic>
      <p:pic>
        <p:nvPicPr>
          <p:cNvPr id="165" name="Google Shape;165;p16"/>
          <p:cNvPicPr preferRelativeResize="0"/>
          <p:nvPr/>
        </p:nvPicPr>
        <p:blipFill rotWithShape="1">
          <a:blip r:embed="rId5">
            <a:alphaModFix amt="60000"/>
          </a:blip>
          <a:srcRect b="0" l="0" r="0" t="0"/>
          <a:stretch/>
        </p:blipFill>
        <p:spPr>
          <a:xfrm>
            <a:off x="706954" y="2773849"/>
            <a:ext cx="2386755" cy="23581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nvSpPr>
        <p:spPr>
          <a:xfrm>
            <a:off x="315912" y="340105"/>
            <a:ext cx="4497705" cy="76136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1500">
                <a:solidFill>
                  <a:srgbClr val="FFFFFF"/>
                </a:solidFill>
                <a:latin typeface="Calibri"/>
                <a:ea typeface="Calibri"/>
                <a:cs typeface="Calibri"/>
                <a:sym typeface="Calibri"/>
              </a:rPr>
              <a:t>БИЗНЕСОВАЯ СОСТАВЛЯЮЩАЯ РЕШЕНИЯ</a:t>
            </a:r>
            <a:endParaRPr sz="1500">
              <a:latin typeface="Calibri"/>
              <a:ea typeface="Calibri"/>
              <a:cs typeface="Calibri"/>
              <a:sym typeface="Calibri"/>
            </a:endParaRPr>
          </a:p>
          <a:p>
            <a:pPr indent="0" lvl="0" marL="0" rtl="0" algn="l">
              <a:lnSpc>
                <a:spcPct val="100000"/>
              </a:lnSpc>
              <a:spcBef>
                <a:spcPts val="40"/>
              </a:spcBef>
              <a:spcAft>
                <a:spcPts val="0"/>
              </a:spcAft>
              <a:buNone/>
            </a:pPr>
            <a:r>
              <a:t/>
            </a:r>
            <a:endParaRPr sz="1850">
              <a:latin typeface="Calibri"/>
              <a:ea typeface="Calibri"/>
              <a:cs typeface="Calibri"/>
              <a:sym typeface="Calibri"/>
            </a:endParaRPr>
          </a:p>
          <a:p>
            <a:pPr indent="0" lvl="0" marL="31750" rtl="0" algn="l">
              <a:lnSpc>
                <a:spcPct val="100000"/>
              </a:lnSpc>
              <a:spcBef>
                <a:spcPts val="0"/>
              </a:spcBef>
              <a:spcAft>
                <a:spcPts val="0"/>
              </a:spcAft>
              <a:buNone/>
            </a:pPr>
            <a:r>
              <a:rPr b="1" lang="en-US" sz="1400">
                <a:solidFill>
                  <a:srgbClr val="FB3777"/>
                </a:solidFill>
                <a:latin typeface="Calibri"/>
                <a:ea typeface="Calibri"/>
                <a:cs typeface="Calibri"/>
                <a:sym typeface="Calibri"/>
              </a:rPr>
              <a:t>Операционные расходы:</a:t>
            </a:r>
            <a:endParaRPr sz="1400">
              <a:latin typeface="Calibri"/>
              <a:ea typeface="Calibri"/>
              <a:cs typeface="Calibri"/>
              <a:sym typeface="Calibri"/>
            </a:endParaRPr>
          </a:p>
        </p:txBody>
      </p:sp>
      <p:sp>
        <p:nvSpPr>
          <p:cNvPr id="171" name="Google Shape;171;p17"/>
          <p:cNvSpPr/>
          <p:nvPr/>
        </p:nvSpPr>
        <p:spPr>
          <a:xfrm>
            <a:off x="6858411" y="931035"/>
            <a:ext cx="802005" cy="266700"/>
          </a:xfrm>
          <a:custGeom>
            <a:rect b="b" l="l" r="r" t="t"/>
            <a:pathLst>
              <a:path extrusionOk="0" h="266700" w="802004">
                <a:moveTo>
                  <a:pt x="144519" y="0"/>
                </a:moveTo>
                <a:lnTo>
                  <a:pt x="105034" y="4285"/>
                </a:lnTo>
                <a:lnTo>
                  <a:pt x="54178" y="26358"/>
                </a:lnTo>
                <a:lnTo>
                  <a:pt x="18262" y="64457"/>
                </a:lnTo>
                <a:lnTo>
                  <a:pt x="1141" y="114522"/>
                </a:lnTo>
                <a:lnTo>
                  <a:pt x="0" y="133294"/>
                </a:lnTo>
                <a:lnTo>
                  <a:pt x="1141" y="152088"/>
                </a:lnTo>
                <a:lnTo>
                  <a:pt x="18262" y="202485"/>
                </a:lnTo>
                <a:lnTo>
                  <a:pt x="53978" y="240452"/>
                </a:lnTo>
                <a:lnTo>
                  <a:pt x="103932" y="262392"/>
                </a:lnTo>
                <a:lnTo>
                  <a:pt x="142701" y="266588"/>
                </a:lnTo>
                <a:lnTo>
                  <a:pt x="157182" y="266063"/>
                </a:lnTo>
                <a:lnTo>
                  <a:pt x="201441" y="258186"/>
                </a:lnTo>
                <a:lnTo>
                  <a:pt x="242238" y="241544"/>
                </a:lnTo>
                <a:lnTo>
                  <a:pt x="254016" y="234162"/>
                </a:lnTo>
                <a:lnTo>
                  <a:pt x="254016" y="197002"/>
                </a:lnTo>
                <a:lnTo>
                  <a:pt x="147800" y="197002"/>
                </a:lnTo>
                <a:lnTo>
                  <a:pt x="134614" y="195914"/>
                </a:lnTo>
                <a:lnTo>
                  <a:pt x="96101" y="170089"/>
                </a:lnTo>
                <a:lnTo>
                  <a:pt x="86846" y="133294"/>
                </a:lnTo>
                <a:lnTo>
                  <a:pt x="87898" y="119313"/>
                </a:lnTo>
                <a:lnTo>
                  <a:pt x="112769" y="79182"/>
                </a:lnTo>
                <a:lnTo>
                  <a:pt x="148907" y="69546"/>
                </a:lnTo>
                <a:lnTo>
                  <a:pt x="238090" y="69546"/>
                </a:lnTo>
                <a:lnTo>
                  <a:pt x="261289" y="49152"/>
                </a:lnTo>
                <a:lnTo>
                  <a:pt x="225990" y="19656"/>
                </a:lnTo>
                <a:lnTo>
                  <a:pt x="180101" y="3190"/>
                </a:lnTo>
                <a:lnTo>
                  <a:pt x="162812" y="798"/>
                </a:lnTo>
                <a:lnTo>
                  <a:pt x="144519" y="0"/>
                </a:lnTo>
                <a:close/>
              </a:path>
              <a:path extrusionOk="0" h="266700" w="802004">
                <a:moveTo>
                  <a:pt x="254016" y="126390"/>
                </a:moveTo>
                <a:lnTo>
                  <a:pt x="179186" y="126390"/>
                </a:lnTo>
                <a:lnTo>
                  <a:pt x="179186" y="190809"/>
                </a:lnTo>
                <a:lnTo>
                  <a:pt x="171620" y="193524"/>
                </a:lnTo>
                <a:lnTo>
                  <a:pt x="163864" y="195459"/>
                </a:lnTo>
                <a:lnTo>
                  <a:pt x="155923" y="196617"/>
                </a:lnTo>
                <a:lnTo>
                  <a:pt x="147800" y="197002"/>
                </a:lnTo>
                <a:lnTo>
                  <a:pt x="254016" y="197002"/>
                </a:lnTo>
                <a:lnTo>
                  <a:pt x="254016" y="126390"/>
                </a:lnTo>
                <a:close/>
              </a:path>
              <a:path extrusionOk="0" h="266700" w="802004">
                <a:moveTo>
                  <a:pt x="238090" y="69546"/>
                </a:moveTo>
                <a:lnTo>
                  <a:pt x="148907" y="69546"/>
                </a:lnTo>
                <a:lnTo>
                  <a:pt x="164939" y="71299"/>
                </a:lnTo>
                <a:lnTo>
                  <a:pt x="179829" y="76558"/>
                </a:lnTo>
                <a:lnTo>
                  <a:pt x="193578" y="85323"/>
                </a:lnTo>
                <a:lnTo>
                  <a:pt x="206185" y="97594"/>
                </a:lnTo>
                <a:lnTo>
                  <a:pt x="238090" y="69546"/>
                </a:lnTo>
                <a:close/>
              </a:path>
              <a:path extrusionOk="0" h="266700" w="802004">
                <a:moveTo>
                  <a:pt x="413675" y="5838"/>
                </a:moveTo>
                <a:lnTo>
                  <a:pt x="290699" y="5838"/>
                </a:lnTo>
                <a:lnTo>
                  <a:pt x="290699" y="260750"/>
                </a:lnTo>
                <a:lnTo>
                  <a:pt x="376794" y="260750"/>
                </a:lnTo>
                <a:lnTo>
                  <a:pt x="376794" y="198107"/>
                </a:lnTo>
                <a:lnTo>
                  <a:pt x="413675" y="198107"/>
                </a:lnTo>
                <a:lnTo>
                  <a:pt x="461637" y="191566"/>
                </a:lnTo>
                <a:lnTo>
                  <a:pt x="498609" y="172263"/>
                </a:lnTo>
                <a:lnTo>
                  <a:pt x="522084" y="141564"/>
                </a:lnTo>
                <a:lnTo>
                  <a:pt x="525605" y="131834"/>
                </a:lnTo>
                <a:lnTo>
                  <a:pt x="376794" y="131834"/>
                </a:lnTo>
                <a:lnTo>
                  <a:pt x="376794" y="72110"/>
                </a:lnTo>
                <a:lnTo>
                  <a:pt x="525605" y="72110"/>
                </a:lnTo>
                <a:lnTo>
                  <a:pt x="522084" y="62381"/>
                </a:lnTo>
                <a:lnTo>
                  <a:pt x="498609" y="31681"/>
                </a:lnTo>
                <a:lnTo>
                  <a:pt x="461637" y="12378"/>
                </a:lnTo>
                <a:lnTo>
                  <a:pt x="430804" y="6563"/>
                </a:lnTo>
                <a:lnTo>
                  <a:pt x="413675" y="5838"/>
                </a:lnTo>
                <a:close/>
              </a:path>
              <a:path extrusionOk="0" h="266700" w="802004">
                <a:moveTo>
                  <a:pt x="525605" y="72110"/>
                </a:moveTo>
                <a:lnTo>
                  <a:pt x="408180" y="72110"/>
                </a:lnTo>
                <a:lnTo>
                  <a:pt x="416401" y="72613"/>
                </a:lnTo>
                <a:lnTo>
                  <a:pt x="423518" y="74117"/>
                </a:lnTo>
                <a:lnTo>
                  <a:pt x="443243" y="111440"/>
                </a:lnTo>
                <a:lnTo>
                  <a:pt x="440318" y="118856"/>
                </a:lnTo>
                <a:lnTo>
                  <a:pt x="408180" y="131834"/>
                </a:lnTo>
                <a:lnTo>
                  <a:pt x="525605" y="131834"/>
                </a:lnTo>
                <a:lnTo>
                  <a:pt x="526532" y="129275"/>
                </a:lnTo>
                <a:lnTo>
                  <a:pt x="529200" y="116077"/>
                </a:lnTo>
                <a:lnTo>
                  <a:pt x="530089" y="101972"/>
                </a:lnTo>
                <a:lnTo>
                  <a:pt x="529200" y="87868"/>
                </a:lnTo>
                <a:lnTo>
                  <a:pt x="526532" y="74669"/>
                </a:lnTo>
                <a:lnTo>
                  <a:pt x="525605" y="72110"/>
                </a:lnTo>
                <a:close/>
              </a:path>
              <a:path extrusionOk="0" h="266700" w="802004">
                <a:moveTo>
                  <a:pt x="638716" y="5838"/>
                </a:moveTo>
                <a:lnTo>
                  <a:pt x="552581" y="5838"/>
                </a:lnTo>
                <a:lnTo>
                  <a:pt x="552581" y="146036"/>
                </a:lnTo>
                <a:lnTo>
                  <a:pt x="560794" y="196835"/>
                </a:lnTo>
                <a:lnTo>
                  <a:pt x="585430" y="234912"/>
                </a:lnTo>
                <a:lnTo>
                  <a:pt x="624733" y="258664"/>
                </a:lnTo>
                <a:lnTo>
                  <a:pt x="677020" y="266588"/>
                </a:lnTo>
                <a:lnTo>
                  <a:pt x="704761" y="264607"/>
                </a:lnTo>
                <a:lnTo>
                  <a:pt x="750563" y="248765"/>
                </a:lnTo>
                <a:lnTo>
                  <a:pt x="782975" y="217463"/>
                </a:lnTo>
                <a:lnTo>
                  <a:pt x="793143" y="197002"/>
                </a:lnTo>
                <a:lnTo>
                  <a:pt x="677732" y="197002"/>
                </a:lnTo>
                <a:lnTo>
                  <a:pt x="668793" y="196210"/>
                </a:lnTo>
                <a:lnTo>
                  <a:pt x="641162" y="167697"/>
                </a:lnTo>
                <a:lnTo>
                  <a:pt x="638836" y="146036"/>
                </a:lnTo>
                <a:lnTo>
                  <a:pt x="638716" y="5838"/>
                </a:lnTo>
                <a:close/>
              </a:path>
              <a:path extrusionOk="0" h="266700" w="802004">
                <a:moveTo>
                  <a:pt x="801419" y="5838"/>
                </a:moveTo>
                <a:lnTo>
                  <a:pt x="716787" y="5838"/>
                </a:lnTo>
                <a:lnTo>
                  <a:pt x="716661" y="146036"/>
                </a:lnTo>
                <a:lnTo>
                  <a:pt x="716149" y="156540"/>
                </a:lnTo>
                <a:lnTo>
                  <a:pt x="694438" y="193827"/>
                </a:lnTo>
                <a:lnTo>
                  <a:pt x="677732" y="197002"/>
                </a:lnTo>
                <a:lnTo>
                  <a:pt x="793143" y="197002"/>
                </a:lnTo>
                <a:lnTo>
                  <a:pt x="793227" y="196835"/>
                </a:lnTo>
                <a:lnTo>
                  <a:pt x="799372" y="173025"/>
                </a:lnTo>
                <a:lnTo>
                  <a:pt x="801419" y="146036"/>
                </a:lnTo>
                <a:lnTo>
                  <a:pt x="801419" y="5838"/>
                </a:lnTo>
                <a:close/>
              </a:path>
            </a:pathLst>
          </a:custGeom>
          <a:solidFill>
            <a:srgbClr val="FF00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nvGrpSpPr>
          <p:cNvPr id="172" name="Google Shape;172;p17"/>
          <p:cNvGrpSpPr/>
          <p:nvPr/>
        </p:nvGrpSpPr>
        <p:grpSpPr>
          <a:xfrm>
            <a:off x="1087613" y="0"/>
            <a:ext cx="6711756" cy="5143498"/>
            <a:chOff x="1087613" y="0"/>
            <a:chExt cx="6711756" cy="5143498"/>
          </a:xfrm>
        </p:grpSpPr>
        <p:pic>
          <p:nvPicPr>
            <p:cNvPr id="173" name="Google Shape;173;p17"/>
            <p:cNvPicPr preferRelativeResize="0"/>
            <p:nvPr/>
          </p:nvPicPr>
          <p:blipFill rotWithShape="1">
            <a:blip r:embed="rId3">
              <a:alphaModFix/>
            </a:blip>
            <a:srcRect b="0" l="0" r="0" t="0"/>
            <a:stretch/>
          </p:blipFill>
          <p:spPr>
            <a:xfrm>
              <a:off x="1514475" y="0"/>
              <a:ext cx="5143500" cy="5143498"/>
            </a:xfrm>
            <a:prstGeom prst="rect">
              <a:avLst/>
            </a:prstGeom>
            <a:noFill/>
            <a:ln>
              <a:noFill/>
            </a:ln>
            <a:effectLst>
              <a:outerShdw blurRad="57150" rotWithShape="0" algn="bl" dir="5400000" dist="19050">
                <a:srgbClr val="000000">
                  <a:alpha val="50000"/>
                </a:srgbClr>
              </a:outerShdw>
            </a:effectLst>
          </p:spPr>
        </p:pic>
        <p:sp>
          <p:nvSpPr>
            <p:cNvPr id="174" name="Google Shape;174;p17"/>
            <p:cNvSpPr/>
            <p:nvPr/>
          </p:nvSpPr>
          <p:spPr>
            <a:xfrm>
              <a:off x="1087613" y="1727290"/>
              <a:ext cx="1334135" cy="2588895"/>
            </a:xfrm>
            <a:custGeom>
              <a:rect b="b" l="l" r="r" t="t"/>
              <a:pathLst>
                <a:path extrusionOk="0" h="2588895" w="1334135">
                  <a:moveTo>
                    <a:pt x="1333935" y="0"/>
                  </a:moveTo>
                  <a:lnTo>
                    <a:pt x="1284265" y="922"/>
                  </a:lnTo>
                  <a:lnTo>
                    <a:pt x="1234810" y="3677"/>
                  </a:lnTo>
                  <a:lnTo>
                    <a:pt x="1185620" y="8248"/>
                  </a:lnTo>
                  <a:lnTo>
                    <a:pt x="1136742" y="14618"/>
                  </a:lnTo>
                  <a:lnTo>
                    <a:pt x="1088221" y="22769"/>
                  </a:lnTo>
                  <a:lnTo>
                    <a:pt x="1040106" y="32684"/>
                  </a:lnTo>
                  <a:lnTo>
                    <a:pt x="992445" y="44346"/>
                  </a:lnTo>
                  <a:lnTo>
                    <a:pt x="945283" y="57737"/>
                  </a:lnTo>
                  <a:lnTo>
                    <a:pt x="898669" y="72841"/>
                  </a:lnTo>
                  <a:lnTo>
                    <a:pt x="852649" y="89641"/>
                  </a:lnTo>
                  <a:lnTo>
                    <a:pt x="807271" y="108118"/>
                  </a:lnTo>
                  <a:lnTo>
                    <a:pt x="762583" y="128257"/>
                  </a:lnTo>
                  <a:lnTo>
                    <a:pt x="718630" y="150038"/>
                  </a:lnTo>
                  <a:lnTo>
                    <a:pt x="675461" y="173447"/>
                  </a:lnTo>
                  <a:lnTo>
                    <a:pt x="633123" y="198464"/>
                  </a:lnTo>
                  <a:lnTo>
                    <a:pt x="591663" y="225073"/>
                  </a:lnTo>
                  <a:lnTo>
                    <a:pt x="551129" y="253257"/>
                  </a:lnTo>
                  <a:lnTo>
                    <a:pt x="511566" y="282999"/>
                  </a:lnTo>
                  <a:lnTo>
                    <a:pt x="473024" y="314281"/>
                  </a:lnTo>
                  <a:lnTo>
                    <a:pt x="435678" y="346972"/>
                  </a:lnTo>
                  <a:lnTo>
                    <a:pt x="399683" y="380923"/>
                  </a:lnTo>
                  <a:lnTo>
                    <a:pt x="365064" y="416092"/>
                  </a:lnTo>
                  <a:lnTo>
                    <a:pt x="331844" y="452434"/>
                  </a:lnTo>
                  <a:lnTo>
                    <a:pt x="300051" y="489905"/>
                  </a:lnTo>
                  <a:lnTo>
                    <a:pt x="269707" y="528464"/>
                  </a:lnTo>
                  <a:lnTo>
                    <a:pt x="240839" y="568064"/>
                  </a:lnTo>
                  <a:lnTo>
                    <a:pt x="213472" y="608665"/>
                  </a:lnTo>
                  <a:lnTo>
                    <a:pt x="187629" y="650220"/>
                  </a:lnTo>
                  <a:lnTo>
                    <a:pt x="163337" y="692688"/>
                  </a:lnTo>
                  <a:lnTo>
                    <a:pt x="140620" y="736025"/>
                  </a:lnTo>
                  <a:lnTo>
                    <a:pt x="119503" y="780187"/>
                  </a:lnTo>
                  <a:lnTo>
                    <a:pt x="100012" y="825130"/>
                  </a:lnTo>
                  <a:lnTo>
                    <a:pt x="82170" y="870811"/>
                  </a:lnTo>
                  <a:lnTo>
                    <a:pt x="66004" y="917186"/>
                  </a:lnTo>
                  <a:lnTo>
                    <a:pt x="51537" y="964212"/>
                  </a:lnTo>
                  <a:lnTo>
                    <a:pt x="38796" y="1011846"/>
                  </a:lnTo>
                  <a:lnTo>
                    <a:pt x="27804" y="1060043"/>
                  </a:lnTo>
                  <a:lnTo>
                    <a:pt x="18588" y="1108761"/>
                  </a:lnTo>
                  <a:lnTo>
                    <a:pt x="11194" y="1157781"/>
                  </a:lnTo>
                  <a:lnTo>
                    <a:pt x="5647" y="1206895"/>
                  </a:lnTo>
                  <a:lnTo>
                    <a:pt x="1938" y="1256052"/>
                  </a:lnTo>
                  <a:lnTo>
                    <a:pt x="59" y="1305205"/>
                  </a:lnTo>
                  <a:lnTo>
                    <a:pt x="0" y="1354303"/>
                  </a:lnTo>
                  <a:lnTo>
                    <a:pt x="1751" y="1403297"/>
                  </a:lnTo>
                  <a:lnTo>
                    <a:pt x="5303" y="1452138"/>
                  </a:lnTo>
                  <a:lnTo>
                    <a:pt x="10649" y="1500776"/>
                  </a:lnTo>
                  <a:lnTo>
                    <a:pt x="17777" y="1549162"/>
                  </a:lnTo>
                  <a:lnTo>
                    <a:pt x="26680" y="1597246"/>
                  </a:lnTo>
                  <a:lnTo>
                    <a:pt x="37347" y="1644980"/>
                  </a:lnTo>
                  <a:lnTo>
                    <a:pt x="49771" y="1692313"/>
                  </a:lnTo>
                  <a:lnTo>
                    <a:pt x="63941" y="1739196"/>
                  </a:lnTo>
                  <a:lnTo>
                    <a:pt x="79849" y="1785581"/>
                  </a:lnTo>
                  <a:lnTo>
                    <a:pt x="97485" y="1831417"/>
                  </a:lnTo>
                  <a:lnTo>
                    <a:pt x="116840" y="1876656"/>
                  </a:lnTo>
                  <a:lnTo>
                    <a:pt x="137906" y="1921247"/>
                  </a:lnTo>
                  <a:lnTo>
                    <a:pt x="160673" y="1965142"/>
                  </a:lnTo>
                  <a:lnTo>
                    <a:pt x="185131" y="2008291"/>
                  </a:lnTo>
                  <a:lnTo>
                    <a:pt x="211181" y="2050502"/>
                  </a:lnTo>
                  <a:lnTo>
                    <a:pt x="238703" y="2091595"/>
                  </a:lnTo>
                  <a:lnTo>
                    <a:pt x="267658" y="2131540"/>
                  </a:lnTo>
                  <a:lnTo>
                    <a:pt x="298007" y="2170302"/>
                  </a:lnTo>
                  <a:lnTo>
                    <a:pt x="329711" y="2207852"/>
                  </a:lnTo>
                  <a:lnTo>
                    <a:pt x="362731" y="2244156"/>
                  </a:lnTo>
                  <a:lnTo>
                    <a:pt x="397029" y="2279183"/>
                  </a:lnTo>
                  <a:lnTo>
                    <a:pt x="432564" y="2312901"/>
                  </a:lnTo>
                  <a:lnTo>
                    <a:pt x="469300" y="2345279"/>
                  </a:lnTo>
                  <a:lnTo>
                    <a:pt x="507195" y="2376283"/>
                  </a:lnTo>
                  <a:lnTo>
                    <a:pt x="546212" y="2405883"/>
                  </a:lnTo>
                  <a:lnTo>
                    <a:pt x="586312" y="2434047"/>
                  </a:lnTo>
                  <a:lnTo>
                    <a:pt x="627455" y="2460742"/>
                  </a:lnTo>
                  <a:lnTo>
                    <a:pt x="669603" y="2485937"/>
                  </a:lnTo>
                  <a:lnTo>
                    <a:pt x="712717" y="2509600"/>
                  </a:lnTo>
                  <a:lnTo>
                    <a:pt x="756758" y="2531699"/>
                  </a:lnTo>
                  <a:lnTo>
                    <a:pt x="801687" y="2552202"/>
                  </a:lnTo>
                  <a:lnTo>
                    <a:pt x="847464" y="2571077"/>
                  </a:lnTo>
                  <a:lnTo>
                    <a:pt x="894052" y="2588293"/>
                  </a:lnTo>
                  <a:lnTo>
                    <a:pt x="1333935" y="1331365"/>
                  </a:lnTo>
                  <a:lnTo>
                    <a:pt x="1333935" y="0"/>
                  </a:lnTo>
                  <a:close/>
                </a:path>
              </a:pathLst>
            </a:custGeom>
            <a:solidFill>
              <a:srgbClr val="FF0052"/>
            </a:solid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17"/>
            <p:cNvSpPr/>
            <p:nvPr/>
          </p:nvSpPr>
          <p:spPr>
            <a:xfrm>
              <a:off x="2416726" y="1727290"/>
              <a:ext cx="1339215" cy="2349500"/>
            </a:xfrm>
            <a:custGeom>
              <a:rect b="b" l="l" r="r" t="t"/>
              <a:pathLst>
                <a:path extrusionOk="0" h="2349500" w="1339214">
                  <a:moveTo>
                    <a:pt x="0" y="0"/>
                  </a:moveTo>
                  <a:lnTo>
                    <a:pt x="4822" y="1331365"/>
                  </a:lnTo>
                  <a:lnTo>
                    <a:pt x="865022" y="2349002"/>
                  </a:lnTo>
                  <a:lnTo>
                    <a:pt x="903580" y="2315259"/>
                  </a:lnTo>
                  <a:lnTo>
                    <a:pt x="940714" y="2280157"/>
                  </a:lnTo>
                  <a:lnTo>
                    <a:pt x="976395" y="2243742"/>
                  </a:lnTo>
                  <a:lnTo>
                    <a:pt x="1010592" y="2206062"/>
                  </a:lnTo>
                  <a:lnTo>
                    <a:pt x="1043276" y="2167164"/>
                  </a:lnTo>
                  <a:lnTo>
                    <a:pt x="1074418" y="2127094"/>
                  </a:lnTo>
                  <a:lnTo>
                    <a:pt x="1103987" y="2085899"/>
                  </a:lnTo>
                  <a:lnTo>
                    <a:pt x="1131954" y="2043626"/>
                  </a:lnTo>
                  <a:lnTo>
                    <a:pt x="1158290" y="2000322"/>
                  </a:lnTo>
                  <a:lnTo>
                    <a:pt x="1182965" y="1956035"/>
                  </a:lnTo>
                  <a:lnTo>
                    <a:pt x="1205949" y="1910810"/>
                  </a:lnTo>
                  <a:lnTo>
                    <a:pt x="1227213" y="1864695"/>
                  </a:lnTo>
                  <a:lnTo>
                    <a:pt x="1246726" y="1817737"/>
                  </a:lnTo>
                  <a:lnTo>
                    <a:pt x="1264460" y="1769983"/>
                  </a:lnTo>
                  <a:lnTo>
                    <a:pt x="1280385" y="1721480"/>
                  </a:lnTo>
                  <a:lnTo>
                    <a:pt x="1294470" y="1672274"/>
                  </a:lnTo>
                  <a:lnTo>
                    <a:pt x="1306644" y="1622564"/>
                  </a:lnTo>
                  <a:lnTo>
                    <a:pt x="1316870" y="1572555"/>
                  </a:lnTo>
                  <a:lnTo>
                    <a:pt x="1325151" y="1522301"/>
                  </a:lnTo>
                  <a:lnTo>
                    <a:pt x="1331490" y="1471860"/>
                  </a:lnTo>
                  <a:lnTo>
                    <a:pt x="1335890" y="1421286"/>
                  </a:lnTo>
                  <a:lnTo>
                    <a:pt x="1338353" y="1370635"/>
                  </a:lnTo>
                  <a:lnTo>
                    <a:pt x="1338881" y="1319962"/>
                  </a:lnTo>
                  <a:lnTo>
                    <a:pt x="1337478" y="1269323"/>
                  </a:lnTo>
                  <a:lnTo>
                    <a:pt x="1334146" y="1218775"/>
                  </a:lnTo>
                  <a:lnTo>
                    <a:pt x="1328887" y="1168371"/>
                  </a:lnTo>
                  <a:lnTo>
                    <a:pt x="1321706" y="1118168"/>
                  </a:lnTo>
                  <a:lnTo>
                    <a:pt x="1312603" y="1068222"/>
                  </a:lnTo>
                  <a:lnTo>
                    <a:pt x="1301582" y="1018588"/>
                  </a:lnTo>
                  <a:lnTo>
                    <a:pt x="1288645" y="969321"/>
                  </a:lnTo>
                  <a:lnTo>
                    <a:pt x="1273795" y="920478"/>
                  </a:lnTo>
                  <a:lnTo>
                    <a:pt x="1257035" y="872113"/>
                  </a:lnTo>
                  <a:lnTo>
                    <a:pt x="1238426" y="824433"/>
                  </a:lnTo>
                  <a:lnTo>
                    <a:pt x="1218051" y="777623"/>
                  </a:lnTo>
                  <a:lnTo>
                    <a:pt x="1195942" y="731725"/>
                  </a:lnTo>
                  <a:lnTo>
                    <a:pt x="1172134" y="686784"/>
                  </a:lnTo>
                  <a:lnTo>
                    <a:pt x="1146662" y="642845"/>
                  </a:lnTo>
                  <a:lnTo>
                    <a:pt x="1119559" y="599951"/>
                  </a:lnTo>
                  <a:lnTo>
                    <a:pt x="1090860" y="558147"/>
                  </a:lnTo>
                  <a:lnTo>
                    <a:pt x="1060599" y="517477"/>
                  </a:lnTo>
                  <a:lnTo>
                    <a:pt x="1028809" y="477984"/>
                  </a:lnTo>
                  <a:lnTo>
                    <a:pt x="995525" y="439714"/>
                  </a:lnTo>
                  <a:lnTo>
                    <a:pt x="960782" y="402709"/>
                  </a:lnTo>
                  <a:lnTo>
                    <a:pt x="924612" y="367015"/>
                  </a:lnTo>
                  <a:lnTo>
                    <a:pt x="887051" y="332676"/>
                  </a:lnTo>
                  <a:lnTo>
                    <a:pt x="848131" y="299735"/>
                  </a:lnTo>
                  <a:lnTo>
                    <a:pt x="807889" y="268236"/>
                  </a:lnTo>
                  <a:lnTo>
                    <a:pt x="766357" y="238225"/>
                  </a:lnTo>
                  <a:lnTo>
                    <a:pt x="723700" y="209828"/>
                  </a:lnTo>
                  <a:lnTo>
                    <a:pt x="680095" y="183155"/>
                  </a:lnTo>
                  <a:lnTo>
                    <a:pt x="635597" y="158221"/>
                  </a:lnTo>
                  <a:lnTo>
                    <a:pt x="590258" y="135044"/>
                  </a:lnTo>
                  <a:lnTo>
                    <a:pt x="544131" y="113641"/>
                  </a:lnTo>
                  <a:lnTo>
                    <a:pt x="497270" y="94027"/>
                  </a:lnTo>
                  <a:lnTo>
                    <a:pt x="449729" y="76220"/>
                  </a:lnTo>
                  <a:lnTo>
                    <a:pt x="401559" y="60236"/>
                  </a:lnTo>
                  <a:lnTo>
                    <a:pt x="352815" y="46092"/>
                  </a:lnTo>
                  <a:lnTo>
                    <a:pt x="303550" y="33805"/>
                  </a:lnTo>
                  <a:lnTo>
                    <a:pt x="253817" y="23391"/>
                  </a:lnTo>
                  <a:lnTo>
                    <a:pt x="203670" y="14866"/>
                  </a:lnTo>
                  <a:lnTo>
                    <a:pt x="153161" y="8248"/>
                  </a:lnTo>
                  <a:lnTo>
                    <a:pt x="102344" y="3554"/>
                  </a:lnTo>
                  <a:lnTo>
                    <a:pt x="51273" y="798"/>
                  </a:lnTo>
                  <a:lnTo>
                    <a:pt x="0" y="0"/>
                  </a:lnTo>
                  <a:close/>
                </a:path>
              </a:pathLst>
            </a:custGeom>
            <a:solidFill>
              <a:srgbClr val="FFD5E3"/>
            </a:solid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6" name="Google Shape;176;p17"/>
            <p:cNvSpPr/>
            <p:nvPr/>
          </p:nvSpPr>
          <p:spPr>
            <a:xfrm>
              <a:off x="1975499" y="3058655"/>
              <a:ext cx="1313180" cy="1331595"/>
            </a:xfrm>
            <a:custGeom>
              <a:rect b="b" l="l" r="r" t="t"/>
              <a:pathLst>
                <a:path extrusionOk="0" h="1331595" w="1313179">
                  <a:moveTo>
                    <a:pt x="446050" y="0"/>
                  </a:moveTo>
                  <a:lnTo>
                    <a:pt x="0" y="1254718"/>
                  </a:lnTo>
                  <a:lnTo>
                    <a:pt x="47581" y="1270569"/>
                  </a:lnTo>
                  <a:lnTo>
                    <a:pt x="95623" y="1284595"/>
                  </a:lnTo>
                  <a:lnTo>
                    <a:pt x="144074" y="1296793"/>
                  </a:lnTo>
                  <a:lnTo>
                    <a:pt x="192880" y="1307156"/>
                  </a:lnTo>
                  <a:lnTo>
                    <a:pt x="241990" y="1315683"/>
                  </a:lnTo>
                  <a:lnTo>
                    <a:pt x="291351" y="1322368"/>
                  </a:lnTo>
                  <a:lnTo>
                    <a:pt x="340911" y="1327208"/>
                  </a:lnTo>
                  <a:lnTo>
                    <a:pt x="390618" y="1330199"/>
                  </a:lnTo>
                  <a:lnTo>
                    <a:pt x="440418" y="1331336"/>
                  </a:lnTo>
                  <a:lnTo>
                    <a:pt x="490260" y="1330615"/>
                  </a:lnTo>
                  <a:lnTo>
                    <a:pt x="540091" y="1328033"/>
                  </a:lnTo>
                  <a:lnTo>
                    <a:pt x="589860" y="1323586"/>
                  </a:lnTo>
                  <a:lnTo>
                    <a:pt x="639513" y="1317268"/>
                  </a:lnTo>
                  <a:lnTo>
                    <a:pt x="688997" y="1309077"/>
                  </a:lnTo>
                  <a:lnTo>
                    <a:pt x="738147" y="1299036"/>
                  </a:lnTo>
                  <a:lnTo>
                    <a:pt x="786779" y="1287187"/>
                  </a:lnTo>
                  <a:lnTo>
                    <a:pt x="834848" y="1273551"/>
                  </a:lnTo>
                  <a:lnTo>
                    <a:pt x="882305" y="1258152"/>
                  </a:lnTo>
                  <a:lnTo>
                    <a:pt x="929104" y="1241012"/>
                  </a:lnTo>
                  <a:lnTo>
                    <a:pt x="975196" y="1222152"/>
                  </a:lnTo>
                  <a:lnTo>
                    <a:pt x="1020536" y="1201596"/>
                  </a:lnTo>
                  <a:lnTo>
                    <a:pt x="1065075" y="1179366"/>
                  </a:lnTo>
                  <a:lnTo>
                    <a:pt x="1108766" y="1155484"/>
                  </a:lnTo>
                  <a:lnTo>
                    <a:pt x="1151562" y="1129972"/>
                  </a:lnTo>
                  <a:lnTo>
                    <a:pt x="1193416" y="1102852"/>
                  </a:lnTo>
                  <a:lnTo>
                    <a:pt x="1234280" y="1074148"/>
                  </a:lnTo>
                  <a:lnTo>
                    <a:pt x="1274108" y="1043881"/>
                  </a:lnTo>
                  <a:lnTo>
                    <a:pt x="1312851" y="1012074"/>
                  </a:lnTo>
                  <a:lnTo>
                    <a:pt x="446050" y="0"/>
                  </a:lnTo>
                  <a:close/>
                </a:path>
              </a:pathLst>
            </a:custGeom>
            <a:solidFill>
              <a:srgbClr val="FB3777"/>
            </a:solid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7" name="Google Shape;177;p17"/>
            <p:cNvSpPr/>
            <p:nvPr/>
          </p:nvSpPr>
          <p:spPr>
            <a:xfrm>
              <a:off x="1970913" y="1727301"/>
              <a:ext cx="1322705" cy="2590165"/>
            </a:xfrm>
            <a:custGeom>
              <a:rect b="b" l="l" r="r" t="t"/>
              <a:pathLst>
                <a:path extrusionOk="0" h="2590165" w="1322704">
                  <a:moveTo>
                    <a:pt x="1322374" y="2341422"/>
                  </a:moveTo>
                  <a:lnTo>
                    <a:pt x="456679" y="1326629"/>
                  </a:lnTo>
                  <a:lnTo>
                    <a:pt x="456565" y="0"/>
                  </a:lnTo>
                  <a:lnTo>
                    <a:pt x="444703" y="0"/>
                  </a:lnTo>
                  <a:lnTo>
                    <a:pt x="444703" y="1328407"/>
                  </a:lnTo>
                  <a:lnTo>
                    <a:pt x="0" y="2585809"/>
                  </a:lnTo>
                  <a:lnTo>
                    <a:pt x="11176" y="2589746"/>
                  </a:lnTo>
                  <a:lnTo>
                    <a:pt x="452983" y="1340573"/>
                  </a:lnTo>
                  <a:lnTo>
                    <a:pt x="1313357" y="2349119"/>
                  </a:lnTo>
                  <a:lnTo>
                    <a:pt x="1322374" y="2341422"/>
                  </a:lnTo>
                  <a:close/>
                </a:path>
              </a:pathLst>
            </a:custGeom>
            <a:solidFill>
              <a:srgbClr val="300E52"/>
            </a:solid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p17"/>
            <p:cNvSpPr/>
            <p:nvPr/>
          </p:nvSpPr>
          <p:spPr>
            <a:xfrm>
              <a:off x="1310714" y="1266973"/>
              <a:ext cx="6487795" cy="1017269"/>
            </a:xfrm>
            <a:custGeom>
              <a:rect b="b" l="l" r="r" t="t"/>
              <a:pathLst>
                <a:path extrusionOk="0" h="1017269" w="6487795">
                  <a:moveTo>
                    <a:pt x="1286029" y="0"/>
                  </a:moveTo>
                  <a:lnTo>
                    <a:pt x="1144316" y="946"/>
                  </a:lnTo>
                  <a:lnTo>
                    <a:pt x="1000745" y="4260"/>
                  </a:lnTo>
                  <a:lnTo>
                    <a:pt x="929078" y="7021"/>
                  </a:lnTo>
                  <a:lnTo>
                    <a:pt x="857925" y="10690"/>
                  </a:lnTo>
                  <a:lnTo>
                    <a:pt x="787563" y="15305"/>
                  </a:lnTo>
                  <a:lnTo>
                    <a:pt x="718386" y="20946"/>
                  </a:lnTo>
                  <a:lnTo>
                    <a:pt x="650751" y="27692"/>
                  </a:lnTo>
                  <a:lnTo>
                    <a:pt x="584816" y="35700"/>
                  </a:lnTo>
                  <a:lnTo>
                    <a:pt x="521055" y="44970"/>
                  </a:lnTo>
                  <a:lnTo>
                    <a:pt x="459745" y="55700"/>
                  </a:lnTo>
                  <a:lnTo>
                    <a:pt x="401123" y="67850"/>
                  </a:lnTo>
                  <a:lnTo>
                    <a:pt x="345624" y="81657"/>
                  </a:lnTo>
                  <a:lnTo>
                    <a:pt x="293445" y="97120"/>
                  </a:lnTo>
                  <a:lnTo>
                    <a:pt x="244942" y="114477"/>
                  </a:lnTo>
                  <a:lnTo>
                    <a:pt x="200432" y="133728"/>
                  </a:lnTo>
                  <a:lnTo>
                    <a:pt x="160179" y="155109"/>
                  </a:lnTo>
                  <a:lnTo>
                    <a:pt x="124539" y="178738"/>
                  </a:lnTo>
                  <a:lnTo>
                    <a:pt x="93841" y="204931"/>
                  </a:lnTo>
                  <a:lnTo>
                    <a:pt x="68538" y="233728"/>
                  </a:lnTo>
                  <a:lnTo>
                    <a:pt x="36918" y="292505"/>
                  </a:lnTo>
                  <a:lnTo>
                    <a:pt x="17948" y="347772"/>
                  </a:lnTo>
                  <a:lnTo>
                    <a:pt x="5963" y="403906"/>
                  </a:lnTo>
                  <a:lnTo>
                    <a:pt x="484" y="460435"/>
                  </a:lnTo>
                  <a:lnTo>
                    <a:pt x="0" y="488837"/>
                  </a:lnTo>
                  <a:lnTo>
                    <a:pt x="970" y="516845"/>
                  </a:lnTo>
                  <a:lnTo>
                    <a:pt x="6943" y="572743"/>
                  </a:lnTo>
                  <a:lnTo>
                    <a:pt x="17921" y="627615"/>
                  </a:lnTo>
                  <a:lnTo>
                    <a:pt x="33412" y="681028"/>
                  </a:lnTo>
                  <a:lnTo>
                    <a:pt x="52956" y="732586"/>
                  </a:lnTo>
                  <a:lnTo>
                    <a:pt x="76029" y="781817"/>
                  </a:lnTo>
                  <a:lnTo>
                    <a:pt x="102241" y="828286"/>
                  </a:lnTo>
                  <a:lnTo>
                    <a:pt x="131306" y="871822"/>
                  </a:lnTo>
                  <a:lnTo>
                    <a:pt x="162195" y="911245"/>
                  </a:lnTo>
                  <a:lnTo>
                    <a:pt x="195095" y="946867"/>
                  </a:lnTo>
                  <a:lnTo>
                    <a:pt x="229368" y="977952"/>
                  </a:lnTo>
                  <a:lnTo>
                    <a:pt x="264667" y="1004145"/>
                  </a:lnTo>
                  <a:lnTo>
                    <a:pt x="288164" y="1017185"/>
                  </a:lnTo>
                  <a:lnTo>
                    <a:pt x="294374" y="1016946"/>
                  </a:lnTo>
                  <a:lnTo>
                    <a:pt x="282968" y="977360"/>
                  </a:lnTo>
                  <a:lnTo>
                    <a:pt x="282139" y="976847"/>
                  </a:lnTo>
                  <a:lnTo>
                    <a:pt x="265893" y="965447"/>
                  </a:lnTo>
                  <a:lnTo>
                    <a:pt x="249725" y="952744"/>
                  </a:lnTo>
                  <a:lnTo>
                    <a:pt x="234229" y="939293"/>
                  </a:lnTo>
                  <a:lnTo>
                    <a:pt x="233637" y="938780"/>
                  </a:lnTo>
                  <a:lnTo>
                    <a:pt x="217746" y="923671"/>
                  </a:lnTo>
                  <a:lnTo>
                    <a:pt x="202548" y="907892"/>
                  </a:lnTo>
                  <a:lnTo>
                    <a:pt x="202053" y="907379"/>
                  </a:lnTo>
                  <a:lnTo>
                    <a:pt x="187169" y="890535"/>
                  </a:lnTo>
                  <a:lnTo>
                    <a:pt x="186715" y="890022"/>
                  </a:lnTo>
                  <a:lnTo>
                    <a:pt x="172191" y="872192"/>
                  </a:lnTo>
                  <a:lnTo>
                    <a:pt x="157246" y="852389"/>
                  </a:lnTo>
                  <a:lnTo>
                    <a:pt x="143585" y="832665"/>
                  </a:lnTo>
                  <a:lnTo>
                    <a:pt x="130078" y="811600"/>
                  </a:lnTo>
                  <a:lnTo>
                    <a:pt x="116898" y="789272"/>
                  </a:lnTo>
                  <a:lnTo>
                    <a:pt x="105045" y="767261"/>
                  </a:lnTo>
                  <a:lnTo>
                    <a:pt x="93618" y="744065"/>
                  </a:lnTo>
                  <a:lnTo>
                    <a:pt x="82721" y="719686"/>
                  </a:lnTo>
                  <a:lnTo>
                    <a:pt x="73191" y="695939"/>
                  </a:lnTo>
                  <a:lnTo>
                    <a:pt x="64224" y="670873"/>
                  </a:lnTo>
                  <a:lnTo>
                    <a:pt x="56315" y="645584"/>
                  </a:lnTo>
                  <a:lnTo>
                    <a:pt x="49542" y="620238"/>
                  </a:lnTo>
                  <a:lnTo>
                    <a:pt x="43682" y="594074"/>
                  </a:lnTo>
                  <a:lnTo>
                    <a:pt x="39088" y="568167"/>
                  </a:lnTo>
                  <a:lnTo>
                    <a:pt x="35619" y="541855"/>
                  </a:lnTo>
                  <a:lnTo>
                    <a:pt x="33407" y="515346"/>
                  </a:lnTo>
                  <a:lnTo>
                    <a:pt x="32470" y="488837"/>
                  </a:lnTo>
                  <a:lnTo>
                    <a:pt x="32908" y="462210"/>
                  </a:lnTo>
                  <a:lnTo>
                    <a:pt x="34721" y="435701"/>
                  </a:lnTo>
                  <a:lnTo>
                    <a:pt x="37995" y="409271"/>
                  </a:lnTo>
                  <a:lnTo>
                    <a:pt x="38043" y="408778"/>
                  </a:lnTo>
                  <a:lnTo>
                    <a:pt x="38133" y="408364"/>
                  </a:lnTo>
                  <a:lnTo>
                    <a:pt x="42808" y="382920"/>
                  </a:lnTo>
                  <a:lnTo>
                    <a:pt x="42974" y="382013"/>
                  </a:lnTo>
                  <a:lnTo>
                    <a:pt x="49136" y="356845"/>
                  </a:lnTo>
                  <a:lnTo>
                    <a:pt x="49366" y="355898"/>
                  </a:lnTo>
                  <a:lnTo>
                    <a:pt x="57122" y="330928"/>
                  </a:lnTo>
                  <a:lnTo>
                    <a:pt x="57403" y="330020"/>
                  </a:lnTo>
                  <a:lnTo>
                    <a:pt x="66746" y="305326"/>
                  </a:lnTo>
                  <a:lnTo>
                    <a:pt x="67103" y="304379"/>
                  </a:lnTo>
                  <a:lnTo>
                    <a:pt x="78025" y="280316"/>
                  </a:lnTo>
                  <a:lnTo>
                    <a:pt x="78543" y="279172"/>
                  </a:lnTo>
                  <a:lnTo>
                    <a:pt x="85458" y="266707"/>
                  </a:lnTo>
                  <a:lnTo>
                    <a:pt x="86152" y="265444"/>
                  </a:lnTo>
                  <a:lnTo>
                    <a:pt x="94299" y="253531"/>
                  </a:lnTo>
                  <a:lnTo>
                    <a:pt x="95046" y="252426"/>
                  </a:lnTo>
                  <a:lnTo>
                    <a:pt x="104537" y="240789"/>
                  </a:lnTo>
                  <a:lnTo>
                    <a:pt x="105336" y="239803"/>
                  </a:lnTo>
                  <a:lnTo>
                    <a:pt x="116248" y="228403"/>
                  </a:lnTo>
                  <a:lnTo>
                    <a:pt x="116997" y="227614"/>
                  </a:lnTo>
                  <a:lnTo>
                    <a:pt x="129258" y="216450"/>
                  </a:lnTo>
                  <a:lnTo>
                    <a:pt x="130034" y="215740"/>
                  </a:lnTo>
                  <a:lnTo>
                    <a:pt x="143699" y="204931"/>
                  </a:lnTo>
                  <a:lnTo>
                    <a:pt x="159383" y="193846"/>
                  </a:lnTo>
                  <a:lnTo>
                    <a:pt x="160112" y="193334"/>
                  </a:lnTo>
                  <a:lnTo>
                    <a:pt x="176440" y="183156"/>
                  </a:lnTo>
                  <a:lnTo>
                    <a:pt x="177070" y="182761"/>
                  </a:lnTo>
                  <a:lnTo>
                    <a:pt x="194767" y="172900"/>
                  </a:lnTo>
                  <a:lnTo>
                    <a:pt x="214232" y="163077"/>
                  </a:lnTo>
                  <a:lnTo>
                    <a:pt x="235336" y="153452"/>
                  </a:lnTo>
                  <a:lnTo>
                    <a:pt x="256600" y="144694"/>
                  </a:lnTo>
                  <a:lnTo>
                    <a:pt x="279464" y="136134"/>
                  </a:lnTo>
                  <a:lnTo>
                    <a:pt x="303722" y="127850"/>
                  </a:lnTo>
                  <a:lnTo>
                    <a:pt x="328127" y="120276"/>
                  </a:lnTo>
                  <a:lnTo>
                    <a:pt x="354041" y="112939"/>
                  </a:lnTo>
                  <a:lnTo>
                    <a:pt x="380660" y="105996"/>
                  </a:lnTo>
                  <a:lnTo>
                    <a:pt x="408475" y="99408"/>
                  </a:lnTo>
                  <a:lnTo>
                    <a:pt x="436637" y="93294"/>
                  </a:lnTo>
                  <a:lnTo>
                    <a:pt x="436502" y="93294"/>
                  </a:lnTo>
                  <a:lnTo>
                    <a:pt x="465713" y="87495"/>
                  </a:lnTo>
                  <a:lnTo>
                    <a:pt x="495579" y="82051"/>
                  </a:lnTo>
                  <a:lnTo>
                    <a:pt x="526273" y="76923"/>
                  </a:lnTo>
                  <a:lnTo>
                    <a:pt x="557462" y="72189"/>
                  </a:lnTo>
                  <a:lnTo>
                    <a:pt x="589204" y="67771"/>
                  </a:lnTo>
                  <a:lnTo>
                    <a:pt x="621539" y="63668"/>
                  </a:lnTo>
                  <a:lnTo>
                    <a:pt x="621341" y="63668"/>
                  </a:lnTo>
                  <a:lnTo>
                    <a:pt x="654388" y="59842"/>
                  </a:lnTo>
                  <a:lnTo>
                    <a:pt x="721469" y="53175"/>
                  </a:lnTo>
                  <a:lnTo>
                    <a:pt x="721674" y="53175"/>
                  </a:lnTo>
                  <a:lnTo>
                    <a:pt x="790092" y="47574"/>
                  </a:lnTo>
                  <a:lnTo>
                    <a:pt x="790415" y="47574"/>
                  </a:lnTo>
                  <a:lnTo>
                    <a:pt x="859901" y="42998"/>
                  </a:lnTo>
                  <a:lnTo>
                    <a:pt x="860466" y="42998"/>
                  </a:lnTo>
                  <a:lnTo>
                    <a:pt x="930620" y="39368"/>
                  </a:lnTo>
                  <a:lnTo>
                    <a:pt x="931429" y="39368"/>
                  </a:lnTo>
                  <a:lnTo>
                    <a:pt x="1001891" y="36607"/>
                  </a:lnTo>
                  <a:lnTo>
                    <a:pt x="1001733" y="36607"/>
                  </a:lnTo>
                  <a:lnTo>
                    <a:pt x="1073439" y="34595"/>
                  </a:lnTo>
                  <a:lnTo>
                    <a:pt x="1073281" y="34595"/>
                  </a:lnTo>
                  <a:lnTo>
                    <a:pt x="1144869" y="33294"/>
                  </a:lnTo>
                  <a:lnTo>
                    <a:pt x="1144711" y="33294"/>
                  </a:lnTo>
                  <a:lnTo>
                    <a:pt x="1215864" y="32583"/>
                  </a:lnTo>
                  <a:lnTo>
                    <a:pt x="1286025" y="32386"/>
                  </a:lnTo>
                  <a:lnTo>
                    <a:pt x="6487232" y="32386"/>
                  </a:lnTo>
                  <a:lnTo>
                    <a:pt x="6487232" y="14595"/>
                  </a:lnTo>
                  <a:lnTo>
                    <a:pt x="6479959" y="7337"/>
                  </a:lnTo>
                  <a:lnTo>
                    <a:pt x="1875017" y="7337"/>
                  </a:lnTo>
                  <a:lnTo>
                    <a:pt x="1853276" y="7297"/>
                  </a:lnTo>
                  <a:lnTo>
                    <a:pt x="1830507" y="7140"/>
                  </a:lnTo>
                  <a:lnTo>
                    <a:pt x="1355403" y="236"/>
                  </a:lnTo>
                  <a:lnTo>
                    <a:pt x="1286029" y="0"/>
                  </a:lnTo>
                  <a:close/>
                </a:path>
                <a:path extrusionOk="0" h="1017269" w="6487795">
                  <a:moveTo>
                    <a:pt x="282638" y="977156"/>
                  </a:moveTo>
                  <a:lnTo>
                    <a:pt x="282930" y="977360"/>
                  </a:lnTo>
                  <a:lnTo>
                    <a:pt x="282638" y="977156"/>
                  </a:lnTo>
                  <a:close/>
                </a:path>
                <a:path extrusionOk="0" h="1017269" w="6487795">
                  <a:moveTo>
                    <a:pt x="282197" y="976847"/>
                  </a:moveTo>
                  <a:lnTo>
                    <a:pt x="282638" y="977156"/>
                  </a:lnTo>
                  <a:lnTo>
                    <a:pt x="282197" y="976847"/>
                  </a:lnTo>
                  <a:close/>
                </a:path>
                <a:path extrusionOk="0" h="1017269" w="6487795">
                  <a:moveTo>
                    <a:pt x="266422" y="965816"/>
                  </a:moveTo>
                  <a:lnTo>
                    <a:pt x="266604" y="965959"/>
                  </a:lnTo>
                  <a:lnTo>
                    <a:pt x="266422" y="965816"/>
                  </a:lnTo>
                  <a:close/>
                </a:path>
                <a:path extrusionOk="0" h="1017269" w="6487795">
                  <a:moveTo>
                    <a:pt x="265949" y="965447"/>
                  </a:moveTo>
                  <a:lnTo>
                    <a:pt x="266422" y="965816"/>
                  </a:lnTo>
                  <a:lnTo>
                    <a:pt x="265949" y="965447"/>
                  </a:lnTo>
                  <a:close/>
                </a:path>
                <a:path extrusionOk="0" h="1017269" w="6487795">
                  <a:moveTo>
                    <a:pt x="250207" y="953122"/>
                  </a:moveTo>
                  <a:close/>
                </a:path>
                <a:path extrusionOk="0" h="1017269" w="6487795">
                  <a:moveTo>
                    <a:pt x="249771" y="952744"/>
                  </a:moveTo>
                  <a:lnTo>
                    <a:pt x="250207" y="953122"/>
                  </a:lnTo>
                  <a:lnTo>
                    <a:pt x="249771" y="952744"/>
                  </a:lnTo>
                  <a:close/>
                </a:path>
                <a:path extrusionOk="0" h="1017269" w="6487795">
                  <a:moveTo>
                    <a:pt x="233789" y="938912"/>
                  </a:moveTo>
                  <a:lnTo>
                    <a:pt x="234190" y="939293"/>
                  </a:lnTo>
                  <a:lnTo>
                    <a:pt x="233789" y="938912"/>
                  </a:lnTo>
                  <a:close/>
                </a:path>
                <a:path extrusionOk="0" h="1017269" w="6487795">
                  <a:moveTo>
                    <a:pt x="233650" y="938780"/>
                  </a:moveTo>
                  <a:lnTo>
                    <a:pt x="233789" y="938912"/>
                  </a:lnTo>
                  <a:lnTo>
                    <a:pt x="233650" y="938780"/>
                  </a:lnTo>
                  <a:close/>
                </a:path>
                <a:path extrusionOk="0" h="1017269" w="6487795">
                  <a:moveTo>
                    <a:pt x="217802" y="923671"/>
                  </a:moveTo>
                  <a:lnTo>
                    <a:pt x="218260" y="924145"/>
                  </a:lnTo>
                  <a:lnTo>
                    <a:pt x="217802" y="923671"/>
                  </a:lnTo>
                  <a:close/>
                </a:path>
                <a:path extrusionOk="0" h="1017269" w="6487795">
                  <a:moveTo>
                    <a:pt x="202296" y="907631"/>
                  </a:moveTo>
                  <a:lnTo>
                    <a:pt x="202527" y="907892"/>
                  </a:lnTo>
                  <a:lnTo>
                    <a:pt x="202296" y="907631"/>
                  </a:lnTo>
                  <a:close/>
                </a:path>
                <a:path extrusionOk="0" h="1017269" w="6487795">
                  <a:moveTo>
                    <a:pt x="202073" y="907379"/>
                  </a:moveTo>
                  <a:lnTo>
                    <a:pt x="202296" y="907631"/>
                  </a:lnTo>
                  <a:lnTo>
                    <a:pt x="202073" y="907379"/>
                  </a:lnTo>
                  <a:close/>
                </a:path>
                <a:path extrusionOk="0" h="1017269" w="6487795">
                  <a:moveTo>
                    <a:pt x="186927" y="890262"/>
                  </a:moveTo>
                  <a:lnTo>
                    <a:pt x="187150" y="890535"/>
                  </a:lnTo>
                  <a:lnTo>
                    <a:pt x="186927" y="890262"/>
                  </a:lnTo>
                  <a:close/>
                </a:path>
                <a:path extrusionOk="0" h="1017269" w="6487795">
                  <a:moveTo>
                    <a:pt x="186732" y="890022"/>
                  </a:moveTo>
                  <a:lnTo>
                    <a:pt x="186927" y="890262"/>
                  </a:lnTo>
                  <a:lnTo>
                    <a:pt x="186732" y="890022"/>
                  </a:lnTo>
                  <a:close/>
                </a:path>
                <a:path extrusionOk="0" h="1017269" w="6487795">
                  <a:moveTo>
                    <a:pt x="171890" y="871822"/>
                  </a:moveTo>
                  <a:lnTo>
                    <a:pt x="172168" y="872192"/>
                  </a:lnTo>
                  <a:lnTo>
                    <a:pt x="171890" y="871822"/>
                  </a:lnTo>
                  <a:close/>
                </a:path>
                <a:path extrusionOk="0" h="1017269" w="6487795">
                  <a:moveTo>
                    <a:pt x="171782" y="871679"/>
                  </a:moveTo>
                  <a:lnTo>
                    <a:pt x="171890" y="871822"/>
                  </a:lnTo>
                  <a:lnTo>
                    <a:pt x="171782" y="871679"/>
                  </a:lnTo>
                  <a:close/>
                </a:path>
                <a:path extrusionOk="0" h="1017269" w="6487795">
                  <a:moveTo>
                    <a:pt x="157281" y="852389"/>
                  </a:moveTo>
                  <a:lnTo>
                    <a:pt x="157610" y="852862"/>
                  </a:lnTo>
                  <a:lnTo>
                    <a:pt x="157281" y="852389"/>
                  </a:lnTo>
                  <a:close/>
                </a:path>
                <a:path extrusionOk="0" h="1017269" w="6487795">
                  <a:moveTo>
                    <a:pt x="143327" y="832294"/>
                  </a:moveTo>
                  <a:lnTo>
                    <a:pt x="143565" y="832665"/>
                  </a:lnTo>
                  <a:lnTo>
                    <a:pt x="143327" y="832294"/>
                  </a:lnTo>
                  <a:close/>
                </a:path>
                <a:path extrusionOk="0" h="1017269" w="6487795">
                  <a:moveTo>
                    <a:pt x="143237" y="832152"/>
                  </a:moveTo>
                  <a:lnTo>
                    <a:pt x="143327" y="832294"/>
                  </a:lnTo>
                  <a:lnTo>
                    <a:pt x="143237" y="832152"/>
                  </a:lnTo>
                  <a:close/>
                </a:path>
                <a:path extrusionOk="0" h="1017269" w="6487795">
                  <a:moveTo>
                    <a:pt x="129875" y="811283"/>
                  </a:moveTo>
                  <a:lnTo>
                    <a:pt x="130062" y="811600"/>
                  </a:lnTo>
                  <a:lnTo>
                    <a:pt x="129875" y="811283"/>
                  </a:lnTo>
                  <a:close/>
                </a:path>
                <a:path extrusionOk="0" h="1017269" w="6487795">
                  <a:moveTo>
                    <a:pt x="129759" y="811087"/>
                  </a:moveTo>
                  <a:lnTo>
                    <a:pt x="129875" y="811283"/>
                  </a:lnTo>
                  <a:lnTo>
                    <a:pt x="129759" y="811087"/>
                  </a:lnTo>
                  <a:close/>
                </a:path>
                <a:path extrusionOk="0" h="1017269" w="6487795">
                  <a:moveTo>
                    <a:pt x="117178" y="789747"/>
                  </a:moveTo>
                  <a:close/>
                </a:path>
                <a:path extrusionOk="0" h="1017269" w="6487795">
                  <a:moveTo>
                    <a:pt x="116922" y="789272"/>
                  </a:moveTo>
                  <a:lnTo>
                    <a:pt x="117178" y="789747"/>
                  </a:lnTo>
                  <a:lnTo>
                    <a:pt x="116922" y="789272"/>
                  </a:lnTo>
                  <a:close/>
                </a:path>
                <a:path extrusionOk="0" h="1017269" w="6487795">
                  <a:moveTo>
                    <a:pt x="104849" y="766897"/>
                  </a:moveTo>
                  <a:lnTo>
                    <a:pt x="105028" y="767261"/>
                  </a:lnTo>
                  <a:lnTo>
                    <a:pt x="104849" y="766897"/>
                  </a:lnTo>
                  <a:close/>
                </a:path>
                <a:path extrusionOk="0" h="1017269" w="6487795">
                  <a:moveTo>
                    <a:pt x="104756" y="766708"/>
                  </a:moveTo>
                  <a:lnTo>
                    <a:pt x="104849" y="766897"/>
                  </a:lnTo>
                  <a:lnTo>
                    <a:pt x="104756" y="766708"/>
                  </a:lnTo>
                  <a:close/>
                </a:path>
                <a:path extrusionOk="0" h="1017269" w="6487795">
                  <a:moveTo>
                    <a:pt x="93459" y="743742"/>
                  </a:moveTo>
                  <a:lnTo>
                    <a:pt x="93604" y="744065"/>
                  </a:lnTo>
                  <a:lnTo>
                    <a:pt x="93459" y="743742"/>
                  </a:lnTo>
                  <a:close/>
                </a:path>
                <a:path extrusionOk="0" h="1017269" w="6487795">
                  <a:moveTo>
                    <a:pt x="93357" y="743513"/>
                  </a:moveTo>
                  <a:lnTo>
                    <a:pt x="93459" y="743742"/>
                  </a:lnTo>
                  <a:lnTo>
                    <a:pt x="93357" y="743513"/>
                  </a:lnTo>
                  <a:close/>
                </a:path>
                <a:path extrusionOk="0" h="1017269" w="6487795">
                  <a:moveTo>
                    <a:pt x="82874" y="720028"/>
                  </a:moveTo>
                  <a:lnTo>
                    <a:pt x="82958" y="720239"/>
                  </a:lnTo>
                  <a:lnTo>
                    <a:pt x="82874" y="720028"/>
                  </a:lnTo>
                  <a:close/>
                </a:path>
                <a:path extrusionOk="0" h="1017269" w="6487795">
                  <a:moveTo>
                    <a:pt x="82736" y="719686"/>
                  </a:moveTo>
                  <a:lnTo>
                    <a:pt x="82874" y="720028"/>
                  </a:lnTo>
                  <a:lnTo>
                    <a:pt x="82736" y="719686"/>
                  </a:lnTo>
                  <a:close/>
                </a:path>
                <a:path extrusionOk="0" h="1017269" w="6487795">
                  <a:moveTo>
                    <a:pt x="72975" y="695401"/>
                  </a:moveTo>
                  <a:lnTo>
                    <a:pt x="73167" y="695939"/>
                  </a:lnTo>
                  <a:lnTo>
                    <a:pt x="72975" y="695401"/>
                  </a:lnTo>
                  <a:close/>
                </a:path>
                <a:path extrusionOk="0" h="1017269" w="6487795">
                  <a:moveTo>
                    <a:pt x="72942" y="695308"/>
                  </a:moveTo>
                  <a:close/>
                </a:path>
                <a:path extrusionOk="0" h="1017269" w="6487795">
                  <a:moveTo>
                    <a:pt x="64230" y="670873"/>
                  </a:moveTo>
                  <a:lnTo>
                    <a:pt x="64297" y="671087"/>
                  </a:lnTo>
                  <a:lnTo>
                    <a:pt x="64230" y="670873"/>
                  </a:lnTo>
                  <a:close/>
                </a:path>
                <a:path extrusionOk="0" h="1017269" w="6487795">
                  <a:moveTo>
                    <a:pt x="64112" y="670495"/>
                  </a:moveTo>
                  <a:lnTo>
                    <a:pt x="64230" y="670873"/>
                  </a:lnTo>
                  <a:lnTo>
                    <a:pt x="64112" y="670495"/>
                  </a:lnTo>
                  <a:close/>
                </a:path>
                <a:path extrusionOk="0" h="1017269" w="6487795">
                  <a:moveTo>
                    <a:pt x="56322" y="645584"/>
                  </a:moveTo>
                  <a:lnTo>
                    <a:pt x="56391" y="645840"/>
                  </a:lnTo>
                  <a:lnTo>
                    <a:pt x="56322" y="645584"/>
                  </a:lnTo>
                  <a:close/>
                </a:path>
                <a:path extrusionOk="0" h="1017269" w="6487795">
                  <a:moveTo>
                    <a:pt x="56222" y="645209"/>
                  </a:moveTo>
                  <a:lnTo>
                    <a:pt x="56322" y="645584"/>
                  </a:lnTo>
                  <a:lnTo>
                    <a:pt x="56222" y="645209"/>
                  </a:lnTo>
                  <a:close/>
                </a:path>
                <a:path extrusionOk="0" h="1017269" w="6487795">
                  <a:moveTo>
                    <a:pt x="49438" y="619849"/>
                  </a:moveTo>
                  <a:lnTo>
                    <a:pt x="49524" y="620238"/>
                  </a:lnTo>
                  <a:lnTo>
                    <a:pt x="49438" y="619849"/>
                  </a:lnTo>
                  <a:close/>
                </a:path>
                <a:path extrusionOk="0" h="1017269" w="6487795">
                  <a:moveTo>
                    <a:pt x="49375" y="619568"/>
                  </a:moveTo>
                  <a:lnTo>
                    <a:pt x="49438" y="619849"/>
                  </a:lnTo>
                  <a:lnTo>
                    <a:pt x="49375" y="619568"/>
                  </a:lnTo>
                  <a:close/>
                </a:path>
                <a:path extrusionOk="0" h="1017269" w="6487795">
                  <a:moveTo>
                    <a:pt x="43690" y="594074"/>
                  </a:moveTo>
                  <a:lnTo>
                    <a:pt x="43733" y="594321"/>
                  </a:lnTo>
                  <a:lnTo>
                    <a:pt x="43690" y="594074"/>
                  </a:lnTo>
                  <a:close/>
                </a:path>
                <a:path extrusionOk="0" h="1017269" w="6487795">
                  <a:moveTo>
                    <a:pt x="43614" y="593650"/>
                  </a:moveTo>
                  <a:lnTo>
                    <a:pt x="43690" y="594074"/>
                  </a:lnTo>
                  <a:lnTo>
                    <a:pt x="43614" y="593650"/>
                  </a:lnTo>
                  <a:close/>
                </a:path>
                <a:path extrusionOk="0" h="1017269" w="6487795">
                  <a:moveTo>
                    <a:pt x="39029" y="567834"/>
                  </a:moveTo>
                  <a:lnTo>
                    <a:pt x="39073" y="568167"/>
                  </a:lnTo>
                  <a:lnTo>
                    <a:pt x="39029" y="567834"/>
                  </a:lnTo>
                  <a:close/>
                </a:path>
                <a:path extrusionOk="0" h="1017269" w="6487795">
                  <a:moveTo>
                    <a:pt x="38980" y="567457"/>
                  </a:moveTo>
                  <a:lnTo>
                    <a:pt x="39029" y="567834"/>
                  </a:lnTo>
                  <a:lnTo>
                    <a:pt x="38980" y="567457"/>
                  </a:lnTo>
                  <a:close/>
                </a:path>
                <a:path extrusionOk="0" h="1017269" w="6487795">
                  <a:moveTo>
                    <a:pt x="35563" y="541433"/>
                  </a:moveTo>
                  <a:lnTo>
                    <a:pt x="35598" y="541855"/>
                  </a:lnTo>
                  <a:lnTo>
                    <a:pt x="35563" y="541433"/>
                  </a:lnTo>
                  <a:close/>
                </a:path>
                <a:path extrusionOk="0" h="1017269" w="6487795">
                  <a:moveTo>
                    <a:pt x="35533" y="541066"/>
                  </a:moveTo>
                  <a:lnTo>
                    <a:pt x="35563" y="541433"/>
                  </a:lnTo>
                  <a:lnTo>
                    <a:pt x="35533" y="541066"/>
                  </a:lnTo>
                  <a:close/>
                </a:path>
                <a:path extrusionOk="0" h="1017269" w="6487795">
                  <a:moveTo>
                    <a:pt x="33375" y="514962"/>
                  </a:moveTo>
                  <a:lnTo>
                    <a:pt x="33388" y="515346"/>
                  </a:lnTo>
                  <a:lnTo>
                    <a:pt x="33375" y="514962"/>
                  </a:lnTo>
                  <a:close/>
                </a:path>
                <a:path extrusionOk="0" h="1017269" w="6487795">
                  <a:moveTo>
                    <a:pt x="33363" y="514597"/>
                  </a:moveTo>
                  <a:lnTo>
                    <a:pt x="33375" y="514962"/>
                  </a:lnTo>
                  <a:lnTo>
                    <a:pt x="33363" y="514597"/>
                  </a:lnTo>
                  <a:close/>
                </a:path>
                <a:path extrusionOk="0" h="1017269" w="6487795">
                  <a:moveTo>
                    <a:pt x="32455" y="488411"/>
                  </a:moveTo>
                  <a:lnTo>
                    <a:pt x="32448" y="488837"/>
                  </a:lnTo>
                  <a:lnTo>
                    <a:pt x="32455" y="488411"/>
                  </a:lnTo>
                  <a:close/>
                </a:path>
                <a:path extrusionOk="0" h="1017269" w="6487795">
                  <a:moveTo>
                    <a:pt x="32463" y="487970"/>
                  </a:moveTo>
                  <a:lnTo>
                    <a:pt x="32455" y="488411"/>
                  </a:lnTo>
                  <a:lnTo>
                    <a:pt x="32463" y="487970"/>
                  </a:lnTo>
                  <a:close/>
                </a:path>
                <a:path extrusionOk="0" h="1017269" w="6487795">
                  <a:moveTo>
                    <a:pt x="32915" y="461801"/>
                  </a:moveTo>
                  <a:lnTo>
                    <a:pt x="32886" y="462210"/>
                  </a:lnTo>
                  <a:lnTo>
                    <a:pt x="32915" y="461801"/>
                  </a:lnTo>
                  <a:close/>
                </a:path>
                <a:path extrusionOk="0" h="1017269" w="6487795">
                  <a:moveTo>
                    <a:pt x="32944" y="461382"/>
                  </a:moveTo>
                  <a:lnTo>
                    <a:pt x="32915" y="461801"/>
                  </a:lnTo>
                  <a:lnTo>
                    <a:pt x="32944" y="461382"/>
                  </a:lnTo>
                  <a:close/>
                </a:path>
                <a:path extrusionOk="0" h="1017269" w="6487795">
                  <a:moveTo>
                    <a:pt x="34751" y="435266"/>
                  </a:moveTo>
                  <a:lnTo>
                    <a:pt x="34697" y="435701"/>
                  </a:lnTo>
                  <a:lnTo>
                    <a:pt x="34751" y="435266"/>
                  </a:lnTo>
                  <a:close/>
                </a:path>
                <a:path extrusionOk="0" h="1017269" w="6487795">
                  <a:moveTo>
                    <a:pt x="34810" y="434794"/>
                  </a:moveTo>
                  <a:lnTo>
                    <a:pt x="34751" y="435266"/>
                  </a:lnTo>
                  <a:lnTo>
                    <a:pt x="34810" y="434794"/>
                  </a:lnTo>
                  <a:close/>
                </a:path>
                <a:path extrusionOk="0" h="1017269" w="6487795">
                  <a:moveTo>
                    <a:pt x="38108" y="408364"/>
                  </a:moveTo>
                  <a:lnTo>
                    <a:pt x="37966" y="409271"/>
                  </a:lnTo>
                  <a:lnTo>
                    <a:pt x="38057" y="408778"/>
                  </a:lnTo>
                  <a:lnTo>
                    <a:pt x="38108" y="408364"/>
                  </a:lnTo>
                  <a:close/>
                </a:path>
                <a:path extrusionOk="0" h="1017269" w="6487795">
                  <a:moveTo>
                    <a:pt x="38057" y="408778"/>
                  </a:moveTo>
                  <a:lnTo>
                    <a:pt x="37966" y="409271"/>
                  </a:lnTo>
                  <a:lnTo>
                    <a:pt x="38057" y="408778"/>
                  </a:lnTo>
                  <a:close/>
                </a:path>
                <a:path extrusionOk="0" h="1017269" w="6487795">
                  <a:moveTo>
                    <a:pt x="38133" y="408364"/>
                  </a:moveTo>
                  <a:lnTo>
                    <a:pt x="38057" y="408778"/>
                  </a:lnTo>
                  <a:lnTo>
                    <a:pt x="38133" y="408364"/>
                  </a:lnTo>
                  <a:close/>
                </a:path>
                <a:path extrusionOk="0" h="1017269" w="6487795">
                  <a:moveTo>
                    <a:pt x="42974" y="382013"/>
                  </a:moveTo>
                  <a:lnTo>
                    <a:pt x="42785" y="382920"/>
                  </a:lnTo>
                  <a:lnTo>
                    <a:pt x="42878" y="382535"/>
                  </a:lnTo>
                  <a:lnTo>
                    <a:pt x="42974" y="382013"/>
                  </a:lnTo>
                  <a:close/>
                </a:path>
                <a:path extrusionOk="0" h="1017269" w="6487795">
                  <a:moveTo>
                    <a:pt x="42878" y="382535"/>
                  </a:moveTo>
                  <a:lnTo>
                    <a:pt x="42785" y="382920"/>
                  </a:lnTo>
                  <a:lnTo>
                    <a:pt x="42878" y="382535"/>
                  </a:lnTo>
                  <a:close/>
                </a:path>
                <a:path extrusionOk="0" h="1017269" w="6487795">
                  <a:moveTo>
                    <a:pt x="43006" y="382013"/>
                  </a:moveTo>
                  <a:lnTo>
                    <a:pt x="42878" y="382535"/>
                  </a:lnTo>
                  <a:lnTo>
                    <a:pt x="43006" y="382013"/>
                  </a:lnTo>
                  <a:close/>
                </a:path>
                <a:path extrusionOk="0" h="1017269" w="6487795">
                  <a:moveTo>
                    <a:pt x="49366" y="355898"/>
                  </a:moveTo>
                  <a:lnTo>
                    <a:pt x="49101" y="356845"/>
                  </a:lnTo>
                  <a:lnTo>
                    <a:pt x="49262" y="356325"/>
                  </a:lnTo>
                  <a:lnTo>
                    <a:pt x="49366" y="355898"/>
                  </a:lnTo>
                  <a:close/>
                </a:path>
                <a:path extrusionOk="0" h="1017269" w="6487795">
                  <a:moveTo>
                    <a:pt x="49262" y="356325"/>
                  </a:moveTo>
                  <a:lnTo>
                    <a:pt x="49101" y="356845"/>
                  </a:lnTo>
                  <a:lnTo>
                    <a:pt x="49262" y="356325"/>
                  </a:lnTo>
                  <a:close/>
                </a:path>
                <a:path extrusionOk="0" h="1017269" w="6487795">
                  <a:moveTo>
                    <a:pt x="49394" y="355898"/>
                  </a:moveTo>
                  <a:lnTo>
                    <a:pt x="49262" y="356325"/>
                  </a:lnTo>
                  <a:lnTo>
                    <a:pt x="49394" y="355898"/>
                  </a:lnTo>
                  <a:close/>
                </a:path>
                <a:path extrusionOk="0" h="1017269" w="6487795">
                  <a:moveTo>
                    <a:pt x="57403" y="330020"/>
                  </a:moveTo>
                  <a:lnTo>
                    <a:pt x="57082" y="330928"/>
                  </a:lnTo>
                  <a:lnTo>
                    <a:pt x="57301" y="330348"/>
                  </a:lnTo>
                  <a:lnTo>
                    <a:pt x="57403" y="330020"/>
                  </a:lnTo>
                  <a:close/>
                </a:path>
                <a:path extrusionOk="0" h="1017269" w="6487795">
                  <a:moveTo>
                    <a:pt x="57301" y="330348"/>
                  </a:moveTo>
                  <a:lnTo>
                    <a:pt x="57082" y="330928"/>
                  </a:lnTo>
                  <a:lnTo>
                    <a:pt x="57301" y="330348"/>
                  </a:lnTo>
                  <a:close/>
                </a:path>
                <a:path extrusionOk="0" h="1017269" w="6487795">
                  <a:moveTo>
                    <a:pt x="57425" y="330020"/>
                  </a:moveTo>
                  <a:lnTo>
                    <a:pt x="57301" y="330348"/>
                  </a:lnTo>
                  <a:lnTo>
                    <a:pt x="57425" y="330020"/>
                  </a:lnTo>
                  <a:close/>
                </a:path>
                <a:path extrusionOk="0" h="1017269" w="6487795">
                  <a:moveTo>
                    <a:pt x="67103" y="304379"/>
                  </a:moveTo>
                  <a:lnTo>
                    <a:pt x="66712" y="305326"/>
                  </a:lnTo>
                  <a:lnTo>
                    <a:pt x="66917" y="304872"/>
                  </a:lnTo>
                  <a:lnTo>
                    <a:pt x="67103" y="304379"/>
                  </a:lnTo>
                  <a:close/>
                </a:path>
                <a:path extrusionOk="0" h="1017269" w="6487795">
                  <a:moveTo>
                    <a:pt x="66917" y="304872"/>
                  </a:moveTo>
                  <a:lnTo>
                    <a:pt x="66712" y="305326"/>
                  </a:lnTo>
                  <a:lnTo>
                    <a:pt x="66917" y="304872"/>
                  </a:lnTo>
                  <a:close/>
                </a:path>
                <a:path extrusionOk="0" h="1017269" w="6487795">
                  <a:moveTo>
                    <a:pt x="67140" y="304379"/>
                  </a:moveTo>
                  <a:lnTo>
                    <a:pt x="66917" y="304872"/>
                  </a:lnTo>
                  <a:lnTo>
                    <a:pt x="67140" y="304379"/>
                  </a:lnTo>
                  <a:close/>
                </a:path>
                <a:path extrusionOk="0" h="1017269" w="6487795">
                  <a:moveTo>
                    <a:pt x="78543" y="279172"/>
                  </a:moveTo>
                  <a:lnTo>
                    <a:pt x="77970" y="280316"/>
                  </a:lnTo>
                  <a:lnTo>
                    <a:pt x="78283" y="279747"/>
                  </a:lnTo>
                  <a:lnTo>
                    <a:pt x="78543" y="279172"/>
                  </a:lnTo>
                  <a:close/>
                </a:path>
                <a:path extrusionOk="0" h="1017269" w="6487795">
                  <a:moveTo>
                    <a:pt x="78283" y="279747"/>
                  </a:moveTo>
                  <a:lnTo>
                    <a:pt x="77970" y="280316"/>
                  </a:lnTo>
                  <a:lnTo>
                    <a:pt x="78283" y="279747"/>
                  </a:lnTo>
                  <a:close/>
                </a:path>
                <a:path extrusionOk="0" h="1017269" w="6487795">
                  <a:moveTo>
                    <a:pt x="78599" y="279172"/>
                  </a:moveTo>
                  <a:lnTo>
                    <a:pt x="78283" y="279747"/>
                  </a:lnTo>
                  <a:lnTo>
                    <a:pt x="78599" y="279172"/>
                  </a:lnTo>
                  <a:close/>
                </a:path>
                <a:path extrusionOk="0" h="1017269" w="6487795">
                  <a:moveTo>
                    <a:pt x="86152" y="265444"/>
                  </a:moveTo>
                  <a:lnTo>
                    <a:pt x="85382" y="266707"/>
                  </a:lnTo>
                  <a:lnTo>
                    <a:pt x="85789" y="266104"/>
                  </a:lnTo>
                  <a:lnTo>
                    <a:pt x="86152" y="265444"/>
                  </a:lnTo>
                  <a:close/>
                </a:path>
                <a:path extrusionOk="0" h="1017269" w="6487795">
                  <a:moveTo>
                    <a:pt x="85789" y="266104"/>
                  </a:moveTo>
                  <a:lnTo>
                    <a:pt x="85382" y="266707"/>
                  </a:lnTo>
                  <a:lnTo>
                    <a:pt x="85789" y="266104"/>
                  </a:lnTo>
                  <a:close/>
                </a:path>
                <a:path extrusionOk="0" h="1017269" w="6487795">
                  <a:moveTo>
                    <a:pt x="86236" y="265444"/>
                  </a:moveTo>
                  <a:lnTo>
                    <a:pt x="85789" y="266104"/>
                  </a:lnTo>
                  <a:lnTo>
                    <a:pt x="86236" y="265444"/>
                  </a:lnTo>
                  <a:close/>
                </a:path>
                <a:path extrusionOk="0" h="1017269" w="6487795">
                  <a:moveTo>
                    <a:pt x="95046" y="252426"/>
                  </a:moveTo>
                  <a:lnTo>
                    <a:pt x="94216" y="253531"/>
                  </a:lnTo>
                  <a:lnTo>
                    <a:pt x="94718" y="252911"/>
                  </a:lnTo>
                  <a:lnTo>
                    <a:pt x="95046" y="252426"/>
                  </a:lnTo>
                  <a:close/>
                </a:path>
                <a:path extrusionOk="0" h="1017269" w="6487795">
                  <a:moveTo>
                    <a:pt x="94718" y="252911"/>
                  </a:moveTo>
                  <a:lnTo>
                    <a:pt x="94216" y="253531"/>
                  </a:lnTo>
                  <a:lnTo>
                    <a:pt x="94718" y="252911"/>
                  </a:lnTo>
                  <a:close/>
                </a:path>
                <a:path extrusionOk="0" h="1017269" w="6487795">
                  <a:moveTo>
                    <a:pt x="95111" y="252426"/>
                  </a:moveTo>
                  <a:lnTo>
                    <a:pt x="94718" y="252911"/>
                  </a:lnTo>
                  <a:lnTo>
                    <a:pt x="95111" y="252426"/>
                  </a:lnTo>
                  <a:close/>
                </a:path>
                <a:path extrusionOk="0" h="1017269" w="6487795">
                  <a:moveTo>
                    <a:pt x="105336" y="239803"/>
                  </a:moveTo>
                  <a:lnTo>
                    <a:pt x="104486" y="240789"/>
                  </a:lnTo>
                  <a:lnTo>
                    <a:pt x="104834" y="240423"/>
                  </a:lnTo>
                  <a:lnTo>
                    <a:pt x="105336" y="239803"/>
                  </a:lnTo>
                  <a:close/>
                </a:path>
                <a:path extrusionOk="0" h="1017269" w="6487795">
                  <a:moveTo>
                    <a:pt x="104834" y="240423"/>
                  </a:moveTo>
                  <a:lnTo>
                    <a:pt x="104486" y="240789"/>
                  </a:lnTo>
                  <a:lnTo>
                    <a:pt x="104834" y="240423"/>
                  </a:lnTo>
                  <a:close/>
                </a:path>
                <a:path extrusionOk="0" h="1017269" w="6487795">
                  <a:moveTo>
                    <a:pt x="105423" y="239803"/>
                  </a:moveTo>
                  <a:lnTo>
                    <a:pt x="104834" y="240423"/>
                  </a:lnTo>
                  <a:lnTo>
                    <a:pt x="105423" y="239803"/>
                  </a:lnTo>
                  <a:close/>
                </a:path>
                <a:path extrusionOk="0" h="1017269" w="6487795">
                  <a:moveTo>
                    <a:pt x="116997" y="227614"/>
                  </a:moveTo>
                  <a:lnTo>
                    <a:pt x="116187" y="228403"/>
                  </a:lnTo>
                  <a:lnTo>
                    <a:pt x="116652" y="227978"/>
                  </a:lnTo>
                  <a:lnTo>
                    <a:pt x="116997" y="227614"/>
                  </a:lnTo>
                  <a:close/>
                </a:path>
                <a:path extrusionOk="0" h="1017269" w="6487795">
                  <a:moveTo>
                    <a:pt x="116652" y="227978"/>
                  </a:moveTo>
                  <a:lnTo>
                    <a:pt x="116187" y="228403"/>
                  </a:lnTo>
                  <a:lnTo>
                    <a:pt x="116652" y="227978"/>
                  </a:lnTo>
                  <a:close/>
                </a:path>
                <a:path extrusionOk="0" h="1017269" w="6487795">
                  <a:moveTo>
                    <a:pt x="117050" y="227614"/>
                  </a:moveTo>
                  <a:lnTo>
                    <a:pt x="116652" y="227978"/>
                  </a:lnTo>
                  <a:lnTo>
                    <a:pt x="117050" y="227614"/>
                  </a:lnTo>
                  <a:close/>
                </a:path>
                <a:path extrusionOk="0" h="1017269" w="6487795">
                  <a:moveTo>
                    <a:pt x="130034" y="215740"/>
                  </a:moveTo>
                  <a:lnTo>
                    <a:pt x="129184" y="216450"/>
                  </a:lnTo>
                  <a:lnTo>
                    <a:pt x="129739" y="216009"/>
                  </a:lnTo>
                  <a:lnTo>
                    <a:pt x="130034" y="215740"/>
                  </a:lnTo>
                  <a:close/>
                </a:path>
                <a:path extrusionOk="0" h="1017269" w="6487795">
                  <a:moveTo>
                    <a:pt x="129739" y="216009"/>
                  </a:moveTo>
                  <a:lnTo>
                    <a:pt x="129184" y="216450"/>
                  </a:lnTo>
                  <a:lnTo>
                    <a:pt x="129739" y="216009"/>
                  </a:lnTo>
                  <a:close/>
                </a:path>
                <a:path extrusionOk="0" h="1017269" w="6487795">
                  <a:moveTo>
                    <a:pt x="130079" y="215740"/>
                  </a:moveTo>
                  <a:lnTo>
                    <a:pt x="129739" y="216009"/>
                  </a:lnTo>
                  <a:lnTo>
                    <a:pt x="130079" y="215740"/>
                  </a:lnTo>
                  <a:close/>
                </a:path>
                <a:path extrusionOk="0" h="1017269" w="6487795">
                  <a:moveTo>
                    <a:pt x="144254" y="204491"/>
                  </a:moveTo>
                  <a:lnTo>
                    <a:pt x="143628" y="204931"/>
                  </a:lnTo>
                  <a:lnTo>
                    <a:pt x="144254" y="204491"/>
                  </a:lnTo>
                  <a:close/>
                </a:path>
                <a:path extrusionOk="0" h="1017269" w="6487795">
                  <a:moveTo>
                    <a:pt x="160195" y="193334"/>
                  </a:moveTo>
                  <a:lnTo>
                    <a:pt x="159435" y="193810"/>
                  </a:lnTo>
                  <a:lnTo>
                    <a:pt x="160195" y="193334"/>
                  </a:lnTo>
                  <a:close/>
                </a:path>
                <a:path extrusionOk="0" h="1017269" w="6487795">
                  <a:moveTo>
                    <a:pt x="176787" y="182939"/>
                  </a:moveTo>
                  <a:lnTo>
                    <a:pt x="176398" y="183156"/>
                  </a:lnTo>
                  <a:lnTo>
                    <a:pt x="176787" y="182939"/>
                  </a:lnTo>
                  <a:close/>
                </a:path>
                <a:path extrusionOk="0" h="1017269" w="6487795">
                  <a:moveTo>
                    <a:pt x="177105" y="182761"/>
                  </a:moveTo>
                  <a:lnTo>
                    <a:pt x="176787" y="182939"/>
                  </a:lnTo>
                  <a:lnTo>
                    <a:pt x="177105" y="182761"/>
                  </a:lnTo>
                  <a:close/>
                </a:path>
                <a:path extrusionOk="0" h="1017269" w="6487795">
                  <a:moveTo>
                    <a:pt x="195333" y="172584"/>
                  </a:moveTo>
                  <a:lnTo>
                    <a:pt x="194700" y="172900"/>
                  </a:lnTo>
                  <a:lnTo>
                    <a:pt x="195333" y="172584"/>
                  </a:lnTo>
                  <a:close/>
                </a:path>
                <a:path extrusionOk="0" h="1017269" w="6487795">
                  <a:moveTo>
                    <a:pt x="214650" y="162867"/>
                  </a:moveTo>
                  <a:lnTo>
                    <a:pt x="214188" y="163077"/>
                  </a:lnTo>
                  <a:lnTo>
                    <a:pt x="214650" y="162867"/>
                  </a:lnTo>
                  <a:close/>
                </a:path>
                <a:path extrusionOk="0" h="1017269" w="6487795">
                  <a:moveTo>
                    <a:pt x="235396" y="153452"/>
                  </a:moveTo>
                  <a:lnTo>
                    <a:pt x="234823" y="153688"/>
                  </a:lnTo>
                  <a:lnTo>
                    <a:pt x="235396" y="153452"/>
                  </a:lnTo>
                  <a:close/>
                </a:path>
                <a:path extrusionOk="0" h="1017269" w="6487795">
                  <a:moveTo>
                    <a:pt x="256946" y="144551"/>
                  </a:moveTo>
                  <a:lnTo>
                    <a:pt x="256564" y="144694"/>
                  </a:lnTo>
                  <a:lnTo>
                    <a:pt x="256946" y="144551"/>
                  </a:lnTo>
                  <a:close/>
                </a:path>
                <a:path extrusionOk="0" h="1017269" w="6487795">
                  <a:moveTo>
                    <a:pt x="303794" y="127850"/>
                  </a:moveTo>
                  <a:lnTo>
                    <a:pt x="303288" y="128008"/>
                  </a:lnTo>
                  <a:lnTo>
                    <a:pt x="303794" y="127850"/>
                  </a:lnTo>
                  <a:close/>
                </a:path>
                <a:path extrusionOk="0" h="1017269" w="6487795">
                  <a:moveTo>
                    <a:pt x="354320" y="112860"/>
                  </a:moveTo>
                  <a:lnTo>
                    <a:pt x="353964" y="112939"/>
                  </a:lnTo>
                  <a:lnTo>
                    <a:pt x="354320" y="112860"/>
                  </a:lnTo>
                  <a:close/>
                </a:path>
                <a:path extrusionOk="0" h="1017269" w="6487795">
                  <a:moveTo>
                    <a:pt x="408561" y="99408"/>
                  </a:moveTo>
                  <a:lnTo>
                    <a:pt x="408199" y="99487"/>
                  </a:lnTo>
                  <a:lnTo>
                    <a:pt x="408561" y="99408"/>
                  </a:lnTo>
                  <a:close/>
                </a:path>
                <a:path extrusionOk="0" h="1017269" w="6487795">
                  <a:moveTo>
                    <a:pt x="436818" y="93254"/>
                  </a:moveTo>
                  <a:lnTo>
                    <a:pt x="436502" y="93294"/>
                  </a:lnTo>
                  <a:lnTo>
                    <a:pt x="436637" y="93294"/>
                  </a:lnTo>
                  <a:lnTo>
                    <a:pt x="436818" y="93254"/>
                  </a:lnTo>
                  <a:close/>
                </a:path>
                <a:path extrusionOk="0" h="1017269" w="6487795">
                  <a:moveTo>
                    <a:pt x="589316" y="67771"/>
                  </a:moveTo>
                  <a:lnTo>
                    <a:pt x="589006" y="67810"/>
                  </a:lnTo>
                  <a:lnTo>
                    <a:pt x="589316" y="67771"/>
                  </a:lnTo>
                  <a:close/>
                </a:path>
                <a:path extrusionOk="0" h="1017269" w="6487795">
                  <a:moveTo>
                    <a:pt x="721674" y="53175"/>
                  </a:moveTo>
                  <a:lnTo>
                    <a:pt x="721469" y="53175"/>
                  </a:lnTo>
                  <a:lnTo>
                    <a:pt x="721193" y="53215"/>
                  </a:lnTo>
                  <a:lnTo>
                    <a:pt x="721674" y="53175"/>
                  </a:lnTo>
                  <a:close/>
                </a:path>
                <a:path extrusionOk="0" h="1017269" w="6487795">
                  <a:moveTo>
                    <a:pt x="790415" y="47574"/>
                  </a:moveTo>
                  <a:lnTo>
                    <a:pt x="790092" y="47574"/>
                  </a:lnTo>
                  <a:lnTo>
                    <a:pt x="789816" y="47613"/>
                  </a:lnTo>
                  <a:lnTo>
                    <a:pt x="790415" y="47574"/>
                  </a:lnTo>
                  <a:close/>
                </a:path>
                <a:path extrusionOk="0" h="1017269" w="6487795">
                  <a:moveTo>
                    <a:pt x="860466" y="42998"/>
                  </a:moveTo>
                  <a:lnTo>
                    <a:pt x="859901" y="42998"/>
                  </a:lnTo>
                  <a:lnTo>
                    <a:pt x="859704" y="43037"/>
                  </a:lnTo>
                  <a:lnTo>
                    <a:pt x="860466" y="42998"/>
                  </a:lnTo>
                  <a:close/>
                </a:path>
                <a:path extrusionOk="0" h="1017269" w="6487795">
                  <a:moveTo>
                    <a:pt x="6487232" y="32386"/>
                  </a:moveTo>
                  <a:lnTo>
                    <a:pt x="1286025" y="32386"/>
                  </a:lnTo>
                  <a:lnTo>
                    <a:pt x="1355245" y="32623"/>
                  </a:lnTo>
                  <a:lnTo>
                    <a:pt x="1422998" y="33175"/>
                  </a:lnTo>
                  <a:lnTo>
                    <a:pt x="1874938" y="39724"/>
                  </a:lnTo>
                  <a:lnTo>
                    <a:pt x="6479959" y="39724"/>
                  </a:lnTo>
                  <a:lnTo>
                    <a:pt x="6487114" y="32583"/>
                  </a:lnTo>
                  <a:lnTo>
                    <a:pt x="6487232" y="32386"/>
                  </a:lnTo>
                  <a:close/>
                </a:path>
                <a:path extrusionOk="0" h="1017269" w="6487795">
                  <a:moveTo>
                    <a:pt x="931429" y="39368"/>
                  </a:moveTo>
                  <a:lnTo>
                    <a:pt x="930620" y="39368"/>
                  </a:lnTo>
                  <a:lnTo>
                    <a:pt x="930422" y="39408"/>
                  </a:lnTo>
                  <a:lnTo>
                    <a:pt x="931429" y="39368"/>
                  </a:lnTo>
                  <a:close/>
                </a:path>
              </a:pathLst>
            </a:custGeom>
            <a:solidFill>
              <a:srgbClr val="FF0052"/>
            </a:solid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17"/>
            <p:cNvSpPr/>
            <p:nvPr/>
          </p:nvSpPr>
          <p:spPr>
            <a:xfrm>
              <a:off x="3633324" y="2507569"/>
              <a:ext cx="4164329" cy="31750"/>
            </a:xfrm>
            <a:custGeom>
              <a:rect b="b" l="l" r="r" t="t"/>
              <a:pathLst>
                <a:path extrusionOk="0" h="31750" w="4164329">
                  <a:moveTo>
                    <a:pt x="4157033" y="0"/>
                  </a:moveTo>
                  <a:lnTo>
                    <a:pt x="15614" y="39"/>
                  </a:lnTo>
                  <a:lnTo>
                    <a:pt x="6996" y="39"/>
                  </a:lnTo>
                  <a:lnTo>
                    <a:pt x="0" y="7021"/>
                  </a:lnTo>
                  <a:lnTo>
                    <a:pt x="0" y="24260"/>
                  </a:lnTo>
                  <a:lnTo>
                    <a:pt x="6996" y="31203"/>
                  </a:lnTo>
                  <a:lnTo>
                    <a:pt x="4157033" y="31163"/>
                  </a:lnTo>
                  <a:lnTo>
                    <a:pt x="4164030" y="24181"/>
                  </a:lnTo>
                  <a:lnTo>
                    <a:pt x="4164030" y="6982"/>
                  </a:lnTo>
                  <a:lnTo>
                    <a:pt x="4157033" y="0"/>
                  </a:lnTo>
                  <a:close/>
                </a:path>
              </a:pathLst>
            </a:custGeom>
            <a:solidFill>
              <a:srgbClr val="FFD5E3"/>
            </a:solid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0" name="Google Shape;180;p17"/>
            <p:cNvPicPr preferRelativeResize="0"/>
            <p:nvPr/>
          </p:nvPicPr>
          <p:blipFill rotWithShape="1">
            <a:blip r:embed="rId4">
              <a:alphaModFix/>
            </a:blip>
            <a:srcRect b="0" l="0" r="0" t="0"/>
            <a:stretch/>
          </p:blipFill>
          <p:spPr>
            <a:xfrm>
              <a:off x="2430601" y="4299646"/>
              <a:ext cx="5368768" cy="515086"/>
            </a:xfrm>
            <a:prstGeom prst="rect">
              <a:avLst/>
            </a:prstGeom>
            <a:noFill/>
            <a:ln>
              <a:noFill/>
            </a:ln>
            <a:effectLst>
              <a:outerShdw blurRad="57150" rotWithShape="0" algn="bl" dir="5400000" dist="19050">
                <a:srgbClr val="000000">
                  <a:alpha val="50000"/>
                </a:srgbClr>
              </a:outerShdw>
            </a:effectLst>
          </p:spPr>
        </p:pic>
        <p:pic>
          <p:nvPicPr>
            <p:cNvPr id="181" name="Google Shape;181;p17"/>
            <p:cNvPicPr preferRelativeResize="0"/>
            <p:nvPr/>
          </p:nvPicPr>
          <p:blipFill rotWithShape="1">
            <a:blip r:embed="rId5">
              <a:alphaModFix/>
            </a:blip>
            <a:srcRect b="0" l="0" r="0" t="0"/>
            <a:stretch/>
          </p:blipFill>
          <p:spPr>
            <a:xfrm>
              <a:off x="4605945" y="2210092"/>
              <a:ext cx="3064716" cy="230454"/>
            </a:xfrm>
            <a:prstGeom prst="rect">
              <a:avLst/>
            </a:prstGeom>
            <a:noFill/>
            <a:ln>
              <a:noFill/>
            </a:ln>
            <a:effectLst>
              <a:outerShdw blurRad="57150" rotWithShape="0" algn="bl" dir="5400000" dist="19050">
                <a:srgbClr val="000000">
                  <a:alpha val="50000"/>
                </a:srgbClr>
              </a:outerShdw>
            </a:effectLst>
          </p:spPr>
        </p:pic>
        <p:sp>
          <p:nvSpPr>
            <p:cNvPr id="182" name="Google Shape;182;p17"/>
            <p:cNvSpPr/>
            <p:nvPr/>
          </p:nvSpPr>
          <p:spPr>
            <a:xfrm>
              <a:off x="6930157" y="1359399"/>
              <a:ext cx="664210" cy="128270"/>
            </a:xfrm>
            <a:custGeom>
              <a:rect b="b" l="l" r="r" t="t"/>
              <a:pathLst>
                <a:path extrusionOk="0" h="128269" w="664209">
                  <a:moveTo>
                    <a:pt x="12649" y="89507"/>
                  </a:moveTo>
                  <a:lnTo>
                    <a:pt x="0" y="115621"/>
                  </a:lnTo>
                  <a:lnTo>
                    <a:pt x="6206" y="119487"/>
                  </a:lnTo>
                  <a:lnTo>
                    <a:pt x="13519" y="122485"/>
                  </a:lnTo>
                  <a:lnTo>
                    <a:pt x="47791" y="127732"/>
                  </a:lnTo>
                  <a:lnTo>
                    <a:pt x="56321" y="127383"/>
                  </a:lnTo>
                  <a:lnTo>
                    <a:pt x="95463" y="107022"/>
                  </a:lnTo>
                  <a:lnTo>
                    <a:pt x="99456" y="100828"/>
                  </a:lnTo>
                  <a:lnTo>
                    <a:pt x="99793" y="99684"/>
                  </a:lnTo>
                  <a:lnTo>
                    <a:pt x="40912" y="99684"/>
                  </a:lnTo>
                  <a:lnTo>
                    <a:pt x="34904" y="98777"/>
                  </a:lnTo>
                  <a:lnTo>
                    <a:pt x="28816" y="97041"/>
                  </a:lnTo>
                  <a:lnTo>
                    <a:pt x="22848" y="95266"/>
                  </a:lnTo>
                  <a:lnTo>
                    <a:pt x="17432" y="92781"/>
                  </a:lnTo>
                  <a:lnTo>
                    <a:pt x="12649" y="89507"/>
                  </a:lnTo>
                  <a:close/>
                </a:path>
                <a:path extrusionOk="0" h="128269" w="664209">
                  <a:moveTo>
                    <a:pt x="95265" y="2485"/>
                  </a:moveTo>
                  <a:lnTo>
                    <a:pt x="6324" y="2485"/>
                  </a:lnTo>
                  <a:lnTo>
                    <a:pt x="6324" y="29309"/>
                  </a:lnTo>
                  <a:lnTo>
                    <a:pt x="54827" y="29309"/>
                  </a:lnTo>
                  <a:lnTo>
                    <a:pt x="32848" y="53017"/>
                  </a:lnTo>
                  <a:lnTo>
                    <a:pt x="32848" y="74950"/>
                  </a:lnTo>
                  <a:lnTo>
                    <a:pt x="60005" y="74950"/>
                  </a:lnTo>
                  <a:lnTo>
                    <a:pt x="66290" y="78895"/>
                  </a:lnTo>
                  <a:lnTo>
                    <a:pt x="66290" y="90966"/>
                  </a:lnTo>
                  <a:lnTo>
                    <a:pt x="64512" y="94122"/>
                  </a:lnTo>
                  <a:lnTo>
                    <a:pt x="57475" y="98540"/>
                  </a:lnTo>
                  <a:lnTo>
                    <a:pt x="52732" y="99684"/>
                  </a:lnTo>
                  <a:lnTo>
                    <a:pt x="99793" y="99684"/>
                  </a:lnTo>
                  <a:lnTo>
                    <a:pt x="101432" y="94122"/>
                  </a:lnTo>
                  <a:lnTo>
                    <a:pt x="101432" y="77988"/>
                  </a:lnTo>
                  <a:lnTo>
                    <a:pt x="98665" y="70414"/>
                  </a:lnTo>
                  <a:lnTo>
                    <a:pt x="69769" y="51597"/>
                  </a:lnTo>
                  <a:lnTo>
                    <a:pt x="95265" y="24220"/>
                  </a:lnTo>
                  <a:lnTo>
                    <a:pt x="95265" y="2485"/>
                  </a:lnTo>
                  <a:close/>
                </a:path>
                <a:path extrusionOk="0" h="128269" w="664209">
                  <a:moveTo>
                    <a:pt x="165351" y="0"/>
                  </a:moveTo>
                  <a:lnTo>
                    <a:pt x="126533" y="11558"/>
                  </a:lnTo>
                  <a:lnTo>
                    <a:pt x="122462" y="17041"/>
                  </a:lnTo>
                  <a:lnTo>
                    <a:pt x="118351" y="22406"/>
                  </a:lnTo>
                  <a:lnTo>
                    <a:pt x="116295" y="28678"/>
                  </a:lnTo>
                  <a:lnTo>
                    <a:pt x="116397" y="41380"/>
                  </a:lnTo>
                  <a:lnTo>
                    <a:pt x="117402" y="45641"/>
                  </a:lnTo>
                  <a:lnTo>
                    <a:pt x="119655" y="49862"/>
                  </a:lnTo>
                  <a:lnTo>
                    <a:pt x="121987" y="54043"/>
                  </a:lnTo>
                  <a:lnTo>
                    <a:pt x="125268" y="57633"/>
                  </a:lnTo>
                  <a:lnTo>
                    <a:pt x="129498" y="60552"/>
                  </a:lnTo>
                  <a:lnTo>
                    <a:pt x="123845" y="63826"/>
                  </a:lnTo>
                  <a:lnTo>
                    <a:pt x="119536" y="67850"/>
                  </a:lnTo>
                  <a:lnTo>
                    <a:pt x="113409" y="77436"/>
                  </a:lnTo>
                  <a:lnTo>
                    <a:pt x="111907" y="82958"/>
                  </a:lnTo>
                  <a:lnTo>
                    <a:pt x="111907" y="96844"/>
                  </a:lnTo>
                  <a:lnTo>
                    <a:pt x="143705" y="125069"/>
                  </a:lnTo>
                  <a:lnTo>
                    <a:pt x="165351" y="127732"/>
                  </a:lnTo>
                  <a:lnTo>
                    <a:pt x="173020" y="127436"/>
                  </a:lnTo>
                  <a:lnTo>
                    <a:pt x="212114" y="109507"/>
                  </a:lnTo>
                  <a:lnTo>
                    <a:pt x="216633" y="103353"/>
                  </a:lnTo>
                  <a:lnTo>
                    <a:pt x="159738" y="103353"/>
                  </a:lnTo>
                  <a:lnTo>
                    <a:pt x="155232" y="102012"/>
                  </a:lnTo>
                  <a:lnTo>
                    <a:pt x="151793" y="99329"/>
                  </a:lnTo>
                  <a:lnTo>
                    <a:pt x="148512" y="96528"/>
                  </a:lnTo>
                  <a:lnTo>
                    <a:pt x="146891" y="92781"/>
                  </a:lnTo>
                  <a:lnTo>
                    <a:pt x="146891" y="83392"/>
                  </a:lnTo>
                  <a:lnTo>
                    <a:pt x="148512" y="79724"/>
                  </a:lnTo>
                  <a:lnTo>
                    <a:pt x="155232" y="74240"/>
                  </a:lnTo>
                  <a:lnTo>
                    <a:pt x="159738" y="72820"/>
                  </a:lnTo>
                  <a:lnTo>
                    <a:pt x="214322" y="72820"/>
                  </a:lnTo>
                  <a:lnTo>
                    <a:pt x="211166" y="67850"/>
                  </a:lnTo>
                  <a:lnTo>
                    <a:pt x="206817" y="63826"/>
                  </a:lnTo>
                  <a:lnTo>
                    <a:pt x="201204" y="60552"/>
                  </a:lnTo>
                  <a:lnTo>
                    <a:pt x="205434" y="57633"/>
                  </a:lnTo>
                  <a:lnTo>
                    <a:pt x="208636" y="54043"/>
                  </a:lnTo>
                  <a:lnTo>
                    <a:pt x="210682" y="50177"/>
                  </a:lnTo>
                  <a:lnTo>
                    <a:pt x="160884" y="50177"/>
                  </a:lnTo>
                  <a:lnTo>
                    <a:pt x="157327" y="49073"/>
                  </a:lnTo>
                  <a:lnTo>
                    <a:pt x="154639" y="46864"/>
                  </a:lnTo>
                  <a:lnTo>
                    <a:pt x="152030" y="44536"/>
                  </a:lnTo>
                  <a:lnTo>
                    <a:pt x="150725" y="41380"/>
                  </a:lnTo>
                  <a:lnTo>
                    <a:pt x="150725" y="33294"/>
                  </a:lnTo>
                  <a:lnTo>
                    <a:pt x="152109" y="30138"/>
                  </a:lnTo>
                  <a:lnTo>
                    <a:pt x="154797" y="27929"/>
                  </a:lnTo>
                  <a:lnTo>
                    <a:pt x="157485" y="25562"/>
                  </a:lnTo>
                  <a:lnTo>
                    <a:pt x="161003" y="24418"/>
                  </a:lnTo>
                  <a:lnTo>
                    <a:pt x="213011" y="24418"/>
                  </a:lnTo>
                  <a:lnTo>
                    <a:pt x="212352" y="22406"/>
                  </a:lnTo>
                  <a:lnTo>
                    <a:pt x="208241" y="17041"/>
                  </a:lnTo>
                  <a:lnTo>
                    <a:pt x="204129" y="11558"/>
                  </a:lnTo>
                  <a:lnTo>
                    <a:pt x="198319" y="7337"/>
                  </a:lnTo>
                  <a:lnTo>
                    <a:pt x="190808" y="4418"/>
                  </a:lnTo>
                  <a:lnTo>
                    <a:pt x="185079" y="2496"/>
                  </a:lnTo>
                  <a:lnTo>
                    <a:pt x="178925" y="1114"/>
                  </a:lnTo>
                  <a:lnTo>
                    <a:pt x="172347" y="279"/>
                  </a:lnTo>
                  <a:lnTo>
                    <a:pt x="165351" y="0"/>
                  </a:lnTo>
                  <a:close/>
                </a:path>
                <a:path extrusionOk="0" h="128269" w="664209">
                  <a:moveTo>
                    <a:pt x="214322" y="72820"/>
                  </a:moveTo>
                  <a:lnTo>
                    <a:pt x="170964" y="72820"/>
                  </a:lnTo>
                  <a:lnTo>
                    <a:pt x="175431" y="74240"/>
                  </a:lnTo>
                  <a:lnTo>
                    <a:pt x="178712" y="77041"/>
                  </a:lnTo>
                  <a:lnTo>
                    <a:pt x="182112" y="79724"/>
                  </a:lnTo>
                  <a:lnTo>
                    <a:pt x="183811" y="83392"/>
                  </a:lnTo>
                  <a:lnTo>
                    <a:pt x="183811" y="92781"/>
                  </a:lnTo>
                  <a:lnTo>
                    <a:pt x="182112" y="96528"/>
                  </a:lnTo>
                  <a:lnTo>
                    <a:pt x="175431" y="102012"/>
                  </a:lnTo>
                  <a:lnTo>
                    <a:pt x="170964" y="103353"/>
                  </a:lnTo>
                  <a:lnTo>
                    <a:pt x="216633" y="103353"/>
                  </a:lnTo>
                  <a:lnTo>
                    <a:pt x="218795" y="96844"/>
                  </a:lnTo>
                  <a:lnTo>
                    <a:pt x="218795" y="82958"/>
                  </a:lnTo>
                  <a:lnTo>
                    <a:pt x="217253" y="77436"/>
                  </a:lnTo>
                  <a:lnTo>
                    <a:pt x="214322" y="72820"/>
                  </a:lnTo>
                  <a:close/>
                </a:path>
                <a:path extrusionOk="0" h="128269" w="664209">
                  <a:moveTo>
                    <a:pt x="213011" y="24418"/>
                  </a:moveTo>
                  <a:lnTo>
                    <a:pt x="169818" y="24418"/>
                  </a:lnTo>
                  <a:lnTo>
                    <a:pt x="173376" y="25562"/>
                  </a:lnTo>
                  <a:lnTo>
                    <a:pt x="176064" y="27929"/>
                  </a:lnTo>
                  <a:lnTo>
                    <a:pt x="178752" y="30138"/>
                  </a:lnTo>
                  <a:lnTo>
                    <a:pt x="180135" y="33294"/>
                  </a:lnTo>
                  <a:lnTo>
                    <a:pt x="180135" y="41380"/>
                  </a:lnTo>
                  <a:lnTo>
                    <a:pt x="178752" y="44536"/>
                  </a:lnTo>
                  <a:lnTo>
                    <a:pt x="176064" y="46864"/>
                  </a:lnTo>
                  <a:lnTo>
                    <a:pt x="173376" y="49073"/>
                  </a:lnTo>
                  <a:lnTo>
                    <a:pt x="169818" y="50177"/>
                  </a:lnTo>
                  <a:lnTo>
                    <a:pt x="210682" y="50177"/>
                  </a:lnTo>
                  <a:lnTo>
                    <a:pt x="213221" y="45641"/>
                  </a:lnTo>
                  <a:lnTo>
                    <a:pt x="214298" y="41380"/>
                  </a:lnTo>
                  <a:lnTo>
                    <a:pt x="214407" y="28678"/>
                  </a:lnTo>
                  <a:lnTo>
                    <a:pt x="213011" y="24418"/>
                  </a:lnTo>
                  <a:close/>
                </a:path>
                <a:path extrusionOk="0" h="128269" w="664209">
                  <a:moveTo>
                    <a:pt x="243382" y="93885"/>
                  </a:moveTo>
                  <a:lnTo>
                    <a:pt x="230733" y="118777"/>
                  </a:lnTo>
                  <a:lnTo>
                    <a:pt x="235160" y="121617"/>
                  </a:lnTo>
                  <a:lnTo>
                    <a:pt x="240576" y="123747"/>
                  </a:lnTo>
                  <a:lnTo>
                    <a:pt x="246900" y="125286"/>
                  </a:lnTo>
                  <a:lnTo>
                    <a:pt x="253225" y="126903"/>
                  </a:lnTo>
                  <a:lnTo>
                    <a:pt x="259866" y="127732"/>
                  </a:lnTo>
                  <a:lnTo>
                    <a:pt x="266784" y="127732"/>
                  </a:lnTo>
                  <a:lnTo>
                    <a:pt x="308097" y="115450"/>
                  </a:lnTo>
                  <a:lnTo>
                    <a:pt x="321983" y="100197"/>
                  </a:lnTo>
                  <a:lnTo>
                    <a:pt x="256941" y="100197"/>
                  </a:lnTo>
                  <a:lnTo>
                    <a:pt x="249391" y="98106"/>
                  </a:lnTo>
                  <a:lnTo>
                    <a:pt x="243382" y="93885"/>
                  </a:lnTo>
                  <a:close/>
                </a:path>
                <a:path extrusionOk="0" h="128269" w="664209">
                  <a:moveTo>
                    <a:pt x="331668" y="71795"/>
                  </a:moveTo>
                  <a:lnTo>
                    <a:pt x="297024" y="71795"/>
                  </a:lnTo>
                  <a:lnTo>
                    <a:pt x="296075" y="81025"/>
                  </a:lnTo>
                  <a:lnTo>
                    <a:pt x="292834" y="88087"/>
                  </a:lnTo>
                  <a:lnTo>
                    <a:pt x="281963" y="97791"/>
                  </a:lnTo>
                  <a:lnTo>
                    <a:pt x="274887" y="100197"/>
                  </a:lnTo>
                  <a:lnTo>
                    <a:pt x="321983" y="100197"/>
                  </a:lnTo>
                  <a:lnTo>
                    <a:pt x="324101" y="96844"/>
                  </a:lnTo>
                  <a:lnTo>
                    <a:pt x="327710" y="88871"/>
                  </a:lnTo>
                  <a:lnTo>
                    <a:pt x="330294" y="80154"/>
                  </a:lnTo>
                  <a:lnTo>
                    <a:pt x="331668" y="71795"/>
                  </a:lnTo>
                  <a:close/>
                </a:path>
                <a:path extrusionOk="0" h="128269" w="664209">
                  <a:moveTo>
                    <a:pt x="275243" y="0"/>
                  </a:moveTo>
                  <a:lnTo>
                    <a:pt x="266309" y="0"/>
                  </a:lnTo>
                  <a:lnTo>
                    <a:pt x="258166" y="1775"/>
                  </a:lnTo>
                  <a:lnTo>
                    <a:pt x="243501" y="8678"/>
                  </a:lnTo>
                  <a:lnTo>
                    <a:pt x="237690" y="13570"/>
                  </a:lnTo>
                  <a:lnTo>
                    <a:pt x="229152" y="26351"/>
                  </a:lnTo>
                  <a:lnTo>
                    <a:pt x="227057" y="33649"/>
                  </a:lnTo>
                  <a:lnTo>
                    <a:pt x="227057" y="49546"/>
                  </a:lnTo>
                  <a:lnTo>
                    <a:pt x="254609" y="79132"/>
                  </a:lnTo>
                  <a:lnTo>
                    <a:pt x="261684" y="80710"/>
                  </a:lnTo>
                  <a:lnTo>
                    <a:pt x="269432" y="80710"/>
                  </a:lnTo>
                  <a:lnTo>
                    <a:pt x="277540" y="80154"/>
                  </a:lnTo>
                  <a:lnTo>
                    <a:pt x="284844" y="78486"/>
                  </a:lnTo>
                  <a:lnTo>
                    <a:pt x="291339" y="75701"/>
                  </a:lnTo>
                  <a:lnTo>
                    <a:pt x="297024" y="71795"/>
                  </a:lnTo>
                  <a:lnTo>
                    <a:pt x="331668" y="71795"/>
                  </a:lnTo>
                  <a:lnTo>
                    <a:pt x="331845" y="70722"/>
                  </a:lnTo>
                  <a:lnTo>
                    <a:pt x="332363" y="60552"/>
                  </a:lnTo>
                  <a:lnTo>
                    <a:pt x="332035" y="55818"/>
                  </a:lnTo>
                  <a:lnTo>
                    <a:pt x="272634" y="55818"/>
                  </a:lnTo>
                  <a:lnTo>
                    <a:pt x="268523" y="54398"/>
                  </a:lnTo>
                  <a:lnTo>
                    <a:pt x="265361" y="51597"/>
                  </a:lnTo>
                  <a:lnTo>
                    <a:pt x="262317" y="48797"/>
                  </a:lnTo>
                  <a:lnTo>
                    <a:pt x="260775" y="45049"/>
                  </a:lnTo>
                  <a:lnTo>
                    <a:pt x="260775" y="35581"/>
                  </a:lnTo>
                  <a:lnTo>
                    <a:pt x="262317" y="31755"/>
                  </a:lnTo>
                  <a:lnTo>
                    <a:pt x="265361" y="28954"/>
                  </a:lnTo>
                  <a:lnTo>
                    <a:pt x="268523" y="26153"/>
                  </a:lnTo>
                  <a:lnTo>
                    <a:pt x="272594" y="24773"/>
                  </a:lnTo>
                  <a:lnTo>
                    <a:pt x="323981" y="24773"/>
                  </a:lnTo>
                  <a:lnTo>
                    <a:pt x="323758" y="24289"/>
                  </a:lnTo>
                  <a:lnTo>
                    <a:pt x="317065" y="15621"/>
                  </a:lnTo>
                  <a:lnTo>
                    <a:pt x="308713" y="8787"/>
                  </a:lnTo>
                  <a:lnTo>
                    <a:pt x="298956" y="3905"/>
                  </a:lnTo>
                  <a:lnTo>
                    <a:pt x="287798" y="976"/>
                  </a:lnTo>
                  <a:lnTo>
                    <a:pt x="275243" y="0"/>
                  </a:lnTo>
                  <a:close/>
                </a:path>
                <a:path extrusionOk="0" h="128269" w="664209">
                  <a:moveTo>
                    <a:pt x="323981" y="24773"/>
                  </a:moveTo>
                  <a:lnTo>
                    <a:pt x="282793" y="24773"/>
                  </a:lnTo>
                  <a:lnTo>
                    <a:pt x="286944" y="26232"/>
                  </a:lnTo>
                  <a:lnTo>
                    <a:pt x="289987" y="29151"/>
                  </a:lnTo>
                  <a:lnTo>
                    <a:pt x="293150" y="31952"/>
                  </a:lnTo>
                  <a:lnTo>
                    <a:pt x="294714" y="35581"/>
                  </a:lnTo>
                  <a:lnTo>
                    <a:pt x="294665" y="45049"/>
                  </a:lnTo>
                  <a:lnTo>
                    <a:pt x="293150" y="48678"/>
                  </a:lnTo>
                  <a:lnTo>
                    <a:pt x="289987" y="51597"/>
                  </a:lnTo>
                  <a:lnTo>
                    <a:pt x="286825" y="54398"/>
                  </a:lnTo>
                  <a:lnTo>
                    <a:pt x="282714" y="55818"/>
                  </a:lnTo>
                  <a:lnTo>
                    <a:pt x="332035" y="55818"/>
                  </a:lnTo>
                  <a:lnTo>
                    <a:pt x="331407" y="46758"/>
                  </a:lnTo>
                  <a:lnTo>
                    <a:pt x="328538" y="34669"/>
                  </a:lnTo>
                  <a:lnTo>
                    <a:pt x="323981" y="24773"/>
                  </a:lnTo>
                  <a:close/>
                </a:path>
                <a:path extrusionOk="0" h="128269" w="664209">
                  <a:moveTo>
                    <a:pt x="352286" y="89507"/>
                  </a:moveTo>
                  <a:lnTo>
                    <a:pt x="339794" y="115621"/>
                  </a:lnTo>
                  <a:lnTo>
                    <a:pt x="345922" y="119487"/>
                  </a:lnTo>
                  <a:lnTo>
                    <a:pt x="353155" y="122485"/>
                  </a:lnTo>
                  <a:lnTo>
                    <a:pt x="387427" y="127732"/>
                  </a:lnTo>
                  <a:lnTo>
                    <a:pt x="395958" y="127383"/>
                  </a:lnTo>
                  <a:lnTo>
                    <a:pt x="435100" y="106864"/>
                  </a:lnTo>
                  <a:lnTo>
                    <a:pt x="439092" y="100434"/>
                  </a:lnTo>
                  <a:lnTo>
                    <a:pt x="439303" y="99684"/>
                  </a:lnTo>
                  <a:lnTo>
                    <a:pt x="380431" y="99684"/>
                  </a:lnTo>
                  <a:lnTo>
                    <a:pt x="374422" y="98777"/>
                  </a:lnTo>
                  <a:lnTo>
                    <a:pt x="368453" y="97041"/>
                  </a:lnTo>
                  <a:lnTo>
                    <a:pt x="362603" y="95266"/>
                  </a:lnTo>
                  <a:lnTo>
                    <a:pt x="357187" y="92781"/>
                  </a:lnTo>
                  <a:lnTo>
                    <a:pt x="352286" y="89507"/>
                  </a:lnTo>
                  <a:close/>
                </a:path>
                <a:path extrusionOk="0" h="128269" w="664209">
                  <a:moveTo>
                    <a:pt x="433321" y="2485"/>
                  </a:moveTo>
                  <a:lnTo>
                    <a:pt x="354934" y="2485"/>
                  </a:lnTo>
                  <a:lnTo>
                    <a:pt x="348768" y="74240"/>
                  </a:lnTo>
                  <a:lnTo>
                    <a:pt x="391104" y="74240"/>
                  </a:lnTo>
                  <a:lnTo>
                    <a:pt x="397270" y="75266"/>
                  </a:lnTo>
                  <a:lnTo>
                    <a:pt x="404346" y="79487"/>
                  </a:lnTo>
                  <a:lnTo>
                    <a:pt x="406085" y="82603"/>
                  </a:lnTo>
                  <a:lnTo>
                    <a:pt x="406085" y="90769"/>
                  </a:lnTo>
                  <a:lnTo>
                    <a:pt x="404267" y="94004"/>
                  </a:lnTo>
                  <a:lnTo>
                    <a:pt x="400630" y="96331"/>
                  </a:lnTo>
                  <a:lnTo>
                    <a:pt x="397112" y="98540"/>
                  </a:lnTo>
                  <a:lnTo>
                    <a:pt x="392369" y="99684"/>
                  </a:lnTo>
                  <a:lnTo>
                    <a:pt x="439303" y="99684"/>
                  </a:lnTo>
                  <a:lnTo>
                    <a:pt x="441069" y="93412"/>
                  </a:lnTo>
                  <a:lnTo>
                    <a:pt x="441069" y="85799"/>
                  </a:lnTo>
                  <a:lnTo>
                    <a:pt x="440290" y="77478"/>
                  </a:lnTo>
                  <a:lnTo>
                    <a:pt x="412899" y="49852"/>
                  </a:lnTo>
                  <a:lnTo>
                    <a:pt x="390432" y="47219"/>
                  </a:lnTo>
                  <a:lnTo>
                    <a:pt x="382170" y="47219"/>
                  </a:lnTo>
                  <a:lnTo>
                    <a:pt x="383751" y="29309"/>
                  </a:lnTo>
                  <a:lnTo>
                    <a:pt x="433321" y="29309"/>
                  </a:lnTo>
                  <a:lnTo>
                    <a:pt x="433321" y="2485"/>
                  </a:lnTo>
                  <a:close/>
                </a:path>
                <a:path extrusionOk="0" h="128269" w="664209">
                  <a:moveTo>
                    <a:pt x="541508" y="28086"/>
                  </a:moveTo>
                  <a:lnTo>
                    <a:pt x="496252" y="28086"/>
                  </a:lnTo>
                  <a:lnTo>
                    <a:pt x="500205" y="29191"/>
                  </a:lnTo>
                  <a:lnTo>
                    <a:pt x="505541" y="33649"/>
                  </a:lnTo>
                  <a:lnTo>
                    <a:pt x="506925" y="36765"/>
                  </a:lnTo>
                  <a:lnTo>
                    <a:pt x="506843" y="44063"/>
                  </a:lnTo>
                  <a:lnTo>
                    <a:pt x="506134" y="46785"/>
                  </a:lnTo>
                  <a:lnTo>
                    <a:pt x="449607" y="103511"/>
                  </a:lnTo>
                  <a:lnTo>
                    <a:pt x="449607" y="125286"/>
                  </a:lnTo>
                  <a:lnTo>
                    <a:pt x="545427" y="125286"/>
                  </a:lnTo>
                  <a:lnTo>
                    <a:pt x="545427" y="97751"/>
                  </a:lnTo>
                  <a:lnTo>
                    <a:pt x="497952" y="97751"/>
                  </a:lnTo>
                  <a:lnTo>
                    <a:pt x="521156" y="76331"/>
                  </a:lnTo>
                  <a:lnTo>
                    <a:pt x="542067" y="44063"/>
                  </a:lnTo>
                  <a:lnTo>
                    <a:pt x="542067" y="29901"/>
                  </a:lnTo>
                  <a:lnTo>
                    <a:pt x="541508" y="28086"/>
                  </a:lnTo>
                  <a:close/>
                </a:path>
                <a:path extrusionOk="0" h="128269" w="664209">
                  <a:moveTo>
                    <a:pt x="503644" y="0"/>
                  </a:moveTo>
                  <a:lnTo>
                    <a:pt x="494276" y="0"/>
                  </a:lnTo>
                  <a:lnTo>
                    <a:pt x="485684" y="428"/>
                  </a:lnTo>
                  <a:lnTo>
                    <a:pt x="447239" y="19988"/>
                  </a:lnTo>
                  <a:lnTo>
                    <a:pt x="443283" y="25641"/>
                  </a:lnTo>
                  <a:lnTo>
                    <a:pt x="469135" y="40000"/>
                  </a:lnTo>
                  <a:lnTo>
                    <a:pt x="471586" y="36173"/>
                  </a:lnTo>
                  <a:lnTo>
                    <a:pt x="474708" y="33254"/>
                  </a:lnTo>
                  <a:lnTo>
                    <a:pt x="482298" y="29151"/>
                  </a:lnTo>
                  <a:lnTo>
                    <a:pt x="486528" y="28086"/>
                  </a:lnTo>
                  <a:lnTo>
                    <a:pt x="541508" y="28086"/>
                  </a:lnTo>
                  <a:lnTo>
                    <a:pt x="540051" y="23353"/>
                  </a:lnTo>
                  <a:lnTo>
                    <a:pt x="535900" y="17751"/>
                  </a:lnTo>
                  <a:lnTo>
                    <a:pt x="531947" y="11992"/>
                  </a:lnTo>
                  <a:lnTo>
                    <a:pt x="526294" y="7613"/>
                  </a:lnTo>
                  <a:lnTo>
                    <a:pt x="511906" y="1538"/>
                  </a:lnTo>
                  <a:lnTo>
                    <a:pt x="503644" y="0"/>
                  </a:lnTo>
                  <a:close/>
                </a:path>
                <a:path extrusionOk="0" h="128269" w="664209">
                  <a:moveTo>
                    <a:pt x="609701" y="0"/>
                  </a:moveTo>
                  <a:lnTo>
                    <a:pt x="570587" y="16859"/>
                  </a:lnTo>
                  <a:lnTo>
                    <a:pt x="555817" y="54295"/>
                  </a:lnTo>
                  <a:lnTo>
                    <a:pt x="555388" y="63866"/>
                  </a:lnTo>
                  <a:lnTo>
                    <a:pt x="555817" y="73451"/>
                  </a:lnTo>
                  <a:lnTo>
                    <a:pt x="570587" y="110932"/>
                  </a:lnTo>
                  <a:lnTo>
                    <a:pt x="609701" y="127732"/>
                  </a:lnTo>
                  <a:lnTo>
                    <a:pt x="617320" y="127259"/>
                  </a:lnTo>
                  <a:lnTo>
                    <a:pt x="653041" y="105025"/>
                  </a:lnTo>
                  <a:lnTo>
                    <a:pt x="656225" y="99329"/>
                  </a:lnTo>
                  <a:lnTo>
                    <a:pt x="603732" y="99329"/>
                  </a:lnTo>
                  <a:lnTo>
                    <a:pt x="598989" y="96528"/>
                  </a:lnTo>
                  <a:lnTo>
                    <a:pt x="590372" y="63866"/>
                  </a:lnTo>
                  <a:lnTo>
                    <a:pt x="590690" y="55286"/>
                  </a:lnTo>
                  <a:lnTo>
                    <a:pt x="603732" y="28441"/>
                  </a:lnTo>
                  <a:lnTo>
                    <a:pt x="656145" y="28441"/>
                  </a:lnTo>
                  <a:lnTo>
                    <a:pt x="653041" y="22823"/>
                  </a:lnTo>
                  <a:lnTo>
                    <a:pt x="617320" y="473"/>
                  </a:lnTo>
                  <a:lnTo>
                    <a:pt x="609701" y="0"/>
                  </a:lnTo>
                  <a:close/>
                </a:path>
                <a:path extrusionOk="0" h="128269" w="664209">
                  <a:moveTo>
                    <a:pt x="656145" y="28441"/>
                  </a:moveTo>
                  <a:lnTo>
                    <a:pt x="615591" y="28441"/>
                  </a:lnTo>
                  <a:lnTo>
                    <a:pt x="620216" y="31321"/>
                  </a:lnTo>
                  <a:lnTo>
                    <a:pt x="623576" y="37041"/>
                  </a:lnTo>
                  <a:lnTo>
                    <a:pt x="625888" y="41870"/>
                  </a:lnTo>
                  <a:lnTo>
                    <a:pt x="627544" y="47953"/>
                  </a:lnTo>
                  <a:lnTo>
                    <a:pt x="628540" y="55286"/>
                  </a:lnTo>
                  <a:lnTo>
                    <a:pt x="628873" y="63866"/>
                  </a:lnTo>
                  <a:lnTo>
                    <a:pt x="628540" y="72476"/>
                  </a:lnTo>
                  <a:lnTo>
                    <a:pt x="615591" y="99329"/>
                  </a:lnTo>
                  <a:lnTo>
                    <a:pt x="656225" y="99329"/>
                  </a:lnTo>
                  <a:lnTo>
                    <a:pt x="663857" y="63866"/>
                  </a:lnTo>
                  <a:lnTo>
                    <a:pt x="663413" y="54295"/>
                  </a:lnTo>
                  <a:lnTo>
                    <a:pt x="662088" y="45404"/>
                  </a:lnTo>
                  <a:lnTo>
                    <a:pt x="659888" y="37194"/>
                  </a:lnTo>
                  <a:lnTo>
                    <a:pt x="656821" y="29664"/>
                  </a:lnTo>
                  <a:lnTo>
                    <a:pt x="656145" y="28441"/>
                  </a:lnTo>
                  <a:close/>
                </a:path>
              </a:pathLst>
            </a:custGeom>
            <a:solidFill>
              <a:srgbClr val="FFFFFF"/>
            </a:solid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83" name="Google Shape;183;p17"/>
          <p:cNvSpPr/>
          <p:nvPr/>
        </p:nvSpPr>
        <p:spPr>
          <a:xfrm>
            <a:off x="6940830" y="2599048"/>
            <a:ext cx="652780" cy="128270"/>
          </a:xfrm>
          <a:custGeom>
            <a:rect b="b" l="l" r="r" t="t"/>
            <a:pathLst>
              <a:path extrusionOk="0" h="128269" w="652779">
                <a:moveTo>
                  <a:pt x="57633" y="2485"/>
                </a:moveTo>
                <a:lnTo>
                  <a:pt x="0" y="2485"/>
                </a:lnTo>
                <a:lnTo>
                  <a:pt x="0" y="29309"/>
                </a:lnTo>
                <a:lnTo>
                  <a:pt x="22808" y="29309"/>
                </a:lnTo>
                <a:lnTo>
                  <a:pt x="22808" y="125286"/>
                </a:lnTo>
                <a:lnTo>
                  <a:pt x="57633" y="125286"/>
                </a:lnTo>
                <a:lnTo>
                  <a:pt x="57633" y="2485"/>
                </a:lnTo>
                <a:close/>
              </a:path>
              <a:path extrusionOk="0" h="128269" w="652779">
                <a:moveTo>
                  <a:pt x="84079" y="89507"/>
                </a:moveTo>
                <a:lnTo>
                  <a:pt x="71587" y="115621"/>
                </a:lnTo>
                <a:lnTo>
                  <a:pt x="77675" y="119487"/>
                </a:lnTo>
                <a:lnTo>
                  <a:pt x="84909" y="122485"/>
                </a:lnTo>
                <a:lnTo>
                  <a:pt x="119220" y="127732"/>
                </a:lnTo>
                <a:lnTo>
                  <a:pt x="127728" y="127383"/>
                </a:lnTo>
                <a:lnTo>
                  <a:pt x="166853" y="106864"/>
                </a:lnTo>
                <a:lnTo>
                  <a:pt x="170846" y="100434"/>
                </a:lnTo>
                <a:lnTo>
                  <a:pt x="171057" y="99684"/>
                </a:lnTo>
                <a:lnTo>
                  <a:pt x="112184" y="99684"/>
                </a:lnTo>
                <a:lnTo>
                  <a:pt x="106215" y="98777"/>
                </a:lnTo>
                <a:lnTo>
                  <a:pt x="100207" y="97041"/>
                </a:lnTo>
                <a:lnTo>
                  <a:pt x="94396" y="95266"/>
                </a:lnTo>
                <a:lnTo>
                  <a:pt x="88980" y="92781"/>
                </a:lnTo>
                <a:lnTo>
                  <a:pt x="84079" y="89507"/>
                </a:lnTo>
                <a:close/>
              </a:path>
              <a:path extrusionOk="0" h="128269" w="652779">
                <a:moveTo>
                  <a:pt x="165074" y="2485"/>
                </a:moveTo>
                <a:lnTo>
                  <a:pt x="86688" y="2485"/>
                </a:lnTo>
                <a:lnTo>
                  <a:pt x="80521" y="74240"/>
                </a:lnTo>
                <a:lnTo>
                  <a:pt x="122857" y="74240"/>
                </a:lnTo>
                <a:lnTo>
                  <a:pt x="129063" y="75266"/>
                </a:lnTo>
                <a:lnTo>
                  <a:pt x="132581" y="77396"/>
                </a:lnTo>
                <a:lnTo>
                  <a:pt x="136099" y="79487"/>
                </a:lnTo>
                <a:lnTo>
                  <a:pt x="137839" y="82603"/>
                </a:lnTo>
                <a:lnTo>
                  <a:pt x="137839" y="90769"/>
                </a:lnTo>
                <a:lnTo>
                  <a:pt x="136020" y="94004"/>
                </a:lnTo>
                <a:lnTo>
                  <a:pt x="128905" y="98540"/>
                </a:lnTo>
                <a:lnTo>
                  <a:pt x="124161" y="99684"/>
                </a:lnTo>
                <a:lnTo>
                  <a:pt x="171057" y="99684"/>
                </a:lnTo>
                <a:lnTo>
                  <a:pt x="172822" y="93412"/>
                </a:lnTo>
                <a:lnTo>
                  <a:pt x="172822" y="85799"/>
                </a:lnTo>
                <a:lnTo>
                  <a:pt x="172043" y="77478"/>
                </a:lnTo>
                <a:lnTo>
                  <a:pt x="144672" y="49852"/>
                </a:lnTo>
                <a:lnTo>
                  <a:pt x="122225" y="47219"/>
                </a:lnTo>
                <a:lnTo>
                  <a:pt x="113963" y="47219"/>
                </a:lnTo>
                <a:lnTo>
                  <a:pt x="115504" y="29309"/>
                </a:lnTo>
                <a:lnTo>
                  <a:pt x="165074" y="29309"/>
                </a:lnTo>
                <a:lnTo>
                  <a:pt x="165074" y="2485"/>
                </a:lnTo>
                <a:close/>
              </a:path>
              <a:path extrusionOk="0" h="128269" w="652779">
                <a:moveTo>
                  <a:pt x="237255" y="0"/>
                </a:moveTo>
                <a:lnTo>
                  <a:pt x="198141" y="16859"/>
                </a:lnTo>
                <a:lnTo>
                  <a:pt x="183371" y="54295"/>
                </a:lnTo>
                <a:lnTo>
                  <a:pt x="182942" y="63866"/>
                </a:lnTo>
                <a:lnTo>
                  <a:pt x="183371" y="73451"/>
                </a:lnTo>
                <a:lnTo>
                  <a:pt x="198141" y="110932"/>
                </a:lnTo>
                <a:lnTo>
                  <a:pt x="237255" y="127732"/>
                </a:lnTo>
                <a:lnTo>
                  <a:pt x="244868" y="127259"/>
                </a:lnTo>
                <a:lnTo>
                  <a:pt x="280600" y="105025"/>
                </a:lnTo>
                <a:lnTo>
                  <a:pt x="283780" y="99329"/>
                </a:lnTo>
                <a:lnTo>
                  <a:pt x="231286" y="99329"/>
                </a:lnTo>
                <a:lnTo>
                  <a:pt x="226503" y="96528"/>
                </a:lnTo>
                <a:lnTo>
                  <a:pt x="217925" y="63866"/>
                </a:lnTo>
                <a:lnTo>
                  <a:pt x="218244" y="55286"/>
                </a:lnTo>
                <a:lnTo>
                  <a:pt x="231286" y="28441"/>
                </a:lnTo>
                <a:lnTo>
                  <a:pt x="283700" y="28441"/>
                </a:lnTo>
                <a:lnTo>
                  <a:pt x="280600" y="22823"/>
                </a:lnTo>
                <a:lnTo>
                  <a:pt x="244868" y="473"/>
                </a:lnTo>
                <a:lnTo>
                  <a:pt x="237255" y="0"/>
                </a:lnTo>
                <a:close/>
              </a:path>
              <a:path extrusionOk="0" h="128269" w="652779">
                <a:moveTo>
                  <a:pt x="283700" y="28441"/>
                </a:moveTo>
                <a:lnTo>
                  <a:pt x="243106" y="28441"/>
                </a:lnTo>
                <a:lnTo>
                  <a:pt x="247730" y="31321"/>
                </a:lnTo>
                <a:lnTo>
                  <a:pt x="251170" y="37041"/>
                </a:lnTo>
                <a:lnTo>
                  <a:pt x="253459" y="41870"/>
                </a:lnTo>
                <a:lnTo>
                  <a:pt x="255103" y="47953"/>
                </a:lnTo>
                <a:lnTo>
                  <a:pt x="256095" y="55286"/>
                </a:lnTo>
                <a:lnTo>
                  <a:pt x="256427" y="63866"/>
                </a:lnTo>
                <a:lnTo>
                  <a:pt x="256095" y="72476"/>
                </a:lnTo>
                <a:lnTo>
                  <a:pt x="243106" y="99329"/>
                </a:lnTo>
                <a:lnTo>
                  <a:pt x="283780" y="99329"/>
                </a:lnTo>
                <a:lnTo>
                  <a:pt x="291410" y="63866"/>
                </a:lnTo>
                <a:lnTo>
                  <a:pt x="290973" y="54295"/>
                </a:lnTo>
                <a:lnTo>
                  <a:pt x="289656" y="45404"/>
                </a:lnTo>
                <a:lnTo>
                  <a:pt x="287458" y="37194"/>
                </a:lnTo>
                <a:lnTo>
                  <a:pt x="284374" y="29664"/>
                </a:lnTo>
                <a:lnTo>
                  <a:pt x="283700" y="28441"/>
                </a:lnTo>
                <a:close/>
              </a:path>
              <a:path extrusionOk="0" h="128269" w="652779">
                <a:moveTo>
                  <a:pt x="357622" y="0"/>
                </a:moveTo>
                <a:lnTo>
                  <a:pt x="318493" y="16859"/>
                </a:lnTo>
                <a:lnTo>
                  <a:pt x="303699" y="54295"/>
                </a:lnTo>
                <a:lnTo>
                  <a:pt x="303269" y="63866"/>
                </a:lnTo>
                <a:lnTo>
                  <a:pt x="303699" y="73451"/>
                </a:lnTo>
                <a:lnTo>
                  <a:pt x="318493" y="110932"/>
                </a:lnTo>
                <a:lnTo>
                  <a:pt x="357622" y="127732"/>
                </a:lnTo>
                <a:lnTo>
                  <a:pt x="365235" y="127259"/>
                </a:lnTo>
                <a:lnTo>
                  <a:pt x="400962" y="105025"/>
                </a:lnTo>
                <a:lnTo>
                  <a:pt x="404146" y="99329"/>
                </a:lnTo>
                <a:lnTo>
                  <a:pt x="351614" y="99329"/>
                </a:lnTo>
                <a:lnTo>
                  <a:pt x="346870" y="96528"/>
                </a:lnTo>
                <a:lnTo>
                  <a:pt x="338253" y="63866"/>
                </a:lnTo>
                <a:lnTo>
                  <a:pt x="338577" y="55286"/>
                </a:lnTo>
                <a:lnTo>
                  <a:pt x="351614" y="28441"/>
                </a:lnTo>
                <a:lnTo>
                  <a:pt x="404066" y="28441"/>
                </a:lnTo>
                <a:lnTo>
                  <a:pt x="400962" y="22823"/>
                </a:lnTo>
                <a:lnTo>
                  <a:pt x="365235" y="473"/>
                </a:lnTo>
                <a:lnTo>
                  <a:pt x="357622" y="0"/>
                </a:lnTo>
                <a:close/>
              </a:path>
              <a:path extrusionOk="0" h="128269" w="652779">
                <a:moveTo>
                  <a:pt x="404066" y="28441"/>
                </a:moveTo>
                <a:lnTo>
                  <a:pt x="363473" y="28441"/>
                </a:lnTo>
                <a:lnTo>
                  <a:pt x="368098" y="31321"/>
                </a:lnTo>
                <a:lnTo>
                  <a:pt x="371497" y="37041"/>
                </a:lnTo>
                <a:lnTo>
                  <a:pt x="373803" y="41870"/>
                </a:lnTo>
                <a:lnTo>
                  <a:pt x="375445" y="47953"/>
                </a:lnTo>
                <a:lnTo>
                  <a:pt x="376428" y="55286"/>
                </a:lnTo>
                <a:lnTo>
                  <a:pt x="376755" y="63866"/>
                </a:lnTo>
                <a:lnTo>
                  <a:pt x="376428" y="72476"/>
                </a:lnTo>
                <a:lnTo>
                  <a:pt x="363473" y="99329"/>
                </a:lnTo>
                <a:lnTo>
                  <a:pt x="404146" y="99329"/>
                </a:lnTo>
                <a:lnTo>
                  <a:pt x="411738" y="63866"/>
                </a:lnTo>
                <a:lnTo>
                  <a:pt x="411301" y="54295"/>
                </a:lnTo>
                <a:lnTo>
                  <a:pt x="409989" y="45404"/>
                </a:lnTo>
                <a:lnTo>
                  <a:pt x="407802" y="37194"/>
                </a:lnTo>
                <a:lnTo>
                  <a:pt x="404741" y="29664"/>
                </a:lnTo>
                <a:lnTo>
                  <a:pt x="404066" y="28441"/>
                </a:lnTo>
                <a:close/>
              </a:path>
              <a:path extrusionOk="0" h="128269" w="652779">
                <a:moveTo>
                  <a:pt x="477950" y="0"/>
                </a:moveTo>
                <a:lnTo>
                  <a:pt x="438835" y="16859"/>
                </a:lnTo>
                <a:lnTo>
                  <a:pt x="424066" y="54295"/>
                </a:lnTo>
                <a:lnTo>
                  <a:pt x="423636" y="63866"/>
                </a:lnTo>
                <a:lnTo>
                  <a:pt x="424066" y="73451"/>
                </a:lnTo>
                <a:lnTo>
                  <a:pt x="438835" y="110932"/>
                </a:lnTo>
                <a:lnTo>
                  <a:pt x="477950" y="127732"/>
                </a:lnTo>
                <a:lnTo>
                  <a:pt x="485569" y="127259"/>
                </a:lnTo>
                <a:lnTo>
                  <a:pt x="521295" y="105025"/>
                </a:lnTo>
                <a:lnTo>
                  <a:pt x="524474" y="99329"/>
                </a:lnTo>
                <a:lnTo>
                  <a:pt x="471981" y="99329"/>
                </a:lnTo>
                <a:lnTo>
                  <a:pt x="467237" y="96528"/>
                </a:lnTo>
                <a:lnTo>
                  <a:pt x="458620" y="63866"/>
                </a:lnTo>
                <a:lnTo>
                  <a:pt x="458939" y="55286"/>
                </a:lnTo>
                <a:lnTo>
                  <a:pt x="471981" y="28441"/>
                </a:lnTo>
                <a:lnTo>
                  <a:pt x="524394" y="28441"/>
                </a:lnTo>
                <a:lnTo>
                  <a:pt x="521295" y="22823"/>
                </a:lnTo>
                <a:lnTo>
                  <a:pt x="485569" y="473"/>
                </a:lnTo>
                <a:lnTo>
                  <a:pt x="477950" y="0"/>
                </a:lnTo>
                <a:close/>
              </a:path>
              <a:path extrusionOk="0" h="128269" w="652779">
                <a:moveTo>
                  <a:pt x="524394" y="28441"/>
                </a:moveTo>
                <a:lnTo>
                  <a:pt x="483840" y="28441"/>
                </a:lnTo>
                <a:lnTo>
                  <a:pt x="488465" y="31321"/>
                </a:lnTo>
                <a:lnTo>
                  <a:pt x="491864" y="37041"/>
                </a:lnTo>
                <a:lnTo>
                  <a:pt x="494153" y="41870"/>
                </a:lnTo>
                <a:lnTo>
                  <a:pt x="495797" y="47953"/>
                </a:lnTo>
                <a:lnTo>
                  <a:pt x="496789" y="55286"/>
                </a:lnTo>
                <a:lnTo>
                  <a:pt x="497122" y="63866"/>
                </a:lnTo>
                <a:lnTo>
                  <a:pt x="496789" y="72476"/>
                </a:lnTo>
                <a:lnTo>
                  <a:pt x="483840" y="99329"/>
                </a:lnTo>
                <a:lnTo>
                  <a:pt x="524474" y="99329"/>
                </a:lnTo>
                <a:lnTo>
                  <a:pt x="532105" y="63866"/>
                </a:lnTo>
                <a:lnTo>
                  <a:pt x="531662" y="54295"/>
                </a:lnTo>
                <a:lnTo>
                  <a:pt x="530336" y="45404"/>
                </a:lnTo>
                <a:lnTo>
                  <a:pt x="528136" y="37194"/>
                </a:lnTo>
                <a:lnTo>
                  <a:pt x="525069" y="29664"/>
                </a:lnTo>
                <a:lnTo>
                  <a:pt x="524394" y="28441"/>
                </a:lnTo>
                <a:close/>
              </a:path>
              <a:path extrusionOk="0" h="128269" w="652779">
                <a:moveTo>
                  <a:pt x="598317" y="0"/>
                </a:moveTo>
                <a:lnTo>
                  <a:pt x="559203" y="16859"/>
                </a:lnTo>
                <a:lnTo>
                  <a:pt x="544394" y="54295"/>
                </a:lnTo>
                <a:lnTo>
                  <a:pt x="543964" y="63866"/>
                </a:lnTo>
                <a:lnTo>
                  <a:pt x="544394" y="73451"/>
                </a:lnTo>
                <a:lnTo>
                  <a:pt x="559203" y="110932"/>
                </a:lnTo>
                <a:lnTo>
                  <a:pt x="598317" y="127732"/>
                </a:lnTo>
                <a:lnTo>
                  <a:pt x="605919" y="127259"/>
                </a:lnTo>
                <a:lnTo>
                  <a:pt x="641657" y="105025"/>
                </a:lnTo>
                <a:lnTo>
                  <a:pt x="644841" y="99329"/>
                </a:lnTo>
                <a:lnTo>
                  <a:pt x="592348" y="99329"/>
                </a:lnTo>
                <a:lnTo>
                  <a:pt x="587604" y="96528"/>
                </a:lnTo>
                <a:lnTo>
                  <a:pt x="578948" y="63866"/>
                </a:lnTo>
                <a:lnTo>
                  <a:pt x="579272" y="55286"/>
                </a:lnTo>
                <a:lnTo>
                  <a:pt x="592348" y="28441"/>
                </a:lnTo>
                <a:lnTo>
                  <a:pt x="644760" y="28441"/>
                </a:lnTo>
                <a:lnTo>
                  <a:pt x="641657" y="22823"/>
                </a:lnTo>
                <a:lnTo>
                  <a:pt x="605919" y="473"/>
                </a:lnTo>
                <a:lnTo>
                  <a:pt x="598317" y="0"/>
                </a:lnTo>
                <a:close/>
              </a:path>
              <a:path extrusionOk="0" h="128269" w="652779">
                <a:moveTo>
                  <a:pt x="644760" y="28441"/>
                </a:moveTo>
                <a:lnTo>
                  <a:pt x="604167" y="28441"/>
                </a:lnTo>
                <a:lnTo>
                  <a:pt x="608792" y="31321"/>
                </a:lnTo>
                <a:lnTo>
                  <a:pt x="612192" y="37041"/>
                </a:lnTo>
                <a:lnTo>
                  <a:pt x="614504" y="41870"/>
                </a:lnTo>
                <a:lnTo>
                  <a:pt x="616160" y="47953"/>
                </a:lnTo>
                <a:lnTo>
                  <a:pt x="617156" y="55286"/>
                </a:lnTo>
                <a:lnTo>
                  <a:pt x="617489" y="63866"/>
                </a:lnTo>
                <a:lnTo>
                  <a:pt x="617156" y="72476"/>
                </a:lnTo>
                <a:lnTo>
                  <a:pt x="604167" y="99329"/>
                </a:lnTo>
                <a:lnTo>
                  <a:pt x="644841" y="99329"/>
                </a:lnTo>
                <a:lnTo>
                  <a:pt x="652472" y="63866"/>
                </a:lnTo>
                <a:lnTo>
                  <a:pt x="652029" y="54295"/>
                </a:lnTo>
                <a:lnTo>
                  <a:pt x="650703" y="45404"/>
                </a:lnTo>
                <a:lnTo>
                  <a:pt x="648503" y="37194"/>
                </a:lnTo>
                <a:lnTo>
                  <a:pt x="645436" y="29664"/>
                </a:lnTo>
                <a:lnTo>
                  <a:pt x="644760" y="28441"/>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4" name="Google Shape;184;p17"/>
          <p:cNvSpPr/>
          <p:nvPr/>
        </p:nvSpPr>
        <p:spPr>
          <a:xfrm>
            <a:off x="6931936" y="4877179"/>
            <a:ext cx="652780" cy="128270"/>
          </a:xfrm>
          <a:custGeom>
            <a:rect b="b" l="l" r="r" t="t"/>
            <a:pathLst>
              <a:path extrusionOk="0" h="128270" w="652779">
                <a:moveTo>
                  <a:pt x="57633" y="2457"/>
                </a:moveTo>
                <a:lnTo>
                  <a:pt x="0" y="2457"/>
                </a:lnTo>
                <a:lnTo>
                  <a:pt x="0" y="29290"/>
                </a:lnTo>
                <a:lnTo>
                  <a:pt x="22808" y="29290"/>
                </a:lnTo>
                <a:lnTo>
                  <a:pt x="22808" y="125266"/>
                </a:lnTo>
                <a:lnTo>
                  <a:pt x="57633" y="125266"/>
                </a:lnTo>
                <a:lnTo>
                  <a:pt x="57633" y="2457"/>
                </a:lnTo>
                <a:close/>
              </a:path>
              <a:path extrusionOk="0" h="128270" w="652779">
                <a:moveTo>
                  <a:pt x="84079" y="89467"/>
                </a:moveTo>
                <a:lnTo>
                  <a:pt x="71587" y="115621"/>
                </a:lnTo>
                <a:lnTo>
                  <a:pt x="77675" y="119467"/>
                </a:lnTo>
                <a:lnTo>
                  <a:pt x="84909" y="122458"/>
                </a:lnTo>
                <a:lnTo>
                  <a:pt x="119220" y="127724"/>
                </a:lnTo>
                <a:lnTo>
                  <a:pt x="127728" y="127374"/>
                </a:lnTo>
                <a:lnTo>
                  <a:pt x="166853" y="106836"/>
                </a:lnTo>
                <a:lnTo>
                  <a:pt x="170846" y="100414"/>
                </a:lnTo>
                <a:lnTo>
                  <a:pt x="171063" y="99645"/>
                </a:lnTo>
                <a:lnTo>
                  <a:pt x="112184" y="99645"/>
                </a:lnTo>
                <a:lnTo>
                  <a:pt x="106215" y="98789"/>
                </a:lnTo>
                <a:lnTo>
                  <a:pt x="94396" y="95266"/>
                </a:lnTo>
                <a:lnTo>
                  <a:pt x="88980" y="92753"/>
                </a:lnTo>
                <a:lnTo>
                  <a:pt x="84079" y="89467"/>
                </a:lnTo>
                <a:close/>
              </a:path>
              <a:path extrusionOk="0" h="128270" w="652779">
                <a:moveTo>
                  <a:pt x="165074" y="2457"/>
                </a:moveTo>
                <a:lnTo>
                  <a:pt x="86688" y="2457"/>
                </a:lnTo>
                <a:lnTo>
                  <a:pt x="80521" y="74201"/>
                </a:lnTo>
                <a:lnTo>
                  <a:pt x="122857" y="74201"/>
                </a:lnTo>
                <a:lnTo>
                  <a:pt x="129063" y="75266"/>
                </a:lnTo>
                <a:lnTo>
                  <a:pt x="136099" y="79467"/>
                </a:lnTo>
                <a:lnTo>
                  <a:pt x="137839" y="82576"/>
                </a:lnTo>
                <a:lnTo>
                  <a:pt x="137839" y="90769"/>
                </a:lnTo>
                <a:lnTo>
                  <a:pt x="136020" y="93964"/>
                </a:lnTo>
                <a:lnTo>
                  <a:pt x="132384" y="96331"/>
                </a:lnTo>
                <a:lnTo>
                  <a:pt x="128905" y="98552"/>
                </a:lnTo>
                <a:lnTo>
                  <a:pt x="124161" y="99645"/>
                </a:lnTo>
                <a:lnTo>
                  <a:pt x="171063" y="99645"/>
                </a:lnTo>
                <a:lnTo>
                  <a:pt x="172822" y="93404"/>
                </a:lnTo>
                <a:lnTo>
                  <a:pt x="172822" y="85803"/>
                </a:lnTo>
                <a:lnTo>
                  <a:pt x="172043" y="77457"/>
                </a:lnTo>
                <a:lnTo>
                  <a:pt x="144672" y="49829"/>
                </a:lnTo>
                <a:lnTo>
                  <a:pt x="122225" y="47191"/>
                </a:lnTo>
                <a:lnTo>
                  <a:pt x="113963" y="47191"/>
                </a:lnTo>
                <a:lnTo>
                  <a:pt x="115504" y="29290"/>
                </a:lnTo>
                <a:lnTo>
                  <a:pt x="165074" y="29290"/>
                </a:lnTo>
                <a:lnTo>
                  <a:pt x="165074" y="2457"/>
                </a:lnTo>
                <a:close/>
              </a:path>
              <a:path extrusionOk="0" h="128270" w="652779">
                <a:moveTo>
                  <a:pt x="237255" y="0"/>
                </a:moveTo>
                <a:lnTo>
                  <a:pt x="198141" y="16843"/>
                </a:lnTo>
                <a:lnTo>
                  <a:pt x="183371" y="54297"/>
                </a:lnTo>
                <a:lnTo>
                  <a:pt x="182942" y="63877"/>
                </a:lnTo>
                <a:lnTo>
                  <a:pt x="183371" y="73451"/>
                </a:lnTo>
                <a:lnTo>
                  <a:pt x="198141" y="110925"/>
                </a:lnTo>
                <a:lnTo>
                  <a:pt x="237255" y="127724"/>
                </a:lnTo>
                <a:lnTo>
                  <a:pt x="244868" y="127252"/>
                </a:lnTo>
                <a:lnTo>
                  <a:pt x="280600" y="105018"/>
                </a:lnTo>
                <a:lnTo>
                  <a:pt x="283797" y="99290"/>
                </a:lnTo>
                <a:lnTo>
                  <a:pt x="231286" y="99290"/>
                </a:lnTo>
                <a:lnTo>
                  <a:pt x="226503" y="96481"/>
                </a:lnTo>
                <a:lnTo>
                  <a:pt x="217925" y="63877"/>
                </a:lnTo>
                <a:lnTo>
                  <a:pt x="218244" y="55278"/>
                </a:lnTo>
                <a:lnTo>
                  <a:pt x="231286" y="28434"/>
                </a:lnTo>
                <a:lnTo>
                  <a:pt x="283704" y="28434"/>
                </a:lnTo>
                <a:lnTo>
                  <a:pt x="280600" y="22807"/>
                </a:lnTo>
                <a:lnTo>
                  <a:pt x="244868" y="471"/>
                </a:lnTo>
                <a:lnTo>
                  <a:pt x="237255" y="0"/>
                </a:lnTo>
                <a:close/>
              </a:path>
              <a:path extrusionOk="0" h="128270" w="652779">
                <a:moveTo>
                  <a:pt x="283704" y="28434"/>
                </a:moveTo>
                <a:lnTo>
                  <a:pt x="243106" y="28434"/>
                </a:lnTo>
                <a:lnTo>
                  <a:pt x="247730" y="31301"/>
                </a:lnTo>
                <a:lnTo>
                  <a:pt x="251170" y="37013"/>
                </a:lnTo>
                <a:lnTo>
                  <a:pt x="253459" y="41852"/>
                </a:lnTo>
                <a:lnTo>
                  <a:pt x="255103" y="47938"/>
                </a:lnTo>
                <a:lnTo>
                  <a:pt x="256095" y="55278"/>
                </a:lnTo>
                <a:lnTo>
                  <a:pt x="256427" y="63877"/>
                </a:lnTo>
                <a:lnTo>
                  <a:pt x="256095" y="72470"/>
                </a:lnTo>
                <a:lnTo>
                  <a:pt x="243106" y="99290"/>
                </a:lnTo>
                <a:lnTo>
                  <a:pt x="283797" y="99290"/>
                </a:lnTo>
                <a:lnTo>
                  <a:pt x="291410" y="63877"/>
                </a:lnTo>
                <a:lnTo>
                  <a:pt x="290973" y="54297"/>
                </a:lnTo>
                <a:lnTo>
                  <a:pt x="289656" y="45396"/>
                </a:lnTo>
                <a:lnTo>
                  <a:pt x="287458" y="37179"/>
                </a:lnTo>
                <a:lnTo>
                  <a:pt x="284374" y="29649"/>
                </a:lnTo>
                <a:lnTo>
                  <a:pt x="283704" y="28434"/>
                </a:lnTo>
                <a:close/>
              </a:path>
              <a:path extrusionOk="0" h="128270" w="652779">
                <a:moveTo>
                  <a:pt x="357622" y="0"/>
                </a:moveTo>
                <a:lnTo>
                  <a:pt x="318493" y="16843"/>
                </a:lnTo>
                <a:lnTo>
                  <a:pt x="303699" y="54297"/>
                </a:lnTo>
                <a:lnTo>
                  <a:pt x="303269" y="63877"/>
                </a:lnTo>
                <a:lnTo>
                  <a:pt x="303699" y="73451"/>
                </a:lnTo>
                <a:lnTo>
                  <a:pt x="318493" y="110925"/>
                </a:lnTo>
                <a:lnTo>
                  <a:pt x="357622" y="127724"/>
                </a:lnTo>
                <a:lnTo>
                  <a:pt x="365235" y="127252"/>
                </a:lnTo>
                <a:lnTo>
                  <a:pt x="400962" y="105018"/>
                </a:lnTo>
                <a:lnTo>
                  <a:pt x="404164" y="99290"/>
                </a:lnTo>
                <a:lnTo>
                  <a:pt x="351614" y="99290"/>
                </a:lnTo>
                <a:lnTo>
                  <a:pt x="346870" y="96481"/>
                </a:lnTo>
                <a:lnTo>
                  <a:pt x="338253" y="63877"/>
                </a:lnTo>
                <a:lnTo>
                  <a:pt x="338577" y="55278"/>
                </a:lnTo>
                <a:lnTo>
                  <a:pt x="351614" y="28434"/>
                </a:lnTo>
                <a:lnTo>
                  <a:pt x="404070" y="28434"/>
                </a:lnTo>
                <a:lnTo>
                  <a:pt x="400962" y="22807"/>
                </a:lnTo>
                <a:lnTo>
                  <a:pt x="365235" y="471"/>
                </a:lnTo>
                <a:lnTo>
                  <a:pt x="357622" y="0"/>
                </a:lnTo>
                <a:close/>
              </a:path>
              <a:path extrusionOk="0" h="128270" w="652779">
                <a:moveTo>
                  <a:pt x="404070" y="28434"/>
                </a:moveTo>
                <a:lnTo>
                  <a:pt x="363473" y="28434"/>
                </a:lnTo>
                <a:lnTo>
                  <a:pt x="368098" y="31301"/>
                </a:lnTo>
                <a:lnTo>
                  <a:pt x="371497" y="37013"/>
                </a:lnTo>
                <a:lnTo>
                  <a:pt x="373803" y="41852"/>
                </a:lnTo>
                <a:lnTo>
                  <a:pt x="375445" y="47938"/>
                </a:lnTo>
                <a:lnTo>
                  <a:pt x="376428" y="55278"/>
                </a:lnTo>
                <a:lnTo>
                  <a:pt x="376755" y="63877"/>
                </a:lnTo>
                <a:lnTo>
                  <a:pt x="376428" y="72470"/>
                </a:lnTo>
                <a:lnTo>
                  <a:pt x="363473" y="99290"/>
                </a:lnTo>
                <a:lnTo>
                  <a:pt x="404164" y="99290"/>
                </a:lnTo>
                <a:lnTo>
                  <a:pt x="411738" y="63877"/>
                </a:lnTo>
                <a:lnTo>
                  <a:pt x="411301" y="54297"/>
                </a:lnTo>
                <a:lnTo>
                  <a:pt x="409989" y="45396"/>
                </a:lnTo>
                <a:lnTo>
                  <a:pt x="407802" y="37179"/>
                </a:lnTo>
                <a:lnTo>
                  <a:pt x="404741" y="29649"/>
                </a:lnTo>
                <a:lnTo>
                  <a:pt x="404070" y="28434"/>
                </a:lnTo>
                <a:close/>
              </a:path>
              <a:path extrusionOk="0" h="128270" w="652779">
                <a:moveTo>
                  <a:pt x="477950" y="0"/>
                </a:moveTo>
                <a:lnTo>
                  <a:pt x="438835" y="16843"/>
                </a:lnTo>
                <a:lnTo>
                  <a:pt x="424066" y="54297"/>
                </a:lnTo>
                <a:lnTo>
                  <a:pt x="423636" y="63877"/>
                </a:lnTo>
                <a:lnTo>
                  <a:pt x="424066" y="73451"/>
                </a:lnTo>
                <a:lnTo>
                  <a:pt x="438835" y="110925"/>
                </a:lnTo>
                <a:lnTo>
                  <a:pt x="477950" y="127724"/>
                </a:lnTo>
                <a:lnTo>
                  <a:pt x="485569" y="127252"/>
                </a:lnTo>
                <a:lnTo>
                  <a:pt x="521295" y="105018"/>
                </a:lnTo>
                <a:lnTo>
                  <a:pt x="524492" y="99290"/>
                </a:lnTo>
                <a:lnTo>
                  <a:pt x="471981" y="99290"/>
                </a:lnTo>
                <a:lnTo>
                  <a:pt x="467237" y="96481"/>
                </a:lnTo>
                <a:lnTo>
                  <a:pt x="458620" y="63877"/>
                </a:lnTo>
                <a:lnTo>
                  <a:pt x="458939" y="55278"/>
                </a:lnTo>
                <a:lnTo>
                  <a:pt x="471981" y="28434"/>
                </a:lnTo>
                <a:lnTo>
                  <a:pt x="524399" y="28434"/>
                </a:lnTo>
                <a:lnTo>
                  <a:pt x="521295" y="22807"/>
                </a:lnTo>
                <a:lnTo>
                  <a:pt x="485569" y="471"/>
                </a:lnTo>
                <a:lnTo>
                  <a:pt x="477950" y="0"/>
                </a:lnTo>
                <a:close/>
              </a:path>
              <a:path extrusionOk="0" h="128270" w="652779">
                <a:moveTo>
                  <a:pt x="524399" y="28434"/>
                </a:moveTo>
                <a:lnTo>
                  <a:pt x="483840" y="28434"/>
                </a:lnTo>
                <a:lnTo>
                  <a:pt x="488465" y="31301"/>
                </a:lnTo>
                <a:lnTo>
                  <a:pt x="491864" y="37013"/>
                </a:lnTo>
                <a:lnTo>
                  <a:pt x="494153" y="41852"/>
                </a:lnTo>
                <a:lnTo>
                  <a:pt x="495797" y="47938"/>
                </a:lnTo>
                <a:lnTo>
                  <a:pt x="496789" y="55278"/>
                </a:lnTo>
                <a:lnTo>
                  <a:pt x="497122" y="63877"/>
                </a:lnTo>
                <a:lnTo>
                  <a:pt x="496789" y="72470"/>
                </a:lnTo>
                <a:lnTo>
                  <a:pt x="483840" y="99290"/>
                </a:lnTo>
                <a:lnTo>
                  <a:pt x="524492" y="99290"/>
                </a:lnTo>
                <a:lnTo>
                  <a:pt x="532105" y="63877"/>
                </a:lnTo>
                <a:lnTo>
                  <a:pt x="531662" y="54297"/>
                </a:lnTo>
                <a:lnTo>
                  <a:pt x="530336" y="45396"/>
                </a:lnTo>
                <a:lnTo>
                  <a:pt x="528136" y="37179"/>
                </a:lnTo>
                <a:lnTo>
                  <a:pt x="525069" y="29649"/>
                </a:lnTo>
                <a:lnTo>
                  <a:pt x="524399" y="28434"/>
                </a:lnTo>
                <a:close/>
              </a:path>
              <a:path extrusionOk="0" h="128270" w="652779">
                <a:moveTo>
                  <a:pt x="598317" y="0"/>
                </a:moveTo>
                <a:lnTo>
                  <a:pt x="559203" y="16843"/>
                </a:lnTo>
                <a:lnTo>
                  <a:pt x="544394" y="54297"/>
                </a:lnTo>
                <a:lnTo>
                  <a:pt x="543964" y="63877"/>
                </a:lnTo>
                <a:lnTo>
                  <a:pt x="544394" y="73451"/>
                </a:lnTo>
                <a:lnTo>
                  <a:pt x="559203" y="110925"/>
                </a:lnTo>
                <a:lnTo>
                  <a:pt x="598317" y="127724"/>
                </a:lnTo>
                <a:lnTo>
                  <a:pt x="605919" y="127252"/>
                </a:lnTo>
                <a:lnTo>
                  <a:pt x="641657" y="105018"/>
                </a:lnTo>
                <a:lnTo>
                  <a:pt x="644858" y="99290"/>
                </a:lnTo>
                <a:lnTo>
                  <a:pt x="592348" y="99290"/>
                </a:lnTo>
                <a:lnTo>
                  <a:pt x="587604" y="96481"/>
                </a:lnTo>
                <a:lnTo>
                  <a:pt x="578948" y="63877"/>
                </a:lnTo>
                <a:lnTo>
                  <a:pt x="579272" y="55278"/>
                </a:lnTo>
                <a:lnTo>
                  <a:pt x="592348" y="28434"/>
                </a:lnTo>
                <a:lnTo>
                  <a:pt x="644765" y="28434"/>
                </a:lnTo>
                <a:lnTo>
                  <a:pt x="641657" y="22807"/>
                </a:lnTo>
                <a:lnTo>
                  <a:pt x="605919" y="471"/>
                </a:lnTo>
                <a:lnTo>
                  <a:pt x="598317" y="0"/>
                </a:lnTo>
                <a:close/>
              </a:path>
              <a:path extrusionOk="0" h="128270" w="652779">
                <a:moveTo>
                  <a:pt x="644765" y="28434"/>
                </a:moveTo>
                <a:lnTo>
                  <a:pt x="604167" y="28434"/>
                </a:lnTo>
                <a:lnTo>
                  <a:pt x="608792" y="31301"/>
                </a:lnTo>
                <a:lnTo>
                  <a:pt x="612192" y="37013"/>
                </a:lnTo>
                <a:lnTo>
                  <a:pt x="614504" y="41852"/>
                </a:lnTo>
                <a:lnTo>
                  <a:pt x="616160" y="47938"/>
                </a:lnTo>
                <a:lnTo>
                  <a:pt x="617156" y="55278"/>
                </a:lnTo>
                <a:lnTo>
                  <a:pt x="617489" y="63877"/>
                </a:lnTo>
                <a:lnTo>
                  <a:pt x="617156" y="72470"/>
                </a:lnTo>
                <a:lnTo>
                  <a:pt x="604167" y="99290"/>
                </a:lnTo>
                <a:lnTo>
                  <a:pt x="644858" y="99290"/>
                </a:lnTo>
                <a:lnTo>
                  <a:pt x="652472" y="63877"/>
                </a:lnTo>
                <a:lnTo>
                  <a:pt x="652029" y="54297"/>
                </a:lnTo>
                <a:lnTo>
                  <a:pt x="650703" y="45396"/>
                </a:lnTo>
                <a:lnTo>
                  <a:pt x="648503" y="37179"/>
                </a:lnTo>
                <a:lnTo>
                  <a:pt x="645436" y="29649"/>
                </a:lnTo>
                <a:lnTo>
                  <a:pt x="644765" y="28434"/>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Техническая проработка решения</a:t>
            </a:r>
            <a:endParaRPr/>
          </a:p>
        </p:txBody>
      </p:sp>
      <p:pic>
        <p:nvPicPr>
          <p:cNvPr id="190" name="Google Shape;190;p18" title="scheme (1).png"/>
          <p:cNvPicPr preferRelativeResize="0"/>
          <p:nvPr/>
        </p:nvPicPr>
        <p:blipFill rotWithShape="1">
          <a:blip r:embed="rId3">
            <a:alphaModFix/>
          </a:blip>
          <a:srcRect b="29" l="0" r="0" t="29"/>
          <a:stretch/>
        </p:blipFill>
        <p:spPr>
          <a:xfrm>
            <a:off x="323850" y="714375"/>
            <a:ext cx="8305798" cy="4257675"/>
          </a:xfrm>
          <a:prstGeom prst="rect">
            <a:avLst/>
          </a:prstGeom>
          <a:noFill/>
          <a:ln>
            <a:noFill/>
          </a:ln>
        </p:spPr>
      </p:pic>
      <p:sp>
        <p:nvSpPr>
          <p:cNvPr id="191" name="Google Shape;191;p18"/>
          <p:cNvSpPr txBox="1"/>
          <p:nvPr/>
        </p:nvSpPr>
        <p:spPr>
          <a:xfrm>
            <a:off x="804227" y="3744359"/>
            <a:ext cx="4877400" cy="786000"/>
          </a:xfrm>
          <a:prstGeom prst="rect">
            <a:avLst/>
          </a:prstGeom>
          <a:noFill/>
          <a:ln>
            <a:noFill/>
          </a:ln>
        </p:spPr>
        <p:txBody>
          <a:bodyPr anchorCtr="0" anchor="t" bIns="0" lIns="0" spcFirstLastPara="1" rIns="0" wrap="square" tIns="25400">
            <a:spAutoFit/>
          </a:bodyPr>
          <a:lstStyle/>
          <a:p>
            <a:pPr indent="0" lvl="0" marL="12700" marR="5080" rtl="0" algn="l">
              <a:lnSpc>
                <a:spcPct val="116363"/>
              </a:lnSpc>
              <a:spcBef>
                <a:spcPts val="0"/>
              </a:spcBef>
              <a:spcAft>
                <a:spcPts val="0"/>
              </a:spcAft>
              <a:buNone/>
            </a:pPr>
            <a:r>
              <a:rPr b="1" lang="en-US" sz="1100">
                <a:solidFill>
                  <a:srgbClr val="2C1351"/>
                </a:solidFill>
                <a:latin typeface="Calibri"/>
                <a:ea typeface="Calibri"/>
                <a:cs typeface="Calibri"/>
                <a:sym typeface="Calibri"/>
              </a:rPr>
              <a:t>Была	разработа  архитектура,	которая  позволяет	обучать модель только на данных радиологических отчетов. Такая архитектура позволяет понять системе устройство человеческого организма, выделить основные паттерны патологий, что положительно сказывается на качестве результатов.</a:t>
            </a:r>
            <a:endParaRPr sz="1100">
              <a:latin typeface="Calibri"/>
              <a:ea typeface="Calibri"/>
              <a:cs typeface="Calibri"/>
              <a:sym typeface="Calibri"/>
            </a:endParaRPr>
          </a:p>
        </p:txBody>
      </p:sp>
      <p:pic>
        <p:nvPicPr>
          <p:cNvPr id="192" name="Google Shape;192;p18"/>
          <p:cNvPicPr preferRelativeResize="0"/>
          <p:nvPr/>
        </p:nvPicPr>
        <p:blipFill rotWithShape="1">
          <a:blip r:embed="rId4">
            <a:alphaModFix/>
          </a:blip>
          <a:srcRect b="0" l="0" r="0" t="0"/>
          <a:stretch/>
        </p:blipFill>
        <p:spPr>
          <a:xfrm>
            <a:off x="573087" y="4086562"/>
            <a:ext cx="120650" cy="10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19" title="scheme (1).png"/>
          <p:cNvPicPr preferRelativeResize="0"/>
          <p:nvPr/>
        </p:nvPicPr>
        <p:blipFill rotWithShape="1">
          <a:blip r:embed="rId3">
            <a:alphaModFix/>
          </a:blip>
          <a:srcRect b="29" l="0" r="0" t="29"/>
          <a:stretch/>
        </p:blipFill>
        <p:spPr>
          <a:xfrm>
            <a:off x="323850" y="714375"/>
            <a:ext cx="8305798" cy="4257675"/>
          </a:xfrm>
          <a:prstGeom prst="rect">
            <a:avLst/>
          </a:prstGeom>
          <a:noFill/>
          <a:ln>
            <a:noFill/>
          </a:ln>
        </p:spPr>
      </p:pic>
      <p:sp>
        <p:nvSpPr>
          <p:cNvPr id="198" name="Google Shape;198;p19"/>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Техническая проработка решения</a:t>
            </a:r>
            <a:endParaRPr/>
          </a:p>
        </p:txBody>
      </p:sp>
      <p:sp>
        <p:nvSpPr>
          <p:cNvPr id="199" name="Google Shape;199;p19"/>
          <p:cNvSpPr txBox="1"/>
          <p:nvPr/>
        </p:nvSpPr>
        <p:spPr>
          <a:xfrm>
            <a:off x="734377" y="3438271"/>
            <a:ext cx="5408295" cy="1532890"/>
          </a:xfrm>
          <a:prstGeom prst="rect">
            <a:avLst/>
          </a:prstGeom>
          <a:noFill/>
          <a:ln>
            <a:noFill/>
          </a:ln>
        </p:spPr>
        <p:txBody>
          <a:bodyPr anchorCtr="0" anchor="t" bIns="0" lIns="0" spcFirstLastPara="1" rIns="0" wrap="square" tIns="16500">
            <a:spAutoFit/>
          </a:bodyPr>
          <a:lstStyle/>
          <a:p>
            <a:pPr indent="0" lvl="0" marL="12700" marR="5080" rtl="0" algn="just">
              <a:lnSpc>
                <a:spcPct val="99600"/>
              </a:lnSpc>
              <a:spcBef>
                <a:spcPts val="0"/>
              </a:spcBef>
              <a:spcAft>
                <a:spcPts val="0"/>
              </a:spcAft>
              <a:buNone/>
            </a:pPr>
            <a:r>
              <a:rPr b="1" lang="en-US" sz="1100">
                <a:solidFill>
                  <a:srgbClr val="2C1351"/>
                </a:solidFill>
                <a:latin typeface="Calibri"/>
                <a:ea typeface="Calibri"/>
                <a:cs typeface="Calibri"/>
                <a:sym typeface="Calibri"/>
              </a:rPr>
              <a:t>На  вход  модели  подается  изображение,  которое  приведено  к определнному размеру и спейсингу. Перед подачей изображения в модель вырезаются патчи, к которым добавляются уменьшенные копии  скана.  Это  делается  для  того,  чтобы  модель  понимала глобальную  информацию  скана,  то  в  каком  месте  она  сейчас находится.  Существует  множество  способов  передачи  такой информации в модель. Данный тип позиционного кодирования был применен из-за простоты реализации. Но он имеет недостаток - увеличение требуемой памяти ровно в два раза</a:t>
            </a:r>
            <a:endParaRPr sz="1100">
              <a:latin typeface="Calibri"/>
              <a:ea typeface="Calibri"/>
              <a:cs typeface="Calibri"/>
              <a:sym typeface="Calibri"/>
            </a:endParaRPr>
          </a:p>
        </p:txBody>
      </p:sp>
      <p:pic>
        <p:nvPicPr>
          <p:cNvPr id="200" name="Google Shape;200;p19"/>
          <p:cNvPicPr preferRelativeResize="0"/>
          <p:nvPr/>
        </p:nvPicPr>
        <p:blipFill rotWithShape="1">
          <a:blip r:embed="rId4">
            <a:alphaModFix/>
          </a:blip>
          <a:srcRect b="0" l="0" r="0" t="0"/>
          <a:stretch/>
        </p:blipFill>
        <p:spPr>
          <a:xfrm>
            <a:off x="506412" y="4125912"/>
            <a:ext cx="120650" cy="92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0" title="scheme (1).png"/>
          <p:cNvPicPr preferRelativeResize="0"/>
          <p:nvPr/>
        </p:nvPicPr>
        <p:blipFill rotWithShape="1">
          <a:blip r:embed="rId3">
            <a:alphaModFix/>
          </a:blip>
          <a:srcRect b="29" l="0" r="0" t="29"/>
          <a:stretch/>
        </p:blipFill>
        <p:spPr>
          <a:xfrm>
            <a:off x="323850" y="714375"/>
            <a:ext cx="8305798" cy="4257675"/>
          </a:xfrm>
          <a:prstGeom prst="rect">
            <a:avLst/>
          </a:prstGeom>
          <a:noFill/>
          <a:ln>
            <a:noFill/>
          </a:ln>
        </p:spPr>
      </p:pic>
      <p:sp>
        <p:nvSpPr>
          <p:cNvPr id="206" name="Google Shape;206;p20"/>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Техническая проработка решения</a:t>
            </a:r>
            <a:endParaRPr/>
          </a:p>
        </p:txBody>
      </p:sp>
      <p:sp>
        <p:nvSpPr>
          <p:cNvPr id="207" name="Google Shape;207;p20"/>
          <p:cNvSpPr txBox="1"/>
          <p:nvPr/>
        </p:nvSpPr>
        <p:spPr>
          <a:xfrm>
            <a:off x="695959" y="3534727"/>
            <a:ext cx="5405120" cy="1409700"/>
          </a:xfrm>
          <a:prstGeom prst="rect">
            <a:avLst/>
          </a:prstGeom>
          <a:noFill/>
          <a:ln>
            <a:noFill/>
          </a:ln>
        </p:spPr>
        <p:txBody>
          <a:bodyPr anchorCtr="0" anchor="t" bIns="0" lIns="0" spcFirstLastPara="1" rIns="0" wrap="square" tIns="32375">
            <a:spAutoFit/>
          </a:bodyPr>
          <a:lstStyle/>
          <a:p>
            <a:pPr indent="0" lvl="0" marL="12700" marR="5080" rtl="0" algn="just">
              <a:lnSpc>
                <a:spcPct val="90400"/>
              </a:lnSpc>
              <a:spcBef>
                <a:spcPts val="0"/>
              </a:spcBef>
              <a:spcAft>
                <a:spcPts val="0"/>
              </a:spcAft>
              <a:buNone/>
            </a:pPr>
            <a:r>
              <a:rPr b="1" lang="en-US" sz="1100">
                <a:solidFill>
                  <a:srgbClr val="2C1351"/>
                </a:solidFill>
                <a:latin typeface="Calibri"/>
                <a:ea typeface="Calibri"/>
                <a:cs typeface="Calibri"/>
                <a:sym typeface="Calibri"/>
              </a:rPr>
              <a:t>Далее скан проходит через модель SwinUNET из зоопарка MonAI. Такая архитектура для сегментации органов обучается отдельно для получения модели, способной вытаскивать из скана качественные эмбеддинги. Также из-за того, что невозможно через модель сразу прогнать  скан,  для  дальнейшего  обучения  требуется  собрать полные  эмбеддинги  сканов,  а  не  только  эмбеддинги  патчей. Поэтому после предобучения на задаче сегментации органов, весь датасет  обрабатывается  кодирующей  частью  SwinUNET(SwinVit  и Encoder). Результаты сохраняются на диск.</a:t>
            </a:r>
            <a:endParaRPr sz="1100">
              <a:latin typeface="Calibri"/>
              <a:ea typeface="Calibri"/>
              <a:cs typeface="Calibri"/>
              <a:sym typeface="Calibri"/>
            </a:endParaRPr>
          </a:p>
        </p:txBody>
      </p:sp>
      <p:pic>
        <p:nvPicPr>
          <p:cNvPr id="208" name="Google Shape;208;p20"/>
          <p:cNvPicPr preferRelativeResize="0"/>
          <p:nvPr/>
        </p:nvPicPr>
        <p:blipFill rotWithShape="1">
          <a:blip r:embed="rId4">
            <a:alphaModFix/>
          </a:blip>
          <a:srcRect b="0" l="0" r="0" t="0"/>
          <a:stretch/>
        </p:blipFill>
        <p:spPr>
          <a:xfrm>
            <a:off x="506412" y="4125912"/>
            <a:ext cx="120650" cy="9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1" title="scheme (1).png"/>
          <p:cNvPicPr preferRelativeResize="0"/>
          <p:nvPr/>
        </p:nvPicPr>
        <p:blipFill rotWithShape="1">
          <a:blip r:embed="rId3">
            <a:alphaModFix/>
          </a:blip>
          <a:srcRect b="29" l="0" r="0" t="29"/>
          <a:stretch/>
        </p:blipFill>
        <p:spPr>
          <a:xfrm>
            <a:off x="323850" y="714375"/>
            <a:ext cx="8305798" cy="4257675"/>
          </a:xfrm>
          <a:prstGeom prst="rect">
            <a:avLst/>
          </a:prstGeom>
          <a:noFill/>
          <a:ln>
            <a:noFill/>
          </a:ln>
        </p:spPr>
      </p:pic>
      <p:sp>
        <p:nvSpPr>
          <p:cNvPr id="214" name="Google Shape;214;p21"/>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Техническая проработка решения</a:t>
            </a:r>
            <a:endParaRPr/>
          </a:p>
        </p:txBody>
      </p:sp>
      <p:sp>
        <p:nvSpPr>
          <p:cNvPr id="215" name="Google Shape;215;p21"/>
          <p:cNvSpPr txBox="1"/>
          <p:nvPr/>
        </p:nvSpPr>
        <p:spPr>
          <a:xfrm>
            <a:off x="695959" y="3491928"/>
            <a:ext cx="5410835" cy="1533525"/>
          </a:xfrm>
          <a:prstGeom prst="rect">
            <a:avLst/>
          </a:prstGeom>
          <a:noFill/>
          <a:ln>
            <a:noFill/>
          </a:ln>
        </p:spPr>
        <p:txBody>
          <a:bodyPr anchorCtr="0" anchor="t" bIns="0" lIns="0" spcFirstLastPara="1" rIns="0" wrap="square" tIns="16500">
            <a:spAutoFit/>
          </a:bodyPr>
          <a:lstStyle/>
          <a:p>
            <a:pPr indent="0" lvl="0" marL="12700" marR="5080" rtl="0" algn="just">
              <a:lnSpc>
                <a:spcPct val="99600"/>
              </a:lnSpc>
              <a:spcBef>
                <a:spcPts val="0"/>
              </a:spcBef>
              <a:spcAft>
                <a:spcPts val="0"/>
              </a:spcAft>
              <a:buNone/>
            </a:pPr>
            <a:r>
              <a:rPr b="1" lang="en-US" sz="1100">
                <a:solidFill>
                  <a:srgbClr val="2C1351"/>
                </a:solidFill>
                <a:latin typeface="Calibri"/>
                <a:ea typeface="Calibri"/>
                <a:cs typeface="Calibri"/>
                <a:sym typeface="Calibri"/>
              </a:rPr>
              <a:t>Хотелось бы еще дообучить модель с помощью контрастив метода для  получаения еще более  качественных  эмбеддингов,  но  даже если взять скан размерностью 512 и обработать патчами размера 96 с перекрытием 0, то получится 64 результата, графы вычислений для которых хранятся в памяти. Такой подход не влазит даже в 256ГБ оперативной памяти, если пытаться сделать такое на CPU. Поэтому часть обучения с контрастив лоссом между эмбеддингами после  SwinUNET и эмбеддингами радиологических отчетов была отброшена.</a:t>
            </a:r>
            <a:endParaRPr sz="1100">
              <a:latin typeface="Calibri"/>
              <a:ea typeface="Calibri"/>
              <a:cs typeface="Calibri"/>
              <a:sym typeface="Calibri"/>
            </a:endParaRPr>
          </a:p>
        </p:txBody>
      </p:sp>
      <p:pic>
        <p:nvPicPr>
          <p:cNvPr id="216" name="Google Shape;216;p21"/>
          <p:cNvPicPr preferRelativeResize="0"/>
          <p:nvPr/>
        </p:nvPicPr>
        <p:blipFill rotWithShape="1">
          <a:blip r:embed="rId4">
            <a:alphaModFix/>
          </a:blip>
          <a:srcRect b="0" l="0" r="0" t="0"/>
          <a:stretch/>
        </p:blipFill>
        <p:spPr>
          <a:xfrm>
            <a:off x="506412" y="4125912"/>
            <a:ext cx="120650" cy="9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2" title="scheme (1).png"/>
          <p:cNvPicPr preferRelativeResize="0"/>
          <p:nvPr/>
        </p:nvPicPr>
        <p:blipFill rotWithShape="1">
          <a:blip r:embed="rId3">
            <a:alphaModFix/>
          </a:blip>
          <a:srcRect b="29" l="0" r="0" t="29"/>
          <a:stretch/>
        </p:blipFill>
        <p:spPr>
          <a:xfrm>
            <a:off x="323850" y="714375"/>
            <a:ext cx="8305798" cy="4257675"/>
          </a:xfrm>
          <a:prstGeom prst="rect">
            <a:avLst/>
          </a:prstGeom>
          <a:noFill/>
          <a:ln>
            <a:noFill/>
          </a:ln>
        </p:spPr>
      </p:pic>
      <p:sp>
        <p:nvSpPr>
          <p:cNvPr id="222" name="Google Shape;222;p22"/>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Техническая проработка решения</a:t>
            </a:r>
            <a:endParaRPr/>
          </a:p>
        </p:txBody>
      </p:sp>
      <p:sp>
        <p:nvSpPr>
          <p:cNvPr id="223" name="Google Shape;223;p22"/>
          <p:cNvSpPr txBox="1"/>
          <p:nvPr/>
        </p:nvSpPr>
        <p:spPr>
          <a:xfrm>
            <a:off x="726757" y="3500120"/>
            <a:ext cx="5407660" cy="1532890"/>
          </a:xfrm>
          <a:prstGeom prst="rect">
            <a:avLst/>
          </a:prstGeom>
          <a:noFill/>
          <a:ln>
            <a:noFill/>
          </a:ln>
        </p:spPr>
        <p:txBody>
          <a:bodyPr anchorCtr="0" anchor="t" bIns="0" lIns="0" spcFirstLastPara="1" rIns="0" wrap="square" tIns="16500">
            <a:spAutoFit/>
          </a:bodyPr>
          <a:lstStyle/>
          <a:p>
            <a:pPr indent="0" lvl="0" marL="12700" marR="5080" rtl="0" algn="just">
              <a:lnSpc>
                <a:spcPct val="99600"/>
              </a:lnSpc>
              <a:spcBef>
                <a:spcPts val="0"/>
              </a:spcBef>
              <a:spcAft>
                <a:spcPts val="0"/>
              </a:spcAft>
              <a:buNone/>
            </a:pPr>
            <a:r>
              <a:rPr b="1" lang="en-US" sz="1100">
                <a:solidFill>
                  <a:srgbClr val="2C1351"/>
                </a:solidFill>
                <a:latin typeface="Calibri"/>
                <a:ea typeface="Calibri"/>
                <a:cs typeface="Calibri"/>
                <a:sym typeface="Calibri"/>
              </a:rPr>
              <a:t>После  создания  на  диске  эмбеддингов  для  каждого  скана проводится  обучение  следующей  части  модели  для  получения радиологических отчетов и классификации различных признаков патологий.  Эмбеддинги  обрабатываются  трансформером,  потому что  являются  списком  эмбеддингов  для  каждого  патча.  Просто усреднить    их    будет    потерей    информации.    Поэтому конкатенированные	эмбеддинги	патчей	обрабатываются аггрегирующей   часть,   после   которой   уже   происходит классификация признаков и генерация отчетов.</a:t>
            </a:r>
            <a:endParaRPr sz="1100">
              <a:latin typeface="Calibri"/>
              <a:ea typeface="Calibri"/>
              <a:cs typeface="Calibri"/>
              <a:sym typeface="Calibri"/>
            </a:endParaRPr>
          </a:p>
        </p:txBody>
      </p:sp>
      <p:pic>
        <p:nvPicPr>
          <p:cNvPr id="224" name="Google Shape;224;p22"/>
          <p:cNvPicPr preferRelativeResize="0"/>
          <p:nvPr/>
        </p:nvPicPr>
        <p:blipFill rotWithShape="1">
          <a:blip r:embed="rId4">
            <a:alphaModFix/>
          </a:blip>
          <a:srcRect b="0" l="0" r="0" t="0"/>
          <a:stretch/>
        </p:blipFill>
        <p:spPr>
          <a:xfrm>
            <a:off x="506412" y="4125912"/>
            <a:ext cx="120650" cy="92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3" title="scheme (1).png"/>
          <p:cNvPicPr preferRelativeResize="0"/>
          <p:nvPr/>
        </p:nvPicPr>
        <p:blipFill rotWithShape="1">
          <a:blip r:embed="rId3">
            <a:alphaModFix/>
          </a:blip>
          <a:srcRect b="29" l="0" r="0" t="29"/>
          <a:stretch/>
        </p:blipFill>
        <p:spPr>
          <a:xfrm>
            <a:off x="323850" y="714375"/>
            <a:ext cx="8305798" cy="4257675"/>
          </a:xfrm>
          <a:prstGeom prst="rect">
            <a:avLst/>
          </a:prstGeom>
          <a:noFill/>
          <a:ln>
            <a:noFill/>
          </a:ln>
        </p:spPr>
      </p:pic>
      <p:sp>
        <p:nvSpPr>
          <p:cNvPr id="230" name="Google Shape;230;p23"/>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Техническая проработка решения</a:t>
            </a:r>
            <a:endParaRPr/>
          </a:p>
        </p:txBody>
      </p:sp>
      <p:sp>
        <p:nvSpPr>
          <p:cNvPr id="231" name="Google Shape;231;p23"/>
          <p:cNvSpPr txBox="1"/>
          <p:nvPr/>
        </p:nvSpPr>
        <p:spPr>
          <a:xfrm>
            <a:off x="572134" y="3500120"/>
            <a:ext cx="5681980" cy="1704975"/>
          </a:xfrm>
          <a:prstGeom prst="rect">
            <a:avLst/>
          </a:prstGeom>
          <a:noFill/>
          <a:ln>
            <a:noFill/>
          </a:ln>
        </p:spPr>
        <p:txBody>
          <a:bodyPr anchorCtr="0" anchor="t" bIns="0" lIns="0" spcFirstLastPara="1" rIns="0" wrap="square" tIns="15875">
            <a:spAutoFit/>
          </a:bodyPr>
          <a:lstStyle/>
          <a:p>
            <a:pPr indent="0" lvl="0" marL="12700" marR="5080" rtl="0" algn="just">
              <a:lnSpc>
                <a:spcPct val="99900"/>
              </a:lnSpc>
              <a:spcBef>
                <a:spcPts val="0"/>
              </a:spcBef>
              <a:spcAft>
                <a:spcPts val="0"/>
              </a:spcAft>
              <a:buNone/>
            </a:pPr>
            <a:r>
              <a:rPr b="1" lang="en-US" sz="1100">
                <a:solidFill>
                  <a:srgbClr val="2C1351"/>
                </a:solidFill>
                <a:latin typeface="Calibri"/>
                <a:ea typeface="Calibri"/>
                <a:cs typeface="Calibri"/>
                <a:sym typeface="Calibri"/>
              </a:rPr>
              <a:t>Данная  система позволяет  обучать модель  без  какой-либо сложной разметки данных, так как необходимы только сканы и радиологические отчеты   и   при   требовании   признаки   патологий.   Отдельной особенностью решения является получение Attention Map. Этот метод позволяет определить на какие участки скана модель обращала больше всего внимания.  Данные  участки можно  подсветить  и использовать вместо  сегментации  пораженных  областей.  Такой  метод  убирает требование размечать данные на патологии и позволяет определять пораженные участки даже тех патологий, которых может не быть в разметке.</a:t>
            </a:r>
            <a:endParaRPr sz="1100">
              <a:latin typeface="Calibri"/>
              <a:ea typeface="Calibri"/>
              <a:cs typeface="Calibri"/>
              <a:sym typeface="Calibri"/>
            </a:endParaRPr>
          </a:p>
        </p:txBody>
      </p:sp>
      <p:pic>
        <p:nvPicPr>
          <p:cNvPr id="232" name="Google Shape;232;p23"/>
          <p:cNvPicPr preferRelativeResize="0"/>
          <p:nvPr/>
        </p:nvPicPr>
        <p:blipFill rotWithShape="1">
          <a:blip r:embed="rId4">
            <a:alphaModFix/>
          </a:blip>
          <a:srcRect b="0" l="0" r="0" t="0"/>
          <a:stretch/>
        </p:blipFill>
        <p:spPr>
          <a:xfrm>
            <a:off x="411162" y="4125912"/>
            <a:ext cx="120650" cy="92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24" title="scheme (1).png"/>
          <p:cNvPicPr preferRelativeResize="0"/>
          <p:nvPr/>
        </p:nvPicPr>
        <p:blipFill rotWithShape="1">
          <a:blip r:embed="rId3">
            <a:alphaModFix/>
          </a:blip>
          <a:srcRect b="29" l="0" r="0" t="29"/>
          <a:stretch/>
        </p:blipFill>
        <p:spPr>
          <a:xfrm>
            <a:off x="323850" y="714375"/>
            <a:ext cx="8305798" cy="4257675"/>
          </a:xfrm>
          <a:prstGeom prst="rect">
            <a:avLst/>
          </a:prstGeom>
          <a:noFill/>
          <a:ln>
            <a:noFill/>
          </a:ln>
        </p:spPr>
      </p:pic>
      <p:sp>
        <p:nvSpPr>
          <p:cNvPr id="238" name="Google Shape;238;p24"/>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Техническая проработка решения</a:t>
            </a:r>
            <a:endParaRPr/>
          </a:p>
        </p:txBody>
      </p:sp>
      <p:sp>
        <p:nvSpPr>
          <p:cNvPr id="239" name="Google Shape;239;p24"/>
          <p:cNvSpPr txBox="1"/>
          <p:nvPr/>
        </p:nvSpPr>
        <p:spPr>
          <a:xfrm>
            <a:off x="703580" y="3423094"/>
            <a:ext cx="5455920" cy="1323975"/>
          </a:xfrm>
          <a:prstGeom prst="rect">
            <a:avLst/>
          </a:prstGeom>
          <a:noFill/>
          <a:ln>
            <a:noFill/>
          </a:ln>
        </p:spPr>
        <p:txBody>
          <a:bodyPr anchorCtr="0" anchor="t" bIns="0" lIns="0" spcFirstLastPara="1" rIns="0" wrap="square" tIns="73650">
            <a:spAutoFit/>
          </a:bodyPr>
          <a:lstStyle/>
          <a:p>
            <a:pPr indent="0" lvl="0" marL="12700" rtl="0" algn="just">
              <a:lnSpc>
                <a:spcPct val="100000"/>
              </a:lnSpc>
              <a:spcBef>
                <a:spcPts val="0"/>
              </a:spcBef>
              <a:spcAft>
                <a:spcPts val="0"/>
              </a:spcAft>
              <a:buNone/>
            </a:pPr>
            <a:r>
              <a:rPr b="1" lang="en-US" sz="1100">
                <a:solidFill>
                  <a:srgbClr val="2C1351"/>
                </a:solidFill>
                <a:latin typeface="Calibri"/>
                <a:ea typeface="Calibri"/>
                <a:cs typeface="Calibri"/>
                <a:sym typeface="Calibri"/>
              </a:rPr>
              <a:t>Обучение модели проводилось в </a:t>
            </a:r>
            <a:r>
              <a:rPr b="1" lang="en-US" sz="1100">
                <a:solidFill>
                  <a:srgbClr val="FB3777"/>
                </a:solidFill>
                <a:latin typeface="Calibri"/>
                <a:ea typeface="Calibri"/>
                <a:cs typeface="Calibri"/>
                <a:sym typeface="Calibri"/>
              </a:rPr>
              <a:t>два этапа:</a:t>
            </a:r>
            <a:endParaRPr sz="1100">
              <a:latin typeface="Calibri"/>
              <a:ea typeface="Calibri"/>
              <a:cs typeface="Calibri"/>
              <a:sym typeface="Calibri"/>
            </a:endParaRPr>
          </a:p>
          <a:p>
            <a:pPr indent="-299085" lvl="0" marL="470534" marR="5080" rtl="0" algn="just">
              <a:lnSpc>
                <a:spcPct val="99600"/>
              </a:lnSpc>
              <a:spcBef>
                <a:spcPts val="489"/>
              </a:spcBef>
              <a:spcAft>
                <a:spcPts val="0"/>
              </a:spcAft>
              <a:buClr>
                <a:srgbClr val="000000"/>
              </a:buClr>
              <a:buSzPts val="1100"/>
              <a:buFont typeface="Calibri"/>
              <a:buAutoNum type="romanUcPeriod"/>
            </a:pPr>
            <a:r>
              <a:rPr b="1" lang="en-US" sz="1100">
                <a:solidFill>
                  <a:srgbClr val="2C1351"/>
                </a:solidFill>
                <a:latin typeface="Calibri"/>
                <a:ea typeface="Calibri"/>
                <a:cs typeface="Calibri"/>
                <a:sym typeface="Calibri"/>
              </a:rPr>
              <a:t>Сегментатор на 2 GPU A100 в течении недели для получения модели,   которая   хорошо   извлекает   пространственные признаки	изскана</a:t>
            </a:r>
            <a:endParaRPr sz="1100">
              <a:latin typeface="Calibri"/>
              <a:ea typeface="Calibri"/>
              <a:cs typeface="Calibri"/>
              <a:sym typeface="Calibri"/>
            </a:endParaRPr>
          </a:p>
          <a:p>
            <a:pPr indent="0" lvl="0" marL="0" rtl="0" algn="l">
              <a:lnSpc>
                <a:spcPct val="100000"/>
              </a:lnSpc>
              <a:spcBef>
                <a:spcPts val="55"/>
              </a:spcBef>
              <a:spcAft>
                <a:spcPts val="0"/>
              </a:spcAft>
              <a:buSzPts val="1150"/>
              <a:buFont typeface="Calibri"/>
              <a:buNone/>
            </a:pPr>
            <a:r>
              <a:t/>
            </a:r>
            <a:endParaRPr sz="1150">
              <a:latin typeface="Calibri"/>
              <a:ea typeface="Calibri"/>
              <a:cs typeface="Calibri"/>
              <a:sym typeface="Calibri"/>
            </a:endParaRPr>
          </a:p>
          <a:p>
            <a:pPr indent="-299085" lvl="0" marL="470534" marR="6985" rtl="0" algn="just">
              <a:lnSpc>
                <a:spcPct val="116363"/>
              </a:lnSpc>
              <a:spcBef>
                <a:spcPts val="0"/>
              </a:spcBef>
              <a:spcAft>
                <a:spcPts val="0"/>
              </a:spcAft>
              <a:buClr>
                <a:srgbClr val="000000"/>
              </a:buClr>
              <a:buSzPts val="1100"/>
              <a:buFont typeface="Calibri"/>
              <a:buAutoNum type="romanUcPeriod"/>
            </a:pPr>
            <a:r>
              <a:rPr b="1" lang="en-US" sz="1100">
                <a:solidFill>
                  <a:srgbClr val="2C1351"/>
                </a:solidFill>
                <a:latin typeface="Calibri"/>
                <a:ea typeface="Calibri"/>
                <a:cs typeface="Calibri"/>
                <a:sym typeface="Calibri"/>
              </a:rPr>
              <a:t>Генератор отчетов и классификатор признаков патологий на 1 GPU A100 в течении одного дня</a:t>
            </a:r>
            <a:endParaRPr sz="1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5" title="scheme (1).png"/>
          <p:cNvPicPr preferRelativeResize="0"/>
          <p:nvPr/>
        </p:nvPicPr>
        <p:blipFill rotWithShape="1">
          <a:blip r:embed="rId3">
            <a:alphaModFix/>
          </a:blip>
          <a:srcRect b="29" l="0" r="0" t="29"/>
          <a:stretch/>
        </p:blipFill>
        <p:spPr>
          <a:xfrm>
            <a:off x="323850" y="714375"/>
            <a:ext cx="8305798" cy="4257675"/>
          </a:xfrm>
          <a:prstGeom prst="rect">
            <a:avLst/>
          </a:prstGeom>
          <a:noFill/>
          <a:ln>
            <a:noFill/>
          </a:ln>
        </p:spPr>
      </p:pic>
      <p:sp>
        <p:nvSpPr>
          <p:cNvPr id="245" name="Google Shape;245;p25"/>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Техническая проработка решения</a:t>
            </a:r>
            <a:endParaRPr/>
          </a:p>
        </p:txBody>
      </p:sp>
      <p:sp>
        <p:nvSpPr>
          <p:cNvPr id="246" name="Google Shape;246;p25"/>
          <p:cNvSpPr txBox="1"/>
          <p:nvPr/>
        </p:nvSpPr>
        <p:spPr>
          <a:xfrm>
            <a:off x="695959" y="3553777"/>
            <a:ext cx="5460365" cy="1266190"/>
          </a:xfrm>
          <a:prstGeom prst="rect">
            <a:avLst/>
          </a:prstGeom>
          <a:noFill/>
          <a:ln>
            <a:noFill/>
          </a:ln>
        </p:spPr>
        <p:txBody>
          <a:bodyPr anchorCtr="0" anchor="t" bIns="0" lIns="0" spcFirstLastPara="1" rIns="0" wrap="square" tIns="16500">
            <a:spAutoFit/>
          </a:bodyPr>
          <a:lstStyle/>
          <a:p>
            <a:pPr indent="0" lvl="0" marL="12700" marR="6985" rtl="0" algn="just">
              <a:lnSpc>
                <a:spcPct val="99600"/>
              </a:lnSpc>
              <a:spcBef>
                <a:spcPts val="0"/>
              </a:spcBef>
              <a:spcAft>
                <a:spcPts val="0"/>
              </a:spcAft>
              <a:buNone/>
            </a:pPr>
            <a:r>
              <a:rPr b="1" lang="en-US" sz="1100">
                <a:solidFill>
                  <a:srgbClr val="2C1351"/>
                </a:solidFill>
                <a:latin typeface="Calibri"/>
                <a:ea typeface="Calibri"/>
                <a:cs typeface="Calibri"/>
                <a:sym typeface="Calibri"/>
              </a:rPr>
              <a:t>В ходе обучения мы столкнулись с проблемой скорости загрузки данных  в  модель.  Сама  модель  во  время  обучения  делает  шаг примерно за 2 секунды. А данные загружаются в модель около 10 секунд. Была сделана попытка кэшировать данные, но такой подход требует более 500гб оперативной памяти.</a:t>
            </a:r>
            <a:endParaRPr sz="1100">
              <a:latin typeface="Calibri"/>
              <a:ea typeface="Calibri"/>
              <a:cs typeface="Calibri"/>
              <a:sym typeface="Calibri"/>
            </a:endParaRPr>
          </a:p>
          <a:p>
            <a:pPr indent="0" lvl="0" marL="12700" marR="5080" rtl="0" algn="just">
              <a:lnSpc>
                <a:spcPct val="102499"/>
              </a:lnSpc>
              <a:spcBef>
                <a:spcPts val="450"/>
              </a:spcBef>
              <a:spcAft>
                <a:spcPts val="0"/>
              </a:spcAft>
              <a:buNone/>
            </a:pPr>
            <a:r>
              <a:rPr b="1" lang="en-US" sz="1100">
                <a:solidFill>
                  <a:srgbClr val="2C1351"/>
                </a:solidFill>
                <a:latin typeface="Calibri"/>
                <a:ea typeface="Calibri"/>
                <a:cs typeface="Calibri"/>
                <a:sym typeface="Calibri"/>
              </a:rPr>
              <a:t>В  будущем  при  доработке  решения  необходимо  решить  данную проблему.</a:t>
            </a:r>
            <a:endParaRPr sz="1100">
              <a:latin typeface="Calibri"/>
              <a:ea typeface="Calibri"/>
              <a:cs typeface="Calibri"/>
              <a:sym typeface="Calibri"/>
            </a:endParaRPr>
          </a:p>
        </p:txBody>
      </p:sp>
      <p:pic>
        <p:nvPicPr>
          <p:cNvPr id="247" name="Google Shape;247;p25"/>
          <p:cNvPicPr preferRelativeResize="0"/>
          <p:nvPr/>
        </p:nvPicPr>
        <p:blipFill rotWithShape="1">
          <a:blip r:embed="rId4">
            <a:alphaModFix/>
          </a:blip>
          <a:srcRect b="0" l="0" r="0" t="0"/>
          <a:stretch/>
        </p:blipFill>
        <p:spPr>
          <a:xfrm>
            <a:off x="458787" y="4135437"/>
            <a:ext cx="120650" cy="10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8"/>
          <p:cNvSpPr/>
          <p:nvPr/>
        </p:nvSpPr>
        <p:spPr>
          <a:xfrm>
            <a:off x="4581525" y="762000"/>
            <a:ext cx="4314825" cy="1809750"/>
          </a:xfrm>
          <a:custGeom>
            <a:rect b="b" l="l" r="r" t="t"/>
            <a:pathLst>
              <a:path extrusionOk="0" h="1809750" w="4314825">
                <a:moveTo>
                  <a:pt x="0" y="0"/>
                </a:moveTo>
                <a:lnTo>
                  <a:pt x="4013200" y="0"/>
                </a:lnTo>
                <a:lnTo>
                  <a:pt x="4314825" y="301625"/>
                </a:lnTo>
                <a:lnTo>
                  <a:pt x="4314825" y="1809750"/>
                </a:lnTo>
                <a:lnTo>
                  <a:pt x="0" y="1809750"/>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 name="Google Shape;54;p8"/>
          <p:cNvSpPr/>
          <p:nvPr/>
        </p:nvSpPr>
        <p:spPr>
          <a:xfrm>
            <a:off x="276225" y="2095500"/>
            <a:ext cx="4029075" cy="1009650"/>
          </a:xfrm>
          <a:custGeom>
            <a:rect b="b" l="l" r="r" t="t"/>
            <a:pathLst>
              <a:path extrusionOk="0" h="1009650" w="4029075">
                <a:moveTo>
                  <a:pt x="0" y="0"/>
                </a:moveTo>
                <a:lnTo>
                  <a:pt x="3948684" y="0"/>
                </a:lnTo>
                <a:lnTo>
                  <a:pt x="4029075" y="80391"/>
                </a:lnTo>
                <a:lnTo>
                  <a:pt x="4029075" y="1009650"/>
                </a:lnTo>
                <a:lnTo>
                  <a:pt x="80429" y="1009650"/>
                </a:lnTo>
                <a:lnTo>
                  <a:pt x="0" y="929258"/>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8"/>
          <p:cNvSpPr txBox="1"/>
          <p:nvPr/>
        </p:nvSpPr>
        <p:spPr>
          <a:xfrm>
            <a:off x="993457" y="2263775"/>
            <a:ext cx="2596500" cy="798000"/>
          </a:xfrm>
          <a:prstGeom prst="rect">
            <a:avLst/>
          </a:prstGeom>
          <a:noFill/>
          <a:ln>
            <a:noFill/>
          </a:ln>
        </p:spPr>
        <p:txBody>
          <a:bodyPr anchorCtr="0" anchor="t" bIns="0" lIns="0" spcFirstLastPara="1" rIns="0" wrap="square" tIns="15875">
            <a:spAutoFit/>
          </a:bodyPr>
          <a:lstStyle/>
          <a:p>
            <a:pPr indent="0" lvl="0" marL="0" marR="28575" rtl="0" algn="ctr">
              <a:lnSpc>
                <a:spcPct val="100000"/>
              </a:lnSpc>
              <a:spcBef>
                <a:spcPts val="0"/>
              </a:spcBef>
              <a:spcAft>
                <a:spcPts val="0"/>
              </a:spcAft>
              <a:buNone/>
            </a:pPr>
            <a:r>
              <a:rPr b="1" lang="en-US" sz="1100">
                <a:solidFill>
                  <a:srgbClr val="FFFFFF"/>
                </a:solidFill>
                <a:latin typeface="Calibri"/>
                <a:ea typeface="Calibri"/>
                <a:cs typeface="Calibri"/>
                <a:sym typeface="Calibri"/>
              </a:rPr>
              <a:t>НАИМЕНОВАНИЕ ЗАДАЧИ:</a:t>
            </a:r>
            <a:endParaRPr sz="1100">
              <a:latin typeface="Calibri"/>
              <a:ea typeface="Calibri"/>
              <a:cs typeface="Calibri"/>
              <a:sym typeface="Calibri"/>
            </a:endParaRPr>
          </a:p>
          <a:p>
            <a:pPr indent="0" lvl="0" marL="12065" marR="5080" rtl="0" algn="ctr">
              <a:lnSpc>
                <a:spcPct val="105400"/>
              </a:lnSpc>
              <a:spcBef>
                <a:spcPts val="860"/>
              </a:spcBef>
              <a:spcAft>
                <a:spcPts val="0"/>
              </a:spcAft>
              <a:buNone/>
            </a:pPr>
            <a:r>
              <a:rPr lang="en-US" sz="1050">
                <a:solidFill>
                  <a:srgbClr val="F1F1F1"/>
                </a:solidFill>
                <a:latin typeface="Calibri"/>
                <a:ea typeface="Calibri"/>
                <a:cs typeface="Calibri"/>
                <a:sym typeface="Calibri"/>
              </a:rPr>
              <a:t>Сервис для выявления компьютерных томографий органов грудной клетки без патологий</a:t>
            </a:r>
            <a:endParaRPr sz="1050">
              <a:latin typeface="Calibri"/>
              <a:ea typeface="Calibri"/>
              <a:cs typeface="Calibri"/>
              <a:sym typeface="Calibri"/>
            </a:endParaRPr>
          </a:p>
        </p:txBody>
      </p:sp>
      <p:sp>
        <p:nvSpPr>
          <p:cNvPr id="56" name="Google Shape;56;p8"/>
          <p:cNvSpPr/>
          <p:nvPr/>
        </p:nvSpPr>
        <p:spPr>
          <a:xfrm>
            <a:off x="276225" y="3248025"/>
            <a:ext cx="4029075" cy="1400175"/>
          </a:xfrm>
          <a:custGeom>
            <a:rect b="b" l="l" r="r" t="t"/>
            <a:pathLst>
              <a:path extrusionOk="0" h="1400175" w="4029075">
                <a:moveTo>
                  <a:pt x="0" y="0"/>
                </a:moveTo>
                <a:lnTo>
                  <a:pt x="3945509" y="0"/>
                </a:lnTo>
                <a:lnTo>
                  <a:pt x="4029075" y="83566"/>
                </a:lnTo>
                <a:lnTo>
                  <a:pt x="4029075" y="1400175"/>
                </a:lnTo>
                <a:lnTo>
                  <a:pt x="83616" y="1400175"/>
                </a:lnTo>
                <a:lnTo>
                  <a:pt x="0" y="1316558"/>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8"/>
          <p:cNvSpPr txBox="1"/>
          <p:nvPr/>
        </p:nvSpPr>
        <p:spPr>
          <a:xfrm>
            <a:off x="475297" y="3315589"/>
            <a:ext cx="3636000" cy="1156800"/>
          </a:xfrm>
          <a:prstGeom prst="rect">
            <a:avLst/>
          </a:prstGeom>
          <a:noFill/>
          <a:ln>
            <a:noFill/>
          </a:ln>
        </p:spPr>
        <p:txBody>
          <a:bodyPr anchorCtr="0" anchor="t" bIns="0" lIns="0" spcFirstLastPara="1" rIns="0" wrap="square" tIns="15875">
            <a:spAutoFit/>
          </a:bodyPr>
          <a:lstStyle/>
          <a:p>
            <a:pPr indent="0" lvl="0" marL="2540" rtl="0" algn="ctr">
              <a:lnSpc>
                <a:spcPct val="100000"/>
              </a:lnSpc>
              <a:spcBef>
                <a:spcPts val="0"/>
              </a:spcBef>
              <a:spcAft>
                <a:spcPts val="0"/>
              </a:spcAft>
              <a:buNone/>
            </a:pPr>
            <a:r>
              <a:rPr b="1" lang="en-US" sz="1100">
                <a:solidFill>
                  <a:srgbClr val="FFFFFF"/>
                </a:solidFill>
                <a:latin typeface="Calibri"/>
                <a:ea typeface="Calibri"/>
                <a:cs typeface="Calibri"/>
                <a:sym typeface="Calibri"/>
              </a:rPr>
              <a:t>ОПИСАНИЕ РЕШЕНИЯ:</a:t>
            </a:r>
            <a:endParaRPr sz="1100">
              <a:latin typeface="Calibri"/>
              <a:ea typeface="Calibri"/>
              <a:cs typeface="Calibri"/>
              <a:sym typeface="Calibri"/>
            </a:endParaRPr>
          </a:p>
          <a:p>
            <a:pPr indent="0" lvl="0" marL="12700" marR="5080" rtl="0" algn="l">
              <a:lnSpc>
                <a:spcPct val="105400"/>
              </a:lnSpc>
              <a:spcBef>
                <a:spcPts val="1100"/>
              </a:spcBef>
              <a:spcAft>
                <a:spcPts val="0"/>
              </a:spcAft>
              <a:buNone/>
            </a:pPr>
            <a:r>
              <a:rPr b="1" lang="en-US" sz="950">
                <a:solidFill>
                  <a:srgbClr val="FB3777"/>
                </a:solidFill>
                <a:latin typeface="Calibri"/>
                <a:ea typeface="Calibri"/>
                <a:cs typeface="Calibri"/>
                <a:sym typeface="Calibri"/>
              </a:rPr>
              <a:t>ЦЕЛЬ ПРОЕКТА: </a:t>
            </a:r>
            <a:r>
              <a:rPr lang="en-US" sz="950">
                <a:solidFill>
                  <a:srgbClr val="F1F1F1"/>
                </a:solidFill>
                <a:latin typeface="Calibri"/>
                <a:ea typeface="Calibri"/>
                <a:cs typeface="Calibri"/>
                <a:sym typeface="Calibri"/>
              </a:rPr>
              <a:t>Упростить обработку компьютерных томограмм в клиниках</a:t>
            </a:r>
            <a:endParaRPr sz="950">
              <a:latin typeface="Calibri"/>
              <a:ea typeface="Calibri"/>
              <a:cs typeface="Calibri"/>
              <a:sym typeface="Calibri"/>
            </a:endParaRPr>
          </a:p>
          <a:p>
            <a:pPr indent="0" lvl="0" marL="0" marR="137795" rtl="0" algn="l">
              <a:lnSpc>
                <a:spcPct val="105500"/>
              </a:lnSpc>
              <a:spcBef>
                <a:spcPts val="525"/>
              </a:spcBef>
              <a:spcAft>
                <a:spcPts val="0"/>
              </a:spcAft>
              <a:buNone/>
            </a:pPr>
            <a:r>
              <a:rPr b="1" lang="en-US" sz="950">
                <a:solidFill>
                  <a:srgbClr val="FB3777"/>
                </a:solidFill>
                <a:latin typeface="Calibri"/>
                <a:ea typeface="Calibri"/>
                <a:cs typeface="Calibri"/>
                <a:sym typeface="Calibri"/>
              </a:rPr>
              <a:t>Суть проекта: </a:t>
            </a:r>
            <a:r>
              <a:rPr lang="en-US" sz="950">
                <a:solidFill>
                  <a:srgbClr val="F1F1F1"/>
                </a:solidFill>
                <a:latin typeface="Calibri"/>
                <a:ea typeface="Calibri"/>
                <a:cs typeface="Calibri"/>
                <a:sym typeface="Calibri"/>
              </a:rPr>
              <a:t>использование мультимодальных систем для расширения охвата предсказываемых патологических состояний до максимально возможного спектра</a:t>
            </a:r>
            <a:endParaRPr sz="950">
              <a:latin typeface="Calibri"/>
              <a:ea typeface="Calibri"/>
              <a:cs typeface="Calibri"/>
              <a:sym typeface="Calibri"/>
            </a:endParaRPr>
          </a:p>
        </p:txBody>
      </p:sp>
      <p:sp>
        <p:nvSpPr>
          <p:cNvPr id="58" name="Google Shape;58;p8"/>
          <p:cNvSpPr/>
          <p:nvPr/>
        </p:nvSpPr>
        <p:spPr>
          <a:xfrm>
            <a:off x="4572000" y="2714625"/>
            <a:ext cx="4324350" cy="1933575"/>
          </a:xfrm>
          <a:custGeom>
            <a:rect b="b" l="l" r="r" t="t"/>
            <a:pathLst>
              <a:path extrusionOk="0" h="1933575" w="4324350">
                <a:moveTo>
                  <a:pt x="0" y="0"/>
                </a:moveTo>
                <a:lnTo>
                  <a:pt x="4208907" y="0"/>
                </a:lnTo>
                <a:lnTo>
                  <a:pt x="4324350" y="115443"/>
                </a:lnTo>
                <a:lnTo>
                  <a:pt x="4324350" y="1933575"/>
                </a:lnTo>
                <a:lnTo>
                  <a:pt x="115442" y="1933575"/>
                </a:lnTo>
                <a:lnTo>
                  <a:pt x="0" y="1818106"/>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 name="Google Shape;59;p8"/>
          <p:cNvSpPr txBox="1"/>
          <p:nvPr/>
        </p:nvSpPr>
        <p:spPr>
          <a:xfrm>
            <a:off x="4926710" y="2906077"/>
            <a:ext cx="3591600" cy="1104000"/>
          </a:xfrm>
          <a:prstGeom prst="rect">
            <a:avLst/>
          </a:prstGeom>
          <a:noFill/>
          <a:ln>
            <a:noFill/>
          </a:ln>
        </p:spPr>
        <p:txBody>
          <a:bodyPr anchorCtr="0" anchor="t" bIns="0" lIns="0" spcFirstLastPara="1" rIns="0" wrap="square" tIns="32375">
            <a:spAutoFit/>
          </a:bodyPr>
          <a:lstStyle/>
          <a:p>
            <a:pPr indent="-5715" lvl="0" marL="12065" marR="5080" rtl="0" algn="just">
              <a:lnSpc>
                <a:spcPct val="90400"/>
              </a:lnSpc>
              <a:spcBef>
                <a:spcPts val="0"/>
              </a:spcBef>
              <a:spcAft>
                <a:spcPts val="0"/>
              </a:spcAft>
              <a:buNone/>
            </a:pPr>
            <a:r>
              <a:rPr lang="en-US" sz="1100">
                <a:solidFill>
                  <a:srgbClr val="F1F1F1"/>
                </a:solidFill>
                <a:latin typeface="Calibri"/>
                <a:ea typeface="Calibri"/>
                <a:cs typeface="Calibri"/>
                <a:sym typeface="Calibri"/>
              </a:rPr>
              <a:t>Проект имеет большой потенциал для выделения на снимках КТ опасных областей. Он не ограничен набором патологий в обучающих данных. На текущий момент проект не готов к внедрению ввиду недостаточного качества определенных частей модели. В будущем планируется устранение технических недостатков системы, о которых пойдет речь далее</a:t>
            </a:r>
            <a:endParaRPr sz="1100">
              <a:latin typeface="Calibri"/>
              <a:ea typeface="Calibri"/>
              <a:cs typeface="Calibri"/>
              <a:sym typeface="Calibri"/>
            </a:endParaRPr>
          </a:p>
        </p:txBody>
      </p:sp>
      <p:sp>
        <p:nvSpPr>
          <p:cNvPr id="60" name="Google Shape;60;p8"/>
          <p:cNvSpPr/>
          <p:nvPr/>
        </p:nvSpPr>
        <p:spPr>
          <a:xfrm>
            <a:off x="276225" y="771525"/>
            <a:ext cx="4029075" cy="1181100"/>
          </a:xfrm>
          <a:custGeom>
            <a:rect b="b" l="l" r="r" t="t"/>
            <a:pathLst>
              <a:path extrusionOk="0" h="1181100" w="4029075">
                <a:moveTo>
                  <a:pt x="0" y="0"/>
                </a:moveTo>
                <a:lnTo>
                  <a:pt x="3934967" y="0"/>
                </a:lnTo>
                <a:lnTo>
                  <a:pt x="4029075" y="94107"/>
                </a:lnTo>
                <a:lnTo>
                  <a:pt x="4029075" y="1181100"/>
                </a:lnTo>
                <a:lnTo>
                  <a:pt x="94081" y="1181100"/>
                </a:lnTo>
                <a:lnTo>
                  <a:pt x="0" y="1086992"/>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 name="Google Shape;61;p8"/>
          <p:cNvSpPr txBox="1"/>
          <p:nvPr/>
        </p:nvSpPr>
        <p:spPr>
          <a:xfrm>
            <a:off x="583565" y="813117"/>
            <a:ext cx="2364105" cy="930275"/>
          </a:xfrm>
          <a:prstGeom prst="rect">
            <a:avLst/>
          </a:prstGeom>
          <a:noFill/>
          <a:ln>
            <a:noFill/>
          </a:ln>
        </p:spPr>
        <p:txBody>
          <a:bodyPr anchorCtr="0" anchor="t" bIns="0" lIns="0" spcFirstLastPara="1" rIns="0" wrap="square" tIns="81900">
            <a:spAutoFit/>
          </a:bodyPr>
          <a:lstStyle/>
          <a:p>
            <a:pPr indent="0" lvl="0" marL="1215390" rtl="0" algn="l">
              <a:lnSpc>
                <a:spcPct val="100000"/>
              </a:lnSpc>
              <a:spcBef>
                <a:spcPts val="0"/>
              </a:spcBef>
              <a:spcAft>
                <a:spcPts val="0"/>
              </a:spcAft>
              <a:buNone/>
            </a:pPr>
            <a:r>
              <a:rPr b="1" lang="en-US" sz="1100">
                <a:solidFill>
                  <a:srgbClr val="FFFFFF"/>
                </a:solidFill>
                <a:latin typeface="Calibri"/>
                <a:ea typeface="Calibri"/>
                <a:cs typeface="Calibri"/>
                <a:sym typeface="Calibri"/>
              </a:rPr>
              <a:t>О КОМАНДЕ:</a:t>
            </a:r>
            <a:endParaRPr sz="1100">
              <a:latin typeface="Calibri"/>
              <a:ea typeface="Calibri"/>
              <a:cs typeface="Calibri"/>
              <a:sym typeface="Calibri"/>
            </a:endParaRPr>
          </a:p>
          <a:p>
            <a:pPr indent="-120650" lvl="0" marL="133350" rtl="0" algn="l">
              <a:lnSpc>
                <a:spcPct val="100000"/>
              </a:lnSpc>
              <a:spcBef>
                <a:spcPts val="555"/>
              </a:spcBef>
              <a:spcAft>
                <a:spcPts val="0"/>
              </a:spcAft>
              <a:buClr>
                <a:srgbClr val="FF0052"/>
              </a:buClr>
              <a:buSzPts val="1100"/>
              <a:buFont typeface="Calibri"/>
              <a:buChar char="▪"/>
            </a:pPr>
            <a:r>
              <a:rPr b="1" lang="en-US" sz="1100">
                <a:solidFill>
                  <a:srgbClr val="FB3777"/>
                </a:solidFill>
                <a:latin typeface="Calibri"/>
                <a:ea typeface="Calibri"/>
                <a:cs typeface="Calibri"/>
                <a:sym typeface="Calibri"/>
              </a:rPr>
              <a:t>ГОРОД</a:t>
            </a:r>
            <a:r>
              <a:rPr lang="en-US" sz="1100">
                <a:solidFill>
                  <a:srgbClr val="FB3777"/>
                </a:solidFill>
                <a:latin typeface="Calibri"/>
                <a:ea typeface="Calibri"/>
                <a:cs typeface="Calibri"/>
                <a:sym typeface="Calibri"/>
              </a:rPr>
              <a:t>: </a:t>
            </a:r>
            <a:r>
              <a:rPr lang="en-US" sz="1100">
                <a:solidFill>
                  <a:srgbClr val="F1F1F1"/>
                </a:solidFill>
                <a:latin typeface="Calibri"/>
                <a:ea typeface="Calibri"/>
                <a:cs typeface="Calibri"/>
                <a:sym typeface="Calibri"/>
              </a:rPr>
              <a:t>Йошкар-Ола</a:t>
            </a:r>
            <a:endParaRPr sz="1100">
              <a:latin typeface="Calibri"/>
              <a:ea typeface="Calibri"/>
              <a:cs typeface="Calibri"/>
              <a:sym typeface="Calibri"/>
            </a:endParaRPr>
          </a:p>
          <a:p>
            <a:pPr indent="-120650" lvl="0" marL="133350" rtl="0" algn="l">
              <a:lnSpc>
                <a:spcPct val="100000"/>
              </a:lnSpc>
              <a:spcBef>
                <a:spcPts val="405"/>
              </a:spcBef>
              <a:spcAft>
                <a:spcPts val="0"/>
              </a:spcAft>
              <a:buClr>
                <a:srgbClr val="FF0052"/>
              </a:buClr>
              <a:buSzPts val="1100"/>
              <a:buFont typeface="Calibri"/>
              <a:buChar char="▪"/>
            </a:pPr>
            <a:r>
              <a:rPr b="1" lang="en-US" sz="1100">
                <a:solidFill>
                  <a:srgbClr val="FB3777"/>
                </a:solidFill>
                <a:latin typeface="Calibri"/>
                <a:ea typeface="Calibri"/>
                <a:cs typeface="Calibri"/>
                <a:sym typeface="Calibri"/>
              </a:rPr>
              <a:t>КОМАНДА</a:t>
            </a:r>
            <a:r>
              <a:rPr lang="en-US" sz="1100">
                <a:solidFill>
                  <a:srgbClr val="FB3777"/>
                </a:solidFill>
                <a:latin typeface="Calibri"/>
                <a:ea typeface="Calibri"/>
                <a:cs typeface="Calibri"/>
                <a:sym typeface="Calibri"/>
              </a:rPr>
              <a:t>: </a:t>
            </a:r>
            <a:r>
              <a:rPr lang="en-US" sz="1100">
                <a:solidFill>
                  <a:srgbClr val="F1F1F1"/>
                </a:solidFill>
                <a:latin typeface="Calibri"/>
                <a:ea typeface="Calibri"/>
                <a:cs typeface="Calibri"/>
                <a:sym typeface="Calibri"/>
              </a:rPr>
              <a:t>2 человека</a:t>
            </a:r>
            <a:endParaRPr sz="1100">
              <a:latin typeface="Calibri"/>
              <a:ea typeface="Calibri"/>
              <a:cs typeface="Calibri"/>
              <a:sym typeface="Calibri"/>
            </a:endParaRPr>
          </a:p>
          <a:p>
            <a:pPr indent="-120650" lvl="0" marL="133350" rtl="0" algn="l">
              <a:lnSpc>
                <a:spcPct val="100000"/>
              </a:lnSpc>
              <a:spcBef>
                <a:spcPts val="334"/>
              </a:spcBef>
              <a:spcAft>
                <a:spcPts val="0"/>
              </a:spcAft>
              <a:buClr>
                <a:srgbClr val="FF0052"/>
              </a:buClr>
              <a:buSzPts val="1100"/>
              <a:buFont typeface="Calibri"/>
              <a:buChar char="▪"/>
            </a:pPr>
            <a:r>
              <a:rPr b="1" lang="en-US" sz="1100">
                <a:solidFill>
                  <a:srgbClr val="FB3777"/>
                </a:solidFill>
                <a:latin typeface="Calibri"/>
                <a:ea typeface="Calibri"/>
                <a:cs typeface="Calibri"/>
                <a:sym typeface="Calibri"/>
              </a:rPr>
              <a:t>КАПИТАН</a:t>
            </a:r>
            <a:r>
              <a:rPr lang="en-US" sz="1100">
                <a:solidFill>
                  <a:srgbClr val="FB3777"/>
                </a:solidFill>
                <a:latin typeface="Calibri"/>
                <a:ea typeface="Calibri"/>
                <a:cs typeface="Calibri"/>
                <a:sym typeface="Calibri"/>
              </a:rPr>
              <a:t>: </a:t>
            </a:r>
            <a:r>
              <a:rPr lang="en-US" sz="1100">
                <a:solidFill>
                  <a:srgbClr val="F1F1F1"/>
                </a:solidFill>
                <a:latin typeface="Calibri"/>
                <a:ea typeface="Calibri"/>
                <a:cs typeface="Calibri"/>
                <a:sym typeface="Calibri"/>
              </a:rPr>
              <a:t>Пантелеев Кирилл</a:t>
            </a:r>
            <a:endParaRPr sz="1100">
              <a:latin typeface="Calibri"/>
              <a:ea typeface="Calibri"/>
              <a:cs typeface="Calibri"/>
              <a:sym typeface="Calibri"/>
            </a:endParaRPr>
          </a:p>
        </p:txBody>
      </p:sp>
      <p:sp>
        <p:nvSpPr>
          <p:cNvPr id="62" name="Google Shape;62;p8"/>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КОМАНДА </a:t>
            </a:r>
            <a:r>
              <a:rPr lang="en-US">
                <a:solidFill>
                  <a:srgbClr val="FB3777"/>
                </a:solidFill>
              </a:rPr>
              <a:t>"Moon"</a:t>
            </a:r>
            <a:endParaRPr/>
          </a:p>
        </p:txBody>
      </p:sp>
      <p:grpSp>
        <p:nvGrpSpPr>
          <p:cNvPr id="63" name="Google Shape;63;p8"/>
          <p:cNvGrpSpPr/>
          <p:nvPr/>
        </p:nvGrpSpPr>
        <p:grpSpPr>
          <a:xfrm>
            <a:off x="1514475" y="0"/>
            <a:ext cx="6362700" cy="5143498"/>
            <a:chOff x="1514475" y="0"/>
            <a:chExt cx="6362700" cy="5143498"/>
          </a:xfrm>
        </p:grpSpPr>
        <p:pic>
          <p:nvPicPr>
            <p:cNvPr id="64" name="Google Shape;64;p8"/>
            <p:cNvPicPr preferRelativeResize="0"/>
            <p:nvPr/>
          </p:nvPicPr>
          <p:blipFill rotWithShape="1">
            <a:blip r:embed="rId3">
              <a:alphaModFix/>
            </a:blip>
            <a:srcRect b="0" l="0" r="0" t="0"/>
            <a:stretch/>
          </p:blipFill>
          <p:spPr>
            <a:xfrm>
              <a:off x="5591175" y="581025"/>
              <a:ext cx="2286000" cy="2286000"/>
            </a:xfrm>
            <a:prstGeom prst="rect">
              <a:avLst/>
            </a:prstGeom>
            <a:noFill/>
            <a:ln>
              <a:noFill/>
            </a:ln>
          </p:spPr>
        </p:pic>
        <p:pic>
          <p:nvPicPr>
            <p:cNvPr id="65" name="Google Shape;65;p8"/>
            <p:cNvPicPr preferRelativeResize="0"/>
            <p:nvPr/>
          </p:nvPicPr>
          <p:blipFill rotWithShape="1">
            <a:blip r:embed="rId4">
              <a:alphaModFix/>
            </a:blip>
            <a:srcRect b="0" l="0" r="0" t="0"/>
            <a:stretch/>
          </p:blipFill>
          <p:spPr>
            <a:xfrm>
              <a:off x="1514475" y="0"/>
              <a:ext cx="5143500" cy="5143498"/>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nvSpPr>
        <p:spPr>
          <a:xfrm>
            <a:off x="292734" y="785304"/>
            <a:ext cx="4167600" cy="3253800"/>
          </a:xfrm>
          <a:prstGeom prst="rect">
            <a:avLst/>
          </a:prstGeom>
          <a:noFill/>
          <a:ln>
            <a:noFill/>
          </a:ln>
        </p:spPr>
        <p:txBody>
          <a:bodyPr anchorCtr="0" anchor="t" bIns="0" lIns="0" spcFirstLastPara="1" rIns="0" wrap="square" tIns="53975">
            <a:spAutoFit/>
          </a:bodyPr>
          <a:lstStyle/>
          <a:p>
            <a:pPr indent="0" lvl="0" marL="12700" rtl="0" algn="just">
              <a:lnSpc>
                <a:spcPct val="100000"/>
              </a:lnSpc>
              <a:spcBef>
                <a:spcPts val="0"/>
              </a:spcBef>
              <a:spcAft>
                <a:spcPts val="0"/>
              </a:spcAft>
              <a:buNone/>
            </a:pPr>
            <a:r>
              <a:rPr b="1" lang="en-US" sz="1100">
                <a:solidFill>
                  <a:srgbClr val="FB3777"/>
                </a:solidFill>
                <a:latin typeface="Calibri"/>
                <a:ea typeface="Calibri"/>
                <a:cs typeface="Calibri"/>
                <a:sym typeface="Calibri"/>
              </a:rPr>
              <a:t>Не классификация, а генерация отчёта</a:t>
            </a:r>
            <a:endParaRPr sz="1100">
              <a:latin typeface="Calibri"/>
              <a:ea typeface="Calibri"/>
              <a:cs typeface="Calibri"/>
              <a:sym typeface="Calibri"/>
            </a:endParaRPr>
          </a:p>
          <a:p>
            <a:pPr indent="0" lvl="0" marL="12700" marR="508634" rtl="0" algn="just">
              <a:lnSpc>
                <a:spcPct val="109090"/>
              </a:lnSpc>
              <a:spcBef>
                <a:spcPts val="470"/>
              </a:spcBef>
              <a:spcAft>
                <a:spcPts val="0"/>
              </a:spcAft>
              <a:buNone/>
            </a:pPr>
            <a:r>
              <a:rPr lang="en-US" sz="1100">
                <a:solidFill>
                  <a:srgbClr val="F1F1F1"/>
                </a:solidFill>
                <a:latin typeface="Calibri"/>
                <a:ea typeface="Calibri"/>
                <a:cs typeface="Calibri"/>
                <a:sym typeface="Calibri"/>
              </a:rPr>
              <a:t>Большинство существующих систем ограничены набором фиксированных патологий (10–20 штук).</a:t>
            </a:r>
            <a:endParaRPr sz="1100">
              <a:latin typeface="Calibri"/>
              <a:ea typeface="Calibri"/>
              <a:cs typeface="Calibri"/>
              <a:sym typeface="Calibri"/>
            </a:endParaRPr>
          </a:p>
          <a:p>
            <a:pPr indent="0" lvl="0" marL="12700" marR="5080" rtl="0" algn="just">
              <a:lnSpc>
                <a:spcPct val="89200"/>
              </a:lnSpc>
              <a:spcBef>
                <a:spcPts val="535"/>
              </a:spcBef>
              <a:spcAft>
                <a:spcPts val="0"/>
              </a:spcAft>
              <a:buNone/>
            </a:pPr>
            <a:r>
              <a:rPr lang="en-US" sz="1100">
                <a:solidFill>
                  <a:srgbClr val="F1F1F1"/>
                </a:solidFill>
                <a:latin typeface="Calibri"/>
                <a:ea typeface="Calibri"/>
                <a:cs typeface="Calibri"/>
                <a:sym typeface="Calibri"/>
              </a:rPr>
              <a:t>Наша модель генерирует полноценный радиологический отчёт в естественном языке, это охват всех возможных патологий, в том числе редких комбинаций.</a:t>
            </a:r>
            <a:endParaRPr sz="1100">
              <a:latin typeface="Calibri"/>
              <a:ea typeface="Calibri"/>
              <a:cs typeface="Calibri"/>
              <a:sym typeface="Calibri"/>
            </a:endParaRPr>
          </a:p>
          <a:p>
            <a:pPr indent="0" lvl="0" marL="0" rtl="0" algn="just">
              <a:lnSpc>
                <a:spcPct val="100000"/>
              </a:lnSpc>
              <a:spcBef>
                <a:spcPts val="45"/>
              </a:spcBef>
              <a:spcAft>
                <a:spcPts val="0"/>
              </a:spcAft>
              <a:buNone/>
            </a:pPr>
            <a:r>
              <a:t/>
            </a:r>
            <a:endParaRPr sz="1650">
              <a:latin typeface="Calibri"/>
              <a:ea typeface="Calibri"/>
              <a:cs typeface="Calibri"/>
              <a:sym typeface="Calibri"/>
            </a:endParaRPr>
          </a:p>
          <a:p>
            <a:pPr indent="0" lvl="0" marL="12700" rtl="0" algn="just">
              <a:lnSpc>
                <a:spcPct val="100000"/>
              </a:lnSpc>
              <a:spcBef>
                <a:spcPts val="0"/>
              </a:spcBef>
              <a:spcAft>
                <a:spcPts val="0"/>
              </a:spcAft>
              <a:buNone/>
            </a:pPr>
            <a:r>
              <a:rPr b="1" lang="en-US" sz="1100">
                <a:solidFill>
                  <a:srgbClr val="FB3777"/>
                </a:solidFill>
                <a:latin typeface="Calibri"/>
                <a:ea typeface="Calibri"/>
                <a:cs typeface="Calibri"/>
                <a:sym typeface="Calibri"/>
              </a:rPr>
              <a:t>Максимальная клиническая применимость</a:t>
            </a:r>
            <a:endParaRPr sz="1100">
              <a:latin typeface="Calibri"/>
              <a:ea typeface="Calibri"/>
              <a:cs typeface="Calibri"/>
              <a:sym typeface="Calibri"/>
            </a:endParaRPr>
          </a:p>
          <a:p>
            <a:pPr indent="0" lvl="0" marL="12700" rtl="0" algn="just">
              <a:lnSpc>
                <a:spcPct val="114545"/>
              </a:lnSpc>
              <a:spcBef>
                <a:spcPts val="405"/>
              </a:spcBef>
              <a:spcAft>
                <a:spcPts val="0"/>
              </a:spcAft>
              <a:buNone/>
            </a:pPr>
            <a:r>
              <a:rPr lang="en-US" sz="1100">
                <a:solidFill>
                  <a:srgbClr val="F1F1F1"/>
                </a:solidFill>
                <a:latin typeface="Calibri"/>
                <a:ea typeface="Calibri"/>
                <a:cs typeface="Calibri"/>
                <a:sym typeface="Calibri"/>
              </a:rPr>
              <a:t>Врач получает текст отчёта в привычной форме, а не</a:t>
            </a:r>
            <a:endParaRPr sz="1100">
              <a:latin typeface="Calibri"/>
              <a:ea typeface="Calibri"/>
              <a:cs typeface="Calibri"/>
              <a:sym typeface="Calibri"/>
            </a:endParaRPr>
          </a:p>
          <a:p>
            <a:pPr indent="0" lvl="0" marL="12700" marR="58419" rtl="0" algn="just">
              <a:lnSpc>
                <a:spcPct val="102727"/>
              </a:lnSpc>
              <a:spcBef>
                <a:spcPts val="140"/>
              </a:spcBef>
              <a:spcAft>
                <a:spcPts val="0"/>
              </a:spcAft>
              <a:buNone/>
            </a:pPr>
            <a:r>
              <a:rPr lang="en-US" sz="1100">
                <a:solidFill>
                  <a:srgbClr val="F1F1F1"/>
                </a:solidFill>
                <a:latin typeface="Calibri"/>
                <a:ea typeface="Calibri"/>
                <a:cs typeface="Calibri"/>
                <a:sym typeface="Calibri"/>
              </a:rPr>
              <a:t>«галочку» или «0/1». Это снижает барьер внедрения: система встроена в стандартный процесс диагностики.</a:t>
            </a:r>
            <a:endParaRPr sz="1100">
              <a:latin typeface="Calibri"/>
              <a:ea typeface="Calibri"/>
              <a:cs typeface="Calibri"/>
              <a:sym typeface="Calibri"/>
            </a:endParaRPr>
          </a:p>
          <a:p>
            <a:pPr indent="0" lvl="0" marL="0" rtl="0" algn="just">
              <a:lnSpc>
                <a:spcPct val="100000"/>
              </a:lnSpc>
              <a:spcBef>
                <a:spcPts val="40"/>
              </a:spcBef>
              <a:spcAft>
                <a:spcPts val="0"/>
              </a:spcAft>
              <a:buNone/>
            </a:pPr>
            <a:r>
              <a:t/>
            </a:r>
            <a:endParaRPr sz="1650">
              <a:latin typeface="Calibri"/>
              <a:ea typeface="Calibri"/>
              <a:cs typeface="Calibri"/>
              <a:sym typeface="Calibri"/>
            </a:endParaRPr>
          </a:p>
          <a:p>
            <a:pPr indent="0" lvl="0" marL="12700" rtl="0" algn="just">
              <a:lnSpc>
                <a:spcPct val="100000"/>
              </a:lnSpc>
              <a:spcBef>
                <a:spcPts val="0"/>
              </a:spcBef>
              <a:spcAft>
                <a:spcPts val="0"/>
              </a:spcAft>
              <a:buNone/>
            </a:pPr>
            <a:r>
              <a:rPr b="1" lang="en-US" sz="1100">
                <a:solidFill>
                  <a:srgbClr val="FB3777"/>
                </a:solidFill>
                <a:latin typeface="Calibri"/>
                <a:ea typeface="Calibri"/>
                <a:cs typeface="Calibri"/>
                <a:sym typeface="Calibri"/>
              </a:rPr>
              <a:t>Гибкость и масштабируемость</a:t>
            </a:r>
            <a:endParaRPr sz="1100">
              <a:latin typeface="Calibri"/>
              <a:ea typeface="Calibri"/>
              <a:cs typeface="Calibri"/>
              <a:sym typeface="Calibri"/>
            </a:endParaRPr>
          </a:p>
          <a:p>
            <a:pPr indent="0" lvl="0" marL="12700" marR="13970" rtl="0" algn="just">
              <a:lnSpc>
                <a:spcPct val="109090"/>
              </a:lnSpc>
              <a:spcBef>
                <a:spcPts val="550"/>
              </a:spcBef>
              <a:spcAft>
                <a:spcPts val="0"/>
              </a:spcAft>
              <a:buNone/>
            </a:pPr>
            <a:r>
              <a:rPr lang="en-US" sz="1100">
                <a:solidFill>
                  <a:srgbClr val="F1F1F1"/>
                </a:solidFill>
                <a:latin typeface="Calibri"/>
                <a:ea typeface="Calibri"/>
                <a:cs typeface="Calibri"/>
                <a:sym typeface="Calibri"/>
              </a:rPr>
              <a:t>Алгоритм не «зашит» под конкретные патологии. Его можно адаптировать под разные модальности (рентген, КТ, МРТ) без полной переделки.</a:t>
            </a:r>
            <a:endParaRPr sz="1100">
              <a:latin typeface="Calibri"/>
              <a:ea typeface="Calibri"/>
              <a:cs typeface="Calibri"/>
              <a:sym typeface="Calibri"/>
            </a:endParaRPr>
          </a:p>
        </p:txBody>
      </p:sp>
      <p:sp>
        <p:nvSpPr>
          <p:cNvPr id="253" name="Google Shape;253;p26"/>
          <p:cNvSpPr txBox="1"/>
          <p:nvPr/>
        </p:nvSpPr>
        <p:spPr>
          <a:xfrm>
            <a:off x="4689728" y="785304"/>
            <a:ext cx="4140300" cy="3013500"/>
          </a:xfrm>
          <a:prstGeom prst="rect">
            <a:avLst/>
          </a:prstGeom>
          <a:noFill/>
          <a:ln>
            <a:noFill/>
          </a:ln>
        </p:spPr>
        <p:txBody>
          <a:bodyPr anchorCtr="0" anchor="t" bIns="0" lIns="0" spcFirstLastPara="1" rIns="0" wrap="square" tIns="53975">
            <a:spAutoFit/>
          </a:bodyPr>
          <a:lstStyle/>
          <a:p>
            <a:pPr indent="0" lvl="0" marL="12700" rtl="0" algn="just">
              <a:lnSpc>
                <a:spcPct val="100000"/>
              </a:lnSpc>
              <a:spcBef>
                <a:spcPts val="0"/>
              </a:spcBef>
              <a:spcAft>
                <a:spcPts val="0"/>
              </a:spcAft>
              <a:buNone/>
            </a:pPr>
            <a:r>
              <a:rPr b="1" lang="en-US" sz="1100">
                <a:solidFill>
                  <a:srgbClr val="FB3777"/>
                </a:solidFill>
                <a:latin typeface="Calibri"/>
                <a:ea typeface="Calibri"/>
                <a:cs typeface="Calibri"/>
                <a:sym typeface="Calibri"/>
              </a:rPr>
              <a:t>Прозрачность</a:t>
            </a:r>
            <a:endParaRPr sz="1100">
              <a:latin typeface="Calibri"/>
              <a:ea typeface="Calibri"/>
              <a:cs typeface="Calibri"/>
              <a:sym typeface="Calibri"/>
            </a:endParaRPr>
          </a:p>
          <a:p>
            <a:pPr indent="0" lvl="0" marL="12700" marR="32384" rtl="0" algn="just">
              <a:lnSpc>
                <a:spcPct val="109090"/>
              </a:lnSpc>
              <a:spcBef>
                <a:spcPts val="470"/>
              </a:spcBef>
              <a:spcAft>
                <a:spcPts val="0"/>
              </a:spcAft>
              <a:buNone/>
            </a:pPr>
            <a:r>
              <a:rPr lang="en-US" sz="1100">
                <a:solidFill>
                  <a:srgbClr val="F1F1F1"/>
                </a:solidFill>
                <a:latin typeface="Calibri"/>
                <a:ea typeface="Calibri"/>
                <a:cs typeface="Calibri"/>
                <a:sym typeface="Calibri"/>
              </a:rPr>
              <a:t>Возможность подсветить зоны изображения, на которые модель «обратила внимание» при генерации отчёта. Это усиливает доверие врачей, которых обычно раздражают «чёрные ящики».</a:t>
            </a:r>
            <a:endParaRPr sz="1100">
              <a:latin typeface="Calibri"/>
              <a:ea typeface="Calibri"/>
              <a:cs typeface="Calibri"/>
              <a:sym typeface="Calibri"/>
            </a:endParaRPr>
          </a:p>
          <a:p>
            <a:pPr indent="0" lvl="0" marL="0" rtl="0" algn="just">
              <a:lnSpc>
                <a:spcPct val="100000"/>
              </a:lnSpc>
              <a:spcBef>
                <a:spcPts val="35"/>
              </a:spcBef>
              <a:spcAft>
                <a:spcPts val="0"/>
              </a:spcAft>
              <a:buNone/>
            </a:pPr>
            <a:r>
              <a:t/>
            </a:r>
            <a:endParaRPr sz="1650">
              <a:latin typeface="Calibri"/>
              <a:ea typeface="Calibri"/>
              <a:cs typeface="Calibri"/>
              <a:sym typeface="Calibri"/>
            </a:endParaRPr>
          </a:p>
          <a:p>
            <a:pPr indent="0" lvl="0" marL="12700" rtl="0" algn="just">
              <a:lnSpc>
                <a:spcPct val="100000"/>
              </a:lnSpc>
              <a:spcBef>
                <a:spcPts val="0"/>
              </a:spcBef>
              <a:spcAft>
                <a:spcPts val="0"/>
              </a:spcAft>
              <a:buNone/>
            </a:pPr>
            <a:r>
              <a:rPr b="1" lang="en-US" sz="1100">
                <a:solidFill>
                  <a:srgbClr val="FB3777"/>
                </a:solidFill>
                <a:latin typeface="Calibri"/>
                <a:ea typeface="Calibri"/>
                <a:cs typeface="Calibri"/>
                <a:sym typeface="Calibri"/>
              </a:rPr>
              <a:t>Синергия с системой здравоохранения</a:t>
            </a:r>
            <a:endParaRPr sz="1100">
              <a:latin typeface="Calibri"/>
              <a:ea typeface="Calibri"/>
              <a:cs typeface="Calibri"/>
              <a:sym typeface="Calibri"/>
            </a:endParaRPr>
          </a:p>
          <a:p>
            <a:pPr indent="0" lvl="0" marL="12700" marR="10795" rtl="0" algn="just">
              <a:lnSpc>
                <a:spcPct val="109090"/>
              </a:lnSpc>
              <a:spcBef>
                <a:spcPts val="475"/>
              </a:spcBef>
              <a:spcAft>
                <a:spcPts val="0"/>
              </a:spcAft>
              <a:buNone/>
            </a:pPr>
            <a:r>
              <a:rPr lang="en-US" sz="1100">
                <a:solidFill>
                  <a:srgbClr val="F1F1F1"/>
                </a:solidFill>
                <a:latin typeface="Calibri"/>
                <a:ea typeface="Calibri"/>
                <a:cs typeface="Calibri"/>
                <a:sym typeface="Calibri"/>
              </a:rPr>
              <a:t>Бесплатный доступ в госучреждения (через поддержку мэрии) создаёт сеть реальных клинических внедрений, что ускоряет валидацию и даёт уникальную базу данных для дальнейшего обучения.</a:t>
            </a:r>
            <a:endParaRPr sz="1100">
              <a:latin typeface="Calibri"/>
              <a:ea typeface="Calibri"/>
              <a:cs typeface="Calibri"/>
              <a:sym typeface="Calibri"/>
            </a:endParaRPr>
          </a:p>
          <a:p>
            <a:pPr indent="0" lvl="0" marL="0" rtl="0" algn="just">
              <a:lnSpc>
                <a:spcPct val="100000"/>
              </a:lnSpc>
              <a:spcBef>
                <a:spcPts val="35"/>
              </a:spcBef>
              <a:spcAft>
                <a:spcPts val="0"/>
              </a:spcAft>
              <a:buNone/>
            </a:pPr>
            <a:r>
              <a:t/>
            </a:r>
            <a:endParaRPr sz="1650">
              <a:latin typeface="Calibri"/>
              <a:ea typeface="Calibri"/>
              <a:cs typeface="Calibri"/>
              <a:sym typeface="Calibri"/>
            </a:endParaRPr>
          </a:p>
          <a:p>
            <a:pPr indent="0" lvl="0" marL="12700" rtl="0" algn="just">
              <a:lnSpc>
                <a:spcPct val="100000"/>
              </a:lnSpc>
              <a:spcBef>
                <a:spcPts val="0"/>
              </a:spcBef>
              <a:spcAft>
                <a:spcPts val="0"/>
              </a:spcAft>
              <a:buNone/>
            </a:pPr>
            <a:r>
              <a:rPr b="1" lang="en-US" sz="1100">
                <a:solidFill>
                  <a:srgbClr val="FB3777"/>
                </a:solidFill>
                <a:latin typeface="Calibri"/>
                <a:ea typeface="Calibri"/>
                <a:cs typeface="Calibri"/>
                <a:sym typeface="Calibri"/>
              </a:rPr>
              <a:t>Экономический эффект</a:t>
            </a:r>
            <a:endParaRPr sz="1100">
              <a:latin typeface="Calibri"/>
              <a:ea typeface="Calibri"/>
              <a:cs typeface="Calibri"/>
              <a:sym typeface="Calibri"/>
            </a:endParaRPr>
          </a:p>
          <a:p>
            <a:pPr indent="0" lvl="0" marL="12700" marR="5080" rtl="0" algn="just">
              <a:lnSpc>
                <a:spcPct val="91000"/>
              </a:lnSpc>
              <a:spcBef>
                <a:spcPts val="450"/>
              </a:spcBef>
              <a:spcAft>
                <a:spcPts val="0"/>
              </a:spcAft>
              <a:buNone/>
            </a:pPr>
            <a:r>
              <a:rPr lang="en-US" sz="1100">
                <a:solidFill>
                  <a:srgbClr val="F1F1F1"/>
                </a:solidFill>
                <a:latin typeface="Calibri"/>
                <a:ea typeface="Calibri"/>
                <a:cs typeface="Calibri"/>
                <a:sym typeface="Calibri"/>
              </a:rPr>
              <a:t>Себестоимость одного отчёта с GPU-обработкой — в десятки раз ниже, чем труд врача (≈7–10 ₽ vs 150–200 ₽ в Москве). Это даёт конкурентное преимущество на рынке частных клиник.</a:t>
            </a:r>
            <a:endParaRPr sz="1100">
              <a:latin typeface="Calibri"/>
              <a:ea typeface="Calibri"/>
              <a:cs typeface="Calibri"/>
              <a:sym typeface="Calibri"/>
            </a:endParaRPr>
          </a:p>
        </p:txBody>
      </p:sp>
      <p:sp>
        <p:nvSpPr>
          <p:cNvPr id="254" name="Google Shape;254;p26"/>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УНИКАЛЬНОСТЬ РЕШЕНИЯ</a:t>
            </a:r>
            <a:endParaRPr/>
          </a:p>
        </p:txBody>
      </p:sp>
      <p:pic>
        <p:nvPicPr>
          <p:cNvPr id="255" name="Google Shape;255;p26"/>
          <p:cNvPicPr preferRelativeResize="0"/>
          <p:nvPr/>
        </p:nvPicPr>
        <p:blipFill rotWithShape="1">
          <a:blip r:embed="rId3">
            <a:alphaModFix/>
          </a:blip>
          <a:srcRect b="0" l="0" r="0" t="0"/>
          <a:stretch/>
        </p:blipFill>
        <p:spPr>
          <a:xfrm>
            <a:off x="1514475" y="0"/>
            <a:ext cx="5143500" cy="5143498"/>
          </a:xfrm>
          <a:prstGeom prst="rect">
            <a:avLst/>
          </a:prstGeom>
          <a:noFill/>
          <a:ln>
            <a:noFill/>
          </a:ln>
        </p:spPr>
      </p:pic>
      <p:pic>
        <p:nvPicPr>
          <p:cNvPr id="256" name="Google Shape;256;p26"/>
          <p:cNvPicPr preferRelativeResize="0"/>
          <p:nvPr/>
        </p:nvPicPr>
        <p:blipFill rotWithShape="1">
          <a:blip r:embed="rId4">
            <a:alphaModFix amt="60000"/>
          </a:blip>
          <a:srcRect b="0" l="0" r="0" t="0"/>
          <a:stretch/>
        </p:blipFill>
        <p:spPr>
          <a:xfrm>
            <a:off x="706954" y="2773849"/>
            <a:ext cx="2386755" cy="23581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ПЛАНЫ ПО ДАЛЬНЕЙШЕМУ РАЗВИТИЮ</a:t>
            </a:r>
            <a:endParaRPr/>
          </a:p>
        </p:txBody>
      </p:sp>
      <p:sp>
        <p:nvSpPr>
          <p:cNvPr id="262" name="Google Shape;262;p27"/>
          <p:cNvSpPr txBox="1"/>
          <p:nvPr>
            <p:ph idx="1" type="body"/>
          </p:nvPr>
        </p:nvSpPr>
        <p:spPr>
          <a:xfrm>
            <a:off x="315900" y="1089375"/>
            <a:ext cx="6591900" cy="25857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a:t>Краткосрочные </a:t>
            </a:r>
            <a:r>
              <a:rPr b="0" lang="en-US">
                <a:latin typeface="Calibri"/>
                <a:ea typeface="Calibri"/>
                <a:cs typeface="Calibri"/>
                <a:sym typeface="Calibri"/>
              </a:rPr>
              <a:t>(</a:t>
            </a:r>
            <a:r>
              <a:rPr lang="en-US">
                <a:solidFill>
                  <a:srgbClr val="FB3777"/>
                </a:solidFill>
              </a:rPr>
              <a:t>0–6 месяцев</a:t>
            </a:r>
            <a:r>
              <a:rPr b="0" lang="en-US">
                <a:latin typeface="Calibri"/>
                <a:ea typeface="Calibri"/>
                <a:cs typeface="Calibri"/>
                <a:sym typeface="Calibri"/>
              </a:rPr>
              <a:t>):</a:t>
            </a:r>
            <a:endParaRPr/>
          </a:p>
          <a:p>
            <a:pPr indent="0" lvl="0" marL="0" rtl="0" algn="l">
              <a:lnSpc>
                <a:spcPct val="100000"/>
              </a:lnSpc>
              <a:spcBef>
                <a:spcPts val="20"/>
              </a:spcBef>
              <a:spcAft>
                <a:spcPts val="0"/>
              </a:spcAft>
              <a:buNone/>
            </a:pPr>
            <a:r>
              <a:t/>
            </a:r>
            <a:endParaRPr sz="2300">
              <a:latin typeface="Calibri"/>
              <a:ea typeface="Calibri"/>
              <a:cs typeface="Calibri"/>
              <a:sym typeface="Calibri"/>
            </a:endParaRPr>
          </a:p>
          <a:p>
            <a:pPr indent="0" lvl="0" marL="638175" rtl="0" algn="l">
              <a:lnSpc>
                <a:spcPct val="100000"/>
              </a:lnSpc>
              <a:spcBef>
                <a:spcPts val="5"/>
              </a:spcBef>
              <a:spcAft>
                <a:spcPts val="0"/>
              </a:spcAft>
              <a:buNone/>
            </a:pPr>
            <a:r>
              <a:rPr b="0" lang="en-US" sz="1200">
                <a:latin typeface="Calibri"/>
                <a:ea typeface="Calibri"/>
                <a:cs typeface="Calibri"/>
                <a:sym typeface="Calibri"/>
              </a:rPr>
              <a:t>Доработка сервиса перед пилотом</a:t>
            </a:r>
            <a:endParaRPr sz="1200">
              <a:latin typeface="Calibri"/>
              <a:ea typeface="Calibri"/>
              <a:cs typeface="Calibri"/>
              <a:sym typeface="Calibri"/>
            </a:endParaRPr>
          </a:p>
          <a:p>
            <a:pPr indent="0" lvl="0" marL="0" rtl="0" algn="l">
              <a:lnSpc>
                <a:spcPct val="100000"/>
              </a:lnSpc>
              <a:spcBef>
                <a:spcPts val="20"/>
              </a:spcBef>
              <a:spcAft>
                <a:spcPts val="0"/>
              </a:spcAft>
              <a:buNone/>
            </a:pPr>
            <a:r>
              <a:t/>
            </a:r>
            <a:endParaRPr sz="1100">
              <a:latin typeface="Calibri"/>
              <a:ea typeface="Calibri"/>
              <a:cs typeface="Calibri"/>
              <a:sym typeface="Calibri"/>
            </a:endParaRPr>
          </a:p>
          <a:p>
            <a:pPr indent="0" lvl="0" marL="638175" marR="901064" rtl="0" algn="l">
              <a:lnSpc>
                <a:spcPct val="106666"/>
              </a:lnSpc>
              <a:spcBef>
                <a:spcPts val="0"/>
              </a:spcBef>
              <a:spcAft>
                <a:spcPts val="0"/>
              </a:spcAft>
              <a:buNone/>
            </a:pPr>
            <a:r>
              <a:rPr b="0" lang="en-US" sz="1200">
                <a:latin typeface="Calibri"/>
                <a:ea typeface="Calibri"/>
                <a:cs typeface="Calibri"/>
                <a:sym typeface="Calibri"/>
              </a:rPr>
              <a:t>Проведение пилотных внедрений в московских и федеральных медучреждениях.</a:t>
            </a:r>
            <a:endParaRPr sz="1200">
              <a:latin typeface="Calibri"/>
              <a:ea typeface="Calibri"/>
              <a:cs typeface="Calibri"/>
              <a:sym typeface="Calibri"/>
            </a:endParaRPr>
          </a:p>
          <a:p>
            <a:pPr indent="0" lvl="0" marL="638175" rtl="0" algn="l">
              <a:lnSpc>
                <a:spcPct val="100000"/>
              </a:lnSpc>
              <a:spcBef>
                <a:spcPts val="1100"/>
              </a:spcBef>
              <a:spcAft>
                <a:spcPts val="0"/>
              </a:spcAft>
              <a:buNone/>
            </a:pPr>
            <a:r>
              <a:rPr b="0" lang="en-US" sz="1200">
                <a:latin typeface="Calibri"/>
                <a:ea typeface="Calibri"/>
                <a:cs typeface="Calibri"/>
                <a:sym typeface="Calibri"/>
              </a:rPr>
              <a:t>Сбор обратной связи от врачей, улучшение качества текстовой генерации.</a:t>
            </a:r>
            <a:endParaRPr sz="1200">
              <a:latin typeface="Calibri"/>
              <a:ea typeface="Calibri"/>
              <a:cs typeface="Calibri"/>
              <a:sym typeface="Calibri"/>
            </a:endParaRPr>
          </a:p>
          <a:p>
            <a:pPr indent="0" lvl="0" marL="0" rtl="0" algn="l">
              <a:lnSpc>
                <a:spcPct val="100000"/>
              </a:lnSpc>
              <a:spcBef>
                <a:spcPts val="20"/>
              </a:spcBef>
              <a:spcAft>
                <a:spcPts val="0"/>
              </a:spcAft>
              <a:buNone/>
            </a:pPr>
            <a:r>
              <a:t/>
            </a:r>
            <a:endParaRPr sz="1100">
              <a:latin typeface="Calibri"/>
              <a:ea typeface="Calibri"/>
              <a:cs typeface="Calibri"/>
              <a:sym typeface="Calibri"/>
            </a:endParaRPr>
          </a:p>
          <a:p>
            <a:pPr indent="0" lvl="0" marL="638175" marR="106679" rtl="0" algn="l">
              <a:lnSpc>
                <a:spcPct val="106666"/>
              </a:lnSpc>
              <a:spcBef>
                <a:spcPts val="0"/>
              </a:spcBef>
              <a:spcAft>
                <a:spcPts val="0"/>
              </a:spcAft>
              <a:buNone/>
            </a:pPr>
            <a:r>
              <a:rPr b="0" lang="en-US" sz="1200">
                <a:latin typeface="Calibri"/>
                <a:ea typeface="Calibri"/>
                <a:cs typeface="Calibri"/>
                <a:sym typeface="Calibri"/>
              </a:rPr>
              <a:t>Добавление подсветки областей интереса (Grad-CAM/attention maps) для объяснимости.</a:t>
            </a:r>
            <a:endParaRPr sz="1200">
              <a:latin typeface="Calibri"/>
              <a:ea typeface="Calibri"/>
              <a:cs typeface="Calibri"/>
              <a:sym typeface="Calibri"/>
            </a:endParaRPr>
          </a:p>
          <a:p>
            <a:pPr indent="0" lvl="0" marL="0" rtl="0" algn="l">
              <a:lnSpc>
                <a:spcPct val="100000"/>
              </a:lnSpc>
              <a:spcBef>
                <a:spcPts val="5"/>
              </a:spcBef>
              <a:spcAft>
                <a:spcPts val="0"/>
              </a:spcAft>
              <a:buNone/>
            </a:pPr>
            <a:r>
              <a:t/>
            </a:r>
            <a:endParaRPr sz="1100">
              <a:latin typeface="Calibri"/>
              <a:ea typeface="Calibri"/>
              <a:cs typeface="Calibri"/>
              <a:sym typeface="Calibri"/>
            </a:endParaRPr>
          </a:p>
          <a:p>
            <a:pPr indent="0" lvl="0" marL="638175" marR="271145" rtl="0" algn="l">
              <a:lnSpc>
                <a:spcPct val="106666"/>
              </a:lnSpc>
              <a:spcBef>
                <a:spcPts val="0"/>
              </a:spcBef>
              <a:spcAft>
                <a:spcPts val="0"/>
              </a:spcAft>
              <a:buNone/>
            </a:pPr>
            <a:r>
              <a:rPr b="0" lang="en-US" sz="1200">
                <a:latin typeface="Calibri"/>
                <a:ea typeface="Calibri"/>
                <a:cs typeface="Calibri"/>
                <a:sym typeface="Calibri"/>
              </a:rPr>
              <a:t>Оптимизация модели для работы на более дешёвом железе (снижение себестоимости).</a:t>
            </a:r>
            <a:endParaRPr sz="1200">
              <a:latin typeface="Calibri"/>
              <a:ea typeface="Calibri"/>
              <a:cs typeface="Calibri"/>
              <a:sym typeface="Calibri"/>
            </a:endParaRPr>
          </a:p>
        </p:txBody>
      </p:sp>
      <p:pic>
        <p:nvPicPr>
          <p:cNvPr id="263" name="Google Shape;263;p27"/>
          <p:cNvPicPr preferRelativeResize="0"/>
          <p:nvPr/>
        </p:nvPicPr>
        <p:blipFill rotWithShape="1">
          <a:blip r:embed="rId3">
            <a:alphaModFix/>
          </a:blip>
          <a:srcRect b="0" l="0" r="0" t="0"/>
          <a:stretch/>
        </p:blipFill>
        <p:spPr>
          <a:xfrm>
            <a:off x="668337" y="1744726"/>
            <a:ext cx="120650" cy="101600"/>
          </a:xfrm>
          <a:prstGeom prst="rect">
            <a:avLst/>
          </a:prstGeom>
          <a:noFill/>
          <a:ln>
            <a:noFill/>
          </a:ln>
        </p:spPr>
      </p:pic>
      <p:pic>
        <p:nvPicPr>
          <p:cNvPr id="264" name="Google Shape;264;p27"/>
          <p:cNvPicPr preferRelativeResize="0"/>
          <p:nvPr/>
        </p:nvPicPr>
        <p:blipFill rotWithShape="1">
          <a:blip r:embed="rId3">
            <a:alphaModFix/>
          </a:blip>
          <a:srcRect b="0" l="0" r="0" t="0"/>
          <a:stretch/>
        </p:blipFill>
        <p:spPr>
          <a:xfrm>
            <a:off x="668337" y="2144776"/>
            <a:ext cx="120650" cy="101600"/>
          </a:xfrm>
          <a:prstGeom prst="rect">
            <a:avLst/>
          </a:prstGeom>
          <a:noFill/>
          <a:ln>
            <a:noFill/>
          </a:ln>
        </p:spPr>
      </p:pic>
      <p:pic>
        <p:nvPicPr>
          <p:cNvPr id="265" name="Google Shape;265;p27"/>
          <p:cNvPicPr preferRelativeResize="0"/>
          <p:nvPr/>
        </p:nvPicPr>
        <p:blipFill rotWithShape="1">
          <a:blip r:embed="rId4">
            <a:alphaModFix/>
          </a:blip>
          <a:srcRect b="0" l="0" r="0" t="0"/>
          <a:stretch/>
        </p:blipFill>
        <p:spPr>
          <a:xfrm>
            <a:off x="668337" y="2573401"/>
            <a:ext cx="120650" cy="92075"/>
          </a:xfrm>
          <a:prstGeom prst="rect">
            <a:avLst/>
          </a:prstGeom>
          <a:noFill/>
          <a:ln>
            <a:noFill/>
          </a:ln>
        </p:spPr>
      </p:pic>
      <p:pic>
        <p:nvPicPr>
          <p:cNvPr id="266" name="Google Shape;266;p27"/>
          <p:cNvPicPr preferRelativeResize="0"/>
          <p:nvPr/>
        </p:nvPicPr>
        <p:blipFill rotWithShape="1">
          <a:blip r:embed="rId3">
            <a:alphaModFix/>
          </a:blip>
          <a:srcRect b="0" l="0" r="0" t="0"/>
          <a:stretch/>
        </p:blipFill>
        <p:spPr>
          <a:xfrm>
            <a:off x="668337" y="2992501"/>
            <a:ext cx="120650" cy="101600"/>
          </a:xfrm>
          <a:prstGeom prst="rect">
            <a:avLst/>
          </a:prstGeom>
          <a:noFill/>
          <a:ln>
            <a:noFill/>
          </a:ln>
        </p:spPr>
      </p:pic>
      <p:pic>
        <p:nvPicPr>
          <p:cNvPr id="267" name="Google Shape;267;p27"/>
          <p:cNvPicPr preferRelativeResize="0"/>
          <p:nvPr/>
        </p:nvPicPr>
        <p:blipFill rotWithShape="1">
          <a:blip r:embed="rId3">
            <a:alphaModFix/>
          </a:blip>
          <a:srcRect b="0" l="0" r="0" t="0"/>
          <a:stretch/>
        </p:blipFill>
        <p:spPr>
          <a:xfrm>
            <a:off x="668337" y="3478276"/>
            <a:ext cx="120650" cy="101600"/>
          </a:xfrm>
          <a:prstGeom prst="rect">
            <a:avLst/>
          </a:prstGeom>
          <a:noFill/>
          <a:ln>
            <a:noFill/>
          </a:ln>
        </p:spPr>
      </p:pic>
      <p:pic>
        <p:nvPicPr>
          <p:cNvPr id="268" name="Google Shape;268;p27"/>
          <p:cNvPicPr preferRelativeResize="0"/>
          <p:nvPr/>
        </p:nvPicPr>
        <p:blipFill rotWithShape="1">
          <a:blip r:embed="rId5">
            <a:alphaModFix/>
          </a:blip>
          <a:srcRect b="0" l="0" r="0" t="0"/>
          <a:stretch/>
        </p:blipFill>
        <p:spPr>
          <a:xfrm>
            <a:off x="1514475" y="0"/>
            <a:ext cx="5143500" cy="5143498"/>
          </a:xfrm>
          <a:prstGeom prst="rect">
            <a:avLst/>
          </a:prstGeom>
          <a:noFill/>
          <a:ln>
            <a:noFill/>
          </a:ln>
        </p:spPr>
      </p:pic>
      <p:pic>
        <p:nvPicPr>
          <p:cNvPr id="269" name="Google Shape;269;p27"/>
          <p:cNvPicPr preferRelativeResize="0"/>
          <p:nvPr/>
        </p:nvPicPr>
        <p:blipFill rotWithShape="1">
          <a:blip r:embed="rId6">
            <a:alphaModFix amt="60000"/>
          </a:blip>
          <a:srcRect b="0" l="0" r="0" t="0"/>
          <a:stretch/>
        </p:blipFill>
        <p:spPr>
          <a:xfrm>
            <a:off x="706954" y="2773849"/>
            <a:ext cx="2386755" cy="235818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ПЛАНЫ ПО ДАЛЬНЕЙШЕМУ РАЗВИТИЮ</a:t>
            </a:r>
            <a:endParaRPr/>
          </a:p>
        </p:txBody>
      </p:sp>
      <p:sp>
        <p:nvSpPr>
          <p:cNvPr id="275" name="Google Shape;275;p28"/>
          <p:cNvSpPr txBox="1"/>
          <p:nvPr/>
        </p:nvSpPr>
        <p:spPr>
          <a:xfrm>
            <a:off x="420369" y="788987"/>
            <a:ext cx="6925309" cy="393192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US" sz="1400">
                <a:solidFill>
                  <a:srgbClr val="F1F1F1"/>
                </a:solidFill>
                <a:latin typeface="Calibri"/>
                <a:ea typeface="Calibri"/>
                <a:cs typeface="Calibri"/>
                <a:sym typeface="Calibri"/>
              </a:rPr>
              <a:t>Долгосрочные (</a:t>
            </a:r>
            <a:r>
              <a:rPr b="1" lang="en-US" sz="1400">
                <a:solidFill>
                  <a:srgbClr val="FB3777"/>
                </a:solidFill>
                <a:latin typeface="Calibri"/>
                <a:ea typeface="Calibri"/>
                <a:cs typeface="Calibri"/>
                <a:sym typeface="Calibri"/>
              </a:rPr>
              <a:t>18–36 месяцев</a:t>
            </a:r>
            <a:r>
              <a:rPr b="1" lang="en-US" sz="1400">
                <a:solidFill>
                  <a:srgbClr val="F1F1F1"/>
                </a:solidFill>
                <a:latin typeface="Calibri"/>
                <a:ea typeface="Calibri"/>
                <a:cs typeface="Calibri"/>
                <a:sym typeface="Calibri"/>
              </a:rPr>
              <a:t>)</a:t>
            </a:r>
            <a:endParaRPr sz="1400">
              <a:latin typeface="Calibri"/>
              <a:ea typeface="Calibri"/>
              <a:cs typeface="Calibri"/>
              <a:sym typeface="Calibri"/>
            </a:endParaRPr>
          </a:p>
          <a:p>
            <a:pPr indent="0" lvl="0" marL="0" rtl="0" algn="l">
              <a:lnSpc>
                <a:spcPct val="100000"/>
              </a:lnSpc>
              <a:spcBef>
                <a:spcPts val="25"/>
              </a:spcBef>
              <a:spcAft>
                <a:spcPts val="0"/>
              </a:spcAft>
              <a:buNone/>
            </a:pPr>
            <a:r>
              <a:t/>
            </a:r>
            <a:endParaRPr sz="1300">
              <a:latin typeface="Calibri"/>
              <a:ea typeface="Calibri"/>
              <a:cs typeface="Calibri"/>
              <a:sym typeface="Calibri"/>
            </a:endParaRPr>
          </a:p>
          <a:p>
            <a:pPr indent="0" lvl="0" marL="476250" rtl="0" algn="l">
              <a:lnSpc>
                <a:spcPct val="100000"/>
              </a:lnSpc>
              <a:spcBef>
                <a:spcPts val="0"/>
              </a:spcBef>
              <a:spcAft>
                <a:spcPts val="0"/>
              </a:spcAft>
              <a:buNone/>
            </a:pPr>
            <a:r>
              <a:rPr lang="en-US" sz="1200">
                <a:solidFill>
                  <a:srgbClr val="F1F1F1"/>
                </a:solidFill>
                <a:latin typeface="Calibri"/>
                <a:ea typeface="Calibri"/>
                <a:cs typeface="Calibri"/>
                <a:sym typeface="Calibri"/>
              </a:rPr>
              <a:t>Расширение на разные модальности: КТ, МРТ.</a:t>
            </a:r>
            <a:endParaRPr sz="1200">
              <a:latin typeface="Calibri"/>
              <a:ea typeface="Calibri"/>
              <a:cs typeface="Calibri"/>
              <a:sym typeface="Calibri"/>
            </a:endParaRPr>
          </a:p>
          <a:p>
            <a:pPr indent="0" lvl="0" marL="476250" rtl="0" algn="l">
              <a:lnSpc>
                <a:spcPct val="100000"/>
              </a:lnSpc>
              <a:spcBef>
                <a:spcPts val="1190"/>
              </a:spcBef>
              <a:spcAft>
                <a:spcPts val="0"/>
              </a:spcAft>
              <a:buNone/>
            </a:pPr>
            <a:r>
              <a:rPr lang="en-US" sz="1200">
                <a:solidFill>
                  <a:srgbClr val="F1F1F1"/>
                </a:solidFill>
                <a:latin typeface="Calibri"/>
                <a:ea typeface="Calibri"/>
                <a:cs typeface="Calibri"/>
                <a:sym typeface="Calibri"/>
              </a:rPr>
              <a:t>Интеграция с PACS/EMR системами, API для сторонних разработчиков.</a:t>
            </a:r>
            <a:endParaRPr sz="1200">
              <a:latin typeface="Calibri"/>
              <a:ea typeface="Calibri"/>
              <a:cs typeface="Calibri"/>
              <a:sym typeface="Calibri"/>
            </a:endParaRPr>
          </a:p>
          <a:p>
            <a:pPr indent="0" lvl="0" marL="0" rtl="0" algn="l">
              <a:lnSpc>
                <a:spcPct val="100000"/>
              </a:lnSpc>
              <a:spcBef>
                <a:spcPts val="5"/>
              </a:spcBef>
              <a:spcAft>
                <a:spcPts val="0"/>
              </a:spcAft>
              <a:buNone/>
            </a:pPr>
            <a:r>
              <a:t/>
            </a:r>
            <a:endParaRPr sz="1050">
              <a:latin typeface="Calibri"/>
              <a:ea typeface="Calibri"/>
              <a:cs typeface="Calibri"/>
              <a:sym typeface="Calibri"/>
            </a:endParaRPr>
          </a:p>
          <a:p>
            <a:pPr indent="0" lvl="0" marL="476250" marR="554355" rtl="0" algn="l">
              <a:lnSpc>
                <a:spcPct val="106666"/>
              </a:lnSpc>
              <a:spcBef>
                <a:spcPts val="5"/>
              </a:spcBef>
              <a:spcAft>
                <a:spcPts val="0"/>
              </a:spcAft>
              <a:buNone/>
            </a:pPr>
            <a:r>
              <a:rPr lang="en-US" sz="1200">
                <a:solidFill>
                  <a:srgbClr val="F1F1F1"/>
                </a:solidFill>
                <a:latin typeface="Calibri"/>
                <a:ea typeface="Calibri"/>
                <a:cs typeface="Calibri"/>
                <a:sym typeface="Calibri"/>
              </a:rPr>
              <a:t>Валидация и публикации в научных журналах для повышения доверия к технологии.</a:t>
            </a:r>
            <a:endParaRPr sz="1200">
              <a:latin typeface="Calibri"/>
              <a:ea typeface="Calibri"/>
              <a:cs typeface="Calibri"/>
              <a:sym typeface="Calibri"/>
            </a:endParaRPr>
          </a:p>
          <a:p>
            <a:pPr indent="0" lvl="0" marL="476250" marR="416559" rtl="0" algn="l">
              <a:lnSpc>
                <a:spcPct val="177500"/>
              </a:lnSpc>
              <a:spcBef>
                <a:spcPts val="55"/>
              </a:spcBef>
              <a:spcAft>
                <a:spcPts val="0"/>
              </a:spcAft>
              <a:buNone/>
            </a:pPr>
            <a:r>
              <a:rPr lang="en-US" sz="1200">
                <a:solidFill>
                  <a:srgbClr val="F1F1F1"/>
                </a:solidFill>
                <a:latin typeface="Calibri"/>
                <a:ea typeface="Calibri"/>
                <a:cs typeface="Calibri"/>
                <a:sym typeface="Calibri"/>
              </a:rPr>
              <a:t>Запуск платной SaaS-версии для частных клиник и диагностических сетей. Сертификация как медицинское изделие (Росздравнадзор, CE, FDA).</a:t>
            </a:r>
            <a:endParaRPr sz="1200">
              <a:latin typeface="Calibri"/>
              <a:ea typeface="Calibri"/>
              <a:cs typeface="Calibri"/>
              <a:sym typeface="Calibri"/>
            </a:endParaRPr>
          </a:p>
          <a:p>
            <a:pPr indent="0" lvl="0" marL="0" rtl="0" algn="l">
              <a:lnSpc>
                <a:spcPct val="100000"/>
              </a:lnSpc>
              <a:spcBef>
                <a:spcPts val="20"/>
              </a:spcBef>
              <a:spcAft>
                <a:spcPts val="0"/>
              </a:spcAft>
              <a:buNone/>
            </a:pPr>
            <a:r>
              <a:t/>
            </a:r>
            <a:endParaRPr sz="1100">
              <a:latin typeface="Calibri"/>
              <a:ea typeface="Calibri"/>
              <a:cs typeface="Calibri"/>
              <a:sym typeface="Calibri"/>
            </a:endParaRPr>
          </a:p>
          <a:p>
            <a:pPr indent="0" lvl="0" marL="476250" marR="5080" rtl="0" algn="l">
              <a:lnSpc>
                <a:spcPct val="106666"/>
              </a:lnSpc>
              <a:spcBef>
                <a:spcPts val="0"/>
              </a:spcBef>
              <a:spcAft>
                <a:spcPts val="0"/>
              </a:spcAft>
              <a:buNone/>
            </a:pPr>
            <a:r>
              <a:rPr lang="en-US" sz="1200">
                <a:solidFill>
                  <a:srgbClr val="F1F1F1"/>
                </a:solidFill>
                <a:latin typeface="Calibri"/>
                <a:ea typeface="Calibri"/>
                <a:cs typeface="Calibri"/>
                <a:sym typeface="Calibri"/>
              </a:rPr>
              <a:t>Развитие ассистента в сторону multimodal AI (изображения + текстовые данные пациента).</a:t>
            </a:r>
            <a:endParaRPr sz="1200">
              <a:latin typeface="Calibri"/>
              <a:ea typeface="Calibri"/>
              <a:cs typeface="Calibri"/>
              <a:sym typeface="Calibri"/>
            </a:endParaRPr>
          </a:p>
          <a:p>
            <a:pPr indent="0" lvl="0" marL="0" rtl="0" algn="l">
              <a:lnSpc>
                <a:spcPct val="100000"/>
              </a:lnSpc>
              <a:spcBef>
                <a:spcPts val="5"/>
              </a:spcBef>
              <a:spcAft>
                <a:spcPts val="0"/>
              </a:spcAft>
              <a:buNone/>
            </a:pPr>
            <a:r>
              <a:t/>
            </a:r>
            <a:endParaRPr sz="1100">
              <a:latin typeface="Calibri"/>
              <a:ea typeface="Calibri"/>
              <a:cs typeface="Calibri"/>
              <a:sym typeface="Calibri"/>
            </a:endParaRPr>
          </a:p>
          <a:p>
            <a:pPr indent="0" lvl="0" marL="476250" marR="492125" rtl="0" algn="l">
              <a:lnSpc>
                <a:spcPct val="106666"/>
              </a:lnSpc>
              <a:spcBef>
                <a:spcPts val="0"/>
              </a:spcBef>
              <a:spcAft>
                <a:spcPts val="0"/>
              </a:spcAft>
              <a:buNone/>
            </a:pPr>
            <a:r>
              <a:rPr lang="en-US" sz="1200">
                <a:solidFill>
                  <a:srgbClr val="F1F1F1"/>
                </a:solidFill>
                <a:latin typeface="Calibri"/>
                <a:ea typeface="Calibri"/>
                <a:cs typeface="Calibri"/>
                <a:sym typeface="Calibri"/>
              </a:rPr>
              <a:t>Аналитика для страховых компаний: автоматическая проверка качества и полноты отчётов.</a:t>
            </a:r>
            <a:endParaRPr sz="1200">
              <a:latin typeface="Calibri"/>
              <a:ea typeface="Calibri"/>
              <a:cs typeface="Calibri"/>
              <a:sym typeface="Calibri"/>
            </a:endParaRPr>
          </a:p>
          <a:p>
            <a:pPr indent="0" lvl="0" marL="476250" rtl="0" algn="l">
              <a:lnSpc>
                <a:spcPct val="100000"/>
              </a:lnSpc>
              <a:spcBef>
                <a:spcPts val="1170"/>
              </a:spcBef>
              <a:spcAft>
                <a:spcPts val="0"/>
              </a:spcAft>
              <a:buNone/>
            </a:pPr>
            <a:r>
              <a:rPr lang="en-US" sz="1200">
                <a:solidFill>
                  <a:srgbClr val="F1F1F1"/>
                </a:solidFill>
                <a:latin typeface="Calibri"/>
                <a:ea typeface="Calibri"/>
                <a:cs typeface="Calibri"/>
                <a:sym typeface="Calibri"/>
              </a:rPr>
              <a:t>Масштабирование: выход на рынки СНГ, Европы, Ближнего Востока.</a:t>
            </a:r>
            <a:endParaRPr sz="1200">
              <a:latin typeface="Calibri"/>
              <a:ea typeface="Calibri"/>
              <a:cs typeface="Calibri"/>
              <a:sym typeface="Calibri"/>
            </a:endParaRPr>
          </a:p>
          <a:p>
            <a:pPr indent="0" lvl="0" marL="476250" marR="67945" rtl="0" algn="l">
              <a:lnSpc>
                <a:spcPct val="112500"/>
              </a:lnSpc>
              <a:spcBef>
                <a:spcPts val="1235"/>
              </a:spcBef>
              <a:spcAft>
                <a:spcPts val="0"/>
              </a:spcAft>
              <a:buNone/>
            </a:pPr>
            <a:r>
              <a:rPr lang="en-US" sz="1200">
                <a:solidFill>
                  <a:srgbClr val="F1F1F1"/>
                </a:solidFill>
                <a:latin typeface="Calibri"/>
                <a:ea typeface="Calibri"/>
                <a:cs typeface="Calibri"/>
                <a:sym typeface="Calibri"/>
              </a:rPr>
              <a:t>Постепенное движение к полностью автоматизированному «второму мнению» для врача.</a:t>
            </a:r>
            <a:endParaRPr sz="1200">
              <a:latin typeface="Calibri"/>
              <a:ea typeface="Calibri"/>
              <a:cs typeface="Calibri"/>
              <a:sym typeface="Calibri"/>
            </a:endParaRPr>
          </a:p>
        </p:txBody>
      </p:sp>
      <p:pic>
        <p:nvPicPr>
          <p:cNvPr id="276" name="Google Shape;276;p28"/>
          <p:cNvPicPr preferRelativeResize="0"/>
          <p:nvPr/>
        </p:nvPicPr>
        <p:blipFill rotWithShape="1">
          <a:blip r:embed="rId3">
            <a:alphaModFix/>
          </a:blip>
          <a:srcRect b="0" l="0" r="0" t="0"/>
          <a:stretch/>
        </p:blipFill>
        <p:spPr>
          <a:xfrm>
            <a:off x="639762" y="1201800"/>
            <a:ext cx="120650" cy="101600"/>
          </a:xfrm>
          <a:prstGeom prst="rect">
            <a:avLst/>
          </a:prstGeom>
          <a:noFill/>
          <a:ln>
            <a:noFill/>
          </a:ln>
        </p:spPr>
      </p:pic>
      <p:pic>
        <p:nvPicPr>
          <p:cNvPr id="277" name="Google Shape;277;p28"/>
          <p:cNvPicPr preferRelativeResize="0"/>
          <p:nvPr/>
        </p:nvPicPr>
        <p:blipFill rotWithShape="1">
          <a:blip r:embed="rId3">
            <a:alphaModFix/>
          </a:blip>
          <a:srcRect b="0" l="0" r="0" t="0"/>
          <a:stretch/>
        </p:blipFill>
        <p:spPr>
          <a:xfrm>
            <a:off x="639762" y="1573275"/>
            <a:ext cx="120650" cy="101600"/>
          </a:xfrm>
          <a:prstGeom prst="rect">
            <a:avLst/>
          </a:prstGeom>
          <a:noFill/>
          <a:ln>
            <a:noFill/>
          </a:ln>
        </p:spPr>
      </p:pic>
      <p:pic>
        <p:nvPicPr>
          <p:cNvPr id="278" name="Google Shape;278;p28"/>
          <p:cNvPicPr preferRelativeResize="0"/>
          <p:nvPr/>
        </p:nvPicPr>
        <p:blipFill rotWithShape="1">
          <a:blip r:embed="rId3">
            <a:alphaModFix/>
          </a:blip>
          <a:srcRect b="0" l="0" r="0" t="0"/>
          <a:stretch/>
        </p:blipFill>
        <p:spPr>
          <a:xfrm>
            <a:off x="639762" y="1954276"/>
            <a:ext cx="120650" cy="101600"/>
          </a:xfrm>
          <a:prstGeom prst="rect">
            <a:avLst/>
          </a:prstGeom>
          <a:noFill/>
          <a:ln>
            <a:noFill/>
          </a:ln>
        </p:spPr>
      </p:pic>
      <p:pic>
        <p:nvPicPr>
          <p:cNvPr id="279" name="Google Shape;279;p28"/>
          <p:cNvPicPr preferRelativeResize="0"/>
          <p:nvPr/>
        </p:nvPicPr>
        <p:blipFill rotWithShape="1">
          <a:blip r:embed="rId3">
            <a:alphaModFix/>
          </a:blip>
          <a:srcRect b="0" l="0" r="0" t="0"/>
          <a:stretch/>
        </p:blipFill>
        <p:spPr>
          <a:xfrm>
            <a:off x="639762" y="2411476"/>
            <a:ext cx="120650" cy="101600"/>
          </a:xfrm>
          <a:prstGeom prst="rect">
            <a:avLst/>
          </a:prstGeom>
          <a:noFill/>
          <a:ln>
            <a:noFill/>
          </a:ln>
        </p:spPr>
      </p:pic>
      <p:pic>
        <p:nvPicPr>
          <p:cNvPr id="280" name="Google Shape;280;p28"/>
          <p:cNvPicPr preferRelativeResize="0"/>
          <p:nvPr/>
        </p:nvPicPr>
        <p:blipFill rotWithShape="1">
          <a:blip r:embed="rId3">
            <a:alphaModFix/>
          </a:blip>
          <a:srcRect b="0" l="0" r="0" t="0"/>
          <a:stretch/>
        </p:blipFill>
        <p:spPr>
          <a:xfrm>
            <a:off x="639762" y="2782951"/>
            <a:ext cx="120650" cy="101600"/>
          </a:xfrm>
          <a:prstGeom prst="rect">
            <a:avLst/>
          </a:prstGeom>
          <a:noFill/>
          <a:ln>
            <a:noFill/>
          </a:ln>
        </p:spPr>
      </p:pic>
      <p:pic>
        <p:nvPicPr>
          <p:cNvPr id="281" name="Google Shape;281;p28"/>
          <p:cNvPicPr preferRelativeResize="0"/>
          <p:nvPr/>
        </p:nvPicPr>
        <p:blipFill rotWithShape="1">
          <a:blip r:embed="rId3">
            <a:alphaModFix/>
          </a:blip>
          <a:srcRect b="0" l="0" r="0" t="0"/>
          <a:stretch/>
        </p:blipFill>
        <p:spPr>
          <a:xfrm>
            <a:off x="639762" y="3163951"/>
            <a:ext cx="120650" cy="101600"/>
          </a:xfrm>
          <a:prstGeom prst="rect">
            <a:avLst/>
          </a:prstGeom>
          <a:noFill/>
          <a:ln>
            <a:noFill/>
          </a:ln>
        </p:spPr>
      </p:pic>
      <p:pic>
        <p:nvPicPr>
          <p:cNvPr id="282" name="Google Shape;282;p28"/>
          <p:cNvPicPr preferRelativeResize="0"/>
          <p:nvPr/>
        </p:nvPicPr>
        <p:blipFill rotWithShape="1">
          <a:blip r:embed="rId3">
            <a:alphaModFix/>
          </a:blip>
          <a:srcRect b="0" l="0" r="0" t="0"/>
          <a:stretch/>
        </p:blipFill>
        <p:spPr>
          <a:xfrm>
            <a:off x="639762" y="3678301"/>
            <a:ext cx="120650" cy="101600"/>
          </a:xfrm>
          <a:prstGeom prst="rect">
            <a:avLst/>
          </a:prstGeom>
          <a:noFill/>
          <a:ln>
            <a:noFill/>
          </a:ln>
        </p:spPr>
      </p:pic>
      <p:pic>
        <p:nvPicPr>
          <p:cNvPr id="283" name="Google Shape;283;p28"/>
          <p:cNvPicPr preferRelativeResize="0"/>
          <p:nvPr/>
        </p:nvPicPr>
        <p:blipFill rotWithShape="1">
          <a:blip r:embed="rId3">
            <a:alphaModFix/>
          </a:blip>
          <a:srcRect b="0" l="0" r="0" t="0"/>
          <a:stretch/>
        </p:blipFill>
        <p:spPr>
          <a:xfrm>
            <a:off x="639762" y="4097337"/>
            <a:ext cx="120650" cy="101600"/>
          </a:xfrm>
          <a:prstGeom prst="rect">
            <a:avLst/>
          </a:prstGeom>
          <a:noFill/>
          <a:ln>
            <a:noFill/>
          </a:ln>
        </p:spPr>
      </p:pic>
      <p:pic>
        <p:nvPicPr>
          <p:cNvPr id="284" name="Google Shape;284;p28"/>
          <p:cNvPicPr preferRelativeResize="0"/>
          <p:nvPr/>
        </p:nvPicPr>
        <p:blipFill rotWithShape="1">
          <a:blip r:embed="rId4">
            <a:alphaModFix/>
          </a:blip>
          <a:srcRect b="0" l="0" r="0" t="0"/>
          <a:stretch/>
        </p:blipFill>
        <p:spPr>
          <a:xfrm>
            <a:off x="1514475" y="0"/>
            <a:ext cx="5143500" cy="5143498"/>
          </a:xfrm>
          <a:prstGeom prst="rect">
            <a:avLst/>
          </a:prstGeom>
          <a:noFill/>
          <a:ln>
            <a:noFill/>
          </a:ln>
        </p:spPr>
      </p:pic>
      <p:pic>
        <p:nvPicPr>
          <p:cNvPr id="285" name="Google Shape;285;p28"/>
          <p:cNvPicPr preferRelativeResize="0"/>
          <p:nvPr/>
        </p:nvPicPr>
        <p:blipFill rotWithShape="1">
          <a:blip r:embed="rId5">
            <a:alphaModFix amt="60000"/>
          </a:blip>
          <a:srcRect b="0" l="0" r="0" t="0"/>
          <a:stretch/>
        </p:blipFill>
        <p:spPr>
          <a:xfrm>
            <a:off x="706954" y="2773849"/>
            <a:ext cx="2386755" cy="23581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3">
            <a:alphaModFix/>
          </a:blip>
          <a:srcRect b="0" l="0" r="0" t="0"/>
          <a:stretch/>
        </p:blipFill>
        <p:spPr>
          <a:xfrm>
            <a:off x="1514475" y="0"/>
            <a:ext cx="5143500" cy="5143498"/>
          </a:xfrm>
          <a:prstGeom prst="rect">
            <a:avLst/>
          </a:prstGeom>
          <a:noFill/>
          <a:ln>
            <a:noFill/>
          </a:ln>
        </p:spPr>
      </p:pic>
      <p:sp>
        <p:nvSpPr>
          <p:cNvPr id="71" name="Google Shape;71;p9"/>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СОСТАВ КОМАНДЫ </a:t>
            </a:r>
            <a:r>
              <a:rPr lang="en-US">
                <a:solidFill>
                  <a:srgbClr val="FB3777"/>
                </a:solidFill>
              </a:rPr>
              <a:t>"Moon"</a:t>
            </a:r>
            <a:endParaRPr/>
          </a:p>
        </p:txBody>
      </p:sp>
      <p:sp>
        <p:nvSpPr>
          <p:cNvPr id="72" name="Google Shape;72;p9"/>
          <p:cNvSpPr txBox="1"/>
          <p:nvPr/>
        </p:nvSpPr>
        <p:spPr>
          <a:xfrm>
            <a:off x="688022" y="3258248"/>
            <a:ext cx="3122400" cy="778500"/>
          </a:xfrm>
          <a:prstGeom prst="rect">
            <a:avLst/>
          </a:prstGeom>
          <a:noFill/>
          <a:ln>
            <a:noFill/>
          </a:ln>
        </p:spPr>
        <p:txBody>
          <a:bodyPr anchorCtr="0" anchor="t" bIns="0" lIns="0" spcFirstLastPara="1" rIns="0" wrap="square" tIns="15875">
            <a:spAutoFit/>
          </a:bodyPr>
          <a:lstStyle/>
          <a:p>
            <a:pPr indent="2540" lvl="0" marL="12700" marR="5080" rtl="0" algn="l">
              <a:lnSpc>
                <a:spcPct val="126899"/>
              </a:lnSpc>
              <a:spcBef>
                <a:spcPts val="0"/>
              </a:spcBef>
              <a:spcAft>
                <a:spcPts val="0"/>
              </a:spcAft>
              <a:buNone/>
            </a:pPr>
            <a:r>
              <a:rPr b="1" lang="en-US" sz="1400">
                <a:solidFill>
                  <a:srgbClr val="F1F1F1"/>
                </a:solidFill>
                <a:latin typeface="Calibri"/>
                <a:ea typeface="Calibri"/>
                <a:cs typeface="Calibri"/>
                <a:sym typeface="Calibri"/>
              </a:rPr>
              <a:t>Пантелеев Кирилл Николаевич </a:t>
            </a:r>
            <a:endParaRPr b="1" sz="1400">
              <a:solidFill>
                <a:srgbClr val="F1F1F1"/>
              </a:solidFill>
              <a:latin typeface="Calibri"/>
              <a:ea typeface="Calibri"/>
              <a:cs typeface="Calibri"/>
              <a:sym typeface="Calibri"/>
            </a:endParaRPr>
          </a:p>
          <a:p>
            <a:pPr indent="2540" lvl="0" marL="12700" marR="5080" rtl="0" algn="l">
              <a:lnSpc>
                <a:spcPct val="126899"/>
              </a:lnSpc>
              <a:spcBef>
                <a:spcPts val="0"/>
              </a:spcBef>
              <a:spcAft>
                <a:spcPts val="0"/>
              </a:spcAft>
              <a:buNone/>
            </a:pPr>
            <a:r>
              <a:rPr b="1" lang="en-US" sz="1400">
                <a:solidFill>
                  <a:srgbClr val="F1F1F1"/>
                </a:solidFill>
                <a:latin typeface="Calibri"/>
                <a:ea typeface="Calibri"/>
                <a:cs typeface="Calibri"/>
                <a:sym typeface="Calibri"/>
              </a:rPr>
              <a:t>Роли: </a:t>
            </a:r>
            <a:r>
              <a:rPr lang="en-US" sz="1200">
                <a:solidFill>
                  <a:srgbClr val="F1F1F1"/>
                </a:solidFill>
                <a:latin typeface="Calibri"/>
                <a:ea typeface="Calibri"/>
                <a:cs typeface="Calibri"/>
                <a:sym typeface="Calibri"/>
              </a:rPr>
              <a:t>ml, backend, frontend, devops</a:t>
            </a:r>
            <a:endParaRPr sz="1200">
              <a:solidFill>
                <a:srgbClr val="F1F1F1"/>
              </a:solidFill>
              <a:latin typeface="Calibri"/>
              <a:ea typeface="Calibri"/>
              <a:cs typeface="Calibri"/>
              <a:sym typeface="Calibri"/>
            </a:endParaRPr>
          </a:p>
          <a:p>
            <a:pPr indent="2540" lvl="0" marL="12700" marR="5080" rtl="0" algn="l">
              <a:lnSpc>
                <a:spcPct val="126899"/>
              </a:lnSpc>
              <a:spcBef>
                <a:spcPts val="0"/>
              </a:spcBef>
              <a:spcAft>
                <a:spcPts val="0"/>
              </a:spcAft>
              <a:buNone/>
            </a:pPr>
            <a:r>
              <a:rPr b="1" lang="en-US" sz="1400">
                <a:solidFill>
                  <a:srgbClr val="F1F1F1"/>
                </a:solidFill>
                <a:latin typeface="Calibri"/>
                <a:ea typeface="Calibri"/>
                <a:cs typeface="Calibri"/>
                <a:sym typeface="Calibri"/>
              </a:rPr>
              <a:t>Telegram: </a:t>
            </a:r>
            <a:r>
              <a:rPr lang="en-US" sz="1200">
                <a:solidFill>
                  <a:srgbClr val="F1F1F1"/>
                </a:solidFill>
                <a:latin typeface="Calibri"/>
                <a:ea typeface="Calibri"/>
                <a:cs typeface="Calibri"/>
                <a:sym typeface="Calibri"/>
              </a:rPr>
              <a:t>@gigasterk</a:t>
            </a:r>
            <a:endParaRPr sz="1200">
              <a:latin typeface="Calibri"/>
              <a:ea typeface="Calibri"/>
              <a:cs typeface="Calibri"/>
              <a:sym typeface="Calibri"/>
            </a:endParaRPr>
          </a:p>
        </p:txBody>
      </p:sp>
      <p:sp>
        <p:nvSpPr>
          <p:cNvPr id="73" name="Google Shape;73;p9"/>
          <p:cNvSpPr txBox="1"/>
          <p:nvPr/>
        </p:nvSpPr>
        <p:spPr>
          <a:xfrm>
            <a:off x="4701159" y="3225101"/>
            <a:ext cx="3091800" cy="541800"/>
          </a:xfrm>
          <a:prstGeom prst="rect">
            <a:avLst/>
          </a:prstGeom>
          <a:noFill/>
          <a:ln>
            <a:noFill/>
          </a:ln>
        </p:spPr>
        <p:txBody>
          <a:bodyPr anchorCtr="0" anchor="t" bIns="0" lIns="0" spcFirstLastPara="1" rIns="0" wrap="square" tIns="30475">
            <a:spAutoFit/>
          </a:bodyPr>
          <a:lstStyle/>
          <a:p>
            <a:pPr indent="1904" lvl="0" marL="12700" marR="5080" rtl="0" algn="l">
              <a:lnSpc>
                <a:spcPct val="137200"/>
              </a:lnSpc>
              <a:spcBef>
                <a:spcPts val="0"/>
              </a:spcBef>
              <a:spcAft>
                <a:spcPts val="0"/>
              </a:spcAft>
              <a:buNone/>
            </a:pPr>
            <a:r>
              <a:rPr b="1" lang="en-US" sz="1400">
                <a:solidFill>
                  <a:srgbClr val="F1F1F1"/>
                </a:solidFill>
                <a:latin typeface="Calibri"/>
                <a:ea typeface="Calibri"/>
                <a:cs typeface="Calibri"/>
                <a:sym typeface="Calibri"/>
              </a:rPr>
              <a:t>Журавлева Людмила Петровна </a:t>
            </a:r>
            <a:endParaRPr b="1" sz="1400">
              <a:solidFill>
                <a:srgbClr val="F1F1F1"/>
              </a:solidFill>
              <a:latin typeface="Calibri"/>
              <a:ea typeface="Calibri"/>
              <a:cs typeface="Calibri"/>
              <a:sym typeface="Calibri"/>
            </a:endParaRPr>
          </a:p>
          <a:p>
            <a:pPr indent="1904" lvl="0" marL="12700" marR="5080" rtl="0" algn="l">
              <a:lnSpc>
                <a:spcPct val="137200"/>
              </a:lnSpc>
              <a:spcBef>
                <a:spcPts val="0"/>
              </a:spcBef>
              <a:spcAft>
                <a:spcPts val="0"/>
              </a:spcAft>
              <a:buNone/>
            </a:pPr>
            <a:r>
              <a:rPr b="1" lang="en-US" sz="1400">
                <a:solidFill>
                  <a:srgbClr val="F1F1F1"/>
                </a:solidFill>
                <a:latin typeface="Calibri"/>
                <a:ea typeface="Calibri"/>
                <a:cs typeface="Calibri"/>
                <a:sym typeface="Calibri"/>
              </a:rPr>
              <a:t>Роли: </a:t>
            </a:r>
            <a:r>
              <a:rPr lang="en-US" sz="1200">
                <a:solidFill>
                  <a:srgbClr val="F1F1F1"/>
                </a:solidFill>
                <a:latin typeface="Calibri"/>
                <a:ea typeface="Calibri"/>
                <a:cs typeface="Calibri"/>
                <a:sym typeface="Calibri"/>
              </a:rPr>
              <a:t>Идейный вдохновитель</a:t>
            </a:r>
            <a:endParaRPr sz="1400">
              <a:latin typeface="Calibri"/>
              <a:ea typeface="Calibri"/>
              <a:cs typeface="Calibri"/>
              <a:sym typeface="Calibri"/>
            </a:endParaRPr>
          </a:p>
        </p:txBody>
      </p:sp>
      <p:sp>
        <p:nvSpPr>
          <p:cNvPr id="74" name="Google Shape;74;p9"/>
          <p:cNvSpPr/>
          <p:nvPr/>
        </p:nvSpPr>
        <p:spPr>
          <a:xfrm>
            <a:off x="609600" y="971550"/>
            <a:ext cx="2457450" cy="2228850"/>
          </a:xfrm>
          <a:custGeom>
            <a:rect b="b" l="l" r="r" t="t"/>
            <a:pathLst>
              <a:path extrusionOk="0" h="2228850" w="2457450">
                <a:moveTo>
                  <a:pt x="0" y="0"/>
                </a:moveTo>
                <a:lnTo>
                  <a:pt x="2279904" y="0"/>
                </a:lnTo>
                <a:lnTo>
                  <a:pt x="2457450" y="177546"/>
                </a:lnTo>
                <a:lnTo>
                  <a:pt x="2457450" y="2228850"/>
                </a:lnTo>
                <a:lnTo>
                  <a:pt x="177545" y="2228850"/>
                </a:lnTo>
                <a:lnTo>
                  <a:pt x="0" y="2051304"/>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5" name="Google Shape;75;p9"/>
          <p:cNvSpPr/>
          <p:nvPr/>
        </p:nvSpPr>
        <p:spPr>
          <a:xfrm>
            <a:off x="4667250" y="971549"/>
            <a:ext cx="2457450" cy="2228850"/>
          </a:xfrm>
          <a:custGeom>
            <a:rect b="b" l="l" r="r" t="t"/>
            <a:pathLst>
              <a:path extrusionOk="0" h="2228850" w="2457450">
                <a:moveTo>
                  <a:pt x="0" y="0"/>
                </a:moveTo>
                <a:lnTo>
                  <a:pt x="2279904" y="0"/>
                </a:lnTo>
                <a:lnTo>
                  <a:pt x="2457450" y="177546"/>
                </a:lnTo>
                <a:lnTo>
                  <a:pt x="2457450" y="2228850"/>
                </a:lnTo>
                <a:lnTo>
                  <a:pt x="177546" y="2228850"/>
                </a:lnTo>
                <a:lnTo>
                  <a:pt x="0" y="2051304"/>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76" name="Google Shape;76;p9" title="photo_2022-09-02_19-05-55.jpg"/>
          <p:cNvPicPr preferRelativeResize="0"/>
          <p:nvPr/>
        </p:nvPicPr>
        <p:blipFill>
          <a:blip r:embed="rId4">
            <a:alphaModFix/>
          </a:blip>
          <a:stretch>
            <a:fillRect/>
          </a:stretch>
        </p:blipFill>
        <p:spPr>
          <a:xfrm>
            <a:off x="981075" y="1228725"/>
            <a:ext cx="1714501" cy="1714501"/>
          </a:xfrm>
          <a:prstGeom prst="rect">
            <a:avLst/>
          </a:prstGeom>
          <a:noFill/>
          <a:ln>
            <a:noFill/>
          </a:ln>
        </p:spPr>
      </p:pic>
      <p:pic>
        <p:nvPicPr>
          <p:cNvPr id="77" name="Google Shape;77;p9" title="photo_2025-10-02_15-21-55.jpg"/>
          <p:cNvPicPr preferRelativeResize="0"/>
          <p:nvPr/>
        </p:nvPicPr>
        <p:blipFill>
          <a:blip r:embed="rId5">
            <a:alphaModFix/>
          </a:blip>
          <a:stretch>
            <a:fillRect/>
          </a:stretch>
        </p:blipFill>
        <p:spPr>
          <a:xfrm>
            <a:off x="4879467" y="1228725"/>
            <a:ext cx="2033001" cy="1714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p:nvPr/>
        </p:nvSpPr>
        <p:spPr>
          <a:xfrm>
            <a:off x="276225" y="762000"/>
            <a:ext cx="4029075" cy="1933575"/>
          </a:xfrm>
          <a:custGeom>
            <a:rect b="b" l="l" r="r" t="t"/>
            <a:pathLst>
              <a:path extrusionOk="0" h="1933575" w="4029075">
                <a:moveTo>
                  <a:pt x="0" y="0"/>
                </a:moveTo>
                <a:lnTo>
                  <a:pt x="3875024" y="0"/>
                </a:lnTo>
                <a:lnTo>
                  <a:pt x="4029075" y="154050"/>
                </a:lnTo>
                <a:lnTo>
                  <a:pt x="4029075" y="1933575"/>
                </a:lnTo>
                <a:lnTo>
                  <a:pt x="154025" y="1933575"/>
                </a:lnTo>
                <a:lnTo>
                  <a:pt x="0" y="1779524"/>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10"/>
          <p:cNvSpPr txBox="1"/>
          <p:nvPr/>
        </p:nvSpPr>
        <p:spPr>
          <a:xfrm>
            <a:off x="495617" y="928306"/>
            <a:ext cx="3038400" cy="1360200"/>
          </a:xfrm>
          <a:prstGeom prst="rect">
            <a:avLst/>
          </a:prstGeom>
          <a:noFill/>
          <a:ln>
            <a:noFill/>
          </a:ln>
        </p:spPr>
        <p:txBody>
          <a:bodyPr anchorCtr="0" anchor="t" bIns="0" lIns="0" spcFirstLastPara="1" rIns="0" wrap="square" tIns="41275">
            <a:spAutoFit/>
          </a:bodyPr>
          <a:lstStyle/>
          <a:p>
            <a:pPr indent="-396875" lvl="0" marL="1242060" marR="270510" rtl="0" algn="l">
              <a:lnSpc>
                <a:spcPct val="107142"/>
              </a:lnSpc>
              <a:spcBef>
                <a:spcPts val="0"/>
              </a:spcBef>
              <a:spcAft>
                <a:spcPts val="0"/>
              </a:spcAft>
              <a:buNone/>
            </a:pPr>
            <a:r>
              <a:rPr b="1" lang="en-US" sz="1400">
                <a:solidFill>
                  <a:srgbClr val="FFFFFF"/>
                </a:solidFill>
                <a:latin typeface="Calibri"/>
                <a:ea typeface="Calibri"/>
                <a:cs typeface="Calibri"/>
                <a:sym typeface="Calibri"/>
              </a:rPr>
              <a:t>КРАТКАЯ ИСТОРИЯ КОМАНДЫ:</a:t>
            </a:r>
            <a:endParaRPr sz="1400">
              <a:latin typeface="Calibri"/>
              <a:ea typeface="Calibri"/>
              <a:cs typeface="Calibri"/>
              <a:sym typeface="Calibri"/>
            </a:endParaRPr>
          </a:p>
          <a:p>
            <a:pPr indent="0" lvl="0" marL="12700" marR="5080" rtl="0" algn="just">
              <a:lnSpc>
                <a:spcPct val="99600"/>
              </a:lnSpc>
              <a:spcBef>
                <a:spcPts val="890"/>
              </a:spcBef>
              <a:spcAft>
                <a:spcPts val="0"/>
              </a:spcAft>
              <a:buNone/>
            </a:pPr>
            <a:r>
              <a:rPr b="1" lang="en-US" sz="1100">
                <a:solidFill>
                  <a:srgbClr val="F1F1F1"/>
                </a:solidFill>
                <a:latin typeface="Calibri"/>
                <a:ea typeface="Calibri"/>
                <a:cs typeface="Calibri"/>
                <a:sym typeface="Calibri"/>
              </a:rPr>
              <a:t>2021 ГОД </a:t>
            </a:r>
            <a:r>
              <a:rPr lang="en-US" sz="1100">
                <a:solidFill>
                  <a:srgbClr val="F1F1F1"/>
                </a:solidFill>
                <a:latin typeface="Calibri"/>
                <a:ea typeface="Calibri"/>
                <a:cs typeface="Calibri"/>
                <a:sym typeface="Calibri"/>
              </a:rPr>
              <a:t>- хакатон aiijc journey - </a:t>
            </a:r>
            <a:r>
              <a:rPr b="1" lang="en-US" sz="1100">
                <a:solidFill>
                  <a:srgbClr val="FB3777"/>
                </a:solidFill>
                <a:latin typeface="Calibri"/>
                <a:ea typeface="Calibri"/>
                <a:cs typeface="Calibri"/>
                <a:sym typeface="Calibri"/>
              </a:rPr>
              <a:t>3 место</a:t>
            </a:r>
            <a:endParaRPr b="1" sz="1100">
              <a:solidFill>
                <a:srgbClr val="F1F1F1"/>
              </a:solidFill>
              <a:latin typeface="Calibri"/>
              <a:ea typeface="Calibri"/>
              <a:cs typeface="Calibri"/>
              <a:sym typeface="Calibri"/>
            </a:endParaRPr>
          </a:p>
          <a:p>
            <a:pPr indent="0" lvl="0" marL="12700" rtl="0" algn="just">
              <a:lnSpc>
                <a:spcPct val="118181"/>
              </a:lnSpc>
              <a:spcBef>
                <a:spcPts val="35"/>
              </a:spcBef>
              <a:spcAft>
                <a:spcPts val="0"/>
              </a:spcAft>
              <a:buNone/>
            </a:pPr>
            <a:r>
              <a:rPr b="1" lang="en-US" sz="1100">
                <a:solidFill>
                  <a:srgbClr val="F1F1F1"/>
                </a:solidFill>
                <a:latin typeface="Calibri"/>
                <a:ea typeface="Calibri"/>
                <a:cs typeface="Calibri"/>
                <a:sym typeface="Calibri"/>
              </a:rPr>
              <a:t>2022 ГОД </a:t>
            </a:r>
            <a:r>
              <a:rPr lang="en-US" sz="1100">
                <a:solidFill>
                  <a:srgbClr val="F1F1F1"/>
                </a:solidFill>
                <a:latin typeface="Calibri"/>
                <a:ea typeface="Calibri"/>
                <a:cs typeface="Calibri"/>
                <a:sym typeface="Calibri"/>
              </a:rPr>
              <a:t>- хакатон Tatar.by в рамках</a:t>
            </a:r>
            <a:r>
              <a:rPr lang="en-US" sz="1100">
                <a:solidFill>
                  <a:schemeClr val="dk1"/>
                </a:solidFill>
                <a:latin typeface="Calibri"/>
                <a:ea typeface="Calibri"/>
                <a:cs typeface="Calibri"/>
                <a:sym typeface="Calibri"/>
              </a:rPr>
              <a:t> </a:t>
            </a:r>
            <a:r>
              <a:rPr lang="en-US" sz="1100">
                <a:solidFill>
                  <a:srgbClr val="F1F1F1"/>
                </a:solidFill>
                <a:latin typeface="Calibri"/>
                <a:ea typeface="Calibri"/>
                <a:cs typeface="Calibri"/>
                <a:sym typeface="Calibri"/>
              </a:rPr>
              <a:t>KDW - </a:t>
            </a:r>
            <a:r>
              <a:rPr b="1" lang="en-US" sz="1100">
                <a:solidFill>
                  <a:srgbClr val="FB3777"/>
                </a:solidFill>
                <a:latin typeface="Calibri"/>
                <a:ea typeface="Calibri"/>
                <a:cs typeface="Calibri"/>
                <a:sym typeface="Calibri"/>
              </a:rPr>
              <a:t>1 место</a:t>
            </a:r>
            <a:r>
              <a:rPr b="1" lang="en-US" sz="1100">
                <a:solidFill>
                  <a:srgbClr val="FB3777"/>
                </a:solidFill>
                <a:latin typeface="Calibri"/>
                <a:ea typeface="Calibri"/>
                <a:cs typeface="Calibri"/>
                <a:sym typeface="Calibri"/>
              </a:rPr>
              <a:t> </a:t>
            </a:r>
            <a:r>
              <a:rPr b="1" lang="en-US" sz="1100">
                <a:solidFill>
                  <a:srgbClr val="F1F1F1"/>
                </a:solidFill>
                <a:latin typeface="Calibri"/>
                <a:ea typeface="Calibri"/>
                <a:cs typeface="Calibri"/>
                <a:sym typeface="Calibri"/>
              </a:rPr>
              <a:t>2023 ГОД </a:t>
            </a:r>
            <a:r>
              <a:rPr lang="en-US" sz="1100">
                <a:solidFill>
                  <a:srgbClr val="F1F1F1"/>
                </a:solidFill>
                <a:latin typeface="Calibri"/>
                <a:ea typeface="Calibri"/>
                <a:cs typeface="Calibri"/>
                <a:sym typeface="Calibri"/>
              </a:rPr>
              <a:t>- хакатон AI Tatculture в рамках KDW - </a:t>
            </a:r>
            <a:r>
              <a:rPr b="1" lang="en-US" sz="1100">
                <a:solidFill>
                  <a:srgbClr val="FB3777"/>
                </a:solidFill>
                <a:latin typeface="Calibri"/>
                <a:ea typeface="Calibri"/>
                <a:cs typeface="Calibri"/>
                <a:sym typeface="Calibri"/>
              </a:rPr>
              <a:t>1 место</a:t>
            </a:r>
            <a:endParaRPr sz="1100">
              <a:latin typeface="Calibri"/>
              <a:ea typeface="Calibri"/>
              <a:cs typeface="Calibri"/>
              <a:sym typeface="Calibri"/>
            </a:endParaRPr>
          </a:p>
        </p:txBody>
      </p:sp>
      <p:sp>
        <p:nvSpPr>
          <p:cNvPr id="84" name="Google Shape;84;p10"/>
          <p:cNvSpPr/>
          <p:nvPr/>
        </p:nvSpPr>
        <p:spPr>
          <a:xfrm>
            <a:off x="276225" y="2952750"/>
            <a:ext cx="8620125" cy="1781175"/>
          </a:xfrm>
          <a:custGeom>
            <a:rect b="b" l="l" r="r" t="t"/>
            <a:pathLst>
              <a:path extrusionOk="0" h="1781175" w="8620125">
                <a:moveTo>
                  <a:pt x="0" y="0"/>
                </a:moveTo>
                <a:lnTo>
                  <a:pt x="8513699" y="0"/>
                </a:lnTo>
                <a:lnTo>
                  <a:pt x="8620125" y="106425"/>
                </a:lnTo>
                <a:lnTo>
                  <a:pt x="8620125" y="1781175"/>
                </a:lnTo>
                <a:lnTo>
                  <a:pt x="106375" y="1781175"/>
                </a:lnTo>
                <a:lnTo>
                  <a:pt x="0" y="1674799"/>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10"/>
          <p:cNvSpPr txBox="1"/>
          <p:nvPr/>
        </p:nvSpPr>
        <p:spPr>
          <a:xfrm>
            <a:off x="639444" y="3008312"/>
            <a:ext cx="7783800" cy="1543200"/>
          </a:xfrm>
          <a:prstGeom prst="rect">
            <a:avLst/>
          </a:prstGeom>
          <a:noFill/>
          <a:ln>
            <a:noFill/>
          </a:ln>
        </p:spPr>
        <p:txBody>
          <a:bodyPr anchorCtr="0" anchor="t" bIns="0" lIns="0" spcFirstLastPara="1" rIns="0" wrap="square" tIns="12050">
            <a:spAutoFit/>
          </a:bodyPr>
          <a:lstStyle/>
          <a:p>
            <a:pPr indent="-574675" lvl="0" marL="2108200" marR="1325880" rtl="0" algn="l">
              <a:lnSpc>
                <a:spcPct val="116199"/>
              </a:lnSpc>
              <a:spcBef>
                <a:spcPts val="0"/>
              </a:spcBef>
              <a:spcAft>
                <a:spcPts val="0"/>
              </a:spcAft>
              <a:buNone/>
            </a:pPr>
            <a:r>
              <a:rPr b="1" lang="en-US" sz="1400">
                <a:solidFill>
                  <a:srgbClr val="FFFFFF"/>
                </a:solidFill>
                <a:latin typeface="Calibri"/>
                <a:ea typeface="Calibri"/>
                <a:cs typeface="Calibri"/>
                <a:sym typeface="Calibri"/>
              </a:rPr>
              <a:t>С какими основными сложностями или вызовами вы столкнулись и как их преодолели?</a:t>
            </a:r>
            <a:endParaRPr sz="1400">
              <a:latin typeface="Calibri"/>
              <a:ea typeface="Calibri"/>
              <a:cs typeface="Calibri"/>
              <a:sym typeface="Calibri"/>
            </a:endParaRPr>
          </a:p>
          <a:p>
            <a:pPr indent="1904" lvl="0" marL="12700" marR="5080" rtl="0" algn="just">
              <a:lnSpc>
                <a:spcPct val="100200"/>
              </a:lnSpc>
              <a:spcBef>
                <a:spcPts val="1420"/>
              </a:spcBef>
              <a:spcAft>
                <a:spcPts val="0"/>
              </a:spcAft>
              <a:buNone/>
            </a:pPr>
            <a:r>
              <a:rPr lang="en-US" sz="1100">
                <a:solidFill>
                  <a:srgbClr val="F1F1F1"/>
                </a:solidFill>
                <a:latin typeface="Calibri"/>
                <a:ea typeface="Calibri"/>
                <a:cs typeface="Calibri"/>
                <a:sym typeface="Calibri"/>
              </a:rPr>
              <a:t>Задачи обработки сканов компьютерных томограмм интересны подходами к подготовке данных. Сам скан большой, и если подавать его в модель целиком, то ни одна видеокарта не позволит обучить такую модель из-за недостатка памяти. Широко принятое решение - использовать патчи. Патч - часть трехмерного куба, например 96х96х96. Если обучать модель на таких данных, то по памяти уже все влезает. Но встает вопрос, как модели понять на какую часть скана она смотрит. Или как обучить модель, которой требуется все изображение, для определения норма ли скан или нет?</a:t>
            </a:r>
            <a:endParaRPr sz="1100">
              <a:latin typeface="Calibri"/>
              <a:ea typeface="Calibri"/>
              <a:cs typeface="Calibri"/>
              <a:sym typeface="Calibri"/>
            </a:endParaRPr>
          </a:p>
        </p:txBody>
      </p:sp>
      <p:sp>
        <p:nvSpPr>
          <p:cNvPr id="86" name="Google Shape;86;p10"/>
          <p:cNvSpPr/>
          <p:nvPr/>
        </p:nvSpPr>
        <p:spPr>
          <a:xfrm>
            <a:off x="4572000" y="762000"/>
            <a:ext cx="4324350" cy="1933575"/>
          </a:xfrm>
          <a:custGeom>
            <a:rect b="b" l="l" r="r" t="t"/>
            <a:pathLst>
              <a:path extrusionOk="0" h="1933575" w="4324350">
                <a:moveTo>
                  <a:pt x="0" y="0"/>
                </a:moveTo>
                <a:lnTo>
                  <a:pt x="4208907" y="0"/>
                </a:lnTo>
                <a:lnTo>
                  <a:pt x="4324350" y="115442"/>
                </a:lnTo>
                <a:lnTo>
                  <a:pt x="4324350" y="1933575"/>
                </a:lnTo>
                <a:lnTo>
                  <a:pt x="115442" y="1933575"/>
                </a:lnTo>
                <a:lnTo>
                  <a:pt x="0" y="1818132"/>
                </a:lnTo>
                <a:lnTo>
                  <a:pt x="0" y="0"/>
                </a:lnTo>
                <a:close/>
              </a:path>
            </a:pathLst>
          </a:custGeom>
          <a:noFill/>
          <a:ln cap="flat" cmpd="sng" w="143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10"/>
          <p:cNvSpPr txBox="1"/>
          <p:nvPr/>
        </p:nvSpPr>
        <p:spPr>
          <a:xfrm>
            <a:off x="5073650" y="1646237"/>
            <a:ext cx="3342000" cy="695700"/>
          </a:xfrm>
          <a:prstGeom prst="rect">
            <a:avLst/>
          </a:prstGeom>
          <a:noFill/>
          <a:ln>
            <a:noFill/>
          </a:ln>
        </p:spPr>
        <p:txBody>
          <a:bodyPr anchorCtr="0" anchor="t" bIns="0" lIns="0" spcFirstLastPara="1" rIns="0" wrap="square" tIns="15225">
            <a:spAutoFit/>
          </a:bodyPr>
          <a:lstStyle/>
          <a:p>
            <a:pPr indent="0" lvl="0" marL="12700" marR="5080" rtl="0" algn="ctr">
              <a:lnSpc>
                <a:spcPct val="100600"/>
              </a:lnSpc>
              <a:spcBef>
                <a:spcPts val="0"/>
              </a:spcBef>
              <a:spcAft>
                <a:spcPts val="0"/>
              </a:spcAft>
              <a:buNone/>
            </a:pPr>
            <a:r>
              <a:rPr lang="en-US" sz="1100">
                <a:solidFill>
                  <a:srgbClr val="F1F1F1"/>
                </a:solidFill>
                <a:latin typeface="Calibri"/>
                <a:ea typeface="Calibri"/>
                <a:cs typeface="Calibri"/>
                <a:sym typeface="Calibri"/>
              </a:rPr>
              <a:t>Заинтересовали подходы к решению задач с огромными затратами по вычислительным мощностям. И тема компьютерного зрения очень близка</a:t>
            </a:r>
            <a:endParaRPr sz="1100">
              <a:latin typeface="Calibri"/>
              <a:ea typeface="Calibri"/>
              <a:cs typeface="Calibri"/>
              <a:sym typeface="Calibri"/>
            </a:endParaRPr>
          </a:p>
        </p:txBody>
      </p:sp>
      <p:sp>
        <p:nvSpPr>
          <p:cNvPr id="88" name="Google Shape;88;p10"/>
          <p:cNvSpPr txBox="1"/>
          <p:nvPr>
            <p:ph type="title"/>
          </p:nvPr>
        </p:nvSpPr>
        <p:spPr>
          <a:xfrm>
            <a:off x="4788915" y="927036"/>
            <a:ext cx="3872865" cy="434340"/>
          </a:xfrm>
          <a:prstGeom prst="rect">
            <a:avLst/>
          </a:prstGeom>
          <a:noFill/>
          <a:ln>
            <a:noFill/>
          </a:ln>
        </p:spPr>
        <p:txBody>
          <a:bodyPr anchorCtr="0" anchor="t" bIns="0" lIns="0" spcFirstLastPara="1" rIns="0" wrap="square" tIns="15875">
            <a:spAutoFit/>
          </a:bodyPr>
          <a:lstStyle/>
          <a:p>
            <a:pPr indent="0" lvl="0" marL="0" rtl="0" algn="ctr">
              <a:lnSpc>
                <a:spcPct val="113571"/>
              </a:lnSpc>
              <a:spcBef>
                <a:spcPts val="0"/>
              </a:spcBef>
              <a:spcAft>
                <a:spcPts val="0"/>
              </a:spcAft>
              <a:buNone/>
            </a:pPr>
            <a:r>
              <a:rPr lang="en-US" sz="1400">
                <a:solidFill>
                  <a:srgbClr val="FFFFFF"/>
                </a:solidFill>
              </a:rPr>
              <a:t>Почему вы выбрали именно эту задачу</a:t>
            </a:r>
            <a:endParaRPr sz="1400"/>
          </a:p>
          <a:p>
            <a:pPr indent="0" lvl="0" marL="0" rtl="0" algn="ctr">
              <a:lnSpc>
                <a:spcPct val="113571"/>
              </a:lnSpc>
              <a:spcBef>
                <a:spcPts val="0"/>
              </a:spcBef>
              <a:spcAft>
                <a:spcPts val="0"/>
              </a:spcAft>
              <a:buNone/>
            </a:pPr>
            <a:r>
              <a:rPr lang="en-US" sz="1400">
                <a:solidFill>
                  <a:srgbClr val="FFFFFF"/>
                </a:solidFill>
              </a:rPr>
              <a:t>из предложенных на хакатоне?</a:t>
            </a:r>
            <a:endParaRPr sz="1400"/>
          </a:p>
        </p:txBody>
      </p:sp>
      <p:pic>
        <p:nvPicPr>
          <p:cNvPr id="89" name="Google Shape;89;p10"/>
          <p:cNvPicPr preferRelativeResize="0"/>
          <p:nvPr/>
        </p:nvPicPr>
        <p:blipFill rotWithShape="1">
          <a:blip r:embed="rId3">
            <a:alphaModFix/>
          </a:blip>
          <a:srcRect b="0" l="0" r="0" t="0"/>
          <a:stretch/>
        </p:blipFill>
        <p:spPr>
          <a:xfrm>
            <a:off x="1514475" y="0"/>
            <a:ext cx="5143500" cy="5143498"/>
          </a:xfrm>
          <a:prstGeom prst="rect">
            <a:avLst/>
          </a:prstGeom>
          <a:noFill/>
          <a:ln>
            <a:noFill/>
          </a:ln>
        </p:spPr>
      </p:pic>
      <p:pic>
        <p:nvPicPr>
          <p:cNvPr id="90" name="Google Shape;90;p10"/>
          <p:cNvPicPr preferRelativeResize="0"/>
          <p:nvPr/>
        </p:nvPicPr>
        <p:blipFill rotWithShape="1">
          <a:blip r:embed="rId4">
            <a:alphaModFix amt="10000"/>
          </a:blip>
          <a:srcRect b="0" l="0" r="0" t="0"/>
          <a:stretch/>
        </p:blipFill>
        <p:spPr>
          <a:xfrm>
            <a:off x="706954" y="2773849"/>
            <a:ext cx="2386755" cy="23581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1"/>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ПОДРОБНОЕ ОПИСАНИЕ РЕШЕНИЯ</a:t>
            </a:r>
            <a:endParaRPr/>
          </a:p>
        </p:txBody>
      </p:sp>
      <p:sp>
        <p:nvSpPr>
          <p:cNvPr id="96" name="Google Shape;96;p11"/>
          <p:cNvSpPr txBox="1"/>
          <p:nvPr/>
        </p:nvSpPr>
        <p:spPr>
          <a:xfrm>
            <a:off x="319087" y="1669478"/>
            <a:ext cx="4724400" cy="1904400"/>
          </a:xfrm>
          <a:prstGeom prst="rect">
            <a:avLst/>
          </a:prstGeom>
          <a:noFill/>
          <a:ln>
            <a:noFill/>
          </a:ln>
        </p:spPr>
        <p:txBody>
          <a:bodyPr anchorCtr="0" anchor="t" bIns="0" lIns="0" spcFirstLastPara="1" rIns="0" wrap="square" tIns="15875">
            <a:spAutoFit/>
          </a:bodyPr>
          <a:lstStyle/>
          <a:p>
            <a:pPr indent="0" lvl="0" marL="38735" rtl="0" algn="just">
              <a:lnSpc>
                <a:spcPct val="118857"/>
              </a:lnSpc>
              <a:spcBef>
                <a:spcPts val="0"/>
              </a:spcBef>
              <a:spcAft>
                <a:spcPts val="0"/>
              </a:spcAft>
              <a:buNone/>
            </a:pPr>
            <a:r>
              <a:rPr b="1" lang="en-US" sz="1400">
                <a:solidFill>
                  <a:srgbClr val="F1F1F1"/>
                </a:solidFill>
                <a:latin typeface="Calibri"/>
                <a:ea typeface="Calibri"/>
                <a:cs typeface="Calibri"/>
                <a:sym typeface="Calibri"/>
              </a:rPr>
              <a:t>В ходе хакатона был создан сервис</a:t>
            </a:r>
            <a:endParaRPr sz="1400">
              <a:latin typeface="Calibri"/>
              <a:ea typeface="Calibri"/>
              <a:cs typeface="Calibri"/>
              <a:sym typeface="Calibri"/>
            </a:endParaRPr>
          </a:p>
          <a:p>
            <a:pPr indent="0" lvl="0" marL="38735" rtl="0" algn="just">
              <a:lnSpc>
                <a:spcPct val="118857"/>
              </a:lnSpc>
              <a:spcBef>
                <a:spcPts val="0"/>
              </a:spcBef>
              <a:spcAft>
                <a:spcPts val="0"/>
              </a:spcAft>
              <a:buNone/>
            </a:pPr>
            <a:r>
              <a:rPr b="1" lang="en-US" sz="1400">
                <a:solidFill>
                  <a:srgbClr val="FF0052"/>
                </a:solidFill>
                <a:uFill>
                  <a:noFill/>
                </a:uFill>
                <a:latin typeface="Calibri"/>
                <a:ea typeface="Calibri"/>
                <a:cs typeface="Calibri"/>
                <a:sym typeface="Calibri"/>
                <a:hlinkClick r:id="rId3">
                  <a:extLst>
                    <a:ext uri="{A12FA001-AC4F-418D-AE19-62706E023703}">
                      <ahyp:hlinkClr val="tx"/>
                    </a:ext>
                  </a:extLst>
                </a:hlinkClick>
              </a:rPr>
              <a:t>neuro-radix.moscow</a:t>
            </a:r>
            <a:endParaRPr sz="1400">
              <a:solidFill>
                <a:srgbClr val="FF0052"/>
              </a:solidFill>
              <a:latin typeface="Calibri"/>
              <a:ea typeface="Calibri"/>
              <a:cs typeface="Calibri"/>
              <a:sym typeface="Calibri"/>
            </a:endParaRPr>
          </a:p>
          <a:p>
            <a:pPr indent="0" lvl="0" marL="0" rtl="0" algn="just">
              <a:lnSpc>
                <a:spcPct val="100000"/>
              </a:lnSpc>
              <a:spcBef>
                <a:spcPts val="5"/>
              </a:spcBef>
              <a:spcAft>
                <a:spcPts val="0"/>
              </a:spcAft>
              <a:buNone/>
            </a:pPr>
            <a:r>
              <a:t/>
            </a:r>
            <a:endParaRPr sz="1700">
              <a:latin typeface="Calibri"/>
              <a:ea typeface="Calibri"/>
              <a:cs typeface="Calibri"/>
              <a:sym typeface="Calibri"/>
            </a:endParaRPr>
          </a:p>
          <a:p>
            <a:pPr indent="0" lvl="0" marL="12700" marR="5080" rtl="0" algn="just">
              <a:lnSpc>
                <a:spcPct val="100600"/>
              </a:lnSpc>
              <a:spcBef>
                <a:spcPts val="0"/>
              </a:spcBef>
              <a:spcAft>
                <a:spcPts val="0"/>
              </a:spcAft>
              <a:buNone/>
            </a:pPr>
            <a:r>
              <a:rPr lang="en-US" sz="1200">
                <a:solidFill>
                  <a:srgbClr val="F1F1F1"/>
                </a:solidFill>
                <a:latin typeface="Calibri"/>
                <a:ea typeface="Calibri"/>
                <a:cs typeface="Calibri"/>
                <a:sym typeface="Calibri"/>
              </a:rPr>
              <a:t>Решение позволяет по скану компьютерной томографии получить радиологический отчет и вероятные патологии. Использование данного ПО может значительно сократить время обработки скана врачем радиологом, так как отчет будет уже сгенерирован, подсвечены области с вероятными патологиями и выведен список этих патологий. Врачу останется только проверить результат работы сервиса.</a:t>
            </a:r>
            <a:endParaRPr sz="1200">
              <a:latin typeface="Calibri"/>
              <a:ea typeface="Calibri"/>
              <a:cs typeface="Calibri"/>
              <a:sym typeface="Calibri"/>
            </a:endParaRPr>
          </a:p>
        </p:txBody>
      </p:sp>
      <p:pic>
        <p:nvPicPr>
          <p:cNvPr id="97" name="Google Shape;97;p11"/>
          <p:cNvPicPr preferRelativeResize="0"/>
          <p:nvPr/>
        </p:nvPicPr>
        <p:blipFill rotWithShape="1">
          <a:blip r:embed="rId4">
            <a:alphaModFix/>
          </a:blip>
          <a:srcRect b="0" l="0" r="0" t="0"/>
          <a:stretch/>
        </p:blipFill>
        <p:spPr>
          <a:xfrm>
            <a:off x="1514475" y="0"/>
            <a:ext cx="5143500" cy="5143498"/>
          </a:xfrm>
          <a:prstGeom prst="rect">
            <a:avLst/>
          </a:prstGeom>
          <a:noFill/>
          <a:ln>
            <a:noFill/>
          </a:ln>
        </p:spPr>
      </p:pic>
      <p:pic>
        <p:nvPicPr>
          <p:cNvPr id="98" name="Google Shape;98;p11"/>
          <p:cNvPicPr preferRelativeResize="0"/>
          <p:nvPr/>
        </p:nvPicPr>
        <p:blipFill rotWithShape="1">
          <a:blip r:embed="rId5">
            <a:alphaModFix amt="60000"/>
          </a:blip>
          <a:srcRect b="0" l="0" r="0" t="0"/>
          <a:stretch/>
        </p:blipFill>
        <p:spPr>
          <a:xfrm>
            <a:off x="859354" y="2926249"/>
            <a:ext cx="2386755" cy="2358182"/>
          </a:xfrm>
          <a:prstGeom prst="rect">
            <a:avLst/>
          </a:prstGeom>
          <a:noFill/>
          <a:ln>
            <a:noFill/>
          </a:ln>
        </p:spPr>
      </p:pic>
      <p:pic>
        <p:nvPicPr>
          <p:cNvPr id="99" name="Google Shape;99;p11" title="nGeQrI.png"/>
          <p:cNvPicPr preferRelativeResize="0"/>
          <p:nvPr/>
        </p:nvPicPr>
        <p:blipFill>
          <a:blip r:embed="rId6">
            <a:alphaModFix/>
          </a:blip>
          <a:stretch>
            <a:fillRect/>
          </a:stretch>
        </p:blipFill>
        <p:spPr>
          <a:xfrm>
            <a:off x="6005800" y="1550825"/>
            <a:ext cx="2181224" cy="25439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МАРКЕТИНГОВАЯ ЧАСТЬ РЕШЕНИЯ</a:t>
            </a:r>
            <a:endParaRPr/>
          </a:p>
        </p:txBody>
      </p:sp>
      <p:sp>
        <p:nvSpPr>
          <p:cNvPr id="105" name="Google Shape;105;p12"/>
          <p:cNvSpPr txBox="1"/>
          <p:nvPr/>
        </p:nvSpPr>
        <p:spPr>
          <a:xfrm>
            <a:off x="734694" y="2328862"/>
            <a:ext cx="4005579" cy="389890"/>
          </a:xfrm>
          <a:prstGeom prst="rect">
            <a:avLst/>
          </a:prstGeom>
          <a:noFill/>
          <a:ln>
            <a:noFill/>
          </a:ln>
        </p:spPr>
        <p:txBody>
          <a:bodyPr anchorCtr="0" anchor="t" bIns="0" lIns="0" spcFirstLastPara="1" rIns="0" wrap="square" tIns="19675">
            <a:spAutoFit/>
          </a:bodyPr>
          <a:lstStyle/>
          <a:p>
            <a:pPr indent="0" lvl="0" marL="12700" marR="5080" rtl="0" algn="l">
              <a:lnSpc>
                <a:spcPct val="119166"/>
              </a:lnSpc>
              <a:spcBef>
                <a:spcPts val="0"/>
              </a:spcBef>
              <a:spcAft>
                <a:spcPts val="0"/>
              </a:spcAft>
              <a:buNone/>
            </a:pPr>
            <a:r>
              <a:rPr lang="en-US" sz="1200">
                <a:solidFill>
                  <a:srgbClr val="F1F1F1"/>
                </a:solidFill>
                <a:latin typeface="Calibri"/>
                <a:ea typeface="Calibri"/>
                <a:cs typeface="Calibri"/>
                <a:sym typeface="Calibri"/>
              </a:rPr>
              <a:t>Исследовательские центры для обучения врачей на реальных кейсах.</a:t>
            </a:r>
            <a:endParaRPr sz="1200">
              <a:latin typeface="Calibri"/>
              <a:ea typeface="Calibri"/>
              <a:cs typeface="Calibri"/>
              <a:sym typeface="Calibri"/>
            </a:endParaRPr>
          </a:p>
        </p:txBody>
      </p:sp>
      <p:pic>
        <p:nvPicPr>
          <p:cNvPr id="106" name="Google Shape;106;p12"/>
          <p:cNvPicPr preferRelativeResize="0"/>
          <p:nvPr/>
        </p:nvPicPr>
        <p:blipFill rotWithShape="1">
          <a:blip r:embed="rId3">
            <a:alphaModFix/>
          </a:blip>
          <a:srcRect b="0" l="0" r="0" t="0"/>
          <a:stretch/>
        </p:blipFill>
        <p:spPr>
          <a:xfrm>
            <a:off x="430212" y="1335150"/>
            <a:ext cx="120650" cy="101600"/>
          </a:xfrm>
          <a:prstGeom prst="rect">
            <a:avLst/>
          </a:prstGeom>
          <a:noFill/>
          <a:ln>
            <a:noFill/>
          </a:ln>
        </p:spPr>
      </p:pic>
      <p:pic>
        <p:nvPicPr>
          <p:cNvPr id="107" name="Google Shape;107;p12"/>
          <p:cNvPicPr preferRelativeResize="0"/>
          <p:nvPr/>
        </p:nvPicPr>
        <p:blipFill rotWithShape="1">
          <a:blip r:embed="rId3">
            <a:alphaModFix/>
          </a:blip>
          <a:srcRect b="0" l="0" r="0" t="0"/>
          <a:stretch/>
        </p:blipFill>
        <p:spPr>
          <a:xfrm>
            <a:off x="430212" y="1916176"/>
            <a:ext cx="120650" cy="101600"/>
          </a:xfrm>
          <a:prstGeom prst="rect">
            <a:avLst/>
          </a:prstGeom>
          <a:noFill/>
          <a:ln>
            <a:noFill/>
          </a:ln>
        </p:spPr>
      </p:pic>
      <p:pic>
        <p:nvPicPr>
          <p:cNvPr id="108" name="Google Shape;108;p12"/>
          <p:cNvPicPr preferRelativeResize="0"/>
          <p:nvPr/>
        </p:nvPicPr>
        <p:blipFill rotWithShape="1">
          <a:blip r:embed="rId3">
            <a:alphaModFix/>
          </a:blip>
          <a:srcRect b="0" l="0" r="0" t="0"/>
          <a:stretch/>
        </p:blipFill>
        <p:spPr>
          <a:xfrm>
            <a:off x="430212" y="2487676"/>
            <a:ext cx="120650" cy="101600"/>
          </a:xfrm>
          <a:prstGeom prst="rect">
            <a:avLst/>
          </a:prstGeom>
          <a:noFill/>
          <a:ln>
            <a:noFill/>
          </a:ln>
        </p:spPr>
      </p:pic>
      <p:pic>
        <p:nvPicPr>
          <p:cNvPr id="109" name="Google Shape;109;p12"/>
          <p:cNvPicPr preferRelativeResize="0"/>
          <p:nvPr/>
        </p:nvPicPr>
        <p:blipFill rotWithShape="1">
          <a:blip r:embed="rId4">
            <a:alphaModFix/>
          </a:blip>
          <a:srcRect b="0" l="0" r="0" t="0"/>
          <a:stretch/>
        </p:blipFill>
        <p:spPr>
          <a:xfrm>
            <a:off x="4707001" y="3306826"/>
            <a:ext cx="120650" cy="92075"/>
          </a:xfrm>
          <a:prstGeom prst="rect">
            <a:avLst/>
          </a:prstGeom>
          <a:noFill/>
          <a:ln>
            <a:noFill/>
          </a:ln>
        </p:spPr>
      </p:pic>
      <p:pic>
        <p:nvPicPr>
          <p:cNvPr id="110" name="Google Shape;110;p12"/>
          <p:cNvPicPr preferRelativeResize="0"/>
          <p:nvPr/>
        </p:nvPicPr>
        <p:blipFill rotWithShape="1">
          <a:blip r:embed="rId3">
            <a:alphaModFix/>
          </a:blip>
          <a:srcRect b="0" l="0" r="0" t="0"/>
          <a:stretch/>
        </p:blipFill>
        <p:spPr>
          <a:xfrm>
            <a:off x="4707001" y="4021137"/>
            <a:ext cx="120650" cy="101600"/>
          </a:xfrm>
          <a:prstGeom prst="rect">
            <a:avLst/>
          </a:prstGeom>
          <a:noFill/>
          <a:ln>
            <a:noFill/>
          </a:ln>
        </p:spPr>
      </p:pic>
      <p:pic>
        <p:nvPicPr>
          <p:cNvPr id="111" name="Google Shape;111;p12"/>
          <p:cNvPicPr preferRelativeResize="0"/>
          <p:nvPr/>
        </p:nvPicPr>
        <p:blipFill rotWithShape="1">
          <a:blip r:embed="rId3">
            <a:alphaModFix/>
          </a:blip>
          <a:srcRect b="0" l="0" r="0" t="0"/>
          <a:stretch/>
        </p:blipFill>
        <p:spPr>
          <a:xfrm>
            <a:off x="4707001" y="4697412"/>
            <a:ext cx="120650" cy="101600"/>
          </a:xfrm>
          <a:prstGeom prst="rect">
            <a:avLst/>
          </a:prstGeom>
          <a:noFill/>
          <a:ln>
            <a:noFill/>
          </a:ln>
        </p:spPr>
      </p:pic>
      <p:sp>
        <p:nvSpPr>
          <p:cNvPr id="112" name="Google Shape;112;p12"/>
          <p:cNvSpPr txBox="1"/>
          <p:nvPr/>
        </p:nvSpPr>
        <p:spPr>
          <a:xfrm>
            <a:off x="336232" y="782256"/>
            <a:ext cx="4212590" cy="138366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US" sz="1400">
                <a:solidFill>
                  <a:srgbClr val="FB3777"/>
                </a:solidFill>
                <a:latin typeface="Calibri"/>
                <a:ea typeface="Calibri"/>
                <a:cs typeface="Calibri"/>
                <a:sym typeface="Calibri"/>
              </a:rPr>
              <a:t>ЦЕЛЕВАЯ АУДИТОРИЯ:</a:t>
            </a:r>
            <a:endParaRPr sz="1400">
              <a:latin typeface="Calibri"/>
              <a:ea typeface="Calibri"/>
              <a:cs typeface="Calibri"/>
              <a:sym typeface="Calibri"/>
            </a:endParaRPr>
          </a:p>
          <a:p>
            <a:pPr indent="0" lvl="0" marL="0" rtl="0" algn="l">
              <a:lnSpc>
                <a:spcPct val="100000"/>
              </a:lnSpc>
              <a:spcBef>
                <a:spcPts val="45"/>
              </a:spcBef>
              <a:spcAft>
                <a:spcPts val="0"/>
              </a:spcAft>
              <a:buNone/>
            </a:pPr>
            <a:r>
              <a:t/>
            </a:r>
            <a:endParaRPr sz="1350">
              <a:latin typeface="Calibri"/>
              <a:ea typeface="Calibri"/>
              <a:cs typeface="Calibri"/>
              <a:sym typeface="Calibri"/>
            </a:endParaRPr>
          </a:p>
          <a:p>
            <a:pPr indent="0" lvl="0" marL="410844" marR="408940" rtl="0" algn="l">
              <a:lnSpc>
                <a:spcPct val="104299"/>
              </a:lnSpc>
              <a:spcBef>
                <a:spcPts val="0"/>
              </a:spcBef>
              <a:spcAft>
                <a:spcPts val="0"/>
              </a:spcAft>
              <a:buNone/>
            </a:pPr>
            <a:r>
              <a:rPr lang="en-US" sz="1200">
                <a:solidFill>
                  <a:srgbClr val="F1F1F1"/>
                </a:solidFill>
                <a:latin typeface="Calibri"/>
                <a:ea typeface="Calibri"/>
                <a:cs typeface="Calibri"/>
                <a:sym typeface="Calibri"/>
              </a:rPr>
              <a:t>Медицинские учреждения (гос. и частные клиники, диагностические центры).</a:t>
            </a:r>
            <a:endParaRPr sz="1200">
              <a:latin typeface="Calibri"/>
              <a:ea typeface="Calibri"/>
              <a:cs typeface="Calibri"/>
              <a:sym typeface="Calibri"/>
            </a:endParaRPr>
          </a:p>
          <a:p>
            <a:pPr indent="0" lvl="0" marL="0" rtl="0" algn="l">
              <a:lnSpc>
                <a:spcPct val="100000"/>
              </a:lnSpc>
              <a:spcBef>
                <a:spcPts val="15"/>
              </a:spcBef>
              <a:spcAft>
                <a:spcPts val="0"/>
              </a:spcAft>
              <a:buNone/>
            </a:pPr>
            <a:r>
              <a:t/>
            </a:r>
            <a:endParaRPr sz="1150">
              <a:latin typeface="Calibri"/>
              <a:ea typeface="Calibri"/>
              <a:cs typeface="Calibri"/>
              <a:sym typeface="Calibri"/>
            </a:endParaRPr>
          </a:p>
          <a:p>
            <a:pPr indent="0" lvl="0" marL="410844" rtl="0" algn="l">
              <a:lnSpc>
                <a:spcPct val="119583"/>
              </a:lnSpc>
              <a:spcBef>
                <a:spcPts val="0"/>
              </a:spcBef>
              <a:spcAft>
                <a:spcPts val="0"/>
              </a:spcAft>
              <a:buNone/>
            </a:pPr>
            <a:r>
              <a:rPr lang="en-US" sz="1200">
                <a:solidFill>
                  <a:srgbClr val="F1F1F1"/>
                </a:solidFill>
                <a:latin typeface="Calibri"/>
                <a:ea typeface="Calibri"/>
                <a:cs typeface="Calibri"/>
                <a:sym typeface="Calibri"/>
              </a:rPr>
              <a:t>Страховые компании, которым важно получать</a:t>
            </a:r>
            <a:endParaRPr sz="1200">
              <a:latin typeface="Calibri"/>
              <a:ea typeface="Calibri"/>
              <a:cs typeface="Calibri"/>
              <a:sym typeface="Calibri"/>
            </a:endParaRPr>
          </a:p>
          <a:p>
            <a:pPr indent="0" lvl="0" marL="410844" rtl="0" algn="l">
              <a:lnSpc>
                <a:spcPct val="119583"/>
              </a:lnSpc>
              <a:spcBef>
                <a:spcPts val="0"/>
              </a:spcBef>
              <a:spcAft>
                <a:spcPts val="0"/>
              </a:spcAft>
              <a:buNone/>
            </a:pPr>
            <a:r>
              <a:rPr lang="en-US" sz="1200">
                <a:solidFill>
                  <a:srgbClr val="F1F1F1"/>
                </a:solidFill>
                <a:latin typeface="Calibri"/>
                <a:ea typeface="Calibri"/>
                <a:cs typeface="Calibri"/>
                <a:sym typeface="Calibri"/>
              </a:rPr>
              <a:t>независимые и унифицированные отчёты.</a:t>
            </a:r>
            <a:endParaRPr sz="1200">
              <a:latin typeface="Calibri"/>
              <a:ea typeface="Calibri"/>
              <a:cs typeface="Calibri"/>
              <a:sym typeface="Calibri"/>
            </a:endParaRPr>
          </a:p>
        </p:txBody>
      </p:sp>
      <p:sp>
        <p:nvSpPr>
          <p:cNvPr id="113" name="Google Shape;113;p12"/>
          <p:cNvSpPr txBox="1"/>
          <p:nvPr/>
        </p:nvSpPr>
        <p:spPr>
          <a:xfrm>
            <a:off x="4649515" y="2841024"/>
            <a:ext cx="3582600" cy="801000"/>
          </a:xfrm>
          <a:prstGeom prst="rect">
            <a:avLst/>
          </a:prstGeom>
          <a:noFill/>
          <a:ln>
            <a:noFill/>
          </a:ln>
        </p:spPr>
        <p:txBody>
          <a:bodyPr anchorCtr="0" anchor="t" bIns="0" lIns="0" spcFirstLastPara="1" rIns="0" wrap="square" tIns="123175">
            <a:spAutoFit/>
          </a:bodyPr>
          <a:lstStyle/>
          <a:p>
            <a:pPr indent="0" lvl="0" marL="12700" rtl="0" algn="l">
              <a:lnSpc>
                <a:spcPct val="100000"/>
              </a:lnSpc>
              <a:spcBef>
                <a:spcPts val="0"/>
              </a:spcBef>
              <a:spcAft>
                <a:spcPts val="0"/>
              </a:spcAft>
              <a:buNone/>
            </a:pPr>
            <a:r>
              <a:rPr b="1" lang="en-US" sz="1400">
                <a:solidFill>
                  <a:srgbClr val="FB3777"/>
                </a:solidFill>
                <a:latin typeface="Calibri"/>
                <a:ea typeface="Calibri"/>
                <a:cs typeface="Calibri"/>
                <a:sym typeface="Calibri"/>
              </a:rPr>
              <a:t>ПРОБЛЕМА РЫНКА:</a:t>
            </a:r>
            <a:endParaRPr sz="1400">
              <a:latin typeface="Calibri"/>
              <a:ea typeface="Calibri"/>
              <a:cs typeface="Calibri"/>
              <a:sym typeface="Calibri"/>
            </a:endParaRPr>
          </a:p>
          <a:p>
            <a:pPr indent="0" lvl="0" marL="394970" marR="5080" rtl="0" algn="l">
              <a:lnSpc>
                <a:spcPct val="101800"/>
              </a:lnSpc>
              <a:spcBef>
                <a:spcPts val="690"/>
              </a:spcBef>
              <a:spcAft>
                <a:spcPts val="0"/>
              </a:spcAft>
              <a:buNone/>
            </a:pPr>
            <a:r>
              <a:rPr lang="en-US" sz="1200">
                <a:solidFill>
                  <a:srgbClr val="F1F1F1"/>
                </a:solidFill>
                <a:latin typeface="Calibri"/>
                <a:ea typeface="Calibri"/>
                <a:cs typeface="Calibri"/>
                <a:sym typeface="Calibri"/>
              </a:rPr>
              <a:t>Высокая нагрузка на радиологов: задержки в диагностике, человеческий фактор.</a:t>
            </a:r>
            <a:endParaRPr sz="1200">
              <a:latin typeface="Calibri"/>
              <a:ea typeface="Calibri"/>
              <a:cs typeface="Calibri"/>
              <a:sym typeface="Calibri"/>
            </a:endParaRPr>
          </a:p>
        </p:txBody>
      </p:sp>
      <p:sp>
        <p:nvSpPr>
          <p:cNvPr id="114" name="Google Shape;114;p12"/>
          <p:cNvSpPr txBox="1"/>
          <p:nvPr/>
        </p:nvSpPr>
        <p:spPr>
          <a:xfrm>
            <a:off x="5038344" y="3764279"/>
            <a:ext cx="3361800" cy="1125300"/>
          </a:xfrm>
          <a:prstGeom prst="rect">
            <a:avLst/>
          </a:prstGeom>
          <a:noFill/>
          <a:ln>
            <a:noFill/>
          </a:ln>
        </p:spPr>
        <p:txBody>
          <a:bodyPr anchorCtr="0" anchor="t" bIns="0" lIns="0" spcFirstLastPara="1" rIns="0" wrap="square" tIns="19675">
            <a:spAutoFit/>
          </a:bodyPr>
          <a:lstStyle/>
          <a:p>
            <a:pPr indent="0" lvl="0" marL="12700" marR="5080" rtl="0" algn="l">
              <a:lnSpc>
                <a:spcPct val="119166"/>
              </a:lnSpc>
              <a:spcBef>
                <a:spcPts val="0"/>
              </a:spcBef>
              <a:spcAft>
                <a:spcPts val="0"/>
              </a:spcAft>
              <a:buNone/>
            </a:pPr>
            <a:r>
              <a:rPr lang="en-US" sz="1200">
                <a:solidFill>
                  <a:srgbClr val="F1F1F1"/>
                </a:solidFill>
                <a:latin typeface="Calibri"/>
                <a:ea typeface="Calibri"/>
                <a:cs typeface="Calibri"/>
                <a:sym typeface="Calibri"/>
              </a:rPr>
              <a:t>Ограниченные системы автоматического анализа, которые не дают полноценной картины.</a:t>
            </a:r>
            <a:endParaRPr sz="1200">
              <a:latin typeface="Calibri"/>
              <a:ea typeface="Calibri"/>
              <a:cs typeface="Calibri"/>
              <a:sym typeface="Calibri"/>
            </a:endParaRPr>
          </a:p>
          <a:p>
            <a:pPr indent="0" lvl="0" marL="0" rtl="0" algn="l">
              <a:lnSpc>
                <a:spcPct val="100000"/>
              </a:lnSpc>
              <a:spcBef>
                <a:spcPts val="30"/>
              </a:spcBef>
              <a:spcAft>
                <a:spcPts val="0"/>
              </a:spcAft>
              <a:buNone/>
            </a:pPr>
            <a:r>
              <a:t/>
            </a:r>
            <a:endParaRPr sz="1200">
              <a:latin typeface="Calibri"/>
              <a:ea typeface="Calibri"/>
              <a:cs typeface="Calibri"/>
              <a:sym typeface="Calibri"/>
            </a:endParaRPr>
          </a:p>
          <a:p>
            <a:pPr indent="0" lvl="0" marL="12700" marR="37465" rtl="0" algn="l">
              <a:lnSpc>
                <a:spcPct val="119166"/>
              </a:lnSpc>
              <a:spcBef>
                <a:spcPts val="0"/>
              </a:spcBef>
              <a:spcAft>
                <a:spcPts val="0"/>
              </a:spcAft>
              <a:buNone/>
            </a:pPr>
            <a:r>
              <a:rPr lang="en-US" sz="1200">
                <a:solidFill>
                  <a:srgbClr val="F1F1F1"/>
                </a:solidFill>
                <a:latin typeface="Calibri"/>
                <a:ea typeface="Calibri"/>
                <a:cs typeface="Calibri"/>
                <a:sym typeface="Calibri"/>
              </a:rPr>
              <a:t>Неравномерное качество описаний: от врача к врачу отчёты сильно отличаются.</a:t>
            </a:r>
            <a:endParaRPr sz="1200">
              <a:latin typeface="Calibri"/>
              <a:ea typeface="Calibri"/>
              <a:cs typeface="Calibri"/>
              <a:sym typeface="Calibri"/>
            </a:endParaRPr>
          </a:p>
        </p:txBody>
      </p:sp>
      <p:pic>
        <p:nvPicPr>
          <p:cNvPr id="115" name="Google Shape;115;p12"/>
          <p:cNvPicPr preferRelativeResize="0"/>
          <p:nvPr/>
        </p:nvPicPr>
        <p:blipFill rotWithShape="1">
          <a:blip r:embed="rId5">
            <a:alphaModFix/>
          </a:blip>
          <a:srcRect b="0" l="0" r="0" t="0"/>
          <a:stretch/>
        </p:blipFill>
        <p:spPr>
          <a:xfrm>
            <a:off x="1514475" y="0"/>
            <a:ext cx="5143499" cy="5143499"/>
          </a:xfrm>
          <a:prstGeom prst="rect">
            <a:avLst/>
          </a:prstGeom>
          <a:noFill/>
          <a:ln>
            <a:noFill/>
          </a:ln>
        </p:spPr>
      </p:pic>
      <p:pic>
        <p:nvPicPr>
          <p:cNvPr id="116" name="Google Shape;116;p12"/>
          <p:cNvPicPr preferRelativeResize="0"/>
          <p:nvPr/>
        </p:nvPicPr>
        <p:blipFill rotWithShape="1">
          <a:blip r:embed="rId6">
            <a:alphaModFix amt="60000"/>
          </a:blip>
          <a:srcRect b="0" l="0" r="0" t="0"/>
          <a:stretch/>
        </p:blipFill>
        <p:spPr>
          <a:xfrm>
            <a:off x="859354" y="2926249"/>
            <a:ext cx="2386755" cy="23581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3"/>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МАРКЕТИНГОВАЯ ЧАСТЬ РЕШЕНИЯ</a:t>
            </a:r>
            <a:endParaRPr/>
          </a:p>
        </p:txBody>
      </p:sp>
      <p:pic>
        <p:nvPicPr>
          <p:cNvPr id="122" name="Google Shape;122;p13"/>
          <p:cNvPicPr preferRelativeResize="0"/>
          <p:nvPr/>
        </p:nvPicPr>
        <p:blipFill rotWithShape="1">
          <a:blip r:embed="rId3">
            <a:alphaModFix/>
          </a:blip>
          <a:srcRect b="0" l="0" r="0" t="0"/>
          <a:stretch/>
        </p:blipFill>
        <p:spPr>
          <a:xfrm>
            <a:off x="544512" y="1354200"/>
            <a:ext cx="120650" cy="101600"/>
          </a:xfrm>
          <a:prstGeom prst="rect">
            <a:avLst/>
          </a:prstGeom>
          <a:noFill/>
          <a:ln>
            <a:noFill/>
          </a:ln>
        </p:spPr>
      </p:pic>
      <p:pic>
        <p:nvPicPr>
          <p:cNvPr id="123" name="Google Shape;123;p13"/>
          <p:cNvPicPr preferRelativeResize="0"/>
          <p:nvPr/>
        </p:nvPicPr>
        <p:blipFill rotWithShape="1">
          <a:blip r:embed="rId3">
            <a:alphaModFix/>
          </a:blip>
          <a:srcRect b="0" l="0" r="0" t="0"/>
          <a:stretch/>
        </p:blipFill>
        <p:spPr>
          <a:xfrm>
            <a:off x="544512" y="2020951"/>
            <a:ext cx="120650" cy="101600"/>
          </a:xfrm>
          <a:prstGeom prst="rect">
            <a:avLst/>
          </a:prstGeom>
          <a:noFill/>
          <a:ln>
            <a:noFill/>
          </a:ln>
        </p:spPr>
      </p:pic>
      <p:pic>
        <p:nvPicPr>
          <p:cNvPr id="124" name="Google Shape;124;p13"/>
          <p:cNvPicPr preferRelativeResize="0"/>
          <p:nvPr/>
        </p:nvPicPr>
        <p:blipFill rotWithShape="1">
          <a:blip r:embed="rId3">
            <a:alphaModFix/>
          </a:blip>
          <a:srcRect b="0" l="0" r="0" t="0"/>
          <a:stretch/>
        </p:blipFill>
        <p:spPr>
          <a:xfrm>
            <a:off x="544512" y="2640076"/>
            <a:ext cx="120650" cy="101600"/>
          </a:xfrm>
          <a:prstGeom prst="rect">
            <a:avLst/>
          </a:prstGeom>
          <a:noFill/>
          <a:ln>
            <a:noFill/>
          </a:ln>
        </p:spPr>
      </p:pic>
      <p:pic>
        <p:nvPicPr>
          <p:cNvPr id="125" name="Google Shape;125;p13"/>
          <p:cNvPicPr preferRelativeResize="0"/>
          <p:nvPr/>
        </p:nvPicPr>
        <p:blipFill rotWithShape="1">
          <a:blip r:embed="rId3">
            <a:alphaModFix/>
          </a:blip>
          <a:srcRect b="0" l="0" r="0" t="0"/>
          <a:stretch/>
        </p:blipFill>
        <p:spPr>
          <a:xfrm>
            <a:off x="4364101" y="3544951"/>
            <a:ext cx="120650" cy="101600"/>
          </a:xfrm>
          <a:prstGeom prst="rect">
            <a:avLst/>
          </a:prstGeom>
          <a:noFill/>
          <a:ln>
            <a:noFill/>
          </a:ln>
        </p:spPr>
      </p:pic>
      <p:pic>
        <p:nvPicPr>
          <p:cNvPr id="126" name="Google Shape;126;p13"/>
          <p:cNvPicPr preferRelativeResize="0"/>
          <p:nvPr/>
        </p:nvPicPr>
        <p:blipFill rotWithShape="1">
          <a:blip r:embed="rId3">
            <a:alphaModFix/>
          </a:blip>
          <a:srcRect b="0" l="0" r="0" t="0"/>
          <a:stretch/>
        </p:blipFill>
        <p:spPr>
          <a:xfrm>
            <a:off x="4364101" y="3906837"/>
            <a:ext cx="120650" cy="101600"/>
          </a:xfrm>
          <a:prstGeom prst="rect">
            <a:avLst/>
          </a:prstGeom>
          <a:noFill/>
          <a:ln>
            <a:noFill/>
          </a:ln>
        </p:spPr>
      </p:pic>
      <p:pic>
        <p:nvPicPr>
          <p:cNvPr id="127" name="Google Shape;127;p13"/>
          <p:cNvPicPr preferRelativeResize="0"/>
          <p:nvPr/>
        </p:nvPicPr>
        <p:blipFill rotWithShape="1">
          <a:blip r:embed="rId3">
            <a:alphaModFix/>
          </a:blip>
          <a:srcRect b="0" l="0" r="0" t="0"/>
          <a:stretch/>
        </p:blipFill>
        <p:spPr>
          <a:xfrm>
            <a:off x="4364101" y="4383087"/>
            <a:ext cx="120650" cy="101600"/>
          </a:xfrm>
          <a:prstGeom prst="rect">
            <a:avLst/>
          </a:prstGeom>
          <a:noFill/>
          <a:ln>
            <a:noFill/>
          </a:ln>
        </p:spPr>
      </p:pic>
      <p:sp>
        <p:nvSpPr>
          <p:cNvPr id="128" name="Google Shape;128;p13"/>
          <p:cNvSpPr txBox="1"/>
          <p:nvPr/>
        </p:nvSpPr>
        <p:spPr>
          <a:xfrm>
            <a:off x="508000" y="703789"/>
            <a:ext cx="7612500" cy="3954900"/>
          </a:xfrm>
          <a:prstGeom prst="rect">
            <a:avLst/>
          </a:prstGeom>
          <a:noFill/>
          <a:ln>
            <a:noFill/>
          </a:ln>
        </p:spPr>
        <p:txBody>
          <a:bodyPr anchorCtr="0" anchor="t" bIns="0" lIns="0" spcFirstLastPara="1" rIns="0" wrap="square" tIns="123175">
            <a:spAutoFit/>
          </a:bodyPr>
          <a:lstStyle/>
          <a:p>
            <a:pPr indent="0" lvl="0" marL="12700" rtl="0" algn="l">
              <a:lnSpc>
                <a:spcPct val="100000"/>
              </a:lnSpc>
              <a:spcBef>
                <a:spcPts val="0"/>
              </a:spcBef>
              <a:spcAft>
                <a:spcPts val="0"/>
              </a:spcAft>
              <a:buNone/>
            </a:pPr>
            <a:r>
              <a:rPr b="1" lang="en-US" sz="1400">
                <a:solidFill>
                  <a:srgbClr val="FB3777"/>
                </a:solidFill>
                <a:latin typeface="Calibri"/>
                <a:ea typeface="Calibri"/>
                <a:cs typeface="Calibri"/>
                <a:sym typeface="Calibri"/>
              </a:rPr>
              <a:t>НАШЕ РЕШЕНИЕ:</a:t>
            </a:r>
            <a:endParaRPr sz="1400">
              <a:latin typeface="Calibri"/>
              <a:ea typeface="Calibri"/>
              <a:cs typeface="Calibri"/>
              <a:sym typeface="Calibri"/>
            </a:endParaRPr>
          </a:p>
          <a:p>
            <a:pPr indent="0" lvl="0" marL="323850" marR="3725545" rtl="0" algn="l">
              <a:lnSpc>
                <a:spcPct val="101699"/>
              </a:lnSpc>
              <a:spcBef>
                <a:spcPts val="690"/>
              </a:spcBef>
              <a:spcAft>
                <a:spcPts val="0"/>
              </a:spcAft>
              <a:buNone/>
            </a:pPr>
            <a:r>
              <a:rPr lang="en-US" sz="1200">
                <a:solidFill>
                  <a:srgbClr val="F1F1F1"/>
                </a:solidFill>
                <a:latin typeface="Calibri"/>
                <a:ea typeface="Calibri"/>
                <a:cs typeface="Calibri"/>
                <a:sym typeface="Calibri"/>
              </a:rPr>
              <a:t>Автоматическая генерация полного радиологического отчёта, а не просто флага патологии.</a:t>
            </a:r>
            <a:endParaRPr sz="1200">
              <a:latin typeface="Calibri"/>
              <a:ea typeface="Calibri"/>
              <a:cs typeface="Calibri"/>
              <a:sym typeface="Calibri"/>
            </a:endParaRPr>
          </a:p>
          <a:p>
            <a:pPr indent="0" lvl="0" marL="0" rtl="0" algn="l">
              <a:lnSpc>
                <a:spcPct val="100000"/>
              </a:lnSpc>
              <a:spcBef>
                <a:spcPts val="10"/>
              </a:spcBef>
              <a:spcAft>
                <a:spcPts val="0"/>
              </a:spcAft>
              <a:buNone/>
            </a:pPr>
            <a:r>
              <a:t/>
            </a:r>
            <a:endParaRPr sz="1200">
              <a:latin typeface="Calibri"/>
              <a:ea typeface="Calibri"/>
              <a:cs typeface="Calibri"/>
              <a:sym typeface="Calibri"/>
            </a:endParaRPr>
          </a:p>
          <a:p>
            <a:pPr indent="0" lvl="0" marL="323850" marR="3540125" rtl="0" algn="l">
              <a:lnSpc>
                <a:spcPct val="119166"/>
              </a:lnSpc>
              <a:spcBef>
                <a:spcPts val="0"/>
              </a:spcBef>
              <a:spcAft>
                <a:spcPts val="0"/>
              </a:spcAft>
              <a:buNone/>
            </a:pPr>
            <a:r>
              <a:rPr lang="en-US" sz="1200">
                <a:solidFill>
                  <a:srgbClr val="F1F1F1"/>
                </a:solidFill>
                <a:latin typeface="Calibri"/>
                <a:ea typeface="Calibri"/>
                <a:cs typeface="Calibri"/>
                <a:sym typeface="Calibri"/>
              </a:rPr>
              <a:t>Поддержка максимально широкого спектра патологий без ограничения жёстким списком.</a:t>
            </a:r>
            <a:endParaRPr sz="1200">
              <a:latin typeface="Calibri"/>
              <a:ea typeface="Calibri"/>
              <a:cs typeface="Calibri"/>
              <a:sym typeface="Calibri"/>
            </a:endParaRPr>
          </a:p>
          <a:p>
            <a:pPr indent="0" lvl="0" marL="0" rtl="0" algn="l">
              <a:lnSpc>
                <a:spcPct val="100000"/>
              </a:lnSpc>
              <a:spcBef>
                <a:spcPts val="35"/>
              </a:spcBef>
              <a:spcAft>
                <a:spcPts val="0"/>
              </a:spcAft>
              <a:buNone/>
            </a:pPr>
            <a:r>
              <a:t/>
            </a:r>
            <a:endParaRPr sz="1200">
              <a:latin typeface="Calibri"/>
              <a:ea typeface="Calibri"/>
              <a:cs typeface="Calibri"/>
              <a:sym typeface="Calibri"/>
            </a:endParaRPr>
          </a:p>
          <a:p>
            <a:pPr indent="0" lvl="0" marL="323850" marR="3953509" rtl="0" algn="l">
              <a:lnSpc>
                <a:spcPct val="119166"/>
              </a:lnSpc>
              <a:spcBef>
                <a:spcPts val="0"/>
              </a:spcBef>
              <a:spcAft>
                <a:spcPts val="0"/>
              </a:spcAft>
              <a:buNone/>
            </a:pPr>
            <a:r>
              <a:rPr lang="en-US" sz="1200">
                <a:solidFill>
                  <a:srgbClr val="F1F1F1"/>
                </a:solidFill>
                <a:latin typeface="Calibri"/>
                <a:ea typeface="Calibri"/>
                <a:cs typeface="Calibri"/>
                <a:sym typeface="Calibri"/>
              </a:rPr>
              <a:t>Возможность интеграции в PACS/EMR системы и использование как ассистента врача, а не замены.</a:t>
            </a:r>
            <a:endParaRPr sz="1200">
              <a:latin typeface="Calibri"/>
              <a:ea typeface="Calibri"/>
              <a:cs typeface="Calibri"/>
              <a:sym typeface="Calibri"/>
            </a:endParaRPr>
          </a:p>
          <a:p>
            <a:pPr indent="0" lvl="0" marL="0" rtl="0" algn="l">
              <a:lnSpc>
                <a:spcPct val="100000"/>
              </a:lnSpc>
              <a:spcBef>
                <a:spcPts val="30"/>
              </a:spcBef>
              <a:spcAft>
                <a:spcPts val="0"/>
              </a:spcAft>
              <a:buNone/>
            </a:pPr>
            <a:r>
              <a:t/>
            </a:r>
            <a:endParaRPr sz="1050">
              <a:latin typeface="Calibri"/>
              <a:ea typeface="Calibri"/>
              <a:cs typeface="Calibri"/>
              <a:sym typeface="Calibri"/>
            </a:endParaRPr>
          </a:p>
          <a:p>
            <a:pPr indent="0" lvl="0" marL="3780790" rtl="0" algn="l">
              <a:lnSpc>
                <a:spcPct val="100000"/>
              </a:lnSpc>
              <a:spcBef>
                <a:spcPts val="0"/>
              </a:spcBef>
              <a:spcAft>
                <a:spcPts val="0"/>
              </a:spcAft>
              <a:buNone/>
            </a:pPr>
            <a:r>
              <a:rPr b="1" lang="en-US" sz="1400">
                <a:solidFill>
                  <a:srgbClr val="FB3777"/>
                </a:solidFill>
                <a:latin typeface="Calibri"/>
                <a:ea typeface="Calibri"/>
                <a:cs typeface="Calibri"/>
                <a:sym typeface="Calibri"/>
              </a:rPr>
              <a:t>ЦЕННОСТЬ ДЛЯ КЛИЕНТОВ:</a:t>
            </a:r>
            <a:endParaRPr sz="1400">
              <a:latin typeface="Calibri"/>
              <a:ea typeface="Calibri"/>
              <a:cs typeface="Calibri"/>
              <a:sym typeface="Calibri"/>
            </a:endParaRPr>
          </a:p>
          <a:p>
            <a:pPr indent="0" lvl="0" marL="4169409" marR="5080" rtl="0" algn="l">
              <a:lnSpc>
                <a:spcPct val="198300"/>
              </a:lnSpc>
              <a:spcBef>
                <a:spcPts val="114"/>
              </a:spcBef>
              <a:spcAft>
                <a:spcPts val="0"/>
              </a:spcAft>
              <a:buNone/>
            </a:pPr>
            <a:r>
              <a:rPr lang="en-US" sz="1200">
                <a:solidFill>
                  <a:srgbClr val="F1F1F1"/>
                </a:solidFill>
                <a:latin typeface="Calibri"/>
                <a:ea typeface="Calibri"/>
                <a:cs typeface="Calibri"/>
                <a:sym typeface="Calibri"/>
              </a:rPr>
              <a:t>Сокращение времени подготовки отчётов. Уменьшение числа ошибок и пропусков.</a:t>
            </a:r>
            <a:endParaRPr sz="1200">
              <a:latin typeface="Calibri"/>
              <a:ea typeface="Calibri"/>
              <a:cs typeface="Calibri"/>
              <a:sym typeface="Calibri"/>
            </a:endParaRPr>
          </a:p>
          <a:p>
            <a:pPr indent="0" lvl="0" marL="0" rtl="0" algn="l">
              <a:lnSpc>
                <a:spcPct val="100000"/>
              </a:lnSpc>
              <a:spcBef>
                <a:spcPts val="15"/>
              </a:spcBef>
              <a:spcAft>
                <a:spcPts val="0"/>
              </a:spcAft>
              <a:buNone/>
            </a:pPr>
            <a:r>
              <a:t/>
            </a:r>
            <a:endParaRPr sz="1150">
              <a:latin typeface="Calibri"/>
              <a:ea typeface="Calibri"/>
              <a:cs typeface="Calibri"/>
              <a:sym typeface="Calibri"/>
            </a:endParaRPr>
          </a:p>
          <a:p>
            <a:pPr indent="0" lvl="0" marL="4169409" rtl="0" algn="l">
              <a:lnSpc>
                <a:spcPct val="100000"/>
              </a:lnSpc>
              <a:spcBef>
                <a:spcPts val="0"/>
              </a:spcBef>
              <a:spcAft>
                <a:spcPts val="0"/>
              </a:spcAft>
              <a:buNone/>
            </a:pPr>
            <a:r>
              <a:rPr lang="en-US" sz="1200">
                <a:solidFill>
                  <a:srgbClr val="F1F1F1"/>
                </a:solidFill>
                <a:latin typeface="Calibri"/>
                <a:ea typeface="Calibri"/>
                <a:cs typeface="Calibri"/>
                <a:sym typeface="Calibri"/>
              </a:rPr>
              <a:t>Единый формат описаний, удобный для</a:t>
            </a:r>
            <a:endParaRPr sz="1200">
              <a:latin typeface="Calibri"/>
              <a:ea typeface="Calibri"/>
              <a:cs typeface="Calibri"/>
              <a:sym typeface="Calibri"/>
            </a:endParaRPr>
          </a:p>
          <a:p>
            <a:pPr indent="0" lvl="0" marL="4169409" rtl="0" algn="l">
              <a:lnSpc>
                <a:spcPct val="100000"/>
              </a:lnSpc>
              <a:spcBef>
                <a:spcPts val="60"/>
              </a:spcBef>
              <a:spcAft>
                <a:spcPts val="0"/>
              </a:spcAft>
              <a:buNone/>
            </a:pPr>
            <a:r>
              <a:rPr lang="en-US" sz="1200">
                <a:solidFill>
                  <a:srgbClr val="F1F1F1"/>
                </a:solidFill>
                <a:latin typeface="Calibri"/>
                <a:ea typeface="Calibri"/>
                <a:cs typeface="Calibri"/>
                <a:sym typeface="Calibri"/>
              </a:rPr>
              <a:t>аналитики и страховых проверок.</a:t>
            </a:r>
            <a:endParaRPr sz="1200">
              <a:latin typeface="Calibri"/>
              <a:ea typeface="Calibri"/>
              <a:cs typeface="Calibri"/>
              <a:sym typeface="Calibri"/>
            </a:endParaRPr>
          </a:p>
        </p:txBody>
      </p:sp>
      <p:pic>
        <p:nvPicPr>
          <p:cNvPr id="129" name="Google Shape;129;p13"/>
          <p:cNvPicPr preferRelativeResize="0"/>
          <p:nvPr/>
        </p:nvPicPr>
        <p:blipFill rotWithShape="1">
          <a:blip r:embed="rId4">
            <a:alphaModFix/>
          </a:blip>
          <a:srcRect b="0" l="0" r="0" t="0"/>
          <a:stretch/>
        </p:blipFill>
        <p:spPr>
          <a:xfrm>
            <a:off x="1514475" y="0"/>
            <a:ext cx="5143499" cy="5143499"/>
          </a:xfrm>
          <a:prstGeom prst="rect">
            <a:avLst/>
          </a:prstGeom>
          <a:noFill/>
          <a:ln>
            <a:noFill/>
          </a:ln>
        </p:spPr>
      </p:pic>
      <p:pic>
        <p:nvPicPr>
          <p:cNvPr id="130" name="Google Shape;130;p13"/>
          <p:cNvPicPr preferRelativeResize="0"/>
          <p:nvPr/>
        </p:nvPicPr>
        <p:blipFill rotWithShape="1">
          <a:blip r:embed="rId5">
            <a:alphaModFix amt="60000"/>
          </a:blip>
          <a:srcRect b="0" l="0" r="0" t="0"/>
          <a:stretch/>
        </p:blipFill>
        <p:spPr>
          <a:xfrm>
            <a:off x="859354" y="2926249"/>
            <a:ext cx="2386755" cy="23581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FFFFFF"/>
                </a:solidFill>
              </a:rPr>
              <a:t>БИЗНЕСОВАЯ СОСТАВЛЯЮЩАЯ РЕШЕНИЯ</a:t>
            </a:r>
            <a:endParaRPr/>
          </a:p>
        </p:txBody>
      </p:sp>
      <p:sp>
        <p:nvSpPr>
          <p:cNvPr id="136" name="Google Shape;136;p14"/>
          <p:cNvSpPr txBox="1"/>
          <p:nvPr/>
        </p:nvSpPr>
        <p:spPr>
          <a:xfrm>
            <a:off x="315900" y="810900"/>
            <a:ext cx="4053900" cy="3905700"/>
          </a:xfrm>
          <a:prstGeom prst="rect">
            <a:avLst/>
          </a:prstGeom>
          <a:noFill/>
          <a:ln>
            <a:noFill/>
          </a:ln>
        </p:spPr>
        <p:txBody>
          <a:bodyPr anchorCtr="0" anchor="t" bIns="0" lIns="0" spcFirstLastPara="1" rIns="0" wrap="square" tIns="66675">
            <a:spAutoFit/>
          </a:bodyPr>
          <a:lstStyle/>
          <a:p>
            <a:pPr indent="0" lvl="0" marL="12700" rtl="0" algn="l">
              <a:lnSpc>
                <a:spcPct val="100000"/>
              </a:lnSpc>
              <a:spcBef>
                <a:spcPts val="0"/>
              </a:spcBef>
              <a:spcAft>
                <a:spcPts val="0"/>
              </a:spcAft>
              <a:buNone/>
            </a:pPr>
            <a:r>
              <a:rPr b="1" lang="en-US" sz="1100">
                <a:solidFill>
                  <a:srgbClr val="FB3777"/>
                </a:solidFill>
                <a:latin typeface="Calibri"/>
                <a:ea typeface="Calibri"/>
                <a:cs typeface="Calibri"/>
                <a:sym typeface="Calibri"/>
              </a:rPr>
              <a:t>Модель монетизации:</a:t>
            </a:r>
            <a:endParaRPr sz="1100">
              <a:latin typeface="Calibri"/>
              <a:ea typeface="Calibri"/>
              <a:cs typeface="Calibri"/>
              <a:sym typeface="Calibri"/>
            </a:endParaRPr>
          </a:p>
          <a:p>
            <a:pPr indent="0" lvl="0" marL="12700" rtl="0" algn="l">
              <a:lnSpc>
                <a:spcPct val="100000"/>
              </a:lnSpc>
              <a:spcBef>
                <a:spcPts val="440"/>
              </a:spcBef>
              <a:spcAft>
                <a:spcPts val="0"/>
              </a:spcAft>
              <a:buNone/>
            </a:pPr>
            <a:r>
              <a:rPr b="1" lang="en-US" sz="1100">
                <a:solidFill>
                  <a:srgbClr val="FB3777"/>
                </a:solidFill>
                <a:latin typeface="Calibri"/>
                <a:ea typeface="Calibri"/>
                <a:cs typeface="Calibri"/>
                <a:sym typeface="Calibri"/>
              </a:rPr>
              <a:t>Гос-канал</a:t>
            </a:r>
            <a:endParaRPr sz="1100">
              <a:solidFill>
                <a:srgbClr val="FB3777"/>
              </a:solidFill>
              <a:latin typeface="Calibri"/>
              <a:ea typeface="Calibri"/>
              <a:cs typeface="Calibri"/>
              <a:sym typeface="Calibri"/>
            </a:endParaRPr>
          </a:p>
          <a:p>
            <a:pPr indent="-299085" lvl="0" marL="470534" marR="42545" rtl="0" algn="l">
              <a:lnSpc>
                <a:spcPct val="110526"/>
              </a:lnSpc>
              <a:spcBef>
                <a:spcPts val="545"/>
              </a:spcBef>
              <a:spcAft>
                <a:spcPts val="0"/>
              </a:spcAft>
              <a:buClr>
                <a:srgbClr val="F1F1F1"/>
              </a:buClr>
              <a:buSzPts val="1100"/>
              <a:buFont typeface="Arial"/>
              <a:buChar char="•"/>
            </a:pPr>
            <a:r>
              <a:rPr lang="en-US" sz="1100">
                <a:solidFill>
                  <a:srgbClr val="F1F1F1"/>
                </a:solidFill>
                <a:latin typeface="Calibri"/>
                <a:ea typeface="Calibri"/>
                <a:cs typeface="Calibri"/>
                <a:sym typeface="Calibri"/>
              </a:rPr>
              <a:t>Условия: бесплатный доступ / бесплатно в пилотном периоде / поставка как соцпроект.</a:t>
            </a:r>
            <a:endParaRPr sz="1100">
              <a:latin typeface="Calibri"/>
              <a:ea typeface="Calibri"/>
              <a:cs typeface="Calibri"/>
              <a:sym typeface="Calibri"/>
            </a:endParaRPr>
          </a:p>
          <a:p>
            <a:pPr indent="-299085" lvl="0" marL="470534" marR="5080" rtl="0" algn="just">
              <a:lnSpc>
                <a:spcPct val="95600"/>
              </a:lnSpc>
              <a:spcBef>
                <a:spcPts val="1070"/>
              </a:spcBef>
              <a:spcAft>
                <a:spcPts val="0"/>
              </a:spcAft>
              <a:buClr>
                <a:srgbClr val="F1F1F1"/>
              </a:buClr>
              <a:buSzPts val="1100"/>
              <a:buFont typeface="Arial"/>
              <a:buChar char="•"/>
            </a:pPr>
            <a:r>
              <a:rPr lang="en-US" sz="1100">
                <a:solidFill>
                  <a:srgbClr val="F1F1F1"/>
                </a:solidFill>
                <a:latin typeface="Calibri"/>
                <a:ea typeface="Calibri"/>
                <a:cs typeface="Calibri"/>
                <a:sym typeface="Calibri"/>
              </a:rPr>
              <a:t>Цель: быстро получить клинические кейсы, данные и публичную валидацию; получить рекомендательную поддержку для продажи частным клиникам.</a:t>
            </a:r>
            <a:endParaRPr sz="1100">
              <a:latin typeface="Calibri"/>
              <a:ea typeface="Calibri"/>
              <a:cs typeface="Calibri"/>
              <a:sym typeface="Calibri"/>
            </a:endParaRPr>
          </a:p>
          <a:p>
            <a:pPr indent="0" lvl="0" marL="0" rtl="0" algn="l">
              <a:lnSpc>
                <a:spcPct val="100000"/>
              </a:lnSpc>
              <a:spcBef>
                <a:spcPts val="5"/>
              </a:spcBef>
              <a:spcAft>
                <a:spcPts val="0"/>
              </a:spcAft>
              <a:buClr>
                <a:srgbClr val="F1F1F1"/>
              </a:buClr>
              <a:buSzPts val="900"/>
              <a:buFont typeface="Arial"/>
              <a:buNone/>
            </a:pPr>
            <a:r>
              <a:t/>
            </a:r>
            <a:endParaRPr sz="1100">
              <a:latin typeface="Calibri"/>
              <a:ea typeface="Calibri"/>
              <a:cs typeface="Calibri"/>
              <a:sym typeface="Calibri"/>
            </a:endParaRPr>
          </a:p>
          <a:p>
            <a:pPr indent="-299085" lvl="0" marL="470534" marR="107314" rtl="0" algn="l">
              <a:lnSpc>
                <a:spcPct val="94400"/>
              </a:lnSpc>
              <a:spcBef>
                <a:spcPts val="0"/>
              </a:spcBef>
              <a:spcAft>
                <a:spcPts val="0"/>
              </a:spcAft>
              <a:buClr>
                <a:srgbClr val="F1F1F1"/>
              </a:buClr>
              <a:buSzPts val="1100"/>
              <a:buFont typeface="Arial"/>
              <a:buChar char="•"/>
            </a:pPr>
            <a:r>
              <a:rPr lang="en-US" sz="1100">
                <a:solidFill>
                  <a:srgbClr val="F1F1F1"/>
                </a:solidFill>
                <a:latin typeface="Calibri"/>
                <a:ea typeface="Calibri"/>
                <a:cs typeface="Calibri"/>
                <a:sym typeface="Calibri"/>
              </a:rPr>
              <a:t>Компенсация: компенсация затрат возможна через гранты, субсидии или контракт на поддержку/обучение персонала (опционально платная услуга).</a:t>
            </a:r>
            <a:endParaRPr sz="1100">
              <a:latin typeface="Calibri"/>
              <a:ea typeface="Calibri"/>
              <a:cs typeface="Calibri"/>
              <a:sym typeface="Calibri"/>
            </a:endParaRPr>
          </a:p>
          <a:p>
            <a:pPr indent="0" lvl="0" marL="0" rtl="0" algn="l">
              <a:lnSpc>
                <a:spcPct val="100000"/>
              </a:lnSpc>
              <a:spcBef>
                <a:spcPts val="0"/>
              </a:spcBef>
              <a:spcAft>
                <a:spcPts val="0"/>
              </a:spcAft>
              <a:buClr>
                <a:srgbClr val="F1F1F1"/>
              </a:buClr>
              <a:buSzPts val="1650"/>
              <a:buFont typeface="Arial"/>
              <a:buNone/>
            </a:pPr>
            <a:r>
              <a:t/>
            </a:r>
            <a:endParaRPr sz="1100">
              <a:latin typeface="Calibri"/>
              <a:ea typeface="Calibri"/>
              <a:cs typeface="Calibri"/>
              <a:sym typeface="Calibri"/>
            </a:endParaRPr>
          </a:p>
          <a:p>
            <a:pPr indent="0" lvl="0" marL="12700" rtl="0" algn="l">
              <a:lnSpc>
                <a:spcPct val="100000"/>
              </a:lnSpc>
              <a:spcBef>
                <a:spcPts val="5"/>
              </a:spcBef>
              <a:spcAft>
                <a:spcPts val="0"/>
              </a:spcAft>
              <a:buNone/>
            </a:pPr>
            <a:r>
              <a:rPr b="1" lang="en-US" sz="1100">
                <a:solidFill>
                  <a:srgbClr val="FB3777"/>
                </a:solidFill>
                <a:latin typeface="Calibri"/>
                <a:ea typeface="Calibri"/>
                <a:cs typeface="Calibri"/>
                <a:sym typeface="Calibri"/>
              </a:rPr>
              <a:t>Частный сегмент (клиники, диагностические центры):</a:t>
            </a:r>
            <a:endParaRPr sz="1100">
              <a:latin typeface="Calibri"/>
              <a:ea typeface="Calibri"/>
              <a:cs typeface="Calibri"/>
              <a:sym typeface="Calibri"/>
            </a:endParaRPr>
          </a:p>
          <a:p>
            <a:pPr indent="-299720" lvl="0" marL="470534" rtl="0" algn="l">
              <a:lnSpc>
                <a:spcPct val="118947"/>
              </a:lnSpc>
              <a:spcBef>
                <a:spcPts val="439"/>
              </a:spcBef>
              <a:spcAft>
                <a:spcPts val="0"/>
              </a:spcAft>
              <a:buClr>
                <a:srgbClr val="F1F1F1"/>
              </a:buClr>
              <a:buSzPts val="1100"/>
              <a:buFont typeface="Arial"/>
              <a:buChar char="•"/>
            </a:pPr>
            <a:r>
              <a:rPr lang="en-US" sz="1100">
                <a:solidFill>
                  <a:srgbClr val="F1F1F1"/>
                </a:solidFill>
                <a:latin typeface="Calibri"/>
                <a:ea typeface="Calibri"/>
                <a:cs typeface="Calibri"/>
                <a:sym typeface="Calibri"/>
              </a:rPr>
              <a:t>SaaS по подписке: базовый тариф + платные</a:t>
            </a:r>
            <a:endParaRPr sz="1100">
              <a:latin typeface="Calibri"/>
              <a:ea typeface="Calibri"/>
              <a:cs typeface="Calibri"/>
              <a:sym typeface="Calibri"/>
            </a:endParaRPr>
          </a:p>
          <a:p>
            <a:pPr indent="0" lvl="0" marL="470533" rtl="0" algn="l">
              <a:lnSpc>
                <a:spcPct val="119473"/>
              </a:lnSpc>
              <a:spcBef>
                <a:spcPts val="0"/>
              </a:spcBef>
              <a:spcAft>
                <a:spcPts val="0"/>
              </a:spcAft>
              <a:buNone/>
            </a:pPr>
            <a:r>
              <a:rPr lang="en-US" sz="1100">
                <a:solidFill>
                  <a:srgbClr val="F1F1F1"/>
                </a:solidFill>
                <a:latin typeface="Calibri"/>
                <a:ea typeface="Calibri"/>
                <a:cs typeface="Calibri"/>
                <a:sym typeface="Calibri"/>
              </a:rPr>
              <a:t>дополнения.</a:t>
            </a:r>
            <a:endParaRPr sz="1100">
              <a:latin typeface="Calibri"/>
              <a:ea typeface="Calibri"/>
              <a:cs typeface="Calibri"/>
              <a:sym typeface="Calibri"/>
            </a:endParaRPr>
          </a:p>
          <a:p>
            <a:pPr indent="-299720" lvl="0" marL="470534" rtl="0" algn="l">
              <a:lnSpc>
                <a:spcPct val="100000"/>
              </a:lnSpc>
              <a:spcBef>
                <a:spcPts val="1040"/>
              </a:spcBef>
              <a:spcAft>
                <a:spcPts val="0"/>
              </a:spcAft>
              <a:buClr>
                <a:srgbClr val="F1F1F1"/>
              </a:buClr>
              <a:buSzPts val="1100"/>
              <a:buFont typeface="Arial"/>
              <a:buChar char="•"/>
            </a:pPr>
            <a:r>
              <a:rPr lang="en-US" sz="1100">
                <a:solidFill>
                  <a:srgbClr val="F1F1F1"/>
                </a:solidFill>
                <a:latin typeface="Calibri"/>
                <a:ea typeface="Calibri"/>
                <a:cs typeface="Calibri"/>
                <a:sym typeface="Calibri"/>
              </a:rPr>
              <a:t>Оплата за отчёт (pay-per-report): 120 ₽/отчёт .</a:t>
            </a:r>
            <a:endParaRPr sz="1100">
              <a:latin typeface="Calibri"/>
              <a:ea typeface="Calibri"/>
              <a:cs typeface="Calibri"/>
              <a:sym typeface="Calibri"/>
            </a:endParaRPr>
          </a:p>
          <a:p>
            <a:pPr indent="-299085" lvl="0" marL="470534" marR="70485" rtl="0" algn="l">
              <a:lnSpc>
                <a:spcPct val="95600"/>
              </a:lnSpc>
              <a:spcBef>
                <a:spcPts val="1085"/>
              </a:spcBef>
              <a:spcAft>
                <a:spcPts val="0"/>
              </a:spcAft>
              <a:buClr>
                <a:srgbClr val="F1F1F1"/>
              </a:buClr>
              <a:buSzPts val="1100"/>
              <a:buFont typeface="Arial"/>
              <a:buChar char="•"/>
            </a:pPr>
            <a:r>
              <a:rPr lang="en-US" sz="1100">
                <a:solidFill>
                  <a:srgbClr val="F1F1F1"/>
                </a:solidFill>
                <a:latin typeface="Calibri"/>
                <a:ea typeface="Calibri"/>
                <a:cs typeface="Calibri"/>
                <a:sym typeface="Calibri"/>
              </a:rPr>
              <a:t>Enterprise license: фиксированная годовая лицензия на неограниченное использование + установка на стенд клиента.</a:t>
            </a:r>
            <a:endParaRPr sz="1100">
              <a:latin typeface="Calibri"/>
              <a:ea typeface="Calibri"/>
              <a:cs typeface="Calibri"/>
              <a:sym typeface="Calibri"/>
            </a:endParaRPr>
          </a:p>
        </p:txBody>
      </p:sp>
      <p:sp>
        <p:nvSpPr>
          <p:cNvPr id="137" name="Google Shape;137;p14"/>
          <p:cNvSpPr txBox="1"/>
          <p:nvPr/>
        </p:nvSpPr>
        <p:spPr>
          <a:xfrm>
            <a:off x="4926328" y="857845"/>
            <a:ext cx="4076100" cy="40257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US" sz="1100">
                <a:solidFill>
                  <a:srgbClr val="FB3777"/>
                </a:solidFill>
                <a:latin typeface="Calibri"/>
                <a:ea typeface="Calibri"/>
                <a:cs typeface="Calibri"/>
                <a:sym typeface="Calibri"/>
              </a:rPr>
              <a:t>Дополнительные источники дохода:</a:t>
            </a:r>
            <a:endParaRPr sz="1100">
              <a:latin typeface="Calibri"/>
              <a:ea typeface="Calibri"/>
              <a:cs typeface="Calibri"/>
              <a:sym typeface="Calibri"/>
            </a:endParaRPr>
          </a:p>
          <a:p>
            <a:pPr indent="-318135" lvl="0" marL="469900" marR="5080" rtl="0" algn="l">
              <a:lnSpc>
                <a:spcPct val="79700"/>
              </a:lnSpc>
              <a:spcBef>
                <a:spcPts val="525"/>
              </a:spcBef>
              <a:spcAft>
                <a:spcPts val="0"/>
              </a:spcAft>
              <a:buClr>
                <a:srgbClr val="F1F1F1"/>
              </a:buClr>
              <a:buSzPts val="1400"/>
              <a:buFont typeface="Arial"/>
              <a:buChar char="•"/>
            </a:pPr>
            <a:r>
              <a:rPr lang="en-US" sz="1100">
                <a:solidFill>
                  <a:srgbClr val="F1F1F1"/>
                </a:solidFill>
                <a:latin typeface="Calibri"/>
                <a:ea typeface="Calibri"/>
                <a:cs typeface="Calibri"/>
                <a:sym typeface="Calibri"/>
              </a:rPr>
              <a:t>Интеграция в PACS/EMR: разовая плата за интеграцию (100k–1M ₽ в зависимости от объёма работ).</a:t>
            </a:r>
            <a:endParaRPr sz="1100">
              <a:latin typeface="Calibri"/>
              <a:ea typeface="Calibri"/>
              <a:cs typeface="Calibri"/>
              <a:sym typeface="Calibri"/>
            </a:endParaRPr>
          </a:p>
          <a:p>
            <a:pPr indent="-318135" lvl="0" marL="469900" rtl="0" algn="l">
              <a:lnSpc>
                <a:spcPct val="107727"/>
              </a:lnSpc>
              <a:spcBef>
                <a:spcPts val="785"/>
              </a:spcBef>
              <a:spcAft>
                <a:spcPts val="0"/>
              </a:spcAft>
              <a:buClr>
                <a:srgbClr val="F1F1F1"/>
              </a:buClr>
              <a:buSzPts val="1400"/>
              <a:buFont typeface="Arial"/>
              <a:buChar char="•"/>
            </a:pPr>
            <a:r>
              <a:rPr lang="en-US" sz="1100">
                <a:solidFill>
                  <a:srgbClr val="F1F1F1"/>
                </a:solidFill>
                <a:latin typeface="Calibri"/>
                <a:ea typeface="Calibri"/>
                <a:cs typeface="Calibri"/>
                <a:sym typeface="Calibri"/>
              </a:rPr>
              <a:t>White-label / OEM-лицензии для поставщиков</a:t>
            </a:r>
            <a:endParaRPr sz="1100">
              <a:latin typeface="Calibri"/>
              <a:ea typeface="Calibri"/>
              <a:cs typeface="Calibri"/>
              <a:sym typeface="Calibri"/>
            </a:endParaRPr>
          </a:p>
          <a:p>
            <a:pPr indent="0" lvl="0" marL="469900" rtl="0" algn="l">
              <a:lnSpc>
                <a:spcPct val="107727"/>
              </a:lnSpc>
              <a:spcBef>
                <a:spcPts val="0"/>
              </a:spcBef>
              <a:spcAft>
                <a:spcPts val="0"/>
              </a:spcAft>
              <a:buNone/>
            </a:pPr>
            <a:r>
              <a:rPr lang="en-US" sz="1100">
                <a:solidFill>
                  <a:srgbClr val="F1F1F1"/>
                </a:solidFill>
                <a:latin typeface="Calibri"/>
                <a:ea typeface="Calibri"/>
                <a:cs typeface="Calibri"/>
                <a:sym typeface="Calibri"/>
              </a:rPr>
              <a:t>медицинского ПО.</a:t>
            </a:r>
            <a:endParaRPr sz="1100">
              <a:latin typeface="Calibri"/>
              <a:ea typeface="Calibri"/>
              <a:cs typeface="Calibri"/>
              <a:sym typeface="Calibri"/>
            </a:endParaRPr>
          </a:p>
          <a:p>
            <a:pPr indent="-318135" lvl="0" marL="469900" marR="6350" rtl="0" algn="l">
              <a:lnSpc>
                <a:spcPct val="79700"/>
              </a:lnSpc>
              <a:spcBef>
                <a:spcPts val="1125"/>
              </a:spcBef>
              <a:spcAft>
                <a:spcPts val="0"/>
              </a:spcAft>
              <a:buClr>
                <a:srgbClr val="F1F1F1"/>
              </a:buClr>
              <a:buSzPts val="1400"/>
              <a:buFont typeface="Arial"/>
              <a:buChar char="•"/>
            </a:pPr>
            <a:r>
              <a:rPr lang="en-US" sz="1100">
                <a:solidFill>
                  <a:srgbClr val="F1F1F1"/>
                </a:solidFill>
                <a:latin typeface="Calibri"/>
                <a:ea typeface="Calibri"/>
                <a:cs typeface="Calibri"/>
                <a:sym typeface="Calibri"/>
              </a:rPr>
              <a:t>Аналитика и отчёты для страховых компаний (анонимизированные данные + агрегированные метрики) — платная подписка.</a:t>
            </a:r>
            <a:endParaRPr sz="1100">
              <a:latin typeface="Calibri"/>
              <a:ea typeface="Calibri"/>
              <a:cs typeface="Calibri"/>
              <a:sym typeface="Calibri"/>
            </a:endParaRPr>
          </a:p>
          <a:p>
            <a:pPr indent="-318135" lvl="0" marL="469900" rtl="0" algn="l">
              <a:lnSpc>
                <a:spcPct val="107727"/>
              </a:lnSpc>
              <a:spcBef>
                <a:spcPts val="780"/>
              </a:spcBef>
              <a:spcAft>
                <a:spcPts val="0"/>
              </a:spcAft>
              <a:buClr>
                <a:srgbClr val="F1F1F1"/>
              </a:buClr>
              <a:buSzPts val="1400"/>
              <a:buFont typeface="Arial"/>
              <a:buChar char="•"/>
            </a:pPr>
            <a:r>
              <a:rPr lang="en-US" sz="1100">
                <a:solidFill>
                  <a:srgbClr val="F1F1F1"/>
                </a:solidFill>
                <a:latin typeface="Calibri"/>
                <a:ea typeface="Calibri"/>
                <a:cs typeface="Calibri"/>
                <a:sym typeface="Calibri"/>
              </a:rPr>
              <a:t>Обучающие модули/сертификация для врачей</a:t>
            </a:r>
            <a:endParaRPr sz="1100">
              <a:latin typeface="Calibri"/>
              <a:ea typeface="Calibri"/>
              <a:cs typeface="Calibri"/>
              <a:sym typeface="Calibri"/>
            </a:endParaRPr>
          </a:p>
          <a:p>
            <a:pPr indent="0" lvl="0" marL="469900" rtl="0" algn="l">
              <a:lnSpc>
                <a:spcPct val="107727"/>
              </a:lnSpc>
              <a:spcBef>
                <a:spcPts val="0"/>
              </a:spcBef>
              <a:spcAft>
                <a:spcPts val="0"/>
              </a:spcAft>
              <a:buNone/>
            </a:pPr>
            <a:r>
              <a:rPr lang="en-US" sz="1100">
                <a:solidFill>
                  <a:srgbClr val="F1F1F1"/>
                </a:solidFill>
                <a:latin typeface="Calibri"/>
                <a:ea typeface="Calibri"/>
                <a:cs typeface="Calibri"/>
                <a:sym typeface="Calibri"/>
              </a:rPr>
              <a:t>(курсы, вебинары).</a:t>
            </a:r>
            <a:endParaRPr sz="1100">
              <a:latin typeface="Calibri"/>
              <a:ea typeface="Calibri"/>
              <a:cs typeface="Calibri"/>
              <a:sym typeface="Calibri"/>
            </a:endParaRPr>
          </a:p>
          <a:p>
            <a:pPr indent="0" lvl="0" marL="0" rtl="0" algn="l">
              <a:lnSpc>
                <a:spcPct val="100000"/>
              </a:lnSpc>
              <a:spcBef>
                <a:spcPts val="50"/>
              </a:spcBef>
              <a:spcAft>
                <a:spcPts val="0"/>
              </a:spcAft>
              <a:buNone/>
            </a:pPr>
            <a:r>
              <a:t/>
            </a:r>
            <a:endParaRPr sz="1400">
              <a:latin typeface="Calibri"/>
              <a:ea typeface="Calibri"/>
              <a:cs typeface="Calibri"/>
              <a:sym typeface="Calibri"/>
            </a:endParaRPr>
          </a:p>
          <a:p>
            <a:pPr indent="0" lvl="0" marL="12700" rtl="0" algn="just">
              <a:lnSpc>
                <a:spcPct val="100000"/>
              </a:lnSpc>
              <a:spcBef>
                <a:spcPts val="5"/>
              </a:spcBef>
              <a:spcAft>
                <a:spcPts val="0"/>
              </a:spcAft>
              <a:buNone/>
            </a:pPr>
            <a:r>
              <a:rPr b="1" lang="en-US" sz="1100">
                <a:solidFill>
                  <a:srgbClr val="FB3777"/>
                </a:solidFill>
                <a:latin typeface="Calibri"/>
                <a:ea typeface="Calibri"/>
                <a:cs typeface="Calibri"/>
                <a:sym typeface="Calibri"/>
              </a:rPr>
              <a:t>Риски и меры компенсации:</a:t>
            </a:r>
            <a:endParaRPr sz="1100">
              <a:latin typeface="Calibri"/>
              <a:ea typeface="Calibri"/>
              <a:cs typeface="Calibri"/>
              <a:sym typeface="Calibri"/>
            </a:endParaRPr>
          </a:p>
          <a:p>
            <a:pPr indent="-318135" lvl="0" marL="469900" marR="200660" rtl="0" algn="just">
              <a:lnSpc>
                <a:spcPct val="79700"/>
              </a:lnSpc>
              <a:spcBef>
                <a:spcPts val="525"/>
              </a:spcBef>
              <a:spcAft>
                <a:spcPts val="0"/>
              </a:spcAft>
              <a:buClr>
                <a:srgbClr val="F1F1F1"/>
              </a:buClr>
              <a:buSzPts val="1400"/>
              <a:buFont typeface="Arial"/>
              <a:buChar char="•"/>
            </a:pPr>
            <a:r>
              <a:rPr lang="en-US" sz="1100">
                <a:solidFill>
                  <a:srgbClr val="F1F1F1"/>
                </a:solidFill>
                <a:latin typeface="Calibri"/>
                <a:ea typeface="Calibri"/>
                <a:cs typeface="Calibri"/>
                <a:sym typeface="Calibri"/>
              </a:rPr>
              <a:t>Юридические риски (медизделие) — начать с ассистента, не заменителя; чёткие disclaimers; путь к сертификации.</a:t>
            </a:r>
            <a:endParaRPr sz="1100">
              <a:latin typeface="Calibri"/>
              <a:ea typeface="Calibri"/>
              <a:cs typeface="Calibri"/>
              <a:sym typeface="Calibri"/>
            </a:endParaRPr>
          </a:p>
          <a:p>
            <a:pPr indent="-318135" lvl="0" marL="469900" marR="25400" rtl="0" algn="just">
              <a:lnSpc>
                <a:spcPct val="82500"/>
              </a:lnSpc>
              <a:spcBef>
                <a:spcPts val="1015"/>
              </a:spcBef>
              <a:spcAft>
                <a:spcPts val="0"/>
              </a:spcAft>
              <a:buClr>
                <a:srgbClr val="F1F1F1"/>
              </a:buClr>
              <a:buSzPts val="1400"/>
              <a:buFont typeface="Arial"/>
              <a:buChar char="•"/>
            </a:pPr>
            <a:r>
              <a:rPr lang="en-US" sz="1100">
                <a:solidFill>
                  <a:srgbClr val="F1F1F1"/>
                </a:solidFill>
                <a:latin typeface="Calibri"/>
                <a:ea typeface="Calibri"/>
                <a:cs typeface="Calibri"/>
                <a:sym typeface="Calibri"/>
              </a:rPr>
              <a:t>Конфиденциальность — шифрование, доступ по ролям, локальное хранение для чувствительных клиентов.</a:t>
            </a:r>
            <a:endParaRPr sz="1100">
              <a:latin typeface="Calibri"/>
              <a:ea typeface="Calibri"/>
              <a:cs typeface="Calibri"/>
              <a:sym typeface="Calibri"/>
            </a:endParaRPr>
          </a:p>
          <a:p>
            <a:pPr indent="-318135" lvl="0" marL="469900" rtl="0" algn="l">
              <a:lnSpc>
                <a:spcPct val="107727"/>
              </a:lnSpc>
              <a:spcBef>
                <a:spcPts val="785"/>
              </a:spcBef>
              <a:spcAft>
                <a:spcPts val="0"/>
              </a:spcAft>
              <a:buClr>
                <a:srgbClr val="F1F1F1"/>
              </a:buClr>
              <a:buSzPts val="1400"/>
              <a:buFont typeface="Arial"/>
              <a:buChar char="•"/>
            </a:pPr>
            <a:r>
              <a:rPr lang="en-US" sz="1100">
                <a:solidFill>
                  <a:srgbClr val="F1F1F1"/>
                </a:solidFill>
                <a:latin typeface="Calibri"/>
                <a:ea typeface="Calibri"/>
                <a:cs typeface="Calibri"/>
                <a:sym typeface="Calibri"/>
              </a:rPr>
              <a:t>Клиническая недоверчивость — верификация</a:t>
            </a:r>
            <a:endParaRPr sz="1100">
              <a:latin typeface="Calibri"/>
              <a:ea typeface="Calibri"/>
              <a:cs typeface="Calibri"/>
              <a:sym typeface="Calibri"/>
            </a:endParaRPr>
          </a:p>
          <a:p>
            <a:pPr indent="0" lvl="0" marL="469900" rtl="0" algn="l">
              <a:lnSpc>
                <a:spcPct val="107727"/>
              </a:lnSpc>
              <a:spcBef>
                <a:spcPts val="0"/>
              </a:spcBef>
              <a:spcAft>
                <a:spcPts val="0"/>
              </a:spcAft>
              <a:buNone/>
            </a:pPr>
            <a:r>
              <a:rPr lang="en-US" sz="1100">
                <a:solidFill>
                  <a:srgbClr val="F1F1F1"/>
                </a:solidFill>
                <a:latin typeface="Calibri"/>
                <a:ea typeface="Calibri"/>
                <a:cs typeface="Calibri"/>
                <a:sym typeface="Calibri"/>
              </a:rPr>
              <a:t>врачом</a:t>
            </a:r>
            <a:endParaRPr sz="1100">
              <a:latin typeface="Calibri"/>
              <a:ea typeface="Calibri"/>
              <a:cs typeface="Calibri"/>
              <a:sym typeface="Calibri"/>
            </a:endParaRPr>
          </a:p>
        </p:txBody>
      </p:sp>
      <p:pic>
        <p:nvPicPr>
          <p:cNvPr id="138" name="Google Shape;138;p14"/>
          <p:cNvPicPr preferRelativeResize="0"/>
          <p:nvPr/>
        </p:nvPicPr>
        <p:blipFill rotWithShape="1">
          <a:blip r:embed="rId3">
            <a:alphaModFix/>
          </a:blip>
          <a:srcRect b="0" l="0" r="0" t="0"/>
          <a:stretch/>
        </p:blipFill>
        <p:spPr>
          <a:xfrm>
            <a:off x="1514475" y="0"/>
            <a:ext cx="5143499" cy="5143499"/>
          </a:xfrm>
          <a:prstGeom prst="rect">
            <a:avLst/>
          </a:prstGeom>
          <a:noFill/>
          <a:ln>
            <a:noFill/>
          </a:ln>
        </p:spPr>
      </p:pic>
      <p:pic>
        <p:nvPicPr>
          <p:cNvPr id="139" name="Google Shape;139;p14"/>
          <p:cNvPicPr preferRelativeResize="0"/>
          <p:nvPr/>
        </p:nvPicPr>
        <p:blipFill rotWithShape="1">
          <a:blip r:embed="rId4">
            <a:alphaModFix amt="60000"/>
          </a:blip>
          <a:srcRect b="0" l="0" r="0" t="0"/>
          <a:stretch/>
        </p:blipFill>
        <p:spPr>
          <a:xfrm>
            <a:off x="706954" y="2773849"/>
            <a:ext cx="2386755" cy="23581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15912" y="317436"/>
            <a:ext cx="4497705" cy="25463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FFFFFF"/>
                </a:solidFill>
              </a:rPr>
              <a:t>БИЗНЕСОВАЯ СОСТАВЛЯЮЩАЯ РЕШЕНИЯ</a:t>
            </a:r>
            <a:endParaRPr/>
          </a:p>
        </p:txBody>
      </p:sp>
      <p:sp>
        <p:nvSpPr>
          <p:cNvPr id="145" name="Google Shape;145;p15"/>
          <p:cNvSpPr txBox="1"/>
          <p:nvPr/>
        </p:nvSpPr>
        <p:spPr>
          <a:xfrm>
            <a:off x="335915" y="1305242"/>
            <a:ext cx="4346575" cy="2541905"/>
          </a:xfrm>
          <a:prstGeom prst="rect">
            <a:avLst/>
          </a:prstGeom>
          <a:noFill/>
          <a:ln>
            <a:noFill/>
          </a:ln>
        </p:spPr>
        <p:txBody>
          <a:bodyPr anchorCtr="0" anchor="t" bIns="0" lIns="0" spcFirstLastPara="1" rIns="0" wrap="square" tIns="26025">
            <a:spAutoFit/>
          </a:bodyPr>
          <a:lstStyle/>
          <a:p>
            <a:pPr indent="0" lvl="0" marL="12700" marR="501015" rtl="0" algn="l">
              <a:lnSpc>
                <a:spcPct val="117857"/>
              </a:lnSpc>
              <a:spcBef>
                <a:spcPts val="0"/>
              </a:spcBef>
              <a:spcAft>
                <a:spcPts val="0"/>
              </a:spcAft>
              <a:buNone/>
            </a:pPr>
            <a:r>
              <a:rPr b="1" lang="en-US" sz="1400">
                <a:solidFill>
                  <a:srgbClr val="FB3777"/>
                </a:solidFill>
                <a:latin typeface="Calibri"/>
                <a:ea typeface="Calibri"/>
                <a:cs typeface="Calibri"/>
                <a:sym typeface="Calibri"/>
              </a:rPr>
              <a:t>Предложение для госучреждений при поддержке:</a:t>
            </a:r>
            <a:endParaRPr sz="1400">
              <a:latin typeface="Calibri"/>
              <a:ea typeface="Calibri"/>
              <a:cs typeface="Calibri"/>
              <a:sym typeface="Calibri"/>
            </a:endParaRPr>
          </a:p>
          <a:p>
            <a:pPr indent="0" lvl="0" marL="0" rtl="0" algn="l">
              <a:lnSpc>
                <a:spcPct val="100000"/>
              </a:lnSpc>
              <a:spcBef>
                <a:spcPts val="10"/>
              </a:spcBef>
              <a:spcAft>
                <a:spcPts val="0"/>
              </a:spcAft>
              <a:buNone/>
            </a:pPr>
            <a:r>
              <a:t/>
            </a:r>
            <a:endParaRPr sz="1650">
              <a:latin typeface="Calibri"/>
              <a:ea typeface="Calibri"/>
              <a:cs typeface="Calibri"/>
              <a:sym typeface="Calibri"/>
            </a:endParaRPr>
          </a:p>
          <a:p>
            <a:pPr indent="0" lvl="0" marL="389255" marR="57150" rtl="0" algn="l">
              <a:lnSpc>
                <a:spcPct val="119166"/>
              </a:lnSpc>
              <a:spcBef>
                <a:spcPts val="0"/>
              </a:spcBef>
              <a:spcAft>
                <a:spcPts val="0"/>
              </a:spcAft>
              <a:buNone/>
            </a:pPr>
            <a:r>
              <a:rPr lang="en-US" sz="1200">
                <a:solidFill>
                  <a:srgbClr val="F1F1F1"/>
                </a:solidFill>
                <a:latin typeface="Calibri"/>
                <a:ea typeface="Calibri"/>
                <a:cs typeface="Calibri"/>
                <a:sym typeface="Calibri"/>
              </a:rPr>
              <a:t>Пилот: 3–6 месяцев, 3–10 клиник/отделений, доступ в обмен на данные обратной связи и KPI.</a:t>
            </a:r>
            <a:endParaRPr sz="1200">
              <a:latin typeface="Calibri"/>
              <a:ea typeface="Calibri"/>
              <a:cs typeface="Calibri"/>
              <a:sym typeface="Calibri"/>
            </a:endParaRPr>
          </a:p>
          <a:p>
            <a:pPr indent="0" lvl="0" marL="0" rtl="0" algn="l">
              <a:lnSpc>
                <a:spcPct val="100000"/>
              </a:lnSpc>
              <a:spcBef>
                <a:spcPts val="0"/>
              </a:spcBef>
              <a:spcAft>
                <a:spcPts val="0"/>
              </a:spcAft>
              <a:buNone/>
            </a:pPr>
            <a:r>
              <a:t/>
            </a:r>
            <a:endParaRPr sz="1100">
              <a:latin typeface="Calibri"/>
              <a:ea typeface="Calibri"/>
              <a:cs typeface="Calibri"/>
              <a:sym typeface="Calibri"/>
            </a:endParaRPr>
          </a:p>
          <a:p>
            <a:pPr indent="0" lvl="0" marL="389255" marR="82550" rtl="0" algn="l">
              <a:lnSpc>
                <a:spcPct val="101699"/>
              </a:lnSpc>
              <a:spcBef>
                <a:spcPts val="0"/>
              </a:spcBef>
              <a:spcAft>
                <a:spcPts val="0"/>
              </a:spcAft>
              <a:buNone/>
            </a:pPr>
            <a:r>
              <a:rPr lang="en-US" sz="1200">
                <a:solidFill>
                  <a:srgbClr val="F1F1F1"/>
                </a:solidFill>
                <a:latin typeface="Calibri"/>
                <a:ea typeface="Calibri"/>
                <a:cs typeface="Calibri"/>
                <a:sym typeface="Calibri"/>
              </a:rPr>
              <a:t>Результаты пилота: скорость выдачи отчётов, % совпадения с экспертной оценкой, сокращение времени сканирования -&gt; отчёт.</a:t>
            </a:r>
            <a:endParaRPr sz="1200">
              <a:latin typeface="Calibri"/>
              <a:ea typeface="Calibri"/>
              <a:cs typeface="Calibri"/>
              <a:sym typeface="Calibri"/>
            </a:endParaRPr>
          </a:p>
          <a:p>
            <a:pPr indent="0" lvl="0" marL="0" rtl="0" algn="l">
              <a:lnSpc>
                <a:spcPct val="100000"/>
              </a:lnSpc>
              <a:spcBef>
                <a:spcPts val="50"/>
              </a:spcBef>
              <a:spcAft>
                <a:spcPts val="0"/>
              </a:spcAft>
              <a:buNone/>
            </a:pPr>
            <a:r>
              <a:t/>
            </a:r>
            <a:endParaRPr sz="1100">
              <a:latin typeface="Calibri"/>
              <a:ea typeface="Calibri"/>
              <a:cs typeface="Calibri"/>
              <a:sym typeface="Calibri"/>
            </a:endParaRPr>
          </a:p>
          <a:p>
            <a:pPr indent="0" lvl="0" marL="389255" marR="5080" rtl="0" algn="just">
              <a:lnSpc>
                <a:spcPct val="101699"/>
              </a:lnSpc>
              <a:spcBef>
                <a:spcPts val="0"/>
              </a:spcBef>
              <a:spcAft>
                <a:spcPts val="0"/>
              </a:spcAft>
              <a:buNone/>
            </a:pPr>
            <a:r>
              <a:rPr lang="en-US" sz="1200">
                <a:solidFill>
                  <a:srgbClr val="F1F1F1"/>
                </a:solidFill>
                <a:latin typeface="Calibri"/>
                <a:ea typeface="Calibri"/>
                <a:cs typeface="Calibri"/>
                <a:sym typeface="Calibri"/>
              </a:rPr>
              <a:t>После пилота: опция продления при поддержке (платно) или распространение на всю сеть через муниципальную программу.</a:t>
            </a:r>
            <a:endParaRPr sz="1200">
              <a:latin typeface="Calibri"/>
              <a:ea typeface="Calibri"/>
              <a:cs typeface="Calibri"/>
              <a:sym typeface="Calibri"/>
            </a:endParaRPr>
          </a:p>
        </p:txBody>
      </p:sp>
      <p:sp>
        <p:nvSpPr>
          <p:cNvPr id="146" name="Google Shape;146;p15"/>
          <p:cNvSpPr txBox="1"/>
          <p:nvPr/>
        </p:nvSpPr>
        <p:spPr>
          <a:xfrm>
            <a:off x="5248021" y="1304353"/>
            <a:ext cx="3620770" cy="243649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US" sz="1400">
                <a:solidFill>
                  <a:srgbClr val="FB3777"/>
                </a:solidFill>
                <a:latin typeface="Calibri"/>
                <a:ea typeface="Calibri"/>
                <a:cs typeface="Calibri"/>
                <a:sym typeface="Calibri"/>
              </a:rPr>
              <a:t>Ценообразование — пример:</a:t>
            </a:r>
            <a:endParaRPr sz="1400">
              <a:latin typeface="Calibri"/>
              <a:ea typeface="Calibri"/>
              <a:cs typeface="Calibri"/>
              <a:sym typeface="Calibri"/>
            </a:endParaRPr>
          </a:p>
          <a:p>
            <a:pPr indent="0" lvl="0" marL="391795" marR="226059" rtl="0" algn="l">
              <a:lnSpc>
                <a:spcPct val="101699"/>
              </a:lnSpc>
              <a:spcBef>
                <a:spcPts val="1390"/>
              </a:spcBef>
              <a:spcAft>
                <a:spcPts val="0"/>
              </a:spcAft>
              <a:buNone/>
            </a:pPr>
            <a:r>
              <a:rPr lang="en-US" sz="1200">
                <a:solidFill>
                  <a:srgbClr val="FFFFFF"/>
                </a:solidFill>
                <a:latin typeface="Calibri"/>
                <a:ea typeface="Calibri"/>
                <a:cs typeface="Calibri"/>
                <a:sym typeface="Calibri"/>
              </a:rPr>
              <a:t>Пакет Basic (малый центр): 20k ₽/мес, включает 2 врача, 300 отчётов/мес, базовая поддержка.</a:t>
            </a:r>
            <a:endParaRPr sz="1200">
              <a:latin typeface="Calibri"/>
              <a:ea typeface="Calibri"/>
              <a:cs typeface="Calibri"/>
              <a:sym typeface="Calibri"/>
            </a:endParaRPr>
          </a:p>
          <a:p>
            <a:pPr indent="0" lvl="0" marL="0" rtl="0" algn="l">
              <a:lnSpc>
                <a:spcPct val="100000"/>
              </a:lnSpc>
              <a:spcBef>
                <a:spcPts val="5"/>
              </a:spcBef>
              <a:spcAft>
                <a:spcPts val="0"/>
              </a:spcAft>
              <a:buNone/>
            </a:pPr>
            <a:r>
              <a:t/>
            </a:r>
            <a:endParaRPr sz="1200">
              <a:latin typeface="Calibri"/>
              <a:ea typeface="Calibri"/>
              <a:cs typeface="Calibri"/>
              <a:sym typeface="Calibri"/>
            </a:endParaRPr>
          </a:p>
          <a:p>
            <a:pPr indent="0" lvl="0" marL="391795" marR="5080" rtl="0" algn="l">
              <a:lnSpc>
                <a:spcPct val="119166"/>
              </a:lnSpc>
              <a:spcBef>
                <a:spcPts val="0"/>
              </a:spcBef>
              <a:spcAft>
                <a:spcPts val="0"/>
              </a:spcAft>
              <a:buNone/>
            </a:pPr>
            <a:r>
              <a:rPr lang="en-US" sz="1200">
                <a:solidFill>
                  <a:srgbClr val="FFFFFF"/>
                </a:solidFill>
                <a:latin typeface="Calibri"/>
                <a:ea typeface="Calibri"/>
                <a:cs typeface="Calibri"/>
                <a:sym typeface="Calibri"/>
              </a:rPr>
              <a:t>Пакет Pro (сеть): 150k ₽/мес, 10 врачей,2k отчётов/мес, интеграция с PACS, поддержка 24/7.</a:t>
            </a:r>
            <a:endParaRPr sz="1200">
              <a:latin typeface="Calibri"/>
              <a:ea typeface="Calibri"/>
              <a:cs typeface="Calibri"/>
              <a:sym typeface="Calibri"/>
            </a:endParaRPr>
          </a:p>
          <a:p>
            <a:pPr indent="0" lvl="0" marL="0" rtl="0" algn="l">
              <a:lnSpc>
                <a:spcPct val="100000"/>
              </a:lnSpc>
              <a:spcBef>
                <a:spcPts val="30"/>
              </a:spcBef>
              <a:spcAft>
                <a:spcPts val="0"/>
              </a:spcAft>
              <a:buNone/>
            </a:pPr>
            <a:r>
              <a:t/>
            </a:r>
            <a:endParaRPr sz="1200">
              <a:latin typeface="Calibri"/>
              <a:ea typeface="Calibri"/>
              <a:cs typeface="Calibri"/>
              <a:sym typeface="Calibri"/>
            </a:endParaRPr>
          </a:p>
          <a:p>
            <a:pPr indent="0" lvl="0" marL="391795" marR="45085" rtl="0" algn="l">
              <a:lnSpc>
                <a:spcPct val="119166"/>
              </a:lnSpc>
              <a:spcBef>
                <a:spcPts val="0"/>
              </a:spcBef>
              <a:spcAft>
                <a:spcPts val="0"/>
              </a:spcAft>
              <a:buNone/>
            </a:pPr>
            <a:r>
              <a:rPr lang="en-US" sz="1200">
                <a:solidFill>
                  <a:srgbClr val="FFFFFF"/>
                </a:solidFill>
                <a:latin typeface="Calibri"/>
                <a:ea typeface="Calibri"/>
                <a:cs typeface="Calibri"/>
                <a:sym typeface="Calibri"/>
              </a:rPr>
              <a:t>Pay-per-report: 120 ₽/отчёт для частных клиник (включая базовую валидацию и хранение).</a:t>
            </a:r>
            <a:endParaRPr sz="1200">
              <a:latin typeface="Calibri"/>
              <a:ea typeface="Calibri"/>
              <a:cs typeface="Calibri"/>
              <a:sym typeface="Calibri"/>
            </a:endParaRPr>
          </a:p>
        </p:txBody>
      </p:sp>
      <p:pic>
        <p:nvPicPr>
          <p:cNvPr id="147" name="Google Shape;147;p15"/>
          <p:cNvPicPr preferRelativeResize="0"/>
          <p:nvPr/>
        </p:nvPicPr>
        <p:blipFill rotWithShape="1">
          <a:blip r:embed="rId3">
            <a:alphaModFix/>
          </a:blip>
          <a:srcRect b="0" l="0" r="0" t="0"/>
          <a:stretch/>
        </p:blipFill>
        <p:spPr>
          <a:xfrm>
            <a:off x="458787" y="2068576"/>
            <a:ext cx="120650" cy="101600"/>
          </a:xfrm>
          <a:prstGeom prst="rect">
            <a:avLst/>
          </a:prstGeom>
          <a:noFill/>
          <a:ln>
            <a:noFill/>
          </a:ln>
        </p:spPr>
      </p:pic>
      <p:pic>
        <p:nvPicPr>
          <p:cNvPr id="148" name="Google Shape;148;p15"/>
          <p:cNvPicPr preferRelativeResize="0"/>
          <p:nvPr/>
        </p:nvPicPr>
        <p:blipFill rotWithShape="1">
          <a:blip r:embed="rId3">
            <a:alphaModFix/>
          </a:blip>
          <a:srcRect b="0" l="0" r="0" t="0"/>
          <a:stretch/>
        </p:blipFill>
        <p:spPr>
          <a:xfrm>
            <a:off x="458787" y="2744851"/>
            <a:ext cx="120650" cy="101600"/>
          </a:xfrm>
          <a:prstGeom prst="rect">
            <a:avLst/>
          </a:prstGeom>
          <a:noFill/>
          <a:ln>
            <a:noFill/>
          </a:ln>
        </p:spPr>
      </p:pic>
      <p:pic>
        <p:nvPicPr>
          <p:cNvPr id="149" name="Google Shape;149;p15"/>
          <p:cNvPicPr preferRelativeResize="0"/>
          <p:nvPr/>
        </p:nvPicPr>
        <p:blipFill rotWithShape="1">
          <a:blip r:embed="rId3">
            <a:alphaModFix/>
          </a:blip>
          <a:srcRect b="0" l="0" r="0" t="0"/>
          <a:stretch/>
        </p:blipFill>
        <p:spPr>
          <a:xfrm>
            <a:off x="458787" y="3468751"/>
            <a:ext cx="120650" cy="101600"/>
          </a:xfrm>
          <a:prstGeom prst="rect">
            <a:avLst/>
          </a:prstGeom>
          <a:noFill/>
          <a:ln>
            <a:noFill/>
          </a:ln>
        </p:spPr>
      </p:pic>
      <p:pic>
        <p:nvPicPr>
          <p:cNvPr id="150" name="Google Shape;150;p15"/>
          <p:cNvPicPr preferRelativeResize="0"/>
          <p:nvPr/>
        </p:nvPicPr>
        <p:blipFill rotWithShape="1">
          <a:blip r:embed="rId3">
            <a:alphaModFix/>
          </a:blip>
          <a:srcRect b="0" l="0" r="0" t="0"/>
          <a:stretch/>
        </p:blipFill>
        <p:spPr>
          <a:xfrm>
            <a:off x="5335651" y="1982851"/>
            <a:ext cx="120650" cy="101600"/>
          </a:xfrm>
          <a:prstGeom prst="rect">
            <a:avLst/>
          </a:prstGeom>
          <a:noFill/>
          <a:ln>
            <a:noFill/>
          </a:ln>
        </p:spPr>
      </p:pic>
      <p:pic>
        <p:nvPicPr>
          <p:cNvPr id="151" name="Google Shape;151;p15"/>
          <p:cNvPicPr preferRelativeResize="0"/>
          <p:nvPr/>
        </p:nvPicPr>
        <p:blipFill rotWithShape="1">
          <a:blip r:embed="rId3">
            <a:alphaModFix/>
          </a:blip>
          <a:srcRect b="0" l="0" r="0" t="0"/>
          <a:stretch/>
        </p:blipFill>
        <p:spPr>
          <a:xfrm>
            <a:off x="5335651" y="2668651"/>
            <a:ext cx="120650" cy="101600"/>
          </a:xfrm>
          <a:prstGeom prst="rect">
            <a:avLst/>
          </a:prstGeom>
          <a:noFill/>
          <a:ln>
            <a:noFill/>
          </a:ln>
        </p:spPr>
      </p:pic>
      <p:pic>
        <p:nvPicPr>
          <p:cNvPr id="152" name="Google Shape;152;p15"/>
          <p:cNvPicPr preferRelativeResize="0"/>
          <p:nvPr/>
        </p:nvPicPr>
        <p:blipFill rotWithShape="1">
          <a:blip r:embed="rId3">
            <a:alphaModFix/>
          </a:blip>
          <a:srcRect b="0" l="0" r="0" t="0"/>
          <a:stretch/>
        </p:blipFill>
        <p:spPr>
          <a:xfrm>
            <a:off x="5335651" y="3383026"/>
            <a:ext cx="120650" cy="101600"/>
          </a:xfrm>
          <a:prstGeom prst="rect">
            <a:avLst/>
          </a:prstGeom>
          <a:noFill/>
          <a:ln>
            <a:noFill/>
          </a:ln>
        </p:spPr>
      </p:pic>
      <p:pic>
        <p:nvPicPr>
          <p:cNvPr id="153" name="Google Shape;153;p15"/>
          <p:cNvPicPr preferRelativeResize="0"/>
          <p:nvPr/>
        </p:nvPicPr>
        <p:blipFill rotWithShape="1">
          <a:blip r:embed="rId4">
            <a:alphaModFix/>
          </a:blip>
          <a:srcRect b="0" l="0" r="0" t="0"/>
          <a:stretch/>
        </p:blipFill>
        <p:spPr>
          <a:xfrm>
            <a:off x="1514475" y="0"/>
            <a:ext cx="5143500" cy="5143498"/>
          </a:xfrm>
          <a:prstGeom prst="rect">
            <a:avLst/>
          </a:prstGeom>
          <a:noFill/>
          <a:ln>
            <a:noFill/>
          </a:ln>
        </p:spPr>
      </p:pic>
      <p:pic>
        <p:nvPicPr>
          <p:cNvPr id="154" name="Google Shape;154;p15"/>
          <p:cNvPicPr preferRelativeResize="0"/>
          <p:nvPr/>
        </p:nvPicPr>
        <p:blipFill rotWithShape="1">
          <a:blip r:embed="rId5">
            <a:alphaModFix amt="60000"/>
          </a:blip>
          <a:srcRect b="0" l="0" r="0" t="0"/>
          <a:stretch/>
        </p:blipFill>
        <p:spPr>
          <a:xfrm>
            <a:off x="706954" y="2773849"/>
            <a:ext cx="2386755" cy="23581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