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F40DA3-C798-440B-A66B-D9DE4B31B27D}">
  <a:tblStyle styleId="{92F40DA3-C798-440B-A66B-D9DE4B31B2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9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5a1e0c421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5a1e0c42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5a1e0c421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5a1e0c42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5a1e0c5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5a1e0c5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5a1e0c50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5a1e0c50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5a1e0c50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5a1e0c50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5a1e0c42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5a1e0c42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5a1e0c50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5a1e0c50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5a1e0c50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5a1e0c50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5a1e0c50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5a1e0c50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5a1e0c50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5a1e0c50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5a1e0c42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5a1e0c4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5a1e0c421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5a1e0c42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5a1e0c421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5a1e0c42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title"/>
          </p:nvPr>
        </p:nvSpPr>
        <p:spPr>
          <a:xfrm>
            <a:off x="1486852" y="1707928"/>
            <a:ext cx="6170400" cy="10257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sz="3300" b="1" i="0">
                <a:solidFill>
                  <a:srgbClr val="5FCAEE"/>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 name="Google Shape;23;p2"/>
          <p:cNvSpPr txBox="1">
            <a:spLocks noGrp="1"/>
          </p:cNvSpPr>
          <p:nvPr>
            <p:ph type="body" idx="1"/>
          </p:nvPr>
        </p:nvSpPr>
        <p:spPr>
          <a:xfrm>
            <a:off x="567233" y="1312736"/>
            <a:ext cx="8009400" cy="27747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b="0" i="0">
                <a:solidFill>
                  <a:schemeClr val="dk1"/>
                </a:solidFill>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4" name="Google Shape;24;p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 name="Google Shape;26;p2"/>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27"/>
        <p:cNvGrpSpPr/>
        <p:nvPr/>
      </p:nvGrpSpPr>
      <p:grpSpPr>
        <a:xfrm>
          <a:off x="0" y="0"/>
          <a:ext cx="0" cy="0"/>
          <a:chOff x="0" y="0"/>
          <a:chExt cx="0" cy="0"/>
        </a:xfrm>
      </p:grpSpPr>
      <p:sp>
        <p:nvSpPr>
          <p:cNvPr id="28" name="Google Shape;28;p3"/>
          <p:cNvSpPr/>
          <p:nvPr/>
        </p:nvSpPr>
        <p:spPr>
          <a:xfrm>
            <a:off x="7028307" y="0"/>
            <a:ext cx="914400" cy="5143500"/>
          </a:xfrm>
          <a:custGeom>
            <a:avLst/>
            <a:gdLst/>
            <a:ahLst/>
            <a:cxnLst/>
            <a:rect l="l" t="t" r="r" b="b"/>
            <a:pathLst>
              <a:path w="1219200" h="6858000" extrusionOk="0">
                <a:moveTo>
                  <a:pt x="0" y="0"/>
                </a:moveTo>
                <a:lnTo>
                  <a:pt x="1219200" y="6857999"/>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29" name="Google Shape;29;p3"/>
          <p:cNvSpPr/>
          <p:nvPr/>
        </p:nvSpPr>
        <p:spPr>
          <a:xfrm>
            <a:off x="5568696" y="2761488"/>
            <a:ext cx="3572828" cy="2382678"/>
          </a:xfrm>
          <a:custGeom>
            <a:avLst/>
            <a:gdLst/>
            <a:ahLst/>
            <a:cxnLst/>
            <a:rect l="l" t="t" r="r" b="b"/>
            <a:pathLst>
              <a:path w="4763770" h="3176904" extrusionOk="0">
                <a:moveTo>
                  <a:pt x="4763516" y="0"/>
                </a:moveTo>
                <a:lnTo>
                  <a:pt x="0" y="3176586"/>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30" name="Google Shape;30;p3"/>
          <p:cNvSpPr/>
          <p:nvPr/>
        </p:nvSpPr>
        <p:spPr>
          <a:xfrm>
            <a:off x="6886575" y="0"/>
            <a:ext cx="2255519" cy="5143500"/>
          </a:xfrm>
          <a:custGeom>
            <a:avLst/>
            <a:gdLst/>
            <a:ahLst/>
            <a:cxnLst/>
            <a:rect l="l" t="t" r="r" b="b"/>
            <a:pathLst>
              <a:path w="3007359" h="6858000" extrusionOk="0">
                <a:moveTo>
                  <a:pt x="3006851" y="0"/>
                </a:moveTo>
                <a:lnTo>
                  <a:pt x="2042483" y="0"/>
                </a:lnTo>
                <a:lnTo>
                  <a:pt x="0" y="6857996"/>
                </a:lnTo>
                <a:lnTo>
                  <a:pt x="3006851" y="6857996"/>
                </a:lnTo>
                <a:lnTo>
                  <a:pt x="3006851"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31" name="Google Shape;31;p3"/>
          <p:cNvSpPr/>
          <p:nvPr/>
        </p:nvSpPr>
        <p:spPr>
          <a:xfrm>
            <a:off x="7203251" y="0"/>
            <a:ext cx="1941194" cy="5143500"/>
          </a:xfrm>
          <a:custGeom>
            <a:avLst/>
            <a:gdLst/>
            <a:ahLst/>
            <a:cxnLst/>
            <a:rect l="l" t="t" r="r" b="b"/>
            <a:pathLst>
              <a:path w="2588259" h="6858000" extrusionOk="0">
                <a:moveTo>
                  <a:pt x="2587664" y="0"/>
                </a:moveTo>
                <a:lnTo>
                  <a:pt x="0" y="0"/>
                </a:lnTo>
                <a:lnTo>
                  <a:pt x="1208190" y="6857996"/>
                </a:lnTo>
                <a:lnTo>
                  <a:pt x="2587664" y="6857996"/>
                </a:lnTo>
                <a:lnTo>
                  <a:pt x="2587664"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32" name="Google Shape;32;p3"/>
          <p:cNvSpPr/>
          <p:nvPr/>
        </p:nvSpPr>
        <p:spPr>
          <a:xfrm>
            <a:off x="6699123" y="2286000"/>
            <a:ext cx="2445068" cy="2857500"/>
          </a:xfrm>
          <a:custGeom>
            <a:avLst/>
            <a:gdLst/>
            <a:ahLst/>
            <a:cxnLst/>
            <a:rect l="l" t="t" r="r" b="b"/>
            <a:pathLst>
              <a:path w="3260090" h="3810000" extrusionOk="0">
                <a:moveTo>
                  <a:pt x="3259835" y="0"/>
                </a:moveTo>
                <a:lnTo>
                  <a:pt x="0" y="3809999"/>
                </a:lnTo>
                <a:lnTo>
                  <a:pt x="3259835" y="3809999"/>
                </a:lnTo>
                <a:lnTo>
                  <a:pt x="325983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33" name="Google Shape;33;p3"/>
          <p:cNvSpPr/>
          <p:nvPr/>
        </p:nvSpPr>
        <p:spPr>
          <a:xfrm>
            <a:off x="7003342" y="0"/>
            <a:ext cx="2138838" cy="5143500"/>
          </a:xfrm>
          <a:custGeom>
            <a:avLst/>
            <a:gdLst/>
            <a:ahLst/>
            <a:cxnLst/>
            <a:rect l="l" t="t" r="r" b="b"/>
            <a:pathLst>
              <a:path w="2851784" h="6858000" extrusionOk="0">
                <a:moveTo>
                  <a:pt x="2851161" y="0"/>
                </a:moveTo>
                <a:lnTo>
                  <a:pt x="0" y="0"/>
                </a:lnTo>
                <a:lnTo>
                  <a:pt x="2467621" y="6857996"/>
                </a:lnTo>
                <a:lnTo>
                  <a:pt x="2851161" y="6857996"/>
                </a:lnTo>
                <a:lnTo>
                  <a:pt x="2851161"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34" name="Google Shape;34;p3"/>
          <p:cNvSpPr/>
          <p:nvPr/>
        </p:nvSpPr>
        <p:spPr>
          <a:xfrm>
            <a:off x="8173593" y="0"/>
            <a:ext cx="968215" cy="5143500"/>
          </a:xfrm>
          <a:custGeom>
            <a:avLst/>
            <a:gdLst/>
            <a:ahLst/>
            <a:cxnLst/>
            <a:rect l="l" t="t" r="r" b="b"/>
            <a:pathLst>
              <a:path w="1290954" h="6858000" extrusionOk="0">
                <a:moveTo>
                  <a:pt x="1290827" y="0"/>
                </a:moveTo>
                <a:lnTo>
                  <a:pt x="1018959" y="0"/>
                </a:lnTo>
                <a:lnTo>
                  <a:pt x="0" y="6857996"/>
                </a:lnTo>
                <a:lnTo>
                  <a:pt x="1290827" y="6857996"/>
                </a:lnTo>
                <a:lnTo>
                  <a:pt x="1290827"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35" name="Google Shape;35;p3"/>
          <p:cNvSpPr/>
          <p:nvPr/>
        </p:nvSpPr>
        <p:spPr>
          <a:xfrm>
            <a:off x="8205562" y="0"/>
            <a:ext cx="936307" cy="5143500"/>
          </a:xfrm>
          <a:custGeom>
            <a:avLst/>
            <a:gdLst/>
            <a:ahLst/>
            <a:cxnLst/>
            <a:rect l="l" t="t" r="r" b="b"/>
            <a:pathLst>
              <a:path w="1248409" h="6858000" extrusionOk="0">
                <a:moveTo>
                  <a:pt x="1248203" y="0"/>
                </a:moveTo>
                <a:lnTo>
                  <a:pt x="0" y="0"/>
                </a:lnTo>
                <a:lnTo>
                  <a:pt x="1107740" y="6857996"/>
                </a:lnTo>
                <a:lnTo>
                  <a:pt x="1248203" y="6857996"/>
                </a:lnTo>
                <a:lnTo>
                  <a:pt x="1248203"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36" name="Google Shape;36;p3"/>
          <p:cNvSpPr/>
          <p:nvPr/>
        </p:nvSpPr>
        <p:spPr>
          <a:xfrm>
            <a:off x="7779257" y="2692908"/>
            <a:ext cx="1362551" cy="2450782"/>
          </a:xfrm>
          <a:custGeom>
            <a:avLst/>
            <a:gdLst/>
            <a:ahLst/>
            <a:cxnLst/>
            <a:rect l="l" t="t" r="r" b="b"/>
            <a:pathLst>
              <a:path w="1816734" h="3267709" extrusionOk="0">
                <a:moveTo>
                  <a:pt x="1816607" y="0"/>
                </a:moveTo>
                <a:lnTo>
                  <a:pt x="0" y="3267455"/>
                </a:lnTo>
                <a:lnTo>
                  <a:pt x="1816607" y="3267455"/>
                </a:lnTo>
                <a:lnTo>
                  <a:pt x="1816607"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37" name="Google Shape;37;p3"/>
          <p:cNvSpPr/>
          <p:nvPr/>
        </p:nvSpPr>
        <p:spPr>
          <a:xfrm>
            <a:off x="0" y="3009518"/>
            <a:ext cx="336232" cy="2134076"/>
          </a:xfrm>
          <a:custGeom>
            <a:avLst/>
            <a:gdLst/>
            <a:ahLst/>
            <a:cxnLst/>
            <a:rect l="l" t="t" r="r" b="b"/>
            <a:pathLst>
              <a:path w="448309" h="2845434" extrusionOk="0">
                <a:moveTo>
                  <a:pt x="0" y="0"/>
                </a:moveTo>
                <a:lnTo>
                  <a:pt x="0" y="2845307"/>
                </a:lnTo>
                <a:lnTo>
                  <a:pt x="448056" y="2845307"/>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38" name="Google Shape;38;p3"/>
          <p:cNvSpPr/>
          <p:nvPr/>
        </p:nvSpPr>
        <p:spPr>
          <a:xfrm>
            <a:off x="257175" y="652652"/>
            <a:ext cx="6928800" cy="25431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39" name="Google Shape;39;p3"/>
          <p:cNvSpPr/>
          <p:nvPr/>
        </p:nvSpPr>
        <p:spPr>
          <a:xfrm>
            <a:off x="246316" y="641794"/>
            <a:ext cx="6950869" cy="2565083"/>
          </a:xfrm>
          <a:custGeom>
            <a:avLst/>
            <a:gdLst/>
            <a:ahLst/>
            <a:cxnLst/>
            <a:rect l="l" t="t" r="r" b="b"/>
            <a:pathLst>
              <a:path w="9267825" h="3420110" extrusionOk="0">
                <a:moveTo>
                  <a:pt x="0" y="3419855"/>
                </a:moveTo>
                <a:lnTo>
                  <a:pt x="9267444" y="3419855"/>
                </a:lnTo>
                <a:lnTo>
                  <a:pt x="9267444" y="0"/>
                </a:lnTo>
                <a:lnTo>
                  <a:pt x="0" y="0"/>
                </a:lnTo>
                <a:lnTo>
                  <a:pt x="0" y="3419855"/>
                </a:lnTo>
                <a:close/>
              </a:path>
            </a:pathLst>
          </a:custGeom>
          <a:noFill/>
          <a:ln w="28950" cap="flat" cmpd="sng">
            <a:solidFill>
              <a:srgbClr val="001F5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40" name="Google Shape;40;p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 name="Google Shape;41;p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2" name="Google Shape;42;p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3"/>
        <p:cNvGrpSpPr/>
        <p:nvPr/>
      </p:nvGrpSpPr>
      <p:grpSpPr>
        <a:xfrm>
          <a:off x="0" y="0"/>
          <a:ext cx="0" cy="0"/>
          <a:chOff x="0" y="0"/>
          <a:chExt cx="0" cy="0"/>
        </a:xfrm>
      </p:grpSpPr>
      <p:sp>
        <p:nvSpPr>
          <p:cNvPr id="44" name="Google Shape;44;p4"/>
          <p:cNvSpPr txBox="1">
            <a:spLocks noGrp="1"/>
          </p:cNvSpPr>
          <p:nvPr>
            <p:ph type="ctrTitle"/>
          </p:nvPr>
        </p:nvSpPr>
        <p:spPr>
          <a:xfrm>
            <a:off x="685800" y="1594485"/>
            <a:ext cx="7772400" cy="10800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5" name="Google Shape;45;p4"/>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6" name="Google Shape;46;p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7" name="Google Shape;47;p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8" name="Google Shape;48;p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1486852" y="1707928"/>
            <a:ext cx="6170400" cy="10257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sz="3300" b="1" i="0">
                <a:solidFill>
                  <a:srgbClr val="5FCAEE"/>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1" name="Google Shape;51;p5"/>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52" name="Google Shape;52;p5"/>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53" name="Google Shape;53;p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4" name="Google Shape;54;p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5" name="Google Shape;55;p5"/>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486852" y="1707928"/>
            <a:ext cx="6170400" cy="10257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sz="3300" b="1" i="0">
                <a:solidFill>
                  <a:srgbClr val="5FCAEE"/>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9" name="Google Shape;59;p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6"/>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7"/>
          <p:cNvSpPr txBox="1">
            <a:spLocks noGrp="1"/>
          </p:cNvSpPr>
          <p:nvPr>
            <p:ph type="ctrTitle"/>
          </p:nvPr>
        </p:nvSpPr>
        <p:spPr>
          <a:xfrm>
            <a:off x="311708" y="744575"/>
            <a:ext cx="8520600" cy="20526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7"/>
          <p:cNvSpPr txBox="1">
            <a:spLocks noGrp="1"/>
          </p:cNvSpPr>
          <p:nvPr>
            <p:ph type="subTitle" idx="1"/>
          </p:nvPr>
        </p:nvSpPr>
        <p:spPr>
          <a:xfrm>
            <a:off x="311700" y="2834125"/>
            <a:ext cx="8520600" cy="792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7"/>
          <p:cNvSpPr txBox="1">
            <a:spLocks noGrp="1"/>
          </p:cNvSpPr>
          <p:nvPr>
            <p:ph type="sldNum" idx="12"/>
          </p:nvPr>
        </p:nvSpPr>
        <p:spPr>
          <a:xfrm>
            <a:off x="8472458" y="4663217"/>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7028307" y="0"/>
            <a:ext cx="914400" cy="5143500"/>
          </a:xfrm>
          <a:custGeom>
            <a:avLst/>
            <a:gdLst/>
            <a:ahLst/>
            <a:cxnLst/>
            <a:rect l="l" t="t" r="r" b="b"/>
            <a:pathLst>
              <a:path w="1219200" h="6858000" extrusionOk="0">
                <a:moveTo>
                  <a:pt x="0" y="0"/>
                </a:moveTo>
                <a:lnTo>
                  <a:pt x="1219200" y="6857999"/>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7" name="Google Shape;7;p1"/>
          <p:cNvSpPr/>
          <p:nvPr/>
        </p:nvSpPr>
        <p:spPr>
          <a:xfrm>
            <a:off x="5568696" y="2761488"/>
            <a:ext cx="3572828" cy="2382678"/>
          </a:xfrm>
          <a:custGeom>
            <a:avLst/>
            <a:gdLst/>
            <a:ahLst/>
            <a:cxnLst/>
            <a:rect l="l" t="t" r="r" b="b"/>
            <a:pathLst>
              <a:path w="4763770" h="3176904" extrusionOk="0">
                <a:moveTo>
                  <a:pt x="4763516" y="0"/>
                </a:moveTo>
                <a:lnTo>
                  <a:pt x="0" y="3176586"/>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8" name="Google Shape;8;p1"/>
          <p:cNvSpPr/>
          <p:nvPr/>
        </p:nvSpPr>
        <p:spPr>
          <a:xfrm>
            <a:off x="6886575" y="0"/>
            <a:ext cx="2255519" cy="5143500"/>
          </a:xfrm>
          <a:custGeom>
            <a:avLst/>
            <a:gdLst/>
            <a:ahLst/>
            <a:cxnLst/>
            <a:rect l="l" t="t" r="r" b="b"/>
            <a:pathLst>
              <a:path w="3007359" h="6858000" extrusionOk="0">
                <a:moveTo>
                  <a:pt x="3006851" y="0"/>
                </a:moveTo>
                <a:lnTo>
                  <a:pt x="2042483" y="0"/>
                </a:lnTo>
                <a:lnTo>
                  <a:pt x="0" y="6857996"/>
                </a:lnTo>
                <a:lnTo>
                  <a:pt x="3006851" y="6857996"/>
                </a:lnTo>
                <a:lnTo>
                  <a:pt x="3006851"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9" name="Google Shape;9;p1"/>
          <p:cNvSpPr/>
          <p:nvPr/>
        </p:nvSpPr>
        <p:spPr>
          <a:xfrm>
            <a:off x="7203251" y="0"/>
            <a:ext cx="1941194" cy="5143500"/>
          </a:xfrm>
          <a:custGeom>
            <a:avLst/>
            <a:gdLst/>
            <a:ahLst/>
            <a:cxnLst/>
            <a:rect l="l" t="t" r="r" b="b"/>
            <a:pathLst>
              <a:path w="2588259" h="6858000" extrusionOk="0">
                <a:moveTo>
                  <a:pt x="2587664" y="0"/>
                </a:moveTo>
                <a:lnTo>
                  <a:pt x="0" y="0"/>
                </a:lnTo>
                <a:lnTo>
                  <a:pt x="1208190" y="6857996"/>
                </a:lnTo>
                <a:lnTo>
                  <a:pt x="2587664" y="6857996"/>
                </a:lnTo>
                <a:lnTo>
                  <a:pt x="2587664"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0" name="Google Shape;10;p1"/>
          <p:cNvSpPr/>
          <p:nvPr/>
        </p:nvSpPr>
        <p:spPr>
          <a:xfrm>
            <a:off x="6699123" y="2286000"/>
            <a:ext cx="2445068" cy="2857500"/>
          </a:xfrm>
          <a:custGeom>
            <a:avLst/>
            <a:gdLst/>
            <a:ahLst/>
            <a:cxnLst/>
            <a:rect l="l" t="t" r="r" b="b"/>
            <a:pathLst>
              <a:path w="3260090" h="3810000" extrusionOk="0">
                <a:moveTo>
                  <a:pt x="3259835" y="0"/>
                </a:moveTo>
                <a:lnTo>
                  <a:pt x="0" y="3809999"/>
                </a:lnTo>
                <a:lnTo>
                  <a:pt x="3259835" y="3809999"/>
                </a:lnTo>
                <a:lnTo>
                  <a:pt x="325983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1" name="Google Shape;11;p1"/>
          <p:cNvSpPr/>
          <p:nvPr/>
        </p:nvSpPr>
        <p:spPr>
          <a:xfrm>
            <a:off x="7003342" y="0"/>
            <a:ext cx="2138838" cy="5143500"/>
          </a:xfrm>
          <a:custGeom>
            <a:avLst/>
            <a:gdLst/>
            <a:ahLst/>
            <a:cxnLst/>
            <a:rect l="l" t="t" r="r" b="b"/>
            <a:pathLst>
              <a:path w="2851784" h="6858000" extrusionOk="0">
                <a:moveTo>
                  <a:pt x="2851161" y="0"/>
                </a:moveTo>
                <a:lnTo>
                  <a:pt x="0" y="0"/>
                </a:lnTo>
                <a:lnTo>
                  <a:pt x="2467621" y="6857996"/>
                </a:lnTo>
                <a:lnTo>
                  <a:pt x="2851161" y="6857996"/>
                </a:lnTo>
                <a:lnTo>
                  <a:pt x="2851161"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2" name="Google Shape;12;p1"/>
          <p:cNvSpPr/>
          <p:nvPr/>
        </p:nvSpPr>
        <p:spPr>
          <a:xfrm>
            <a:off x="8173593" y="0"/>
            <a:ext cx="968215" cy="5143500"/>
          </a:xfrm>
          <a:custGeom>
            <a:avLst/>
            <a:gdLst/>
            <a:ahLst/>
            <a:cxnLst/>
            <a:rect l="l" t="t" r="r" b="b"/>
            <a:pathLst>
              <a:path w="1290954" h="6858000" extrusionOk="0">
                <a:moveTo>
                  <a:pt x="1290827" y="0"/>
                </a:moveTo>
                <a:lnTo>
                  <a:pt x="1018959" y="0"/>
                </a:lnTo>
                <a:lnTo>
                  <a:pt x="0" y="6857996"/>
                </a:lnTo>
                <a:lnTo>
                  <a:pt x="1290827" y="6857996"/>
                </a:lnTo>
                <a:lnTo>
                  <a:pt x="1290827"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3" name="Google Shape;13;p1"/>
          <p:cNvSpPr/>
          <p:nvPr/>
        </p:nvSpPr>
        <p:spPr>
          <a:xfrm>
            <a:off x="8205562" y="0"/>
            <a:ext cx="936307" cy="5143500"/>
          </a:xfrm>
          <a:custGeom>
            <a:avLst/>
            <a:gdLst/>
            <a:ahLst/>
            <a:cxnLst/>
            <a:rect l="l" t="t" r="r" b="b"/>
            <a:pathLst>
              <a:path w="1248409" h="6858000" extrusionOk="0">
                <a:moveTo>
                  <a:pt x="1248203" y="0"/>
                </a:moveTo>
                <a:lnTo>
                  <a:pt x="0" y="0"/>
                </a:lnTo>
                <a:lnTo>
                  <a:pt x="1107740" y="6857996"/>
                </a:lnTo>
                <a:lnTo>
                  <a:pt x="1248203" y="6857996"/>
                </a:lnTo>
                <a:lnTo>
                  <a:pt x="1248203"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4" name="Google Shape;14;p1"/>
          <p:cNvSpPr/>
          <p:nvPr/>
        </p:nvSpPr>
        <p:spPr>
          <a:xfrm>
            <a:off x="7779257" y="2692908"/>
            <a:ext cx="1362551" cy="2450782"/>
          </a:xfrm>
          <a:custGeom>
            <a:avLst/>
            <a:gdLst/>
            <a:ahLst/>
            <a:cxnLst/>
            <a:rect l="l" t="t" r="r" b="b"/>
            <a:pathLst>
              <a:path w="1816734" h="3267709" extrusionOk="0">
                <a:moveTo>
                  <a:pt x="1816607" y="0"/>
                </a:moveTo>
                <a:lnTo>
                  <a:pt x="0" y="3267455"/>
                </a:lnTo>
                <a:lnTo>
                  <a:pt x="1816607" y="3267455"/>
                </a:lnTo>
                <a:lnTo>
                  <a:pt x="1816607"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5" name="Google Shape;15;p1"/>
          <p:cNvSpPr/>
          <p:nvPr/>
        </p:nvSpPr>
        <p:spPr>
          <a:xfrm>
            <a:off x="0" y="3009518"/>
            <a:ext cx="336232" cy="2134076"/>
          </a:xfrm>
          <a:custGeom>
            <a:avLst/>
            <a:gdLst/>
            <a:ahLst/>
            <a:cxnLst/>
            <a:rect l="l" t="t" r="r" b="b"/>
            <a:pathLst>
              <a:path w="448309" h="2845434" extrusionOk="0">
                <a:moveTo>
                  <a:pt x="0" y="0"/>
                </a:moveTo>
                <a:lnTo>
                  <a:pt x="0" y="2845307"/>
                </a:lnTo>
                <a:lnTo>
                  <a:pt x="448056" y="2845307"/>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0"/>
          </a:p>
        </p:txBody>
      </p:sp>
      <p:sp>
        <p:nvSpPr>
          <p:cNvPr id="16" name="Google Shape;16;p1"/>
          <p:cNvSpPr txBox="1">
            <a:spLocks noGrp="1"/>
          </p:cNvSpPr>
          <p:nvPr>
            <p:ph type="title"/>
          </p:nvPr>
        </p:nvSpPr>
        <p:spPr>
          <a:xfrm>
            <a:off x="1486852" y="1707928"/>
            <a:ext cx="6170400" cy="10257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100"/>
              <a:buNone/>
              <a:defRPr sz="3300" b="1" i="0" u="none" strike="noStrike" cap="none">
                <a:solidFill>
                  <a:srgbClr val="5FCAEE"/>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7" name="Google Shape;17;p1"/>
          <p:cNvSpPr txBox="1">
            <a:spLocks noGrp="1"/>
          </p:cNvSpPr>
          <p:nvPr>
            <p:ph type="body" idx="1"/>
          </p:nvPr>
        </p:nvSpPr>
        <p:spPr>
          <a:xfrm>
            <a:off x="567233" y="1312736"/>
            <a:ext cx="8009400" cy="27747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100"/>
              <a:buNone/>
              <a:defRPr sz="1400" b="0" i="0" u="none" strike="noStrike" cap="none">
                <a:latin typeface="Calibri"/>
                <a:ea typeface="Calibri"/>
                <a:cs typeface="Calibri"/>
                <a:sym typeface="Calibri"/>
              </a:defRPr>
            </a:lvl2pPr>
            <a:lvl3pPr marL="1371600" marR="0" lvl="2" indent="-228600" algn="l" rtl="0">
              <a:spcBef>
                <a:spcPts val="0"/>
              </a:spcBef>
              <a:spcAft>
                <a:spcPts val="0"/>
              </a:spcAft>
              <a:buSzPts val="1100"/>
              <a:buNone/>
              <a:defRPr sz="1400" b="0" i="0" u="none" strike="noStrike" cap="none">
                <a:latin typeface="Calibri"/>
                <a:ea typeface="Calibri"/>
                <a:cs typeface="Calibri"/>
                <a:sym typeface="Calibri"/>
              </a:defRPr>
            </a:lvl3pPr>
            <a:lvl4pPr marL="1828800" marR="0" lvl="3" indent="-228600" algn="l" rtl="0">
              <a:spcBef>
                <a:spcPts val="0"/>
              </a:spcBef>
              <a:spcAft>
                <a:spcPts val="0"/>
              </a:spcAft>
              <a:buSzPts val="1100"/>
              <a:buNone/>
              <a:defRPr sz="1400" b="0" i="0" u="none" strike="noStrike" cap="none">
                <a:latin typeface="Calibri"/>
                <a:ea typeface="Calibri"/>
                <a:cs typeface="Calibri"/>
                <a:sym typeface="Calibri"/>
              </a:defRPr>
            </a:lvl4pPr>
            <a:lvl5pPr marL="2286000" marR="0" lvl="4" indent="-228600" algn="l" rtl="0">
              <a:spcBef>
                <a:spcPts val="0"/>
              </a:spcBef>
              <a:spcAft>
                <a:spcPts val="0"/>
              </a:spcAft>
              <a:buSzPts val="1100"/>
              <a:buNone/>
              <a:defRPr sz="1400" b="0" i="0" u="none" strike="noStrike" cap="none">
                <a:latin typeface="Calibri"/>
                <a:ea typeface="Calibri"/>
                <a:cs typeface="Calibri"/>
                <a:sym typeface="Calibri"/>
              </a:defRPr>
            </a:lvl5pPr>
            <a:lvl6pPr marL="2743200" marR="0" lvl="5" indent="-228600" algn="l" rtl="0">
              <a:spcBef>
                <a:spcPts val="0"/>
              </a:spcBef>
              <a:spcAft>
                <a:spcPts val="0"/>
              </a:spcAft>
              <a:buSzPts val="1100"/>
              <a:buNone/>
              <a:defRPr sz="1400" b="0" i="0" u="none" strike="noStrike" cap="none">
                <a:latin typeface="Calibri"/>
                <a:ea typeface="Calibri"/>
                <a:cs typeface="Calibri"/>
                <a:sym typeface="Calibri"/>
              </a:defRPr>
            </a:lvl6pPr>
            <a:lvl7pPr marL="3200400" marR="0" lvl="6" indent="-228600" algn="l" rtl="0">
              <a:spcBef>
                <a:spcPts val="0"/>
              </a:spcBef>
              <a:spcAft>
                <a:spcPts val="0"/>
              </a:spcAft>
              <a:buSzPts val="1100"/>
              <a:buNone/>
              <a:defRPr sz="1400" b="0" i="0" u="none" strike="noStrike" cap="none">
                <a:latin typeface="Calibri"/>
                <a:ea typeface="Calibri"/>
                <a:cs typeface="Calibri"/>
                <a:sym typeface="Calibri"/>
              </a:defRPr>
            </a:lvl7pPr>
            <a:lvl8pPr marL="3657600" marR="0" lvl="7" indent="-228600" algn="l" rtl="0">
              <a:spcBef>
                <a:spcPts val="0"/>
              </a:spcBef>
              <a:spcAft>
                <a:spcPts val="0"/>
              </a:spcAft>
              <a:buSzPts val="1100"/>
              <a:buNone/>
              <a:defRPr sz="1400" b="0" i="0" u="none" strike="noStrike" cap="none">
                <a:latin typeface="Calibri"/>
                <a:ea typeface="Calibri"/>
                <a:cs typeface="Calibri"/>
                <a:sym typeface="Calibri"/>
              </a:defRPr>
            </a:lvl8pPr>
            <a:lvl9pPr marL="4114800" marR="0" lvl="8" indent="-228600" algn="l" rtl="0">
              <a:spcBef>
                <a:spcPts val="0"/>
              </a:spcBef>
              <a:spcAft>
                <a:spcPts val="0"/>
              </a:spcAft>
              <a:buSzPts val="1100"/>
              <a:buNone/>
              <a:defRPr sz="14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100"/>
              <a:buNone/>
              <a:defRPr sz="1400">
                <a:solidFill>
                  <a:srgbClr val="888888"/>
                </a:solidFill>
              </a:defRPr>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9" name="Google Shape;19;p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100"/>
              <a:buNone/>
              <a:defRPr sz="1400">
                <a:solidFill>
                  <a:srgbClr val="888888"/>
                </a:solidFill>
              </a:defRPr>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20" name="Google Shape;20;p1"/>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a:solidFill>
                  <a:srgbClr val="888888"/>
                </a:solidFill>
              </a:defRPr>
            </a:lvl1pPr>
            <a:lvl2pPr marL="0" marR="0" lvl="1" indent="0" algn="r" rtl="0">
              <a:spcBef>
                <a:spcPts val="0"/>
              </a:spcBef>
              <a:buNone/>
              <a:defRPr sz="1400">
                <a:solidFill>
                  <a:srgbClr val="888888"/>
                </a:solidFill>
              </a:defRPr>
            </a:lvl2pPr>
            <a:lvl3pPr marL="0" marR="0" lvl="2" indent="0" algn="r" rtl="0">
              <a:spcBef>
                <a:spcPts val="0"/>
              </a:spcBef>
              <a:buNone/>
              <a:defRPr sz="1400">
                <a:solidFill>
                  <a:srgbClr val="888888"/>
                </a:solidFill>
              </a:defRPr>
            </a:lvl3pPr>
            <a:lvl4pPr marL="0" marR="0" lvl="3" indent="0" algn="r" rtl="0">
              <a:spcBef>
                <a:spcPts val="0"/>
              </a:spcBef>
              <a:buNone/>
              <a:defRPr sz="1400">
                <a:solidFill>
                  <a:srgbClr val="888888"/>
                </a:solidFill>
              </a:defRPr>
            </a:lvl4pPr>
            <a:lvl5pPr marL="0" marR="0" lvl="4" indent="0" algn="r" rtl="0">
              <a:spcBef>
                <a:spcPts val="0"/>
              </a:spcBef>
              <a:buNone/>
              <a:defRPr sz="1400">
                <a:solidFill>
                  <a:srgbClr val="888888"/>
                </a:solidFill>
              </a:defRPr>
            </a:lvl5pPr>
            <a:lvl6pPr marL="0" marR="0" lvl="5" indent="0" algn="r" rtl="0">
              <a:spcBef>
                <a:spcPts val="0"/>
              </a:spcBef>
              <a:buNone/>
              <a:defRPr sz="1400">
                <a:solidFill>
                  <a:srgbClr val="888888"/>
                </a:solidFill>
              </a:defRPr>
            </a:lvl6pPr>
            <a:lvl7pPr marL="0" marR="0" lvl="6" indent="0" algn="r" rtl="0">
              <a:spcBef>
                <a:spcPts val="0"/>
              </a:spcBef>
              <a:buNone/>
              <a:defRPr sz="1400">
                <a:solidFill>
                  <a:srgbClr val="888888"/>
                </a:solidFill>
              </a:defRPr>
            </a:lvl7pPr>
            <a:lvl8pPr marL="0" marR="0" lvl="7" indent="0" algn="r" rtl="0">
              <a:spcBef>
                <a:spcPts val="0"/>
              </a:spcBef>
              <a:buNone/>
              <a:defRPr sz="1400">
                <a:solidFill>
                  <a:srgbClr val="888888"/>
                </a:solidFill>
              </a:defRPr>
            </a:lvl8pPr>
            <a:lvl9pPr marL="0" marR="0" lvl="8" indent="0" algn="r" rtl="0">
              <a:spcBef>
                <a:spcPts val="0"/>
              </a:spcBef>
              <a:buNone/>
              <a:defRPr sz="1400">
                <a:solidFill>
                  <a:srgbClr val="888888"/>
                </a:solidFill>
              </a:defRPr>
            </a:lvl9pPr>
          </a:lstStyle>
          <a:p>
            <a:pPr marL="0" lvl="0" indent="0" algn="r" rtl="0">
              <a:spcBef>
                <a:spcPts val="0"/>
              </a:spcBef>
              <a:spcAft>
                <a:spcPts val="0"/>
              </a:spcAft>
              <a:buNone/>
            </a:pPr>
            <a:fld id="{00000000-1234-1234-1234-123412341234}" type="slidenum">
              <a:rPr lang="en-GB"/>
              <a:t>‹#›</a:t>
            </a:fld>
            <a:endParaRPr sz="11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txBox="1">
            <a:spLocks noGrp="1"/>
          </p:cNvSpPr>
          <p:nvPr>
            <p:ph type="subTitle" idx="1"/>
          </p:nvPr>
        </p:nvSpPr>
        <p:spPr>
          <a:xfrm>
            <a:off x="311700" y="1480574"/>
            <a:ext cx="7375640" cy="955825"/>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GB" sz="3000" b="1" dirty="0">
                <a:solidFill>
                  <a:srgbClr val="5FCAEE"/>
                </a:solidFill>
                <a:latin typeface="Montserrat"/>
                <a:ea typeface="Montserrat"/>
                <a:cs typeface="Montserrat"/>
                <a:sym typeface="Montserrat"/>
              </a:rPr>
              <a:t>DETECTING USER STANCE ON CONTROVERSIAL TOPICS</a:t>
            </a:r>
            <a:endParaRPr sz="3000" b="1" dirty="0">
              <a:solidFill>
                <a:srgbClr val="5FCAEE"/>
              </a:solidFill>
              <a:latin typeface="Montserrat"/>
              <a:ea typeface="Montserrat"/>
              <a:cs typeface="Montserrat"/>
              <a:sym typeface="Montserrat"/>
            </a:endParaRPr>
          </a:p>
          <a:p>
            <a:pPr marL="0" lvl="0" indent="0" algn="ctr" rtl="0">
              <a:spcBef>
                <a:spcPts val="0"/>
              </a:spcBef>
              <a:spcAft>
                <a:spcPts val="0"/>
              </a:spcAft>
              <a:buNone/>
            </a:pPr>
            <a:endParaRPr sz="3000" b="1" dirty="0">
              <a:solidFill>
                <a:srgbClr val="5FCAEE"/>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7"/>
          <p:cNvPicPr preferRelativeResize="0"/>
          <p:nvPr/>
        </p:nvPicPr>
        <p:blipFill rotWithShape="1">
          <a:blip r:embed="rId3">
            <a:alphaModFix/>
          </a:blip>
          <a:srcRect l="-5640" r="5640"/>
          <a:stretch/>
        </p:blipFill>
        <p:spPr>
          <a:xfrm>
            <a:off x="75050" y="874325"/>
            <a:ext cx="3702000" cy="2743200"/>
          </a:xfrm>
          <a:prstGeom prst="rect">
            <a:avLst/>
          </a:prstGeom>
          <a:noFill/>
          <a:ln>
            <a:noFill/>
          </a:ln>
        </p:spPr>
      </p:pic>
      <p:pic>
        <p:nvPicPr>
          <p:cNvPr id="136" name="Google Shape;136;p17"/>
          <p:cNvPicPr preferRelativeResize="0"/>
          <p:nvPr/>
        </p:nvPicPr>
        <p:blipFill>
          <a:blip r:embed="rId4">
            <a:alphaModFix/>
          </a:blip>
          <a:stretch>
            <a:fillRect/>
          </a:stretch>
        </p:blipFill>
        <p:spPr>
          <a:xfrm>
            <a:off x="3699700" y="874325"/>
            <a:ext cx="3622075" cy="2743200"/>
          </a:xfrm>
          <a:prstGeom prst="rect">
            <a:avLst/>
          </a:prstGeom>
          <a:noFill/>
          <a:ln>
            <a:noFill/>
          </a:ln>
        </p:spPr>
      </p:pic>
      <p:sp>
        <p:nvSpPr>
          <p:cNvPr id="137" name="Google Shape;137;p17"/>
          <p:cNvSpPr txBox="1"/>
          <p:nvPr/>
        </p:nvSpPr>
        <p:spPr>
          <a:xfrm>
            <a:off x="850800" y="4163775"/>
            <a:ext cx="2436300"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5FCAEE"/>
                </a:solidFill>
                <a:latin typeface="Montserrat"/>
                <a:ea typeface="Montserrat"/>
                <a:cs typeface="Montserrat"/>
                <a:sym typeface="Montserrat"/>
              </a:rPr>
              <a:t>Confusion Matrix Of Random Forrest</a:t>
            </a:r>
            <a:endParaRPr>
              <a:solidFill>
                <a:srgbClr val="5FCAEE"/>
              </a:solidFill>
              <a:latin typeface="Montserrat"/>
              <a:ea typeface="Montserrat"/>
              <a:cs typeface="Montserrat"/>
              <a:sym typeface="Montserrat"/>
            </a:endParaRPr>
          </a:p>
        </p:txBody>
      </p:sp>
      <p:sp>
        <p:nvSpPr>
          <p:cNvPr id="138" name="Google Shape;138;p17"/>
          <p:cNvSpPr txBox="1"/>
          <p:nvPr/>
        </p:nvSpPr>
        <p:spPr>
          <a:xfrm>
            <a:off x="4086450" y="4163775"/>
            <a:ext cx="2475000" cy="5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5FCAEE"/>
                </a:solidFill>
                <a:latin typeface="Montserrat"/>
                <a:ea typeface="Montserrat"/>
                <a:cs typeface="Montserrat"/>
                <a:sym typeface="Montserrat"/>
              </a:rPr>
              <a:t>Confusion Matrix Of Support Vector Machine</a:t>
            </a:r>
            <a:endParaRPr>
              <a:solidFill>
                <a:srgbClr val="5FCAEE"/>
              </a:solidFill>
              <a:latin typeface="Montserrat"/>
              <a:ea typeface="Montserrat"/>
              <a:cs typeface="Montserrat"/>
              <a:sym typeface="Montserrat"/>
            </a:endParaRPr>
          </a:p>
        </p:txBody>
      </p:sp>
      <p:cxnSp>
        <p:nvCxnSpPr>
          <p:cNvPr id="139" name="Google Shape;139;p17"/>
          <p:cNvCxnSpPr/>
          <p:nvPr/>
        </p:nvCxnSpPr>
        <p:spPr>
          <a:xfrm>
            <a:off x="1922300" y="3707800"/>
            <a:ext cx="7500" cy="365700"/>
          </a:xfrm>
          <a:prstGeom prst="straightConnector1">
            <a:avLst/>
          </a:prstGeom>
          <a:noFill/>
          <a:ln w="9525" cap="flat" cmpd="sng">
            <a:solidFill>
              <a:schemeClr val="dk2"/>
            </a:solidFill>
            <a:prstDash val="solid"/>
            <a:round/>
            <a:headEnd type="none" w="med" len="med"/>
            <a:tailEnd type="triangle" w="med" len="med"/>
          </a:ln>
        </p:spPr>
      </p:cxnSp>
      <p:cxnSp>
        <p:nvCxnSpPr>
          <p:cNvPr id="140" name="Google Shape;140;p17"/>
          <p:cNvCxnSpPr/>
          <p:nvPr/>
        </p:nvCxnSpPr>
        <p:spPr>
          <a:xfrm flipH="1">
            <a:off x="5385262" y="3701350"/>
            <a:ext cx="6300" cy="378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8"/>
          <p:cNvPicPr preferRelativeResize="0"/>
          <p:nvPr/>
        </p:nvPicPr>
        <p:blipFill>
          <a:blip r:embed="rId3">
            <a:alphaModFix/>
          </a:blip>
          <a:stretch>
            <a:fillRect/>
          </a:stretch>
        </p:blipFill>
        <p:spPr>
          <a:xfrm>
            <a:off x="155625" y="680025"/>
            <a:ext cx="3507075" cy="3393525"/>
          </a:xfrm>
          <a:prstGeom prst="rect">
            <a:avLst/>
          </a:prstGeom>
          <a:noFill/>
          <a:ln>
            <a:noFill/>
          </a:ln>
        </p:spPr>
      </p:pic>
      <p:pic>
        <p:nvPicPr>
          <p:cNvPr id="146" name="Google Shape;146;p18"/>
          <p:cNvPicPr preferRelativeResize="0"/>
          <p:nvPr/>
        </p:nvPicPr>
        <p:blipFill>
          <a:blip r:embed="rId4">
            <a:alphaModFix/>
          </a:blip>
          <a:stretch>
            <a:fillRect/>
          </a:stretch>
        </p:blipFill>
        <p:spPr>
          <a:xfrm>
            <a:off x="3726425" y="602550"/>
            <a:ext cx="3402275" cy="3329075"/>
          </a:xfrm>
          <a:prstGeom prst="rect">
            <a:avLst/>
          </a:prstGeom>
          <a:noFill/>
          <a:ln>
            <a:noFill/>
          </a:ln>
        </p:spPr>
      </p:pic>
      <p:sp>
        <p:nvSpPr>
          <p:cNvPr id="147" name="Google Shape;147;p18"/>
          <p:cNvSpPr txBox="1"/>
          <p:nvPr/>
        </p:nvSpPr>
        <p:spPr>
          <a:xfrm>
            <a:off x="2371950" y="4318475"/>
            <a:ext cx="3402300" cy="6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5FCAEE"/>
                </a:solidFill>
                <a:latin typeface="Montserrat"/>
                <a:ea typeface="Montserrat"/>
                <a:cs typeface="Montserrat"/>
                <a:sym typeface="Montserrat"/>
              </a:rPr>
              <a:t>Graphs which compare the training and testing accuracies of different Models</a:t>
            </a:r>
            <a:endParaRPr>
              <a:solidFill>
                <a:srgbClr val="5FCAEE"/>
              </a:solidFill>
              <a:latin typeface="Montserrat"/>
              <a:ea typeface="Montserrat"/>
              <a:cs typeface="Montserrat"/>
              <a:sym typeface="Montserrat"/>
            </a:endParaRPr>
          </a:p>
        </p:txBody>
      </p:sp>
      <p:cxnSp>
        <p:nvCxnSpPr>
          <p:cNvPr id="148" name="Google Shape;148;p18"/>
          <p:cNvCxnSpPr/>
          <p:nvPr/>
        </p:nvCxnSpPr>
        <p:spPr>
          <a:xfrm>
            <a:off x="3003600" y="4034875"/>
            <a:ext cx="399600" cy="28350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18"/>
          <p:cNvCxnSpPr/>
          <p:nvPr/>
        </p:nvCxnSpPr>
        <p:spPr>
          <a:xfrm flipH="1">
            <a:off x="4460175" y="3905975"/>
            <a:ext cx="154800" cy="335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ctrTitle"/>
          </p:nvPr>
        </p:nvSpPr>
        <p:spPr>
          <a:xfrm>
            <a:off x="311950" y="344050"/>
            <a:ext cx="2459700" cy="42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2500" u="sng">
                <a:latin typeface="Montserrat"/>
                <a:ea typeface="Montserrat"/>
                <a:cs typeface="Montserrat"/>
                <a:sym typeface="Montserrat"/>
              </a:rPr>
              <a:t>CONCLUSION</a:t>
            </a:r>
            <a:endParaRPr sz="2500" u="sng">
              <a:latin typeface="Montserrat"/>
              <a:ea typeface="Montserrat"/>
              <a:cs typeface="Montserrat"/>
              <a:sym typeface="Montserrat"/>
            </a:endParaRPr>
          </a:p>
        </p:txBody>
      </p:sp>
      <p:sp>
        <p:nvSpPr>
          <p:cNvPr id="155" name="Google Shape;155;p19"/>
          <p:cNvSpPr txBox="1">
            <a:spLocks noGrp="1"/>
          </p:cNvSpPr>
          <p:nvPr>
            <p:ph type="subTitle" idx="1"/>
          </p:nvPr>
        </p:nvSpPr>
        <p:spPr>
          <a:xfrm>
            <a:off x="311950" y="876452"/>
            <a:ext cx="6400800" cy="41838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After researching extensively about the work related to the problem of Stance detection and rigorously working to implement the stuff that seemed to better for our work, we made several models that gave comparable accuracies. To conclude this work, we want to put forth these points:</a:t>
            </a: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i) We created our own dataset targeting the General Elections Of 2019 which were collected from Twitter and performed all the required preprocessing such as calculating TF-IDF score,  POS and sentiment scores which helped us in compiling a dataset that has a variety of features to move the work forward.</a:t>
            </a: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ii) As our data was imbalanced we found that techniques like SMOTE and Random Sampling can solve these problems in ML Models and Label Smoothing in Neural Networks to a great extent.</a:t>
            </a: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endParaRPr sz="1600" dirty="0">
              <a:solidFill>
                <a:srgbClr val="5FCAEE"/>
              </a:solidFill>
              <a:latin typeface="Montserrat"/>
              <a:ea typeface="Montserrat"/>
              <a:cs typeface="Montserrat"/>
              <a:sym typeface="Montserrat"/>
            </a:endParaRPr>
          </a:p>
          <a:p>
            <a:pPr marL="0" lvl="0" indent="0" algn="just" rtl="0">
              <a:spcBef>
                <a:spcPts val="0"/>
              </a:spcBef>
              <a:spcAft>
                <a:spcPts val="0"/>
              </a:spcAft>
              <a:buClr>
                <a:schemeClr val="dk1"/>
              </a:buClr>
              <a:buSzPts val="1100"/>
              <a:buFont typeface="Arial"/>
              <a:buNone/>
            </a:pPr>
            <a:endParaRPr dirty="0">
              <a:solidFill>
                <a:srgbClr val="5FCAEE"/>
              </a:solidFill>
              <a:latin typeface="Montserrat"/>
              <a:ea typeface="Montserrat"/>
              <a:cs typeface="Montserrat"/>
              <a:sym typeface="Montserrat"/>
            </a:endParaRPr>
          </a:p>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subTitle" idx="1"/>
          </p:nvPr>
        </p:nvSpPr>
        <p:spPr>
          <a:xfrm>
            <a:off x="379000" y="534177"/>
            <a:ext cx="6400800" cy="4287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1600" dirty="0">
                <a:solidFill>
                  <a:srgbClr val="002060"/>
                </a:solidFill>
                <a:latin typeface="Montserrat"/>
                <a:ea typeface="Montserrat"/>
                <a:cs typeface="Montserrat"/>
                <a:sym typeface="Montserrat"/>
              </a:rPr>
              <a:t>iii) Transfer Learning proved to be a promising method as per our research and work as well. We tried to use this extensively in our work and there was clear improvement in accuracies.</a:t>
            </a:r>
            <a:endParaRPr sz="1600" dirty="0">
              <a:solidFill>
                <a:srgbClr val="002060"/>
              </a:solidFill>
              <a:latin typeface="Montserrat"/>
              <a:ea typeface="Montserrat"/>
              <a:cs typeface="Montserrat"/>
              <a:sym typeface="Montserrat"/>
            </a:endParaRPr>
          </a:p>
          <a:p>
            <a:pPr marL="0" lvl="0" indent="0" algn="l" rtl="0">
              <a:spcBef>
                <a:spcPts val="0"/>
              </a:spcBef>
              <a:spcAft>
                <a:spcPts val="0"/>
              </a:spcAft>
              <a:buNone/>
            </a:pPr>
            <a:endParaRPr sz="1600" dirty="0">
              <a:solidFill>
                <a:srgbClr val="002060"/>
              </a:solidFill>
              <a:latin typeface="Montserrat"/>
              <a:ea typeface="Montserrat"/>
              <a:cs typeface="Montserrat"/>
              <a:sym typeface="Montserrat"/>
            </a:endParaRPr>
          </a:p>
          <a:p>
            <a:pPr marL="0" lvl="0" indent="0" algn="l" rtl="0">
              <a:spcBef>
                <a:spcPts val="0"/>
              </a:spcBef>
              <a:spcAft>
                <a:spcPts val="0"/>
              </a:spcAft>
              <a:buNone/>
            </a:pPr>
            <a:r>
              <a:rPr lang="en-GB" sz="1600" dirty="0">
                <a:solidFill>
                  <a:srgbClr val="002060"/>
                </a:solidFill>
                <a:latin typeface="Montserrat"/>
                <a:ea typeface="Montserrat"/>
                <a:cs typeface="Montserrat"/>
                <a:sym typeface="Montserrat"/>
              </a:rPr>
              <a:t>iv) Vanilla NN and Basic LSTM models performed at par with the ML models although they failed to surpass the results of ML models which was expected. This was due to the fact that we had a limited dataset.</a:t>
            </a:r>
            <a:endParaRPr sz="1600" dirty="0">
              <a:solidFill>
                <a:srgbClr val="002060"/>
              </a:solidFill>
              <a:latin typeface="Montserrat"/>
              <a:ea typeface="Montserrat"/>
              <a:cs typeface="Montserrat"/>
              <a:sym typeface="Montserrat"/>
            </a:endParaRPr>
          </a:p>
          <a:p>
            <a:pPr marL="0" lvl="0" indent="0" algn="l" rtl="0">
              <a:spcBef>
                <a:spcPts val="0"/>
              </a:spcBef>
              <a:spcAft>
                <a:spcPts val="0"/>
              </a:spcAft>
              <a:buNone/>
            </a:pPr>
            <a:endParaRPr sz="1600" dirty="0">
              <a:solidFill>
                <a:srgbClr val="002060"/>
              </a:solidFill>
              <a:latin typeface="Montserrat"/>
              <a:ea typeface="Montserrat"/>
              <a:cs typeface="Montserrat"/>
              <a:sym typeface="Montserrat"/>
            </a:endParaRPr>
          </a:p>
          <a:p>
            <a:pPr marL="0" lvl="0" indent="0" algn="l" rtl="0">
              <a:spcBef>
                <a:spcPts val="0"/>
              </a:spcBef>
              <a:spcAft>
                <a:spcPts val="0"/>
              </a:spcAft>
              <a:buNone/>
            </a:pPr>
            <a:r>
              <a:rPr lang="en-GB" sz="1600" dirty="0">
                <a:solidFill>
                  <a:srgbClr val="002060"/>
                </a:solidFill>
                <a:latin typeface="Montserrat"/>
                <a:ea typeface="Montserrat"/>
                <a:cs typeface="Montserrat"/>
                <a:sym typeface="Montserrat"/>
              </a:rPr>
              <a:t>v) In further work we would like to extend our dataset by adding more annotated tweets and adding more features to it. We would also try out more types of Neural Networks that could help to improve the performance.</a:t>
            </a:r>
            <a:endParaRPr sz="1600" dirty="0">
              <a:solidFill>
                <a:srgbClr val="002060"/>
              </a:solidFill>
              <a:latin typeface="Montserrat"/>
              <a:ea typeface="Montserrat"/>
              <a:cs typeface="Montserrat"/>
              <a:sym typeface="Montserrat"/>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ctrTitle"/>
          </p:nvPr>
        </p:nvSpPr>
        <p:spPr>
          <a:xfrm>
            <a:off x="311950" y="356925"/>
            <a:ext cx="2794800" cy="42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2500" u="sng">
                <a:latin typeface="Montserrat"/>
                <a:ea typeface="Montserrat"/>
                <a:cs typeface="Montserrat"/>
                <a:sym typeface="Montserrat"/>
              </a:rPr>
              <a:t>FUTURE SCOPE</a:t>
            </a:r>
            <a:endParaRPr sz="2500" u="sng">
              <a:latin typeface="Montserrat"/>
              <a:ea typeface="Montserrat"/>
              <a:cs typeface="Montserrat"/>
              <a:sym typeface="Montserrat"/>
            </a:endParaRPr>
          </a:p>
        </p:txBody>
      </p:sp>
      <p:sp>
        <p:nvSpPr>
          <p:cNvPr id="166" name="Google Shape;166;p21"/>
          <p:cNvSpPr txBox="1">
            <a:spLocks noGrp="1"/>
          </p:cNvSpPr>
          <p:nvPr>
            <p:ph type="subTitle" idx="1"/>
          </p:nvPr>
        </p:nvSpPr>
        <p:spPr>
          <a:xfrm>
            <a:off x="311950" y="1063256"/>
            <a:ext cx="6400800" cy="389965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i</a:t>
            </a:r>
            <a:r>
              <a:rPr lang="en-GB" dirty="0">
                <a:solidFill>
                  <a:srgbClr val="002060"/>
                </a:solidFill>
                <a:latin typeface="Montserrat"/>
                <a:ea typeface="Montserrat"/>
                <a:cs typeface="Montserrat"/>
                <a:sym typeface="Montserrat"/>
              </a:rPr>
              <a:t>) We compiled a dataset which contains processed tweets along with various other features for example sentiment score,  TF-IDF and POS. We labelled our data according to standard rules followed in such tasks and hence we are able to present a dataset which according to our belief can be used in other research works. We wish to extend this dataset further by adding more annotated tweets and adding more useful features to it.</a:t>
            </a:r>
            <a:endParaRPr dirty="0">
              <a:solidFill>
                <a:srgbClr val="002060"/>
              </a:solidFill>
              <a:latin typeface="Montserrat"/>
              <a:ea typeface="Montserrat"/>
              <a:cs typeface="Montserrat"/>
              <a:sym typeface="Montserrat"/>
            </a:endParaRPr>
          </a:p>
          <a:p>
            <a:pPr marL="0" lvl="0" indent="0" algn="just" rtl="0">
              <a:spcBef>
                <a:spcPts val="0"/>
              </a:spcBef>
              <a:spcAft>
                <a:spcPts val="0"/>
              </a:spcAft>
              <a:buNone/>
            </a:pPr>
            <a:endParaRPr dirty="0">
              <a:solidFill>
                <a:srgbClr val="002060"/>
              </a:solidFill>
              <a:latin typeface="Montserrat"/>
              <a:ea typeface="Montserrat"/>
              <a:cs typeface="Montserrat"/>
              <a:sym typeface="Montserrat"/>
            </a:endParaRPr>
          </a:p>
          <a:p>
            <a:pPr marL="0" lvl="0" indent="0" algn="just" rtl="0">
              <a:spcBef>
                <a:spcPts val="0"/>
              </a:spcBef>
              <a:spcAft>
                <a:spcPts val="0"/>
              </a:spcAft>
              <a:buNone/>
            </a:pPr>
            <a:r>
              <a:rPr lang="en-GB" dirty="0">
                <a:solidFill>
                  <a:srgbClr val="002060"/>
                </a:solidFill>
                <a:latin typeface="Montserrat"/>
                <a:ea typeface="Montserrat"/>
                <a:cs typeface="Montserrat"/>
                <a:sym typeface="Montserrat"/>
              </a:rPr>
              <a:t>ii) Due to limitations of dataset, more complex Neural Network like Stacked LSTM failed to perform and hence it is quite clear that some different type of Neural Network needs to be used in such type of problem. Other Neural Network models can be figured out that could perform better for this problem.</a:t>
            </a:r>
            <a:endParaRPr dirty="0">
              <a:solidFill>
                <a:srgbClr val="002060"/>
              </a:solidFill>
              <a:latin typeface="Montserrat"/>
              <a:ea typeface="Montserrat"/>
              <a:cs typeface="Montserrat"/>
              <a:sym typeface="Montserrat"/>
            </a:endParaRPr>
          </a:p>
          <a:p>
            <a:pPr marL="0" lvl="0" indent="0" algn="just" rtl="0">
              <a:spcBef>
                <a:spcPts val="0"/>
              </a:spcBef>
              <a:spcAft>
                <a:spcPts val="0"/>
              </a:spcAft>
              <a:buNone/>
            </a:pPr>
            <a:endParaRPr dirty="0">
              <a:solidFill>
                <a:srgbClr val="002060"/>
              </a:solidFill>
              <a:latin typeface="Montserrat"/>
              <a:ea typeface="Montserrat"/>
              <a:cs typeface="Montserrat"/>
              <a:sym typeface="Montserrat"/>
            </a:endParaRPr>
          </a:p>
          <a:p>
            <a:pPr marL="0" lvl="0" indent="0" algn="just" rtl="0">
              <a:spcBef>
                <a:spcPts val="0"/>
              </a:spcBef>
              <a:spcAft>
                <a:spcPts val="0"/>
              </a:spcAft>
              <a:buNone/>
            </a:pPr>
            <a:r>
              <a:rPr lang="en-GB" dirty="0">
                <a:solidFill>
                  <a:srgbClr val="002060"/>
                </a:solidFill>
                <a:latin typeface="Montserrat"/>
                <a:ea typeface="Montserrat"/>
                <a:cs typeface="Montserrat"/>
                <a:sym typeface="Montserrat"/>
              </a:rPr>
              <a:t>iii) Such a model can be devised that can manage any target within the domain of Indian Politics. That can be of great utility in the current scenario. </a:t>
            </a:r>
            <a:endParaRPr dirty="0">
              <a:solidFill>
                <a:srgbClr val="00206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9"/>
          <p:cNvSpPr txBox="1">
            <a:spLocks noGrp="1"/>
          </p:cNvSpPr>
          <p:nvPr>
            <p:ph type="ctrTitle"/>
          </p:nvPr>
        </p:nvSpPr>
        <p:spPr>
          <a:xfrm>
            <a:off x="311700" y="280500"/>
            <a:ext cx="4561200" cy="428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2500" u="sng">
                <a:latin typeface="Montserrat"/>
                <a:ea typeface="Montserrat"/>
                <a:cs typeface="Montserrat"/>
                <a:sym typeface="Montserrat"/>
              </a:rPr>
              <a:t>PROBLEM STATEMENT</a:t>
            </a:r>
            <a:endParaRPr sz="2500" u="sng">
              <a:latin typeface="Montserrat"/>
              <a:ea typeface="Montserrat"/>
              <a:cs typeface="Montserrat"/>
              <a:sym typeface="Montserrat"/>
            </a:endParaRPr>
          </a:p>
        </p:txBody>
      </p:sp>
      <p:sp>
        <p:nvSpPr>
          <p:cNvPr id="77" name="Google Shape;77;p9"/>
          <p:cNvSpPr txBox="1">
            <a:spLocks noGrp="1"/>
          </p:cNvSpPr>
          <p:nvPr>
            <p:ph type="subTitle" idx="1"/>
          </p:nvPr>
        </p:nvSpPr>
        <p:spPr>
          <a:xfrm>
            <a:off x="311700" y="1016500"/>
            <a:ext cx="6922500" cy="3611400"/>
          </a:xfrm>
          <a:prstGeom prst="rect">
            <a:avLst/>
          </a:prstGeom>
        </p:spPr>
        <p:txBody>
          <a:bodyPr spcFirstLastPara="1" wrap="square" lIns="0" tIns="0" rIns="0" bIns="0" anchor="t" anchorCtr="0">
            <a:noAutofit/>
          </a:bodyPr>
          <a:lstStyle/>
          <a:p>
            <a:pPr marL="0" lvl="0" indent="0" algn="just" rtl="0">
              <a:lnSpc>
                <a:spcPct val="115000"/>
              </a:lnSpc>
              <a:spcBef>
                <a:spcPts val="0"/>
              </a:spcBef>
              <a:spcAft>
                <a:spcPts val="0"/>
              </a:spcAft>
              <a:buNone/>
            </a:pPr>
            <a:r>
              <a:rPr lang="en-GB" sz="1600" dirty="0">
                <a:solidFill>
                  <a:srgbClr val="002060"/>
                </a:solidFill>
                <a:latin typeface="Montserrat"/>
                <a:ea typeface="Montserrat"/>
                <a:cs typeface="Montserrat"/>
                <a:sym typeface="Montserrat"/>
              </a:rPr>
              <a:t>The Problem is to detect user stance from posts collected from Social Media Platform on Controversial Topics and use them to get overall opinion of public.</a:t>
            </a:r>
            <a:endParaRPr sz="1600" dirty="0">
              <a:solidFill>
                <a:srgbClr val="002060"/>
              </a:solidFill>
              <a:latin typeface="Montserrat"/>
              <a:ea typeface="Montserrat"/>
              <a:cs typeface="Montserrat"/>
              <a:sym typeface="Montserrat"/>
            </a:endParaRPr>
          </a:p>
          <a:p>
            <a:pPr marL="0" lvl="0" indent="0" algn="l" rtl="0">
              <a:lnSpc>
                <a:spcPct val="115000"/>
              </a:lnSpc>
              <a:spcBef>
                <a:spcPts val="1600"/>
              </a:spcBef>
              <a:spcAft>
                <a:spcPts val="0"/>
              </a:spcAft>
              <a:buNone/>
            </a:pPr>
            <a:r>
              <a:rPr lang="en-GB" sz="1600" dirty="0">
                <a:solidFill>
                  <a:srgbClr val="5FCAEE"/>
                </a:solidFill>
                <a:latin typeface="Montserrat"/>
                <a:ea typeface="Montserrat"/>
                <a:cs typeface="Montserrat"/>
                <a:sym typeface="Montserrat"/>
              </a:rPr>
              <a:t>											</a:t>
            </a:r>
            <a:endParaRPr sz="1600" dirty="0">
              <a:solidFill>
                <a:srgbClr val="5FCAEE"/>
              </a:solidFill>
              <a:latin typeface="Montserrat"/>
              <a:ea typeface="Montserrat"/>
              <a:cs typeface="Montserrat"/>
              <a:sym typeface="Montserrat"/>
            </a:endParaRPr>
          </a:p>
          <a:p>
            <a:pPr marL="0" lvl="0" indent="0" algn="l" rtl="0">
              <a:lnSpc>
                <a:spcPct val="115000"/>
              </a:lnSpc>
              <a:spcBef>
                <a:spcPts val="1600"/>
              </a:spcBef>
              <a:spcAft>
                <a:spcPts val="1600"/>
              </a:spcAft>
              <a:buClr>
                <a:schemeClr val="dk1"/>
              </a:buClr>
              <a:buSzPts val="1100"/>
              <a:buFont typeface="Arial"/>
              <a:buNone/>
            </a:pPr>
            <a:endParaRPr sz="1600" dirty="0">
              <a:solidFill>
                <a:srgbClr val="5FCAEE"/>
              </a:solidFill>
              <a:latin typeface="Montserrat"/>
              <a:ea typeface="Montserrat"/>
              <a:cs typeface="Montserrat"/>
              <a:sym typeface="Montserrat"/>
            </a:endParaRPr>
          </a:p>
        </p:txBody>
      </p:sp>
      <p:pic>
        <p:nvPicPr>
          <p:cNvPr id="78" name="Google Shape;78;p9"/>
          <p:cNvPicPr preferRelativeResize="0"/>
          <p:nvPr/>
        </p:nvPicPr>
        <p:blipFill>
          <a:blip r:embed="rId3">
            <a:alphaModFix/>
          </a:blip>
          <a:stretch>
            <a:fillRect/>
          </a:stretch>
        </p:blipFill>
        <p:spPr>
          <a:xfrm>
            <a:off x="459650" y="2571750"/>
            <a:ext cx="2714652" cy="1809774"/>
          </a:xfrm>
          <a:prstGeom prst="rect">
            <a:avLst/>
          </a:prstGeom>
          <a:noFill/>
          <a:ln>
            <a:noFill/>
          </a:ln>
        </p:spPr>
      </p:pic>
      <p:pic>
        <p:nvPicPr>
          <p:cNvPr id="79" name="Google Shape;79;p9"/>
          <p:cNvPicPr preferRelativeResize="0"/>
          <p:nvPr/>
        </p:nvPicPr>
        <p:blipFill>
          <a:blip r:embed="rId4">
            <a:alphaModFix/>
          </a:blip>
          <a:stretch>
            <a:fillRect/>
          </a:stretch>
        </p:blipFill>
        <p:spPr>
          <a:xfrm>
            <a:off x="4243175" y="2571738"/>
            <a:ext cx="2637624" cy="1754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0"/>
          <p:cNvSpPr txBox="1">
            <a:spLocks noGrp="1"/>
          </p:cNvSpPr>
          <p:nvPr>
            <p:ph type="ctrTitle"/>
          </p:nvPr>
        </p:nvSpPr>
        <p:spPr>
          <a:xfrm>
            <a:off x="324850" y="356950"/>
            <a:ext cx="4831500" cy="532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2500" u="sng"/>
              <a:t>STATE OF THE ARTWORK</a:t>
            </a:r>
            <a:endParaRPr sz="2500" u="sng"/>
          </a:p>
        </p:txBody>
      </p:sp>
      <p:sp>
        <p:nvSpPr>
          <p:cNvPr id="85" name="Google Shape;85;p10"/>
          <p:cNvSpPr txBox="1">
            <a:spLocks noGrp="1"/>
          </p:cNvSpPr>
          <p:nvPr>
            <p:ph type="subTitle" idx="1"/>
          </p:nvPr>
        </p:nvSpPr>
        <p:spPr>
          <a:xfrm>
            <a:off x="482125" y="985379"/>
            <a:ext cx="6400800" cy="37971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Significant progress has been made in the field of Stance analysis and great amount of research work has been done to achieve considerable success in this area. Following are some of the previous work done in this category:</a:t>
            </a: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i)‘Stance and Sentiments In Tweets’ by </a:t>
            </a:r>
            <a:r>
              <a:rPr lang="en-GB" sz="1600" dirty="0" err="1">
                <a:solidFill>
                  <a:srgbClr val="002060"/>
                </a:solidFill>
                <a:latin typeface="Montserrat"/>
                <a:ea typeface="Montserrat"/>
                <a:cs typeface="Montserrat"/>
                <a:sym typeface="Montserrat"/>
              </a:rPr>
              <a:t>Saif</a:t>
            </a:r>
            <a:r>
              <a:rPr lang="en-GB" sz="1600" dirty="0">
                <a:solidFill>
                  <a:srgbClr val="002060"/>
                </a:solidFill>
                <a:latin typeface="Montserrat"/>
                <a:ea typeface="Montserrat"/>
                <a:cs typeface="Montserrat"/>
                <a:sym typeface="Montserrat"/>
              </a:rPr>
              <a:t> M Mohammad, </a:t>
            </a:r>
            <a:r>
              <a:rPr lang="en-GB" sz="1600" dirty="0" err="1">
                <a:solidFill>
                  <a:srgbClr val="002060"/>
                </a:solidFill>
                <a:latin typeface="Montserrat"/>
                <a:ea typeface="Montserrat"/>
                <a:cs typeface="Montserrat"/>
                <a:sym typeface="Montserrat"/>
              </a:rPr>
              <a:t>Parinaz</a:t>
            </a:r>
            <a:r>
              <a:rPr lang="en-GB" sz="1600" dirty="0">
                <a:solidFill>
                  <a:srgbClr val="002060"/>
                </a:solidFill>
                <a:latin typeface="Montserrat"/>
                <a:ea typeface="Montserrat"/>
                <a:cs typeface="Montserrat"/>
                <a:sym typeface="Montserrat"/>
              </a:rPr>
              <a:t> </a:t>
            </a:r>
            <a:r>
              <a:rPr lang="en-GB" sz="1600" dirty="0" err="1">
                <a:solidFill>
                  <a:srgbClr val="002060"/>
                </a:solidFill>
                <a:latin typeface="Montserrat"/>
                <a:ea typeface="Montserrat"/>
                <a:cs typeface="Montserrat"/>
                <a:sym typeface="Montserrat"/>
              </a:rPr>
              <a:t>Sobhani</a:t>
            </a:r>
            <a:r>
              <a:rPr lang="en-GB" sz="1600" dirty="0">
                <a:solidFill>
                  <a:srgbClr val="002060"/>
                </a:solidFill>
                <a:latin typeface="Montserrat"/>
                <a:ea typeface="Montserrat"/>
                <a:cs typeface="Montserrat"/>
                <a:sym typeface="Montserrat"/>
              </a:rPr>
              <a:t> and Svetlana </a:t>
            </a:r>
            <a:r>
              <a:rPr lang="en-GB" sz="1600" dirty="0" err="1">
                <a:solidFill>
                  <a:srgbClr val="002060"/>
                </a:solidFill>
                <a:latin typeface="Montserrat"/>
                <a:ea typeface="Montserrat"/>
                <a:cs typeface="Montserrat"/>
                <a:sym typeface="Montserrat"/>
              </a:rPr>
              <a:t>Kiritchenko</a:t>
            </a:r>
            <a:r>
              <a:rPr lang="en-GB" sz="1600" dirty="0">
                <a:solidFill>
                  <a:srgbClr val="002060"/>
                </a:solidFill>
                <a:latin typeface="Montserrat"/>
                <a:ea typeface="Montserrat"/>
                <a:cs typeface="Montserrat"/>
                <a:sym typeface="Montserrat"/>
              </a:rPr>
              <a:t> explored that although, access to both stance and sentiment annotations allows us to explore several things but knowing the sentiment expressed by a tweet is beneficial for stance classification, it alone is not sufficient, hence more things need to be figured out and hence they implemented a linear-kernel support vector machine (SVM) classifier that relies on features drawn from the training instances, such as word and character n-grams, as well as those obtained using external resources, such as word-embedding features. </a:t>
            </a: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endParaRPr sz="1600" dirty="0">
              <a:solidFill>
                <a:srgbClr val="5FCAEE"/>
              </a:solidFill>
              <a:latin typeface="Montserrat"/>
              <a:ea typeface="Montserrat"/>
              <a:cs typeface="Montserrat"/>
              <a:sym typeface="Montserrat"/>
            </a:endParaRPr>
          </a:p>
          <a:p>
            <a:pPr marL="0" lvl="0" indent="0" algn="just" rtl="0">
              <a:spcBef>
                <a:spcPts val="0"/>
              </a:spcBef>
              <a:spcAft>
                <a:spcPts val="0"/>
              </a:spcAft>
              <a:buNone/>
            </a:pPr>
            <a:endParaRPr sz="1600" dirty="0">
              <a:solidFill>
                <a:srgbClr val="5FCAEE"/>
              </a:solidFill>
              <a:latin typeface="Montserrat"/>
              <a:ea typeface="Montserrat"/>
              <a:cs typeface="Montserrat"/>
              <a:sym typeface="Montserrat"/>
            </a:endParaRPr>
          </a:p>
          <a:p>
            <a:pPr marL="0" lvl="0" indent="0" algn="just" rtl="0">
              <a:spcBef>
                <a:spcPts val="0"/>
              </a:spcBef>
              <a:spcAft>
                <a:spcPts val="0"/>
              </a:spcAft>
              <a:buNone/>
            </a:pPr>
            <a:r>
              <a:rPr lang="en-GB" sz="1600" dirty="0">
                <a:solidFill>
                  <a:srgbClr val="5FCAEE"/>
                </a:solidFill>
                <a:latin typeface="Montserrat"/>
                <a:ea typeface="Montserrat"/>
                <a:cs typeface="Montserrat"/>
                <a:sym typeface="Montserrat"/>
              </a:rPr>
              <a:t> </a:t>
            </a:r>
            <a:endParaRPr sz="1600" dirty="0">
              <a:solidFill>
                <a:srgbClr val="5FCAEE"/>
              </a:solidFill>
              <a:latin typeface="Montserrat"/>
              <a:ea typeface="Montserrat"/>
              <a:cs typeface="Montserrat"/>
              <a:sym typeface="Montserrat"/>
            </a:endParaRPr>
          </a:p>
          <a:p>
            <a:pPr marL="0" lvl="0" indent="0" algn="just" rtl="0">
              <a:spcBef>
                <a:spcPts val="0"/>
              </a:spcBef>
              <a:spcAft>
                <a:spcPts val="0"/>
              </a:spcAft>
              <a:buNone/>
            </a:pPr>
            <a:endParaRPr sz="1600" dirty="0">
              <a:solidFill>
                <a:srgbClr val="5FCAEE"/>
              </a:solidFill>
              <a:latin typeface="Montserrat"/>
              <a:ea typeface="Montserrat"/>
              <a:cs typeface="Montserrat"/>
              <a:sym typeface="Montserrat"/>
            </a:endParaRPr>
          </a:p>
          <a:p>
            <a:pPr marL="0" lvl="0" indent="0" algn="just" rtl="0">
              <a:spcBef>
                <a:spcPts val="0"/>
              </a:spcBef>
              <a:spcAft>
                <a:spcPts val="0"/>
              </a:spcAft>
              <a:buClr>
                <a:schemeClr val="dk1"/>
              </a:buClr>
              <a:buSzPts val="1100"/>
              <a:buFont typeface="Arial"/>
              <a:buNone/>
            </a:pPr>
            <a:endParaRPr sz="1600" dirty="0">
              <a:solidFill>
                <a:srgbClr val="5FCAEE"/>
              </a:solidFill>
              <a:latin typeface="Montserrat"/>
              <a:ea typeface="Montserrat"/>
              <a:cs typeface="Montserrat"/>
              <a:sym typeface="Montserrat"/>
            </a:endParaRPr>
          </a:p>
          <a:p>
            <a:pPr marL="0" lvl="0" indent="0" algn="just" rtl="0">
              <a:spcBef>
                <a:spcPts val="0"/>
              </a:spcBef>
              <a:spcAft>
                <a:spcPts val="0"/>
              </a:spcAft>
              <a:buNone/>
            </a:pPr>
            <a:endParaRPr sz="1600" dirty="0">
              <a:solidFill>
                <a:srgbClr val="5FCAEE"/>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1"/>
          <p:cNvSpPr txBox="1">
            <a:spLocks noGrp="1"/>
          </p:cNvSpPr>
          <p:nvPr>
            <p:ph type="subTitle" idx="1"/>
          </p:nvPr>
        </p:nvSpPr>
        <p:spPr>
          <a:xfrm>
            <a:off x="598150" y="572827"/>
            <a:ext cx="6400800" cy="41709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ii) ’Automatic Stance Detection Using End-to-End Memory Networks’ by Mitra </a:t>
            </a:r>
            <a:r>
              <a:rPr lang="en-GB" sz="1600" dirty="0" err="1">
                <a:solidFill>
                  <a:srgbClr val="002060"/>
                </a:solidFill>
                <a:latin typeface="Montserrat"/>
                <a:ea typeface="Montserrat"/>
                <a:cs typeface="Montserrat"/>
                <a:sym typeface="Montserrat"/>
              </a:rPr>
              <a:t>Mohtarami</a:t>
            </a:r>
            <a:r>
              <a:rPr lang="en-GB" sz="1600" dirty="0">
                <a:solidFill>
                  <a:srgbClr val="002060"/>
                </a:solidFill>
                <a:latin typeface="Montserrat"/>
                <a:ea typeface="Montserrat"/>
                <a:cs typeface="Montserrat"/>
                <a:sym typeface="Montserrat"/>
              </a:rPr>
              <a:t>, </a:t>
            </a:r>
            <a:r>
              <a:rPr lang="en-GB" sz="1600" dirty="0" err="1">
                <a:solidFill>
                  <a:srgbClr val="002060"/>
                </a:solidFill>
                <a:latin typeface="Montserrat"/>
                <a:ea typeface="Montserrat"/>
                <a:cs typeface="Montserrat"/>
                <a:sym typeface="Montserrat"/>
              </a:rPr>
              <a:t>Ramy</a:t>
            </a:r>
            <a:r>
              <a:rPr lang="en-GB" sz="1600" dirty="0">
                <a:solidFill>
                  <a:srgbClr val="002060"/>
                </a:solidFill>
                <a:latin typeface="Montserrat"/>
                <a:ea typeface="Montserrat"/>
                <a:cs typeface="Montserrat"/>
                <a:sym typeface="Montserrat"/>
              </a:rPr>
              <a:t> </a:t>
            </a:r>
            <a:r>
              <a:rPr lang="en-GB" sz="1600" dirty="0" err="1">
                <a:solidFill>
                  <a:srgbClr val="002060"/>
                </a:solidFill>
                <a:latin typeface="Montserrat"/>
                <a:ea typeface="Montserrat"/>
                <a:cs typeface="Montserrat"/>
                <a:sym typeface="Montserrat"/>
              </a:rPr>
              <a:t>Baly</a:t>
            </a:r>
            <a:r>
              <a:rPr lang="en-GB" sz="1600" dirty="0">
                <a:solidFill>
                  <a:srgbClr val="002060"/>
                </a:solidFill>
                <a:latin typeface="Montserrat"/>
                <a:ea typeface="Montserrat"/>
                <a:cs typeface="Montserrat"/>
                <a:sym typeface="Montserrat"/>
              </a:rPr>
              <a:t>, James Glass, </a:t>
            </a:r>
            <a:r>
              <a:rPr lang="en-GB" sz="1600" dirty="0" err="1">
                <a:solidFill>
                  <a:srgbClr val="002060"/>
                </a:solidFill>
                <a:latin typeface="Montserrat"/>
                <a:ea typeface="Montserrat"/>
                <a:cs typeface="Montserrat"/>
                <a:sym typeface="Montserrat"/>
              </a:rPr>
              <a:t>Preslav</a:t>
            </a:r>
            <a:r>
              <a:rPr lang="en-GB" sz="1600" dirty="0">
                <a:solidFill>
                  <a:srgbClr val="002060"/>
                </a:solidFill>
                <a:latin typeface="Montserrat"/>
                <a:ea typeface="Montserrat"/>
                <a:cs typeface="Montserrat"/>
                <a:sym typeface="Montserrat"/>
              </a:rPr>
              <a:t> </a:t>
            </a:r>
            <a:r>
              <a:rPr lang="en-GB" sz="1600" dirty="0" err="1">
                <a:solidFill>
                  <a:srgbClr val="002060"/>
                </a:solidFill>
                <a:latin typeface="Montserrat"/>
                <a:ea typeface="Montserrat"/>
                <a:cs typeface="Montserrat"/>
                <a:sym typeface="Montserrat"/>
              </a:rPr>
              <a:t>Nakov</a:t>
            </a:r>
            <a:r>
              <a:rPr lang="en-GB" sz="1600" dirty="0">
                <a:solidFill>
                  <a:srgbClr val="002060"/>
                </a:solidFill>
                <a:latin typeface="Montserrat"/>
                <a:ea typeface="Montserrat"/>
                <a:cs typeface="Montserrat"/>
                <a:sym typeface="Montserrat"/>
              </a:rPr>
              <a:t>, </a:t>
            </a:r>
            <a:r>
              <a:rPr lang="en-GB" sz="1600" dirty="0" err="1">
                <a:solidFill>
                  <a:srgbClr val="002060"/>
                </a:solidFill>
                <a:latin typeface="Montserrat"/>
                <a:ea typeface="Montserrat"/>
                <a:cs typeface="Montserrat"/>
                <a:sym typeface="Montserrat"/>
              </a:rPr>
              <a:t>Lluís</a:t>
            </a:r>
            <a:r>
              <a:rPr lang="en-GB" sz="1600" dirty="0">
                <a:solidFill>
                  <a:srgbClr val="002060"/>
                </a:solidFill>
                <a:latin typeface="Montserrat"/>
                <a:ea typeface="Montserrat"/>
                <a:cs typeface="Montserrat"/>
                <a:sym typeface="Montserrat"/>
              </a:rPr>
              <a:t> </a:t>
            </a:r>
            <a:r>
              <a:rPr lang="en-GB" sz="1600" dirty="0" err="1">
                <a:solidFill>
                  <a:srgbClr val="002060"/>
                </a:solidFill>
                <a:latin typeface="Montserrat"/>
                <a:ea typeface="Montserrat"/>
                <a:cs typeface="Montserrat"/>
                <a:sym typeface="Montserrat"/>
              </a:rPr>
              <a:t>Màrquez</a:t>
            </a:r>
            <a:r>
              <a:rPr lang="en-GB" sz="1600" dirty="0">
                <a:solidFill>
                  <a:srgbClr val="002060"/>
                </a:solidFill>
                <a:latin typeface="Montserrat"/>
                <a:ea typeface="Montserrat"/>
                <a:cs typeface="Montserrat"/>
                <a:sym typeface="Montserrat"/>
              </a:rPr>
              <a:t>, A. </a:t>
            </a:r>
            <a:r>
              <a:rPr lang="en-GB" sz="1600" dirty="0" err="1">
                <a:solidFill>
                  <a:srgbClr val="002060"/>
                </a:solidFill>
                <a:latin typeface="Montserrat"/>
                <a:ea typeface="Montserrat"/>
                <a:cs typeface="Montserrat"/>
                <a:sym typeface="Montserrat"/>
              </a:rPr>
              <a:t>Moschitti</a:t>
            </a:r>
            <a:r>
              <a:rPr lang="en-GB" sz="1600" dirty="0">
                <a:solidFill>
                  <a:srgbClr val="002060"/>
                </a:solidFill>
                <a:latin typeface="Montserrat"/>
                <a:ea typeface="Montserrat"/>
                <a:cs typeface="Montserrat"/>
                <a:sym typeface="Montserrat"/>
              </a:rPr>
              <a:t> discussed that an unprecedented amount of false information has been flooding the internet. Consequently manual fast checking has emerged with the promise to support accurate and unbiased analysis of public statements. To solve this problem they implemented a novel memory network model enhanced with CNN and LSTM networks for stance detection is being utilised.</a:t>
            </a: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iii) ’Stance Detection with Hierarchical Attention Network’ by </a:t>
            </a:r>
            <a:r>
              <a:rPr lang="en-GB" sz="1600" dirty="0" err="1">
                <a:solidFill>
                  <a:srgbClr val="002060"/>
                </a:solidFill>
                <a:latin typeface="Montserrat"/>
                <a:ea typeface="Montserrat"/>
                <a:cs typeface="Montserrat"/>
                <a:sym typeface="Montserrat"/>
              </a:rPr>
              <a:t>Qingying</a:t>
            </a:r>
            <a:r>
              <a:rPr lang="en-GB" sz="1600" dirty="0">
                <a:solidFill>
                  <a:srgbClr val="002060"/>
                </a:solidFill>
                <a:latin typeface="Montserrat"/>
                <a:ea typeface="Montserrat"/>
                <a:cs typeface="Montserrat"/>
                <a:sym typeface="Montserrat"/>
              </a:rPr>
              <a:t> Sun, </a:t>
            </a:r>
            <a:r>
              <a:rPr lang="en-GB" sz="1600" dirty="0" err="1">
                <a:solidFill>
                  <a:srgbClr val="002060"/>
                </a:solidFill>
                <a:latin typeface="Montserrat"/>
                <a:ea typeface="Montserrat"/>
                <a:cs typeface="Montserrat"/>
                <a:sym typeface="Montserrat"/>
              </a:rPr>
              <a:t>Zhongqing</a:t>
            </a:r>
            <a:r>
              <a:rPr lang="en-GB" sz="1600" dirty="0">
                <a:solidFill>
                  <a:srgbClr val="002060"/>
                </a:solidFill>
                <a:latin typeface="Montserrat"/>
                <a:ea typeface="Montserrat"/>
                <a:cs typeface="Montserrat"/>
                <a:sym typeface="Montserrat"/>
              </a:rPr>
              <a:t> Wang, </a:t>
            </a:r>
            <a:r>
              <a:rPr lang="en-GB" sz="1600" dirty="0" err="1">
                <a:solidFill>
                  <a:srgbClr val="002060"/>
                </a:solidFill>
                <a:latin typeface="Montserrat"/>
                <a:ea typeface="Montserrat"/>
                <a:cs typeface="Montserrat"/>
                <a:sym typeface="Montserrat"/>
              </a:rPr>
              <a:t>Qiaoming</a:t>
            </a:r>
            <a:r>
              <a:rPr lang="en-GB" sz="1600" dirty="0">
                <a:solidFill>
                  <a:srgbClr val="002060"/>
                </a:solidFill>
                <a:latin typeface="Montserrat"/>
                <a:ea typeface="Montserrat"/>
                <a:cs typeface="Montserrat"/>
                <a:sym typeface="Montserrat"/>
              </a:rPr>
              <a:t> Zhu and </a:t>
            </a:r>
            <a:r>
              <a:rPr lang="en-GB" sz="1600" dirty="0" err="1">
                <a:solidFill>
                  <a:srgbClr val="002060"/>
                </a:solidFill>
                <a:latin typeface="Montserrat"/>
                <a:ea typeface="Montserrat"/>
                <a:cs typeface="Montserrat"/>
                <a:sym typeface="Montserrat"/>
              </a:rPr>
              <a:t>Guodong</a:t>
            </a:r>
            <a:r>
              <a:rPr lang="en-GB" sz="1600" dirty="0">
                <a:solidFill>
                  <a:srgbClr val="002060"/>
                </a:solidFill>
                <a:latin typeface="Montserrat"/>
                <a:ea typeface="Montserrat"/>
                <a:cs typeface="Montserrat"/>
                <a:sym typeface="Montserrat"/>
              </a:rPr>
              <a:t> Zhou discusses linguistic information, such as polarity and arguments of the document, is correlated with the stance of the document, and can inspire us to explore the stance. For solving this problem they proposed a Hierarchical Model is proposed.  </a:t>
            </a: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Clr>
                <a:schemeClr val="dk1"/>
              </a:buClr>
              <a:buSzPts val="1100"/>
              <a:buFont typeface="Arial"/>
              <a:buNone/>
            </a:pPr>
            <a:endParaRPr sz="1600" dirty="0">
              <a:solidFill>
                <a:srgbClr val="5FCAEE"/>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376400" y="421375"/>
            <a:ext cx="2356500" cy="45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2500" u="sng">
                <a:latin typeface="Montserrat"/>
                <a:ea typeface="Montserrat"/>
                <a:cs typeface="Montserrat"/>
                <a:sym typeface="Montserrat"/>
              </a:rPr>
              <a:t>LIMITATIONS</a:t>
            </a:r>
            <a:endParaRPr sz="2500" u="sng">
              <a:latin typeface="Montserrat"/>
              <a:ea typeface="Montserrat"/>
              <a:cs typeface="Montserrat"/>
              <a:sym typeface="Montserrat"/>
            </a:endParaRPr>
          </a:p>
        </p:txBody>
      </p:sp>
      <p:sp>
        <p:nvSpPr>
          <p:cNvPr id="96" name="Google Shape;96;p12"/>
          <p:cNvSpPr txBox="1">
            <a:spLocks noGrp="1"/>
          </p:cNvSpPr>
          <p:nvPr>
            <p:ph type="subTitle" idx="1"/>
          </p:nvPr>
        </p:nvSpPr>
        <p:spPr>
          <a:xfrm>
            <a:off x="430550" y="998231"/>
            <a:ext cx="6400800" cy="3655500"/>
          </a:xfrm>
          <a:prstGeom prst="rect">
            <a:avLst/>
          </a:prstGeom>
        </p:spPr>
        <p:txBody>
          <a:bodyPr spcFirstLastPara="1" wrap="square" lIns="0" tIns="0" rIns="0" bIns="0" anchor="t" anchorCtr="0">
            <a:noAutofit/>
          </a:bodyPr>
          <a:lstStyle/>
          <a:p>
            <a:pPr marL="0" lvl="0" indent="0" algn="just" rtl="0">
              <a:spcBef>
                <a:spcPts val="0"/>
              </a:spcBef>
              <a:spcAft>
                <a:spcPts val="0"/>
              </a:spcAft>
              <a:buNone/>
            </a:pP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i)The dataset collected in these papers focused only on very limited areas.</a:t>
            </a: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endParaRPr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ii)The hashtags and other things present in social media text can be misleading and have not been focused well. Also, People often use sarcastic language to troll the opposite opinion hashtags.</a:t>
            </a:r>
          </a:p>
          <a:p>
            <a:pPr marL="0" lvl="0" indent="0" algn="just" rtl="0">
              <a:spcBef>
                <a:spcPts val="0"/>
              </a:spcBef>
              <a:spcAft>
                <a:spcPts val="0"/>
              </a:spcAft>
              <a:buNone/>
            </a:pPr>
            <a:endParaRPr lang="en-GB" sz="1600" dirty="0">
              <a:solidFill>
                <a:srgbClr val="002060"/>
              </a:solidFill>
              <a:latin typeface="Montserrat"/>
              <a:ea typeface="Montserrat"/>
              <a:cs typeface="Montserrat"/>
              <a:sym typeface="Montserrat"/>
            </a:endParaRPr>
          </a:p>
          <a:p>
            <a:pPr marL="0" lvl="0" indent="0" algn="just" rtl="0">
              <a:spcBef>
                <a:spcPts val="0"/>
              </a:spcBef>
              <a:spcAft>
                <a:spcPts val="0"/>
              </a:spcAft>
              <a:buNone/>
            </a:pPr>
            <a:r>
              <a:rPr lang="en-GB" sz="1600" dirty="0">
                <a:solidFill>
                  <a:srgbClr val="002060"/>
                </a:solidFill>
                <a:latin typeface="Montserrat"/>
                <a:ea typeface="Montserrat"/>
                <a:cs typeface="Montserrat"/>
                <a:sym typeface="Montserrat"/>
              </a:rPr>
              <a:t>iii) Their models are skewed towards English language in particular and are not tried and tested on other languages. Performance on various other languages would not be good due to complex structures.</a:t>
            </a:r>
            <a:endParaRPr sz="1600" dirty="0">
              <a:solidFill>
                <a:srgbClr val="00206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ctrTitle"/>
          </p:nvPr>
        </p:nvSpPr>
        <p:spPr>
          <a:xfrm>
            <a:off x="170174" y="202275"/>
            <a:ext cx="6879211" cy="39314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2500" u="sng" dirty="0">
                <a:latin typeface="Montserrat"/>
                <a:ea typeface="Montserrat"/>
                <a:cs typeface="Montserrat"/>
                <a:sym typeface="Montserrat"/>
              </a:rPr>
              <a:t>OBJECTIVES AND WORK DISTRIBUTION</a:t>
            </a:r>
            <a:endParaRPr sz="2500" u="sng" dirty="0">
              <a:latin typeface="Montserrat"/>
              <a:ea typeface="Montserrat"/>
              <a:cs typeface="Montserrat"/>
              <a:sym typeface="Montserrat"/>
            </a:endParaRPr>
          </a:p>
        </p:txBody>
      </p:sp>
      <p:sp>
        <p:nvSpPr>
          <p:cNvPr id="102" name="Google Shape;102;p13"/>
          <p:cNvSpPr txBox="1">
            <a:spLocks noGrp="1"/>
          </p:cNvSpPr>
          <p:nvPr>
            <p:ph type="subTitle" idx="1"/>
          </p:nvPr>
        </p:nvSpPr>
        <p:spPr>
          <a:xfrm>
            <a:off x="170175" y="744280"/>
            <a:ext cx="6400800" cy="754912"/>
          </a:xfrm>
          <a:prstGeom prst="rect">
            <a:avLst/>
          </a:prstGeom>
        </p:spPr>
        <p:txBody>
          <a:bodyPr spcFirstLastPara="1" wrap="square" lIns="0" tIns="0" rIns="0" bIns="0" anchor="t" anchorCtr="0">
            <a:noAutofit/>
          </a:bodyPr>
          <a:lstStyle/>
          <a:p>
            <a:pPr marL="0" lvl="0" indent="0" algn="just" rtl="0">
              <a:lnSpc>
                <a:spcPct val="115000"/>
              </a:lnSpc>
              <a:spcBef>
                <a:spcPts val="0"/>
              </a:spcBef>
              <a:spcAft>
                <a:spcPts val="1600"/>
              </a:spcAft>
              <a:buNone/>
            </a:pPr>
            <a:r>
              <a:rPr lang="en-GB" b="1" dirty="0">
                <a:solidFill>
                  <a:srgbClr val="002060"/>
                </a:solidFill>
                <a:latin typeface="Montserrat"/>
                <a:ea typeface="Montserrat"/>
                <a:cs typeface="Montserrat"/>
                <a:sym typeface="Montserrat"/>
              </a:rPr>
              <a:t>Our objective is to create an intelligent software that detects  user stance and other factors to gather useful data and find substantial results in real time.</a:t>
            </a:r>
          </a:p>
          <a:p>
            <a:pPr marL="0" lvl="0" indent="0" algn="just" rtl="0">
              <a:lnSpc>
                <a:spcPct val="115000"/>
              </a:lnSpc>
              <a:spcBef>
                <a:spcPts val="0"/>
              </a:spcBef>
              <a:spcAft>
                <a:spcPts val="1600"/>
              </a:spcAft>
              <a:buNone/>
            </a:pPr>
            <a:endParaRPr b="1" dirty="0">
              <a:solidFill>
                <a:srgbClr val="002060"/>
              </a:solidFill>
              <a:latin typeface="Montserrat"/>
              <a:ea typeface="Montserrat"/>
              <a:cs typeface="Montserrat"/>
              <a:sym typeface="Montserrat"/>
            </a:endParaRPr>
          </a:p>
        </p:txBody>
      </p:sp>
      <p:graphicFrame>
        <p:nvGraphicFramePr>
          <p:cNvPr id="103" name="Google Shape;103;p13"/>
          <p:cNvGraphicFramePr/>
          <p:nvPr>
            <p:extLst>
              <p:ext uri="{D42A27DB-BD31-4B8C-83A1-F6EECF244321}">
                <p14:modId xmlns:p14="http://schemas.microsoft.com/office/powerpoint/2010/main" val="1116924826"/>
              </p:ext>
            </p:extLst>
          </p:nvPr>
        </p:nvGraphicFramePr>
        <p:xfrm>
          <a:off x="212651" y="1648049"/>
          <a:ext cx="7196524" cy="3522403"/>
        </p:xfrm>
        <a:graphic>
          <a:graphicData uri="http://schemas.openxmlformats.org/drawingml/2006/table">
            <a:tbl>
              <a:tblPr>
                <a:noFill/>
                <a:tableStyleId>{92F40DA3-C798-440B-A66B-D9DE4B31B27D}</a:tableStyleId>
              </a:tblPr>
              <a:tblGrid>
                <a:gridCol w="5506951">
                  <a:extLst>
                    <a:ext uri="{9D8B030D-6E8A-4147-A177-3AD203B41FA5}">
                      <a16:colId xmlns:a16="http://schemas.microsoft.com/office/drawing/2014/main" val="20000"/>
                    </a:ext>
                  </a:extLst>
                </a:gridCol>
                <a:gridCol w="1689573">
                  <a:extLst>
                    <a:ext uri="{9D8B030D-6E8A-4147-A177-3AD203B41FA5}">
                      <a16:colId xmlns:a16="http://schemas.microsoft.com/office/drawing/2014/main" val="20001"/>
                    </a:ext>
                  </a:extLst>
                </a:gridCol>
              </a:tblGrid>
              <a:tr h="372137">
                <a:tc>
                  <a:txBody>
                    <a:bodyPr/>
                    <a:lstStyle/>
                    <a:p>
                      <a:pPr marL="0" lvl="0" indent="0" algn="l" rtl="0">
                        <a:spcBef>
                          <a:spcPts val="0"/>
                        </a:spcBef>
                        <a:spcAft>
                          <a:spcPts val="0"/>
                        </a:spcAft>
                        <a:buNone/>
                      </a:pPr>
                      <a:r>
                        <a:rPr lang="en-GB" sz="1600" dirty="0">
                          <a:solidFill>
                            <a:srgbClr val="002060"/>
                          </a:solidFill>
                          <a:latin typeface="Montserrat"/>
                          <a:ea typeface="Montserrat"/>
                          <a:cs typeface="Montserrat"/>
                          <a:sym typeface="Montserrat"/>
                        </a:rPr>
                        <a:t>TASKS</a:t>
                      </a:r>
                      <a:endParaRPr sz="1600" dirty="0">
                        <a:solidFill>
                          <a:srgbClr val="002060"/>
                        </a:solidFill>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n-GB" sz="1200" dirty="0">
                          <a:solidFill>
                            <a:srgbClr val="002060"/>
                          </a:solidFill>
                          <a:latin typeface="Montserrat"/>
                          <a:ea typeface="Montserrat"/>
                          <a:cs typeface="Montserrat"/>
                          <a:sym typeface="Montserrat"/>
                        </a:rPr>
                        <a:t>GROUP MEMBER</a:t>
                      </a:r>
                      <a:endParaRPr sz="1200" dirty="0">
                        <a:solidFill>
                          <a:srgbClr val="002060"/>
                        </a:solidFill>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1083131">
                <a:tc>
                  <a:txBody>
                    <a:bodyPr/>
                    <a:lstStyle/>
                    <a:p>
                      <a:pPr marL="457200" lvl="0" indent="-304800" algn="l" rtl="0">
                        <a:spcBef>
                          <a:spcPts val="0"/>
                        </a:spcBef>
                        <a:spcAft>
                          <a:spcPts val="0"/>
                        </a:spcAft>
                        <a:buSzPts val="1200"/>
                        <a:buFont typeface="Montserrat"/>
                        <a:buAutoNum type="arabicPeriod"/>
                      </a:pPr>
                      <a:r>
                        <a:rPr lang="en-GB" sz="1200" dirty="0">
                          <a:latin typeface="+mn-lt"/>
                          <a:ea typeface="Microsoft Himalaya" panose="01010100010101010101" pitchFamily="2" charset="0"/>
                          <a:cs typeface="Microsoft Himalaya" panose="01010100010101010101" pitchFamily="2" charset="0"/>
                          <a:sym typeface="Montserrat"/>
                        </a:rPr>
                        <a:t>Analysing &amp; Implementing previous work on Stance Detection.</a:t>
                      </a:r>
                      <a:endParaRPr sz="1200" dirty="0">
                        <a:latin typeface="+mn-lt"/>
                        <a:ea typeface="Microsoft Himalaya" panose="01010100010101010101" pitchFamily="2" charset="0"/>
                        <a:cs typeface="Microsoft Himalaya" panose="01010100010101010101" pitchFamily="2" charset="0"/>
                        <a:sym typeface="Montserrat"/>
                      </a:endParaRPr>
                    </a:p>
                    <a:p>
                      <a:pPr marL="457200" lvl="0" indent="-304800" algn="l" rtl="0">
                        <a:spcBef>
                          <a:spcPts val="0"/>
                        </a:spcBef>
                        <a:spcAft>
                          <a:spcPts val="0"/>
                        </a:spcAft>
                        <a:buSzPts val="1200"/>
                        <a:buFont typeface="Montserrat"/>
                        <a:buAutoNum type="arabicPeriod"/>
                      </a:pPr>
                      <a:r>
                        <a:rPr lang="en-GB" sz="1200" dirty="0">
                          <a:latin typeface="+mn-lt"/>
                          <a:ea typeface="Microsoft Himalaya" panose="01010100010101010101" pitchFamily="2" charset="0"/>
                          <a:cs typeface="Microsoft Himalaya" panose="01010100010101010101" pitchFamily="2" charset="0"/>
                          <a:sym typeface="Montserrat"/>
                        </a:rPr>
                        <a:t>Pre-Processing Of Dataset. (Removing Hashtags, Calculating Sentiment Score, etc)</a:t>
                      </a:r>
                    </a:p>
                    <a:p>
                      <a:pPr marL="457200" lvl="0" indent="-304800" algn="l" rtl="0">
                        <a:spcBef>
                          <a:spcPts val="0"/>
                        </a:spcBef>
                        <a:spcAft>
                          <a:spcPts val="0"/>
                        </a:spcAft>
                        <a:buSzPts val="1200"/>
                        <a:buFont typeface="Montserrat"/>
                        <a:buAutoNum type="arabicPeriod"/>
                      </a:pPr>
                      <a:r>
                        <a:rPr lang="en-GB" sz="1200" dirty="0">
                          <a:latin typeface="+mn-lt"/>
                          <a:ea typeface="Microsoft Himalaya" panose="01010100010101010101" pitchFamily="2" charset="0"/>
                          <a:cs typeface="Microsoft Himalaya" panose="01010100010101010101" pitchFamily="2" charset="0"/>
                          <a:sym typeface="Montserrat"/>
                        </a:rPr>
                        <a:t>Implementing some Machine Learning Models.</a:t>
                      </a:r>
                      <a:endParaRPr sz="1200" dirty="0">
                        <a:latin typeface="+mn-lt"/>
                        <a:ea typeface="Microsoft Himalaya" panose="01010100010101010101" pitchFamily="2" charset="0"/>
                        <a:cs typeface="Microsoft Himalaya" panose="01010100010101010101" pitchFamily="2" charset="0"/>
                        <a:sym typeface="Montserrat"/>
                      </a:endParaRPr>
                    </a:p>
                    <a:p>
                      <a:pPr marL="457200" lvl="0" indent="-304800" algn="l" rtl="0">
                        <a:spcBef>
                          <a:spcPts val="0"/>
                        </a:spcBef>
                        <a:spcAft>
                          <a:spcPts val="0"/>
                        </a:spcAft>
                        <a:buSzPts val="1200"/>
                        <a:buFont typeface="Montserrat"/>
                        <a:buAutoNum type="arabicPeriod"/>
                      </a:pPr>
                      <a:r>
                        <a:rPr lang="en-GB" sz="1200" dirty="0">
                          <a:latin typeface="+mn-lt"/>
                          <a:ea typeface="Microsoft Himalaya" panose="01010100010101010101" pitchFamily="2" charset="0"/>
                          <a:cs typeface="Microsoft Himalaya" panose="01010100010101010101" pitchFamily="2" charset="0"/>
                          <a:sym typeface="Montserrat"/>
                        </a:rPr>
                        <a:t>Making Presentation for the Project.</a:t>
                      </a:r>
                      <a:endParaRPr sz="1200" dirty="0">
                        <a:latin typeface="+mn-lt"/>
                        <a:ea typeface="Microsoft Himalaya" panose="01010100010101010101" pitchFamily="2" charset="0"/>
                        <a:cs typeface="Microsoft Himalaya" panose="01010100010101010101" pitchFamily="2" charset="0"/>
                        <a:sym typeface="Montserrat"/>
                      </a:endParaRPr>
                    </a:p>
                  </a:txBody>
                  <a:tcPr marL="91425" marR="91425" marT="91425" marB="91425"/>
                </a:tc>
                <a:tc>
                  <a:txBody>
                    <a:bodyPr/>
                    <a:lstStyle/>
                    <a:p>
                      <a:pPr marL="0" lvl="0" indent="0" algn="l" rtl="0">
                        <a:spcBef>
                          <a:spcPts val="0"/>
                        </a:spcBef>
                        <a:spcAft>
                          <a:spcPts val="0"/>
                        </a:spcAft>
                        <a:buNone/>
                      </a:pPr>
                      <a:r>
                        <a:rPr lang="en-GB" sz="1400" b="1" dirty="0">
                          <a:solidFill>
                            <a:srgbClr val="002060"/>
                          </a:solidFill>
                          <a:latin typeface="+mn-lt"/>
                        </a:rPr>
                        <a:t>Shubham Dubey</a:t>
                      </a:r>
                      <a:endParaRPr sz="1400" b="1" dirty="0">
                        <a:solidFill>
                          <a:srgbClr val="002060"/>
                        </a:solidFill>
                        <a:latin typeface="+mn-lt"/>
                      </a:endParaRPr>
                    </a:p>
                  </a:txBody>
                  <a:tcPr marL="91425" marR="91425" marT="91425" marB="91425"/>
                </a:tc>
                <a:extLst>
                  <a:ext uri="{0D108BD9-81ED-4DB2-BD59-A6C34878D82A}">
                    <a16:rowId xmlns:a16="http://schemas.microsoft.com/office/drawing/2014/main" val="10001"/>
                  </a:ext>
                </a:extLst>
              </a:tr>
              <a:tr h="1113901">
                <a:tc>
                  <a:txBody>
                    <a:bodyPr/>
                    <a:lstStyle/>
                    <a:p>
                      <a:pPr marL="342900" lvl="0" indent="-342900" algn="l" rtl="0">
                        <a:spcBef>
                          <a:spcPts val="0"/>
                        </a:spcBef>
                        <a:spcAft>
                          <a:spcPts val="0"/>
                        </a:spcAft>
                        <a:buAutoNum type="arabicPeriod"/>
                      </a:pPr>
                      <a:r>
                        <a:rPr lang="en-US" sz="1200" b="0" dirty="0">
                          <a:latin typeface="+mn-lt"/>
                        </a:rPr>
                        <a:t>Implementing ML models with techniques like SMOTE sampling.</a:t>
                      </a:r>
                    </a:p>
                    <a:p>
                      <a:pPr marL="342900" lvl="0" indent="-342900" algn="l" rtl="0">
                        <a:spcBef>
                          <a:spcPts val="0"/>
                        </a:spcBef>
                        <a:spcAft>
                          <a:spcPts val="0"/>
                        </a:spcAft>
                        <a:buAutoNum type="arabicPeriod"/>
                      </a:pPr>
                      <a:r>
                        <a:rPr lang="en-US" sz="1200" b="0" dirty="0">
                          <a:latin typeface="+mn-lt"/>
                        </a:rPr>
                        <a:t>Implementing Vanilla NN with Label Smoothing.</a:t>
                      </a:r>
                    </a:p>
                    <a:p>
                      <a:pPr marL="342900" lvl="0" indent="-342900" algn="l" rtl="0">
                        <a:spcBef>
                          <a:spcPts val="0"/>
                        </a:spcBef>
                        <a:spcAft>
                          <a:spcPts val="0"/>
                        </a:spcAft>
                        <a:buAutoNum type="arabicPeriod"/>
                      </a:pPr>
                      <a:r>
                        <a:rPr lang="en-US" sz="1200" b="0" dirty="0">
                          <a:latin typeface="+mn-lt"/>
                        </a:rPr>
                        <a:t>Visualization Code and Code Optimization.</a:t>
                      </a:r>
                    </a:p>
                    <a:p>
                      <a:pPr marL="342900" lvl="0" indent="-342900" algn="l" rtl="0">
                        <a:spcBef>
                          <a:spcPts val="0"/>
                        </a:spcBef>
                        <a:spcAft>
                          <a:spcPts val="0"/>
                        </a:spcAft>
                        <a:buAutoNum type="arabicPeriod"/>
                      </a:pPr>
                      <a:r>
                        <a:rPr lang="en-US" sz="1200" b="0" dirty="0">
                          <a:latin typeface="+mn-lt"/>
                        </a:rPr>
                        <a:t>Researching and finding new methods to improve the models.</a:t>
                      </a:r>
                      <a:endParaRPr sz="1200" b="0" dirty="0">
                        <a:latin typeface="+mn-lt"/>
                      </a:endParaRPr>
                    </a:p>
                  </a:txBody>
                  <a:tcPr marL="91425" marR="91425" marT="91425" marB="91425"/>
                </a:tc>
                <a:tc>
                  <a:txBody>
                    <a:bodyPr/>
                    <a:lstStyle/>
                    <a:p>
                      <a:pPr marL="0" lvl="0" indent="0" algn="l" rtl="0">
                        <a:spcBef>
                          <a:spcPts val="0"/>
                        </a:spcBef>
                        <a:spcAft>
                          <a:spcPts val="0"/>
                        </a:spcAft>
                        <a:buNone/>
                      </a:pPr>
                      <a:r>
                        <a:rPr lang="en-US" sz="1400" b="1" dirty="0">
                          <a:solidFill>
                            <a:srgbClr val="002060"/>
                          </a:solidFill>
                          <a:latin typeface="+mn-lt"/>
                        </a:rPr>
                        <a:t>Shivam Aggarwal</a:t>
                      </a:r>
                      <a:endParaRPr sz="1400" b="1" dirty="0">
                        <a:solidFill>
                          <a:srgbClr val="002060"/>
                        </a:solidFill>
                        <a:latin typeface="+mn-lt"/>
                      </a:endParaRPr>
                    </a:p>
                  </a:txBody>
                  <a:tcPr marL="91425" marR="91425" marT="91425" marB="91425"/>
                </a:tc>
                <a:extLst>
                  <a:ext uri="{0D108BD9-81ED-4DB2-BD59-A6C34878D82A}">
                    <a16:rowId xmlns:a16="http://schemas.microsoft.com/office/drawing/2014/main" val="10002"/>
                  </a:ext>
                </a:extLst>
              </a:tr>
              <a:tr h="884562">
                <a:tc>
                  <a:txBody>
                    <a:bodyPr/>
                    <a:lstStyle/>
                    <a:p>
                      <a:pPr marL="342900" lvl="0" indent="-342900" algn="l" rtl="0">
                        <a:spcBef>
                          <a:spcPts val="0"/>
                        </a:spcBef>
                        <a:spcAft>
                          <a:spcPts val="0"/>
                        </a:spcAft>
                        <a:buAutoNum type="arabicPeriod"/>
                      </a:pPr>
                      <a:r>
                        <a:rPr lang="en-US" sz="1200" b="0" dirty="0">
                          <a:latin typeface="+mn-lt"/>
                        </a:rPr>
                        <a:t>Text Preprocessing tasks (like POS, </a:t>
                      </a:r>
                      <a:r>
                        <a:rPr lang="en-US" sz="1200" b="0" dirty="0" err="1">
                          <a:latin typeface="+mn-lt"/>
                        </a:rPr>
                        <a:t>etc</a:t>
                      </a:r>
                      <a:r>
                        <a:rPr lang="en-US" sz="1200" b="0" dirty="0">
                          <a:latin typeface="+mn-lt"/>
                        </a:rPr>
                        <a:t>) and doing literature survey.</a:t>
                      </a:r>
                    </a:p>
                    <a:p>
                      <a:pPr marL="342900" lvl="0" indent="-342900" algn="l" rtl="0">
                        <a:spcBef>
                          <a:spcPts val="0"/>
                        </a:spcBef>
                        <a:spcAft>
                          <a:spcPts val="0"/>
                        </a:spcAft>
                        <a:buAutoNum type="arabicPeriod"/>
                      </a:pPr>
                      <a:r>
                        <a:rPr lang="en-US" sz="1200" b="0" dirty="0">
                          <a:latin typeface="+mn-lt"/>
                        </a:rPr>
                        <a:t>Implementing LSTM and Stacked LSTM models using Transfer Learning. </a:t>
                      </a:r>
                    </a:p>
                    <a:p>
                      <a:pPr marL="342900" lvl="0" indent="-342900" algn="l" rtl="0">
                        <a:spcBef>
                          <a:spcPts val="0"/>
                        </a:spcBef>
                        <a:spcAft>
                          <a:spcPts val="0"/>
                        </a:spcAft>
                        <a:buAutoNum type="arabicPeriod"/>
                      </a:pPr>
                      <a:r>
                        <a:rPr lang="en-US" sz="1200" b="0" dirty="0">
                          <a:latin typeface="+mn-lt"/>
                        </a:rPr>
                        <a:t>Writing the Final Project Report. </a:t>
                      </a:r>
                      <a:endParaRPr sz="1200" b="0" dirty="0">
                        <a:latin typeface="+mn-lt"/>
                      </a:endParaRPr>
                    </a:p>
                  </a:txBody>
                  <a:tcPr marL="91425" marR="91425" marT="91425" marB="91425"/>
                </a:tc>
                <a:tc>
                  <a:txBody>
                    <a:bodyPr/>
                    <a:lstStyle/>
                    <a:p>
                      <a:pPr marL="0" lvl="0" indent="0" algn="l" rtl="0">
                        <a:spcBef>
                          <a:spcPts val="0"/>
                        </a:spcBef>
                        <a:spcAft>
                          <a:spcPts val="0"/>
                        </a:spcAft>
                        <a:buNone/>
                      </a:pPr>
                      <a:r>
                        <a:rPr lang="en-US" sz="1400" b="1" dirty="0">
                          <a:solidFill>
                            <a:srgbClr val="002060"/>
                          </a:solidFill>
                          <a:latin typeface="+mn-lt"/>
                        </a:rPr>
                        <a:t>Sahil Gupta</a:t>
                      </a:r>
                      <a:endParaRPr sz="1400" b="1" dirty="0">
                        <a:solidFill>
                          <a:srgbClr val="002060"/>
                        </a:solidFill>
                        <a:latin typeface="+mn-lt"/>
                      </a:endParaRPr>
                    </a:p>
                  </a:txBody>
                  <a:tcPr marL="91425" marR="91425" marT="91425" marB="91425"/>
                </a:tc>
                <a:extLst>
                  <a:ext uri="{0D108BD9-81ED-4DB2-BD59-A6C34878D82A}">
                    <a16:rowId xmlns:a16="http://schemas.microsoft.com/office/drawing/2014/main" val="368978338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ctrTitle"/>
          </p:nvPr>
        </p:nvSpPr>
        <p:spPr>
          <a:xfrm>
            <a:off x="169900" y="296525"/>
            <a:ext cx="6829800" cy="64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GB" sz="2500" u="sng">
                <a:latin typeface="Montserrat"/>
                <a:ea typeface="Montserrat"/>
                <a:cs typeface="Montserrat"/>
                <a:sym typeface="Montserrat"/>
              </a:rPr>
              <a:t>PROPOSED DESIGN AND IMPLEMENTATION</a:t>
            </a:r>
            <a:endParaRPr sz="2500" u="sng">
              <a:latin typeface="Montserrat"/>
              <a:ea typeface="Montserrat"/>
              <a:cs typeface="Montserrat"/>
              <a:sym typeface="Montserrat"/>
            </a:endParaRPr>
          </a:p>
        </p:txBody>
      </p:sp>
      <p:pic>
        <p:nvPicPr>
          <p:cNvPr id="109" name="Google Shape;109;p14"/>
          <p:cNvPicPr preferRelativeResize="0"/>
          <p:nvPr/>
        </p:nvPicPr>
        <p:blipFill rotWithShape="1">
          <a:blip r:embed="rId3">
            <a:alphaModFix/>
          </a:blip>
          <a:srcRect r="-7631" b="-7631"/>
          <a:stretch/>
        </p:blipFill>
        <p:spPr>
          <a:xfrm>
            <a:off x="169900" y="940925"/>
            <a:ext cx="5708377" cy="4552448"/>
          </a:xfrm>
          <a:prstGeom prst="rect">
            <a:avLst/>
          </a:prstGeom>
          <a:noFill/>
          <a:ln>
            <a:noFill/>
          </a:ln>
        </p:spPr>
      </p:pic>
      <p:sp>
        <p:nvSpPr>
          <p:cNvPr id="110" name="Google Shape;110;p14"/>
          <p:cNvSpPr txBox="1"/>
          <p:nvPr/>
        </p:nvSpPr>
        <p:spPr>
          <a:xfrm>
            <a:off x="5324025" y="1856275"/>
            <a:ext cx="2101200" cy="8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5FCAEE"/>
                </a:solidFill>
                <a:latin typeface="Montserrat"/>
                <a:ea typeface="Montserrat"/>
                <a:cs typeface="Montserrat"/>
                <a:sym typeface="Montserrat"/>
              </a:rPr>
              <a:t>This is the implementation that we have performed using Machine Learning Models.</a:t>
            </a:r>
            <a:endParaRPr>
              <a:solidFill>
                <a:srgbClr val="5FCAEE"/>
              </a:solidFill>
              <a:latin typeface="Montserrat"/>
              <a:ea typeface="Montserrat"/>
              <a:cs typeface="Montserrat"/>
              <a:sym typeface="Montserrat"/>
            </a:endParaRPr>
          </a:p>
        </p:txBody>
      </p:sp>
      <p:cxnSp>
        <p:nvCxnSpPr>
          <p:cNvPr id="111" name="Google Shape;111;p14"/>
          <p:cNvCxnSpPr/>
          <p:nvPr/>
        </p:nvCxnSpPr>
        <p:spPr>
          <a:xfrm rot="10800000" flipH="1">
            <a:off x="4821225" y="2371925"/>
            <a:ext cx="502800" cy="12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5"/>
          <p:cNvSpPr txBox="1">
            <a:spLocks noGrp="1"/>
          </p:cNvSpPr>
          <p:nvPr>
            <p:ph type="ctrTitle"/>
          </p:nvPr>
        </p:nvSpPr>
        <p:spPr>
          <a:xfrm>
            <a:off x="685800" y="1594485"/>
            <a:ext cx="7772400" cy="10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17" name="Google Shape;117;p15"/>
          <p:cNvPicPr preferRelativeResize="0"/>
          <p:nvPr/>
        </p:nvPicPr>
        <p:blipFill>
          <a:blip r:embed="rId3">
            <a:alphaModFix/>
          </a:blip>
          <a:stretch>
            <a:fillRect/>
          </a:stretch>
        </p:blipFill>
        <p:spPr>
          <a:xfrm>
            <a:off x="423100" y="605877"/>
            <a:ext cx="5566102" cy="4294974"/>
          </a:xfrm>
          <a:prstGeom prst="rect">
            <a:avLst/>
          </a:prstGeom>
          <a:noFill/>
          <a:ln>
            <a:noFill/>
          </a:ln>
        </p:spPr>
      </p:pic>
      <p:sp>
        <p:nvSpPr>
          <p:cNvPr id="118" name="Google Shape;118;p15"/>
          <p:cNvSpPr txBox="1"/>
          <p:nvPr/>
        </p:nvSpPr>
        <p:spPr>
          <a:xfrm>
            <a:off x="5749375" y="1594463"/>
            <a:ext cx="1546800" cy="125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5FCAEE"/>
                </a:solidFill>
                <a:latin typeface="Montserrat"/>
                <a:ea typeface="Montserrat"/>
                <a:cs typeface="Montserrat"/>
                <a:sym typeface="Montserrat"/>
              </a:rPr>
              <a:t>This is the implementation that we have performed using Deep Learning</a:t>
            </a:r>
            <a:endParaRPr>
              <a:solidFill>
                <a:srgbClr val="5FCAEE"/>
              </a:solidFill>
              <a:latin typeface="Montserrat"/>
              <a:ea typeface="Montserrat"/>
              <a:cs typeface="Montserrat"/>
              <a:sym typeface="Montserrat"/>
            </a:endParaRPr>
          </a:p>
        </p:txBody>
      </p:sp>
      <p:cxnSp>
        <p:nvCxnSpPr>
          <p:cNvPr id="119" name="Google Shape;119;p15"/>
          <p:cNvCxnSpPr/>
          <p:nvPr/>
        </p:nvCxnSpPr>
        <p:spPr>
          <a:xfrm>
            <a:off x="5091925" y="2217250"/>
            <a:ext cx="451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ctrTitle"/>
          </p:nvPr>
        </p:nvSpPr>
        <p:spPr>
          <a:xfrm>
            <a:off x="363525" y="408525"/>
            <a:ext cx="3942000" cy="532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GB" sz="2500" u="sng"/>
              <a:t>RESULT AND ANALYSIS</a:t>
            </a:r>
            <a:endParaRPr sz="2500" u="sng"/>
          </a:p>
        </p:txBody>
      </p:sp>
      <p:pic>
        <p:nvPicPr>
          <p:cNvPr id="125" name="Google Shape;125;p16"/>
          <p:cNvPicPr preferRelativeResize="0"/>
          <p:nvPr/>
        </p:nvPicPr>
        <p:blipFill>
          <a:blip r:embed="rId3">
            <a:alphaModFix/>
          </a:blip>
          <a:stretch>
            <a:fillRect/>
          </a:stretch>
        </p:blipFill>
        <p:spPr>
          <a:xfrm>
            <a:off x="152600" y="1281975"/>
            <a:ext cx="3942000" cy="2628000"/>
          </a:xfrm>
          <a:prstGeom prst="rect">
            <a:avLst/>
          </a:prstGeom>
          <a:noFill/>
          <a:ln>
            <a:noFill/>
          </a:ln>
        </p:spPr>
      </p:pic>
      <p:pic>
        <p:nvPicPr>
          <p:cNvPr id="126" name="Google Shape;126;p16"/>
          <p:cNvPicPr preferRelativeResize="0"/>
          <p:nvPr/>
        </p:nvPicPr>
        <p:blipFill>
          <a:blip r:embed="rId4">
            <a:alphaModFix/>
          </a:blip>
          <a:stretch>
            <a:fillRect/>
          </a:stretch>
        </p:blipFill>
        <p:spPr>
          <a:xfrm>
            <a:off x="3757525" y="1281975"/>
            <a:ext cx="3488952" cy="2628000"/>
          </a:xfrm>
          <a:prstGeom prst="rect">
            <a:avLst/>
          </a:prstGeom>
          <a:noFill/>
          <a:ln>
            <a:noFill/>
          </a:ln>
        </p:spPr>
      </p:pic>
      <p:sp>
        <p:nvSpPr>
          <p:cNvPr id="127" name="Google Shape;127;p16"/>
          <p:cNvSpPr txBox="1"/>
          <p:nvPr/>
        </p:nvSpPr>
        <p:spPr>
          <a:xfrm>
            <a:off x="657425" y="4250925"/>
            <a:ext cx="2771700" cy="5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5FCAEE"/>
                </a:solidFill>
                <a:latin typeface="Montserrat"/>
                <a:ea typeface="Montserrat"/>
                <a:cs typeface="Montserrat"/>
                <a:sym typeface="Montserrat"/>
              </a:rPr>
              <a:t>Confusion Matrix Of Gradient Boosting</a:t>
            </a:r>
            <a:endParaRPr>
              <a:solidFill>
                <a:srgbClr val="5FCAEE"/>
              </a:solidFill>
              <a:latin typeface="Montserrat"/>
              <a:ea typeface="Montserrat"/>
              <a:cs typeface="Montserrat"/>
              <a:sym typeface="Montserrat"/>
            </a:endParaRPr>
          </a:p>
        </p:txBody>
      </p:sp>
      <p:cxnSp>
        <p:nvCxnSpPr>
          <p:cNvPr id="128" name="Google Shape;128;p16"/>
          <p:cNvCxnSpPr/>
          <p:nvPr/>
        </p:nvCxnSpPr>
        <p:spPr>
          <a:xfrm>
            <a:off x="1572700" y="3970425"/>
            <a:ext cx="0" cy="283500"/>
          </a:xfrm>
          <a:prstGeom prst="straightConnector1">
            <a:avLst/>
          </a:prstGeom>
          <a:noFill/>
          <a:ln w="9525" cap="flat" cmpd="sng">
            <a:solidFill>
              <a:schemeClr val="dk2"/>
            </a:solidFill>
            <a:prstDash val="solid"/>
            <a:round/>
            <a:headEnd type="none" w="med" len="med"/>
            <a:tailEnd type="triangle" w="med" len="med"/>
          </a:ln>
        </p:spPr>
      </p:cxnSp>
      <p:sp>
        <p:nvSpPr>
          <p:cNvPr id="129" name="Google Shape;129;p16"/>
          <p:cNvSpPr txBox="1"/>
          <p:nvPr/>
        </p:nvSpPr>
        <p:spPr>
          <a:xfrm>
            <a:off x="4305525" y="4250925"/>
            <a:ext cx="2243100" cy="5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5FCAEE"/>
                </a:solidFill>
                <a:latin typeface="Montserrat"/>
                <a:ea typeface="Montserrat"/>
                <a:cs typeface="Montserrat"/>
                <a:sym typeface="Montserrat"/>
              </a:rPr>
              <a:t>Confusion Matrix Of Naive Bayes</a:t>
            </a:r>
            <a:endParaRPr>
              <a:solidFill>
                <a:srgbClr val="5FCAEE"/>
              </a:solidFill>
              <a:latin typeface="Montserrat"/>
              <a:ea typeface="Montserrat"/>
              <a:cs typeface="Montserrat"/>
              <a:sym typeface="Montserrat"/>
            </a:endParaRPr>
          </a:p>
        </p:txBody>
      </p:sp>
      <p:cxnSp>
        <p:nvCxnSpPr>
          <p:cNvPr id="130" name="Google Shape;130;p16"/>
          <p:cNvCxnSpPr/>
          <p:nvPr/>
        </p:nvCxnSpPr>
        <p:spPr>
          <a:xfrm>
            <a:off x="4872800" y="3970425"/>
            <a:ext cx="12900" cy="257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1061</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Montserrat</vt:lpstr>
      <vt:lpstr>Arial</vt:lpstr>
      <vt:lpstr>Calibri</vt:lpstr>
      <vt:lpstr>Trebuchet MS</vt:lpstr>
      <vt:lpstr>Office Theme</vt:lpstr>
      <vt:lpstr>PowerPoint Presentation</vt:lpstr>
      <vt:lpstr>PROBLEM STATEMENT</vt:lpstr>
      <vt:lpstr>STATE OF THE ARTWORK</vt:lpstr>
      <vt:lpstr>PowerPoint Presentation</vt:lpstr>
      <vt:lpstr>LIMITATIONS</vt:lpstr>
      <vt:lpstr>OBJECTIVES AND WORK DISTRIBUTION</vt:lpstr>
      <vt:lpstr>PROPOSED DESIGN AND IMPLEMENTATION</vt:lpstr>
      <vt:lpstr>PowerPoint Presentation</vt:lpstr>
      <vt:lpstr>RESULT AND ANALYSIS</vt:lpstr>
      <vt:lpstr>PowerPoint Presentation</vt:lpstr>
      <vt:lpstr>PowerPoint Presentation</vt:lpstr>
      <vt:lpstr>CONCLUSION</vt:lpstr>
      <vt:lpstr>PowerPoint Presentation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Shubham Dubey(9917103147)(F-5) Sahil Gupta(9917103163)(F-5) Shivam Aggarwal(9917103169)(F-5)  Under the supervision of: Ms Anuradha Gupta</dc:title>
  <dc:creator>hp</dc:creator>
  <cp:lastModifiedBy>sahil gupta</cp:lastModifiedBy>
  <cp:revision>8</cp:revision>
  <dcterms:modified xsi:type="dcterms:W3CDTF">2020-05-26T08:31:54Z</dcterms:modified>
</cp:coreProperties>
</file>