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7.png" ContentType="image/png"/>
  <Override PartName="/ppt/media/image12.png" ContentType="image/png"/>
  <Override PartName="/ppt/media/image9.wmf" ContentType="image/x-wmf"/>
  <Override PartName="/ppt/media/image1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s/comment5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GIANLUCA DE LUCIA" initials="GDL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commentAuthors" Target="commentAuthors.xml"/>
</Relationships>
</file>

<file path=ppt/comments/comment5.xml><?xml version="1.0" encoding="utf-8"?>
<p:cmLst xmlns:p="http://schemas.openxmlformats.org/presentationml/2006/main">
  <p:cm authorId="0" dt="2021-05-03T12:25:40.752000000" idx="1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Segoe UI"/>
              </a:rPr>
              <a:t>Fai clic per spostare la diapositiva</a:t>
            </a:r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B090704-7C1E-4D11-9FB3-7126EFE89ACA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www.deepspeed.it/?lang=en" TargetMode="External"/><Relationship Id="rId2" Type="http://schemas.openxmlformats.org/officeDocument/2006/relationships/hyperlink" Target="https://lnx.arco-fc.com/" TargetMode="External"/><Relationship Id="rId3" Type="http://schemas.openxmlformats.org/officeDocument/2006/relationships/hyperlink" Target="https://lnx.arco-fc.com/" TargetMode="External"/><Relationship Id="rId4" Type="http://schemas.openxmlformats.org/officeDocument/2006/relationships/hyperlink" Target="https://www.conio.com/en/" TargetMode="External"/><Relationship Id="rId5" Type="http://schemas.openxmlformats.org/officeDocument/2006/relationships/hyperlink" Target="https://www.milkmantechnologies.com/" TargetMode="External"/><Relationship Id="rId6" Type="http://schemas.openxmlformats.org/officeDocument/2006/relationships/hyperlink" Target="https://www.weschool.com/" TargetMode="External"/><Relationship Id="rId7" Type="http://schemas.openxmlformats.org/officeDocument/2006/relationships/hyperlink" Target="https://acbc.com/" TargetMode="External"/><Relationship Id="rId8" Type="http://schemas.openxmlformats.org/officeDocument/2006/relationships/hyperlink" Target="https://www.azzurrodigitale.com/" TargetMode="External"/><Relationship Id="rId9" Type="http://schemas.openxmlformats.org/officeDocument/2006/relationships/hyperlink" Target="https://buzzoole.com/" TargetMode="External"/><Relationship Id="rId10" Type="http://schemas.openxmlformats.org/officeDocument/2006/relationships/slide" Target="../slides/slide5.xml"/><Relationship Id="rId11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www.deepspeed.it/?lang=en" TargetMode="External"/><Relationship Id="rId2" Type="http://schemas.openxmlformats.org/officeDocument/2006/relationships/hyperlink" Target="https://lnx.arco-fc.com/" TargetMode="External"/><Relationship Id="rId3" Type="http://schemas.openxmlformats.org/officeDocument/2006/relationships/hyperlink" Target="https://lnx.arco-fc.com/" TargetMode="External"/><Relationship Id="rId4" Type="http://schemas.openxmlformats.org/officeDocument/2006/relationships/hyperlink" Target="https://www.conio.com/en/" TargetMode="External"/><Relationship Id="rId5" Type="http://schemas.openxmlformats.org/officeDocument/2006/relationships/hyperlink" Target="https://www.milkmantechnologies.com/" TargetMode="External"/><Relationship Id="rId6" Type="http://schemas.openxmlformats.org/officeDocument/2006/relationships/hyperlink" Target="https://www.weschool.com/" TargetMode="External"/><Relationship Id="rId7" Type="http://schemas.openxmlformats.org/officeDocument/2006/relationships/hyperlink" Target="https://acbc.com/" TargetMode="External"/><Relationship Id="rId8" Type="http://schemas.openxmlformats.org/officeDocument/2006/relationships/slide" Target="../slides/slide6.xml"/><Relationship Id="rId9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145" name="Segnaposto numero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A0BAA6D-5AC4-4DAD-8CE5-D82658C7DB30}" type="slidenum"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148" name="Segnaposto numero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B9037F0-93F2-42B2-ACE5-BF356F3C6412}" type="slidenum">
              <a:rPr b="0" lang="it-IT" sz="1200" spc="-1" strike="noStrike">
                <a:latin typeface="Times New Roman"/>
              </a:rPr>
              <a:t>3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151" name="Segnaposto numero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4EFACD-1471-4C84-A6B8-52A353C88F8D}" type="slidenum">
              <a:rPr b="0" lang="it-IT" sz="1200" spc="-1" strike="noStrike">
                <a:latin typeface="Times New Roman"/>
              </a:rPr>
              <a:t>3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154" name="Segnaposto numero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56DEB9-C283-488C-A0C6-85F3EF946B0F}" type="slidenum">
              <a:rPr b="0" lang="it-IT" sz="1200" spc="-1" strike="noStrike">
                <a:latin typeface="Times New Roman"/>
              </a:rPr>
              <a:t>3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 cap="all">
                <a:solidFill>
                  <a:srgbClr val="212121"/>
                </a:solidFill>
                <a:latin typeface="Open Sans"/>
              </a:rPr>
              <a:t>RETE SANITARIA INTEGRATA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MuseoSans"/>
              </a:rPr>
              <a:t>Mobilità elettrica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erif"/>
                <a:hlinkClick r:id="rId1"/>
              </a:rPr>
              <a:t>DeepSpeed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 è il motore elettrico idrojet per la nautica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, 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  <a:hlinkClick r:id="rId2"/>
              </a:rPr>
              <a:t>Arco 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  <a:hlinkClick r:id="rId3"/>
              </a:rPr>
              <a:t>Fc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</a:rPr>
              <a:t>,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 è una startup emiliana che già da diversi anni sta sviluppando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</a:rPr>
              <a:t> batterie elettriche di nuova generazione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erif"/>
                <a:hlinkClick r:id="rId4"/>
              </a:rPr>
              <a:t>Conio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 è la startup italo-statunitense che ha dato vita al 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</a:rPr>
              <a:t>primo portafoglio bitcoin italiano su smartphone.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erif"/>
              </a:rPr>
              <a:t>Young: sart-up milanese 1,5 milione criptomoneta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erif"/>
                <a:hlinkClick r:id="rId5"/>
              </a:rPr>
              <a:t>Milkman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 forniscono servizi di delivery su misura, focalizzandosi in particolare sul 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</a:rPr>
              <a:t>controllo dell’ultimo miglio e offrendo opzioni di consegna personalizzat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 cap="all">
                <a:solidFill>
                  <a:srgbClr val="000000"/>
                </a:solidFill>
                <a:latin typeface="Droid Serif"/>
              </a:rPr>
              <a:t>Daggiù: spedizione del pacco dal sud per studenti e non di prodotti caseari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erif"/>
                <a:hlinkClick r:id="rId6"/>
              </a:rPr>
              <a:t>WeSchool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 è l’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</a:rPr>
              <a:t>unica piattaforma italiana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 tra le tre suggerite dal ministero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ans"/>
                <a:hlinkClick r:id="rId7"/>
              </a:rPr>
              <a:t>ACBC</a:t>
            </a:r>
            <a:r>
              <a:rPr b="0" lang="it-IT" sz="2000" spc="-1" strike="noStrike">
                <a:solidFill>
                  <a:srgbClr val="333333"/>
                </a:solidFill>
                <a:latin typeface="Droid Sans"/>
              </a:rPr>
              <a:t>: ACBC, startup attiva nella produzione di prodotti ecosostenibili nel mercato Fashion &amp; Sportswear, ha chiuso un aumento di capitale di 2,3 milioni di Euro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ans"/>
                <a:hlinkClick r:id="rId8"/>
              </a:rPr>
              <a:t>AzzurroDigitale</a:t>
            </a:r>
            <a:r>
              <a:rPr b="0" lang="it-IT" sz="2000" spc="-1" strike="noStrike">
                <a:solidFill>
                  <a:srgbClr val="333333"/>
                </a:solidFill>
                <a:latin typeface="Droid Sans"/>
              </a:rPr>
              <a:t>: la startup padovana AzzurroDigitale, nata nel 2015, ha sviluppato AWMS, piattaforma Software as a Service in grado di ottimizzare la gestione della forza lavoro degli stabilimenti produttivi e logistici 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ans"/>
                <a:hlinkClick r:id="rId9"/>
              </a:rPr>
              <a:t>Buzzoole</a:t>
            </a:r>
            <a:r>
              <a:rPr b="0" lang="it-IT" sz="2000" spc="-1" strike="noStrike">
                <a:solidFill>
                  <a:srgbClr val="333333"/>
                </a:solidFill>
                <a:latin typeface="Droid Sans"/>
              </a:rPr>
              <a:t>: Buzzoole, Influencer Marketing solution provider, ha chiuso un aumento di capitale da 5 milioni di euro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333333"/>
                </a:solidFill>
                <a:latin typeface="Droid Sans"/>
              </a:rPr>
              <a:t>Classificatori di immagini tumorali, rx, rm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333333"/>
                </a:solidFill>
                <a:latin typeface="Droid Sans"/>
              </a:rPr>
              <a:t>Gestione della vaccinazioni fa schifo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333333"/>
                </a:solidFill>
                <a:latin typeface="Droid Sans"/>
              </a:rPr>
              <a:t>Videogame: ungry birds: 9 MILIARDI DI DOLLARI!!!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</p:txBody>
      </p:sp>
      <p:sp>
        <p:nvSpPr>
          <p:cNvPr id="157" name="Segnaposto numero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BC68B4B-56EA-4ECA-A94A-6BBD7E10D148}" type="slidenum">
              <a:rPr b="0" lang="it-IT" sz="1200" spc="-1" strike="noStrike">
                <a:latin typeface="Times New Roman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 cap="all">
                <a:solidFill>
                  <a:srgbClr val="212121"/>
                </a:solidFill>
                <a:latin typeface="Open Sans"/>
              </a:rPr>
              <a:t>RETE SANITARIA INTEGRATA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MuseoSans"/>
              </a:rPr>
              <a:t>Mobilità elettrica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erif"/>
                <a:hlinkClick r:id="rId1"/>
              </a:rPr>
              <a:t>DeepSpeed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 è il motore elettrico idrojet per la nautica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, 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  <a:hlinkClick r:id="rId2"/>
              </a:rPr>
              <a:t>Arco 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  <a:hlinkClick r:id="rId3"/>
              </a:rPr>
              <a:t>Fc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</a:rPr>
              <a:t>,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 è una startup emiliana che già da diversi anni sta sviluppando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</a:rPr>
              <a:t> batterie elettriche di nuova generazione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erif"/>
                <a:hlinkClick r:id="rId4"/>
              </a:rPr>
              <a:t>Conio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 è la startup italo-statunitense che ha dato vita al 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</a:rPr>
              <a:t>primo portafoglio bitcoin italiano su smartphone.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erif"/>
              </a:rPr>
              <a:t>Young: sart-up milanese 1,5 milione criptomoneta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erif"/>
                <a:hlinkClick r:id="rId5"/>
              </a:rPr>
              <a:t>Milkman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 forniscono servizi di delivery su misura, focalizzandosi in particolare sul 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</a:rPr>
              <a:t>controllo dell’ultimo miglio e offrendo opzioni di consegna personalizzat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 cap="all">
                <a:solidFill>
                  <a:srgbClr val="000000"/>
                </a:solidFill>
                <a:latin typeface="Droid Serif"/>
              </a:rPr>
              <a:t>Daggiù: spedizione del pacco dal sud per studenti e non di prodotti caseari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erif"/>
                <a:hlinkClick r:id="rId6"/>
              </a:rPr>
              <a:t>WeSchool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 è l’</a:t>
            </a:r>
            <a:r>
              <a:rPr b="1" lang="it-IT" sz="2000" spc="-1" strike="noStrike">
                <a:solidFill>
                  <a:srgbClr val="000000"/>
                </a:solidFill>
                <a:latin typeface="Droid Serif"/>
              </a:rPr>
              <a:t>unica piattaforma italiana</a:t>
            </a:r>
            <a:r>
              <a:rPr b="0" lang="it-IT" sz="2000" spc="-1" strike="noStrike">
                <a:solidFill>
                  <a:srgbClr val="000000"/>
                </a:solidFill>
                <a:latin typeface="Droid Serif"/>
              </a:rPr>
              <a:t> tra le tre suggerite dal ministero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Droid Sans"/>
                <a:hlinkClick r:id="rId7"/>
              </a:rPr>
              <a:t>ACBC</a:t>
            </a:r>
            <a:r>
              <a:rPr b="0" lang="it-IT" sz="2000" spc="-1" strike="noStrike">
                <a:solidFill>
                  <a:srgbClr val="333333"/>
                </a:solidFill>
                <a:latin typeface="Droid Sans"/>
              </a:rPr>
              <a:t>: ACBC, startup attiva nella produzione di prodotti ecosostenibili nel mercato Fashion &amp; Sportswear, ha chiuso un aumento di capitale di 2,3 milioni di Euro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</p:txBody>
      </p:sp>
      <p:sp>
        <p:nvSpPr>
          <p:cNvPr id="160" name="Segnaposto numero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E09155-DA8E-4221-8843-E142CEAAE0A1}" type="slidenum">
              <a:rPr b="0" lang="it-IT" sz="1200" spc="-1" strike="noStrike">
                <a:latin typeface="Times New Roman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onnettore diritto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ttangolo 6"/>
          <p:cNvSpPr/>
          <p:nvPr/>
        </p:nvSpPr>
        <p:spPr>
          <a:xfrm>
            <a:off x="254880" y="262800"/>
            <a:ext cx="11681640" cy="633204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000" cy="639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Segoe UI Light"/>
              </a:rPr>
              <a:t>Fare clic per modificare lo stile del titolo dello schema</a:t>
            </a:r>
            <a:endParaRPr b="0" lang="it-IT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Fai clic per modificare il formato del testo della struttura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Secondo livello struttura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Terzo livello struttura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Quarto livello struttura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Quinto livello struttura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Sesto livello struttura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Settimo livello struttura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6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onnettore diritto 7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ttangolo 8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onnettore diritto 11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anchor="b">
            <a:normAutofit fontScale="53000"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3b3838"/>
                </a:solidFill>
                <a:latin typeface="Segoe UI Light"/>
              </a:rPr>
              <a:t>Fare clic per modificare lo stile del titolo dello schema</a:t>
            </a:r>
            <a:endParaRPr b="0" lang="it-IT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it-IT" sz="1200" spc="-1" strike="noStrike">
                <a:solidFill>
                  <a:srgbClr val="404040"/>
                </a:solidFill>
                <a:latin typeface="Segoe UI"/>
              </a:rPr>
              <a:t>Fare clic per modificare gli stili del testo dello schema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it-IT" sz="1200" spc="-1" strike="noStrike">
                <a:solidFill>
                  <a:srgbClr val="404040"/>
                </a:solidFill>
                <a:latin typeface="Segoe UI"/>
              </a:rPr>
              <a:t>Secondo livello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it-IT" sz="1200" spc="-1" strike="noStrike">
                <a:solidFill>
                  <a:srgbClr val="404040"/>
                </a:solidFill>
                <a:latin typeface="Segoe UI"/>
              </a:rPr>
              <a:t>Terzo livello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it-IT" sz="1200" spc="-1" strike="noStrike">
                <a:solidFill>
                  <a:srgbClr val="404040"/>
                </a:solidFill>
                <a:latin typeface="Segoe UI"/>
              </a:rPr>
              <a:t>Quarto livello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it-IT" sz="1200" spc="-1" strike="noStrike">
                <a:solidFill>
                  <a:srgbClr val="404040"/>
                </a:solidFill>
                <a:latin typeface="Segoe UI"/>
              </a:rPr>
              <a:t>Quinto livello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539640" y="6203880"/>
            <a:ext cx="3276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206ED2A-6759-4CAD-B113-BE2FEF45C5F0}" type="datetime1">
              <a:rPr b="0" lang="it-IT" sz="1200" spc="-1" strike="noStrike">
                <a:solidFill>
                  <a:srgbClr val="939393"/>
                </a:solidFill>
                <a:latin typeface="Segoe UI"/>
              </a:rPr>
              <a:t>28/01/2022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648320" y="620388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371800" y="6203880"/>
            <a:ext cx="3276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60E574-AC40-4F7A-8C9E-CEA9AE500CAC}" type="slidenum">
              <a:rPr b="0" lang="it-IT" sz="1200" spc="-1" strike="noStrike">
                <a:solidFill>
                  <a:srgbClr val="939393"/>
                </a:solidFill>
                <a:latin typeface="Segoe U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olo 1"/>
          <p:cNvSpPr txBox="1"/>
          <p:nvPr/>
        </p:nvSpPr>
        <p:spPr>
          <a:xfrm>
            <a:off x="838080" y="1164240"/>
            <a:ext cx="10515240" cy="238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it-IT" sz="8800" spc="-1" strike="noStrike">
                <a:solidFill>
                  <a:srgbClr val="ffffff"/>
                </a:solidFill>
                <a:latin typeface="Segoe UI Light"/>
              </a:rPr>
              <a:t>Brainstorming</a:t>
            </a:r>
            <a:endParaRPr b="0" lang="it-IT" sz="8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3" name="Sottotitolo 2"/>
          <p:cNvSpPr txBox="1"/>
          <p:nvPr/>
        </p:nvSpPr>
        <p:spPr>
          <a:xfrm>
            <a:off x="855720" y="2933280"/>
            <a:ext cx="9582480" cy="11376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it-IT" sz="3600" spc="-1" strike="noStrike">
                <a:solidFill>
                  <a:srgbClr val="ffffff"/>
                </a:solidFill>
                <a:latin typeface="Segoe UI Light"/>
              </a:rPr>
              <a:t>Idee per Start-Up &amp; Open Innovation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94" name="Sottotitolo 2"/>
          <p:cNvSpPr/>
          <p:nvPr/>
        </p:nvSpPr>
        <p:spPr>
          <a:xfrm>
            <a:off x="8332200" y="5506560"/>
            <a:ext cx="337716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Segoe UI Light"/>
              </a:rPr>
              <a:t>06/05/2021  18:30</a:t>
            </a:r>
            <a:endParaRPr b="0" lang="it-IT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Segoe UI Light"/>
              </a:rPr>
              <a:t>created by Gianluca De Lucia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olo 7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it-IT" sz="5400" spc="-1" strike="noStrike">
                <a:solidFill>
                  <a:srgbClr val="3b3838"/>
                </a:solidFill>
                <a:latin typeface="Segoe UI Light"/>
              </a:rPr>
              <a:t>Chi siamo</a:t>
            </a:r>
            <a:endParaRPr b="0" lang="it-IT" sz="5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6" name="Segnaposto contenuto 17"/>
          <p:cNvSpPr/>
          <p:nvPr/>
        </p:nvSpPr>
        <p:spPr>
          <a:xfrm>
            <a:off x="521280" y="1203480"/>
            <a:ext cx="7120800" cy="48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it-IT" sz="3100" spc="-1" strike="noStrike">
                <a:solidFill>
                  <a:srgbClr val="000000"/>
                </a:solidFill>
                <a:latin typeface="Segoe UI"/>
              </a:rPr>
              <a:t>Nome Cognome ( Area di competenza )</a:t>
            </a:r>
            <a:endParaRPr b="0" lang="it-IT" sz="31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</a:pPr>
            <a:endParaRPr b="0" lang="it-IT" sz="31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olo 3"/>
          <p:cNvSpPr txBox="1"/>
          <p:nvPr/>
        </p:nvSpPr>
        <p:spPr>
          <a:xfrm>
            <a:off x="378720" y="42192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it-IT" sz="4800" spc="-1" strike="noStrike">
                <a:solidFill>
                  <a:srgbClr val="3b3838"/>
                </a:solidFill>
                <a:latin typeface="Segoe UI Light"/>
              </a:rPr>
              <a:t>Step-by-Step</a:t>
            </a:r>
            <a:endParaRPr b="0" lang="it-IT" sz="48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98" name="Gruppo 17"/>
          <p:cNvGrpSpPr/>
          <p:nvPr/>
        </p:nvGrpSpPr>
        <p:grpSpPr>
          <a:xfrm>
            <a:off x="1313280" y="1598760"/>
            <a:ext cx="557640" cy="409320"/>
            <a:chOff x="1313280" y="1598760"/>
            <a:chExt cx="557640" cy="409320"/>
          </a:xfrm>
        </p:grpSpPr>
        <p:sp>
          <p:nvSpPr>
            <p:cNvPr id="99" name="Ovale 18"/>
            <p:cNvSpPr/>
            <p:nvPr/>
          </p:nvSpPr>
          <p:spPr>
            <a:xfrm>
              <a:off x="1384920" y="159876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asella di testo 19"/>
            <p:cNvSpPr/>
            <p:nvPr/>
          </p:nvSpPr>
          <p:spPr>
            <a:xfrm>
              <a:off x="1313280" y="161496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it-IT" sz="1800" spc="-1" strike="noStrike">
                  <a:solidFill>
                    <a:srgbClr val="ffffff"/>
                  </a:solidFill>
                  <a:latin typeface="Segoe UI Semibold"/>
                </a:rPr>
                <a:t>1</a:t>
              </a:r>
              <a:endParaRPr b="0" lang="it-IT" sz="1800" spc="-1" strike="noStrike">
                <a:latin typeface="Arial"/>
              </a:endParaRPr>
            </a:p>
          </p:txBody>
        </p:sp>
      </p:grpSp>
      <p:sp>
        <p:nvSpPr>
          <p:cNvPr id="101" name="Segnaposto contenuto 17"/>
          <p:cNvSpPr/>
          <p:nvPr/>
        </p:nvSpPr>
        <p:spPr>
          <a:xfrm>
            <a:off x="1933200" y="1619640"/>
            <a:ext cx="458532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it-IT" sz="1800" spc="-1" strike="noStrike">
                <a:solidFill>
                  <a:srgbClr val="404040"/>
                </a:solidFill>
                <a:latin typeface="Segoe UI"/>
              </a:rPr>
              <a:t>IDEA INNOVATIVA</a:t>
            </a:r>
            <a:endParaRPr b="0" lang="it-IT" sz="1800" spc="-1" strike="noStrike">
              <a:latin typeface="Arial"/>
            </a:endParaRPr>
          </a:p>
        </p:txBody>
      </p:sp>
      <p:grpSp>
        <p:nvGrpSpPr>
          <p:cNvPr id="102" name="Gruppo 32"/>
          <p:cNvGrpSpPr/>
          <p:nvPr/>
        </p:nvGrpSpPr>
        <p:grpSpPr>
          <a:xfrm>
            <a:off x="1341000" y="2697840"/>
            <a:ext cx="557640" cy="409320"/>
            <a:chOff x="1341000" y="2697840"/>
            <a:chExt cx="557640" cy="409320"/>
          </a:xfrm>
        </p:grpSpPr>
        <p:sp>
          <p:nvSpPr>
            <p:cNvPr id="103" name="Ovale 33"/>
            <p:cNvSpPr/>
            <p:nvPr/>
          </p:nvSpPr>
          <p:spPr>
            <a:xfrm>
              <a:off x="1412640" y="269784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asella di testo 34"/>
            <p:cNvSpPr/>
            <p:nvPr/>
          </p:nvSpPr>
          <p:spPr>
            <a:xfrm>
              <a:off x="1341000" y="271404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it-IT" sz="1800" spc="-1" strike="noStrike">
                  <a:solidFill>
                    <a:srgbClr val="ffffff"/>
                  </a:solidFill>
                  <a:latin typeface="Segoe UI Semibold"/>
                </a:rPr>
                <a:t>2</a:t>
              </a:r>
              <a:endParaRPr b="0" lang="it-IT" sz="1800" spc="-1" strike="noStrike">
                <a:latin typeface="Arial"/>
              </a:endParaRPr>
            </a:p>
          </p:txBody>
        </p:sp>
      </p:grpSp>
      <p:sp>
        <p:nvSpPr>
          <p:cNvPr id="105" name="Segnaposto contenuto 17"/>
          <p:cNvSpPr/>
          <p:nvPr/>
        </p:nvSpPr>
        <p:spPr>
          <a:xfrm>
            <a:off x="1865880" y="2738160"/>
            <a:ext cx="45853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2001"/>
              </a:spcAft>
              <a:tabLst>
                <a:tab algn="l" pos="0"/>
              </a:tabLst>
            </a:pPr>
            <a:r>
              <a:rPr b="0" lang="it-IT" sz="1800" spc="-1" strike="noStrike">
                <a:solidFill>
                  <a:srgbClr val="404040"/>
                </a:solidFill>
                <a:latin typeface="Segoe UI"/>
              </a:rPr>
              <a:t>RICERCA DI FATTIBILITA’</a:t>
            </a:r>
            <a:endParaRPr b="0" lang="it-IT" sz="1800" spc="-1" strike="noStrike">
              <a:latin typeface="Arial"/>
            </a:endParaRPr>
          </a:p>
        </p:txBody>
      </p:sp>
      <p:grpSp>
        <p:nvGrpSpPr>
          <p:cNvPr id="106" name="Gruppo 21"/>
          <p:cNvGrpSpPr/>
          <p:nvPr/>
        </p:nvGrpSpPr>
        <p:grpSpPr>
          <a:xfrm>
            <a:off x="1307880" y="3711600"/>
            <a:ext cx="557640" cy="409320"/>
            <a:chOff x="1307880" y="3711600"/>
            <a:chExt cx="557640" cy="409320"/>
          </a:xfrm>
        </p:grpSpPr>
        <p:sp>
          <p:nvSpPr>
            <p:cNvPr id="107" name="Ovale 23"/>
            <p:cNvSpPr/>
            <p:nvPr/>
          </p:nvSpPr>
          <p:spPr>
            <a:xfrm>
              <a:off x="1379520" y="371160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asellaDiTesto 29"/>
            <p:cNvSpPr/>
            <p:nvPr/>
          </p:nvSpPr>
          <p:spPr>
            <a:xfrm>
              <a:off x="1307880" y="372780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it-IT" sz="1800" spc="-1" strike="noStrike">
                  <a:solidFill>
                    <a:srgbClr val="ffffff"/>
                  </a:solidFill>
                  <a:latin typeface="Segoe UI Semibold"/>
                </a:rPr>
                <a:t>3</a:t>
              </a:r>
              <a:endParaRPr b="0" lang="it-IT" sz="1800" spc="-1" strike="noStrike">
                <a:latin typeface="Arial"/>
              </a:endParaRPr>
            </a:p>
          </p:txBody>
        </p:sp>
      </p:grpSp>
      <p:sp>
        <p:nvSpPr>
          <p:cNvPr id="109" name="Segnaposto contenuto 17"/>
          <p:cNvSpPr/>
          <p:nvPr/>
        </p:nvSpPr>
        <p:spPr>
          <a:xfrm>
            <a:off x="1832760" y="3739680"/>
            <a:ext cx="450396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it-IT" sz="1800" spc="-1" strike="noStrike">
                <a:solidFill>
                  <a:srgbClr val="404040"/>
                </a:solidFill>
                <a:latin typeface="Segoe UI"/>
              </a:rPr>
              <a:t>ANALISI DI MERCATO</a:t>
            </a:r>
            <a:endParaRPr b="0" lang="it-IT" sz="1800" spc="-1" strike="noStrike">
              <a:latin typeface="Arial"/>
            </a:endParaRPr>
          </a:p>
        </p:txBody>
      </p:sp>
      <p:grpSp>
        <p:nvGrpSpPr>
          <p:cNvPr id="110" name="Gruppo 36"/>
          <p:cNvGrpSpPr/>
          <p:nvPr/>
        </p:nvGrpSpPr>
        <p:grpSpPr>
          <a:xfrm>
            <a:off x="1313280" y="4707720"/>
            <a:ext cx="557640" cy="409320"/>
            <a:chOff x="1313280" y="4707720"/>
            <a:chExt cx="557640" cy="409320"/>
          </a:xfrm>
        </p:grpSpPr>
        <p:sp>
          <p:nvSpPr>
            <p:cNvPr id="111" name="Ovale 37"/>
            <p:cNvSpPr/>
            <p:nvPr/>
          </p:nvSpPr>
          <p:spPr>
            <a:xfrm>
              <a:off x="1384920" y="470772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asella di testo 38"/>
            <p:cNvSpPr/>
            <p:nvPr/>
          </p:nvSpPr>
          <p:spPr>
            <a:xfrm>
              <a:off x="1313280" y="472392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it-IT" sz="1800" spc="-1" strike="noStrike">
                  <a:solidFill>
                    <a:srgbClr val="ffffff"/>
                  </a:solidFill>
                  <a:latin typeface="Segoe UI Semibold"/>
                </a:rPr>
                <a:t>4</a:t>
              </a:r>
              <a:endParaRPr b="0" lang="it-IT" sz="1800" spc="-1" strike="noStrike">
                <a:latin typeface="Arial"/>
              </a:endParaRPr>
            </a:p>
          </p:txBody>
        </p:sp>
      </p:grpSp>
      <p:sp>
        <p:nvSpPr>
          <p:cNvPr id="113" name="Segnaposto contenuto 17"/>
          <p:cNvSpPr/>
          <p:nvPr/>
        </p:nvSpPr>
        <p:spPr>
          <a:xfrm>
            <a:off x="1838520" y="4747680"/>
            <a:ext cx="4503960" cy="5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2001"/>
              </a:spcAft>
              <a:tabLst>
                <a:tab algn="l" pos="0"/>
              </a:tabLst>
            </a:pPr>
            <a:r>
              <a:rPr b="0" lang="it-IT" sz="1800" spc="-1" strike="noStrike">
                <a:solidFill>
                  <a:srgbClr val="404040"/>
                </a:solidFill>
                <a:latin typeface="Segoe UI"/>
              </a:rPr>
              <a:t>BUSINESS PLAN / BUSINESS MODEL CANVAS</a:t>
            </a:r>
            <a:endParaRPr b="0" lang="it-IT" sz="1800" spc="-1" strike="noStrike">
              <a:latin typeface="Arial"/>
            </a:endParaRPr>
          </a:p>
        </p:txBody>
      </p:sp>
      <p:grpSp>
        <p:nvGrpSpPr>
          <p:cNvPr id="114" name="Gruppo 26"/>
          <p:cNvGrpSpPr/>
          <p:nvPr/>
        </p:nvGrpSpPr>
        <p:grpSpPr>
          <a:xfrm>
            <a:off x="1313280" y="5790600"/>
            <a:ext cx="557640" cy="409320"/>
            <a:chOff x="1313280" y="5790600"/>
            <a:chExt cx="557640" cy="409320"/>
          </a:xfrm>
        </p:grpSpPr>
        <p:sp>
          <p:nvSpPr>
            <p:cNvPr id="115" name="Ovale 27"/>
            <p:cNvSpPr/>
            <p:nvPr/>
          </p:nvSpPr>
          <p:spPr>
            <a:xfrm>
              <a:off x="1384920" y="579060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Casella di testo 38"/>
            <p:cNvSpPr/>
            <p:nvPr/>
          </p:nvSpPr>
          <p:spPr>
            <a:xfrm>
              <a:off x="1313280" y="5806800"/>
              <a:ext cx="557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it-IT" sz="1800" spc="-1" strike="noStrike">
                  <a:solidFill>
                    <a:srgbClr val="ffffff"/>
                  </a:solidFill>
                  <a:latin typeface="Segoe UI Semibold"/>
                </a:rPr>
                <a:t>5</a:t>
              </a:r>
              <a:endParaRPr b="0" lang="it-IT" sz="1800" spc="-1" strike="noStrike">
                <a:latin typeface="Arial"/>
              </a:endParaRPr>
            </a:p>
          </p:txBody>
        </p:sp>
      </p:grpSp>
      <p:sp>
        <p:nvSpPr>
          <p:cNvPr id="117" name="Segnaposto contenuto 17"/>
          <p:cNvSpPr/>
          <p:nvPr/>
        </p:nvSpPr>
        <p:spPr>
          <a:xfrm>
            <a:off x="1794960" y="5830920"/>
            <a:ext cx="4503960" cy="5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2001"/>
              </a:spcAft>
              <a:tabLst>
                <a:tab algn="l" pos="0"/>
              </a:tabLst>
            </a:pPr>
            <a:r>
              <a:rPr b="0" lang="it-IT" sz="1800" spc="-1" strike="noStrike">
                <a:solidFill>
                  <a:srgbClr val="404040"/>
                </a:solidFill>
                <a:latin typeface="Segoe UI"/>
              </a:rPr>
              <a:t>PITCH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18" name="Immagine 2" descr="Immagine che contiene invertebrato&#10;&#10;Descrizione generata automaticamente"/>
          <p:cNvPicPr/>
          <p:nvPr/>
        </p:nvPicPr>
        <p:blipFill>
          <a:blip r:embed="rId1"/>
          <a:stretch/>
        </p:blipFill>
        <p:spPr>
          <a:xfrm>
            <a:off x="5039280" y="1204920"/>
            <a:ext cx="1479600" cy="1479600"/>
          </a:xfrm>
          <a:prstGeom prst="rect">
            <a:avLst/>
          </a:prstGeom>
          <a:ln w="0">
            <a:noFill/>
          </a:ln>
        </p:spPr>
      </p:pic>
      <p:pic>
        <p:nvPicPr>
          <p:cNvPr id="119" name="Immagine 6" descr=""/>
          <p:cNvPicPr/>
          <p:nvPr/>
        </p:nvPicPr>
        <p:blipFill>
          <a:blip r:embed="rId2"/>
          <a:stretch/>
        </p:blipFill>
        <p:spPr>
          <a:xfrm>
            <a:off x="8237880" y="2246040"/>
            <a:ext cx="1305360" cy="1305360"/>
          </a:xfrm>
          <a:prstGeom prst="rect">
            <a:avLst/>
          </a:prstGeom>
          <a:ln w="0">
            <a:noFill/>
          </a:ln>
        </p:spPr>
      </p:pic>
      <p:pic>
        <p:nvPicPr>
          <p:cNvPr id="120" name="Immagine 9" descr=""/>
          <p:cNvPicPr/>
          <p:nvPr/>
        </p:nvPicPr>
        <p:blipFill>
          <a:blip r:embed="rId3"/>
          <a:stretch/>
        </p:blipFill>
        <p:spPr>
          <a:xfrm>
            <a:off x="4786920" y="3399840"/>
            <a:ext cx="614520" cy="828360"/>
          </a:xfrm>
          <a:prstGeom prst="rect">
            <a:avLst/>
          </a:prstGeom>
          <a:ln w="0">
            <a:noFill/>
          </a:ln>
        </p:spPr>
      </p:pic>
      <p:pic>
        <p:nvPicPr>
          <p:cNvPr id="121" name="Immagine 41" descr=""/>
          <p:cNvPicPr/>
          <p:nvPr/>
        </p:nvPicPr>
        <p:blipFill>
          <a:blip r:embed="rId4"/>
          <a:stretch/>
        </p:blipFill>
        <p:spPr>
          <a:xfrm>
            <a:off x="5472000" y="3396600"/>
            <a:ext cx="614520" cy="828360"/>
          </a:xfrm>
          <a:prstGeom prst="rect">
            <a:avLst/>
          </a:prstGeom>
          <a:ln w="0">
            <a:noFill/>
          </a:ln>
        </p:spPr>
      </p:pic>
      <p:pic>
        <p:nvPicPr>
          <p:cNvPr id="122" name="Immagine 42" descr=""/>
          <p:cNvPicPr/>
          <p:nvPr/>
        </p:nvPicPr>
        <p:blipFill>
          <a:blip r:embed="rId5"/>
          <a:stretch/>
        </p:blipFill>
        <p:spPr>
          <a:xfrm>
            <a:off x="6157080" y="3396600"/>
            <a:ext cx="614520" cy="828360"/>
          </a:xfrm>
          <a:prstGeom prst="rect">
            <a:avLst/>
          </a:prstGeom>
          <a:ln w="0">
            <a:noFill/>
          </a:ln>
        </p:spPr>
      </p:pic>
      <p:pic>
        <p:nvPicPr>
          <p:cNvPr id="123" name="Immagine 12" descr=""/>
          <p:cNvPicPr/>
          <p:nvPr/>
        </p:nvPicPr>
        <p:blipFill>
          <a:blip r:embed="rId6"/>
          <a:stretch/>
        </p:blipFill>
        <p:spPr>
          <a:xfrm>
            <a:off x="7655400" y="4204800"/>
            <a:ext cx="2470320" cy="139320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2" descr="Business Pitch, HD Png Download , Transparent Png Image - PNGitem"/>
          <p:cNvPicPr/>
          <p:nvPr/>
        </p:nvPicPr>
        <p:blipFill>
          <a:blip r:embed="rId7"/>
          <a:stretch/>
        </p:blipFill>
        <p:spPr>
          <a:xfrm>
            <a:off x="4786920" y="5031360"/>
            <a:ext cx="1998720" cy="169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asella di testo 16"/>
          <p:cNvSpPr/>
          <p:nvPr/>
        </p:nvSpPr>
        <p:spPr>
          <a:xfrm rot="21077400">
            <a:off x="4424040" y="1378080"/>
            <a:ext cx="133452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noAutofit/>
          </a:bodyPr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4931280"/>
              </a:tabLst>
            </a:pPr>
            <a:r>
              <a:rPr b="1" lang="it-IT" sz="1200" spc="97" strike="noStrike">
                <a:solidFill>
                  <a:srgbClr val="d24726"/>
                </a:solidFill>
                <a:latin typeface="Segoe UI Semibold"/>
                <a:ea typeface="SimHei"/>
              </a:rPr>
              <a:t>TROVIAMO 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201"/>
              </a:spcAft>
              <a:tabLst>
                <a:tab algn="l" pos="4931280"/>
              </a:tabLst>
            </a:pPr>
            <a:r>
              <a:rPr b="1" lang="it-IT" sz="1200" spc="97" strike="noStrike">
                <a:solidFill>
                  <a:srgbClr val="d24726"/>
                </a:solidFill>
                <a:latin typeface="Segoe UI Semibold"/>
                <a:ea typeface="SimHei"/>
              </a:rPr>
              <a:t>UNA GRANDE IDEA!!!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26" name="Immagine 23" descr="Freccia curva"/>
          <p:cNvPicPr/>
          <p:nvPr/>
        </p:nvPicPr>
        <p:blipFill>
          <a:blip r:embed="rId1"/>
          <a:stretch/>
        </p:blipFill>
        <p:spPr>
          <a:xfrm rot="14661600">
            <a:off x="4382280" y="2014920"/>
            <a:ext cx="771480" cy="824040"/>
          </a:xfrm>
          <a:prstGeom prst="rect">
            <a:avLst/>
          </a:prstGeom>
          <a:ln w="0">
            <a:noFill/>
          </a:ln>
        </p:spPr>
      </p:pic>
      <p:pic>
        <p:nvPicPr>
          <p:cNvPr id="127" name="Immagine 22" descr="Robot"/>
          <p:cNvPicPr/>
          <p:nvPr/>
        </p:nvPicPr>
        <p:blipFill>
          <a:blip r:embed="rId2"/>
          <a:stretch/>
        </p:blipFill>
        <p:spPr>
          <a:xfrm>
            <a:off x="1369440" y="1595880"/>
            <a:ext cx="2775240" cy="4531320"/>
          </a:xfrm>
          <a:prstGeom prst="rect">
            <a:avLst/>
          </a:prstGeom>
          <a:ln w="0">
            <a:noFill/>
          </a:ln>
        </p:spPr>
      </p:pic>
      <p:sp>
        <p:nvSpPr>
          <p:cNvPr id="128" name="Titolo 8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3b3838"/>
                </a:solidFill>
                <a:latin typeface="Segoe UI Light"/>
              </a:rPr>
              <a:t>BRAINSTORMING</a:t>
            </a:r>
            <a:endParaRPr b="0" lang="it-IT" sz="40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29" name="Picture 2" descr="Transparent Foco Idea Png - Tangier, Png Download - kindpng"/>
          <p:cNvPicPr/>
          <p:nvPr/>
        </p:nvPicPr>
        <p:blipFill>
          <a:blip r:embed="rId3"/>
          <a:stretch/>
        </p:blipFill>
        <p:spPr>
          <a:xfrm>
            <a:off x="6820200" y="1415520"/>
            <a:ext cx="4109760" cy="2652120"/>
          </a:xfrm>
          <a:prstGeom prst="rect">
            <a:avLst/>
          </a:prstGeom>
          <a:ln w="0">
            <a:noFill/>
          </a:ln>
        </p:spPr>
      </p:pic>
      <p:sp>
        <p:nvSpPr>
          <p:cNvPr id="130" name="CasellaDiTesto 1"/>
          <p:cNvSpPr/>
          <p:nvPr/>
        </p:nvSpPr>
        <p:spPr>
          <a:xfrm>
            <a:off x="6488640" y="4116240"/>
            <a:ext cx="5087880" cy="18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Segoe UI"/>
              </a:rPr>
              <a:t>Big Idea</a:t>
            </a:r>
            <a:endParaRPr b="0" lang="it-IT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Segoe UI"/>
              </a:rPr>
              <a:t>Map Minding (Q&amp;A)</a:t>
            </a:r>
            <a:endParaRPr b="0" lang="it-IT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Segoe UI"/>
              </a:rPr>
              <a:t>Soluzioni reali a problemi reali</a:t>
            </a:r>
            <a:endParaRPr b="0" lang="it-IT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Segoe UI"/>
              </a:rPr>
              <a:t>Progetto già definito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34" dur="indefinite" restart="never" nodeType="tmRoot">
          <p:childTnLst>
            <p:seq>
              <p:cTn id="35" dur="indefinite" nodeType="mainSeq">
                <p:childTnLst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olo 8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it-IT" sz="4400" spc="-1" strike="noStrike">
                <a:solidFill>
                  <a:srgbClr val="3b3838"/>
                </a:solidFill>
                <a:latin typeface="Segoe UI Light"/>
              </a:rPr>
              <a:t>Varie Aree Tematiche</a:t>
            </a:r>
            <a:endParaRPr b="0" lang="it-IT" sz="44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2" name="Ovale 2"/>
          <p:cNvSpPr/>
          <p:nvPr/>
        </p:nvSpPr>
        <p:spPr>
          <a:xfrm>
            <a:off x="5797080" y="1620000"/>
            <a:ext cx="1778040" cy="1696680"/>
          </a:xfrm>
          <a:prstGeom prst="ellipse">
            <a:avLst/>
          </a:prstGeom>
          <a:solidFill>
            <a:srgbClr val="92d05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Segoe UI"/>
              </a:rPr>
              <a:t>SmartHealth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33" name="Ovale 11"/>
          <p:cNvSpPr/>
          <p:nvPr/>
        </p:nvSpPr>
        <p:spPr>
          <a:xfrm>
            <a:off x="1602000" y="1598040"/>
            <a:ext cx="1992240" cy="1830600"/>
          </a:xfrm>
          <a:prstGeom prst="ellipse">
            <a:avLst/>
          </a:prstGeom>
          <a:solidFill>
            <a:srgbClr val="92d05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Segoe UI"/>
              </a:rPr>
              <a:t>Ecosostenibilità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34" name="Ovale 12"/>
          <p:cNvSpPr/>
          <p:nvPr/>
        </p:nvSpPr>
        <p:spPr>
          <a:xfrm>
            <a:off x="9044280" y="1509120"/>
            <a:ext cx="1992240" cy="183060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Segoe UI"/>
              </a:rPr>
              <a:t>CriptoCurrency e FinTech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35" name="Ovale 13"/>
          <p:cNvSpPr/>
          <p:nvPr/>
        </p:nvSpPr>
        <p:spPr>
          <a:xfrm>
            <a:off x="7451280" y="3252960"/>
            <a:ext cx="1592640" cy="1441800"/>
          </a:xfrm>
          <a:prstGeom prst="ellipse">
            <a:avLst/>
          </a:prstGeom>
          <a:solidFill>
            <a:srgbClr val="ff000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Segoe UI"/>
              </a:rPr>
              <a:t>Videogame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36" name="Ovale 14"/>
          <p:cNvSpPr/>
          <p:nvPr/>
        </p:nvSpPr>
        <p:spPr>
          <a:xfrm>
            <a:off x="3651480" y="3317400"/>
            <a:ext cx="1778040" cy="171720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Segoe UI"/>
              </a:rPr>
              <a:t>Utility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37" name="Ovale 15"/>
          <p:cNvSpPr/>
          <p:nvPr/>
        </p:nvSpPr>
        <p:spPr>
          <a:xfrm>
            <a:off x="9208440" y="4433400"/>
            <a:ext cx="2125080" cy="185400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Segoe UI"/>
              </a:rPr>
              <a:t>Digitalizzazione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Segoe UI"/>
              </a:rPr>
              <a:t>PA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38" name="Ovale 16"/>
          <p:cNvSpPr/>
          <p:nvPr/>
        </p:nvSpPr>
        <p:spPr>
          <a:xfrm>
            <a:off x="831960" y="4176360"/>
            <a:ext cx="1992240" cy="1854000"/>
          </a:xfrm>
          <a:prstGeom prst="ellipse">
            <a:avLst/>
          </a:prstGeom>
          <a:solidFill>
            <a:srgbClr val="ff000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Segoe UI"/>
              </a:rPr>
              <a:t>SmartFood</a:t>
            </a:r>
            <a:endParaRPr b="0" lang="it-IT" sz="1400" spc="-1" strike="noStrike">
              <a:latin typeface="Arial"/>
            </a:endParaRPr>
          </a:p>
        </p:txBody>
      </p:sp>
      <p:pic>
        <p:nvPicPr>
          <p:cNvPr id="139" name="Picture 2" descr="Brainstorming process"/>
          <p:cNvPicPr/>
          <p:nvPr/>
        </p:nvPicPr>
        <p:blipFill>
          <a:blip r:embed="rId1"/>
          <a:stretch/>
        </p:blipFill>
        <p:spPr>
          <a:xfrm>
            <a:off x="9696600" y="6990120"/>
            <a:ext cx="11727360" cy="6979320"/>
          </a:xfrm>
          <a:prstGeom prst="rect">
            <a:avLst/>
          </a:prstGeom>
          <a:ln w="0">
            <a:noFill/>
          </a:ln>
        </p:spPr>
      </p:pic>
      <p:sp>
        <p:nvSpPr>
          <p:cNvPr id="140" name="Ovale 10"/>
          <p:cNvSpPr/>
          <p:nvPr/>
        </p:nvSpPr>
        <p:spPr>
          <a:xfrm>
            <a:off x="5921280" y="4507200"/>
            <a:ext cx="1759320" cy="1696680"/>
          </a:xfrm>
          <a:prstGeom prst="ellipse">
            <a:avLst/>
          </a:prstGeom>
          <a:solidFill>
            <a:srgbClr val="ffc00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Segoe UI"/>
              </a:rPr>
              <a:t>Istruzione e DAD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Brainstorming process"/>
          <p:cNvPicPr/>
          <p:nvPr/>
        </p:nvPicPr>
        <p:blipFill>
          <a:blip r:embed="rId1"/>
          <a:stretch/>
        </p:blipFill>
        <p:spPr>
          <a:xfrm>
            <a:off x="9696600" y="6990120"/>
            <a:ext cx="11727360" cy="6979320"/>
          </a:xfrm>
          <a:prstGeom prst="rect">
            <a:avLst/>
          </a:prstGeom>
          <a:ln w="0">
            <a:noFill/>
          </a:ln>
        </p:spPr>
      </p:pic>
      <p:sp>
        <p:nvSpPr>
          <p:cNvPr id="142" name="CasellaDiTesto 4"/>
          <p:cNvSpPr/>
          <p:nvPr/>
        </p:nvSpPr>
        <p:spPr>
          <a:xfrm>
            <a:off x="1700640" y="2707920"/>
            <a:ext cx="879012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5400" spc="-1" strike="noStrike">
                <a:solidFill>
                  <a:srgbClr val="000000"/>
                </a:solidFill>
                <a:latin typeface="Segoe UI"/>
              </a:rPr>
              <a:t>Se loro l’hanno fatto…</a:t>
            </a:r>
            <a:endParaRPr b="0" lang="it-IT" sz="5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it-IT" sz="5400" spc="-1" strike="noStrike">
                <a:solidFill>
                  <a:srgbClr val="000000"/>
                </a:solidFill>
                <a:latin typeface="Segoe UI"/>
              </a:rPr>
              <a:t>possiamo anche noi!!!</a:t>
            </a:r>
            <a:endParaRPr b="0" lang="it-IT" sz="54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{B2590875-6052-4765-B0D9-8F7A90E3716D}tf10001108_win32</Template>
  <TotalTime>68</TotalTime>
  <Application>LibreOffice/7.1.7.2$Linux_X86_64 LibreOffice_project/10$Build-2</Application>
  <AppVersion>15.0000</AppVersion>
  <Words>468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2021-05-02T14:21:26Z</dcterms:created>
  <dc:creator>GIANLUCA DE LUCIA</dc:creator>
  <dc:description/>
  <dc:language>it-IT</dc:language>
  <cp:lastModifiedBy/>
  <dcterms:modified xsi:type="dcterms:W3CDTF">2022-01-28T13:32:51Z</dcterms:modified>
  <cp:revision>12</cp:revision>
  <dc:subject/>
  <dc:title>Brainstorming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6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