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887" r:id="rId1"/>
    <p:sldMasterId id="2147483929" r:id="rId2"/>
    <p:sldMasterId id="2147483941" r:id="rId3"/>
    <p:sldMasterId id="2147483989" r:id="rId4"/>
  </p:sldMasterIdLst>
  <p:notesMasterIdLst>
    <p:notesMasterId r:id="rId17"/>
  </p:notesMasterIdLst>
  <p:sldIdLst>
    <p:sldId id="285" r:id="rId5"/>
    <p:sldId id="279" r:id="rId6"/>
    <p:sldId id="278" r:id="rId7"/>
    <p:sldId id="280" r:id="rId8"/>
    <p:sldId id="292" r:id="rId9"/>
    <p:sldId id="286" r:id="rId10"/>
    <p:sldId id="293" r:id="rId11"/>
    <p:sldId id="295" r:id="rId12"/>
    <p:sldId id="267" r:id="rId13"/>
    <p:sldId id="281" r:id="rId14"/>
    <p:sldId id="282" r:id="rId15"/>
    <p:sldId id="28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1308784002430282E-2"/>
          <c:y val="0.2563783359667931"/>
          <c:w val="0.56103302381269315"/>
          <c:h val="0.63422500148680105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CPU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2A-4804-8FCB-D19174D603DE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2A-4804-8FCB-D19174D603D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2A-4804-8FCB-D19174D603D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Curvate</c:v>
                </c:pt>
                <c:pt idx="1">
                  <c:v>Parallele</c:v>
                </c:pt>
                <c:pt idx="2">
                  <c:v>Concentriche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54</c:v>
                </c:pt>
                <c:pt idx="1">
                  <c:v>13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2A-4804-8FCB-D19174D603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>
          <a:softEdge rad="711200"/>
        </a:effectLst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>
      <a:glow rad="63500">
        <a:schemeClr val="accent1">
          <a:satMod val="175000"/>
          <a:alpha val="96000"/>
        </a:schemeClr>
      </a:glow>
    </a:effectLst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GPU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02-446A-8D27-46CDD7C1EFE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02-446A-8D27-46CDD7C1EFE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02-446A-8D27-46CDD7C1EFE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Curvate</c:v>
                </c:pt>
                <c:pt idx="1">
                  <c:v>Parallele</c:v>
                </c:pt>
                <c:pt idx="2">
                  <c:v>Concentriche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33.299999999999997</c:v>
                </c:pt>
                <c:pt idx="1">
                  <c:v>33.299999999999997</c:v>
                </c:pt>
                <c:pt idx="2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02-446A-8D27-46CDD7C1EFE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239F-02EB-4ABB-9C31-28472584B235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6CA0E-1EE2-4F7F-943E-CEF61D4E83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7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90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>
                <a:solidFill>
                  <a:prstClr val="black"/>
                </a:solidFill>
              </a:rPr>
              <a:pPr/>
              <a:t>10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8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37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0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57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84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61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90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83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21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35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93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66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3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50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56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01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154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2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160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030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17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116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65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622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790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3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0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7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819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152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922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814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661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57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383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300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373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0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5406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612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4299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063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688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3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7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0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89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4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79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3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6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7A00C-13CE-44A9-9333-713BB5D4FC59}" type="datetimeFigureOut">
              <a:rPr lang="it-IT" smtClean="0"/>
              <a:t>31/05/2019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10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1.xml"/><Relationship Id="rId6" Type="http://schemas.openxmlformats.org/officeDocument/2006/relationships/image" Target="../media/image22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2.xml"/><Relationship Id="rId6" Type="http://schemas.openxmlformats.org/officeDocument/2006/relationships/image" Target="../media/image2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7.x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Biometria e </a:t>
            </a:r>
            <a:r>
              <a:rPr lang="it-IT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endParaRPr lang="it-IT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755902" y="164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217552-3D52-48B5-8783-F5AD041E0583}"/>
              </a:ext>
            </a:extLst>
          </p:cNvPr>
          <p:cNvSpPr txBox="1"/>
          <p:nvPr/>
        </p:nvSpPr>
        <p:spPr>
          <a:xfrm>
            <a:off x="927652" y="1921565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8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5A96455-0591-472C-BDE8-498CBF17E874}"/>
              </a:ext>
            </a:extLst>
          </p:cNvPr>
          <p:cNvSpPr/>
          <p:nvPr/>
        </p:nvSpPr>
        <p:spPr>
          <a:xfrm>
            <a:off x="3256299" y="4074392"/>
            <a:ext cx="87871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E0500"/>
                </a:solidFill>
                <a:latin typeface="ff-din-web-pro"/>
              </a:rPr>
              <a:t>Origini</a:t>
            </a:r>
            <a:r>
              <a:rPr lang="en-US" dirty="0">
                <a:solidFill>
                  <a:srgbClr val="0E0500"/>
                </a:solidFill>
                <a:latin typeface="ff-din-web-pro"/>
              </a:rPr>
              <a:t>: </a:t>
            </a:r>
          </a:p>
          <a:p>
            <a:r>
              <a:rPr lang="en-US" dirty="0">
                <a:solidFill>
                  <a:srgbClr val="0E0500"/>
                </a:solidFill>
                <a:latin typeface="ff-din-web-pro"/>
              </a:rPr>
              <a:t>Fine </a:t>
            </a:r>
            <a:r>
              <a:rPr lang="en-US" b="1" dirty="0">
                <a:solidFill>
                  <a:srgbClr val="FF0000"/>
                </a:solidFill>
                <a:latin typeface="ff-din-web-pro"/>
              </a:rPr>
              <a:t>XIX </a:t>
            </a:r>
            <a:r>
              <a:rPr lang="en-US" b="1" dirty="0" err="1">
                <a:solidFill>
                  <a:srgbClr val="FF0000"/>
                </a:solidFill>
                <a:latin typeface="ff-din-web-pro"/>
              </a:rPr>
              <a:t>secolo</a:t>
            </a:r>
            <a:r>
              <a:rPr lang="en-US" dirty="0">
                <a:solidFill>
                  <a:srgbClr val="0E0500"/>
                </a:solidFill>
                <a:latin typeface="ff-din-web-pro"/>
              </a:rPr>
              <a:t>: </a:t>
            </a:r>
            <a:r>
              <a:rPr lang="it-IT" b="1" dirty="0">
                <a:solidFill>
                  <a:schemeClr val="accent1"/>
                </a:solidFill>
              </a:rPr>
              <a:t>Regno Unito</a:t>
            </a:r>
            <a:r>
              <a:rPr lang="it-IT" dirty="0"/>
              <a:t>: 1901, </a:t>
            </a:r>
            <a:r>
              <a:rPr lang="it-IT" b="1" dirty="0">
                <a:solidFill>
                  <a:schemeClr val="accent1"/>
                </a:solidFill>
              </a:rPr>
              <a:t>Stati Uniti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/>
                </a:solidFill>
              </a:rPr>
              <a:t>Francia</a:t>
            </a:r>
            <a:r>
              <a:rPr lang="it-IT" dirty="0"/>
              <a:t> fine 1902</a:t>
            </a:r>
          </a:p>
          <a:p>
            <a:br>
              <a:rPr lang="it-IT" dirty="0"/>
            </a:br>
            <a:r>
              <a:rPr lang="it-IT" dirty="0"/>
              <a:t>Negli anni '20, l'</a:t>
            </a:r>
            <a:r>
              <a:rPr lang="it-IT" b="1" dirty="0">
                <a:solidFill>
                  <a:srgbClr val="FF0000"/>
                </a:solidFill>
              </a:rPr>
              <a:t>FBI</a:t>
            </a:r>
            <a:r>
              <a:rPr lang="it-IT" dirty="0"/>
              <a:t> aveva creato il suo primo </a:t>
            </a:r>
            <a:r>
              <a:rPr lang="it-IT" b="1" dirty="0">
                <a:solidFill>
                  <a:schemeClr val="accent1"/>
                </a:solidFill>
              </a:rPr>
              <a:t>dipartimento di identificazione</a:t>
            </a:r>
            <a:r>
              <a:rPr lang="it-IT" dirty="0"/>
              <a:t>, istituendo un deposito centrale di dati di identificazione criminale per le forze dell'ordine degli Stati Uniti.</a:t>
            </a:r>
          </a:p>
          <a:p>
            <a:br>
              <a:rPr lang="it-IT" dirty="0"/>
            </a:br>
            <a:r>
              <a:rPr lang="it-IT" dirty="0"/>
              <a:t>Un team specializzato aveva il compito sia di </a:t>
            </a:r>
            <a:r>
              <a:rPr lang="it-IT" b="1" dirty="0">
                <a:solidFill>
                  <a:srgbClr val="FF0000"/>
                </a:solidFill>
              </a:rPr>
              <a:t>classificare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sia di </a:t>
            </a:r>
            <a:r>
              <a:rPr lang="it-IT" b="1" dirty="0">
                <a:solidFill>
                  <a:srgbClr val="FF0000"/>
                </a:solidFill>
              </a:rPr>
              <a:t>ricercare corrispondenze</a:t>
            </a:r>
            <a:r>
              <a:rPr lang="it-IT" dirty="0"/>
              <a:t>, il tutto </a:t>
            </a:r>
            <a:r>
              <a:rPr lang="it-IT" b="1" dirty="0">
                <a:solidFill>
                  <a:srgbClr val="FF0000"/>
                </a:solidFill>
              </a:rPr>
              <a:t>manualmente</a:t>
            </a:r>
            <a:r>
              <a:rPr lang="it-IT" dirty="0"/>
              <a:t>, impiegando a volte intere settimane se non </a:t>
            </a:r>
            <a:r>
              <a:rPr lang="it-IT" b="1" dirty="0">
                <a:solidFill>
                  <a:srgbClr val="FF0000"/>
                </a:solidFill>
              </a:rPr>
              <a:t>mesi</a:t>
            </a:r>
            <a:r>
              <a:rPr lang="it-IT" dirty="0"/>
              <a:t>!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EFBB3A-346E-4AFA-9671-0EF155789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002" y="2597012"/>
            <a:ext cx="6818051" cy="11328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E52D7F-42DC-47E1-8C16-FFBAEAECE93F}"/>
              </a:ext>
            </a:extLst>
          </p:cNvPr>
          <p:cNvSpPr txBox="1"/>
          <p:nvPr/>
        </p:nvSpPr>
        <p:spPr>
          <a:xfrm>
            <a:off x="980002" y="1383539"/>
            <a:ext cx="689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>
                <a:solidFill>
                  <a:srgbClr val="FF0000"/>
                </a:solidFill>
              </a:rPr>
              <a:t>biometria</a:t>
            </a:r>
            <a:r>
              <a:rPr lang="it-IT" dirty="0"/>
              <a:t> è un metodo automatico per riconoscere una persona in base a una caratteristica fisiologica o comportamentale. </a:t>
            </a:r>
          </a:p>
          <a:p>
            <a:endParaRPr lang="it-IT" dirty="0"/>
          </a:p>
          <a:p>
            <a:r>
              <a:rPr lang="it-IT" dirty="0"/>
              <a:t>Ambiti della </a:t>
            </a:r>
            <a:r>
              <a:rPr lang="it-IT" b="1" dirty="0" err="1">
                <a:solidFill>
                  <a:schemeClr val="accent1"/>
                </a:solidFill>
              </a:rPr>
              <a:t>biomentria</a:t>
            </a:r>
            <a:r>
              <a:rPr lang="it-IT" dirty="0"/>
              <a:t>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7FB9D2-55BF-439B-99D6-B3A094E4F3FC}"/>
              </a:ext>
            </a:extLst>
          </p:cNvPr>
          <p:cNvSpPr txBox="1"/>
          <p:nvPr/>
        </p:nvSpPr>
        <p:spPr>
          <a:xfrm>
            <a:off x="8290652" y="2273456"/>
            <a:ext cx="3590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Settori del </a:t>
            </a:r>
            <a:r>
              <a:rPr lang="it-IT" dirty="0" err="1"/>
              <a:t>Fingerprint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/>
                </a:solidFill>
              </a:rPr>
              <a:t>Mobile e Device fissi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/>
                </a:solidFill>
              </a:rPr>
              <a:t>Agraria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/>
                </a:solidFill>
              </a:rPr>
              <a:t>Test di DNA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solidFill>
                  <a:srgbClr val="FF0000"/>
                </a:solidFill>
              </a:rPr>
              <a:t>Ambito Forense </a:t>
            </a:r>
            <a:r>
              <a:rPr lang="it-IT" b="1" dirty="0">
                <a:solidFill>
                  <a:srgbClr val="FF0000"/>
                </a:solidFill>
              </a:rPr>
              <a:t>e del Crimine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9E20C3A-7B29-45AF-8E1E-4108C2047C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3864"/>
            <a:ext cx="3986784" cy="2509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95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8277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graphicFrame>
        <p:nvGraphicFramePr>
          <p:cNvPr id="10" name="Grafico 9"/>
          <p:cNvGraphicFramePr/>
          <p:nvPr>
            <p:extLst>
              <p:ext uri="{D42A27DB-BD31-4B8C-83A1-F6EECF244321}">
                <p14:modId xmlns:p14="http://schemas.microsoft.com/office/powerpoint/2010/main" val="3630414054"/>
              </p:ext>
            </p:extLst>
          </p:nvPr>
        </p:nvGraphicFramePr>
        <p:xfrm>
          <a:off x="7508384" y="1409287"/>
          <a:ext cx="3695880" cy="276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049873" y="2119280"/>
            <a:ext cx="77024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Esperimento con </a:t>
            </a:r>
            <a:r>
              <a:rPr lang="it-IT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Accuratezza ottenuta molto </a:t>
            </a:r>
            <a:r>
              <a:rPr lang="it-IT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ridotto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delle dimensioni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it-IT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sbilanciamento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classi</a:t>
            </a:r>
          </a:p>
          <a:p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Curvate = 53% , Parallele = 13%,Concentriche = 34% </a:t>
            </a:r>
          </a:p>
        </p:txBody>
      </p:sp>
      <p:graphicFrame>
        <p:nvGraphicFramePr>
          <p:cNvPr id="13" name="Grafico 12"/>
          <p:cNvGraphicFramePr/>
          <p:nvPr>
            <p:extLst>
              <p:ext uri="{D42A27DB-BD31-4B8C-83A1-F6EECF244321}">
                <p14:modId xmlns:p14="http://schemas.microsoft.com/office/powerpoint/2010/main" val="3584591968"/>
              </p:ext>
            </p:extLst>
          </p:nvPr>
        </p:nvGraphicFramePr>
        <p:xfrm>
          <a:off x="7508384" y="3924304"/>
          <a:ext cx="3541334" cy="2721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1049873" y="4577068"/>
            <a:ext cx="4746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Esperimento con </a:t>
            </a:r>
            <a:r>
              <a:rPr lang="it-IT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aumentato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dimensioni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bilanciato tra classi (</a:t>
            </a:r>
            <a:r>
              <a:rPr lang="it-IT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33%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Accuratezza ottenuta: </a:t>
            </a:r>
            <a:r>
              <a:rPr lang="it-IT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A4FC8299-5656-4D3C-B4CD-E6D486635D20}"/>
              </a:ext>
            </a:extLst>
          </p:cNvPr>
          <p:cNvSpPr/>
          <p:nvPr/>
        </p:nvSpPr>
        <p:spPr>
          <a:xfrm>
            <a:off x="1171016" y="1208361"/>
            <a:ext cx="6504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E0500"/>
                </a:solidFill>
                <a:latin typeface="ff-din-web-pro"/>
              </a:rPr>
              <a:t>Dopo due fasi da </a:t>
            </a:r>
            <a:r>
              <a:rPr lang="it-IT" b="1" dirty="0">
                <a:solidFill>
                  <a:schemeClr val="accent1"/>
                </a:solidFill>
                <a:latin typeface="ff-din-web-pro"/>
              </a:rPr>
              <a:t>12 ai 18 mesi </a:t>
            </a:r>
            <a:r>
              <a:rPr lang="it-IT" dirty="0">
                <a:solidFill>
                  <a:srgbClr val="0E0500"/>
                </a:solidFill>
                <a:latin typeface="ff-din-web-pro"/>
              </a:rPr>
              <a:t>di </a:t>
            </a:r>
            <a:r>
              <a:rPr lang="it-IT" b="1" dirty="0">
                <a:solidFill>
                  <a:srgbClr val="FF0000"/>
                </a:solidFill>
                <a:latin typeface="ff-din-web-pro"/>
              </a:rPr>
              <a:t>training intensivo</a:t>
            </a:r>
            <a:r>
              <a:rPr lang="it-IT" dirty="0">
                <a:solidFill>
                  <a:srgbClr val="0E0500"/>
                </a:solidFill>
                <a:latin typeface="ff-din-web-pro"/>
              </a:rPr>
              <a:t> i risultati sono stati i seguenti: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01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1369">
        <p14:reveal/>
      </p:transition>
    </mc:Choice>
    <mc:Fallback xmlns="">
      <p:transition spd="slow" advTm="413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Chart bld="categoryEl"/>
        </p:bldSub>
      </p:bldGraphic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Posizioni lavorative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755902" y="164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558455-B0F6-47CE-9E6A-95B09C4B554C}"/>
              </a:ext>
            </a:extLst>
          </p:cNvPr>
          <p:cNvSpPr txBox="1"/>
          <p:nvPr/>
        </p:nvSpPr>
        <p:spPr>
          <a:xfrm>
            <a:off x="481904" y="1645351"/>
            <a:ext cx="7813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/>
              <a:t>“According to the Bureau of Labor Statistics, as of </a:t>
            </a:r>
            <a:r>
              <a:rPr lang="en-US" i="1" dirty="0">
                <a:solidFill>
                  <a:schemeClr val="accent1"/>
                </a:solidFill>
              </a:rPr>
              <a:t>2010</a:t>
            </a:r>
            <a:r>
              <a:rPr lang="en-US" i="1" dirty="0"/>
              <a:t>, the median salary of fingerprint analysts was about $</a:t>
            </a:r>
            <a:r>
              <a:rPr lang="en-US" i="1" dirty="0">
                <a:solidFill>
                  <a:srgbClr val="FF0000"/>
                </a:solidFill>
              </a:rPr>
              <a:t>52,000</a:t>
            </a:r>
            <a:r>
              <a:rPr lang="en-US" i="1" dirty="0"/>
              <a:t> a year, or $25 an hour. The top 10 percent of forensic science technicians earned over $83,000 annually, and the bottom 10 percent earned less than $33,000.</a:t>
            </a:r>
          </a:p>
          <a:p>
            <a:pPr fontAlgn="base"/>
            <a:r>
              <a:rPr lang="en-US" i="1" dirty="0"/>
              <a:t>[…] Forensic science technicians earned a median annual salary of $</a:t>
            </a:r>
            <a:r>
              <a:rPr lang="en-US" i="1" dirty="0">
                <a:solidFill>
                  <a:srgbClr val="FF0000"/>
                </a:solidFill>
              </a:rPr>
              <a:t>56,750</a:t>
            </a:r>
            <a:r>
              <a:rPr lang="en-US" i="1" dirty="0"/>
              <a:t> in </a:t>
            </a:r>
            <a:r>
              <a:rPr lang="en-US" i="1" dirty="0">
                <a:solidFill>
                  <a:schemeClr val="accent1"/>
                </a:solidFill>
              </a:rPr>
              <a:t>2016</a:t>
            </a:r>
            <a:r>
              <a:rPr lang="en-US" i="1" dirty="0"/>
              <a:t>, according to the U.S. Bureau of Labor Statistics. </a:t>
            </a:r>
          </a:p>
          <a:p>
            <a:pPr fontAlgn="base"/>
            <a:r>
              <a:rPr lang="en-US" i="1" dirty="0"/>
              <a:t>In 2016, </a:t>
            </a:r>
            <a:r>
              <a:rPr lang="en-US" i="1" dirty="0">
                <a:solidFill>
                  <a:srgbClr val="FF0000"/>
                </a:solidFill>
              </a:rPr>
              <a:t>15,400 people </a:t>
            </a:r>
            <a:r>
              <a:rPr lang="en-US" i="1" dirty="0"/>
              <a:t>were employed in the U.S. as forensic science technicians”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8B3E60-01A9-4C1E-B0BD-862751EA9F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48" y="1830017"/>
            <a:ext cx="3392555" cy="14689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F602DB4-A240-4A81-A88D-A4DFB91B53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18" y="4041046"/>
            <a:ext cx="2332501" cy="2399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281D4C-0505-4891-8A43-BFAE8C78DDD8}"/>
              </a:ext>
            </a:extLst>
          </p:cNvPr>
          <p:cNvSpPr txBox="1"/>
          <p:nvPr/>
        </p:nvSpPr>
        <p:spPr>
          <a:xfrm>
            <a:off x="262484" y="4333512"/>
            <a:ext cx="279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i="1" dirty="0"/>
              <a:t>2019</a:t>
            </a:r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BD7311A9-904E-4B07-8FC6-FAC37EB412A2}"/>
              </a:ext>
            </a:extLst>
          </p:cNvPr>
          <p:cNvSpPr/>
          <p:nvPr/>
        </p:nvSpPr>
        <p:spPr>
          <a:xfrm rot="16200000">
            <a:off x="3416268" y="4763874"/>
            <a:ext cx="349298" cy="7959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40C68532-262B-4E08-93C3-95984EF559A8}"/>
              </a:ext>
            </a:extLst>
          </p:cNvPr>
          <p:cNvSpPr/>
          <p:nvPr/>
        </p:nvSpPr>
        <p:spPr>
          <a:xfrm rot="14380011">
            <a:off x="6717976" y="4915881"/>
            <a:ext cx="169134" cy="17727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863ACAB-65AC-4B9A-AF60-59504A255948}"/>
              </a:ext>
            </a:extLst>
          </p:cNvPr>
          <p:cNvSpPr/>
          <p:nvPr/>
        </p:nvSpPr>
        <p:spPr>
          <a:xfrm>
            <a:off x="3972410" y="6148219"/>
            <a:ext cx="2027583" cy="349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6038A59-EB60-4659-955F-B751CBFE1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4220" y="4375045"/>
            <a:ext cx="5198394" cy="850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98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755902" y="164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217552-3D52-48B5-8783-F5AD041E0583}"/>
              </a:ext>
            </a:extLst>
          </p:cNvPr>
          <p:cNvSpPr txBox="1"/>
          <p:nvPr/>
        </p:nvSpPr>
        <p:spPr>
          <a:xfrm>
            <a:off x="927652" y="1921565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456631-0150-4888-B930-36E893CE3611}"/>
              </a:ext>
            </a:extLst>
          </p:cNvPr>
          <p:cNvSpPr txBox="1"/>
          <p:nvPr/>
        </p:nvSpPr>
        <p:spPr>
          <a:xfrm>
            <a:off x="4494198" y="2014683"/>
            <a:ext cx="7697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</a:t>
            </a:r>
          </a:p>
          <a:p>
            <a:pPr algn="ctr"/>
            <a:r>
              <a:rPr lang="it-I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l’attenzione!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6151" r="6286" b="23943"/>
          <a:stretch/>
        </p:blipFill>
        <p:spPr>
          <a:xfrm>
            <a:off x="1326525" y="1252040"/>
            <a:ext cx="3528811" cy="41083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58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Vantaggi e Svantaggi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755902" y="164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217552-3D52-48B5-8783-F5AD041E0583}"/>
              </a:ext>
            </a:extLst>
          </p:cNvPr>
          <p:cNvSpPr txBox="1"/>
          <p:nvPr/>
        </p:nvSpPr>
        <p:spPr>
          <a:xfrm>
            <a:off x="927652" y="1921565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AF5CA8-019F-43C4-9706-E6728C2BC1D4}"/>
              </a:ext>
            </a:extLst>
          </p:cNvPr>
          <p:cNvSpPr txBox="1"/>
          <p:nvPr/>
        </p:nvSpPr>
        <p:spPr>
          <a:xfrm>
            <a:off x="1535104" y="1642206"/>
            <a:ext cx="45608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Vantaggi: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Sono</a:t>
            </a:r>
            <a:r>
              <a:rPr lang="it-IT" sz="2000" dirty="0">
                <a:solidFill>
                  <a:schemeClr val="accent1"/>
                </a:solidFill>
              </a:rPr>
              <a:t> immutabili</a:t>
            </a:r>
            <a:r>
              <a:rPr lang="it-IT" sz="2000" dirty="0"/>
              <a:t> (eccetto con lesioni permanenti)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Sono </a:t>
            </a:r>
            <a:r>
              <a:rPr lang="it-IT" sz="2000" dirty="0">
                <a:solidFill>
                  <a:schemeClr val="accent1"/>
                </a:solidFill>
              </a:rPr>
              <a:t>affidabili</a:t>
            </a:r>
            <a:r>
              <a:rPr lang="it-IT" sz="2000" dirty="0"/>
              <a:t> per tutto il mondo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Sono </a:t>
            </a:r>
            <a:r>
              <a:rPr lang="it-IT" sz="2000" dirty="0">
                <a:solidFill>
                  <a:schemeClr val="accent1"/>
                </a:solidFill>
              </a:rPr>
              <a:t>univoche </a:t>
            </a:r>
            <a:r>
              <a:rPr lang="it-IT" sz="2000" dirty="0"/>
              <a:t>per ogni persona (1: 64.000.000)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Alta </a:t>
            </a:r>
            <a:r>
              <a:rPr lang="it-IT" sz="2000" dirty="0">
                <a:solidFill>
                  <a:schemeClr val="accent1"/>
                </a:solidFill>
              </a:rPr>
              <a:t>garanzia di autenticità </a:t>
            </a:r>
            <a:r>
              <a:rPr lang="it-IT" sz="2000" dirty="0"/>
              <a:t>rispetto a una “password”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Sono </a:t>
            </a:r>
            <a:r>
              <a:rPr lang="it-IT" sz="2000" dirty="0">
                <a:solidFill>
                  <a:schemeClr val="accent1"/>
                </a:solidFill>
              </a:rPr>
              <a:t>difficili da falsificare</a:t>
            </a:r>
            <a:r>
              <a:rPr lang="it-IT" sz="20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Non devono essere memorizzate!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8C8777F-24D7-4E94-AF79-1AB5CDE47C29}"/>
              </a:ext>
            </a:extLst>
          </p:cNvPr>
          <p:cNvSpPr txBox="1"/>
          <p:nvPr/>
        </p:nvSpPr>
        <p:spPr>
          <a:xfrm>
            <a:off x="6742664" y="1645351"/>
            <a:ext cx="45548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Svantaggi: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Se dito o lettore sono </a:t>
            </a:r>
            <a:r>
              <a:rPr lang="it-IT" sz="2000" dirty="0">
                <a:solidFill>
                  <a:schemeClr val="accent1"/>
                </a:solidFill>
              </a:rPr>
              <a:t>sporchi o bagnati </a:t>
            </a:r>
            <a:r>
              <a:rPr lang="it-IT" sz="2000" dirty="0"/>
              <a:t>forte presenza di errori.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Per un controllo è necessario avere sempre un lettore</a:t>
            </a:r>
            <a:endParaRPr lang="it-IT" sz="20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Facilmente </a:t>
            </a:r>
            <a:r>
              <a:rPr lang="it-IT" sz="2000" dirty="0">
                <a:solidFill>
                  <a:schemeClr val="accent1"/>
                </a:solidFill>
              </a:rPr>
              <a:t>violabile</a:t>
            </a:r>
            <a:r>
              <a:rPr lang="it-IT" sz="2000" dirty="0"/>
              <a:t> (es. scotch)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L’impronta nella psicologia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755902" y="164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pic>
        <p:nvPicPr>
          <p:cNvPr id="1025" name="Picture 1" descr="impronte digitali cur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748" y="2260904"/>
            <a:ext cx="2662554" cy="16769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mpronte digitali loop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3683" y="2260904"/>
            <a:ext cx="2735382" cy="16836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ronte digitali vortic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3446" y="2260904"/>
            <a:ext cx="2694486" cy="16836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889873" y="4184032"/>
            <a:ext cx="26625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b="1" dirty="0">
                <a:solidFill>
                  <a:srgbClr val="333333"/>
                </a:solidFill>
                <a:latin typeface="Droid Serif"/>
              </a:rPr>
              <a:t>Impronte</a:t>
            </a:r>
            <a:r>
              <a:rPr lang="it-IT" altLang="it-IT" sz="1600" b="1" dirty="0">
                <a:solidFill>
                  <a:srgbClr val="FF0000"/>
                </a:solidFill>
                <a:latin typeface="Droid Serif"/>
              </a:rPr>
              <a:t> parallele</a:t>
            </a:r>
            <a:br>
              <a:rPr lang="it-IT" altLang="it-IT" sz="1400" b="1" dirty="0">
                <a:solidFill>
                  <a:srgbClr val="333333"/>
                </a:solidFill>
                <a:latin typeface="Droid Serif"/>
              </a:rPr>
            </a:br>
            <a:endParaRPr lang="it-IT" altLang="it-IT" sz="1400" dirty="0">
              <a:solidFill>
                <a:srgbClr val="333333"/>
              </a:solidFill>
              <a:latin typeface="Droid Serif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Pieni di energia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Amati l'arte, della cultura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Leali e Carismatici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Forte autostima.</a:t>
            </a:r>
            <a:endParaRPr lang="it-IT" altLang="it-IT" sz="1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400" dirty="0">
              <a:solidFill>
                <a:srgbClr val="333333"/>
              </a:solidFill>
              <a:latin typeface="Droid Serif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>
                <a:solidFill>
                  <a:srgbClr val="333333"/>
                </a:solidFill>
                <a:latin typeface="Droid Serif"/>
              </a:rPr>
              <a:t>Se presente su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Indice e pollice</a:t>
            </a:r>
            <a:r>
              <a:rPr lang="it-IT" altLang="it-IT" sz="1400" dirty="0">
                <a:solidFill>
                  <a:srgbClr val="333333"/>
                </a:solidFill>
                <a:latin typeface="Droid Serif"/>
              </a:rPr>
              <a:t>: ostinati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Medio</a:t>
            </a:r>
            <a:r>
              <a:rPr lang="it-IT" altLang="it-IT" sz="1400" dirty="0">
                <a:solidFill>
                  <a:srgbClr val="333333"/>
                </a:solidFill>
                <a:latin typeface="Droid Serif"/>
              </a:rPr>
              <a:t>: indole pragmatica.</a:t>
            </a:r>
            <a:endParaRPr lang="it-IT" altLang="it-IT" sz="1400" dirty="0"/>
          </a:p>
          <a:p>
            <a:endParaRPr lang="it-IT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141568" y="4184032"/>
            <a:ext cx="309571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b="1" dirty="0">
                <a:solidFill>
                  <a:srgbClr val="333333"/>
                </a:solidFill>
                <a:latin typeface="Droid Serif"/>
              </a:rPr>
              <a:t>Impronte </a:t>
            </a:r>
            <a:r>
              <a:rPr lang="it-IT" altLang="it-IT" sz="1600" b="1" dirty="0">
                <a:solidFill>
                  <a:srgbClr val="FF0000"/>
                </a:solidFill>
                <a:latin typeface="Droid Serif"/>
              </a:rPr>
              <a:t>concentriche</a:t>
            </a:r>
            <a:br>
              <a:rPr lang="it-IT" altLang="it-IT" sz="1400" b="1" dirty="0">
                <a:solidFill>
                  <a:srgbClr val="333333"/>
                </a:solidFill>
                <a:latin typeface="Droid Serif"/>
              </a:rPr>
            </a:br>
            <a:endParaRPr lang="it-IT" altLang="it-IT" sz="1400" dirty="0">
              <a:solidFill>
                <a:srgbClr val="333333"/>
              </a:solidFill>
              <a:latin typeface="Droid Serif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Riservati e riflessivi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Indipendenti e imprevedibili</a:t>
            </a:r>
            <a:endParaRPr lang="it-IT" altLang="it-IT" sz="1400" b="1" dirty="0">
              <a:latin typeface="Droid Serif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Diffidenti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Talento nascosto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400" dirty="0">
              <a:latin typeface="Droid Serif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>
                <a:solidFill>
                  <a:srgbClr val="333333"/>
                </a:solidFill>
                <a:latin typeface="Droid Serif"/>
              </a:rPr>
              <a:t>Se presente su: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Indice e pollice:</a:t>
            </a:r>
            <a:r>
              <a:rPr lang="it-IT" altLang="it-IT" sz="1400" dirty="0">
                <a:solidFill>
                  <a:srgbClr val="333333"/>
                </a:solidFill>
                <a:latin typeface="Droid Serif"/>
              </a:rPr>
              <a:t> forte indipendenza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Medio:</a:t>
            </a:r>
            <a:r>
              <a:rPr lang="it-IT" altLang="it-IT" sz="1400" dirty="0">
                <a:solidFill>
                  <a:srgbClr val="333333"/>
                </a:solidFill>
                <a:latin typeface="Droid Serif"/>
              </a:rPr>
              <a:t> originalità</a:t>
            </a:r>
          </a:p>
          <a:p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614929" y="4184032"/>
            <a:ext cx="2464136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b="1" dirty="0">
                <a:solidFill>
                  <a:srgbClr val="333333"/>
                </a:solidFill>
                <a:latin typeface="Droid Serif"/>
              </a:rPr>
              <a:t>Impronte a </a:t>
            </a:r>
            <a:r>
              <a:rPr lang="it-IT" altLang="it-IT" sz="1600" b="1" dirty="0">
                <a:solidFill>
                  <a:srgbClr val="FF0000"/>
                </a:solidFill>
                <a:latin typeface="Droid Serif"/>
              </a:rPr>
              <a:t>curvate</a:t>
            </a:r>
            <a:br>
              <a:rPr lang="it-IT" altLang="it-IT" sz="1400" b="1" dirty="0">
                <a:solidFill>
                  <a:srgbClr val="333333"/>
                </a:solidFill>
                <a:latin typeface="Droid Serif"/>
              </a:rPr>
            </a:br>
            <a:endParaRPr lang="it-IT" altLang="it-IT" sz="1400" dirty="0">
              <a:solidFill>
                <a:srgbClr val="333333"/>
              </a:solidFill>
              <a:latin typeface="Droid Serif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Calmi, sereni e rilassati</a:t>
            </a:r>
            <a:endParaRPr lang="it-IT" altLang="it-IT" sz="1400" b="1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socievoli e miti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Intelligenza acuta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Empatici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400" b="1" dirty="0">
              <a:solidFill>
                <a:srgbClr val="333333"/>
              </a:solidFill>
              <a:latin typeface="Droid Serif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>
                <a:solidFill>
                  <a:srgbClr val="333333"/>
                </a:solidFill>
                <a:latin typeface="Droid Serif"/>
              </a:rPr>
              <a:t>Se presente su: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Indice e pollice: </a:t>
            </a:r>
            <a:r>
              <a:rPr lang="it-IT" altLang="it-IT" sz="1400" dirty="0">
                <a:solidFill>
                  <a:srgbClr val="333333"/>
                </a:solidFill>
                <a:latin typeface="Droid Serif"/>
              </a:rPr>
              <a:t>cordiali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b="1" dirty="0">
                <a:solidFill>
                  <a:srgbClr val="333333"/>
                </a:solidFill>
                <a:latin typeface="Droid Serif"/>
              </a:rPr>
              <a:t>Medio:</a:t>
            </a:r>
            <a:r>
              <a:rPr lang="it-IT" altLang="it-IT" sz="1400" dirty="0">
                <a:solidFill>
                  <a:srgbClr val="333333"/>
                </a:solidFill>
                <a:latin typeface="Droid Serif"/>
              </a:rPr>
              <a:t> adattabili</a:t>
            </a:r>
            <a:endParaRPr lang="it-IT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309900" y="1399130"/>
            <a:ext cx="7405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Esistono </a:t>
            </a:r>
            <a:r>
              <a:rPr lang="it-IT" sz="2200" dirty="0">
                <a:solidFill>
                  <a:schemeClr val="accent1"/>
                </a:solidFill>
              </a:rPr>
              <a:t>3 classi </a:t>
            </a:r>
            <a:r>
              <a:rPr lang="it-IT" sz="2200" dirty="0"/>
              <a:t>di impronta: </a:t>
            </a:r>
            <a:r>
              <a:rPr lang="it-IT" sz="2200" dirty="0">
                <a:solidFill>
                  <a:srgbClr val="FF0000"/>
                </a:solidFill>
              </a:rPr>
              <a:t>Parallele</a:t>
            </a:r>
            <a:r>
              <a:rPr lang="it-IT" sz="2200" dirty="0"/>
              <a:t>, </a:t>
            </a:r>
            <a:r>
              <a:rPr lang="it-IT" sz="2200" dirty="0">
                <a:solidFill>
                  <a:srgbClr val="FF0000"/>
                </a:solidFill>
              </a:rPr>
              <a:t>Curvate</a:t>
            </a:r>
            <a:r>
              <a:rPr lang="it-IT" sz="2200" dirty="0"/>
              <a:t>, </a:t>
            </a:r>
            <a:r>
              <a:rPr lang="it-IT" sz="2200" dirty="0">
                <a:solidFill>
                  <a:srgbClr val="FF0000"/>
                </a:solidFill>
              </a:rPr>
              <a:t>Concentriche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04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Acquisizione impronta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755902" y="164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FF9EC3-83D0-408A-A177-8C6555AD7284}"/>
              </a:ext>
            </a:extLst>
          </p:cNvPr>
          <p:cNvSpPr txBox="1"/>
          <p:nvPr/>
        </p:nvSpPr>
        <p:spPr>
          <a:xfrm>
            <a:off x="4869385" y="1207301"/>
            <a:ext cx="6998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utilizzano scanner di precisione che convertono l’impronta in una </a:t>
            </a:r>
            <a:r>
              <a:rPr lang="it-IT" b="1" dirty="0">
                <a:solidFill>
                  <a:srgbClr val="FF0000"/>
                </a:solidFill>
              </a:rPr>
              <a:t>stringa digitale </a:t>
            </a:r>
            <a:r>
              <a:rPr lang="it-IT" dirty="0"/>
              <a:t>o in </a:t>
            </a:r>
            <a:r>
              <a:rPr lang="it-IT" b="1" dirty="0">
                <a:solidFill>
                  <a:srgbClr val="FF0000"/>
                </a:solidFill>
              </a:rPr>
              <a:t>istogrammi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La </a:t>
            </a:r>
            <a:r>
              <a:rPr lang="it-IT" b="1" dirty="0">
                <a:solidFill>
                  <a:srgbClr val="FF0000"/>
                </a:solidFill>
              </a:rPr>
              <a:t>risoluzione</a:t>
            </a:r>
            <a:r>
              <a:rPr lang="it-IT" dirty="0"/>
              <a:t> minima: </a:t>
            </a:r>
            <a:r>
              <a:rPr lang="it-IT" b="1" dirty="0">
                <a:solidFill>
                  <a:srgbClr val="FF0000"/>
                </a:solidFill>
              </a:rPr>
              <a:t>500 dpi </a:t>
            </a:r>
            <a:r>
              <a:rPr lang="it-IT" dirty="0"/>
              <a:t>(punti per pollice). </a:t>
            </a:r>
          </a:p>
          <a:p>
            <a:r>
              <a:rPr lang="it-IT" dirty="0"/>
              <a:t>La dimensione del sensore: </a:t>
            </a:r>
            <a:r>
              <a:rPr lang="it-IT" dirty="0">
                <a:solidFill>
                  <a:schemeClr val="accent1"/>
                </a:solidFill>
              </a:rPr>
              <a:t>2,54 x 2,54 cm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L'</a:t>
            </a:r>
            <a:r>
              <a:rPr lang="it-IT" b="1" dirty="0">
                <a:solidFill>
                  <a:srgbClr val="FF0000"/>
                </a:solidFill>
              </a:rPr>
              <a:t>acquisizione</a:t>
            </a:r>
            <a:r>
              <a:rPr lang="it-IT" dirty="0"/>
              <a:t> può avvenire in due modi: Off-line e On-line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4F27769-B7A9-43D1-A4C0-B657345DE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54" y="1510302"/>
            <a:ext cx="4112445" cy="1562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4071F7-AC0A-43EB-A6A1-BF4052D6163A}"/>
              </a:ext>
            </a:extLst>
          </p:cNvPr>
          <p:cNvSpPr txBox="1"/>
          <p:nvPr/>
        </p:nvSpPr>
        <p:spPr>
          <a:xfrm>
            <a:off x="356254" y="3508261"/>
            <a:ext cx="809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Off-line</a:t>
            </a:r>
            <a:r>
              <a:rPr lang="it-IT" b="1" dirty="0"/>
              <a:t>: la tecnica ad inchiostro o le impronte latenti</a:t>
            </a:r>
            <a:endParaRPr lang="it-IT" dirty="0"/>
          </a:p>
          <a:p>
            <a:r>
              <a:rPr lang="it-IT" dirty="0"/>
              <a:t>Inchiostro nero sulla pelle che ricopre l'impronta, e poi si imprime su carta.</a:t>
            </a:r>
          </a:p>
          <a:p>
            <a:r>
              <a:rPr lang="it-IT" dirty="0"/>
              <a:t>L'immagine convertita in digitale con una </a:t>
            </a:r>
            <a:r>
              <a:rPr lang="it-IT" b="1" dirty="0">
                <a:solidFill>
                  <a:schemeClr val="accent1"/>
                </a:solidFill>
              </a:rPr>
              <a:t>telecamera CCD</a:t>
            </a:r>
            <a:r>
              <a:rPr lang="it-IT" dirty="0"/>
              <a:t> in HD.</a:t>
            </a:r>
          </a:p>
          <a:p>
            <a:r>
              <a:rPr lang="it-IT" dirty="0"/>
              <a:t>Problemi: alcune regioni dell'impronta possono essere perse o di bassa qualità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AFA967-658E-49ED-9760-2C583164A5C1}"/>
              </a:ext>
            </a:extLst>
          </p:cNvPr>
          <p:cNvSpPr txBox="1"/>
          <p:nvPr/>
        </p:nvSpPr>
        <p:spPr>
          <a:xfrm>
            <a:off x="356254" y="4872861"/>
            <a:ext cx="565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On-line</a:t>
            </a:r>
            <a:r>
              <a:rPr lang="it-IT" b="1" dirty="0"/>
              <a:t>: sensori ottici e scanner di impronte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Sensori ottici </a:t>
            </a:r>
            <a:r>
              <a:rPr lang="it-IT" b="1" dirty="0">
                <a:solidFill>
                  <a:srgbClr val="FF0000"/>
                </a:solidFill>
              </a:rPr>
              <a:t>FTIR</a:t>
            </a:r>
            <a:r>
              <a:rPr lang="it-IT" dirty="0">
                <a:solidFill>
                  <a:srgbClr val="FF0000"/>
                </a:solidFill>
              </a:rPr>
              <a:t> </a:t>
            </a:r>
            <a:r>
              <a:rPr lang="it-IT" dirty="0"/>
              <a:t>(</a:t>
            </a:r>
            <a:r>
              <a:rPr lang="it-IT" b="1" dirty="0" err="1">
                <a:solidFill>
                  <a:schemeClr val="accent1"/>
                </a:solidFill>
              </a:rPr>
              <a:t>Frustrated</a:t>
            </a:r>
            <a:r>
              <a:rPr lang="it-IT" b="1" dirty="0">
                <a:solidFill>
                  <a:schemeClr val="accent1"/>
                </a:solidFill>
              </a:rPr>
              <a:t> Total </a:t>
            </a:r>
            <a:r>
              <a:rPr lang="it-IT" b="1" dirty="0" err="1">
                <a:solidFill>
                  <a:schemeClr val="accent1"/>
                </a:solidFill>
              </a:rPr>
              <a:t>Internal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Reflection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Microsensori</a:t>
            </a:r>
            <a:endParaRPr lang="it-IT" dirty="0"/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it-IT" b="1" dirty="0"/>
              <a:t>Sensori a </a:t>
            </a:r>
            <a:r>
              <a:rPr lang="it-IT" b="1" dirty="0">
                <a:solidFill>
                  <a:schemeClr val="accent1"/>
                </a:solidFill>
              </a:rPr>
              <a:t>scorrimento</a:t>
            </a:r>
            <a:endParaRPr lang="it-IT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Sensori a </a:t>
            </a:r>
            <a:r>
              <a:rPr lang="it-IT" b="1" dirty="0">
                <a:solidFill>
                  <a:schemeClr val="accent1"/>
                </a:solidFill>
              </a:rPr>
              <a:t>ultrasuoni</a:t>
            </a:r>
            <a:endParaRPr lang="it-IT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F13F993-1491-495F-93B7-4F3FD21CE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021" y="3365006"/>
            <a:ext cx="2657475" cy="1494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E4DC273-CD31-4A25-910C-C7011FB65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0183" y="5243057"/>
            <a:ext cx="1815616" cy="1361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6C78FBF-12A8-4B14-A766-139F24763B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17" y="5205019"/>
            <a:ext cx="1848872" cy="1422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019F66-1A22-4C2A-9894-2802B77346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1880" y="5166983"/>
            <a:ext cx="1815616" cy="14377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01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AFIS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755902" y="164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6" name="AutoShape 2" descr="AihasdLuce rossa Lettore ottico di impronte digitali Modulo sensore per Arduino Mega2560 UNO R3 51 AVR STM32 DC3.8-7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0" y="2014683"/>
            <a:ext cx="4872653" cy="3957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18" y="2014683"/>
            <a:ext cx="4302981" cy="39839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CasellaDiTesto 3"/>
          <p:cNvSpPr txBox="1"/>
          <p:nvPr/>
        </p:nvSpPr>
        <p:spPr>
          <a:xfrm>
            <a:off x="2748417" y="1217024"/>
            <a:ext cx="669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La </a:t>
            </a:r>
            <a:r>
              <a:rPr lang="it-IT" sz="2400" b="1" dirty="0">
                <a:solidFill>
                  <a:schemeClr val="accent1"/>
                </a:solidFill>
              </a:rPr>
              <a:t>polizia americana </a:t>
            </a:r>
            <a:r>
              <a:rPr lang="it-IT" sz="2400" dirty="0"/>
              <a:t>utilizza dal </a:t>
            </a:r>
            <a:r>
              <a:rPr lang="it-IT" sz="2400" b="1" dirty="0">
                <a:solidFill>
                  <a:srgbClr val="FF0000"/>
                </a:solidFill>
              </a:rPr>
              <a:t>2006</a:t>
            </a:r>
            <a:r>
              <a:rPr lang="it-IT" sz="2400" dirty="0"/>
              <a:t> il sistema </a:t>
            </a:r>
            <a:r>
              <a:rPr lang="it-IT" sz="2400" b="1" dirty="0">
                <a:solidFill>
                  <a:srgbClr val="FF0000"/>
                </a:solidFill>
              </a:rPr>
              <a:t>AFIS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0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endParaRPr lang="it-IT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755902" y="164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217552-3D52-48B5-8783-F5AD041E0583}"/>
              </a:ext>
            </a:extLst>
          </p:cNvPr>
          <p:cNvSpPr txBox="1"/>
          <p:nvPr/>
        </p:nvSpPr>
        <p:spPr>
          <a:xfrm>
            <a:off x="927652" y="1921565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AA08B0C-66DC-4642-93E1-7CA560D3B2B0}"/>
              </a:ext>
            </a:extLst>
          </p:cNvPr>
          <p:cNvSpPr/>
          <p:nvPr/>
        </p:nvSpPr>
        <p:spPr>
          <a:xfrm>
            <a:off x="1330035" y="4326629"/>
            <a:ext cx="99518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(A):         </a:t>
            </a:r>
            <a:r>
              <a:rPr lang="it-IT" sz="2000" b="1" dirty="0">
                <a:solidFill>
                  <a:schemeClr val="accent1"/>
                </a:solidFill>
              </a:rPr>
              <a:t>Digitalizzazione</a:t>
            </a:r>
            <a:r>
              <a:rPr lang="it-IT" sz="2000" dirty="0"/>
              <a:t> della </a:t>
            </a:r>
            <a:r>
              <a:rPr lang="it-IT" sz="2000" dirty="0" err="1"/>
              <a:t>fingerprint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(B)(C):    Si ritaglia in tante </a:t>
            </a:r>
            <a:r>
              <a:rPr lang="it-IT" sz="2000" b="1" dirty="0">
                <a:solidFill>
                  <a:srgbClr val="FF0000"/>
                </a:solidFill>
              </a:rPr>
              <a:t>patch</a:t>
            </a:r>
            <a:r>
              <a:rPr lang="it-IT" sz="20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(D)(E):    Si ruotano le patch ottenendo </a:t>
            </a:r>
            <a:r>
              <a:rPr lang="it-IT" sz="2000" b="1" dirty="0">
                <a:solidFill>
                  <a:schemeClr val="accent1"/>
                </a:solidFill>
              </a:rPr>
              <a:t>invarianti di rotazione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(F)(G):    Si calcola il </a:t>
            </a:r>
            <a:r>
              <a:rPr lang="it-IT" sz="2000" b="1" dirty="0">
                <a:solidFill>
                  <a:schemeClr val="accent1"/>
                </a:solidFill>
              </a:rPr>
              <a:t>modello binario </a:t>
            </a:r>
            <a:r>
              <a:rPr lang="it-IT" sz="2000" dirty="0"/>
              <a:t>che viene convertito in un numero intero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(H):         Si ottengono più </a:t>
            </a:r>
            <a:r>
              <a:rPr lang="it-IT" sz="2000" b="1" dirty="0">
                <a:solidFill>
                  <a:schemeClr val="accent1"/>
                </a:solidFill>
              </a:rPr>
              <a:t>istogrammi  </a:t>
            </a:r>
            <a:r>
              <a:rPr lang="it-IT" sz="2000" dirty="0"/>
              <a:t>relativi alle frequenze delle occorrenze del pattern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677E62A-6173-40D4-AB22-57E800665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5" y="1293942"/>
            <a:ext cx="8974353" cy="26812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CasellaDiTesto 3"/>
          <p:cNvSpPr txBox="1"/>
          <p:nvPr/>
        </p:nvSpPr>
        <p:spPr>
          <a:xfrm>
            <a:off x="1330035" y="5944456"/>
            <a:ext cx="8158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(I):           Istogrammi multipli sono concatenati ottenendo</a:t>
            </a:r>
            <a:br>
              <a:rPr lang="it-IT" sz="2000" dirty="0"/>
            </a:br>
            <a:r>
              <a:rPr lang="it-IT" sz="2000" dirty="0"/>
              <a:t>	     il </a:t>
            </a:r>
            <a:r>
              <a:rPr lang="it-IT" sz="2000" b="1" dirty="0" err="1">
                <a:solidFill>
                  <a:srgbClr val="FF0000"/>
                </a:solidFill>
              </a:rPr>
              <a:t>feautures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vector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dirty="0"/>
              <a:t>utilizzato per la classificazione delle immagini.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8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25369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AFIS - </a:t>
            </a:r>
            <a:r>
              <a:rPr lang="it-IT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Retriving</a:t>
            </a:r>
            <a:endParaRPr lang="it-IT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6" name="AutoShape 2" descr="AihasdLuce rossa Lettore ottico di impronte digitali Modulo sensore per Arduino Mega2560 UNO R3 51 AVR STM32 DC3.8-7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40FBCC2-99E5-4E50-A0DF-9AD849CFCC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56" y="1278844"/>
            <a:ext cx="4721453" cy="52104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D8B4CDB-21C6-4BBC-BCCB-852EEA2B38AD}"/>
              </a:ext>
            </a:extLst>
          </p:cNvPr>
          <p:cNvSpPr/>
          <p:nvPr/>
        </p:nvSpPr>
        <p:spPr>
          <a:xfrm>
            <a:off x="859625" y="1468003"/>
            <a:ext cx="49982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/>
              <a:t>L</a:t>
            </a:r>
            <a:r>
              <a:rPr lang="it-IT" sz="2200" b="1" dirty="0">
                <a:solidFill>
                  <a:schemeClr val="accent1"/>
                </a:solidFill>
              </a:rPr>
              <a:t>'AFIS</a:t>
            </a:r>
            <a:r>
              <a:rPr lang="it-IT" sz="2200" dirty="0"/>
              <a:t> ricerca nel </a:t>
            </a:r>
            <a:r>
              <a:rPr lang="it-IT" sz="2200" dirty="0" err="1"/>
              <a:t>repository</a:t>
            </a:r>
            <a:r>
              <a:rPr lang="it-IT" sz="2200" dirty="0"/>
              <a:t> di impronte digitali dell'</a:t>
            </a:r>
            <a:r>
              <a:rPr lang="it-IT" sz="2200" b="1" dirty="0">
                <a:solidFill>
                  <a:schemeClr val="accent1"/>
                </a:solidFill>
              </a:rPr>
              <a:t>FBI</a:t>
            </a:r>
            <a:r>
              <a:rPr lang="it-IT" sz="2200" dirty="0"/>
              <a:t> le corrispondenze con le impronte digitali latenti, con la tecnica del</a:t>
            </a:r>
            <a:r>
              <a:rPr lang="it-IT" sz="2200" b="1" dirty="0">
                <a:solidFill>
                  <a:srgbClr val="FF0000"/>
                </a:solidFill>
              </a:rPr>
              <a:t> </a:t>
            </a:r>
            <a:r>
              <a:rPr lang="it-IT" sz="2200" b="1" dirty="0" err="1">
                <a:solidFill>
                  <a:srgbClr val="FF0000"/>
                </a:solidFill>
              </a:rPr>
              <a:t>clustering</a:t>
            </a:r>
            <a:r>
              <a:rPr lang="it-IT" sz="2200" dirty="0"/>
              <a:t>.</a:t>
            </a:r>
          </a:p>
          <a:p>
            <a:endParaRPr lang="it-IT" sz="2200" dirty="0"/>
          </a:p>
          <a:p>
            <a:r>
              <a:rPr lang="it-IT" sz="2200" dirty="0"/>
              <a:t>La fase di </a:t>
            </a:r>
            <a:r>
              <a:rPr lang="it-IT" sz="2200" b="1" dirty="0" err="1">
                <a:solidFill>
                  <a:srgbClr val="FF0000"/>
                </a:solidFill>
              </a:rPr>
              <a:t>retrieving</a:t>
            </a:r>
            <a:r>
              <a:rPr lang="it-IT" sz="2200" dirty="0"/>
              <a:t> è caratterizzata da un gran numero di confronti di </a:t>
            </a:r>
            <a:r>
              <a:rPr lang="it-IT" sz="2200" dirty="0" err="1"/>
              <a:t>feautures</a:t>
            </a:r>
            <a:r>
              <a:rPr lang="it-IT" sz="2200" dirty="0"/>
              <a:t> della </a:t>
            </a:r>
            <a:r>
              <a:rPr lang="it-IT" sz="2200" dirty="0" err="1"/>
              <a:t>query</a:t>
            </a:r>
            <a:r>
              <a:rPr lang="it-IT" sz="2200" dirty="0"/>
              <a:t> e delle caratteristiche delle impronte memorizzate.</a:t>
            </a:r>
          </a:p>
          <a:p>
            <a:endParaRPr lang="it-IT" sz="2200" dirty="0"/>
          </a:p>
          <a:p>
            <a:r>
              <a:rPr lang="it-IT" sz="2200" dirty="0"/>
              <a:t>Le strategie proposte sono basate suddivisione dello spazio delle caratteristiche in sottospazi (cluster), identificati da un </a:t>
            </a:r>
            <a:r>
              <a:rPr lang="it-IT" sz="2200" b="1" dirty="0" err="1">
                <a:solidFill>
                  <a:schemeClr val="accent1"/>
                </a:solidFill>
              </a:rPr>
              <a:t>centroide</a:t>
            </a:r>
            <a:r>
              <a:rPr lang="it-IT" sz="22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6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AFIS - Confronto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755902" y="164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8B5137-415F-41A4-8D23-40CBE18275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  <p:sp>
        <p:nvSpPr>
          <p:cNvPr id="6" name="AutoShape 2" descr="AihasdLuce rossa Lettore ottico di impronte digitali Modulo sensore per Arduino Mega2560 UNO R3 51 AVR STM32 DC3.8-7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49" y="1207437"/>
            <a:ext cx="3105323" cy="53863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BD7311A9-904E-4B07-8FC6-FAC37EB412A2}"/>
              </a:ext>
            </a:extLst>
          </p:cNvPr>
          <p:cNvSpPr/>
          <p:nvPr/>
        </p:nvSpPr>
        <p:spPr>
          <a:xfrm rot="16200000">
            <a:off x="8603587" y="3652306"/>
            <a:ext cx="349298" cy="7886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7"/>
          <a:srcRect t="1312"/>
          <a:stretch/>
        </p:blipFill>
        <p:spPr>
          <a:xfrm>
            <a:off x="297040" y="2047927"/>
            <a:ext cx="3643176" cy="3648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2000" y="2719274"/>
            <a:ext cx="2200276" cy="2362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D7311A9-904E-4B07-8FC6-FAC37EB412A2}"/>
              </a:ext>
            </a:extLst>
          </p:cNvPr>
          <p:cNvSpPr/>
          <p:nvPr/>
        </p:nvSpPr>
        <p:spPr>
          <a:xfrm rot="16200000">
            <a:off x="4292738" y="3660426"/>
            <a:ext cx="349298" cy="7724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19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Classificatore: Training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274" y="4350400"/>
            <a:ext cx="4273507" cy="2361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reccia in giù 5"/>
          <p:cNvSpPr/>
          <p:nvPr/>
        </p:nvSpPr>
        <p:spPr>
          <a:xfrm rot="14447326">
            <a:off x="7090733" y="4594206"/>
            <a:ext cx="345989" cy="1365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152185" y="2301689"/>
            <a:ext cx="73365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più classi (</a:t>
            </a:r>
            <a:r>
              <a:rPr lang="it-IT" sz="2200" dirty="0">
                <a:solidFill>
                  <a:schemeClr val="accent1"/>
                </a:solidFill>
              </a:rPr>
              <a:t>Parallele</a:t>
            </a:r>
            <a:r>
              <a:rPr lang="it-IT" sz="2200" dirty="0"/>
              <a:t>, </a:t>
            </a:r>
            <a:r>
              <a:rPr lang="it-IT" sz="2200" dirty="0">
                <a:solidFill>
                  <a:schemeClr val="accent1"/>
                </a:solidFill>
              </a:rPr>
              <a:t>Curvate</a:t>
            </a:r>
            <a:r>
              <a:rPr lang="it-IT" sz="2200" dirty="0"/>
              <a:t>, </a:t>
            </a:r>
            <a:r>
              <a:rPr lang="it-IT" sz="2200" dirty="0">
                <a:solidFill>
                  <a:schemeClr val="accent1"/>
                </a:solidFill>
              </a:rPr>
              <a:t>Concentriche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Addestramento della rete più specifico e profondo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Struttura stratificata per una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-elaborazione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Ricerca automatizzata di caratteristiche e pattern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4D5FE04-A87F-442D-B26E-F8210F5028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49" y="3927185"/>
            <a:ext cx="3574294" cy="61177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0DE1F9-BF03-4CD7-BBD7-4C3D8668E02B}"/>
              </a:ext>
            </a:extLst>
          </p:cNvPr>
          <p:cNvSpPr txBox="1"/>
          <p:nvPr/>
        </p:nvSpPr>
        <p:spPr>
          <a:xfrm>
            <a:off x="8488775" y="4681126"/>
            <a:ext cx="31884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ResNet</a:t>
            </a:r>
            <a:r>
              <a:rPr lang="it-IT" sz="48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– 50</a:t>
            </a:r>
          </a:p>
          <a:p>
            <a:pPr algn="ctr"/>
            <a:r>
              <a:rPr lang="it-IT" sz="2000" dirty="0">
                <a:latin typeface="Bahnschrift SemiLight SemiConde" panose="020B0502040204020203" pitchFamily="34" charset="0"/>
              </a:rPr>
              <a:t>PRETRAINED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5E1A09-3C0C-4B53-B45E-158F22A962D4}"/>
              </a:ext>
            </a:extLst>
          </p:cNvPr>
          <p:cNvSpPr txBox="1"/>
          <p:nvPr/>
        </p:nvSpPr>
        <p:spPr>
          <a:xfrm>
            <a:off x="1171017" y="1434865"/>
            <a:ext cx="839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Fingerprint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Classification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della </a:t>
            </a:r>
            <a:r>
              <a:rPr lang="it-IT" sz="2400" b="1" dirty="0">
                <a:solidFill>
                  <a:schemeClr val="accent1"/>
                </a:solidFill>
              </a:rPr>
              <a:t>Michigan State </a:t>
            </a:r>
            <a:r>
              <a:rPr lang="it-IT" sz="2400" b="1" dirty="0" err="1">
                <a:solidFill>
                  <a:schemeClr val="accent1"/>
                </a:solidFill>
              </a:rPr>
              <a:t>University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/>
              <a:t>in Science &amp; Engineering </a:t>
            </a:r>
            <a:r>
              <a:rPr lang="it-IT" sz="2400" dirty="0">
                <a:solidFill>
                  <a:srgbClr val="FF0000"/>
                </a:solidFill>
              </a:rPr>
              <a:t>2001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0E4EFB0-030B-4562-984C-0FA152BBF2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149805"/>
            <a:ext cx="908533" cy="9616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67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1758">
        <p14:reveal/>
      </p:transition>
    </mc:Choice>
    <mc:Fallback xmlns="">
      <p:transition spd="slow" advTm="917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64.4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7044</TotalTime>
  <Words>622</Words>
  <Application>Microsoft Office PowerPoint</Application>
  <PresentationFormat>Widescreen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12</vt:i4>
      </vt:variant>
    </vt:vector>
  </HeadingPairs>
  <TitlesOfParts>
    <vt:vector size="24" baseType="lpstr">
      <vt:lpstr>Arial</vt:lpstr>
      <vt:lpstr>Bahnschrift SemiLight SemiConde</vt:lpstr>
      <vt:lpstr>Calibri</vt:lpstr>
      <vt:lpstr>Calibri Light</vt:lpstr>
      <vt:lpstr>Droid Serif</vt:lpstr>
      <vt:lpstr>ff-din-web-pro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De Lucia</dc:creator>
  <cp:lastModifiedBy>CSI</cp:lastModifiedBy>
  <cp:revision>182</cp:revision>
  <dcterms:created xsi:type="dcterms:W3CDTF">2019-01-18T10:08:33Z</dcterms:created>
  <dcterms:modified xsi:type="dcterms:W3CDTF">2019-05-31T08:04:27Z</dcterms:modified>
</cp:coreProperties>
</file>