
<file path=[Content_Types].xml><?xml version="1.0" encoding="utf-8"?>
<Types xmlns="http://schemas.openxmlformats.org/package/2006/content-types">
  <Default Extension="fntdata" ContentType="application/x-fontdata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56"/>
  </p:notesMasterIdLst>
  <p:sldIdLst>
    <p:sldId id="275" r:id="rId5"/>
    <p:sldId id="283" r:id="rId6"/>
    <p:sldId id="276" r:id="rId7"/>
    <p:sldId id="293" r:id="rId8"/>
    <p:sldId id="294" r:id="rId9"/>
    <p:sldId id="290" r:id="rId10"/>
    <p:sldId id="281" r:id="rId11"/>
    <p:sldId id="289" r:id="rId12"/>
    <p:sldId id="284" r:id="rId13"/>
    <p:sldId id="310" r:id="rId14"/>
    <p:sldId id="313" r:id="rId15"/>
    <p:sldId id="311" r:id="rId16"/>
    <p:sldId id="282" r:id="rId17"/>
    <p:sldId id="307" r:id="rId18"/>
    <p:sldId id="309" r:id="rId19"/>
    <p:sldId id="308" r:id="rId20"/>
    <p:sldId id="320" r:id="rId21"/>
    <p:sldId id="295" r:id="rId22"/>
    <p:sldId id="296" r:id="rId23"/>
    <p:sldId id="321" r:id="rId24"/>
    <p:sldId id="324" r:id="rId25"/>
    <p:sldId id="317" r:id="rId26"/>
    <p:sldId id="298" r:id="rId27"/>
    <p:sldId id="306" r:id="rId28"/>
    <p:sldId id="322" r:id="rId29"/>
    <p:sldId id="314" r:id="rId30"/>
    <p:sldId id="323" r:id="rId31"/>
    <p:sldId id="299" r:id="rId32"/>
    <p:sldId id="300" r:id="rId33"/>
    <p:sldId id="315" r:id="rId34"/>
    <p:sldId id="280" r:id="rId35"/>
    <p:sldId id="336" r:id="rId36"/>
    <p:sldId id="325" r:id="rId37"/>
    <p:sldId id="348" r:id="rId38"/>
    <p:sldId id="329" r:id="rId39"/>
    <p:sldId id="341" r:id="rId40"/>
    <p:sldId id="339" r:id="rId41"/>
    <p:sldId id="337" r:id="rId42"/>
    <p:sldId id="346" r:id="rId43"/>
    <p:sldId id="347" r:id="rId44"/>
    <p:sldId id="340" r:id="rId45"/>
    <p:sldId id="344" r:id="rId46"/>
    <p:sldId id="345" r:id="rId47"/>
    <p:sldId id="334" r:id="rId48"/>
    <p:sldId id="330" r:id="rId49"/>
    <p:sldId id="328" r:id="rId50"/>
    <p:sldId id="333" r:id="rId51"/>
    <p:sldId id="332" r:id="rId52"/>
    <p:sldId id="327" r:id="rId53"/>
    <p:sldId id="331" r:id="rId54"/>
    <p:sldId id="304" r:id="rId55"/>
  </p:sldIdLst>
  <p:sldSz cx="12192000" cy="6858000"/>
  <p:notesSz cx="6858000" cy="9144000"/>
  <p:embeddedFontLst>
    <p:embeddedFont>
      <p:font typeface="Bahnschrift SemiLight SemiConde" panose="020B0502040204020203" pitchFamily="34" charset="0"/>
      <p:regular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alibri Light" panose="020F0302020204030204" pitchFamily="34" charset="0"/>
      <p:regular r:id="rId62"/>
      <p:italic r:id="rId63"/>
    </p:embeddedFont>
    <p:embeddedFont>
      <p:font typeface="Cambria Math" panose="02040503050406030204" pitchFamily="18" charset="0"/>
      <p:regular r:id="rId64"/>
    </p:embeddedFont>
    <p:embeddedFont>
      <p:font typeface="Roboto" panose="02000000000000000000" pitchFamily="2" charset="0"/>
      <p:regular r:id="rId65"/>
    </p:embeddedFont>
    <p:embeddedFont>
      <p:font typeface="TypeTwo" panose="00000400000000000000" pitchFamily="2" charset="0"/>
      <p:regular r:id="rId6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39F73AA-456E-4AF4-81B6-001E3AFDAD5F}">
          <p14:sldIdLst>
            <p14:sldId id="275"/>
            <p14:sldId id="283"/>
            <p14:sldId id="276"/>
            <p14:sldId id="293"/>
            <p14:sldId id="294"/>
            <p14:sldId id="290"/>
            <p14:sldId id="281"/>
            <p14:sldId id="289"/>
            <p14:sldId id="284"/>
            <p14:sldId id="310"/>
            <p14:sldId id="313"/>
            <p14:sldId id="311"/>
            <p14:sldId id="282"/>
            <p14:sldId id="307"/>
            <p14:sldId id="309"/>
            <p14:sldId id="308"/>
            <p14:sldId id="320"/>
            <p14:sldId id="295"/>
            <p14:sldId id="296"/>
            <p14:sldId id="321"/>
            <p14:sldId id="324"/>
            <p14:sldId id="317"/>
            <p14:sldId id="298"/>
            <p14:sldId id="306"/>
            <p14:sldId id="322"/>
            <p14:sldId id="314"/>
            <p14:sldId id="323"/>
            <p14:sldId id="299"/>
            <p14:sldId id="300"/>
            <p14:sldId id="315"/>
            <p14:sldId id="280"/>
            <p14:sldId id="336"/>
            <p14:sldId id="325"/>
            <p14:sldId id="348"/>
            <p14:sldId id="329"/>
            <p14:sldId id="341"/>
            <p14:sldId id="339"/>
            <p14:sldId id="337"/>
            <p14:sldId id="346"/>
            <p14:sldId id="347"/>
            <p14:sldId id="340"/>
            <p14:sldId id="344"/>
            <p14:sldId id="345"/>
            <p14:sldId id="334"/>
            <p14:sldId id="330"/>
            <p14:sldId id="328"/>
            <p14:sldId id="333"/>
            <p14:sldId id="332"/>
            <p14:sldId id="327"/>
            <p14:sldId id="331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2D2E28"/>
    <a:srgbClr val="282923"/>
    <a:srgbClr val="DBDBDA"/>
    <a:srgbClr val="969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0674" autoAdjust="0"/>
  </p:normalViewPr>
  <p:slideViewPr>
    <p:cSldViewPr snapToGrid="0">
      <p:cViewPr>
        <p:scale>
          <a:sx n="65" d="100"/>
          <a:sy n="65" d="100"/>
        </p:scale>
        <p:origin x="1358" y="-1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6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7.fntdata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1.xml"/><Relationship Id="rId61" Type="http://schemas.openxmlformats.org/officeDocument/2006/relationships/font" Target="fonts/font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6.fntdata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ommunitystudentiunina-my.sharepoint.com/personal/carlo_mennella_studenti_unina_it/Documents/Cartel1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ommunitystudentiunina-my.sharepoint.com/personal/carlo_mennella_studenti_unina_it/Documents/Cartel1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ommunitystudentiunina-my.sharepoint.com/personal/carlo_mennella_studenti_unina_it/Documents/Cartel1.od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communitystudentiunina-my.sharepoint.com/personal/carlo_mennella_studenti_unina_it/Documents/Cartel1.od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communitystudentiunina-my.sharepoint.com/personal/carlo_mennella_studenti_unina_it/Documents/Cartel1.od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cap="none" baseline="0">
                <a:solidFill>
                  <a:schemeClr val="bg1"/>
                </a:solidFill>
                <a:latin typeface="TypeTwo" panose="00000400000000000000" pitchFamily="2" charset="0"/>
                <a:ea typeface="+mn-ea"/>
                <a:cs typeface="+mn-cs"/>
              </a:defRPr>
            </a:pPr>
            <a:r>
              <a:rPr lang="en-US" sz="5400" b="0" dirty="0">
                <a:solidFill>
                  <a:schemeClr val="bg1"/>
                </a:solidFill>
                <a:latin typeface="TypeTwo" panose="00000400000000000000" pitchFamily="2" charset="0"/>
              </a:rPr>
              <a:t>SSIM 1200x600</a:t>
            </a:r>
            <a:r>
              <a:rPr lang="en-US" sz="5400" b="0" baseline="0" dirty="0">
                <a:solidFill>
                  <a:schemeClr val="bg1"/>
                </a:solidFill>
                <a:latin typeface="TypeTwo" panose="00000400000000000000" pitchFamily="2" charset="0"/>
              </a:rPr>
              <a:t> CUDA</a:t>
            </a:r>
            <a:endParaRPr lang="en-US" sz="5400" b="0" dirty="0">
              <a:solidFill>
                <a:schemeClr val="bg1"/>
              </a:solidFill>
              <a:latin typeface="TypeTwo" panose="000004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cap="none" baseline="0">
              <a:solidFill>
                <a:schemeClr val="bg1"/>
              </a:solidFill>
              <a:latin typeface="TypeTwo" panose="00000400000000000000" pitchFamily="2" charset="0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3958333333333335E-2"/>
          <c:y val="0.10115748031496061"/>
          <c:w val="0.95208333333333328"/>
          <c:h val="0.79879017206182557"/>
        </c:manualLayout>
      </c:layout>
      <c:lineChart>
        <c:grouping val="standard"/>
        <c:varyColors val="0"/>
        <c:ser>
          <c:idx val="1"/>
          <c:order val="1"/>
          <c:tx>
            <c:strRef>
              <c:f>Foglio2!$B$1</c:f>
              <c:strCache>
                <c:ptCount val="1"/>
                <c:pt idx="0">
                  <c:v>ssim 200</c:v>
                </c:pt>
              </c:strCache>
            </c:strRef>
          </c:tx>
          <c:spPr>
            <a:ln w="22225" cap="rnd">
              <a:solidFill>
                <a:srgbClr val="76B900"/>
              </a:solidFill>
            </a:ln>
            <a:effectLst>
              <a:glow rad="127000">
                <a:srgbClr val="76B900">
                  <a:alpha val="14000"/>
                </a:srgbClr>
              </a:glow>
            </a:effectLst>
          </c:spPr>
          <c:marker>
            <c:symbol val="circle"/>
            <c:size val="4"/>
            <c:spPr>
              <a:solidFill>
                <a:srgbClr val="76B900"/>
              </a:solidFill>
              <a:ln w="76200">
                <a:solidFill>
                  <a:srgbClr val="76B900"/>
                </a:solidFill>
              </a:ln>
              <a:effectLst>
                <a:glow rad="127000">
                  <a:srgbClr val="76B900">
                    <a:alpha val="14000"/>
                  </a:srgbClr>
                </a:glow>
              </a:effectLst>
            </c:spPr>
          </c:marker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Foglio2!$A$3:$A$7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130</c:v>
                </c:pt>
                <c:pt idx="3">
                  <c:v>150</c:v>
                </c:pt>
                <c:pt idx="4">
                  <c:v>175</c:v>
                </c:pt>
              </c:numCache>
            </c:numRef>
          </c:cat>
          <c:val>
            <c:numRef>
              <c:f>Foglio2!$B$3:$B$7</c:f>
              <c:numCache>
                <c:formatCode>0.0000</c:formatCode>
                <c:ptCount val="5"/>
                <c:pt idx="0">
                  <c:v>0.97677615751088398</c:v>
                </c:pt>
                <c:pt idx="1">
                  <c:v>0.98637614600721402</c:v>
                </c:pt>
                <c:pt idx="2" formatCode="General">
                  <c:v>0.99450000000000005</c:v>
                </c:pt>
                <c:pt idx="3" formatCode="General">
                  <c:v>1</c:v>
                </c:pt>
                <c:pt idx="4" formatCode="General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03-4DFF-BBF0-605785A801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9552368"/>
        <c:axId val="6795540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Foglio3!$A$1:$A$2</c15:sqref>
                        </c15:formulaRef>
                      </c:ext>
                    </c:extLst>
                    <c:strCache>
                      <c:ptCount val="2"/>
                      <c:pt idx="1">
                        <c:v>RAY/PIXEL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circle"/>
                  <c:size val="4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effectLst>
                      <a:glow rad="63500">
                        <a:schemeClr val="accent1">
                          <a:satMod val="175000"/>
                          <a:alpha val="25000"/>
                        </a:schemeClr>
                      </a:glow>
                    </a:effectLst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it-IT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Foglio2!$A$3:$A$7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50</c:v>
                      </c:pt>
                      <c:pt idx="1">
                        <c:v>100</c:v>
                      </c:pt>
                      <c:pt idx="2">
                        <c:v>130</c:v>
                      </c:pt>
                      <c:pt idx="3">
                        <c:v>150</c:v>
                      </c:pt>
                      <c:pt idx="4">
                        <c:v>175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Foglio3!$A$3:$A$9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50</c:v>
                      </c:pt>
                      <c:pt idx="1">
                        <c:v>100</c:v>
                      </c:pt>
                      <c:pt idx="2">
                        <c:v>150</c:v>
                      </c:pt>
                      <c:pt idx="3">
                        <c:v>200</c:v>
                      </c:pt>
                      <c:pt idx="4">
                        <c:v>512</c:v>
                      </c:pt>
                      <c:pt idx="5">
                        <c:v>1024</c:v>
                      </c:pt>
                      <c:pt idx="6">
                        <c:v>1200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203-4DFF-BBF0-605785A801EE}"/>
                  </c:ext>
                </c:extLst>
              </c15:ser>
            </c15:filteredLineSeries>
          </c:ext>
        </c:extLst>
      </c:lineChart>
      <c:catAx>
        <c:axId val="679552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9554032"/>
        <c:crosses val="autoZero"/>
        <c:auto val="1"/>
        <c:lblAlgn val="ctr"/>
        <c:lblOffset val="100"/>
        <c:noMultiLvlLbl val="0"/>
      </c:catAx>
      <c:valAx>
        <c:axId val="6795540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crossAx val="67955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97000">
          <a:schemeClr val="tx1">
            <a:lumMod val="95000"/>
            <a:lumOff val="5000"/>
          </a:schemeClr>
        </a:gs>
        <a:gs pos="29000">
          <a:schemeClr val="tx1">
            <a:lumMod val="95000"/>
            <a:lumOff val="5000"/>
          </a:schemeClr>
        </a:gs>
        <a:gs pos="5000">
          <a:schemeClr val="tx1">
            <a:lumMod val="85000"/>
            <a:lumOff val="15000"/>
          </a:schemeClr>
        </a:gs>
        <a:gs pos="52000">
          <a:schemeClr val="tx1">
            <a:lumMod val="92000"/>
            <a:lumOff val="8000"/>
          </a:schemeClr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cap="none" baseline="0">
                <a:solidFill>
                  <a:schemeClr val="bg1"/>
                </a:solidFill>
                <a:latin typeface="TypeTwo" panose="00000400000000000000" pitchFamily="2" charset="0"/>
                <a:ea typeface="+mn-ea"/>
                <a:cs typeface="+mn-cs"/>
              </a:defRPr>
            </a:pPr>
            <a:r>
              <a:rPr lang="en-US" sz="5400" b="0" dirty="0">
                <a:solidFill>
                  <a:schemeClr val="bg1"/>
                </a:solidFill>
                <a:latin typeface="TypeTwo" panose="00000400000000000000" pitchFamily="2" charset="0"/>
              </a:rPr>
              <a:t>SSIM 2400x1200 CUDA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cap="none" baseline="0">
              <a:solidFill>
                <a:schemeClr val="bg1"/>
              </a:solidFill>
              <a:latin typeface="TypeTwo" panose="00000400000000000000" pitchFamily="2" charset="0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3958333333333335E-2"/>
          <c:y val="0.10115748031496061"/>
          <c:w val="0.95208333333333328"/>
          <c:h val="0.79879017206182557"/>
        </c:manualLayout>
      </c:layout>
      <c:lineChart>
        <c:grouping val="standard"/>
        <c:varyColors val="0"/>
        <c:ser>
          <c:idx val="1"/>
          <c:order val="1"/>
          <c:tx>
            <c:strRef>
              <c:f>Foglio1!$B$1</c:f>
              <c:strCache>
                <c:ptCount val="1"/>
                <c:pt idx="0">
                  <c:v>ssim 200</c:v>
                </c:pt>
              </c:strCache>
            </c:strRef>
          </c:tx>
          <c:spPr>
            <a:ln w="22225" cap="rnd">
              <a:solidFill>
                <a:srgbClr val="76B900"/>
              </a:solidFill>
            </a:ln>
            <a:effectLst>
              <a:glow rad="127000">
                <a:srgbClr val="76B900">
                  <a:alpha val="14000"/>
                </a:srgbClr>
              </a:glow>
            </a:effectLst>
          </c:spPr>
          <c:marker>
            <c:symbol val="circle"/>
            <c:size val="4"/>
            <c:spPr>
              <a:solidFill>
                <a:srgbClr val="76B900"/>
              </a:solidFill>
              <a:ln w="76200">
                <a:solidFill>
                  <a:srgbClr val="76B900"/>
                </a:solidFill>
              </a:ln>
              <a:effectLst>
                <a:glow rad="127000">
                  <a:srgbClr val="76B900">
                    <a:alpha val="14000"/>
                  </a:srgbClr>
                </a:glow>
              </a:effectLst>
            </c:spPr>
          </c:marker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Foglio1!$A$3:$A$7</c:f>
              <c:numCache>
                <c:formatCode>General</c:formatCode>
                <c:ptCount val="5"/>
                <c:pt idx="0">
                  <c:v>50</c:v>
                </c:pt>
                <c:pt idx="1">
                  <c:v>75</c:v>
                </c:pt>
                <c:pt idx="2">
                  <c:v>95</c:v>
                </c:pt>
                <c:pt idx="3">
                  <c:v>100</c:v>
                </c:pt>
                <c:pt idx="4">
                  <c:v>150</c:v>
                </c:pt>
              </c:numCache>
            </c:numRef>
          </c:cat>
          <c:val>
            <c:numRef>
              <c:f>Foglio1!$B$3:$B$7</c:f>
              <c:numCache>
                <c:formatCode>0.0000</c:formatCode>
                <c:ptCount val="5"/>
                <c:pt idx="0">
                  <c:v>0.95493012871099903</c:v>
                </c:pt>
                <c:pt idx="1">
                  <c:v>0.97275999999999996</c:v>
                </c:pt>
                <c:pt idx="2" formatCode="General">
                  <c:v>0.98089999999999999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0B-41F0-8A2D-3DC53996D72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9552368"/>
        <c:axId val="6795540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Foglio3!$A$1:$A$2</c15:sqref>
                        </c15:formulaRef>
                      </c:ext>
                    </c:extLst>
                    <c:strCache>
                      <c:ptCount val="2"/>
                      <c:pt idx="1">
                        <c:v>RAY/PIXEL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circle"/>
                  <c:size val="4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effectLst>
                      <a:glow rad="63500">
                        <a:schemeClr val="accent1">
                          <a:satMod val="175000"/>
                          <a:alpha val="25000"/>
                        </a:schemeClr>
                      </a:glow>
                    </a:effectLst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it-IT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Foglio1!$A$3:$A$7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50</c:v>
                      </c:pt>
                      <c:pt idx="1">
                        <c:v>75</c:v>
                      </c:pt>
                      <c:pt idx="2">
                        <c:v>95</c:v>
                      </c:pt>
                      <c:pt idx="3">
                        <c:v>100</c:v>
                      </c:pt>
                      <c:pt idx="4">
                        <c:v>150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Foglio3!$A$3:$A$9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50</c:v>
                      </c:pt>
                      <c:pt idx="1">
                        <c:v>100</c:v>
                      </c:pt>
                      <c:pt idx="2">
                        <c:v>150</c:v>
                      </c:pt>
                      <c:pt idx="3">
                        <c:v>200</c:v>
                      </c:pt>
                      <c:pt idx="4">
                        <c:v>512</c:v>
                      </c:pt>
                      <c:pt idx="5">
                        <c:v>1024</c:v>
                      </c:pt>
                      <c:pt idx="6">
                        <c:v>1200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B0B-41F0-8A2D-3DC53996D729}"/>
                  </c:ext>
                </c:extLst>
              </c15:ser>
            </c15:filteredLineSeries>
          </c:ext>
        </c:extLst>
      </c:lineChart>
      <c:catAx>
        <c:axId val="679552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9554032"/>
        <c:crosses val="autoZero"/>
        <c:auto val="1"/>
        <c:lblAlgn val="ctr"/>
        <c:lblOffset val="100"/>
        <c:noMultiLvlLbl val="0"/>
      </c:catAx>
      <c:valAx>
        <c:axId val="6795540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crossAx val="67955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97000">
          <a:schemeClr val="tx1">
            <a:lumMod val="95000"/>
            <a:lumOff val="5000"/>
          </a:schemeClr>
        </a:gs>
        <a:gs pos="29000">
          <a:schemeClr val="tx1">
            <a:lumMod val="95000"/>
            <a:lumOff val="5000"/>
          </a:schemeClr>
        </a:gs>
        <a:gs pos="5000">
          <a:schemeClr val="tx1">
            <a:lumMod val="85000"/>
            <a:lumOff val="15000"/>
          </a:schemeClr>
        </a:gs>
        <a:gs pos="52000">
          <a:schemeClr val="tx1">
            <a:lumMod val="92000"/>
            <a:lumOff val="8000"/>
          </a:schemeClr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cap="none" baseline="0">
                <a:solidFill>
                  <a:schemeClr val="bg1"/>
                </a:solidFill>
                <a:latin typeface="TypeTwo" panose="00000400000000000000" pitchFamily="2" charset="0"/>
                <a:ea typeface="+mn-ea"/>
                <a:cs typeface="+mn-cs"/>
              </a:defRPr>
            </a:pPr>
            <a:r>
              <a:rPr lang="en-US" sz="5400" b="0" dirty="0">
                <a:solidFill>
                  <a:schemeClr val="bg1"/>
                </a:solidFill>
                <a:latin typeface="TypeTwo" panose="00000400000000000000" pitchFamily="2" charset="0"/>
              </a:rPr>
              <a:t>SSIM 1200x600 OPTIX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cap="none" baseline="0">
              <a:solidFill>
                <a:schemeClr val="bg1"/>
              </a:solidFill>
              <a:latin typeface="TypeTwo" panose="00000400000000000000" pitchFamily="2" charset="0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3958333333333335E-2"/>
          <c:y val="0.10115748031496061"/>
          <c:w val="0.95208333333333328"/>
          <c:h val="0.79879017206182557"/>
        </c:manualLayout>
      </c:layout>
      <c:lineChart>
        <c:grouping val="standard"/>
        <c:varyColors val="0"/>
        <c:ser>
          <c:idx val="1"/>
          <c:order val="1"/>
          <c:tx>
            <c:strRef>
              <c:f>Foglio3!$B$1:$B$2</c:f>
              <c:strCache>
                <c:ptCount val="2"/>
                <c:pt idx="0">
                  <c:v>ssim 2048</c:v>
                </c:pt>
              </c:strCache>
            </c:strRef>
          </c:tx>
          <c:spPr>
            <a:ln w="22225" cap="rnd">
              <a:solidFill>
                <a:srgbClr val="76B900"/>
              </a:solidFill>
            </a:ln>
            <a:effectLst>
              <a:glow rad="127000">
                <a:srgbClr val="76B900">
                  <a:alpha val="14000"/>
                </a:srgbClr>
              </a:glow>
            </a:effectLst>
          </c:spPr>
          <c:marker>
            <c:symbol val="circle"/>
            <c:size val="4"/>
            <c:spPr>
              <a:solidFill>
                <a:srgbClr val="76B900"/>
              </a:solidFill>
              <a:ln w="76200">
                <a:solidFill>
                  <a:srgbClr val="76B900"/>
                </a:solidFill>
              </a:ln>
              <a:effectLst>
                <a:glow rad="127000">
                  <a:srgbClr val="76B900">
                    <a:alpha val="14000"/>
                  </a:srgbClr>
                </a:glow>
              </a:effectLst>
            </c:spPr>
          </c:marker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Foglio3!$A$3:$A$9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512</c:v>
                </c:pt>
                <c:pt idx="5">
                  <c:v>1024</c:v>
                </c:pt>
                <c:pt idx="6">
                  <c:v>1200</c:v>
                </c:pt>
              </c:numCache>
            </c:numRef>
          </c:cat>
          <c:val>
            <c:numRef>
              <c:f>Foglio3!$B$3:$B$9</c:f>
              <c:numCache>
                <c:formatCode>General</c:formatCode>
                <c:ptCount val="7"/>
                <c:pt idx="0">
                  <c:v>0.93562699999999999</c:v>
                </c:pt>
                <c:pt idx="1">
                  <c:v>0.96500600000000003</c:v>
                </c:pt>
                <c:pt idx="2">
                  <c:v>0.97639799999999999</c:v>
                </c:pt>
                <c:pt idx="3">
                  <c:v>0.98252399999999995</c:v>
                </c:pt>
                <c:pt idx="4">
                  <c:v>0.99467899999999998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48-407D-A79F-3CAB79F7612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9552368"/>
        <c:axId val="6795540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Foglio3!$A$1:$A$2</c15:sqref>
                        </c15:formulaRef>
                      </c:ext>
                    </c:extLst>
                    <c:strCache>
                      <c:ptCount val="2"/>
                      <c:pt idx="1">
                        <c:v>RAY/PIXEL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circle"/>
                  <c:size val="4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effectLst>
                      <a:glow rad="63500">
                        <a:schemeClr val="accent1">
                          <a:satMod val="175000"/>
                          <a:alpha val="25000"/>
                        </a:schemeClr>
                      </a:glow>
                    </a:effectLst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it-IT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Foglio3!$A$3:$A$9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50</c:v>
                      </c:pt>
                      <c:pt idx="1">
                        <c:v>100</c:v>
                      </c:pt>
                      <c:pt idx="2">
                        <c:v>150</c:v>
                      </c:pt>
                      <c:pt idx="3">
                        <c:v>200</c:v>
                      </c:pt>
                      <c:pt idx="4">
                        <c:v>512</c:v>
                      </c:pt>
                      <c:pt idx="5">
                        <c:v>1024</c:v>
                      </c:pt>
                      <c:pt idx="6">
                        <c:v>1200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Foglio3!$A$3:$A$9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50</c:v>
                      </c:pt>
                      <c:pt idx="1">
                        <c:v>100</c:v>
                      </c:pt>
                      <c:pt idx="2">
                        <c:v>150</c:v>
                      </c:pt>
                      <c:pt idx="3">
                        <c:v>200</c:v>
                      </c:pt>
                      <c:pt idx="4">
                        <c:v>512</c:v>
                      </c:pt>
                      <c:pt idx="5">
                        <c:v>1024</c:v>
                      </c:pt>
                      <c:pt idx="6">
                        <c:v>1200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948-407D-A79F-3CAB79F7612E}"/>
                  </c:ext>
                </c:extLst>
              </c15:ser>
            </c15:filteredLineSeries>
          </c:ext>
        </c:extLst>
      </c:lineChart>
      <c:catAx>
        <c:axId val="679552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9554032"/>
        <c:crosses val="autoZero"/>
        <c:auto val="1"/>
        <c:lblAlgn val="ctr"/>
        <c:lblOffset val="100"/>
        <c:noMultiLvlLbl val="0"/>
      </c:catAx>
      <c:valAx>
        <c:axId val="6795540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955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97000">
          <a:schemeClr val="tx1">
            <a:lumMod val="95000"/>
            <a:lumOff val="5000"/>
          </a:schemeClr>
        </a:gs>
        <a:gs pos="29000">
          <a:schemeClr val="tx1">
            <a:lumMod val="95000"/>
            <a:lumOff val="5000"/>
          </a:schemeClr>
        </a:gs>
        <a:gs pos="5000">
          <a:schemeClr val="tx1">
            <a:lumMod val="85000"/>
            <a:lumOff val="15000"/>
          </a:schemeClr>
        </a:gs>
        <a:gs pos="52000">
          <a:schemeClr val="tx1">
            <a:lumMod val="92000"/>
            <a:lumOff val="8000"/>
          </a:schemeClr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cap="none" baseline="0">
                <a:solidFill>
                  <a:schemeClr val="bg1"/>
                </a:solidFill>
                <a:latin typeface="TypeTwo" panose="00000400000000000000" pitchFamily="2" charset="0"/>
                <a:ea typeface="+mn-ea"/>
                <a:cs typeface="+mn-cs"/>
              </a:defRPr>
            </a:pPr>
            <a:r>
              <a:rPr lang="en-US" sz="5400" b="0" dirty="0">
                <a:solidFill>
                  <a:schemeClr val="bg1"/>
                </a:solidFill>
                <a:latin typeface="TypeTwo" panose="00000400000000000000" pitchFamily="2" charset="0"/>
              </a:rPr>
              <a:t>SSIM 2400x1200 OPTIX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cap="none" baseline="0">
              <a:solidFill>
                <a:schemeClr val="bg1"/>
              </a:solidFill>
              <a:latin typeface="TypeTwo" panose="00000400000000000000" pitchFamily="2" charset="0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3958333333333335E-2"/>
          <c:y val="0.10115748031496061"/>
          <c:w val="0.95208333333333328"/>
          <c:h val="0.79879017206182557"/>
        </c:manualLayout>
      </c:layout>
      <c:lineChart>
        <c:grouping val="standard"/>
        <c:varyColors val="0"/>
        <c:ser>
          <c:idx val="1"/>
          <c:order val="1"/>
          <c:tx>
            <c:strRef>
              <c:f>Foglio6!$B$1:$B$2</c:f>
              <c:strCache>
                <c:ptCount val="2"/>
                <c:pt idx="0">
                  <c:v>ssim 2048</c:v>
                </c:pt>
              </c:strCache>
            </c:strRef>
          </c:tx>
          <c:spPr>
            <a:ln w="22225" cap="rnd">
              <a:solidFill>
                <a:srgbClr val="76B900"/>
              </a:solidFill>
            </a:ln>
            <a:effectLst>
              <a:glow rad="127000">
                <a:srgbClr val="76B900">
                  <a:alpha val="14000"/>
                </a:srgbClr>
              </a:glow>
            </a:effectLst>
          </c:spPr>
          <c:marker>
            <c:symbol val="circle"/>
            <c:size val="4"/>
            <c:spPr>
              <a:solidFill>
                <a:srgbClr val="76B900"/>
              </a:solidFill>
              <a:ln w="76200">
                <a:solidFill>
                  <a:srgbClr val="76B900"/>
                </a:solidFill>
              </a:ln>
              <a:effectLst>
                <a:glow rad="127000">
                  <a:srgbClr val="76B900">
                    <a:alpha val="14000"/>
                  </a:srgbClr>
                </a:glow>
              </a:effectLst>
            </c:spPr>
          </c:marker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Foglio6!$A$3:$A$12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95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512</c:v>
                </c:pt>
                <c:pt idx="7">
                  <c:v>1024</c:v>
                </c:pt>
                <c:pt idx="8">
                  <c:v>1200</c:v>
                </c:pt>
                <c:pt idx="9">
                  <c:v>1500</c:v>
                </c:pt>
              </c:numCache>
            </c:numRef>
          </c:cat>
          <c:val>
            <c:numRef>
              <c:f>Foglio6!$B$3:$B$12</c:f>
              <c:numCache>
                <c:formatCode>0.00%</c:formatCode>
                <c:ptCount val="10"/>
                <c:pt idx="0">
                  <c:v>0.91472399999999998</c:v>
                </c:pt>
                <c:pt idx="1">
                  <c:v>0.93769800000000003</c:v>
                </c:pt>
                <c:pt idx="2">
                  <c:v>0.94869000000000003</c:v>
                </c:pt>
                <c:pt idx="3">
                  <c:v>0.95087900000000003</c:v>
                </c:pt>
                <c:pt idx="4">
                  <c:v>0.96562499999999996</c:v>
                </c:pt>
                <c:pt idx="5">
                  <c:v>0.97365299999999999</c:v>
                </c:pt>
                <c:pt idx="6">
                  <c:v>0.98987499999999995</c:v>
                </c:pt>
                <c:pt idx="7">
                  <c:v>0.99565199999999998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2-4A46-8D6D-3F1E5E27624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9552368"/>
        <c:axId val="6795540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Foglio3!$A$1:$A$2</c15:sqref>
                        </c15:formulaRef>
                      </c:ext>
                    </c:extLst>
                    <c:strCache>
                      <c:ptCount val="2"/>
                      <c:pt idx="1">
                        <c:v>RAY/PIXEL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circle"/>
                  <c:size val="4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effectLst>
                      <a:glow rad="63500">
                        <a:schemeClr val="accent1">
                          <a:satMod val="175000"/>
                          <a:alpha val="25000"/>
                        </a:schemeClr>
                      </a:glow>
                    </a:effectLst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it-IT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Foglio6!$A$3:$A$12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50</c:v>
                      </c:pt>
                      <c:pt idx="1">
                        <c:v>75</c:v>
                      </c:pt>
                      <c:pt idx="2">
                        <c:v>95</c:v>
                      </c:pt>
                      <c:pt idx="3">
                        <c:v>100</c:v>
                      </c:pt>
                      <c:pt idx="4">
                        <c:v>150</c:v>
                      </c:pt>
                      <c:pt idx="5">
                        <c:v>200</c:v>
                      </c:pt>
                      <c:pt idx="6">
                        <c:v>512</c:v>
                      </c:pt>
                      <c:pt idx="7">
                        <c:v>1024</c:v>
                      </c:pt>
                      <c:pt idx="8">
                        <c:v>1200</c:v>
                      </c:pt>
                      <c:pt idx="9">
                        <c:v>1500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Foglio3!$A$3:$A$9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50</c:v>
                      </c:pt>
                      <c:pt idx="1">
                        <c:v>100</c:v>
                      </c:pt>
                      <c:pt idx="2">
                        <c:v>150</c:v>
                      </c:pt>
                      <c:pt idx="3">
                        <c:v>200</c:v>
                      </c:pt>
                      <c:pt idx="4">
                        <c:v>512</c:v>
                      </c:pt>
                      <c:pt idx="5">
                        <c:v>1024</c:v>
                      </c:pt>
                      <c:pt idx="6">
                        <c:v>1200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DA2-4A46-8D6D-3F1E5E27624F}"/>
                  </c:ext>
                </c:extLst>
              </c15:ser>
            </c15:filteredLineSeries>
          </c:ext>
        </c:extLst>
      </c:lineChart>
      <c:catAx>
        <c:axId val="679552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9554032"/>
        <c:crosses val="autoZero"/>
        <c:auto val="1"/>
        <c:lblAlgn val="ctr"/>
        <c:lblOffset val="100"/>
        <c:noMultiLvlLbl val="0"/>
      </c:catAx>
      <c:valAx>
        <c:axId val="6795540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7955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97000">
          <a:schemeClr val="tx1">
            <a:lumMod val="95000"/>
            <a:lumOff val="5000"/>
          </a:schemeClr>
        </a:gs>
        <a:gs pos="29000">
          <a:schemeClr val="tx1">
            <a:lumMod val="95000"/>
            <a:lumOff val="5000"/>
          </a:schemeClr>
        </a:gs>
        <a:gs pos="5000">
          <a:schemeClr val="tx1">
            <a:lumMod val="85000"/>
            <a:lumOff val="15000"/>
          </a:schemeClr>
        </a:gs>
        <a:gs pos="52000">
          <a:schemeClr val="tx1">
            <a:lumMod val="92000"/>
            <a:lumOff val="8000"/>
          </a:schemeClr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cap="none" baseline="0">
                <a:solidFill>
                  <a:schemeClr val="bg1"/>
                </a:solidFill>
                <a:latin typeface="TypeTwo" panose="00000400000000000000" pitchFamily="2" charset="0"/>
                <a:ea typeface="+mn-ea"/>
                <a:cs typeface="+mn-cs"/>
              </a:defRPr>
            </a:pPr>
            <a:r>
              <a:rPr lang="it-IT" sz="5400" b="0" i="0" baseline="0" dirty="0">
                <a:effectLst/>
              </a:rPr>
              <a:t>CUDA vs OPTIX  1200x600 </a:t>
            </a:r>
            <a:endParaRPr lang="it-IT" sz="5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cap="none" baseline="0">
              <a:solidFill>
                <a:schemeClr val="bg1"/>
              </a:solidFill>
              <a:latin typeface="TypeTwo" panose="00000400000000000000" pitchFamily="2" charset="0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3958333333333335E-2"/>
          <c:y val="0.10115748031496061"/>
          <c:w val="0.95208333333333328"/>
          <c:h val="0.7987901720618255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Foglio5!$C$2</c:f>
              <c:strCache>
                <c:ptCount val="1"/>
                <c:pt idx="0">
                  <c:v>OPTIX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  <a:sp3d contourW="9525"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Foglio5!$A$3:$A$6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</c:numCache>
            </c:numRef>
          </c:cat>
          <c:val>
            <c:numRef>
              <c:f>Foglio5!$C$3:$C$6</c:f>
              <c:numCache>
                <c:formatCode>#,##0.0000</c:formatCode>
                <c:ptCount val="4"/>
                <c:pt idx="0">
                  <c:v>0.340638</c:v>
                </c:pt>
                <c:pt idx="1">
                  <c:v>0.60099999999999998</c:v>
                </c:pt>
                <c:pt idx="2">
                  <c:v>0.90805999999999998</c:v>
                </c:pt>
                <c:pt idx="3">
                  <c:v>1.18083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A874-4310-8467-AA950BE70A6C}"/>
            </c:ext>
          </c:extLst>
        </c:ser>
        <c:ser>
          <c:idx val="2"/>
          <c:order val="2"/>
          <c:tx>
            <c:strRef>
              <c:f>Foglio5!$B$2</c:f>
              <c:strCache>
                <c:ptCount val="1"/>
                <c:pt idx="0">
                  <c:v>CUDA</c:v>
                </c:pt>
              </c:strCache>
            </c:strRef>
          </c:tx>
          <c:spPr>
            <a:solidFill>
              <a:srgbClr val="76B900">
                <a:alpha val="75000"/>
              </a:srgbClr>
            </a:solidFill>
            <a:ln w="9525" cap="flat" cmpd="sng" algn="ctr">
              <a:solidFill>
                <a:srgbClr val="76B900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  <a:sp3d contourW="9525">
              <a:contourClr>
                <a:srgbClr val="76B90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Foglio5!$A$3:$A$6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</c:numCache>
            </c:numRef>
          </c:cat>
          <c:val>
            <c:numRef>
              <c:f>Foglio5!$B$3:$B$6</c:f>
              <c:numCache>
                <c:formatCode>#,##0.0000</c:formatCode>
                <c:ptCount val="4"/>
                <c:pt idx="0">
                  <c:v>6.7332400000000003</c:v>
                </c:pt>
                <c:pt idx="1">
                  <c:v>10.0703</c:v>
                </c:pt>
                <c:pt idx="2">
                  <c:v>13.8878</c:v>
                </c:pt>
                <c:pt idx="3">
                  <c:v>17.821300000000001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74-4310-8467-AA950BE70A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75"/>
        <c:gapDepth val="81"/>
        <c:shape val="box"/>
        <c:axId val="679552368"/>
        <c:axId val="679554032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Foglio4!$C$2</c15:sqref>
                        </c15:formulaRef>
                      </c:ext>
                    </c:extLst>
                    <c:strCache>
                      <c:ptCount val="1"/>
                      <c:pt idx="0">
                        <c:v>OPTIX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rgbClr val="76B900"/>
                    </a:solidFill>
                    <a:miter lim="800000"/>
                  </a:ln>
                  <a:effectLst>
                    <a:glow rad="127000">
                      <a:srgbClr val="76B900">
                        <a:alpha val="14000"/>
                      </a:srgbClr>
                    </a:glow>
                  </a:effectLst>
                  <a:sp3d contourW="9525">
                    <a:contourClr>
                      <a:srgbClr val="76B900"/>
                    </a:contourClr>
                  </a:sp3d>
                </c:spPr>
                <c:invertIfNegative val="0"/>
                <c:dLbls>
                  <c:numFmt formatCode="0.00%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8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it-I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Foglio5!$A$3:$A$6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50</c:v>
                      </c:pt>
                      <c:pt idx="1">
                        <c:v>100</c:v>
                      </c:pt>
                      <c:pt idx="2">
                        <c:v>150</c:v>
                      </c:pt>
                      <c:pt idx="3">
                        <c:v>200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Foglio4!$C$3:$C$8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1.1903900000000001</c:v>
                      </c:pt>
                      <c:pt idx="1">
                        <c:v>1.76149</c:v>
                      </c:pt>
                      <c:pt idx="2">
                        <c:v>2.20065</c:v>
                      </c:pt>
                      <c:pt idx="3">
                        <c:v>2.3073100000000002</c:v>
                      </c:pt>
                      <c:pt idx="4">
                        <c:v>3.3490799999999998</c:v>
                      </c:pt>
                      <c:pt idx="5">
                        <c:v>4.5384599999999997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874-4310-8467-AA950BE70A6C}"/>
                  </c:ext>
                </c:extLst>
              </c15:ser>
            </c15:filteredBarSeries>
          </c:ext>
        </c:extLst>
      </c:bar3DChart>
      <c:catAx>
        <c:axId val="679552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9554032"/>
        <c:crosses val="autoZero"/>
        <c:auto val="1"/>
        <c:lblAlgn val="ctr"/>
        <c:lblOffset val="100"/>
        <c:noMultiLvlLbl val="0"/>
      </c:catAx>
      <c:valAx>
        <c:axId val="6795540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dirty="0"/>
                  <a:t>TIME</a:t>
                </a:r>
                <a:r>
                  <a:rPr lang="it-IT" sz="2000" baseline="0" dirty="0"/>
                  <a:t> (SEC)</a:t>
                </a:r>
                <a:endParaRPr lang="it-IT" sz="2000" dirty="0"/>
              </a:p>
            </c:rich>
          </c:tx>
          <c:layout>
            <c:manualLayout>
              <c:xMode val="edge"/>
              <c:yMode val="edge"/>
              <c:x val="2.206791519585918E-2"/>
              <c:y val="0.3229798775153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00" sourceLinked="1"/>
        <c:majorTickMark val="none"/>
        <c:minorTickMark val="none"/>
        <c:tickLblPos val="nextTo"/>
        <c:crossAx val="67955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52605733281647"/>
          <c:y val="0.20328698582098723"/>
          <c:w val="8.4225498977313754E-2"/>
          <c:h val="0.123967809808897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gradFill flip="none" rotWithShape="1">
      <a:gsLst>
        <a:gs pos="97000">
          <a:schemeClr val="tx1">
            <a:lumMod val="95000"/>
            <a:lumOff val="5000"/>
          </a:schemeClr>
        </a:gs>
        <a:gs pos="29000">
          <a:schemeClr val="tx1">
            <a:lumMod val="95000"/>
            <a:lumOff val="5000"/>
          </a:schemeClr>
        </a:gs>
        <a:gs pos="5000">
          <a:schemeClr val="tx1">
            <a:lumMod val="85000"/>
            <a:lumOff val="15000"/>
          </a:schemeClr>
        </a:gs>
        <a:gs pos="52000">
          <a:schemeClr val="tx1">
            <a:lumMod val="92000"/>
            <a:lumOff val="8000"/>
          </a:schemeClr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cap="none" baseline="0">
                <a:solidFill>
                  <a:schemeClr val="bg1"/>
                </a:solidFill>
                <a:latin typeface="TypeTwo" panose="00000400000000000000" pitchFamily="2" charset="0"/>
                <a:ea typeface="+mn-ea"/>
                <a:cs typeface="+mn-cs"/>
              </a:defRPr>
            </a:pPr>
            <a:r>
              <a:rPr lang="it-IT" sz="5400" b="0" i="0" baseline="0" dirty="0">
                <a:effectLst/>
              </a:rPr>
              <a:t>CUDA vs OPTIX  2400x1200 </a:t>
            </a:r>
            <a:endParaRPr lang="it-IT" sz="5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cap="none" baseline="0">
              <a:solidFill>
                <a:schemeClr val="bg1"/>
              </a:solidFill>
              <a:latin typeface="TypeTwo" panose="00000400000000000000" pitchFamily="2" charset="0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3958333333333335E-2"/>
          <c:y val="0.10115748031496061"/>
          <c:w val="0.95208333333333328"/>
          <c:h val="0.7987901720618255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Foglio4!$C$2</c:f>
              <c:strCache>
                <c:ptCount val="1"/>
                <c:pt idx="0">
                  <c:v>OPTIX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  <a:sp3d contourW="9525"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Foglio4!$A$3:$A$8</c:f>
              <c:numCache>
                <c:formatCode>General</c:formatCode>
                <c:ptCount val="6"/>
                <c:pt idx="0">
                  <c:v>50</c:v>
                </c:pt>
                <c:pt idx="1">
                  <c:v>75</c:v>
                </c:pt>
                <c:pt idx="2">
                  <c:v>95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</c:numCache>
            </c:numRef>
          </c:cat>
          <c:val>
            <c:numRef>
              <c:f>Foglio4!$C$3:$C$8</c:f>
              <c:numCache>
                <c:formatCode>General</c:formatCode>
                <c:ptCount val="6"/>
                <c:pt idx="0">
                  <c:v>1.1903900000000001</c:v>
                </c:pt>
                <c:pt idx="1">
                  <c:v>1.76149</c:v>
                </c:pt>
                <c:pt idx="2">
                  <c:v>2.20065</c:v>
                </c:pt>
                <c:pt idx="3">
                  <c:v>2.3073100000000002</c:v>
                </c:pt>
                <c:pt idx="4">
                  <c:v>3.3490799999999998</c:v>
                </c:pt>
                <c:pt idx="5">
                  <c:v>4.5384599999999997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D08B-441E-B032-68CA8B03B821}"/>
            </c:ext>
          </c:extLst>
        </c:ser>
        <c:ser>
          <c:idx val="2"/>
          <c:order val="2"/>
          <c:tx>
            <c:strRef>
              <c:f>Foglio4!$B$2</c:f>
              <c:strCache>
                <c:ptCount val="1"/>
                <c:pt idx="0">
                  <c:v>CUDA</c:v>
                </c:pt>
              </c:strCache>
            </c:strRef>
          </c:tx>
          <c:spPr>
            <a:solidFill>
              <a:srgbClr val="76B900">
                <a:alpha val="75000"/>
              </a:srgbClr>
            </a:solidFill>
            <a:ln w="9525" cap="flat" cmpd="sng" algn="ctr">
              <a:solidFill>
                <a:srgbClr val="76B900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  <a:sp3d contourW="9525">
              <a:contourClr>
                <a:srgbClr val="76B90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Foglio4!$A$3:$A$8</c:f>
              <c:numCache>
                <c:formatCode>General</c:formatCode>
                <c:ptCount val="6"/>
                <c:pt idx="0">
                  <c:v>50</c:v>
                </c:pt>
                <c:pt idx="1">
                  <c:v>75</c:v>
                </c:pt>
                <c:pt idx="2">
                  <c:v>95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</c:numCache>
            </c:numRef>
          </c:cat>
          <c:val>
            <c:numRef>
              <c:f>Foglio4!$B$3:$B$8</c:f>
              <c:numCache>
                <c:formatCode>#,##0.0000</c:formatCode>
                <c:ptCount val="6"/>
                <c:pt idx="0">
                  <c:v>27.733699999999999</c:v>
                </c:pt>
                <c:pt idx="1">
                  <c:v>35.2881</c:v>
                </c:pt>
                <c:pt idx="2">
                  <c:v>40.271599999999999</c:v>
                </c:pt>
                <c:pt idx="3">
                  <c:v>41.972000000000001</c:v>
                </c:pt>
                <c:pt idx="4">
                  <c:v>55.498399999999997</c:v>
                </c:pt>
                <c:pt idx="5" formatCode="General">
                  <c:v>70.294300000000007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8B-441E-B032-68CA8B03B8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75"/>
        <c:gapDepth val="81"/>
        <c:shape val="box"/>
        <c:axId val="679552368"/>
        <c:axId val="679554032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Foglio4!$C$2</c15:sqref>
                        </c15:formulaRef>
                      </c:ext>
                    </c:extLst>
                    <c:strCache>
                      <c:ptCount val="1"/>
                      <c:pt idx="0">
                        <c:v>OPTIX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rgbClr val="76B900"/>
                    </a:solidFill>
                    <a:miter lim="800000"/>
                  </a:ln>
                  <a:effectLst>
                    <a:glow rad="127000">
                      <a:srgbClr val="76B900">
                        <a:alpha val="14000"/>
                      </a:srgbClr>
                    </a:glow>
                  </a:effectLst>
                  <a:sp3d contourW="9525">
                    <a:contourClr>
                      <a:srgbClr val="76B900"/>
                    </a:contourClr>
                  </a:sp3d>
                </c:spPr>
                <c:invertIfNegative val="0"/>
                <c:dLbls>
                  <c:numFmt formatCode="0.00%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8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it-I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Foglio4!$A$3:$A$8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50</c:v>
                      </c:pt>
                      <c:pt idx="1">
                        <c:v>75</c:v>
                      </c:pt>
                      <c:pt idx="2">
                        <c:v>95</c:v>
                      </c:pt>
                      <c:pt idx="3">
                        <c:v>100</c:v>
                      </c:pt>
                      <c:pt idx="4">
                        <c:v>150</c:v>
                      </c:pt>
                      <c:pt idx="5">
                        <c:v>200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Foglio4!$C$3:$C$8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1.1903900000000001</c:v>
                      </c:pt>
                      <c:pt idx="1">
                        <c:v>1.76149</c:v>
                      </c:pt>
                      <c:pt idx="2">
                        <c:v>2.20065</c:v>
                      </c:pt>
                      <c:pt idx="3">
                        <c:v>2.3073100000000002</c:v>
                      </c:pt>
                      <c:pt idx="4">
                        <c:v>3.3490799999999998</c:v>
                      </c:pt>
                      <c:pt idx="5">
                        <c:v>4.5384599999999997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08B-441E-B032-68CA8B03B821}"/>
                  </c:ext>
                </c:extLst>
              </c15:ser>
            </c15:filteredBarSeries>
          </c:ext>
        </c:extLst>
      </c:bar3DChart>
      <c:catAx>
        <c:axId val="679552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9554032"/>
        <c:crosses val="autoZero"/>
        <c:auto val="1"/>
        <c:lblAlgn val="ctr"/>
        <c:lblOffset val="100"/>
        <c:noMultiLvlLbl val="0"/>
      </c:catAx>
      <c:valAx>
        <c:axId val="6795540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dirty="0"/>
                  <a:t>TIME</a:t>
                </a:r>
                <a:r>
                  <a:rPr lang="it-IT" sz="2000" baseline="0" dirty="0"/>
                  <a:t> (SEC)</a:t>
                </a:r>
                <a:endParaRPr lang="it-IT" sz="2000" dirty="0"/>
              </a:p>
            </c:rich>
          </c:tx>
          <c:layout>
            <c:manualLayout>
              <c:xMode val="edge"/>
              <c:yMode val="edge"/>
              <c:x val="2.206791519585918E-2"/>
              <c:y val="0.3229798775153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67955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52605733281647"/>
          <c:y val="0.20328698582098723"/>
          <c:w val="8.4225498977313754E-2"/>
          <c:h val="0.123967809808897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gradFill flip="none" rotWithShape="1">
      <a:gsLst>
        <a:gs pos="97000">
          <a:schemeClr val="tx1">
            <a:lumMod val="95000"/>
            <a:lumOff val="5000"/>
          </a:schemeClr>
        </a:gs>
        <a:gs pos="29000">
          <a:schemeClr val="tx1">
            <a:lumMod val="95000"/>
            <a:lumOff val="5000"/>
          </a:schemeClr>
        </a:gs>
        <a:gs pos="5000">
          <a:schemeClr val="tx1">
            <a:lumMod val="85000"/>
            <a:lumOff val="15000"/>
          </a:schemeClr>
        </a:gs>
        <a:gs pos="52000">
          <a:schemeClr val="tx1">
            <a:lumMod val="92000"/>
            <a:lumOff val="8000"/>
          </a:schemeClr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7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gameworks/content/gameworkslibrary/optix/optixapireference/optix__datatypes_8h.html#ab4478b760feee1e71bafdb9b234918c4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4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03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 (x, </a:t>
            </a:r>
            <a:r>
              <a:rPr lang="el-GR" dirty="0"/>
              <a:t>Θ</a:t>
            </a:r>
            <a:r>
              <a:rPr lang="it-IT" dirty="0"/>
              <a:t>out) = Le (x, </a:t>
            </a:r>
            <a:r>
              <a:rPr lang="el-GR" dirty="0"/>
              <a:t>Θ</a:t>
            </a:r>
            <a:r>
              <a:rPr lang="it-IT" dirty="0"/>
              <a:t>out) + integrale{</a:t>
            </a:r>
            <a:r>
              <a:rPr lang="el-GR" dirty="0"/>
              <a:t>ω</a:t>
            </a:r>
            <a:r>
              <a:rPr lang="it-IT" dirty="0"/>
              <a:t>} ((</a:t>
            </a:r>
            <a:r>
              <a:rPr lang="it-IT" dirty="0" err="1"/>
              <a:t>fr</a:t>
            </a:r>
            <a:r>
              <a:rPr lang="it-IT" dirty="0"/>
              <a:t> (x, </a:t>
            </a:r>
            <a:r>
              <a:rPr lang="el-GR" dirty="0"/>
              <a:t>Θ, Θ</a:t>
            </a:r>
            <a:r>
              <a:rPr lang="it-IT" dirty="0"/>
              <a:t>out) L i(</a:t>
            </a:r>
            <a:r>
              <a:rPr lang="el-GR" dirty="0"/>
              <a:t>Θ, </a:t>
            </a:r>
            <a:r>
              <a:rPr lang="it-IT" dirty="0"/>
              <a:t>x) cos (</a:t>
            </a:r>
            <a:r>
              <a:rPr lang="it-IT" dirty="0" err="1"/>
              <a:t>nx</a:t>
            </a:r>
            <a:r>
              <a:rPr lang="it-IT" dirty="0"/>
              <a:t>, </a:t>
            </a:r>
            <a:r>
              <a:rPr lang="el-GR" dirty="0"/>
              <a:t>Θ)</a:t>
            </a:r>
            <a:r>
              <a:rPr lang="it-IT" dirty="0"/>
              <a:t>   ))</a:t>
            </a:r>
          </a:p>
          <a:p>
            <a:r>
              <a:rPr lang="it-IT" dirty="0"/>
              <a:t>Luminanza output</a:t>
            </a:r>
          </a:p>
          <a:p>
            <a:r>
              <a:rPr lang="it-IT" dirty="0"/>
              <a:t>L emessa</a:t>
            </a:r>
          </a:p>
          <a:p>
            <a:r>
              <a:rPr lang="it-IT" dirty="0" err="1"/>
              <a:t>Linput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BRDF : riflettività bidirezionale</a:t>
            </a:r>
          </a:p>
          <a:p>
            <a:r>
              <a:rPr lang="it-IT" dirty="0" err="1"/>
              <a:t>Fr</a:t>
            </a:r>
            <a:r>
              <a:rPr lang="it-IT" dirty="0"/>
              <a:t> % di luce riflessa in quella posizione</a:t>
            </a:r>
          </a:p>
          <a:p>
            <a:r>
              <a:rPr lang="it-IT" dirty="0"/>
              <a:t>Cos angolo incidenza</a:t>
            </a:r>
          </a:p>
          <a:p>
            <a:r>
              <a:rPr lang="it-IT" dirty="0"/>
              <a:t>Integrale: somma infinitesimale su direzioni entranti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48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9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3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1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>
                <a:solidFill>
                  <a:schemeClr val="bg1"/>
                </a:solidFill>
                <a:latin typeface="TypeTwo" panose="00000400000000000000" pitchFamily="2" charset="0"/>
              </a:rPr>
              <a:t>1) Il </a:t>
            </a:r>
            <a:r>
              <a:rPr lang="it-IT" sz="1200" dirty="0" err="1">
                <a:solidFill>
                  <a:schemeClr val="bg1"/>
                </a:solidFill>
                <a:latin typeface="TypeTwo" panose="00000400000000000000" pitchFamily="2" charset="0"/>
              </a:rPr>
              <a:t>Tensor</a:t>
            </a:r>
            <a:r>
              <a:rPr lang="it-IT" sz="1200" dirty="0">
                <a:solidFill>
                  <a:schemeClr val="bg1"/>
                </a:solidFill>
                <a:latin typeface="TypeTwo" panose="00000400000000000000" pitchFamily="2" charset="0"/>
              </a:rPr>
              <a:t> core gestisce tutti gli algoritmi di intelligenza artificiale e deep learning esistenti.</a:t>
            </a:r>
          </a:p>
          <a:p>
            <a:r>
              <a:rPr lang="it-IT" sz="1200" dirty="0">
                <a:solidFill>
                  <a:schemeClr val="bg1"/>
                </a:solidFill>
                <a:latin typeface="TypeTwo" panose="00000400000000000000" pitchFamily="2" charset="0"/>
              </a:rPr>
              <a:t>2) RT Core sta per </a:t>
            </a:r>
            <a:r>
              <a:rPr lang="it-IT" sz="1200" dirty="0" err="1">
                <a:solidFill>
                  <a:schemeClr val="bg1"/>
                </a:solidFill>
                <a:latin typeface="TypeTwo" panose="00000400000000000000" pitchFamily="2" charset="0"/>
              </a:rPr>
              <a:t>RayTracing</a:t>
            </a:r>
            <a:r>
              <a:rPr lang="it-IT" sz="1200" dirty="0">
                <a:solidFill>
                  <a:schemeClr val="bg1"/>
                </a:solidFill>
                <a:latin typeface="TypeTwo" panose="00000400000000000000" pitchFamily="2" charset="0"/>
              </a:rPr>
              <a:t> Core che è un core dedicato, il cui unico scopo è calcolare il </a:t>
            </a:r>
            <a:r>
              <a:rPr lang="it-IT" sz="1200" dirty="0" err="1">
                <a:solidFill>
                  <a:schemeClr val="bg1"/>
                </a:solidFill>
                <a:latin typeface="TypeTwo" panose="00000400000000000000" pitchFamily="2" charset="0"/>
              </a:rPr>
              <a:t>raytracing</a:t>
            </a:r>
            <a:r>
              <a:rPr lang="it-IT" sz="1200" dirty="0">
                <a:solidFill>
                  <a:schemeClr val="bg1"/>
                </a:solidFill>
                <a:latin typeface="TypeTwo" panose="00000400000000000000" pitchFamily="2" charset="0"/>
              </a:rPr>
              <a:t> nelle applicazioni.</a:t>
            </a:r>
          </a:p>
          <a:p>
            <a:r>
              <a:rPr lang="it-IT" sz="1200" dirty="0">
                <a:solidFill>
                  <a:schemeClr val="bg1"/>
                </a:solidFill>
                <a:latin typeface="TypeTwo" panose="00000400000000000000" pitchFamily="2" charset="0"/>
              </a:rPr>
              <a:t>3) Lo Streaming Multiprocessor (SM Core) è responsabile della rasterizzazione, dei calcoli e di tutto ciò che gli altri due core non gestiscono.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5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75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07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4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6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6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3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2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5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Gli SDK CUDA 11, </a:t>
            </a:r>
            <a:r>
              <a:rPr lang="it-IT" dirty="0" err="1">
                <a:solidFill>
                  <a:schemeClr val="bg1"/>
                </a:solidFill>
              </a:rPr>
              <a:t>FleX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dirty="0" err="1">
                <a:solidFill>
                  <a:schemeClr val="bg1"/>
                </a:solidFill>
              </a:rPr>
              <a:t>PhysX</a:t>
            </a:r>
            <a:r>
              <a:rPr lang="it-IT" dirty="0">
                <a:solidFill>
                  <a:schemeClr val="bg1"/>
                </a:solidFill>
              </a:rPr>
              <a:t> di NVIDIA aiuteranno tutti gli sviluppatori di contenuti a creare simulazioni più realistiche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2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Implementazione </a:t>
            </a:r>
            <a:r>
              <a:rPr lang="it-IT" dirty="0" err="1"/>
              <a:t>raytracing</a:t>
            </a:r>
            <a:r>
              <a:rPr lang="it-IT" dirty="0"/>
              <a:t> </a:t>
            </a:r>
            <a:r>
              <a:rPr lang="it-IT" dirty="0" err="1"/>
              <a:t>c++</a:t>
            </a:r>
            <a:endParaRPr lang="it-IT" dirty="0"/>
          </a:p>
          <a:p>
            <a:r>
              <a:rPr lang="it-IT" dirty="0"/>
              <a:t>Confronto tra </a:t>
            </a:r>
            <a:r>
              <a:rPr lang="it-IT" dirty="0" err="1"/>
              <a:t>cuda</a:t>
            </a:r>
            <a:r>
              <a:rPr lang="it-IT" dirty="0"/>
              <a:t> e </a:t>
            </a:r>
            <a:r>
              <a:rPr lang="it-IT" dirty="0" err="1"/>
              <a:t>optix</a:t>
            </a:r>
            <a:endParaRPr lang="it-IT" dirty="0"/>
          </a:p>
          <a:p>
            <a:r>
              <a:rPr lang="it-IT" dirty="0"/>
              <a:t>Partiamo dalla creazione della scena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0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18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materiale interessante da analizzare è il metallo </a:t>
            </a:r>
          </a:p>
          <a:p>
            <a:r>
              <a:rPr lang="it-IT" dirty="0" err="1"/>
              <a:t>Randinunitsfere</a:t>
            </a:r>
            <a:r>
              <a:rPr lang="it-IT" dirty="0"/>
              <a:t> genera un vettore direzione random</a:t>
            </a:r>
          </a:p>
          <a:p>
            <a:r>
              <a:rPr lang="it-IT" dirty="0" err="1"/>
              <a:t>Fuzz</a:t>
            </a:r>
            <a:r>
              <a:rPr lang="it-IT" dirty="0"/>
              <a:t> % </a:t>
            </a:r>
            <a:r>
              <a:rPr lang="it-IT" dirty="0" err="1"/>
              <a:t>casualita</a:t>
            </a:r>
            <a:endParaRPr lang="it-IT" dirty="0"/>
          </a:p>
          <a:p>
            <a:r>
              <a:rPr lang="it-IT" dirty="0" err="1"/>
              <a:t>Albeto</a:t>
            </a:r>
            <a:r>
              <a:rPr lang="it-IT" dirty="0"/>
              <a:t>: </a:t>
            </a:r>
            <a:r>
              <a:rPr lang="it-IT" dirty="0" err="1"/>
              <a:t>coef</a:t>
            </a:r>
            <a:r>
              <a:rPr lang="it-IT" dirty="0"/>
              <a:t> riflessione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0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 err="1">
                <a:solidFill>
                  <a:srgbClr val="000000"/>
                </a:solidFill>
                <a:effectLst/>
                <a:latin typeface="Roboto"/>
              </a:rPr>
              <a:t>Tmin</a:t>
            </a:r>
            <a:r>
              <a:rPr lang="it-IT" b="0" i="0" dirty="0">
                <a:solidFill>
                  <a:srgbClr val="000000"/>
                </a:solidFill>
                <a:effectLst/>
                <a:latin typeface="Roboto"/>
              </a:rPr>
              <a:t>: L'estensione minima associata a questo raggio</a:t>
            </a:r>
          </a:p>
          <a:p>
            <a:r>
              <a:rPr lang="it-IT" b="1" i="0" u="none" strike="noStrike" dirty="0">
                <a:solidFill>
                  <a:srgbClr val="3D578C"/>
                </a:solidFill>
                <a:effectLst/>
                <a:latin typeface="Roboto"/>
                <a:hlinkClick r:id="rId3"/>
              </a:rPr>
              <a:t>RT_DEFAULT_MAX</a:t>
            </a:r>
            <a:r>
              <a:rPr lang="it-IT" b="1" i="0" u="none" strike="noStrike" dirty="0">
                <a:solidFill>
                  <a:srgbClr val="3D578C"/>
                </a:solidFill>
                <a:effectLst/>
                <a:latin typeface="Roboto"/>
              </a:rPr>
              <a:t>:</a:t>
            </a:r>
            <a:r>
              <a:rPr lang="it-IT" b="0" i="0" dirty="0">
                <a:solidFill>
                  <a:srgbClr val="000000"/>
                </a:solidFill>
                <a:effectLst/>
                <a:latin typeface="Roboto"/>
              </a:rPr>
              <a:t> può essere utilizzato per specificare un'estensione infinita.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9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 err="1">
                <a:solidFill>
                  <a:srgbClr val="000000"/>
                </a:solidFill>
                <a:effectLst/>
                <a:latin typeface="Roboto"/>
              </a:rPr>
              <a:t>Tmin</a:t>
            </a:r>
            <a:r>
              <a:rPr lang="it-IT" b="0" i="0" dirty="0">
                <a:solidFill>
                  <a:srgbClr val="000000"/>
                </a:solidFill>
                <a:effectLst/>
                <a:latin typeface="Roboto"/>
              </a:rPr>
              <a:t>: L'estensione minima associata a questo raggio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23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19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1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raggio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5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raggio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31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38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raggio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5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raggio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61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545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Termine di paragone è l’immagine da 200 raggi/pixel</a:t>
            </a:r>
          </a:p>
          <a:p>
            <a:r>
              <a:rPr lang="it-IT" dirty="0"/>
              <a:t>Al crescere dei numero dei raggi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193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1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72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98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66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ypeTwo" panose="00000400000000000000" pitchFamily="2" charset="0"/>
              </a:rPr>
              <a:t>Può</a:t>
            </a:r>
            <a:r>
              <a:rPr lang="en-US" dirty="0">
                <a:latin typeface="TypeTwo" panose="00000400000000000000" pitchFamily="2" charset="0"/>
              </a:rPr>
              <a:t> </a:t>
            </a:r>
            <a:r>
              <a:rPr lang="en-US" dirty="0" err="1">
                <a:latin typeface="TypeTwo" panose="00000400000000000000" pitchFamily="2" charset="0"/>
              </a:rPr>
              <a:t>anche</a:t>
            </a:r>
            <a:r>
              <a:rPr lang="en-US" dirty="0">
                <a:latin typeface="TypeTwo" panose="00000400000000000000" pitchFamily="2" charset="0"/>
              </a:rPr>
              <a:t> </a:t>
            </a:r>
            <a:r>
              <a:rPr lang="en-US" dirty="0" err="1">
                <a:latin typeface="TypeTwo" panose="00000400000000000000" pitchFamily="2" charset="0"/>
              </a:rPr>
              <a:t>essere</a:t>
            </a:r>
            <a:r>
              <a:rPr lang="en-US" dirty="0">
                <a:latin typeface="TypeTwo" panose="00000400000000000000" pitchFamily="2" charset="0"/>
              </a:rPr>
              <a:t> </a:t>
            </a:r>
            <a:r>
              <a:rPr lang="en-US" dirty="0" err="1">
                <a:latin typeface="TypeTwo" panose="00000400000000000000" pitchFamily="2" charset="0"/>
              </a:rPr>
              <a:t>utilizzato</a:t>
            </a:r>
            <a:r>
              <a:rPr lang="en-US" dirty="0">
                <a:latin typeface="TypeTwo" panose="00000400000000000000" pitchFamily="2" charset="0"/>
              </a:rPr>
              <a:t> per </a:t>
            </a:r>
            <a:r>
              <a:rPr lang="en-US" dirty="0" err="1">
                <a:latin typeface="TypeTwo" panose="00000400000000000000" pitchFamily="2" charset="0"/>
              </a:rPr>
              <a:t>tracciare</a:t>
            </a:r>
            <a:r>
              <a:rPr lang="en-US" dirty="0">
                <a:latin typeface="TypeTwo" panose="00000400000000000000" pitchFamily="2" charset="0"/>
              </a:rPr>
              <a:t> il </a:t>
            </a:r>
            <a:r>
              <a:rPr lang="en-US" dirty="0" err="1">
                <a:latin typeface="TypeTwo" panose="00000400000000000000" pitchFamily="2" charset="0"/>
              </a:rPr>
              <a:t>percorso</a:t>
            </a:r>
            <a:r>
              <a:rPr lang="en-US" dirty="0">
                <a:latin typeface="TypeTwo" panose="00000400000000000000" pitchFamily="2" charset="0"/>
              </a:rPr>
              <a:t> </a:t>
            </a:r>
            <a:r>
              <a:rPr lang="en-US" dirty="0" err="1">
                <a:latin typeface="TypeTwo" panose="00000400000000000000" pitchFamily="2" charset="0"/>
              </a:rPr>
              <a:t>delle</a:t>
            </a:r>
            <a:r>
              <a:rPr lang="en-US" dirty="0">
                <a:latin typeface="TypeTwo" panose="00000400000000000000" pitchFamily="2" charset="0"/>
              </a:rPr>
              <a:t> </a:t>
            </a:r>
            <a:r>
              <a:rPr lang="en-US" dirty="0" err="1">
                <a:latin typeface="TypeTwo" panose="00000400000000000000" pitchFamily="2" charset="0"/>
              </a:rPr>
              <a:t>onde</a:t>
            </a:r>
            <a:r>
              <a:rPr lang="en-US" dirty="0">
                <a:latin typeface="TypeTwo" panose="00000400000000000000" pitchFamily="2" charset="0"/>
              </a:rPr>
              <a:t> </a:t>
            </a:r>
            <a:r>
              <a:rPr lang="en-US" dirty="0" err="1">
                <a:latin typeface="TypeTwo" panose="00000400000000000000" pitchFamily="2" charset="0"/>
              </a:rPr>
              <a:t>sonore</a:t>
            </a:r>
            <a:r>
              <a:rPr lang="en-US" dirty="0">
                <a:latin typeface="TypeTwo" panose="00000400000000000000" pitchFamily="2" charset="0"/>
              </a:rPr>
              <a:t> in modo simile alle </a:t>
            </a:r>
            <a:r>
              <a:rPr lang="en-US" dirty="0" err="1">
                <a:latin typeface="TypeTwo" panose="00000400000000000000" pitchFamily="2" charset="0"/>
              </a:rPr>
              <a:t>onde</a:t>
            </a:r>
            <a:r>
              <a:rPr lang="en-US" dirty="0">
                <a:latin typeface="TypeTwo" panose="00000400000000000000" pitchFamily="2" charset="0"/>
              </a:rPr>
              <a:t> </a:t>
            </a:r>
            <a:r>
              <a:rPr lang="en-US" dirty="0" err="1">
                <a:latin typeface="TypeTwo" panose="00000400000000000000" pitchFamily="2" charset="0"/>
              </a:rPr>
              <a:t>luminose</a:t>
            </a:r>
            <a:r>
              <a:rPr lang="en-US" dirty="0">
                <a:latin typeface="TypeTwo" panose="00000400000000000000" pitchFamily="2" charset="0"/>
              </a:rPr>
              <a:t>, </a:t>
            </a:r>
            <a:r>
              <a:rPr lang="en-US" dirty="0" err="1">
                <a:latin typeface="TypeTwo" panose="00000400000000000000" pitchFamily="2" charset="0"/>
              </a:rPr>
              <a:t>rendendolo</a:t>
            </a:r>
            <a:r>
              <a:rPr lang="en-US" dirty="0">
                <a:latin typeface="TypeTwo" panose="00000400000000000000" pitchFamily="2" charset="0"/>
              </a:rPr>
              <a:t> </a:t>
            </a:r>
            <a:r>
              <a:rPr lang="en-US" dirty="0" err="1">
                <a:latin typeface="TypeTwo" panose="00000400000000000000" pitchFamily="2" charset="0"/>
              </a:rPr>
              <a:t>un'opzione</a:t>
            </a:r>
            <a:r>
              <a:rPr lang="en-US" dirty="0">
                <a:latin typeface="TypeTwo" panose="00000400000000000000" pitchFamily="2" charset="0"/>
              </a:rPr>
              <a:t> </a:t>
            </a:r>
            <a:r>
              <a:rPr lang="en-US" dirty="0" err="1">
                <a:latin typeface="TypeTwo" panose="00000400000000000000" pitchFamily="2" charset="0"/>
              </a:rPr>
              <a:t>praticabile</a:t>
            </a:r>
            <a:r>
              <a:rPr lang="en-US" dirty="0">
                <a:latin typeface="TypeTwo" panose="00000400000000000000" pitchFamily="2" charset="0"/>
              </a:rPr>
              <a:t> per un sound design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ypeTwo" panose="00000400000000000000" pitchFamily="2" charset="0"/>
              </a:rPr>
              <a:t>G =0 è in </a:t>
            </a:r>
            <a:r>
              <a:rPr lang="en-US" dirty="0" err="1">
                <a:latin typeface="TypeTwo" panose="00000400000000000000" pitchFamily="2" charset="0"/>
              </a:rPr>
              <a:t>ombra</a:t>
            </a:r>
            <a:endParaRPr lang="en-US" dirty="0">
              <a:latin typeface="TypeTwo" panose="00000400000000000000" pitchFamily="2" charset="0"/>
            </a:endParaRPr>
          </a:p>
          <a:p>
            <a:r>
              <a:rPr lang="en-US" dirty="0">
                <a:latin typeface="TypeTwo" panose="00000400000000000000" pitchFamily="2" charset="0"/>
              </a:rPr>
              <a:t>G = 1 non in </a:t>
            </a:r>
            <a:r>
              <a:rPr lang="en-US" dirty="0" err="1">
                <a:latin typeface="TypeTwo" panose="00000400000000000000" pitchFamily="2" charset="0"/>
              </a:rPr>
              <a:t>ombra</a:t>
            </a:r>
            <a:endParaRPr lang="en-US" dirty="0">
              <a:latin typeface="TypeTwo" panose="00000400000000000000" pitchFamily="2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8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svg"/><Relationship Id="rId9" Type="http://schemas.microsoft.com/office/2017/06/relationships/model3d" Target="../media/model3d1.glb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Morning_Sun_Rays_(5077976668).jp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to/2PigbX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i 19">
            <a:extLst>
              <a:ext uri="{FF2B5EF4-FFF2-40B4-BE49-F238E27FC236}">
                <a16:creationId xmlns:a16="http://schemas.microsoft.com/office/drawing/2014/main" id="{AFCB08D7-0700-4824-AE10-77DE695D007E}"/>
              </a:ext>
            </a:extLst>
          </p:cNvPr>
          <p:cNvSpPr/>
          <p:nvPr/>
        </p:nvSpPr>
        <p:spPr>
          <a:xfrm>
            <a:off x="8231140" y="5029035"/>
            <a:ext cx="3627093" cy="1348033"/>
          </a:xfrm>
          <a:prstGeom prst="flowChartInputOutput">
            <a:avLst/>
          </a:prstGeom>
          <a:solidFill>
            <a:srgbClr val="76B900"/>
          </a:solidFill>
          <a:ln>
            <a:solidFill>
              <a:srgbClr val="76B9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400" dirty="0">
              <a:latin typeface="TypeTwo" panose="000004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2F9A30-79AD-4533-B097-AAF26687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898" y="2388626"/>
            <a:ext cx="5584203" cy="1357734"/>
          </a:xfrm>
        </p:spPr>
        <p:txBody>
          <a:bodyPr>
            <a:noAutofit/>
          </a:bodyPr>
          <a:lstStyle/>
          <a:p>
            <a:pPr algn="ctr"/>
            <a:r>
              <a:rPr lang="it-IT" sz="9600" b="1" dirty="0">
                <a:solidFill>
                  <a:schemeClr val="bg1"/>
                </a:solidFill>
                <a:latin typeface="TypeTwo" panose="00000400000000000000" pitchFamily="2" charset="0"/>
              </a:rPr>
              <a:t>Ray </a:t>
            </a:r>
            <a:r>
              <a:rPr lang="it-IT" sz="9600" b="1" dirty="0" err="1">
                <a:solidFill>
                  <a:schemeClr val="bg1"/>
                </a:solidFill>
                <a:latin typeface="TypeTwo" panose="00000400000000000000" pitchFamily="2" charset="0"/>
              </a:rPr>
              <a:t>Tracing</a:t>
            </a:r>
            <a:endParaRPr lang="it-IT" sz="4800" b="1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6DE3134-B72E-438B-B731-6F5C029B0A4C}"/>
              </a:ext>
            </a:extLst>
          </p:cNvPr>
          <p:cNvSpPr/>
          <p:nvPr/>
        </p:nvSpPr>
        <p:spPr>
          <a:xfrm>
            <a:off x="6613451" y="5029036"/>
            <a:ext cx="3481309" cy="1348033"/>
          </a:xfrm>
          <a:prstGeom prst="rect">
            <a:avLst/>
          </a:prstGeom>
          <a:solidFill>
            <a:srgbClr val="76B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76B900"/>
              </a:solidFill>
              <a:highlight>
                <a:srgbClr val="FFFF00"/>
              </a:highlight>
            </a:endParaRPr>
          </a:p>
        </p:txBody>
      </p:sp>
      <p:sp>
        <p:nvSpPr>
          <p:cNvPr id="5" name="Dati 4">
            <a:extLst>
              <a:ext uri="{FF2B5EF4-FFF2-40B4-BE49-F238E27FC236}">
                <a16:creationId xmlns:a16="http://schemas.microsoft.com/office/drawing/2014/main" id="{881D5A8D-9FB4-4430-AF34-2BA076985431}"/>
              </a:ext>
            </a:extLst>
          </p:cNvPr>
          <p:cNvSpPr/>
          <p:nvPr/>
        </p:nvSpPr>
        <p:spPr>
          <a:xfrm>
            <a:off x="8146319" y="5029036"/>
            <a:ext cx="3566130" cy="134803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400" dirty="0">
              <a:latin typeface="TypeTwo" panose="00000400000000000000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5815B1B-C20E-48CA-A1EE-928D30B6F4A9}"/>
              </a:ext>
            </a:extLst>
          </p:cNvPr>
          <p:cNvSpPr txBox="1"/>
          <p:nvPr/>
        </p:nvSpPr>
        <p:spPr>
          <a:xfrm>
            <a:off x="6634565" y="5049190"/>
            <a:ext cx="1770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TypeTwo" panose="00000400000000000000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Università Degli Studi di Napoli Federico II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C585D575-B678-4013-8755-11BCEDE1E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54" y="5572410"/>
            <a:ext cx="792160" cy="752152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F891C7-2C56-4FE2-92A6-6EC5433363C1}"/>
              </a:ext>
            </a:extLst>
          </p:cNvPr>
          <p:cNvSpPr txBox="1"/>
          <p:nvPr/>
        </p:nvSpPr>
        <p:spPr>
          <a:xfrm>
            <a:off x="8617384" y="5248780"/>
            <a:ext cx="259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Gianluca De Lucia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C9064D2-3DB6-4EF9-BDFD-2DCC6B861132}"/>
              </a:ext>
            </a:extLst>
          </p:cNvPr>
          <p:cNvSpPr txBox="1"/>
          <p:nvPr/>
        </p:nvSpPr>
        <p:spPr>
          <a:xfrm>
            <a:off x="9036481" y="5730134"/>
            <a:ext cx="2179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Carlo Mennella</a:t>
            </a:r>
          </a:p>
        </p:txBody>
      </p:sp>
    </p:spTree>
    <p:extLst>
      <p:ext uri="{BB962C8B-B14F-4D97-AF65-F5344CB8AC3E}">
        <p14:creationId xmlns:p14="http://schemas.microsoft.com/office/powerpoint/2010/main" val="18668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4" grpId="0" animBg="1"/>
      <p:bldP spid="5" grpId="0" animBg="1"/>
      <p:bldP spid="19" grpId="0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F9A30-79AD-4533-B097-AAF26687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248" y="190720"/>
            <a:ext cx="8125504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Modello di Illuminazione </a:t>
            </a:r>
            <a:r>
              <a:rPr lang="it-IT" sz="5400" b="1" dirty="0" err="1">
                <a:solidFill>
                  <a:schemeClr val="bg1"/>
                </a:solidFill>
                <a:latin typeface="TypeTwo" panose="00000400000000000000" pitchFamily="2" charset="0"/>
              </a:rPr>
              <a:t>Witted</a:t>
            </a:r>
            <a:endParaRPr lang="it-IT" sz="5400" b="1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8DB4AA-4121-49AC-A2B2-2E0716DF88B9}"/>
              </a:ext>
            </a:extLst>
          </p:cNvPr>
          <p:cNvSpPr txBox="1"/>
          <p:nvPr/>
        </p:nvSpPr>
        <p:spPr>
          <a:xfrm>
            <a:off x="1451235" y="1376698"/>
            <a:ext cx="92895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Nel R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ay </a:t>
            </a:r>
            <a:r>
              <a:rPr lang="it-IT" sz="2400" b="0" i="0" dirty="0" err="1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Tracing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si utilizza la seguente 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equazione per la gestione dell’illuminazione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:</a:t>
            </a:r>
          </a:p>
          <a:p>
            <a:pPr algn="l"/>
            <a:endParaRPr lang="it-IT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algn="l"/>
            <a:endParaRPr lang="it-IT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sp>
        <p:nvSpPr>
          <p:cNvPr id="8" name="AutoShape 2" descr="{\displaystyle L_{o}(x,{\vec {w}})}">
            <a:extLst>
              <a:ext uri="{FF2B5EF4-FFF2-40B4-BE49-F238E27FC236}">
                <a16:creationId xmlns:a16="http://schemas.microsoft.com/office/drawing/2014/main" id="{4899A915-E18E-4431-AF15-5D882E5E6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96" y="-895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34C8FB48-2599-404C-8936-9930521E6F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1546" y="-895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AutoShape 4" descr="\vec w">
            <a:extLst>
              <a:ext uri="{FF2B5EF4-FFF2-40B4-BE49-F238E27FC236}">
                <a16:creationId xmlns:a16="http://schemas.microsoft.com/office/drawing/2014/main" id="{C2A2B540-A791-4F6D-BCE0-01848A99B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2159" y="-895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5" descr="{\displaystyle L_{e}(x,{\vec {w}})}">
            <a:extLst>
              <a:ext uri="{FF2B5EF4-FFF2-40B4-BE49-F238E27FC236}">
                <a16:creationId xmlns:a16="http://schemas.microsoft.com/office/drawing/2014/main" id="{C6EA9CC2-BE0D-4FCD-80CE-2FD5E404E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96" y="-6061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ABAD6B-FD88-4602-AA28-5C43C5A269B0}"/>
              </a:ext>
            </a:extLst>
          </p:cNvPr>
          <p:cNvSpPr txBox="1"/>
          <p:nvPr/>
        </p:nvSpPr>
        <p:spPr>
          <a:xfrm>
            <a:off x="1991497" y="3989624"/>
            <a:ext cx="7980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Dove:</a:t>
            </a:r>
          </a:p>
          <a:p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•    La prima parte coincide con il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modello locale di </a:t>
            </a:r>
            <a:r>
              <a:rPr lang="it-IT" sz="2400" dirty="0" err="1">
                <a:solidFill>
                  <a:srgbClr val="76B900"/>
                </a:solidFill>
                <a:latin typeface="TypeTwo" panose="00000400000000000000" pitchFamily="2" charset="0"/>
              </a:rPr>
              <a:t>Phong</a:t>
            </a:r>
            <a:endParaRPr lang="it-IT" sz="2400" dirty="0">
              <a:solidFill>
                <a:srgbClr val="76B900"/>
              </a:solidFill>
              <a:latin typeface="TypeTwo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solidFill>
                  <a:schemeClr val="bg1"/>
                </a:solidFill>
                <a:latin typeface="TypeTwo" panose="00000400000000000000" pitchFamily="2" charset="0"/>
              </a:rPr>
              <a:t>k</a:t>
            </a:r>
            <a:r>
              <a:rPr lang="it-IT" sz="2400" i="1" baseline="-25000" dirty="0" err="1">
                <a:solidFill>
                  <a:schemeClr val="bg1"/>
                </a:solidFill>
                <a:latin typeface="TypeTwo" panose="00000400000000000000" pitchFamily="2" charset="0"/>
              </a:rPr>
              <a:t>t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 : 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coefficiente di trasmissione 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con 0 &lt;= k &lt;=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solidFill>
                  <a:schemeClr val="bg1"/>
                </a:solidFill>
                <a:latin typeface="TypeTwo" panose="00000400000000000000" pitchFamily="2" charset="0"/>
              </a:rPr>
              <a:t>g</a:t>
            </a:r>
            <a:r>
              <a:rPr lang="it-IT" sz="2400" i="1" baseline="-25000" dirty="0" err="1">
                <a:solidFill>
                  <a:schemeClr val="bg1"/>
                </a:solidFill>
                <a:latin typeface="TypeTwo" panose="00000400000000000000" pitchFamily="2" charset="0"/>
              </a:rPr>
              <a:t>j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 : 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funzione di occlusione 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rispetto alla sorgente luminosa j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i="1" dirty="0">
                <a:solidFill>
                  <a:schemeClr val="bg1"/>
                </a:solidFill>
                <a:latin typeface="TypeTwo" panose="00000400000000000000" pitchFamily="2" charset="0"/>
                <a:cs typeface="Times New Roman" panose="02020603050405020304" pitchFamily="18" charset="0"/>
              </a:rPr>
              <a:t>θ</a:t>
            </a:r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it-IT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angolo</a:t>
            </a:r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raggio</a:t>
            </a: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8B7F218-A3E8-42AC-8B2C-3E0F06EDCC46}"/>
                  </a:ext>
                </a:extLst>
              </p:cNvPr>
              <p:cNvSpPr txBox="1"/>
              <p:nvPr/>
            </p:nvSpPr>
            <p:spPr>
              <a:xfrm>
                <a:off x="2944942" y="1779725"/>
                <a:ext cx="6302114" cy="10877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it-IT" sz="24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it-IT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it-IT" sz="24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it-IT" sz="24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+   </m:t>
                      </m:r>
                      <m:r>
                        <m:rPr>
                          <m:nor/>
                        </m:rPr>
                        <a:rPr lang="it-IT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it-IT" sz="24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it-IT" sz="2400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it-IT" sz="24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it-IT" sz="24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+   </m:t>
                      </m:r>
                      <m:r>
                        <m:rPr>
                          <m:nor/>
                        </m:rPr>
                        <a:rPr lang="it-IT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it-IT" sz="24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it-IT" sz="2400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it-IT" sz="24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it-IT" sz="24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+   </m:t>
                      </m:r>
                      <m:r>
                        <m:rPr>
                          <m:nor/>
                        </m:rPr>
                        <a:rPr lang="it-IT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it-IT" sz="24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24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lang="pt-B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24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func>
                                <m:funcPr>
                                  <m:ctrlPr>
                                    <a:rPr lang="pt-BR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it-IT" sz="240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it-IT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r>
                                        <a:rPr lang="it-IT" sz="2400" b="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fName>
                                <m:e>
                                  <m:r>
                                    <a:rPr lang="it-IT" sz="2400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it-IT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8B7F218-A3E8-42AC-8B2C-3E0F06EDC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42" y="1779725"/>
                <a:ext cx="6302114" cy="108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7FEB1B5-C68A-4353-A187-01F6DFEBC2F9}"/>
                  </a:ext>
                </a:extLst>
              </p:cNvPr>
              <p:cNvSpPr txBox="1"/>
              <p:nvPr/>
            </p:nvSpPr>
            <p:spPr>
              <a:xfrm rot="16200000">
                <a:off x="3510966" y="2198565"/>
                <a:ext cx="94166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7FEB1B5-C68A-4353-A187-01F6DFEBC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10966" y="2198565"/>
                <a:ext cx="94166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56CC2DA-F909-4EBA-9A36-340C8DDD0497}"/>
                  </a:ext>
                </a:extLst>
              </p:cNvPr>
              <p:cNvSpPr txBox="1"/>
              <p:nvPr/>
            </p:nvSpPr>
            <p:spPr>
              <a:xfrm rot="16200000">
                <a:off x="4455702" y="2177421"/>
                <a:ext cx="108773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56CC2DA-F909-4EBA-9A36-340C8DDD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55702" y="2177421"/>
                <a:ext cx="1087735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666EA2C-79DF-4F62-934C-E9F057B0FFA4}"/>
                  </a:ext>
                </a:extLst>
              </p:cNvPr>
              <p:cNvSpPr txBox="1"/>
              <p:nvPr/>
            </p:nvSpPr>
            <p:spPr>
              <a:xfrm rot="16200000">
                <a:off x="5556324" y="2193081"/>
                <a:ext cx="77483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666EA2C-79DF-4F62-934C-E9F057B0F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56324" y="2193081"/>
                <a:ext cx="77483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663C1D6-E053-4FAC-9D6F-E75E1D4E3DC7}"/>
                  </a:ext>
                </a:extLst>
              </p:cNvPr>
              <p:cNvSpPr txBox="1"/>
              <p:nvPr/>
            </p:nvSpPr>
            <p:spPr>
              <a:xfrm rot="16200000">
                <a:off x="7300032" y="1454372"/>
                <a:ext cx="1257300" cy="2358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663C1D6-E053-4FAC-9D6F-E75E1D4E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00032" y="1454372"/>
                <a:ext cx="1257300" cy="2358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A4744B9-5A6E-4FDA-B60A-A11131FE4A53}"/>
              </a:ext>
            </a:extLst>
          </p:cNvPr>
          <p:cNvSpPr txBox="1"/>
          <p:nvPr/>
        </p:nvSpPr>
        <p:spPr>
          <a:xfrm>
            <a:off x="4526222" y="2960395"/>
            <a:ext cx="100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TypeTwo" panose="00000400000000000000" pitchFamily="2" charset="0"/>
              </a:rPr>
              <a:t>componente trasmessa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A16F429-511E-4BAA-AA7D-9A44E594CDC5}"/>
              </a:ext>
            </a:extLst>
          </p:cNvPr>
          <p:cNvSpPr txBox="1"/>
          <p:nvPr/>
        </p:nvSpPr>
        <p:spPr>
          <a:xfrm>
            <a:off x="3610271" y="2962738"/>
            <a:ext cx="80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TypeTwo" panose="00000400000000000000" pitchFamily="2" charset="0"/>
              </a:rPr>
              <a:t>luce ambiente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03EE742-F606-4483-8A35-F01F9D7B1027}"/>
              </a:ext>
            </a:extLst>
          </p:cNvPr>
          <p:cNvSpPr txBox="1"/>
          <p:nvPr/>
        </p:nvSpPr>
        <p:spPr>
          <a:xfrm>
            <a:off x="5439489" y="2960285"/>
            <a:ext cx="108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TypeTwo" panose="00000400000000000000" pitchFamily="2" charset="0"/>
              </a:rPr>
              <a:t>Componente riflessa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2E531CD-133A-45B6-B01C-A8F10BD1C0B0}"/>
              </a:ext>
            </a:extLst>
          </p:cNvPr>
          <p:cNvSpPr txBox="1"/>
          <p:nvPr/>
        </p:nvSpPr>
        <p:spPr>
          <a:xfrm>
            <a:off x="7239080" y="3090446"/>
            <a:ext cx="143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TypeTwo" panose="00000400000000000000" pitchFamily="2" charset="0"/>
              </a:rPr>
              <a:t>Gestione sorgenti di illuminazione</a:t>
            </a:r>
          </a:p>
        </p:txBody>
      </p:sp>
    </p:spTree>
    <p:extLst>
      <p:ext uri="{BB962C8B-B14F-4D97-AF65-F5344CB8AC3E}">
        <p14:creationId xmlns:p14="http://schemas.microsoft.com/office/powerpoint/2010/main" val="38990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6" grpId="0"/>
      <p:bldP spid="28" grpId="0"/>
      <p:bldP spid="30" grpId="0"/>
      <p:bldP spid="13" grpId="0"/>
      <p:bldP spid="32" grpId="0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F9A30-79AD-4533-B097-AAF26687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248" y="190720"/>
            <a:ext cx="8125504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Tipi di raggio</a:t>
            </a:r>
          </a:p>
        </p:txBody>
      </p:sp>
      <p:sp>
        <p:nvSpPr>
          <p:cNvPr id="8" name="AutoShape 2" descr="{\displaystyle L_{o}(x,{\vec {w}})}">
            <a:extLst>
              <a:ext uri="{FF2B5EF4-FFF2-40B4-BE49-F238E27FC236}">
                <a16:creationId xmlns:a16="http://schemas.microsoft.com/office/drawing/2014/main" id="{4899A915-E18E-4431-AF15-5D882E5E6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96" y="-895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34C8FB48-2599-404C-8936-9930521E6F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1546" y="-895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AutoShape 4" descr="\vec w">
            <a:extLst>
              <a:ext uri="{FF2B5EF4-FFF2-40B4-BE49-F238E27FC236}">
                <a16:creationId xmlns:a16="http://schemas.microsoft.com/office/drawing/2014/main" id="{C2A2B540-A791-4F6D-BCE0-01848A99B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2159" y="-895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5" descr="{\displaystyle L_{e}(x,{\vec {w}})}">
            <a:extLst>
              <a:ext uri="{FF2B5EF4-FFF2-40B4-BE49-F238E27FC236}">
                <a16:creationId xmlns:a16="http://schemas.microsoft.com/office/drawing/2014/main" id="{C6EA9CC2-BE0D-4FCD-80CE-2FD5E404E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96" y="-6061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ABAD6B-FD88-4602-AA28-5C43C5A269B0}"/>
              </a:ext>
            </a:extLst>
          </p:cNvPr>
          <p:cNvSpPr txBox="1"/>
          <p:nvPr/>
        </p:nvSpPr>
        <p:spPr>
          <a:xfrm>
            <a:off x="435496" y="934744"/>
            <a:ext cx="657645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Quando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un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raggio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colpisce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una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superficie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puo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’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generare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ricorsivamente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fino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tre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nuovi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tipi di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raggio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: </a:t>
            </a:r>
          </a:p>
          <a:p>
            <a:r>
              <a:rPr lang="en-US" sz="2400" dirty="0" err="1">
                <a:solidFill>
                  <a:srgbClr val="76B900"/>
                </a:solidFill>
                <a:latin typeface="TypeTwo" panose="00000400000000000000" pitchFamily="2" charset="0"/>
              </a:rPr>
              <a:t>riflessione</a:t>
            </a:r>
            <a:r>
              <a:rPr lang="en-US" sz="2400" dirty="0">
                <a:solidFill>
                  <a:srgbClr val="76B900"/>
                </a:solidFill>
                <a:latin typeface="TypeTwo" panose="00000400000000000000" pitchFamily="2" charset="0"/>
              </a:rPr>
              <a:t>, </a:t>
            </a:r>
            <a:r>
              <a:rPr lang="en-US" sz="2400" dirty="0" err="1">
                <a:solidFill>
                  <a:srgbClr val="76B900"/>
                </a:solidFill>
                <a:latin typeface="TypeTwo" panose="00000400000000000000" pitchFamily="2" charset="0"/>
              </a:rPr>
              <a:t>rifrazione</a:t>
            </a:r>
            <a:r>
              <a:rPr lang="en-US" sz="2400" dirty="0">
                <a:solidFill>
                  <a:srgbClr val="76B900"/>
                </a:solidFill>
                <a:latin typeface="TypeTwo" panose="00000400000000000000" pitchFamily="2" charset="0"/>
              </a:rPr>
              <a:t> ed </a:t>
            </a:r>
            <a:r>
              <a:rPr lang="en-US" sz="2400" dirty="0" err="1">
                <a:solidFill>
                  <a:srgbClr val="76B900"/>
                </a:solidFill>
                <a:latin typeface="TypeTwo" panose="00000400000000000000" pitchFamily="2" charset="0"/>
              </a:rPr>
              <a:t>ombra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. </a:t>
            </a:r>
          </a:p>
          <a:p>
            <a:endParaRPr lang="en-US" sz="24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Un </a:t>
            </a:r>
            <a:r>
              <a:rPr lang="en-US" sz="2400" dirty="0" err="1">
                <a:solidFill>
                  <a:srgbClr val="FF0000"/>
                </a:solidFill>
                <a:latin typeface="TypeTwo" panose="00000400000000000000" pitchFamily="2" charset="0"/>
              </a:rPr>
              <a:t>raggio</a:t>
            </a:r>
            <a:r>
              <a:rPr lang="en-US" sz="24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ypeTwo" panose="00000400000000000000" pitchFamily="2" charset="0"/>
              </a:rPr>
              <a:t>riflesso</a:t>
            </a:r>
            <a:r>
              <a:rPr lang="en-US" sz="24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continua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nella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direzione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della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riflessione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specchio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su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di una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superficie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lucida.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Il </a:t>
            </a:r>
            <a:r>
              <a:rPr lang="en-US" sz="2400" dirty="0" err="1">
                <a:solidFill>
                  <a:srgbClr val="FF0000"/>
                </a:solidFill>
                <a:latin typeface="TypeTwo" panose="00000400000000000000" pitchFamily="2" charset="0"/>
              </a:rPr>
              <a:t>raggio</a:t>
            </a:r>
            <a:r>
              <a:rPr lang="en-US" sz="24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ypeTwo" panose="00000400000000000000" pitchFamily="2" charset="0"/>
              </a:rPr>
              <a:t>rifratto</a:t>
            </a:r>
            <a:r>
              <a:rPr lang="en-US" sz="24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viaggia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attraverso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il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materiale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trasparente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puo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’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entrare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uscire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da un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materiale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Il </a:t>
            </a:r>
            <a:r>
              <a:rPr lang="en-US" sz="2400" dirty="0" err="1">
                <a:solidFill>
                  <a:srgbClr val="FF0000"/>
                </a:solidFill>
                <a:latin typeface="TypeTwo" panose="00000400000000000000" pitchFamily="2" charset="0"/>
              </a:rPr>
              <a:t>raggio</a:t>
            </a:r>
            <a:r>
              <a:rPr lang="en-US" sz="24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ypeTwo" panose="00000400000000000000" pitchFamily="2" charset="0"/>
              </a:rPr>
              <a:t>ombra</a:t>
            </a:r>
            <a:r>
              <a:rPr lang="en-US" sz="24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viene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usato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per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testare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se la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superficie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sia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visibile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ad una luce e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quindi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se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contribuisce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al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calcolo</a:t>
            </a:r>
            <a:r>
              <a:rPr lang="en-US" sz="2400" dirty="0">
                <a:solidFill>
                  <a:schemeClr val="bg1"/>
                </a:solidFill>
                <a:latin typeface="TypeTwo" panose="00000400000000000000" pitchFamily="2" charset="0"/>
              </a:rPr>
              <a:t> del </a:t>
            </a:r>
            <a:r>
              <a:rPr lang="en-US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colore</a:t>
            </a: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pic>
        <p:nvPicPr>
          <p:cNvPr id="7" name="Immagine 6" descr="Immagine che contiene vino, tavolo, interni, occhiali&#10;&#10;Descrizione generata automaticamente">
            <a:extLst>
              <a:ext uri="{FF2B5EF4-FFF2-40B4-BE49-F238E27FC236}">
                <a16:creationId xmlns:a16="http://schemas.microsoft.com/office/drawing/2014/main" id="{2171F317-9400-4E7F-AB14-F9A376949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20" y="1242689"/>
            <a:ext cx="5409877" cy="40629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2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859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F9A30-79AD-4533-B097-AAF26687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86" y="66393"/>
            <a:ext cx="3467779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Intersezione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94CFCA-5038-484D-BD26-C93081C08BB2}"/>
              </a:ext>
            </a:extLst>
          </p:cNvPr>
          <p:cNvSpPr txBox="1"/>
          <p:nvPr/>
        </p:nvSpPr>
        <p:spPr>
          <a:xfrm>
            <a:off x="1815901" y="846583"/>
            <a:ext cx="8371150" cy="2813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In tutti i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casi la retta che rappresenta il raggio </a:t>
            </a:r>
            <a:r>
              <a:rPr lang="it-IT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e’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descritta dall’equazione:  </a:t>
            </a:r>
          </a:p>
          <a:p>
            <a:pPr algn="ctr"/>
            <a:r>
              <a:rPr lang="it-IT" sz="24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it-IT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it-IT" sz="2400" b="1" i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td</a:t>
            </a:r>
            <a:r>
              <a:rPr lang="it-IT" sz="24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it-IT" sz="24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</a:t>
            </a:r>
            <a:endParaRPr lang="it-IT" sz="2400" b="1" i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i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it-IT" sz="2400" b="1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: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 origine del raggio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: vettore direzione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it-IT" sz="2400" b="1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it-IT" sz="2400" b="1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: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 è una costante che definisce la distanza </a:t>
            </a: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Considerando ad esempio una 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sfera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, 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il suo raggio </a:t>
            </a:r>
            <a:r>
              <a:rPr lang="it-IT" sz="24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 e il centro </a:t>
            </a:r>
            <a:r>
              <a:rPr lang="it-IT" sz="24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 allora:</a:t>
            </a:r>
            <a:endParaRPr lang="it-IT" sz="24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</p:txBody>
      </p:sp>
      <p:sp>
        <p:nvSpPr>
          <p:cNvPr id="32" name="AutoShape 29" descr="{\displaystyle \mathbf {S} +t\mathbf {d} \ ,}">
            <a:extLst>
              <a:ext uri="{FF2B5EF4-FFF2-40B4-BE49-F238E27FC236}">
                <a16:creationId xmlns:a16="http://schemas.microsoft.com/office/drawing/2014/main" id="{2C023B3A-0EF0-4603-BF3E-A005B8A92B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5" name="Elemento grafico 34">
            <a:extLst>
              <a:ext uri="{FF2B5EF4-FFF2-40B4-BE49-F238E27FC236}">
                <a16:creationId xmlns:a16="http://schemas.microsoft.com/office/drawing/2014/main" id="{6F0A7404-8B44-47EF-953D-31BA950B9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27" y="3782364"/>
            <a:ext cx="3650032" cy="674048"/>
          </a:xfrm>
          <a:prstGeom prst="rect">
            <a:avLst/>
          </a:prstGeom>
        </p:spPr>
      </p:pic>
      <p:pic>
        <p:nvPicPr>
          <p:cNvPr id="51" name="Elemento grafico 50">
            <a:extLst>
              <a:ext uri="{FF2B5EF4-FFF2-40B4-BE49-F238E27FC236}">
                <a16:creationId xmlns:a16="http://schemas.microsoft.com/office/drawing/2014/main" id="{DABC31F2-CE80-45D1-A882-9A3D0E563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8072" y="3844504"/>
            <a:ext cx="1378273" cy="413482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436BE89A-C44C-43C8-AEDB-7347F21F3305}"/>
              </a:ext>
            </a:extLst>
          </p:cNvPr>
          <p:cNvGrpSpPr/>
          <p:nvPr/>
        </p:nvGrpSpPr>
        <p:grpSpPr>
          <a:xfrm>
            <a:off x="384134" y="4637845"/>
            <a:ext cx="11728531" cy="1857169"/>
            <a:chOff x="429194" y="3977435"/>
            <a:chExt cx="11728531" cy="1857169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85A4EAD0-1B6E-4F10-A7FD-4B9BA559966B}"/>
                </a:ext>
              </a:extLst>
            </p:cNvPr>
            <p:cNvGrpSpPr/>
            <p:nvPr/>
          </p:nvGrpSpPr>
          <p:grpSpPr>
            <a:xfrm>
              <a:off x="429194" y="4406983"/>
              <a:ext cx="11728531" cy="1427621"/>
              <a:chOff x="737874" y="4508087"/>
              <a:chExt cx="11728531" cy="1427621"/>
            </a:xfrm>
          </p:grpSpPr>
          <p:pic>
            <p:nvPicPr>
              <p:cNvPr id="28" name="Elemento grafico 27" descr="Freccia in su contorno">
                <a:extLst>
                  <a:ext uri="{FF2B5EF4-FFF2-40B4-BE49-F238E27FC236}">
                    <a16:creationId xmlns:a16="http://schemas.microsoft.com/office/drawing/2014/main" id="{3D88D58E-FA8E-436D-BEED-66971268A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3889785" flipH="1">
                <a:off x="1964769" y="3762519"/>
                <a:ext cx="589063" cy="3042853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30" name="Modello 3D 29" descr="Sfera grigio chiaro">
                    <a:extLst>
                      <a:ext uri="{FF2B5EF4-FFF2-40B4-BE49-F238E27FC236}">
                        <a16:creationId xmlns:a16="http://schemas.microsoft.com/office/drawing/2014/main" id="{517B4F06-9B4E-4952-87F5-3E87F9CDDE7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8234040"/>
                      </p:ext>
                    </p:extLst>
                  </p:nvPr>
                </p:nvGraphicFramePr>
                <p:xfrm>
                  <a:off x="1360359" y="4508087"/>
                  <a:ext cx="1301476" cy="1320476"/>
                </p:xfrm>
                <a:graphic>
                  <a:graphicData uri="http://schemas.microsoft.com/office/drawing/2017/model3d">
                    <am3d:model3d r:embed="rId9">
                      <am3d:spPr>
                        <a:xfrm>
                          <a:off x="0" y="0"/>
                          <a:ext cx="1301476" cy="1320476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6606866" ay="641656" az="-9187750"/>
                        <am3d:postTrans dx="0" dy="0" dz="0"/>
                      </am3d:trans>
                      <am3d:raster rName="Office3DRenderer" rVer="16.0.8326">
                        <am3d:blip r:embed="rId10"/>
                      </am3d:raster>
                      <am3d:objViewport viewportSz="2251458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30" name="Modello 3D 29" descr="Sfera grigio chiaro">
                    <a:extLst>
                      <a:ext uri="{FF2B5EF4-FFF2-40B4-BE49-F238E27FC236}">
                        <a16:creationId xmlns:a16="http://schemas.microsoft.com/office/drawing/2014/main" id="{517B4F06-9B4E-4952-87F5-3E87F9CDDE7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06619" y="5067393"/>
                    <a:ext cx="1301476" cy="13204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31" name="Modello 3D 30" descr="Sfera grigio chiaro">
                    <a:extLst>
                      <a:ext uri="{FF2B5EF4-FFF2-40B4-BE49-F238E27FC236}">
                        <a16:creationId xmlns:a16="http://schemas.microsoft.com/office/drawing/2014/main" id="{1726D9D5-4B0F-4858-AD30-CD4C1DA6FEA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90897278"/>
                      </p:ext>
                    </p:extLst>
                  </p:nvPr>
                </p:nvGraphicFramePr>
                <p:xfrm>
                  <a:off x="5555720" y="4508087"/>
                  <a:ext cx="1301476" cy="1320476"/>
                </p:xfrm>
                <a:graphic>
                  <a:graphicData uri="http://schemas.microsoft.com/office/drawing/2017/model3d">
                    <am3d:model3d r:embed="rId9">
                      <am3d:spPr>
                        <a:xfrm>
                          <a:off x="0" y="0"/>
                          <a:ext cx="1301476" cy="1320476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6606866" ay="641656" az="-9187750"/>
                        <am3d:postTrans dx="0" dy="0" dz="0"/>
                      </am3d:trans>
                      <am3d:raster rName="Office3DRenderer" rVer="16.0.8326">
                        <am3d:blip r:embed="rId10"/>
                      </am3d:raster>
                      <am3d:objViewport viewportSz="2251458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31" name="Modello 3D 30" descr="Sfera grigio chiaro">
                    <a:extLst>
                      <a:ext uri="{FF2B5EF4-FFF2-40B4-BE49-F238E27FC236}">
                        <a16:creationId xmlns:a16="http://schemas.microsoft.com/office/drawing/2014/main" id="{1726D9D5-4B0F-4858-AD30-CD4C1DA6FEA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201980" y="5067393"/>
                    <a:ext cx="1301476" cy="1320476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33" name="Elemento grafico 32" descr="Freccia in su contorno">
                <a:extLst>
                  <a:ext uri="{FF2B5EF4-FFF2-40B4-BE49-F238E27FC236}">
                    <a16:creationId xmlns:a16="http://schemas.microsoft.com/office/drawing/2014/main" id="{6C5C0099-0ABD-4814-A803-F6F860B76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3889785" flipH="1">
                <a:off x="6307608" y="4119749"/>
                <a:ext cx="589063" cy="3042853"/>
              </a:xfrm>
              <a:prstGeom prst="rect">
                <a:avLst/>
              </a:prstGeom>
            </p:spPr>
          </p:pic>
          <p:pic>
            <p:nvPicPr>
              <p:cNvPr id="34" name="Elemento grafico 33" descr="Freccia in su contorno">
                <a:extLst>
                  <a:ext uri="{FF2B5EF4-FFF2-40B4-BE49-F238E27FC236}">
                    <a16:creationId xmlns:a16="http://schemas.microsoft.com/office/drawing/2014/main" id="{6A491168-C4BA-40BA-A3D6-77734C632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3889785" flipH="1">
                <a:off x="10650447" y="4119750"/>
                <a:ext cx="589063" cy="3042853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36" name="Modello 3D 35" descr="Sfera grigio chiaro">
                    <a:extLst>
                      <a:ext uri="{FF2B5EF4-FFF2-40B4-BE49-F238E27FC236}">
                        <a16:creationId xmlns:a16="http://schemas.microsoft.com/office/drawing/2014/main" id="{15A4CEBD-8538-4E79-B93E-8731ACB6F99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48973364"/>
                      </p:ext>
                    </p:extLst>
                  </p:nvPr>
                </p:nvGraphicFramePr>
                <p:xfrm>
                  <a:off x="9442747" y="4508087"/>
                  <a:ext cx="1301476" cy="1320476"/>
                </p:xfrm>
                <a:graphic>
                  <a:graphicData uri="http://schemas.microsoft.com/office/drawing/2017/model3d">
                    <am3d:model3d r:embed="rId9">
                      <am3d:spPr>
                        <a:xfrm>
                          <a:off x="0" y="0"/>
                          <a:ext cx="1301476" cy="1320476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84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7143146" d="1000000"/>
                        <am3d:preTrans dx="-2" dy="-18000000" dz="3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6606866" ay="641656" az="-9187750"/>
                        <am3d:postTrans dx="0" dy="0" dz="0"/>
                      </am3d:trans>
                      <am3d:raster rName="Office3DRenderer" rVer="16.0.8326">
                        <am3d:blip r:embed="rId10"/>
                      </am3d:raster>
                      <am3d:objViewport viewportSz="2251458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36" name="Modello 3D 35" descr="Sfera grigio chiaro">
                    <a:extLst>
                      <a:ext uri="{FF2B5EF4-FFF2-40B4-BE49-F238E27FC236}">
                        <a16:creationId xmlns:a16="http://schemas.microsoft.com/office/drawing/2014/main" id="{15A4CEBD-8538-4E79-B93E-8731ACB6F99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089007" y="5067393"/>
                    <a:ext cx="1301476" cy="1320476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FCCF67C-1E1B-411B-A5B5-8A2F79A4B4FC}"/>
                </a:ext>
              </a:extLst>
            </p:cNvPr>
            <p:cNvSpPr txBox="1"/>
            <p:nvPr/>
          </p:nvSpPr>
          <p:spPr>
            <a:xfrm>
              <a:off x="9563778" y="403765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 &lt; 0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8CC9DEBE-0DEF-4264-A2FB-F25ED5B0A63D}"/>
                </a:ext>
              </a:extLst>
            </p:cNvPr>
            <p:cNvSpPr txBox="1"/>
            <p:nvPr/>
          </p:nvSpPr>
          <p:spPr>
            <a:xfrm>
              <a:off x="5661448" y="400755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 = 0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F91D7761-4459-41ED-8100-8CA5F1F34E99}"/>
                </a:ext>
              </a:extLst>
            </p:cNvPr>
            <p:cNvSpPr txBox="1"/>
            <p:nvPr/>
          </p:nvSpPr>
          <p:spPr>
            <a:xfrm>
              <a:off x="1413287" y="3977435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 &gt; 0</a:t>
              </a:r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5CB66B5B-B881-4E7F-86AA-5E1BC74460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405" y="3841350"/>
            <a:ext cx="2868385" cy="5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E54C022-F021-40C3-A656-DFBA2577F5BC}"/>
              </a:ext>
            </a:extLst>
          </p:cNvPr>
          <p:cNvGrpSpPr/>
          <p:nvPr/>
        </p:nvGrpSpPr>
        <p:grpSpPr>
          <a:xfrm>
            <a:off x="8776164" y="2164159"/>
            <a:ext cx="1810579" cy="1771404"/>
            <a:chOff x="8742065" y="2262097"/>
            <a:chExt cx="1931255" cy="1766781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9F0AB4D3-4C1B-403D-88B8-960C44043D2B}"/>
                </a:ext>
              </a:extLst>
            </p:cNvPr>
            <p:cNvSpPr/>
            <p:nvPr/>
          </p:nvSpPr>
          <p:spPr>
            <a:xfrm>
              <a:off x="8742065" y="2262097"/>
              <a:ext cx="1838389" cy="1766781"/>
            </a:xfrm>
            <a:prstGeom prst="ellipse">
              <a:avLst/>
            </a:prstGeom>
            <a:noFill/>
            <a:ln w="285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36B48036-419B-4F96-8A1B-EA5575FC4240}"/>
                </a:ext>
              </a:extLst>
            </p:cNvPr>
            <p:cNvSpPr/>
            <p:nvPr/>
          </p:nvSpPr>
          <p:spPr>
            <a:xfrm>
              <a:off x="10487587" y="3113262"/>
              <a:ext cx="185733" cy="14624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DDC437-6111-4AFD-A45C-A8DC59A7C612}"/>
              </a:ext>
            </a:extLst>
          </p:cNvPr>
          <p:cNvSpPr txBox="1"/>
          <p:nvPr/>
        </p:nvSpPr>
        <p:spPr>
          <a:xfrm>
            <a:off x="468358" y="956647"/>
            <a:ext cx="78416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for each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rgbClr val="76B9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pixel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Crea un raggio dall'occhio che passa attraverso il pixel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</a:t>
            </a:r>
            <a:r>
              <a:rPr kumimoji="0" lang="it-IT" altLang="it-IT" sz="2000" b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NearestT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= ∞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; </a:t>
            </a: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NearestObject</a:t>
            </a: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=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NULL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for each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rgbClr val="76B9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object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{ </a:t>
            </a:r>
            <a:endParaRPr lang="it-IT" altLang="it-IT" sz="2000" dirty="0">
              <a:solidFill>
                <a:schemeClr val="bg1"/>
              </a:solidFill>
              <a:latin typeface="Bahnschrift SemiLight SemiConde" panose="020B0502040204020203" pitchFamily="34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0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if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( raggio intersezione con oggetto )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 </a:t>
            </a:r>
            <a:r>
              <a:rPr kumimoji="0" lang="it-IT" altLang="it-IT" sz="20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if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( distanza t </a:t>
            </a: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&lt;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NearestT )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NearestT </a:t>
            </a: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t ; NearestObject = object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}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</a:t>
            </a:r>
            <a:r>
              <a:rPr kumimoji="0" lang="it-IT" altLang="it-IT" sz="20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if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( NearestObject</a:t>
            </a: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==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NULL </a:t>
            </a: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pixel = background color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else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Spedisci un raggio ad ogni sorgente di luce e si testa se è in ombra 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</a:t>
            </a:r>
            <a:r>
              <a:rPr kumimoji="0" lang="it-IT" altLang="it-IT" sz="20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if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( superficie  riflettente) :  genera il raggio riflesso: (</a:t>
            </a:r>
            <a:r>
              <a:rPr kumimoji="0" lang="it-IT" altLang="it-IT" sz="20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ricorsione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</a:t>
            </a:r>
            <a:r>
              <a:rPr kumimoji="0" lang="it-IT" altLang="it-IT" sz="20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if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(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superficie  trasparente ) : genera il raggio rifratto: (</a:t>
            </a:r>
            <a:r>
              <a:rPr kumimoji="0" lang="it-IT" altLang="it-IT" sz="20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ricorsione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it-IT" altLang="it-IT" sz="2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</a:t>
            </a: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Usa "NearestObject" e "NearestT" per calcolare il colore del pixel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      }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} 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EA3C2F96-1A0A-4B26-B32F-C7EF1C9061A2}"/>
              </a:ext>
            </a:extLst>
          </p:cNvPr>
          <p:cNvCxnSpPr>
            <a:cxnSpLocks/>
          </p:cNvCxnSpPr>
          <p:nvPr/>
        </p:nvCxnSpPr>
        <p:spPr>
          <a:xfrm flipV="1">
            <a:off x="9685693" y="3859131"/>
            <a:ext cx="0" cy="600635"/>
          </a:xfrm>
          <a:prstGeom prst="line">
            <a:avLst/>
          </a:prstGeom>
          <a:ln w="31750">
            <a:solidFill>
              <a:schemeClr val="bg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F2D3DD0A-ED84-4192-8BF9-3491C94E74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0121" y="1132470"/>
            <a:ext cx="1911631" cy="1129627"/>
          </a:xfrm>
          <a:prstGeom prst="bentConnector3">
            <a:avLst>
              <a:gd name="adj1" fmla="val 115076"/>
            </a:avLst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801566-8D72-496A-B960-2CD075806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801" b="51192"/>
          <a:stretch/>
        </p:blipFill>
        <p:spPr>
          <a:xfrm rot="5400000">
            <a:off x="8569070" y="2320303"/>
            <a:ext cx="4748376" cy="2217395"/>
          </a:xfrm>
          <a:custGeom>
            <a:avLst/>
            <a:gdLst>
              <a:gd name="connsiteX0" fmla="*/ 597 w 2273297"/>
              <a:gd name="connsiteY0" fmla="*/ 59 h 2335292"/>
              <a:gd name="connsiteX1" fmla="*/ 2273895 w 2273297"/>
              <a:gd name="connsiteY1" fmla="*/ 59 h 2335292"/>
              <a:gd name="connsiteX2" fmla="*/ 2273895 w 2273297"/>
              <a:gd name="connsiteY2" fmla="*/ 2335352 h 2335292"/>
              <a:gd name="connsiteX3" fmla="*/ 597 w 2273297"/>
              <a:gd name="connsiteY3" fmla="*/ 2335352 h 23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297" h="2335292">
                <a:moveTo>
                  <a:pt x="597" y="59"/>
                </a:moveTo>
                <a:lnTo>
                  <a:pt x="2273895" y="59"/>
                </a:lnTo>
                <a:lnTo>
                  <a:pt x="2273895" y="2335352"/>
                </a:lnTo>
                <a:lnTo>
                  <a:pt x="597" y="2335352"/>
                </a:lnTo>
                <a:close/>
              </a:path>
            </a:pathLst>
          </a:cu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C5F6A6D-C9F8-4BDE-AEF1-1C62BAC72604}"/>
              </a:ext>
            </a:extLst>
          </p:cNvPr>
          <p:cNvSpPr txBox="1"/>
          <p:nvPr/>
        </p:nvSpPr>
        <p:spPr>
          <a:xfrm>
            <a:off x="10949654" y="1253990"/>
            <a:ext cx="1193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for each pixel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2F9A30-79AD-4533-B097-AAF26687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493" y="226243"/>
            <a:ext cx="3165013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Algoritmo</a:t>
            </a:r>
          </a:p>
        </p:txBody>
      </p:sp>
      <p:sp>
        <p:nvSpPr>
          <p:cNvPr id="9" name="AutoShape 5" descr="Passaggi di esecuzione del Ray Tracing">
            <a:extLst>
              <a:ext uri="{FF2B5EF4-FFF2-40B4-BE49-F238E27FC236}">
                <a16:creationId xmlns:a16="http://schemas.microsoft.com/office/drawing/2014/main" id="{1F80D2FA-E888-4DBB-81CD-36BB7B7C7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1122E17-BE93-4DB7-9AFD-3A288A04CB27}"/>
              </a:ext>
            </a:extLst>
          </p:cNvPr>
          <p:cNvGrpSpPr/>
          <p:nvPr/>
        </p:nvGrpSpPr>
        <p:grpSpPr>
          <a:xfrm>
            <a:off x="7950121" y="886119"/>
            <a:ext cx="3323351" cy="5046849"/>
            <a:chOff x="3359151" y="823281"/>
            <a:chExt cx="4095516" cy="4874903"/>
          </a:xfrm>
        </p:grpSpPr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66B5B27C-08B8-4D46-876C-4EAF327EE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751" y="4508417"/>
              <a:ext cx="0" cy="580171"/>
            </a:xfrm>
            <a:prstGeom prst="line">
              <a:avLst/>
            </a:prstGeom>
            <a:ln w="31750">
              <a:solidFill>
                <a:schemeClr val="bg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E2B3D02-1FDE-490B-85E0-1A3D1CEB6696}"/>
                </a:ext>
              </a:extLst>
            </p:cNvPr>
            <p:cNvSpPr/>
            <p:nvPr/>
          </p:nvSpPr>
          <p:spPr>
            <a:xfrm>
              <a:off x="4425951" y="823281"/>
              <a:ext cx="2133601" cy="609596"/>
            </a:xfrm>
            <a:custGeom>
              <a:avLst/>
              <a:gdLst>
                <a:gd name="connsiteX0" fmla="*/ -1239 w 2133601"/>
                <a:gd name="connsiteY0" fmla="*/ -2223 h 609596"/>
                <a:gd name="connsiteX1" fmla="*/ 2132363 w 2133601"/>
                <a:gd name="connsiteY1" fmla="*/ -2223 h 609596"/>
                <a:gd name="connsiteX2" fmla="*/ 2132363 w 2133601"/>
                <a:gd name="connsiteY2" fmla="*/ 607373 h 609596"/>
                <a:gd name="connsiteX3" fmla="*/ -1239 w 2133601"/>
                <a:gd name="connsiteY3" fmla="*/ 607373 h 60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1" h="609596">
                  <a:moveTo>
                    <a:pt x="-1239" y="-2223"/>
                  </a:moveTo>
                  <a:lnTo>
                    <a:pt x="2132363" y="-2223"/>
                  </a:lnTo>
                  <a:lnTo>
                    <a:pt x="2132363" y="607373"/>
                  </a:lnTo>
                  <a:lnTo>
                    <a:pt x="-1239" y="607373"/>
                  </a:lnTo>
                  <a:close/>
                </a:path>
              </a:pathLst>
            </a:custGeom>
            <a:solidFill>
              <a:srgbClr val="929292"/>
            </a:solidFill>
            <a:ln w="4238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Generate Ray</a:t>
              </a:r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98BC654C-B7BC-4452-8EF7-232EFF01716A}"/>
                </a:ext>
              </a:extLst>
            </p:cNvPr>
            <p:cNvSpPr/>
            <p:nvPr/>
          </p:nvSpPr>
          <p:spPr>
            <a:xfrm>
              <a:off x="3359151" y="1837354"/>
              <a:ext cx="2133601" cy="609596"/>
            </a:xfrm>
            <a:custGeom>
              <a:avLst/>
              <a:gdLst>
                <a:gd name="connsiteX0" fmla="*/ -871 w 2133601"/>
                <a:gd name="connsiteY0" fmla="*/ -2223 h 609596"/>
                <a:gd name="connsiteX1" fmla="*/ 2132731 w 2133601"/>
                <a:gd name="connsiteY1" fmla="*/ -2223 h 609596"/>
                <a:gd name="connsiteX2" fmla="*/ 2132731 w 2133601"/>
                <a:gd name="connsiteY2" fmla="*/ 607373 h 609596"/>
                <a:gd name="connsiteX3" fmla="*/ -871 w 2133601"/>
                <a:gd name="connsiteY3" fmla="*/ 607373 h 60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1" h="609596">
                  <a:moveTo>
                    <a:pt x="-871" y="-2223"/>
                  </a:moveTo>
                  <a:lnTo>
                    <a:pt x="2132731" y="-2223"/>
                  </a:lnTo>
                  <a:lnTo>
                    <a:pt x="2132731" y="607373"/>
                  </a:lnTo>
                  <a:lnTo>
                    <a:pt x="-871" y="607373"/>
                  </a:lnTo>
                  <a:close/>
                </a:path>
              </a:pathLst>
            </a:custGeom>
            <a:solidFill>
              <a:srgbClr val="1959D4"/>
            </a:solidFill>
            <a:ln w="4238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Test </a:t>
              </a:r>
              <a:r>
                <a:rPr lang="it-IT" sz="1400" dirty="0" err="1">
                  <a:solidFill>
                    <a:schemeClr val="bg1"/>
                  </a:solidFill>
                </a:rPr>
                <a:t>Intersection</a:t>
              </a:r>
              <a:r>
                <a:rPr lang="it-IT" sz="1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43623C5F-7075-4809-9175-8345278CDD19}"/>
                </a:ext>
              </a:extLst>
            </p:cNvPr>
            <p:cNvSpPr/>
            <p:nvPr/>
          </p:nvSpPr>
          <p:spPr>
            <a:xfrm>
              <a:off x="3359151" y="2581798"/>
              <a:ext cx="2133601" cy="609596"/>
            </a:xfrm>
            <a:custGeom>
              <a:avLst/>
              <a:gdLst>
                <a:gd name="connsiteX0" fmla="*/ -871 w 2133601"/>
                <a:gd name="connsiteY0" fmla="*/ -2095 h 609596"/>
                <a:gd name="connsiteX1" fmla="*/ 2132731 w 2133601"/>
                <a:gd name="connsiteY1" fmla="*/ -2095 h 609596"/>
                <a:gd name="connsiteX2" fmla="*/ 2132731 w 2133601"/>
                <a:gd name="connsiteY2" fmla="*/ 607501 h 609596"/>
                <a:gd name="connsiteX3" fmla="*/ -871 w 2133601"/>
                <a:gd name="connsiteY3" fmla="*/ 607501 h 60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1" h="609596">
                  <a:moveTo>
                    <a:pt x="-871" y="-2095"/>
                  </a:moveTo>
                  <a:lnTo>
                    <a:pt x="2132731" y="-2095"/>
                  </a:lnTo>
                  <a:lnTo>
                    <a:pt x="2132731" y="607501"/>
                  </a:lnTo>
                  <a:lnTo>
                    <a:pt x="-871" y="607501"/>
                  </a:lnTo>
                  <a:close/>
                </a:path>
              </a:pathLst>
            </a:custGeom>
            <a:solidFill>
              <a:srgbClr val="157EFA"/>
            </a:solidFill>
            <a:ln w="4238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Update </a:t>
              </a:r>
              <a:r>
                <a:rPr lang="it-IT" sz="1400" dirty="0" err="1">
                  <a:solidFill>
                    <a:schemeClr val="bg1"/>
                  </a:solidFill>
                </a:rPr>
                <a:t>Variable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9A68E25C-EF9D-4CD8-8698-4C02DD1355D2}"/>
                </a:ext>
              </a:extLst>
            </p:cNvPr>
            <p:cNvSpPr/>
            <p:nvPr/>
          </p:nvSpPr>
          <p:spPr>
            <a:xfrm>
              <a:off x="4425951" y="4276762"/>
              <a:ext cx="2133601" cy="609596"/>
            </a:xfrm>
            <a:custGeom>
              <a:avLst/>
              <a:gdLst>
                <a:gd name="connsiteX0" fmla="*/ -135 w 2133601"/>
                <a:gd name="connsiteY0" fmla="*/ -2223 h 609596"/>
                <a:gd name="connsiteX1" fmla="*/ 2133467 w 2133601"/>
                <a:gd name="connsiteY1" fmla="*/ -2223 h 609596"/>
                <a:gd name="connsiteX2" fmla="*/ 2133467 w 2133601"/>
                <a:gd name="connsiteY2" fmla="*/ 607373 h 609596"/>
                <a:gd name="connsiteX3" fmla="*/ -135 w 2133601"/>
                <a:gd name="connsiteY3" fmla="*/ 607373 h 60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1" h="609596">
                  <a:moveTo>
                    <a:pt x="-135" y="-2223"/>
                  </a:moveTo>
                  <a:lnTo>
                    <a:pt x="2133467" y="-2223"/>
                  </a:lnTo>
                  <a:lnTo>
                    <a:pt x="2133467" y="607373"/>
                  </a:lnTo>
                  <a:lnTo>
                    <a:pt x="-135" y="607373"/>
                  </a:lnTo>
                  <a:close/>
                </a:path>
              </a:pathLst>
            </a:custGeom>
            <a:solidFill>
              <a:srgbClr val="157EFA"/>
            </a:solidFill>
            <a:ln w="4238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bg1"/>
                  </a:solidFill>
                </a:rPr>
                <a:t>Reflected</a:t>
              </a:r>
              <a:r>
                <a:rPr lang="it-IT" sz="1400" dirty="0">
                  <a:solidFill>
                    <a:schemeClr val="bg1"/>
                  </a:solidFill>
                </a:rPr>
                <a:t>/</a:t>
              </a:r>
              <a:r>
                <a:rPr lang="it-IT" sz="1400" dirty="0" err="1">
                  <a:solidFill>
                    <a:schemeClr val="bg1"/>
                  </a:solidFill>
                </a:rPr>
                <a:t>Refracted</a:t>
              </a:r>
              <a:r>
                <a:rPr lang="it-IT" sz="1400" dirty="0">
                  <a:solidFill>
                    <a:schemeClr val="bg1"/>
                  </a:solidFill>
                </a:rPr>
                <a:t> Ray</a:t>
              </a:r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4854EA14-0464-433D-BE22-3D690766C1F3}"/>
                </a:ext>
              </a:extLst>
            </p:cNvPr>
            <p:cNvSpPr/>
            <p:nvPr/>
          </p:nvSpPr>
          <p:spPr>
            <a:xfrm>
              <a:off x="4425951" y="5088588"/>
              <a:ext cx="2133601" cy="609596"/>
            </a:xfrm>
            <a:custGeom>
              <a:avLst/>
              <a:gdLst>
                <a:gd name="connsiteX0" fmla="*/ 233 w 2133601"/>
                <a:gd name="connsiteY0" fmla="*/ -2223 h 609596"/>
                <a:gd name="connsiteX1" fmla="*/ 2133835 w 2133601"/>
                <a:gd name="connsiteY1" fmla="*/ -2223 h 609596"/>
                <a:gd name="connsiteX2" fmla="*/ 2133835 w 2133601"/>
                <a:gd name="connsiteY2" fmla="*/ 607373 h 609596"/>
                <a:gd name="connsiteX3" fmla="*/ 233 w 2133601"/>
                <a:gd name="connsiteY3" fmla="*/ 607373 h 60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1" h="609596">
                  <a:moveTo>
                    <a:pt x="233" y="-2223"/>
                  </a:moveTo>
                  <a:lnTo>
                    <a:pt x="2133835" y="-2223"/>
                  </a:lnTo>
                  <a:lnTo>
                    <a:pt x="2133835" y="607373"/>
                  </a:lnTo>
                  <a:lnTo>
                    <a:pt x="233" y="607373"/>
                  </a:lnTo>
                  <a:close/>
                </a:path>
              </a:pathLst>
            </a:custGeom>
            <a:solidFill>
              <a:srgbClr val="707070"/>
            </a:solidFill>
            <a:ln w="4238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Output</a:t>
              </a:r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30F4D767-B636-4408-911F-9E611FB8493C}"/>
                </a:ext>
              </a:extLst>
            </p:cNvPr>
            <p:cNvSpPr/>
            <p:nvPr/>
          </p:nvSpPr>
          <p:spPr>
            <a:xfrm>
              <a:off x="4425951" y="3462971"/>
              <a:ext cx="2133601" cy="609596"/>
            </a:xfrm>
            <a:custGeom>
              <a:avLst/>
              <a:gdLst>
                <a:gd name="connsiteX0" fmla="*/ -503 w 2133601"/>
                <a:gd name="connsiteY0" fmla="*/ -2223 h 609596"/>
                <a:gd name="connsiteX1" fmla="*/ 2133099 w 2133601"/>
                <a:gd name="connsiteY1" fmla="*/ -2223 h 609596"/>
                <a:gd name="connsiteX2" fmla="*/ 2133099 w 2133601"/>
                <a:gd name="connsiteY2" fmla="*/ 607373 h 609596"/>
                <a:gd name="connsiteX3" fmla="*/ -503 w 2133601"/>
                <a:gd name="connsiteY3" fmla="*/ 607373 h 60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1" h="609596">
                  <a:moveTo>
                    <a:pt x="-503" y="-2223"/>
                  </a:moveTo>
                  <a:lnTo>
                    <a:pt x="2133099" y="-2223"/>
                  </a:lnTo>
                  <a:lnTo>
                    <a:pt x="2133099" y="607373"/>
                  </a:lnTo>
                  <a:lnTo>
                    <a:pt x="-503" y="607373"/>
                  </a:lnTo>
                  <a:close/>
                </a:path>
              </a:pathLst>
            </a:custGeom>
            <a:solidFill>
              <a:srgbClr val="EA693C"/>
            </a:solidFill>
            <a:ln w="4238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Test Shadow 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EE42AA33-089B-4821-9B47-4AAE9043EDC1}"/>
                </a:ext>
              </a:extLst>
            </p:cNvPr>
            <p:cNvSpPr txBox="1"/>
            <p:nvPr/>
          </p:nvSpPr>
          <p:spPr>
            <a:xfrm>
              <a:off x="5984244" y="1790217"/>
              <a:ext cx="1470423" cy="267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for each </a:t>
              </a:r>
              <a:r>
                <a:rPr lang="it-IT" sz="1200" dirty="0" err="1">
                  <a:solidFill>
                    <a:schemeClr val="bg1"/>
                  </a:solidFill>
                </a:rPr>
                <a:t>obj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8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F9A30-79AD-4533-B097-AAF26687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021" y="207193"/>
            <a:ext cx="6630757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 err="1">
                <a:solidFill>
                  <a:schemeClr val="bg1"/>
                </a:solidFill>
                <a:latin typeface="TypeTwo" panose="00000400000000000000" pitchFamily="2" charset="0"/>
              </a:rPr>
              <a:t>Accellerazione</a:t>
            </a:r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 con BVH</a:t>
            </a:r>
          </a:p>
        </p:txBody>
      </p:sp>
      <p:sp>
        <p:nvSpPr>
          <p:cNvPr id="9" name="AutoShape 5" descr="Passaggi di esecuzione del Ray Tracing">
            <a:extLst>
              <a:ext uri="{FF2B5EF4-FFF2-40B4-BE49-F238E27FC236}">
                <a16:creationId xmlns:a16="http://schemas.microsoft.com/office/drawing/2014/main" id="{1F80D2FA-E888-4DBB-81CD-36BB7B7C7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0B9199-71B3-4142-BBDD-4B7956B7D5E3}"/>
              </a:ext>
            </a:extLst>
          </p:cNvPr>
          <p:cNvSpPr txBox="1"/>
          <p:nvPr/>
        </p:nvSpPr>
        <p:spPr>
          <a:xfrm>
            <a:off x="252573" y="1319242"/>
            <a:ext cx="76642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Testare 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l’intersezione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di 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ogni raggio con ogni primitiva 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nella scena </a:t>
            </a:r>
            <a:r>
              <a:rPr lang="it-IT" sz="2400" b="0" i="0" dirty="0" err="1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e’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inefficiente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e costoso dal punto di vista computazionale.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Il </a:t>
            </a:r>
            <a:r>
              <a:rPr lang="it-IT" sz="2400" b="1" i="0" dirty="0" err="1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Bounding</a:t>
            </a:r>
            <a:r>
              <a:rPr lang="it-IT" sz="2400" b="1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 Volume </a:t>
            </a:r>
            <a:r>
              <a:rPr lang="it-IT" sz="2400" b="1" i="0" dirty="0" err="1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Hierarchy</a:t>
            </a:r>
            <a:r>
              <a:rPr lang="it-IT" sz="2400" b="1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 </a:t>
            </a:r>
            <a:r>
              <a:rPr lang="it-IT" sz="2400" b="1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(</a:t>
            </a:r>
            <a:r>
              <a:rPr lang="it-IT" sz="24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BVH</a:t>
            </a:r>
            <a:r>
              <a:rPr lang="it-IT" sz="2400" b="1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) 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è una popolare tecnica di 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accelerazione del ray tracing 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che utilizza una struttura basata su alberi che contiene </a:t>
            </a:r>
            <a:r>
              <a:rPr lang="it-IT" sz="2400" b="0" i="0" dirty="0" err="1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piu’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riquadri di delimitazione disposti gerarchicamente (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volumi di delimitazione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) che racchiudono diverse geometrie o primitive della scena.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O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gni raggio deve essere testato solo contro il BVH utilizzando un processo di 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attraversamento dell'albero in </a:t>
            </a:r>
            <a:r>
              <a:rPr lang="it-IT" sz="2400" b="0" i="0" dirty="0" err="1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profondita’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 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(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log n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) invece che contro ogni primitiva nella scena. 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E2D5C43-E9B7-43C3-B99F-E1936720A7FE}"/>
              </a:ext>
            </a:extLst>
          </p:cNvPr>
          <p:cNvSpPr/>
          <p:nvPr/>
        </p:nvSpPr>
        <p:spPr>
          <a:xfrm>
            <a:off x="8268029" y="1304713"/>
            <a:ext cx="3254829" cy="163118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>
              <a:solidFill>
                <a:schemeClr val="bg1"/>
              </a:solidFill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9A1866BD-C67E-45D8-9062-B9EC9A507D88}"/>
              </a:ext>
            </a:extLst>
          </p:cNvPr>
          <p:cNvGrpSpPr/>
          <p:nvPr/>
        </p:nvGrpSpPr>
        <p:grpSpPr>
          <a:xfrm>
            <a:off x="8469844" y="1664946"/>
            <a:ext cx="2844025" cy="1172786"/>
            <a:chOff x="1463041" y="1533377"/>
            <a:chExt cx="6330461" cy="2771336"/>
          </a:xfrm>
          <a:noFill/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507DE55A-70D8-404A-97A8-0309EDF78446}"/>
                </a:ext>
              </a:extLst>
            </p:cNvPr>
            <p:cNvSpPr/>
            <p:nvPr/>
          </p:nvSpPr>
          <p:spPr>
            <a:xfrm>
              <a:off x="1463041" y="1533378"/>
              <a:ext cx="3924886" cy="2771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u="sng" dirty="0">
                <a:solidFill>
                  <a:schemeClr val="bg1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6E957842-9CD2-4EAA-84BE-3F288721C9A9}"/>
                </a:ext>
              </a:extLst>
            </p:cNvPr>
            <p:cNvSpPr/>
            <p:nvPr/>
          </p:nvSpPr>
          <p:spPr>
            <a:xfrm>
              <a:off x="5641144" y="1533377"/>
              <a:ext cx="2152358" cy="2771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u="sng" dirty="0">
                <a:solidFill>
                  <a:schemeClr val="bg1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09CACD77-FEA7-4D7B-B021-D1700A5134C7}"/>
                </a:ext>
              </a:extLst>
            </p:cNvPr>
            <p:cNvSpPr/>
            <p:nvPr/>
          </p:nvSpPr>
          <p:spPr>
            <a:xfrm>
              <a:off x="3317630" y="2171110"/>
              <a:ext cx="1999958" cy="20468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u="sng" dirty="0">
                <a:solidFill>
                  <a:schemeClr val="bg1"/>
                </a:solidFill>
              </a:endParaRP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98391A4-D7FA-4103-BBFF-C1150E008DFA}"/>
                </a:ext>
              </a:extLst>
            </p:cNvPr>
            <p:cNvSpPr/>
            <p:nvPr/>
          </p:nvSpPr>
          <p:spPr>
            <a:xfrm>
              <a:off x="1575715" y="1831727"/>
              <a:ext cx="1548054" cy="2386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u="sng" dirty="0">
                <a:solidFill>
                  <a:schemeClr val="bg1"/>
                </a:solidFill>
              </a:endParaRP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F5A14D5A-5DC6-4BA5-BFAE-BA243517DFAC}"/>
                </a:ext>
              </a:extLst>
            </p:cNvPr>
            <p:cNvSpPr/>
            <p:nvPr/>
          </p:nvSpPr>
          <p:spPr>
            <a:xfrm>
              <a:off x="1922014" y="2171110"/>
              <a:ext cx="715250" cy="747934"/>
            </a:xfrm>
            <a:prstGeom prst="ellipse">
              <a:avLst/>
            </a:prstGeom>
            <a:grpFill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u="sng" dirty="0">
                <a:solidFill>
                  <a:schemeClr val="bg1"/>
                </a:solidFill>
              </a:endParaRPr>
            </a:p>
          </p:txBody>
        </p:sp>
        <p:sp>
          <p:nvSpPr>
            <p:cNvPr id="18" name="Triangolo isoscele 17">
              <a:extLst>
                <a:ext uri="{FF2B5EF4-FFF2-40B4-BE49-F238E27FC236}">
                  <a16:creationId xmlns:a16="http://schemas.microsoft.com/office/drawing/2014/main" id="{2282839C-A1EB-427C-AA36-4016683B9EC6}"/>
                </a:ext>
              </a:extLst>
            </p:cNvPr>
            <p:cNvSpPr/>
            <p:nvPr/>
          </p:nvSpPr>
          <p:spPr>
            <a:xfrm>
              <a:off x="6276829" y="2092769"/>
              <a:ext cx="902922" cy="771484"/>
            </a:xfrm>
            <a:prstGeom prst="triangle">
              <a:avLst/>
            </a:prstGeom>
            <a:grpFill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u="sng">
                <a:solidFill>
                  <a:schemeClr val="bg1"/>
                </a:solidFill>
              </a:endParaRPr>
            </a:p>
          </p:txBody>
        </p:sp>
        <p:sp>
          <p:nvSpPr>
            <p:cNvPr id="19" name="Stella a 5 punte 18">
              <a:extLst>
                <a:ext uri="{FF2B5EF4-FFF2-40B4-BE49-F238E27FC236}">
                  <a16:creationId xmlns:a16="http://schemas.microsoft.com/office/drawing/2014/main" id="{D420E361-AC25-4699-8986-307F2502599F}"/>
                </a:ext>
              </a:extLst>
            </p:cNvPr>
            <p:cNvSpPr/>
            <p:nvPr/>
          </p:nvSpPr>
          <p:spPr>
            <a:xfrm>
              <a:off x="6137629" y="3075743"/>
              <a:ext cx="1137593" cy="991772"/>
            </a:xfrm>
            <a:prstGeom prst="star5">
              <a:avLst/>
            </a:prstGeom>
            <a:grpFill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u="sng">
                <a:solidFill>
                  <a:schemeClr val="bg1"/>
                </a:solidFill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0908FAC0-7B32-40EE-A9E3-28AF647D52F7}"/>
                </a:ext>
              </a:extLst>
            </p:cNvPr>
            <p:cNvSpPr/>
            <p:nvPr/>
          </p:nvSpPr>
          <p:spPr>
            <a:xfrm>
              <a:off x="3781753" y="2697203"/>
              <a:ext cx="1047337" cy="699868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u="sng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rapezio 20">
            <a:extLst>
              <a:ext uri="{FF2B5EF4-FFF2-40B4-BE49-F238E27FC236}">
                <a16:creationId xmlns:a16="http://schemas.microsoft.com/office/drawing/2014/main" id="{BA7BEDF7-84FF-4625-807B-DFBBBBCC6F14}"/>
              </a:ext>
            </a:extLst>
          </p:cNvPr>
          <p:cNvSpPr/>
          <p:nvPr/>
        </p:nvSpPr>
        <p:spPr>
          <a:xfrm>
            <a:off x="8739149" y="2394960"/>
            <a:ext cx="354899" cy="255276"/>
          </a:xfrm>
          <a:prstGeom prst="trapezoid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F5F38E-E057-4383-BCBC-CC70107B2BD4}"/>
              </a:ext>
            </a:extLst>
          </p:cNvPr>
          <p:cNvSpPr txBox="1"/>
          <p:nvPr/>
        </p:nvSpPr>
        <p:spPr>
          <a:xfrm>
            <a:off x="8374594" y="13001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E5E7D39-1972-4AA1-B859-83654B9A559F}"/>
              </a:ext>
            </a:extLst>
          </p:cNvPr>
          <p:cNvSpPr txBox="1"/>
          <p:nvPr/>
        </p:nvSpPr>
        <p:spPr>
          <a:xfrm>
            <a:off x="9294482" y="16011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296D314-6B8C-47E2-95EF-E072B31427F2}"/>
              </a:ext>
            </a:extLst>
          </p:cNvPr>
          <p:cNvSpPr txBox="1"/>
          <p:nvPr/>
        </p:nvSpPr>
        <p:spPr>
          <a:xfrm>
            <a:off x="10417511" y="16011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278401B-A1FE-41C8-ACC1-DEE353875494}"/>
              </a:ext>
            </a:extLst>
          </p:cNvPr>
          <p:cNvGrpSpPr/>
          <p:nvPr/>
        </p:nvGrpSpPr>
        <p:grpSpPr>
          <a:xfrm>
            <a:off x="8419819" y="3807376"/>
            <a:ext cx="3075193" cy="1564680"/>
            <a:chOff x="5704955" y="490029"/>
            <a:chExt cx="3075193" cy="1564680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23EF4CAD-18E2-449F-848E-11D048A9C94A}"/>
                </a:ext>
              </a:extLst>
            </p:cNvPr>
            <p:cNvSpPr txBox="1"/>
            <p:nvPr/>
          </p:nvSpPr>
          <p:spPr>
            <a:xfrm>
              <a:off x="6867939" y="490029"/>
              <a:ext cx="3177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it-IT" u="sng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DF02B88-D315-4E6B-96D5-3E3AAD189C17}"/>
                </a:ext>
              </a:extLst>
            </p:cNvPr>
            <p:cNvSpPr txBox="1"/>
            <p:nvPr/>
          </p:nvSpPr>
          <p:spPr>
            <a:xfrm>
              <a:off x="6332148" y="1034927"/>
              <a:ext cx="3177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it-IT" u="sng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FF07074-8F31-4410-9528-3A922EE0D135}"/>
                </a:ext>
              </a:extLst>
            </p:cNvPr>
            <p:cNvSpPr txBox="1"/>
            <p:nvPr/>
          </p:nvSpPr>
          <p:spPr>
            <a:xfrm>
              <a:off x="7818783" y="1034927"/>
              <a:ext cx="3177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it-IT" u="sng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A59F8E4-AFB9-42E3-AAC5-38429B9B98AC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>
              <a:off x="7026797" y="859361"/>
              <a:ext cx="950844" cy="175566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22177D40-9523-413E-870D-17D956C4EE81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491006" y="859361"/>
              <a:ext cx="535791" cy="175566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6F77D445-B006-4EA7-BA37-F1F73E715679}"/>
                </a:ext>
              </a:extLst>
            </p:cNvPr>
            <p:cNvCxnSpPr>
              <a:cxnSpLocks/>
              <a:stCxn id="26" idx="2"/>
              <a:endCxn id="36" idx="0"/>
            </p:cNvCxnSpPr>
            <p:nvPr/>
          </p:nvCxnSpPr>
          <p:spPr>
            <a:xfrm flipH="1">
              <a:off x="6081273" y="1404259"/>
              <a:ext cx="409733" cy="205801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B26DD66-07B9-4613-BB2E-658E56001D13}"/>
                </a:ext>
              </a:extLst>
            </p:cNvPr>
            <p:cNvSpPr txBox="1"/>
            <p:nvPr/>
          </p:nvSpPr>
          <p:spPr>
            <a:xfrm>
              <a:off x="6004469" y="1610060"/>
              <a:ext cx="153607" cy="175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txBody>
            <a:bodyPr wrap="square" rtlCol="0">
              <a:spAutoFit/>
            </a:bodyPr>
            <a:lstStyle/>
            <a:p>
              <a:endParaRPr lang="it-IT" u="sng" dirty="0">
                <a:solidFill>
                  <a:schemeClr val="bg1"/>
                </a:solidFill>
              </a:endParaRP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52C88754-590C-4DB5-BFFB-7B2AD6E0C49B}"/>
                </a:ext>
              </a:extLst>
            </p:cNvPr>
            <p:cNvSpPr txBox="1"/>
            <p:nvPr/>
          </p:nvSpPr>
          <p:spPr>
            <a:xfrm>
              <a:off x="6867939" y="1624269"/>
              <a:ext cx="153608" cy="175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txBody>
            <a:bodyPr wrap="square" rtlCol="0">
              <a:spAutoFit/>
            </a:bodyPr>
            <a:lstStyle/>
            <a:p>
              <a:endParaRPr lang="it-IT" u="sng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2E2227F4-7BAD-467F-9425-34FAD2A2BD8E}"/>
                </a:ext>
              </a:extLst>
            </p:cNvPr>
            <p:cNvCxnSpPr>
              <a:cxnSpLocks/>
              <a:stCxn id="26" idx="2"/>
              <a:endCxn id="37" idx="0"/>
            </p:cNvCxnSpPr>
            <p:nvPr/>
          </p:nvCxnSpPr>
          <p:spPr>
            <a:xfrm>
              <a:off x="6491006" y="1404259"/>
              <a:ext cx="453737" cy="22001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41E0A70-65AB-47F2-A8F3-5443F19634A1}"/>
                </a:ext>
              </a:extLst>
            </p:cNvPr>
            <p:cNvCxnSpPr>
              <a:cxnSpLocks/>
              <a:stCxn id="37" idx="2"/>
              <a:endCxn id="49" idx="0"/>
            </p:cNvCxnSpPr>
            <p:nvPr/>
          </p:nvCxnSpPr>
          <p:spPr>
            <a:xfrm>
              <a:off x="6944743" y="1799835"/>
              <a:ext cx="197643" cy="239975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457E5EF4-827E-4DD8-B4E2-24CEB5174C9C}"/>
                </a:ext>
              </a:extLst>
            </p:cNvPr>
            <p:cNvCxnSpPr>
              <a:cxnSpLocks/>
              <a:stCxn id="36" idx="2"/>
              <a:endCxn id="73" idx="0"/>
            </p:cNvCxnSpPr>
            <p:nvPr/>
          </p:nvCxnSpPr>
          <p:spPr>
            <a:xfrm>
              <a:off x="6081273" y="1785626"/>
              <a:ext cx="310680" cy="269083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8BB43C2F-ABE6-4373-8DE6-9A81E2E1C7A6}"/>
                </a:ext>
              </a:extLst>
            </p:cNvPr>
            <p:cNvCxnSpPr>
              <a:cxnSpLocks/>
              <a:stCxn id="36" idx="2"/>
              <a:endCxn id="75" idx="0"/>
            </p:cNvCxnSpPr>
            <p:nvPr/>
          </p:nvCxnSpPr>
          <p:spPr>
            <a:xfrm flipH="1">
              <a:off x="5704955" y="1785626"/>
              <a:ext cx="376318" cy="269083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5A67276E-E945-49BF-967F-DCC38CB7C8DF}"/>
                </a:ext>
              </a:extLst>
            </p:cNvPr>
            <p:cNvCxnSpPr>
              <a:cxnSpLocks/>
              <a:stCxn id="27" idx="2"/>
              <a:endCxn id="78" idx="0"/>
            </p:cNvCxnSpPr>
            <p:nvPr/>
          </p:nvCxnSpPr>
          <p:spPr>
            <a:xfrm flipH="1">
              <a:off x="7961267" y="1404259"/>
              <a:ext cx="16374" cy="522831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A7E5B312-63DD-4643-9D3B-3FCD1BC00613}"/>
                </a:ext>
              </a:extLst>
            </p:cNvPr>
            <p:cNvCxnSpPr>
              <a:cxnSpLocks/>
              <a:stCxn id="27" idx="2"/>
              <a:endCxn id="80" idx="0"/>
            </p:cNvCxnSpPr>
            <p:nvPr/>
          </p:nvCxnSpPr>
          <p:spPr>
            <a:xfrm>
              <a:off x="7977641" y="1404259"/>
              <a:ext cx="802507" cy="522831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ttangolo 48">
            <a:extLst>
              <a:ext uri="{FF2B5EF4-FFF2-40B4-BE49-F238E27FC236}">
                <a16:creationId xmlns:a16="http://schemas.microsoft.com/office/drawing/2014/main" id="{696BA0EC-3C0C-43F1-98BB-D3BA0A884B19}"/>
              </a:ext>
            </a:extLst>
          </p:cNvPr>
          <p:cNvSpPr/>
          <p:nvPr/>
        </p:nvSpPr>
        <p:spPr>
          <a:xfrm>
            <a:off x="9626167" y="5351657"/>
            <a:ext cx="470527" cy="29617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>
              <a:solidFill>
                <a:schemeClr val="bg1"/>
              </a:solidFill>
            </a:endParaRP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8F07FDA3-AEF9-4255-9D92-5A1B7172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16" y="5366556"/>
            <a:ext cx="414564" cy="310923"/>
          </a:xfrm>
          <a:prstGeom prst="rect">
            <a:avLst/>
          </a:prstGeom>
        </p:spPr>
      </p:pic>
      <p:sp>
        <p:nvSpPr>
          <p:cNvPr id="75" name="Ovale 74">
            <a:extLst>
              <a:ext uri="{FF2B5EF4-FFF2-40B4-BE49-F238E27FC236}">
                <a16:creationId xmlns:a16="http://schemas.microsoft.com/office/drawing/2014/main" id="{D1FCBE02-B1A7-4063-A8DE-F7DDC769F6F0}"/>
              </a:ext>
            </a:extLst>
          </p:cNvPr>
          <p:cNvSpPr/>
          <p:nvPr/>
        </p:nvSpPr>
        <p:spPr>
          <a:xfrm>
            <a:off x="8263333" y="5366556"/>
            <a:ext cx="321333" cy="316514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>
              <a:solidFill>
                <a:schemeClr val="bg1"/>
              </a:solidFill>
            </a:endParaRPr>
          </a:p>
        </p:txBody>
      </p:sp>
      <p:sp>
        <p:nvSpPr>
          <p:cNvPr id="78" name="Triangolo isoscele 77">
            <a:extLst>
              <a:ext uri="{FF2B5EF4-FFF2-40B4-BE49-F238E27FC236}">
                <a16:creationId xmlns:a16="http://schemas.microsoft.com/office/drawing/2014/main" id="{826A55AD-983F-4B11-B155-21F2F7012826}"/>
              </a:ext>
            </a:extLst>
          </p:cNvPr>
          <p:cNvSpPr/>
          <p:nvPr/>
        </p:nvSpPr>
        <p:spPr>
          <a:xfrm>
            <a:off x="10468849" y="5244437"/>
            <a:ext cx="414564" cy="419702"/>
          </a:xfrm>
          <a:prstGeom prst="triangle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>
              <a:solidFill>
                <a:schemeClr val="bg1"/>
              </a:solidFill>
            </a:endParaRPr>
          </a:p>
        </p:txBody>
      </p:sp>
      <p:sp>
        <p:nvSpPr>
          <p:cNvPr id="80" name="Stella a 5 punte 79">
            <a:extLst>
              <a:ext uri="{FF2B5EF4-FFF2-40B4-BE49-F238E27FC236}">
                <a16:creationId xmlns:a16="http://schemas.microsoft.com/office/drawing/2014/main" id="{F2981557-F332-4CEE-A30B-927D4FA8F7B4}"/>
              </a:ext>
            </a:extLst>
          </p:cNvPr>
          <p:cNvSpPr/>
          <p:nvPr/>
        </p:nvSpPr>
        <p:spPr>
          <a:xfrm>
            <a:off x="11239474" y="5244437"/>
            <a:ext cx="511075" cy="419702"/>
          </a:xfrm>
          <a:prstGeom prst="star5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9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3" grpId="0"/>
      <p:bldP spid="22" grpId="0"/>
      <p:bldP spid="23" grpId="0"/>
      <p:bldP spid="49" grpId="0" animBg="1"/>
      <p:bldP spid="75" grpId="0" animBg="1"/>
      <p:bldP spid="78" grpId="0" animBg="1"/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F9A30-79AD-4533-B097-AAF26687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021" y="207193"/>
            <a:ext cx="6630757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Distribuito e Monte Carlo</a:t>
            </a:r>
          </a:p>
        </p:txBody>
      </p:sp>
      <p:sp>
        <p:nvSpPr>
          <p:cNvPr id="9" name="AutoShape 5" descr="Passaggi di esecuzione del Ray Tracing">
            <a:extLst>
              <a:ext uri="{FF2B5EF4-FFF2-40B4-BE49-F238E27FC236}">
                <a16:creationId xmlns:a16="http://schemas.microsoft.com/office/drawing/2014/main" id="{1F80D2FA-E888-4DBB-81CD-36BB7B7C7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961289-EDF4-4FC0-B34E-00FC8D566D9C}"/>
              </a:ext>
            </a:extLst>
          </p:cNvPr>
          <p:cNvSpPr txBox="1"/>
          <p:nvPr/>
        </p:nvSpPr>
        <p:spPr>
          <a:xfrm>
            <a:off x="5943600" y="1305341"/>
            <a:ext cx="583692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Il metodo Monte Carlo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Usato per trovare una soluzione numerica approssimata, 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all’equazione di rendering di </a:t>
            </a:r>
            <a:r>
              <a:rPr lang="it-IT" sz="2400" dirty="0" err="1">
                <a:solidFill>
                  <a:srgbClr val="76B900"/>
                </a:solidFill>
                <a:latin typeface="TypeTwo" panose="00000400000000000000" pitchFamily="2" charset="0"/>
              </a:rPr>
              <a:t>K</a:t>
            </a:r>
            <a:r>
              <a:rPr lang="it-IT" sz="2400" b="0" i="0" dirty="0" err="1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ajiya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(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1986)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T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ecnica 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per integrare la </a:t>
            </a:r>
            <a:r>
              <a:rPr lang="it-IT" sz="2400" b="0" i="0" dirty="0" err="1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quantita’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 di luce 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che arriva in un pixel ottenendo un altro grado di fotorealismo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Si 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seleziona in modo casuale 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un punto all'interno del pixel per sparare il primo raggio, quindi si continua ricorsivamente a scegliere 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in modo casuale una direzione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. </a:t>
            </a: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21B2B4-56B7-497A-ADD7-F90F638400A5}"/>
              </a:ext>
            </a:extLst>
          </p:cNvPr>
          <p:cNvSpPr txBox="1"/>
          <p:nvPr/>
        </p:nvSpPr>
        <p:spPr>
          <a:xfrm>
            <a:off x="546735" y="1305341"/>
            <a:ext cx="497586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TypeTwo" panose="00000400000000000000" pitchFamily="2" charset="0"/>
              </a:rPr>
              <a:t>Ray </a:t>
            </a:r>
            <a:r>
              <a:rPr lang="it-IT" sz="2800" b="1" dirty="0" err="1">
                <a:solidFill>
                  <a:srgbClr val="FF0000"/>
                </a:solidFill>
                <a:latin typeface="TypeTwo" panose="00000400000000000000" pitchFamily="2" charset="0"/>
              </a:rPr>
              <a:t>tracing</a:t>
            </a:r>
            <a:r>
              <a:rPr lang="it-IT" sz="2800" b="1" dirty="0">
                <a:solidFill>
                  <a:srgbClr val="FF0000"/>
                </a:solidFill>
                <a:latin typeface="TypeTwo" panose="00000400000000000000" pitchFamily="2" charset="0"/>
              </a:rPr>
              <a:t> distribuito </a:t>
            </a:r>
          </a:p>
          <a:p>
            <a:endParaRPr lang="it-IT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Idea di 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Robert Cook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(1984).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Per eseguire l'</a:t>
            </a:r>
            <a:r>
              <a:rPr lang="it-IT" sz="2400" dirty="0" err="1">
                <a:solidFill>
                  <a:srgbClr val="76B900"/>
                </a:solidFill>
                <a:latin typeface="TypeTwo" panose="00000400000000000000" pitchFamily="2" charset="0"/>
              </a:rPr>
              <a:t>antialiasing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si deve eseguire il sovra-campionamento spaziale, ovvero prelevare </a:t>
            </a:r>
            <a:r>
              <a:rPr lang="it-IT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piu’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campioni dei raggi rispetto al numero di pixel, e combinare i risultati.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Un modo per farlo si lanciano </a:t>
            </a:r>
            <a:r>
              <a:rPr lang="it-IT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piu’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raggi all'interno di un pixel e  si calcola media.</a:t>
            </a:r>
          </a:p>
        </p:txBody>
      </p:sp>
    </p:spTree>
    <p:extLst>
      <p:ext uri="{BB962C8B-B14F-4D97-AF65-F5344CB8AC3E}">
        <p14:creationId xmlns:p14="http://schemas.microsoft.com/office/powerpoint/2010/main" val="31927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F9A30-79AD-4533-B097-AAF26687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893" y="270257"/>
            <a:ext cx="3165013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RT si RT no?</a:t>
            </a:r>
          </a:p>
        </p:txBody>
      </p:sp>
      <p:sp>
        <p:nvSpPr>
          <p:cNvPr id="9" name="AutoShape 5" descr="Passaggi di esecuzione del Ray Tracing">
            <a:extLst>
              <a:ext uri="{FF2B5EF4-FFF2-40B4-BE49-F238E27FC236}">
                <a16:creationId xmlns:a16="http://schemas.microsoft.com/office/drawing/2014/main" id="{1F80D2FA-E888-4DBB-81CD-36BB7B7C7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78D9F19-24CD-4314-BED7-613EAF282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15"/>
          <a:stretch/>
        </p:blipFill>
        <p:spPr>
          <a:xfrm>
            <a:off x="1176635" y="1492330"/>
            <a:ext cx="10143530" cy="3873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9EA3D946-1F2F-4A69-9C1C-67DB0BFBCBB0}"/>
              </a:ext>
            </a:extLst>
          </p:cNvPr>
          <p:cNvSpPr/>
          <p:nvPr/>
        </p:nvSpPr>
        <p:spPr>
          <a:xfrm>
            <a:off x="2601830" y="3621505"/>
            <a:ext cx="601578" cy="661737"/>
          </a:xfrm>
          <a:prstGeom prst="rect">
            <a:avLst/>
          </a:prstGeom>
          <a:solidFill>
            <a:srgbClr val="76B900"/>
          </a:solidFill>
          <a:ln>
            <a:solidFill>
              <a:srgbClr val="76B9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9B4101-32E5-40C2-A054-515F80E26910}"/>
              </a:ext>
            </a:extLst>
          </p:cNvPr>
          <p:cNvSpPr/>
          <p:nvPr/>
        </p:nvSpPr>
        <p:spPr>
          <a:xfrm>
            <a:off x="10319585" y="3621505"/>
            <a:ext cx="481263" cy="661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76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 descr="Passaggi di esecuzione del Ray Tracing">
            <a:extLst>
              <a:ext uri="{FF2B5EF4-FFF2-40B4-BE49-F238E27FC236}">
                <a16:creationId xmlns:a16="http://schemas.microsoft.com/office/drawing/2014/main" id="{1F80D2FA-E888-4DBB-81CD-36BB7B7C7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1" name="Picture 2" descr="Nvidia RTX non è la stessa cosa del raytracing">
            <a:extLst>
              <a:ext uri="{FF2B5EF4-FFF2-40B4-BE49-F238E27FC236}">
                <a16:creationId xmlns:a16="http://schemas.microsoft.com/office/drawing/2014/main" id="{AA485FDF-B645-4808-99C0-0D7CB33FB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30" y="2551390"/>
            <a:ext cx="7453539" cy="1755219"/>
          </a:xfrm>
          <a:prstGeom prst="rect">
            <a:avLst/>
          </a:prstGeom>
          <a:ln>
            <a:noFill/>
          </a:ln>
          <a:effectLst>
            <a:softEdge rad="342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1B5162C-697C-419F-B0AB-9025C8D87FD6}"/>
              </a:ext>
            </a:extLst>
          </p:cNvPr>
          <p:cNvSpPr txBox="1"/>
          <p:nvPr/>
        </p:nvSpPr>
        <p:spPr>
          <a:xfrm>
            <a:off x="763591" y="1613107"/>
            <a:ext cx="111793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RTX e </a:t>
            </a:r>
            <a:r>
              <a:rPr lang="it-IT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Raytracing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NON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sono la stessa cosa.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Ray Tracing </a:t>
            </a:r>
            <a:r>
              <a:rPr lang="it-IT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e’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un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algoritmo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RTX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e’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una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piattaforma Nvidia</a:t>
            </a:r>
          </a:p>
          <a:p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77635C-7BF9-4998-BACD-31C7C316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92" y="0"/>
            <a:ext cx="3817257" cy="1259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F27CFD-901F-42BC-A40E-883389639DAE}"/>
              </a:ext>
            </a:extLst>
          </p:cNvPr>
          <p:cNvSpPr txBox="1"/>
          <p:nvPr/>
        </p:nvSpPr>
        <p:spPr>
          <a:xfrm>
            <a:off x="4419688" y="254248"/>
            <a:ext cx="77723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TypeTwo" panose="00000400000000000000" pitchFamily="2" charset="0"/>
              </a:rPr>
              <a:t>RTX Non </a:t>
            </a:r>
            <a:r>
              <a:rPr lang="it-IT" sz="5400" dirty="0" err="1">
                <a:solidFill>
                  <a:schemeClr val="bg1"/>
                </a:solidFill>
                <a:latin typeface="TypeTwo" panose="00000400000000000000" pitchFamily="2" charset="0"/>
              </a:rPr>
              <a:t>e’</a:t>
            </a:r>
            <a:r>
              <a:rPr lang="it-IT" sz="5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it-IT" sz="5400" dirty="0" err="1">
                <a:solidFill>
                  <a:schemeClr val="bg1"/>
                </a:solidFill>
                <a:latin typeface="TypeTwo" panose="00000400000000000000" pitchFamily="2" charset="0"/>
              </a:rPr>
              <a:t>Raytracing</a:t>
            </a:r>
            <a:r>
              <a:rPr lang="it-IT" sz="5400" dirty="0">
                <a:solidFill>
                  <a:schemeClr val="bg1"/>
                </a:solidFill>
                <a:latin typeface="TypeTwo" panose="00000400000000000000" pitchFamily="2" charset="0"/>
              </a:rPr>
              <a:t>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01D352-E11B-4DD8-AFDD-C4FADF8DBA67}"/>
              </a:ext>
            </a:extLst>
          </p:cNvPr>
          <p:cNvSpPr txBox="1"/>
          <p:nvPr/>
        </p:nvSpPr>
        <p:spPr>
          <a:xfrm>
            <a:off x="763590" y="3722839"/>
            <a:ext cx="9377938" cy="357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ypeTwo" panose="00000400000000000000" pitchFamily="2" charset="0"/>
              </a:rPr>
              <a:t>Per </a:t>
            </a:r>
            <a:r>
              <a:rPr lang="en-US" sz="2400" dirty="0" err="1">
                <a:solidFill>
                  <a:srgbClr val="FFFFFF"/>
                </a:solidFill>
                <a:latin typeface="TypeTwo" panose="00000400000000000000" pitchFamily="2" charset="0"/>
              </a:rPr>
              <a:t>citare</a:t>
            </a:r>
            <a:r>
              <a:rPr lang="en-US" sz="2400" dirty="0">
                <a:solidFill>
                  <a:srgbClr val="FFFFFF"/>
                </a:solidFill>
                <a:latin typeface="TypeTwo" panose="00000400000000000000" pitchFamily="2" charset="0"/>
              </a:rPr>
              <a:t> le parole del </a:t>
            </a:r>
            <a:r>
              <a:rPr lang="en-US" sz="2400" dirty="0">
                <a:solidFill>
                  <a:srgbClr val="76B900"/>
                </a:solidFill>
                <a:latin typeface="TypeTwo" panose="00000400000000000000" pitchFamily="2" charset="0"/>
              </a:rPr>
              <a:t>CEO</a:t>
            </a:r>
            <a:r>
              <a:rPr lang="en-US" sz="2400" dirty="0">
                <a:solidFill>
                  <a:srgbClr val="FFFFFF"/>
                </a:solidFill>
                <a:latin typeface="TypeTwo" panose="00000400000000000000" pitchFamily="2" charset="0"/>
              </a:rPr>
              <a:t> di Nvidia </a:t>
            </a:r>
            <a:r>
              <a:rPr lang="en-US" sz="2400" dirty="0">
                <a:solidFill>
                  <a:srgbClr val="76B900"/>
                </a:solidFill>
                <a:latin typeface="TypeTwo" panose="00000400000000000000" pitchFamily="2" charset="0"/>
              </a:rPr>
              <a:t>Jensen</a:t>
            </a:r>
            <a:r>
              <a:rPr lang="en-US" sz="2400" dirty="0">
                <a:solidFill>
                  <a:srgbClr val="FFFFFF"/>
                </a:solidFill>
                <a:latin typeface="TypeTwo" panose="00000400000000000000" pitchFamily="2" charset="0"/>
              </a:rPr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66D52A-10FD-4FE1-B4D6-47B07D741128}"/>
              </a:ext>
            </a:extLst>
          </p:cNvPr>
          <p:cNvSpPr txBox="1"/>
          <p:nvPr/>
        </p:nvSpPr>
        <p:spPr>
          <a:xfrm>
            <a:off x="1159034" y="4919599"/>
            <a:ext cx="8115661" cy="109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"La Nvidia RTX e’ una </a:t>
            </a:r>
            <a:r>
              <a:rPr lang="en-US" sz="2400" i="1" dirty="0">
                <a:solidFill>
                  <a:srgbClr val="FF0000"/>
                </a:solidFill>
                <a:latin typeface="TypeTwo" panose="00000400000000000000" pitchFamily="2" charset="0"/>
              </a:rPr>
              <a:t>PIATTAFORMA</a:t>
            </a: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, </a:t>
            </a:r>
            <a:r>
              <a:rPr lang="en-US" sz="2400" i="1" dirty="0" err="1">
                <a:solidFill>
                  <a:srgbClr val="FFFFFF"/>
                </a:solidFill>
                <a:latin typeface="TypeTwo" panose="00000400000000000000" pitchFamily="2" charset="0"/>
              </a:rPr>
              <a:t>composta</a:t>
            </a: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 da </a:t>
            </a:r>
            <a:r>
              <a:rPr lang="en-US" sz="2400" i="1" dirty="0" err="1">
                <a:solidFill>
                  <a:srgbClr val="FFFFFF"/>
                </a:solidFill>
                <a:latin typeface="TypeTwo" panose="00000400000000000000" pitchFamily="2" charset="0"/>
              </a:rPr>
              <a:t>architettura</a:t>
            </a: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, software, SDK e </a:t>
            </a:r>
            <a:r>
              <a:rPr lang="en-US" sz="2400" i="1" dirty="0" err="1">
                <a:solidFill>
                  <a:srgbClr val="FFFFFF"/>
                </a:solidFill>
                <a:latin typeface="TypeTwo" panose="00000400000000000000" pitchFamily="2" charset="0"/>
              </a:rPr>
              <a:t>librerie</a:t>
            </a: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 </a:t>
            </a:r>
            <a:r>
              <a:rPr lang="en-US" sz="2400" i="1" dirty="0" err="1">
                <a:solidFill>
                  <a:srgbClr val="FFFFFF"/>
                </a:solidFill>
                <a:latin typeface="TypeTwo" panose="00000400000000000000" pitchFamily="2" charset="0"/>
              </a:rPr>
              <a:t>che</a:t>
            </a: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 ci </a:t>
            </a:r>
            <a:r>
              <a:rPr lang="en-US" sz="2400" i="1" dirty="0" err="1">
                <a:solidFill>
                  <a:srgbClr val="FFFFFF"/>
                </a:solidFill>
                <a:latin typeface="TypeTwo" panose="00000400000000000000" pitchFamily="2" charset="0"/>
              </a:rPr>
              <a:t>consente</a:t>
            </a: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 di </a:t>
            </a:r>
            <a:r>
              <a:rPr lang="en-US" sz="2400" i="1" dirty="0">
                <a:solidFill>
                  <a:srgbClr val="FF0000"/>
                </a:solidFill>
                <a:latin typeface="TypeTwo" panose="00000400000000000000" pitchFamily="2" charset="0"/>
              </a:rPr>
              <a:t>COMBINARE DIVERSI</a:t>
            </a: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 tipi di </a:t>
            </a:r>
            <a:r>
              <a:rPr lang="en-US" sz="2400" i="1" dirty="0" err="1">
                <a:solidFill>
                  <a:srgbClr val="FFFFFF"/>
                </a:solidFill>
                <a:latin typeface="TypeTwo" panose="00000400000000000000" pitchFamily="2" charset="0"/>
              </a:rPr>
              <a:t>tecnologie</a:t>
            </a: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 di rendering in </a:t>
            </a:r>
            <a:r>
              <a:rPr lang="en-US" sz="2400" i="1" dirty="0">
                <a:solidFill>
                  <a:srgbClr val="FF0000"/>
                </a:solidFill>
                <a:latin typeface="TypeTwo" panose="00000400000000000000" pitchFamily="2" charset="0"/>
              </a:rPr>
              <a:t>UNA PIATTAFORMA</a:t>
            </a: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 </a:t>
            </a:r>
            <a:r>
              <a:rPr lang="en-US" sz="2400" i="1" dirty="0" err="1">
                <a:solidFill>
                  <a:srgbClr val="FFFFFF"/>
                </a:solidFill>
                <a:latin typeface="TypeTwo" panose="00000400000000000000" pitchFamily="2" charset="0"/>
              </a:rPr>
              <a:t>unificata</a:t>
            </a:r>
            <a:r>
              <a:rPr lang="en-US" sz="2400" i="1" dirty="0">
                <a:solidFill>
                  <a:srgbClr val="FFFFFF"/>
                </a:solidFill>
                <a:latin typeface="TypeTwo" panose="00000400000000000000" pitchFamily="2" charset="0"/>
              </a:rPr>
              <a:t> e </a:t>
            </a:r>
            <a:r>
              <a:rPr lang="en-US" sz="2400" i="1" dirty="0" err="1">
                <a:solidFill>
                  <a:srgbClr val="FFFFFF"/>
                </a:solidFill>
                <a:latin typeface="TypeTwo" panose="00000400000000000000" pitchFamily="2" charset="0"/>
              </a:rPr>
              <a:t>coesa</a:t>
            </a:r>
            <a:r>
              <a:rPr lang="en-US" sz="2400" dirty="0">
                <a:solidFill>
                  <a:srgbClr val="FFFFFF"/>
                </a:solidFill>
                <a:latin typeface="TypeTwo" panose="00000400000000000000" pitchFamily="2" charset="0"/>
              </a:rPr>
              <a:t>"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E785027-1BD7-44D2-B00F-7946FFF57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4" r="20844"/>
          <a:stretch/>
        </p:blipFill>
        <p:spPr>
          <a:xfrm>
            <a:off x="8848436" y="3790481"/>
            <a:ext cx="3892960" cy="44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laser&#10;&#10;Descrizione generata automaticamente">
            <a:extLst>
              <a:ext uri="{FF2B5EF4-FFF2-40B4-BE49-F238E27FC236}">
                <a16:creationId xmlns:a16="http://schemas.microsoft.com/office/drawing/2014/main" id="{932DF36E-126D-4058-BEF9-ABBCD17EA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891" y="-7493"/>
            <a:ext cx="10594109" cy="6857990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reflection stA="0" endPos="65000" dist="50800" dir="5400000" sy="-100000" algn="bl" rotWithShape="0"/>
            <a:softEdge rad="0"/>
          </a:effectLst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B81E817D-3915-42D7-8239-6BFF0990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5" y="224998"/>
            <a:ext cx="10515600" cy="6878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TypeTwo" panose="00000400000000000000" pitchFamily="2" charset="0"/>
              </a:rPr>
              <a:t>RTX: </a:t>
            </a:r>
            <a:r>
              <a:rPr lang="en-US" sz="5400" b="1" dirty="0" err="1">
                <a:solidFill>
                  <a:srgbClr val="FFFFFF"/>
                </a:solidFill>
                <a:latin typeface="TypeTwo" panose="00000400000000000000" pitchFamily="2" charset="0"/>
              </a:rPr>
              <a:t>l’imprenditore</a:t>
            </a:r>
            <a:endParaRPr lang="en-US" sz="5400" b="1" dirty="0">
              <a:solidFill>
                <a:srgbClr val="FFFFFF"/>
              </a:solidFill>
              <a:latin typeface="TypeTwo" panose="00000400000000000000" pitchFamily="2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3E5CCE3-6C1F-4034-9010-15EF525717A0}"/>
              </a:ext>
            </a:extLst>
          </p:cNvPr>
          <p:cNvSpPr txBox="1"/>
          <p:nvPr/>
        </p:nvSpPr>
        <p:spPr>
          <a:xfrm>
            <a:off x="668480" y="1000691"/>
            <a:ext cx="1112635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Analogia con l’impresa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RTX</a:t>
            </a:r>
            <a:r>
              <a:rPr lang="it-IT" sz="2400" dirty="0">
                <a:latin typeface="TypeTwo" panose="00000400000000000000" pitchFamily="2" charset="0"/>
              </a:rPr>
              <a:t> è come a una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piccola impresa</a:t>
            </a:r>
            <a:r>
              <a:rPr lang="it-IT" sz="2400" dirty="0">
                <a:latin typeface="TypeTwo" panose="00000400000000000000" pitchFamily="2" charset="0"/>
              </a:rPr>
              <a:t>, con un imprenditore e due dipendenti.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GTX</a:t>
            </a:r>
            <a:r>
              <a:rPr lang="it-IT" sz="2400" dirty="0">
                <a:latin typeface="TypeTwo" panose="00000400000000000000" pitchFamily="2" charset="0"/>
              </a:rPr>
              <a:t> è come un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freelance</a:t>
            </a:r>
            <a:r>
              <a:rPr lang="it-IT" sz="2400" dirty="0">
                <a:latin typeface="TypeTwo" panose="00000400000000000000" pitchFamily="2" charset="0"/>
              </a:rPr>
              <a:t> solista che gestisce la propria </a:t>
            </a:r>
            <a:r>
              <a:rPr lang="it-IT" sz="2400" dirty="0" err="1">
                <a:latin typeface="TypeTwo" panose="00000400000000000000" pitchFamily="2" charset="0"/>
              </a:rPr>
              <a:t>attivita’</a:t>
            </a:r>
            <a:r>
              <a:rPr lang="it-IT" sz="2400" dirty="0">
                <a:latin typeface="TypeTwo" panose="000004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ypeTwo" panose="00000400000000000000" pitchFamily="2" charset="0"/>
            </a:endParaRPr>
          </a:p>
          <a:p>
            <a:r>
              <a:rPr lang="it-IT" sz="2400" dirty="0">
                <a:latin typeface="TypeTwo" panose="00000400000000000000" pitchFamily="2" charset="0"/>
              </a:rPr>
              <a:t>Entrambe le aziende devono svolgere 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la stessa </a:t>
            </a:r>
            <a:r>
              <a:rPr lang="it-IT" sz="2400" dirty="0" err="1">
                <a:solidFill>
                  <a:srgbClr val="FF0000"/>
                </a:solidFill>
                <a:latin typeface="TypeTwo" panose="00000400000000000000" pitchFamily="2" charset="0"/>
              </a:rPr>
              <a:t>quantita’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 di lavoro </a:t>
            </a:r>
            <a:r>
              <a:rPr lang="it-IT" sz="2400" dirty="0">
                <a:latin typeface="TypeTwo" panose="00000400000000000000" pitchFamily="2" charset="0"/>
              </a:rPr>
              <a:t>ogni giorno.</a:t>
            </a:r>
          </a:p>
          <a:p>
            <a:endParaRPr lang="it-IT" sz="2400" dirty="0">
              <a:latin typeface="TypeTwo" panose="00000400000000000000" pitchFamily="2" charset="0"/>
            </a:endParaRPr>
          </a:p>
          <a:p>
            <a:r>
              <a:rPr lang="it-IT" sz="2400" dirty="0">
                <a:latin typeface="TypeTwo" panose="00000400000000000000" pitchFamily="2" charset="0"/>
              </a:rPr>
              <a:t>L'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imprenditore </a:t>
            </a:r>
            <a:r>
              <a:rPr lang="it-IT" sz="2400" dirty="0">
                <a:latin typeface="TypeTwo" panose="00000400000000000000" pitchFamily="2" charset="0"/>
              </a:rPr>
              <a:t>(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RTX</a:t>
            </a:r>
            <a:r>
              <a:rPr lang="it-IT" sz="2400" dirty="0">
                <a:latin typeface="TypeTwo" panose="00000400000000000000" pitchFamily="2" charset="0"/>
              </a:rPr>
              <a:t>) gestisce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it-IT" sz="2400" dirty="0">
                <a:latin typeface="TypeTwo" panose="00000400000000000000" pitchFamily="2" charset="0"/>
              </a:rPr>
              <a:t>agli altri dipendenti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ypeTwo" panose="00000400000000000000" pitchFamily="2" charset="0"/>
              </a:rPr>
              <a:t>il suo contabile aiuta con i libri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ypeTwo" panose="00000400000000000000" pitchFamily="2" charset="0"/>
              </a:rPr>
              <a:t>l'addetto alle consegne gestisce le spedizioni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ypeTwo" panose="00000400000000000000" pitchFamily="2" charset="0"/>
              </a:rPr>
              <a:t>Ognuno di loro </a:t>
            </a:r>
            <a:r>
              <a:rPr lang="it-IT" sz="2400" dirty="0" err="1">
                <a:solidFill>
                  <a:srgbClr val="76B900"/>
                </a:solidFill>
                <a:latin typeface="TypeTwo" panose="00000400000000000000" pitchFamily="2" charset="0"/>
              </a:rPr>
              <a:t>e’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 specializzato </a:t>
            </a:r>
            <a:r>
              <a:rPr lang="it-IT" sz="2400" dirty="0">
                <a:latin typeface="TypeTwo" panose="00000400000000000000" pitchFamily="2" charset="0"/>
              </a:rPr>
              <a:t>nel loro lavoro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ypeTwo" panose="00000400000000000000" pitchFamily="2" charset="0"/>
              </a:rPr>
              <a:t>Ma possono incrociarsi in ufficio e 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condividere informazioni</a:t>
            </a:r>
            <a:r>
              <a:rPr lang="it-IT" sz="2400" dirty="0">
                <a:latin typeface="TypeTwo" panose="00000400000000000000" pitchFamily="2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ypeTwo" panose="00000400000000000000" pitchFamily="2" charset="0"/>
              </a:rPr>
              <a:t>Ogni persona rappresenta un 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chipset della GPU RTX</a:t>
            </a:r>
            <a:endParaRPr lang="it-IT" sz="2400" dirty="0">
              <a:latin typeface="TypeTwo" panose="00000400000000000000" pitchFamily="2" charset="0"/>
            </a:endParaRPr>
          </a:p>
          <a:p>
            <a:endParaRPr lang="it-IT" sz="2400" dirty="0">
              <a:latin typeface="TypeTwo" panose="00000400000000000000" pitchFamily="2" charset="0"/>
            </a:endParaRPr>
          </a:p>
          <a:p>
            <a:r>
              <a:rPr lang="it-IT" sz="2400" dirty="0">
                <a:latin typeface="TypeTwo" panose="00000400000000000000" pitchFamily="2" charset="0"/>
              </a:rPr>
              <a:t>Il 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libero professionista </a:t>
            </a:r>
            <a:r>
              <a:rPr lang="it-IT" sz="2400" dirty="0">
                <a:latin typeface="TypeTwo" panose="00000400000000000000" pitchFamily="2" charset="0"/>
              </a:rPr>
              <a:t>(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GTX</a:t>
            </a:r>
            <a:r>
              <a:rPr lang="it-IT" sz="2400" dirty="0">
                <a:latin typeface="TypeTwo" panose="00000400000000000000" pitchFamily="2" charset="0"/>
              </a:rPr>
              <a:t>)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it-IT" sz="2400" dirty="0">
                <a:latin typeface="TypeTwo" panose="00000400000000000000" pitchFamily="2" charset="0"/>
              </a:rPr>
              <a:t>deve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occuparsi di tutti i lavori da solo</a:t>
            </a:r>
            <a:r>
              <a:rPr lang="it-IT" sz="2400" dirty="0">
                <a:latin typeface="TypeTwo" panose="00000400000000000000" pitchFamily="2" charset="0"/>
              </a:rPr>
              <a:t>, tutto nello stesso tempo dell’impresa RTX. Semplicemente 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non </a:t>
            </a:r>
            <a:r>
              <a:rPr lang="it-IT" sz="2400" dirty="0" err="1">
                <a:solidFill>
                  <a:srgbClr val="FF0000"/>
                </a:solidFill>
                <a:latin typeface="TypeTwo" panose="00000400000000000000" pitchFamily="2" charset="0"/>
              </a:rPr>
              <a:t>sara’</a:t>
            </a:r>
            <a:r>
              <a:rPr 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 in grado di tenere il passo </a:t>
            </a:r>
            <a:r>
              <a:rPr lang="it-IT" sz="2400" dirty="0">
                <a:latin typeface="TypeTwo" panose="00000400000000000000" pitchFamily="2" charset="0"/>
              </a:rPr>
              <a:t>alla fine. </a:t>
            </a:r>
          </a:p>
          <a:p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B00505-2BFC-4054-846D-3B1414BCEF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5" t="27808" r="20370" b="28825"/>
          <a:stretch/>
        </p:blipFill>
        <p:spPr>
          <a:xfrm>
            <a:off x="8526419" y="3421502"/>
            <a:ext cx="2443019" cy="18001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5218D21-D01D-4305-AAF8-FA10EBFA4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438" y="5680363"/>
            <a:ext cx="1023979" cy="1029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768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lbero, erba, esterni, pianta&#10;&#10;Descrizione generata automaticamente">
            <a:extLst>
              <a:ext uri="{FF2B5EF4-FFF2-40B4-BE49-F238E27FC236}">
                <a16:creationId xmlns:a16="http://schemas.microsoft.com/office/drawing/2014/main" id="{EC00D0D3-3CB7-45EA-B0F0-A1A5C0D84C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009" y="218083"/>
            <a:ext cx="5259493" cy="6669100"/>
          </a:xfrm>
          <a:prstGeom prst="rect">
            <a:avLst/>
          </a:prstGeom>
          <a:effectLst>
            <a:innerShdw blurRad="1206500" dist="50800" dir="18900000">
              <a:prstClr val="black">
                <a:alpha val="50000"/>
              </a:prstClr>
            </a:innerShdw>
            <a:softEdge rad="7620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EA9978-5007-4C12-BA71-7223AE69ACEF}"/>
              </a:ext>
            </a:extLst>
          </p:cNvPr>
          <p:cNvSpPr txBox="1"/>
          <p:nvPr/>
        </p:nvSpPr>
        <p:spPr>
          <a:xfrm>
            <a:off x="5397502" y="1166842"/>
            <a:ext cx="64214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In natura, una </a:t>
            </a:r>
            <a:r>
              <a:rPr lang="it-IT" sz="25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sorgente di luce </a:t>
            </a:r>
            <a:r>
              <a:rPr lang="it-IT" sz="25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emette un raggio di fotoni che viaggia fino a raggiungere una superficie che ne interrompe il tragitto . </a:t>
            </a:r>
          </a:p>
          <a:p>
            <a:endParaRPr lang="it-IT" sz="25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r>
              <a:rPr lang="it-IT" sz="2500" dirty="0">
                <a:solidFill>
                  <a:schemeClr val="bg1"/>
                </a:solidFill>
                <a:latin typeface="TypeTwo" panose="00000400000000000000" pitchFamily="2" charset="0"/>
              </a:rPr>
              <a:t>S</a:t>
            </a:r>
            <a:r>
              <a:rPr lang="it-IT" sz="25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i possono verificare fenomeni di: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rgbClr val="76B900"/>
                </a:solidFill>
                <a:latin typeface="TypeTwo" panose="00000400000000000000" pitchFamily="2" charset="0"/>
              </a:rPr>
              <a:t>Assorbimento</a:t>
            </a:r>
            <a:r>
              <a:rPr lang="it-IT" sz="2500" dirty="0">
                <a:solidFill>
                  <a:schemeClr val="bg1"/>
                </a:solidFill>
                <a:latin typeface="TypeTwo" panose="00000400000000000000" pitchFamily="2" charset="0"/>
              </a:rPr>
              <a:t> (perdita di </a:t>
            </a:r>
            <a:r>
              <a:rPr lang="it-IT" sz="2500" dirty="0" err="1">
                <a:solidFill>
                  <a:schemeClr val="bg1"/>
                </a:solidFill>
                <a:latin typeface="TypeTwo" panose="00000400000000000000" pitchFamily="2" charset="0"/>
              </a:rPr>
              <a:t>intensita’</a:t>
            </a:r>
            <a:r>
              <a:rPr lang="it-IT" sz="2500" dirty="0">
                <a:solidFill>
                  <a:schemeClr val="bg1"/>
                </a:solidFill>
                <a:latin typeface="TypeTwo" panose="00000400000000000000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rgbClr val="76B900"/>
                </a:solidFill>
                <a:latin typeface="TypeTwo" panose="00000400000000000000" pitchFamily="2" charset="0"/>
              </a:rPr>
              <a:t>Riflessione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rgbClr val="76B900"/>
                </a:solidFill>
                <a:latin typeface="TypeTwo" panose="00000400000000000000" pitchFamily="2" charset="0"/>
              </a:rPr>
              <a:t>Rifrazione</a:t>
            </a:r>
          </a:p>
          <a:p>
            <a:endParaRPr lang="it-IT" sz="25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r>
              <a:rPr lang="it-IT" sz="2500" dirty="0">
                <a:solidFill>
                  <a:schemeClr val="bg1"/>
                </a:solidFill>
                <a:latin typeface="TypeTwo" panose="00000400000000000000" pitchFamily="2" charset="0"/>
              </a:rPr>
              <a:t>I raggi possono poi colpire altre superfici.</a:t>
            </a:r>
          </a:p>
          <a:p>
            <a:r>
              <a:rPr lang="it-IT" sz="2500" dirty="0">
                <a:solidFill>
                  <a:schemeClr val="bg1"/>
                </a:solidFill>
                <a:latin typeface="TypeTwo" panose="00000400000000000000" pitchFamily="2" charset="0"/>
              </a:rPr>
              <a:t>Alcuni di questi raggi, alla fine del viaggio, colpiscono il nostro occhio, permettendoci di vedere la scena.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045AAE-15F4-445A-98FD-2B5C887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823" y="218083"/>
            <a:ext cx="3451139" cy="659876"/>
          </a:xfrm>
        </p:spPr>
        <p:txBody>
          <a:bodyPr>
            <a:noAutofit/>
          </a:bodyPr>
          <a:lstStyle/>
          <a:p>
            <a:pPr algn="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In Natura… </a:t>
            </a:r>
          </a:p>
        </p:txBody>
      </p:sp>
    </p:spTree>
    <p:extLst>
      <p:ext uri="{BB962C8B-B14F-4D97-AF65-F5344CB8AC3E}">
        <p14:creationId xmlns:p14="http://schemas.microsoft.com/office/powerpoint/2010/main" val="27186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2496DB-E9E8-45A7-800C-CD6F6E50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91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5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292F83-8AF1-4066-A6AB-2950143009A3}"/>
              </a:ext>
            </a:extLst>
          </p:cNvPr>
          <p:cNvSpPr txBox="1"/>
          <p:nvPr/>
        </p:nvSpPr>
        <p:spPr>
          <a:xfrm>
            <a:off x="1239651" y="1951672"/>
            <a:ext cx="1000826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28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All'interno della piattaforma RTX abbiamo 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3 core di elaborazione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dedicati che fanno parte dell'architettura Turing Chip: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FF0000"/>
                </a:solidFill>
                <a:latin typeface="TypeTwo" panose="00000400000000000000" pitchFamily="2" charset="0"/>
              </a:rPr>
              <a:t>Tensor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 Core 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(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AI e Deep Learning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RT Core 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(</a:t>
            </a:r>
            <a:r>
              <a:rPr lang="it-IT" sz="2800" dirty="0" err="1">
                <a:solidFill>
                  <a:srgbClr val="76B900"/>
                </a:solidFill>
                <a:latin typeface="TypeTwo" panose="00000400000000000000" pitchFamily="2" charset="0"/>
              </a:rPr>
              <a:t>Raytracing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Streaming Multiprocessor Core 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(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fisica, rasterizzazione, shader e tutto il resto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D356418-9072-452A-8B12-B7740FFC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922"/>
            <a:ext cx="10515600" cy="6878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TypeTwo" panose="00000400000000000000" pitchFamily="2" charset="0"/>
              </a:rPr>
              <a:t>I CORE DEL CHIPSET</a:t>
            </a:r>
            <a:endParaRPr lang="en-US" sz="5400" b="1" dirty="0">
              <a:solidFill>
                <a:srgbClr val="FFFFFF"/>
              </a:solidFill>
              <a:latin typeface="TypeTwo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E3612F-E711-44EE-8105-5F9739A13856}"/>
              </a:ext>
            </a:extLst>
          </p:cNvPr>
          <p:cNvSpPr txBox="1"/>
          <p:nvPr/>
        </p:nvSpPr>
        <p:spPr>
          <a:xfrm>
            <a:off x="294808" y="1135779"/>
            <a:ext cx="11897191" cy="499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Lo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 Streaming Multiprocessor Core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permette: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Rasterizzazioni e simulazioni </a:t>
            </a:r>
            <a:r>
              <a:rPr lang="it-IT" sz="2800" dirty="0" err="1">
                <a:solidFill>
                  <a:schemeClr val="bg1"/>
                </a:solidFill>
                <a:latin typeface="TypeTwo" panose="00000400000000000000" pitchFamily="2" charset="0"/>
              </a:rPr>
              <a:t>piu’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 veloci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Il 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doppio di </a:t>
            </a:r>
            <a:r>
              <a:rPr lang="it-IT" sz="2800" dirty="0" err="1">
                <a:solidFill>
                  <a:srgbClr val="76B900"/>
                </a:solidFill>
                <a:latin typeface="TypeTwo" panose="00000400000000000000" pitchFamily="2" charset="0"/>
              </a:rPr>
              <a:t>bandwidth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(architettura cache unificata)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Calcolo dell’ombreggiatura a </a:t>
            </a:r>
            <a:r>
              <a:rPr lang="it-IT" sz="2800" dirty="0" err="1">
                <a:solidFill>
                  <a:schemeClr val="bg1"/>
                </a:solidFill>
                <a:latin typeface="TypeTwo" panose="00000400000000000000" pitchFamily="2" charset="0"/>
              </a:rPr>
              <a:t>velocita’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 variabile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16 trilioni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di operazioni al secondo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Include nuove tecnologie grafiche come: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800" dirty="0" err="1">
                <a:solidFill>
                  <a:srgbClr val="FF0000"/>
                </a:solidFill>
                <a:latin typeface="TypeTwo" panose="00000400000000000000" pitchFamily="2" charset="0"/>
              </a:rPr>
              <a:t>Variable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 Rate </a:t>
            </a:r>
            <a:r>
              <a:rPr lang="it-IT" sz="2800" dirty="0" err="1">
                <a:solidFill>
                  <a:srgbClr val="FF0000"/>
                </a:solidFill>
                <a:latin typeface="TypeTwo" panose="00000400000000000000" pitchFamily="2" charset="0"/>
              </a:rPr>
              <a:t>Shading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(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concentra tutti i calcoli nel punto di focus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dell’utente)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Lavora esclusivamente con i 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core Cuda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A813EB14-17DB-4718-AB7E-78965F6D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68" y="159494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SM Core</a:t>
            </a:r>
          </a:p>
        </p:txBody>
      </p:sp>
    </p:spTree>
    <p:extLst>
      <p:ext uri="{BB962C8B-B14F-4D97-AF65-F5344CB8AC3E}">
        <p14:creationId xmlns:p14="http://schemas.microsoft.com/office/powerpoint/2010/main" val="100784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72045AAE-15F4-445A-98FD-2B5C887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Core CUDA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917FB-739B-439F-9D78-89A27369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962" y="7956431"/>
            <a:ext cx="65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E458CD2-B52C-4C6C-9B16-79B6609FFC49}"/>
              </a:ext>
            </a:extLst>
          </p:cNvPr>
          <p:cNvSpPr txBox="1"/>
          <p:nvPr/>
        </p:nvSpPr>
        <p:spPr>
          <a:xfrm>
            <a:off x="435990" y="1147606"/>
            <a:ext cx="11565380" cy="391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Nelle ultime GPU i 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core Cuda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sono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 4608. </a:t>
            </a:r>
            <a:endParaRPr lang="it-IT" sz="28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Servono per 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calcoli di simulazione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Con gli SDK si possono creare 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simulazioni </a:t>
            </a:r>
            <a:r>
              <a:rPr lang="it-IT" sz="2800" dirty="0" err="1">
                <a:solidFill>
                  <a:srgbClr val="FF0000"/>
                </a:solidFill>
                <a:latin typeface="TypeTwo" panose="00000400000000000000" pitchFamily="2" charset="0"/>
              </a:rPr>
              <a:t>piu’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 realistiche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Scientifiche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: particelle, stoffa, fuoco, fluidi, proteine;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Videoludiche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: per le 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interazione con l’ambiente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(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capelli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, 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vegetazione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, esplosioni);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Utile per la </a:t>
            </a:r>
            <a:r>
              <a:rPr lang="it-IT" sz="2800" dirty="0" err="1">
                <a:solidFill>
                  <a:srgbClr val="76B900"/>
                </a:solidFill>
                <a:latin typeface="TypeTwo" panose="00000400000000000000" pitchFamily="2" charset="0"/>
              </a:rPr>
              <a:t>realta’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 virtuale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, la </a:t>
            </a:r>
            <a:r>
              <a:rPr lang="it-IT" sz="2800" dirty="0" err="1">
                <a:solidFill>
                  <a:srgbClr val="76B900"/>
                </a:solidFill>
                <a:latin typeface="TypeTwo" panose="00000400000000000000" pitchFamily="2" charset="0"/>
              </a:rPr>
              <a:t>realta’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 aumentata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e i primi esperimenti di 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olografici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.</a:t>
            </a:r>
            <a:endParaRPr lang="it-IT" sz="2800" dirty="0">
              <a:latin typeface="TypeTwo" panose="00000400000000000000" pitchFamily="2" charset="0"/>
            </a:endParaRPr>
          </a:p>
        </p:txBody>
      </p:sp>
      <p:pic>
        <p:nvPicPr>
          <p:cNvPr id="1026" name="Picture 2" descr="Risultato immagini per dna cg">
            <a:extLst>
              <a:ext uri="{FF2B5EF4-FFF2-40B4-BE49-F238E27FC236}">
                <a16:creationId xmlns:a16="http://schemas.microsoft.com/office/drawing/2014/main" id="{939324D8-8C4E-467E-AF2A-53A4AF61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98" y="0"/>
            <a:ext cx="5078522" cy="2975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persona, uomo, interni&#10;&#10;Descrizione generata automaticamente">
            <a:extLst>
              <a:ext uri="{FF2B5EF4-FFF2-40B4-BE49-F238E27FC236}">
                <a16:creationId xmlns:a16="http://schemas.microsoft.com/office/drawing/2014/main" id="{CFEBECC1-27F9-45DF-8218-48EF4CEF9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05" y="3637280"/>
            <a:ext cx="5367866" cy="32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72045AAE-15F4-445A-98FD-2B5C887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Nvidia Cuda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05AD64-FECD-4E65-B391-3C9781B5D9BE}"/>
              </a:ext>
            </a:extLst>
          </p:cNvPr>
          <p:cNvSpPr txBox="1"/>
          <p:nvPr/>
        </p:nvSpPr>
        <p:spPr>
          <a:xfrm>
            <a:off x="315564" y="1274564"/>
            <a:ext cx="6764246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Cuda (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Compute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Unified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 Device Architecture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  <a:cs typeface="Open Sans" panose="020B0606030504020204" pitchFamily="34" charset="0"/>
              </a:rPr>
              <a:t>CUDA nasce nel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76B900"/>
                </a:solidFill>
                <a:effectLst/>
                <a:latin typeface="TypeTwo" panose="00000400000000000000" pitchFamily="2" charset="0"/>
                <a:cs typeface="Open Sans" panose="020B0606030504020204" pitchFamily="34" charset="0"/>
              </a:rPr>
              <a:t>2006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  <a:cs typeface="Open Sans" panose="020B0606030504020204" pitchFamily="34" charset="0"/>
              </a:rPr>
              <a:t>CUDA </a:t>
            </a:r>
            <a:r>
              <a:rPr lang="it-IT" altLang="it-IT" sz="2400" dirty="0" err="1">
                <a:solidFill>
                  <a:schemeClr val="bg1"/>
                </a:solidFill>
                <a:latin typeface="TypeTwo" panose="00000400000000000000" pitchFamily="2" charset="0"/>
                <a:cs typeface="Open Sans" panose="020B0606030504020204" pitchFamily="34" charset="0"/>
              </a:rPr>
              <a:t>e’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  <a:cs typeface="Open Sans" panose="020B0606030504020204" pitchFamily="34" charset="0"/>
              </a:rPr>
              <a:t> una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ypeTwo" panose="00000400000000000000" pitchFamily="2" charset="0"/>
                <a:cs typeface="Open Sans" panose="020B0606030504020204" pitchFamily="34" charset="0"/>
              </a:rPr>
              <a:t>piattaforma di elaborazione parallela 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NVIDIA ha sviluppato CUDA per le GPU dalla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serie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GeForce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ypeTwo" panose="00000400000000000000" pitchFamily="2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Notevole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incremento prestazionale: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La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CPU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quindi interpreta e invia le informazioni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la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GPU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elabora i dati in parallelo. </a:t>
            </a: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rgbClr val="76B900"/>
              </a:solidFill>
              <a:effectLst/>
              <a:latin typeface="TypeTwo" panose="000004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Adatto </a:t>
            </a:r>
            <a:r>
              <a:rPr lang="it-IT" alt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per la 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generazione di scene 3D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CFAAC2F-485E-469F-BFA8-2056005A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041" y="1757125"/>
            <a:ext cx="4454304" cy="38977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0" endPos="29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359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1A34A-044D-4E66-A0E4-371F703A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AB0AC569-9548-49A0-89A1-8424260F5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610"/>
            <a:ext cx="12203774" cy="6851389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AB1B7C0E-C7EF-4A2A-A600-CD0EF5EE59E7}"/>
              </a:ext>
            </a:extLst>
          </p:cNvPr>
          <p:cNvSpPr/>
          <p:nvPr/>
        </p:nvSpPr>
        <p:spPr>
          <a:xfrm>
            <a:off x="2923082" y="209862"/>
            <a:ext cx="8724145" cy="659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475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1A34A-044D-4E66-A0E4-371F703A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88C0AE1-FE9E-4D84-8E4C-EDC55335933B}"/>
              </a:ext>
            </a:extLst>
          </p:cNvPr>
          <p:cNvSpPr txBox="1"/>
          <p:nvPr/>
        </p:nvSpPr>
        <p:spPr>
          <a:xfrm>
            <a:off x="435990" y="1182551"/>
            <a:ext cx="5865222" cy="454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200"/>
              </a:spcBef>
            </a:pPr>
            <a:r>
              <a:rPr lang="it-IT" sz="3200" dirty="0">
                <a:solidFill>
                  <a:srgbClr val="76B900"/>
                </a:solidFill>
                <a:latin typeface="TypeTwo" panose="00000400000000000000" pitchFamily="2" charset="0"/>
              </a:rPr>
              <a:t>RAYTRACING CORE </a:t>
            </a:r>
          </a:p>
          <a:p>
            <a:pPr>
              <a:lnSpc>
                <a:spcPts val="2500"/>
              </a:lnSpc>
              <a:spcBef>
                <a:spcPts val="200"/>
              </a:spcBef>
            </a:pPr>
            <a:endParaRPr lang="it-IT" sz="2800" dirty="0">
              <a:solidFill>
                <a:srgbClr val="76B900"/>
              </a:solidFill>
              <a:latin typeface="TypeTwo" panose="00000400000000000000" pitchFamily="2" charset="0"/>
            </a:endParaRPr>
          </a:p>
          <a:p>
            <a:pPr marL="457200" indent="-45720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E’ il motore per gestire il </a:t>
            </a:r>
            <a:r>
              <a:rPr lang="it-IT" sz="2800" dirty="0" err="1">
                <a:solidFill>
                  <a:srgbClr val="FF0000"/>
                </a:solidFill>
                <a:latin typeface="TypeTwo" panose="00000400000000000000" pitchFamily="2" charset="0"/>
              </a:rPr>
              <a:t>Raytracing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 in </a:t>
            </a:r>
            <a:r>
              <a:rPr lang="it-IT" sz="2800" dirty="0" err="1">
                <a:solidFill>
                  <a:srgbClr val="FF0000"/>
                </a:solidFill>
                <a:latin typeface="TypeTwo" panose="00000400000000000000" pitchFamily="2" charset="0"/>
              </a:rPr>
              <a:t>real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 time</a:t>
            </a: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  <a:latin typeface="TypeTwo" panose="00000400000000000000" pitchFamily="2" charset="0"/>
            </a:endParaRP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Usa un'enorme </a:t>
            </a:r>
            <a:r>
              <a:rPr lang="it-IT" sz="2800" dirty="0" err="1">
                <a:solidFill>
                  <a:schemeClr val="bg1"/>
                </a:solidFill>
                <a:latin typeface="TypeTwo" panose="00000400000000000000" pitchFamily="2" charset="0"/>
              </a:rPr>
              <a:t>quantita’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 di potenza di calcolo.</a:t>
            </a:r>
          </a:p>
          <a:p>
            <a:pPr>
              <a:lnSpc>
                <a:spcPts val="2500"/>
              </a:lnSpc>
              <a:spcBef>
                <a:spcPts val="200"/>
              </a:spcBef>
            </a:pPr>
            <a:endParaRPr lang="it-IT" sz="28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Indipendente da altri Core</a:t>
            </a: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FF0000"/>
              </a:solidFill>
              <a:latin typeface="TypeTwo" panose="00000400000000000000" pitchFamily="2" charset="0"/>
            </a:endParaRP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Esclusivo per il </a:t>
            </a:r>
            <a:r>
              <a:rPr lang="it-IT" sz="2800" dirty="0" err="1">
                <a:solidFill>
                  <a:srgbClr val="FF0000"/>
                </a:solidFill>
                <a:latin typeface="TypeTwo" panose="00000400000000000000" pitchFamily="2" charset="0"/>
              </a:rPr>
              <a:t>raytracing</a:t>
            </a:r>
            <a:endParaRPr lang="it-IT" sz="2800" dirty="0">
              <a:solidFill>
                <a:srgbClr val="FF0000"/>
              </a:solidFill>
              <a:latin typeface="TypeTwo" panose="00000400000000000000" pitchFamily="2" charset="0"/>
            </a:endParaRP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it-IT" sz="28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Scene  in 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4k a 120 fps</a:t>
            </a:r>
            <a:endParaRPr lang="it-IT" sz="2800" b="0" i="0" dirty="0">
              <a:solidFill>
                <a:srgbClr val="76B900"/>
              </a:solidFill>
              <a:effectLst/>
              <a:latin typeface="TypeTwo" panose="00000400000000000000" pitchFamily="2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1E568E5-8E6C-47D9-89DE-ACF7D6C8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RT Core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E5CA1A-1E29-47A4-9C7F-B0517F2E2688}"/>
              </a:ext>
            </a:extLst>
          </p:cNvPr>
          <p:cNvSpPr txBox="1"/>
          <p:nvPr/>
        </p:nvSpPr>
        <p:spPr>
          <a:xfrm>
            <a:off x="6670140" y="1182551"/>
            <a:ext cx="4719119" cy="345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200"/>
              </a:spcBef>
            </a:pPr>
            <a:r>
              <a:rPr lang="it-IT" sz="3200" dirty="0">
                <a:solidFill>
                  <a:srgbClr val="FF0000"/>
                </a:solidFill>
                <a:latin typeface="TypeTwo" panose="00000400000000000000" pitchFamily="2" charset="0"/>
              </a:rPr>
              <a:t>Differenza con GTX</a:t>
            </a:r>
          </a:p>
          <a:p>
            <a:pPr>
              <a:lnSpc>
                <a:spcPts val="2500"/>
              </a:lnSpc>
              <a:spcBef>
                <a:spcPts val="200"/>
              </a:spcBef>
            </a:pPr>
            <a:endParaRPr lang="it-IT" sz="2400" dirty="0">
              <a:solidFill>
                <a:srgbClr val="FF0000"/>
              </a:solidFill>
              <a:latin typeface="TypeTwo" panose="00000400000000000000" pitchFamily="2" charset="0"/>
            </a:endParaRP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 GTX </a:t>
            </a:r>
            <a:r>
              <a:rPr lang="it-IT" sz="2800" dirty="0" err="1">
                <a:solidFill>
                  <a:schemeClr val="bg1"/>
                </a:solidFill>
                <a:latin typeface="TypeTwo" panose="00000400000000000000" pitchFamily="2" charset="0"/>
              </a:rPr>
              <a:t>puo’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 fare </a:t>
            </a:r>
            <a:r>
              <a:rPr lang="it-IT" sz="2800" dirty="0" err="1">
                <a:solidFill>
                  <a:schemeClr val="bg1"/>
                </a:solidFill>
                <a:latin typeface="TypeTwo" panose="00000400000000000000" pitchFamily="2" charset="0"/>
              </a:rPr>
              <a:t>RayTracing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 in </a:t>
            </a:r>
            <a:r>
              <a:rPr lang="it-IT" sz="2800" dirty="0" err="1">
                <a:solidFill>
                  <a:schemeClr val="bg1"/>
                </a:solidFill>
                <a:latin typeface="TypeTwo" panose="00000400000000000000" pitchFamily="2" charset="0"/>
              </a:rPr>
              <a:t>realtime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 ma lo fa con il suo singolo core </a:t>
            </a: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Shader &amp; Compute</a:t>
            </a:r>
            <a:endParaRPr lang="it-IT" sz="28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it-IT" sz="28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it-IT" sz="28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285750" indent="-285750">
              <a:lnSpc>
                <a:spcPts val="2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t-IT" sz="28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RTX calcola 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10 miliardi di raggi al secondo</a:t>
            </a:r>
            <a:r>
              <a:rPr lang="it-IT" sz="28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contro solo i </a:t>
            </a:r>
            <a:r>
              <a:rPr lang="it-IT" sz="28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1.2 Giga </a:t>
            </a:r>
            <a:r>
              <a:rPr lang="it-IT" sz="2800" b="0" i="0" dirty="0" err="1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Rays</a:t>
            </a:r>
            <a:r>
              <a:rPr lang="it-IT" sz="28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/s della </a:t>
            </a:r>
            <a:r>
              <a:rPr lang="it-IT" sz="2800" b="0" i="0" dirty="0" err="1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GeForce</a:t>
            </a:r>
            <a:r>
              <a:rPr lang="it-IT" sz="28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 1080 Ti</a:t>
            </a:r>
            <a:endParaRPr lang="it-IT" sz="2800" dirty="0">
              <a:solidFill>
                <a:srgbClr val="76B900"/>
              </a:solidFill>
              <a:latin typeface="TypeTwo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1A34A-044D-4E66-A0E4-371F703A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Nvidia RTX - Tensor Core AI">
            <a:extLst>
              <a:ext uri="{FF2B5EF4-FFF2-40B4-BE49-F238E27FC236}">
                <a16:creationId xmlns:a16="http://schemas.microsoft.com/office/drawing/2014/main" id="{30BCF72B-19B3-46E2-A4A9-FC4A4BB28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4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72045AAE-15F4-445A-98FD-2B5C887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 err="1">
                <a:solidFill>
                  <a:schemeClr val="bg1"/>
                </a:solidFill>
                <a:latin typeface="TypeTwo" panose="00000400000000000000" pitchFamily="2" charset="0"/>
              </a:rPr>
              <a:t>Tensor</a:t>
            </a:r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 Core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13788-4979-44D8-AF34-7D3264AF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15FCFE-AB9B-4C9D-9887-A02635402D3B}"/>
              </a:ext>
            </a:extLst>
          </p:cNvPr>
          <p:cNvSpPr txBox="1"/>
          <p:nvPr/>
        </p:nvSpPr>
        <p:spPr>
          <a:xfrm>
            <a:off x="348904" y="782424"/>
            <a:ext cx="476254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Core dedicato </a:t>
            </a:r>
            <a:r>
              <a:rPr lang="it-IT" sz="2000" dirty="0">
                <a:solidFill>
                  <a:srgbClr val="FF0000"/>
                </a:solidFill>
                <a:latin typeface="TypeTwo" panose="00000400000000000000" pitchFamily="2" charset="0"/>
              </a:rPr>
              <a:t>esclusivamente all'intelligenza artificiale </a:t>
            </a: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(AI) </a:t>
            </a:r>
          </a:p>
          <a:p>
            <a:endParaRPr lang="it-IT" sz="20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Con il loro Core </a:t>
            </a:r>
            <a:r>
              <a:rPr lang="it-IT" sz="2000" dirty="0" err="1">
                <a:solidFill>
                  <a:schemeClr val="bg1"/>
                </a:solidFill>
                <a:latin typeface="TypeTwo" panose="00000400000000000000" pitchFamily="2" charset="0"/>
              </a:rPr>
              <a:t>Tensor</a:t>
            </a: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 dedicato, </a:t>
            </a:r>
            <a:r>
              <a:rPr lang="it-IT" sz="2000" dirty="0">
                <a:solidFill>
                  <a:srgbClr val="76B900"/>
                </a:solidFill>
                <a:latin typeface="TypeTwo" panose="00000400000000000000" pitchFamily="2" charset="0"/>
              </a:rPr>
              <a:t>Nvidia si è posizionata come la migliore al mondo per quanto riguarda il suo calcolo AI</a:t>
            </a: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.</a:t>
            </a:r>
          </a:p>
          <a:p>
            <a:endParaRPr lang="it-IT" sz="20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Tra i progetti Nvidia </a:t>
            </a:r>
            <a:r>
              <a:rPr lang="it-IT" sz="2000" dirty="0" err="1">
                <a:solidFill>
                  <a:schemeClr val="bg1"/>
                </a:solidFill>
                <a:latin typeface="TypeTwo" panose="00000400000000000000" pitchFamily="2" charset="0"/>
              </a:rPr>
              <a:t>piu</a:t>
            </a: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TypeTwo" panose="00000400000000000000" pitchFamily="2" charset="0"/>
              </a:rPr>
              <a:t>importantio</a:t>
            </a: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 con </a:t>
            </a:r>
            <a:r>
              <a:rPr lang="it-IT" sz="2000" dirty="0" err="1">
                <a:solidFill>
                  <a:schemeClr val="bg1"/>
                </a:solidFill>
                <a:latin typeface="TypeTwo" panose="00000400000000000000" pitchFamily="2" charset="0"/>
              </a:rPr>
              <a:t>Tensor</a:t>
            </a: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 Core troviamo: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Cloud computing,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76B900"/>
                </a:solidFill>
                <a:latin typeface="TypeTwo" panose="00000400000000000000" pitchFamily="2" charset="0"/>
              </a:rPr>
              <a:t>Smart city </a:t>
            </a: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(sorveglianza del traffico)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Automotive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Medicina (</a:t>
            </a:r>
            <a:r>
              <a:rPr lang="it-IT" sz="2000" dirty="0" err="1">
                <a:solidFill>
                  <a:schemeClr val="bg1"/>
                </a:solidFill>
                <a:latin typeface="TypeTwo" panose="00000400000000000000" pitchFamily="2" charset="0"/>
              </a:rPr>
              <a:t>medical</a:t>
            </a: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 imaging)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76B900"/>
                </a:solidFill>
                <a:latin typeface="TypeTwo" panose="00000400000000000000" pitchFamily="2" charset="0"/>
              </a:rPr>
              <a:t>Robotica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76B900"/>
                </a:solidFill>
                <a:latin typeface="TypeTwo" panose="00000400000000000000" pitchFamily="2" charset="0"/>
              </a:rPr>
              <a:t>Fotografia </a:t>
            </a:r>
            <a:r>
              <a:rPr lang="it-IT" sz="2000" dirty="0">
                <a:solidFill>
                  <a:schemeClr val="bg1"/>
                </a:solidFill>
                <a:latin typeface="TypeTwo" panose="00000400000000000000" pitchFamily="2" charset="0"/>
              </a:rPr>
              <a:t>      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FF0000"/>
                </a:solidFill>
                <a:latin typeface="TypeTwo" panose="00000400000000000000" pitchFamily="2" charset="0"/>
              </a:rPr>
              <a:t>Compurter</a:t>
            </a:r>
            <a:r>
              <a:rPr lang="it-IT" sz="2000" dirty="0">
                <a:solidFill>
                  <a:srgbClr val="FF0000"/>
                </a:solidFill>
                <a:latin typeface="TypeTwo" panose="00000400000000000000" pitchFamily="2" charset="0"/>
              </a:rPr>
              <a:t> Graphics &amp; Vision</a:t>
            </a:r>
          </a:p>
        </p:txBody>
      </p:sp>
      <p:pic>
        <p:nvPicPr>
          <p:cNvPr id="6" name="Picture 3" descr="Nvidia RTX - Applicazioni di deep learning">
            <a:hlinkClick r:id="rId3"/>
            <a:extLst>
              <a:ext uri="{FF2B5EF4-FFF2-40B4-BE49-F238E27FC236}">
                <a16:creationId xmlns:a16="http://schemas.microsoft.com/office/drawing/2014/main" id="{6FEFAA5C-542D-45F2-B790-4175FCDD9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25" y="1024179"/>
            <a:ext cx="6625675" cy="4533248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Nvidia RTX - Generazione di immagini temporali DLSS">
            <a:extLst>
              <a:ext uri="{FF2B5EF4-FFF2-40B4-BE49-F238E27FC236}">
                <a16:creationId xmlns:a16="http://schemas.microsoft.com/office/drawing/2014/main" id="{CFA90160-8918-499A-B476-63D0154E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793" y="1067851"/>
            <a:ext cx="7801067" cy="4356163"/>
          </a:xfrm>
          <a:prstGeom prst="rect">
            <a:avLst/>
          </a:prstGeom>
          <a:noFill/>
          <a:effectLst>
            <a:softEdge rad="292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72045AAE-15F4-445A-98FD-2B5C887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DLSS: </a:t>
            </a:r>
            <a:r>
              <a:rPr lang="it-IT" sz="5400" dirty="0">
                <a:solidFill>
                  <a:schemeClr val="bg1"/>
                </a:solidFill>
                <a:latin typeface="TypeTwo" panose="00000400000000000000" pitchFamily="2" charset="0"/>
              </a:rPr>
              <a:t>Deep Learning Super Sampling</a:t>
            </a:r>
            <a:endParaRPr lang="it-IT" sz="5400" b="1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546DF-8C09-44F4-9ADA-044F2AD9261E}"/>
              </a:ext>
            </a:extLst>
          </p:cNvPr>
          <p:cNvSpPr txBox="1"/>
          <p:nvPr/>
        </p:nvSpPr>
        <p:spPr>
          <a:xfrm>
            <a:off x="122482" y="926038"/>
            <a:ext cx="673987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DLSS è un nuovo </a:t>
            </a:r>
            <a:r>
              <a:rPr lang="it-IT" dirty="0">
                <a:solidFill>
                  <a:srgbClr val="76B900"/>
                </a:solidFill>
              </a:rPr>
              <a:t>algoritmo di Anti </a:t>
            </a:r>
            <a:r>
              <a:rPr lang="it-IT" dirty="0" err="1">
                <a:solidFill>
                  <a:srgbClr val="76B900"/>
                </a:solidFill>
              </a:rPr>
              <a:t>Aliasing</a:t>
            </a:r>
            <a:r>
              <a:rPr lang="it-IT" dirty="0">
                <a:solidFill>
                  <a:srgbClr val="76B900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chiamato </a:t>
            </a:r>
            <a:r>
              <a:rPr lang="it-IT" dirty="0">
                <a:solidFill>
                  <a:srgbClr val="FF0000"/>
                </a:solidFill>
              </a:rPr>
              <a:t>Deep Learning Super-Sampling.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bg1"/>
                </a:solidFill>
              </a:rPr>
              <a:t>Tensor</a:t>
            </a:r>
            <a:r>
              <a:rPr lang="it-IT" dirty="0">
                <a:solidFill>
                  <a:schemeClr val="bg1"/>
                </a:solidFill>
              </a:rPr>
              <a:t> Core lo utilizza al meglio: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per il </a:t>
            </a:r>
            <a:r>
              <a:rPr lang="it-IT" dirty="0">
                <a:solidFill>
                  <a:srgbClr val="FF0000"/>
                </a:solidFill>
              </a:rPr>
              <a:t>super-campionamento (anti-aliasing) dell’immagine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Per riempire i buchi dei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Per rimuovere i bordi frastagliati negli oggetti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E’ molto più preciso ed efficiente </a:t>
            </a:r>
          </a:p>
          <a:p>
            <a:r>
              <a:rPr lang="it-IT" dirty="0">
                <a:solidFill>
                  <a:schemeClr val="bg1"/>
                </a:solidFill>
              </a:rPr>
              <a:t>del </a:t>
            </a:r>
            <a:r>
              <a:rPr lang="it-IT" dirty="0" err="1">
                <a:solidFill>
                  <a:srgbClr val="FF0000"/>
                </a:solidFill>
              </a:rPr>
              <a:t>Temporal</a:t>
            </a:r>
            <a:r>
              <a:rPr lang="it-IT" dirty="0">
                <a:solidFill>
                  <a:srgbClr val="FF0000"/>
                </a:solidFill>
              </a:rPr>
              <a:t> Anti-Aliasing (TAA) </a:t>
            </a:r>
            <a:r>
              <a:rPr lang="it-IT" dirty="0">
                <a:solidFill>
                  <a:schemeClr val="bg1"/>
                </a:solidFill>
              </a:rPr>
              <a:t>delle schede GTX.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Grazie al DLSS si possono </a:t>
            </a:r>
            <a:r>
              <a:rPr lang="it-IT" dirty="0">
                <a:solidFill>
                  <a:srgbClr val="76B900"/>
                </a:solidFill>
              </a:rPr>
              <a:t>aumentare il numero di poligoni</a:t>
            </a:r>
            <a:r>
              <a:rPr lang="it-IT" dirty="0">
                <a:solidFill>
                  <a:schemeClr val="bg1"/>
                </a:solidFill>
              </a:rPr>
              <a:t> senza sacrificare le prestazioni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framework che lo utilizza è il </a:t>
            </a:r>
            <a:r>
              <a:rPr lang="it-IT" dirty="0" err="1">
                <a:solidFill>
                  <a:srgbClr val="76B900"/>
                </a:solidFill>
              </a:rPr>
              <a:t>Neural</a:t>
            </a:r>
            <a:r>
              <a:rPr lang="it-IT" dirty="0">
                <a:solidFill>
                  <a:srgbClr val="76B900"/>
                </a:solidFill>
              </a:rPr>
              <a:t> Graphic Acceleration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>
                <a:solidFill>
                  <a:srgbClr val="FF0000"/>
                </a:solidFill>
              </a:rPr>
              <a:t>NGX</a:t>
            </a:r>
            <a:r>
              <a:rPr lang="it-IT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56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haderToy di Inigo Quilez">
            <a:extLst>
              <a:ext uri="{FF2B5EF4-FFF2-40B4-BE49-F238E27FC236}">
                <a16:creationId xmlns:a16="http://schemas.microsoft.com/office/drawing/2014/main" id="{2763B082-8D19-4467-B4B4-E3A2BCC1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i 19">
            <a:extLst>
              <a:ext uri="{FF2B5EF4-FFF2-40B4-BE49-F238E27FC236}">
                <a16:creationId xmlns:a16="http://schemas.microsoft.com/office/drawing/2014/main" id="{05EF4206-C1CB-4037-8721-9BCAF0CFE049}"/>
              </a:ext>
            </a:extLst>
          </p:cNvPr>
          <p:cNvSpPr/>
          <p:nvPr/>
        </p:nvSpPr>
        <p:spPr>
          <a:xfrm>
            <a:off x="1959529" y="3501957"/>
            <a:ext cx="9938521" cy="297327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400" dirty="0">
              <a:latin typeface="TypeTwo" panose="00000400000000000000" pitchFamily="2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7A52226-C4F0-4A54-8975-258A08B16840}"/>
              </a:ext>
            </a:extLst>
          </p:cNvPr>
          <p:cNvSpPr/>
          <p:nvPr/>
        </p:nvSpPr>
        <p:spPr>
          <a:xfrm>
            <a:off x="0" y="3501957"/>
            <a:ext cx="3919058" cy="29732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76B900"/>
              </a:solidFill>
              <a:highlight>
                <a:srgbClr val="FFFF00"/>
              </a:highligh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2F9A30-79AD-4533-B097-AAF26687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84" y="3632030"/>
            <a:ext cx="7767070" cy="612660"/>
          </a:xfrm>
        </p:spPr>
        <p:txBody>
          <a:bodyPr>
            <a:no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TypeTwo" panose="00000400000000000000" pitchFamily="2" charset="0"/>
              </a:rPr>
              <a:t>…In Computer Graphics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EA9978-5007-4C12-BA71-7223AE69ACEF}"/>
              </a:ext>
            </a:extLst>
          </p:cNvPr>
          <p:cNvSpPr txBox="1"/>
          <p:nvPr/>
        </p:nvSpPr>
        <p:spPr>
          <a:xfrm>
            <a:off x="141484" y="4244690"/>
            <a:ext cx="10601022" cy="19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Nella </a:t>
            </a:r>
            <a:r>
              <a:rPr lang="it-IT" sz="2200" dirty="0">
                <a:solidFill>
                  <a:srgbClr val="76B900"/>
                </a:solidFill>
                <a:latin typeface="TypeTwo" panose="00000400000000000000" pitchFamily="2" charset="0"/>
              </a:rPr>
              <a:t>computer graphics</a:t>
            </a:r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 il </a:t>
            </a:r>
            <a:r>
              <a:rPr lang="it-IT" sz="2200" dirty="0">
                <a:solidFill>
                  <a:srgbClr val="FF0000"/>
                </a:solidFill>
                <a:latin typeface="TypeTwo" panose="00000400000000000000" pitchFamily="2" charset="0"/>
              </a:rPr>
              <a:t>rendering</a:t>
            </a:r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 e’ il processo di </a:t>
            </a:r>
            <a:r>
              <a:rPr lang="it-IT" sz="2200" dirty="0">
                <a:solidFill>
                  <a:srgbClr val="76B900"/>
                </a:solidFill>
                <a:latin typeface="TypeTwo" panose="00000400000000000000" pitchFamily="2" charset="0"/>
              </a:rPr>
              <a:t>generazione di un'immagine </a:t>
            </a:r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a partire da una descrizione matematica di una scena, interpretata da </a:t>
            </a:r>
            <a:r>
              <a:rPr lang="it-IT" sz="2200" dirty="0">
                <a:solidFill>
                  <a:srgbClr val="76B900"/>
                </a:solidFill>
                <a:latin typeface="TypeTwo" panose="00000400000000000000" pitchFamily="2" charset="0"/>
              </a:rPr>
              <a:t>algoritmi </a:t>
            </a:r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che definiscono il colore di ogni pixel.</a:t>
            </a:r>
          </a:p>
          <a:p>
            <a:endParaRPr lang="it-IT" sz="105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Tra le tecniche principali: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it-IT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Radiosity</a:t>
            </a:r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it-IT" sz="2200" dirty="0">
                <a:solidFill>
                  <a:srgbClr val="FF0000"/>
                </a:solidFill>
                <a:latin typeface="TypeTwo" panose="00000400000000000000" pitchFamily="2" charset="0"/>
              </a:rPr>
              <a:t>Ray Tracing</a:t>
            </a:r>
          </a:p>
        </p:txBody>
      </p:sp>
    </p:spTree>
    <p:extLst>
      <p:ext uri="{BB962C8B-B14F-4D97-AF65-F5344CB8AC3E}">
        <p14:creationId xmlns:p14="http://schemas.microsoft.com/office/powerpoint/2010/main" val="35291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interni, ingombro, parecchi&#10;&#10;Descrizione generata automaticamente">
            <a:extLst>
              <a:ext uri="{FF2B5EF4-FFF2-40B4-BE49-F238E27FC236}">
                <a16:creationId xmlns:a16="http://schemas.microsoft.com/office/drawing/2014/main" id="{6F384D8D-DB62-47DA-82C3-DD048548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006AE79D-9777-4F55-8F86-41D1C33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  <a:latin typeface="TypeTwo" panose="00000400000000000000" pitchFamily="2" charset="0"/>
              </a:rPr>
              <a:t>TAA vs DLSS</a:t>
            </a:r>
          </a:p>
        </p:txBody>
      </p:sp>
      <p:pic>
        <p:nvPicPr>
          <p:cNvPr id="5" name="Immagine 4" descr="Immagine che contiene testo, interni, ingombro, parecchi&#10;&#10;Descrizione generata automaticamente">
            <a:extLst>
              <a:ext uri="{FF2B5EF4-FFF2-40B4-BE49-F238E27FC236}">
                <a16:creationId xmlns:a16="http://schemas.microsoft.com/office/drawing/2014/main" id="{1E6E0E85-7961-4CD5-A2AD-21108C758B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0" y="3429000"/>
            <a:ext cx="12192000" cy="33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BA162D76-E4E5-4D26-AD17-E647C65A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40" y="544739"/>
            <a:ext cx="462434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latin typeface="TypeTwo" panose="00000400000000000000" pitchFamily="2" charset="0"/>
              </a:rPr>
              <a:t>RTX SDK e API</a:t>
            </a:r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54A709FC-1ADC-45CD-856D-3B1A50C5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33">
            <a:extLst>
              <a:ext uri="{FF2B5EF4-FFF2-40B4-BE49-F238E27FC236}">
                <a16:creationId xmlns:a16="http://schemas.microsoft.com/office/drawing/2014/main" id="{AE67272E-0E66-4396-9C0C-4E154CCE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008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E0BB39E-C4B8-4E3D-B221-E8D6662084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6" r="15673"/>
          <a:stretch/>
        </p:blipFill>
        <p:spPr>
          <a:xfrm>
            <a:off x="5896905" y="748218"/>
            <a:ext cx="1338546" cy="84068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BCB8E572-32F0-4C78-B268-2702C859F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BFC6224A-7B8A-4699-99DC-A6C9CD61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39">
            <a:extLst>
              <a:ext uri="{FF2B5EF4-FFF2-40B4-BE49-F238E27FC236}">
                <a16:creationId xmlns:a16="http://schemas.microsoft.com/office/drawing/2014/main" id="{0611C424-EB44-492D-9C48-78BB0D5DC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8252" y="2722161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9156A24-128C-4054-AAFF-F8CA5BA0E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3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0321744-338C-4110-A802-FDB536270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115" y="553300"/>
            <a:ext cx="3224465" cy="132418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46E8F12-06B4-4D6B-866C-1743B253C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CC324B9-DFFF-42F1-8D81-AAD42554B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F173177-6167-44FA-B6E8-18CEFE1F8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65" y="5199321"/>
            <a:ext cx="3564004" cy="1371600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973E2FA-8F1D-42C8-8118-000D14AC0723}"/>
              </a:ext>
            </a:extLst>
          </p:cNvPr>
          <p:cNvSpPr txBox="1"/>
          <p:nvPr/>
        </p:nvSpPr>
        <p:spPr>
          <a:xfrm>
            <a:off x="262130" y="2392977"/>
            <a:ext cx="6015077" cy="2892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-228600" fontAlgn="base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it-IT" sz="2400" dirty="0">
                <a:latin typeface="TypeTwo" panose="00000400000000000000" pitchFamily="2" charset="0"/>
              </a:rPr>
              <a:t>Ray Tracing (</a:t>
            </a:r>
            <a:r>
              <a:rPr lang="en-US" altLang="it-IT" sz="2400" dirty="0" err="1">
                <a:solidFill>
                  <a:srgbClr val="FF0000"/>
                </a:solidFill>
                <a:latin typeface="TypeTwo" panose="00000400000000000000" pitchFamily="2" charset="0"/>
              </a:rPr>
              <a:t>OptiX</a:t>
            </a:r>
            <a:r>
              <a:rPr lang="en-US" altLang="it-IT" sz="2400" dirty="0">
                <a:latin typeface="TypeTwo" panose="00000400000000000000" pitchFamily="2" charset="0"/>
              </a:rPr>
              <a:t>,</a:t>
            </a:r>
            <a:r>
              <a:rPr lang="en-US" alt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, </a:t>
            </a:r>
            <a:r>
              <a:rPr lang="en-US" alt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DirectX</a:t>
            </a:r>
            <a:r>
              <a:rPr lang="en-US" alt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en-US" alt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R</a:t>
            </a:r>
            <a:r>
              <a:rPr lang="en-US" alt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en-US" altLang="it-IT" sz="2400" dirty="0">
                <a:latin typeface="TypeTwo" panose="00000400000000000000" pitchFamily="2" charset="0"/>
              </a:rPr>
              <a:t>(DXR), </a:t>
            </a:r>
            <a:r>
              <a:rPr lang="en-US" alt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Vulkan</a:t>
            </a:r>
            <a:r>
              <a:rPr lang="en-US" altLang="it-IT" sz="2400" dirty="0">
                <a:latin typeface="TypeTwo" panose="00000400000000000000" pitchFamily="2" charset="0"/>
              </a:rPr>
              <a:t>)</a:t>
            </a:r>
          </a:p>
          <a:p>
            <a:pPr marL="0" marR="0" lvl="0" indent="-228600" fontAlgn="base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it-IT" sz="2400" dirty="0" err="1">
                <a:latin typeface="TypeTwo" panose="00000400000000000000" pitchFamily="2" charset="0"/>
              </a:rPr>
              <a:t>Accelerazione</a:t>
            </a:r>
            <a:r>
              <a:rPr lang="en-US" altLang="it-IT" sz="2400" dirty="0">
                <a:latin typeface="TypeTwo" panose="00000400000000000000" pitchFamily="2" charset="0"/>
              </a:rPr>
              <a:t> AI (</a:t>
            </a:r>
            <a:r>
              <a:rPr lang="en-US" alt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NGX</a:t>
            </a:r>
            <a:r>
              <a:rPr lang="en-US" altLang="it-IT" sz="2400" dirty="0">
                <a:latin typeface="TypeTwo" panose="00000400000000000000" pitchFamily="2" charset="0"/>
              </a:rPr>
              <a:t>)</a:t>
            </a:r>
          </a:p>
          <a:p>
            <a:pPr marL="0" marR="0" lvl="0" indent="-228600" fontAlgn="base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it-IT" sz="2400" dirty="0" err="1">
                <a:latin typeface="TypeTwo" panose="00000400000000000000" pitchFamily="2" charset="0"/>
              </a:rPr>
              <a:t>Simulazione</a:t>
            </a:r>
            <a:r>
              <a:rPr lang="en-US" alt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altLang="it-IT" sz="2400" dirty="0">
                <a:latin typeface="TypeTwo" panose="00000400000000000000" pitchFamily="2" charset="0"/>
              </a:rPr>
              <a:t>(</a:t>
            </a:r>
            <a:r>
              <a:rPr lang="en-US" altLang="it-IT" sz="2400" dirty="0">
                <a:solidFill>
                  <a:srgbClr val="FF0000"/>
                </a:solidFill>
                <a:latin typeface="TypeTwo" panose="00000400000000000000" pitchFamily="2" charset="0"/>
              </a:rPr>
              <a:t>CUDA 11</a:t>
            </a:r>
            <a:r>
              <a:rPr lang="en-US" altLang="it-IT" sz="2400" dirty="0">
                <a:latin typeface="TypeTwo" panose="00000400000000000000" pitchFamily="2" charset="0"/>
              </a:rPr>
              <a:t>,</a:t>
            </a:r>
            <a:r>
              <a:rPr lang="en-US" alt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, </a:t>
            </a:r>
            <a:r>
              <a:rPr lang="en-US" alt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PhysX</a:t>
            </a:r>
            <a:r>
              <a:rPr lang="en-US" altLang="it-IT" sz="2400" dirty="0">
                <a:latin typeface="TypeTwo" panose="00000400000000000000" pitchFamily="2" charset="0"/>
              </a:rPr>
              <a:t>,</a:t>
            </a:r>
            <a:r>
              <a:rPr lang="en-US" alt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, </a:t>
            </a:r>
            <a:r>
              <a:rPr lang="en-US" alt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Flex</a:t>
            </a:r>
            <a:r>
              <a:rPr lang="en-US" altLang="it-IT" sz="2400" dirty="0">
                <a:latin typeface="TypeTwo" panose="00000400000000000000" pitchFamily="2" charset="0"/>
              </a:rPr>
              <a:t>)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87C6885-8718-4B7A-A817-8E1EDD2C2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61" y="2992231"/>
            <a:ext cx="1948509" cy="2116027"/>
          </a:xfrm>
          <a:prstGeom prst="rect">
            <a:avLst/>
          </a:prstGeom>
        </p:spPr>
      </p:pic>
      <p:sp>
        <p:nvSpPr>
          <p:cNvPr id="24" name="Cerchio vuoto 23">
            <a:extLst>
              <a:ext uri="{FF2B5EF4-FFF2-40B4-BE49-F238E27FC236}">
                <a16:creationId xmlns:a16="http://schemas.microsoft.com/office/drawing/2014/main" id="{D4A5AA41-4297-4F71-B59B-663A96F02332}"/>
              </a:ext>
            </a:extLst>
          </p:cNvPr>
          <p:cNvSpPr/>
          <p:nvPr/>
        </p:nvSpPr>
        <p:spPr>
          <a:xfrm>
            <a:off x="5673660" y="2552284"/>
            <a:ext cx="3072384" cy="3072384"/>
          </a:xfrm>
          <a:prstGeom prst="donut">
            <a:avLst>
              <a:gd name="adj" fmla="val 8492"/>
            </a:avLst>
          </a:prstGeom>
          <a:solidFill>
            <a:srgbClr val="76B900"/>
          </a:solidFill>
          <a:ln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0" name="Cerchio vuoto 59">
            <a:extLst>
              <a:ext uri="{FF2B5EF4-FFF2-40B4-BE49-F238E27FC236}">
                <a16:creationId xmlns:a16="http://schemas.microsoft.com/office/drawing/2014/main" id="{D6DA5E9A-BD99-44B2-BF8B-BDA1DDF2DF6B}"/>
              </a:ext>
            </a:extLst>
          </p:cNvPr>
          <p:cNvSpPr/>
          <p:nvPr/>
        </p:nvSpPr>
        <p:spPr>
          <a:xfrm>
            <a:off x="8746044" y="3889302"/>
            <a:ext cx="4324332" cy="4216482"/>
          </a:xfrm>
          <a:prstGeom prst="donut">
            <a:avLst>
              <a:gd name="adj" fmla="val 71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1" name="Cerchio vuoto 60">
            <a:extLst>
              <a:ext uri="{FF2B5EF4-FFF2-40B4-BE49-F238E27FC236}">
                <a16:creationId xmlns:a16="http://schemas.microsoft.com/office/drawing/2014/main" id="{F9D8CDAA-0412-45B1-9176-83706B68E369}"/>
              </a:ext>
            </a:extLst>
          </p:cNvPr>
          <p:cNvSpPr/>
          <p:nvPr/>
        </p:nvSpPr>
        <p:spPr>
          <a:xfrm>
            <a:off x="8040074" y="-1247781"/>
            <a:ext cx="4956549" cy="4693043"/>
          </a:xfrm>
          <a:prstGeom prst="donut">
            <a:avLst>
              <a:gd name="adj" fmla="val 710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Cerchio vuoto 61">
            <a:extLst>
              <a:ext uri="{FF2B5EF4-FFF2-40B4-BE49-F238E27FC236}">
                <a16:creationId xmlns:a16="http://schemas.microsoft.com/office/drawing/2014/main" id="{BFFA405A-1791-4369-80B5-CC9339A6D5AF}"/>
              </a:ext>
            </a:extLst>
          </p:cNvPr>
          <p:cNvSpPr/>
          <p:nvPr/>
        </p:nvSpPr>
        <p:spPr>
          <a:xfrm>
            <a:off x="5505479" y="197110"/>
            <a:ext cx="2030839" cy="2036560"/>
          </a:xfrm>
          <a:prstGeom prst="donut">
            <a:avLst>
              <a:gd name="adj" fmla="val 8492"/>
            </a:avLst>
          </a:prstGeom>
          <a:solidFill>
            <a:srgbClr val="76B900"/>
          </a:solidFill>
          <a:ln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6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6F51713-543E-47A8-AD00-33E324EE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550" y="2774621"/>
            <a:ext cx="3166899" cy="654379"/>
          </a:xfrm>
        </p:spPr>
        <p:txBody>
          <a:bodyPr>
            <a:noAutofit/>
          </a:bodyPr>
          <a:lstStyle/>
          <a:p>
            <a:r>
              <a:rPr lang="it-IT" sz="9600" dirty="0">
                <a:latin typeface="TypeTwo" panose="00000400000000000000" pitchFamily="2" charset="0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04071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C73B1EB2-83E7-401E-9088-0BBC6E3E5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7" y="1735516"/>
            <a:ext cx="6291314" cy="953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D6E499B-C05F-4077-A1EC-47ED80BD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Sfere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8060C3-D9BA-4CBD-811C-5B7E3E901B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t="15306" r="1778" b="5905"/>
          <a:stretch/>
        </p:blipFill>
        <p:spPr>
          <a:xfrm>
            <a:off x="5359178" y="1093771"/>
            <a:ext cx="5514110" cy="953092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4D83C8-98F6-472A-B2BE-70F21BCA3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7" y="3154535"/>
            <a:ext cx="6291314" cy="1381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8D2A5A-E7CC-4E3A-87ED-75E4016B7B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4" b="25205"/>
          <a:stretch/>
        </p:blipFill>
        <p:spPr>
          <a:xfrm>
            <a:off x="5359178" y="2358210"/>
            <a:ext cx="5602788" cy="4136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0114592-A924-4A7A-9CE2-8560BE148A8A}"/>
              </a:ext>
            </a:extLst>
          </p:cNvPr>
          <p:cNvSpPr/>
          <p:nvPr/>
        </p:nvSpPr>
        <p:spPr>
          <a:xfrm>
            <a:off x="798708" y="3928412"/>
            <a:ext cx="1216074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F7DE64D-0B80-4BDA-8012-2E6A44CF5F86}"/>
              </a:ext>
            </a:extLst>
          </p:cNvPr>
          <p:cNvSpPr/>
          <p:nvPr/>
        </p:nvSpPr>
        <p:spPr>
          <a:xfrm>
            <a:off x="803523" y="4064243"/>
            <a:ext cx="1216074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FBB2E16-6B9E-4EE3-997D-04EDAA5032A2}"/>
              </a:ext>
            </a:extLst>
          </p:cNvPr>
          <p:cNvSpPr/>
          <p:nvPr/>
        </p:nvSpPr>
        <p:spPr>
          <a:xfrm>
            <a:off x="798708" y="4207403"/>
            <a:ext cx="1216074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0333915-75E2-4943-9552-3CA0D2D77EA3}"/>
              </a:ext>
            </a:extLst>
          </p:cNvPr>
          <p:cNvSpPr/>
          <p:nvPr/>
        </p:nvSpPr>
        <p:spPr>
          <a:xfrm>
            <a:off x="868218" y="2013525"/>
            <a:ext cx="4490960" cy="18539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9C3C62-A859-4A69-880A-33E8A804EA6D}"/>
              </a:ext>
            </a:extLst>
          </p:cNvPr>
          <p:cNvSpPr/>
          <p:nvPr/>
        </p:nvSpPr>
        <p:spPr>
          <a:xfrm>
            <a:off x="5620096" y="1094749"/>
            <a:ext cx="1611977" cy="3294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740AD80-0A9C-4EAB-BBD6-5BDA9732125D}"/>
              </a:ext>
            </a:extLst>
          </p:cNvPr>
          <p:cNvSpPr/>
          <p:nvPr/>
        </p:nvSpPr>
        <p:spPr>
          <a:xfrm>
            <a:off x="5495827" y="2434019"/>
            <a:ext cx="2402540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C1036A8-7211-4F2C-A552-D3A2338B4F87}"/>
              </a:ext>
            </a:extLst>
          </p:cNvPr>
          <p:cNvSpPr/>
          <p:nvPr/>
        </p:nvSpPr>
        <p:spPr>
          <a:xfrm>
            <a:off x="7245711" y="5057149"/>
            <a:ext cx="1216074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357C6E5-3EA8-4A0D-A13D-B22D942F82D0}"/>
              </a:ext>
            </a:extLst>
          </p:cNvPr>
          <p:cNvSpPr/>
          <p:nvPr/>
        </p:nvSpPr>
        <p:spPr>
          <a:xfrm>
            <a:off x="6944497" y="5436675"/>
            <a:ext cx="3751211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530942F-94BA-4B67-8157-C39D2CDBEDC8}"/>
              </a:ext>
            </a:extLst>
          </p:cNvPr>
          <p:cNvSpPr/>
          <p:nvPr/>
        </p:nvSpPr>
        <p:spPr>
          <a:xfrm>
            <a:off x="6944497" y="5816201"/>
            <a:ext cx="3928791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C8B5E41D-534D-4914-997A-78967CE61FE1}"/>
              </a:ext>
            </a:extLst>
          </p:cNvPr>
          <p:cNvSpPr/>
          <p:nvPr/>
        </p:nvSpPr>
        <p:spPr>
          <a:xfrm>
            <a:off x="7582839" y="1228667"/>
            <a:ext cx="2032215" cy="19550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578ED0B-7078-4468-8E99-AC17AAFE4DBB}"/>
              </a:ext>
            </a:extLst>
          </p:cNvPr>
          <p:cNvSpPr/>
          <p:nvPr/>
        </p:nvSpPr>
        <p:spPr>
          <a:xfrm>
            <a:off x="7582838" y="1520666"/>
            <a:ext cx="2946617" cy="14382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F717414-BBA5-450F-BA62-D597149BA05B}"/>
              </a:ext>
            </a:extLst>
          </p:cNvPr>
          <p:cNvSpPr/>
          <p:nvPr/>
        </p:nvSpPr>
        <p:spPr>
          <a:xfrm>
            <a:off x="7563394" y="1832013"/>
            <a:ext cx="2966061" cy="14382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CC3AAD-729A-4987-BBA6-7B4162A70BBB}"/>
              </a:ext>
            </a:extLst>
          </p:cNvPr>
          <p:cNvSpPr/>
          <p:nvPr/>
        </p:nvSpPr>
        <p:spPr>
          <a:xfrm>
            <a:off x="6319118" y="4798069"/>
            <a:ext cx="2495697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26B73C5-73C9-4B3A-85C8-8BDEAFBD4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6" r="-275"/>
          <a:stretch/>
        </p:blipFill>
        <p:spPr>
          <a:xfrm>
            <a:off x="6291701" y="1678551"/>
            <a:ext cx="2819845" cy="2457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0ABC3E4-D3E5-4B1B-8B33-3EDDE039D0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01"/>
          <a:stretch/>
        </p:blipFill>
        <p:spPr>
          <a:xfrm>
            <a:off x="3087307" y="1678551"/>
            <a:ext cx="2819845" cy="2457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47C798A-6954-49A3-B3F0-CCE98A02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Materiali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3EC0073B-9636-4074-A71E-E71F404B72B2}"/>
              </a:ext>
            </a:extLst>
          </p:cNvPr>
          <p:cNvGrpSpPr/>
          <p:nvPr/>
        </p:nvGrpSpPr>
        <p:grpSpPr>
          <a:xfrm>
            <a:off x="988193" y="1284396"/>
            <a:ext cx="10215614" cy="3012897"/>
            <a:chOff x="988193" y="1284396"/>
            <a:chExt cx="10215614" cy="3012897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11968593-D648-441C-BB06-E8E7951A0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9" r="1329"/>
            <a:stretch/>
          </p:blipFill>
          <p:spPr>
            <a:xfrm>
              <a:off x="988193" y="1284396"/>
              <a:ext cx="10215614" cy="30128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511F604B-5509-41C7-87D0-63D6B4A843BE}"/>
                </a:ext>
              </a:extLst>
            </p:cNvPr>
            <p:cNvGrpSpPr/>
            <p:nvPr/>
          </p:nvGrpSpPr>
          <p:grpSpPr>
            <a:xfrm>
              <a:off x="2262433" y="1348033"/>
              <a:ext cx="961562" cy="596612"/>
              <a:chOff x="2262433" y="1348033"/>
              <a:chExt cx="961562" cy="596612"/>
            </a:xfrm>
          </p:grpSpPr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9405A1A-BD16-4170-A765-B5106DF0AEE5}"/>
                  </a:ext>
                </a:extLst>
              </p:cNvPr>
              <p:cNvSpPr/>
              <p:nvPr/>
            </p:nvSpPr>
            <p:spPr>
              <a:xfrm>
                <a:off x="2262433" y="1348033"/>
                <a:ext cx="273377" cy="330518"/>
              </a:xfrm>
              <a:prstGeom prst="rect">
                <a:avLst/>
              </a:prstGeom>
              <a:solidFill>
                <a:srgbClr val="2D2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C226A456-EFF6-4D8C-A7C7-C04EF3B21DBE}"/>
                  </a:ext>
                </a:extLst>
              </p:cNvPr>
              <p:cNvSpPr/>
              <p:nvPr/>
            </p:nvSpPr>
            <p:spPr>
              <a:xfrm>
                <a:off x="2950618" y="1738542"/>
                <a:ext cx="273377" cy="206103"/>
              </a:xfrm>
              <a:prstGeom prst="rect">
                <a:avLst/>
              </a:prstGeom>
              <a:solidFill>
                <a:srgbClr val="2D2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0124E81-F85E-480A-95D5-DCE858FE41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0" b="1"/>
          <a:stretch/>
        </p:blipFill>
        <p:spPr>
          <a:xfrm>
            <a:off x="4546665" y="2907262"/>
            <a:ext cx="7208639" cy="2769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28BC4C51-AE13-4A07-8557-04FB8A202369}"/>
              </a:ext>
            </a:extLst>
          </p:cNvPr>
          <p:cNvSpPr/>
          <p:nvPr/>
        </p:nvSpPr>
        <p:spPr>
          <a:xfrm>
            <a:off x="3165980" y="1738541"/>
            <a:ext cx="3685280" cy="20610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252D76-91C7-4219-B807-20FB661E4D31}"/>
              </a:ext>
            </a:extLst>
          </p:cNvPr>
          <p:cNvSpPr/>
          <p:nvPr/>
        </p:nvSpPr>
        <p:spPr>
          <a:xfrm>
            <a:off x="2713091" y="2484112"/>
            <a:ext cx="7112908" cy="20610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4CDB6EA-0B60-43B7-8C1D-E540F9FD7D39}"/>
              </a:ext>
            </a:extLst>
          </p:cNvPr>
          <p:cNvSpPr/>
          <p:nvPr/>
        </p:nvSpPr>
        <p:spPr>
          <a:xfrm>
            <a:off x="1535161" y="2690215"/>
            <a:ext cx="2232168" cy="18805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E82D6D6-D240-4AC8-93B0-60839CD8D858}"/>
              </a:ext>
            </a:extLst>
          </p:cNvPr>
          <p:cNvSpPr/>
          <p:nvPr/>
        </p:nvSpPr>
        <p:spPr>
          <a:xfrm>
            <a:off x="4643956" y="2968473"/>
            <a:ext cx="6237404" cy="17588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E98AD3F-3A86-4A1D-9809-F86D71CC9A87}"/>
              </a:ext>
            </a:extLst>
          </p:cNvPr>
          <p:cNvSpPr/>
          <p:nvPr/>
        </p:nvSpPr>
        <p:spPr>
          <a:xfrm>
            <a:off x="6851260" y="3959579"/>
            <a:ext cx="1789819" cy="17588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EBA4659-926A-47FD-BE21-CC3CAE6C640A}"/>
              </a:ext>
            </a:extLst>
          </p:cNvPr>
          <p:cNvSpPr/>
          <p:nvPr/>
        </p:nvSpPr>
        <p:spPr>
          <a:xfrm>
            <a:off x="7542946" y="4362093"/>
            <a:ext cx="1390741" cy="16803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A6F786-80EF-4AF5-8DC6-85557CCEF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9" y="1308413"/>
            <a:ext cx="8809941" cy="2648296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9149505-19EC-445D-87BC-15AD25E11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5814" y="3429000"/>
            <a:ext cx="7014485" cy="2765738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75C338CE-A162-4D18-8FB8-C225A67A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Raggi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3A44C8A-470A-4CEB-B558-4267663D9DC6}"/>
              </a:ext>
            </a:extLst>
          </p:cNvPr>
          <p:cNvSpPr/>
          <p:nvPr/>
        </p:nvSpPr>
        <p:spPr>
          <a:xfrm>
            <a:off x="2321427" y="2244587"/>
            <a:ext cx="1216074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4558C96-F2AF-4CC2-A58C-DD09BFFE452C}"/>
              </a:ext>
            </a:extLst>
          </p:cNvPr>
          <p:cNvSpPr/>
          <p:nvPr/>
        </p:nvSpPr>
        <p:spPr>
          <a:xfrm>
            <a:off x="2327522" y="2415275"/>
            <a:ext cx="1503813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8F3F763-874E-4186-9CAF-DEA2979E2EC0}"/>
              </a:ext>
            </a:extLst>
          </p:cNvPr>
          <p:cNvSpPr/>
          <p:nvPr/>
        </p:nvSpPr>
        <p:spPr>
          <a:xfrm>
            <a:off x="2321428" y="2591814"/>
            <a:ext cx="1216074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62F32C1-D239-40F7-A65F-8308DB125BC1}"/>
              </a:ext>
            </a:extLst>
          </p:cNvPr>
          <p:cNvSpPr/>
          <p:nvPr/>
        </p:nvSpPr>
        <p:spPr>
          <a:xfrm>
            <a:off x="6122282" y="2762747"/>
            <a:ext cx="1503813" cy="13635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FDD4D4-DF0B-4502-9AAF-7E8228899FD1}"/>
              </a:ext>
            </a:extLst>
          </p:cNvPr>
          <p:cNvSpPr/>
          <p:nvPr/>
        </p:nvSpPr>
        <p:spPr>
          <a:xfrm>
            <a:off x="6096000" y="3538728"/>
            <a:ext cx="2362200" cy="1828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1DF5A99-64DC-4032-A392-45040270859E}"/>
              </a:ext>
            </a:extLst>
          </p:cNvPr>
          <p:cNvSpPr/>
          <p:nvPr/>
        </p:nvSpPr>
        <p:spPr>
          <a:xfrm>
            <a:off x="5373013" y="4626864"/>
            <a:ext cx="1631291" cy="15544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F3616D4-7037-44AF-ADBC-A709E985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Intersezione sfera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AC9243-606F-45F6-8B5B-AA0A82FCB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5" b="-1"/>
          <a:stretch/>
        </p:blipFill>
        <p:spPr>
          <a:xfrm>
            <a:off x="873230" y="1154105"/>
            <a:ext cx="7326873" cy="42363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C408343-54D3-4318-BCC4-0937A8942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6666" y="3186786"/>
            <a:ext cx="3573289" cy="659876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C5701DE4-06B5-4F60-80A7-5AF268DA2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9955" y="1642976"/>
            <a:ext cx="1128513" cy="33855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3DEB26-A697-4699-888C-8DD356A73EC4}"/>
              </a:ext>
            </a:extLst>
          </p:cNvPr>
          <p:cNvSpPr txBox="1"/>
          <p:nvPr/>
        </p:nvSpPr>
        <p:spPr>
          <a:xfrm>
            <a:off x="6269545" y="16429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|S+</a:t>
            </a:r>
            <a:r>
              <a:rPr lang="it-IT" i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it-IT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d-C|</a:t>
            </a:r>
            <a:r>
              <a:rPr lang="it-IT" baseline="30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it-IT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it-IT" i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it-IT" baseline="30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1D820A-7405-41F3-8646-BC6C6A6EDD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66" y="1737072"/>
            <a:ext cx="6696075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4E332C2-CDC8-4878-BA38-6A355105A9FB}"/>
              </a:ext>
            </a:extLst>
          </p:cNvPr>
          <p:cNvSpPr/>
          <p:nvPr/>
        </p:nvSpPr>
        <p:spPr>
          <a:xfrm>
            <a:off x="1474364" y="1646502"/>
            <a:ext cx="2097024" cy="1811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C39147E-A01A-4060-9770-BB418516F4B9}"/>
              </a:ext>
            </a:extLst>
          </p:cNvPr>
          <p:cNvSpPr/>
          <p:nvPr/>
        </p:nvSpPr>
        <p:spPr>
          <a:xfrm>
            <a:off x="1597152" y="2199323"/>
            <a:ext cx="1036320" cy="1811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2756FE0-01E1-4024-83DA-9184D7A1AC21}"/>
              </a:ext>
            </a:extLst>
          </p:cNvPr>
          <p:cNvSpPr/>
          <p:nvPr/>
        </p:nvSpPr>
        <p:spPr>
          <a:xfrm>
            <a:off x="1143000" y="2351723"/>
            <a:ext cx="1682496" cy="1811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ACFEE37-190E-42E3-B713-458769AE7A6B}"/>
              </a:ext>
            </a:extLst>
          </p:cNvPr>
          <p:cNvSpPr/>
          <p:nvPr/>
        </p:nvSpPr>
        <p:spPr>
          <a:xfrm>
            <a:off x="1295400" y="2504123"/>
            <a:ext cx="3241266" cy="1811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126A6D8-D51F-4FB3-9982-700FD5167699}"/>
              </a:ext>
            </a:extLst>
          </p:cNvPr>
          <p:cNvSpPr/>
          <p:nvPr/>
        </p:nvSpPr>
        <p:spPr>
          <a:xfrm>
            <a:off x="2130552" y="3620401"/>
            <a:ext cx="201168" cy="1811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AD28CB-5514-4B2D-8529-2BCF43FFDE84}"/>
              </a:ext>
            </a:extLst>
          </p:cNvPr>
          <p:cNvSpPr/>
          <p:nvPr/>
        </p:nvSpPr>
        <p:spPr>
          <a:xfrm>
            <a:off x="1338072" y="3781235"/>
            <a:ext cx="2602992" cy="1811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8D0311A-D6C7-45A3-966F-C4A9E6FB3B7E}"/>
              </a:ext>
            </a:extLst>
          </p:cNvPr>
          <p:cNvSpPr/>
          <p:nvPr/>
        </p:nvSpPr>
        <p:spPr>
          <a:xfrm>
            <a:off x="2231136" y="1370092"/>
            <a:ext cx="5413248" cy="17938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B93EA46-1358-4610-8BFD-67D66C985B5D}"/>
              </a:ext>
            </a:extLst>
          </p:cNvPr>
          <p:cNvSpPr/>
          <p:nvPr/>
        </p:nvSpPr>
        <p:spPr>
          <a:xfrm>
            <a:off x="4674351" y="1797317"/>
            <a:ext cx="2197608" cy="1751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9B26AF-5CAD-41AE-90EB-9B0FE33F1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74" y="1388485"/>
            <a:ext cx="5022342" cy="4555115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97DE0AAB-AC18-4B28-9EE5-31BCA841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Accelerazione </a:t>
            </a:r>
            <a:r>
              <a:rPr lang="it-IT" sz="5400" b="1" dirty="0" err="1">
                <a:solidFill>
                  <a:schemeClr val="bg1"/>
                </a:solidFill>
                <a:latin typeface="TypeTwo" panose="00000400000000000000" pitchFamily="2" charset="0"/>
              </a:rPr>
              <a:t>Optix</a:t>
            </a:r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 con BVH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2BB5FB-3DA0-4468-B254-2C3175A6BDD5}"/>
              </a:ext>
            </a:extLst>
          </p:cNvPr>
          <p:cNvSpPr/>
          <p:nvPr/>
        </p:nvSpPr>
        <p:spPr>
          <a:xfrm>
            <a:off x="4071937" y="1824749"/>
            <a:ext cx="1588199" cy="17778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4ABC80A-E804-4DEB-8653-1BE92397D121}"/>
              </a:ext>
            </a:extLst>
          </p:cNvPr>
          <p:cNvSpPr/>
          <p:nvPr/>
        </p:nvSpPr>
        <p:spPr>
          <a:xfrm>
            <a:off x="5586984" y="2353467"/>
            <a:ext cx="1588199" cy="17066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74BBB01-BB2E-4B79-87FA-44C0A2E47978}"/>
              </a:ext>
            </a:extLst>
          </p:cNvPr>
          <p:cNvSpPr/>
          <p:nvPr/>
        </p:nvSpPr>
        <p:spPr>
          <a:xfrm>
            <a:off x="6583108" y="2477922"/>
            <a:ext cx="1929956" cy="17066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2">
            <a:extLst>
              <a:ext uri="{FF2B5EF4-FFF2-40B4-BE49-F238E27FC236}">
                <a16:creationId xmlns:a16="http://schemas.microsoft.com/office/drawing/2014/main" id="{E781CAE2-AB68-414A-B2D1-DD2A2DB1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30" y="2640669"/>
            <a:ext cx="3802939" cy="1576662"/>
          </a:xfrm>
        </p:spPr>
        <p:txBody>
          <a:bodyPr>
            <a:noAutofit/>
          </a:bodyPr>
          <a:lstStyle/>
          <a:p>
            <a:r>
              <a:rPr lang="it-IT" sz="9600" dirty="0">
                <a:solidFill>
                  <a:schemeClr val="bg1">
                    <a:lumMod val="95000"/>
                  </a:schemeClr>
                </a:solidFill>
                <a:latin typeface="TypeTwo" panose="00000400000000000000" pitchFamily="2" charset="0"/>
              </a:rPr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3953894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interni, verde&#10;&#10;Descrizione generata automaticamente">
            <a:extLst>
              <a:ext uri="{FF2B5EF4-FFF2-40B4-BE49-F238E27FC236}">
                <a16:creationId xmlns:a16="http://schemas.microsoft.com/office/drawing/2014/main" id="{77E9AAAF-B7E2-469C-A2EC-A6B8CB78B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1" y="457454"/>
            <a:ext cx="7313087" cy="3656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0799850-C768-42F7-84F0-F0108AC5E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13" y="2919126"/>
            <a:ext cx="7313086" cy="3656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olo 2">
            <a:extLst>
              <a:ext uri="{FF2B5EF4-FFF2-40B4-BE49-F238E27FC236}">
                <a16:creationId xmlns:a16="http://schemas.microsoft.com/office/drawing/2014/main" id="{7851F64D-AD2A-4A0D-9EFC-DCEF16E72911}"/>
              </a:ext>
            </a:extLst>
          </p:cNvPr>
          <p:cNvSpPr txBox="1">
            <a:spLocks/>
          </p:cNvSpPr>
          <p:nvPr/>
        </p:nvSpPr>
        <p:spPr>
          <a:xfrm>
            <a:off x="10096764" y="5705734"/>
            <a:ext cx="1598437" cy="723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>
                <a:solidFill>
                  <a:schemeClr val="bg1">
                    <a:lumMod val="95000"/>
                  </a:schemeClr>
                </a:solidFill>
                <a:latin typeface="TypeTwo" panose="00000400000000000000" pitchFamily="2" charset="0"/>
              </a:rPr>
              <a:t>CUDA</a:t>
            </a:r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C5946E41-6661-4694-91F6-75A04F2DC4DF}"/>
              </a:ext>
            </a:extLst>
          </p:cNvPr>
          <p:cNvSpPr txBox="1">
            <a:spLocks/>
          </p:cNvSpPr>
          <p:nvPr/>
        </p:nvSpPr>
        <p:spPr>
          <a:xfrm>
            <a:off x="993077" y="3138201"/>
            <a:ext cx="1598437" cy="723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>
                <a:solidFill>
                  <a:schemeClr val="bg1">
                    <a:lumMod val="95000"/>
                  </a:schemeClr>
                </a:solidFill>
                <a:latin typeface="TypeTwo" panose="00000400000000000000" pitchFamily="2" charset="0"/>
              </a:rPr>
              <a:t>OPTIX</a:t>
            </a:r>
          </a:p>
        </p:txBody>
      </p:sp>
    </p:spTree>
    <p:extLst>
      <p:ext uri="{BB962C8B-B14F-4D97-AF65-F5344CB8AC3E}">
        <p14:creationId xmlns:p14="http://schemas.microsoft.com/office/powerpoint/2010/main" val="409744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EA9978-5007-4C12-BA71-7223AE69ACEF}"/>
              </a:ext>
            </a:extLst>
          </p:cNvPr>
          <p:cNvSpPr txBox="1"/>
          <p:nvPr/>
        </p:nvSpPr>
        <p:spPr>
          <a:xfrm>
            <a:off x="131429" y="1010438"/>
            <a:ext cx="1166710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Ray Casting </a:t>
            </a:r>
            <a:r>
              <a:rPr lang="it-IT" sz="24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: un semplice algoritmo di collisione tra raggi </a:t>
            </a:r>
            <a:r>
              <a:rPr lang="it-IT" sz="2400" dirty="0">
                <a:solidFill>
                  <a:srgbClr val="FFFFFF"/>
                </a:solidFill>
                <a:latin typeface="TypeTwo" panose="00000400000000000000" pitchFamily="2" charset="0"/>
              </a:rPr>
              <a:t>e oggetti della scena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FFFFFF"/>
              </a:solidFill>
              <a:latin typeface="TypeTwo" panose="00000400000000000000" pitchFamily="2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it-IT" sz="2200" b="0" i="0" dirty="0">
              <a:solidFill>
                <a:srgbClr val="FFFFFF"/>
              </a:solidFill>
              <a:effectLst/>
              <a:latin typeface="TypeTwo" panose="00000400000000000000" pitchFamily="2" charset="0"/>
            </a:endParaRPr>
          </a:p>
          <a:p>
            <a:pPr marL="342900" indent="-342900" algn="r" fontAlgn="base">
              <a:buFont typeface="Arial" panose="020B0604020202020204" pitchFamily="34" charset="0"/>
              <a:buChar char="•"/>
            </a:pPr>
            <a:endParaRPr lang="it-IT" sz="2200" b="0" i="0" dirty="0">
              <a:solidFill>
                <a:srgbClr val="76B900"/>
              </a:solidFill>
              <a:effectLst/>
              <a:latin typeface="TypeTwo" panose="00000400000000000000" pitchFamily="2" charset="0"/>
            </a:endParaRPr>
          </a:p>
          <a:p>
            <a:pPr marL="342900" indent="-342900" algn="r" fontAlgn="base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Ray Marching 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: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ray casting iterato per determinare le collisioni dei raggi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it-IT" sz="22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it-IT" sz="2200" b="0" i="0" dirty="0">
              <a:solidFill>
                <a:srgbClr val="FF0000"/>
              </a:solidFill>
              <a:effectLst/>
              <a:latin typeface="TypeTwo" panose="00000400000000000000" pitchFamily="2" charset="0"/>
            </a:endParaRPr>
          </a:p>
          <a:p>
            <a:pPr algn="l" fontAlgn="base"/>
            <a:endParaRPr lang="it-IT" sz="2200" b="0" i="0" dirty="0">
              <a:solidFill>
                <a:srgbClr val="FF0000"/>
              </a:solidFill>
              <a:effectLst/>
              <a:latin typeface="TypeTwo" panose="00000400000000000000" pitchFamily="2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Ray Tracing </a:t>
            </a:r>
            <a:r>
              <a:rPr lang="it-IT" sz="24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:  i raggi continuano oltre il loro punto di collisione originale </a:t>
            </a:r>
          </a:p>
          <a:p>
            <a:pPr algn="l" fontAlgn="base"/>
            <a:r>
              <a:rPr lang="it-IT" sz="22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 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it-IT" sz="2200" b="0" i="0" dirty="0">
              <a:solidFill>
                <a:srgbClr val="FFFFFF"/>
              </a:solidFill>
              <a:effectLst/>
              <a:latin typeface="TypeTwo" panose="00000400000000000000" pitchFamily="2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it-IT" sz="2200" b="0" i="0" dirty="0">
              <a:solidFill>
                <a:srgbClr val="FFFFFF"/>
              </a:solidFill>
              <a:effectLst/>
              <a:latin typeface="TypeTwo" panose="00000400000000000000" pitchFamily="2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it-IT" sz="2200" b="0" i="0" dirty="0">
              <a:solidFill>
                <a:srgbClr val="76B900"/>
              </a:solidFill>
              <a:effectLst/>
              <a:latin typeface="TypeTwo" panose="00000400000000000000" pitchFamily="2" charset="0"/>
            </a:endParaRPr>
          </a:p>
          <a:p>
            <a:pPr marL="342900" indent="-342900" algn="r" fontAlgn="base">
              <a:buFont typeface="Arial" panose="020B0604020202020204" pitchFamily="34" charset="0"/>
              <a:buChar char="•"/>
            </a:pPr>
            <a:r>
              <a:rPr lang="it-IT" sz="2400" b="0" i="0" dirty="0" err="1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Path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 Tracing: </a:t>
            </a:r>
            <a:r>
              <a:rPr lang="it-IT" sz="24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il ray tracing con l'inclusione dell</a:t>
            </a:r>
            <a:r>
              <a:rPr lang="it-IT" sz="2400" dirty="0">
                <a:solidFill>
                  <a:srgbClr val="FFFFFF"/>
                </a:solidFill>
                <a:latin typeface="TypeTwo" panose="00000400000000000000" pitchFamily="2" charset="0"/>
              </a:rPr>
              <a:t>’illuminazione globale,</a:t>
            </a:r>
          </a:p>
          <a:p>
            <a:pPr algn="r" fontAlgn="base"/>
            <a:r>
              <a:rPr lang="it-IT" sz="2400" dirty="0">
                <a:solidFill>
                  <a:srgbClr val="FFFFFF"/>
                </a:solidFill>
                <a:latin typeface="TypeTwo" panose="00000400000000000000" pitchFamily="2" charset="0"/>
              </a:rPr>
              <a:t> aumentando il realismo della scena</a:t>
            </a: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045AAE-15F4-445A-98FD-2B5C887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Varie tecniche</a:t>
            </a:r>
          </a:p>
        </p:txBody>
      </p:sp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7F07ABFC-1035-41D1-A157-4FCDF4E56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8599" y="0"/>
            <a:ext cx="4058963" cy="2283167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440D4ED8-DB1C-4E90-B323-EC2BB20E0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462" y="1265804"/>
            <a:ext cx="3845682" cy="2163196"/>
          </a:xfrm>
          <a:prstGeom prst="rect">
            <a:avLst/>
          </a:prstGeom>
        </p:spPr>
      </p:pic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5633EB07-CA30-43D1-9394-9778331D9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7355" y="3102569"/>
            <a:ext cx="4261449" cy="2283167"/>
          </a:xfrm>
          <a:prstGeom prst="rect">
            <a:avLst/>
          </a:prstGeom>
        </p:spPr>
      </p:pic>
      <p:pic>
        <p:nvPicPr>
          <p:cNvPr id="36" name="Elemento grafico 35">
            <a:extLst>
              <a:ext uri="{FF2B5EF4-FFF2-40B4-BE49-F238E27FC236}">
                <a16:creationId xmlns:a16="http://schemas.microsoft.com/office/drawing/2014/main" id="{3BB71A73-73FE-4FEC-8175-4A3FE0545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429" y="4349342"/>
            <a:ext cx="4459835" cy="25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2">
            <a:extLst>
              <a:ext uri="{FF2B5EF4-FFF2-40B4-BE49-F238E27FC236}">
                <a16:creationId xmlns:a16="http://schemas.microsoft.com/office/drawing/2014/main" id="{E781CAE2-AB68-414A-B2D1-DD2A2DB1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090" y="2640669"/>
            <a:ext cx="7749820" cy="1576662"/>
          </a:xfrm>
        </p:spPr>
        <p:txBody>
          <a:bodyPr>
            <a:noAutofit/>
          </a:bodyPr>
          <a:lstStyle/>
          <a:p>
            <a:r>
              <a:rPr lang="it-IT" sz="9600" dirty="0">
                <a:solidFill>
                  <a:schemeClr val="bg1">
                    <a:lumMod val="95000"/>
                  </a:schemeClr>
                </a:solidFill>
                <a:latin typeface="TypeTwo" panose="00000400000000000000" pitchFamily="2" charset="0"/>
              </a:rPr>
              <a:t>Un’altra scena…</a:t>
            </a:r>
          </a:p>
        </p:txBody>
      </p:sp>
    </p:spTree>
    <p:extLst>
      <p:ext uri="{BB962C8B-B14F-4D97-AF65-F5344CB8AC3E}">
        <p14:creationId xmlns:p14="http://schemas.microsoft.com/office/powerpoint/2010/main" val="4239571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BF393EAB-5A9D-4CE9-AFFA-9C4B22582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r="5547"/>
          <a:stretch/>
        </p:blipFill>
        <p:spPr>
          <a:xfrm>
            <a:off x="773925" y="435887"/>
            <a:ext cx="10644150" cy="5986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097CA98-057A-4E30-AA92-1DA80EF0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r="5547"/>
          <a:stretch/>
        </p:blipFill>
        <p:spPr>
          <a:xfrm>
            <a:off x="773925" y="435886"/>
            <a:ext cx="10644150" cy="5986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600E76A-BCCB-4507-B409-3D2A0769B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r="5547"/>
          <a:stretch/>
        </p:blipFill>
        <p:spPr>
          <a:xfrm>
            <a:off x="773925" y="435885"/>
            <a:ext cx="10644150" cy="5986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BD20E60-7D77-48DD-B62F-BB9C849437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r="5547"/>
          <a:stretch/>
        </p:blipFill>
        <p:spPr>
          <a:xfrm>
            <a:off x="773925" y="435884"/>
            <a:ext cx="10644150" cy="5986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289CDC8-DE49-41E3-9339-9D5F7E5CB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r="5547"/>
          <a:stretch/>
        </p:blipFill>
        <p:spPr>
          <a:xfrm>
            <a:off x="773925" y="435883"/>
            <a:ext cx="10644150" cy="5986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57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2">
            <a:extLst>
              <a:ext uri="{FF2B5EF4-FFF2-40B4-BE49-F238E27FC236}">
                <a16:creationId xmlns:a16="http://schemas.microsoft.com/office/drawing/2014/main" id="{E781CAE2-AB68-414A-B2D1-DD2A2DB1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023" y="2640669"/>
            <a:ext cx="7689954" cy="1576662"/>
          </a:xfrm>
        </p:spPr>
        <p:txBody>
          <a:bodyPr>
            <a:noAutofit/>
          </a:bodyPr>
          <a:lstStyle/>
          <a:p>
            <a:r>
              <a:rPr lang="it-IT" sz="9600" dirty="0">
                <a:solidFill>
                  <a:schemeClr val="bg1">
                    <a:lumMod val="95000"/>
                  </a:schemeClr>
                </a:solidFill>
                <a:latin typeface="TypeTwo" panose="00000400000000000000" pitchFamily="2" charset="0"/>
              </a:rPr>
              <a:t>The Best Quality</a:t>
            </a:r>
          </a:p>
        </p:txBody>
      </p:sp>
    </p:spTree>
    <p:extLst>
      <p:ext uri="{BB962C8B-B14F-4D97-AF65-F5344CB8AC3E}">
        <p14:creationId xmlns:p14="http://schemas.microsoft.com/office/powerpoint/2010/main" val="2079169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interni, colorato, decorato, disposto&#10;&#10;Descrizione generata automaticamente">
            <a:extLst>
              <a:ext uri="{FF2B5EF4-FFF2-40B4-BE49-F238E27FC236}">
                <a16:creationId xmlns:a16="http://schemas.microsoft.com/office/drawing/2014/main" id="{79AA093B-FF0A-4516-843B-F3C9CD712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>
          <a:xfrm>
            <a:off x="773925" y="435887"/>
            <a:ext cx="10644150" cy="5986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7035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72045AAE-15F4-445A-98FD-2B5C887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>
                <a:solidFill>
                  <a:schemeClr val="bg1"/>
                </a:solidFill>
                <a:latin typeface="TypeTwo" panose="00000400000000000000" pitchFamily="2" charset="0"/>
              </a:rPr>
              <a:t>Testing</a:t>
            </a:r>
            <a:endParaRPr lang="it-IT" sz="5400" b="1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AC1EBD1-E968-4A6F-9409-5C249AB640FF}"/>
              </a:ext>
            </a:extLst>
          </p:cNvPr>
          <p:cNvSpPr txBox="1"/>
          <p:nvPr/>
        </p:nvSpPr>
        <p:spPr>
          <a:xfrm>
            <a:off x="1978902" y="1107606"/>
            <a:ext cx="625069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TypeTwo" panose="00000400000000000000" pitchFamily="2" charset="0"/>
              </a:rPr>
              <a:t>SDK:</a:t>
            </a:r>
          </a:p>
          <a:p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CUDA / OPTIX  </a:t>
            </a:r>
          </a:p>
          <a:p>
            <a:endParaRPr lang="it-IT" sz="28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endParaRPr lang="it-IT" sz="28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r>
              <a:rPr lang="it-IT" sz="3200" b="1" dirty="0">
                <a:solidFill>
                  <a:srgbClr val="FF0000"/>
                </a:solidFill>
                <a:latin typeface="TypeTwo" panose="00000400000000000000" pitchFamily="2" charset="0"/>
              </a:rPr>
              <a:t>Casi di test: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2400x1200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1200x600</a:t>
            </a:r>
          </a:p>
          <a:p>
            <a:endParaRPr lang="it-IT" sz="28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endParaRPr lang="it-IT" sz="12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r>
              <a:rPr lang="it-IT" sz="3200" b="1" dirty="0">
                <a:solidFill>
                  <a:srgbClr val="FF0000"/>
                </a:solidFill>
                <a:latin typeface="TypeTwo" panose="00000400000000000000" pitchFamily="2" charset="0"/>
              </a:rPr>
              <a:t>Confronti: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Tempi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di calcolo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ypeTwo" panose="00000400000000000000" pitchFamily="2" charset="0"/>
              </a:rPr>
              <a:t>Structural Similarity Index Measure </a:t>
            </a:r>
            <a:r>
              <a:rPr lang="en-US" sz="2800" dirty="0">
                <a:solidFill>
                  <a:srgbClr val="76B900"/>
                </a:solidFill>
                <a:latin typeface="TypeTwo" panose="00000400000000000000" pitchFamily="2" charset="0"/>
              </a:rPr>
              <a:t>(SSIM)</a:t>
            </a:r>
            <a:endParaRPr lang="it-IT" sz="2800" dirty="0">
              <a:solidFill>
                <a:srgbClr val="76B900"/>
              </a:solidFill>
              <a:latin typeface="TypeTwo" panose="0000040000000000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5B7BE3-CCB1-4BDA-9BBF-478EAF903F9F}"/>
              </a:ext>
            </a:extLst>
          </p:cNvPr>
          <p:cNvSpPr txBox="1"/>
          <p:nvPr/>
        </p:nvSpPr>
        <p:spPr>
          <a:xfrm>
            <a:off x="6962000" y="2820216"/>
            <a:ext cx="26209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TypeTwo" panose="00000400000000000000" pitchFamily="2" charset="0"/>
              </a:rPr>
              <a:t>Ray/pixel: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Cuda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:  1 - 200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76B900"/>
                </a:solidFill>
                <a:latin typeface="TypeTwo" panose="00000400000000000000" pitchFamily="2" charset="0"/>
              </a:rPr>
              <a:t>Optix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: 1 - 2048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FDA739-D38A-42DC-A45A-230C0FC3841A}"/>
              </a:ext>
            </a:extLst>
          </p:cNvPr>
          <p:cNvSpPr txBox="1"/>
          <p:nvPr/>
        </p:nvSpPr>
        <p:spPr>
          <a:xfrm>
            <a:off x="6962000" y="1107606"/>
            <a:ext cx="40407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TypeTwo" panose="00000400000000000000" pitchFamily="2" charset="0"/>
              </a:rPr>
              <a:t>CPU: </a:t>
            </a:r>
            <a:r>
              <a:rPr lang="it-IT" sz="2800" b="1" dirty="0">
                <a:solidFill>
                  <a:schemeClr val="bg1"/>
                </a:solidFill>
                <a:latin typeface="TypeTwo" panose="00000400000000000000" pitchFamily="2" charset="0"/>
              </a:rPr>
              <a:t>Intel I7 9750H</a:t>
            </a:r>
          </a:p>
          <a:p>
            <a:r>
              <a:rPr lang="it-IT" sz="3200" b="1" dirty="0">
                <a:solidFill>
                  <a:srgbClr val="FF0000"/>
                </a:solidFill>
                <a:latin typeface="TypeTwo" panose="00000400000000000000" pitchFamily="2" charset="0"/>
              </a:rPr>
              <a:t>GPU: </a:t>
            </a:r>
            <a:r>
              <a:rPr lang="it-IT" sz="2800" b="1" dirty="0">
                <a:solidFill>
                  <a:srgbClr val="76B900"/>
                </a:solidFill>
                <a:latin typeface="TypeTwo" panose="00000400000000000000" pitchFamily="2" charset="0"/>
              </a:rPr>
              <a:t>Nvidia </a:t>
            </a:r>
            <a:r>
              <a:rPr lang="it-IT" sz="2800" b="1" dirty="0" err="1">
                <a:solidFill>
                  <a:srgbClr val="76B900"/>
                </a:solidFill>
                <a:latin typeface="TypeTwo" panose="00000400000000000000" pitchFamily="2" charset="0"/>
              </a:rPr>
              <a:t>GeForce</a:t>
            </a:r>
            <a:r>
              <a:rPr lang="it-IT" sz="2800" b="1" dirty="0">
                <a:solidFill>
                  <a:srgbClr val="76B900"/>
                </a:solidFill>
                <a:latin typeface="TypeTwo" panose="00000400000000000000" pitchFamily="2" charset="0"/>
              </a:rPr>
              <a:t> RTX 2060 </a:t>
            </a:r>
          </a:p>
          <a:p>
            <a:r>
              <a:rPr lang="it-IT" sz="3200" b="1" dirty="0">
                <a:solidFill>
                  <a:srgbClr val="FF0000"/>
                </a:solidFill>
                <a:latin typeface="TypeTwo" panose="00000400000000000000" pitchFamily="2" charset="0"/>
              </a:rPr>
              <a:t>OS: </a:t>
            </a:r>
            <a:r>
              <a:rPr lang="it-IT" sz="2800" b="1" dirty="0">
                <a:solidFill>
                  <a:schemeClr val="bg1"/>
                </a:solidFill>
                <a:latin typeface="TypeTwo" panose="00000400000000000000" pitchFamily="2" charset="0"/>
              </a:rPr>
              <a:t>Ubuntu 20.10</a:t>
            </a:r>
            <a:endParaRPr lang="it-IT" sz="3200" b="1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5BCDB13-551F-41FD-A13D-D0C5F1793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85009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1201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AFF113FE-A071-4214-8AF1-E4741BBA63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078545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0554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A3F75DA5-A77E-4017-91E9-3648AF876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715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7449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A3F75DA5-A77E-4017-91E9-3648AF876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3866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0572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5E5CAE3F-E27D-4233-82BB-729D78D92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3707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91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EA9978-5007-4C12-BA71-7223AE69ACEF}"/>
              </a:ext>
            </a:extLst>
          </p:cNvPr>
          <p:cNvSpPr txBox="1"/>
          <p:nvPr/>
        </p:nvSpPr>
        <p:spPr>
          <a:xfrm>
            <a:off x="435990" y="979468"/>
            <a:ext cx="586217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it-IT" sz="28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Tracciamento del percorso all'indietro:</a:t>
            </a:r>
            <a:r>
              <a:rPr lang="it-IT" sz="28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 (</a:t>
            </a:r>
            <a:r>
              <a:rPr lang="it-IT" sz="2800" dirty="0" err="1">
                <a:solidFill>
                  <a:srgbClr val="76B900"/>
                </a:solidFill>
                <a:latin typeface="TypeTwo" panose="00000400000000000000" pitchFamily="2" charset="0"/>
              </a:rPr>
              <a:t>backwards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 ray tracing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) </a:t>
            </a:r>
            <a:r>
              <a:rPr lang="it-IT" sz="28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proiettando i raggi dalla telecamera alla scena fino a quando non colpiscono oggetti luminosi. </a:t>
            </a:r>
          </a:p>
          <a:p>
            <a:pPr algn="l" fontAlgn="base"/>
            <a:endParaRPr lang="it-IT" sz="2800" b="0" i="0" dirty="0">
              <a:solidFill>
                <a:srgbClr val="FFFFFF"/>
              </a:solidFill>
              <a:effectLst/>
              <a:latin typeface="TypeTwo" panose="00000400000000000000" pitchFamily="2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it-IT" sz="28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Tracciamento del percorso bidirezionale:</a:t>
            </a:r>
            <a:r>
              <a:rPr lang="it-IT" sz="28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 </a:t>
            </a:r>
            <a:r>
              <a:rPr lang="it-IT" sz="28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(</a:t>
            </a:r>
            <a:r>
              <a:rPr lang="it-IT" sz="28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BPT</a:t>
            </a:r>
            <a:r>
              <a:rPr lang="it-IT" sz="28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) i percorsi vengono avviati dalla telecamera e dalle luci, poi vertici dei </a:t>
            </a:r>
            <a:r>
              <a:rPr lang="it-IT" sz="2800" b="0" i="0" dirty="0" err="1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sottopercorsi</a:t>
            </a:r>
            <a:r>
              <a:rPr lang="it-IT" sz="28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 vengono collegati per formare un unico percorso.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045AAE-15F4-445A-98FD-2B5C887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Tracciamento e rappresentazione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40F99A-D08A-484C-A65F-93C0BE577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2" t="2727" r="1352" b="5794"/>
          <a:stretch/>
        </p:blipFill>
        <p:spPr bwMode="auto">
          <a:xfrm>
            <a:off x="7564482" y="4304425"/>
            <a:ext cx="3004281" cy="21524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CA451A-07F7-4AEE-93F6-7237AB83B7E5}"/>
              </a:ext>
            </a:extLst>
          </p:cNvPr>
          <p:cNvSpPr txBox="1"/>
          <p:nvPr/>
        </p:nvSpPr>
        <p:spPr>
          <a:xfrm>
            <a:off x="6386503" y="979468"/>
            <a:ext cx="5579525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  <a:latin typeface="TypeTwo" panose="00000400000000000000" pitchFamily="2" charset="0"/>
              </a:rPr>
              <a:t>Alberi di raggi</a:t>
            </a:r>
          </a:p>
          <a:p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Tutti i 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raggi secondari 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generati dal raggio primario stesso o da altri raggi secondari possono essere rappresentati come un albero. Ogni livello dell'albero corrisponde a un livello di </a:t>
            </a:r>
            <a:r>
              <a:rPr lang="it-IT" sz="2800" dirty="0" err="1">
                <a:solidFill>
                  <a:srgbClr val="76B900"/>
                </a:solidFill>
                <a:latin typeface="TypeTwo" panose="00000400000000000000" pitchFamily="2" charset="0"/>
              </a:rPr>
              <a:t>ricorsione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1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5E5CAE3F-E27D-4233-82BB-729D78D92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29445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0600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D4CC5C22-C13C-462F-A718-2B3AE860B86E}"/>
              </a:ext>
            </a:extLst>
          </p:cNvPr>
          <p:cNvGrpSpPr/>
          <p:nvPr/>
        </p:nvGrpSpPr>
        <p:grpSpPr>
          <a:xfrm>
            <a:off x="1895487" y="2483273"/>
            <a:ext cx="8401026" cy="1891454"/>
            <a:chOff x="2339163" y="2608357"/>
            <a:chExt cx="8401026" cy="1891454"/>
          </a:xfrm>
        </p:grpSpPr>
        <p:sp>
          <p:nvSpPr>
            <p:cNvPr id="10" name="Dati 9">
              <a:extLst>
                <a:ext uri="{FF2B5EF4-FFF2-40B4-BE49-F238E27FC236}">
                  <a16:creationId xmlns:a16="http://schemas.microsoft.com/office/drawing/2014/main" id="{DE63AE67-2BB9-4A5B-A066-8405D0A45A81}"/>
                </a:ext>
              </a:extLst>
            </p:cNvPr>
            <p:cNvSpPr/>
            <p:nvPr/>
          </p:nvSpPr>
          <p:spPr>
            <a:xfrm>
              <a:off x="5184605" y="2608357"/>
              <a:ext cx="5555584" cy="1891454"/>
            </a:xfrm>
            <a:prstGeom prst="flowChartInputOutput">
              <a:avLst/>
            </a:prstGeom>
            <a:solidFill>
              <a:srgbClr val="76B900"/>
            </a:solidFill>
            <a:ln>
              <a:solidFill>
                <a:srgbClr val="76B9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5400" dirty="0">
                <a:latin typeface="TypeTwo" panose="00000400000000000000" pitchFamily="2" charset="0"/>
              </a:endParaRPr>
            </a:p>
          </p:txBody>
        </p:sp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713413CA-25B2-4F23-A588-2694F44634E9}"/>
                </a:ext>
              </a:extLst>
            </p:cNvPr>
            <p:cNvSpPr/>
            <p:nvPr/>
          </p:nvSpPr>
          <p:spPr>
            <a:xfrm>
              <a:off x="2339163" y="2608357"/>
              <a:ext cx="5873433" cy="1891454"/>
            </a:xfrm>
            <a:prstGeom prst="rect">
              <a:avLst/>
            </a:prstGeom>
            <a:solidFill>
              <a:srgbClr val="76B900"/>
            </a:solidFill>
            <a:ln>
              <a:solidFill>
                <a:srgbClr val="76B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76B9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" name="Dati 3">
              <a:extLst>
                <a:ext uri="{FF2B5EF4-FFF2-40B4-BE49-F238E27FC236}">
                  <a16:creationId xmlns:a16="http://schemas.microsoft.com/office/drawing/2014/main" id="{1B172979-C9B1-45F2-B22B-1F06184328A6}"/>
                </a:ext>
              </a:extLst>
            </p:cNvPr>
            <p:cNvSpPr/>
            <p:nvPr/>
          </p:nvSpPr>
          <p:spPr>
            <a:xfrm>
              <a:off x="4985392" y="2608357"/>
              <a:ext cx="5626014" cy="1891454"/>
            </a:xfrm>
            <a:prstGeom prst="flowChartInputOutpu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5400" b="1" dirty="0">
                  <a:solidFill>
                    <a:schemeClr val="bg1"/>
                  </a:solidFill>
                  <a:latin typeface="TypeTwo" panose="00000400000000000000" pitchFamily="2" charset="0"/>
                </a:rPr>
                <a:t>Grazie per l</a:t>
              </a:r>
              <a:r>
                <a:rPr lang="en-US" sz="5400" dirty="0">
                  <a:solidFill>
                    <a:schemeClr val="bg1"/>
                  </a:solidFill>
                  <a:latin typeface="TypeTwo" panose="00000400000000000000" pitchFamily="2" charset="0"/>
                </a:rPr>
                <a:t>’</a:t>
              </a:r>
              <a:r>
                <a:rPr lang="en-US" sz="5400" dirty="0" err="1">
                  <a:solidFill>
                    <a:schemeClr val="bg1"/>
                  </a:solidFill>
                  <a:latin typeface="TypeTwo" panose="00000400000000000000" pitchFamily="2" charset="0"/>
                </a:rPr>
                <a:t>attenzione</a:t>
              </a:r>
              <a:r>
                <a:rPr lang="en-US" sz="5400" dirty="0">
                  <a:solidFill>
                    <a:schemeClr val="bg1"/>
                  </a:solidFill>
                  <a:latin typeface="TypeTwo" panose="00000400000000000000" pitchFamily="2" charset="0"/>
                </a:rPr>
                <a:t>!</a:t>
              </a:r>
              <a:endParaRPr lang="it-IT" sz="5400" dirty="0">
                <a:latin typeface="TypeTwo" panose="00000400000000000000" pitchFamily="2" charset="0"/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3C42394-FA08-4E38-93AB-A919A65F8600}"/>
                </a:ext>
              </a:extLst>
            </p:cNvPr>
            <p:cNvSpPr txBox="1"/>
            <p:nvPr/>
          </p:nvSpPr>
          <p:spPr>
            <a:xfrm>
              <a:off x="2339163" y="2699554"/>
              <a:ext cx="321113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latin typeface="TypeTwo" panose="00000400000000000000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Università Degli Studi di Napoli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latin typeface="TypeTwo" panose="00000400000000000000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Federico II</a:t>
              </a:r>
            </a:p>
          </p:txBody>
        </p: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D386DF4A-070E-495C-9177-41AE824B9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160" y="3345885"/>
              <a:ext cx="1070249" cy="1066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56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BD3406-415E-4A1A-849C-497D8DFCDA5B}"/>
              </a:ext>
            </a:extLst>
          </p:cNvPr>
          <p:cNvSpPr txBox="1"/>
          <p:nvPr/>
        </p:nvSpPr>
        <p:spPr>
          <a:xfrm>
            <a:off x="5578548" y="1351508"/>
            <a:ext cx="652455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Il primo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algoritmo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di 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Arthur Appel 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( 1968 )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it-IT" sz="2400" b="0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Il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 Ray Casting </a:t>
            </a:r>
            <a:r>
              <a:rPr lang="it-IT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ypeTwo" panose="00000400000000000000" pitchFamily="2" charset="0"/>
              </a:rPr>
              <a:t>trasmette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 </a:t>
            </a:r>
            <a:r>
              <a:rPr lang="it-IT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ypeTwo" panose="00000400000000000000" pitchFamily="2" charset="0"/>
              </a:rPr>
              <a:t>un raggio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 </a:t>
            </a:r>
            <a:r>
              <a:rPr lang="it-IT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ypeTwo" panose="00000400000000000000" pitchFamily="2" charset="0"/>
              </a:rPr>
              <a:t>dalla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 telecamera </a:t>
            </a:r>
            <a:r>
              <a:rPr lang="it-IT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ypeTwo" panose="00000400000000000000" pitchFamily="2" charset="0"/>
              </a:rPr>
              <a:t>a un 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punto di collisione </a:t>
            </a:r>
            <a:r>
              <a:rPr lang="it-IT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ypeTwo" panose="00000400000000000000" pitchFamily="2" charset="0"/>
              </a:rPr>
              <a:t>e</a:t>
            </a:r>
            <a:r>
              <a:rPr lang="it-IT" sz="2400" b="0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 </a:t>
            </a:r>
            <a:r>
              <a:rPr lang="it-IT" sz="2400" b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interrompendo l'operazione</a:t>
            </a:r>
            <a:r>
              <a:rPr lang="it-IT" sz="24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.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FFFFFF"/>
              </a:solidFill>
              <a:latin typeface="TypeTwo" panose="00000400000000000000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Rappresenta </a:t>
            </a:r>
            <a:r>
              <a:rPr lang="it-IT" sz="2400" dirty="0">
                <a:solidFill>
                  <a:srgbClr val="FFFFFF"/>
                </a:solidFill>
                <a:latin typeface="TypeTwo" panose="00000400000000000000" pitchFamily="2" charset="0"/>
              </a:rPr>
              <a:t>la </a:t>
            </a:r>
            <a:r>
              <a:rPr lang="it-IT" sz="2400" b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primitiva di base </a:t>
            </a:r>
            <a:r>
              <a:rPr lang="it-IT" sz="24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da cui sono costruiti gli altri metodi di Ray Tracing.</a:t>
            </a: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FFFFFF"/>
              </a:solidFill>
              <a:latin typeface="TypeTwo" panose="00000400000000000000" pitchFamily="2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FFFF"/>
                </a:solidFill>
                <a:latin typeface="TypeTwo" panose="00000400000000000000" pitchFamily="2" charset="0"/>
              </a:rPr>
              <a:t>I</a:t>
            </a:r>
            <a:r>
              <a:rPr lang="it-IT" sz="2400" b="0" i="0" dirty="0">
                <a:solidFill>
                  <a:srgbClr val="FFFFFF"/>
                </a:solidFill>
                <a:effectLst/>
                <a:latin typeface="TypeTwo" panose="00000400000000000000" pitchFamily="2" charset="0"/>
              </a:rPr>
              <a:t>terazioni estremamente semplici per disegnare linee semplici o effetti di luce.</a:t>
            </a:r>
          </a:p>
          <a:p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Si determina il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colore dell'oggetto 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tramite le </a:t>
            </a:r>
            <a:r>
              <a:rPr lang="it-IT" sz="2400" dirty="0" err="1">
                <a:solidFill>
                  <a:srgbClr val="76B900"/>
                </a:solidFill>
                <a:latin typeface="TypeTwo" panose="00000400000000000000" pitchFamily="2" charset="0"/>
              </a:rPr>
              <a:t>proprieta’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 del materiale 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e  i minimi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effetti di luce</a:t>
            </a: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98253CF9-1046-491A-B441-3306AB78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1667110" cy="659876"/>
          </a:xfrm>
        </p:spPr>
        <p:txBody>
          <a:bodyPr>
            <a:noAutofit/>
          </a:bodyPr>
          <a:lstStyle/>
          <a:p>
            <a:pPr algn="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Dal Ray Casting…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1B90B32-7F97-40B4-BD30-94F961247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44"/>
          <a:stretch/>
        </p:blipFill>
        <p:spPr>
          <a:xfrm>
            <a:off x="-2806261" y="-686187"/>
            <a:ext cx="8384810" cy="8081518"/>
          </a:xfrm>
          <a:prstGeom prst="rect">
            <a:avLst/>
          </a:prstGeom>
          <a:effectLst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425634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C7D8DBC1-CE27-43D8-A7E8-AD040E0D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0" y="122548"/>
            <a:ext cx="12192000" cy="659876"/>
          </a:xfrm>
        </p:spPr>
        <p:txBody>
          <a:bodyPr>
            <a:no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…al Ray Tracing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5D30321-434D-4B86-A0A7-165084B366B0}"/>
              </a:ext>
            </a:extLst>
          </p:cNvPr>
          <p:cNvSpPr txBox="1"/>
          <p:nvPr/>
        </p:nvSpPr>
        <p:spPr>
          <a:xfrm>
            <a:off x="435989" y="947794"/>
            <a:ext cx="7307227" cy="5664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L’ </a:t>
            </a:r>
            <a:r>
              <a:rPr lang="it-IT" sz="2200" dirty="0">
                <a:solidFill>
                  <a:srgbClr val="76B900"/>
                </a:solidFill>
                <a:latin typeface="TypeTwo" panose="00000400000000000000" pitchFamily="2" charset="0"/>
              </a:rPr>
              <a:t>algoritmo</a:t>
            </a:r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 di </a:t>
            </a:r>
            <a:r>
              <a:rPr lang="en-US" sz="2200" dirty="0">
                <a:solidFill>
                  <a:srgbClr val="76B900"/>
                </a:solidFill>
                <a:latin typeface="TypeTwo" panose="00000400000000000000" pitchFamily="2" charset="0"/>
              </a:rPr>
              <a:t>Turner Whitted  </a:t>
            </a:r>
            <a:r>
              <a:rPr lang="it-IT" sz="2200" dirty="0">
                <a:solidFill>
                  <a:schemeClr val="bg1"/>
                </a:solidFill>
                <a:latin typeface="TypeTwo" panose="00000400000000000000" pitchFamily="2" charset="0"/>
              </a:rPr>
              <a:t>( 1979 )</a:t>
            </a:r>
            <a:endParaRPr lang="en-US" sz="22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Con il </a:t>
            </a:r>
            <a:r>
              <a:rPr lang="en-US" sz="2200" dirty="0">
                <a:solidFill>
                  <a:srgbClr val="76B900"/>
                </a:solidFill>
                <a:latin typeface="TypeTwo" panose="00000400000000000000" pitchFamily="2" charset="0"/>
              </a:rPr>
              <a:t>ray tracing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si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traccia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il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percorso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della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luce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simulando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gli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effetti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degli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incontri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con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oggetti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virtuali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Produce un </a:t>
            </a:r>
            <a:r>
              <a:rPr lang="en-US" sz="2200" dirty="0">
                <a:solidFill>
                  <a:srgbClr val="FF0000"/>
                </a:solidFill>
                <a:latin typeface="TypeTwo" panose="00000400000000000000" pitchFamily="2" charset="0"/>
              </a:rPr>
              <a:t>alto grado di </a:t>
            </a:r>
            <a:r>
              <a:rPr lang="en-US" sz="2200" dirty="0" err="1">
                <a:solidFill>
                  <a:srgbClr val="FF0000"/>
                </a:solidFill>
                <a:latin typeface="TypeTwo" panose="00000400000000000000" pitchFamily="2" charset="0"/>
              </a:rPr>
              <a:t>realismo</a:t>
            </a:r>
            <a:r>
              <a:rPr lang="en-US" sz="2200" dirty="0">
                <a:solidFill>
                  <a:srgbClr val="FF0000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ypeTwo" panose="00000400000000000000" pitchFamily="2" charset="0"/>
              </a:rPr>
              <a:t>visivo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con </a:t>
            </a:r>
            <a:r>
              <a:rPr lang="en-US" sz="2200" dirty="0" err="1">
                <a:solidFill>
                  <a:srgbClr val="76B900"/>
                </a:solidFill>
                <a:latin typeface="TypeTwo" panose="00000400000000000000" pitchFamily="2" charset="0"/>
              </a:rPr>
              <a:t>costo</a:t>
            </a:r>
            <a:r>
              <a:rPr lang="en-US" sz="2200" dirty="0">
                <a:solidFill>
                  <a:srgbClr val="76B900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rgbClr val="76B900"/>
                </a:solidFill>
                <a:latin typeface="TypeTwo" panose="00000400000000000000" pitchFamily="2" charset="0"/>
              </a:rPr>
              <a:t>computazionale</a:t>
            </a:r>
            <a:r>
              <a:rPr lang="en-US" sz="2200" dirty="0">
                <a:solidFill>
                  <a:srgbClr val="76B900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rgbClr val="76B900"/>
                </a:solidFill>
                <a:latin typeface="TypeTwo" panose="00000400000000000000" pitchFamily="2" charset="0"/>
              </a:rPr>
              <a:t>elevato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Grazie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all’accelerazione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hardware (</a:t>
            </a:r>
            <a:r>
              <a:rPr lang="en-US" sz="2200" dirty="0">
                <a:solidFill>
                  <a:srgbClr val="FF0000"/>
                </a:solidFill>
                <a:latin typeface="TypeTwo" panose="00000400000000000000" pitchFamily="2" charset="0"/>
              </a:rPr>
              <a:t>GPU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)  il </a:t>
            </a:r>
            <a:r>
              <a:rPr lang="en-US" sz="2200" dirty="0">
                <a:solidFill>
                  <a:srgbClr val="76B900"/>
                </a:solidFill>
                <a:latin typeface="TypeTwo" panose="00000400000000000000" pitchFamily="2" charset="0"/>
              </a:rPr>
              <a:t>ray tracing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puo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’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essere</a:t>
            </a:r>
            <a:r>
              <a:rPr lang="en-US" sz="2200" dirty="0">
                <a:solidFill>
                  <a:srgbClr val="76B900"/>
                </a:solidFill>
                <a:latin typeface="TypeTwo" panose="00000400000000000000" pitchFamily="2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76B900"/>
                </a:solidFill>
                <a:latin typeface="TypeTwo" panose="00000400000000000000" pitchFamily="2" charset="0"/>
              </a:rPr>
              <a:t>     in real time 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Attraverso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il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calcolo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di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molti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raggi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si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ottengono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effetti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:</a:t>
            </a:r>
            <a:endParaRPr lang="en-US" sz="2200" dirty="0">
              <a:solidFill>
                <a:srgbClr val="FF0000"/>
              </a:solidFill>
              <a:latin typeface="TypeTwo" panose="00000400000000000000" pitchFamily="2" charset="0"/>
            </a:endParaRPr>
          </a:p>
          <a:p>
            <a:pPr marL="571500" lvl="1" indent="-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2200" dirty="0">
                <a:solidFill>
                  <a:srgbClr val="76B900"/>
                </a:solidFill>
                <a:latin typeface="TypeTwo" panose="00000400000000000000" pitchFamily="2" charset="0"/>
              </a:rPr>
              <a:t>riflessione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,</a:t>
            </a:r>
            <a:r>
              <a:rPr lang="en-US" sz="2200" dirty="0">
                <a:solidFill>
                  <a:srgbClr val="76B900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rgbClr val="76B900"/>
                </a:solidFill>
                <a:latin typeface="TypeTwo" panose="00000400000000000000" pitchFamily="2" charset="0"/>
              </a:rPr>
              <a:t>rifrazione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, </a:t>
            </a:r>
            <a:r>
              <a:rPr lang="en-US" sz="2200" dirty="0" err="1">
                <a:solidFill>
                  <a:srgbClr val="76B900"/>
                </a:solidFill>
                <a:latin typeface="TypeTwo" panose="00000400000000000000" pitchFamily="2" charset="0"/>
              </a:rPr>
              <a:t>diffusione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, </a:t>
            </a:r>
            <a:r>
              <a:rPr lang="en-US" sz="2200" dirty="0" err="1">
                <a:solidFill>
                  <a:srgbClr val="76B900"/>
                </a:solidFill>
                <a:latin typeface="TypeTwo" panose="00000400000000000000" pitchFamily="2" charset="0"/>
              </a:rPr>
              <a:t>dispersione</a:t>
            </a:r>
            <a:r>
              <a:rPr lang="en-US" sz="2200" dirty="0">
                <a:solidFill>
                  <a:srgbClr val="76B900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della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luce</a:t>
            </a:r>
          </a:p>
          <a:p>
            <a:pPr marL="571500" lvl="1" indent="-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ombre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morbide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profondità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di campo,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occlusione</a:t>
            </a:r>
            <a:r>
              <a:rPr lang="en-US" sz="22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ypeTwo" panose="00000400000000000000" pitchFamily="2" charset="0"/>
              </a:rPr>
              <a:t>ambientale</a:t>
            </a:r>
            <a:endParaRPr lang="en-US" sz="2200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3C6442A-5D82-45A6-90A2-27AFBA04B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7" r="31255"/>
          <a:stretch/>
        </p:blipFill>
        <p:spPr>
          <a:xfrm>
            <a:off x="7467601" y="-112728"/>
            <a:ext cx="5426764" cy="708345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889000" dist="50800" dir="5400000" algn="ctr" rotWithShape="0">
              <a:srgbClr val="000000"/>
            </a:outerShdw>
            <a:softEdge rad="1181100"/>
          </a:effectLst>
        </p:spPr>
      </p:pic>
    </p:spTree>
    <p:extLst>
      <p:ext uri="{BB962C8B-B14F-4D97-AF65-F5344CB8AC3E}">
        <p14:creationId xmlns:p14="http://schemas.microsoft.com/office/powerpoint/2010/main" val="237937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8216934-F3CE-49EF-8D77-D8A62A9D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85" y="178404"/>
            <a:ext cx="3829050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  Ray Casting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EA9978-5007-4C12-BA71-7223AE69ACEF}"/>
              </a:ext>
            </a:extLst>
          </p:cNvPr>
          <p:cNvSpPr txBox="1"/>
          <p:nvPr/>
        </p:nvSpPr>
        <p:spPr>
          <a:xfrm>
            <a:off x="6422555" y="1128066"/>
            <a:ext cx="540629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Vantaggi del </a:t>
            </a:r>
            <a:r>
              <a:rPr lang="it-IT" sz="2800" b="1" i="0" dirty="0" err="1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ray</a:t>
            </a:r>
            <a:r>
              <a:rPr lang="it-IT" sz="28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 </a:t>
            </a:r>
            <a:r>
              <a:rPr lang="it-IT" sz="2800" b="1" i="0" dirty="0" err="1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tracing</a:t>
            </a:r>
            <a:endParaRPr lang="it-IT" sz="2800" b="1" i="0" dirty="0">
              <a:solidFill>
                <a:srgbClr val="FF0000"/>
              </a:solidFill>
              <a:effectLst/>
              <a:latin typeface="TypeTwo" panose="00000400000000000000" pitchFamily="2" charset="0"/>
            </a:endParaRPr>
          </a:p>
          <a:p>
            <a:pPr algn="l"/>
            <a:endParaRPr lang="it-IT" sz="10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S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imulazione realistica della 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luci e ombre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I</a:t>
            </a: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mplementazione semplice 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con risultati impressionanti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Un gran numero di raggi porta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ad ottenere ottima </a:t>
            </a:r>
            <a:r>
              <a:rPr lang="it-IT" sz="2400" b="0" i="0" dirty="0" err="1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qualita’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 dell'immagine 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con effetto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anti-aliasing</a:t>
            </a:r>
            <a:endParaRPr lang="it-IT" sz="2400" b="0" i="0" dirty="0">
              <a:solidFill>
                <a:srgbClr val="76B900"/>
              </a:solidFill>
              <a:effectLst/>
              <a:latin typeface="TypeTwo" panose="000004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C46F0D-1477-409A-9ED1-21A3691D12EF}"/>
              </a:ext>
            </a:extLst>
          </p:cNvPr>
          <p:cNvSpPr txBox="1"/>
          <p:nvPr/>
        </p:nvSpPr>
        <p:spPr>
          <a:xfrm>
            <a:off x="805185" y="1128066"/>
            <a:ext cx="504279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Vantaggi del </a:t>
            </a:r>
            <a:r>
              <a:rPr lang="it-IT" sz="2800" b="1" dirty="0">
                <a:solidFill>
                  <a:srgbClr val="FF0000"/>
                </a:solidFill>
                <a:latin typeface="TypeTwo" panose="00000400000000000000" pitchFamily="2" charset="0"/>
              </a:rPr>
              <a:t>R</a:t>
            </a:r>
            <a:r>
              <a:rPr lang="it-IT" sz="28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ay Casting</a:t>
            </a:r>
            <a:endParaRPr lang="it-IT" sz="2800" b="1" i="0" dirty="0">
              <a:solidFill>
                <a:schemeClr val="bg1"/>
              </a:solidFill>
              <a:effectLst/>
              <a:latin typeface="TypeTwo" panose="00000400000000000000" pitchFamily="2" charset="0"/>
            </a:endParaRPr>
          </a:p>
          <a:p>
            <a:endParaRPr lang="it-IT" sz="10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Gestire con </a:t>
            </a:r>
            <a:r>
              <a:rPr lang="it-IT" sz="2400" dirty="0" err="1">
                <a:solidFill>
                  <a:schemeClr val="bg1"/>
                </a:solidFill>
                <a:latin typeface="TypeTwo" panose="00000400000000000000" pitchFamily="2" charset="0"/>
              </a:rPr>
              <a:t>semplicita’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superfici solide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I precedenti algoritmi dopo lanciati i raggi nella scena non venivano seguiti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76B900"/>
                </a:solidFill>
                <a:latin typeface="TypeTwo" panose="00000400000000000000" pitchFamily="2" charset="0"/>
              </a:rPr>
              <a:t>Complessita’</a:t>
            </a:r>
            <a:r>
              <a:rPr lang="it-IT" sz="2400" dirty="0">
                <a:solidFill>
                  <a:srgbClr val="76B900"/>
                </a:solidFill>
                <a:latin typeface="TypeTwo" panose="00000400000000000000" pitchFamily="2" charset="0"/>
              </a:rPr>
              <a:t> Computazionale 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leggera e gestibile anche da vecchi processori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FBE147-24B9-4869-BCE7-57F8678275C4}"/>
              </a:ext>
            </a:extLst>
          </p:cNvPr>
          <p:cNvSpPr txBox="1"/>
          <p:nvPr/>
        </p:nvSpPr>
        <p:spPr>
          <a:xfrm>
            <a:off x="805185" y="4271558"/>
            <a:ext cx="400179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Svantaggi del </a:t>
            </a:r>
            <a:r>
              <a:rPr lang="it-IT" sz="2800" b="1" i="0" dirty="0" err="1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ray</a:t>
            </a:r>
            <a:r>
              <a:rPr lang="it-IT" sz="28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 casting</a:t>
            </a:r>
          </a:p>
          <a:p>
            <a:endParaRPr lang="it-IT" sz="1000" b="1" i="0" dirty="0">
              <a:solidFill>
                <a:srgbClr val="FF0000"/>
              </a:solidFill>
              <a:effectLst/>
              <a:latin typeface="TypeTwo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76B900"/>
                </a:solidFill>
                <a:latin typeface="TypeTwo" panose="00000400000000000000" pitchFamily="2" charset="0"/>
              </a:rPr>
              <a:t>Perdita di realismo </a:t>
            </a:r>
            <a:r>
              <a:rPr lang="it-IT" sz="2400" b="1" dirty="0">
                <a:solidFill>
                  <a:schemeClr val="bg1">
                    <a:lumMod val="95000"/>
                  </a:schemeClr>
                </a:solidFill>
                <a:latin typeface="TypeTwo" panose="00000400000000000000" pitchFamily="2" charset="0"/>
              </a:rPr>
              <a:t>visuale e </a:t>
            </a:r>
            <a:r>
              <a:rPr lang="it-IT" sz="2400" b="1" dirty="0" err="1">
                <a:solidFill>
                  <a:schemeClr val="bg1">
                    <a:lumMod val="95000"/>
                  </a:schemeClr>
                </a:solidFill>
                <a:latin typeface="TypeTwo" panose="00000400000000000000" pitchFamily="2" charset="0"/>
              </a:rPr>
              <a:t>qualita’</a:t>
            </a:r>
            <a:r>
              <a:rPr lang="it-IT" sz="2400" b="1" dirty="0">
                <a:solidFill>
                  <a:schemeClr val="bg1">
                    <a:lumMod val="95000"/>
                  </a:schemeClr>
                </a:solidFill>
                <a:latin typeface="TypeTwo" panose="00000400000000000000" pitchFamily="2" charset="0"/>
              </a:rPr>
              <a:t> dell’effetto finale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TypeTwo" panose="000004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2719A7-C2C8-4FE9-BD7D-000029F9CEC7}"/>
              </a:ext>
            </a:extLst>
          </p:cNvPr>
          <p:cNvSpPr txBox="1"/>
          <p:nvPr/>
        </p:nvSpPr>
        <p:spPr>
          <a:xfrm>
            <a:off x="6422555" y="4271558"/>
            <a:ext cx="58932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Svantaggi del </a:t>
            </a:r>
            <a:r>
              <a:rPr lang="it-IT" sz="2800" b="1" i="0" dirty="0" err="1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ray</a:t>
            </a:r>
            <a:r>
              <a:rPr lang="it-IT" sz="28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 </a:t>
            </a:r>
            <a:r>
              <a:rPr lang="it-IT" sz="2800" b="1" i="0" dirty="0" err="1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tracing</a:t>
            </a:r>
            <a:endParaRPr lang="it-IT" sz="2800" b="1" i="0" dirty="0">
              <a:solidFill>
                <a:srgbClr val="FF0000"/>
              </a:solidFill>
              <a:effectLst/>
              <a:latin typeface="TypeTwo" panose="00000400000000000000" pitchFamily="2" charset="0"/>
            </a:endParaRPr>
          </a:p>
          <a:p>
            <a:pPr algn="l"/>
            <a:endParaRPr lang="it-IT" sz="10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rgbClr val="76B900"/>
                </a:solidFill>
                <a:effectLst/>
                <a:latin typeface="TypeTwo" panose="00000400000000000000" pitchFamily="2" charset="0"/>
              </a:rPr>
              <a:t>Performance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TypeTwo" panose="00000400000000000000" pitchFamily="2" charset="0"/>
              </a:rPr>
              <a:t>: indipendenza dei raggi porta a un ricalcolo completo ad ogni iterazione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6877F0-06E3-408C-AC7C-BF16B888540A}"/>
              </a:ext>
            </a:extLst>
          </p:cNvPr>
          <p:cNvSpPr txBox="1"/>
          <p:nvPr/>
        </p:nvSpPr>
        <p:spPr>
          <a:xfrm>
            <a:off x="7103429" y="0"/>
            <a:ext cx="45315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Ray </a:t>
            </a:r>
            <a:r>
              <a:rPr lang="it-IT" sz="5400" b="1" dirty="0" err="1">
                <a:solidFill>
                  <a:schemeClr val="bg1"/>
                </a:solidFill>
                <a:latin typeface="TypeTwo" panose="00000400000000000000" pitchFamily="2" charset="0"/>
              </a:rPr>
              <a:t>Tracing</a:t>
            </a:r>
            <a:endParaRPr lang="it-IT" sz="5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39A9136-B45E-41FD-B049-915D724C0CD3}"/>
              </a:ext>
            </a:extLst>
          </p:cNvPr>
          <p:cNvSpPr txBox="1"/>
          <p:nvPr/>
        </p:nvSpPr>
        <p:spPr>
          <a:xfrm>
            <a:off x="5443004" y="35693"/>
            <a:ext cx="809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vs</a:t>
            </a:r>
            <a:r>
              <a:rPr lang="it-IT" sz="1800" b="1" dirty="0">
                <a:solidFill>
                  <a:schemeClr val="bg1"/>
                </a:solidFill>
                <a:latin typeface="TypeTwo" panose="00000400000000000000" pitchFamily="2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772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  <a:gs pos="45000">
              <a:schemeClr val="tx1">
                <a:lumMod val="95000"/>
                <a:lumOff val="5000"/>
              </a:schemeClr>
            </a:gs>
            <a:gs pos="92000">
              <a:schemeClr val="tx1">
                <a:lumMod val="85000"/>
                <a:lumOff val="15000"/>
              </a:schemeClr>
            </a:gs>
            <a:gs pos="96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87DA2B-41D2-49A3-A789-8F39EE33E229}"/>
              </a:ext>
            </a:extLst>
          </p:cNvPr>
          <p:cNvSpPr txBox="1"/>
          <p:nvPr/>
        </p:nvSpPr>
        <p:spPr>
          <a:xfrm>
            <a:off x="1721446" y="4191159"/>
            <a:ext cx="8749108" cy="1701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it-IT" sz="32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Soluzione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76B900"/>
                </a:solidFill>
                <a:latin typeface="TypeTwo" panose="00000400000000000000" pitchFamily="2" charset="0"/>
              </a:rPr>
              <a:t>Modello di Illuminazione di </a:t>
            </a:r>
            <a:r>
              <a:rPr lang="it-IT" sz="3200" dirty="0" err="1">
                <a:solidFill>
                  <a:srgbClr val="76B900"/>
                </a:solidFill>
                <a:latin typeface="TypeTwo" panose="00000400000000000000" pitchFamily="2" charset="0"/>
              </a:rPr>
              <a:t>Whitted</a:t>
            </a:r>
            <a:endParaRPr lang="it-IT" sz="3200" i="0" dirty="0">
              <a:solidFill>
                <a:srgbClr val="76B900"/>
              </a:solidFill>
              <a:effectLst/>
              <a:latin typeface="TypeTwo" panose="00000400000000000000" pitchFamily="2" charset="0"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Uso  di vari tipi di raggio in base alla superfice colpita</a:t>
            </a:r>
            <a:r>
              <a:rPr lang="it-IT" sz="2400" dirty="0">
                <a:solidFill>
                  <a:schemeClr val="bg1"/>
                </a:solidFill>
                <a:latin typeface="TypeTwo" panose="000004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TypeTwo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it-IT" sz="2400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D454C3C-A351-4F4B-BE8D-BACDD0A9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595" y="253080"/>
            <a:ext cx="7209777" cy="659876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TypeTwo" panose="00000400000000000000" pitchFamily="2" charset="0"/>
              </a:rPr>
              <a:t>Problema e Soluzione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65D37D-AFBE-4800-9B9E-29FEB5AB4889}"/>
              </a:ext>
            </a:extLst>
          </p:cNvPr>
          <p:cNvSpPr txBox="1"/>
          <p:nvPr/>
        </p:nvSpPr>
        <p:spPr>
          <a:xfrm>
            <a:off x="1721446" y="1152097"/>
            <a:ext cx="9127529" cy="259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i="0" dirty="0">
                <a:solidFill>
                  <a:srgbClr val="FF0000"/>
                </a:solidFill>
                <a:effectLst/>
                <a:latin typeface="TypeTwo" panose="00000400000000000000" pitchFamily="2" charset="0"/>
              </a:rPr>
              <a:t>Problema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Il modello di illuminazione di </a:t>
            </a:r>
            <a:r>
              <a:rPr lang="it-IT" sz="2800" dirty="0" err="1">
                <a:solidFill>
                  <a:srgbClr val="76B900"/>
                </a:solidFill>
                <a:latin typeface="TypeTwo" panose="00000400000000000000" pitchFamily="2" charset="0"/>
              </a:rPr>
              <a:t>Phong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, non permette di modellare: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la riflessione 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diffusiva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 tra gli oggetti nella scena (inter-riflessione)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la riflessione 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speculare</a:t>
            </a: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 di radiazioni tra gli oggetti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TypeTwo" panose="00000400000000000000" pitchFamily="2" charset="0"/>
              </a:rPr>
              <a:t>la gestione del calcolo delle </a:t>
            </a:r>
            <a:r>
              <a:rPr lang="it-IT" sz="2800" dirty="0">
                <a:solidFill>
                  <a:srgbClr val="76B900"/>
                </a:solidFill>
                <a:latin typeface="TypeTwo" panose="00000400000000000000" pitchFamily="2" charset="0"/>
              </a:rPr>
              <a:t>ombre</a:t>
            </a:r>
            <a:endParaRPr lang="it-IT" sz="2800" b="1" i="0" dirty="0">
              <a:solidFill>
                <a:srgbClr val="76B900"/>
              </a:solidFill>
              <a:effectLst/>
              <a:latin typeface="TypeTwo" panose="00000400000000000000" pitchFamily="2" charset="0"/>
            </a:endParaRPr>
          </a:p>
          <a:p>
            <a:endParaRPr lang="it-IT" sz="1000" dirty="0">
              <a:solidFill>
                <a:schemeClr val="bg1"/>
              </a:solidFill>
              <a:latin typeface="TypeTwo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F86CF459E9C0468934CAAC2725E4E0" ma:contentTypeVersion="8" ma:contentTypeDescription="Creare un nuovo documento." ma:contentTypeScope="" ma:versionID="e854a7751b0d3179750f414baac19a0e">
  <xsd:schema xmlns:xsd="http://www.w3.org/2001/XMLSchema" xmlns:xs="http://www.w3.org/2001/XMLSchema" xmlns:p="http://schemas.microsoft.com/office/2006/metadata/properties" xmlns:ns2="bbd50b26-6443-4ad2-a7cf-0a1667b49908" targetNamespace="http://schemas.microsoft.com/office/2006/metadata/properties" ma:root="true" ma:fieldsID="993089acab7c573f3d7ccc9c00109899" ns2:_="">
    <xsd:import namespace="bbd50b26-6443-4ad2-a7cf-0a1667b499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d50b26-6443-4ad2-a7cf-0a1667b499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B6720-91D0-414A-8039-8C562BA5313B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bbd50b26-6443-4ad2-a7cf-0a1667b49908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35583C8-0C53-42B5-9CD4-B0B138CEB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d50b26-6443-4ad2-a7cf-0a1667b499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CDC5BB-F824-41D0-A63C-1BC5A28ED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2392</Words>
  <Application>Microsoft Office PowerPoint</Application>
  <PresentationFormat>Widescreen</PresentationFormat>
  <Paragraphs>402</Paragraphs>
  <Slides>51</Slides>
  <Notes>47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62" baseType="lpstr">
      <vt:lpstr>TypeTwo</vt:lpstr>
      <vt:lpstr>Courier New</vt:lpstr>
      <vt:lpstr>Roboto</vt:lpstr>
      <vt:lpstr>Calibri</vt:lpstr>
      <vt:lpstr>Bahnschrift SemiLight SemiConde</vt:lpstr>
      <vt:lpstr>Arial</vt:lpstr>
      <vt:lpstr>Calibri Light</vt:lpstr>
      <vt:lpstr>Wingdings</vt:lpstr>
      <vt:lpstr>Times New Roman</vt:lpstr>
      <vt:lpstr>Cambria Math</vt:lpstr>
      <vt:lpstr>Tema di Office</vt:lpstr>
      <vt:lpstr>Ray Tracing</vt:lpstr>
      <vt:lpstr>In Natura… </vt:lpstr>
      <vt:lpstr>…In Computer Graphics</vt:lpstr>
      <vt:lpstr>Varie tecniche</vt:lpstr>
      <vt:lpstr>Tracciamento e rappresentazione</vt:lpstr>
      <vt:lpstr>Dal Ray Casting…</vt:lpstr>
      <vt:lpstr>…al Ray Tracing</vt:lpstr>
      <vt:lpstr>  Ray Casting</vt:lpstr>
      <vt:lpstr>Problema e Soluzione</vt:lpstr>
      <vt:lpstr>Modello di Illuminazione Witted</vt:lpstr>
      <vt:lpstr>Tipi di raggio</vt:lpstr>
      <vt:lpstr>Intersezione</vt:lpstr>
      <vt:lpstr>Algoritmo</vt:lpstr>
      <vt:lpstr>Accellerazione con BVH</vt:lpstr>
      <vt:lpstr>Distribuito e Monte Carlo</vt:lpstr>
      <vt:lpstr>RT si RT no?</vt:lpstr>
      <vt:lpstr>Presentazione standard di PowerPoint</vt:lpstr>
      <vt:lpstr>Presentazione standard di PowerPoint</vt:lpstr>
      <vt:lpstr>RTX: l’imprenditore</vt:lpstr>
      <vt:lpstr>Presentazione standard di PowerPoint</vt:lpstr>
      <vt:lpstr>I CORE DEL CHIPSET</vt:lpstr>
      <vt:lpstr>SM Core</vt:lpstr>
      <vt:lpstr>Core CUDA</vt:lpstr>
      <vt:lpstr>Nvidia Cuda</vt:lpstr>
      <vt:lpstr>Presentazione standard di PowerPoint</vt:lpstr>
      <vt:lpstr>RT Core</vt:lpstr>
      <vt:lpstr>Presentazione standard di PowerPoint</vt:lpstr>
      <vt:lpstr>Tensor Core</vt:lpstr>
      <vt:lpstr>DLSS: Deep Learning Super Sampling</vt:lpstr>
      <vt:lpstr>TAA vs DLSS</vt:lpstr>
      <vt:lpstr>RTX SDK e API</vt:lpstr>
      <vt:lpstr>Coding</vt:lpstr>
      <vt:lpstr>Sfere</vt:lpstr>
      <vt:lpstr>Materiali</vt:lpstr>
      <vt:lpstr>Raggi</vt:lpstr>
      <vt:lpstr>Intersezione sfera</vt:lpstr>
      <vt:lpstr>Accelerazione Optix con BVH</vt:lpstr>
      <vt:lpstr>Risultati</vt:lpstr>
      <vt:lpstr>Presentazione standard di PowerPoint</vt:lpstr>
      <vt:lpstr>Un’altra scena…</vt:lpstr>
      <vt:lpstr>Presentazione standard di PowerPoint</vt:lpstr>
      <vt:lpstr>The Best Quality</vt:lpstr>
      <vt:lpstr>Presentazione standard di PowerPoint</vt:lpstr>
      <vt:lpstr>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GIANLUCA DE LUCIA</dc:creator>
  <cp:lastModifiedBy>GIANLUCA DE LUCIA</cp:lastModifiedBy>
  <cp:revision>173</cp:revision>
  <dcterms:created xsi:type="dcterms:W3CDTF">2021-01-30T15:04:08Z</dcterms:created>
  <dcterms:modified xsi:type="dcterms:W3CDTF">2022-01-28T14:08:11Z</dcterms:modified>
</cp:coreProperties>
</file>