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49" r:id="rId2"/>
    <p:sldMasterId id="2147483701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3" r:id="rId5"/>
    <p:sldId id="315" r:id="rId6"/>
    <p:sldId id="266" r:id="rId7"/>
    <p:sldId id="334" r:id="rId8"/>
    <p:sldId id="280" r:id="rId9"/>
    <p:sldId id="322" r:id="rId10"/>
    <p:sldId id="319" r:id="rId11"/>
    <p:sldId id="325" r:id="rId12"/>
    <p:sldId id="329" r:id="rId13"/>
    <p:sldId id="320" r:id="rId14"/>
    <p:sldId id="332" r:id="rId15"/>
    <p:sldId id="321" r:id="rId16"/>
    <p:sldId id="331" r:id="rId17"/>
    <p:sldId id="326" r:id="rId18"/>
    <p:sldId id="333" r:id="rId19"/>
    <p:sldId id="323" r:id="rId20"/>
    <p:sldId id="324" r:id="rId21"/>
    <p:sldId id="265" r:id="rId22"/>
  </p:sldIdLst>
  <p:sldSz cx="13004800" cy="812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787" autoAdjust="0"/>
    <p:restoredTop sz="90213" autoAdjust="0"/>
  </p:normalViewPr>
  <p:slideViewPr>
    <p:cSldViewPr>
      <p:cViewPr varScale="1">
        <p:scale>
          <a:sx n="122" d="100"/>
          <a:sy n="122" d="100"/>
        </p:scale>
        <p:origin x="-504" y="-112"/>
      </p:cViewPr>
      <p:guideLst>
        <p:guide orient="horz" pos="256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66" d="100"/>
          <a:sy n="66" d="100"/>
        </p:scale>
        <p:origin x="-2563" y="-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4C16F-CAC7-469D-A440-12BE5D9825E9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3C877-5305-43C6-8753-54C451FB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FDC5-3E3F-4828-B4D6-7055D047A6DD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0FAA-DA9E-4F67-9A00-97E43849A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25438"/>
            <a:ext cx="11703050" cy="13541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97063"/>
            <a:ext cx="11703050" cy="536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23850"/>
            <a:ext cx="4278313" cy="13763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23850"/>
            <a:ext cx="7269162" cy="693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700213"/>
            <a:ext cx="4278313" cy="5561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689600"/>
            <a:ext cx="7802563" cy="671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725488"/>
            <a:ext cx="7802563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6361113"/>
            <a:ext cx="7802563" cy="954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25438"/>
            <a:ext cx="2925762" cy="6935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25438"/>
            <a:ext cx="8624888" cy="6935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200" y="2540000"/>
            <a:ext cx="11055350" cy="914400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latin typeface="Helvetica Neue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2475" y="3433763"/>
            <a:ext cx="9102725" cy="2078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800" b="0" baseline="0">
                <a:solidFill>
                  <a:schemeClr val="accent3">
                    <a:lumMod val="65000"/>
                  </a:schemeClr>
                </a:solidFill>
                <a:latin typeface="Helvetica Neu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Sample </a:t>
            </a:r>
            <a:r>
              <a:rPr lang="en-US" dirty="0" err="1" smtClean="0"/>
              <a:t>aubtitle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525713"/>
            <a:ext cx="11055350" cy="1741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605338"/>
            <a:ext cx="9102725" cy="20780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5222875"/>
            <a:ext cx="11053762" cy="16144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444875"/>
            <a:ext cx="11053762" cy="1778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897063"/>
            <a:ext cx="5775325" cy="536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897063"/>
            <a:ext cx="5775325" cy="536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819275"/>
            <a:ext cx="5745163" cy="758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578100"/>
            <a:ext cx="5745163" cy="4683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819275"/>
            <a:ext cx="5748337" cy="758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578100"/>
            <a:ext cx="5748337" cy="4683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9700" y="2819400"/>
            <a:ext cx="7626350" cy="248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0200378" y="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Confidential</a:t>
            </a:r>
            <a:r>
              <a:rPr lang="en-US" sz="2000" baseline="0" dirty="0" smtClean="0"/>
              <a:t>, NDA only.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eaLnBrk="1" fontAlgn="base" hangingPunct="1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" y="6985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787400" y="1930400"/>
            <a:ext cx="11430000" cy="41021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0000"/>
              </a:lnSpc>
              <a:defRPr/>
            </a:pPr>
            <a:endParaRPr lang="en-US" sz="5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sz="5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sz="5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51" name="Rectangle 3"/>
          <p:cNvSpPr>
            <a:spLocks/>
          </p:cNvSpPr>
          <p:nvPr/>
        </p:nvSpPr>
        <p:spPr bwMode="auto">
          <a:xfrm>
            <a:off x="787400" y="6362700"/>
            <a:ext cx="11417300" cy="952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spcBef>
                <a:spcPts val="200"/>
              </a:spcBef>
              <a:defRPr/>
            </a:pPr>
            <a:r>
              <a:rPr lang="en-US" sz="1800" baseline="0" dirty="0" smtClean="0">
                <a:solidFill>
                  <a:srgbClr val="9A9A9A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Jonathan Hsieh, with feedback and help from Team Desktop</a:t>
            </a:r>
            <a:endParaRPr lang="en-US" sz="1800" dirty="0">
              <a:solidFill>
                <a:srgbClr val="9A9A9A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spcBef>
                <a:spcPts val="200"/>
              </a:spcBef>
              <a:defRPr/>
            </a:pPr>
            <a:r>
              <a:rPr lang="en-US" sz="1800" dirty="0" err="1" smtClean="0">
                <a:solidFill>
                  <a:srgbClr val="9A9A9A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Cloudera</a:t>
            </a:r>
            <a:r>
              <a:rPr lang="en-US" sz="1800" dirty="0" smtClean="0">
                <a:solidFill>
                  <a:srgbClr val="9A9A9A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</a:t>
            </a:r>
            <a:r>
              <a:rPr lang="en-US" sz="1800" baseline="0" dirty="0" smtClean="0">
                <a:solidFill>
                  <a:srgbClr val="9A9A9A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Inc</a:t>
            </a:r>
            <a:endParaRPr lang="en-US" sz="1800" dirty="0">
              <a:solidFill>
                <a:srgbClr val="9A9A9A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spcBef>
                <a:spcPts val="200"/>
              </a:spcBef>
              <a:defRPr/>
            </a:pPr>
            <a:r>
              <a:rPr lang="en-US" sz="1800" dirty="0" smtClean="0">
                <a:solidFill>
                  <a:srgbClr val="9A9A9A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3/17/2010</a:t>
            </a:r>
            <a:endParaRPr lang="en-US" sz="1800" dirty="0">
              <a:solidFill>
                <a:srgbClr val="9A9A9A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00378" y="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Confidential</a:t>
            </a:r>
            <a:r>
              <a:rPr lang="en-US" sz="2000" baseline="0" dirty="0" smtClean="0"/>
              <a:t>, NDA only.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25438"/>
            <a:ext cx="11703050" cy="135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897063"/>
            <a:ext cx="11703050" cy="536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7532688"/>
            <a:ext cx="3033713" cy="433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F0CB-4B89-47A9-931F-633372787952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7532688"/>
            <a:ext cx="4117975" cy="433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7532688"/>
            <a:ext cx="3033712" cy="433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C65F-8F57-49B6-9F82-B9CE63D6E1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200378" y="0"/>
            <a:ext cx="28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Confidential</a:t>
            </a:r>
            <a:r>
              <a:rPr lang="en-US" sz="2000" baseline="0" dirty="0" smtClean="0"/>
              <a:t>, NDA only.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.sf.cloudera.com/index.cgi/desktop.git/" TargetMode="External"/><Relationship Id="rId3" Type="http://schemas.openxmlformats.org/officeDocument/2006/relationships/hyperlink" Target="http://git.sf.cloudera.com/index.cgi/desktop.git/tree/docs/sdk/sdk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35000" y="2540000"/>
            <a:ext cx="7620000" cy="403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Django</a:t>
            </a:r>
            <a:r>
              <a:rPr lang="en-US" sz="4400" dirty="0" smtClean="0"/>
              <a:t> Request Cliff’s Notes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9799" y="1897063"/>
            <a:ext cx="3794125" cy="5364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Views.py</a:t>
            </a:r>
          </a:p>
          <a:p>
            <a:pPr lvl="1"/>
            <a:r>
              <a:rPr lang="en-US" dirty="0" smtClean="0"/>
              <a:t>Python functions that generate web page responses</a:t>
            </a:r>
          </a:p>
          <a:p>
            <a:r>
              <a:rPr lang="en-US" dirty="0" smtClean="0"/>
              <a:t>Urls.py</a:t>
            </a:r>
          </a:p>
          <a:p>
            <a:pPr lvl="1"/>
            <a:r>
              <a:rPr lang="en-US" dirty="0" smtClean="0"/>
              <a:t>URL translation into python function calls</a:t>
            </a:r>
          </a:p>
          <a:p>
            <a:r>
              <a:rPr lang="en-US" dirty="0" smtClean="0"/>
              <a:t>Forms.py</a:t>
            </a:r>
          </a:p>
          <a:p>
            <a:pPr lvl="1"/>
            <a:r>
              <a:rPr lang="en-US" dirty="0" smtClean="0"/>
              <a:t>Server-side HTML Form validation </a:t>
            </a:r>
          </a:p>
          <a:p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159794" y="26154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2159000" y="3302000"/>
            <a:ext cx="1066800" cy="121920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urls.py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267478" y="3149600"/>
            <a:ext cx="23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Resolve </a:t>
            </a:r>
            <a:r>
              <a:rPr lang="en-US" sz="1800" dirty="0" err="1" smtClean="0"/>
              <a:t>url</a:t>
            </a:r>
            <a:r>
              <a:rPr lang="en-US" sz="1800" dirty="0" smtClean="0"/>
              <a:t>(..) to  </a:t>
            </a:r>
          </a:p>
          <a:p>
            <a:r>
              <a:rPr lang="en-US" sz="1800" dirty="0" smtClean="0"/>
              <a:t>a python function (…)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2768600" y="4749800"/>
            <a:ext cx="1066800" cy="121920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 views.py</a:t>
            </a:r>
            <a:endParaRPr lang="en-US" sz="18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388394" y="657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6554" y="1701800"/>
            <a:ext cx="21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 GET / POST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996" y="1625600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 response</a:t>
            </a:r>
            <a:endParaRPr lang="en-US" sz="1800" dirty="0"/>
          </a:p>
        </p:txBody>
      </p:sp>
      <p:sp>
        <p:nvSpPr>
          <p:cNvPr id="34" name="Folded Corner 33"/>
          <p:cNvSpPr/>
          <p:nvPr/>
        </p:nvSpPr>
        <p:spPr>
          <a:xfrm>
            <a:off x="4368800" y="5054600"/>
            <a:ext cx="1066800" cy="121920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Mako</a:t>
            </a:r>
            <a:endParaRPr lang="en-US" sz="1800" dirty="0"/>
          </a:p>
        </p:txBody>
      </p:sp>
      <p:cxnSp>
        <p:nvCxnSpPr>
          <p:cNvPr id="40" name="Elbow Connector 39"/>
          <p:cNvCxnSpPr>
            <a:endCxn id="34" idx="1"/>
          </p:cNvCxnSpPr>
          <p:nvPr/>
        </p:nvCxnSpPr>
        <p:spPr>
          <a:xfrm>
            <a:off x="3683000" y="5664200"/>
            <a:ext cx="68580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83000" y="4902200"/>
            <a:ext cx="3276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4483100" y="3111500"/>
            <a:ext cx="3505200" cy="1447800"/>
          </a:xfrm>
          <a:prstGeom prst="bentConnector3">
            <a:avLst>
              <a:gd name="adj1" fmla="val -48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2655094" y="4635500"/>
            <a:ext cx="6850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35400" y="4292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Generate web page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69509" y="5664200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Render template</a:t>
            </a:r>
          </a:p>
        </p:txBody>
      </p:sp>
      <p:sp>
        <p:nvSpPr>
          <p:cNvPr id="59" name="Oval 58"/>
          <p:cNvSpPr/>
          <p:nvPr/>
        </p:nvSpPr>
        <p:spPr>
          <a:xfrm>
            <a:off x="2387600" y="7188200"/>
            <a:ext cx="16764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16000" y="2387600"/>
            <a:ext cx="66294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Django</a:t>
            </a:r>
            <a:r>
              <a:rPr lang="en-US" sz="3200" dirty="0" smtClean="0"/>
              <a:t> http request handler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3440513" y="6818868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RPC or function call</a:t>
            </a:r>
            <a:endParaRPr lang="en-US" sz="1800" dirty="0"/>
          </a:p>
        </p:txBody>
      </p:sp>
      <p:sp>
        <p:nvSpPr>
          <p:cNvPr id="70" name="Oval 69"/>
          <p:cNvSpPr/>
          <p:nvPr/>
        </p:nvSpPr>
        <p:spPr>
          <a:xfrm>
            <a:off x="787400" y="5130800"/>
            <a:ext cx="1676400" cy="609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79" name="Elbow Connector 78"/>
          <p:cNvCxnSpPr/>
          <p:nvPr/>
        </p:nvCxnSpPr>
        <p:spPr>
          <a:xfrm rot="16200000" flipH="1">
            <a:off x="2082800" y="5130800"/>
            <a:ext cx="685800" cy="533400"/>
          </a:xfrm>
          <a:prstGeom prst="bentConnector3">
            <a:avLst>
              <a:gd name="adj1" fmla="val 9952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159000" y="5054600"/>
            <a:ext cx="609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 flipH="1" flipV="1">
            <a:off x="2845594" y="6578600"/>
            <a:ext cx="1066006" cy="7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6000" y="6350000"/>
            <a:ext cx="6629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Other code or services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Mako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Cliff’s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1" y="1897063"/>
            <a:ext cx="6934199" cy="31575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template language for generating HTML / CSS code.</a:t>
            </a:r>
          </a:p>
          <a:p>
            <a:pPr lvl="1"/>
            <a:r>
              <a:rPr lang="en-US" dirty="0" smtClean="0"/>
              <a:t>Design a web page</a:t>
            </a:r>
          </a:p>
          <a:p>
            <a:pPr lvl="1"/>
            <a:r>
              <a:rPr lang="en-US" dirty="0" smtClean="0"/>
              <a:t>Embed tags that are passed in from python</a:t>
            </a:r>
          </a:p>
          <a:p>
            <a:pPr lvl="1"/>
            <a:r>
              <a:rPr lang="en-US" dirty="0" smtClean="0"/>
              <a:t>Embed python code snippets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django</a:t>
            </a:r>
            <a:r>
              <a:rPr lang="en-US" dirty="0" smtClean="0"/>
              <a:t> view </a:t>
            </a:r>
            <a:r>
              <a:rPr lang="en-US" dirty="0" err="1" smtClean="0"/>
              <a:t>funtion</a:t>
            </a:r>
            <a:r>
              <a:rPr lang="en-US" dirty="0" smtClean="0"/>
              <a:t> to render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6400" y="5054600"/>
            <a:ext cx="85344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/app/views.py</a:t>
            </a: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desktop.lib.django_util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import render</a:t>
            </a:r>
          </a:p>
          <a:p>
            <a:pPr marL="514350" indent="-514350" algn="l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 index(request):</a:t>
            </a: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(status,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commands, date) = …</a:t>
            </a: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render('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index.mako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', request,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commands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commands,date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datetime.datetime.now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6800" y="1778000"/>
            <a:ext cx="533400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&lt;!– </a:t>
            </a: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/app/templates/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index.mako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algn="l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&lt;title&gt;App&lt;/title&gt;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${status}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${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${commands}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algn="l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35000" y="2540000"/>
            <a:ext cx="7620000" cy="403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6006306" y="6158706"/>
            <a:ext cx="1905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Presentation Layer Cliff’s Notes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9799" y="1897063"/>
            <a:ext cx="3794125" cy="5364162"/>
          </a:xfrm>
        </p:spPr>
        <p:txBody>
          <a:bodyPr>
            <a:normAutofit/>
          </a:bodyPr>
          <a:lstStyle/>
          <a:p>
            <a:r>
              <a:rPr lang="en-US" dirty="0" smtClean="0"/>
              <a:t>Embed web app in </a:t>
            </a:r>
            <a:r>
              <a:rPr lang="en-US" dirty="0" err="1" smtClean="0"/>
              <a:t>Cloudera</a:t>
            </a:r>
            <a:r>
              <a:rPr lang="en-US" dirty="0" smtClean="0"/>
              <a:t> Desktop </a:t>
            </a:r>
            <a:r>
              <a:rPr lang="en-US" b="1" dirty="0" err="1" smtClean="0"/>
              <a:t>Jframe</a:t>
            </a:r>
            <a:endParaRPr lang="en-US" dirty="0" smtClean="0"/>
          </a:p>
          <a:p>
            <a:pPr lvl="1"/>
            <a:r>
              <a:rPr lang="en-US" dirty="0" smtClean="0"/>
              <a:t>Behind the scenes the </a:t>
            </a:r>
            <a:r>
              <a:rPr lang="en-US" dirty="0" err="1" smtClean="0"/>
              <a:t>Mootools</a:t>
            </a:r>
            <a:r>
              <a:rPr lang="en-US" dirty="0" smtClean="0"/>
              <a:t> tool kit for JavaScript enriches the behavior based on class tags</a:t>
            </a:r>
          </a:p>
          <a:p>
            <a:pPr>
              <a:buNone/>
            </a:pP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244600" y="33020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16000" y="2387600"/>
            <a:ext cx="6629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Web Browser Interface / User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11200" y="7035800"/>
            <a:ext cx="21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 GET / POST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6045200" y="7112000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 response</a:t>
            </a:r>
            <a:endParaRPr lang="en-US" sz="1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073400" y="1549400"/>
            <a:ext cx="533400" cy="762000"/>
            <a:chOff x="5740400" y="1549400"/>
            <a:chExt cx="533400" cy="762000"/>
          </a:xfrm>
        </p:grpSpPr>
        <p:sp>
          <p:nvSpPr>
            <p:cNvPr id="25" name="Oval 24"/>
            <p:cNvSpPr/>
            <p:nvPr/>
          </p:nvSpPr>
          <p:spPr>
            <a:xfrm>
              <a:off x="5816600" y="1549400"/>
              <a:ext cx="3048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4"/>
            </p:cNvCxnSpPr>
            <p:nvPr/>
          </p:nvCxnSpPr>
          <p:spPr>
            <a:xfrm rot="5400000">
              <a:off x="5816600" y="1930400"/>
              <a:ext cx="30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778500" y="2120900"/>
              <a:ext cx="22860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5930900" y="2120900"/>
              <a:ext cx="22860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40400" y="1854200"/>
              <a:ext cx="533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6" name="Rectangular Callout 45"/>
          <p:cNvSpPr/>
          <p:nvPr/>
        </p:nvSpPr>
        <p:spPr>
          <a:xfrm>
            <a:off x="4292600" y="1778000"/>
            <a:ext cx="914400" cy="457200"/>
          </a:xfrm>
          <a:prstGeom prst="wedgeRectCallout">
            <a:avLst>
              <a:gd name="adj1" fmla="val -126028"/>
              <a:gd name="adj2" fmla="val -751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Hi!</a:t>
            </a:r>
            <a:endParaRPr lang="en-US" dirty="0"/>
          </a:p>
        </p:txBody>
      </p:sp>
      <p:sp>
        <p:nvSpPr>
          <p:cNvPr id="54" name="Folded Corner 53"/>
          <p:cNvSpPr/>
          <p:nvPr/>
        </p:nvSpPr>
        <p:spPr>
          <a:xfrm>
            <a:off x="1168400" y="3759200"/>
            <a:ext cx="1066800" cy="121920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User requests 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749697" y="6006703"/>
            <a:ext cx="190500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6000" y="6350000"/>
            <a:ext cx="66294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Django</a:t>
            </a:r>
            <a:r>
              <a:rPr lang="en-US" sz="3200" dirty="0" smtClean="0"/>
              <a:t> http request hander</a:t>
            </a:r>
            <a:endParaRPr lang="en-US" sz="3200" dirty="0"/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6465094" y="3339306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5435600" y="4521200"/>
            <a:ext cx="1066800" cy="1219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Moo tools</a:t>
            </a:r>
            <a:endParaRPr lang="en-US" sz="1800" dirty="0"/>
          </a:p>
        </p:txBody>
      </p:sp>
      <p:sp>
        <p:nvSpPr>
          <p:cNvPr id="67" name="Folded Corner 66"/>
          <p:cNvSpPr/>
          <p:nvPr/>
        </p:nvSpPr>
        <p:spPr>
          <a:xfrm>
            <a:off x="5435600" y="3302000"/>
            <a:ext cx="1066800" cy="1219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CSS Tags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2296915" y="3911600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Client-side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validation</a:t>
            </a:r>
            <a:endParaRPr lang="en-US" sz="2000" dirty="0"/>
          </a:p>
        </p:txBody>
      </p:sp>
      <p:sp>
        <p:nvSpPr>
          <p:cNvPr id="55" name="Folded Corner 54"/>
          <p:cNvSpPr/>
          <p:nvPr/>
        </p:nvSpPr>
        <p:spPr>
          <a:xfrm>
            <a:off x="6426200" y="3911600"/>
            <a:ext cx="1066800" cy="121920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Html + JS</a:t>
            </a:r>
            <a:endParaRPr lang="en-US" sz="1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892800" y="4291012"/>
            <a:ext cx="533400" cy="534988"/>
            <a:chOff x="4673600" y="3759200"/>
            <a:chExt cx="533400" cy="534988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4673600" y="429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406900" y="4025900"/>
              <a:ext cx="533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673600" y="37592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Styling Cliff’s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97063"/>
            <a:ext cx="4403725" cy="536416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Develop web app outside of desktop and just embed it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Cloudera</a:t>
            </a:r>
            <a:r>
              <a:rPr lang="en-US" dirty="0" smtClean="0"/>
              <a:t> Desktop CSS tags </a:t>
            </a:r>
          </a:p>
          <a:p>
            <a:pPr lvl="1"/>
            <a:r>
              <a:rPr lang="en-US" dirty="0" smtClean="0"/>
              <a:t>Add specific CSS class tags for styles and behaviors</a:t>
            </a:r>
          </a:p>
          <a:p>
            <a:pPr lvl="1"/>
            <a:r>
              <a:rPr lang="en-US" dirty="0" smtClean="0"/>
              <a:t>JavaScript and </a:t>
            </a:r>
            <a:r>
              <a:rPr lang="en-US" dirty="0" err="1" smtClean="0"/>
              <a:t>MooTools</a:t>
            </a:r>
            <a:r>
              <a:rPr lang="en-US" dirty="0" smtClean="0"/>
              <a:t> magic!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4600" y="1854200"/>
            <a:ext cx="712514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proj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/flume/templates/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index.mako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&lt;div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splitview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resizable"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jframe_padded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jframe_padded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&lt;div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ccs-tab_ui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&lt;/div&gt;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algn="l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Backend Service Architecture Cliff’s notes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9799" y="1897063"/>
            <a:ext cx="3794125" cy="5364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Backend can be in python with the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Backend can be reached via RPC calls.</a:t>
            </a:r>
          </a:p>
          <a:p>
            <a:pPr lvl="1"/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XMLRPC</a:t>
            </a:r>
          </a:p>
          <a:p>
            <a:pPr lvl="1"/>
            <a:r>
              <a:rPr lang="en-US" dirty="0" smtClean="0"/>
              <a:t>Avro</a:t>
            </a:r>
          </a:p>
          <a:p>
            <a:pPr lvl="1"/>
            <a:r>
              <a:rPr lang="en-US" dirty="0" smtClean="0"/>
              <a:t>Thrift</a:t>
            </a:r>
          </a:p>
          <a:p>
            <a:pPr lvl="1"/>
            <a:r>
              <a:rPr lang="en-US" dirty="0" smtClean="0"/>
              <a:t>Raw Sockets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88194" y="26154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7400" y="3302000"/>
            <a:ext cx="1447800" cy="3733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App</a:t>
            </a:r>
          </a:p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28" name="Folded Corner 27"/>
          <p:cNvSpPr/>
          <p:nvPr/>
        </p:nvSpPr>
        <p:spPr>
          <a:xfrm>
            <a:off x="1016000" y="3225800"/>
            <a:ext cx="990600" cy="1219200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RPC Server </a:t>
            </a:r>
          </a:p>
          <a:p>
            <a:pPr algn="ctr"/>
            <a:r>
              <a:rPr lang="en-US" sz="1800" dirty="0" err="1" smtClean="0"/>
              <a:t>Plugin</a:t>
            </a:r>
            <a:endParaRPr lang="en-US" sz="1800" dirty="0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V="1">
            <a:off x="1169194" y="26154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920205" y="26154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3377405" y="26154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26000" y="4978400"/>
            <a:ext cx="15240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err="1" smtClean="0"/>
              <a:t>Proxied</a:t>
            </a:r>
            <a:endParaRPr lang="en-US" sz="2400" dirty="0" smtClean="0"/>
          </a:p>
          <a:p>
            <a:pPr algn="ctr"/>
            <a:r>
              <a:rPr lang="en-US" sz="2400" dirty="0" smtClean="0"/>
              <a:t>Web App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950495" y="3491706"/>
            <a:ext cx="2819399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445001" y="3454401"/>
            <a:ext cx="2743199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921000" y="5283200"/>
            <a:ext cx="14478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5741194" y="3453606"/>
            <a:ext cx="2743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6198396" y="3454402"/>
            <a:ext cx="2742404" cy="7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654800" y="4978399"/>
            <a:ext cx="1371600" cy="2057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Custom </a:t>
            </a:r>
            <a:r>
              <a:rPr lang="en-US" sz="2400" dirty="0" err="1" smtClean="0"/>
              <a:t>Protcol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16000" y="2387600"/>
            <a:ext cx="7010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Other Code or Services</a:t>
            </a:r>
            <a:endParaRPr lang="en-US" sz="3200" dirty="0"/>
          </a:p>
        </p:txBody>
      </p:sp>
      <p:sp>
        <p:nvSpPr>
          <p:cNvPr id="65" name="Rectangle 64"/>
          <p:cNvSpPr/>
          <p:nvPr/>
        </p:nvSpPr>
        <p:spPr>
          <a:xfrm>
            <a:off x="2921000" y="3911600"/>
            <a:ext cx="1447800" cy="1295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60" name="Folded Corner 59"/>
          <p:cNvSpPr/>
          <p:nvPr/>
        </p:nvSpPr>
        <p:spPr>
          <a:xfrm>
            <a:off x="3149600" y="3302000"/>
            <a:ext cx="990600" cy="1219200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daemon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 Application Backend Implementations</a:t>
            </a:r>
            <a:endParaRPr lang="en-US" sz="4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97794" y="276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3200" y="18658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Thrift RPC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549400" y="3378200"/>
            <a:ext cx="11430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JT</a:t>
            </a:r>
            <a:endParaRPr lang="en-US" sz="2400" dirty="0"/>
          </a:p>
        </p:txBody>
      </p:sp>
      <p:sp>
        <p:nvSpPr>
          <p:cNvPr id="28" name="Folded Corner 27"/>
          <p:cNvSpPr/>
          <p:nvPr/>
        </p:nvSpPr>
        <p:spPr>
          <a:xfrm>
            <a:off x="1625600" y="3454400"/>
            <a:ext cx="990600" cy="1219200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Thrift </a:t>
            </a:r>
            <a:r>
              <a:rPr lang="en-US" sz="1800" dirty="0" err="1" smtClean="0"/>
              <a:t>Plugin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2997200" y="3378200"/>
            <a:ext cx="11430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NN</a:t>
            </a:r>
            <a:endParaRPr lang="en-US" sz="2400" dirty="0"/>
          </a:p>
        </p:txBody>
      </p:sp>
      <p:sp>
        <p:nvSpPr>
          <p:cNvPr id="32" name="Folded Corner 31"/>
          <p:cNvSpPr/>
          <p:nvPr/>
        </p:nvSpPr>
        <p:spPr>
          <a:xfrm>
            <a:off x="3073400" y="3454400"/>
            <a:ext cx="990600" cy="1219200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Thrift </a:t>
            </a:r>
            <a:r>
              <a:rPr lang="en-US" sz="1800" dirty="0" err="1" smtClean="0"/>
              <a:t>Plugin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4445000" y="4140200"/>
            <a:ext cx="1143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JT client</a:t>
            </a:r>
            <a:endParaRPr lang="en-US" sz="2400" dirty="0"/>
          </a:p>
        </p:txBody>
      </p:sp>
      <p:sp>
        <p:nvSpPr>
          <p:cNvPr id="35" name="Folded Corner 34"/>
          <p:cNvSpPr/>
          <p:nvPr/>
        </p:nvSpPr>
        <p:spPr>
          <a:xfrm>
            <a:off x="4521200" y="3454400"/>
            <a:ext cx="990600" cy="1219200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jobsub</a:t>
            </a:r>
            <a:endParaRPr lang="en-US" sz="1800" dirty="0" smtClean="0"/>
          </a:p>
          <a:p>
            <a:pPr algn="ctr"/>
            <a:r>
              <a:rPr lang="en-US" sz="1800" dirty="0" smtClean="0"/>
              <a:t>daemon</a:t>
            </a:r>
            <a:endParaRPr lang="en-US" sz="1800" dirty="0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V="1">
            <a:off x="1778794" y="276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845594" y="2767807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3302794" y="2767807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291805" y="276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4749005" y="276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93000" y="3378200"/>
            <a:ext cx="12192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Flume</a:t>
            </a:r>
            <a:endParaRPr lang="en-US" sz="2400" dirty="0"/>
          </a:p>
        </p:txBody>
      </p:sp>
      <p:sp>
        <p:nvSpPr>
          <p:cNvPr id="45" name="Folded Corner 44"/>
          <p:cNvSpPr/>
          <p:nvPr/>
        </p:nvSpPr>
        <p:spPr>
          <a:xfrm>
            <a:off x="7569200" y="3454400"/>
            <a:ext cx="990600" cy="12192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Flume Web App</a:t>
            </a:r>
            <a:endParaRPr lang="en-US" sz="1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7416006" y="2767807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7873206" y="2767807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5741194" y="276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6198394" y="276780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69000" y="4140200"/>
            <a:ext cx="1143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/>
              <a:t>Hive client </a:t>
            </a:r>
            <a:endParaRPr lang="en-US" sz="2400" dirty="0"/>
          </a:p>
        </p:txBody>
      </p:sp>
      <p:sp>
        <p:nvSpPr>
          <p:cNvPr id="60" name="Folded Corner 59"/>
          <p:cNvSpPr/>
          <p:nvPr/>
        </p:nvSpPr>
        <p:spPr>
          <a:xfrm>
            <a:off x="6045200" y="3454400"/>
            <a:ext cx="990600" cy="1219200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beeswax daemon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8941594" y="2767807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9398794" y="2767807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169400" y="3378201"/>
            <a:ext cx="1143000" cy="2057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err="1" smtClean="0"/>
              <a:t>gmetad</a:t>
            </a:r>
            <a:endParaRPr lang="en-US" sz="2400" dirty="0"/>
          </a:p>
        </p:txBody>
      </p:sp>
      <p:sp>
        <p:nvSpPr>
          <p:cNvPr id="64" name="Folded Corner 63"/>
          <p:cNvSpPr/>
          <p:nvPr/>
        </p:nvSpPr>
        <p:spPr>
          <a:xfrm>
            <a:off x="9245600" y="3454400"/>
            <a:ext cx="990600" cy="1219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Ganglia XML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>
          <a:xfrm>
            <a:off x="1625600" y="6121400"/>
            <a:ext cx="70104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 smtClean="0"/>
          </a:p>
          <a:p>
            <a:pPr algn="ctr"/>
            <a:r>
              <a:rPr lang="en-US" dirty="0" smtClean="0"/>
              <a:t>MR / HDFS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7000" y="2540000"/>
            <a:ext cx="9144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Other Code or Services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7200" y="18658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Thrift RPC</a:t>
            </a:r>
            <a:endParaRPr lang="en-US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4402316" y="18658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Thrift RPC</a:t>
            </a:r>
            <a:endParaRPr lang="en-US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5850116" y="18658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Thrift RPC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7416800" y="1865868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 Proxy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9039824" y="1854200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Simple client</a:t>
            </a:r>
            <a:endParaRPr lang="en-US" sz="1800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4674394" y="58158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4902994" y="5816600"/>
            <a:ext cx="456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225800" y="58158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3454400" y="5816600"/>
            <a:ext cx="456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1778000" y="58158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2006600" y="5816600"/>
            <a:ext cx="456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6122194" y="58158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6350794" y="5816600"/>
            <a:ext cx="456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7721599" y="58158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7950199" y="5816600"/>
            <a:ext cx="456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3939" y="55880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Hadoop</a:t>
            </a:r>
            <a:r>
              <a:rPr lang="en-US" sz="1800" dirty="0" smtClean="0"/>
              <a:t> RPC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Lack of Isolation</a:t>
            </a:r>
          </a:p>
          <a:p>
            <a:pPr lvl="1"/>
            <a:r>
              <a:rPr lang="en-US" dirty="0" smtClean="0"/>
              <a:t>One bad desktop app can kill/hog the entire desktop server </a:t>
            </a:r>
          </a:p>
          <a:p>
            <a:pPr lvl="1"/>
            <a:r>
              <a:rPr lang="en-US" dirty="0" smtClean="0"/>
              <a:t>One bad </a:t>
            </a:r>
            <a:r>
              <a:rPr lang="en-US" dirty="0" err="1" smtClean="0"/>
              <a:t>javascript</a:t>
            </a:r>
            <a:r>
              <a:rPr lang="en-US" dirty="0" smtClean="0"/>
              <a:t> app can kill the entire desktop</a:t>
            </a:r>
          </a:p>
          <a:p>
            <a:r>
              <a:rPr lang="en-US" dirty="0" smtClean="0"/>
              <a:t>Pull architecture</a:t>
            </a:r>
          </a:p>
          <a:p>
            <a:pPr lvl="1"/>
            <a:r>
              <a:rPr lang="en-US" dirty="0" smtClean="0"/>
              <a:t>Currently no framework for push notifications from backend to the front end  (Comet)</a:t>
            </a:r>
          </a:p>
          <a:p>
            <a:pPr lvl="1"/>
            <a:r>
              <a:rPr lang="en-US" dirty="0" smtClean="0"/>
              <a:t>Ex: streaming console data to desktop from backend requires desktop server to poll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javascript</a:t>
            </a:r>
            <a:r>
              <a:rPr lang="en-US" dirty="0" smtClean="0"/>
              <a:t> presentation layer libraries</a:t>
            </a:r>
          </a:p>
          <a:p>
            <a:pPr lvl="1"/>
            <a:r>
              <a:rPr lang="en-US" dirty="0" smtClean="0"/>
              <a:t>Must be compatible with </a:t>
            </a:r>
            <a:r>
              <a:rPr lang="en-US" dirty="0" err="1" smtClean="0"/>
              <a:t>mootools</a:t>
            </a:r>
            <a:r>
              <a:rPr lang="en-US" dirty="0" smtClean="0"/>
              <a:t>.  (</a:t>
            </a:r>
            <a:r>
              <a:rPr lang="en-US" dirty="0" err="1" smtClean="0"/>
              <a:t>jquery</a:t>
            </a:r>
            <a:r>
              <a:rPr lang="en-US" dirty="0" smtClean="0"/>
              <a:t>/prototype often conflicts)</a:t>
            </a:r>
          </a:p>
          <a:p>
            <a:r>
              <a:rPr lang="en-US" dirty="0" smtClean="0"/>
              <a:t>Still need to understand web programming to build sophisticated user interfaces.</a:t>
            </a:r>
          </a:p>
          <a:p>
            <a:r>
              <a:rPr lang="en-US" dirty="0" smtClean="0"/>
              <a:t>State sharing limitations due to </a:t>
            </a:r>
            <a:r>
              <a:rPr lang="en-US" dirty="0" err="1" smtClean="0"/>
              <a:t>django</a:t>
            </a:r>
            <a:r>
              <a:rPr lang="en-US" dirty="0" smtClean="0"/>
              <a:t> threading limitations.</a:t>
            </a:r>
          </a:p>
          <a:p>
            <a:pPr lvl="1"/>
            <a:r>
              <a:rPr lang="en-US" dirty="0" smtClean="0"/>
              <a:t>No guarantees of state consistency between multiple requests containers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Requesting a ton of data will retrieve a ton of data.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javascript</a:t>
            </a:r>
            <a:r>
              <a:rPr lang="en-US" dirty="0" smtClean="0"/>
              <a:t> engines can choke.</a:t>
            </a:r>
          </a:p>
          <a:p>
            <a:pPr lvl="1"/>
            <a:r>
              <a:rPr lang="en-US" dirty="0" smtClean="0"/>
              <a:t>Must implement your own paging mechanisms.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Desktop SDK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 Architect Training</a:t>
            </a:r>
            <a:endParaRPr lang="en-US" dirty="0"/>
          </a:p>
        </p:txBody>
      </p:sp>
      <p:pic>
        <p:nvPicPr>
          <p:cNvPr id="26626" name="Picture 2" descr="http://l.yimg.com/g/images/spaceb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Desktop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0875" y="1897063"/>
            <a:ext cx="11185525" cy="5364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Desktop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web application platform </a:t>
            </a:r>
            <a:r>
              <a:rPr lang="en-US" dirty="0" smtClean="0"/>
              <a:t>that uses the </a:t>
            </a:r>
            <a:r>
              <a:rPr lang="en-US" b="1" dirty="0" smtClean="0"/>
              <a:t>desktop metaphor </a:t>
            </a:r>
            <a:r>
              <a:rPr lang="en-US" dirty="0" smtClean="0"/>
              <a:t>to provide a </a:t>
            </a:r>
            <a:r>
              <a:rPr lang="en-US" b="1" dirty="0" smtClean="0"/>
              <a:t>single interface </a:t>
            </a:r>
            <a:r>
              <a:rPr lang="en-US" dirty="0" smtClean="0"/>
              <a:t>and </a:t>
            </a:r>
            <a:r>
              <a:rPr lang="en-US" b="1" dirty="0" smtClean="0"/>
              <a:t>consistent user experience </a:t>
            </a:r>
            <a:r>
              <a:rPr lang="en-US" dirty="0" smtClean="0"/>
              <a:t>to monitor and control an enterprise’s cluster resources.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Cloudera</a:t>
            </a:r>
            <a:r>
              <a:rPr lang="en-US" dirty="0" smtClean="0"/>
              <a:t> Desktop Software Development Kit (SDK)</a:t>
            </a:r>
          </a:p>
          <a:p>
            <a:pPr lvl="1"/>
            <a:r>
              <a:rPr lang="en-US" dirty="0" smtClean="0"/>
              <a:t>A set of tools and framework APIs for developing and installing custom </a:t>
            </a:r>
            <a:r>
              <a:rPr lang="en-US" dirty="0" err="1" smtClean="0"/>
              <a:t>Cloudera</a:t>
            </a:r>
            <a:r>
              <a:rPr lang="en-US" dirty="0" smtClean="0"/>
              <a:t> Desktop Apps</a:t>
            </a:r>
          </a:p>
          <a:p>
            <a:pPr lvl="1"/>
            <a:r>
              <a:rPr lang="en-US" dirty="0" smtClean="0"/>
              <a:t>It takes advantage of the extensible modular architecture of the </a:t>
            </a:r>
            <a:r>
              <a:rPr lang="en-US" dirty="0" err="1" smtClean="0"/>
              <a:t>Cloudera</a:t>
            </a:r>
            <a:r>
              <a:rPr lang="en-US" dirty="0" smtClean="0"/>
              <a:t> Desktop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application </a:t>
            </a:r>
          </a:p>
          <a:p>
            <a:pPr lvl="1"/>
            <a:r>
              <a:rPr lang="en-US" dirty="0" smtClean="0"/>
              <a:t>Use standard web applications security mechanisms</a:t>
            </a:r>
          </a:p>
          <a:p>
            <a:r>
              <a:rPr lang="en-US" dirty="0" smtClean="0"/>
              <a:t>Client pull model</a:t>
            </a:r>
          </a:p>
          <a:p>
            <a:pPr lvl="1"/>
            <a:r>
              <a:rPr lang="en-US" dirty="0" smtClean="0"/>
              <a:t>URLs requests are function calls, web pages are results</a:t>
            </a:r>
          </a:p>
          <a:p>
            <a:r>
              <a:rPr lang="en-US" dirty="0" smtClean="0"/>
              <a:t>Model View Controller-</a:t>
            </a:r>
            <a:r>
              <a:rPr lang="en-US" dirty="0" err="1" smtClean="0"/>
              <a:t>ish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Separation of presentation, navigation and model generation concerns.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slide deck compliments the SDK documentation supplied by the Desktop team.  To get the SDK documentation, follow these steps:</a:t>
            </a:r>
          </a:p>
          <a:p>
            <a:pPr lvl="1"/>
            <a:r>
              <a:rPr lang="en-US" dirty="0" smtClean="0"/>
              <a:t>Clone </a:t>
            </a:r>
            <a:r>
              <a:rPr lang="en-US" dirty="0" smtClean="0">
                <a:hlinkClick r:id="rId2"/>
              </a:rPr>
              <a:t>http://git.sf.cloudera.com/index.cgi/desktop.git/</a:t>
            </a:r>
            <a:endParaRPr lang="en-US" dirty="0" smtClean="0"/>
          </a:p>
          <a:p>
            <a:pPr lvl="1"/>
            <a:r>
              <a:rPr lang="en-US" dirty="0" smtClean="0"/>
              <a:t>Go to docs/</a:t>
            </a:r>
            <a:r>
              <a:rPr lang="en-US" dirty="0" err="1" smtClean="0"/>
              <a:t>sdk</a:t>
            </a:r>
            <a:endParaRPr lang="en-US" dirty="0" smtClean="0"/>
          </a:p>
          <a:p>
            <a:pPr lvl="1"/>
            <a:r>
              <a:rPr lang="en-US" dirty="0" smtClean="0"/>
              <a:t>Compile the </a:t>
            </a:r>
            <a:r>
              <a:rPr lang="en-US" dirty="0" err="1" smtClean="0"/>
              <a:t>sdk.md</a:t>
            </a:r>
            <a:r>
              <a:rPr lang="en-US" dirty="0" smtClean="0"/>
              <a:t> (markdown) file, or read it in its original form</a:t>
            </a:r>
          </a:p>
          <a:p>
            <a:pPr lvl="1"/>
            <a:r>
              <a:rPr lang="en-US" dirty="0" smtClean="0"/>
              <a:t>Or view the doc here: </a:t>
            </a:r>
            <a:r>
              <a:rPr lang="en-US" dirty="0" smtClean="0">
                <a:hlinkClick r:id="rId3"/>
              </a:rPr>
              <a:t>http://git.sf.cloudera.com/index.cgi/desktop.git/tree/docs/sdk/sdk.md</a:t>
            </a:r>
            <a:endParaRPr lang="en-US" dirty="0" smtClean="0"/>
          </a:p>
          <a:p>
            <a:r>
              <a:rPr lang="en-US" dirty="0" smtClean="0"/>
              <a:t>This deck provides an overview of the components of a</a:t>
            </a:r>
            <a:r>
              <a:rPr lang="en-US" dirty="0" smtClean="0"/>
              <a:t> Cloudera Desktop </a:t>
            </a:r>
            <a:r>
              <a:rPr lang="en-US" dirty="0" smtClean="0"/>
              <a:t>app and how they interact.   Start here and then consult the Cloudera Desktop SDK  documentation for more details and stepping through building and installing an app.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Cloudera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Desktop SDK?</a:t>
            </a:r>
          </a:p>
          <a:p>
            <a:endParaRPr lang="en-US" dirty="0" smtClean="0"/>
          </a:p>
          <a:p>
            <a:r>
              <a:rPr lang="en-US" dirty="0" smtClean="0"/>
              <a:t>Anatomy of a </a:t>
            </a:r>
            <a:r>
              <a:rPr lang="en-US" dirty="0" err="1" smtClean="0"/>
              <a:t>Cloudera</a:t>
            </a:r>
            <a:r>
              <a:rPr lang="en-US" dirty="0" smtClean="0"/>
              <a:t> Desktop App</a:t>
            </a:r>
          </a:p>
          <a:p>
            <a:endParaRPr lang="en-US" dirty="0" smtClean="0"/>
          </a:p>
          <a:p>
            <a:r>
              <a:rPr lang="en-US" dirty="0" smtClean="0"/>
              <a:t>Example Services</a:t>
            </a:r>
          </a:p>
          <a:p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Cloudera</a:t>
            </a:r>
            <a:r>
              <a:rPr lang="en-US" dirty="0" smtClean="0"/>
              <a:t> Desktop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Technology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8400" y="5740400"/>
            <a:ext cx="28194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Servers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8400" y="3759200"/>
            <a:ext cx="28194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Cloudera</a:t>
            </a:r>
            <a:r>
              <a:rPr lang="en-US" dirty="0" smtClean="0"/>
              <a:t> Desktop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8400" y="2159000"/>
            <a:ext cx="2819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8798" y="2159000"/>
            <a:ext cx="2209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8798" y="2692400"/>
            <a:ext cx="2209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8798" y="3225800"/>
            <a:ext cx="2209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HTML/CSS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48798" y="3759200"/>
            <a:ext cx="22098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48798" y="4292600"/>
            <a:ext cx="22098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48798" y="4826000"/>
            <a:ext cx="22098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48798" y="5740400"/>
            <a:ext cx="2209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48798" y="6273800"/>
            <a:ext cx="2209800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service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31200" y="6350000"/>
            <a:ext cx="3429000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service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331200" y="5892800"/>
            <a:ext cx="34290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Server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331200" y="5359400"/>
            <a:ext cx="3429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Client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31200" y="4292600"/>
            <a:ext cx="34290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r>
              <a:rPr lang="en-US" dirty="0" smtClean="0"/>
              <a:t> callbacks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331200" y="3759200"/>
            <a:ext cx="3429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Mako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68400" y="1549400"/>
            <a:ext cx="10405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Tier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21200" y="1549400"/>
            <a:ext cx="28469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6282348" y="2711450"/>
            <a:ext cx="15621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55000" y="1549400"/>
            <a:ext cx="26548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31200" y="3225800"/>
            <a:ext cx="34290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Tags</a:t>
            </a:r>
            <a:endParaRPr lang="en-US" dirty="0"/>
          </a:p>
        </p:txBody>
      </p:sp>
      <p:sp>
        <p:nvSpPr>
          <p:cNvPr id="59" name="Can 58"/>
          <p:cNvSpPr/>
          <p:nvPr/>
        </p:nvSpPr>
        <p:spPr>
          <a:xfrm>
            <a:off x="3302000" y="4902200"/>
            <a:ext cx="609600" cy="6858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db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8331200" y="2692400"/>
            <a:ext cx="2438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Cloudera</a:t>
            </a:r>
            <a:r>
              <a:rPr lang="en-US" dirty="0" smtClean="0"/>
              <a:t> Desktop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trace through a desktop request:</a:t>
            </a:r>
          </a:p>
          <a:p>
            <a:pPr lvl="1"/>
            <a:r>
              <a:rPr lang="en-US" dirty="0" smtClean="0"/>
              <a:t>Controller </a:t>
            </a:r>
          </a:p>
          <a:p>
            <a:pPr lvl="2"/>
            <a:r>
              <a:rPr lang="en-US" dirty="0" err="1" smtClean="0"/>
              <a:t>Django</a:t>
            </a:r>
            <a:r>
              <a:rPr lang="en-US" dirty="0" smtClean="0"/>
              <a:t> / Python.  </a:t>
            </a:r>
            <a:r>
              <a:rPr lang="en-US" dirty="0" err="1" smtClean="0"/>
              <a:t>Django</a:t>
            </a:r>
            <a:r>
              <a:rPr lang="en-US" dirty="0" smtClean="0"/>
              <a:t> calls these things views.</a:t>
            </a:r>
          </a:p>
          <a:p>
            <a:pPr lvl="1"/>
            <a:r>
              <a:rPr lang="en-US" dirty="0" smtClean="0"/>
              <a:t>View </a:t>
            </a:r>
          </a:p>
          <a:p>
            <a:pPr lvl="2"/>
            <a:r>
              <a:rPr lang="en-US" dirty="0" smtClean="0"/>
              <a:t>HTML/CSS/</a:t>
            </a:r>
            <a:r>
              <a:rPr lang="en-US" dirty="0" err="1" smtClean="0"/>
              <a:t>Javascript</a:t>
            </a:r>
            <a:r>
              <a:rPr lang="en-US" dirty="0" smtClean="0"/>
              <a:t> via </a:t>
            </a:r>
            <a:r>
              <a:rPr lang="en-US" dirty="0" err="1" smtClean="0"/>
              <a:t>MooTools</a:t>
            </a:r>
            <a:r>
              <a:rPr lang="en-US" dirty="0" smtClean="0"/>
              <a:t> and </a:t>
            </a:r>
            <a:r>
              <a:rPr lang="en-US" dirty="0" err="1" smtClean="0"/>
              <a:t>Mako</a:t>
            </a:r>
            <a:endParaRPr lang="en-US" dirty="0" smtClean="0"/>
          </a:p>
          <a:p>
            <a:pPr lvl="2"/>
            <a:r>
              <a:rPr lang="en-US" dirty="0" err="1" smtClean="0"/>
              <a:t>Cloudera</a:t>
            </a:r>
            <a:r>
              <a:rPr lang="en-US" dirty="0" smtClean="0"/>
              <a:t> Desktop Application Tags (</a:t>
            </a:r>
            <a:r>
              <a:rPr lang="en-US" dirty="0" err="1" smtClean="0"/>
              <a:t>Jframe</a:t>
            </a:r>
            <a:r>
              <a:rPr lang="en-US" dirty="0" smtClean="0"/>
              <a:t>/CCS tags)</a:t>
            </a:r>
          </a:p>
          <a:p>
            <a:pPr lvl="1"/>
            <a:r>
              <a:rPr lang="en-US" dirty="0" smtClean="0"/>
              <a:t>Model </a:t>
            </a:r>
          </a:p>
          <a:p>
            <a:pPr lvl="2"/>
            <a:r>
              <a:rPr lang="en-US" dirty="0" smtClean="0"/>
              <a:t>Python. Could be a python program.</a:t>
            </a:r>
          </a:p>
          <a:p>
            <a:pPr lvl="2"/>
            <a:r>
              <a:rPr lang="en-US" dirty="0" smtClean="0"/>
              <a:t>RPC. Could be some existing service (</a:t>
            </a:r>
            <a:r>
              <a:rPr lang="en-US" dirty="0" err="1" smtClean="0"/>
              <a:t>hadoop</a:t>
            </a:r>
            <a:r>
              <a:rPr lang="en-US" dirty="0" smtClean="0"/>
              <a:t> TT, NN, Hive, Flume, etc)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deck gives an overview, look at lib’s doc for more specifics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me-Vision">
  <a:themeElements>
    <a:clrScheme name="Op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O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Flume-Vision</Template>
  <TotalTime>9538</TotalTime>
  <Pages>0</Pages>
  <Words>1028</Words>
  <Characters>0</Characters>
  <Application>Microsoft Macintosh PowerPoint</Application>
  <PresentationFormat>Custom</PresentationFormat>
  <Lines>0</Lines>
  <Paragraphs>215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Flume-Vision</vt:lpstr>
      <vt:lpstr>Title</vt:lpstr>
      <vt:lpstr>Custom Design</vt:lpstr>
      <vt:lpstr>Slide 1</vt:lpstr>
      <vt:lpstr>Desktop SDK</vt:lpstr>
      <vt:lpstr>Cloudera Desktop SDK</vt:lpstr>
      <vt:lpstr>Design Principles</vt:lpstr>
      <vt:lpstr>Context</vt:lpstr>
      <vt:lpstr>Outline</vt:lpstr>
      <vt:lpstr>Anatomy of a Cloudera Desktop App</vt:lpstr>
      <vt:lpstr>Architecture and Technology Stack</vt:lpstr>
      <vt:lpstr>Anatomy of a Cloudera Desktop App</vt:lpstr>
      <vt:lpstr>Django Request Cliff’s Notes</vt:lpstr>
      <vt:lpstr>Mako Templating Cliff’s Notes</vt:lpstr>
      <vt:lpstr>Presentation Layer Cliff’s Notes</vt:lpstr>
      <vt:lpstr>Presentation Styling Cliff’s Notes</vt:lpstr>
      <vt:lpstr>Backend Service Architecture Cliff’s notes</vt:lpstr>
      <vt:lpstr>Example Services</vt:lpstr>
      <vt:lpstr>Example Application Backend Implementations</vt:lpstr>
      <vt:lpstr>Limitations</vt:lpstr>
      <vt:lpstr>Limitations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</dc:creator>
  <cp:lastModifiedBy>Alex Loddengaard</cp:lastModifiedBy>
  <cp:revision>222</cp:revision>
  <dcterms:created xsi:type="dcterms:W3CDTF">2010-03-19T20:55:50Z</dcterms:created>
  <dcterms:modified xsi:type="dcterms:W3CDTF">2010-03-19T20:56:49Z</dcterms:modified>
</cp:coreProperties>
</file>