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8518"/>
            <a:ext cx="7772400" cy="1575343"/>
          </a:xfrm>
        </p:spPr>
        <p:txBody>
          <a:bodyPr/>
          <a:lstStyle/>
          <a:p>
            <a:r>
              <a:rPr lang="en-US" sz="4000" dirty="0" smtClean="0"/>
              <a:t>A Quick Look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Metamarkets’ Druid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7770"/>
            <a:ext cx="7770812" cy="17526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900" dirty="0" smtClean="0"/>
              <a:t>Jay Wang</a:t>
            </a:r>
          </a:p>
          <a:p>
            <a:r>
              <a:rPr lang="en-US" sz="2900" dirty="0" smtClean="0"/>
              <a:t>CS 394: Research Independent Study</a:t>
            </a:r>
          </a:p>
          <a:p>
            <a:r>
              <a:rPr lang="en-US" sz="2900" dirty="0" smtClean="0"/>
              <a:t>21 March </a:t>
            </a:r>
            <a:r>
              <a:rPr lang="en-US" sz="2900" dirty="0" smtClean="0"/>
              <a:t>2013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47208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3943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Druid is </a:t>
            </a:r>
            <a:r>
              <a:rPr lang="en-US" i="1" dirty="0"/>
              <a:t>ideal</a:t>
            </a:r>
            <a:r>
              <a:rPr lang="en-US" dirty="0"/>
              <a:t> for products that require real-time ingestion of a single, large data </a:t>
            </a:r>
            <a:r>
              <a:rPr lang="en-US" dirty="0" smtClean="0"/>
              <a:t>stream</a:t>
            </a:r>
          </a:p>
          <a:p>
            <a:r>
              <a:rPr lang="en-US" dirty="0" smtClean="0"/>
              <a:t>Also a good fit if </a:t>
            </a:r>
            <a:r>
              <a:rPr lang="en-US" dirty="0"/>
              <a:t>you are dealing with a no-downtime operation and are building your product on top of a time-oriented summarization of the incoming data </a:t>
            </a:r>
            <a:r>
              <a:rPr lang="en-US" dirty="0" smtClean="0"/>
              <a:t>stream</a:t>
            </a:r>
          </a:p>
          <a:p>
            <a:r>
              <a:rPr lang="en-US" dirty="0" smtClean="0"/>
              <a:t>If </a:t>
            </a:r>
            <a:r>
              <a:rPr lang="en-US" dirty="0"/>
              <a:t>you care about query flexibility and raw data access, Druid is </a:t>
            </a:r>
            <a:r>
              <a:rPr lang="en-US" i="1" dirty="0"/>
              <a:t>not right </a:t>
            </a:r>
            <a:r>
              <a:rPr lang="en-US" dirty="0"/>
              <a:t>for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Druid </a:t>
            </a:r>
            <a:r>
              <a:rPr lang="en-US" dirty="0"/>
              <a:t>is fast – queries that run in single-digit seconds over a 6 TB data set, but this is limited to certain types of queries and specific types of data sets (inflexible)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437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Metamarkets’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3926522"/>
          </a:xfrm>
        </p:spPr>
        <p:txBody>
          <a:bodyPr>
            <a:normAutofit/>
          </a:bodyPr>
          <a:lstStyle/>
          <a:p>
            <a:r>
              <a:rPr lang="en-US" dirty="0" smtClean="0"/>
              <a:t>Metamarkets’ online </a:t>
            </a:r>
            <a:r>
              <a:rPr lang="en-US" dirty="0"/>
              <a:t>advertising customers had data volumes upwards billions of events per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Thus</a:t>
            </a:r>
            <a:r>
              <a:rPr lang="en-US" dirty="0"/>
              <a:t>, they needed two main functions: </a:t>
            </a:r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/>
              <a:t>highly interactive queries on the latest data</a:t>
            </a:r>
          </a:p>
          <a:p>
            <a:pPr lvl="1"/>
            <a:r>
              <a:rPr lang="en-US" dirty="0" smtClean="0"/>
              <a:t>arbitrarily </a:t>
            </a:r>
            <a:r>
              <a:rPr lang="en-US" dirty="0"/>
              <a:t>filter across any dimension (with data sets upwards thirty dimensions</a:t>
            </a:r>
            <a:r>
              <a:rPr lang="en-US" dirty="0" smtClean="0"/>
              <a:t>)</a:t>
            </a:r>
          </a:p>
          <a:p>
            <a:pPr marL="457200" lvl="1">
              <a:spcBef>
                <a:spcPts val="2000"/>
              </a:spcBef>
              <a:buClr>
                <a:schemeClr val="accent3"/>
              </a:buClr>
            </a:pPr>
            <a:r>
              <a:rPr lang="en-US" dirty="0"/>
              <a:t>S</a:t>
            </a:r>
            <a:r>
              <a:rPr lang="en-US" dirty="0" smtClean="0"/>
              <a:t>ample query – “</a:t>
            </a:r>
            <a:r>
              <a:rPr lang="en-US" dirty="0"/>
              <a:t>find me how many advertisements were seen by female executives, aged 35 to 44, from the US, UK, and Canada reading sports blogs on the weekends.”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54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Netflix’s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009000"/>
          </a:xfrm>
        </p:spPr>
        <p:txBody>
          <a:bodyPr>
            <a:normAutofit/>
          </a:bodyPr>
          <a:lstStyle/>
          <a:p>
            <a:r>
              <a:rPr lang="en-US" dirty="0" smtClean="0"/>
              <a:t>Netflix </a:t>
            </a:r>
            <a:r>
              <a:rPr lang="en-US" dirty="0"/>
              <a:t>has been testing Druid for operational monitoring of real-time metrics across their streaming </a:t>
            </a:r>
            <a:r>
              <a:rPr lang="en-US" dirty="0" smtClean="0"/>
              <a:t>business</a:t>
            </a:r>
          </a:p>
          <a:p>
            <a:r>
              <a:rPr lang="en-US" dirty="0" smtClean="0"/>
              <a:t>“</a:t>
            </a:r>
            <a:r>
              <a:rPr lang="en-US" i="1" dirty="0"/>
              <a:t>Netflix manages billions of streaming events each day, so we need a highly scalable data store for operational reporting. We are so far impressed with the speed and scalability of Druid, and are continuing to evaluate it for providing critical real-time transparency into our operational metrics</a:t>
            </a:r>
            <a:r>
              <a:rPr lang="en-US" dirty="0"/>
              <a:t>”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				– </a:t>
            </a:r>
            <a:r>
              <a:rPr lang="en-US" dirty="0" err="1"/>
              <a:t>Sudhir</a:t>
            </a:r>
            <a:r>
              <a:rPr lang="en-US" dirty="0"/>
              <a:t> </a:t>
            </a:r>
            <a:r>
              <a:rPr lang="en-US" dirty="0" err="1"/>
              <a:t>Tonse</a:t>
            </a:r>
            <a:r>
              <a:rPr lang="en-US" dirty="0"/>
              <a:t> of Netflix </a:t>
            </a:r>
          </a:p>
        </p:txBody>
      </p:sp>
    </p:spTree>
    <p:extLst>
      <p:ext uri="{BB962C8B-B14F-4D97-AF65-F5344CB8AC3E}">
        <p14:creationId xmlns:p14="http://schemas.microsoft.com/office/powerpoint/2010/main" val="327250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from Eric </a:t>
            </a:r>
            <a:r>
              <a:rPr lang="en-US" dirty="0" err="1" smtClean="0"/>
              <a:t>Tschetter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asked about the best use cases for </a:t>
            </a:r>
            <a:r>
              <a:rPr lang="en-US" dirty="0" smtClean="0"/>
              <a:t>Druid…</a:t>
            </a:r>
          </a:p>
          <a:p>
            <a:r>
              <a:rPr lang="en-US" dirty="0" smtClean="0"/>
              <a:t> “</a:t>
            </a:r>
            <a:r>
              <a:rPr lang="en-US" i="1" dirty="0"/>
              <a:t>It’s very suited for slice-n-dice exploration of event streams. It is also hopefully potentially useful in other areas as well, but the thing we use it for is largely human-driven data exploration.</a:t>
            </a:r>
            <a:r>
              <a:rPr lang="en-US" dirty="0" smtClean="0"/>
              <a:t>”                                   			       			– Eric </a:t>
            </a:r>
            <a:r>
              <a:rPr lang="en-US" dirty="0" err="1" smtClean="0"/>
              <a:t>Tschetter</a:t>
            </a:r>
            <a:r>
              <a:rPr lang="en-US" dirty="0" smtClean="0"/>
              <a:t>, creator of Druid </a:t>
            </a:r>
          </a:p>
          <a:p>
            <a:r>
              <a:rPr lang="en-US" dirty="0" smtClean="0"/>
              <a:t>Ultimately</a:t>
            </a:r>
            <a:r>
              <a:rPr lang="en-US" dirty="0"/>
              <a:t>, Druid’s functionality is that of any OLAP data store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12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“Druid is the distributed, in-memory OLAP data store” Metamarkets built to serve their ad analytics </a:t>
            </a:r>
            <a:r>
              <a:rPr lang="en-US" dirty="0" smtClean="0"/>
              <a:t>needs</a:t>
            </a:r>
          </a:p>
          <a:p>
            <a:r>
              <a:rPr lang="en-US" dirty="0"/>
              <a:t>“</a:t>
            </a:r>
            <a:r>
              <a:rPr lang="en-US" i="1" dirty="0"/>
              <a:t>Keeping everything in memory provides fast scans, but it does introduce a new problem: machine memory is limited</a:t>
            </a:r>
            <a:r>
              <a:rPr lang="en-US" dirty="0"/>
              <a:t>.</a:t>
            </a:r>
            <a:r>
              <a:rPr lang="en-US" dirty="0" smtClean="0"/>
              <a:t>” 					– Metamarkets     </a:t>
            </a:r>
          </a:p>
          <a:p>
            <a:r>
              <a:rPr lang="en-US" dirty="0" smtClean="0"/>
              <a:t>Solution: </a:t>
            </a:r>
            <a:r>
              <a:rPr lang="en-US" dirty="0"/>
              <a:t>distribute data over multiple machines</a:t>
            </a: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1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requirements for Druid were:</a:t>
            </a:r>
          </a:p>
          <a:p>
            <a:r>
              <a:rPr lang="en-US" dirty="0" smtClean="0"/>
              <a:t>(</a:t>
            </a:r>
            <a:r>
              <a:rPr lang="en-US" dirty="0"/>
              <a:t>1) ability to load up, store, and query data sets in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2) parallelized architecture to allow more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(</a:t>
            </a:r>
            <a:r>
              <a:rPr lang="en-US" dirty="0"/>
              <a:t>3) parallelized queries to speed full scan </a:t>
            </a:r>
            <a:r>
              <a:rPr lang="en-US" dirty="0" smtClean="0"/>
              <a:t>processing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4) no dimensional tables to manage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298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Druid stores </a:t>
            </a:r>
            <a:r>
              <a:rPr lang="en-US" i="1" dirty="0" smtClean="0"/>
              <a:t>beta</a:t>
            </a:r>
            <a:r>
              <a:rPr lang="en-US" dirty="0" smtClean="0"/>
              <a:t> data, a more potent and compressed version of </a:t>
            </a:r>
            <a:r>
              <a:rPr lang="en-US" i="1" dirty="0" smtClean="0"/>
              <a:t>alpha</a:t>
            </a:r>
            <a:r>
              <a:rPr lang="en-US" dirty="0" smtClean="0"/>
              <a:t> data (raw, un-aggregated event logs), in memory </a:t>
            </a:r>
          </a:p>
          <a:p>
            <a:r>
              <a:rPr lang="en-US" dirty="0" smtClean="0"/>
              <a:t>Sample </a:t>
            </a:r>
            <a:r>
              <a:rPr lang="en-US" i="1" dirty="0" smtClean="0"/>
              <a:t>beta</a:t>
            </a:r>
            <a:r>
              <a:rPr lang="en-US" dirty="0" smtClean="0"/>
              <a:t> data set: </a:t>
            </a:r>
          </a:p>
          <a:p>
            <a:endParaRPr lang="en-US" dirty="0"/>
          </a:p>
        </p:txBody>
      </p:sp>
      <p:pic>
        <p:nvPicPr>
          <p:cNvPr id="4" name="Picture 3" descr="Macintosh HD:Users:jaywang:Desktop:School:Current Semester:Independent Study:The Druid Report:beta data s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77" y="4196895"/>
            <a:ext cx="7139135" cy="1527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78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Realtime Ingestion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Realtime Ingestion is done </a:t>
            </a:r>
            <a:r>
              <a:rPr lang="en-US" dirty="0" smtClean="0"/>
              <a:t>through Historical </a:t>
            </a:r>
            <a:r>
              <a:rPr lang="en-US" dirty="0"/>
              <a:t>and Realtime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Both </a:t>
            </a:r>
            <a:r>
              <a:rPr lang="en-US" dirty="0"/>
              <a:t>nodes have data for a time period they are responsible </a:t>
            </a:r>
            <a:r>
              <a:rPr lang="en-US" dirty="0" smtClean="0"/>
              <a:t>for (i.e. one hour) </a:t>
            </a:r>
          </a:p>
          <a:p>
            <a:r>
              <a:rPr lang="en-US" dirty="0" smtClean="0"/>
              <a:t>For example, a Realtime </a:t>
            </a:r>
            <a:r>
              <a:rPr lang="en-US" dirty="0"/>
              <a:t>node would have data for one hour and that hour includes right </a:t>
            </a:r>
            <a:r>
              <a:rPr lang="en-US" dirty="0" smtClean="0"/>
              <a:t>now</a:t>
            </a:r>
          </a:p>
          <a:p>
            <a:r>
              <a:rPr lang="en-US" dirty="0" smtClean="0"/>
              <a:t>On </a:t>
            </a:r>
            <a:r>
              <a:rPr lang="en-US" dirty="0"/>
              <a:t>some time bound, the Realtime nodes will push their data segments </a:t>
            </a:r>
            <a:r>
              <a:rPr lang="en-US" dirty="0" smtClean="0"/>
              <a:t>to the Historical </a:t>
            </a:r>
            <a:r>
              <a:rPr lang="en-US" dirty="0"/>
              <a:t>nodes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25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 descr="Macintosh HD:Users:jaywang:Desktop:Screen Shot 2013-03-19 at 11.53.2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53" y="2148543"/>
            <a:ext cx="7099230" cy="4070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86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799"/>
            <a:ext cx="7770813" cy="402549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Compute</a:t>
            </a:r>
            <a:r>
              <a:rPr lang="en-US" dirty="0"/>
              <a:t> nodes are the workhorses that handle storage and querying on historical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Realtime</a:t>
            </a:r>
            <a:r>
              <a:rPr lang="en-US" dirty="0" smtClean="0"/>
              <a:t> </a:t>
            </a:r>
            <a:r>
              <a:rPr lang="en-US" dirty="0"/>
              <a:t>nodes ingest data in real-time and focus on making the stream of incoming data immediately </a:t>
            </a:r>
            <a:r>
              <a:rPr lang="en-US" dirty="0" err="1"/>
              <a:t>queryable</a:t>
            </a:r>
            <a:r>
              <a:rPr lang="en-US" dirty="0"/>
              <a:t> by the </a:t>
            </a:r>
            <a:r>
              <a:rPr lang="en-US" dirty="0" smtClean="0"/>
              <a:t>system</a:t>
            </a:r>
          </a:p>
          <a:p>
            <a:r>
              <a:rPr lang="en-US" b="1" dirty="0" smtClean="0"/>
              <a:t>Master</a:t>
            </a:r>
            <a:r>
              <a:rPr lang="en-US" dirty="0" smtClean="0"/>
              <a:t> </a:t>
            </a:r>
            <a:r>
              <a:rPr lang="en-US" dirty="0"/>
              <a:t>nodes serve as the main </a:t>
            </a:r>
            <a:r>
              <a:rPr lang="en-US" dirty="0" smtClean="0"/>
              <a:t>coordinators</a:t>
            </a:r>
            <a:r>
              <a:rPr lang="en-US" dirty="0"/>
              <a:t>,</a:t>
            </a:r>
            <a:r>
              <a:rPr lang="en-US" dirty="0" smtClean="0"/>
              <a:t> making </a:t>
            </a:r>
            <a:r>
              <a:rPr lang="en-US" dirty="0"/>
              <a:t>sure that data is available, replicated, and in an “optimal” </a:t>
            </a:r>
            <a:r>
              <a:rPr lang="en-US" dirty="0" smtClean="0"/>
              <a:t>configuration</a:t>
            </a:r>
          </a:p>
          <a:p>
            <a:r>
              <a:rPr lang="en-US" b="1" dirty="0" smtClean="0"/>
              <a:t>Broker</a:t>
            </a:r>
            <a:r>
              <a:rPr lang="en-US" dirty="0" smtClean="0"/>
              <a:t> </a:t>
            </a:r>
            <a:r>
              <a:rPr lang="en-US" dirty="0"/>
              <a:t>nodes understand the data layout across all of the other nodes in the cluster and re-write and route queries </a:t>
            </a:r>
            <a:r>
              <a:rPr lang="en-US" dirty="0" smtClean="0"/>
              <a:t>accordingly</a:t>
            </a:r>
          </a:p>
          <a:p>
            <a:r>
              <a:rPr lang="en-US" b="1" dirty="0" smtClean="0"/>
              <a:t>Indexer</a:t>
            </a:r>
            <a:r>
              <a:rPr lang="en-US" dirty="0" smtClean="0"/>
              <a:t> nodes load </a:t>
            </a:r>
            <a:r>
              <a:rPr lang="en-US" dirty="0"/>
              <a:t>batch and real-time data into the system as well as allow for alterations to the data stored in the </a:t>
            </a:r>
            <a:r>
              <a:rPr lang="en-US" dirty="0" smtClean="0"/>
              <a:t>system </a:t>
            </a:r>
            <a:r>
              <a:rPr lang="en-US" i="1" dirty="0" smtClean="0"/>
              <a:t>(as </a:t>
            </a:r>
            <a:r>
              <a:rPr lang="en-US" i="1" dirty="0"/>
              <a:t>of Nov 2012, these nodes are still a work in progress. Realtime and </a:t>
            </a:r>
            <a:r>
              <a:rPr lang="en-US" i="1" dirty="0" err="1"/>
              <a:t>HadoopDruidIndexer</a:t>
            </a:r>
            <a:r>
              <a:rPr lang="en-US" i="1" dirty="0"/>
              <a:t> are the two entities handling indexing right </a:t>
            </a:r>
            <a:r>
              <a:rPr lang="en-US" i="1" dirty="0" smtClean="0"/>
              <a:t>now)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292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Druid sits between </a:t>
            </a:r>
            <a:r>
              <a:rPr lang="en-US" dirty="0" err="1"/>
              <a:t>PowerDrill</a:t>
            </a:r>
            <a:r>
              <a:rPr lang="en-US" dirty="0"/>
              <a:t> and </a:t>
            </a:r>
            <a:r>
              <a:rPr lang="en-US" dirty="0" err="1"/>
              <a:t>Dremel</a:t>
            </a:r>
            <a:r>
              <a:rPr lang="en-US" dirty="0"/>
              <a:t> on the spectrum of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Druid </a:t>
            </a:r>
            <a:r>
              <a:rPr lang="en-US" dirty="0"/>
              <a:t>can do almost anything </a:t>
            </a:r>
            <a:r>
              <a:rPr lang="en-US" dirty="0" err="1"/>
              <a:t>Dremel</a:t>
            </a:r>
            <a:r>
              <a:rPr lang="en-US" dirty="0"/>
              <a:t> does (except that </a:t>
            </a:r>
            <a:r>
              <a:rPr lang="en-US" dirty="0" err="1"/>
              <a:t>Dremel</a:t>
            </a:r>
            <a:r>
              <a:rPr lang="en-US" dirty="0"/>
              <a:t> handles arbitrary nested structures whereas Druid only allows for single level of array nesting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Druid utilizes </a:t>
            </a:r>
            <a:r>
              <a:rPr lang="en-US" dirty="0"/>
              <a:t>some data layout and compression methods from </a:t>
            </a:r>
            <a:r>
              <a:rPr lang="en-US" dirty="0" err="1"/>
              <a:t>PowerDrill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32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 descr="Macintosh HD:Users:jaywang:Desktop:Screen Shot 2013-03-20 at 12.03.10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05" y="2117971"/>
            <a:ext cx="5621295" cy="3820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7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25</TotalTime>
  <Words>714</Words>
  <Application>Microsoft Macintosh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Folio</vt:lpstr>
      <vt:lpstr>A Quick Look at  Metamarkets’ Druid</vt:lpstr>
      <vt:lpstr>Background</vt:lpstr>
      <vt:lpstr>Requirements</vt:lpstr>
      <vt:lpstr>Architecture</vt:lpstr>
      <vt:lpstr>Realtime Ingestion</vt:lpstr>
      <vt:lpstr>Diagram</vt:lpstr>
      <vt:lpstr>Node Types</vt:lpstr>
      <vt:lpstr>Competing Products</vt:lpstr>
      <vt:lpstr>Diagram</vt:lpstr>
      <vt:lpstr>Use Cases</vt:lpstr>
      <vt:lpstr>Metamarkets’ Use Case</vt:lpstr>
      <vt:lpstr>Netflix’s Use Case</vt:lpstr>
      <vt:lpstr>Quote from Eric Tschetter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Look at  Metamarkets’ Druid</dc:title>
  <dc:creator>Jay Wang</dc:creator>
  <cp:lastModifiedBy>Jay Wang</cp:lastModifiedBy>
  <cp:revision>11</cp:revision>
  <dcterms:created xsi:type="dcterms:W3CDTF">2013-03-21T21:56:36Z</dcterms:created>
  <dcterms:modified xsi:type="dcterms:W3CDTF">2013-03-22T00:07:42Z</dcterms:modified>
</cp:coreProperties>
</file>