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 id="262" r:id="rId4"/>
    <p:sldId id="260" r:id="rId5"/>
    <p:sldId id="26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8"/>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zhiyichen/Desktop/VBTLX-and-VFIAX-Monthly-Retur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zhiyichen/Desktop/VBTLX-and-VFIAX-Monthly-Retur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zhiyichen/Desktop/VBTLX-and-VFIAX-Monthly-Retur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zhiyichen/Desktop/VBTLX-and-VFIAX-Monthly-Return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Portofolio Return</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'return (2)'!$H$51:$H$57</c:f>
              <c:numCache>
                <c:formatCode>0.00%</c:formatCode>
                <c:ptCount val="7"/>
                <c:pt idx="0">
                  <c:v>-6.2107720214729691E-3</c:v>
                </c:pt>
                <c:pt idx="1">
                  <c:v>4.0955185632654129E-3</c:v>
                </c:pt>
                <c:pt idx="2">
                  <c:v>2.824583428601142E-2</c:v>
                </c:pt>
                <c:pt idx="3">
                  <c:v>3.8999999162134436E-3</c:v>
                </c:pt>
                <c:pt idx="4">
                  <c:v>5.8912739318077445E-3</c:v>
                </c:pt>
                <c:pt idx="5">
                  <c:v>1.3998112457421498E-2</c:v>
                </c:pt>
                <c:pt idx="6">
                  <c:v>1.6242689140805799E-2</c:v>
                </c:pt>
              </c:numCache>
            </c:numRef>
          </c:yVal>
          <c:smooth val="0"/>
          <c:extLst>
            <c:ext xmlns:c16="http://schemas.microsoft.com/office/drawing/2014/chart" uri="{C3380CC4-5D6E-409C-BE32-E72D297353CC}">
              <c16:uniqueId val="{00000000-6A19-A149-8305-81164700980A}"/>
            </c:ext>
          </c:extLst>
        </c:ser>
        <c:dLbls>
          <c:showLegendKey val="0"/>
          <c:showVal val="0"/>
          <c:showCatName val="0"/>
          <c:showSerName val="0"/>
          <c:showPercent val="0"/>
          <c:showBubbleSize val="0"/>
        </c:dLbls>
        <c:axId val="653605471"/>
        <c:axId val="289315823"/>
      </c:scatterChart>
      <c:valAx>
        <c:axId val="653605471"/>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9315823"/>
        <c:crosses val="autoZero"/>
        <c:crossBetween val="midCat"/>
      </c:valAx>
      <c:valAx>
        <c:axId val="28931582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36054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AAPL</a:t>
            </a:r>
            <a:r>
              <a:rPr lang="en-US" altLang="zh-CN" baseline="0"/>
              <a:t> Return</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'return (2)'!$H$59:$H$65</c:f>
              <c:numCache>
                <c:formatCode>0.00%</c:formatCode>
                <c:ptCount val="7"/>
                <c:pt idx="0">
                  <c:v>-1.2875670505002601E-3</c:v>
                </c:pt>
                <c:pt idx="1">
                  <c:v>0.12721064490444101</c:v>
                </c:pt>
                <c:pt idx="2">
                  <c:v>-0.13992111007546301</c:v>
                </c:pt>
                <c:pt idx="3">
                  <c:v>7.1772927273714399E-2</c:v>
                </c:pt>
                <c:pt idx="4">
                  <c:v>-4.2659753227921503E-2</c:v>
                </c:pt>
                <c:pt idx="5">
                  <c:v>9.0062773850685604E-2</c:v>
                </c:pt>
                <c:pt idx="6">
                  <c:v>1.76566933850562E-2</c:v>
                </c:pt>
              </c:numCache>
            </c:numRef>
          </c:yVal>
          <c:smooth val="0"/>
          <c:extLst>
            <c:ext xmlns:c16="http://schemas.microsoft.com/office/drawing/2014/chart" uri="{C3380CC4-5D6E-409C-BE32-E72D297353CC}">
              <c16:uniqueId val="{00000000-B76C-504B-B44F-69155F0E82D2}"/>
            </c:ext>
          </c:extLst>
        </c:ser>
        <c:dLbls>
          <c:showLegendKey val="0"/>
          <c:showVal val="0"/>
          <c:showCatName val="0"/>
          <c:showSerName val="0"/>
          <c:showPercent val="0"/>
          <c:showBubbleSize val="0"/>
        </c:dLbls>
        <c:axId val="497876928"/>
        <c:axId val="335295887"/>
      </c:scatterChart>
      <c:valAx>
        <c:axId val="49787692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35295887"/>
        <c:crosses val="autoZero"/>
        <c:crossBetween val="midCat"/>
      </c:valAx>
      <c:valAx>
        <c:axId val="3352958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78769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Portfolio</a:t>
            </a:r>
            <a:r>
              <a:rPr lang="en-US" altLang="zh-CN" baseline="0"/>
              <a:t> in 2016</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9359135990805282E-2"/>
          <c:y val="0.20846496167137815"/>
          <c:w val="0.84767181061020691"/>
          <c:h val="0.76578884913740763"/>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'return (2)'!$F$51:$F$57</c:f>
              <c:numCache>
                <c:formatCode>General</c:formatCode>
                <c:ptCount val="7"/>
                <c:pt idx="0">
                  <c:v>1.44E-2</c:v>
                </c:pt>
                <c:pt idx="1">
                  <c:v>6.7000000000000002E-3</c:v>
                </c:pt>
                <c:pt idx="2">
                  <c:v>9.4999999999999998E-3</c:v>
                </c:pt>
                <c:pt idx="3">
                  <c:v>3.9000000000000003E-3</c:v>
                </c:pt>
                <c:pt idx="4">
                  <c:v>2.0000000000000001E-4</c:v>
                </c:pt>
                <c:pt idx="5">
                  <c:v>1.9400000000000001E-2</c:v>
                </c:pt>
                <c:pt idx="6">
                  <c:v>6.5000000000000006E-3</c:v>
                </c:pt>
              </c:numCache>
            </c:numRef>
          </c:xVal>
          <c:yVal>
            <c:numRef>
              <c:f>'return (2)'!$G$51:$G$57</c:f>
              <c:numCache>
                <c:formatCode>General</c:formatCode>
                <c:ptCount val="7"/>
                <c:pt idx="0">
                  <c:v>-4.9699999999999994E-2</c:v>
                </c:pt>
                <c:pt idx="1">
                  <c:v>-1.4000000000000002E-3</c:v>
                </c:pt>
                <c:pt idx="2">
                  <c:v>6.7799999999999999E-2</c:v>
                </c:pt>
                <c:pt idx="3">
                  <c:v>3.9000000000000003E-3</c:v>
                </c:pt>
                <c:pt idx="4">
                  <c:v>1.7899999999999999E-2</c:v>
                </c:pt>
                <c:pt idx="5">
                  <c:v>2.5999999999999999E-3</c:v>
                </c:pt>
                <c:pt idx="6">
                  <c:v>3.6799999999999999E-2</c:v>
                </c:pt>
              </c:numCache>
            </c:numRef>
          </c:yVal>
          <c:smooth val="0"/>
          <c:extLst>
            <c:ext xmlns:c16="http://schemas.microsoft.com/office/drawing/2014/chart" uri="{C3380CC4-5D6E-409C-BE32-E72D297353CC}">
              <c16:uniqueId val="{00000000-358E-3544-A7BD-13C9DD4501B4}"/>
            </c:ext>
          </c:extLst>
        </c:ser>
        <c:dLbls>
          <c:showLegendKey val="0"/>
          <c:showVal val="0"/>
          <c:showCatName val="0"/>
          <c:showSerName val="0"/>
          <c:showPercent val="0"/>
          <c:showBubbleSize val="0"/>
        </c:dLbls>
        <c:axId val="646908575"/>
        <c:axId val="646027455"/>
      </c:scatterChart>
      <c:valAx>
        <c:axId val="6469085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6027455"/>
        <c:crosses val="autoZero"/>
        <c:crossBetween val="midCat"/>
      </c:valAx>
      <c:valAx>
        <c:axId val="646027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69085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Portfolio</a:t>
            </a:r>
            <a:r>
              <a:rPr lang="en-US" altLang="zh-CN" baseline="0"/>
              <a:t> in 2012-2016</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042366579177603E-2"/>
          <c:y val="0.16187518226888309"/>
          <c:w val="0.89075699912510942"/>
          <c:h val="0.76868037328667249"/>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'return (2)'!$F$3:$F$57</c:f>
              <c:numCache>
                <c:formatCode>General</c:formatCode>
                <c:ptCount val="55"/>
                <c:pt idx="0">
                  <c:v>8.8000000000000005E-3</c:v>
                </c:pt>
                <c:pt idx="1">
                  <c:v>-4.0000000000000002E-4</c:v>
                </c:pt>
                <c:pt idx="2">
                  <c:v>-5.6999999999999993E-3</c:v>
                </c:pt>
                <c:pt idx="3">
                  <c:v>1.15E-2</c:v>
                </c:pt>
                <c:pt idx="4">
                  <c:v>9.5999999999999992E-3</c:v>
                </c:pt>
                <c:pt idx="5">
                  <c:v>4.0000000000000002E-4</c:v>
                </c:pt>
                <c:pt idx="6">
                  <c:v>1.3899999999999999E-2</c:v>
                </c:pt>
                <c:pt idx="7">
                  <c:v>4.0000000000000002E-4</c:v>
                </c:pt>
                <c:pt idx="8">
                  <c:v>1.1999999999999999E-3</c:v>
                </c:pt>
                <c:pt idx="9">
                  <c:v>1.1999999999999999E-3</c:v>
                </c:pt>
                <c:pt idx="10">
                  <c:v>2E-3</c:v>
                </c:pt>
                <c:pt idx="11">
                  <c:v>-1.9E-3</c:v>
                </c:pt>
                <c:pt idx="12">
                  <c:v>-6.9999999999999993E-3</c:v>
                </c:pt>
                <c:pt idx="13">
                  <c:v>5.5000000000000005E-3</c:v>
                </c:pt>
                <c:pt idx="14">
                  <c:v>8.9999999999999998E-4</c:v>
                </c:pt>
                <c:pt idx="15">
                  <c:v>9.1999999999999998E-3</c:v>
                </c:pt>
                <c:pt idx="16">
                  <c:v>-1.7000000000000001E-2</c:v>
                </c:pt>
                <c:pt idx="17">
                  <c:v>-1.6399999999999998E-2</c:v>
                </c:pt>
                <c:pt idx="18">
                  <c:v>2.0999999999999999E-3</c:v>
                </c:pt>
                <c:pt idx="19">
                  <c:v>-6.3E-3</c:v>
                </c:pt>
                <c:pt idx="20">
                  <c:v>9.7000000000000003E-3</c:v>
                </c:pt>
                <c:pt idx="21">
                  <c:v>7.9000000000000008E-3</c:v>
                </c:pt>
                <c:pt idx="22">
                  <c:v>-3.4000000000000002E-3</c:v>
                </c:pt>
                <c:pt idx="23">
                  <c:v>-6.4000000000000003E-3</c:v>
                </c:pt>
                <c:pt idx="24">
                  <c:v>1.55E-2</c:v>
                </c:pt>
                <c:pt idx="25">
                  <c:v>4.8999999999999998E-3</c:v>
                </c:pt>
                <c:pt idx="26">
                  <c:v>-1.4000000000000002E-3</c:v>
                </c:pt>
                <c:pt idx="27">
                  <c:v>7.8000000000000005E-3</c:v>
                </c:pt>
                <c:pt idx="28">
                  <c:v>1.06E-2</c:v>
                </c:pt>
                <c:pt idx="29">
                  <c:v>1.1999999999999999E-3</c:v>
                </c:pt>
                <c:pt idx="30">
                  <c:v>-2.5000000000000001E-3</c:v>
                </c:pt>
                <c:pt idx="31">
                  <c:v>1.1399999999999999E-2</c:v>
                </c:pt>
                <c:pt idx="32">
                  <c:v>-7.0999999999999995E-3</c:v>
                </c:pt>
                <c:pt idx="33">
                  <c:v>9.4999999999999998E-3</c:v>
                </c:pt>
                <c:pt idx="34">
                  <c:v>6.6E-3</c:v>
                </c:pt>
                <c:pt idx="35">
                  <c:v>1E-3</c:v>
                </c:pt>
                <c:pt idx="36">
                  <c:v>2.3199999999999998E-2</c:v>
                </c:pt>
                <c:pt idx="37">
                  <c:v>-1.0700000000000001E-2</c:v>
                </c:pt>
                <c:pt idx="38">
                  <c:v>4.1999999999999997E-3</c:v>
                </c:pt>
                <c:pt idx="39">
                  <c:v>-3.4999999999999996E-3</c:v>
                </c:pt>
                <c:pt idx="40">
                  <c:v>-4.4000000000000003E-3</c:v>
                </c:pt>
                <c:pt idx="41">
                  <c:v>-0.01</c:v>
                </c:pt>
                <c:pt idx="42">
                  <c:v>7.7000000000000002E-3</c:v>
                </c:pt>
                <c:pt idx="43">
                  <c:v>-3.4999999999999996E-3</c:v>
                </c:pt>
                <c:pt idx="44">
                  <c:v>7.6E-3</c:v>
                </c:pt>
                <c:pt idx="45">
                  <c:v>2.0000000000000001E-4</c:v>
                </c:pt>
                <c:pt idx="46">
                  <c:v>-2.5999999999999999E-3</c:v>
                </c:pt>
                <c:pt idx="47">
                  <c:v>-3.7000000000000002E-3</c:v>
                </c:pt>
                <c:pt idx="48">
                  <c:v>1.44E-2</c:v>
                </c:pt>
                <c:pt idx="49">
                  <c:v>6.7000000000000002E-3</c:v>
                </c:pt>
                <c:pt idx="50">
                  <c:v>9.4999999999999998E-3</c:v>
                </c:pt>
                <c:pt idx="51">
                  <c:v>3.9000000000000003E-3</c:v>
                </c:pt>
                <c:pt idx="52">
                  <c:v>2.0000000000000001E-4</c:v>
                </c:pt>
                <c:pt idx="53">
                  <c:v>1.9400000000000001E-2</c:v>
                </c:pt>
                <c:pt idx="54">
                  <c:v>6.5000000000000006E-3</c:v>
                </c:pt>
              </c:numCache>
            </c:numRef>
          </c:xVal>
          <c:yVal>
            <c:numRef>
              <c:f>'return (2)'!$G$3:$G$57</c:f>
              <c:numCache>
                <c:formatCode>General</c:formatCode>
                <c:ptCount val="55"/>
                <c:pt idx="0">
                  <c:v>4.4699999999999997E-2</c:v>
                </c:pt>
                <c:pt idx="1">
                  <c:v>4.3200000000000002E-2</c:v>
                </c:pt>
                <c:pt idx="2">
                  <c:v>3.2899999999999999E-2</c:v>
                </c:pt>
                <c:pt idx="3">
                  <c:v>-6.3E-3</c:v>
                </c:pt>
                <c:pt idx="4">
                  <c:v>-6.0100000000000001E-2</c:v>
                </c:pt>
                <c:pt idx="5">
                  <c:v>4.1200000000000001E-2</c:v>
                </c:pt>
                <c:pt idx="6">
                  <c:v>1.38E-2</c:v>
                </c:pt>
                <c:pt idx="7">
                  <c:v>2.2499999999999999E-2</c:v>
                </c:pt>
                <c:pt idx="8">
                  <c:v>2.58E-2</c:v>
                </c:pt>
                <c:pt idx="9">
                  <c:v>-1.8500000000000003E-2</c:v>
                </c:pt>
                <c:pt idx="10">
                  <c:v>5.7999999999999996E-3</c:v>
                </c:pt>
                <c:pt idx="11">
                  <c:v>9.1000000000000004E-3</c:v>
                </c:pt>
                <c:pt idx="12">
                  <c:v>5.1799999999999999E-2</c:v>
                </c:pt>
                <c:pt idx="13">
                  <c:v>1.3500000000000002E-2</c:v>
                </c:pt>
                <c:pt idx="14">
                  <c:v>3.7499999999999999E-2</c:v>
                </c:pt>
                <c:pt idx="15">
                  <c:v>1.9199999999999998E-2</c:v>
                </c:pt>
                <c:pt idx="16">
                  <c:v>2.3300000000000001E-2</c:v>
                </c:pt>
                <c:pt idx="17">
                  <c:v>-1.3500000000000002E-2</c:v>
                </c:pt>
                <c:pt idx="18">
                  <c:v>5.0900000000000001E-2</c:v>
                </c:pt>
                <c:pt idx="19">
                  <c:v>-2.8999999999999998E-2</c:v>
                </c:pt>
                <c:pt idx="20">
                  <c:v>3.1300000000000001E-2</c:v>
                </c:pt>
                <c:pt idx="21">
                  <c:v>4.5899999999999996E-2</c:v>
                </c:pt>
                <c:pt idx="22">
                  <c:v>3.04E-2</c:v>
                </c:pt>
                <c:pt idx="23">
                  <c:v>2.53E-2</c:v>
                </c:pt>
                <c:pt idx="24">
                  <c:v>-3.4599999999999999E-2</c:v>
                </c:pt>
                <c:pt idx="25">
                  <c:v>4.5700000000000005E-2</c:v>
                </c:pt>
                <c:pt idx="26">
                  <c:v>8.3999999999999995E-3</c:v>
                </c:pt>
                <c:pt idx="27">
                  <c:v>7.4000000000000003E-3</c:v>
                </c:pt>
                <c:pt idx="28">
                  <c:v>2.3399999999999997E-2</c:v>
                </c:pt>
                <c:pt idx="29">
                  <c:v>2.06E-2</c:v>
                </c:pt>
                <c:pt idx="30">
                  <c:v>-1.38E-2</c:v>
                </c:pt>
                <c:pt idx="31">
                  <c:v>0.04</c:v>
                </c:pt>
                <c:pt idx="32">
                  <c:v>-1.3999999999999999E-2</c:v>
                </c:pt>
                <c:pt idx="33">
                  <c:v>2.4300000000000002E-2</c:v>
                </c:pt>
                <c:pt idx="34">
                  <c:v>2.69E-2</c:v>
                </c:pt>
                <c:pt idx="35">
                  <c:v>-2.5999999999999999E-3</c:v>
                </c:pt>
                <c:pt idx="36">
                  <c:v>-0.03</c:v>
                </c:pt>
                <c:pt idx="37">
                  <c:v>5.74E-2</c:v>
                </c:pt>
                <c:pt idx="38">
                  <c:v>-1.5900000000000001E-2</c:v>
                </c:pt>
                <c:pt idx="39">
                  <c:v>9.4999999999999998E-3</c:v>
                </c:pt>
                <c:pt idx="40">
                  <c:v>1.2800000000000001E-2</c:v>
                </c:pt>
                <c:pt idx="41">
                  <c:v>-1.9199999999999998E-2</c:v>
                </c:pt>
                <c:pt idx="42">
                  <c:v>2.0899999999999998E-2</c:v>
                </c:pt>
                <c:pt idx="43">
                  <c:v>-6.0400000000000002E-2</c:v>
                </c:pt>
                <c:pt idx="44">
                  <c:v>-2.4799999999999999E-2</c:v>
                </c:pt>
                <c:pt idx="45">
                  <c:v>8.43E-2</c:v>
                </c:pt>
                <c:pt idx="46">
                  <c:v>3.0000000000000001E-3</c:v>
                </c:pt>
                <c:pt idx="47">
                  <c:v>-1.5800000000000002E-2</c:v>
                </c:pt>
                <c:pt idx="48">
                  <c:v>-4.9699999999999994E-2</c:v>
                </c:pt>
                <c:pt idx="49">
                  <c:v>-1.4000000000000002E-3</c:v>
                </c:pt>
                <c:pt idx="50">
                  <c:v>6.7799999999999999E-2</c:v>
                </c:pt>
                <c:pt idx="51">
                  <c:v>3.9000000000000003E-3</c:v>
                </c:pt>
                <c:pt idx="52">
                  <c:v>1.7899999999999999E-2</c:v>
                </c:pt>
                <c:pt idx="53">
                  <c:v>2.5999999999999999E-3</c:v>
                </c:pt>
                <c:pt idx="54">
                  <c:v>3.6799999999999999E-2</c:v>
                </c:pt>
              </c:numCache>
            </c:numRef>
          </c:yVal>
          <c:smooth val="0"/>
          <c:extLst>
            <c:ext xmlns:c16="http://schemas.microsoft.com/office/drawing/2014/chart" uri="{C3380CC4-5D6E-409C-BE32-E72D297353CC}">
              <c16:uniqueId val="{00000000-DB03-274D-9C81-BD685BCB11BA}"/>
            </c:ext>
          </c:extLst>
        </c:ser>
        <c:dLbls>
          <c:showLegendKey val="0"/>
          <c:showVal val="0"/>
          <c:showCatName val="0"/>
          <c:showSerName val="0"/>
          <c:showPercent val="0"/>
          <c:showBubbleSize val="0"/>
        </c:dLbls>
        <c:axId val="646733231"/>
        <c:axId val="1443945760"/>
      </c:scatterChart>
      <c:valAx>
        <c:axId val="6467332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3945760"/>
        <c:crosses val="autoZero"/>
        <c:crossBetween val="midCat"/>
      </c:valAx>
      <c:valAx>
        <c:axId val="1443945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67332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E5786-40B6-8AE2-CA84-63A0A0BAD5D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6EF9B1E-8DD2-5DD7-4148-D2288440B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BF96802-FB28-8AA8-C804-22E2611DB553}"/>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5" name="页脚占位符 4">
            <a:extLst>
              <a:ext uri="{FF2B5EF4-FFF2-40B4-BE49-F238E27FC236}">
                <a16:creationId xmlns:a16="http://schemas.microsoft.com/office/drawing/2014/main" id="{9BB2F87E-B554-0636-914E-C80AA4756C8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79250E5-3E6D-E694-A33A-FF537F7D1388}"/>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2350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03879-0D36-C9CA-E1D4-0FB14368164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6DCC194-98E9-D8F5-1FB6-C3947D9B6C1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004E8DC-3DE9-13BB-EFA8-D2E60F7190B4}"/>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5" name="页脚占位符 4">
            <a:extLst>
              <a:ext uri="{FF2B5EF4-FFF2-40B4-BE49-F238E27FC236}">
                <a16:creationId xmlns:a16="http://schemas.microsoft.com/office/drawing/2014/main" id="{5D195121-B340-A85F-5154-A9B837A17B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BBBF086-66BB-13D2-ADDF-37E2902B9776}"/>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176636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2980BA-9C10-8E49-70BC-261746BF460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A744263-0751-721C-E110-44C4F67C4E6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BBD4CAE-7FD2-B86B-3394-9E1C164EE9B2}"/>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5" name="页脚占位符 4">
            <a:extLst>
              <a:ext uri="{FF2B5EF4-FFF2-40B4-BE49-F238E27FC236}">
                <a16:creationId xmlns:a16="http://schemas.microsoft.com/office/drawing/2014/main" id="{214A530B-DCFF-5669-DAD7-F0F43D55A8D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49CABD-3F5B-19DE-345D-281AF8E6F6D6}"/>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414555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BFE85-80D6-53CD-5198-1A0C56F92FF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27E6493-DC23-DCB6-7B56-C82A2FC3C44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D09924B-8530-94F2-324A-D3E5C388C004}"/>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5" name="页脚占位符 4">
            <a:extLst>
              <a:ext uri="{FF2B5EF4-FFF2-40B4-BE49-F238E27FC236}">
                <a16:creationId xmlns:a16="http://schemas.microsoft.com/office/drawing/2014/main" id="{FE148D23-79EC-F45F-A786-E8E8B76082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BA4F819-8AE3-1FA0-87FF-CE6F017C24CE}"/>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256878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4C5CD-45B0-1B52-4D5C-07AD2F39564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E0FACBC-28A0-7FAD-1988-FB94DF6C1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9FE0B46C-74C5-4950-1655-FBB81609DD74}"/>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5" name="页脚占位符 4">
            <a:extLst>
              <a:ext uri="{FF2B5EF4-FFF2-40B4-BE49-F238E27FC236}">
                <a16:creationId xmlns:a16="http://schemas.microsoft.com/office/drawing/2014/main" id="{435A67D8-CA0A-6FC0-48C4-31A4A50D7F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39415B1-9AD7-AE41-26A6-7B08D9957DDF}"/>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313188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BFCA6-4770-0F2B-7D3C-9097FE88EC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75BA7AE-3C04-F862-21C4-58A4BECBDBB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898F15C-3BE1-8472-BB1B-E0D3C7FD8D7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09553BB-60B2-11F3-A4FE-C4BA782245EC}"/>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6" name="页脚占位符 5">
            <a:extLst>
              <a:ext uri="{FF2B5EF4-FFF2-40B4-BE49-F238E27FC236}">
                <a16:creationId xmlns:a16="http://schemas.microsoft.com/office/drawing/2014/main" id="{E7BC9903-2D8E-7753-DE87-7293616838D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D3105A0-F87C-9908-3903-1A092E4A5AD2}"/>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34840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48DBC-8305-A098-FA0F-AA3C3D68DFF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3D04CDB-A739-2AB4-4DA3-2D1EB4D74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14120EC-005B-4F68-1A18-BB0D5724E15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D96C7EB-6A82-9BAA-5585-DCAD49FE80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D2B113C-9355-ECF5-F4E5-33F68991767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A89CEAA-73B8-D6A6-4649-6102056F6B1B}"/>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8" name="页脚占位符 7">
            <a:extLst>
              <a:ext uri="{FF2B5EF4-FFF2-40B4-BE49-F238E27FC236}">
                <a16:creationId xmlns:a16="http://schemas.microsoft.com/office/drawing/2014/main" id="{F3D072A0-9E49-8BD7-7B30-AB8FC6619F6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EEFAE29-1B1C-F437-4F80-465679F200A0}"/>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159829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781FE-090F-2517-484A-E7DF5BFC7F3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906F359-78E7-E379-FD91-4C7B60D4C716}"/>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4" name="页脚占位符 3">
            <a:extLst>
              <a:ext uri="{FF2B5EF4-FFF2-40B4-BE49-F238E27FC236}">
                <a16:creationId xmlns:a16="http://schemas.microsoft.com/office/drawing/2014/main" id="{8C88C007-4EA9-954A-2E12-592D6C6C29A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D593AAE-3F8C-4AC2-E8E2-54690D13630B}"/>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342290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8C61EB-F650-D4DC-D491-528460A6F76A}"/>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3" name="页脚占位符 2">
            <a:extLst>
              <a:ext uri="{FF2B5EF4-FFF2-40B4-BE49-F238E27FC236}">
                <a16:creationId xmlns:a16="http://schemas.microsoft.com/office/drawing/2014/main" id="{B1D65C30-0174-8D4B-45FF-6060BB17228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329C6BB-F9C7-850F-18FE-C98910ACB9B9}"/>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221912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685A4-68B0-DEF7-811D-057AAC5F62A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0BCDB7E-5174-E26E-C002-822E87A9E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80C79E0-A08C-5A1F-57A1-98EA64622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7F8DEE1-CBBE-CD34-F645-5663C3544B6D}"/>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6" name="页脚占位符 5">
            <a:extLst>
              <a:ext uri="{FF2B5EF4-FFF2-40B4-BE49-F238E27FC236}">
                <a16:creationId xmlns:a16="http://schemas.microsoft.com/office/drawing/2014/main" id="{6D026CE3-AE3B-8EDA-6CC7-433F1D7CE4B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13529A0-8DA1-D904-3AAF-7581B8150F21}"/>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262807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07E9C-7B72-E8B1-1175-BCA58AEA04D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3B48D11-5DC7-107E-4040-70095D83C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055D6FF-B6B5-12FA-AFDD-460CEFE37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ABE2C61-B9E8-32A7-55D7-B4632065F3C6}"/>
              </a:ext>
            </a:extLst>
          </p:cNvPr>
          <p:cNvSpPr>
            <a:spLocks noGrp="1"/>
          </p:cNvSpPr>
          <p:nvPr>
            <p:ph type="dt" sz="half" idx="10"/>
          </p:nvPr>
        </p:nvSpPr>
        <p:spPr/>
        <p:txBody>
          <a:bodyPr/>
          <a:lstStyle/>
          <a:p>
            <a:fld id="{8CC3C032-12AB-8F4B-BA8F-71CD07BC5931}" type="datetimeFigureOut">
              <a:rPr kumimoji="1" lang="zh-CN" altLang="en-US" smtClean="0"/>
              <a:t>2023/9/24</a:t>
            </a:fld>
            <a:endParaRPr kumimoji="1" lang="zh-CN" altLang="en-US"/>
          </a:p>
        </p:txBody>
      </p:sp>
      <p:sp>
        <p:nvSpPr>
          <p:cNvPr id="6" name="页脚占位符 5">
            <a:extLst>
              <a:ext uri="{FF2B5EF4-FFF2-40B4-BE49-F238E27FC236}">
                <a16:creationId xmlns:a16="http://schemas.microsoft.com/office/drawing/2014/main" id="{71B6E420-BDA8-2C2F-3F92-5FD56B321AC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71E12CB-FDFD-448A-C267-E52B74E712F0}"/>
              </a:ext>
            </a:extLst>
          </p:cNvPr>
          <p:cNvSpPr>
            <a:spLocks noGrp="1"/>
          </p:cNvSpPr>
          <p:nvPr>
            <p:ph type="sldNum" sz="quarter" idx="12"/>
          </p:nvPr>
        </p:nvSpPr>
        <p:spPr/>
        <p:txBody>
          <a:body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15565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36253D-7279-7B0F-C43C-FA57158BA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F3A16A2-6563-14EF-9FB9-66FA27F0A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6516BCF-C869-4EAC-A945-F9E69A5DB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3C032-12AB-8F4B-BA8F-71CD07BC5931}" type="datetimeFigureOut">
              <a:rPr kumimoji="1" lang="zh-CN" altLang="en-US" smtClean="0"/>
              <a:t>2023/9/24</a:t>
            </a:fld>
            <a:endParaRPr kumimoji="1" lang="zh-CN" altLang="en-US"/>
          </a:p>
        </p:txBody>
      </p:sp>
      <p:sp>
        <p:nvSpPr>
          <p:cNvPr id="5" name="页脚占位符 4">
            <a:extLst>
              <a:ext uri="{FF2B5EF4-FFF2-40B4-BE49-F238E27FC236}">
                <a16:creationId xmlns:a16="http://schemas.microsoft.com/office/drawing/2014/main" id="{4DBEABA2-4FFA-79F8-C80A-5974C6F018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A1322C1-0DA6-5347-5A96-36120F1C7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55227-7C12-234C-897F-2E89B850106B}" type="slidenum">
              <a:rPr kumimoji="1" lang="zh-CN" altLang="en-US" smtClean="0"/>
              <a:t>‹#›</a:t>
            </a:fld>
            <a:endParaRPr kumimoji="1" lang="zh-CN" altLang="en-US"/>
          </a:p>
        </p:txBody>
      </p:sp>
    </p:spTree>
    <p:extLst>
      <p:ext uri="{BB962C8B-B14F-4D97-AF65-F5344CB8AC3E}">
        <p14:creationId xmlns:p14="http://schemas.microsoft.com/office/powerpoint/2010/main" val="3406854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描述已自动生成">
            <a:extLst>
              <a:ext uri="{FF2B5EF4-FFF2-40B4-BE49-F238E27FC236}">
                <a16:creationId xmlns:a16="http://schemas.microsoft.com/office/drawing/2014/main" id="{663F5EC9-4014-886C-F20F-9ADDC472B812}"/>
              </a:ext>
            </a:extLst>
          </p:cNvPr>
          <p:cNvPicPr>
            <a:picLocks noGrp="1" noChangeAspect="1"/>
          </p:cNvPicPr>
          <p:nvPr>
            <p:ph idx="1"/>
          </p:nvPr>
        </p:nvPicPr>
        <p:blipFill>
          <a:blip r:embed="rId2"/>
          <a:stretch>
            <a:fillRect/>
          </a:stretch>
        </p:blipFill>
        <p:spPr>
          <a:xfrm>
            <a:off x="928687" y="472916"/>
            <a:ext cx="3111500" cy="622300"/>
          </a:xfrm>
        </p:spPr>
      </p:pic>
      <p:pic>
        <p:nvPicPr>
          <p:cNvPr id="7" name="图片 6" descr="文本&#10;&#10;描述已自动生成">
            <a:extLst>
              <a:ext uri="{FF2B5EF4-FFF2-40B4-BE49-F238E27FC236}">
                <a16:creationId xmlns:a16="http://schemas.microsoft.com/office/drawing/2014/main" id="{75805A13-7075-769F-982D-22617D245144}"/>
              </a:ext>
            </a:extLst>
          </p:cNvPr>
          <p:cNvPicPr>
            <a:picLocks noChangeAspect="1"/>
          </p:cNvPicPr>
          <p:nvPr/>
        </p:nvPicPr>
        <p:blipFill>
          <a:blip r:embed="rId3"/>
          <a:stretch>
            <a:fillRect/>
          </a:stretch>
        </p:blipFill>
        <p:spPr>
          <a:xfrm>
            <a:off x="928687" y="1460419"/>
            <a:ext cx="3457576" cy="649123"/>
          </a:xfrm>
          <a:prstGeom prst="rect">
            <a:avLst/>
          </a:prstGeom>
        </p:spPr>
      </p:pic>
      <p:pic>
        <p:nvPicPr>
          <p:cNvPr id="9" name="图片 8" descr="表格&#10;&#10;描述已自动生成">
            <a:extLst>
              <a:ext uri="{FF2B5EF4-FFF2-40B4-BE49-F238E27FC236}">
                <a16:creationId xmlns:a16="http://schemas.microsoft.com/office/drawing/2014/main" id="{D72EBF1A-9EF0-E6D8-08B2-3A527AD5A48C}"/>
              </a:ext>
            </a:extLst>
          </p:cNvPr>
          <p:cNvPicPr>
            <a:picLocks noChangeAspect="1"/>
          </p:cNvPicPr>
          <p:nvPr/>
        </p:nvPicPr>
        <p:blipFill>
          <a:blip r:embed="rId4"/>
          <a:stretch>
            <a:fillRect/>
          </a:stretch>
        </p:blipFill>
        <p:spPr>
          <a:xfrm>
            <a:off x="928686" y="2579689"/>
            <a:ext cx="3457575" cy="1294063"/>
          </a:xfrm>
          <a:prstGeom prst="rect">
            <a:avLst/>
          </a:prstGeom>
        </p:spPr>
      </p:pic>
      <p:pic>
        <p:nvPicPr>
          <p:cNvPr id="11" name="图片 10" descr="表格&#10;&#10;描述已自动生成">
            <a:extLst>
              <a:ext uri="{FF2B5EF4-FFF2-40B4-BE49-F238E27FC236}">
                <a16:creationId xmlns:a16="http://schemas.microsoft.com/office/drawing/2014/main" id="{033CF4C2-CF8A-3C91-B772-C6F7438A92C3}"/>
              </a:ext>
            </a:extLst>
          </p:cNvPr>
          <p:cNvPicPr>
            <a:picLocks noChangeAspect="1"/>
          </p:cNvPicPr>
          <p:nvPr/>
        </p:nvPicPr>
        <p:blipFill>
          <a:blip r:embed="rId5"/>
          <a:stretch>
            <a:fillRect/>
          </a:stretch>
        </p:blipFill>
        <p:spPr>
          <a:xfrm>
            <a:off x="928685" y="4361109"/>
            <a:ext cx="3245347" cy="1036472"/>
          </a:xfrm>
          <a:prstGeom prst="rect">
            <a:avLst/>
          </a:prstGeom>
        </p:spPr>
      </p:pic>
      <p:sp>
        <p:nvSpPr>
          <p:cNvPr id="15" name="文本框 14">
            <a:extLst>
              <a:ext uri="{FF2B5EF4-FFF2-40B4-BE49-F238E27FC236}">
                <a16:creationId xmlns:a16="http://schemas.microsoft.com/office/drawing/2014/main" id="{AB5787AD-F7CB-F208-9752-1A217BEFE90F}"/>
              </a:ext>
            </a:extLst>
          </p:cNvPr>
          <p:cNvSpPr txBox="1"/>
          <p:nvPr/>
        </p:nvSpPr>
        <p:spPr>
          <a:xfrm>
            <a:off x="4834508" y="1095216"/>
            <a:ext cx="6715126" cy="3781356"/>
          </a:xfrm>
          <a:prstGeom prst="rect">
            <a:avLst/>
          </a:prstGeom>
          <a:noFill/>
        </p:spPr>
        <p:txBody>
          <a:bodyPr wrap="square" rtlCol="0">
            <a:spAutoFit/>
          </a:bodyPr>
          <a:lstStyle/>
          <a:p>
            <a:pPr>
              <a:lnSpc>
                <a:spcPct val="150000"/>
              </a:lnSpc>
            </a:pPr>
            <a:r>
              <a:rPr kumimoji="1" lang="en-US" altLang="zh-CN" dirty="0">
                <a:latin typeface="Georgia" panose="02040502050405020303" pitchFamily="18" charset="0"/>
              </a:rPr>
              <a:t>Preparations: Get Optimal Weights for the Portfolio</a:t>
            </a:r>
          </a:p>
          <a:p>
            <a:pPr>
              <a:lnSpc>
                <a:spcPct val="150000"/>
              </a:lnSpc>
            </a:pPr>
            <a:endParaRPr kumimoji="1" lang="en-US" altLang="zh-CN" dirty="0">
              <a:latin typeface="Georgia" panose="02040502050405020303" pitchFamily="18" charset="0"/>
            </a:endParaRPr>
          </a:p>
          <a:p>
            <a:pPr marL="342900" indent="-342900">
              <a:lnSpc>
                <a:spcPct val="150000"/>
              </a:lnSpc>
              <a:buAutoNum type="arabicPeriod"/>
            </a:pPr>
            <a:r>
              <a:rPr kumimoji="1" lang="en-US" altLang="zh-CN" dirty="0">
                <a:latin typeface="Georgia" panose="02040502050405020303" pitchFamily="18" charset="0"/>
              </a:rPr>
              <a:t>Prepare average returns for VBTL and VFIA and covariance matrix between them from Jan 12 to Dec 15;</a:t>
            </a:r>
          </a:p>
          <a:p>
            <a:pPr marL="342900" indent="-342900">
              <a:lnSpc>
                <a:spcPct val="150000"/>
              </a:lnSpc>
              <a:buAutoNum type="arabicPeriod"/>
            </a:pPr>
            <a:r>
              <a:rPr kumimoji="1" lang="en-US" altLang="zh-CN" dirty="0">
                <a:latin typeface="Georgia" panose="02040502050405020303" pitchFamily="18" charset="0"/>
              </a:rPr>
              <a:t>Set random weights to both stocks and calculate the expected return, standard deviation and Sharpe Ratio for portfolio;</a:t>
            </a:r>
          </a:p>
          <a:p>
            <a:pPr marL="342900" indent="-342900">
              <a:lnSpc>
                <a:spcPct val="150000"/>
              </a:lnSpc>
              <a:buAutoNum type="arabicPeriod"/>
            </a:pPr>
            <a:r>
              <a:rPr kumimoji="1" lang="en-US" altLang="zh-CN" dirty="0">
                <a:latin typeface="Georgia" panose="02040502050405020303" pitchFamily="18" charset="0"/>
              </a:rPr>
              <a:t>Use Solver to maximize Sharpe Ratio by modifying weights to both stocks, given that the sum of weight remaining as one</a:t>
            </a:r>
          </a:p>
          <a:p>
            <a:pPr marL="342900" indent="-342900">
              <a:lnSpc>
                <a:spcPct val="150000"/>
              </a:lnSpc>
              <a:buAutoNum type="arabicPeriod"/>
            </a:pPr>
            <a:r>
              <a:rPr kumimoji="1" lang="en-US" altLang="zh-CN" dirty="0">
                <a:latin typeface="Georgia" panose="02040502050405020303" pitchFamily="18" charset="0"/>
              </a:rPr>
              <a:t>Get the optimal weight: 67.8% for VBTL and 32.2% for VFIA</a:t>
            </a:r>
            <a:endParaRPr kumimoji="1" lang="zh-CN" altLang="en-US" dirty="0">
              <a:latin typeface="Georgia" panose="02040502050405020303" pitchFamily="18" charset="0"/>
            </a:endParaRPr>
          </a:p>
        </p:txBody>
      </p:sp>
    </p:spTree>
    <p:extLst>
      <p:ext uri="{BB962C8B-B14F-4D97-AF65-F5344CB8AC3E}">
        <p14:creationId xmlns:p14="http://schemas.microsoft.com/office/powerpoint/2010/main" val="389074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手机屏幕截图&#10;&#10;中度可信度描述已自动生成">
            <a:extLst>
              <a:ext uri="{FF2B5EF4-FFF2-40B4-BE49-F238E27FC236}">
                <a16:creationId xmlns:a16="http://schemas.microsoft.com/office/drawing/2014/main" id="{13E93B5D-FABF-714A-95AD-8A2715CF7675}"/>
              </a:ext>
            </a:extLst>
          </p:cNvPr>
          <p:cNvPicPr>
            <a:picLocks noChangeAspect="1"/>
          </p:cNvPicPr>
          <p:nvPr/>
        </p:nvPicPr>
        <p:blipFill>
          <a:blip r:embed="rId2"/>
          <a:stretch>
            <a:fillRect/>
          </a:stretch>
        </p:blipFill>
        <p:spPr>
          <a:xfrm>
            <a:off x="393699" y="1280160"/>
            <a:ext cx="6210046" cy="1494786"/>
          </a:xfrm>
          <a:prstGeom prst="rect">
            <a:avLst/>
          </a:prstGeom>
        </p:spPr>
      </p:pic>
      <p:pic>
        <p:nvPicPr>
          <p:cNvPr id="7" name="图片 6" descr="表格&#10;&#10;描述已自动生成">
            <a:extLst>
              <a:ext uri="{FF2B5EF4-FFF2-40B4-BE49-F238E27FC236}">
                <a16:creationId xmlns:a16="http://schemas.microsoft.com/office/drawing/2014/main" id="{6C1A90C9-F543-1EB8-D58A-A4A0E8BCFDFA}"/>
              </a:ext>
            </a:extLst>
          </p:cNvPr>
          <p:cNvPicPr>
            <a:picLocks noChangeAspect="1"/>
          </p:cNvPicPr>
          <p:nvPr/>
        </p:nvPicPr>
        <p:blipFill>
          <a:blip r:embed="rId3"/>
          <a:stretch>
            <a:fillRect/>
          </a:stretch>
        </p:blipFill>
        <p:spPr>
          <a:xfrm>
            <a:off x="393699" y="3429000"/>
            <a:ext cx="6367463" cy="1584321"/>
          </a:xfrm>
          <a:prstGeom prst="rect">
            <a:avLst/>
          </a:prstGeom>
        </p:spPr>
      </p:pic>
      <p:sp>
        <p:nvSpPr>
          <p:cNvPr id="8" name="文本框 7">
            <a:extLst>
              <a:ext uri="{FF2B5EF4-FFF2-40B4-BE49-F238E27FC236}">
                <a16:creationId xmlns:a16="http://schemas.microsoft.com/office/drawing/2014/main" id="{1EC02017-9D51-5A7A-99B7-292AAC7486BA}"/>
              </a:ext>
            </a:extLst>
          </p:cNvPr>
          <p:cNvSpPr txBox="1"/>
          <p:nvPr/>
        </p:nvSpPr>
        <p:spPr>
          <a:xfrm>
            <a:off x="6961632" y="1494024"/>
            <a:ext cx="5003292" cy="3365858"/>
          </a:xfrm>
          <a:prstGeom prst="rect">
            <a:avLst/>
          </a:prstGeom>
          <a:noFill/>
        </p:spPr>
        <p:txBody>
          <a:bodyPr wrap="square" rtlCol="0">
            <a:spAutoFit/>
          </a:bodyPr>
          <a:lstStyle/>
          <a:p>
            <a:pPr>
              <a:lnSpc>
                <a:spcPct val="150000"/>
              </a:lnSpc>
            </a:pPr>
            <a:r>
              <a:rPr kumimoji="1" lang="en-US" altLang="zh-CN" dirty="0">
                <a:latin typeface="Georgia" panose="02040502050405020303" pitchFamily="18" charset="0"/>
              </a:rPr>
              <a:t>Get the performance (expected return) for both portfolio and AAPL in 2016 for testing:</a:t>
            </a:r>
          </a:p>
          <a:p>
            <a:pPr>
              <a:lnSpc>
                <a:spcPct val="150000"/>
              </a:lnSpc>
            </a:pPr>
            <a:endParaRPr kumimoji="1" lang="en-US" altLang="zh-CN" dirty="0">
              <a:latin typeface="Georgia" panose="02040502050405020303" pitchFamily="18" charset="0"/>
            </a:endParaRPr>
          </a:p>
          <a:p>
            <a:pPr marL="342900" indent="-342900">
              <a:lnSpc>
                <a:spcPct val="150000"/>
              </a:lnSpc>
              <a:buAutoNum type="arabicPeriod"/>
            </a:pPr>
            <a:r>
              <a:rPr kumimoji="1" lang="en-US" altLang="zh-CN" dirty="0">
                <a:latin typeface="Georgia" panose="02040502050405020303" pitchFamily="18" charset="0"/>
              </a:rPr>
              <a:t>Portfolio: Weight_1*Return_1+Weight_2*Return_2</a:t>
            </a:r>
          </a:p>
          <a:p>
            <a:pPr marL="342900" indent="-342900">
              <a:lnSpc>
                <a:spcPct val="150000"/>
              </a:lnSpc>
              <a:buAutoNum type="arabicPeriod"/>
            </a:pPr>
            <a:endParaRPr kumimoji="1" lang="en-US" altLang="zh-CN" dirty="0">
              <a:latin typeface="Georgia" panose="02040502050405020303" pitchFamily="18" charset="0"/>
            </a:endParaRPr>
          </a:p>
          <a:p>
            <a:pPr marL="342900" indent="-342900">
              <a:lnSpc>
                <a:spcPct val="150000"/>
              </a:lnSpc>
              <a:buAutoNum type="arabicPeriod"/>
            </a:pPr>
            <a:r>
              <a:rPr kumimoji="1" lang="en-US" altLang="zh-CN" dirty="0">
                <a:latin typeface="Georgia" panose="02040502050405020303" pitchFamily="18" charset="0"/>
              </a:rPr>
              <a:t>AAPL: Just as before!</a:t>
            </a:r>
          </a:p>
          <a:p>
            <a:pPr>
              <a:lnSpc>
                <a:spcPct val="150000"/>
              </a:lnSpc>
            </a:pPr>
            <a:r>
              <a:rPr kumimoji="1" lang="en-US" altLang="zh-CN" dirty="0">
                <a:latin typeface="Georgia" panose="02040502050405020303" pitchFamily="18" charset="0"/>
              </a:rPr>
              <a:t>      This month’s return / last month’s return -1</a:t>
            </a:r>
            <a:endParaRPr kumimoji="1" lang="zh-CN" altLang="en-US" dirty="0">
              <a:latin typeface="Georgia" panose="02040502050405020303" pitchFamily="18" charset="0"/>
            </a:endParaRPr>
          </a:p>
        </p:txBody>
      </p:sp>
    </p:spTree>
    <p:extLst>
      <p:ext uri="{BB962C8B-B14F-4D97-AF65-F5344CB8AC3E}">
        <p14:creationId xmlns:p14="http://schemas.microsoft.com/office/powerpoint/2010/main" val="262103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3402A1CE-67EB-F0A7-9026-DC8117D798E7}"/>
              </a:ext>
            </a:extLst>
          </p:cNvPr>
          <p:cNvGraphicFramePr>
            <a:graphicFrameLocks noGrp="1"/>
          </p:cNvGraphicFramePr>
          <p:nvPr>
            <p:ph idx="1"/>
            <p:extLst>
              <p:ext uri="{D42A27DB-BD31-4B8C-83A1-F6EECF244321}">
                <p14:modId xmlns:p14="http://schemas.microsoft.com/office/powerpoint/2010/main" val="3048177006"/>
              </p:ext>
            </p:extLst>
          </p:nvPr>
        </p:nvGraphicFramePr>
        <p:xfrm>
          <a:off x="838200" y="2294931"/>
          <a:ext cx="4622910" cy="41868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内容占位符 3">
            <a:extLst>
              <a:ext uri="{FF2B5EF4-FFF2-40B4-BE49-F238E27FC236}">
                <a16:creationId xmlns:a16="http://schemas.microsoft.com/office/drawing/2014/main" id="{5881760E-C696-A4F0-0D1B-4581467BACBD}"/>
              </a:ext>
            </a:extLst>
          </p:cNvPr>
          <p:cNvGraphicFramePr>
            <a:graphicFrameLocks/>
          </p:cNvGraphicFramePr>
          <p:nvPr>
            <p:extLst>
              <p:ext uri="{D42A27DB-BD31-4B8C-83A1-F6EECF244321}">
                <p14:modId xmlns:p14="http://schemas.microsoft.com/office/powerpoint/2010/main" val="914375002"/>
              </p:ext>
            </p:extLst>
          </p:nvPr>
        </p:nvGraphicFramePr>
        <p:xfrm>
          <a:off x="6348414" y="2194560"/>
          <a:ext cx="4856034" cy="4391976"/>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a:extLst>
              <a:ext uri="{FF2B5EF4-FFF2-40B4-BE49-F238E27FC236}">
                <a16:creationId xmlns:a16="http://schemas.microsoft.com/office/drawing/2014/main" id="{CD82181B-893A-9789-600F-67190C652E8A}"/>
              </a:ext>
            </a:extLst>
          </p:cNvPr>
          <p:cNvSpPr txBox="1"/>
          <p:nvPr/>
        </p:nvSpPr>
        <p:spPr>
          <a:xfrm>
            <a:off x="862584" y="301372"/>
            <a:ext cx="9366504" cy="2031325"/>
          </a:xfrm>
          <a:prstGeom prst="rect">
            <a:avLst/>
          </a:prstGeom>
          <a:noFill/>
        </p:spPr>
        <p:txBody>
          <a:bodyPr wrap="square" rtlCol="0">
            <a:spAutoFit/>
          </a:bodyPr>
          <a:lstStyle/>
          <a:p>
            <a:pPr>
              <a:lnSpc>
                <a:spcPct val="150000"/>
              </a:lnSpc>
            </a:pPr>
            <a:r>
              <a:rPr kumimoji="1" lang="en-US" altLang="zh-CN" dirty="0">
                <a:latin typeface="Georgia" panose="02040502050405020303" pitchFamily="18" charset="0"/>
              </a:rPr>
              <a:t>Compare the performance:</a:t>
            </a:r>
          </a:p>
          <a:p>
            <a:pPr>
              <a:lnSpc>
                <a:spcPct val="150000"/>
              </a:lnSpc>
            </a:pPr>
            <a:r>
              <a:rPr kumimoji="1" lang="en-US" altLang="zh-CN" dirty="0">
                <a:latin typeface="Georgia" panose="02040502050405020303" pitchFamily="18" charset="0"/>
              </a:rPr>
              <a:t>AAPL does possess the highest return at about 12.5%; however, its lowest return is nearly -15%, while the lowest return for the portfolio is super mild, a little lower than -0.5%.</a:t>
            </a:r>
          </a:p>
          <a:p>
            <a:pPr>
              <a:lnSpc>
                <a:spcPct val="150000"/>
              </a:lnSpc>
            </a:pPr>
            <a:r>
              <a:rPr kumimoji="1" lang="en-US" altLang="zh-CN" dirty="0">
                <a:latin typeface="Georgia" panose="02040502050405020303" pitchFamily="18" charset="0"/>
              </a:rPr>
              <a:t>Conclusion: Single AAPL is a much more volatile strategy than the Portfolio.</a:t>
            </a:r>
          </a:p>
          <a:p>
            <a:endParaRPr kumimoji="1" lang="zh-CN" altLang="en-US" dirty="0"/>
          </a:p>
        </p:txBody>
      </p:sp>
    </p:spTree>
    <p:extLst>
      <p:ext uri="{BB962C8B-B14F-4D97-AF65-F5344CB8AC3E}">
        <p14:creationId xmlns:p14="http://schemas.microsoft.com/office/powerpoint/2010/main" val="389650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9E2F3352-B46B-032F-FF34-6ED1806E6057}"/>
              </a:ext>
            </a:extLst>
          </p:cNvPr>
          <p:cNvGraphicFramePr>
            <a:graphicFrameLocks noGrp="1"/>
          </p:cNvGraphicFramePr>
          <p:nvPr>
            <p:ph idx="1"/>
            <p:extLst>
              <p:ext uri="{D42A27DB-BD31-4B8C-83A1-F6EECF244321}">
                <p14:modId xmlns:p14="http://schemas.microsoft.com/office/powerpoint/2010/main" val="1895800864"/>
              </p:ext>
            </p:extLst>
          </p:nvPr>
        </p:nvGraphicFramePr>
        <p:xfrm>
          <a:off x="984504" y="1385578"/>
          <a:ext cx="7818120" cy="5035296"/>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3BA0920-D785-AB98-14C6-C7F93C2E679F}"/>
              </a:ext>
            </a:extLst>
          </p:cNvPr>
          <p:cNvSpPr txBox="1"/>
          <p:nvPr/>
        </p:nvSpPr>
        <p:spPr>
          <a:xfrm>
            <a:off x="5084064" y="437126"/>
            <a:ext cx="5696712" cy="646331"/>
          </a:xfrm>
          <a:prstGeom prst="rect">
            <a:avLst/>
          </a:prstGeom>
          <a:noFill/>
        </p:spPr>
        <p:txBody>
          <a:bodyPr wrap="square" rtlCol="0">
            <a:spAutoFit/>
          </a:bodyPr>
          <a:lstStyle/>
          <a:p>
            <a:pPr algn="ctr"/>
            <a:r>
              <a:rPr kumimoji="1" lang="en-US" altLang="zh-CN" dirty="0">
                <a:latin typeface="Georgia" panose="02040502050405020303" pitchFamily="18" charset="0"/>
              </a:rPr>
              <a:t>Let’s check the relationship between VBTA and VFIA:</a:t>
            </a:r>
          </a:p>
          <a:p>
            <a:pPr algn="ctr"/>
            <a:r>
              <a:rPr kumimoji="1" lang="en-US" altLang="zh-CN" dirty="0">
                <a:latin typeface="Georgia" panose="02040502050405020303" pitchFamily="18" charset="0"/>
              </a:rPr>
              <a:t>In 2016, they seem to have no apparent correlation</a:t>
            </a:r>
            <a:endParaRPr kumimoji="1" lang="zh-CN" altLang="en-US" dirty="0">
              <a:latin typeface="Georgia" panose="02040502050405020303" pitchFamily="18" charset="0"/>
            </a:endParaRPr>
          </a:p>
        </p:txBody>
      </p:sp>
    </p:spTree>
    <p:extLst>
      <p:ext uri="{BB962C8B-B14F-4D97-AF65-F5344CB8AC3E}">
        <p14:creationId xmlns:p14="http://schemas.microsoft.com/office/powerpoint/2010/main" val="197458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03F05CB7-A919-B7D3-1A36-00B7485DCF1E}"/>
              </a:ext>
            </a:extLst>
          </p:cNvPr>
          <p:cNvGraphicFramePr>
            <a:graphicFrameLocks noGrp="1"/>
          </p:cNvGraphicFramePr>
          <p:nvPr>
            <p:ph idx="1"/>
            <p:extLst>
              <p:ext uri="{D42A27DB-BD31-4B8C-83A1-F6EECF244321}">
                <p14:modId xmlns:p14="http://schemas.microsoft.com/office/powerpoint/2010/main" val="1949661066"/>
              </p:ext>
            </p:extLst>
          </p:nvPr>
        </p:nvGraphicFramePr>
        <p:xfrm>
          <a:off x="838200" y="1696700"/>
          <a:ext cx="6989064" cy="3679972"/>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E4407508-1030-8387-4E4C-5D2FEA7F5F51}"/>
              </a:ext>
            </a:extLst>
          </p:cNvPr>
          <p:cNvSpPr txBox="1"/>
          <p:nvPr/>
        </p:nvSpPr>
        <p:spPr>
          <a:xfrm>
            <a:off x="399288" y="219372"/>
            <a:ext cx="5696712" cy="1477328"/>
          </a:xfrm>
          <a:prstGeom prst="rect">
            <a:avLst/>
          </a:prstGeom>
          <a:noFill/>
        </p:spPr>
        <p:txBody>
          <a:bodyPr wrap="square" rtlCol="0">
            <a:spAutoFit/>
          </a:bodyPr>
          <a:lstStyle/>
          <a:p>
            <a:pPr algn="ctr"/>
            <a:r>
              <a:rPr kumimoji="1" lang="en-US" altLang="zh-CN" dirty="0">
                <a:latin typeface="Georgia" panose="02040502050405020303" pitchFamily="18" charset="0"/>
              </a:rPr>
              <a:t>In 2016, the scatter plot of the two stocks performs a negative correlation, and the correlation is indeed negative (-0.098). In this way, the portfolio follows the rule of diversification, where the component stocks don’t change in the same direction in return.</a:t>
            </a:r>
            <a:endParaRPr kumimoji="1" lang="zh-CN" altLang="en-US" dirty="0">
              <a:latin typeface="Georgia" panose="02040502050405020303" pitchFamily="18" charset="0"/>
            </a:endParaRPr>
          </a:p>
        </p:txBody>
      </p:sp>
      <p:pic>
        <p:nvPicPr>
          <p:cNvPr id="7" name="图片 6" descr="表格&#10;&#10;描述已自动生成">
            <a:extLst>
              <a:ext uri="{FF2B5EF4-FFF2-40B4-BE49-F238E27FC236}">
                <a16:creationId xmlns:a16="http://schemas.microsoft.com/office/drawing/2014/main" id="{835E63CC-38B4-4C38-F9F3-B454D8A4C2DB}"/>
              </a:ext>
            </a:extLst>
          </p:cNvPr>
          <p:cNvPicPr>
            <a:picLocks noChangeAspect="1"/>
          </p:cNvPicPr>
          <p:nvPr/>
        </p:nvPicPr>
        <p:blipFill>
          <a:blip r:embed="rId3"/>
          <a:stretch>
            <a:fillRect/>
          </a:stretch>
        </p:blipFill>
        <p:spPr>
          <a:xfrm>
            <a:off x="6632956" y="418286"/>
            <a:ext cx="4635500" cy="1079500"/>
          </a:xfrm>
          <a:prstGeom prst="rect">
            <a:avLst/>
          </a:prstGeom>
        </p:spPr>
      </p:pic>
      <p:sp>
        <p:nvSpPr>
          <p:cNvPr id="8" name="文本框 7">
            <a:extLst>
              <a:ext uri="{FF2B5EF4-FFF2-40B4-BE49-F238E27FC236}">
                <a16:creationId xmlns:a16="http://schemas.microsoft.com/office/drawing/2014/main" id="{EB5D7AE0-CBAF-5CF8-1401-EEB5D4A2B3C4}"/>
              </a:ext>
            </a:extLst>
          </p:cNvPr>
          <p:cNvSpPr txBox="1"/>
          <p:nvPr/>
        </p:nvSpPr>
        <p:spPr>
          <a:xfrm>
            <a:off x="5657088" y="4836922"/>
            <a:ext cx="5696712" cy="1754326"/>
          </a:xfrm>
          <a:prstGeom prst="rect">
            <a:avLst/>
          </a:prstGeom>
          <a:noFill/>
        </p:spPr>
        <p:txBody>
          <a:bodyPr wrap="square" rtlCol="0">
            <a:spAutoFit/>
          </a:bodyPr>
          <a:lstStyle/>
          <a:p>
            <a:pPr algn="ctr"/>
            <a:r>
              <a:rPr kumimoji="1" lang="en-US" altLang="zh-CN" dirty="0">
                <a:latin typeface="Georgia" panose="02040502050405020303" pitchFamily="18" charset="0"/>
              </a:rPr>
              <a:t>Instead, while VBTA generates a negative return, VFIA has the tendency to move oppositely to compensate the risk in general, and vice versa. The less volatile performance in portfolio than single AAPL also demonstrates the effectiveness of diversification to reduce risks when investing money.</a:t>
            </a:r>
            <a:endParaRPr kumimoji="1" lang="zh-CN" altLang="en-US" dirty="0">
              <a:latin typeface="Georgia" panose="02040502050405020303" pitchFamily="18" charset="0"/>
            </a:endParaRPr>
          </a:p>
        </p:txBody>
      </p:sp>
    </p:spTree>
    <p:extLst>
      <p:ext uri="{BB962C8B-B14F-4D97-AF65-F5344CB8AC3E}">
        <p14:creationId xmlns:p14="http://schemas.microsoft.com/office/powerpoint/2010/main" val="14097728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316</Words>
  <Application>Microsoft Macintosh PowerPoint</Application>
  <PresentationFormat>宽屏</PresentationFormat>
  <Paragraphs>23</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Georgia</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bree_chen2005@126.com</dc:creator>
  <cp:lastModifiedBy>bree_chen2005@126.com</cp:lastModifiedBy>
  <cp:revision>1</cp:revision>
  <dcterms:created xsi:type="dcterms:W3CDTF">2023-09-24T14:52:59Z</dcterms:created>
  <dcterms:modified xsi:type="dcterms:W3CDTF">2023-09-24T15:44:23Z</dcterms:modified>
</cp:coreProperties>
</file>