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Libre Franklin Medium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LibreFranklinMedium-bold.fntdata"/><Relationship Id="rId27" Type="http://schemas.openxmlformats.org/officeDocument/2006/relationships/font" Target="fonts/LibreFranklinMedium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ibreFranklinMedium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ibreFranklinMedium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72cfd6dc9_4_363:notes"/>
          <p:cNvSpPr/>
          <p:nvPr>
            <p:ph idx="2" type="sldImg"/>
          </p:nvPr>
        </p:nvSpPr>
        <p:spPr>
          <a:xfrm>
            <a:off x="381794" y="685800"/>
            <a:ext cx="609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772cfd6dc9_4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772cfd6dc9_4_3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72cfd6dc9_4_457:notes"/>
          <p:cNvSpPr/>
          <p:nvPr>
            <p:ph idx="2" type="sldImg"/>
          </p:nvPr>
        </p:nvSpPr>
        <p:spPr>
          <a:xfrm>
            <a:off x="381794" y="685800"/>
            <a:ext cx="609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772cfd6dc9_4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772cfd6dc9_4_4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72cfd6dc9_4_466:notes"/>
          <p:cNvSpPr/>
          <p:nvPr>
            <p:ph idx="2" type="sldImg"/>
          </p:nvPr>
        </p:nvSpPr>
        <p:spPr>
          <a:xfrm>
            <a:off x="381794" y="685800"/>
            <a:ext cx="609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772cfd6dc9_4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772cfd6dc9_4_4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72cfd6dc9_4_475:notes"/>
          <p:cNvSpPr/>
          <p:nvPr>
            <p:ph idx="2" type="sldImg"/>
          </p:nvPr>
        </p:nvSpPr>
        <p:spPr>
          <a:xfrm>
            <a:off x="381794" y="685800"/>
            <a:ext cx="609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772cfd6dc9_4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772cfd6dc9_4_4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72cfd6dc9_4_372:notes"/>
          <p:cNvSpPr/>
          <p:nvPr>
            <p:ph idx="2" type="sldImg"/>
          </p:nvPr>
        </p:nvSpPr>
        <p:spPr>
          <a:xfrm>
            <a:off x="381794" y="685800"/>
            <a:ext cx="609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772cfd6dc9_4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772cfd6dc9_4_3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72cfd6dc9_4_388:notes"/>
          <p:cNvSpPr/>
          <p:nvPr>
            <p:ph idx="2" type="sldImg"/>
          </p:nvPr>
        </p:nvSpPr>
        <p:spPr>
          <a:xfrm>
            <a:off x="381794" y="685800"/>
            <a:ext cx="609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772cfd6dc9_4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772cfd6dc9_4_38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72cfd6dc9_4_399:notes"/>
          <p:cNvSpPr/>
          <p:nvPr>
            <p:ph idx="2" type="sldImg"/>
          </p:nvPr>
        </p:nvSpPr>
        <p:spPr>
          <a:xfrm>
            <a:off x="381794" y="685800"/>
            <a:ext cx="609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772cfd6dc9_4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772cfd6dc9_4_39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72cfd6dc9_4_380:notes"/>
          <p:cNvSpPr/>
          <p:nvPr>
            <p:ph idx="2" type="sldImg"/>
          </p:nvPr>
        </p:nvSpPr>
        <p:spPr>
          <a:xfrm>
            <a:off x="381794" y="685800"/>
            <a:ext cx="609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772cfd6dc9_4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772cfd6dc9_4_38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72cfd6dc9_4_416:notes"/>
          <p:cNvSpPr/>
          <p:nvPr>
            <p:ph idx="2" type="sldImg"/>
          </p:nvPr>
        </p:nvSpPr>
        <p:spPr>
          <a:xfrm>
            <a:off x="381794" y="685800"/>
            <a:ext cx="609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772cfd6dc9_4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772cfd6dc9_4_4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72cfd6dc9_4_427:notes"/>
          <p:cNvSpPr/>
          <p:nvPr>
            <p:ph idx="2" type="sldImg"/>
          </p:nvPr>
        </p:nvSpPr>
        <p:spPr>
          <a:xfrm>
            <a:off x="381794" y="685800"/>
            <a:ext cx="609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772cfd6dc9_4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772cfd6dc9_4_4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72cfd6dc9_4_438:notes"/>
          <p:cNvSpPr/>
          <p:nvPr>
            <p:ph idx="2" type="sldImg"/>
          </p:nvPr>
        </p:nvSpPr>
        <p:spPr>
          <a:xfrm>
            <a:off x="381794" y="685800"/>
            <a:ext cx="609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772cfd6dc9_4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772cfd6dc9_4_4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72cfd6dc9_4_445:notes"/>
          <p:cNvSpPr/>
          <p:nvPr>
            <p:ph idx="2" type="sldImg"/>
          </p:nvPr>
        </p:nvSpPr>
        <p:spPr>
          <a:xfrm>
            <a:off x="381794" y="685800"/>
            <a:ext cx="609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772cfd6dc9_4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772cfd6dc9_4_4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799119" y="400050"/>
            <a:ext cx="3772800" cy="18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4100"/>
              <a:buFont typeface="Libre Franklin Medium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799117" y="2552700"/>
            <a:ext cx="37728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595959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799118" y="4616450"/>
            <a:ext cx="42411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0" type="dt"/>
          </p:nvPr>
        </p:nvSpPr>
        <p:spPr>
          <a:xfrm>
            <a:off x="5200813" y="4616450"/>
            <a:ext cx="10290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6401276" y="4616450"/>
            <a:ext cx="9147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contenido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799117" y="400050"/>
            <a:ext cx="65169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799117" y="1371600"/>
            <a:ext cx="6516900" cy="3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100"/>
              <a:buChar char="•"/>
              <a:defRPr/>
            </a:lvl1pPr>
            <a:lvl2pPr indent="-29845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2pPr>
            <a:lvl3pPr indent="-2984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5pPr>
            <a:lvl6pPr indent="-298450" lvl="5" marL="274320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Char char="•"/>
              <a:defRPr/>
            </a:lvl6pPr>
            <a:lvl7pPr indent="-298450" lvl="6" marL="320040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Char char="•"/>
              <a:defRPr/>
            </a:lvl7pPr>
            <a:lvl8pPr indent="-298450" lvl="7" marL="365760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Char char="•"/>
              <a:defRPr/>
            </a:lvl8pPr>
            <a:lvl9pPr indent="-298450" lvl="8" marL="411480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Char char="•"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1" type="ftr"/>
          </p:nvPr>
        </p:nvSpPr>
        <p:spPr>
          <a:xfrm>
            <a:off x="799118" y="4616450"/>
            <a:ext cx="42411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0" type="dt"/>
          </p:nvPr>
        </p:nvSpPr>
        <p:spPr>
          <a:xfrm>
            <a:off x="5200813" y="4616450"/>
            <a:ext cx="10290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6401276" y="4616450"/>
            <a:ext cx="9147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799117" y="400050"/>
            <a:ext cx="65169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799117" y="1371600"/>
            <a:ext cx="3189900" cy="3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Char char="•"/>
              <a:defRPr sz="1500"/>
            </a:lvl1pPr>
            <a:lvl2pPr indent="-29845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 sz="1400"/>
            </a:lvl2pPr>
            <a:lvl3pPr indent="-2921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  <a:defRPr sz="1200"/>
            </a:lvl3pPr>
            <a:lvl4pPr indent="-2794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•"/>
              <a:defRPr sz="1100"/>
            </a:lvl4pPr>
            <a:lvl5pPr indent="-2794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•"/>
              <a:defRPr sz="1100"/>
            </a:lvl5pPr>
            <a:lvl6pPr indent="-279400" lvl="5" marL="274320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6pPr>
            <a:lvl7pPr indent="-279400" lvl="6" marL="320040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7pPr>
            <a:lvl8pPr indent="-279400" lvl="7" marL="365760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8pPr>
            <a:lvl9pPr indent="-279400" lvl="8" marL="411480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9pPr>
          </a:lstStyle>
          <a:p/>
        </p:txBody>
      </p:sp>
      <p:sp>
        <p:nvSpPr>
          <p:cNvPr id="103" name="Google Shape;103;p16"/>
          <p:cNvSpPr txBox="1"/>
          <p:nvPr>
            <p:ph idx="2" type="body"/>
          </p:nvPr>
        </p:nvSpPr>
        <p:spPr>
          <a:xfrm>
            <a:off x="4099516" y="1371600"/>
            <a:ext cx="3189900" cy="3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Char char="•"/>
              <a:defRPr sz="1500"/>
            </a:lvl1pPr>
            <a:lvl2pPr indent="-29845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 sz="1400"/>
            </a:lvl2pPr>
            <a:lvl3pPr indent="-2921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  <a:defRPr sz="1200"/>
            </a:lvl3pPr>
            <a:lvl4pPr indent="-2794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•"/>
              <a:defRPr sz="1100"/>
            </a:lvl4pPr>
            <a:lvl5pPr indent="-2794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•"/>
              <a:defRPr sz="1100"/>
            </a:lvl5pPr>
            <a:lvl6pPr indent="-279400" lvl="5" marL="274320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6pPr>
            <a:lvl7pPr indent="-279400" lvl="6" marL="320040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7pPr>
            <a:lvl8pPr indent="-279400" lvl="7" marL="365760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8pPr>
            <a:lvl9pPr indent="-279400" lvl="8" marL="411480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799118" y="4616450"/>
            <a:ext cx="42411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0" type="dt"/>
          </p:nvPr>
        </p:nvSpPr>
        <p:spPr>
          <a:xfrm>
            <a:off x="5200813" y="4616450"/>
            <a:ext cx="10290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6401276" y="4616450"/>
            <a:ext cx="9147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799119" y="400050"/>
            <a:ext cx="65169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4100"/>
              <a:buFont typeface="Libre Franklin Medium"/>
              <a:buNone/>
              <a:defRPr b="1" sz="41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799119" y="2343150"/>
            <a:ext cx="6516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799118" y="4616450"/>
            <a:ext cx="42411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0" type="dt"/>
          </p:nvPr>
        </p:nvSpPr>
        <p:spPr>
          <a:xfrm>
            <a:off x="5200813" y="4616450"/>
            <a:ext cx="10290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6401276" y="4616450"/>
            <a:ext cx="9147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799117" y="400050"/>
            <a:ext cx="65169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2700"/>
              <a:buFont typeface="Libre Franklin Medium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799118" y="1371599"/>
            <a:ext cx="31899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500"/>
            </a:lvl1pPr>
            <a:lvl2pPr indent="-2286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b="1" sz="1200"/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b="1" sz="1200"/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b="1" sz="1200"/>
            </a:lvl8pPr>
            <a:lvl9pPr indent="-228600" lvl="8" marL="411480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b="1" sz="1200"/>
            </a:lvl9pPr>
          </a:lstStyle>
          <a:p/>
        </p:txBody>
      </p:sp>
      <p:sp>
        <p:nvSpPr>
          <p:cNvPr id="116" name="Google Shape;116;p18"/>
          <p:cNvSpPr txBox="1"/>
          <p:nvPr>
            <p:ph idx="2" type="body"/>
          </p:nvPr>
        </p:nvSpPr>
        <p:spPr>
          <a:xfrm>
            <a:off x="799118" y="1943100"/>
            <a:ext cx="31899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Char char="•"/>
              <a:defRPr sz="1500"/>
            </a:lvl1pPr>
            <a:lvl2pPr indent="-29845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 sz="1400"/>
            </a:lvl2pPr>
            <a:lvl3pPr indent="-2921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  <a:defRPr sz="1200"/>
            </a:lvl3pPr>
            <a:lvl4pPr indent="-2794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•"/>
              <a:defRPr sz="1100"/>
            </a:lvl4pPr>
            <a:lvl5pPr indent="-2794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•"/>
              <a:defRPr sz="1100"/>
            </a:lvl5pPr>
            <a:lvl6pPr indent="-279400" lvl="5" marL="274320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6pPr>
            <a:lvl7pPr indent="-279400" lvl="6" marL="320040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7pPr>
            <a:lvl8pPr indent="-279400" lvl="7" marL="365760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8pPr>
            <a:lvl9pPr indent="-279400" lvl="8" marL="411480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9pPr>
          </a:lstStyle>
          <a:p/>
        </p:txBody>
      </p:sp>
      <p:sp>
        <p:nvSpPr>
          <p:cNvPr id="117" name="Google Shape;117;p18"/>
          <p:cNvSpPr txBox="1"/>
          <p:nvPr>
            <p:ph idx="3" type="body"/>
          </p:nvPr>
        </p:nvSpPr>
        <p:spPr>
          <a:xfrm>
            <a:off x="4126114" y="1371599"/>
            <a:ext cx="31899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500"/>
            </a:lvl1pPr>
            <a:lvl2pPr indent="-2286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b="1" sz="1200"/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b="1" sz="1200"/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b="1" sz="1200"/>
            </a:lvl8pPr>
            <a:lvl9pPr indent="-228600" lvl="8" marL="411480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b="1" sz="1200"/>
            </a:lvl9pPr>
          </a:lstStyle>
          <a:p/>
        </p:txBody>
      </p:sp>
      <p:sp>
        <p:nvSpPr>
          <p:cNvPr id="118" name="Google Shape;118;p18"/>
          <p:cNvSpPr txBox="1"/>
          <p:nvPr>
            <p:ph idx="4" type="body"/>
          </p:nvPr>
        </p:nvSpPr>
        <p:spPr>
          <a:xfrm>
            <a:off x="4126114" y="1943100"/>
            <a:ext cx="31899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Char char="•"/>
              <a:defRPr sz="1500"/>
            </a:lvl1pPr>
            <a:lvl2pPr indent="-29845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 sz="1400"/>
            </a:lvl2pPr>
            <a:lvl3pPr indent="-2921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  <a:defRPr sz="1200"/>
            </a:lvl3pPr>
            <a:lvl4pPr indent="-2794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•"/>
              <a:defRPr sz="1100"/>
            </a:lvl4pPr>
            <a:lvl5pPr indent="-2794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•"/>
              <a:defRPr sz="1100"/>
            </a:lvl5pPr>
            <a:lvl6pPr indent="-279400" lvl="5" marL="274320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6pPr>
            <a:lvl7pPr indent="-279400" lvl="6" marL="320040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7pPr>
            <a:lvl8pPr indent="-279400" lvl="7" marL="365760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8pPr>
            <a:lvl9pPr indent="-279400" lvl="8" marL="411480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9pPr>
          </a:lstStyle>
          <a:p/>
        </p:txBody>
      </p:sp>
      <p:sp>
        <p:nvSpPr>
          <p:cNvPr id="119" name="Google Shape;119;p18"/>
          <p:cNvSpPr txBox="1"/>
          <p:nvPr>
            <p:ph idx="11" type="ftr"/>
          </p:nvPr>
        </p:nvSpPr>
        <p:spPr>
          <a:xfrm>
            <a:off x="799118" y="4616450"/>
            <a:ext cx="42411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0" type="dt"/>
          </p:nvPr>
        </p:nvSpPr>
        <p:spPr>
          <a:xfrm>
            <a:off x="5200813" y="4616450"/>
            <a:ext cx="10290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6401276" y="4616450"/>
            <a:ext cx="9147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99117" y="400050"/>
            <a:ext cx="65169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1" type="ftr"/>
          </p:nvPr>
        </p:nvSpPr>
        <p:spPr>
          <a:xfrm>
            <a:off x="799118" y="4616450"/>
            <a:ext cx="42411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5200813" y="4616450"/>
            <a:ext cx="10290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6401276" y="4616450"/>
            <a:ext cx="9147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1" type="ftr"/>
          </p:nvPr>
        </p:nvSpPr>
        <p:spPr>
          <a:xfrm>
            <a:off x="799118" y="4616450"/>
            <a:ext cx="42411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0" type="dt"/>
          </p:nvPr>
        </p:nvSpPr>
        <p:spPr>
          <a:xfrm>
            <a:off x="5200813" y="4616450"/>
            <a:ext cx="10290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6401276" y="4616450"/>
            <a:ext cx="9147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799118" y="400050"/>
            <a:ext cx="3087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2700"/>
              <a:buFont typeface="Libre Franklin Medium"/>
              <a:buNone/>
              <a:defRPr b="1"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4400506" y="400050"/>
            <a:ext cx="4401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Char char="•"/>
              <a:defRPr sz="1500"/>
            </a:lvl1pPr>
            <a:lvl2pPr indent="-29845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 sz="1400"/>
            </a:lvl2pPr>
            <a:lvl3pPr indent="-2921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  <a:defRPr sz="1200"/>
            </a:lvl3pPr>
            <a:lvl4pPr indent="-2794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•"/>
              <a:defRPr sz="1100"/>
            </a:lvl4pPr>
            <a:lvl5pPr indent="-2794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•"/>
              <a:defRPr sz="1100"/>
            </a:lvl5pPr>
            <a:lvl6pPr indent="-279400" lvl="5" marL="274320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6pPr>
            <a:lvl7pPr indent="-279400" lvl="6" marL="320040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7pPr>
            <a:lvl8pPr indent="-279400" lvl="7" marL="365760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8pPr>
            <a:lvl9pPr indent="-279400" lvl="8" marL="411480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9pPr>
          </a:lstStyle>
          <a:p/>
        </p:txBody>
      </p:sp>
      <p:sp>
        <p:nvSpPr>
          <p:cNvPr id="134" name="Google Shape;134;p21"/>
          <p:cNvSpPr txBox="1"/>
          <p:nvPr>
            <p:ph idx="2" type="body"/>
          </p:nvPr>
        </p:nvSpPr>
        <p:spPr>
          <a:xfrm>
            <a:off x="799118" y="1657350"/>
            <a:ext cx="30870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595959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500"/>
              <a:buNone/>
              <a:defRPr sz="700"/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500"/>
              <a:buNone/>
              <a:defRPr sz="700"/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500"/>
              <a:buNone/>
              <a:defRPr sz="700"/>
            </a:lvl8pPr>
            <a:lvl9pPr indent="-228600" lvl="8" marL="411480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500"/>
              <a:buNone/>
              <a:defRPr sz="700"/>
            </a:lvl9pPr>
          </a:lstStyle>
          <a:p/>
        </p:txBody>
      </p:sp>
      <p:sp>
        <p:nvSpPr>
          <p:cNvPr id="135" name="Google Shape;135;p21"/>
          <p:cNvSpPr txBox="1"/>
          <p:nvPr>
            <p:ph idx="11" type="ftr"/>
          </p:nvPr>
        </p:nvSpPr>
        <p:spPr>
          <a:xfrm>
            <a:off x="799118" y="4616450"/>
            <a:ext cx="42411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0" type="dt"/>
          </p:nvPr>
        </p:nvSpPr>
        <p:spPr>
          <a:xfrm>
            <a:off x="5200813" y="4616450"/>
            <a:ext cx="10290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6401276" y="4616450"/>
            <a:ext cx="9147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leyenda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99118" y="400050"/>
            <a:ext cx="3087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2700"/>
              <a:buFont typeface="Libre Franklin Medium"/>
              <a:buNone/>
              <a:defRPr b="1"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descr="Marcador de posición vacío para agregar una imagen. Haga clic en el marcador de posición y seleccione la imagen que desee agregar" id="140" name="Google Shape;140;p22"/>
          <p:cNvSpPr/>
          <p:nvPr>
            <p:ph idx="2" type="pic"/>
          </p:nvPr>
        </p:nvSpPr>
        <p:spPr>
          <a:xfrm>
            <a:off x="4400505" y="400050"/>
            <a:ext cx="4336200" cy="4343400"/>
          </a:xfrm>
          <a:prstGeom prst="rect">
            <a:avLst/>
          </a:prstGeom>
          <a:noFill/>
          <a:ln cap="flat" cmpd="sng" w="508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Arial"/>
              <a:buNone/>
              <a:defRPr b="0" i="0" sz="2100" u="none" cap="none" strike="noStrike">
                <a:solidFill>
                  <a:srgbClr val="59595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59595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59595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59595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59595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59595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59595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99118" y="1657350"/>
            <a:ext cx="30870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/>
            </a:lvl1pPr>
            <a:lvl2pPr indent="-2286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500"/>
              <a:buNone/>
              <a:defRPr sz="700"/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500"/>
              <a:buNone/>
              <a:defRPr sz="700"/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500"/>
              <a:buNone/>
              <a:defRPr sz="700"/>
            </a:lvl8pPr>
            <a:lvl9pPr indent="-228600" lvl="8" marL="411480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500"/>
              <a:buNone/>
              <a:defRPr sz="7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799117" y="400050"/>
            <a:ext cx="65169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 rot="5400000">
            <a:off x="2485915" y="-315300"/>
            <a:ext cx="3143100" cy="6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100"/>
              <a:buChar char="•"/>
              <a:defRPr/>
            </a:lvl1pPr>
            <a:lvl2pPr indent="-29845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2pPr>
            <a:lvl3pPr indent="-2984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5pPr>
            <a:lvl6pPr indent="-298450" lvl="5" marL="274320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Char char="•"/>
              <a:defRPr/>
            </a:lvl6pPr>
            <a:lvl7pPr indent="-298450" lvl="6" marL="320040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Char char="•"/>
              <a:defRPr/>
            </a:lvl7pPr>
            <a:lvl8pPr indent="-298450" lvl="7" marL="365760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Char char="•"/>
              <a:defRPr/>
            </a:lvl8pPr>
            <a:lvl9pPr indent="-298450" lvl="8" marL="411480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Char char="•"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1" type="ftr"/>
          </p:nvPr>
        </p:nvSpPr>
        <p:spPr>
          <a:xfrm>
            <a:off x="799118" y="4616450"/>
            <a:ext cx="42411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0" type="dt"/>
          </p:nvPr>
        </p:nvSpPr>
        <p:spPr>
          <a:xfrm>
            <a:off x="5200813" y="4616450"/>
            <a:ext cx="10290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6401276" y="4616450"/>
            <a:ext cx="9147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 rot="5400000">
            <a:off x="5401433" y="1571400"/>
            <a:ext cx="4114800" cy="17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 rot="5400000">
            <a:off x="1542776" y="-343650"/>
            <a:ext cx="4114800" cy="56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100"/>
              <a:buChar char="•"/>
              <a:defRPr/>
            </a:lvl1pPr>
            <a:lvl2pPr indent="-29845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2pPr>
            <a:lvl3pPr indent="-2984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5pPr>
            <a:lvl6pPr indent="-298450" lvl="5" marL="274320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Char char="•"/>
              <a:defRPr/>
            </a:lvl6pPr>
            <a:lvl7pPr indent="-298450" lvl="6" marL="320040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Char char="•"/>
              <a:defRPr/>
            </a:lvl7pPr>
            <a:lvl8pPr indent="-298450" lvl="7" marL="365760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Char char="•"/>
              <a:defRPr/>
            </a:lvl8pPr>
            <a:lvl9pPr indent="-298450" lvl="8" marL="411480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Char char="•"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1" type="ftr"/>
          </p:nvPr>
        </p:nvSpPr>
        <p:spPr>
          <a:xfrm>
            <a:off x="799118" y="4616450"/>
            <a:ext cx="42411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0" type="dt"/>
          </p:nvPr>
        </p:nvSpPr>
        <p:spPr>
          <a:xfrm>
            <a:off x="5200813" y="4616450"/>
            <a:ext cx="10290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6401276" y="4616450"/>
            <a:ext cx="9147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799117" y="400050"/>
            <a:ext cx="65169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2700"/>
              <a:buFont typeface="Libre Franklin Medium"/>
              <a:buNone/>
              <a:defRPr b="1" i="0" sz="2700" u="none" cap="none" strike="noStrike">
                <a:solidFill>
                  <a:srgbClr val="0082B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799117" y="1371600"/>
            <a:ext cx="6516900" cy="3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rgbClr val="59595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29845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-2794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Arial"/>
              <a:buChar char="•"/>
              <a:defRPr b="0" i="0" sz="1100" u="none" cap="none" strike="noStrike">
                <a:solidFill>
                  <a:srgbClr val="59595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-2794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Arial"/>
              <a:buChar char="•"/>
              <a:defRPr b="0" i="0" sz="1100" u="none" cap="none" strike="noStrike">
                <a:solidFill>
                  <a:srgbClr val="59595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-2794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Arial"/>
              <a:buChar char="•"/>
              <a:defRPr b="0" i="0" sz="1100" u="none" cap="none" strike="noStrike">
                <a:solidFill>
                  <a:srgbClr val="59595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-2794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Arial"/>
              <a:buChar char="•"/>
              <a:defRPr b="0" i="0" sz="1100" u="none" cap="none" strike="noStrike">
                <a:solidFill>
                  <a:srgbClr val="59595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-2794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Arial"/>
              <a:buChar char="•"/>
              <a:defRPr b="0" i="0" sz="1100" u="none" cap="none" strike="noStrike">
                <a:solidFill>
                  <a:srgbClr val="59595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-2794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Arial"/>
              <a:buChar char="•"/>
              <a:defRPr b="0" i="0" sz="1100" u="none" cap="none" strike="noStrike">
                <a:solidFill>
                  <a:srgbClr val="59595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799118" y="4616450"/>
            <a:ext cx="42411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59595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5200813" y="4616450"/>
            <a:ext cx="10290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59595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401276" y="4616450"/>
            <a:ext cx="9147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ctrTitle"/>
          </p:nvPr>
        </p:nvSpPr>
        <p:spPr>
          <a:xfrm>
            <a:off x="799125" y="400050"/>
            <a:ext cx="37728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4100"/>
              <a:buFont typeface="Libre Franklin Medium"/>
              <a:buNone/>
            </a:pPr>
            <a:r>
              <a:rPr lang="es-419"/>
              <a:t>Desafío 2</a:t>
            </a:r>
            <a:endParaRPr/>
          </a:p>
        </p:txBody>
      </p:sp>
      <p:sp>
        <p:nvSpPr>
          <p:cNvPr id="160" name="Google Shape;160;p25"/>
          <p:cNvSpPr txBox="1"/>
          <p:nvPr>
            <p:ph idx="1" type="subTitle"/>
          </p:nvPr>
        </p:nvSpPr>
        <p:spPr>
          <a:xfrm>
            <a:off x="818575" y="1288250"/>
            <a:ext cx="3772800" cy="21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 sz="2900"/>
              <a:t>Integrantes:</a:t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latin typeface="Lato"/>
                <a:ea typeface="Lato"/>
                <a:cs typeface="Lato"/>
                <a:sym typeface="Lato"/>
              </a:rPr>
              <a:t>Gisela Caputo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latin typeface="Lato"/>
                <a:ea typeface="Lato"/>
                <a:cs typeface="Lato"/>
                <a:sym typeface="Lato"/>
              </a:rPr>
              <a:t>Fernando Gentico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latin typeface="Lato"/>
                <a:ea typeface="Lato"/>
                <a:cs typeface="Lato"/>
                <a:sym typeface="Lato"/>
              </a:rPr>
              <a:t>Patricio Tojo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latin typeface="Lato"/>
                <a:ea typeface="Lato"/>
                <a:cs typeface="Lato"/>
                <a:sym typeface="Lato"/>
              </a:rPr>
              <a:t>Emmanuel Saavedra</a:t>
            </a:r>
            <a:endParaRPr sz="2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idx="4294967295" type="body"/>
          </p:nvPr>
        </p:nvSpPr>
        <p:spPr>
          <a:xfrm>
            <a:off x="729450" y="989525"/>
            <a:ext cx="7688700" cy="3493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de features: 30  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Dummies barrios (23)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Dummies amenities (3)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Dummies tipo de propiedad (2)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Dummies antigüedad (2)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475" y="3328075"/>
            <a:ext cx="2539538" cy="12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8271" y="1794575"/>
            <a:ext cx="4210825" cy="26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4"/>
          <p:cNvSpPr txBox="1"/>
          <p:nvPr/>
        </p:nvSpPr>
        <p:spPr>
          <a:xfrm>
            <a:off x="812575" y="2955825"/>
            <a:ext cx="570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-419" sz="1500"/>
              <a:t>R2:</a:t>
            </a:r>
            <a:endParaRPr/>
          </a:p>
        </p:txBody>
      </p:sp>
      <p:sp>
        <p:nvSpPr>
          <p:cNvPr id="244" name="Google Shape;244;p34"/>
          <p:cNvSpPr txBox="1"/>
          <p:nvPr>
            <p:ph idx="4294967295" type="title"/>
          </p:nvPr>
        </p:nvSpPr>
        <p:spPr>
          <a:xfrm>
            <a:off x="799117" y="171450"/>
            <a:ext cx="65169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2700"/>
              <a:buFont typeface="Libre Franklin Medium"/>
              <a:buNone/>
            </a:pPr>
            <a:r>
              <a:rPr lang="es-419"/>
              <a:t>MODELO FINAL</a:t>
            </a:r>
            <a:endParaRPr sz="27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1110450" y="1467025"/>
            <a:ext cx="7688700" cy="516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Ridge y Lasso con y sin CV</a:t>
            </a:r>
            <a:endParaRPr/>
          </a:p>
        </p:txBody>
      </p:sp>
      <p:pic>
        <p:nvPicPr>
          <p:cNvPr id="251" name="Google Shape;25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100" y="2628175"/>
            <a:ext cx="6267450" cy="144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35"/>
          <p:cNvCxnSpPr/>
          <p:nvPr/>
        </p:nvCxnSpPr>
        <p:spPr>
          <a:xfrm>
            <a:off x="3838825" y="3466150"/>
            <a:ext cx="674400" cy="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type="title"/>
          </p:nvPr>
        </p:nvSpPr>
        <p:spPr>
          <a:xfrm>
            <a:off x="348450" y="1238425"/>
            <a:ext cx="7688700" cy="516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Proyecciones</a:t>
            </a:r>
            <a:endParaRPr/>
          </a:p>
        </p:txBody>
      </p:sp>
      <p:pic>
        <p:nvPicPr>
          <p:cNvPr id="259" name="Google Shape;2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30400"/>
            <a:ext cx="8839199" cy="1820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2925" y="847587"/>
            <a:ext cx="1297675" cy="12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799117" y="171450"/>
            <a:ext cx="65169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2700"/>
              <a:buFont typeface="Libre Franklin Medium"/>
              <a:buNone/>
            </a:pPr>
            <a:r>
              <a:rPr lang="es-419"/>
              <a:t>DIAGNOSTICO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729450" y="1110175"/>
            <a:ext cx="7688700" cy="3675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Luego del primer desafío sobre el dataset de Properati, procedemos a estimar el precio por m2 en dólares de las propiedades en Capital Federal</a:t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convirtieron en “Otros” los barrios con peso relativo menor a 5% (cuatro dummies).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corrieron modelos de Regresion Lineal, RidgeCV y LassoCV (cv=5).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Split test 25%.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Normalización (stdscaler).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R2 = 0,06.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Concluimos que era debido a ciertos análisis faltantes al momento de realizar la limpieza original del dataset.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950" y="2536350"/>
            <a:ext cx="6163550" cy="6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435775" y="925900"/>
            <a:ext cx="7688700" cy="3837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s-419">
                <a:latin typeface="Arial"/>
                <a:ea typeface="Arial"/>
                <a:cs typeface="Arial"/>
                <a:sym typeface="Arial"/>
              </a:rPr>
              <a:t>Se continuó con la eliminación de outliers 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775" y="1292525"/>
            <a:ext cx="3660950" cy="233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2200" y="1292525"/>
            <a:ext cx="3481325" cy="225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/>
        </p:nvSpPr>
        <p:spPr>
          <a:xfrm>
            <a:off x="379575" y="3760550"/>
            <a:ext cx="75381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Boxplots.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imputaciones de las estimaciones de variables (medianas).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Se eliminaron las propiedades tipo stores.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7"/>
          <p:cNvSpPr txBox="1"/>
          <p:nvPr>
            <p:ph type="title"/>
          </p:nvPr>
        </p:nvSpPr>
        <p:spPr>
          <a:xfrm>
            <a:off x="799117" y="171450"/>
            <a:ext cx="65169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2700"/>
              <a:buFont typeface="Libre Franklin Medium"/>
              <a:buNone/>
            </a:pPr>
            <a:r>
              <a:rPr lang="es-419" sz="2700"/>
              <a:t>LIMPIEZA</a:t>
            </a:r>
            <a:endParaRPr sz="27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404400" y="1073200"/>
            <a:ext cx="7688700" cy="3493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generaron variables que no se habían trabajado en el desafío 1: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amenities: baños en suite, parrillas, piletas y cocheras.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cantidad de baños.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antigüedad: a estrenar, promedio, antiguo.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generaron variables dummies que se sumaron al dataset: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Barrios (todos).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Amenities.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Antigüedad.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 de propiedad.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600" y="3375675"/>
            <a:ext cx="2771400" cy="181534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 txBox="1"/>
          <p:nvPr/>
        </p:nvSpPr>
        <p:spPr>
          <a:xfrm>
            <a:off x="8214625" y="3502675"/>
            <a:ext cx="7695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Lato"/>
                <a:ea typeface="Lato"/>
                <a:cs typeface="Lato"/>
                <a:sym typeface="Lato"/>
              </a:rPr>
              <a:t>usd/m2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8"/>
          <p:cNvSpPr txBox="1"/>
          <p:nvPr>
            <p:ph type="title"/>
          </p:nvPr>
        </p:nvSpPr>
        <p:spPr>
          <a:xfrm>
            <a:off x="799117" y="171450"/>
            <a:ext cx="65169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2700"/>
              <a:buFont typeface="Libre Franklin Medium"/>
              <a:buNone/>
            </a:pPr>
            <a:r>
              <a:rPr lang="es-419" sz="2700"/>
              <a:t>LIMPIEZA</a:t>
            </a:r>
            <a:endParaRPr sz="27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/>
          <p:nvPr/>
        </p:nvSpPr>
        <p:spPr>
          <a:xfrm>
            <a:off x="5872450" y="22425"/>
            <a:ext cx="3271500" cy="520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671500" y="1681450"/>
            <a:ext cx="4537800" cy="3060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03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1" lang="es-4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Modelos con ajuste bajo (R2 = 0,048)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03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1" lang="es-4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Correlación cercana a cero con usd/m2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03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dejaron de lado en los features de los modelos siguientes.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275" y="2913125"/>
            <a:ext cx="3507724" cy="223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125" y="1205213"/>
            <a:ext cx="4076501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9"/>
          <p:cNvSpPr txBox="1"/>
          <p:nvPr>
            <p:ph type="title"/>
          </p:nvPr>
        </p:nvSpPr>
        <p:spPr>
          <a:xfrm>
            <a:off x="799117" y="171450"/>
            <a:ext cx="65169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2700"/>
              <a:buFont typeface="Libre Franklin Medium"/>
              <a:buNone/>
            </a:pPr>
            <a:r>
              <a:rPr lang="es-419"/>
              <a:t>VARIABLES CUANTITATIVAS</a:t>
            </a:r>
            <a:endParaRPr sz="27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729450" y="324025"/>
            <a:ext cx="7688700" cy="516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MODELOS con todas las dummies</a:t>
            </a:r>
            <a:endParaRPr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729450" y="1065725"/>
            <a:ext cx="7688700" cy="3493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de features: 65  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Dummies barrios (57)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Dummies amenities (4)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Dummies tipo de propiedad (2)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Dummies antigüedad (2)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R2: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300" y="2949650"/>
            <a:ext cx="2896350" cy="14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2075" y="1538700"/>
            <a:ext cx="4076076" cy="2547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729450" y="324025"/>
            <a:ext cx="7688700" cy="516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 values</a:t>
            </a:r>
            <a:endParaRPr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825" y="86900"/>
            <a:ext cx="4513405" cy="505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797275" y="848325"/>
            <a:ext cx="3386100" cy="1653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values &gt; 5%: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Dummies barrios (34)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Parrillas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Elizalde Inmuebles - Inmobiliaria en Mendoza, venta de propiedades ..." id="215" name="Google Shape;21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300" y="2250300"/>
            <a:ext cx="2690025" cy="19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799117" y="400050"/>
            <a:ext cx="65169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2700"/>
              <a:buFont typeface="Libre Franklin Medium"/>
              <a:buNone/>
            </a:pPr>
            <a:r>
              <a:rPr lang="es-419"/>
              <a:t>Nuevas variables</a:t>
            </a:r>
            <a:endParaRPr/>
          </a:p>
        </p:txBody>
      </p:sp>
      <p:sp>
        <p:nvSpPr>
          <p:cNvPr id="222" name="Google Shape;222;p32"/>
          <p:cNvSpPr txBox="1"/>
          <p:nvPr>
            <p:ph idx="4294967295" type="body"/>
          </p:nvPr>
        </p:nvSpPr>
        <p:spPr>
          <a:xfrm>
            <a:off x="729450" y="1370525"/>
            <a:ext cx="3540000" cy="3493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NIVEL DE INGRESOS (EPH) 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Índice Promedio por barrio.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Índice Máximo por barrio.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DISTANCIA AL SUBTE (GCBA):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Distancia de la propiedad a la estación de subte más cercana.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80700"/>
            <a:ext cx="2715800" cy="244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idx="1" type="body"/>
          </p:nvPr>
        </p:nvSpPr>
        <p:spPr>
          <a:xfrm>
            <a:off x="729450" y="989525"/>
            <a:ext cx="3882000" cy="3493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de features: 33 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Dummies barrios (23)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Dummies amenities (3)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Dummies tipo de propiedad (2)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Dummies antigüedad (2)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Nivel de ingreso (2)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Distancia al Subte (1)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414" y="3457200"/>
            <a:ext cx="2170411" cy="113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1451" y="1520200"/>
            <a:ext cx="3102149" cy="1989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3"/>
          <p:cNvSpPr txBox="1"/>
          <p:nvPr/>
        </p:nvSpPr>
        <p:spPr>
          <a:xfrm>
            <a:off x="795300" y="3128700"/>
            <a:ext cx="570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-419" sz="1500"/>
              <a:t>R2:</a:t>
            </a:r>
            <a:endParaRPr/>
          </a:p>
        </p:txBody>
      </p:sp>
      <p:pic>
        <p:nvPicPr>
          <p:cNvPr id="233" name="Google Shape;23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0300" y="4042650"/>
            <a:ext cx="3603325" cy="7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3"/>
          <p:cNvSpPr txBox="1"/>
          <p:nvPr>
            <p:ph type="title"/>
          </p:nvPr>
        </p:nvSpPr>
        <p:spPr>
          <a:xfrm>
            <a:off x="799117" y="171450"/>
            <a:ext cx="65169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2700"/>
              <a:buFont typeface="Libre Franklin Medium"/>
              <a:buNone/>
            </a:pPr>
            <a:r>
              <a:rPr lang="es-419"/>
              <a:t>MODELOS CON NUEVAS VARIABLES</a:t>
            </a:r>
            <a:endParaRPr sz="27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mpresarial Contraste 16x9">
  <a:themeElements>
    <a:clrScheme name="BusinessContrast">
      <a:dk1>
        <a:srgbClr val="000000"/>
      </a:dk1>
      <a:lt1>
        <a:srgbClr val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