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firstSlideNum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6" d="100"/>
          <a:sy n="116" d="100"/>
        </p:scale>
        <p:origin x="582" y="1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BB0A5C-1BFF-784E-96E7-ADC81E17ADE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8A51D56-E1B6-7242-A9B1-401289EF6FB7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AAB8358-D843-AE44-8855-4D8EBE63880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6EB6A63-8A35-0A4F-BBEC-2525EE1CAD6C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0170B8A-A304-EE46-A666-846AA637BE36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C4F165-4A84-1D44-8929-90474D3ECA18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517F6AE-86FB-B44D-B8C0-77E53A743C9C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206B15-AF4D-A148-84B3-782A1C7E5C4B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F77859-03E5-2E49-BDBD-71B79A12FD66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1BC931-5948-A64F-96EE-86232FB93C27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AFC17D-0949-4F4C-9F5D-7673DC461269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915716-C0A1-8540-A810-C8D09F43567A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8505E5-D854-4F49-B92D-CF1DC79AF5B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3.emf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3.emf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3.emf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6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6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6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11.png"/><Relationship Id="rId4" Type="http://schemas.openxmlformats.org/officeDocument/2006/relationships/image" Target="../media/image64.png"/><Relationship Id="rId5" Type="http://schemas.openxmlformats.org/officeDocument/2006/relationships/image" Target="../media/image49.png"/><Relationship Id="rId6" Type="http://schemas.openxmlformats.org/officeDocument/2006/relationships/image" Target="../media/image6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3.emf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Relationship Id="rId9" Type="http://schemas.openxmlformats.org/officeDocument/2006/relationships/image" Target="../media/image21.jpg"/><Relationship Id="rId10" Type="http://schemas.openxmlformats.org/officeDocument/2006/relationships/image" Target="../media/image22.jpg"/><Relationship Id="rId11" Type="http://schemas.openxmlformats.org/officeDocument/2006/relationships/image" Target="../media/image23.jpg"/><Relationship Id="rId12" Type="http://schemas.openxmlformats.org/officeDocument/2006/relationships/image" Target="../media/image24.jpg"/><Relationship Id="rId13" Type="http://schemas.openxmlformats.org/officeDocument/2006/relationships/image" Target="../media/image25.png"/><Relationship Id="rId14" Type="http://schemas.openxmlformats.org/officeDocument/2006/relationships/image" Target="../media/image26.jpg"/><Relationship Id="rId15" Type="http://schemas.openxmlformats.org/officeDocument/2006/relationships/image" Target="../media/image27.jpg"/><Relationship Id="rId16" Type="http://schemas.openxmlformats.org/officeDocument/2006/relationships/image" Target="../media/image28.jpg"/><Relationship Id="rId17" Type="http://schemas.openxmlformats.org/officeDocument/2006/relationships/image" Target="../media/image29.jp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jpg"/><Relationship Id="rId24" Type="http://schemas.openxmlformats.org/officeDocument/2006/relationships/image" Target="../media/image36.png"/><Relationship Id="rId25" Type="http://schemas.openxmlformats.org/officeDocument/2006/relationships/image" Target="../media/image37.jpg"/><Relationship Id="rId26" Type="http://schemas.openxmlformats.org/officeDocument/2006/relationships/image" Target="../media/image38.jpg"/><Relationship Id="rId27" Type="http://schemas.openxmlformats.org/officeDocument/2006/relationships/image" Target="../media/image39.png"/><Relationship Id="rId28" Type="http://schemas.openxmlformats.org/officeDocument/2006/relationships/image" Target="../media/image40.jpg"/><Relationship Id="rId29" Type="http://schemas.openxmlformats.org/officeDocument/2006/relationships/image" Target="../media/image4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5763199" y="2054853"/>
            <a:ext cx="0" cy="2061860"/>
          </a:xfrm>
          <a:prstGeom prst="line">
            <a:avLst/>
          </a:prstGeom>
          <a:ln w="12700">
            <a:solidFill>
              <a:srgbClr val="0079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6248782" y="2240109"/>
            <a:ext cx="3549184" cy="1691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2200">
                <a:solidFill>
                  <a:srgbClr val="1E467E"/>
                </a:solidFill>
                <a:latin typeface="Arial"/>
                <a:cs typeface="Arial"/>
              </a:rPr>
              <a:t>Управление 646/3.</a:t>
            </a:r>
            <a:endParaRPr lang="en-US" sz="2200">
              <a:solidFill>
                <a:srgbClr val="1E467E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2200">
                <a:solidFill>
                  <a:srgbClr val="1E467E"/>
                </a:solidFill>
                <a:latin typeface="Arial"/>
                <a:cs typeface="Arial"/>
              </a:rPr>
              <a:t>Результаты и планы.</a:t>
            </a:r>
            <a:endParaRPr/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2200">
                <a:solidFill>
                  <a:srgbClr val="1E467E"/>
                </a:solidFill>
                <a:latin typeface="Arial"/>
                <a:cs typeface="Arial"/>
              </a:rPr>
              <a:t>АСЭЗ 2.0.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87994" y="2297392"/>
            <a:ext cx="3197891" cy="1576782"/>
          </a:xfrm>
          <a:prstGeom prst="rect">
            <a:avLst/>
          </a:prstGeom>
        </p:spPr>
      </p:pic>
      <p:sp>
        <p:nvSpPr>
          <p:cNvPr id="5" name="Заголовок 1"/>
          <p:cNvSpPr txBox="1"/>
          <p:nvPr/>
        </p:nvSpPr>
        <p:spPr bwMode="auto">
          <a:xfrm>
            <a:off x="186384" y="6408234"/>
            <a:ext cx="2943391" cy="311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1800">
                <a:solidFill>
                  <a:srgbClr val="1E467E"/>
                </a:solidFill>
                <a:latin typeface="Arial"/>
                <a:cs typeface="Arial"/>
              </a:rPr>
              <a:t>Марков М.Г.    16.10.2023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332788" y="1286631"/>
            <a:ext cx="1859212" cy="2276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47015" y="1286631"/>
            <a:ext cx="2842314" cy="2276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10536" y="1286631"/>
            <a:ext cx="2842314" cy="2276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1286631"/>
            <a:ext cx="2755606" cy="2276205"/>
          </a:xfrm>
          <a:prstGeom prst="rect">
            <a:avLst/>
          </a:prstGeom>
        </p:spPr>
      </p:pic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Текущее сопровождение АСЭЗ. Ранжирование задач на </a:t>
            </a:r>
            <a:r>
              <a:rPr lang="en-US" sz="2400">
                <a:solidFill>
                  <a:srgbClr val="1E467E"/>
                </a:solidFill>
                <a:latin typeface="Arial"/>
                <a:cs typeface="Arial"/>
              </a:rPr>
              <a:t>DevProm</a:t>
            </a:r>
            <a:endParaRPr lang="en-US" sz="2400">
              <a:solidFill>
                <a:srgbClr val="1E467E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grpSp>
        <p:nvGrpSpPr>
          <p:cNvPr id="89" name="Группа 88"/>
          <p:cNvGrpSpPr/>
          <p:nvPr/>
        </p:nvGrpSpPr>
        <p:grpSpPr bwMode="auto">
          <a:xfrm>
            <a:off x="1354084" y="4538808"/>
            <a:ext cx="5317060" cy="1964738"/>
            <a:chOff x="6361134" y="4642211"/>
            <a:chExt cx="5317060" cy="1964738"/>
          </a:xfrm>
        </p:grpSpPr>
        <p:sp>
          <p:nvSpPr>
            <p:cNvPr id="90" name="Прямоугольник 89"/>
            <p:cNvSpPr/>
            <p:nvPr/>
          </p:nvSpPr>
          <p:spPr bwMode="auto">
            <a:xfrm>
              <a:off x="7620212" y="5130193"/>
              <a:ext cx="4057982" cy="1476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1" name="Прямоугольник 90"/>
            <p:cNvSpPr/>
            <p:nvPr/>
          </p:nvSpPr>
          <p:spPr bwMode="auto">
            <a:xfrm>
              <a:off x="7620212" y="4642211"/>
              <a:ext cx="4057982" cy="49700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2" name="Прямоугольник 91"/>
            <p:cNvSpPr/>
            <p:nvPr/>
          </p:nvSpPr>
          <p:spPr bwMode="auto">
            <a:xfrm>
              <a:off x="6367873" y="4645549"/>
              <a:ext cx="1267527" cy="1961400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cxnSp>
          <p:nvCxnSpPr>
            <p:cNvPr id="93" name="Прямая соединительная линия 38"/>
            <p:cNvCxnSpPr>
              <a:cxnSpLocks/>
            </p:cNvCxnSpPr>
            <p:nvPr/>
          </p:nvCxnSpPr>
          <p:spPr bwMode="auto">
            <a:xfrm>
              <a:off x="6361134" y="5137702"/>
              <a:ext cx="5310321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94" name="Прямая соединительная линия 38"/>
            <p:cNvCxnSpPr>
              <a:cxnSpLocks/>
            </p:cNvCxnSpPr>
            <p:nvPr/>
          </p:nvCxnSpPr>
          <p:spPr bwMode="auto">
            <a:xfrm>
              <a:off x="6361134" y="5627451"/>
              <a:ext cx="5310321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95" name="Прямая соединительная линия 38"/>
            <p:cNvCxnSpPr>
              <a:cxnSpLocks/>
            </p:cNvCxnSpPr>
            <p:nvPr/>
          </p:nvCxnSpPr>
          <p:spPr bwMode="auto">
            <a:xfrm>
              <a:off x="6361134" y="6117200"/>
              <a:ext cx="5310321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sp>
          <p:nvSpPr>
            <p:cNvPr id="96" name="Заголовок 1"/>
            <p:cNvSpPr txBox="1"/>
            <p:nvPr/>
          </p:nvSpPr>
          <p:spPr bwMode="auto">
            <a:xfrm>
              <a:off x="7635919" y="4737160"/>
              <a:ext cx="1427135" cy="332471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На Департамент/</a:t>
              </a:r>
              <a:b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</a:b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Всех пользователей</a:t>
              </a:r>
              <a:endParaRPr lang="en-US" sz="1000" b="1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97" name="Заголовок 1"/>
            <p:cNvSpPr txBox="1"/>
            <p:nvPr/>
          </p:nvSpPr>
          <p:spPr bwMode="auto">
            <a:xfrm>
              <a:off x="9141556" y="4676213"/>
              <a:ext cx="1302069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На группу пользователей (отдел/Управление)</a:t>
              </a:r>
              <a:endParaRPr lang="en-US" sz="1000" b="1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13" name="Заголовок 1"/>
            <p:cNvSpPr txBox="1"/>
            <p:nvPr/>
          </p:nvSpPr>
          <p:spPr bwMode="auto">
            <a:xfrm>
              <a:off x="10569213" y="4789245"/>
              <a:ext cx="1080771" cy="230934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На одного пользователя</a:t>
              </a:r>
              <a:endParaRPr lang="en-US" sz="1000" b="1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14" name="Заголовок 1"/>
            <p:cNvSpPr txBox="1"/>
            <p:nvPr/>
          </p:nvSpPr>
          <p:spPr bwMode="auto">
            <a:xfrm>
              <a:off x="7704343" y="5169858"/>
              <a:ext cx="1290288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C00000"/>
                  </a:solidFill>
                  <a:latin typeface="Arial"/>
                  <a:cs typeface="Arial"/>
                </a:rPr>
                <a:t>КРИТИЧНЫЙ</a:t>
              </a:r>
              <a:endParaRPr lang="en-US" sz="1200" b="1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16" name="Заголовок 1"/>
            <p:cNvSpPr txBox="1"/>
            <p:nvPr/>
          </p:nvSpPr>
          <p:spPr bwMode="auto">
            <a:xfrm>
              <a:off x="7704343" y="5665351"/>
              <a:ext cx="1290288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FF9A00"/>
                  </a:solidFill>
                  <a:latin typeface="Arial"/>
                  <a:cs typeface="Arial"/>
                </a:rPr>
                <a:t>ВЫСОКИЙ</a:t>
              </a:r>
              <a:endParaRPr lang="en-US" sz="1200" b="1">
                <a:solidFill>
                  <a:srgbClr val="FF9A00"/>
                </a:solidFill>
                <a:latin typeface="Arial"/>
                <a:cs typeface="Arial"/>
              </a:endParaRPr>
            </a:p>
          </p:txBody>
        </p:sp>
        <p:sp>
          <p:nvSpPr>
            <p:cNvPr id="117" name="Заголовок 1"/>
            <p:cNvSpPr txBox="1"/>
            <p:nvPr/>
          </p:nvSpPr>
          <p:spPr bwMode="auto">
            <a:xfrm>
              <a:off x="7704343" y="6155098"/>
              <a:ext cx="1290288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6FC7F3"/>
                  </a:solidFill>
                  <a:latin typeface="Arial"/>
                  <a:cs typeface="Arial"/>
                </a:rPr>
                <a:t>СРЕДНИЙ</a:t>
              </a:r>
              <a:endParaRPr lang="en-US" sz="1200" b="1">
                <a:solidFill>
                  <a:srgbClr val="FFC000"/>
                </a:solidFill>
                <a:latin typeface="Arial"/>
                <a:cs typeface="Arial"/>
              </a:endParaRPr>
            </a:p>
          </p:txBody>
        </p:sp>
        <p:cxnSp>
          <p:nvCxnSpPr>
            <p:cNvPr id="118" name="Прямая соединительная линия 38"/>
            <p:cNvCxnSpPr>
              <a:cxnSpLocks/>
            </p:cNvCxnSpPr>
            <p:nvPr/>
          </p:nvCxnSpPr>
          <p:spPr bwMode="auto">
            <a:xfrm>
              <a:off x="9078761" y="4647955"/>
              <a:ext cx="0" cy="1958994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119" name="Прямая соединительная линия 38"/>
            <p:cNvCxnSpPr>
              <a:cxnSpLocks/>
            </p:cNvCxnSpPr>
            <p:nvPr/>
          </p:nvCxnSpPr>
          <p:spPr bwMode="auto">
            <a:xfrm>
              <a:off x="10506418" y="4647955"/>
              <a:ext cx="0" cy="1958994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120" name="Прямая соединительная линия 38"/>
            <p:cNvCxnSpPr>
              <a:cxnSpLocks/>
            </p:cNvCxnSpPr>
            <p:nvPr/>
          </p:nvCxnSpPr>
          <p:spPr bwMode="auto">
            <a:xfrm>
              <a:off x="7623494" y="4647955"/>
              <a:ext cx="0" cy="1958994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sp>
          <p:nvSpPr>
            <p:cNvPr id="121" name="Заголовок 1"/>
            <p:cNvSpPr txBox="1"/>
            <p:nvPr/>
          </p:nvSpPr>
          <p:spPr bwMode="auto">
            <a:xfrm>
              <a:off x="9131998" y="5169858"/>
              <a:ext cx="1290288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FF9A00"/>
                  </a:solidFill>
                  <a:latin typeface="Arial"/>
                  <a:cs typeface="Arial"/>
                </a:rPr>
                <a:t>ВЫСОКИЙ</a:t>
              </a:r>
              <a:endParaRPr lang="en-US" sz="1200" b="1">
                <a:solidFill>
                  <a:srgbClr val="FF9A00"/>
                </a:solidFill>
                <a:latin typeface="Arial"/>
                <a:cs typeface="Arial"/>
              </a:endParaRPr>
            </a:p>
          </p:txBody>
        </p:sp>
        <p:sp>
          <p:nvSpPr>
            <p:cNvPr id="122" name="Заголовок 1"/>
            <p:cNvSpPr txBox="1"/>
            <p:nvPr/>
          </p:nvSpPr>
          <p:spPr bwMode="auto">
            <a:xfrm>
              <a:off x="9131998" y="5665351"/>
              <a:ext cx="1290288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6FC7F3"/>
                  </a:solidFill>
                  <a:latin typeface="Arial"/>
                  <a:cs typeface="Arial"/>
                </a:rPr>
                <a:t>СРЕДНИЙ</a:t>
              </a:r>
              <a:endParaRPr lang="en-US" sz="1200" b="1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  <p:sp>
          <p:nvSpPr>
            <p:cNvPr id="123" name="Заголовок 1"/>
            <p:cNvSpPr txBox="1"/>
            <p:nvPr/>
          </p:nvSpPr>
          <p:spPr bwMode="auto">
            <a:xfrm>
              <a:off x="9131998" y="6155098"/>
              <a:ext cx="1290288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00B050"/>
                  </a:solidFill>
                  <a:latin typeface="Arial"/>
                  <a:cs typeface="Arial"/>
                </a:rPr>
                <a:t>НИЗКИЙ</a:t>
              </a:r>
              <a:endParaRPr lang="en-US" sz="1200" b="1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  <p:sp>
          <p:nvSpPr>
            <p:cNvPr id="124" name="Заголовок 1"/>
            <p:cNvSpPr txBox="1"/>
            <p:nvPr/>
          </p:nvSpPr>
          <p:spPr bwMode="auto">
            <a:xfrm>
              <a:off x="10590546" y="5169858"/>
              <a:ext cx="1080771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6FC7F3"/>
                  </a:solidFill>
                  <a:latin typeface="Arial"/>
                  <a:cs typeface="Arial"/>
                </a:rPr>
                <a:t>СРЕДНИЙ</a:t>
              </a:r>
              <a:endParaRPr lang="en-US" sz="1200" b="1">
                <a:solidFill>
                  <a:srgbClr val="6FC7F3"/>
                </a:solidFill>
                <a:latin typeface="Arial"/>
                <a:cs typeface="Arial"/>
              </a:endParaRPr>
            </a:p>
          </p:txBody>
        </p:sp>
        <p:sp>
          <p:nvSpPr>
            <p:cNvPr id="125" name="Заголовок 1"/>
            <p:cNvSpPr txBox="1"/>
            <p:nvPr/>
          </p:nvSpPr>
          <p:spPr bwMode="auto">
            <a:xfrm>
              <a:off x="10590546" y="5665351"/>
              <a:ext cx="1080771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00B050"/>
                  </a:solidFill>
                  <a:latin typeface="Arial"/>
                  <a:cs typeface="Arial"/>
                </a:rPr>
                <a:t>НИЗКИЙ</a:t>
              </a:r>
              <a:endParaRPr lang="en-US" sz="1200" b="1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  <p:sp>
          <p:nvSpPr>
            <p:cNvPr id="126" name="Заголовок 1"/>
            <p:cNvSpPr txBox="1"/>
            <p:nvPr/>
          </p:nvSpPr>
          <p:spPr bwMode="auto">
            <a:xfrm>
              <a:off x="10590546" y="6155098"/>
              <a:ext cx="1080771" cy="421213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1200" b="1">
                  <a:solidFill>
                    <a:srgbClr val="00B050"/>
                  </a:solidFill>
                  <a:latin typeface="Arial"/>
                  <a:cs typeface="Arial"/>
                </a:rPr>
                <a:t>НИЗКИЙ</a:t>
              </a:r>
              <a:endParaRPr lang="en-US" sz="1200" b="1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  <p:sp>
          <p:nvSpPr>
            <p:cNvPr id="127" name="Заголовок 1"/>
            <p:cNvSpPr txBox="1"/>
            <p:nvPr/>
          </p:nvSpPr>
          <p:spPr bwMode="auto">
            <a:xfrm>
              <a:off x="6807785" y="4647955"/>
              <a:ext cx="731579" cy="234808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defRPr/>
              </a:pP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Влияние</a:t>
              </a:r>
              <a:endParaRPr lang="en-US" sz="1000" b="1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28" name="Заголовок 1"/>
            <p:cNvSpPr txBox="1"/>
            <p:nvPr/>
          </p:nvSpPr>
          <p:spPr bwMode="auto">
            <a:xfrm>
              <a:off x="6436816" y="4914211"/>
              <a:ext cx="914638" cy="210606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Критичность</a:t>
              </a:r>
              <a:endParaRPr lang="en-US" sz="1000" b="1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cxnSp>
          <p:nvCxnSpPr>
            <p:cNvPr id="129" name="Прямая соединительная линия 38"/>
            <p:cNvCxnSpPr>
              <a:cxnSpLocks/>
            </p:cNvCxnSpPr>
            <p:nvPr/>
          </p:nvCxnSpPr>
          <p:spPr bwMode="auto">
            <a:xfrm>
              <a:off x="6367354" y="4656901"/>
              <a:ext cx="1268045" cy="480802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sp>
          <p:nvSpPr>
            <p:cNvPr id="130" name="Заголовок 1"/>
            <p:cNvSpPr txBox="1"/>
            <p:nvPr/>
          </p:nvSpPr>
          <p:spPr bwMode="auto">
            <a:xfrm>
              <a:off x="6452001" y="6207543"/>
              <a:ext cx="1090645" cy="337934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Низкая</a:t>
              </a:r>
              <a:endParaRPr lang="en-US" sz="1000" b="1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31" name="Заголовок 1"/>
            <p:cNvSpPr txBox="1"/>
            <p:nvPr/>
          </p:nvSpPr>
          <p:spPr bwMode="auto">
            <a:xfrm>
              <a:off x="6452001" y="5716103"/>
              <a:ext cx="1090645" cy="337934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Средняя</a:t>
              </a:r>
              <a:endParaRPr lang="en-US" sz="1000" b="1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32" name="Заголовок 1"/>
            <p:cNvSpPr txBox="1"/>
            <p:nvPr/>
          </p:nvSpPr>
          <p:spPr bwMode="auto">
            <a:xfrm>
              <a:off x="6452001" y="5233207"/>
              <a:ext cx="1090645" cy="337934"/>
            </a:xfrm>
            <a:prstGeom prst="rect">
              <a:avLst/>
            </a:prstGeom>
            <a:grpFill/>
          </p:spPr>
          <p:txBody>
            <a:bodyPr vert="horz" lIns="0" tIns="0" rIns="0" bIns="0" rtlCol="0" anchor="ctr">
              <a:noAutofit/>
            </a:bodyPr>
            <a:lstStyle>
              <a:lvl1pPr algn="l" defTabSz="914400">
                <a:lnSpc>
                  <a:spcPct val="90000"/>
                </a:lnSpc>
                <a:spcBef>
                  <a:spcPts val="0"/>
                </a:spcBef>
                <a:buNone/>
                <a:defRPr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ru-RU" sz="1000" b="1">
                  <a:solidFill>
                    <a:prstClr val="white"/>
                  </a:solidFill>
                  <a:latin typeface="Arial"/>
                  <a:cs typeface="Arial"/>
                </a:rPr>
                <a:t>Высокая</a:t>
              </a:r>
              <a:endParaRPr lang="en-US" sz="1000" b="1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cxnSp>
          <p:nvCxnSpPr>
            <p:cNvPr id="133" name="Прямая соединительная линия 38"/>
            <p:cNvCxnSpPr>
              <a:cxnSpLocks/>
            </p:cNvCxnSpPr>
            <p:nvPr/>
          </p:nvCxnSpPr>
          <p:spPr bwMode="auto">
            <a:xfrm>
              <a:off x="6361134" y="6606949"/>
              <a:ext cx="5310321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134" name="Прямая соединительная линия 38"/>
            <p:cNvCxnSpPr>
              <a:cxnSpLocks/>
            </p:cNvCxnSpPr>
            <p:nvPr/>
          </p:nvCxnSpPr>
          <p:spPr bwMode="auto">
            <a:xfrm>
              <a:off x="6361134" y="4647955"/>
              <a:ext cx="5310321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135" name="Прямая соединительная линия 38"/>
            <p:cNvCxnSpPr>
              <a:cxnSpLocks/>
            </p:cNvCxnSpPr>
            <p:nvPr/>
          </p:nvCxnSpPr>
          <p:spPr bwMode="auto">
            <a:xfrm>
              <a:off x="6367873" y="4647955"/>
              <a:ext cx="0" cy="1958994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136" name="Прямая соединительная линия 38"/>
            <p:cNvCxnSpPr>
              <a:cxnSpLocks/>
            </p:cNvCxnSpPr>
            <p:nvPr/>
          </p:nvCxnSpPr>
          <p:spPr bwMode="auto">
            <a:xfrm>
              <a:off x="11671316" y="4647955"/>
              <a:ext cx="0" cy="1958994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</p:grpSp>
      <p:sp>
        <p:nvSpPr>
          <p:cNvPr id="137" name="Rounded Rectangle 2"/>
          <p:cNvSpPr/>
          <p:nvPr/>
        </p:nvSpPr>
        <p:spPr bwMode="auto">
          <a:xfrm>
            <a:off x="1359672" y="956353"/>
            <a:ext cx="2674310" cy="3210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000" i="1">
              <a:solidFill>
                <a:srgbClr val="0070C0"/>
              </a:solidFill>
              <a:latin typeface="Century Gothic"/>
              <a:ea typeface="宋体"/>
              <a:cs typeface="Arial"/>
            </a:endParaRPr>
          </a:p>
        </p:txBody>
      </p:sp>
      <p:sp>
        <p:nvSpPr>
          <p:cNvPr id="138" name="Rounded Rectangle 26"/>
          <p:cNvSpPr/>
          <p:nvPr/>
        </p:nvSpPr>
        <p:spPr bwMode="auto">
          <a:xfrm>
            <a:off x="1359672" y="956352"/>
            <a:ext cx="2539039" cy="305905"/>
          </a:xfrm>
          <a:custGeom>
            <a:avLst/>
            <a:gdLst>
              <a:gd name="connsiteX0" fmla="*/ 0 w 2384364"/>
              <a:gd name="connsiteY0" fmla="*/ 0 h 305905"/>
              <a:gd name="connsiteX1" fmla="*/ 2231412 w 2384364"/>
              <a:gd name="connsiteY1" fmla="*/ 0 h 305905"/>
              <a:gd name="connsiteX2" fmla="*/ 2384364 w 2384364"/>
              <a:gd name="connsiteY2" fmla="*/ 152953 h 305905"/>
              <a:gd name="connsiteX3" fmla="*/ 2384364 w 2384364"/>
              <a:gd name="connsiteY3" fmla="*/ 305905 h 305905"/>
              <a:gd name="connsiteX4" fmla="*/ 0 w 2384364"/>
              <a:gd name="connsiteY4" fmla="*/ 305905 h 305905"/>
              <a:gd name="connsiteX5" fmla="*/ 0 w 2384364"/>
              <a:gd name="connsiteY5" fmla="*/ 0 h 305905"/>
              <a:gd name="connsiteX0" fmla="*/ 0 w 2539039"/>
              <a:gd name="connsiteY0" fmla="*/ 0 h 305905"/>
              <a:gd name="connsiteX1" fmla="*/ 2231412 w 2539039"/>
              <a:gd name="connsiteY1" fmla="*/ 0 h 305905"/>
              <a:gd name="connsiteX2" fmla="*/ 2384364 w 2539039"/>
              <a:gd name="connsiteY2" fmla="*/ 152953 h 305905"/>
              <a:gd name="connsiteX3" fmla="*/ 2539039 w 2539039"/>
              <a:gd name="connsiteY3" fmla="*/ 305905 h 305905"/>
              <a:gd name="connsiteX4" fmla="*/ 0 w 2539039"/>
              <a:gd name="connsiteY4" fmla="*/ 305905 h 305905"/>
              <a:gd name="connsiteX5" fmla="*/ 0 w 2539039"/>
              <a:gd name="connsiteY5" fmla="*/ 0 h 30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9039" h="305905" fill="norm" stroke="1" extrusionOk="0">
                <a:moveTo>
                  <a:pt x="0" y="0"/>
                </a:moveTo>
                <a:lnTo>
                  <a:pt x="2231412" y="0"/>
                </a:lnTo>
                <a:lnTo>
                  <a:pt x="2384364" y="152953"/>
                </a:lnTo>
                <a:lnTo>
                  <a:pt x="2539039" y="305905"/>
                </a:lnTo>
                <a:lnTo>
                  <a:pt x="0" y="305905"/>
                </a:lnTo>
                <a:lnTo>
                  <a:pt x="0" y="0"/>
                </a:lnTo>
                <a:close/>
              </a:path>
            </a:pathLst>
          </a:custGeom>
          <a:solidFill>
            <a:srgbClr val="0476B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031626">
              <a:defRPr/>
            </a:pPr>
            <a:r>
              <a:rPr lang="ru-RU" sz="1500" b="1">
                <a:solidFill>
                  <a:prstClr val="white"/>
                </a:solidFill>
                <a:latin typeface="Arial"/>
              </a:rPr>
              <a:t>Газпром информ</a:t>
            </a:r>
            <a:endParaRPr lang="en-US" sz="1500" b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139" name="Прямоугольник 138"/>
          <p:cNvSpPr/>
          <p:nvPr/>
        </p:nvSpPr>
        <p:spPr bwMode="auto">
          <a:xfrm>
            <a:off x="1465330" y="1403417"/>
            <a:ext cx="2311238" cy="173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711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cs typeface="Arial"/>
              </a:rPr>
              <a:t>Спринт 1 раз в 2 недели</a:t>
            </a:r>
            <a:endParaRPr lang="en-US" sz="1400" b="1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40" name="Rounded Rectangle 2"/>
          <p:cNvSpPr/>
          <p:nvPr/>
        </p:nvSpPr>
        <p:spPr bwMode="auto">
          <a:xfrm>
            <a:off x="1812200" y="1687507"/>
            <a:ext cx="541062" cy="307904"/>
          </a:xfrm>
          <a:prstGeom prst="roundRect">
            <a:avLst>
              <a:gd name="adj" fmla="val 25845"/>
            </a:avLst>
          </a:prstGeom>
          <a:noFill/>
          <a:ln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b="1">
                <a:solidFill>
                  <a:srgbClr val="FF9A00"/>
                </a:solidFill>
                <a:latin typeface="Arial"/>
                <a:ea typeface="宋体"/>
                <a:cs typeface="Arial"/>
              </a:rPr>
              <a:t>56</a:t>
            </a:r>
            <a:endParaRPr/>
          </a:p>
        </p:txBody>
      </p:sp>
      <p:sp>
        <p:nvSpPr>
          <p:cNvPr id="141" name="Rounded Rectangle 2"/>
          <p:cNvSpPr/>
          <p:nvPr/>
        </p:nvSpPr>
        <p:spPr bwMode="auto">
          <a:xfrm>
            <a:off x="2901780" y="1687507"/>
            <a:ext cx="541062" cy="307904"/>
          </a:xfrm>
          <a:prstGeom prst="roundRect">
            <a:avLst>
              <a:gd name="adj" fmla="val 25845"/>
            </a:avLst>
          </a:prstGeom>
          <a:noFill/>
          <a:ln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b="1">
                <a:solidFill>
                  <a:srgbClr val="FF9A00"/>
                </a:solidFill>
                <a:latin typeface="Arial"/>
                <a:ea typeface="宋体"/>
                <a:cs typeface="Arial"/>
              </a:rPr>
              <a:t>68</a:t>
            </a:r>
            <a:endParaRPr/>
          </a:p>
        </p:txBody>
      </p:sp>
      <p:sp>
        <p:nvSpPr>
          <p:cNvPr id="159" name="Прямоугольник 158"/>
          <p:cNvSpPr/>
          <p:nvPr/>
        </p:nvSpPr>
        <p:spPr bwMode="auto">
          <a:xfrm>
            <a:off x="2732595" y="2031870"/>
            <a:ext cx="87943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11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prstClr val="black"/>
                </a:solidFill>
                <a:latin typeface="Arial"/>
                <a:cs typeface="Arial"/>
              </a:rPr>
              <a:t>9 мес. 2023</a:t>
            </a:r>
            <a:endParaRPr lang="en-US" sz="120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60" name="Прямая соединительная линия 159"/>
          <p:cNvCxnSpPr>
            <a:cxnSpLocks/>
          </p:cNvCxnSpPr>
          <p:nvPr/>
        </p:nvCxnSpPr>
        <p:spPr bwMode="auto">
          <a:xfrm>
            <a:off x="1359671" y="2273444"/>
            <a:ext cx="2674311" cy="0"/>
          </a:xfrm>
          <a:prstGeom prst="line">
            <a:avLst/>
          </a:prstGeom>
          <a:solidFill>
            <a:schemeClr val="bg1"/>
          </a:solidFill>
          <a:ln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Прямоугольник 160"/>
          <p:cNvSpPr/>
          <p:nvPr/>
        </p:nvSpPr>
        <p:spPr bwMode="auto">
          <a:xfrm>
            <a:off x="1521059" y="3629102"/>
            <a:ext cx="160237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7112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cs typeface="Arial"/>
              </a:rPr>
              <a:t>Договор на</a:t>
            </a:r>
            <a:br>
              <a:rPr lang="ru-RU" sz="1400" b="1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cs typeface="Arial"/>
              </a:rPr>
              <a:t>2024 год</a:t>
            </a:r>
            <a:endParaRPr lang="en-US" sz="14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78" name="Picture 84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259870" y="3722860"/>
            <a:ext cx="385362" cy="298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Группа 17"/>
          <p:cNvGrpSpPr/>
          <p:nvPr/>
        </p:nvGrpSpPr>
        <p:grpSpPr bwMode="auto">
          <a:xfrm>
            <a:off x="7207860" y="5236560"/>
            <a:ext cx="4244091" cy="757495"/>
            <a:chOff x="1390369" y="5468983"/>
            <a:chExt cx="3416733" cy="403520"/>
          </a:xfrm>
        </p:grpSpPr>
        <p:sp>
          <p:nvSpPr>
            <p:cNvPr id="2" name="Прямоугольник 1"/>
            <p:cNvSpPr/>
            <p:nvPr/>
          </p:nvSpPr>
          <p:spPr bwMode="auto">
            <a:xfrm>
              <a:off x="4455160" y="5468983"/>
              <a:ext cx="96520" cy="196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97" name="Прямоугольник 196"/>
            <p:cNvSpPr/>
            <p:nvPr/>
          </p:nvSpPr>
          <p:spPr bwMode="auto">
            <a:xfrm>
              <a:off x="1390369" y="5586322"/>
              <a:ext cx="1447460" cy="131163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buClr>
                  <a:srgbClr val="0070C0"/>
                </a:buCl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cs typeface="Arial"/>
                </a:rPr>
                <a:t>Удельный вес =</a:t>
              </a:r>
              <a:endParaRPr/>
            </a:p>
          </p:txBody>
        </p:sp>
        <p:sp>
          <p:nvSpPr>
            <p:cNvPr id="198" name="Прямоугольник 197"/>
            <p:cNvSpPr/>
            <p:nvPr/>
          </p:nvSpPr>
          <p:spPr bwMode="auto">
            <a:xfrm>
              <a:off x="2926513" y="5508442"/>
              <a:ext cx="1880589" cy="131163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ts val="600"/>
                </a:spcBef>
                <a:buClr>
                  <a:srgbClr val="0070C0"/>
                </a:buCl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cs typeface="Arial"/>
                </a:rPr>
                <a:t>Ценность для бизнеса</a:t>
              </a:r>
              <a:endParaRPr/>
            </a:p>
          </p:txBody>
        </p:sp>
        <p:sp>
          <p:nvSpPr>
            <p:cNvPr id="199" name="Прямоугольник 198"/>
            <p:cNvSpPr/>
            <p:nvPr/>
          </p:nvSpPr>
          <p:spPr bwMode="auto">
            <a:xfrm>
              <a:off x="2926513" y="5741340"/>
              <a:ext cx="1880589" cy="131163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ts val="600"/>
                </a:spcBef>
                <a:buClr>
                  <a:srgbClr val="0070C0"/>
                </a:buCl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cs typeface="Arial"/>
                </a:rPr>
                <a:t>Трудозатраты</a:t>
              </a:r>
              <a:endParaRPr lang="ru-RU" sz="1400" b="1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cxnSp>
          <p:nvCxnSpPr>
            <p:cNvPr id="6" name="Прямая соединительная линия 5"/>
            <p:cNvCxnSpPr>
              <a:cxnSpLocks/>
            </p:cNvCxnSpPr>
            <p:nvPr/>
          </p:nvCxnSpPr>
          <p:spPr bwMode="auto">
            <a:xfrm>
              <a:off x="2926513" y="5689255"/>
              <a:ext cx="188058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Прямая соединительная линия 87"/>
          <p:cNvCxnSpPr>
            <a:cxnSpLocks/>
          </p:cNvCxnSpPr>
          <p:nvPr/>
        </p:nvCxnSpPr>
        <p:spPr bwMode="auto">
          <a:xfrm>
            <a:off x="1359671" y="3556975"/>
            <a:ext cx="2674311" cy="0"/>
          </a:xfrm>
          <a:prstGeom prst="line">
            <a:avLst/>
          </a:prstGeom>
          <a:solidFill>
            <a:schemeClr val="bg1"/>
          </a:solidFill>
          <a:ln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Прямоугольник 97"/>
          <p:cNvSpPr/>
          <p:nvPr/>
        </p:nvSpPr>
        <p:spPr bwMode="auto">
          <a:xfrm>
            <a:off x="1574185" y="2031870"/>
            <a:ext cx="10998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prstClr val="black"/>
                </a:solidFill>
                <a:latin typeface="Arial"/>
                <a:cs typeface="Arial"/>
              </a:rPr>
              <a:t>9 мес. 2022</a:t>
            </a:r>
            <a:endParaRPr lang="en-US"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4437819" y="956352"/>
            <a:ext cx="3563506" cy="3210801"/>
            <a:chOff x="4386244" y="956352"/>
            <a:chExt cx="3563506" cy="3210801"/>
          </a:xfrm>
        </p:grpSpPr>
        <p:sp>
          <p:nvSpPr>
            <p:cNvPr id="162" name="Rounded Rectangle 2"/>
            <p:cNvSpPr/>
            <p:nvPr/>
          </p:nvSpPr>
          <p:spPr bwMode="auto">
            <a:xfrm>
              <a:off x="4386245" y="956352"/>
              <a:ext cx="3563505" cy="3210801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bg1"/>
            </a:solidFill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 sz="1000" i="1">
                <a:solidFill>
                  <a:srgbClr val="0070C0"/>
                </a:solidFill>
                <a:latin typeface="Century Gothic"/>
                <a:ea typeface="宋体"/>
                <a:cs typeface="Arial"/>
              </a:endParaRPr>
            </a:p>
          </p:txBody>
        </p:sp>
        <p:sp>
          <p:nvSpPr>
            <p:cNvPr id="164" name="Прямоугольник 163"/>
            <p:cNvSpPr/>
            <p:nvPr/>
          </p:nvSpPr>
          <p:spPr bwMode="auto">
            <a:xfrm>
              <a:off x="4572756" y="1403417"/>
              <a:ext cx="3160759" cy="193899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  <a:t>Спринт 1 раз в 2 месяца</a:t>
              </a:r>
              <a:endParaRPr lang="en-US" sz="1400" b="1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5" name="Rounded Rectangle 2"/>
            <p:cNvSpPr/>
            <p:nvPr/>
          </p:nvSpPr>
          <p:spPr bwMode="auto">
            <a:xfrm>
              <a:off x="5117594" y="1687507"/>
              <a:ext cx="739935" cy="307904"/>
            </a:xfrm>
            <a:prstGeom prst="roundRect">
              <a:avLst>
                <a:gd name="adj" fmla="val 25845"/>
              </a:avLst>
            </a:prstGeom>
            <a:noFill/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 b="1">
                  <a:solidFill>
                    <a:srgbClr val="FF9A00"/>
                  </a:solidFill>
                  <a:latin typeface="Arial"/>
                  <a:ea typeface="宋体"/>
                  <a:cs typeface="Arial"/>
                </a:rPr>
                <a:t>25</a:t>
              </a:r>
              <a:endParaRPr/>
            </a:p>
          </p:txBody>
        </p:sp>
        <p:sp>
          <p:nvSpPr>
            <p:cNvPr id="166" name="Rounded Rectangle 2"/>
            <p:cNvSpPr/>
            <p:nvPr/>
          </p:nvSpPr>
          <p:spPr bwMode="auto">
            <a:xfrm>
              <a:off x="6611443" y="1687507"/>
              <a:ext cx="739935" cy="307904"/>
            </a:xfrm>
            <a:prstGeom prst="roundRect">
              <a:avLst>
                <a:gd name="adj" fmla="val 25845"/>
              </a:avLst>
            </a:prstGeom>
            <a:noFill/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 b="1">
                  <a:solidFill>
                    <a:srgbClr val="FF9A00"/>
                  </a:solidFill>
                  <a:latin typeface="Arial"/>
                  <a:ea typeface="宋体"/>
                  <a:cs typeface="Arial"/>
                </a:rPr>
                <a:t>49</a:t>
              </a:r>
              <a:endParaRPr/>
            </a:p>
          </p:txBody>
        </p:sp>
        <p:sp>
          <p:nvSpPr>
            <p:cNvPr id="167" name="Прямоугольник 166"/>
            <p:cNvSpPr/>
            <p:nvPr/>
          </p:nvSpPr>
          <p:spPr bwMode="auto">
            <a:xfrm>
              <a:off x="4902355" y="2031870"/>
              <a:ext cx="1099800" cy="2585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>
                  <a:solidFill>
                    <a:prstClr val="black"/>
                  </a:solidFill>
                  <a:latin typeface="Arial"/>
                  <a:cs typeface="Arial"/>
                </a:rPr>
                <a:t>9 мес. 2022</a:t>
              </a:r>
              <a:endParaRPr lang="en-US"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8" name="Прямоугольник 167"/>
            <p:cNvSpPr/>
            <p:nvPr/>
          </p:nvSpPr>
          <p:spPr bwMode="auto">
            <a:xfrm>
              <a:off x="6342428" y="2014912"/>
              <a:ext cx="1202682" cy="2585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>
                  <a:solidFill>
                    <a:prstClr val="black"/>
                  </a:solidFill>
                  <a:latin typeface="Arial"/>
                  <a:cs typeface="Arial"/>
                </a:rPr>
                <a:t>9 мес. 2023</a:t>
              </a:r>
              <a:endParaRPr lang="en-US"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9" name="Прямоугольник 168"/>
            <p:cNvSpPr/>
            <p:nvPr/>
          </p:nvSpPr>
          <p:spPr bwMode="auto">
            <a:xfrm>
              <a:off x="4486998" y="2377080"/>
              <a:ext cx="3390197" cy="387798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  <a:t>Освоение бюджета</a:t>
              </a:r>
              <a:b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ru-RU" sz="1400" b="1">
                  <a:solidFill>
                    <a:srgbClr val="00B0F0"/>
                  </a:solidFill>
                  <a:latin typeface="Arial"/>
                  <a:cs typeface="Arial"/>
                </a:rPr>
                <a:t>план на год</a:t>
              </a:r>
              <a:r>
                <a:rPr lang="ru-RU" sz="1400" b="1">
                  <a:solidFill>
                    <a:srgbClr val="A0A0A0"/>
                  </a:solidFill>
                  <a:latin typeface="Arial"/>
                  <a:cs typeface="Arial"/>
                </a:rPr>
                <a:t>/</a:t>
              </a:r>
              <a:r>
                <a:rPr lang="ru-RU" sz="1400" b="1">
                  <a:solidFill>
                    <a:srgbClr val="FF9A00"/>
                  </a:solidFill>
                  <a:latin typeface="Arial"/>
                  <a:cs typeface="Arial"/>
                </a:rPr>
                <a:t>факт</a:t>
              </a:r>
              <a: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  <a:t>, млн руб. без НДС</a:t>
              </a:r>
              <a:endParaRPr lang="en-US" sz="1400" b="1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70" name="Rounded Rectangle 2"/>
            <p:cNvSpPr/>
            <p:nvPr/>
          </p:nvSpPr>
          <p:spPr bwMode="auto">
            <a:xfrm>
              <a:off x="4894119" y="2877417"/>
              <a:ext cx="1191242" cy="307903"/>
            </a:xfrm>
            <a:prstGeom prst="roundRect">
              <a:avLst>
                <a:gd name="adj" fmla="val 25845"/>
              </a:avLst>
            </a:prstGeom>
            <a:noFill/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 b="1">
                  <a:solidFill>
                    <a:srgbClr val="00B0F0"/>
                  </a:solidFill>
                  <a:latin typeface="Arial"/>
                  <a:ea typeface="宋体"/>
                  <a:cs typeface="Arial"/>
                </a:rPr>
                <a:t>75,7</a:t>
              </a:r>
              <a:r>
                <a:rPr lang="ru-RU" sz="1600" b="1">
                  <a:solidFill>
                    <a:srgbClr val="A0A0A0"/>
                  </a:solidFill>
                  <a:latin typeface="Arial"/>
                  <a:ea typeface="宋体"/>
                  <a:cs typeface="Arial"/>
                </a:rPr>
                <a:t>/</a:t>
              </a:r>
              <a:r>
                <a:rPr lang="ru-RU" sz="1600" b="1">
                  <a:solidFill>
                    <a:srgbClr val="FF9A00"/>
                  </a:solidFill>
                  <a:latin typeface="Arial"/>
                  <a:ea typeface="宋体"/>
                  <a:cs typeface="Arial"/>
                </a:rPr>
                <a:t>74,5</a:t>
              </a:r>
              <a:endParaRPr/>
            </a:p>
          </p:txBody>
        </p:sp>
        <p:cxnSp>
          <p:nvCxnSpPr>
            <p:cNvPr id="171" name="Прямая соединительная линия 170"/>
            <p:cNvCxnSpPr>
              <a:cxnSpLocks/>
            </p:cNvCxnSpPr>
            <p:nvPr/>
          </p:nvCxnSpPr>
          <p:spPr bwMode="auto">
            <a:xfrm>
              <a:off x="4386244" y="2273444"/>
              <a:ext cx="356350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Прямая соединительная линия 171"/>
            <p:cNvCxnSpPr>
              <a:cxnSpLocks/>
            </p:cNvCxnSpPr>
            <p:nvPr/>
          </p:nvCxnSpPr>
          <p:spPr bwMode="auto">
            <a:xfrm>
              <a:off x="4386244" y="3556975"/>
              <a:ext cx="356350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Прямоугольник 172"/>
            <p:cNvSpPr/>
            <p:nvPr/>
          </p:nvSpPr>
          <p:spPr bwMode="auto">
            <a:xfrm>
              <a:off x="4580983" y="3737598"/>
              <a:ext cx="2191341" cy="215444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r" defTabSz="7112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  <a:t>Договор на 2024 год</a:t>
              </a:r>
              <a:endParaRPr lang="en-US" sz="14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6" name="Rounded Rectangle 2"/>
            <p:cNvSpPr/>
            <p:nvPr/>
          </p:nvSpPr>
          <p:spPr bwMode="auto">
            <a:xfrm>
              <a:off x="6391813" y="2859522"/>
              <a:ext cx="1251484" cy="307903"/>
            </a:xfrm>
            <a:prstGeom prst="roundRect">
              <a:avLst>
                <a:gd name="adj" fmla="val 25845"/>
              </a:avLst>
            </a:prstGeom>
            <a:noFill/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 b="1">
                  <a:solidFill>
                    <a:srgbClr val="00B0F0"/>
                  </a:solidFill>
                  <a:latin typeface="Arial"/>
                  <a:ea typeface="宋体"/>
                  <a:cs typeface="Arial"/>
                </a:rPr>
                <a:t>75,7</a:t>
              </a:r>
              <a:r>
                <a:rPr lang="ru-RU" sz="1600" b="1">
                  <a:solidFill>
                    <a:srgbClr val="A0A0A0"/>
                  </a:solidFill>
                  <a:latin typeface="Arial"/>
                  <a:ea typeface="宋体"/>
                  <a:cs typeface="Arial"/>
                </a:rPr>
                <a:t>/</a:t>
              </a:r>
              <a:r>
                <a:rPr lang="ru-RU" sz="1600" b="1">
                  <a:solidFill>
                    <a:srgbClr val="FF9A00"/>
                  </a:solidFill>
                  <a:latin typeface="Arial"/>
                  <a:ea typeface="宋体"/>
                  <a:cs typeface="Arial"/>
                </a:rPr>
                <a:t>60,9</a:t>
              </a:r>
              <a:endParaRPr/>
            </a:p>
          </p:txBody>
        </p:sp>
        <p:sp>
          <p:nvSpPr>
            <p:cNvPr id="177" name="Прямоугольник 176"/>
            <p:cNvSpPr/>
            <p:nvPr/>
          </p:nvSpPr>
          <p:spPr bwMode="auto">
            <a:xfrm>
              <a:off x="6403462" y="3225042"/>
              <a:ext cx="1202682" cy="2585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>
                  <a:solidFill>
                    <a:prstClr val="black"/>
                  </a:solidFill>
                  <a:latin typeface="Arial"/>
                  <a:cs typeface="Arial"/>
                </a:rPr>
                <a:t>2023</a:t>
              </a:r>
              <a:endParaRPr lang="en-US"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pic>
          <p:nvPicPr>
            <p:cNvPr id="179" name="Picture 84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7075395" y="3687560"/>
              <a:ext cx="385362" cy="2987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Прямоугольник 98"/>
            <p:cNvSpPr/>
            <p:nvPr/>
          </p:nvSpPr>
          <p:spPr bwMode="auto">
            <a:xfrm>
              <a:off x="5001268" y="3230146"/>
              <a:ext cx="1119001" cy="2585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>
                  <a:solidFill>
                    <a:prstClr val="black"/>
                  </a:solidFill>
                  <a:latin typeface="Arial"/>
                  <a:cs typeface="Arial"/>
                </a:rPr>
                <a:t>2022</a:t>
              </a:r>
              <a:endParaRPr lang="en-US"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ounded Rectangle 26"/>
            <p:cNvSpPr/>
            <p:nvPr/>
          </p:nvSpPr>
          <p:spPr bwMode="auto">
            <a:xfrm>
              <a:off x="4386244" y="956352"/>
              <a:ext cx="3334537" cy="305905"/>
            </a:xfrm>
            <a:custGeom>
              <a:avLst/>
              <a:gdLst>
                <a:gd name="connsiteX0" fmla="*/ 0 w 2384364"/>
                <a:gd name="connsiteY0" fmla="*/ 0 h 305905"/>
                <a:gd name="connsiteX1" fmla="*/ 2231412 w 2384364"/>
                <a:gd name="connsiteY1" fmla="*/ 0 h 305905"/>
                <a:gd name="connsiteX2" fmla="*/ 2384364 w 2384364"/>
                <a:gd name="connsiteY2" fmla="*/ 152953 h 305905"/>
                <a:gd name="connsiteX3" fmla="*/ 2384364 w 2384364"/>
                <a:gd name="connsiteY3" fmla="*/ 305905 h 305905"/>
                <a:gd name="connsiteX4" fmla="*/ 0 w 2384364"/>
                <a:gd name="connsiteY4" fmla="*/ 305905 h 305905"/>
                <a:gd name="connsiteX5" fmla="*/ 0 w 2384364"/>
                <a:gd name="connsiteY5" fmla="*/ 0 h 305905"/>
                <a:gd name="connsiteX0" fmla="*/ 0 w 2539039"/>
                <a:gd name="connsiteY0" fmla="*/ 0 h 305905"/>
                <a:gd name="connsiteX1" fmla="*/ 2231412 w 2539039"/>
                <a:gd name="connsiteY1" fmla="*/ 0 h 305905"/>
                <a:gd name="connsiteX2" fmla="*/ 2384364 w 2539039"/>
                <a:gd name="connsiteY2" fmla="*/ 152953 h 305905"/>
                <a:gd name="connsiteX3" fmla="*/ 2539039 w 2539039"/>
                <a:gd name="connsiteY3" fmla="*/ 305905 h 305905"/>
                <a:gd name="connsiteX4" fmla="*/ 0 w 2539039"/>
                <a:gd name="connsiteY4" fmla="*/ 305905 h 305905"/>
                <a:gd name="connsiteX5" fmla="*/ 0 w 2539039"/>
                <a:gd name="connsiteY5" fmla="*/ 0 h 305905"/>
                <a:gd name="connsiteX0" fmla="*/ 0 w 2539039"/>
                <a:gd name="connsiteY0" fmla="*/ 0 h 305905"/>
                <a:gd name="connsiteX1" fmla="*/ 2301272 w 2539039"/>
                <a:gd name="connsiteY1" fmla="*/ 3289 h 305905"/>
                <a:gd name="connsiteX2" fmla="*/ 2384364 w 2539039"/>
                <a:gd name="connsiteY2" fmla="*/ 152953 h 305905"/>
                <a:gd name="connsiteX3" fmla="*/ 2539039 w 2539039"/>
                <a:gd name="connsiteY3" fmla="*/ 305905 h 305905"/>
                <a:gd name="connsiteX4" fmla="*/ 0 w 2539039"/>
                <a:gd name="connsiteY4" fmla="*/ 305905 h 305905"/>
                <a:gd name="connsiteX5" fmla="*/ 0 w 2539039"/>
                <a:gd name="connsiteY5" fmla="*/ 0 h 305905"/>
                <a:gd name="connsiteX0" fmla="*/ 0 w 2539039"/>
                <a:gd name="connsiteY0" fmla="*/ 0 h 305905"/>
                <a:gd name="connsiteX1" fmla="*/ 2301272 w 2539039"/>
                <a:gd name="connsiteY1" fmla="*/ 3289 h 305905"/>
                <a:gd name="connsiteX2" fmla="*/ 2409314 w 2539039"/>
                <a:gd name="connsiteY2" fmla="*/ 149664 h 305905"/>
                <a:gd name="connsiteX3" fmla="*/ 2539039 w 2539039"/>
                <a:gd name="connsiteY3" fmla="*/ 305905 h 305905"/>
                <a:gd name="connsiteX4" fmla="*/ 0 w 2539039"/>
                <a:gd name="connsiteY4" fmla="*/ 305905 h 305905"/>
                <a:gd name="connsiteX5" fmla="*/ 0 w 2539039"/>
                <a:gd name="connsiteY5" fmla="*/ 0 h 305905"/>
                <a:gd name="connsiteX0" fmla="*/ 0 w 2539039"/>
                <a:gd name="connsiteY0" fmla="*/ 0 h 305905"/>
                <a:gd name="connsiteX1" fmla="*/ 2301272 w 2539039"/>
                <a:gd name="connsiteY1" fmla="*/ 3289 h 305905"/>
                <a:gd name="connsiteX2" fmla="*/ 2414929 w 2539039"/>
                <a:gd name="connsiteY2" fmla="*/ 142290 h 305905"/>
                <a:gd name="connsiteX3" fmla="*/ 2539039 w 2539039"/>
                <a:gd name="connsiteY3" fmla="*/ 305905 h 305905"/>
                <a:gd name="connsiteX4" fmla="*/ 0 w 2539039"/>
                <a:gd name="connsiteY4" fmla="*/ 305905 h 305905"/>
                <a:gd name="connsiteX5" fmla="*/ 0 w 2539039"/>
                <a:gd name="connsiteY5" fmla="*/ 0 h 30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039" h="305905" fill="norm" stroke="1" extrusionOk="0">
                  <a:moveTo>
                    <a:pt x="0" y="0"/>
                  </a:moveTo>
                  <a:lnTo>
                    <a:pt x="2301272" y="3289"/>
                  </a:lnTo>
                  <a:lnTo>
                    <a:pt x="2414929" y="142290"/>
                  </a:lnTo>
                  <a:lnTo>
                    <a:pt x="2539039" y="305905"/>
                  </a:lnTo>
                  <a:lnTo>
                    <a:pt x="0" y="305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76B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defRPr/>
              </a:pPr>
              <a:r>
                <a:rPr lang="ru-RU" sz="1500" b="1">
                  <a:solidFill>
                    <a:prstClr val="white"/>
                  </a:solidFill>
                  <a:latin typeface="Arial"/>
                </a:rPr>
                <a:t>Инлайн</a:t>
              </a:r>
              <a:r>
                <a:rPr lang="ru-RU" sz="1500" b="1">
                  <a:solidFill>
                    <a:prstClr val="white"/>
                  </a:solidFill>
                  <a:latin typeface="Arial"/>
                </a:rPr>
                <a:t> </a:t>
              </a:r>
              <a:r>
                <a:rPr lang="ru-RU" sz="1500" b="1">
                  <a:solidFill>
                    <a:prstClr val="white"/>
                  </a:solidFill>
                  <a:latin typeface="Arial"/>
                </a:rPr>
                <a:t>Груп</a:t>
              </a:r>
              <a:endParaRPr lang="en-US" sz="1500" b="1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8405161" y="956352"/>
            <a:ext cx="3566696" cy="3210801"/>
            <a:chOff x="8405161" y="956352"/>
            <a:chExt cx="3566696" cy="3210801"/>
          </a:xfrm>
        </p:grpSpPr>
        <p:sp>
          <p:nvSpPr>
            <p:cNvPr id="180" name="Rounded Rectangle 2"/>
            <p:cNvSpPr/>
            <p:nvPr/>
          </p:nvSpPr>
          <p:spPr bwMode="auto">
            <a:xfrm>
              <a:off x="8405598" y="956352"/>
              <a:ext cx="3563505" cy="3210801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bg1"/>
            </a:solidFill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 sz="1000" i="1">
                <a:solidFill>
                  <a:srgbClr val="0070C0"/>
                </a:solidFill>
                <a:latin typeface="Century Gothic"/>
                <a:ea typeface="宋体"/>
                <a:cs typeface="Arial"/>
              </a:endParaRPr>
            </a:p>
          </p:txBody>
        </p:sp>
        <p:sp>
          <p:nvSpPr>
            <p:cNvPr id="182" name="Прямоугольник 181"/>
            <p:cNvSpPr/>
            <p:nvPr/>
          </p:nvSpPr>
          <p:spPr bwMode="auto">
            <a:xfrm>
              <a:off x="8605621" y="1403417"/>
              <a:ext cx="3160759" cy="193899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  <a:t>Спринт 1 раз в 2 месяца</a:t>
              </a:r>
              <a:endParaRPr lang="en-US" sz="1400" b="1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83" name="Rounded Rectangle 2"/>
            <p:cNvSpPr/>
            <p:nvPr/>
          </p:nvSpPr>
          <p:spPr bwMode="auto">
            <a:xfrm>
              <a:off x="9150459" y="1687507"/>
              <a:ext cx="739935" cy="307904"/>
            </a:xfrm>
            <a:prstGeom prst="roundRect">
              <a:avLst>
                <a:gd name="adj" fmla="val 25845"/>
              </a:avLst>
            </a:prstGeom>
            <a:noFill/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 b="1">
                  <a:solidFill>
                    <a:srgbClr val="FF9A00"/>
                  </a:solidFill>
                  <a:latin typeface="Arial"/>
                  <a:ea typeface="宋体"/>
                  <a:cs typeface="Arial"/>
                </a:rPr>
                <a:t>13</a:t>
              </a:r>
              <a:endParaRPr/>
            </a:p>
          </p:txBody>
        </p:sp>
        <p:sp>
          <p:nvSpPr>
            <p:cNvPr id="184" name="Rounded Rectangle 2"/>
            <p:cNvSpPr/>
            <p:nvPr/>
          </p:nvSpPr>
          <p:spPr bwMode="auto">
            <a:xfrm>
              <a:off x="10644308" y="1687507"/>
              <a:ext cx="739935" cy="307904"/>
            </a:xfrm>
            <a:prstGeom prst="roundRect">
              <a:avLst>
                <a:gd name="adj" fmla="val 25845"/>
              </a:avLst>
            </a:prstGeom>
            <a:noFill/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 b="1">
                  <a:solidFill>
                    <a:srgbClr val="FF9A00"/>
                  </a:solidFill>
                  <a:latin typeface="Arial"/>
                  <a:ea typeface="宋体"/>
                  <a:cs typeface="Arial"/>
                </a:rPr>
                <a:t>17</a:t>
              </a:r>
              <a:endParaRPr/>
            </a:p>
          </p:txBody>
        </p:sp>
        <p:sp>
          <p:nvSpPr>
            <p:cNvPr id="185" name="Прямоугольник 184"/>
            <p:cNvSpPr/>
            <p:nvPr/>
          </p:nvSpPr>
          <p:spPr bwMode="auto">
            <a:xfrm>
              <a:off x="9003959" y="2014912"/>
              <a:ext cx="1119001" cy="2585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>
                  <a:solidFill>
                    <a:prstClr val="black"/>
                  </a:solidFill>
                  <a:latin typeface="Arial"/>
                  <a:cs typeface="Arial"/>
                </a:rPr>
                <a:t>9 мес. 2022</a:t>
              </a:r>
              <a:endParaRPr lang="en-US"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6" name="Прямоугольник 185"/>
            <p:cNvSpPr/>
            <p:nvPr/>
          </p:nvSpPr>
          <p:spPr bwMode="auto">
            <a:xfrm>
              <a:off x="10375293" y="2014912"/>
              <a:ext cx="1202682" cy="2585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>
                  <a:solidFill>
                    <a:prstClr val="black"/>
                  </a:solidFill>
                  <a:latin typeface="Arial"/>
                  <a:cs typeface="Arial"/>
                </a:rPr>
                <a:t>9 мес. 2023</a:t>
              </a:r>
              <a:endParaRPr lang="en-US"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7" name="Прямоугольник 186"/>
            <p:cNvSpPr/>
            <p:nvPr/>
          </p:nvSpPr>
          <p:spPr bwMode="auto">
            <a:xfrm>
              <a:off x="8519863" y="2377080"/>
              <a:ext cx="3390197" cy="387798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  <a:t>Освоение бюджета</a:t>
              </a:r>
              <a:b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ru-RU" sz="1400" b="1">
                  <a:solidFill>
                    <a:srgbClr val="00B0F0"/>
                  </a:solidFill>
                  <a:latin typeface="Arial"/>
                  <a:cs typeface="Arial"/>
                </a:rPr>
                <a:t>план на год</a:t>
              </a:r>
              <a:r>
                <a:rPr lang="ru-RU" sz="1400" b="1">
                  <a:solidFill>
                    <a:srgbClr val="A0A0A0"/>
                  </a:solidFill>
                  <a:latin typeface="Arial"/>
                  <a:cs typeface="Arial"/>
                </a:rPr>
                <a:t>/</a:t>
              </a:r>
              <a:r>
                <a:rPr lang="ru-RU" sz="1400" b="1">
                  <a:solidFill>
                    <a:srgbClr val="FF9A00"/>
                  </a:solidFill>
                  <a:latin typeface="Arial"/>
                  <a:cs typeface="Arial"/>
                </a:rPr>
                <a:t>факт</a:t>
              </a:r>
              <a: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  <a:t>, млн руб. без НДС</a:t>
              </a:r>
              <a:endParaRPr lang="en-US" sz="1400" b="1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88" name="Rounded Rectangle 2"/>
            <p:cNvSpPr/>
            <p:nvPr/>
          </p:nvSpPr>
          <p:spPr bwMode="auto">
            <a:xfrm>
              <a:off x="8926984" y="2877417"/>
              <a:ext cx="1191242" cy="307903"/>
            </a:xfrm>
            <a:prstGeom prst="roundRect">
              <a:avLst>
                <a:gd name="adj" fmla="val 25845"/>
              </a:avLst>
            </a:prstGeom>
            <a:noFill/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 b="1">
                  <a:solidFill>
                    <a:srgbClr val="00B0F0"/>
                  </a:solidFill>
                  <a:latin typeface="Arial"/>
                  <a:ea typeface="宋体"/>
                  <a:cs typeface="Arial"/>
                </a:rPr>
                <a:t>120,0</a:t>
              </a:r>
              <a:r>
                <a:rPr lang="ru-RU" sz="1600" b="1">
                  <a:solidFill>
                    <a:srgbClr val="A0A0A0"/>
                  </a:solidFill>
                  <a:latin typeface="Arial"/>
                  <a:ea typeface="宋体"/>
                  <a:cs typeface="Arial"/>
                </a:rPr>
                <a:t>/</a:t>
              </a:r>
              <a:r>
                <a:rPr lang="ru-RU" sz="1600" b="1">
                  <a:solidFill>
                    <a:srgbClr val="FF9A00"/>
                  </a:solidFill>
                  <a:latin typeface="Arial"/>
                  <a:ea typeface="宋体"/>
                  <a:cs typeface="Arial"/>
                </a:rPr>
                <a:t>21,0</a:t>
              </a:r>
              <a:endParaRPr/>
            </a:p>
          </p:txBody>
        </p:sp>
        <p:cxnSp>
          <p:nvCxnSpPr>
            <p:cNvPr id="189" name="Прямая соединительная линия 188"/>
            <p:cNvCxnSpPr>
              <a:cxnSpLocks/>
            </p:cNvCxnSpPr>
            <p:nvPr/>
          </p:nvCxnSpPr>
          <p:spPr bwMode="auto">
            <a:xfrm>
              <a:off x="8408351" y="2273444"/>
              <a:ext cx="356350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Прямая соединительная линия 189"/>
            <p:cNvCxnSpPr>
              <a:cxnSpLocks/>
            </p:cNvCxnSpPr>
            <p:nvPr/>
          </p:nvCxnSpPr>
          <p:spPr bwMode="auto">
            <a:xfrm>
              <a:off x="8408351" y="3556975"/>
              <a:ext cx="356350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1" name="Прямоугольник 190"/>
            <p:cNvSpPr/>
            <p:nvPr/>
          </p:nvSpPr>
          <p:spPr bwMode="auto">
            <a:xfrm>
              <a:off x="8519863" y="3737598"/>
              <a:ext cx="2191341" cy="215444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r" defTabSz="7112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>
                  <a:solidFill>
                    <a:srgbClr val="0070C0"/>
                  </a:solidFill>
                  <a:latin typeface="Arial"/>
                  <a:cs typeface="Arial"/>
                </a:rPr>
                <a:t>Договор на 2024 год</a:t>
              </a:r>
              <a:endParaRPr lang="en-US" sz="14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3" name="Rounded Rectangle 2"/>
            <p:cNvSpPr/>
            <p:nvPr/>
          </p:nvSpPr>
          <p:spPr bwMode="auto">
            <a:xfrm>
              <a:off x="10424678" y="2859522"/>
              <a:ext cx="1251484" cy="307903"/>
            </a:xfrm>
            <a:prstGeom prst="roundRect">
              <a:avLst>
                <a:gd name="adj" fmla="val 25845"/>
              </a:avLst>
            </a:prstGeom>
            <a:noFill/>
            <a:ln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 b="1">
                  <a:solidFill>
                    <a:srgbClr val="00B0F0"/>
                  </a:solidFill>
                  <a:latin typeface="Arial"/>
                  <a:ea typeface="宋体"/>
                  <a:cs typeface="Arial"/>
                </a:rPr>
                <a:t>120,0</a:t>
              </a:r>
              <a:r>
                <a:rPr lang="ru-RU" sz="1600" b="1">
                  <a:solidFill>
                    <a:srgbClr val="A0A0A0"/>
                  </a:solidFill>
                  <a:latin typeface="Arial"/>
                  <a:ea typeface="宋体"/>
                  <a:cs typeface="Arial"/>
                </a:rPr>
                <a:t>/</a:t>
              </a:r>
              <a:r>
                <a:rPr lang="en-US" sz="1600" b="1">
                  <a:solidFill>
                    <a:srgbClr val="FF9A00"/>
                  </a:solidFill>
                  <a:latin typeface="Arial"/>
                  <a:ea typeface="宋体"/>
                  <a:cs typeface="Arial"/>
                </a:rPr>
                <a:t>30,9</a:t>
              </a:r>
              <a:endParaRPr lang="ru-RU" sz="1600" b="1">
                <a:solidFill>
                  <a:srgbClr val="FF9A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194" name="Прямоугольник 193"/>
            <p:cNvSpPr/>
            <p:nvPr/>
          </p:nvSpPr>
          <p:spPr bwMode="auto">
            <a:xfrm>
              <a:off x="10436327" y="3225042"/>
              <a:ext cx="1202682" cy="2585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>
                  <a:solidFill>
                    <a:prstClr val="black"/>
                  </a:solidFill>
                  <a:latin typeface="Arial"/>
                  <a:cs typeface="Arial"/>
                </a:rPr>
                <a:t>2023</a:t>
              </a:r>
              <a:endParaRPr lang="en-US"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Прямоугольник 99"/>
            <p:cNvSpPr/>
            <p:nvPr/>
          </p:nvSpPr>
          <p:spPr bwMode="auto">
            <a:xfrm>
              <a:off x="8984883" y="3237942"/>
              <a:ext cx="1119001" cy="2585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>
                  <a:solidFill>
                    <a:prstClr val="black"/>
                  </a:solidFill>
                  <a:latin typeface="Arial"/>
                  <a:cs typeface="Arial"/>
                </a:rPr>
                <a:t>2022</a:t>
              </a:r>
              <a:endParaRPr lang="en-US"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ounded Rectangle 26"/>
            <p:cNvSpPr/>
            <p:nvPr/>
          </p:nvSpPr>
          <p:spPr bwMode="auto">
            <a:xfrm>
              <a:off x="8405161" y="956352"/>
              <a:ext cx="3334537" cy="305905"/>
            </a:xfrm>
            <a:custGeom>
              <a:avLst/>
              <a:gdLst>
                <a:gd name="connsiteX0" fmla="*/ 0 w 2384364"/>
                <a:gd name="connsiteY0" fmla="*/ 0 h 305905"/>
                <a:gd name="connsiteX1" fmla="*/ 2231412 w 2384364"/>
                <a:gd name="connsiteY1" fmla="*/ 0 h 305905"/>
                <a:gd name="connsiteX2" fmla="*/ 2384364 w 2384364"/>
                <a:gd name="connsiteY2" fmla="*/ 152953 h 305905"/>
                <a:gd name="connsiteX3" fmla="*/ 2384364 w 2384364"/>
                <a:gd name="connsiteY3" fmla="*/ 305905 h 305905"/>
                <a:gd name="connsiteX4" fmla="*/ 0 w 2384364"/>
                <a:gd name="connsiteY4" fmla="*/ 305905 h 305905"/>
                <a:gd name="connsiteX5" fmla="*/ 0 w 2384364"/>
                <a:gd name="connsiteY5" fmla="*/ 0 h 305905"/>
                <a:gd name="connsiteX0" fmla="*/ 0 w 2539039"/>
                <a:gd name="connsiteY0" fmla="*/ 0 h 305905"/>
                <a:gd name="connsiteX1" fmla="*/ 2231412 w 2539039"/>
                <a:gd name="connsiteY1" fmla="*/ 0 h 305905"/>
                <a:gd name="connsiteX2" fmla="*/ 2384364 w 2539039"/>
                <a:gd name="connsiteY2" fmla="*/ 152953 h 305905"/>
                <a:gd name="connsiteX3" fmla="*/ 2539039 w 2539039"/>
                <a:gd name="connsiteY3" fmla="*/ 305905 h 305905"/>
                <a:gd name="connsiteX4" fmla="*/ 0 w 2539039"/>
                <a:gd name="connsiteY4" fmla="*/ 305905 h 305905"/>
                <a:gd name="connsiteX5" fmla="*/ 0 w 2539039"/>
                <a:gd name="connsiteY5" fmla="*/ 0 h 305905"/>
                <a:gd name="connsiteX0" fmla="*/ 0 w 2539039"/>
                <a:gd name="connsiteY0" fmla="*/ 0 h 305905"/>
                <a:gd name="connsiteX1" fmla="*/ 2301272 w 2539039"/>
                <a:gd name="connsiteY1" fmla="*/ 3289 h 305905"/>
                <a:gd name="connsiteX2" fmla="*/ 2384364 w 2539039"/>
                <a:gd name="connsiteY2" fmla="*/ 152953 h 305905"/>
                <a:gd name="connsiteX3" fmla="*/ 2539039 w 2539039"/>
                <a:gd name="connsiteY3" fmla="*/ 305905 h 305905"/>
                <a:gd name="connsiteX4" fmla="*/ 0 w 2539039"/>
                <a:gd name="connsiteY4" fmla="*/ 305905 h 305905"/>
                <a:gd name="connsiteX5" fmla="*/ 0 w 2539039"/>
                <a:gd name="connsiteY5" fmla="*/ 0 h 305905"/>
                <a:gd name="connsiteX0" fmla="*/ 0 w 2539039"/>
                <a:gd name="connsiteY0" fmla="*/ 0 h 305905"/>
                <a:gd name="connsiteX1" fmla="*/ 2301272 w 2539039"/>
                <a:gd name="connsiteY1" fmla="*/ 3289 h 305905"/>
                <a:gd name="connsiteX2" fmla="*/ 2409314 w 2539039"/>
                <a:gd name="connsiteY2" fmla="*/ 149664 h 305905"/>
                <a:gd name="connsiteX3" fmla="*/ 2539039 w 2539039"/>
                <a:gd name="connsiteY3" fmla="*/ 305905 h 305905"/>
                <a:gd name="connsiteX4" fmla="*/ 0 w 2539039"/>
                <a:gd name="connsiteY4" fmla="*/ 305905 h 305905"/>
                <a:gd name="connsiteX5" fmla="*/ 0 w 2539039"/>
                <a:gd name="connsiteY5" fmla="*/ 0 h 305905"/>
                <a:gd name="connsiteX0" fmla="*/ 0 w 2539039"/>
                <a:gd name="connsiteY0" fmla="*/ 0 h 305905"/>
                <a:gd name="connsiteX1" fmla="*/ 2301272 w 2539039"/>
                <a:gd name="connsiteY1" fmla="*/ 3289 h 305905"/>
                <a:gd name="connsiteX2" fmla="*/ 2414929 w 2539039"/>
                <a:gd name="connsiteY2" fmla="*/ 142290 h 305905"/>
                <a:gd name="connsiteX3" fmla="*/ 2539039 w 2539039"/>
                <a:gd name="connsiteY3" fmla="*/ 305905 h 305905"/>
                <a:gd name="connsiteX4" fmla="*/ 0 w 2539039"/>
                <a:gd name="connsiteY4" fmla="*/ 305905 h 305905"/>
                <a:gd name="connsiteX5" fmla="*/ 0 w 2539039"/>
                <a:gd name="connsiteY5" fmla="*/ 0 h 30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039" h="305905" fill="norm" stroke="1" extrusionOk="0">
                  <a:moveTo>
                    <a:pt x="0" y="0"/>
                  </a:moveTo>
                  <a:lnTo>
                    <a:pt x="2301272" y="3289"/>
                  </a:lnTo>
                  <a:lnTo>
                    <a:pt x="2414929" y="142290"/>
                  </a:lnTo>
                  <a:lnTo>
                    <a:pt x="2539039" y="305905"/>
                  </a:lnTo>
                  <a:lnTo>
                    <a:pt x="0" y="305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76B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defRPr/>
              </a:pPr>
              <a:r>
                <a:rPr lang="ru-RU" sz="1500" b="1">
                  <a:solidFill>
                    <a:prstClr val="white"/>
                  </a:solidFill>
                  <a:latin typeface="Arial"/>
                </a:rPr>
                <a:t>Комита</a:t>
              </a:r>
              <a:r>
                <a:rPr lang="ru-RU" sz="1500" b="1">
                  <a:solidFill>
                    <a:prstClr val="white"/>
                  </a:solidFill>
                  <a:latin typeface="Arial"/>
                </a:rPr>
                <a:t> ЦТ</a:t>
              </a:r>
              <a:endParaRPr lang="en-US" sz="1500" b="1">
                <a:solidFill>
                  <a:prstClr val="white"/>
                </a:solidFill>
                <a:latin typeface="Arial"/>
              </a:endParaRPr>
            </a:p>
          </p:txBody>
        </p:sp>
      </p:grpSp>
      <p:cxnSp>
        <p:nvCxnSpPr>
          <p:cNvPr id="11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2"/>
          <p:cNvSpPr txBox="1"/>
          <p:nvPr/>
        </p:nvSpPr>
        <p:spPr bwMode="auto">
          <a:xfrm>
            <a:off x="20469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9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1124254" y="3704113"/>
            <a:ext cx="297848" cy="297848"/>
          </a:xfrm>
          <a:prstGeom prst="rect">
            <a:avLst/>
          </a:prstGeom>
        </p:spPr>
      </p:pic>
      <p:sp>
        <p:nvSpPr>
          <p:cNvPr id="103" name="Highlight"/>
          <p:cNvSpPr/>
          <p:nvPr/>
        </p:nvSpPr>
        <p:spPr bwMode="auto">
          <a:xfrm>
            <a:off x="7126970" y="4784946"/>
            <a:ext cx="4783090" cy="1543818"/>
          </a:xfrm>
          <a:custGeom>
            <a:avLst/>
            <a:gdLst/>
            <a:ahLst/>
            <a:cxnLst/>
            <a:rect l="0" t="0" r="0" b="0"/>
            <a:pathLst>
              <a:path w="441326" h="222251" fill="norm" stroke="1" extrusionOk="0">
                <a:moveTo>
                  <a:pt x="385762" y="3175"/>
                </a:moveTo>
                <a:cubicBezTo>
                  <a:pt x="319087" y="6350"/>
                  <a:pt x="227012" y="0"/>
                  <a:pt x="141287" y="17462"/>
                </a:cubicBezTo>
                <a:cubicBezTo>
                  <a:pt x="73025" y="38100"/>
                  <a:pt x="9525" y="63500"/>
                  <a:pt x="0" y="128587"/>
                </a:cubicBezTo>
                <a:cubicBezTo>
                  <a:pt x="3175" y="190500"/>
                  <a:pt x="66675" y="212725"/>
                  <a:pt x="163512" y="215900"/>
                </a:cubicBezTo>
                <a:cubicBezTo>
                  <a:pt x="230187" y="222250"/>
                  <a:pt x="293687" y="212725"/>
                  <a:pt x="365125" y="188912"/>
                </a:cubicBezTo>
                <a:cubicBezTo>
                  <a:pt x="415925" y="157162"/>
                  <a:pt x="441325" y="139700"/>
                  <a:pt x="438150" y="76200"/>
                </a:cubicBezTo>
                <a:cubicBezTo>
                  <a:pt x="428625" y="49212"/>
                  <a:pt x="403225" y="34925"/>
                  <a:pt x="314325" y="25400"/>
                </a:cubicBezTo>
              </a:path>
            </a:pathLst>
          </a:custGeom>
          <a:noFill/>
          <a:ln w="38100" cap="rnd" cmpd="sng" algn="ctr">
            <a:solidFill>
              <a:srgbClr val="D40022"/>
            </a:solidFill>
            <a:prstDash val="solid"/>
            <a:round/>
          </a:ln>
          <a:effectLst/>
        </p:spPr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000" b="0" i="0" u="none" strike="noStrike" cap="none" spc="0">
              <a:ln>
                <a:noFill/>
              </a:ln>
              <a:solidFill>
                <a:srgbClr val="0033CC"/>
              </a:solidFill>
              <a:latin typeface="Franklin Gothic Book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802607" y="4254105"/>
            <a:ext cx="1838990" cy="2315072"/>
          </a:xfrm>
          <a:prstGeom prst="rect">
            <a:avLst/>
          </a:prstGeom>
        </p:spPr>
      </p:pic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Директива Правительства РФ была реализована в кратчайшие сроки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sp>
        <p:nvSpPr>
          <p:cNvPr id="6" name="Rounded Rectangle 2"/>
          <p:cNvSpPr/>
          <p:nvPr/>
        </p:nvSpPr>
        <p:spPr bwMode="auto">
          <a:xfrm>
            <a:off x="1359673" y="1248745"/>
            <a:ext cx="2048545" cy="95345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905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Санкционные заказчики</a:t>
            </a:r>
            <a:endParaRPr lang="ru-RU" sz="1000" i="1">
              <a:solidFill>
                <a:srgbClr val="0070C0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7" name="Rounded Rectangle 2"/>
          <p:cNvSpPr/>
          <p:nvPr/>
        </p:nvSpPr>
        <p:spPr bwMode="auto">
          <a:xfrm>
            <a:off x="1359673" y="2811110"/>
            <a:ext cx="2048545" cy="95345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905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Санкционные заказчики</a:t>
            </a:r>
            <a:endParaRPr lang="ru-RU" sz="1000" i="1">
              <a:solidFill>
                <a:srgbClr val="0070C0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8" name="Rounded Rectangle 2"/>
          <p:cNvSpPr/>
          <p:nvPr/>
        </p:nvSpPr>
        <p:spPr bwMode="auto">
          <a:xfrm>
            <a:off x="4219646" y="969916"/>
            <a:ext cx="2048545" cy="1466532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905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ru-RU" sz="1000" i="1">
              <a:solidFill>
                <a:srgbClr val="0070C0"/>
              </a:solidFill>
              <a:latin typeface="Century Gothic"/>
              <a:ea typeface="宋体"/>
              <a:cs typeface="Arial"/>
            </a:endParaRPr>
          </a:p>
        </p:txBody>
      </p:sp>
      <p:sp>
        <p:nvSpPr>
          <p:cNvPr id="10" name="Rounded Rectangle 2"/>
          <p:cNvSpPr/>
          <p:nvPr/>
        </p:nvSpPr>
        <p:spPr bwMode="auto">
          <a:xfrm>
            <a:off x="4999512" y="2289409"/>
            <a:ext cx="488814" cy="294075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200" b="1">
                <a:solidFill>
                  <a:prstClr val="white"/>
                </a:solidFill>
                <a:latin typeface="Century Gothic"/>
                <a:ea typeface="宋体"/>
                <a:cs typeface="Arial"/>
              </a:rPr>
              <a:t>1Г</a:t>
            </a:r>
            <a:endParaRPr lang="ru-RU" sz="1200" b="1" i="1">
              <a:solidFill>
                <a:prstClr val="white"/>
              </a:solidFill>
              <a:latin typeface="Century Gothic"/>
              <a:ea typeface="宋体"/>
              <a:cs typeface="Arial"/>
            </a:endParaRPr>
          </a:p>
        </p:txBody>
      </p:sp>
      <p:grpSp>
        <p:nvGrpSpPr>
          <p:cNvPr id="11" name="Group 31"/>
          <p:cNvGrpSpPr/>
          <p:nvPr/>
        </p:nvGrpSpPr>
        <p:grpSpPr bwMode="auto">
          <a:xfrm>
            <a:off x="4219647" y="2805173"/>
            <a:ext cx="2048545" cy="1100490"/>
            <a:chOff x="4219647" y="888794"/>
            <a:chExt cx="2048545" cy="1100490"/>
          </a:xfrm>
        </p:grpSpPr>
        <p:sp>
          <p:nvSpPr>
            <p:cNvPr id="12" name="Rounded Rectangle 2"/>
            <p:cNvSpPr/>
            <p:nvPr/>
          </p:nvSpPr>
          <p:spPr bwMode="auto">
            <a:xfrm>
              <a:off x="4219647" y="888794"/>
              <a:ext cx="2048545" cy="953453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bg1"/>
            </a:solidFill>
            <a:ln w="19050"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defRPr/>
              </a:pPr>
              <a:r>
                <a:rPr lang="ru-RU" b="1">
                  <a:solidFill>
                    <a:srgbClr val="1E467E"/>
                  </a:solidFill>
                  <a:latin typeface="Arial"/>
                  <a:ea typeface="宋体"/>
                  <a:cs typeface="Arial"/>
                </a:rPr>
                <a:t>АСЭЗ 2.0</a:t>
              </a:r>
              <a:endParaRPr lang="ru-RU" sz="1000" b="1" i="1">
                <a:solidFill>
                  <a:srgbClr val="1E467E"/>
                </a:solidFill>
                <a:latin typeface="Arial"/>
                <a:ea typeface="宋体"/>
                <a:cs typeface="Arial"/>
              </a:endParaRPr>
            </a:p>
          </p:txBody>
        </p:sp>
        <p:pic>
          <p:nvPicPr>
            <p:cNvPr id="13" name="Рисунок 1072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4365909" y="1071813"/>
              <a:ext cx="572177" cy="587413"/>
            </a:xfrm>
            <a:prstGeom prst="rect">
              <a:avLst/>
            </a:prstGeom>
          </p:spPr>
        </p:pic>
        <p:sp>
          <p:nvSpPr>
            <p:cNvPr id="16" name="Rounded Rectangle 2"/>
            <p:cNvSpPr/>
            <p:nvPr/>
          </p:nvSpPr>
          <p:spPr bwMode="auto">
            <a:xfrm>
              <a:off x="4999512" y="1695209"/>
              <a:ext cx="488814" cy="294075"/>
            </a:xfrm>
            <a:prstGeom prst="roundRect">
              <a:avLst>
                <a:gd name="adj" fmla="val 5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200" b="1">
                  <a:solidFill>
                    <a:prstClr val="white"/>
                  </a:solidFill>
                  <a:latin typeface="Century Gothic"/>
                  <a:ea typeface="宋体"/>
                  <a:cs typeface="Arial"/>
                </a:rPr>
                <a:t>1Г</a:t>
              </a:r>
              <a:endParaRPr lang="ru-RU" sz="1200" b="1" i="1">
                <a:solidFill>
                  <a:prstClr val="white"/>
                </a:solidFill>
                <a:latin typeface="Century Gothic"/>
                <a:ea typeface="宋体"/>
                <a:cs typeface="Arial"/>
              </a:endParaRPr>
            </a:p>
          </p:txBody>
        </p:sp>
      </p:grpSp>
      <p:grpSp>
        <p:nvGrpSpPr>
          <p:cNvPr id="17" name="Group 41"/>
          <p:cNvGrpSpPr/>
          <p:nvPr/>
        </p:nvGrpSpPr>
        <p:grpSpPr bwMode="auto">
          <a:xfrm>
            <a:off x="9939595" y="2805173"/>
            <a:ext cx="2048545" cy="1100490"/>
            <a:chOff x="9939595" y="3548867"/>
            <a:chExt cx="2048545" cy="1100490"/>
          </a:xfrm>
        </p:grpSpPr>
        <p:sp>
          <p:nvSpPr>
            <p:cNvPr id="18" name="Rounded Rectangle 2"/>
            <p:cNvSpPr/>
            <p:nvPr/>
          </p:nvSpPr>
          <p:spPr bwMode="auto">
            <a:xfrm>
              <a:off x="9939595" y="3548867"/>
              <a:ext cx="2048545" cy="953453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bg1"/>
            </a:solidFill>
            <a:ln w="19050"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 sz="1000" i="1">
                <a:solidFill>
                  <a:srgbClr val="1E467E"/>
                </a:solidFill>
                <a:latin typeface="Century Gothic"/>
                <a:ea typeface="宋体"/>
                <a:cs typeface="Arial"/>
              </a:endParaRPr>
            </a:p>
          </p:txBody>
        </p:sp>
        <p:sp>
          <p:nvSpPr>
            <p:cNvPr id="19" name="Rounded Rectangle 2"/>
            <p:cNvSpPr/>
            <p:nvPr/>
          </p:nvSpPr>
          <p:spPr bwMode="auto">
            <a:xfrm>
              <a:off x="10719460" y="4355282"/>
              <a:ext cx="488814" cy="294075"/>
            </a:xfrm>
            <a:prstGeom prst="roundRect">
              <a:avLst>
                <a:gd name="adj" fmla="val 5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200" b="1">
                  <a:solidFill>
                    <a:prstClr val="white"/>
                  </a:solidFill>
                  <a:latin typeface="Century Gothic"/>
                  <a:ea typeface="宋体"/>
                  <a:cs typeface="Arial"/>
                </a:rPr>
                <a:t>К1</a:t>
              </a:r>
              <a:endParaRPr lang="ru-RU" sz="1200">
                <a:solidFill>
                  <a:prstClr val="white"/>
                </a:solidFill>
                <a:latin typeface="Century Gothic"/>
                <a:ea typeface="宋体"/>
                <a:cs typeface="Arial"/>
              </a:endParaRPr>
            </a:p>
          </p:txBody>
        </p:sp>
        <p:pic>
          <p:nvPicPr>
            <p:cNvPr id="20" name="Рисунок 51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10011366" y="3621254"/>
              <a:ext cx="1905000" cy="457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10243926" y="4069745"/>
              <a:ext cx="14398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1200" i="1">
                  <a:solidFill>
                    <a:srgbClr val="1E467E"/>
                  </a:solidFill>
                  <a:latin typeface="Arial"/>
                  <a:ea typeface="宋体"/>
                  <a:cs typeface="Arial"/>
                </a:rPr>
                <a:t>закрытая часть</a:t>
              </a:r>
              <a:endParaRPr/>
            </a:p>
          </p:txBody>
        </p:sp>
      </p:grpSp>
      <p:grpSp>
        <p:nvGrpSpPr>
          <p:cNvPr id="22" name="Group 42"/>
          <p:cNvGrpSpPr/>
          <p:nvPr/>
        </p:nvGrpSpPr>
        <p:grpSpPr bwMode="auto">
          <a:xfrm>
            <a:off x="9939595" y="1248745"/>
            <a:ext cx="2048545" cy="1100490"/>
            <a:chOff x="9939595" y="3548867"/>
            <a:chExt cx="2048545" cy="1100490"/>
          </a:xfrm>
        </p:grpSpPr>
        <p:sp>
          <p:nvSpPr>
            <p:cNvPr id="23" name="Rounded Rectangle 2"/>
            <p:cNvSpPr/>
            <p:nvPr/>
          </p:nvSpPr>
          <p:spPr bwMode="auto">
            <a:xfrm>
              <a:off x="9939595" y="3548867"/>
              <a:ext cx="2048545" cy="953453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bg1"/>
            </a:solidFill>
            <a:ln w="19050"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 sz="1000" i="1">
                <a:solidFill>
                  <a:srgbClr val="1E467E"/>
                </a:solidFill>
                <a:latin typeface="Century Gothic"/>
                <a:ea typeface="宋体"/>
                <a:cs typeface="Arial"/>
              </a:endParaRPr>
            </a:p>
          </p:txBody>
        </p:sp>
        <p:sp>
          <p:nvSpPr>
            <p:cNvPr id="24" name="Rounded Rectangle 2"/>
            <p:cNvSpPr/>
            <p:nvPr/>
          </p:nvSpPr>
          <p:spPr bwMode="auto">
            <a:xfrm>
              <a:off x="10719460" y="4355282"/>
              <a:ext cx="488814" cy="294075"/>
            </a:xfrm>
            <a:prstGeom prst="roundRect">
              <a:avLst>
                <a:gd name="adj" fmla="val 5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200" b="1">
                  <a:solidFill>
                    <a:prstClr val="white"/>
                  </a:solidFill>
                  <a:latin typeface="Century Gothic"/>
                  <a:ea typeface="宋体"/>
                  <a:cs typeface="Arial"/>
                </a:rPr>
                <a:t>К1</a:t>
              </a:r>
              <a:endParaRPr lang="ru-RU" sz="1200">
                <a:solidFill>
                  <a:prstClr val="white"/>
                </a:solidFill>
                <a:latin typeface="Century Gothic"/>
                <a:ea typeface="宋体"/>
                <a:cs typeface="Arial"/>
              </a:endParaRPr>
            </a:p>
          </p:txBody>
        </p:sp>
        <p:pic>
          <p:nvPicPr>
            <p:cNvPr id="25" name="Рисунок 51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10011366" y="3621254"/>
              <a:ext cx="1905000" cy="4572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10243926" y="4069745"/>
              <a:ext cx="14398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1200">
                  <a:solidFill>
                    <a:srgbClr val="1E467E"/>
                  </a:solidFill>
                  <a:latin typeface="Arial"/>
                  <a:ea typeface="宋体"/>
                  <a:cs typeface="Arial"/>
                </a:rPr>
                <a:t>закрытая часть</a:t>
              </a:r>
              <a:endParaRPr lang="ru-RU" sz="1200" i="1">
                <a:solidFill>
                  <a:srgbClr val="1E467E"/>
                </a:solidFill>
                <a:latin typeface="Arial"/>
                <a:ea typeface="宋体"/>
                <a:cs typeface="Arial"/>
              </a:endParaRPr>
            </a:p>
          </p:txBody>
        </p:sp>
      </p:grpSp>
      <p:sp>
        <p:nvSpPr>
          <p:cNvPr id="27" name="Rounded Rectangle 2"/>
          <p:cNvSpPr/>
          <p:nvPr/>
        </p:nvSpPr>
        <p:spPr bwMode="auto">
          <a:xfrm>
            <a:off x="7077642" y="2805173"/>
            <a:ext cx="2048545" cy="95345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905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000" i="1">
              <a:solidFill>
                <a:srgbClr val="1E467E"/>
              </a:solidFill>
              <a:latin typeface="Century Gothic"/>
              <a:ea typeface="宋体"/>
              <a:cs typeface="Arial"/>
            </a:endParaRPr>
          </a:p>
        </p:txBody>
      </p:sp>
      <p:sp>
        <p:nvSpPr>
          <p:cNvPr id="28" name="Rounded Rectangle 2"/>
          <p:cNvSpPr/>
          <p:nvPr/>
        </p:nvSpPr>
        <p:spPr bwMode="auto">
          <a:xfrm>
            <a:off x="7857507" y="3611588"/>
            <a:ext cx="488814" cy="294075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200" b="1">
                <a:solidFill>
                  <a:prstClr val="white"/>
                </a:solidFill>
                <a:latin typeface="Century Gothic"/>
                <a:ea typeface="宋体"/>
                <a:cs typeface="Arial"/>
              </a:rPr>
              <a:t>К2</a:t>
            </a:r>
            <a:endParaRPr lang="ru-RU" sz="1200">
              <a:solidFill>
                <a:prstClr val="white"/>
              </a:solidFill>
              <a:latin typeface="Century Gothic"/>
              <a:ea typeface="宋体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149414" y="3326051"/>
            <a:ext cx="190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i="1">
                <a:solidFill>
                  <a:srgbClr val="1E467E"/>
                </a:solidFill>
                <a:latin typeface="Arial"/>
                <a:ea typeface="宋体"/>
                <a:cs typeface="Arial"/>
              </a:rPr>
              <a:t>условно «закрытый»</a:t>
            </a:r>
            <a:endParaRPr/>
          </a:p>
        </p:txBody>
      </p:sp>
      <p:grpSp>
        <p:nvGrpSpPr>
          <p:cNvPr id="31" name="Group 64"/>
          <p:cNvGrpSpPr/>
          <p:nvPr/>
        </p:nvGrpSpPr>
        <p:grpSpPr bwMode="auto">
          <a:xfrm>
            <a:off x="4342862" y="1081560"/>
            <a:ext cx="1790100" cy="515892"/>
            <a:chOff x="4389522" y="967650"/>
            <a:chExt cx="1790100" cy="515892"/>
          </a:xfrm>
        </p:grpSpPr>
        <p:pic>
          <p:nvPicPr>
            <p:cNvPr id="32" name="Рисунок 1072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4389522" y="967650"/>
              <a:ext cx="502512" cy="51589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484420" y="1040930"/>
              <a:ext cx="16952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ru-RU" b="1">
                  <a:solidFill>
                    <a:srgbClr val="1E467E"/>
                  </a:solidFill>
                  <a:latin typeface="Arial"/>
                  <a:ea typeface="宋体"/>
                  <a:cs typeface="Arial"/>
                </a:rPr>
                <a:t>АСЭЗ 2.0</a:t>
              </a:r>
              <a:endParaRPr lang="ru-RU" sz="1000" b="1" i="1">
                <a:solidFill>
                  <a:srgbClr val="1E467E"/>
                </a:solidFill>
                <a:latin typeface="Arial"/>
                <a:ea typeface="宋体"/>
                <a:cs typeface="Arial"/>
              </a:endParaRPr>
            </a:p>
          </p:txBody>
        </p:sp>
      </p:grpSp>
      <p:grpSp>
        <p:nvGrpSpPr>
          <p:cNvPr id="35" name="Group 67"/>
          <p:cNvGrpSpPr/>
          <p:nvPr/>
        </p:nvGrpSpPr>
        <p:grpSpPr bwMode="auto">
          <a:xfrm>
            <a:off x="4734502" y="1755724"/>
            <a:ext cx="1018834" cy="456594"/>
            <a:chOff x="267856" y="1693200"/>
            <a:chExt cx="1018834" cy="456594"/>
          </a:xfrm>
        </p:grpSpPr>
        <p:pic>
          <p:nvPicPr>
            <p:cNvPr id="36" name="Picture 8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267856" y="1693200"/>
              <a:ext cx="926025" cy="45659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487144" y="1748333"/>
              <a:ext cx="799546" cy="26161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>
                <a:defRPr/>
              </a:pPr>
              <a:r>
                <a:rPr lang="ru-RU" sz="1100" b="1">
                  <a:solidFill>
                    <a:srgbClr val="1E467E"/>
                  </a:solidFill>
                  <a:latin typeface="Century Gothic"/>
                </a:rPr>
                <a:t>ПУР АСБУ</a:t>
              </a:r>
              <a:endParaRPr/>
            </a:p>
          </p:txBody>
        </p:sp>
      </p:grpSp>
      <p:cxnSp>
        <p:nvCxnSpPr>
          <p:cNvPr id="38" name="Straight Connector 71"/>
          <p:cNvCxnSpPr>
            <a:cxnSpLocks/>
          </p:cNvCxnSpPr>
          <p:nvPr/>
        </p:nvCxnSpPr>
        <p:spPr bwMode="auto">
          <a:xfrm>
            <a:off x="4343918" y="1715499"/>
            <a:ext cx="18000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"/>
          <p:cNvSpPr/>
          <p:nvPr/>
        </p:nvSpPr>
        <p:spPr bwMode="auto">
          <a:xfrm>
            <a:off x="7075969" y="1419470"/>
            <a:ext cx="2048545" cy="64824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905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ru-RU" sz="1000" i="1">
              <a:solidFill>
                <a:srgbClr val="0070C0"/>
              </a:solidFill>
              <a:latin typeface="Century Gothic"/>
              <a:ea typeface="宋体"/>
              <a:cs typeface="Arial"/>
            </a:endParaRPr>
          </a:p>
        </p:txBody>
      </p:sp>
      <p:sp>
        <p:nvSpPr>
          <p:cNvPr id="40" name="Rounded Rectangle 2"/>
          <p:cNvSpPr/>
          <p:nvPr/>
        </p:nvSpPr>
        <p:spPr bwMode="auto">
          <a:xfrm>
            <a:off x="7855833" y="1941662"/>
            <a:ext cx="488814" cy="294075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200" b="1">
                <a:solidFill>
                  <a:prstClr val="white"/>
                </a:solidFill>
                <a:latin typeface="Century Gothic"/>
                <a:ea typeface="宋体"/>
                <a:cs typeface="Arial"/>
              </a:rPr>
              <a:t>К2</a:t>
            </a:r>
            <a:endParaRPr lang="ru-RU" sz="1200">
              <a:solidFill>
                <a:prstClr val="white"/>
              </a:solidFill>
              <a:latin typeface="Century Gothic"/>
              <a:ea typeface="宋体"/>
              <a:cs typeface="Arial"/>
            </a:endParaRPr>
          </a:p>
        </p:txBody>
      </p:sp>
      <p:sp>
        <p:nvSpPr>
          <p:cNvPr id="42" name="Rounded Rectangle 2"/>
          <p:cNvSpPr/>
          <p:nvPr/>
        </p:nvSpPr>
        <p:spPr bwMode="auto">
          <a:xfrm>
            <a:off x="7855833" y="1547470"/>
            <a:ext cx="1090203" cy="310739"/>
          </a:xfrm>
          <a:prstGeom prst="roundRect">
            <a:avLst>
              <a:gd name="adj" fmla="val 19747"/>
            </a:avLst>
          </a:prstGeom>
          <a:solidFill>
            <a:srgbClr val="E2F0D9"/>
          </a:solidFill>
          <a:ln w="15875">
            <a:solidFill>
              <a:srgbClr val="4A9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ru-RU" sz="2000" b="1">
                <a:solidFill>
                  <a:srgbClr val="4A9F54"/>
                </a:solidFill>
                <a:latin typeface="Century Gothicri (Основной текст)"/>
              </a:rPr>
              <a:t>КИСЗА</a:t>
            </a:r>
            <a:endParaRPr sz="2000" b="1">
              <a:solidFill>
                <a:srgbClr val="4A9F54"/>
              </a:solidFill>
              <a:latin typeface="Century Gothicri (Основной текст)"/>
            </a:endParaRPr>
          </a:p>
        </p:txBody>
      </p:sp>
      <p:pic>
        <p:nvPicPr>
          <p:cNvPr id="43" name="Рисунок 4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4A9F54">
                <a:tint val="45000"/>
                <a:satMod val="400000"/>
              </a:srgbClr>
            </a:duotone>
          </a:blip>
          <a:stretch/>
        </p:blipFill>
        <p:spPr bwMode="auto">
          <a:xfrm>
            <a:off x="7241553" y="1495225"/>
            <a:ext cx="462098" cy="462098"/>
          </a:xfrm>
          <a:prstGeom prst="rect">
            <a:avLst/>
          </a:prstGeom>
        </p:spPr>
      </p:pic>
      <p:sp>
        <p:nvSpPr>
          <p:cNvPr id="46" name="Rounded Rectangle 2"/>
          <p:cNvSpPr/>
          <p:nvPr/>
        </p:nvSpPr>
        <p:spPr bwMode="auto">
          <a:xfrm>
            <a:off x="6855281" y="4496080"/>
            <a:ext cx="5127334" cy="2034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spcBef>
                <a:spcPts val="1200"/>
              </a:spcBef>
              <a:buClr>
                <a:srgbClr val="0070C0"/>
              </a:buClr>
              <a:buSzPct val="150000"/>
              <a:buFont typeface="Wingdings"/>
              <a:buChar char="§"/>
              <a:defRPr/>
            </a:pPr>
            <a:r>
              <a:rPr lang="ru-RU" sz="16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Первая ИУС ПАО «Газпром», аттестованная по классу защищенности К2</a:t>
            </a: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 (Приказ №17 ФСТЭК)</a:t>
            </a:r>
            <a:endParaRPr/>
          </a:p>
          <a:p>
            <a:pPr marL="285750" indent="-285750">
              <a:spcBef>
                <a:spcPts val="1200"/>
              </a:spcBef>
              <a:buClr>
                <a:srgbClr val="0070C0"/>
              </a:buClr>
              <a:buSzPct val="150000"/>
              <a:buFont typeface="Wingdings"/>
              <a:buChar char="§"/>
              <a:defRPr/>
            </a:pP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6 фаз проекта </a:t>
            </a:r>
            <a:r>
              <a:rPr lang="ru-RU" sz="16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за 9 месяцев</a:t>
            </a:r>
            <a:endParaRPr/>
          </a:p>
          <a:p>
            <a:pPr marL="285750" indent="-285750">
              <a:spcBef>
                <a:spcPts val="1200"/>
              </a:spcBef>
              <a:buClr>
                <a:srgbClr val="0070C0"/>
              </a:buClr>
              <a:buSzPct val="150000"/>
              <a:buFont typeface="Wingdings"/>
              <a:buChar char="§"/>
              <a:defRPr/>
            </a:pPr>
            <a:r>
              <a:rPr lang="ru-RU" sz="16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Регистрация КИС в ЕИС – 7 </a:t>
            </a:r>
            <a:r>
              <a:rPr lang="ru-RU" sz="16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р.д</a:t>
            </a:r>
            <a:r>
              <a:rPr lang="ru-RU" sz="16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. </a:t>
            </a: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с учетом получения подписи Председателя Правления</a:t>
            </a:r>
            <a:endParaRPr/>
          </a:p>
          <a:p>
            <a:pPr marL="285750" indent="-285750">
              <a:spcBef>
                <a:spcPts val="1200"/>
              </a:spcBef>
              <a:buClr>
                <a:srgbClr val="0070C0"/>
              </a:buClr>
              <a:buSzPct val="150000"/>
              <a:buFont typeface="Wingdings"/>
              <a:buChar char="§"/>
              <a:defRPr/>
            </a:pP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Ввод в опытную эксплуатацию </a:t>
            </a:r>
            <a:r>
              <a:rPr lang="ru-RU" sz="16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29.09.2023</a:t>
            </a:r>
            <a:endParaRPr sz="1600" b="1">
              <a:solidFill>
                <a:srgbClr val="0070C0"/>
              </a:solidFill>
              <a:latin typeface="Arial"/>
              <a:ea typeface="宋体"/>
              <a:cs typeface="Arial"/>
            </a:endParaRPr>
          </a:p>
        </p:txBody>
      </p:sp>
      <p:cxnSp>
        <p:nvCxnSpPr>
          <p:cNvPr id="47" name="Straight Arrow Connector 107"/>
          <p:cNvCxnSpPr>
            <a:cxnSpLocks/>
          </p:cNvCxnSpPr>
          <p:nvPr/>
        </p:nvCxnSpPr>
        <p:spPr bwMode="auto">
          <a:xfrm>
            <a:off x="3408218" y="1715499"/>
            <a:ext cx="744682" cy="0"/>
          </a:xfrm>
          <a:prstGeom prst="straightConnector1">
            <a:avLst/>
          </a:prstGeom>
          <a:ln w="19050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10"/>
          <p:cNvCxnSpPr>
            <a:cxnSpLocks/>
          </p:cNvCxnSpPr>
          <p:nvPr/>
        </p:nvCxnSpPr>
        <p:spPr bwMode="auto">
          <a:xfrm>
            <a:off x="6265718" y="1715499"/>
            <a:ext cx="744682" cy="0"/>
          </a:xfrm>
          <a:prstGeom prst="straightConnector1">
            <a:avLst/>
          </a:prstGeom>
          <a:ln w="19050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1"/>
          <p:cNvCxnSpPr>
            <a:cxnSpLocks/>
          </p:cNvCxnSpPr>
          <p:nvPr/>
        </p:nvCxnSpPr>
        <p:spPr bwMode="auto">
          <a:xfrm>
            <a:off x="9123218" y="1715499"/>
            <a:ext cx="744682" cy="0"/>
          </a:xfrm>
          <a:prstGeom prst="straightConnector1">
            <a:avLst/>
          </a:prstGeom>
          <a:ln w="19050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13"/>
          <p:cNvCxnSpPr>
            <a:cxnSpLocks/>
          </p:cNvCxnSpPr>
          <p:nvPr/>
        </p:nvCxnSpPr>
        <p:spPr bwMode="auto">
          <a:xfrm>
            <a:off x="3408218" y="3300651"/>
            <a:ext cx="744682" cy="0"/>
          </a:xfrm>
          <a:prstGeom prst="straightConnector1">
            <a:avLst/>
          </a:prstGeom>
          <a:ln w="19050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4"/>
          <p:cNvCxnSpPr>
            <a:cxnSpLocks/>
          </p:cNvCxnSpPr>
          <p:nvPr/>
        </p:nvCxnSpPr>
        <p:spPr bwMode="auto">
          <a:xfrm>
            <a:off x="6265718" y="3300651"/>
            <a:ext cx="744682" cy="0"/>
          </a:xfrm>
          <a:prstGeom prst="straightConnector1">
            <a:avLst/>
          </a:prstGeom>
          <a:ln w="19050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16"/>
          <p:cNvCxnSpPr>
            <a:cxnSpLocks/>
          </p:cNvCxnSpPr>
          <p:nvPr/>
        </p:nvCxnSpPr>
        <p:spPr bwMode="auto">
          <a:xfrm>
            <a:off x="9123218" y="3300651"/>
            <a:ext cx="744682" cy="0"/>
          </a:xfrm>
          <a:prstGeom prst="straightConnector1">
            <a:avLst/>
          </a:prstGeom>
          <a:ln w="19050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2"/>
          <p:cNvSpPr/>
          <p:nvPr/>
        </p:nvSpPr>
        <p:spPr bwMode="auto">
          <a:xfrm>
            <a:off x="599653" y="4883927"/>
            <a:ext cx="4031801" cy="1258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Bef>
                <a:spcPts val="1200"/>
              </a:spcBef>
              <a:buClr>
                <a:srgbClr val="0070C0"/>
              </a:buClr>
              <a:buSzPct val="150000"/>
              <a:defRPr/>
            </a:pPr>
            <a:r>
              <a:rPr lang="ru-RU" sz="2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116</a:t>
            </a:r>
            <a:r>
              <a:rPr lang="ru-RU" sz="1600">
                <a:solidFill>
                  <a:srgbClr val="0070C0"/>
                </a:solidFill>
                <a:latin typeface="Arial"/>
                <a:ea typeface="宋体"/>
                <a:cs typeface="Arial"/>
              </a:rPr>
              <a:t> </a:t>
            </a: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Компаний Группы Газпром</a:t>
            </a:r>
            <a:endParaRPr/>
          </a:p>
          <a:p>
            <a:pPr>
              <a:spcBef>
                <a:spcPts val="1200"/>
              </a:spcBef>
              <a:buClr>
                <a:srgbClr val="0070C0"/>
              </a:buClr>
              <a:buSzPct val="150000"/>
              <a:defRPr/>
            </a:pPr>
            <a:r>
              <a:rPr lang="ru-RU" sz="2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8 000 </a:t>
            </a: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закупок (67</a:t>
            </a:r>
            <a:r>
              <a:rPr lang="en-US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% </a:t>
            </a: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от общего объема)</a:t>
            </a:r>
            <a:endParaRPr/>
          </a:p>
          <a:p>
            <a:pPr>
              <a:spcBef>
                <a:spcPts val="1200"/>
              </a:spcBef>
              <a:buClr>
                <a:srgbClr val="0070C0"/>
              </a:buClr>
              <a:buSzPct val="150000"/>
              <a:defRPr/>
            </a:pPr>
            <a:r>
              <a:rPr lang="ru-RU" sz="2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628 </a:t>
            </a: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млрд. (80</a:t>
            </a:r>
            <a:r>
              <a:rPr lang="en-US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% </a:t>
            </a:r>
            <a:r>
              <a:rPr lang="ru-RU" sz="1600">
                <a:solidFill>
                  <a:srgbClr val="1E467E"/>
                </a:solidFill>
                <a:latin typeface="Arial"/>
                <a:ea typeface="宋体"/>
                <a:cs typeface="Arial"/>
              </a:rPr>
              <a:t>от общего объема)</a:t>
            </a:r>
            <a:endParaRPr/>
          </a:p>
        </p:txBody>
      </p:sp>
      <p:cxnSp>
        <p:nvCxnSpPr>
          <p:cNvPr id="54" name="Straight Arrow Connector 119"/>
          <p:cNvCxnSpPr>
            <a:cxnSpLocks/>
          </p:cNvCxnSpPr>
          <p:nvPr/>
        </p:nvCxnSpPr>
        <p:spPr bwMode="auto">
          <a:xfrm>
            <a:off x="169718" y="3287836"/>
            <a:ext cx="744682" cy="0"/>
          </a:xfrm>
          <a:prstGeom prst="straightConnector1">
            <a:avLst/>
          </a:prstGeom>
          <a:ln w="19050">
            <a:solidFill>
              <a:srgbClr val="0070C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21"/>
          <p:cNvCxnSpPr>
            <a:cxnSpLocks/>
          </p:cNvCxnSpPr>
          <p:nvPr/>
        </p:nvCxnSpPr>
        <p:spPr bwMode="auto">
          <a:xfrm>
            <a:off x="169718" y="1725471"/>
            <a:ext cx="744682" cy="0"/>
          </a:xfrm>
          <a:prstGeom prst="straightConnector1">
            <a:avLst/>
          </a:prstGeom>
          <a:ln w="19050">
            <a:solidFill>
              <a:srgbClr val="0070C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2"/>
          <p:cNvSpPr/>
          <p:nvPr/>
        </p:nvSpPr>
        <p:spPr bwMode="auto">
          <a:xfrm>
            <a:off x="493098" y="1419471"/>
            <a:ext cx="612000" cy="61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>
              <a:defRPr/>
            </a:pPr>
            <a:r>
              <a:rPr lang="ru-RU" sz="3200" b="1">
                <a:solidFill>
                  <a:prstClr val="white"/>
                </a:solidFill>
                <a:latin typeface="Arial"/>
                <a:ea typeface="宋体"/>
                <a:cs typeface="Arial"/>
              </a:rPr>
              <a:t>А</a:t>
            </a:r>
            <a:endParaRPr lang="ru-RU" sz="3200" i="1">
              <a:solidFill>
                <a:prstClr val="white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57" name="Rounded Rectangle 2"/>
          <p:cNvSpPr/>
          <p:nvPr/>
        </p:nvSpPr>
        <p:spPr bwMode="auto">
          <a:xfrm>
            <a:off x="493098" y="2981836"/>
            <a:ext cx="612000" cy="61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>
              <a:defRPr/>
            </a:pPr>
            <a:r>
              <a:rPr lang="ru-RU" sz="3200" b="1">
                <a:solidFill>
                  <a:prstClr val="white"/>
                </a:solidFill>
                <a:latin typeface="Arial"/>
                <a:ea typeface="宋体"/>
                <a:cs typeface="Arial"/>
              </a:rPr>
              <a:t>Б</a:t>
            </a:r>
            <a:endParaRPr lang="ru-RU" sz="3200" i="1">
              <a:solidFill>
                <a:prstClr val="white"/>
              </a:solidFill>
              <a:latin typeface="Arial"/>
              <a:ea typeface="宋体"/>
              <a:cs typeface="Arial"/>
            </a:endParaRPr>
          </a:p>
        </p:txBody>
      </p:sp>
      <p:cxnSp>
        <p:nvCxnSpPr>
          <p:cNvPr id="3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2"/>
          <p:cNvSpPr txBox="1"/>
          <p:nvPr/>
        </p:nvSpPr>
        <p:spPr bwMode="auto">
          <a:xfrm>
            <a:off x="20469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10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8" name="Рисунок 49"/>
          <p:cNvPicPr>
            <a:picLocks noChangeAspect="1"/>
          </p:cNvPicPr>
          <p:nvPr/>
        </p:nvPicPr>
        <p:blipFill>
          <a:blip r:embed="rId8"/>
          <a:srcRect l="18258" t="35476" r="18257" b="36494"/>
          <a:stretch/>
        </p:blipFill>
        <p:spPr bwMode="auto">
          <a:xfrm>
            <a:off x="7503264" y="2863969"/>
            <a:ext cx="1197300" cy="470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277" t="0" r="665" b="0"/>
          <a:stretch/>
        </p:blipFill>
        <p:spPr bwMode="auto">
          <a:xfrm>
            <a:off x="0" y="735606"/>
            <a:ext cx="12192000" cy="6122394"/>
          </a:xfrm>
          <a:prstGeom prst="rect">
            <a:avLst/>
          </a:prstGeom>
        </p:spPr>
      </p:pic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Управление проектами ИТ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pic>
        <p:nvPicPr>
          <p:cNvPr id="8" name="Picture 7" descr="A couple of women sitting at a table&#10;&#10;Description automatically generated"/>
          <p:cNvPicPr>
            <a:picLocks noChangeAspect="1"/>
          </p:cNvPicPr>
          <p:nvPr/>
        </p:nvPicPr>
        <p:blipFill>
          <a:blip r:embed="rId4"/>
          <a:srcRect l="0" t="0" r="-2213" b="0"/>
          <a:stretch/>
        </p:blipFill>
        <p:spPr bwMode="auto">
          <a:xfrm>
            <a:off x="330097" y="1885745"/>
            <a:ext cx="5325994" cy="382146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 bwMode="auto">
          <a:xfrm>
            <a:off x="6379078" y="1956240"/>
            <a:ext cx="5545313" cy="3723293"/>
            <a:chOff x="5148333" y="1466567"/>
            <a:chExt cx="7760706" cy="5210775"/>
          </a:xfrm>
        </p:grpSpPr>
        <p:pic>
          <p:nvPicPr>
            <p:cNvPr id="17" name="Picture 16" descr="A picture containing text, clipart, screenshot, vector graphics&#10;&#10;Description automatically generated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574337" y="5687904"/>
              <a:ext cx="2749563" cy="847610"/>
            </a:xfrm>
            <a:prstGeom prst="rect">
              <a:avLst/>
            </a:prstGeom>
          </p:spPr>
        </p:pic>
        <p:sp>
          <p:nvSpPr>
            <p:cNvPr id="18" name="Rounded Rectangular Callout 17"/>
            <p:cNvSpPr/>
            <p:nvPr/>
          </p:nvSpPr>
          <p:spPr bwMode="auto">
            <a:xfrm>
              <a:off x="6638596" y="1466567"/>
              <a:ext cx="1891359" cy="760995"/>
            </a:xfrm>
            <a:prstGeom prst="wedgeRoundRectCallout">
              <a:avLst>
                <a:gd name="adj1" fmla="val -35356"/>
                <a:gd name="adj2" fmla="val 72177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B5C6E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ru-RU" sz="2600" b="1">
                  <a:solidFill>
                    <a:srgbClr val="0070C0"/>
                  </a:solidFill>
                </a:rPr>
                <a:t>ШЕСТЬ</a:t>
              </a:r>
              <a:endParaRPr sz="2600" b="1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 bwMode="auto">
            <a:xfrm>
              <a:off x="9127703" y="1466567"/>
              <a:ext cx="1939861" cy="760995"/>
            </a:xfrm>
            <a:prstGeom prst="wedgeRoundRectCallout">
              <a:avLst>
                <a:gd name="adj1" fmla="val 39333"/>
                <a:gd name="adj2" fmla="val 77822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B5C6E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ru-RU" sz="2600" b="1">
                  <a:solidFill>
                    <a:srgbClr val="0070C0"/>
                  </a:solidFill>
                </a:rPr>
                <a:t>ДЕВЯТЬ</a:t>
              </a:r>
              <a:endParaRPr sz="2600" b="1">
                <a:solidFill>
                  <a:srgbClr val="0070C0"/>
                </a:solidFill>
              </a:endParaRPr>
            </a:p>
          </p:txBody>
        </p:sp>
        <p:pic>
          <p:nvPicPr>
            <p:cNvPr id="21" name="Picture 20" descr="A person with his arms crossed&#10;&#10;Description automatically generated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10966292" y="1847064"/>
              <a:ext cx="1942747" cy="4824125"/>
            </a:xfrm>
            <a:prstGeom prst="rect">
              <a:avLst/>
            </a:prstGeom>
          </p:spPr>
        </p:pic>
        <p:pic>
          <p:nvPicPr>
            <p:cNvPr id="22" name="Picture 21" descr="A person with arms crossed&#10;&#10;Description automatically generated"/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>
              <a:off x="5148333" y="1748118"/>
              <a:ext cx="1985072" cy="4929224"/>
            </a:xfrm>
            <a:prstGeom prst="rect">
              <a:avLst/>
            </a:prstGeom>
          </p:spPr>
        </p:pic>
      </p:grpSp>
      <p:cxnSp>
        <p:nvCxnSpPr>
          <p:cNvPr id="23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Что делаем дальше. Планы на конец 2023 и 2024 год (1/2)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cxnSp>
        <p:nvCxnSpPr>
          <p:cNvPr id="14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0079B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2"/>
          <p:cNvSpPr txBox="1"/>
          <p:nvPr/>
        </p:nvSpPr>
        <p:spPr bwMode="auto">
          <a:xfrm>
            <a:off x="20469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prstClr val="white"/>
                </a:solidFill>
                <a:latin typeface="Arial"/>
                <a:cs typeface="Arial"/>
              </a:rPr>
              <a:t>12</a:t>
            </a:fld>
            <a:endParaRPr lang="ru-RU" b="1">
              <a:solidFill>
                <a:prstClr val="white"/>
              </a:solidFill>
              <a:latin typeface="Arial"/>
              <a:cs typeface="Arial"/>
            </a:endParaRPr>
          </a:p>
        </p:txBody>
      </p:sp>
      <p:grpSp>
        <p:nvGrpSpPr>
          <p:cNvPr id="53" name="Группа 52"/>
          <p:cNvGrpSpPr/>
          <p:nvPr/>
        </p:nvGrpSpPr>
        <p:grpSpPr bwMode="auto">
          <a:xfrm>
            <a:off x="613097" y="2321960"/>
            <a:ext cx="9049916" cy="923330"/>
            <a:chOff x="613098" y="710829"/>
            <a:chExt cx="9049916" cy="923330"/>
          </a:xfrm>
        </p:grpSpPr>
        <p:grpSp>
          <p:nvGrpSpPr>
            <p:cNvPr id="54" name="Group 2"/>
            <p:cNvGrpSpPr/>
            <p:nvPr/>
          </p:nvGrpSpPr>
          <p:grpSpPr bwMode="auto">
            <a:xfrm>
              <a:off x="613098" y="954642"/>
              <a:ext cx="468001" cy="468000"/>
              <a:chOff x="1082058" y="2798643"/>
              <a:chExt cx="421311" cy="468000"/>
            </a:xfrm>
          </p:grpSpPr>
          <p:sp>
            <p:nvSpPr>
              <p:cNvPr id="58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3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 bwMode="auto">
            <a:xfrm>
              <a:off x="1359674" y="710829"/>
              <a:ext cx="83033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До 29.12.2023 завершение фазы 1 «Подготовка проекта создания ИУС»</a:t>
              </a:r>
              <a:br>
                <a:rPr lang="ru-RU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по АСЭЗ 2.0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модуля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«Анализ цены», модуля «Сметная комиссия»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.</a:t>
              </a:r>
              <a:br>
                <a:rPr lang="ru-RU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Ввод в опытную эксплуатацию (срок до 01.11.2024)</a:t>
              </a:r>
              <a:endParaRPr/>
            </a:p>
          </p:txBody>
        </p:sp>
      </p:grpSp>
      <p:grpSp>
        <p:nvGrpSpPr>
          <p:cNvPr id="3" name="Group 2"/>
          <p:cNvGrpSpPr/>
          <p:nvPr/>
        </p:nvGrpSpPr>
        <p:grpSpPr bwMode="auto">
          <a:xfrm>
            <a:off x="613097" y="869226"/>
            <a:ext cx="11269432" cy="646331"/>
            <a:chOff x="613097" y="1029497"/>
            <a:chExt cx="11269432" cy="646331"/>
          </a:xfrm>
        </p:grpSpPr>
        <p:grpSp>
          <p:nvGrpSpPr>
            <p:cNvPr id="49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51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1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 bwMode="auto">
            <a:xfrm>
              <a:off x="1359673" y="1029497"/>
              <a:ext cx="10522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Включение до 01.12.2023 в периметр опытной эксплуатации пилотного решения АСЭЗ 2.0</a:t>
              </a:r>
              <a:br>
                <a:rPr lang="ru-RU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по процессу «Планирование закупок ДО»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всех ДО и СП ПАО «Газпром»,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 работающих в АСЭЗ</a:t>
              </a:r>
              <a:endParaRPr/>
            </a:p>
          </p:txBody>
        </p:sp>
      </p:grpSp>
      <p:grpSp>
        <p:nvGrpSpPr>
          <p:cNvPr id="4" name="Group 3"/>
          <p:cNvGrpSpPr/>
          <p:nvPr/>
        </p:nvGrpSpPr>
        <p:grpSpPr bwMode="auto">
          <a:xfrm>
            <a:off x="613097" y="1604907"/>
            <a:ext cx="11006513" cy="646331"/>
            <a:chOff x="613097" y="1038810"/>
            <a:chExt cx="11006513" cy="646331"/>
          </a:xfrm>
        </p:grpSpPr>
        <p:grpSp>
          <p:nvGrpSpPr>
            <p:cNvPr id="5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7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2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 bwMode="auto">
            <a:xfrm>
              <a:off x="1368312" y="1038810"/>
              <a:ext cx="10251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Передача до 01.12.2023 в опытную эксплуатацию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модуля «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Планирование КЗ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».</a:t>
              </a:r>
              <a:b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Рабочее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место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Д646</a:t>
              </a:r>
              <a:endParaRPr lang="ru-RU">
                <a:solidFill>
                  <a:srgbClr val="0E5A8B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 bwMode="auto">
          <a:xfrm>
            <a:off x="613097" y="4328692"/>
            <a:ext cx="11006513" cy="646331"/>
            <a:chOff x="613097" y="1092249"/>
            <a:chExt cx="11006513" cy="646331"/>
          </a:xfrm>
        </p:grpSpPr>
        <p:grpSp>
          <p:nvGrpSpPr>
            <p:cNvPr id="17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19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5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1368312" y="1092249"/>
              <a:ext cx="10251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Ввод в опытную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эксплуатацию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модул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я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«Формирование ДС»,</a:t>
              </a:r>
              <a:b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модуля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«Рассмотрение ДС»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(срок до 29.12.2024)</a:t>
              </a:r>
              <a:endParaRPr/>
            </a:p>
          </p:txBody>
        </p:sp>
      </p:grpSp>
      <p:grpSp>
        <p:nvGrpSpPr>
          <p:cNvPr id="65" name="Group 25"/>
          <p:cNvGrpSpPr/>
          <p:nvPr/>
        </p:nvGrpSpPr>
        <p:grpSpPr bwMode="auto">
          <a:xfrm>
            <a:off x="613097" y="6058424"/>
            <a:ext cx="11013300" cy="468000"/>
            <a:chOff x="613097" y="1118662"/>
            <a:chExt cx="11013300" cy="468000"/>
          </a:xfrm>
        </p:grpSpPr>
        <p:grpSp>
          <p:nvGrpSpPr>
            <p:cNvPr id="66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68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1222200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7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 bwMode="auto">
            <a:xfrm>
              <a:off x="1375099" y="1167996"/>
              <a:ext cx="1025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Расширение команды на поддержку и развитие АСЭЗ</a:t>
              </a:r>
              <a:endParaRPr/>
            </a:p>
          </p:txBody>
        </p:sp>
      </p:grpSp>
      <p:grpSp>
        <p:nvGrpSpPr>
          <p:cNvPr id="38" name="Группа 37"/>
          <p:cNvGrpSpPr/>
          <p:nvPr/>
        </p:nvGrpSpPr>
        <p:grpSpPr bwMode="auto">
          <a:xfrm>
            <a:off x="1286690" y="1555575"/>
            <a:ext cx="10654640" cy="4462832"/>
            <a:chOff x="613097" y="1555575"/>
            <a:chExt cx="11328233" cy="4462832"/>
          </a:xfrm>
        </p:grpSpPr>
        <p:cxnSp>
          <p:nvCxnSpPr>
            <p:cNvPr id="45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1555575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46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2281942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47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4288674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61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3285308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63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5015041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70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6018407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</p:grpSp>
      <p:pic>
        <p:nvPicPr>
          <p:cNvPr id="71" name="Picture 10"/>
          <p:cNvPicPr>
            <a:picLocks noChangeAspect="1"/>
          </p:cNvPicPr>
          <p:nvPr/>
        </p:nvPicPr>
        <p:blipFill>
          <a:blip r:embed="rId3"/>
          <a:srcRect l="-25" t="0" r="-25" b="0"/>
          <a:stretch/>
        </p:blipFill>
        <p:spPr bwMode="auto">
          <a:xfrm>
            <a:off x="9503922" y="1947908"/>
            <a:ext cx="2511526" cy="4523450"/>
          </a:xfrm>
          <a:prstGeom prst="rect">
            <a:avLst/>
          </a:prstGeom>
        </p:spPr>
      </p:pic>
      <p:grpSp>
        <p:nvGrpSpPr>
          <p:cNvPr id="27" name="Группа 26"/>
          <p:cNvGrpSpPr/>
          <p:nvPr/>
        </p:nvGrpSpPr>
        <p:grpSpPr bwMode="auto">
          <a:xfrm>
            <a:off x="613097" y="3325326"/>
            <a:ext cx="10090994" cy="923330"/>
            <a:chOff x="613097" y="3397248"/>
            <a:chExt cx="10090994" cy="923330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1356385" y="3397248"/>
              <a:ext cx="93477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Включение в Инвестиционную программу, обеспечение проведения</a:t>
              </a:r>
              <a:br>
                <a:rPr lang="ru-RU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конкурентных процедур и заключения договора по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модулю «Проведение закупок»</a:t>
              </a:r>
              <a:b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(срок до 01.12.2024)</a:t>
              </a:r>
              <a:endParaRPr/>
            </a:p>
          </p:txBody>
        </p:sp>
        <p:grpSp>
          <p:nvGrpSpPr>
            <p:cNvPr id="26" name="Группа 25"/>
            <p:cNvGrpSpPr/>
            <p:nvPr/>
          </p:nvGrpSpPr>
          <p:grpSpPr bwMode="auto">
            <a:xfrm>
              <a:off x="613097" y="3624913"/>
              <a:ext cx="468001" cy="468000"/>
              <a:chOff x="613097" y="3622243"/>
              <a:chExt cx="468001" cy="468000"/>
            </a:xfrm>
          </p:grpSpPr>
          <p:sp>
            <p:nvSpPr>
              <p:cNvPr id="60" name="Oval 9"/>
              <p:cNvSpPr>
                <a:spLocks noChangeAspect="1"/>
              </p:cNvSpPr>
              <p:nvPr/>
            </p:nvSpPr>
            <p:spPr bwMode="auto">
              <a:xfrm>
                <a:off x="613097" y="3622243"/>
                <a:ext cx="46800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 bwMode="auto">
              <a:xfrm>
                <a:off x="761336" y="3671577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4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9" name="Группа 28"/>
          <p:cNvGrpSpPr/>
          <p:nvPr/>
        </p:nvGrpSpPr>
        <p:grpSpPr bwMode="auto">
          <a:xfrm>
            <a:off x="613097" y="5055059"/>
            <a:ext cx="10283367" cy="923330"/>
            <a:chOff x="613097" y="5085760"/>
            <a:chExt cx="10283367" cy="923330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1347339" y="5085760"/>
              <a:ext cx="9549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Обеспечение в срок до 01.04.2024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применения доверенностей (ЕИС)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 и исполнение требований ПП РФ №60 в части организации информационного взаимодействия</a:t>
              </a:r>
              <a:br>
                <a:rPr lang="ru-RU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с ГИС НР</a:t>
              </a:r>
              <a:endParaRPr lang="ru-RU">
                <a:solidFill>
                  <a:srgbClr val="0E5A8B"/>
                </a:solidFill>
                <a:latin typeface="Arial"/>
                <a:cs typeface="Arial"/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 bwMode="auto">
            <a:xfrm>
              <a:off x="613097" y="5313425"/>
              <a:ext cx="468001" cy="468000"/>
              <a:chOff x="613097" y="5345375"/>
              <a:chExt cx="468001" cy="468000"/>
            </a:xfrm>
          </p:grpSpPr>
          <p:sp>
            <p:nvSpPr>
              <p:cNvPr id="64" name="Oval 9"/>
              <p:cNvSpPr>
                <a:spLocks noChangeAspect="1"/>
              </p:cNvSpPr>
              <p:nvPr/>
            </p:nvSpPr>
            <p:spPr bwMode="auto">
              <a:xfrm>
                <a:off x="613097" y="5345375"/>
                <a:ext cx="46800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 bwMode="auto">
              <a:xfrm>
                <a:off x="761336" y="5394709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6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Что делаем дальше. Планы на конец 2023 и 2024 год (2/2)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cxnSp>
        <p:nvCxnSpPr>
          <p:cNvPr id="14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0079B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2"/>
          <p:cNvSpPr txBox="1"/>
          <p:nvPr/>
        </p:nvSpPr>
        <p:spPr bwMode="auto">
          <a:xfrm>
            <a:off x="20469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prstClr val="white"/>
                </a:solidFill>
                <a:latin typeface="Arial"/>
                <a:cs typeface="Arial"/>
              </a:rPr>
              <a:t>13</a:t>
            </a:fld>
            <a:endParaRPr lang="ru-RU" b="1">
              <a:solidFill>
                <a:prstClr val="white"/>
              </a:solidFill>
              <a:latin typeface="Arial"/>
              <a:cs typeface="Arial"/>
            </a:endParaRPr>
          </a:p>
        </p:txBody>
      </p:sp>
      <p:grpSp>
        <p:nvGrpSpPr>
          <p:cNvPr id="23" name="Group 22"/>
          <p:cNvGrpSpPr/>
          <p:nvPr/>
        </p:nvGrpSpPr>
        <p:grpSpPr bwMode="auto">
          <a:xfrm>
            <a:off x="613097" y="853882"/>
            <a:ext cx="11435068" cy="468000"/>
            <a:chOff x="613097" y="1118662"/>
            <a:chExt cx="11435068" cy="468000"/>
          </a:xfrm>
        </p:grpSpPr>
        <p:grpSp>
          <p:nvGrpSpPr>
            <p:cNvPr id="24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26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1222311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8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 bwMode="auto">
            <a:xfrm>
              <a:off x="1352239" y="1156210"/>
              <a:ext cx="1069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pc="-50">
                  <a:solidFill>
                    <a:srgbClr val="0E5A8B"/>
                  </a:solidFill>
                  <a:latin typeface="Arial"/>
                  <a:cs typeface="Arial"/>
                </a:rPr>
                <a:t>Реализация интеграции между </a:t>
              </a:r>
              <a:r>
                <a:rPr lang="ru-RU" b="1" spc="-50">
                  <a:solidFill>
                    <a:srgbClr val="0E5A8B"/>
                  </a:solidFill>
                  <a:latin typeface="Arial"/>
                  <a:cs typeface="Arial"/>
                </a:rPr>
                <a:t>АИС «Аналитика» ООО «Газпром </a:t>
              </a:r>
              <a:r>
                <a:rPr lang="ru-RU" b="1" spc="-50">
                  <a:solidFill>
                    <a:srgbClr val="0E5A8B"/>
                  </a:solidFill>
                  <a:latin typeface="Arial"/>
                  <a:cs typeface="Arial"/>
                </a:rPr>
                <a:t>межрегионгаз</a:t>
              </a:r>
              <a:r>
                <a:rPr lang="ru-RU" b="1" spc="-50">
                  <a:solidFill>
                    <a:srgbClr val="0E5A8B"/>
                  </a:solidFill>
                  <a:latin typeface="Arial"/>
                  <a:cs typeface="Arial"/>
                </a:rPr>
                <a:t>» </a:t>
              </a:r>
              <a:r>
                <a:rPr lang="ru-RU" spc="-50">
                  <a:solidFill>
                    <a:srgbClr val="0E5A8B"/>
                  </a:solidFill>
                  <a:latin typeface="Arial"/>
                  <a:cs typeface="Arial"/>
                </a:rPr>
                <a:t>и </a:t>
              </a:r>
              <a:r>
                <a:rPr lang="ru-RU" b="1" spc="-50">
                  <a:solidFill>
                    <a:srgbClr val="0E5A8B"/>
                  </a:solidFill>
                  <a:latin typeface="Arial"/>
                  <a:cs typeface="Arial"/>
                </a:rPr>
                <a:t>АСЭЗ</a:t>
              </a:r>
              <a:endParaRPr/>
            </a:p>
          </p:txBody>
        </p:sp>
      </p:grpSp>
      <p:grpSp>
        <p:nvGrpSpPr>
          <p:cNvPr id="28" name="Group 27"/>
          <p:cNvGrpSpPr/>
          <p:nvPr/>
        </p:nvGrpSpPr>
        <p:grpSpPr bwMode="auto">
          <a:xfrm>
            <a:off x="613097" y="1391908"/>
            <a:ext cx="11517943" cy="923330"/>
            <a:chOff x="613097" y="886905"/>
            <a:chExt cx="11517943" cy="923330"/>
          </a:xfrm>
        </p:grpSpPr>
        <p:grpSp>
          <p:nvGrpSpPr>
            <p:cNvPr id="29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31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 bwMode="auto">
              <a:xfrm>
                <a:off x="1229003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9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 bwMode="auto">
            <a:xfrm>
              <a:off x="1361430" y="886905"/>
              <a:ext cx="107696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Автоматизация анализа цены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2 направлений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(услуги связи и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услуги</a:t>
              </a:r>
              <a:br>
                <a:rPr lang="ru-RU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ООО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«Газпром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межрегионгаз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 Инжиниринг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») до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29.12.2023 и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3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направлений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на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2024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год</a:t>
              </a:r>
              <a:br>
                <a:rPr lang="ru-RU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(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услуги авиатранспорта, юридические услуги, закупки ПИР по газификации)</a:t>
              </a:r>
              <a:endParaRPr/>
            </a:p>
          </p:txBody>
        </p:sp>
      </p:grpSp>
      <p:grpSp>
        <p:nvGrpSpPr>
          <p:cNvPr id="34" name="Group 33"/>
          <p:cNvGrpSpPr/>
          <p:nvPr/>
        </p:nvGrpSpPr>
        <p:grpSpPr bwMode="auto">
          <a:xfrm>
            <a:off x="613097" y="2936905"/>
            <a:ext cx="10997874" cy="468000"/>
            <a:chOff x="613097" y="1118662"/>
            <a:chExt cx="10997874" cy="468000"/>
          </a:xfrm>
        </p:grpSpPr>
        <p:grpSp>
          <p:nvGrpSpPr>
            <p:cNvPr id="35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37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>
                <a:off x="1145652" y="2847977"/>
                <a:ext cx="2935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11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 bwMode="auto">
            <a:xfrm>
              <a:off x="1359673" y="1167996"/>
              <a:ext cx="1025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Поддержание работоспособности: АСЭЗ, АСЭЗ 2.0, КИСЗА</a:t>
              </a:r>
              <a:endParaRPr/>
            </a:p>
          </p:txBody>
        </p:sp>
      </p:grpSp>
      <p:grpSp>
        <p:nvGrpSpPr>
          <p:cNvPr id="39" name="Group 38"/>
          <p:cNvGrpSpPr/>
          <p:nvPr/>
        </p:nvGrpSpPr>
        <p:grpSpPr bwMode="auto">
          <a:xfrm>
            <a:off x="613097" y="3479471"/>
            <a:ext cx="10997874" cy="468000"/>
            <a:chOff x="613097" y="1118662"/>
            <a:chExt cx="10997874" cy="468000"/>
          </a:xfrm>
        </p:grpSpPr>
        <p:grpSp>
          <p:nvGrpSpPr>
            <p:cNvPr id="40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42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1132611" y="2847977"/>
                <a:ext cx="30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12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 bwMode="auto">
            <a:xfrm>
              <a:off x="1359673" y="1178838"/>
              <a:ext cx="1025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Продолжение работы по миграции данных в </a:t>
              </a:r>
              <a:r>
                <a:rPr lang="en-US" b="1">
                  <a:solidFill>
                    <a:srgbClr val="0E5A8B"/>
                  </a:solidFill>
                  <a:latin typeface="Arial"/>
                  <a:cs typeface="Arial"/>
                </a:rPr>
                <a:t>PostgreSQL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 </a:t>
              </a:r>
              <a:endParaRPr/>
            </a:p>
          </p:txBody>
        </p:sp>
      </p:grpSp>
      <p:grpSp>
        <p:nvGrpSpPr>
          <p:cNvPr id="63" name="Group 33"/>
          <p:cNvGrpSpPr/>
          <p:nvPr/>
        </p:nvGrpSpPr>
        <p:grpSpPr bwMode="auto">
          <a:xfrm>
            <a:off x="613097" y="2394340"/>
            <a:ext cx="10997874" cy="468000"/>
            <a:chOff x="613097" y="1118662"/>
            <a:chExt cx="10997874" cy="468000"/>
          </a:xfrm>
        </p:grpSpPr>
        <p:grpSp>
          <p:nvGrpSpPr>
            <p:cNvPr id="64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66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>
                <a:off x="1134821" y="2847977"/>
                <a:ext cx="30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10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 bwMode="auto">
            <a:xfrm>
              <a:off x="1359673" y="1167996"/>
              <a:ext cx="1025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Пилотный проект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«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Преддокумент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»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на базе ООО «Газпром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инвест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» </a:t>
              </a:r>
              <a:endParaRPr/>
            </a:p>
          </p:txBody>
        </p:sp>
      </p:grpSp>
      <p:grpSp>
        <p:nvGrpSpPr>
          <p:cNvPr id="71" name="Group 38"/>
          <p:cNvGrpSpPr/>
          <p:nvPr/>
        </p:nvGrpSpPr>
        <p:grpSpPr bwMode="auto">
          <a:xfrm>
            <a:off x="613097" y="4022036"/>
            <a:ext cx="10426378" cy="923330"/>
            <a:chOff x="688197" y="1098332"/>
            <a:chExt cx="10426378" cy="923330"/>
          </a:xfrm>
        </p:grpSpPr>
        <p:grpSp>
          <p:nvGrpSpPr>
            <p:cNvPr id="72" name="Group 2"/>
            <p:cNvGrpSpPr/>
            <p:nvPr/>
          </p:nvGrpSpPr>
          <p:grpSpPr bwMode="auto">
            <a:xfrm>
              <a:off x="688197" y="1330837"/>
              <a:ext cx="468001" cy="468000"/>
              <a:chOff x="1149665" y="3010818"/>
              <a:chExt cx="421311" cy="468000"/>
            </a:xfrm>
          </p:grpSpPr>
          <p:sp>
            <p:nvSpPr>
              <p:cNvPr id="74" name="Oval 9"/>
              <p:cNvSpPr>
                <a:spLocks noChangeAspect="1"/>
              </p:cNvSpPr>
              <p:nvPr/>
            </p:nvSpPr>
            <p:spPr bwMode="auto">
              <a:xfrm>
                <a:off x="1149665" y="3010818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 bwMode="auto">
              <a:xfrm>
                <a:off x="1201156" y="3062746"/>
                <a:ext cx="30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13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 bwMode="auto">
            <a:xfrm>
              <a:off x="1436073" y="1098332"/>
              <a:ext cx="96785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pc="-30">
                  <a:solidFill>
                    <a:srgbClr val="0E5A8B"/>
                  </a:solidFill>
                  <a:latin typeface="Arial"/>
                  <a:cs typeface="Arial"/>
                </a:rPr>
                <a:t>Автоматизация работы в рамках ИПО: разработка </a:t>
              </a:r>
              <a:r>
                <a:rPr lang="ru-RU" spc="-30">
                  <a:solidFill>
                    <a:srgbClr val="0E5A8B"/>
                  </a:solidFill>
                  <a:latin typeface="Arial"/>
                  <a:cs typeface="Arial"/>
                </a:rPr>
                <a:t>канбан</a:t>
              </a:r>
              <a:r>
                <a:rPr lang="ru-RU" spc="-30">
                  <a:solidFill>
                    <a:srgbClr val="0E5A8B"/>
                  </a:solidFill>
                  <a:latin typeface="Arial"/>
                  <a:cs typeface="Arial"/>
                </a:rPr>
                <a:t>-досок контроля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задач для участников ИПО от Департамента 646 (Н.В. Чекалина), расширение СУИП функционалом, позволяющим контролировать сроки закупочных процедур </a:t>
              </a:r>
              <a:endParaRPr/>
            </a:p>
          </p:txBody>
        </p:sp>
      </p:grpSp>
      <p:grpSp>
        <p:nvGrpSpPr>
          <p:cNvPr id="82" name="Group 38"/>
          <p:cNvGrpSpPr/>
          <p:nvPr/>
        </p:nvGrpSpPr>
        <p:grpSpPr bwMode="auto">
          <a:xfrm>
            <a:off x="613097" y="5019933"/>
            <a:ext cx="10997874" cy="646331"/>
            <a:chOff x="613097" y="1056400"/>
            <a:chExt cx="10997874" cy="646331"/>
          </a:xfrm>
        </p:grpSpPr>
        <p:grpSp>
          <p:nvGrpSpPr>
            <p:cNvPr id="83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85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 bwMode="auto">
              <a:xfrm>
                <a:off x="1132611" y="2847977"/>
                <a:ext cx="30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14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 bwMode="auto">
            <a:xfrm>
              <a:off x="1359673" y="1056400"/>
              <a:ext cx="10251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Пилотный проект </a:t>
              </a:r>
              <a:r>
                <a:rPr lang="ru-RU" b="1">
                  <a:solidFill>
                    <a:srgbClr val="0E5A8B"/>
                  </a:solidFill>
                  <a:latin typeface="Arial"/>
                  <a:cs typeface="Arial"/>
                </a:rPr>
                <a:t>автоматического расчета КПД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 по закупочной деятельности,</a:t>
              </a:r>
              <a:br>
                <a:rPr lang="ru-RU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расчета СЦП (на базе ООО «Газпром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трансгаз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 Томск»)</a:t>
              </a:r>
              <a:endParaRPr/>
            </a:p>
          </p:txBody>
        </p:sp>
      </p:grpSp>
      <p:grpSp>
        <p:nvGrpSpPr>
          <p:cNvPr id="5" name="Группа 4"/>
          <p:cNvGrpSpPr/>
          <p:nvPr/>
        </p:nvGrpSpPr>
        <p:grpSpPr bwMode="auto">
          <a:xfrm>
            <a:off x="1295082" y="1359164"/>
            <a:ext cx="10646248" cy="4344383"/>
            <a:chOff x="613097" y="1359164"/>
            <a:chExt cx="11328233" cy="4344383"/>
          </a:xfrm>
        </p:grpSpPr>
        <p:cxnSp>
          <p:nvCxnSpPr>
            <p:cNvPr id="44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2357058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45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2899622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61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3442188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69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3984754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68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1359164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76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4982650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  <p:cxnSp>
          <p:nvCxnSpPr>
            <p:cNvPr id="92" name="Прямая соединительная линия 38"/>
            <p:cNvCxnSpPr>
              <a:cxnSpLocks/>
            </p:cNvCxnSpPr>
            <p:nvPr/>
          </p:nvCxnSpPr>
          <p:spPr bwMode="auto">
            <a:xfrm>
              <a:off x="613097" y="5703547"/>
              <a:ext cx="11328233" cy="0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20000"/>
                </a:srgbClr>
              </a:solidFill>
              <a:prstDash val="solid"/>
            </a:ln>
            <a:effectLst/>
          </p:spPr>
        </p:cxnSp>
      </p:grpSp>
      <p:pic>
        <p:nvPicPr>
          <p:cNvPr id="93" name="Picture 6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967992" y="2081707"/>
            <a:ext cx="2109093" cy="4345669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 bwMode="auto">
          <a:xfrm>
            <a:off x="613097" y="5740828"/>
            <a:ext cx="10087855" cy="646331"/>
            <a:chOff x="613097" y="6126121"/>
            <a:chExt cx="10087855" cy="646331"/>
          </a:xfrm>
        </p:grpSpPr>
        <p:sp>
          <p:nvSpPr>
            <p:cNvPr id="89" name="TextBox 88"/>
            <p:cNvSpPr txBox="1"/>
            <p:nvPr/>
          </p:nvSpPr>
          <p:spPr bwMode="auto">
            <a:xfrm>
              <a:off x="1344159" y="6126121"/>
              <a:ext cx="9356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pc="-60">
                  <a:solidFill>
                    <a:srgbClr val="0E5A8B"/>
                  </a:solidFill>
                  <a:latin typeface="Arial"/>
                  <a:cs typeface="Arial"/>
                </a:rPr>
                <a:t>Автоматизация сопоставления бюджетных показателей (лимитов по статьям) КГГ</a:t>
              </a:r>
              <a:br>
                <a:rPr lang="ru-RU" spc="-60">
                  <a:solidFill>
                    <a:srgbClr val="0E5A8B"/>
                  </a:solidFill>
                  <a:latin typeface="Arial"/>
                  <a:cs typeface="Arial"/>
                </a:rPr>
              </a:br>
              <a:r>
                <a:rPr lang="ru-RU" spc="-60">
                  <a:solidFill>
                    <a:srgbClr val="0E5A8B"/>
                  </a:solidFill>
                  <a:latin typeface="Arial"/>
                  <a:cs typeface="Arial"/>
                </a:rPr>
                <a:t>и заявляемой ими потребности в закупках для включения в План закупок Группы Газпром</a:t>
              </a:r>
              <a:endParaRPr/>
            </a:p>
          </p:txBody>
        </p:sp>
        <p:grpSp>
          <p:nvGrpSpPr>
            <p:cNvPr id="3" name="Группа 2"/>
            <p:cNvGrpSpPr/>
            <p:nvPr/>
          </p:nvGrpSpPr>
          <p:grpSpPr bwMode="auto">
            <a:xfrm>
              <a:off x="613097" y="6221366"/>
              <a:ext cx="468001" cy="468000"/>
              <a:chOff x="613097" y="6221366"/>
              <a:chExt cx="468001" cy="468000"/>
            </a:xfrm>
          </p:grpSpPr>
          <p:sp>
            <p:nvSpPr>
              <p:cNvPr id="55" name="Oval 9"/>
              <p:cNvSpPr>
                <a:spLocks noChangeAspect="1"/>
              </p:cNvSpPr>
              <p:nvPr/>
            </p:nvSpPr>
            <p:spPr bwMode="auto">
              <a:xfrm>
                <a:off x="613097" y="6221366"/>
                <a:ext cx="46800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 bwMode="auto">
              <a:xfrm>
                <a:off x="675575" y="6270700"/>
                <a:ext cx="343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15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Что не делаем в 2024 году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cxnSp>
        <p:nvCxnSpPr>
          <p:cNvPr id="14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0079B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2"/>
          <p:cNvSpPr txBox="1"/>
          <p:nvPr/>
        </p:nvSpPr>
        <p:spPr bwMode="auto">
          <a:xfrm>
            <a:off x="20469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14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 bwMode="auto">
          <a:xfrm>
            <a:off x="613097" y="2809051"/>
            <a:ext cx="9280767" cy="468000"/>
            <a:chOff x="613097" y="1118662"/>
            <a:chExt cx="9280767" cy="468000"/>
          </a:xfrm>
        </p:grpSpPr>
        <p:grpSp>
          <p:nvGrpSpPr>
            <p:cNvPr id="29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31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32" name="TextBox 31"/>
              <p:cNvSpPr txBox="1"/>
              <p:nvPr/>
            </p:nvSpPr>
            <p:spPr bwMode="auto">
              <a:xfrm>
                <a:off x="1220486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ru-RU" sz="2400" b="1">
                    <a:solidFill>
                      <a:srgbClr val="C00000"/>
                    </a:solidFill>
                    <a:latin typeface="Arial"/>
                    <a:cs typeface="Arial"/>
                  </a:rPr>
                  <a:t>3</a:t>
                </a:r>
                <a:endParaRPr sz="2400" b="1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 bwMode="auto">
            <a:xfrm>
              <a:off x="1418474" y="1167996"/>
              <a:ext cx="8475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Модуль «ПКФ» в АСЭЗ 2.0</a:t>
              </a:r>
              <a:endParaRPr/>
            </a:p>
          </p:txBody>
        </p:sp>
      </p:grpSp>
      <p:grpSp>
        <p:nvGrpSpPr>
          <p:cNvPr id="36" name="Group 35"/>
          <p:cNvGrpSpPr/>
          <p:nvPr/>
        </p:nvGrpSpPr>
        <p:grpSpPr bwMode="auto">
          <a:xfrm>
            <a:off x="613097" y="3626785"/>
            <a:ext cx="9011502" cy="468000"/>
            <a:chOff x="613097" y="1118662"/>
            <a:chExt cx="9011502" cy="468000"/>
          </a:xfrm>
        </p:grpSpPr>
        <p:grpSp>
          <p:nvGrpSpPr>
            <p:cNvPr id="37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39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>
                <a:off x="1206992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ru-RU" sz="2400" b="1">
                    <a:solidFill>
                      <a:srgbClr val="C00000"/>
                    </a:solidFill>
                    <a:latin typeface="Arial"/>
                    <a:cs typeface="Arial"/>
                  </a:rPr>
                  <a:t>4</a:t>
                </a:r>
                <a:endParaRPr sz="2400" b="1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 bwMode="auto">
            <a:xfrm>
              <a:off x="1389407" y="1167992"/>
              <a:ext cx="823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Прямая интеграция АСЭЗ с ИУС Компаний Группы Газпром </a:t>
              </a: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энергохолдинг</a:t>
              </a:r>
              <a:endParaRPr lang="ru-RU">
                <a:solidFill>
                  <a:srgbClr val="0E5A8B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1" name="Group 40"/>
          <p:cNvGrpSpPr/>
          <p:nvPr/>
        </p:nvGrpSpPr>
        <p:grpSpPr bwMode="auto">
          <a:xfrm>
            <a:off x="613097" y="4444519"/>
            <a:ext cx="9584199" cy="468000"/>
            <a:chOff x="613097" y="1118662"/>
            <a:chExt cx="9584199" cy="468000"/>
          </a:xfrm>
        </p:grpSpPr>
        <p:grpSp>
          <p:nvGrpSpPr>
            <p:cNvPr id="42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44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121547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ru-RU" sz="2400" b="1">
                    <a:solidFill>
                      <a:srgbClr val="C00000"/>
                    </a:solidFill>
                    <a:latin typeface="Arial"/>
                    <a:cs typeface="Arial"/>
                  </a:rPr>
                  <a:t>5</a:t>
                </a:r>
                <a:endParaRPr sz="2400" b="1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 bwMode="auto">
            <a:xfrm>
              <a:off x="1418474" y="1167996"/>
              <a:ext cx="8778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Расширение перечня компаний, работающих в АСЭЗ</a:t>
              </a:r>
              <a:endParaRPr/>
            </a:p>
          </p:txBody>
        </p:sp>
      </p:grpSp>
      <p:sp>
        <p:nvSpPr>
          <p:cNvPr id="48" name="Прямоугольник 47"/>
          <p:cNvSpPr/>
          <p:nvPr/>
        </p:nvSpPr>
        <p:spPr bwMode="auto">
          <a:xfrm>
            <a:off x="20469" y="-998632"/>
            <a:ext cx="1266221" cy="7356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В работе</a:t>
            </a:r>
            <a:endParaRPr/>
          </a:p>
        </p:txBody>
      </p:sp>
      <p:grpSp>
        <p:nvGrpSpPr>
          <p:cNvPr id="49" name="Group 22"/>
          <p:cNvGrpSpPr/>
          <p:nvPr/>
        </p:nvGrpSpPr>
        <p:grpSpPr bwMode="auto">
          <a:xfrm>
            <a:off x="613097" y="1173583"/>
            <a:ext cx="11056675" cy="468000"/>
            <a:chOff x="613097" y="1118662"/>
            <a:chExt cx="11056675" cy="468000"/>
          </a:xfrm>
        </p:grpSpPr>
        <p:grpSp>
          <p:nvGrpSpPr>
            <p:cNvPr id="50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52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53" name="TextBox 52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C00000"/>
                    </a:solidFill>
                    <a:latin typeface="Arial"/>
                    <a:cs typeface="Arial"/>
                  </a:rPr>
                  <a:t>1</a:t>
                </a:r>
                <a:endParaRPr sz="2400" b="1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 bwMode="auto">
            <a:xfrm>
              <a:off x="1418474" y="1167996"/>
              <a:ext cx="1025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Коллегиальное принятие решения по «Заочной Сметной комиссии»</a:t>
              </a:r>
              <a:endParaRPr/>
            </a:p>
          </p:txBody>
        </p:sp>
      </p:grpSp>
      <p:grpSp>
        <p:nvGrpSpPr>
          <p:cNvPr id="54" name="Group 22"/>
          <p:cNvGrpSpPr/>
          <p:nvPr/>
        </p:nvGrpSpPr>
        <p:grpSpPr bwMode="auto">
          <a:xfrm>
            <a:off x="613097" y="1991317"/>
            <a:ext cx="11056675" cy="468000"/>
            <a:chOff x="613097" y="1118662"/>
            <a:chExt cx="11056675" cy="468000"/>
          </a:xfrm>
        </p:grpSpPr>
        <p:grpSp>
          <p:nvGrpSpPr>
            <p:cNvPr id="55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57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58" name="TextBox 57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C00000"/>
                    </a:solidFill>
                    <a:latin typeface="Arial"/>
                    <a:cs typeface="Arial"/>
                  </a:rPr>
                  <a:t>2</a:t>
                </a:r>
                <a:endParaRPr sz="2400" b="1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 bwMode="auto">
            <a:xfrm>
              <a:off x="1418474" y="1167996"/>
              <a:ext cx="1025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Инструмент принятия решений руководителями по ДС </a:t>
              </a:r>
              <a:endParaRPr/>
            </a:p>
          </p:txBody>
        </p:sp>
      </p:grpSp>
      <p:cxnSp>
        <p:nvCxnSpPr>
          <p:cNvPr id="16" name="Прямая соединительная линия 38"/>
          <p:cNvCxnSpPr>
            <a:cxnSpLocks/>
          </p:cNvCxnSpPr>
          <p:nvPr/>
        </p:nvCxnSpPr>
        <p:spPr bwMode="auto">
          <a:xfrm>
            <a:off x="1286690" y="1816450"/>
            <a:ext cx="10654641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cxnSp>
        <p:nvCxnSpPr>
          <p:cNvPr id="22" name="Прямая соединительная линия 38"/>
          <p:cNvCxnSpPr>
            <a:cxnSpLocks/>
          </p:cNvCxnSpPr>
          <p:nvPr/>
        </p:nvCxnSpPr>
        <p:spPr bwMode="auto">
          <a:xfrm>
            <a:off x="1286690" y="2634184"/>
            <a:ext cx="10654641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cxnSp>
        <p:nvCxnSpPr>
          <p:cNvPr id="35" name="Прямая соединительная линия 38"/>
          <p:cNvCxnSpPr>
            <a:cxnSpLocks/>
          </p:cNvCxnSpPr>
          <p:nvPr/>
        </p:nvCxnSpPr>
        <p:spPr bwMode="auto">
          <a:xfrm>
            <a:off x="1286690" y="3451918"/>
            <a:ext cx="10654641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cxnSp>
        <p:nvCxnSpPr>
          <p:cNvPr id="46" name="Прямая соединительная линия 38"/>
          <p:cNvCxnSpPr>
            <a:cxnSpLocks/>
          </p:cNvCxnSpPr>
          <p:nvPr/>
        </p:nvCxnSpPr>
        <p:spPr bwMode="auto">
          <a:xfrm>
            <a:off x="1286690" y="4269652"/>
            <a:ext cx="10654641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cxnSp>
        <p:nvCxnSpPr>
          <p:cNvPr id="63" name="Прямая соединительная линия 38"/>
          <p:cNvCxnSpPr>
            <a:cxnSpLocks/>
          </p:cNvCxnSpPr>
          <p:nvPr/>
        </p:nvCxnSpPr>
        <p:spPr bwMode="auto">
          <a:xfrm>
            <a:off x="1286690" y="5087387"/>
            <a:ext cx="10654641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grpSp>
        <p:nvGrpSpPr>
          <p:cNvPr id="64" name="Group 40"/>
          <p:cNvGrpSpPr/>
          <p:nvPr/>
        </p:nvGrpSpPr>
        <p:grpSpPr bwMode="auto">
          <a:xfrm>
            <a:off x="613097" y="5262258"/>
            <a:ext cx="9584199" cy="468000"/>
            <a:chOff x="613097" y="1118662"/>
            <a:chExt cx="9584199" cy="468000"/>
          </a:xfrm>
        </p:grpSpPr>
        <p:grpSp>
          <p:nvGrpSpPr>
            <p:cNvPr id="66" name="Group 2"/>
            <p:cNvGrpSpPr/>
            <p:nvPr/>
          </p:nvGrpSpPr>
          <p:grpSpPr bwMode="auto">
            <a:xfrm>
              <a:off x="613097" y="1118662"/>
              <a:ext cx="468001" cy="468000"/>
              <a:chOff x="1082058" y="2798643"/>
              <a:chExt cx="421311" cy="468000"/>
            </a:xfrm>
          </p:grpSpPr>
          <p:sp>
            <p:nvSpPr>
              <p:cNvPr id="68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121547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defRPr/>
                </a:pPr>
                <a:r>
                  <a:rPr lang="ru-RU" sz="2400" b="1">
                    <a:solidFill>
                      <a:srgbClr val="C00000"/>
                    </a:solidFill>
                    <a:latin typeface="Arial"/>
                    <a:cs typeface="Arial"/>
                  </a:rPr>
                  <a:t>6</a:t>
                </a:r>
                <a:endParaRPr sz="2400" b="1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 bwMode="auto">
            <a:xfrm>
              <a:off x="1418474" y="1167996"/>
              <a:ext cx="8778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ru-RU">
                  <a:solidFill>
                    <a:srgbClr val="0E5A8B"/>
                  </a:solidFill>
                  <a:latin typeface="Arial"/>
                  <a:cs typeface="Arial"/>
                </a:rPr>
                <a:t>Другие объемные задачи</a:t>
              </a:r>
              <a:endParaRPr/>
            </a:p>
          </p:txBody>
        </p:sp>
      </p:grpSp>
      <p:pic>
        <p:nvPicPr>
          <p:cNvPr id="70" name="Picture 4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531" y="936488"/>
            <a:ext cx="2345800" cy="5675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924050" y="2583326"/>
            <a:ext cx="8343900" cy="1691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5000">
                <a:solidFill>
                  <a:srgbClr val="1E467E"/>
                </a:solidFill>
                <a:latin typeface="Arial"/>
                <a:cs typeface="Arial"/>
              </a:rPr>
              <a:t>Спасибо за внимание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  <a:spcBef>
                <a:spcPts val="0"/>
              </a:spcBef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Исполнение поручений совещания от 21.03.2023</a:t>
            </a:r>
            <a:br>
              <a:rPr lang="ru-RU" sz="2400">
                <a:solidFill>
                  <a:srgbClr val="1E467E"/>
                </a:solidFill>
                <a:latin typeface="Arial"/>
                <a:cs typeface="Arial"/>
              </a:rPr>
            </a:b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с участием Департаментов 646, 651 и Газпром информ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cxnSp>
        <p:nvCxnSpPr>
          <p:cNvPr id="14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0079B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 bwMode="auto">
          <a:xfrm>
            <a:off x="613098" y="1426823"/>
            <a:ext cx="8307618" cy="923330"/>
            <a:chOff x="613098" y="1141777"/>
            <a:chExt cx="8091826" cy="923330"/>
          </a:xfrm>
        </p:grpSpPr>
        <p:grpSp>
          <p:nvGrpSpPr>
            <p:cNvPr id="49" name="Group 2"/>
            <p:cNvGrpSpPr/>
            <p:nvPr/>
          </p:nvGrpSpPr>
          <p:grpSpPr bwMode="auto">
            <a:xfrm>
              <a:off x="613098" y="1367573"/>
              <a:ext cx="468001" cy="468000"/>
              <a:chOff x="1082058" y="2798643"/>
              <a:chExt cx="421311" cy="468000"/>
            </a:xfrm>
          </p:grpSpPr>
          <p:sp>
            <p:nvSpPr>
              <p:cNvPr id="51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52" name="TextBox 51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sz="2400" b="1">
                    <a:solidFill>
                      <a:srgbClr val="0476BF"/>
                    </a:solidFill>
                    <a:latin typeface="Arial"/>
                    <a:cs typeface="Arial"/>
                  </a:rPr>
                  <a:t>1</a:t>
                </a:r>
                <a:endParaRPr/>
              </a:p>
            </p:txBody>
          </p:sp>
        </p:grpSp>
        <p:sp>
          <p:nvSpPr>
            <p:cNvPr id="50" name="TextBox 49"/>
            <p:cNvSpPr txBox="1"/>
            <p:nvPr/>
          </p:nvSpPr>
          <p:spPr bwMode="auto">
            <a:xfrm>
              <a:off x="1435991" y="1141777"/>
              <a:ext cx="7268933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tabLst>
                  <a:tab pos="5380038" algn="l"/>
                </a:tabLst>
                <a:defRPr/>
              </a:pP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Кросс-функциональной команде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до 31.12.2023 включить в периметр опытной эксплуатации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 пилотного решения АСЭЗ 2.0 по процессу «Планирование закупок ДО»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все дочерние общества и структурные подразделения ПАО «Газпром»</a:t>
              </a:r>
              <a:r>
                <a:rPr lang="ru-RU" sz="1500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, 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работающие в АСЭЗ</a:t>
              </a:r>
              <a:endParaRPr lang="ru-RU" sz="1500" spc="30">
                <a:solidFill>
                  <a:srgbClr val="FF9A00"/>
                </a:solidFill>
                <a:latin typeface="Arial"/>
                <a:ea typeface="Roboto Black"/>
                <a:cs typeface="Arial"/>
              </a:endParaRPr>
            </a:p>
          </p:txBody>
        </p:sp>
      </p:grpSp>
      <p:cxnSp>
        <p:nvCxnSpPr>
          <p:cNvPr id="53" name="Прямая соединительная линия 38"/>
          <p:cNvCxnSpPr>
            <a:cxnSpLocks/>
          </p:cNvCxnSpPr>
          <p:nvPr/>
        </p:nvCxnSpPr>
        <p:spPr bwMode="auto">
          <a:xfrm>
            <a:off x="613098" y="2473082"/>
            <a:ext cx="11328233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grpSp>
        <p:nvGrpSpPr>
          <p:cNvPr id="54" name="Группа 53"/>
          <p:cNvGrpSpPr/>
          <p:nvPr/>
        </p:nvGrpSpPr>
        <p:grpSpPr bwMode="auto">
          <a:xfrm>
            <a:off x="613098" y="3534366"/>
            <a:ext cx="8307618" cy="923330"/>
            <a:chOff x="613098" y="1135022"/>
            <a:chExt cx="8307618" cy="923330"/>
          </a:xfrm>
        </p:grpSpPr>
        <p:grpSp>
          <p:nvGrpSpPr>
            <p:cNvPr id="55" name="Group 2"/>
            <p:cNvGrpSpPr/>
            <p:nvPr/>
          </p:nvGrpSpPr>
          <p:grpSpPr bwMode="auto">
            <a:xfrm>
              <a:off x="613098" y="1367573"/>
              <a:ext cx="468001" cy="468000"/>
              <a:chOff x="1082058" y="2798643"/>
              <a:chExt cx="421311" cy="468000"/>
            </a:xfrm>
          </p:grpSpPr>
          <p:sp>
            <p:nvSpPr>
              <p:cNvPr id="61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62" name="TextBox 61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chemeClr val="bg1"/>
                    </a:solidFill>
                    <a:latin typeface="Arial"/>
                    <a:cs typeface="Arial"/>
                  </a:rPr>
                  <a:t>3</a:t>
                </a:r>
                <a:endParaRPr sz="2400" b="1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 bwMode="auto">
            <a:xfrm>
              <a:off x="1435991" y="1135022"/>
              <a:ext cx="748472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ООО «Газпром информ» в срок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до 01.09.2023 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подготовить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архитектурный план развития информационных систем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, обеспечивающих процессы закупочной деятельности, с учетом планов развития бизнес-функциональности, 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импортозамещения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, интеграционных взаимодействий</a:t>
              </a:r>
              <a:endParaRPr/>
            </a:p>
          </p:txBody>
        </p:sp>
      </p:grpSp>
      <p:grpSp>
        <p:nvGrpSpPr>
          <p:cNvPr id="63" name="Группа 62"/>
          <p:cNvGrpSpPr/>
          <p:nvPr/>
        </p:nvGrpSpPr>
        <p:grpSpPr bwMode="auto">
          <a:xfrm>
            <a:off x="613098" y="4703553"/>
            <a:ext cx="8307618" cy="923330"/>
            <a:chOff x="613098" y="1139909"/>
            <a:chExt cx="8307618" cy="923330"/>
          </a:xfrm>
        </p:grpSpPr>
        <p:grpSp>
          <p:nvGrpSpPr>
            <p:cNvPr id="64" name="Group 2"/>
            <p:cNvGrpSpPr/>
            <p:nvPr/>
          </p:nvGrpSpPr>
          <p:grpSpPr bwMode="auto">
            <a:xfrm>
              <a:off x="613098" y="1367573"/>
              <a:ext cx="468001" cy="468000"/>
              <a:chOff x="1082058" y="2798643"/>
              <a:chExt cx="421311" cy="468000"/>
            </a:xfrm>
          </p:grpSpPr>
          <p:sp>
            <p:nvSpPr>
              <p:cNvPr id="66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68" name="TextBox 67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4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 bwMode="auto">
            <a:xfrm>
              <a:off x="1435991" y="1139909"/>
              <a:ext cx="748472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defRPr/>
              </a:pP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Кросс-функциональной команде обеспечить передачу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до 31.12.2023 функционала рабочих мест отдела планирования конкурентных и неконкурентных закупок в опытную эксплуатацию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, ООО «Газпром информ» обеспечить разработку данного функционала</a:t>
              </a:r>
              <a:endParaRPr/>
            </a:p>
          </p:txBody>
        </p:sp>
      </p:grpSp>
      <p:cxnSp>
        <p:nvCxnSpPr>
          <p:cNvPr id="69" name="Прямая соединительная линия 38"/>
          <p:cNvCxnSpPr>
            <a:cxnSpLocks/>
          </p:cNvCxnSpPr>
          <p:nvPr/>
        </p:nvCxnSpPr>
        <p:spPr bwMode="auto">
          <a:xfrm>
            <a:off x="613098" y="3411437"/>
            <a:ext cx="11328233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cxnSp>
        <p:nvCxnSpPr>
          <p:cNvPr id="70" name="Прямая соединительная линия 38"/>
          <p:cNvCxnSpPr>
            <a:cxnSpLocks/>
          </p:cNvCxnSpPr>
          <p:nvPr/>
        </p:nvCxnSpPr>
        <p:spPr bwMode="auto">
          <a:xfrm>
            <a:off x="613098" y="4580625"/>
            <a:ext cx="11328233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grpSp>
        <p:nvGrpSpPr>
          <p:cNvPr id="71" name="Группа 70"/>
          <p:cNvGrpSpPr/>
          <p:nvPr/>
        </p:nvGrpSpPr>
        <p:grpSpPr bwMode="auto">
          <a:xfrm>
            <a:off x="613098" y="5872740"/>
            <a:ext cx="8307618" cy="692497"/>
            <a:chOff x="613098" y="1255324"/>
            <a:chExt cx="8307618" cy="692497"/>
          </a:xfrm>
        </p:grpSpPr>
        <p:grpSp>
          <p:nvGrpSpPr>
            <p:cNvPr id="72" name="Group 2"/>
            <p:cNvGrpSpPr/>
            <p:nvPr/>
          </p:nvGrpSpPr>
          <p:grpSpPr bwMode="auto">
            <a:xfrm>
              <a:off x="613098" y="1367573"/>
              <a:ext cx="468001" cy="468000"/>
              <a:chOff x="1082058" y="2798643"/>
              <a:chExt cx="421311" cy="468000"/>
            </a:xfrm>
          </p:grpSpPr>
          <p:sp>
            <p:nvSpPr>
              <p:cNvPr id="74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75" name="TextBox 74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chemeClr val="bg1"/>
                    </a:solidFill>
                    <a:latin typeface="Arial"/>
                    <a:cs typeface="Arial"/>
                  </a:rPr>
                  <a:t>5</a:t>
                </a:r>
                <a:endParaRPr sz="2400" b="1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 bwMode="auto">
            <a:xfrm>
              <a:off x="1435991" y="1255324"/>
              <a:ext cx="7484725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just" defTabSz="914378">
                <a:defRPr/>
              </a:pP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Кросс-функциональной команде обеспечить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до 31.12.2023 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подготовку необходимых документов,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выбор подрядчика и старт работ 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для реализации в АСЭЗ 2.0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модулей «Анализ цены», «Сметная комиссия»</a:t>
              </a:r>
              <a:endParaRPr/>
            </a:p>
          </p:txBody>
        </p:sp>
      </p:grpSp>
      <p:cxnSp>
        <p:nvCxnSpPr>
          <p:cNvPr id="76" name="Прямая соединительная линия 38"/>
          <p:cNvCxnSpPr>
            <a:cxnSpLocks/>
          </p:cNvCxnSpPr>
          <p:nvPr/>
        </p:nvCxnSpPr>
        <p:spPr bwMode="auto">
          <a:xfrm>
            <a:off x="613098" y="5749813"/>
            <a:ext cx="11328233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grpSp>
        <p:nvGrpSpPr>
          <p:cNvPr id="77" name="Группа 76"/>
          <p:cNvGrpSpPr/>
          <p:nvPr/>
        </p:nvGrpSpPr>
        <p:grpSpPr bwMode="auto">
          <a:xfrm>
            <a:off x="613098" y="2596011"/>
            <a:ext cx="8307618" cy="692497"/>
            <a:chOff x="613098" y="1251620"/>
            <a:chExt cx="8307618" cy="692497"/>
          </a:xfrm>
        </p:grpSpPr>
        <p:grpSp>
          <p:nvGrpSpPr>
            <p:cNvPr id="78" name="Group 2"/>
            <p:cNvGrpSpPr/>
            <p:nvPr/>
          </p:nvGrpSpPr>
          <p:grpSpPr bwMode="auto">
            <a:xfrm>
              <a:off x="613098" y="1367573"/>
              <a:ext cx="468001" cy="468000"/>
              <a:chOff x="1082058" y="2798643"/>
              <a:chExt cx="421311" cy="468000"/>
            </a:xfrm>
          </p:grpSpPr>
          <p:sp>
            <p:nvSpPr>
              <p:cNvPr id="80" name="Oval 9"/>
              <p:cNvSpPr>
                <a:spLocks noChangeAspect="1"/>
              </p:cNvSpPr>
              <p:nvPr/>
            </p:nvSpPr>
            <p:spPr bwMode="auto">
              <a:xfrm>
                <a:off x="1082058" y="2798643"/>
                <a:ext cx="421311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81" name="TextBox 80"/>
              <p:cNvSpPr txBox="1"/>
              <p:nvPr/>
            </p:nvSpPr>
            <p:spPr bwMode="auto">
              <a:xfrm>
                <a:off x="1215508" y="2847977"/>
                <a:ext cx="154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ru-RU" sz="2400" b="1">
                    <a:solidFill>
                      <a:srgbClr val="0476BF"/>
                    </a:solidFill>
                    <a:latin typeface="Arial"/>
                    <a:cs typeface="Arial"/>
                  </a:rPr>
                  <a:t>2</a:t>
                </a:r>
                <a:endParaRPr sz="2400" b="1">
                  <a:solidFill>
                    <a:srgbClr val="0476B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 bwMode="auto">
            <a:xfrm>
              <a:off x="1435991" y="1251620"/>
              <a:ext cx="7484725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just" defTabSz="914378">
                <a:defRPr/>
              </a:pP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Кросс-функциональной команде в срок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до 15.07.2023 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подготовить </a:t>
              </a:r>
              <a:r>
                <a:rPr lang="ru-RU" sz="1500" b="1" spc="30">
                  <a:solidFill>
                    <a:srgbClr val="0070C0"/>
                  </a:solidFill>
                  <a:latin typeface="Arial"/>
                  <a:ea typeface="Roboto Black"/>
                  <a:cs typeface="Arial"/>
                </a:rPr>
                <a:t>целевое видение по развитию функциональности АСЭЗ 2.0</a:t>
              </a:r>
              <a:r>
                <a:rPr lang="ru-RU" sz="1500" spc="30">
                  <a:solidFill>
                    <a:srgbClr val="0E5A8B"/>
                  </a:solidFill>
                  <a:latin typeface="Arial"/>
                  <a:ea typeface="Roboto Black"/>
                  <a:cs typeface="Arial"/>
                </a:rPr>
                <a:t> и представить на утверждение в Департаменты 646 и 651</a:t>
              </a:r>
              <a:endParaRPr/>
            </a:p>
          </p:txBody>
        </p:sp>
      </p:grpSp>
      <p:cxnSp>
        <p:nvCxnSpPr>
          <p:cNvPr id="82" name="Прямая соединительная линия 38"/>
          <p:cNvCxnSpPr>
            <a:cxnSpLocks/>
          </p:cNvCxnSpPr>
          <p:nvPr/>
        </p:nvCxnSpPr>
        <p:spPr bwMode="auto">
          <a:xfrm>
            <a:off x="9119653" y="943096"/>
            <a:ext cx="0" cy="5645225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sp>
        <p:nvSpPr>
          <p:cNvPr id="83" name="TextBox 82"/>
          <p:cNvSpPr txBox="1"/>
          <p:nvPr/>
        </p:nvSpPr>
        <p:spPr bwMode="auto">
          <a:xfrm>
            <a:off x="9275608" y="2559737"/>
            <a:ext cx="270700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378">
              <a:defRPr/>
            </a:pPr>
            <a:r>
              <a:rPr lang="ru-RU" sz="1600" spc="30">
                <a:solidFill>
                  <a:srgbClr val="FF9A00"/>
                </a:solidFill>
                <a:latin typeface="Arial"/>
                <a:ea typeface="Roboto Black"/>
                <a:cs typeface="Arial"/>
              </a:rPr>
              <a:t>Сделано, но </a:t>
            </a:r>
            <a:r>
              <a:rPr lang="ru-RU" sz="1600" spc="30">
                <a:solidFill>
                  <a:srgbClr val="FF9A00"/>
                </a:solidFill>
                <a:latin typeface="Arial"/>
                <a:ea typeface="Roboto Black"/>
                <a:cs typeface="Arial"/>
              </a:rPr>
              <a:t>на утверждение </a:t>
            </a:r>
            <a:r>
              <a:rPr lang="ru-RU" sz="1600" spc="30">
                <a:solidFill>
                  <a:srgbClr val="FF9A00"/>
                </a:solidFill>
                <a:latin typeface="Arial"/>
                <a:ea typeface="Roboto Black"/>
                <a:cs typeface="Arial"/>
              </a:rPr>
              <a:t>не представлено</a:t>
            </a:r>
            <a:endParaRPr/>
          </a:p>
        </p:txBody>
      </p:sp>
      <p:sp>
        <p:nvSpPr>
          <p:cNvPr id="102" name="TextBox 101"/>
          <p:cNvSpPr txBox="1"/>
          <p:nvPr/>
        </p:nvSpPr>
        <p:spPr bwMode="auto">
          <a:xfrm>
            <a:off x="9275608" y="1642265"/>
            <a:ext cx="27070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ru-RU" sz="1600" spc="30">
                <a:solidFill>
                  <a:srgbClr val="FF9A00"/>
                </a:solidFill>
                <a:latin typeface="Arial"/>
                <a:ea typeface="Roboto Black"/>
                <a:cs typeface="Arial"/>
              </a:rPr>
              <a:t>В работе (осталось подключить 2 ДО)</a:t>
            </a:r>
            <a:endParaRPr/>
          </a:p>
        </p:txBody>
      </p:sp>
      <p:sp>
        <p:nvSpPr>
          <p:cNvPr id="103" name="TextBox 102"/>
          <p:cNvSpPr txBox="1"/>
          <p:nvPr/>
        </p:nvSpPr>
        <p:spPr bwMode="auto">
          <a:xfrm>
            <a:off x="9275608" y="3635693"/>
            <a:ext cx="270700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rgbClr val="00B050"/>
                </a:solidFill>
                <a:latin typeface="Arial"/>
                <a:cs typeface="Arial"/>
              </a:rPr>
              <a:t>Выполнено.</a:t>
            </a:r>
            <a:br>
              <a:rPr lang="ru-RU" sz="1600">
                <a:solidFill>
                  <a:srgbClr val="00B050"/>
                </a:solidFill>
                <a:latin typeface="Arial"/>
                <a:cs typeface="Arial"/>
              </a:rPr>
            </a:br>
            <a:r>
              <a:rPr lang="ru-RU" sz="1600">
                <a:solidFill>
                  <a:srgbClr val="00B050"/>
                </a:solidFill>
                <a:latin typeface="Arial"/>
                <a:cs typeface="Arial"/>
              </a:rPr>
              <a:t>Письмо ГПИ </a:t>
            </a:r>
            <a:r>
              <a:rPr lang="ru-RU" sz="1600">
                <a:solidFill>
                  <a:srgbClr val="00B050"/>
                </a:solidFill>
                <a:latin typeface="Arial"/>
                <a:cs typeface="Arial"/>
              </a:rPr>
              <a:t>– </a:t>
            </a:r>
            <a:r>
              <a:rPr lang="ru-RU" sz="1600">
                <a:solidFill>
                  <a:srgbClr val="00B050"/>
                </a:solidFill>
                <a:latin typeface="Arial"/>
                <a:cs typeface="Arial"/>
              </a:rPr>
              <a:t>Вх</a:t>
            </a:r>
            <a:r>
              <a:rPr lang="ru-RU" sz="1600">
                <a:solidFill>
                  <a:srgbClr val="00B050"/>
                </a:solidFill>
                <a:latin typeface="Arial"/>
                <a:cs typeface="Arial"/>
              </a:rPr>
              <a:t>. </a:t>
            </a:r>
            <a:r>
              <a:rPr lang="ru-RU" sz="1600">
                <a:solidFill>
                  <a:srgbClr val="00B050"/>
                </a:solidFill>
                <a:latin typeface="Arial"/>
                <a:cs typeface="Arial"/>
              </a:rPr>
              <a:t>80238 от 30.05.2023</a:t>
            </a:r>
            <a:endParaRPr lang="ru-RU" sz="1600" spc="30">
              <a:solidFill>
                <a:srgbClr val="0E5A8B"/>
              </a:solidFill>
              <a:latin typeface="Arial"/>
              <a:ea typeface="Roboto Black"/>
              <a:cs typeface="Arial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9275608" y="4918996"/>
            <a:ext cx="27070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ru-RU" sz="1600" spc="30">
                <a:solidFill>
                  <a:srgbClr val="FF9A00"/>
                </a:solidFill>
                <a:latin typeface="Arial"/>
                <a:ea typeface="Roboto Black"/>
                <a:cs typeface="Arial"/>
              </a:rPr>
              <a:t>Частично выполнено,</a:t>
            </a:r>
            <a:br>
              <a:rPr lang="ru-RU" sz="1600" spc="30">
                <a:solidFill>
                  <a:srgbClr val="FF9A00"/>
                </a:solidFill>
                <a:latin typeface="Arial"/>
                <a:ea typeface="Roboto Black"/>
                <a:cs typeface="Arial"/>
              </a:rPr>
            </a:br>
            <a:r>
              <a:rPr lang="ru-RU" sz="1600" spc="30">
                <a:solidFill>
                  <a:srgbClr val="FF9A00"/>
                </a:solidFill>
                <a:latin typeface="Arial"/>
                <a:ea typeface="Roboto Black"/>
                <a:cs typeface="Arial"/>
              </a:rPr>
              <a:t>апробация с 29.09.2023</a:t>
            </a:r>
            <a:endParaRPr/>
          </a:p>
        </p:txBody>
      </p:sp>
      <p:sp>
        <p:nvSpPr>
          <p:cNvPr id="105" name="TextBox 104"/>
          <p:cNvSpPr txBox="1"/>
          <p:nvPr/>
        </p:nvSpPr>
        <p:spPr bwMode="auto">
          <a:xfrm>
            <a:off x="9275608" y="6100409"/>
            <a:ext cx="27070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defRPr/>
            </a:pPr>
            <a:r>
              <a:rPr lang="ru-RU" sz="1600">
                <a:solidFill>
                  <a:srgbClr val="00B050"/>
                </a:solidFill>
                <a:latin typeface="Arial"/>
                <a:cs typeface="Arial"/>
              </a:rPr>
              <a:t>Выполнено</a:t>
            </a:r>
            <a:endParaRPr lang="ru-RU" sz="1600" spc="30">
              <a:solidFill>
                <a:srgbClr val="FF9A00"/>
              </a:solidFill>
              <a:latin typeface="Arial"/>
              <a:ea typeface="Roboto Black"/>
              <a:cs typeface="Arial"/>
            </a:endParaRPr>
          </a:p>
        </p:txBody>
      </p:sp>
      <p:cxnSp>
        <p:nvCxnSpPr>
          <p:cNvPr id="106" name="Прямая соединительная линия 38"/>
          <p:cNvCxnSpPr>
            <a:cxnSpLocks/>
          </p:cNvCxnSpPr>
          <p:nvPr/>
        </p:nvCxnSpPr>
        <p:spPr bwMode="auto">
          <a:xfrm>
            <a:off x="613098" y="1327063"/>
            <a:ext cx="11328233" cy="0"/>
          </a:xfrm>
          <a:prstGeom prst="line">
            <a:avLst/>
          </a:prstGeom>
          <a:noFill/>
          <a:ln w="19050" cap="flat" cmpd="sng" algn="ctr">
            <a:solidFill>
              <a:srgbClr val="0070C0">
                <a:alpha val="20000"/>
              </a:srgbClr>
            </a:solidFill>
            <a:prstDash val="solid"/>
          </a:ln>
          <a:effectLst/>
        </p:spPr>
      </p:cxnSp>
      <p:sp>
        <p:nvSpPr>
          <p:cNvPr id="107" name="TextBox 106"/>
          <p:cNvSpPr txBox="1"/>
          <p:nvPr/>
        </p:nvSpPr>
        <p:spPr bwMode="auto">
          <a:xfrm>
            <a:off x="613099" y="943096"/>
            <a:ext cx="850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>
              <a:defRPr/>
            </a:pPr>
            <a:r>
              <a:rPr lang="ru-RU" sz="1600" b="1">
                <a:solidFill>
                  <a:srgbClr val="1E467E"/>
                </a:solidFill>
                <a:latin typeface="Arial"/>
                <a:ea typeface="Arial"/>
                <a:cs typeface="Arial"/>
              </a:rPr>
              <a:t>Пункт поручения</a:t>
            </a:r>
            <a:endParaRPr/>
          </a:p>
        </p:txBody>
      </p:sp>
      <p:sp>
        <p:nvSpPr>
          <p:cNvPr id="108" name="TextBox 107"/>
          <p:cNvSpPr txBox="1"/>
          <p:nvPr/>
        </p:nvSpPr>
        <p:spPr bwMode="auto">
          <a:xfrm>
            <a:off x="9119653" y="943096"/>
            <a:ext cx="282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>
              <a:defRPr/>
            </a:pPr>
            <a:r>
              <a:rPr lang="ru-RU" sz="1600" b="1">
                <a:solidFill>
                  <a:srgbClr val="1E467E"/>
                </a:solidFill>
                <a:latin typeface="Arial"/>
                <a:ea typeface="Arial"/>
                <a:cs typeface="Arial"/>
              </a:rPr>
              <a:t>Выполнение</a:t>
            </a:r>
            <a:endParaRPr/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20469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16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val 9"/>
          <p:cNvSpPr>
            <a:spLocks noChangeAspect="1"/>
          </p:cNvSpPr>
          <p:nvPr/>
        </p:nvSpPr>
        <p:spPr bwMode="auto">
          <a:xfrm>
            <a:off x="606857" y="2684770"/>
            <a:ext cx="480482" cy="468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 txBox="1"/>
          <p:nvPr/>
        </p:nvSpPr>
        <p:spPr bwMode="auto">
          <a:xfrm>
            <a:off x="-43031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17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Что удалось сделать за 9 месяцев 2023 года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cxnSp>
        <p:nvCxnSpPr>
          <p:cNvPr id="14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 bwMode="auto">
          <a:xfrm>
            <a:off x="530490" y="1381634"/>
            <a:ext cx="11397721" cy="584775"/>
            <a:chOff x="530490" y="960614"/>
            <a:chExt cx="11397721" cy="584775"/>
          </a:xfrm>
        </p:grpSpPr>
        <p:sp>
          <p:nvSpPr>
            <p:cNvPr id="27" name="矩形 67"/>
            <p:cNvSpPr/>
            <p:nvPr/>
          </p:nvSpPr>
          <p:spPr bwMode="auto">
            <a:xfrm>
              <a:off x="530490" y="960614"/>
              <a:ext cx="49269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ea typeface="微软雅黑"/>
                  <a:cs typeface="Arial"/>
                </a:rPr>
                <a:t>Взаимодействие АСЭЗ с ЕИС (КИСЗА)</a:t>
              </a:r>
              <a:endParaRPr/>
            </a:p>
            <a:p>
              <a:pPr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Создание решения по 2-му классу защищенности</a:t>
              </a:r>
              <a:endParaRPr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6928922" y="960614"/>
              <a:ext cx="4999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B050"/>
                  </a:solidFill>
                  <a:latin typeface="Arial"/>
                  <a:cs typeface="Arial"/>
                </a:rPr>
                <a:t>ВЫПОЛНЕНО</a:t>
              </a:r>
              <a:b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С 29.09.2023 в опытной эксплуатации</a:t>
              </a:r>
              <a:endParaRPr/>
            </a:p>
          </p:txBody>
        </p:sp>
        <p:pic>
          <p:nvPicPr>
            <p:cNvPr id="44" name="Picture 84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107106" y="1123894"/>
              <a:ext cx="359645" cy="25821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 bwMode="auto">
          <a:xfrm>
            <a:off x="530490" y="5976981"/>
            <a:ext cx="11458967" cy="584775"/>
            <a:chOff x="530490" y="5854433"/>
            <a:chExt cx="11458967" cy="584775"/>
          </a:xfrm>
        </p:grpSpPr>
        <p:sp>
          <p:nvSpPr>
            <p:cNvPr id="35" name="矩形 67"/>
            <p:cNvSpPr/>
            <p:nvPr/>
          </p:nvSpPr>
          <p:spPr bwMode="auto">
            <a:xfrm>
              <a:off x="530490" y="5854433"/>
              <a:ext cx="5349555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ea typeface="微软雅黑"/>
                  <a:cs typeface="Arial"/>
                </a:rPr>
                <a:t>Разработка и внедрение</a:t>
              </a:r>
              <a:endParaRPr/>
            </a:p>
            <a:p>
              <a:pPr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Рабочего места в функционале планирования ЕИ</a:t>
              </a:r>
              <a:endParaRPr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6928922" y="5854433"/>
              <a:ext cx="5060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B050"/>
                  </a:solidFill>
                  <a:latin typeface="Arial"/>
                  <a:cs typeface="Arial"/>
                </a:rPr>
                <a:t>ВЫПОЛНЕНО</a:t>
              </a:r>
              <a:b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С 29.09.2023 в опытной эксплуатации</a:t>
              </a:r>
              <a:endParaRPr/>
            </a:p>
          </p:txBody>
        </p:sp>
        <p:pic>
          <p:nvPicPr>
            <p:cNvPr id="49" name="Picture 84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6107106" y="6017713"/>
              <a:ext cx="359645" cy="258215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 bwMode="auto">
          <a:xfrm>
            <a:off x="530490" y="3110205"/>
            <a:ext cx="11299558" cy="1323439"/>
            <a:chOff x="530490" y="2751755"/>
            <a:chExt cx="11299558" cy="1323439"/>
          </a:xfrm>
        </p:grpSpPr>
        <p:sp>
          <p:nvSpPr>
            <p:cNvPr id="29" name="矩形 67"/>
            <p:cNvSpPr/>
            <p:nvPr/>
          </p:nvSpPr>
          <p:spPr bwMode="auto">
            <a:xfrm>
              <a:off x="530490" y="2990589"/>
              <a:ext cx="3595885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0070C0"/>
                  </a:solidFill>
                  <a:latin typeface="Arial"/>
                  <a:ea typeface="微软雅黑"/>
                  <a:cs typeface="Arial"/>
                </a:rPr>
                <a:t>306</a:t>
              </a:r>
              <a:r>
                <a:rPr lang="ru-RU" sz="1600" b="1">
                  <a:solidFill>
                    <a:srgbClr val="0070C0"/>
                  </a:solidFill>
                  <a:latin typeface="Arial"/>
                  <a:ea typeface="微软雅黑"/>
                  <a:cs typeface="Arial"/>
                </a:rPr>
                <a:t> дочерних обществ </a:t>
              </a:r>
              <a:endParaRPr/>
            </a:p>
            <a:p>
              <a:pP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ea typeface="微软雅黑"/>
                  <a:cs typeface="Arial"/>
                </a:rPr>
                <a:t>(весь организационный объем)</a:t>
              </a:r>
              <a:endParaRPr/>
            </a:p>
            <a:p>
              <a:pPr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Работают в АСЭЗ 2.0 к 31.12.2023</a:t>
              </a:r>
              <a:endParaRPr/>
            </a:p>
          </p:txBody>
        </p:sp>
        <p:sp>
          <p:nvSpPr>
            <p:cNvPr id="3" name="TextBox 2"/>
            <p:cNvSpPr txBox="1"/>
            <p:nvPr/>
          </p:nvSpPr>
          <p:spPr bwMode="auto">
            <a:xfrm>
              <a:off x="6928921" y="2751755"/>
              <a:ext cx="49011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B0F0"/>
                  </a:solidFill>
                  <a:latin typeface="Arial"/>
                  <a:cs typeface="Arial"/>
                </a:rPr>
                <a:t>Список ДО актуализирован</a:t>
              </a:r>
              <a:b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Итого 221 ДО.</a:t>
              </a:r>
              <a:endParaRPr/>
            </a:p>
            <a:p>
              <a:pPr>
                <a:defRPr/>
              </a:pP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Подключено 219 ДО и 9 СП ПАО «Газпром».</a:t>
              </a:r>
              <a:b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До конца года еще подключим </a:t>
              </a: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оставшиеся 2 </a:t>
              </a: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ДО </a:t>
              </a: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и СП ПАО «Газпром»</a:t>
              </a:r>
              <a:endParaRPr lang="ru-RU" sz="1600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pic>
          <p:nvPicPr>
            <p:cNvPr id="52" name="Рисунок 51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6087879" y="3252187"/>
              <a:ext cx="396000" cy="3078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 bwMode="auto">
          <a:xfrm>
            <a:off x="530490" y="4394296"/>
            <a:ext cx="11617140" cy="815608"/>
            <a:chOff x="530490" y="4051542"/>
            <a:chExt cx="11617140" cy="815608"/>
          </a:xfrm>
        </p:grpSpPr>
        <p:sp>
          <p:nvSpPr>
            <p:cNvPr id="31" name="矩形 67"/>
            <p:cNvSpPr/>
            <p:nvPr/>
          </p:nvSpPr>
          <p:spPr bwMode="auto">
            <a:xfrm>
              <a:off x="530490" y="4159264"/>
              <a:ext cx="5112347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ea typeface="微软雅黑"/>
                  <a:cs typeface="Arial"/>
                </a:rPr>
                <a:t>Автоматизация расчетов</a:t>
              </a:r>
              <a:endParaRPr/>
            </a:p>
            <a:p>
              <a:pPr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Формирования стоимости по 5 категориям закупок</a:t>
              </a:r>
              <a:endParaRPr/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6928921" y="4051542"/>
              <a:ext cx="5218709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B0F0"/>
                  </a:solidFill>
                  <a:latin typeface="Arial"/>
                  <a:cs typeface="Arial"/>
                </a:rPr>
                <a:t>Автоматизирован расчет цены</a:t>
              </a:r>
              <a:br>
                <a:rPr lang="ru-RU" sz="1600" b="1">
                  <a:solidFill>
                    <a:srgbClr val="00B0F0"/>
                  </a:solidFill>
                  <a:latin typeface="Arial"/>
                  <a:cs typeface="Arial"/>
                </a:rPr>
              </a:b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по 3 направлениям. </a:t>
              </a:r>
              <a:r>
                <a:rPr lang="ru-RU" sz="1500">
                  <a:solidFill>
                    <a:srgbClr val="0070C0"/>
                  </a:solidFill>
                  <a:latin typeface="Arial"/>
                  <a:cs typeface="Arial"/>
                </a:rPr>
                <a:t>До конца года еще 2 (услуги связи и услуги ООО «Газпром </a:t>
              </a:r>
              <a:r>
                <a:rPr lang="ru-RU" sz="1500">
                  <a:solidFill>
                    <a:srgbClr val="0070C0"/>
                  </a:solidFill>
                  <a:latin typeface="Arial"/>
                  <a:cs typeface="Arial"/>
                </a:rPr>
                <a:t>межрегионгаз</a:t>
              </a:r>
              <a:r>
                <a:rPr lang="ru-RU" sz="1500">
                  <a:solidFill>
                    <a:srgbClr val="0070C0"/>
                  </a:solidFill>
                  <a:latin typeface="Arial"/>
                  <a:cs typeface="Arial"/>
                </a:rPr>
                <a:t> Инжиниринг»)</a:t>
              </a:r>
              <a:endParaRPr/>
            </a:p>
          </p:txBody>
        </p:sp>
        <p:pic>
          <p:nvPicPr>
            <p:cNvPr id="53" name="Рисунок 52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6087879" y="4297751"/>
              <a:ext cx="396000" cy="307800"/>
            </a:xfrm>
            <a:prstGeom prst="rect">
              <a:avLst/>
            </a:prstGeom>
          </p:spPr>
        </p:pic>
      </p:grpSp>
      <p:grpSp>
        <p:nvGrpSpPr>
          <p:cNvPr id="7" name="Группа 6"/>
          <p:cNvGrpSpPr/>
          <p:nvPr/>
        </p:nvGrpSpPr>
        <p:grpSpPr bwMode="auto">
          <a:xfrm>
            <a:off x="530490" y="2057560"/>
            <a:ext cx="9299572" cy="1077218"/>
            <a:chOff x="530490" y="1699311"/>
            <a:chExt cx="9299572" cy="1077218"/>
          </a:xfrm>
        </p:grpSpPr>
        <p:sp>
          <p:nvSpPr>
            <p:cNvPr id="28" name="矩形 67"/>
            <p:cNvSpPr/>
            <p:nvPr/>
          </p:nvSpPr>
          <p:spPr bwMode="auto">
            <a:xfrm>
              <a:off x="530490" y="1822422"/>
              <a:ext cx="5458244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ea typeface="微软雅黑"/>
                  <a:cs typeface="Arial"/>
                </a:rPr>
                <a:t>Реализация</a:t>
              </a:r>
              <a:endParaRPr/>
            </a:p>
            <a:p>
              <a:pPr>
                <a:defRPr/>
              </a:pPr>
              <a:r>
                <a:rPr lang="ru-RU" sz="1600">
                  <a:solidFill>
                    <a:srgbClr val="375A8C"/>
                  </a:solidFill>
                  <a:latin typeface="Arial"/>
                  <a:ea typeface="微软雅黑"/>
                  <a:cs typeface="Arial"/>
                </a:rPr>
                <a:t>Сервиса принятия решения по доп. соглашениям руководителями</a:t>
              </a:r>
              <a:endParaRPr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6928922" y="1699311"/>
              <a:ext cx="29011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C00000"/>
                  </a:solidFill>
                  <a:latin typeface="Arial"/>
                  <a:cs typeface="Arial"/>
                </a:rPr>
                <a:t>НЕ ВЫПОЛНЕНО</a:t>
              </a:r>
              <a:endParaRPr/>
            </a:p>
            <a:p>
              <a:pPr>
                <a:defRPr/>
              </a:pP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Невозможно выполнить до разработки модуля</a:t>
              </a:r>
              <a:b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заведения ДС в АСЭЗ 2.0 </a:t>
              </a:r>
              <a:endParaRPr lang="ru-RU" sz="1600" b="1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6120271" y="2088996"/>
              <a:ext cx="297848" cy="297848"/>
            </a:xfrm>
            <a:prstGeom prst="rect">
              <a:avLst/>
            </a:prstGeom>
          </p:spPr>
        </p:pic>
      </p:grpSp>
      <p:sp>
        <p:nvSpPr>
          <p:cNvPr id="11" name="Прямоугольник 10"/>
          <p:cNvSpPr/>
          <p:nvPr/>
        </p:nvSpPr>
        <p:spPr bwMode="auto">
          <a:xfrm>
            <a:off x="622822" y="924262"/>
            <a:ext cx="427219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378">
              <a:defRPr/>
            </a:pPr>
            <a:r>
              <a:rPr lang="ru-RU" b="1">
                <a:solidFill>
                  <a:srgbClr val="1E467E"/>
                </a:solidFill>
                <a:latin typeface="Arial"/>
                <a:ea typeface="Arial"/>
                <a:cs typeface="Arial"/>
              </a:rPr>
              <a:t>Заявлено на совещании в </a:t>
            </a:r>
            <a:r>
              <a:rPr lang="ru-RU" b="1">
                <a:solidFill>
                  <a:srgbClr val="1E467E"/>
                </a:solidFill>
                <a:latin typeface="Arial"/>
                <a:ea typeface="Arial"/>
                <a:cs typeface="Arial"/>
              </a:rPr>
              <a:t>21.03.2023</a:t>
            </a:r>
            <a:r>
              <a:rPr lang="ru-RU" b="1">
                <a:solidFill>
                  <a:srgbClr val="1E467E"/>
                </a:solidFill>
                <a:latin typeface="Arial"/>
                <a:ea typeface="Arial"/>
                <a:cs typeface="Arial"/>
              </a:rPr>
              <a:t> </a:t>
            </a:r>
            <a:endParaRPr lang="ru-RU" b="1">
              <a:solidFill>
                <a:srgbClr val="1E467E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7008483" y="924262"/>
            <a:ext cx="435157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378">
              <a:defRPr/>
            </a:pPr>
            <a:r>
              <a:rPr lang="ru-RU" b="1">
                <a:solidFill>
                  <a:srgbClr val="1E467E"/>
                </a:solidFill>
                <a:latin typeface="Arial"/>
                <a:ea typeface="Arial"/>
                <a:cs typeface="Arial"/>
              </a:rPr>
              <a:t>Результат по состоянию на 16.10.2023</a:t>
            </a:r>
            <a:endParaRPr lang="ru-RU" b="1">
              <a:solidFill>
                <a:srgbClr val="1E467E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0" name="Группа 9"/>
          <p:cNvGrpSpPr/>
          <p:nvPr/>
        </p:nvGrpSpPr>
        <p:grpSpPr bwMode="auto">
          <a:xfrm>
            <a:off x="530490" y="5301054"/>
            <a:ext cx="10870933" cy="584775"/>
            <a:chOff x="530490" y="5115732"/>
            <a:chExt cx="10870933" cy="584775"/>
          </a:xfrm>
        </p:grpSpPr>
        <p:sp>
          <p:nvSpPr>
            <p:cNvPr id="32" name="矩形 67"/>
            <p:cNvSpPr/>
            <p:nvPr/>
          </p:nvSpPr>
          <p:spPr bwMode="auto">
            <a:xfrm>
              <a:off x="530490" y="5115732"/>
              <a:ext cx="5511924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70C0"/>
                  </a:solidFill>
                  <a:latin typeface="Arial"/>
                  <a:ea typeface="微软雅黑"/>
                  <a:cs typeface="Arial"/>
                </a:rPr>
                <a:t>Разработка и внедрение</a:t>
              </a:r>
              <a:endParaRPr/>
            </a:p>
            <a:p>
              <a:pPr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Рабочего места в функционале планирования КЗ</a:t>
              </a:r>
              <a:endParaRPr/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6928921" y="5115732"/>
              <a:ext cx="44725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ru-RU" sz="1600" b="1">
                  <a:solidFill>
                    <a:srgbClr val="00B0F0"/>
                  </a:solidFill>
                  <a:latin typeface="Arial"/>
                  <a:cs typeface="Arial"/>
                </a:rPr>
                <a:t>В РЕАЛИЗАЦИИ</a:t>
              </a:r>
              <a:b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</a:br>
              <a:r>
                <a:rPr lang="ru-RU" sz="1600">
                  <a:solidFill>
                    <a:srgbClr val="0070C0"/>
                  </a:solidFill>
                  <a:latin typeface="Arial"/>
                  <a:cs typeface="Arial"/>
                </a:rPr>
                <a:t>Планируется запустить до 01.12.2023</a:t>
              </a:r>
              <a:endParaRPr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6087879" y="5254219"/>
              <a:ext cx="396000" cy="307800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 bwMode="auto">
          <a:xfrm>
            <a:off x="622822" y="1336060"/>
            <a:ext cx="11305388" cy="4595344"/>
            <a:chOff x="530490" y="1336060"/>
            <a:chExt cx="11397721" cy="4595344"/>
          </a:xfrm>
        </p:grpSpPr>
        <p:cxnSp>
          <p:nvCxnSpPr>
            <p:cNvPr id="30" name="Прямая соединительная линия 29"/>
            <p:cNvCxnSpPr>
              <a:cxnSpLocks/>
            </p:cNvCxnSpPr>
            <p:nvPr/>
          </p:nvCxnSpPr>
          <p:spPr bwMode="auto">
            <a:xfrm>
              <a:off x="530490" y="2011985"/>
              <a:ext cx="11120490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cxnSpLocks/>
            </p:cNvCxnSpPr>
            <p:nvPr/>
          </p:nvCxnSpPr>
          <p:spPr bwMode="auto">
            <a:xfrm>
              <a:off x="530490" y="3180353"/>
              <a:ext cx="11397721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cxnSpLocks/>
            </p:cNvCxnSpPr>
            <p:nvPr/>
          </p:nvCxnSpPr>
          <p:spPr bwMode="auto">
            <a:xfrm>
              <a:off x="530490" y="4348721"/>
              <a:ext cx="11397721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cxnSpLocks/>
            </p:cNvCxnSpPr>
            <p:nvPr/>
          </p:nvCxnSpPr>
          <p:spPr bwMode="auto">
            <a:xfrm>
              <a:off x="530490" y="5255479"/>
              <a:ext cx="11397721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cxnSpLocks/>
            </p:cNvCxnSpPr>
            <p:nvPr/>
          </p:nvCxnSpPr>
          <p:spPr bwMode="auto">
            <a:xfrm>
              <a:off x="530490" y="5931404"/>
              <a:ext cx="11397721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cxnSpLocks/>
            </p:cNvCxnSpPr>
            <p:nvPr/>
          </p:nvCxnSpPr>
          <p:spPr bwMode="auto">
            <a:xfrm>
              <a:off x="530490" y="1336060"/>
              <a:ext cx="11397721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072145" y="1690331"/>
            <a:ext cx="1911403" cy="1911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 txBox="1"/>
          <p:nvPr/>
        </p:nvSpPr>
        <p:spPr bwMode="auto">
          <a:xfrm>
            <a:off x="-43031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1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Проекты, находящиеся в периметре Управления 646/3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sp>
        <p:nvSpPr>
          <p:cNvPr id="24" name="Rounded Rectangle 2"/>
          <p:cNvSpPr/>
          <p:nvPr/>
        </p:nvSpPr>
        <p:spPr bwMode="auto">
          <a:xfrm>
            <a:off x="3344123" y="1249612"/>
            <a:ext cx="2611435" cy="1111278"/>
          </a:xfrm>
          <a:custGeom>
            <a:avLst/>
            <a:gdLst>
              <a:gd name="connsiteX0" fmla="*/ 0 w 2611435"/>
              <a:gd name="connsiteY0" fmla="*/ 0 h 1111278"/>
              <a:gd name="connsiteX1" fmla="*/ 2322847 w 2611435"/>
              <a:gd name="connsiteY1" fmla="*/ 0 h 1111278"/>
              <a:gd name="connsiteX2" fmla="*/ 2611435 w 2611435"/>
              <a:gd name="connsiteY2" fmla="*/ 288588 h 1111278"/>
              <a:gd name="connsiteX3" fmla="*/ 2611435 w 2611435"/>
              <a:gd name="connsiteY3" fmla="*/ 1111278 h 1111278"/>
              <a:gd name="connsiteX4" fmla="*/ 2611435 w 2611435"/>
              <a:gd name="connsiteY4" fmla="*/ 1111278 h 1111278"/>
              <a:gd name="connsiteX5" fmla="*/ 288588 w 2611435"/>
              <a:gd name="connsiteY5" fmla="*/ 1111278 h 1111278"/>
              <a:gd name="connsiteX6" fmla="*/ 0 w 2611435"/>
              <a:gd name="connsiteY6" fmla="*/ 822690 h 1111278"/>
              <a:gd name="connsiteX7" fmla="*/ 0 w 2611435"/>
              <a:gd name="connsiteY7" fmla="*/ 0 h 1111278"/>
              <a:gd name="connsiteX0" fmla="*/ 0 w 2611435"/>
              <a:gd name="connsiteY0" fmla="*/ 0 h 1111278"/>
              <a:gd name="connsiteX1" fmla="*/ 2610230 w 2611435"/>
              <a:gd name="connsiteY1" fmla="*/ 0 h 1111278"/>
              <a:gd name="connsiteX2" fmla="*/ 2611435 w 2611435"/>
              <a:gd name="connsiteY2" fmla="*/ 288588 h 1111278"/>
              <a:gd name="connsiteX3" fmla="*/ 2611435 w 2611435"/>
              <a:gd name="connsiteY3" fmla="*/ 1111278 h 1111278"/>
              <a:gd name="connsiteX4" fmla="*/ 2611435 w 2611435"/>
              <a:gd name="connsiteY4" fmla="*/ 1111278 h 1111278"/>
              <a:gd name="connsiteX5" fmla="*/ 288588 w 2611435"/>
              <a:gd name="connsiteY5" fmla="*/ 1111278 h 1111278"/>
              <a:gd name="connsiteX6" fmla="*/ 0 w 2611435"/>
              <a:gd name="connsiteY6" fmla="*/ 822690 h 1111278"/>
              <a:gd name="connsiteX7" fmla="*/ 0 w 2611435"/>
              <a:gd name="connsiteY7" fmla="*/ 0 h 11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1435" h="1111278" fill="norm" stroke="1" extrusionOk="0">
                <a:moveTo>
                  <a:pt x="0" y="0"/>
                </a:moveTo>
                <a:lnTo>
                  <a:pt x="2610230" y="0"/>
                </a:lnTo>
                <a:cubicBezTo>
                  <a:pt x="2610632" y="96196"/>
                  <a:pt x="2611033" y="192392"/>
                  <a:pt x="2611435" y="288588"/>
                </a:cubicBezTo>
                <a:lnTo>
                  <a:pt x="2611435" y="1111278"/>
                </a:lnTo>
                <a:lnTo>
                  <a:pt x="2611435" y="1111278"/>
                </a:lnTo>
                <a:lnTo>
                  <a:pt x="288588" y="1111278"/>
                </a:lnTo>
                <a:lnTo>
                  <a:pt x="0" y="8226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Модуль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планирования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закупок (КЗ и ЕИ)</a:t>
            </a:r>
            <a:endParaRPr/>
          </a:p>
          <a:p>
            <a:pPr>
              <a:defRPr/>
            </a:pPr>
            <a:r>
              <a:rPr lang="ru-RU" sz="1200">
                <a:solidFill>
                  <a:srgbClr val="0070C0"/>
                </a:solidFill>
                <a:latin typeface="Arial"/>
                <a:ea typeface="宋体"/>
                <a:cs typeface="Arial"/>
              </a:rPr>
              <a:t>      (рабочие места Д646)</a:t>
            </a:r>
            <a:endParaRPr/>
          </a:p>
        </p:txBody>
      </p:sp>
      <p:sp>
        <p:nvSpPr>
          <p:cNvPr id="56" name="Рисунок 20"/>
          <p:cNvSpPr>
            <a:spLocks noChangeAspect="1"/>
          </p:cNvSpPr>
          <p:nvPr/>
        </p:nvSpPr>
        <p:spPr bwMode="auto">
          <a:xfrm>
            <a:off x="5411722" y="1837953"/>
            <a:ext cx="468000" cy="468000"/>
          </a:xfrm>
          <a:prstGeom prst="ellipse">
            <a:avLst/>
          </a:prstGeom>
          <a:blipFill>
            <a:blip r:embed="rId3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" name="Рисунок 80"/>
          <p:cNvSpPr>
            <a:spLocks noChangeAspect="1"/>
          </p:cNvSpPr>
          <p:nvPr/>
        </p:nvSpPr>
        <p:spPr bwMode="auto">
          <a:xfrm>
            <a:off x="5408548" y="1315924"/>
            <a:ext cx="467686" cy="468000"/>
          </a:xfrm>
          <a:prstGeom prst="ellipse">
            <a:avLst/>
          </a:prstGeom>
          <a:blipFill>
            <a:blip r:embed="rId4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" name="Rounded Rectangle 2"/>
          <p:cNvSpPr/>
          <p:nvPr/>
        </p:nvSpPr>
        <p:spPr bwMode="auto">
          <a:xfrm>
            <a:off x="6236441" y="1249612"/>
            <a:ext cx="2611435" cy="1111278"/>
          </a:xfrm>
          <a:prstGeom prst="snip2DiagRect">
            <a:avLst>
              <a:gd name="adj1" fmla="val 0"/>
              <a:gd name="adj2" fmla="val 28115"/>
            </a:avLst>
          </a:prstGeom>
          <a:solidFill>
            <a:schemeClr val="bg1"/>
          </a:solidFill>
          <a:ln w="19050"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Сервис принятия решений по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закупкам руководителями</a:t>
            </a:r>
            <a:endParaRPr/>
          </a:p>
        </p:txBody>
      </p:sp>
      <p:sp>
        <p:nvSpPr>
          <p:cNvPr id="58" name="Рисунок 20"/>
          <p:cNvSpPr/>
          <p:nvPr/>
        </p:nvSpPr>
        <p:spPr bwMode="auto">
          <a:xfrm>
            <a:off x="8236556" y="1769553"/>
            <a:ext cx="536400" cy="536400"/>
          </a:xfrm>
          <a:prstGeom prst="ellipse">
            <a:avLst/>
          </a:prstGeom>
          <a:blipFill>
            <a:blip r:embed="rId3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" name="Rounded Rectangle 2"/>
          <p:cNvSpPr/>
          <p:nvPr/>
        </p:nvSpPr>
        <p:spPr bwMode="auto">
          <a:xfrm>
            <a:off x="3344122" y="2567558"/>
            <a:ext cx="2611435" cy="1111278"/>
          </a:xfrm>
          <a:prstGeom prst="snip2DiagRect">
            <a:avLst>
              <a:gd name="adj1" fmla="val 0"/>
              <a:gd name="adj2" fmla="val 31693"/>
            </a:avLst>
          </a:prstGeom>
          <a:solidFill>
            <a:schemeClr val="bg1"/>
          </a:solidFill>
          <a:ln w="19050"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ru-RU" sz="15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Сервис отслеживания закупок</a:t>
            </a:r>
            <a:endParaRPr/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31172" y="3067335"/>
            <a:ext cx="536400" cy="536400"/>
          </a:xfrm>
          <a:prstGeom prst="ellipse">
            <a:avLst/>
          </a:prstGeom>
          <a:blipFill>
            <a:blip r:embed="rId6"/>
            <a:stretch/>
          </a:blipFill>
          <a:ln w="25400" cap="rnd">
            <a:noFill/>
            <a:round/>
          </a:ln>
        </p:spPr>
      </p:pic>
      <p:cxnSp>
        <p:nvCxnSpPr>
          <p:cNvPr id="2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3012490" y="895451"/>
            <a:ext cx="6167018" cy="292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1900" b="1">
                <a:solidFill>
                  <a:srgbClr val="00B0F0"/>
                </a:solidFill>
                <a:latin typeface="Arial"/>
                <a:cs typeface="Arial"/>
              </a:rPr>
              <a:t>АСЭЗ</a:t>
            </a:r>
            <a:endParaRPr/>
          </a:p>
        </p:txBody>
      </p:sp>
      <p:sp>
        <p:nvSpPr>
          <p:cNvPr id="32" name="Rounded Rectangle 2"/>
          <p:cNvSpPr/>
          <p:nvPr/>
        </p:nvSpPr>
        <p:spPr bwMode="auto">
          <a:xfrm>
            <a:off x="451805" y="2567558"/>
            <a:ext cx="2611435" cy="1111278"/>
          </a:xfrm>
          <a:prstGeom prst="snip2DiagRect">
            <a:avLst>
              <a:gd name="adj1" fmla="val 0"/>
              <a:gd name="adj2" fmla="val 25969"/>
            </a:avLst>
          </a:prstGeom>
          <a:solidFill>
            <a:schemeClr val="bg1"/>
          </a:solidFill>
          <a:ln w="19050"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Автоматический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расчет стоимости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по закупкам</a:t>
            </a:r>
            <a:endParaRPr/>
          </a:p>
        </p:txBody>
      </p:sp>
      <p:sp>
        <p:nvSpPr>
          <p:cNvPr id="38" name="Рисунок 48"/>
          <p:cNvSpPr>
            <a:spLocks noChangeAspect="1"/>
          </p:cNvSpPr>
          <p:nvPr/>
        </p:nvSpPr>
        <p:spPr bwMode="auto">
          <a:xfrm>
            <a:off x="2451004" y="3067335"/>
            <a:ext cx="536400" cy="536400"/>
          </a:xfrm>
          <a:prstGeom prst="ellipse">
            <a:avLst/>
          </a:prstGeom>
          <a:blipFill>
            <a:blip r:embed="rId7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3" name="Rounded Rectangle 2"/>
          <p:cNvSpPr/>
          <p:nvPr/>
        </p:nvSpPr>
        <p:spPr bwMode="auto">
          <a:xfrm>
            <a:off x="6236439" y="2567558"/>
            <a:ext cx="2611435" cy="1111278"/>
          </a:xfrm>
          <a:prstGeom prst="snip2DiagRect">
            <a:avLst>
              <a:gd name="adj1" fmla="val 0"/>
              <a:gd name="adj2" fmla="val 27400"/>
            </a:avLst>
          </a:prstGeom>
          <a:solidFill>
            <a:schemeClr val="bg1"/>
          </a:solidFill>
          <a:ln w="19050"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Автоматическое формирование закупочной</a:t>
            </a:r>
            <a:b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  документации</a:t>
            </a:r>
            <a:endParaRPr/>
          </a:p>
        </p:txBody>
      </p:sp>
      <p:pic>
        <p:nvPicPr>
          <p:cNvPr id="44" name="Рисунок 6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223489" y="3067335"/>
            <a:ext cx="536400" cy="536400"/>
          </a:xfrm>
          <a:prstGeom prst="ellipse">
            <a:avLst/>
          </a:prstGeom>
          <a:blipFill>
            <a:blip r:embed="rId6"/>
            <a:stretch/>
          </a:blipFill>
          <a:ln w="25400" cap="rnd">
            <a:noFill/>
            <a:round/>
          </a:ln>
        </p:spPr>
      </p:pic>
      <p:sp>
        <p:nvSpPr>
          <p:cNvPr id="46" name="Rounded Rectangle 2"/>
          <p:cNvSpPr/>
          <p:nvPr/>
        </p:nvSpPr>
        <p:spPr bwMode="auto">
          <a:xfrm>
            <a:off x="9128756" y="2567558"/>
            <a:ext cx="2611435" cy="1111278"/>
          </a:xfrm>
          <a:prstGeom prst="snip2DiagRect">
            <a:avLst>
              <a:gd name="adj1" fmla="val 0"/>
              <a:gd name="adj2" fmla="val 30262"/>
            </a:avLst>
          </a:prstGeom>
          <a:solidFill>
            <a:schemeClr val="bg1"/>
          </a:solidFill>
          <a:ln w="19050"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Доработки</a:t>
            </a:r>
            <a:b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текущих АСЭЗ</a:t>
            </a:r>
            <a:b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и АСЭЗ 2.0</a:t>
            </a:r>
            <a:endParaRPr/>
          </a:p>
        </p:txBody>
      </p:sp>
      <p:sp>
        <p:nvSpPr>
          <p:cNvPr id="47" name="Рисунок 48"/>
          <p:cNvSpPr>
            <a:spLocks noChangeAspect="1"/>
          </p:cNvSpPr>
          <p:nvPr/>
        </p:nvSpPr>
        <p:spPr bwMode="auto">
          <a:xfrm>
            <a:off x="11115806" y="3067335"/>
            <a:ext cx="536400" cy="536400"/>
          </a:xfrm>
          <a:prstGeom prst="ellipse">
            <a:avLst/>
          </a:prstGeom>
          <a:blipFill>
            <a:blip r:embed="rId7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012490" y="3810182"/>
            <a:ext cx="6167018" cy="292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1900" b="1">
                <a:solidFill>
                  <a:srgbClr val="8FAADC"/>
                </a:solidFill>
                <a:latin typeface="Arial"/>
                <a:cs typeface="Arial"/>
              </a:rPr>
              <a:t>Сопутствующие проекты</a:t>
            </a:r>
            <a:endParaRPr/>
          </a:p>
        </p:txBody>
      </p:sp>
      <p:sp>
        <p:nvSpPr>
          <p:cNvPr id="50" name="Rounded Rectangle 2"/>
          <p:cNvSpPr/>
          <p:nvPr/>
        </p:nvSpPr>
        <p:spPr bwMode="auto">
          <a:xfrm>
            <a:off x="451804" y="4211388"/>
            <a:ext cx="2611435" cy="1111278"/>
          </a:xfrm>
          <a:prstGeom prst="snip2DiagRect">
            <a:avLst>
              <a:gd name="adj1" fmla="val 0"/>
              <a:gd name="adj2" fmla="val 28831"/>
            </a:avLst>
          </a:prstGeom>
          <a:solidFill>
            <a:schemeClr val="bg1"/>
          </a:solidFill>
          <a:ln w="19050">
            <a:solidFill>
              <a:srgbClr val="8FAAD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Корпоративная информационная система закупочной</a:t>
            </a:r>
            <a:endParaRPr/>
          </a:p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 аналитики (КИСЗА)</a:t>
            </a:r>
            <a:endParaRPr/>
          </a:p>
        </p:txBody>
      </p:sp>
      <p:pic>
        <p:nvPicPr>
          <p:cNvPr id="51" name="Рисунок 6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458689" y="4711165"/>
            <a:ext cx="536400" cy="536400"/>
          </a:xfrm>
          <a:prstGeom prst="ellipse">
            <a:avLst/>
          </a:prstGeom>
          <a:blipFill>
            <a:blip r:embed="rId6"/>
            <a:stretch/>
          </a:blipFill>
          <a:ln w="25400" cap="rnd">
            <a:noFill/>
            <a:round/>
          </a:ln>
        </p:spPr>
      </p:pic>
      <p:sp>
        <p:nvSpPr>
          <p:cNvPr id="53" name="Rounded Rectangle 2"/>
          <p:cNvSpPr/>
          <p:nvPr/>
        </p:nvSpPr>
        <p:spPr bwMode="auto">
          <a:xfrm>
            <a:off x="3344122" y="4211388"/>
            <a:ext cx="2611435" cy="1111278"/>
          </a:xfrm>
          <a:prstGeom prst="snip2DiagRect">
            <a:avLst>
              <a:gd name="adj1" fmla="val 0"/>
              <a:gd name="adj2" fmla="val 28115"/>
            </a:avLst>
          </a:prstGeom>
          <a:solidFill>
            <a:schemeClr val="bg1"/>
          </a:solidFill>
          <a:ln w="19050">
            <a:solidFill>
              <a:srgbClr val="8FAAD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1300"/>
              </a:lnSpc>
              <a:defRPr/>
            </a:pP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Государственная информационная</a:t>
            </a:r>
            <a:b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система</a:t>
            </a:r>
            <a:b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«Независимый регистратор»</a:t>
            </a:r>
            <a:endParaRPr/>
          </a:p>
          <a:p>
            <a:pPr lvl="0">
              <a:lnSpc>
                <a:spcPts val="1300"/>
              </a:lnSpc>
              <a:defRPr/>
            </a:pP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     (ГИС НР)</a:t>
            </a:r>
            <a:endParaRPr/>
          </a:p>
        </p:txBody>
      </p:sp>
      <p:pic>
        <p:nvPicPr>
          <p:cNvPr id="54" name="Рисунок 6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43321" y="4711165"/>
            <a:ext cx="536400" cy="536400"/>
          </a:xfrm>
          <a:prstGeom prst="ellipse">
            <a:avLst/>
          </a:prstGeom>
          <a:blipFill>
            <a:blip r:embed="rId6"/>
            <a:stretch/>
          </a:blipFill>
          <a:ln w="25400" cap="rnd">
            <a:noFill/>
            <a:round/>
          </a:ln>
        </p:spPr>
      </p:pic>
      <p:sp>
        <p:nvSpPr>
          <p:cNvPr id="60" name="Rounded Rectangle 2"/>
          <p:cNvSpPr/>
          <p:nvPr/>
        </p:nvSpPr>
        <p:spPr bwMode="auto">
          <a:xfrm>
            <a:off x="6236438" y="4211388"/>
            <a:ext cx="2611435" cy="1111278"/>
          </a:xfrm>
          <a:prstGeom prst="snip2DiagRect">
            <a:avLst>
              <a:gd name="adj1" fmla="val 0"/>
              <a:gd name="adj2" fmla="val 28831"/>
            </a:avLst>
          </a:prstGeom>
          <a:solidFill>
            <a:schemeClr val="bg1"/>
          </a:solidFill>
          <a:ln w="19050">
            <a:solidFill>
              <a:srgbClr val="8FAAD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Доверенности</a:t>
            </a:r>
            <a:endParaRPr/>
          </a:p>
          <a:p>
            <a:pPr lvl="0"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(ЕИС)</a:t>
            </a:r>
            <a:endParaRPr/>
          </a:p>
        </p:txBody>
      </p:sp>
      <p:pic>
        <p:nvPicPr>
          <p:cNvPr id="65" name="Рисунок 6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236553" y="4711165"/>
            <a:ext cx="536400" cy="536400"/>
          </a:xfrm>
          <a:prstGeom prst="ellipse">
            <a:avLst/>
          </a:prstGeom>
          <a:blipFill>
            <a:blip r:embed="rId6"/>
            <a:stretch/>
          </a:blipFill>
          <a:ln w="25400" cap="rnd">
            <a:noFill/>
            <a:round/>
          </a:ln>
        </p:spPr>
      </p:pic>
      <p:sp>
        <p:nvSpPr>
          <p:cNvPr id="74" name="Rounded Rectangle 2"/>
          <p:cNvSpPr/>
          <p:nvPr/>
        </p:nvSpPr>
        <p:spPr bwMode="auto">
          <a:xfrm>
            <a:off x="9128756" y="4211388"/>
            <a:ext cx="2611435" cy="1111278"/>
          </a:xfrm>
          <a:prstGeom prst="snip2DiagRect">
            <a:avLst>
              <a:gd name="adj1" fmla="val 0"/>
              <a:gd name="adj2" fmla="val 31693"/>
            </a:avLst>
          </a:prstGeom>
          <a:solidFill>
            <a:schemeClr val="bg1"/>
          </a:solidFill>
          <a:ln w="19050">
            <a:solidFill>
              <a:srgbClr val="8FAAD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Миграция</a:t>
            </a:r>
            <a:b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данных</a:t>
            </a:r>
            <a:b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в </a:t>
            </a:r>
            <a:r>
              <a:rPr lang="en-US" sz="1400" b="1" spc="-30">
                <a:solidFill>
                  <a:srgbClr val="0070C0"/>
                </a:solidFill>
                <a:latin typeface="Arial"/>
                <a:ea typeface="宋体"/>
                <a:cs typeface="Arial"/>
              </a:rPr>
              <a:t>PostgreSQL</a:t>
            </a:r>
            <a:endParaRPr lang="ru-RU" sz="1400" b="1" spc="-30">
              <a:solidFill>
                <a:srgbClr val="0070C0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75" name="Рисунок 80"/>
          <p:cNvSpPr/>
          <p:nvPr/>
        </p:nvSpPr>
        <p:spPr bwMode="auto">
          <a:xfrm>
            <a:off x="11128871" y="4711525"/>
            <a:ext cx="536040" cy="536040"/>
          </a:xfrm>
          <a:prstGeom prst="ellipse">
            <a:avLst/>
          </a:prstGeom>
          <a:blipFill>
            <a:blip r:embed="rId4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" name="Rounded Rectangle 2"/>
          <p:cNvSpPr/>
          <p:nvPr/>
        </p:nvSpPr>
        <p:spPr bwMode="auto">
          <a:xfrm>
            <a:off x="1856061" y="5566755"/>
            <a:ext cx="2611435" cy="964674"/>
          </a:xfrm>
          <a:prstGeom prst="snip2DiagRect">
            <a:avLst>
              <a:gd name="adj1" fmla="val 0"/>
              <a:gd name="adj2" fmla="val 26684"/>
            </a:avLst>
          </a:prstGeom>
          <a:solidFill>
            <a:schemeClr val="bg1"/>
          </a:solidFill>
          <a:ln w="19050">
            <a:solidFill>
              <a:srgbClr val="8FAAD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Торговый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портал</a:t>
            </a:r>
            <a:endParaRPr/>
          </a:p>
        </p:txBody>
      </p:sp>
      <p:pic>
        <p:nvPicPr>
          <p:cNvPr id="78" name="Рисунок 70"/>
          <p:cNvPicPr/>
          <p:nvPr/>
        </p:nvPicPr>
        <p:blipFill>
          <a:blip r:embed="rId5"/>
          <a:stretch/>
        </p:blipFill>
        <p:spPr bwMode="auto">
          <a:xfrm>
            <a:off x="3862946" y="5916266"/>
            <a:ext cx="536400" cy="536400"/>
          </a:xfrm>
          <a:prstGeom prst="ellipse">
            <a:avLst/>
          </a:prstGeom>
          <a:blipFill>
            <a:blip r:embed="rId6"/>
            <a:stretch/>
          </a:blipFill>
          <a:ln w="25400" cap="rnd">
            <a:noFill/>
            <a:round/>
          </a:ln>
        </p:spPr>
      </p:pic>
      <p:sp>
        <p:nvSpPr>
          <p:cNvPr id="80" name="Rounded Rectangle 2"/>
          <p:cNvSpPr/>
          <p:nvPr/>
        </p:nvSpPr>
        <p:spPr bwMode="auto">
          <a:xfrm>
            <a:off x="4756017" y="5566755"/>
            <a:ext cx="2611435" cy="964674"/>
          </a:xfrm>
          <a:prstGeom prst="snip2DiagRect">
            <a:avLst>
              <a:gd name="adj1" fmla="val 0"/>
              <a:gd name="adj2" fmla="val 24537"/>
            </a:avLst>
          </a:prstGeom>
          <a:solidFill>
            <a:schemeClr val="bg1"/>
          </a:solidFill>
          <a:ln w="19050">
            <a:solidFill>
              <a:srgbClr val="8FAAD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ru-RU"/>
            </a:defPPr>
            <a:lvl1pPr marL="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Справочник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закупочных подразделений</a:t>
            </a:r>
            <a:endParaRPr/>
          </a:p>
        </p:txBody>
      </p:sp>
      <p:sp>
        <p:nvSpPr>
          <p:cNvPr id="81" name="Рисунок 20"/>
          <p:cNvSpPr/>
          <p:nvPr/>
        </p:nvSpPr>
        <p:spPr bwMode="auto">
          <a:xfrm>
            <a:off x="6755216" y="5916266"/>
            <a:ext cx="536400" cy="536400"/>
          </a:xfrm>
          <a:prstGeom prst="ellipse">
            <a:avLst/>
          </a:prstGeom>
          <a:blipFill>
            <a:blip r:embed="rId8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" name="Rounded Rectangle 2"/>
          <p:cNvSpPr/>
          <p:nvPr/>
        </p:nvSpPr>
        <p:spPr bwMode="auto">
          <a:xfrm>
            <a:off x="7640695" y="5566755"/>
            <a:ext cx="2611435" cy="964674"/>
          </a:xfrm>
          <a:prstGeom prst="snip2DiagRect">
            <a:avLst>
              <a:gd name="adj1" fmla="val 0"/>
              <a:gd name="adj2" fmla="val 26684"/>
            </a:avLst>
          </a:prstGeom>
          <a:solidFill>
            <a:schemeClr val="bg1"/>
          </a:solidFill>
          <a:ln w="19050">
            <a:solidFill>
              <a:srgbClr val="8FAAD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ru-RU" sz="15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Пилот</a:t>
            </a:r>
            <a:endParaRPr/>
          </a:p>
          <a:p>
            <a:pPr>
              <a:defRPr/>
            </a:pPr>
            <a:r>
              <a:rPr lang="ru-RU" sz="15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преддокумент</a:t>
            </a:r>
            <a:endParaRPr lang="ru-RU" sz="1500" b="1">
              <a:solidFill>
                <a:srgbClr val="0070C0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84" name="Рисунок 20"/>
          <p:cNvSpPr/>
          <p:nvPr/>
        </p:nvSpPr>
        <p:spPr bwMode="auto">
          <a:xfrm>
            <a:off x="9640450" y="5916266"/>
            <a:ext cx="536400" cy="536400"/>
          </a:xfrm>
          <a:prstGeom prst="ellipse">
            <a:avLst/>
          </a:prstGeom>
          <a:blipFill>
            <a:blip r:embed="rId9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Rounded Rectangle 2"/>
          <p:cNvSpPr/>
          <p:nvPr/>
        </p:nvSpPr>
        <p:spPr bwMode="auto">
          <a:xfrm>
            <a:off x="451805" y="1249612"/>
            <a:ext cx="2611435" cy="1111278"/>
          </a:xfrm>
          <a:prstGeom prst="snip2DiagRect">
            <a:avLst>
              <a:gd name="adj1" fmla="val 0"/>
              <a:gd name="adj2" fmla="val 31693"/>
            </a:avLst>
          </a:prstGeom>
          <a:solidFill>
            <a:schemeClr val="bg1"/>
          </a:solidFill>
          <a:ln w="19050"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Модуль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планирования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закупок ДО</a:t>
            </a:r>
            <a:endParaRPr/>
          </a:p>
        </p:txBody>
      </p:sp>
      <p:sp>
        <p:nvSpPr>
          <p:cNvPr id="6" name="Рисунок 80"/>
          <p:cNvSpPr/>
          <p:nvPr/>
        </p:nvSpPr>
        <p:spPr bwMode="auto">
          <a:xfrm>
            <a:off x="2451920" y="1769913"/>
            <a:ext cx="536040" cy="536040"/>
          </a:xfrm>
          <a:prstGeom prst="ellipse">
            <a:avLst/>
          </a:prstGeom>
          <a:blipFill>
            <a:blip r:embed="rId4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" name="Rounded Rectangle 2"/>
          <p:cNvSpPr/>
          <p:nvPr/>
        </p:nvSpPr>
        <p:spPr bwMode="auto">
          <a:xfrm>
            <a:off x="9128756" y="1249612"/>
            <a:ext cx="2611435" cy="1111278"/>
          </a:xfrm>
          <a:custGeom>
            <a:avLst/>
            <a:gdLst>
              <a:gd name="connsiteX0" fmla="*/ 0 w 2611435"/>
              <a:gd name="connsiteY0" fmla="*/ 0 h 1111278"/>
              <a:gd name="connsiteX1" fmla="*/ 2322847 w 2611435"/>
              <a:gd name="connsiteY1" fmla="*/ 0 h 1111278"/>
              <a:gd name="connsiteX2" fmla="*/ 2611435 w 2611435"/>
              <a:gd name="connsiteY2" fmla="*/ 288588 h 1111278"/>
              <a:gd name="connsiteX3" fmla="*/ 2611435 w 2611435"/>
              <a:gd name="connsiteY3" fmla="*/ 1111278 h 1111278"/>
              <a:gd name="connsiteX4" fmla="*/ 2611435 w 2611435"/>
              <a:gd name="connsiteY4" fmla="*/ 1111278 h 1111278"/>
              <a:gd name="connsiteX5" fmla="*/ 288588 w 2611435"/>
              <a:gd name="connsiteY5" fmla="*/ 1111278 h 1111278"/>
              <a:gd name="connsiteX6" fmla="*/ 0 w 2611435"/>
              <a:gd name="connsiteY6" fmla="*/ 822690 h 1111278"/>
              <a:gd name="connsiteX7" fmla="*/ 0 w 2611435"/>
              <a:gd name="connsiteY7" fmla="*/ 0 h 1111278"/>
              <a:gd name="connsiteX0" fmla="*/ 0 w 2611435"/>
              <a:gd name="connsiteY0" fmla="*/ 0 h 1111278"/>
              <a:gd name="connsiteX1" fmla="*/ 2610230 w 2611435"/>
              <a:gd name="connsiteY1" fmla="*/ 0 h 1111278"/>
              <a:gd name="connsiteX2" fmla="*/ 2611435 w 2611435"/>
              <a:gd name="connsiteY2" fmla="*/ 288588 h 1111278"/>
              <a:gd name="connsiteX3" fmla="*/ 2611435 w 2611435"/>
              <a:gd name="connsiteY3" fmla="*/ 1111278 h 1111278"/>
              <a:gd name="connsiteX4" fmla="*/ 2611435 w 2611435"/>
              <a:gd name="connsiteY4" fmla="*/ 1111278 h 1111278"/>
              <a:gd name="connsiteX5" fmla="*/ 288588 w 2611435"/>
              <a:gd name="connsiteY5" fmla="*/ 1111278 h 1111278"/>
              <a:gd name="connsiteX6" fmla="*/ 0 w 2611435"/>
              <a:gd name="connsiteY6" fmla="*/ 822690 h 1111278"/>
              <a:gd name="connsiteX7" fmla="*/ 0 w 2611435"/>
              <a:gd name="connsiteY7" fmla="*/ 0 h 11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1435" h="1111278" fill="norm" stroke="1" extrusionOk="0">
                <a:moveTo>
                  <a:pt x="0" y="0"/>
                </a:moveTo>
                <a:lnTo>
                  <a:pt x="2610230" y="0"/>
                </a:lnTo>
                <a:cubicBezTo>
                  <a:pt x="2610632" y="96196"/>
                  <a:pt x="2611033" y="192392"/>
                  <a:pt x="2611435" y="288588"/>
                </a:cubicBezTo>
                <a:lnTo>
                  <a:pt x="2611435" y="1111278"/>
                </a:lnTo>
                <a:lnTo>
                  <a:pt x="2611435" y="1111278"/>
                </a:lnTo>
                <a:lnTo>
                  <a:pt x="288588" y="1111278"/>
                </a:lnTo>
                <a:lnTo>
                  <a:pt x="0" y="8226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Модули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анализа</a:t>
            </a:r>
            <a:b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</a:br>
            <a:r>
              <a:rPr lang="ru-RU" sz="1400" b="1">
                <a:solidFill>
                  <a:srgbClr val="0070C0"/>
                </a:solidFill>
                <a:latin typeface="Arial"/>
                <a:ea typeface="宋体"/>
                <a:cs typeface="Arial"/>
              </a:rPr>
              <a:t>цены и СК</a:t>
            </a:r>
            <a:endParaRPr lang="ru-RU" sz="1400" i="1">
              <a:solidFill>
                <a:srgbClr val="0070C0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19" name="Рисунок 20"/>
          <p:cNvSpPr>
            <a:spLocks noChangeAspect="1"/>
          </p:cNvSpPr>
          <p:nvPr/>
        </p:nvSpPr>
        <p:spPr bwMode="auto">
          <a:xfrm>
            <a:off x="11196355" y="1837953"/>
            <a:ext cx="468000" cy="468000"/>
          </a:xfrm>
          <a:prstGeom prst="ellipse">
            <a:avLst/>
          </a:prstGeom>
          <a:blipFill>
            <a:blip r:embed="rId3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" name="Рисунок 48"/>
          <p:cNvSpPr>
            <a:spLocks noChangeAspect="1"/>
          </p:cNvSpPr>
          <p:nvPr/>
        </p:nvSpPr>
        <p:spPr bwMode="auto">
          <a:xfrm>
            <a:off x="11184205" y="1315544"/>
            <a:ext cx="468000" cy="468000"/>
          </a:xfrm>
          <a:prstGeom prst="ellipse">
            <a:avLst/>
          </a:prstGeom>
          <a:blipFill>
            <a:blip r:embed="rId7"/>
            <a:stretch/>
          </a:blipFill>
          <a:ln w="25400" cap="rnd">
            <a:noFill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endParaRPr lang="ru-RU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Пятиугольник 98"/>
          <p:cNvSpPr>
            <a:spLocks noChangeArrowheads="1"/>
          </p:cNvSpPr>
          <p:nvPr/>
        </p:nvSpPr>
        <p:spPr bwMode="auto">
          <a:xfrm>
            <a:off x="7961909" y="920258"/>
            <a:ext cx="3833282" cy="5664109"/>
          </a:xfrm>
          <a:prstGeom prst="snip2DiagRect">
            <a:avLst>
              <a:gd name="adj1" fmla="val 10436"/>
              <a:gd name="adj2" fmla="val 0"/>
            </a:avLst>
          </a:prstGeom>
          <a:solidFill>
            <a:schemeClr val="bg1"/>
          </a:solidFill>
          <a:ln w="19050">
            <a:solidFill>
              <a:srgbClr val="0078C1">
                <a:alpha val="50000"/>
              </a:srgbClr>
            </a:solidFill>
          </a:ln>
        </p:spPr>
        <p:txBody>
          <a:bodyPr lIns="0" tIns="0" rIns="0" bIns="0" anchor="ctr"/>
          <a:lstStyle>
            <a:lvl1pPr marL="342900" indent="-34290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marL="0" lvl="1" algn="ctr" defTabSz="914170">
              <a:spcBef>
                <a:spcPts val="600"/>
              </a:spcBef>
              <a:spcAft>
                <a:spcPts val="0"/>
              </a:spcAft>
              <a:buClr>
                <a:srgbClr val="007DC5"/>
              </a:buClr>
              <a:defRPr/>
            </a:pPr>
            <a:endParaRPr lang="ru-RU" b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Slide Number Placeholder 2"/>
          <p:cNvSpPr txBox="1"/>
          <p:nvPr/>
        </p:nvSpPr>
        <p:spPr bwMode="auto">
          <a:xfrm>
            <a:off x="-43031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2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Основные цифры и достижения за 9 месяцев</a:t>
            </a:r>
            <a:r>
              <a:rPr lang="en-US" sz="2400">
                <a:solidFill>
                  <a:srgbClr val="1E467E"/>
                </a:solidFill>
                <a:latin typeface="Arial"/>
                <a:cs typeface="Arial"/>
              </a:rPr>
              <a:t> 2023 </a:t>
            </a: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года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 bwMode="auto">
          <a:xfrm>
            <a:off x="8537373" y="2317614"/>
            <a:ext cx="313546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defTabSz="91432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  <a:ea typeface="Tahoma"/>
                <a:cs typeface="Arial"/>
              </a:defRPr>
            </a:lvl1pPr>
          </a:lstStyle>
          <a:p>
            <a:pPr>
              <a:lnSpc>
                <a:spcPts val="1500"/>
              </a:lnSpc>
              <a:spcBef>
                <a:spcPts val="1200"/>
              </a:spcBef>
              <a:defRPr/>
            </a:pPr>
            <a:r>
              <a:rPr lang="ru-RU" sz="1400" b="0">
                <a:solidFill>
                  <a:srgbClr val="3B699D"/>
                </a:solidFill>
                <a:latin typeface="Arial"/>
              </a:rPr>
              <a:t>К АСЭЗ 2.0 подключено </a:t>
            </a:r>
            <a:r>
              <a:rPr lang="ru-RU" sz="1400" b="0">
                <a:solidFill>
                  <a:srgbClr val="3B699D"/>
                </a:solidFill>
                <a:latin typeface="Arial"/>
              </a:rPr>
              <a:t>219 КГГ</a:t>
            </a:r>
            <a:br>
              <a:rPr lang="ru-RU" sz="1400" b="0">
                <a:solidFill>
                  <a:srgbClr val="3B699D"/>
                </a:solidFill>
                <a:latin typeface="Arial"/>
              </a:rPr>
            </a:br>
            <a:r>
              <a:rPr lang="ru-RU" sz="1400" b="0">
                <a:solidFill>
                  <a:srgbClr val="3B699D"/>
                </a:solidFill>
                <a:latin typeface="Arial"/>
              </a:rPr>
              <a:t>и 9 СП ПАО «Газпром» </a:t>
            </a:r>
            <a:endParaRPr/>
          </a:p>
          <a:p>
            <a:pPr>
              <a:lnSpc>
                <a:spcPts val="1500"/>
              </a:lnSpc>
              <a:spcBef>
                <a:spcPts val="1200"/>
              </a:spcBef>
              <a:defRPr/>
            </a:pPr>
            <a:r>
              <a:rPr lang="ru-RU" sz="1400" b="0">
                <a:solidFill>
                  <a:srgbClr val="3B699D"/>
                </a:solidFill>
                <a:latin typeface="Arial"/>
              </a:rPr>
              <a:t>Введен в опытную эксплуатацию сервис принятия решения по ППЗ руководителями </a:t>
            </a:r>
            <a:endParaRPr/>
          </a:p>
          <a:p>
            <a:pPr>
              <a:lnSpc>
                <a:spcPts val="1500"/>
              </a:lnSpc>
              <a:spcBef>
                <a:spcPts val="1200"/>
              </a:spcBef>
              <a:defRPr/>
            </a:pPr>
            <a:r>
              <a:rPr lang="ru-RU" sz="1400" b="0">
                <a:solidFill>
                  <a:srgbClr val="3B699D"/>
                </a:solidFill>
                <a:latin typeface="Arial"/>
              </a:rPr>
              <a:t>Получено государственное свидетельство о регистрации сервиса отслеживания закупок </a:t>
            </a:r>
            <a:endParaRPr/>
          </a:p>
          <a:p>
            <a:pPr>
              <a:lnSpc>
                <a:spcPts val="1500"/>
              </a:lnSpc>
              <a:spcBef>
                <a:spcPts val="1200"/>
              </a:spcBef>
              <a:defRPr/>
            </a:pPr>
            <a:r>
              <a:rPr lang="ru-RU" sz="1400" b="0">
                <a:solidFill>
                  <a:srgbClr val="3B699D"/>
                </a:solidFill>
                <a:latin typeface="Arial"/>
              </a:rPr>
              <a:t>В срок реализована интеграция</a:t>
            </a:r>
            <a:br>
              <a:rPr lang="ru-RU" sz="1400" b="0">
                <a:solidFill>
                  <a:srgbClr val="3B699D"/>
                </a:solidFill>
                <a:latin typeface="Arial"/>
              </a:rPr>
            </a:br>
            <a:r>
              <a:rPr lang="ru-RU" sz="1400" b="0">
                <a:solidFill>
                  <a:srgbClr val="3B699D"/>
                </a:solidFill>
                <a:latin typeface="Arial"/>
              </a:rPr>
              <a:t>с закрытой частью ЕИС (КИСЗА)</a:t>
            </a:r>
            <a:endParaRPr/>
          </a:p>
          <a:p>
            <a:pPr>
              <a:lnSpc>
                <a:spcPts val="1500"/>
              </a:lnSpc>
              <a:spcBef>
                <a:spcPts val="1200"/>
              </a:spcBef>
              <a:defRPr/>
            </a:pPr>
            <a:r>
              <a:rPr lang="ru-RU" sz="1400" b="0">
                <a:solidFill>
                  <a:srgbClr val="3B699D"/>
                </a:solidFill>
                <a:latin typeface="Arial"/>
              </a:rPr>
              <a:t>Запущен новый проект в АСЭЗ 2.0: модули «Анализ цены» и «Сметная комиссия»</a:t>
            </a:r>
            <a:endParaRPr/>
          </a:p>
          <a:p>
            <a:pPr>
              <a:lnSpc>
                <a:spcPts val="1500"/>
              </a:lnSpc>
              <a:spcBef>
                <a:spcPts val="1200"/>
              </a:spcBef>
              <a:defRPr/>
            </a:pPr>
            <a:r>
              <a:rPr lang="ru-RU" sz="1400" b="0">
                <a:solidFill>
                  <a:srgbClr val="3B699D"/>
                </a:solidFill>
                <a:latin typeface="Arial"/>
              </a:rPr>
              <a:t>Введен в опытную эксплуатацию</a:t>
            </a:r>
            <a:br>
              <a:rPr lang="ru-RU" sz="1400" b="0">
                <a:solidFill>
                  <a:srgbClr val="3B699D"/>
                </a:solidFill>
                <a:latin typeface="Arial"/>
              </a:rPr>
            </a:br>
            <a:r>
              <a:rPr lang="ru-RU" sz="1400" b="0">
                <a:solidFill>
                  <a:srgbClr val="3B699D"/>
                </a:solidFill>
                <a:latin typeface="Arial"/>
              </a:rPr>
              <a:t>модуль «Планирование ЕИ».</a:t>
            </a:r>
            <a:br>
              <a:rPr lang="ru-RU" sz="1400" b="0">
                <a:solidFill>
                  <a:srgbClr val="3B699D"/>
                </a:solidFill>
                <a:latin typeface="Arial"/>
              </a:rPr>
            </a:br>
            <a:r>
              <a:rPr lang="ru-RU" sz="1400" b="0">
                <a:solidFill>
                  <a:srgbClr val="3B699D"/>
                </a:solidFill>
                <a:latin typeface="Arial"/>
              </a:rPr>
              <a:t>Рабочее место Д646</a:t>
            </a:r>
            <a:endParaRPr/>
          </a:p>
        </p:txBody>
      </p:sp>
      <p:sp>
        <p:nvSpPr>
          <p:cNvPr id="73" name="Прямоугольник с двумя усеченными противолежащими углами 72"/>
          <p:cNvSpPr/>
          <p:nvPr/>
        </p:nvSpPr>
        <p:spPr bwMode="auto">
          <a:xfrm rot="16199999">
            <a:off x="3521590" y="-1489336"/>
            <a:ext cx="1118028" cy="677055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B0F0">
              <a:alpha val="1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9" name="Прямоугольник 78"/>
          <p:cNvSpPr/>
          <p:nvPr/>
        </p:nvSpPr>
        <p:spPr bwMode="auto">
          <a:xfrm>
            <a:off x="3618398" y="1477151"/>
            <a:ext cx="245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rgbClr val="00B0F0"/>
                </a:solidFill>
                <a:latin typeface="Arial"/>
                <a:ea typeface="Tahoma"/>
                <a:cs typeface="Arial"/>
              </a:rPr>
              <a:t>Рассмотрено закупок</a:t>
            </a:r>
            <a:endParaRPr lang="ru-RU" sz="1600" i="1">
              <a:solidFill>
                <a:srgbClr val="2FB4E9">
                  <a:lumMod val="60000"/>
                  <a:lumOff val="40000"/>
                </a:srgbClr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82" name="Прямоугольник 81"/>
          <p:cNvSpPr/>
          <p:nvPr/>
        </p:nvSpPr>
        <p:spPr bwMode="auto">
          <a:xfrm>
            <a:off x="6069347" y="1338653"/>
            <a:ext cx="13468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7 451</a:t>
            </a:r>
            <a:endParaRPr lang="ru-RU" sz="36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83" name="Прямоугольник 82"/>
          <p:cNvSpPr/>
          <p:nvPr/>
        </p:nvSpPr>
        <p:spPr bwMode="auto">
          <a:xfrm>
            <a:off x="9582150" y="1147980"/>
            <a:ext cx="2106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>
                <a:solidFill>
                  <a:srgbClr val="3B699D"/>
                </a:solidFill>
                <a:latin typeface="Arial"/>
                <a:cs typeface="Arial"/>
              </a:rPr>
              <a:t>КЛЮЧЕВЫЕ ПРОЕКТЫ</a:t>
            </a:r>
            <a:endParaRPr/>
          </a:p>
          <a:p>
            <a:pPr>
              <a:defRPr/>
            </a:pPr>
            <a:r>
              <a:rPr lang="ru-RU" b="1">
                <a:solidFill>
                  <a:srgbClr val="3B699D"/>
                </a:solidFill>
                <a:latin typeface="Arial"/>
                <a:cs typeface="Arial"/>
              </a:rPr>
              <a:t>И ДОСТИЖЕНИЯ</a:t>
            </a:r>
            <a:endParaRPr/>
          </a:p>
        </p:txBody>
      </p:sp>
      <p:sp>
        <p:nvSpPr>
          <p:cNvPr id="91" name="Прямоугольник 90"/>
          <p:cNvSpPr/>
          <p:nvPr/>
        </p:nvSpPr>
        <p:spPr bwMode="auto">
          <a:xfrm>
            <a:off x="2741096" y="2025339"/>
            <a:ext cx="199444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>
                <a:solidFill>
                  <a:srgbClr val="00B0F0"/>
                </a:solidFill>
                <a:latin typeface="Arial"/>
                <a:ea typeface="Tahoma"/>
                <a:cs typeface="Arial"/>
              </a:rPr>
              <a:t>Общая стоимость</a:t>
            </a:r>
            <a:endParaRPr lang="ru-RU" i="1">
              <a:solidFill>
                <a:srgbClr val="2FB4E9">
                  <a:lumMod val="60000"/>
                  <a:lumOff val="40000"/>
                </a:srgbClr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92" name="Прямоугольник 91"/>
          <p:cNvSpPr/>
          <p:nvPr/>
        </p:nvSpPr>
        <p:spPr bwMode="auto">
          <a:xfrm>
            <a:off x="982455" y="2084793"/>
            <a:ext cx="14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00B0F0"/>
                </a:solidFill>
                <a:latin typeface="Arial"/>
                <a:ea typeface="Tahoma"/>
                <a:cs typeface="Arial"/>
              </a:rPr>
              <a:t>Экономия</a:t>
            </a:r>
            <a:endParaRPr lang="ru-RU" i="1">
              <a:solidFill>
                <a:srgbClr val="00B0F0"/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93" name="Прямоугольник 92"/>
          <p:cNvSpPr/>
          <p:nvPr/>
        </p:nvSpPr>
        <p:spPr bwMode="auto">
          <a:xfrm>
            <a:off x="4921927" y="1886839"/>
            <a:ext cx="1981312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sz="36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1 707 </a:t>
            </a:r>
            <a:r>
              <a:rPr lang="ru-RU" sz="11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млрд руб.</a:t>
            </a:r>
            <a:endParaRPr lang="ru-RU" sz="11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94" name="Прямоугольник 93"/>
          <p:cNvSpPr/>
          <p:nvPr/>
        </p:nvSpPr>
        <p:spPr bwMode="auto">
          <a:xfrm>
            <a:off x="1115369" y="1609645"/>
            <a:ext cx="1112775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ru-RU" sz="50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30</a:t>
            </a:r>
            <a:endParaRPr/>
          </a:p>
          <a:p>
            <a:pPr algn="ctr">
              <a:lnSpc>
                <a:spcPts val="2000"/>
              </a:lnSpc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млрд руб.</a:t>
            </a:r>
            <a:r>
              <a:rPr lang="en-US" sz="14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 </a:t>
            </a:r>
            <a:endParaRPr lang="ru-RU" sz="140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105" name="Picture 8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37556" y="2393129"/>
            <a:ext cx="359645" cy="258215"/>
          </a:xfrm>
          <a:prstGeom prst="rect">
            <a:avLst/>
          </a:prstGeom>
        </p:spPr>
      </p:pic>
      <p:pic>
        <p:nvPicPr>
          <p:cNvPr id="112" name="Picture 8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37556" y="2935014"/>
            <a:ext cx="359645" cy="258215"/>
          </a:xfrm>
          <a:prstGeom prst="rect">
            <a:avLst/>
          </a:prstGeom>
        </p:spPr>
      </p:pic>
      <p:pic>
        <p:nvPicPr>
          <p:cNvPr id="113" name="Picture 8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37556" y="3667233"/>
            <a:ext cx="359645" cy="258215"/>
          </a:xfrm>
          <a:prstGeom prst="rect">
            <a:avLst/>
          </a:prstGeom>
        </p:spPr>
      </p:pic>
      <p:pic>
        <p:nvPicPr>
          <p:cNvPr id="114" name="Picture 8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37556" y="4382896"/>
            <a:ext cx="359645" cy="258215"/>
          </a:xfrm>
          <a:prstGeom prst="rect">
            <a:avLst/>
          </a:prstGeom>
        </p:spPr>
      </p:pic>
      <p:pic>
        <p:nvPicPr>
          <p:cNvPr id="115" name="Picture 8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37556" y="4924622"/>
            <a:ext cx="359645" cy="258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298863" y="872709"/>
            <a:ext cx="616701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2200" b="1">
                <a:solidFill>
                  <a:srgbClr val="00B0F0"/>
                </a:solidFill>
                <a:latin typeface="Arial"/>
                <a:cs typeface="Arial"/>
              </a:rPr>
              <a:t>Текущая деятельность</a:t>
            </a:r>
            <a:endParaRPr/>
          </a:p>
        </p:txBody>
      </p:sp>
      <p:pic>
        <p:nvPicPr>
          <p:cNvPr id="40" name="Picture 8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74624" y="5668524"/>
            <a:ext cx="359645" cy="258215"/>
          </a:xfrm>
          <a:prstGeom prst="rect">
            <a:avLst/>
          </a:prstGeom>
        </p:spPr>
      </p:pic>
      <p:sp>
        <p:nvSpPr>
          <p:cNvPr id="39" name="Прямоугольник с двумя усеченными противолежащими углами 38"/>
          <p:cNvSpPr/>
          <p:nvPr/>
        </p:nvSpPr>
        <p:spPr bwMode="auto">
          <a:xfrm rot="16199999">
            <a:off x="3525794" y="-272857"/>
            <a:ext cx="1109622" cy="6770555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F0">
              <a:alpha val="1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Прямоугольник 44"/>
          <p:cNvSpPr/>
          <p:nvPr/>
        </p:nvSpPr>
        <p:spPr bwMode="auto">
          <a:xfrm>
            <a:off x="1781075" y="3148094"/>
            <a:ext cx="1994446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sz="1500">
                <a:solidFill>
                  <a:srgbClr val="00B0F0"/>
                </a:solidFill>
                <a:latin typeface="Arial"/>
                <a:ea typeface="Tahoma"/>
                <a:cs typeface="Arial"/>
              </a:rPr>
              <a:t>проведены по одному направлению</a:t>
            </a:r>
            <a:endParaRPr lang="ru-RU" sz="1500" i="1">
              <a:solidFill>
                <a:srgbClr val="2FB4E9">
                  <a:lumMod val="60000"/>
                  <a:lumOff val="40000"/>
                </a:srgbClr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48" name="Прямоугольник 47"/>
          <p:cNvSpPr/>
          <p:nvPr/>
        </p:nvSpPr>
        <p:spPr bwMode="auto">
          <a:xfrm>
            <a:off x="1232262" y="3356369"/>
            <a:ext cx="428002" cy="256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ru-RU" sz="60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2</a:t>
            </a:r>
            <a:endParaRPr lang="ru-RU" sz="2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49" name="Прямоугольник 48"/>
          <p:cNvSpPr/>
          <p:nvPr/>
        </p:nvSpPr>
        <p:spPr bwMode="auto">
          <a:xfrm>
            <a:off x="4286514" y="3282485"/>
            <a:ext cx="1056054" cy="256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2000"/>
              </a:lnSpc>
              <a:defRPr/>
            </a:pPr>
            <a:r>
              <a:rPr lang="ru-RU" sz="4000" b="1">
                <a:solidFill>
                  <a:srgbClr val="00B0F0"/>
                </a:solidFill>
                <a:latin typeface="Arial"/>
                <a:ea typeface="Tahoma"/>
                <a:cs typeface="Arial"/>
              </a:rPr>
              <a:t>+20</a:t>
            </a:r>
            <a:endParaRPr lang="ru-RU" sz="40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50" name="Прямоугольник 49"/>
          <p:cNvSpPr/>
          <p:nvPr/>
        </p:nvSpPr>
        <p:spPr bwMode="auto">
          <a:xfrm>
            <a:off x="5464923" y="2963428"/>
            <a:ext cx="173100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sz="1400">
                <a:solidFill>
                  <a:srgbClr val="00B0F0"/>
                </a:solidFill>
                <a:latin typeface="Arial"/>
                <a:ea typeface="Tahoma"/>
                <a:cs typeface="Arial"/>
              </a:rPr>
              <a:t>до конца года будут проведены по</a:t>
            </a:r>
            <a:br>
              <a:rPr lang="ru-RU" sz="1400" b="1">
                <a:solidFill>
                  <a:srgbClr val="00B0F0"/>
                </a:solidFill>
                <a:latin typeface="Arial"/>
                <a:ea typeface="Tahoma"/>
                <a:cs typeface="Arial"/>
              </a:rPr>
            </a:br>
            <a:r>
              <a:rPr lang="ru-RU" sz="1400" b="1">
                <a:solidFill>
                  <a:srgbClr val="00B0F0"/>
                </a:solidFill>
                <a:latin typeface="Arial"/>
                <a:ea typeface="Tahoma"/>
                <a:cs typeface="Arial"/>
              </a:rPr>
              <a:t>5-и </a:t>
            </a:r>
            <a:r>
              <a:rPr lang="ru-RU" sz="1400">
                <a:solidFill>
                  <a:srgbClr val="00B0F0"/>
                </a:solidFill>
                <a:latin typeface="Arial"/>
                <a:ea typeface="Tahoma"/>
                <a:cs typeface="Arial"/>
              </a:rPr>
              <a:t>направлениям</a:t>
            </a:r>
            <a:endParaRPr lang="ru-RU" sz="1400" i="1">
              <a:solidFill>
                <a:srgbClr val="2FB4E9">
                  <a:lumMod val="60000"/>
                  <a:lumOff val="40000"/>
                </a:srgbClr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298863" y="3743581"/>
            <a:ext cx="616701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2200" b="1">
                <a:solidFill>
                  <a:srgbClr val="00B0F0"/>
                </a:solidFill>
                <a:latin typeface="Arial"/>
                <a:cs typeface="Arial"/>
              </a:rPr>
              <a:t>Сопровождение и развитие АСЭЗ</a:t>
            </a:r>
            <a:endParaRPr/>
          </a:p>
        </p:txBody>
      </p:sp>
      <p:sp>
        <p:nvSpPr>
          <p:cNvPr id="52" name="Прямоугольник с двумя усеченными противолежащими углами 51"/>
          <p:cNvSpPr/>
          <p:nvPr/>
        </p:nvSpPr>
        <p:spPr bwMode="auto">
          <a:xfrm rot="16199999">
            <a:off x="3669717" y="1207087"/>
            <a:ext cx="821780" cy="677055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B0F0">
              <a:alpha val="1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3" name="Прямоугольник 52"/>
          <p:cNvSpPr/>
          <p:nvPr/>
        </p:nvSpPr>
        <p:spPr bwMode="auto">
          <a:xfrm>
            <a:off x="1054849" y="4529098"/>
            <a:ext cx="34695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ru-RU" sz="45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3</a:t>
            </a:r>
            <a:r>
              <a:rPr lang="ru-RU" sz="1500" b="1">
                <a:solidFill>
                  <a:srgbClr val="00B0F0"/>
                </a:solidFill>
                <a:latin typeface="Arial"/>
                <a:ea typeface="Tahoma"/>
                <a:cs typeface="Arial"/>
              </a:rPr>
              <a:t> направления </a:t>
            </a:r>
            <a:r>
              <a:rPr lang="ru-RU" sz="1200">
                <a:solidFill>
                  <a:srgbClr val="00B0F0"/>
                </a:solidFill>
                <a:latin typeface="Arial"/>
                <a:ea typeface="Tahoma"/>
                <a:cs typeface="Arial"/>
              </a:rPr>
              <a:t>по анализу цены полностью автоматизированы</a:t>
            </a:r>
            <a:endParaRPr lang="ru-RU" sz="1200" b="1">
              <a:solidFill>
                <a:srgbClr val="00B0F0"/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54" name="Прямоугольник 53"/>
          <p:cNvSpPr/>
          <p:nvPr/>
        </p:nvSpPr>
        <p:spPr bwMode="auto">
          <a:xfrm>
            <a:off x="4373588" y="4529098"/>
            <a:ext cx="30202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ru-RU" sz="4500" b="1">
                <a:solidFill>
                  <a:srgbClr val="00B0F0"/>
                </a:solidFill>
                <a:latin typeface="Arial"/>
                <a:ea typeface="Tahoma"/>
                <a:cs typeface="Arial"/>
              </a:rPr>
              <a:t>2</a:t>
            </a:r>
            <a:r>
              <a:rPr lang="ru-RU" sz="4000" b="1">
                <a:solidFill>
                  <a:srgbClr val="00B0F0"/>
                </a:solidFill>
                <a:latin typeface="Arial"/>
                <a:ea typeface="Tahoma"/>
                <a:cs typeface="Arial"/>
              </a:rPr>
              <a:t> </a:t>
            </a:r>
            <a:r>
              <a:rPr lang="ru-RU" sz="1600" b="1">
                <a:solidFill>
                  <a:srgbClr val="00B0F0"/>
                </a:solidFill>
                <a:latin typeface="Arial"/>
                <a:ea typeface="Tahoma"/>
                <a:cs typeface="Arial"/>
              </a:rPr>
              <a:t>направления </a:t>
            </a:r>
            <a:r>
              <a:rPr lang="ru-RU" sz="1200">
                <a:solidFill>
                  <a:srgbClr val="00B0F0"/>
                </a:solidFill>
                <a:latin typeface="Arial"/>
                <a:ea typeface="Tahoma"/>
                <a:cs typeface="Arial"/>
              </a:rPr>
              <a:t>планируется до конца года автоматизировать</a:t>
            </a:r>
            <a:endParaRPr lang="ru-RU" sz="1200" b="1">
              <a:solidFill>
                <a:srgbClr val="00B0F0"/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55" name="Прямоугольник с двумя усеченными противолежащими углами 54"/>
          <p:cNvSpPr/>
          <p:nvPr/>
        </p:nvSpPr>
        <p:spPr bwMode="auto">
          <a:xfrm rot="16199999">
            <a:off x="3780404" y="2914548"/>
            <a:ext cx="600401" cy="6770555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E5F7FD"/>
          </a:soli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6" name="Прямоугольник 55"/>
          <p:cNvSpPr/>
          <p:nvPr/>
        </p:nvSpPr>
        <p:spPr bwMode="auto">
          <a:xfrm>
            <a:off x="1140679" y="6060044"/>
            <a:ext cx="682879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1</a:t>
            </a:r>
            <a:r>
              <a:rPr lang="ru-RU" sz="32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34</a:t>
            </a:r>
            <a:endParaRPr lang="ru-RU" sz="32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7" name="Прямоугольник 56"/>
          <p:cNvSpPr/>
          <p:nvPr/>
        </p:nvSpPr>
        <p:spPr bwMode="auto">
          <a:xfrm>
            <a:off x="1937705" y="6198543"/>
            <a:ext cx="192669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sz="1400">
                <a:solidFill>
                  <a:srgbClr val="00B0F0"/>
                </a:solidFill>
                <a:latin typeface="Arial"/>
                <a:ea typeface="Tahoma"/>
                <a:cs typeface="Arial"/>
              </a:rPr>
              <a:t>Приоритетные задачи</a:t>
            </a:r>
            <a:endParaRPr/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4416062" y="6136988"/>
            <a:ext cx="63639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2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&gt;</a:t>
            </a:r>
            <a:r>
              <a:rPr lang="ru-RU" sz="22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150</a:t>
            </a:r>
            <a:endParaRPr lang="ru-RU" sz="22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5115385" y="6198543"/>
            <a:ext cx="190513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sz="1400">
                <a:solidFill>
                  <a:srgbClr val="00B0F0"/>
                </a:solidFill>
                <a:latin typeface="Arial"/>
                <a:ea typeface="Tahoma"/>
                <a:cs typeface="Arial"/>
              </a:rPr>
              <a:t>Оперативные задачи</a:t>
            </a:r>
            <a:endParaRPr/>
          </a:p>
        </p:txBody>
      </p:sp>
      <p:sp>
        <p:nvSpPr>
          <p:cNvPr id="66" name="Прямоугольник с двумя усеченными противолежащими углами 65"/>
          <p:cNvSpPr/>
          <p:nvPr/>
        </p:nvSpPr>
        <p:spPr bwMode="auto">
          <a:xfrm rot="16199999">
            <a:off x="3720185" y="2110236"/>
            <a:ext cx="720843" cy="677055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B0F0">
              <a:alpha val="10000"/>
            </a:srgbClr>
          </a:soli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7" name="Прямоугольник 66"/>
          <p:cNvSpPr/>
          <p:nvPr/>
        </p:nvSpPr>
        <p:spPr bwMode="auto">
          <a:xfrm>
            <a:off x="1749817" y="5217614"/>
            <a:ext cx="856004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defRPr/>
            </a:pPr>
            <a:r>
              <a:rPr lang="ru-RU" sz="40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220</a:t>
            </a:r>
            <a:endParaRPr lang="ru-RU" sz="4000">
              <a:solidFill>
                <a:srgbClr val="0070C0"/>
              </a:solidFill>
              <a:latin typeface="Arial"/>
              <a:ea typeface="Tahoma"/>
              <a:cs typeface="Arial"/>
            </a:endParaRPr>
          </a:p>
        </p:txBody>
      </p:sp>
      <p:sp>
        <p:nvSpPr>
          <p:cNvPr id="68" name="Прямоугольник 67"/>
          <p:cNvSpPr/>
          <p:nvPr/>
        </p:nvSpPr>
        <p:spPr bwMode="auto">
          <a:xfrm>
            <a:off x="2766091" y="5234986"/>
            <a:ext cx="37739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sz="1600">
                <a:solidFill>
                  <a:srgbClr val="00B0F0"/>
                </a:solidFill>
                <a:latin typeface="Arial"/>
                <a:ea typeface="Tahoma"/>
                <a:cs typeface="Arial"/>
              </a:rPr>
              <a:t>Закупок утверждено через</a:t>
            </a:r>
            <a:br>
              <a:rPr lang="ru-RU" sz="1600">
                <a:solidFill>
                  <a:srgbClr val="00B0F0"/>
                </a:solidFill>
                <a:latin typeface="Arial"/>
                <a:ea typeface="Tahoma"/>
                <a:cs typeface="Arial"/>
              </a:rPr>
            </a:br>
            <a:r>
              <a:rPr lang="ru-RU" sz="20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автоматический расчет цены</a:t>
            </a:r>
            <a:endParaRPr/>
          </a:p>
        </p:txBody>
      </p:sp>
      <p:sp>
        <p:nvSpPr>
          <p:cNvPr id="70" name="TextBox 69"/>
          <p:cNvSpPr txBox="1"/>
          <p:nvPr/>
        </p:nvSpPr>
        <p:spPr bwMode="auto">
          <a:xfrm>
            <a:off x="2727504" y="2582492"/>
            <a:ext cx="27062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rgbClr val="0070C0"/>
                </a:solidFill>
                <a:latin typeface="Arial"/>
                <a:ea typeface="Tahoma"/>
                <a:cs typeface="Arial"/>
              </a:rPr>
              <a:t>Совместные закупки</a:t>
            </a:r>
            <a:endParaRPr lang="ru-RU" sz="2000" b="1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963813" y="723609"/>
            <a:ext cx="1783862" cy="1422339"/>
          </a:xfrm>
          <a:prstGeom prst="rect">
            <a:avLst/>
          </a:prstGeom>
        </p:spPr>
      </p:pic>
      <p:cxnSp>
        <p:nvCxnSpPr>
          <p:cNvPr id="6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В 2023 году средняя продолжительность анализа цены увеличилась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cxnSp>
        <p:nvCxnSpPr>
          <p:cNvPr id="14" name="Straight Connector 6"/>
          <p:cNvCxnSpPr>
            <a:cxnSpLocks/>
          </p:cNvCxnSpPr>
          <p:nvPr/>
        </p:nvCxnSpPr>
        <p:spPr bwMode="auto">
          <a:xfrm>
            <a:off x="1359673" y="1007457"/>
            <a:ext cx="10622943" cy="0"/>
          </a:xfrm>
          <a:prstGeom prst="line">
            <a:avLst/>
          </a:prstGeom>
          <a:ln w="12700">
            <a:solidFill>
              <a:srgbClr val="0079B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xmlns:a="http://schemas.openxmlformats.org/drawingml/2006/main" noGrp="1"/>
          </p:cNvGraphicFramePr>
          <p:nvPr/>
        </p:nvGraphicFramePr>
        <p:xfrm>
          <a:off x="390972" y="1019920"/>
          <a:ext cx="11368637" cy="543812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{5C22544A-7EE6-4342-B048-85BDC9FD1C3A}</a:tableStyleId>
              </a:tblPr>
              <a:tblGrid>
                <a:gridCol w="3233677"/>
                <a:gridCol w="2001794"/>
                <a:gridCol w="2034746"/>
                <a:gridCol w="2100649"/>
                <a:gridCol w="1997771"/>
              </a:tblGrid>
              <a:tr h="532557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 мес. 2022 г.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solidFill>
                        <a:srgbClr val="0070C0">
                          <a:alpha val="69804"/>
                        </a:srgbClr>
                      </a:solidFill>
                    </a:lnR>
                    <a:lnT w="12700" algn="ctr">
                      <a:noFill/>
                    </a:lnT>
                    <a:lnB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 мес. 2023 г.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9525" marR="9525" marT="9525" marB="0" anchor="ctr">
                    <a:lnL w="12700" algn="ctr">
                      <a:solidFill>
                        <a:srgbClr val="0070C0">
                          <a:alpha val="69804"/>
                        </a:srgbClr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39822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Направления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Количество завершенных </a:t>
                      </a: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закупок, шт.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Длительность АЦ, раб. дни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rgbClr val="0070C0">
                          <a:alpha val="69804"/>
                        </a:srgbClr>
                      </a:solidFill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Количество завершенных </a:t>
                      </a: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закупок,</a:t>
                      </a: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шт.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algn="ctr">
                      <a:solidFill>
                        <a:srgbClr val="0070C0">
                          <a:alpha val="69804"/>
                        </a:srgb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Длительность АЦ, раб. дни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noFill/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</a:tr>
              <a:tr h="563254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МТР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noFill/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4 088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rgbClr val="0070C0">
                          <a:alpha val="69804"/>
                        </a:srgbClr>
                      </a:solidFill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1 973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rgbClr val="0070C0">
                          <a:alpha val="69804"/>
                        </a:srgb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noFill/>
                    </a:lnR>
                    <a:lnT w="1905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</a:tr>
              <a:tr h="563254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Работы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noFill/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1 876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rgbClr val="0070C0">
                          <a:alpha val="69804"/>
                        </a:srgb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2 166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rgbClr val="0070C0">
                          <a:alpha val="69804"/>
                        </a:srgb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</a:tr>
              <a:tr h="563254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Услуги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noFill/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3 257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rgbClr val="0070C0">
                          <a:alpha val="69804"/>
                        </a:srgb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312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rgbClr val="0070C0">
                          <a:alpha val="69804"/>
                        </a:srgb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</a:tr>
              <a:tr h="60137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ИТОГО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noFill/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9 221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rgbClr val="0070C0">
                          <a:alpha val="69804"/>
                        </a:srgb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7 451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rgbClr val="0070C0">
                          <a:alpha val="69804"/>
                        </a:srgb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</a:tr>
              <a:tr h="59708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Автоматический АЦ 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noFill/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 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 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rgbClr val="0070C0">
                          <a:alpha val="69804"/>
                        </a:srgb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220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rgbClr val="0070C0">
                          <a:alpha val="69804"/>
                        </a:srgb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B>
                    <a:noFill/>
                  </a:tcPr>
                </a:tc>
              </a:tr>
              <a:tr h="569314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2000" b="1" u="none" strike="noStrike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ИТОГО с автоматическим АЦ</a:t>
                      </a:r>
                      <a:endParaRPr lang="ru-RU" sz="2000" b="1" i="0" u="none" strike="noStrike">
                        <a:solidFill>
                          <a:srgbClr val="00206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noFill/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9 221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solidFill>
                        <a:srgbClr val="0070C0">
                          <a:alpha val="69804"/>
                        </a:srgb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7 671</a:t>
                      </a:r>
                      <a:endParaRPr lang="ru-RU" sz="2400" b="1" i="0" u="none" strike="noStrike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rgbClr val="0070C0">
                          <a:alpha val="69804"/>
                        </a:srgbClr>
                      </a:solidFill>
                    </a:lnL>
                    <a:lnR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400" b="1" u="none" strike="noStrike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108000" marR="108000" marT="9525" marB="0" anchor="ctr">
                    <a:lnL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T>
                    <a:lnB w="12700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 txBox="1"/>
          <p:nvPr/>
        </p:nvSpPr>
        <p:spPr bwMode="auto">
          <a:xfrm>
            <a:off x="20469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3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Блок-схема: объединение 23"/>
          <p:cNvSpPr/>
          <p:nvPr/>
        </p:nvSpPr>
        <p:spPr bwMode="auto">
          <a:xfrm>
            <a:off x="7739124" y="3165838"/>
            <a:ext cx="216602" cy="174823"/>
          </a:xfrm>
          <a:prstGeom prst="flowChartMerg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Блок-схема: объединение 25"/>
          <p:cNvSpPr/>
          <p:nvPr/>
        </p:nvSpPr>
        <p:spPr bwMode="auto">
          <a:xfrm>
            <a:off x="7741019" y="4916184"/>
            <a:ext cx="216602" cy="174823"/>
          </a:xfrm>
          <a:prstGeom prst="flowChartMerg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Блок-схема: объединение 26"/>
          <p:cNvSpPr/>
          <p:nvPr/>
        </p:nvSpPr>
        <p:spPr bwMode="auto">
          <a:xfrm flipV="1">
            <a:off x="7745465" y="3742695"/>
            <a:ext cx="216602" cy="174823"/>
          </a:xfrm>
          <a:prstGeom prst="flowChartMerg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Блок-схема: объединение 27"/>
          <p:cNvSpPr/>
          <p:nvPr/>
        </p:nvSpPr>
        <p:spPr bwMode="auto">
          <a:xfrm flipV="1">
            <a:off x="7739124" y="5478139"/>
            <a:ext cx="216602" cy="174823"/>
          </a:xfrm>
          <a:prstGeom prst="flowChartMerg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Блок-схема: объединение 28"/>
          <p:cNvSpPr/>
          <p:nvPr/>
        </p:nvSpPr>
        <p:spPr bwMode="auto">
          <a:xfrm flipV="1">
            <a:off x="9868339" y="3738983"/>
            <a:ext cx="216602" cy="174823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Блок-схема: объединение 29"/>
          <p:cNvSpPr/>
          <p:nvPr/>
        </p:nvSpPr>
        <p:spPr bwMode="auto">
          <a:xfrm flipV="1">
            <a:off x="9868339" y="4284774"/>
            <a:ext cx="216602" cy="174823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Блок-схема: объединение 30"/>
          <p:cNvSpPr/>
          <p:nvPr/>
        </p:nvSpPr>
        <p:spPr bwMode="auto">
          <a:xfrm flipV="1">
            <a:off x="9868339" y="4825619"/>
            <a:ext cx="216602" cy="174823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Блок-схема: объединение 31"/>
          <p:cNvSpPr/>
          <p:nvPr/>
        </p:nvSpPr>
        <p:spPr bwMode="auto">
          <a:xfrm flipV="1">
            <a:off x="9868339" y="6020987"/>
            <a:ext cx="216602" cy="174823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Блок-схема: объединение 33"/>
          <p:cNvSpPr/>
          <p:nvPr/>
        </p:nvSpPr>
        <p:spPr bwMode="auto">
          <a:xfrm>
            <a:off x="9868339" y="5467009"/>
            <a:ext cx="216602" cy="174823"/>
          </a:xfrm>
          <a:prstGeom prst="flowChartMer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Блок-схема: объединение 16"/>
          <p:cNvSpPr/>
          <p:nvPr/>
        </p:nvSpPr>
        <p:spPr bwMode="auto">
          <a:xfrm>
            <a:off x="7739124" y="6089673"/>
            <a:ext cx="216602" cy="192698"/>
          </a:xfrm>
          <a:prstGeom prst="flowChartMerg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Равно 3"/>
          <p:cNvSpPr/>
          <p:nvPr/>
        </p:nvSpPr>
        <p:spPr bwMode="auto">
          <a:xfrm>
            <a:off x="7739124" y="4266817"/>
            <a:ext cx="216602" cy="174823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Равно 17"/>
          <p:cNvSpPr/>
          <p:nvPr/>
        </p:nvSpPr>
        <p:spPr bwMode="auto">
          <a:xfrm>
            <a:off x="9868339" y="3193192"/>
            <a:ext cx="216602" cy="174823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Ключевые стоп-факторы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sp>
        <p:nvSpPr>
          <p:cNvPr id="40" name="Пятиугольник 98"/>
          <p:cNvSpPr>
            <a:spLocks noChangeArrowheads="1"/>
          </p:cNvSpPr>
          <p:nvPr/>
        </p:nvSpPr>
        <p:spPr bwMode="auto">
          <a:xfrm>
            <a:off x="1359673" y="1195274"/>
            <a:ext cx="7565252" cy="806572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lIns="324000" tIns="0" rIns="1404000" bIns="0" anchor="ctr"/>
          <a:lstStyle>
            <a:lvl1pPr marL="342900" indent="-34290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marL="0" indent="0">
              <a:spcAft>
                <a:spcPts val="0"/>
              </a:spcAft>
              <a:defRPr/>
            </a:pP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Нас по-прежнему слишком мало </a:t>
            </a:r>
            <a:endParaRPr/>
          </a:p>
          <a:p>
            <a:pPr marL="0" indent="0">
              <a:spcAft>
                <a:spcPts val="0"/>
              </a:spcAft>
              <a:defRPr/>
            </a:pP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для такого масштабного проекта</a:t>
            </a:r>
            <a:endParaRPr/>
          </a:p>
        </p:txBody>
      </p:sp>
      <p:sp>
        <p:nvSpPr>
          <p:cNvPr id="41" name="Пятиугольник 98"/>
          <p:cNvSpPr>
            <a:spLocks noChangeArrowheads="1"/>
          </p:cNvSpPr>
          <p:nvPr/>
        </p:nvSpPr>
        <p:spPr bwMode="auto">
          <a:xfrm>
            <a:off x="1359673" y="2162050"/>
            <a:ext cx="8336778" cy="9842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rgbClr val="38A4CC"/>
            </a:solidFill>
          </a:ln>
        </p:spPr>
        <p:txBody>
          <a:bodyPr lIns="252000" tIns="0" rIns="1404000" bIns="0" anchor="ctr"/>
          <a:lstStyle>
            <a:lvl1pPr marL="342900" indent="-34290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900">
                <a:solidFill>
                  <a:srgbClr val="1E467E"/>
                </a:solidFill>
                <a:latin typeface="Arial"/>
                <a:ea typeface="微软雅黑"/>
              </a:rPr>
              <a:t>Сотрудники </a:t>
            </a:r>
            <a:r>
              <a:rPr lang="ru-RU" sz="1900">
                <a:solidFill>
                  <a:srgbClr val="1E467E"/>
                </a:solidFill>
                <a:latin typeface="Arial"/>
                <a:ea typeface="微软雅黑"/>
              </a:rPr>
              <a:t>Департамента 646/Департамента 651/</a:t>
            </a:r>
            <a:br>
              <a:rPr lang="ru-RU" sz="1900">
                <a:solidFill>
                  <a:srgbClr val="1E467E"/>
                </a:solidFill>
                <a:latin typeface="Arial"/>
                <a:ea typeface="微软雅黑"/>
              </a:rPr>
            </a:br>
            <a:r>
              <a:rPr lang="ru-RU" sz="1900">
                <a:solidFill>
                  <a:srgbClr val="1E467E"/>
                </a:solidFill>
                <a:latin typeface="Arial"/>
                <a:ea typeface="微软雅黑"/>
              </a:rPr>
              <a:t>ООО «Газпром информ», </a:t>
            </a:r>
            <a:r>
              <a:rPr lang="ru-RU" sz="1900">
                <a:solidFill>
                  <a:srgbClr val="1E467E"/>
                </a:solidFill>
                <a:latin typeface="Arial"/>
                <a:ea typeface="微软雅黑"/>
              </a:rPr>
              <a:t>вовлеченные в проект,</a:t>
            </a:r>
            <a:br>
              <a:rPr lang="ru-RU" sz="1900">
                <a:solidFill>
                  <a:srgbClr val="1E467E"/>
                </a:solidFill>
                <a:latin typeface="Arial"/>
                <a:ea typeface="微软雅黑"/>
              </a:rPr>
            </a:br>
            <a:r>
              <a:rPr lang="ru-RU" sz="1900">
                <a:solidFill>
                  <a:srgbClr val="1E467E"/>
                </a:solidFill>
                <a:latin typeface="Arial"/>
                <a:ea typeface="微软雅黑"/>
              </a:rPr>
              <a:t>перегружены текущей работой и другими задачами</a:t>
            </a:r>
            <a:endParaRPr/>
          </a:p>
        </p:txBody>
      </p:sp>
      <p:sp>
        <p:nvSpPr>
          <p:cNvPr id="42" name="Пятиугольник 98"/>
          <p:cNvSpPr>
            <a:spLocks noChangeArrowheads="1"/>
          </p:cNvSpPr>
          <p:nvPr/>
        </p:nvSpPr>
        <p:spPr bwMode="auto">
          <a:xfrm>
            <a:off x="1359673" y="3306554"/>
            <a:ext cx="8336777" cy="54451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rgbClr val="FF9A00"/>
            </a:solidFill>
          </a:ln>
        </p:spPr>
        <p:txBody>
          <a:bodyPr lIns="360000" tIns="0" rIns="1404000" bIns="0" anchor="ctr"/>
          <a:lstStyle>
            <a:lvl1pPr marL="342900" indent="-34290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Сопротивление внутри и вокруг Департамента 646</a:t>
            </a:r>
            <a:endParaRPr/>
          </a:p>
        </p:txBody>
      </p:sp>
      <p:sp>
        <p:nvSpPr>
          <p:cNvPr id="44" name="Пятиугольник 98"/>
          <p:cNvSpPr>
            <a:spLocks noChangeArrowheads="1"/>
          </p:cNvSpPr>
          <p:nvPr/>
        </p:nvSpPr>
        <p:spPr bwMode="auto">
          <a:xfrm>
            <a:off x="1359674" y="4011273"/>
            <a:ext cx="8066824" cy="54451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rgbClr val="F398C1"/>
            </a:solidFill>
          </a:ln>
        </p:spPr>
        <p:txBody>
          <a:bodyPr lIns="360000" tIns="0" rIns="1404000" bIns="0" anchor="ctr"/>
          <a:lstStyle>
            <a:lvl1pPr marL="342900" indent="-34290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Низкая мотивация ООО «Газпром информ»</a:t>
            </a:r>
            <a:endParaRPr/>
          </a:p>
        </p:txBody>
      </p:sp>
      <p:sp>
        <p:nvSpPr>
          <p:cNvPr id="45" name="Пятиугольник 98"/>
          <p:cNvSpPr>
            <a:spLocks noChangeArrowheads="1"/>
          </p:cNvSpPr>
          <p:nvPr/>
        </p:nvSpPr>
        <p:spPr bwMode="auto">
          <a:xfrm>
            <a:off x="1359674" y="4715992"/>
            <a:ext cx="7946252" cy="8480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rgbClr val="3B699D"/>
            </a:solidFill>
          </a:ln>
        </p:spPr>
        <p:txBody>
          <a:bodyPr lIns="288000" tIns="0" rIns="1332000" bIns="0" anchor="ctr"/>
          <a:lstStyle>
            <a:lvl1pPr marL="342900" indent="-34290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Участие в спецпроектах (выставках)</a:t>
            </a:r>
            <a:b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</a:b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отнимает много ресурсов</a:t>
            </a:r>
            <a:endParaRPr/>
          </a:p>
        </p:txBody>
      </p:sp>
      <p:sp>
        <p:nvSpPr>
          <p:cNvPr id="46" name="Пятиугольник 98"/>
          <p:cNvSpPr>
            <a:spLocks noChangeArrowheads="1"/>
          </p:cNvSpPr>
          <p:nvPr/>
        </p:nvSpPr>
        <p:spPr bwMode="auto">
          <a:xfrm>
            <a:off x="1359673" y="5724293"/>
            <a:ext cx="7946253" cy="661212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rgbClr val="97C399"/>
            </a:solidFill>
          </a:ln>
        </p:spPr>
        <p:txBody>
          <a:bodyPr lIns="324000" tIns="0" rIns="1404000" bIns="0" anchor="ctr"/>
          <a:lstStyle>
            <a:lvl1pPr marL="342900" indent="-34290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Многократная перестройка АСЭЗ </a:t>
            </a: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из-за</a:t>
            </a:r>
            <a:b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</a:br>
            <a:r>
              <a:rPr lang="ru-RU" sz="2000">
                <a:solidFill>
                  <a:srgbClr val="1E467E"/>
                </a:solidFill>
                <a:latin typeface="Arial"/>
                <a:ea typeface="微软雅黑"/>
              </a:rPr>
              <a:t>ООО «Газпром комплектация»</a:t>
            </a:r>
            <a:endParaRPr lang="ru-RU" sz="2000">
              <a:solidFill>
                <a:srgbClr val="1E467E"/>
              </a:solidFill>
              <a:latin typeface="Arial"/>
              <a:ea typeface="微软雅黑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91179" y="595599"/>
            <a:ext cx="4810291" cy="5824351"/>
          </a:xfrm>
          <a:prstGeom prst="rect">
            <a:avLst/>
          </a:prstGeom>
        </p:spPr>
      </p:pic>
      <p:cxnSp>
        <p:nvCxnSpPr>
          <p:cNvPr id="3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2"/>
          <p:cNvSpPr txBox="1"/>
          <p:nvPr/>
        </p:nvSpPr>
        <p:spPr bwMode="auto">
          <a:xfrm>
            <a:off x="-43031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4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0" name="Group 31"/>
          <p:cNvGrpSpPr/>
          <p:nvPr/>
        </p:nvGrpSpPr>
        <p:grpSpPr bwMode="auto">
          <a:xfrm flipH="1">
            <a:off x="528918" y="1849401"/>
            <a:ext cx="11663082" cy="5008599"/>
            <a:chOff x="3756025" y="2001838"/>
            <a:chExt cx="4295775" cy="3330576"/>
          </a:xfrm>
        </p:grpSpPr>
        <p:sp>
          <p:nvSpPr>
            <p:cNvPr id="141" name="Freeform 6"/>
            <p:cNvSpPr/>
            <p:nvPr/>
          </p:nvSpPr>
          <p:spPr bwMode="auto">
            <a:xfrm>
              <a:off x="3756025" y="2001838"/>
              <a:ext cx="4295775" cy="3330575"/>
            </a:xfrm>
            <a:custGeom>
              <a:avLst/>
              <a:gdLst>
                <a:gd name="T0" fmla="*/ 3459 w 8118"/>
                <a:gd name="T1" fmla="*/ 6224 h 6296"/>
                <a:gd name="T2" fmla="*/ 4254 w 8118"/>
                <a:gd name="T3" fmla="*/ 5751 h 6296"/>
                <a:gd name="T4" fmla="*/ 4863 w 8118"/>
                <a:gd name="T5" fmla="*/ 5229 h 6296"/>
                <a:gd name="T6" fmla="*/ 5206 w 8118"/>
                <a:gd name="T7" fmla="*/ 4744 h 6296"/>
                <a:gd name="T8" fmla="*/ 5288 w 8118"/>
                <a:gd name="T9" fmla="*/ 4488 h 6296"/>
                <a:gd name="T10" fmla="*/ 5287 w 8118"/>
                <a:gd name="T11" fmla="*/ 4243 h 6296"/>
                <a:gd name="T12" fmla="*/ 5192 w 8118"/>
                <a:gd name="T13" fmla="*/ 4016 h 6296"/>
                <a:gd name="T14" fmla="*/ 4996 w 8118"/>
                <a:gd name="T15" fmla="*/ 3810 h 6296"/>
                <a:gd name="T16" fmla="*/ 4789 w 8118"/>
                <a:gd name="T17" fmla="*/ 3677 h 6296"/>
                <a:gd name="T18" fmla="*/ 4050 w 8118"/>
                <a:gd name="T19" fmla="*/ 3356 h 6296"/>
                <a:gd name="T20" fmla="*/ 2882 w 8118"/>
                <a:gd name="T21" fmla="*/ 3013 h 6296"/>
                <a:gd name="T22" fmla="*/ 1377 w 8118"/>
                <a:gd name="T23" fmla="*/ 2619 h 6296"/>
                <a:gd name="T24" fmla="*/ 747 w 8118"/>
                <a:gd name="T25" fmla="*/ 2387 h 6296"/>
                <a:gd name="T26" fmla="*/ 475 w 8118"/>
                <a:gd name="T27" fmla="*/ 2216 h 6296"/>
                <a:gd name="T28" fmla="*/ 356 w 8118"/>
                <a:gd name="T29" fmla="*/ 2023 h 6296"/>
                <a:gd name="T30" fmla="*/ 396 w 8118"/>
                <a:gd name="T31" fmla="*/ 1840 h 6296"/>
                <a:gd name="T32" fmla="*/ 516 w 8118"/>
                <a:gd name="T33" fmla="*/ 1693 h 6296"/>
                <a:gd name="T34" fmla="*/ 866 w 8118"/>
                <a:gd name="T35" fmla="*/ 1474 h 6296"/>
                <a:gd name="T36" fmla="*/ 1594 w 8118"/>
                <a:gd name="T37" fmla="*/ 1209 h 6296"/>
                <a:gd name="T38" fmla="*/ 2453 w 8118"/>
                <a:gd name="T39" fmla="*/ 910 h 6296"/>
                <a:gd name="T40" fmla="*/ 2644 w 8118"/>
                <a:gd name="T41" fmla="*/ 779 h 6296"/>
                <a:gd name="T42" fmla="*/ 2703 w 8118"/>
                <a:gd name="T43" fmla="*/ 649 h 6296"/>
                <a:gd name="T44" fmla="*/ 2661 w 8118"/>
                <a:gd name="T45" fmla="*/ 525 h 6296"/>
                <a:gd name="T46" fmla="*/ 2470 w 8118"/>
                <a:gd name="T47" fmla="*/ 377 h 6296"/>
                <a:gd name="T48" fmla="*/ 2062 w 8118"/>
                <a:gd name="T49" fmla="*/ 249 h 6296"/>
                <a:gd name="T50" fmla="*/ 1014 w 8118"/>
                <a:gd name="T51" fmla="*/ 123 h 6296"/>
                <a:gd name="T52" fmla="*/ 0 w 8118"/>
                <a:gd name="T53" fmla="*/ 95 h 6296"/>
                <a:gd name="T54" fmla="*/ 598 w 8118"/>
                <a:gd name="T55" fmla="*/ 5 h 6296"/>
                <a:gd name="T56" fmla="*/ 1918 w 8118"/>
                <a:gd name="T57" fmla="*/ 93 h 6296"/>
                <a:gd name="T58" fmla="*/ 2563 w 8118"/>
                <a:gd name="T59" fmla="*/ 221 h 6296"/>
                <a:gd name="T60" fmla="*/ 2929 w 8118"/>
                <a:gd name="T61" fmla="*/ 391 h 6296"/>
                <a:gd name="T62" fmla="*/ 3026 w 8118"/>
                <a:gd name="T63" fmla="*/ 502 h 6296"/>
                <a:gd name="T64" fmla="*/ 3059 w 8118"/>
                <a:gd name="T65" fmla="*/ 640 h 6296"/>
                <a:gd name="T66" fmla="*/ 2994 w 8118"/>
                <a:gd name="T67" fmla="*/ 767 h 6296"/>
                <a:gd name="T68" fmla="*/ 2689 w 8118"/>
                <a:gd name="T69" fmla="*/ 979 h 6296"/>
                <a:gd name="T70" fmla="*/ 1936 w 8118"/>
                <a:gd name="T71" fmla="*/ 1306 h 6296"/>
                <a:gd name="T72" fmla="*/ 1429 w 8118"/>
                <a:gd name="T73" fmla="*/ 1589 h 6296"/>
                <a:gd name="T74" fmla="*/ 1303 w 8118"/>
                <a:gd name="T75" fmla="*/ 1729 h 6296"/>
                <a:gd name="T76" fmla="*/ 1292 w 8118"/>
                <a:gd name="T77" fmla="*/ 1867 h 6296"/>
                <a:gd name="T78" fmla="*/ 1463 w 8118"/>
                <a:gd name="T79" fmla="*/ 2026 h 6296"/>
                <a:gd name="T80" fmla="*/ 1872 w 8118"/>
                <a:gd name="T81" fmla="*/ 2201 h 6296"/>
                <a:gd name="T82" fmla="*/ 2962 w 8118"/>
                <a:gd name="T83" fmla="*/ 2495 h 6296"/>
                <a:gd name="T84" fmla="*/ 5216 w 8118"/>
                <a:gd name="T85" fmla="*/ 3022 h 6296"/>
                <a:gd name="T86" fmla="*/ 6311 w 8118"/>
                <a:gd name="T87" fmla="*/ 3368 h 6296"/>
                <a:gd name="T88" fmla="*/ 6705 w 8118"/>
                <a:gd name="T89" fmla="*/ 3545 h 6296"/>
                <a:gd name="T90" fmla="*/ 7424 w 8118"/>
                <a:gd name="T91" fmla="*/ 3998 h 6296"/>
                <a:gd name="T92" fmla="*/ 7873 w 8118"/>
                <a:gd name="T93" fmla="*/ 4492 h 6296"/>
                <a:gd name="T94" fmla="*/ 8086 w 8118"/>
                <a:gd name="T95" fmla="*/ 5022 h 6296"/>
                <a:gd name="T96" fmla="*/ 8104 w 8118"/>
                <a:gd name="T97" fmla="*/ 5589 h 6296"/>
                <a:gd name="T98" fmla="*/ 7960 w 8118"/>
                <a:gd name="T99" fmla="*/ 6193 h 6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8" h="6296" fill="norm" stroke="1" extrusionOk="0">
                  <a:moveTo>
                    <a:pt x="7922" y="6296"/>
                  </a:moveTo>
                  <a:lnTo>
                    <a:pt x="3312" y="6296"/>
                  </a:lnTo>
                  <a:lnTo>
                    <a:pt x="3459" y="6224"/>
                  </a:lnTo>
                  <a:lnTo>
                    <a:pt x="3740" y="6075"/>
                  </a:lnTo>
                  <a:lnTo>
                    <a:pt x="4007" y="5916"/>
                  </a:lnTo>
                  <a:lnTo>
                    <a:pt x="4254" y="5751"/>
                  </a:lnTo>
                  <a:lnTo>
                    <a:pt x="4480" y="5581"/>
                  </a:lnTo>
                  <a:lnTo>
                    <a:pt x="4685" y="5407"/>
                  </a:lnTo>
                  <a:lnTo>
                    <a:pt x="4863" y="5229"/>
                  </a:lnTo>
                  <a:lnTo>
                    <a:pt x="5016" y="5052"/>
                  </a:lnTo>
                  <a:lnTo>
                    <a:pt x="5137" y="4875"/>
                  </a:lnTo>
                  <a:lnTo>
                    <a:pt x="5206" y="4744"/>
                  </a:lnTo>
                  <a:lnTo>
                    <a:pt x="5242" y="4658"/>
                  </a:lnTo>
                  <a:lnTo>
                    <a:pt x="5270" y="4571"/>
                  </a:lnTo>
                  <a:lnTo>
                    <a:pt x="5288" y="4488"/>
                  </a:lnTo>
                  <a:lnTo>
                    <a:pt x="5297" y="4404"/>
                  </a:lnTo>
                  <a:lnTo>
                    <a:pt x="5297" y="4322"/>
                  </a:lnTo>
                  <a:lnTo>
                    <a:pt x="5287" y="4243"/>
                  </a:lnTo>
                  <a:lnTo>
                    <a:pt x="5265" y="4165"/>
                  </a:lnTo>
                  <a:lnTo>
                    <a:pt x="5234" y="4089"/>
                  </a:lnTo>
                  <a:lnTo>
                    <a:pt x="5192" y="4016"/>
                  </a:lnTo>
                  <a:lnTo>
                    <a:pt x="5138" y="3944"/>
                  </a:lnTo>
                  <a:lnTo>
                    <a:pt x="5074" y="3876"/>
                  </a:lnTo>
                  <a:lnTo>
                    <a:pt x="4996" y="3810"/>
                  </a:lnTo>
                  <a:lnTo>
                    <a:pt x="4908" y="3746"/>
                  </a:lnTo>
                  <a:lnTo>
                    <a:pt x="4858" y="3717"/>
                  </a:lnTo>
                  <a:lnTo>
                    <a:pt x="4789" y="3677"/>
                  </a:lnTo>
                  <a:lnTo>
                    <a:pt x="4640" y="3599"/>
                  </a:lnTo>
                  <a:lnTo>
                    <a:pt x="4401" y="3490"/>
                  </a:lnTo>
                  <a:lnTo>
                    <a:pt x="4050" y="3356"/>
                  </a:lnTo>
                  <a:lnTo>
                    <a:pt x="3674" y="3234"/>
                  </a:lnTo>
                  <a:lnTo>
                    <a:pt x="3282" y="3120"/>
                  </a:lnTo>
                  <a:lnTo>
                    <a:pt x="2882" y="3013"/>
                  </a:lnTo>
                  <a:lnTo>
                    <a:pt x="2284" y="2862"/>
                  </a:lnTo>
                  <a:lnTo>
                    <a:pt x="1722" y="2717"/>
                  </a:lnTo>
                  <a:lnTo>
                    <a:pt x="1377" y="2619"/>
                  </a:lnTo>
                  <a:lnTo>
                    <a:pt x="1069" y="2519"/>
                  </a:lnTo>
                  <a:lnTo>
                    <a:pt x="867" y="2442"/>
                  </a:lnTo>
                  <a:lnTo>
                    <a:pt x="747" y="2387"/>
                  </a:lnTo>
                  <a:lnTo>
                    <a:pt x="641" y="2332"/>
                  </a:lnTo>
                  <a:lnTo>
                    <a:pt x="550" y="2275"/>
                  </a:lnTo>
                  <a:lnTo>
                    <a:pt x="475" y="2216"/>
                  </a:lnTo>
                  <a:lnTo>
                    <a:pt x="416" y="2154"/>
                  </a:lnTo>
                  <a:lnTo>
                    <a:pt x="377" y="2090"/>
                  </a:lnTo>
                  <a:lnTo>
                    <a:pt x="356" y="2023"/>
                  </a:lnTo>
                  <a:lnTo>
                    <a:pt x="356" y="1952"/>
                  </a:lnTo>
                  <a:lnTo>
                    <a:pt x="376" y="1879"/>
                  </a:lnTo>
                  <a:lnTo>
                    <a:pt x="396" y="1840"/>
                  </a:lnTo>
                  <a:lnTo>
                    <a:pt x="415" y="1810"/>
                  </a:lnTo>
                  <a:lnTo>
                    <a:pt x="461" y="1751"/>
                  </a:lnTo>
                  <a:lnTo>
                    <a:pt x="516" y="1693"/>
                  </a:lnTo>
                  <a:lnTo>
                    <a:pt x="580" y="1640"/>
                  </a:lnTo>
                  <a:lnTo>
                    <a:pt x="691" y="1565"/>
                  </a:lnTo>
                  <a:lnTo>
                    <a:pt x="866" y="1474"/>
                  </a:lnTo>
                  <a:lnTo>
                    <a:pt x="1060" y="1391"/>
                  </a:lnTo>
                  <a:lnTo>
                    <a:pt x="1269" y="1314"/>
                  </a:lnTo>
                  <a:lnTo>
                    <a:pt x="1594" y="1209"/>
                  </a:lnTo>
                  <a:lnTo>
                    <a:pt x="2019" y="1078"/>
                  </a:lnTo>
                  <a:lnTo>
                    <a:pt x="2297" y="979"/>
                  </a:lnTo>
                  <a:lnTo>
                    <a:pt x="2453" y="910"/>
                  </a:lnTo>
                  <a:lnTo>
                    <a:pt x="2548" y="855"/>
                  </a:lnTo>
                  <a:lnTo>
                    <a:pt x="2601" y="817"/>
                  </a:lnTo>
                  <a:lnTo>
                    <a:pt x="2644" y="779"/>
                  </a:lnTo>
                  <a:lnTo>
                    <a:pt x="2676" y="737"/>
                  </a:lnTo>
                  <a:lnTo>
                    <a:pt x="2696" y="694"/>
                  </a:lnTo>
                  <a:lnTo>
                    <a:pt x="2703" y="649"/>
                  </a:lnTo>
                  <a:lnTo>
                    <a:pt x="2697" y="601"/>
                  </a:lnTo>
                  <a:lnTo>
                    <a:pt x="2677" y="551"/>
                  </a:lnTo>
                  <a:lnTo>
                    <a:pt x="2661" y="525"/>
                  </a:lnTo>
                  <a:lnTo>
                    <a:pt x="2637" y="492"/>
                  </a:lnTo>
                  <a:lnTo>
                    <a:pt x="2565" y="432"/>
                  </a:lnTo>
                  <a:lnTo>
                    <a:pt x="2470" y="377"/>
                  </a:lnTo>
                  <a:lnTo>
                    <a:pt x="2353" y="329"/>
                  </a:lnTo>
                  <a:lnTo>
                    <a:pt x="2216" y="286"/>
                  </a:lnTo>
                  <a:lnTo>
                    <a:pt x="2062" y="249"/>
                  </a:lnTo>
                  <a:lnTo>
                    <a:pt x="1806" y="203"/>
                  </a:lnTo>
                  <a:lnTo>
                    <a:pt x="1423" y="155"/>
                  </a:lnTo>
                  <a:lnTo>
                    <a:pt x="1014" y="123"/>
                  </a:lnTo>
                  <a:lnTo>
                    <a:pt x="598" y="105"/>
                  </a:lnTo>
                  <a:lnTo>
                    <a:pt x="192" y="96"/>
                  </a:lnTo>
                  <a:lnTo>
                    <a:pt x="0" y="95"/>
                  </a:lnTo>
                  <a:lnTo>
                    <a:pt x="0" y="1"/>
                  </a:lnTo>
                  <a:lnTo>
                    <a:pt x="186" y="0"/>
                  </a:lnTo>
                  <a:lnTo>
                    <a:pt x="598" y="5"/>
                  </a:lnTo>
                  <a:lnTo>
                    <a:pt x="1038" y="20"/>
                  </a:lnTo>
                  <a:lnTo>
                    <a:pt x="1486" y="48"/>
                  </a:lnTo>
                  <a:lnTo>
                    <a:pt x="1918" y="93"/>
                  </a:lnTo>
                  <a:lnTo>
                    <a:pt x="2215" y="141"/>
                  </a:lnTo>
                  <a:lnTo>
                    <a:pt x="2398" y="178"/>
                  </a:lnTo>
                  <a:lnTo>
                    <a:pt x="2563" y="221"/>
                  </a:lnTo>
                  <a:lnTo>
                    <a:pt x="2709" y="272"/>
                  </a:lnTo>
                  <a:lnTo>
                    <a:pt x="2831" y="328"/>
                  </a:lnTo>
                  <a:lnTo>
                    <a:pt x="2929" y="391"/>
                  </a:lnTo>
                  <a:lnTo>
                    <a:pt x="2967" y="427"/>
                  </a:lnTo>
                  <a:lnTo>
                    <a:pt x="2990" y="453"/>
                  </a:lnTo>
                  <a:lnTo>
                    <a:pt x="3026" y="502"/>
                  </a:lnTo>
                  <a:lnTo>
                    <a:pt x="3049" y="550"/>
                  </a:lnTo>
                  <a:lnTo>
                    <a:pt x="3060" y="596"/>
                  </a:lnTo>
                  <a:lnTo>
                    <a:pt x="3059" y="640"/>
                  </a:lnTo>
                  <a:lnTo>
                    <a:pt x="3047" y="684"/>
                  </a:lnTo>
                  <a:lnTo>
                    <a:pt x="3026" y="727"/>
                  </a:lnTo>
                  <a:lnTo>
                    <a:pt x="2994" y="767"/>
                  </a:lnTo>
                  <a:lnTo>
                    <a:pt x="2932" y="828"/>
                  </a:lnTo>
                  <a:lnTo>
                    <a:pt x="2823" y="904"/>
                  </a:lnTo>
                  <a:lnTo>
                    <a:pt x="2689" y="979"/>
                  </a:lnTo>
                  <a:lnTo>
                    <a:pt x="2535" y="1052"/>
                  </a:lnTo>
                  <a:lnTo>
                    <a:pt x="2284" y="1160"/>
                  </a:lnTo>
                  <a:lnTo>
                    <a:pt x="1936" y="1306"/>
                  </a:lnTo>
                  <a:lnTo>
                    <a:pt x="1694" y="1422"/>
                  </a:lnTo>
                  <a:lnTo>
                    <a:pt x="1550" y="1503"/>
                  </a:lnTo>
                  <a:lnTo>
                    <a:pt x="1429" y="1589"/>
                  </a:lnTo>
                  <a:lnTo>
                    <a:pt x="1357" y="1657"/>
                  </a:lnTo>
                  <a:lnTo>
                    <a:pt x="1319" y="1704"/>
                  </a:lnTo>
                  <a:lnTo>
                    <a:pt x="1303" y="1729"/>
                  </a:lnTo>
                  <a:lnTo>
                    <a:pt x="1287" y="1758"/>
                  </a:lnTo>
                  <a:lnTo>
                    <a:pt x="1277" y="1814"/>
                  </a:lnTo>
                  <a:lnTo>
                    <a:pt x="1292" y="1867"/>
                  </a:lnTo>
                  <a:lnTo>
                    <a:pt x="1328" y="1922"/>
                  </a:lnTo>
                  <a:lnTo>
                    <a:pt x="1385" y="1974"/>
                  </a:lnTo>
                  <a:lnTo>
                    <a:pt x="1463" y="2026"/>
                  </a:lnTo>
                  <a:lnTo>
                    <a:pt x="1558" y="2076"/>
                  </a:lnTo>
                  <a:lnTo>
                    <a:pt x="1673" y="2126"/>
                  </a:lnTo>
                  <a:lnTo>
                    <a:pt x="1872" y="2201"/>
                  </a:lnTo>
                  <a:lnTo>
                    <a:pt x="2190" y="2299"/>
                  </a:lnTo>
                  <a:lnTo>
                    <a:pt x="2558" y="2397"/>
                  </a:lnTo>
                  <a:lnTo>
                    <a:pt x="2962" y="2495"/>
                  </a:lnTo>
                  <a:lnTo>
                    <a:pt x="3618" y="2643"/>
                  </a:lnTo>
                  <a:lnTo>
                    <a:pt x="4539" y="2854"/>
                  </a:lnTo>
                  <a:lnTo>
                    <a:pt x="5216" y="3022"/>
                  </a:lnTo>
                  <a:lnTo>
                    <a:pt x="5644" y="3142"/>
                  </a:lnTo>
                  <a:lnTo>
                    <a:pt x="6041" y="3268"/>
                  </a:lnTo>
                  <a:lnTo>
                    <a:pt x="6311" y="3368"/>
                  </a:lnTo>
                  <a:lnTo>
                    <a:pt x="6478" y="3437"/>
                  </a:lnTo>
                  <a:lnTo>
                    <a:pt x="6556" y="3473"/>
                  </a:lnTo>
                  <a:lnTo>
                    <a:pt x="6705" y="3545"/>
                  </a:lnTo>
                  <a:lnTo>
                    <a:pt x="6978" y="3692"/>
                  </a:lnTo>
                  <a:lnTo>
                    <a:pt x="7217" y="3843"/>
                  </a:lnTo>
                  <a:lnTo>
                    <a:pt x="7424" y="3998"/>
                  </a:lnTo>
                  <a:lnTo>
                    <a:pt x="7603" y="4158"/>
                  </a:lnTo>
                  <a:lnTo>
                    <a:pt x="7751" y="4322"/>
                  </a:lnTo>
                  <a:lnTo>
                    <a:pt x="7873" y="4492"/>
                  </a:lnTo>
                  <a:lnTo>
                    <a:pt x="7968" y="4665"/>
                  </a:lnTo>
                  <a:lnTo>
                    <a:pt x="8039" y="4842"/>
                  </a:lnTo>
                  <a:lnTo>
                    <a:pt x="8086" y="5022"/>
                  </a:lnTo>
                  <a:lnTo>
                    <a:pt x="8112" y="5208"/>
                  </a:lnTo>
                  <a:lnTo>
                    <a:pt x="8118" y="5396"/>
                  </a:lnTo>
                  <a:lnTo>
                    <a:pt x="8104" y="5589"/>
                  </a:lnTo>
                  <a:lnTo>
                    <a:pt x="8072" y="5787"/>
                  </a:lnTo>
                  <a:lnTo>
                    <a:pt x="8023" y="5987"/>
                  </a:lnTo>
                  <a:lnTo>
                    <a:pt x="7960" y="6193"/>
                  </a:lnTo>
                  <a:lnTo>
                    <a:pt x="7922" y="6296"/>
                  </a:lnTo>
                  <a:lnTo>
                    <a:pt x="7922" y="6296"/>
                  </a:lnTo>
                  <a:close/>
                </a:path>
              </a:pathLst>
            </a:custGeom>
            <a:gradFill>
              <a:gsLst>
                <a:gs pos="0">
                  <a:srgbClr val="E5F7F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 defTabSz="914354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7"/>
            <p:cNvSpPr/>
            <p:nvPr/>
          </p:nvSpPr>
          <p:spPr bwMode="auto">
            <a:xfrm>
              <a:off x="3756025" y="2046288"/>
              <a:ext cx="2897188" cy="3286125"/>
            </a:xfrm>
            <a:custGeom>
              <a:avLst/>
              <a:gdLst>
                <a:gd name="T0" fmla="*/ 3641 w 5475"/>
                <a:gd name="T1" fmla="*/ 6137 h 6210"/>
                <a:gd name="T2" fmla="*/ 4407 w 5475"/>
                <a:gd name="T3" fmla="*/ 5659 h 6210"/>
                <a:gd name="T4" fmla="*/ 4989 w 5475"/>
                <a:gd name="T5" fmla="*/ 5136 h 6210"/>
                <a:gd name="T6" fmla="*/ 5310 w 5475"/>
                <a:gd name="T7" fmla="*/ 4651 h 6210"/>
                <a:gd name="T8" fmla="*/ 5380 w 5475"/>
                <a:gd name="T9" fmla="*/ 4395 h 6210"/>
                <a:gd name="T10" fmla="*/ 5370 w 5475"/>
                <a:gd name="T11" fmla="*/ 4151 h 6210"/>
                <a:gd name="T12" fmla="*/ 5268 w 5475"/>
                <a:gd name="T13" fmla="*/ 3924 h 6210"/>
                <a:gd name="T14" fmla="*/ 5069 w 5475"/>
                <a:gd name="T15" fmla="*/ 3718 h 6210"/>
                <a:gd name="T16" fmla="*/ 4861 w 5475"/>
                <a:gd name="T17" fmla="*/ 3584 h 6210"/>
                <a:gd name="T18" fmla="*/ 4119 w 5475"/>
                <a:gd name="T19" fmla="*/ 3263 h 6210"/>
                <a:gd name="T20" fmla="*/ 2945 w 5475"/>
                <a:gd name="T21" fmla="*/ 2919 h 6210"/>
                <a:gd name="T22" fmla="*/ 1432 w 5475"/>
                <a:gd name="T23" fmla="*/ 2523 h 6210"/>
                <a:gd name="T24" fmla="*/ 796 w 5475"/>
                <a:gd name="T25" fmla="*/ 2292 h 6210"/>
                <a:gd name="T26" fmla="*/ 521 w 5475"/>
                <a:gd name="T27" fmla="*/ 2121 h 6210"/>
                <a:gd name="T28" fmla="*/ 400 w 5475"/>
                <a:gd name="T29" fmla="*/ 1929 h 6210"/>
                <a:gd name="T30" fmla="*/ 439 w 5475"/>
                <a:gd name="T31" fmla="*/ 1749 h 6210"/>
                <a:gd name="T32" fmla="*/ 559 w 5475"/>
                <a:gd name="T33" fmla="*/ 1604 h 6210"/>
                <a:gd name="T34" fmla="*/ 904 w 5475"/>
                <a:gd name="T35" fmla="*/ 1385 h 6210"/>
                <a:gd name="T36" fmla="*/ 1627 w 5475"/>
                <a:gd name="T37" fmla="*/ 1120 h 6210"/>
                <a:gd name="T38" fmla="*/ 2476 w 5475"/>
                <a:gd name="T39" fmla="*/ 819 h 6210"/>
                <a:gd name="T40" fmla="*/ 2663 w 5475"/>
                <a:gd name="T41" fmla="*/ 688 h 6210"/>
                <a:gd name="T42" fmla="*/ 2719 w 5475"/>
                <a:gd name="T43" fmla="*/ 557 h 6210"/>
                <a:gd name="T44" fmla="*/ 2676 w 5475"/>
                <a:gd name="T45" fmla="*/ 435 h 6210"/>
                <a:gd name="T46" fmla="*/ 2481 w 5475"/>
                <a:gd name="T47" fmla="*/ 286 h 6210"/>
                <a:gd name="T48" fmla="*/ 2070 w 5475"/>
                <a:gd name="T49" fmla="*/ 158 h 6210"/>
                <a:gd name="T50" fmla="*/ 1015 w 5475"/>
                <a:gd name="T51" fmla="*/ 33 h 6210"/>
                <a:gd name="T52" fmla="*/ 0 w 5475"/>
                <a:gd name="T53" fmla="*/ 4 h 6210"/>
                <a:gd name="T54" fmla="*/ 598 w 5475"/>
                <a:gd name="T55" fmla="*/ 9 h 6210"/>
                <a:gd name="T56" fmla="*/ 1817 w 5475"/>
                <a:gd name="T57" fmla="*/ 105 h 6210"/>
                <a:gd name="T58" fmla="*/ 2373 w 5475"/>
                <a:gd name="T59" fmla="*/ 233 h 6210"/>
                <a:gd name="T60" fmla="*/ 2664 w 5475"/>
                <a:gd name="T61" fmla="*/ 396 h 6210"/>
                <a:gd name="T62" fmla="*/ 2729 w 5475"/>
                <a:gd name="T63" fmla="*/ 505 h 6210"/>
                <a:gd name="T64" fmla="*/ 2712 w 5475"/>
                <a:gd name="T65" fmla="*/ 642 h 6210"/>
                <a:gd name="T66" fmla="*/ 2591 w 5475"/>
                <a:gd name="T67" fmla="*/ 760 h 6210"/>
                <a:gd name="T68" fmla="*/ 2075 w 5475"/>
                <a:gd name="T69" fmla="*/ 985 h 6210"/>
                <a:gd name="T70" fmla="*/ 1135 w 5475"/>
                <a:gd name="T71" fmla="*/ 1300 h 6210"/>
                <a:gd name="T72" fmla="*/ 664 w 5475"/>
                <a:gd name="T73" fmla="*/ 1548 h 6210"/>
                <a:gd name="T74" fmla="*/ 501 w 5475"/>
                <a:gd name="T75" fmla="*/ 1713 h 6210"/>
                <a:gd name="T76" fmla="*/ 444 w 5475"/>
                <a:gd name="T77" fmla="*/ 1853 h 6210"/>
                <a:gd name="T78" fmla="*/ 508 w 5475"/>
                <a:gd name="T79" fmla="*/ 2052 h 6210"/>
                <a:gd name="T80" fmla="*/ 737 w 5475"/>
                <a:gd name="T81" fmla="*/ 2228 h 6210"/>
                <a:gd name="T82" fmla="*/ 1485 w 5475"/>
                <a:gd name="T83" fmla="*/ 2513 h 6210"/>
                <a:gd name="T84" fmla="*/ 3008 w 5475"/>
                <a:gd name="T85" fmla="*/ 2910 h 6210"/>
                <a:gd name="T86" fmla="*/ 4188 w 5475"/>
                <a:gd name="T87" fmla="*/ 3256 h 6210"/>
                <a:gd name="T88" fmla="*/ 4931 w 5475"/>
                <a:gd name="T89" fmla="*/ 3578 h 6210"/>
                <a:gd name="T90" fmla="*/ 5141 w 5475"/>
                <a:gd name="T91" fmla="*/ 3712 h 6210"/>
                <a:gd name="T92" fmla="*/ 5346 w 5475"/>
                <a:gd name="T93" fmla="*/ 3918 h 6210"/>
                <a:gd name="T94" fmla="*/ 5454 w 5475"/>
                <a:gd name="T95" fmla="*/ 4146 h 6210"/>
                <a:gd name="T96" fmla="*/ 5473 w 5475"/>
                <a:gd name="T97" fmla="*/ 4389 h 6210"/>
                <a:gd name="T98" fmla="*/ 5412 w 5475"/>
                <a:gd name="T99" fmla="*/ 4645 h 6210"/>
                <a:gd name="T100" fmla="*/ 5115 w 5475"/>
                <a:gd name="T101" fmla="*/ 5129 h 6210"/>
                <a:gd name="T102" fmla="*/ 4561 w 5475"/>
                <a:gd name="T103" fmla="*/ 5653 h 6210"/>
                <a:gd name="T104" fmla="*/ 3825 w 5475"/>
                <a:gd name="T105" fmla="*/ 6137 h 6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75" h="6210" fill="norm" stroke="1" extrusionOk="0">
                  <a:moveTo>
                    <a:pt x="3688" y="6210"/>
                  </a:moveTo>
                  <a:lnTo>
                    <a:pt x="3500" y="6210"/>
                  </a:lnTo>
                  <a:lnTo>
                    <a:pt x="3641" y="6137"/>
                  </a:lnTo>
                  <a:lnTo>
                    <a:pt x="3913" y="5986"/>
                  </a:lnTo>
                  <a:lnTo>
                    <a:pt x="4169" y="5826"/>
                  </a:lnTo>
                  <a:lnTo>
                    <a:pt x="4407" y="5659"/>
                  </a:lnTo>
                  <a:lnTo>
                    <a:pt x="4624" y="5488"/>
                  </a:lnTo>
                  <a:lnTo>
                    <a:pt x="4819" y="5313"/>
                  </a:lnTo>
                  <a:lnTo>
                    <a:pt x="4989" y="5136"/>
                  </a:lnTo>
                  <a:lnTo>
                    <a:pt x="5133" y="4959"/>
                  </a:lnTo>
                  <a:lnTo>
                    <a:pt x="5245" y="4782"/>
                  </a:lnTo>
                  <a:lnTo>
                    <a:pt x="5310" y="4651"/>
                  </a:lnTo>
                  <a:lnTo>
                    <a:pt x="5342" y="4565"/>
                  </a:lnTo>
                  <a:lnTo>
                    <a:pt x="5366" y="4480"/>
                  </a:lnTo>
                  <a:lnTo>
                    <a:pt x="5380" y="4395"/>
                  </a:lnTo>
                  <a:lnTo>
                    <a:pt x="5386" y="4313"/>
                  </a:lnTo>
                  <a:lnTo>
                    <a:pt x="5383" y="4231"/>
                  </a:lnTo>
                  <a:lnTo>
                    <a:pt x="5370" y="4151"/>
                  </a:lnTo>
                  <a:lnTo>
                    <a:pt x="5346" y="4074"/>
                  </a:lnTo>
                  <a:lnTo>
                    <a:pt x="5313" y="3997"/>
                  </a:lnTo>
                  <a:lnTo>
                    <a:pt x="5268" y="3924"/>
                  </a:lnTo>
                  <a:lnTo>
                    <a:pt x="5213" y="3852"/>
                  </a:lnTo>
                  <a:lnTo>
                    <a:pt x="5147" y="3784"/>
                  </a:lnTo>
                  <a:lnTo>
                    <a:pt x="5069" y="3718"/>
                  </a:lnTo>
                  <a:lnTo>
                    <a:pt x="4980" y="3655"/>
                  </a:lnTo>
                  <a:lnTo>
                    <a:pt x="4930" y="3624"/>
                  </a:lnTo>
                  <a:lnTo>
                    <a:pt x="4861" y="3584"/>
                  </a:lnTo>
                  <a:lnTo>
                    <a:pt x="4711" y="3508"/>
                  </a:lnTo>
                  <a:lnTo>
                    <a:pt x="4470" y="3398"/>
                  </a:lnTo>
                  <a:lnTo>
                    <a:pt x="4119" y="3263"/>
                  </a:lnTo>
                  <a:lnTo>
                    <a:pt x="3742" y="3140"/>
                  </a:lnTo>
                  <a:lnTo>
                    <a:pt x="3347" y="3025"/>
                  </a:lnTo>
                  <a:lnTo>
                    <a:pt x="2945" y="2919"/>
                  </a:lnTo>
                  <a:lnTo>
                    <a:pt x="2345" y="2766"/>
                  </a:lnTo>
                  <a:lnTo>
                    <a:pt x="1779" y="2621"/>
                  </a:lnTo>
                  <a:lnTo>
                    <a:pt x="1432" y="2523"/>
                  </a:lnTo>
                  <a:lnTo>
                    <a:pt x="1120" y="2423"/>
                  </a:lnTo>
                  <a:lnTo>
                    <a:pt x="917" y="2346"/>
                  </a:lnTo>
                  <a:lnTo>
                    <a:pt x="796" y="2292"/>
                  </a:lnTo>
                  <a:lnTo>
                    <a:pt x="690" y="2238"/>
                  </a:lnTo>
                  <a:lnTo>
                    <a:pt x="598" y="2180"/>
                  </a:lnTo>
                  <a:lnTo>
                    <a:pt x="521" y="2121"/>
                  </a:lnTo>
                  <a:lnTo>
                    <a:pt x="462" y="2060"/>
                  </a:lnTo>
                  <a:lnTo>
                    <a:pt x="422" y="1996"/>
                  </a:lnTo>
                  <a:lnTo>
                    <a:pt x="400" y="1929"/>
                  </a:lnTo>
                  <a:lnTo>
                    <a:pt x="399" y="1860"/>
                  </a:lnTo>
                  <a:lnTo>
                    <a:pt x="421" y="1787"/>
                  </a:lnTo>
                  <a:lnTo>
                    <a:pt x="439" y="1749"/>
                  </a:lnTo>
                  <a:lnTo>
                    <a:pt x="458" y="1718"/>
                  </a:lnTo>
                  <a:lnTo>
                    <a:pt x="503" y="1659"/>
                  </a:lnTo>
                  <a:lnTo>
                    <a:pt x="559" y="1604"/>
                  </a:lnTo>
                  <a:lnTo>
                    <a:pt x="622" y="1551"/>
                  </a:lnTo>
                  <a:lnTo>
                    <a:pt x="733" y="1476"/>
                  </a:lnTo>
                  <a:lnTo>
                    <a:pt x="904" y="1385"/>
                  </a:lnTo>
                  <a:lnTo>
                    <a:pt x="1097" y="1303"/>
                  </a:lnTo>
                  <a:lnTo>
                    <a:pt x="1305" y="1227"/>
                  </a:lnTo>
                  <a:lnTo>
                    <a:pt x="1627" y="1120"/>
                  </a:lnTo>
                  <a:lnTo>
                    <a:pt x="2048" y="989"/>
                  </a:lnTo>
                  <a:lnTo>
                    <a:pt x="2322" y="888"/>
                  </a:lnTo>
                  <a:lnTo>
                    <a:pt x="2476" y="819"/>
                  </a:lnTo>
                  <a:lnTo>
                    <a:pt x="2569" y="765"/>
                  </a:lnTo>
                  <a:lnTo>
                    <a:pt x="2621" y="727"/>
                  </a:lnTo>
                  <a:lnTo>
                    <a:pt x="2663" y="688"/>
                  </a:lnTo>
                  <a:lnTo>
                    <a:pt x="2695" y="646"/>
                  </a:lnTo>
                  <a:lnTo>
                    <a:pt x="2713" y="603"/>
                  </a:lnTo>
                  <a:lnTo>
                    <a:pt x="2719" y="557"/>
                  </a:lnTo>
                  <a:lnTo>
                    <a:pt x="2713" y="510"/>
                  </a:lnTo>
                  <a:lnTo>
                    <a:pt x="2692" y="461"/>
                  </a:lnTo>
                  <a:lnTo>
                    <a:pt x="2676" y="435"/>
                  </a:lnTo>
                  <a:lnTo>
                    <a:pt x="2650" y="402"/>
                  </a:lnTo>
                  <a:lnTo>
                    <a:pt x="2578" y="341"/>
                  </a:lnTo>
                  <a:lnTo>
                    <a:pt x="2481" y="286"/>
                  </a:lnTo>
                  <a:lnTo>
                    <a:pt x="2363" y="238"/>
                  </a:lnTo>
                  <a:lnTo>
                    <a:pt x="2225" y="196"/>
                  </a:lnTo>
                  <a:lnTo>
                    <a:pt x="2070" y="158"/>
                  </a:lnTo>
                  <a:lnTo>
                    <a:pt x="1812" y="111"/>
                  </a:lnTo>
                  <a:lnTo>
                    <a:pt x="1427" y="63"/>
                  </a:lnTo>
                  <a:lnTo>
                    <a:pt x="1015" y="33"/>
                  </a:lnTo>
                  <a:lnTo>
                    <a:pt x="598" y="14"/>
                  </a:lnTo>
                  <a:lnTo>
                    <a:pt x="19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2" y="1"/>
                  </a:lnTo>
                  <a:lnTo>
                    <a:pt x="598" y="9"/>
                  </a:lnTo>
                  <a:lnTo>
                    <a:pt x="1017" y="27"/>
                  </a:lnTo>
                  <a:lnTo>
                    <a:pt x="1430" y="59"/>
                  </a:lnTo>
                  <a:lnTo>
                    <a:pt x="1817" y="105"/>
                  </a:lnTo>
                  <a:lnTo>
                    <a:pt x="2078" y="153"/>
                  </a:lnTo>
                  <a:lnTo>
                    <a:pt x="2234" y="190"/>
                  </a:lnTo>
                  <a:lnTo>
                    <a:pt x="2373" y="233"/>
                  </a:lnTo>
                  <a:lnTo>
                    <a:pt x="2493" y="281"/>
                  </a:lnTo>
                  <a:lnTo>
                    <a:pt x="2591" y="335"/>
                  </a:lnTo>
                  <a:lnTo>
                    <a:pt x="2664" y="396"/>
                  </a:lnTo>
                  <a:lnTo>
                    <a:pt x="2690" y="429"/>
                  </a:lnTo>
                  <a:lnTo>
                    <a:pt x="2707" y="456"/>
                  </a:lnTo>
                  <a:lnTo>
                    <a:pt x="2729" y="505"/>
                  </a:lnTo>
                  <a:lnTo>
                    <a:pt x="2736" y="553"/>
                  </a:lnTo>
                  <a:lnTo>
                    <a:pt x="2731" y="599"/>
                  </a:lnTo>
                  <a:lnTo>
                    <a:pt x="2712" y="642"/>
                  </a:lnTo>
                  <a:lnTo>
                    <a:pt x="2682" y="682"/>
                  </a:lnTo>
                  <a:lnTo>
                    <a:pt x="2641" y="723"/>
                  </a:lnTo>
                  <a:lnTo>
                    <a:pt x="2591" y="760"/>
                  </a:lnTo>
                  <a:lnTo>
                    <a:pt x="2499" y="816"/>
                  </a:lnTo>
                  <a:lnTo>
                    <a:pt x="2347" y="885"/>
                  </a:lnTo>
                  <a:lnTo>
                    <a:pt x="2075" y="985"/>
                  </a:lnTo>
                  <a:lnTo>
                    <a:pt x="1661" y="1117"/>
                  </a:lnTo>
                  <a:lnTo>
                    <a:pt x="1339" y="1224"/>
                  </a:lnTo>
                  <a:lnTo>
                    <a:pt x="1135" y="1300"/>
                  </a:lnTo>
                  <a:lnTo>
                    <a:pt x="943" y="1382"/>
                  </a:lnTo>
                  <a:lnTo>
                    <a:pt x="773" y="1473"/>
                  </a:lnTo>
                  <a:lnTo>
                    <a:pt x="664" y="1548"/>
                  </a:lnTo>
                  <a:lnTo>
                    <a:pt x="601" y="1600"/>
                  </a:lnTo>
                  <a:lnTo>
                    <a:pt x="546" y="1654"/>
                  </a:lnTo>
                  <a:lnTo>
                    <a:pt x="501" y="1713"/>
                  </a:lnTo>
                  <a:lnTo>
                    <a:pt x="482" y="1744"/>
                  </a:lnTo>
                  <a:lnTo>
                    <a:pt x="464" y="1781"/>
                  </a:lnTo>
                  <a:lnTo>
                    <a:pt x="444" y="1853"/>
                  </a:lnTo>
                  <a:lnTo>
                    <a:pt x="445" y="1922"/>
                  </a:lnTo>
                  <a:lnTo>
                    <a:pt x="467" y="1989"/>
                  </a:lnTo>
                  <a:lnTo>
                    <a:pt x="508" y="2052"/>
                  </a:lnTo>
                  <a:lnTo>
                    <a:pt x="567" y="2112"/>
                  </a:lnTo>
                  <a:lnTo>
                    <a:pt x="645" y="2171"/>
                  </a:lnTo>
                  <a:lnTo>
                    <a:pt x="737" y="2228"/>
                  </a:lnTo>
                  <a:lnTo>
                    <a:pt x="903" y="2310"/>
                  </a:lnTo>
                  <a:lnTo>
                    <a:pt x="1172" y="2413"/>
                  </a:lnTo>
                  <a:lnTo>
                    <a:pt x="1485" y="2513"/>
                  </a:lnTo>
                  <a:lnTo>
                    <a:pt x="1835" y="2611"/>
                  </a:lnTo>
                  <a:lnTo>
                    <a:pt x="2404" y="2757"/>
                  </a:lnTo>
                  <a:lnTo>
                    <a:pt x="3008" y="2910"/>
                  </a:lnTo>
                  <a:lnTo>
                    <a:pt x="3412" y="3017"/>
                  </a:lnTo>
                  <a:lnTo>
                    <a:pt x="3808" y="3132"/>
                  </a:lnTo>
                  <a:lnTo>
                    <a:pt x="4188" y="3256"/>
                  </a:lnTo>
                  <a:lnTo>
                    <a:pt x="4541" y="3391"/>
                  </a:lnTo>
                  <a:lnTo>
                    <a:pt x="4783" y="3500"/>
                  </a:lnTo>
                  <a:lnTo>
                    <a:pt x="4931" y="3578"/>
                  </a:lnTo>
                  <a:lnTo>
                    <a:pt x="5002" y="3619"/>
                  </a:lnTo>
                  <a:lnTo>
                    <a:pt x="5051" y="3649"/>
                  </a:lnTo>
                  <a:lnTo>
                    <a:pt x="5141" y="3712"/>
                  </a:lnTo>
                  <a:lnTo>
                    <a:pt x="5221" y="3778"/>
                  </a:lnTo>
                  <a:lnTo>
                    <a:pt x="5288" y="3847"/>
                  </a:lnTo>
                  <a:lnTo>
                    <a:pt x="5346" y="3918"/>
                  </a:lnTo>
                  <a:lnTo>
                    <a:pt x="5392" y="3991"/>
                  </a:lnTo>
                  <a:lnTo>
                    <a:pt x="5428" y="4068"/>
                  </a:lnTo>
                  <a:lnTo>
                    <a:pt x="5454" y="4146"/>
                  </a:lnTo>
                  <a:lnTo>
                    <a:pt x="5470" y="4225"/>
                  </a:lnTo>
                  <a:lnTo>
                    <a:pt x="5475" y="4307"/>
                  </a:lnTo>
                  <a:lnTo>
                    <a:pt x="5473" y="4389"/>
                  </a:lnTo>
                  <a:lnTo>
                    <a:pt x="5461" y="4474"/>
                  </a:lnTo>
                  <a:lnTo>
                    <a:pt x="5441" y="4559"/>
                  </a:lnTo>
                  <a:lnTo>
                    <a:pt x="5412" y="4645"/>
                  </a:lnTo>
                  <a:lnTo>
                    <a:pt x="5355" y="4776"/>
                  </a:lnTo>
                  <a:lnTo>
                    <a:pt x="5249" y="4952"/>
                  </a:lnTo>
                  <a:lnTo>
                    <a:pt x="5115" y="5129"/>
                  </a:lnTo>
                  <a:lnTo>
                    <a:pt x="4954" y="5306"/>
                  </a:lnTo>
                  <a:lnTo>
                    <a:pt x="4768" y="5482"/>
                  </a:lnTo>
                  <a:lnTo>
                    <a:pt x="4561" y="5653"/>
                  </a:lnTo>
                  <a:lnTo>
                    <a:pt x="4333" y="5820"/>
                  </a:lnTo>
                  <a:lnTo>
                    <a:pt x="4087" y="5981"/>
                  </a:lnTo>
                  <a:lnTo>
                    <a:pt x="3825" y="6137"/>
                  </a:lnTo>
                  <a:lnTo>
                    <a:pt x="3688" y="6210"/>
                  </a:lnTo>
                  <a:lnTo>
                    <a:pt x="3688" y="621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 defTabSz="914354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8"/>
            <p:cNvSpPr/>
            <p:nvPr/>
          </p:nvSpPr>
          <p:spPr bwMode="auto">
            <a:xfrm>
              <a:off x="3756025" y="2025651"/>
              <a:ext cx="3509963" cy="3306763"/>
            </a:xfrm>
            <a:custGeom>
              <a:avLst/>
              <a:gdLst>
                <a:gd name="T0" fmla="*/ 5635 w 6632"/>
                <a:gd name="T1" fmla="*/ 6165 h 6250"/>
                <a:gd name="T2" fmla="*/ 6122 w 6632"/>
                <a:gd name="T3" fmla="*/ 5649 h 6250"/>
                <a:gd name="T4" fmla="*/ 6430 w 6632"/>
                <a:gd name="T5" fmla="*/ 5132 h 6250"/>
                <a:gd name="T6" fmla="*/ 6525 w 6632"/>
                <a:gd name="T7" fmla="*/ 4671 h 6250"/>
                <a:gd name="T8" fmla="*/ 6494 w 6632"/>
                <a:gd name="T9" fmla="*/ 4430 h 6250"/>
                <a:gd name="T10" fmla="*/ 6396 w 6632"/>
                <a:gd name="T11" fmla="*/ 4200 h 6250"/>
                <a:gd name="T12" fmla="*/ 6229 w 6632"/>
                <a:gd name="T13" fmla="*/ 3981 h 6250"/>
                <a:gd name="T14" fmla="*/ 5941 w 6632"/>
                <a:gd name="T15" fmla="*/ 3745 h 6250"/>
                <a:gd name="T16" fmla="*/ 5612 w 6632"/>
                <a:gd name="T17" fmla="*/ 3562 h 6250"/>
                <a:gd name="T18" fmla="*/ 4577 w 6632"/>
                <a:gd name="T19" fmla="*/ 3175 h 6250"/>
                <a:gd name="T20" fmla="*/ 3039 w 6632"/>
                <a:gd name="T21" fmla="*/ 2766 h 6250"/>
                <a:gd name="T22" fmla="*/ 1658 w 6632"/>
                <a:gd name="T23" fmla="*/ 2396 h 6250"/>
                <a:gd name="T24" fmla="*/ 1051 w 6632"/>
                <a:gd name="T25" fmla="*/ 2148 h 6250"/>
                <a:gd name="T26" fmla="*/ 835 w 6632"/>
                <a:gd name="T27" fmla="*/ 1971 h 6250"/>
                <a:gd name="T28" fmla="*/ 811 w 6632"/>
                <a:gd name="T29" fmla="*/ 1775 h 6250"/>
                <a:gd name="T30" fmla="*/ 887 w 6632"/>
                <a:gd name="T31" fmla="*/ 1660 h 6250"/>
                <a:gd name="T32" fmla="*/ 1259 w 6632"/>
                <a:gd name="T33" fmla="*/ 1402 h 6250"/>
                <a:gd name="T34" fmla="*/ 1921 w 6632"/>
                <a:gd name="T35" fmla="*/ 1139 h 6250"/>
                <a:gd name="T36" fmla="*/ 2680 w 6632"/>
                <a:gd name="T37" fmla="*/ 825 h 6250"/>
                <a:gd name="T38" fmla="*/ 2836 w 6632"/>
                <a:gd name="T39" fmla="*/ 686 h 6250"/>
                <a:gd name="T40" fmla="*/ 2867 w 6632"/>
                <a:gd name="T41" fmla="*/ 555 h 6250"/>
                <a:gd name="T42" fmla="*/ 2807 w 6632"/>
                <a:gd name="T43" fmla="*/ 432 h 6250"/>
                <a:gd name="T44" fmla="*/ 2585 w 6632"/>
                <a:gd name="T45" fmla="*/ 280 h 6250"/>
                <a:gd name="T46" fmla="*/ 2139 w 6632"/>
                <a:gd name="T47" fmla="*/ 151 h 6250"/>
                <a:gd name="T48" fmla="*/ 1030 w 6632"/>
                <a:gd name="T49" fmla="*/ 28 h 6250"/>
                <a:gd name="T50" fmla="*/ 0 w 6632"/>
                <a:gd name="T51" fmla="*/ 4 h 6250"/>
                <a:gd name="T52" fmla="*/ 601 w 6632"/>
                <a:gd name="T53" fmla="*/ 7 h 6250"/>
                <a:gd name="T54" fmla="*/ 1868 w 6632"/>
                <a:gd name="T55" fmla="*/ 99 h 6250"/>
                <a:gd name="T56" fmla="*/ 2466 w 6632"/>
                <a:gd name="T57" fmla="*/ 227 h 6250"/>
                <a:gd name="T58" fmla="*/ 2790 w 6632"/>
                <a:gd name="T59" fmla="*/ 394 h 6250"/>
                <a:gd name="T60" fmla="*/ 2870 w 6632"/>
                <a:gd name="T61" fmla="*/ 504 h 6250"/>
                <a:gd name="T62" fmla="*/ 2876 w 6632"/>
                <a:gd name="T63" fmla="*/ 640 h 6250"/>
                <a:gd name="T64" fmla="*/ 2781 w 6632"/>
                <a:gd name="T65" fmla="*/ 763 h 6250"/>
                <a:gd name="T66" fmla="*/ 2330 w 6632"/>
                <a:gd name="T67" fmla="*/ 997 h 6250"/>
                <a:gd name="T68" fmla="*/ 1473 w 6632"/>
                <a:gd name="T69" fmla="*/ 1319 h 6250"/>
                <a:gd name="T70" fmla="*/ 1008 w 6632"/>
                <a:gd name="T71" fmla="*/ 1579 h 6250"/>
                <a:gd name="T72" fmla="*/ 871 w 6632"/>
                <a:gd name="T73" fmla="*/ 1736 h 6250"/>
                <a:gd name="T74" fmla="*/ 848 w 6632"/>
                <a:gd name="T75" fmla="*/ 1900 h 6250"/>
                <a:gd name="T76" fmla="*/ 1007 w 6632"/>
                <a:gd name="T77" fmla="*/ 2082 h 6250"/>
                <a:gd name="T78" fmla="*/ 1401 w 6632"/>
                <a:gd name="T79" fmla="*/ 2279 h 6250"/>
                <a:gd name="T80" fmla="*/ 2461 w 6632"/>
                <a:gd name="T81" fmla="*/ 2597 h 6250"/>
                <a:gd name="T82" fmla="*/ 4212 w 6632"/>
                <a:gd name="T83" fmla="*/ 3042 h 6250"/>
                <a:gd name="T84" fmla="*/ 5429 w 6632"/>
                <a:gd name="T85" fmla="*/ 3441 h 6250"/>
                <a:gd name="T86" fmla="*/ 5909 w 6632"/>
                <a:gd name="T87" fmla="*/ 3676 h 6250"/>
                <a:gd name="T88" fmla="*/ 6305 w 6632"/>
                <a:gd name="T89" fmla="*/ 3975 h 6250"/>
                <a:gd name="T90" fmla="*/ 6479 w 6632"/>
                <a:gd name="T91" fmla="*/ 4194 h 6250"/>
                <a:gd name="T92" fmla="*/ 6587 w 6632"/>
                <a:gd name="T93" fmla="*/ 4423 h 6250"/>
                <a:gd name="T94" fmla="*/ 6632 w 6632"/>
                <a:gd name="T95" fmla="*/ 4786 h 6250"/>
                <a:gd name="T96" fmla="*/ 6491 w 6632"/>
                <a:gd name="T97" fmla="*/ 5294 h 6250"/>
                <a:gd name="T98" fmla="*/ 6151 w 6632"/>
                <a:gd name="T99" fmla="*/ 5816 h 6250"/>
                <a:gd name="T100" fmla="*/ 5739 w 6632"/>
                <a:gd name="T101" fmla="*/ 6250 h 6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32" h="6250" fill="norm" stroke="1" extrusionOk="0">
                  <a:moveTo>
                    <a:pt x="5739" y="6250"/>
                  </a:moveTo>
                  <a:lnTo>
                    <a:pt x="5539" y="6250"/>
                  </a:lnTo>
                  <a:lnTo>
                    <a:pt x="5635" y="6165"/>
                  </a:lnTo>
                  <a:lnTo>
                    <a:pt x="5815" y="5994"/>
                  </a:lnTo>
                  <a:lnTo>
                    <a:pt x="5978" y="5821"/>
                  </a:lnTo>
                  <a:lnTo>
                    <a:pt x="6122" y="5649"/>
                  </a:lnTo>
                  <a:lnTo>
                    <a:pt x="6246" y="5476"/>
                  </a:lnTo>
                  <a:lnTo>
                    <a:pt x="6350" y="5303"/>
                  </a:lnTo>
                  <a:lnTo>
                    <a:pt x="6430" y="5132"/>
                  </a:lnTo>
                  <a:lnTo>
                    <a:pt x="6486" y="4962"/>
                  </a:lnTo>
                  <a:lnTo>
                    <a:pt x="6520" y="4795"/>
                  </a:lnTo>
                  <a:lnTo>
                    <a:pt x="6525" y="4671"/>
                  </a:lnTo>
                  <a:lnTo>
                    <a:pt x="6521" y="4590"/>
                  </a:lnTo>
                  <a:lnTo>
                    <a:pt x="6511" y="4510"/>
                  </a:lnTo>
                  <a:lnTo>
                    <a:pt x="6494" y="4430"/>
                  </a:lnTo>
                  <a:lnTo>
                    <a:pt x="6468" y="4353"/>
                  </a:lnTo>
                  <a:lnTo>
                    <a:pt x="6436" y="4275"/>
                  </a:lnTo>
                  <a:lnTo>
                    <a:pt x="6396" y="4200"/>
                  </a:lnTo>
                  <a:lnTo>
                    <a:pt x="6348" y="4125"/>
                  </a:lnTo>
                  <a:lnTo>
                    <a:pt x="6292" y="4053"/>
                  </a:lnTo>
                  <a:lnTo>
                    <a:pt x="6229" y="3981"/>
                  </a:lnTo>
                  <a:lnTo>
                    <a:pt x="6157" y="3912"/>
                  </a:lnTo>
                  <a:lnTo>
                    <a:pt x="6076" y="3844"/>
                  </a:lnTo>
                  <a:lnTo>
                    <a:pt x="5941" y="3745"/>
                  </a:lnTo>
                  <a:lnTo>
                    <a:pt x="5837" y="3682"/>
                  </a:lnTo>
                  <a:lnTo>
                    <a:pt x="5766" y="3641"/>
                  </a:lnTo>
                  <a:lnTo>
                    <a:pt x="5612" y="3562"/>
                  </a:lnTo>
                  <a:lnTo>
                    <a:pt x="5360" y="3448"/>
                  </a:lnTo>
                  <a:lnTo>
                    <a:pt x="4984" y="3306"/>
                  </a:lnTo>
                  <a:lnTo>
                    <a:pt x="4577" y="3175"/>
                  </a:lnTo>
                  <a:lnTo>
                    <a:pt x="4148" y="3051"/>
                  </a:lnTo>
                  <a:lnTo>
                    <a:pt x="3706" y="2933"/>
                  </a:lnTo>
                  <a:lnTo>
                    <a:pt x="3039" y="2766"/>
                  </a:lnTo>
                  <a:lnTo>
                    <a:pt x="2405" y="2606"/>
                  </a:lnTo>
                  <a:lnTo>
                    <a:pt x="2012" y="2501"/>
                  </a:lnTo>
                  <a:lnTo>
                    <a:pt x="1658" y="2396"/>
                  </a:lnTo>
                  <a:lnTo>
                    <a:pt x="1351" y="2288"/>
                  </a:lnTo>
                  <a:lnTo>
                    <a:pt x="1161" y="2206"/>
                  </a:lnTo>
                  <a:lnTo>
                    <a:pt x="1051" y="2148"/>
                  </a:lnTo>
                  <a:lnTo>
                    <a:pt x="961" y="2090"/>
                  </a:lnTo>
                  <a:lnTo>
                    <a:pt x="889" y="2031"/>
                  </a:lnTo>
                  <a:lnTo>
                    <a:pt x="835" y="1971"/>
                  </a:lnTo>
                  <a:lnTo>
                    <a:pt x="804" y="1908"/>
                  </a:lnTo>
                  <a:lnTo>
                    <a:pt x="795" y="1843"/>
                  </a:lnTo>
                  <a:lnTo>
                    <a:pt x="811" y="1775"/>
                  </a:lnTo>
                  <a:lnTo>
                    <a:pt x="828" y="1741"/>
                  </a:lnTo>
                  <a:lnTo>
                    <a:pt x="845" y="1713"/>
                  </a:lnTo>
                  <a:lnTo>
                    <a:pt x="887" y="1660"/>
                  </a:lnTo>
                  <a:lnTo>
                    <a:pt x="966" y="1584"/>
                  </a:lnTo>
                  <a:lnTo>
                    <a:pt x="1099" y="1489"/>
                  </a:lnTo>
                  <a:lnTo>
                    <a:pt x="1259" y="1402"/>
                  </a:lnTo>
                  <a:lnTo>
                    <a:pt x="1436" y="1321"/>
                  </a:lnTo>
                  <a:lnTo>
                    <a:pt x="1626" y="1245"/>
                  </a:lnTo>
                  <a:lnTo>
                    <a:pt x="1921" y="1139"/>
                  </a:lnTo>
                  <a:lnTo>
                    <a:pt x="2301" y="1002"/>
                  </a:lnTo>
                  <a:lnTo>
                    <a:pt x="2546" y="897"/>
                  </a:lnTo>
                  <a:lnTo>
                    <a:pt x="2680" y="825"/>
                  </a:lnTo>
                  <a:lnTo>
                    <a:pt x="2761" y="767"/>
                  </a:lnTo>
                  <a:lnTo>
                    <a:pt x="2803" y="728"/>
                  </a:lnTo>
                  <a:lnTo>
                    <a:pt x="2836" y="686"/>
                  </a:lnTo>
                  <a:lnTo>
                    <a:pt x="2857" y="645"/>
                  </a:lnTo>
                  <a:lnTo>
                    <a:pt x="2869" y="602"/>
                  </a:lnTo>
                  <a:lnTo>
                    <a:pt x="2867" y="555"/>
                  </a:lnTo>
                  <a:lnTo>
                    <a:pt x="2854" y="508"/>
                  </a:lnTo>
                  <a:lnTo>
                    <a:pt x="2826" y="458"/>
                  </a:lnTo>
                  <a:lnTo>
                    <a:pt x="2807" y="432"/>
                  </a:lnTo>
                  <a:lnTo>
                    <a:pt x="2777" y="398"/>
                  </a:lnTo>
                  <a:lnTo>
                    <a:pt x="2693" y="337"/>
                  </a:lnTo>
                  <a:lnTo>
                    <a:pt x="2585" y="280"/>
                  </a:lnTo>
                  <a:lnTo>
                    <a:pt x="2455" y="231"/>
                  </a:lnTo>
                  <a:lnTo>
                    <a:pt x="2304" y="188"/>
                  </a:lnTo>
                  <a:lnTo>
                    <a:pt x="2139" y="151"/>
                  </a:lnTo>
                  <a:lnTo>
                    <a:pt x="1862" y="105"/>
                  </a:lnTo>
                  <a:lnTo>
                    <a:pt x="1457" y="59"/>
                  </a:lnTo>
                  <a:lnTo>
                    <a:pt x="1030" y="28"/>
                  </a:lnTo>
                  <a:lnTo>
                    <a:pt x="601" y="11"/>
                  </a:lnTo>
                  <a:lnTo>
                    <a:pt x="19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9" y="0"/>
                  </a:lnTo>
                  <a:lnTo>
                    <a:pt x="601" y="7"/>
                  </a:lnTo>
                  <a:lnTo>
                    <a:pt x="1030" y="23"/>
                  </a:lnTo>
                  <a:lnTo>
                    <a:pt x="1460" y="53"/>
                  </a:lnTo>
                  <a:lnTo>
                    <a:pt x="1868" y="99"/>
                  </a:lnTo>
                  <a:lnTo>
                    <a:pt x="2146" y="146"/>
                  </a:lnTo>
                  <a:lnTo>
                    <a:pt x="2314" y="184"/>
                  </a:lnTo>
                  <a:lnTo>
                    <a:pt x="2466" y="227"/>
                  </a:lnTo>
                  <a:lnTo>
                    <a:pt x="2597" y="276"/>
                  </a:lnTo>
                  <a:lnTo>
                    <a:pt x="2706" y="331"/>
                  </a:lnTo>
                  <a:lnTo>
                    <a:pt x="2790" y="394"/>
                  </a:lnTo>
                  <a:lnTo>
                    <a:pt x="2821" y="427"/>
                  </a:lnTo>
                  <a:lnTo>
                    <a:pt x="2841" y="453"/>
                  </a:lnTo>
                  <a:lnTo>
                    <a:pt x="2870" y="504"/>
                  </a:lnTo>
                  <a:lnTo>
                    <a:pt x="2885" y="551"/>
                  </a:lnTo>
                  <a:lnTo>
                    <a:pt x="2886" y="596"/>
                  </a:lnTo>
                  <a:lnTo>
                    <a:pt x="2876" y="640"/>
                  </a:lnTo>
                  <a:lnTo>
                    <a:pt x="2854" y="682"/>
                  </a:lnTo>
                  <a:lnTo>
                    <a:pt x="2823" y="724"/>
                  </a:lnTo>
                  <a:lnTo>
                    <a:pt x="2781" y="763"/>
                  </a:lnTo>
                  <a:lnTo>
                    <a:pt x="2703" y="820"/>
                  </a:lnTo>
                  <a:lnTo>
                    <a:pt x="2571" y="894"/>
                  </a:lnTo>
                  <a:lnTo>
                    <a:pt x="2330" y="997"/>
                  </a:lnTo>
                  <a:lnTo>
                    <a:pt x="1954" y="1136"/>
                  </a:lnTo>
                  <a:lnTo>
                    <a:pt x="1662" y="1244"/>
                  </a:lnTo>
                  <a:lnTo>
                    <a:pt x="1473" y="1319"/>
                  </a:lnTo>
                  <a:lnTo>
                    <a:pt x="1298" y="1399"/>
                  </a:lnTo>
                  <a:lnTo>
                    <a:pt x="1141" y="1486"/>
                  </a:lnTo>
                  <a:lnTo>
                    <a:pt x="1008" y="1579"/>
                  </a:lnTo>
                  <a:lnTo>
                    <a:pt x="930" y="1656"/>
                  </a:lnTo>
                  <a:lnTo>
                    <a:pt x="889" y="1709"/>
                  </a:lnTo>
                  <a:lnTo>
                    <a:pt x="871" y="1736"/>
                  </a:lnTo>
                  <a:lnTo>
                    <a:pt x="854" y="1769"/>
                  </a:lnTo>
                  <a:lnTo>
                    <a:pt x="840" y="1837"/>
                  </a:lnTo>
                  <a:lnTo>
                    <a:pt x="848" y="1900"/>
                  </a:lnTo>
                  <a:lnTo>
                    <a:pt x="880" y="1962"/>
                  </a:lnTo>
                  <a:lnTo>
                    <a:pt x="933" y="2023"/>
                  </a:lnTo>
                  <a:lnTo>
                    <a:pt x="1007" y="2082"/>
                  </a:lnTo>
                  <a:lnTo>
                    <a:pt x="1099" y="2139"/>
                  </a:lnTo>
                  <a:lnTo>
                    <a:pt x="1208" y="2196"/>
                  </a:lnTo>
                  <a:lnTo>
                    <a:pt x="1401" y="2279"/>
                  </a:lnTo>
                  <a:lnTo>
                    <a:pt x="1709" y="2386"/>
                  </a:lnTo>
                  <a:lnTo>
                    <a:pt x="2067" y="2491"/>
                  </a:lnTo>
                  <a:lnTo>
                    <a:pt x="2461" y="2597"/>
                  </a:lnTo>
                  <a:lnTo>
                    <a:pt x="3099" y="2757"/>
                  </a:lnTo>
                  <a:lnTo>
                    <a:pt x="3767" y="2924"/>
                  </a:lnTo>
                  <a:lnTo>
                    <a:pt x="4212" y="3042"/>
                  </a:lnTo>
                  <a:lnTo>
                    <a:pt x="4645" y="3166"/>
                  </a:lnTo>
                  <a:lnTo>
                    <a:pt x="5054" y="3299"/>
                  </a:lnTo>
                  <a:lnTo>
                    <a:pt x="5429" y="3441"/>
                  </a:lnTo>
                  <a:lnTo>
                    <a:pt x="5683" y="3555"/>
                  </a:lnTo>
                  <a:lnTo>
                    <a:pt x="5837" y="3635"/>
                  </a:lnTo>
                  <a:lnTo>
                    <a:pt x="5909" y="3676"/>
                  </a:lnTo>
                  <a:lnTo>
                    <a:pt x="6013" y="3739"/>
                  </a:lnTo>
                  <a:lnTo>
                    <a:pt x="6193" y="3872"/>
                  </a:lnTo>
                  <a:lnTo>
                    <a:pt x="6305" y="3975"/>
                  </a:lnTo>
                  <a:lnTo>
                    <a:pt x="6371" y="4047"/>
                  </a:lnTo>
                  <a:lnTo>
                    <a:pt x="6429" y="4119"/>
                  </a:lnTo>
                  <a:lnTo>
                    <a:pt x="6479" y="4194"/>
                  </a:lnTo>
                  <a:lnTo>
                    <a:pt x="6522" y="4269"/>
                  </a:lnTo>
                  <a:lnTo>
                    <a:pt x="6558" y="4345"/>
                  </a:lnTo>
                  <a:lnTo>
                    <a:pt x="6587" y="4423"/>
                  </a:lnTo>
                  <a:lnTo>
                    <a:pt x="6609" y="4502"/>
                  </a:lnTo>
                  <a:lnTo>
                    <a:pt x="6629" y="4622"/>
                  </a:lnTo>
                  <a:lnTo>
                    <a:pt x="6632" y="4786"/>
                  </a:lnTo>
                  <a:lnTo>
                    <a:pt x="6609" y="4953"/>
                  </a:lnTo>
                  <a:lnTo>
                    <a:pt x="6561" y="5123"/>
                  </a:lnTo>
                  <a:lnTo>
                    <a:pt x="6491" y="5294"/>
                  </a:lnTo>
                  <a:lnTo>
                    <a:pt x="6399" y="5467"/>
                  </a:lnTo>
                  <a:lnTo>
                    <a:pt x="6285" y="5641"/>
                  </a:lnTo>
                  <a:lnTo>
                    <a:pt x="6151" y="5816"/>
                  </a:lnTo>
                  <a:lnTo>
                    <a:pt x="6000" y="5990"/>
                  </a:lnTo>
                  <a:lnTo>
                    <a:pt x="5830" y="6164"/>
                  </a:lnTo>
                  <a:lnTo>
                    <a:pt x="5739" y="6250"/>
                  </a:lnTo>
                  <a:lnTo>
                    <a:pt x="5739" y="625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 defTabSz="914354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9"/>
            <p:cNvSpPr/>
            <p:nvPr/>
          </p:nvSpPr>
          <p:spPr bwMode="auto">
            <a:xfrm>
              <a:off x="3756025" y="2003426"/>
              <a:ext cx="4195763" cy="3328988"/>
            </a:xfrm>
            <a:custGeom>
              <a:avLst/>
              <a:gdLst>
                <a:gd name="T0" fmla="*/ 7817 w 7930"/>
                <a:gd name="T1" fmla="*/ 5993 h 6292"/>
                <a:gd name="T2" fmla="*/ 7928 w 7930"/>
                <a:gd name="T3" fmla="*/ 5427 h 6292"/>
                <a:gd name="T4" fmla="*/ 7873 w 7930"/>
                <a:gd name="T5" fmla="*/ 4903 h 6292"/>
                <a:gd name="T6" fmla="*/ 7644 w 7930"/>
                <a:gd name="T7" fmla="*/ 4421 h 6292"/>
                <a:gd name="T8" fmla="*/ 7232 w 7930"/>
                <a:gd name="T9" fmla="*/ 3978 h 6292"/>
                <a:gd name="T10" fmla="*/ 6744 w 7930"/>
                <a:gd name="T11" fmla="*/ 3641 h 6292"/>
                <a:gd name="T12" fmla="*/ 6338 w 7930"/>
                <a:gd name="T13" fmla="*/ 3440 h 6292"/>
                <a:gd name="T14" fmla="*/ 5416 w 7930"/>
                <a:gd name="T15" fmla="*/ 3120 h 6292"/>
                <a:gd name="T16" fmla="*/ 3750 w 7930"/>
                <a:gd name="T17" fmla="*/ 2701 h 6292"/>
                <a:gd name="T18" fmla="*/ 1885 w 7930"/>
                <a:gd name="T19" fmla="*/ 2232 h 6292"/>
                <a:gd name="T20" fmla="*/ 1440 w 7930"/>
                <a:gd name="T21" fmla="*/ 2046 h 6292"/>
                <a:gd name="T22" fmla="*/ 1251 w 7930"/>
                <a:gd name="T23" fmla="*/ 1879 h 6292"/>
                <a:gd name="T24" fmla="*/ 1260 w 7930"/>
                <a:gd name="T25" fmla="*/ 1731 h 6292"/>
                <a:gd name="T26" fmla="*/ 1385 w 7930"/>
                <a:gd name="T27" fmla="*/ 1588 h 6292"/>
                <a:gd name="T28" fmla="*/ 1895 w 7930"/>
                <a:gd name="T29" fmla="*/ 1302 h 6292"/>
                <a:gd name="T30" fmla="*/ 2659 w 7930"/>
                <a:gd name="T31" fmla="*/ 976 h 6292"/>
                <a:gd name="T32" fmla="*/ 2972 w 7930"/>
                <a:gd name="T33" fmla="*/ 767 h 6292"/>
                <a:gd name="T34" fmla="*/ 3040 w 7930"/>
                <a:gd name="T35" fmla="*/ 641 h 6292"/>
                <a:gd name="T36" fmla="*/ 3010 w 7930"/>
                <a:gd name="T37" fmla="*/ 502 h 6292"/>
                <a:gd name="T38" fmla="*/ 2915 w 7930"/>
                <a:gd name="T39" fmla="*/ 393 h 6292"/>
                <a:gd name="T40" fmla="*/ 2553 w 7930"/>
                <a:gd name="T41" fmla="*/ 223 h 6292"/>
                <a:gd name="T42" fmla="*/ 1914 w 7930"/>
                <a:gd name="T43" fmla="*/ 95 h 6292"/>
                <a:gd name="T44" fmla="*/ 598 w 7930"/>
                <a:gd name="T45" fmla="*/ 6 h 6292"/>
                <a:gd name="T46" fmla="*/ 0 w 7930"/>
                <a:gd name="T47" fmla="*/ 6 h 6292"/>
                <a:gd name="T48" fmla="*/ 1037 w 7930"/>
                <a:gd name="T49" fmla="*/ 26 h 6292"/>
                <a:gd name="T50" fmla="*/ 2202 w 7930"/>
                <a:gd name="T51" fmla="*/ 147 h 6292"/>
                <a:gd name="T52" fmla="*/ 2686 w 7930"/>
                <a:gd name="T53" fmla="*/ 278 h 6292"/>
                <a:gd name="T54" fmla="*/ 2938 w 7930"/>
                <a:gd name="T55" fmla="*/ 432 h 6292"/>
                <a:gd name="T56" fmla="*/ 3016 w 7930"/>
                <a:gd name="T57" fmla="*/ 556 h 6292"/>
                <a:gd name="T58" fmla="*/ 3008 w 7930"/>
                <a:gd name="T59" fmla="*/ 688 h 6292"/>
                <a:gd name="T60" fmla="*/ 2886 w 7930"/>
                <a:gd name="T61" fmla="*/ 831 h 6292"/>
                <a:gd name="T62" fmla="*/ 2474 w 7930"/>
                <a:gd name="T63" fmla="*/ 1051 h 6292"/>
                <a:gd name="T64" fmla="*/ 1612 w 7930"/>
                <a:gd name="T65" fmla="*/ 1421 h 6292"/>
                <a:gd name="T66" fmla="*/ 1270 w 7930"/>
                <a:gd name="T67" fmla="*/ 1662 h 6292"/>
                <a:gd name="T68" fmla="*/ 1201 w 7930"/>
                <a:gd name="T69" fmla="*/ 1767 h 6292"/>
                <a:gd name="T70" fmla="*/ 1247 w 7930"/>
                <a:gd name="T71" fmla="*/ 1944 h 6292"/>
                <a:gd name="T72" fmla="*/ 1498 w 7930"/>
                <a:gd name="T73" fmla="*/ 2108 h 6292"/>
                <a:gd name="T74" fmla="*/ 2176 w 7930"/>
                <a:gd name="T75" fmla="*/ 2344 h 6292"/>
                <a:gd name="T76" fmla="*/ 4413 w 7930"/>
                <a:gd name="T77" fmla="*/ 2881 h 6292"/>
                <a:gd name="T78" fmla="*/ 5782 w 7930"/>
                <a:gd name="T79" fmla="*/ 3263 h 6292"/>
                <a:gd name="T80" fmla="*/ 6442 w 7930"/>
                <a:gd name="T81" fmla="*/ 3525 h 6292"/>
                <a:gd name="T82" fmla="*/ 6782 w 7930"/>
                <a:gd name="T83" fmla="*/ 3712 h 6292"/>
                <a:gd name="T84" fmla="*/ 7307 w 7930"/>
                <a:gd name="T85" fmla="*/ 4128 h 6292"/>
                <a:gd name="T86" fmla="*/ 7636 w 7930"/>
                <a:gd name="T87" fmla="*/ 4585 h 6292"/>
                <a:gd name="T88" fmla="*/ 7777 w 7930"/>
                <a:gd name="T89" fmla="*/ 5083 h 6292"/>
                <a:gd name="T90" fmla="*/ 7742 w 7930"/>
                <a:gd name="T91" fmla="*/ 5619 h 6292"/>
                <a:gd name="T92" fmla="*/ 7542 w 7930"/>
                <a:gd name="T93" fmla="*/ 6193 h 6292"/>
                <a:gd name="T94" fmla="*/ 7699 w 7930"/>
                <a:gd name="T95" fmla="*/ 6292 h 6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30" h="6292" fill="norm" stroke="1" extrusionOk="0">
                  <a:moveTo>
                    <a:pt x="7699" y="6292"/>
                  </a:moveTo>
                  <a:lnTo>
                    <a:pt x="7744" y="6190"/>
                  </a:lnTo>
                  <a:lnTo>
                    <a:pt x="7817" y="5993"/>
                  </a:lnTo>
                  <a:lnTo>
                    <a:pt x="7872" y="5799"/>
                  </a:lnTo>
                  <a:lnTo>
                    <a:pt x="7909" y="5610"/>
                  </a:lnTo>
                  <a:lnTo>
                    <a:pt x="7928" y="5427"/>
                  </a:lnTo>
                  <a:lnTo>
                    <a:pt x="7930" y="5247"/>
                  </a:lnTo>
                  <a:lnTo>
                    <a:pt x="7911" y="5073"/>
                  </a:lnTo>
                  <a:lnTo>
                    <a:pt x="7873" y="4903"/>
                  </a:lnTo>
                  <a:lnTo>
                    <a:pt x="7817" y="4737"/>
                  </a:lnTo>
                  <a:lnTo>
                    <a:pt x="7741" y="4576"/>
                  </a:lnTo>
                  <a:lnTo>
                    <a:pt x="7644" y="4421"/>
                  </a:lnTo>
                  <a:lnTo>
                    <a:pt x="7528" y="4269"/>
                  </a:lnTo>
                  <a:lnTo>
                    <a:pt x="7391" y="4121"/>
                  </a:lnTo>
                  <a:lnTo>
                    <a:pt x="7232" y="3978"/>
                  </a:lnTo>
                  <a:lnTo>
                    <a:pt x="7054" y="3840"/>
                  </a:lnTo>
                  <a:lnTo>
                    <a:pt x="6854" y="3706"/>
                  </a:lnTo>
                  <a:lnTo>
                    <a:pt x="6744" y="3641"/>
                  </a:lnTo>
                  <a:lnTo>
                    <a:pt x="6672" y="3598"/>
                  </a:lnTo>
                  <a:lnTo>
                    <a:pt x="6512" y="3518"/>
                  </a:lnTo>
                  <a:lnTo>
                    <a:pt x="6338" y="3440"/>
                  </a:lnTo>
                  <a:lnTo>
                    <a:pt x="6151" y="3365"/>
                  </a:lnTo>
                  <a:lnTo>
                    <a:pt x="5851" y="3256"/>
                  </a:lnTo>
                  <a:lnTo>
                    <a:pt x="5416" y="3120"/>
                  </a:lnTo>
                  <a:lnTo>
                    <a:pt x="4954" y="2992"/>
                  </a:lnTo>
                  <a:lnTo>
                    <a:pt x="4476" y="2873"/>
                  </a:lnTo>
                  <a:lnTo>
                    <a:pt x="3750" y="2701"/>
                  </a:lnTo>
                  <a:lnTo>
                    <a:pt x="2830" y="2490"/>
                  </a:lnTo>
                  <a:lnTo>
                    <a:pt x="2228" y="2334"/>
                  </a:lnTo>
                  <a:lnTo>
                    <a:pt x="1885" y="2232"/>
                  </a:lnTo>
                  <a:lnTo>
                    <a:pt x="1669" y="2153"/>
                  </a:lnTo>
                  <a:lnTo>
                    <a:pt x="1545" y="2099"/>
                  </a:lnTo>
                  <a:lnTo>
                    <a:pt x="1440" y="2046"/>
                  </a:lnTo>
                  <a:lnTo>
                    <a:pt x="1355" y="1991"/>
                  </a:lnTo>
                  <a:lnTo>
                    <a:pt x="1292" y="1935"/>
                  </a:lnTo>
                  <a:lnTo>
                    <a:pt x="1251" y="1879"/>
                  </a:lnTo>
                  <a:lnTo>
                    <a:pt x="1234" y="1820"/>
                  </a:lnTo>
                  <a:lnTo>
                    <a:pt x="1244" y="1761"/>
                  </a:lnTo>
                  <a:lnTo>
                    <a:pt x="1260" y="1731"/>
                  </a:lnTo>
                  <a:lnTo>
                    <a:pt x="1275" y="1705"/>
                  </a:lnTo>
                  <a:lnTo>
                    <a:pt x="1313" y="1657"/>
                  </a:lnTo>
                  <a:lnTo>
                    <a:pt x="1385" y="1588"/>
                  </a:lnTo>
                  <a:lnTo>
                    <a:pt x="1506" y="1500"/>
                  </a:lnTo>
                  <a:lnTo>
                    <a:pt x="1650" y="1418"/>
                  </a:lnTo>
                  <a:lnTo>
                    <a:pt x="1895" y="1302"/>
                  </a:lnTo>
                  <a:lnTo>
                    <a:pt x="2248" y="1156"/>
                  </a:lnTo>
                  <a:lnTo>
                    <a:pt x="2503" y="1048"/>
                  </a:lnTo>
                  <a:lnTo>
                    <a:pt x="2659" y="976"/>
                  </a:lnTo>
                  <a:lnTo>
                    <a:pt x="2795" y="903"/>
                  </a:lnTo>
                  <a:lnTo>
                    <a:pt x="2908" y="826"/>
                  </a:lnTo>
                  <a:lnTo>
                    <a:pt x="2972" y="767"/>
                  </a:lnTo>
                  <a:lnTo>
                    <a:pt x="3004" y="727"/>
                  </a:lnTo>
                  <a:lnTo>
                    <a:pt x="3027" y="684"/>
                  </a:lnTo>
                  <a:lnTo>
                    <a:pt x="3040" y="641"/>
                  </a:lnTo>
                  <a:lnTo>
                    <a:pt x="3042" y="596"/>
                  </a:lnTo>
                  <a:lnTo>
                    <a:pt x="3033" y="550"/>
                  </a:lnTo>
                  <a:lnTo>
                    <a:pt x="3010" y="502"/>
                  </a:lnTo>
                  <a:lnTo>
                    <a:pt x="2975" y="453"/>
                  </a:lnTo>
                  <a:lnTo>
                    <a:pt x="2952" y="428"/>
                  </a:lnTo>
                  <a:lnTo>
                    <a:pt x="2915" y="393"/>
                  </a:lnTo>
                  <a:lnTo>
                    <a:pt x="2820" y="330"/>
                  </a:lnTo>
                  <a:lnTo>
                    <a:pt x="2697" y="272"/>
                  </a:lnTo>
                  <a:lnTo>
                    <a:pt x="2553" y="223"/>
                  </a:lnTo>
                  <a:lnTo>
                    <a:pt x="2389" y="178"/>
                  </a:lnTo>
                  <a:lnTo>
                    <a:pt x="2209" y="141"/>
                  </a:lnTo>
                  <a:lnTo>
                    <a:pt x="1914" y="95"/>
                  </a:lnTo>
                  <a:lnTo>
                    <a:pt x="1483" y="49"/>
                  </a:lnTo>
                  <a:lnTo>
                    <a:pt x="1038" y="21"/>
                  </a:lnTo>
                  <a:lnTo>
                    <a:pt x="598" y="6"/>
                  </a:lnTo>
                  <a:lnTo>
                    <a:pt x="186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86" y="6"/>
                  </a:lnTo>
                  <a:lnTo>
                    <a:pt x="598" y="10"/>
                  </a:lnTo>
                  <a:lnTo>
                    <a:pt x="1037" y="26"/>
                  </a:lnTo>
                  <a:lnTo>
                    <a:pt x="1482" y="55"/>
                  </a:lnTo>
                  <a:lnTo>
                    <a:pt x="1908" y="99"/>
                  </a:lnTo>
                  <a:lnTo>
                    <a:pt x="2202" y="147"/>
                  </a:lnTo>
                  <a:lnTo>
                    <a:pt x="2382" y="184"/>
                  </a:lnTo>
                  <a:lnTo>
                    <a:pt x="2543" y="227"/>
                  </a:lnTo>
                  <a:lnTo>
                    <a:pt x="2686" y="278"/>
                  </a:lnTo>
                  <a:lnTo>
                    <a:pt x="2807" y="334"/>
                  </a:lnTo>
                  <a:lnTo>
                    <a:pt x="2902" y="397"/>
                  </a:lnTo>
                  <a:lnTo>
                    <a:pt x="2938" y="432"/>
                  </a:lnTo>
                  <a:lnTo>
                    <a:pt x="2961" y="458"/>
                  </a:lnTo>
                  <a:lnTo>
                    <a:pt x="2994" y="507"/>
                  </a:lnTo>
                  <a:lnTo>
                    <a:pt x="3016" y="556"/>
                  </a:lnTo>
                  <a:lnTo>
                    <a:pt x="3024" y="602"/>
                  </a:lnTo>
                  <a:lnTo>
                    <a:pt x="3021" y="645"/>
                  </a:lnTo>
                  <a:lnTo>
                    <a:pt x="3008" y="688"/>
                  </a:lnTo>
                  <a:lnTo>
                    <a:pt x="2984" y="731"/>
                  </a:lnTo>
                  <a:lnTo>
                    <a:pt x="2951" y="772"/>
                  </a:lnTo>
                  <a:lnTo>
                    <a:pt x="2886" y="831"/>
                  </a:lnTo>
                  <a:lnTo>
                    <a:pt x="2771" y="907"/>
                  </a:lnTo>
                  <a:lnTo>
                    <a:pt x="2631" y="980"/>
                  </a:lnTo>
                  <a:lnTo>
                    <a:pt x="2474" y="1051"/>
                  </a:lnTo>
                  <a:lnTo>
                    <a:pt x="2215" y="1159"/>
                  </a:lnTo>
                  <a:lnTo>
                    <a:pt x="1858" y="1304"/>
                  </a:lnTo>
                  <a:lnTo>
                    <a:pt x="1612" y="1421"/>
                  </a:lnTo>
                  <a:lnTo>
                    <a:pt x="1466" y="1503"/>
                  </a:lnTo>
                  <a:lnTo>
                    <a:pt x="1344" y="1591"/>
                  </a:lnTo>
                  <a:lnTo>
                    <a:pt x="1270" y="1662"/>
                  </a:lnTo>
                  <a:lnTo>
                    <a:pt x="1233" y="1711"/>
                  </a:lnTo>
                  <a:lnTo>
                    <a:pt x="1217" y="1735"/>
                  </a:lnTo>
                  <a:lnTo>
                    <a:pt x="1201" y="1767"/>
                  </a:lnTo>
                  <a:lnTo>
                    <a:pt x="1191" y="1827"/>
                  </a:lnTo>
                  <a:lnTo>
                    <a:pt x="1207" y="1886"/>
                  </a:lnTo>
                  <a:lnTo>
                    <a:pt x="1247" y="1944"/>
                  </a:lnTo>
                  <a:lnTo>
                    <a:pt x="1309" y="2000"/>
                  </a:lnTo>
                  <a:lnTo>
                    <a:pt x="1394" y="2055"/>
                  </a:lnTo>
                  <a:lnTo>
                    <a:pt x="1498" y="2108"/>
                  </a:lnTo>
                  <a:lnTo>
                    <a:pt x="1622" y="2161"/>
                  </a:lnTo>
                  <a:lnTo>
                    <a:pt x="1835" y="2240"/>
                  </a:lnTo>
                  <a:lnTo>
                    <a:pt x="2176" y="2344"/>
                  </a:lnTo>
                  <a:lnTo>
                    <a:pt x="2775" y="2500"/>
                  </a:lnTo>
                  <a:lnTo>
                    <a:pt x="3691" y="2711"/>
                  </a:lnTo>
                  <a:lnTo>
                    <a:pt x="4413" y="2881"/>
                  </a:lnTo>
                  <a:lnTo>
                    <a:pt x="4889" y="3001"/>
                  </a:lnTo>
                  <a:lnTo>
                    <a:pt x="5349" y="3127"/>
                  </a:lnTo>
                  <a:lnTo>
                    <a:pt x="5782" y="3263"/>
                  </a:lnTo>
                  <a:lnTo>
                    <a:pt x="6082" y="3371"/>
                  </a:lnTo>
                  <a:lnTo>
                    <a:pt x="6268" y="3447"/>
                  </a:lnTo>
                  <a:lnTo>
                    <a:pt x="6442" y="3525"/>
                  </a:lnTo>
                  <a:lnTo>
                    <a:pt x="6600" y="3605"/>
                  </a:lnTo>
                  <a:lnTo>
                    <a:pt x="6674" y="3647"/>
                  </a:lnTo>
                  <a:lnTo>
                    <a:pt x="6782" y="3712"/>
                  </a:lnTo>
                  <a:lnTo>
                    <a:pt x="6979" y="3846"/>
                  </a:lnTo>
                  <a:lnTo>
                    <a:pt x="7155" y="3984"/>
                  </a:lnTo>
                  <a:lnTo>
                    <a:pt x="7307" y="4128"/>
                  </a:lnTo>
                  <a:lnTo>
                    <a:pt x="7438" y="4275"/>
                  </a:lnTo>
                  <a:lnTo>
                    <a:pt x="7546" y="4428"/>
                  </a:lnTo>
                  <a:lnTo>
                    <a:pt x="7636" y="4585"/>
                  </a:lnTo>
                  <a:lnTo>
                    <a:pt x="7702" y="4746"/>
                  </a:lnTo>
                  <a:lnTo>
                    <a:pt x="7749" y="4912"/>
                  </a:lnTo>
                  <a:lnTo>
                    <a:pt x="7777" y="5083"/>
                  </a:lnTo>
                  <a:lnTo>
                    <a:pt x="7784" y="5257"/>
                  </a:lnTo>
                  <a:lnTo>
                    <a:pt x="7773" y="5436"/>
                  </a:lnTo>
                  <a:lnTo>
                    <a:pt x="7742" y="5619"/>
                  </a:lnTo>
                  <a:lnTo>
                    <a:pt x="7693" y="5806"/>
                  </a:lnTo>
                  <a:lnTo>
                    <a:pt x="7626" y="5997"/>
                  </a:lnTo>
                  <a:lnTo>
                    <a:pt x="7542" y="6193"/>
                  </a:lnTo>
                  <a:lnTo>
                    <a:pt x="7493" y="6292"/>
                  </a:lnTo>
                  <a:lnTo>
                    <a:pt x="7699" y="6292"/>
                  </a:lnTo>
                  <a:lnTo>
                    <a:pt x="7699" y="629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 defTabSz="914354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2" name="Прямоугольник с двумя усеченными противолежащими углами 221"/>
          <p:cNvSpPr/>
          <p:nvPr/>
        </p:nvSpPr>
        <p:spPr bwMode="auto">
          <a:xfrm>
            <a:off x="223063" y="1010868"/>
            <a:ext cx="5439865" cy="1660977"/>
          </a:xfrm>
          <a:prstGeom prst="snip2DiagRect">
            <a:avLst>
              <a:gd name="adj1" fmla="val 0"/>
              <a:gd name="adj2" fmla="val 921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300" b="1">
                <a:solidFill>
                  <a:prstClr val="black"/>
                </a:solidFill>
              </a:rPr>
              <a:t>Организационные </a:t>
            </a:r>
            <a:r>
              <a:rPr lang="ru-RU" sz="1300" b="1">
                <a:solidFill>
                  <a:prstClr val="black"/>
                </a:solidFill>
              </a:rPr>
              <a:t>мероприятия, требуемые для создания ИУС:</a:t>
            </a:r>
            <a:endParaRPr lang="ru-RU" sz="1300" b="1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ru-RU" sz="900" b="1">
                <a:solidFill>
                  <a:prstClr val="black"/>
                </a:solidFill>
              </a:rPr>
              <a:t> 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300">
                <a:solidFill>
                  <a:prstClr val="black"/>
                </a:solidFill>
              </a:rPr>
              <a:t>Получение резолюции </a:t>
            </a:r>
            <a:r>
              <a:rPr lang="ru-RU" sz="1300">
                <a:solidFill>
                  <a:prstClr val="black"/>
                </a:solidFill>
              </a:rPr>
              <a:t>Председателя Правления </a:t>
            </a:r>
            <a:r>
              <a:rPr lang="ru-RU" sz="1300">
                <a:solidFill>
                  <a:prstClr val="black"/>
                </a:solidFill>
              </a:rPr>
              <a:t>ПАО «Газпром»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300">
                <a:solidFill>
                  <a:prstClr val="black"/>
                </a:solidFill>
              </a:rPr>
              <a:t>Включение</a:t>
            </a:r>
            <a:r>
              <a:rPr lang="en-US" sz="1300">
                <a:solidFill>
                  <a:prstClr val="black"/>
                </a:solidFill>
              </a:rPr>
              <a:t> </a:t>
            </a:r>
            <a:r>
              <a:rPr lang="ru-RU" sz="1300">
                <a:solidFill>
                  <a:prstClr val="black"/>
                </a:solidFill>
              </a:rPr>
              <a:t>затрат на проект в И</a:t>
            </a:r>
            <a:r>
              <a:rPr lang="ru-RU" sz="1300">
                <a:solidFill>
                  <a:prstClr val="black"/>
                </a:solidFill>
              </a:rPr>
              <a:t>нвест</a:t>
            </a:r>
            <a:r>
              <a:rPr lang="ru-RU" sz="1300">
                <a:solidFill>
                  <a:prstClr val="black"/>
                </a:solidFill>
              </a:rPr>
              <a:t>. программу ПАО «Газпром»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300">
                <a:solidFill>
                  <a:prstClr val="black"/>
                </a:solidFill>
              </a:rPr>
              <a:t>Проведение закупочных процедур, включая закупку оборудования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300">
                <a:solidFill>
                  <a:prstClr val="black"/>
                </a:solidFill>
              </a:rPr>
              <a:t>Оформление ИТ-актива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300">
                <a:solidFill>
                  <a:prstClr val="black"/>
                </a:solidFill>
              </a:rPr>
              <a:t>Регистрация решения в едином реестре российского ПО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208852" y="1768444"/>
            <a:ext cx="7348695" cy="4850138"/>
          </a:xfrm>
          <a:prstGeom prst="rect">
            <a:avLst/>
          </a:prstGeom>
        </p:spPr>
      </p:pic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План по развитию бизнес-функциональности АСЭЗ 2.0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sp>
        <p:nvSpPr>
          <p:cNvPr id="155" name="Slide Number Placeholder 2"/>
          <p:cNvSpPr txBox="1"/>
          <p:nvPr/>
        </p:nvSpPr>
        <p:spPr bwMode="auto">
          <a:xfrm>
            <a:off x="-43031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5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6" name="Straight Connector 62"/>
          <p:cNvCxnSpPr>
            <a:cxnSpLocks/>
          </p:cNvCxnSpPr>
          <p:nvPr/>
        </p:nvCxnSpPr>
        <p:spPr bwMode="auto">
          <a:xfrm>
            <a:off x="1149994" y="5505710"/>
            <a:ext cx="0" cy="132110"/>
          </a:xfrm>
          <a:prstGeom prst="line">
            <a:avLst/>
          </a:prstGeom>
          <a:noFill/>
          <a:ln w="19050" cap="flat" cmpd="sng" algn="ctr">
            <a:solidFill>
              <a:srgbClr val="0476BF"/>
            </a:solidFill>
            <a:prstDash val="sysDot"/>
            <a:headEnd type="none"/>
            <a:tailEnd type="none"/>
          </a:ln>
          <a:effectLst/>
        </p:spPr>
      </p:cxnSp>
      <p:grpSp>
        <p:nvGrpSpPr>
          <p:cNvPr id="12" name="Группа 11"/>
          <p:cNvGrpSpPr/>
          <p:nvPr/>
        </p:nvGrpSpPr>
        <p:grpSpPr bwMode="auto">
          <a:xfrm>
            <a:off x="403340" y="5035176"/>
            <a:ext cx="1423688" cy="1676354"/>
            <a:chOff x="438151" y="4447375"/>
            <a:chExt cx="1423688" cy="1676354"/>
          </a:xfrm>
        </p:grpSpPr>
        <p:grpSp>
          <p:nvGrpSpPr>
            <p:cNvPr id="160" name="Group 54"/>
            <p:cNvGrpSpPr/>
            <p:nvPr/>
          </p:nvGrpSpPr>
          <p:grpSpPr bwMode="auto">
            <a:xfrm>
              <a:off x="878217" y="4917641"/>
              <a:ext cx="543557" cy="543557"/>
              <a:chOff x="4300222" y="1104939"/>
              <a:chExt cx="543557" cy="543557"/>
            </a:xfrm>
          </p:grpSpPr>
          <p:sp>
            <p:nvSpPr>
              <p:cNvPr id="168" name="Flowchart: Off-page Connector 122"/>
              <p:cNvSpPr/>
              <p:nvPr/>
            </p:nvSpPr>
            <p:spPr bwMode="auto">
              <a:xfrm>
                <a:off x="4300222" y="1104939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69" name="Freeform 52"/>
              <p:cNvSpPr>
                <a:spLocks noEditPoints="1"/>
              </p:cNvSpPr>
              <p:nvPr/>
            </p:nvSpPr>
            <p:spPr bwMode="auto">
              <a:xfrm>
                <a:off x="4409125" y="121588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165" name="TextBox 164"/>
            <p:cNvSpPr txBox="1"/>
            <p:nvPr/>
          </p:nvSpPr>
          <p:spPr bwMode="auto">
            <a:xfrm>
              <a:off x="536846" y="5815952"/>
              <a:ext cx="122629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22-2023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66" name="Round Same Side Corner Rectangle 153"/>
            <p:cNvSpPr/>
            <p:nvPr/>
          </p:nvSpPr>
          <p:spPr bwMode="auto">
            <a:xfrm>
              <a:off x="438151" y="4447375"/>
              <a:ext cx="1423688" cy="48464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Планирование закупок ДО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67" name="Rounded Rectangle 78"/>
            <p:cNvSpPr/>
            <p:nvPr/>
          </p:nvSpPr>
          <p:spPr bwMode="auto">
            <a:xfrm>
              <a:off x="531379" y="5500364"/>
              <a:ext cx="1237232" cy="33590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70" name="Группа 169"/>
          <p:cNvGrpSpPr/>
          <p:nvPr/>
        </p:nvGrpSpPr>
        <p:grpSpPr bwMode="auto">
          <a:xfrm>
            <a:off x="3304087" y="2925507"/>
            <a:ext cx="1704296" cy="1954385"/>
            <a:chOff x="3851716" y="2576331"/>
            <a:chExt cx="1704296" cy="1954385"/>
          </a:xfrm>
        </p:grpSpPr>
        <p:cxnSp>
          <p:nvCxnSpPr>
            <p:cNvPr id="171" name="Straight Connector 62"/>
            <p:cNvCxnSpPr>
              <a:cxnSpLocks/>
            </p:cNvCxnSpPr>
            <p:nvPr/>
          </p:nvCxnSpPr>
          <p:spPr bwMode="auto">
            <a:xfrm>
              <a:off x="4703863" y="3879966"/>
              <a:ext cx="0" cy="178818"/>
            </a:xfrm>
            <a:prstGeom prst="line">
              <a:avLst/>
            </a:prstGeom>
            <a:noFill/>
            <a:ln w="19050" cap="flat" cmpd="sng" algn="ctr">
              <a:solidFill>
                <a:srgbClr val="0476BF"/>
              </a:solidFill>
              <a:prstDash val="sysDot"/>
              <a:headEnd type="none"/>
              <a:tailEnd type="none"/>
            </a:ln>
            <a:effectLst/>
          </p:spPr>
        </p:cxnSp>
        <p:grpSp>
          <p:nvGrpSpPr>
            <p:cNvPr id="172" name="Group 54"/>
            <p:cNvGrpSpPr/>
            <p:nvPr/>
          </p:nvGrpSpPr>
          <p:grpSpPr bwMode="auto">
            <a:xfrm>
              <a:off x="4432085" y="3310691"/>
              <a:ext cx="543557" cy="543557"/>
              <a:chOff x="4300222" y="1112525"/>
              <a:chExt cx="543557" cy="543557"/>
            </a:xfrm>
          </p:grpSpPr>
          <p:sp>
            <p:nvSpPr>
              <p:cNvPr id="176" name="Flowchart: Off-page Connector 122"/>
              <p:cNvSpPr/>
              <p:nvPr/>
            </p:nvSpPr>
            <p:spPr bwMode="auto">
              <a:xfrm>
                <a:off x="4300222" y="1112525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77" name="Freeform 52"/>
              <p:cNvSpPr>
                <a:spLocks noEditPoints="1"/>
              </p:cNvSpPr>
              <p:nvPr/>
            </p:nvSpPr>
            <p:spPr bwMode="auto">
              <a:xfrm>
                <a:off x="4412721" y="119683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173" name="Round Same Side Corner Rectangle 153"/>
            <p:cNvSpPr/>
            <p:nvPr/>
          </p:nvSpPr>
          <p:spPr bwMode="auto">
            <a:xfrm>
              <a:off x="3851716" y="2576331"/>
              <a:ext cx="1704296" cy="738544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2CC"/>
            </a:solidFill>
            <a:ln w="19050" cap="flat" cmpd="sng" algn="ctr">
              <a:solidFill>
                <a:srgbClr val="FFD96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Модуль «Планирование КЗ».</a:t>
              </a:r>
              <a:b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</a:b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Рабочее место Д646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418529" y="4222939"/>
              <a:ext cx="57066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23</a:t>
              </a:r>
              <a:endParaRPr lang="en-US" sz="2000" b="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75" name="Rounded Rectangle 78"/>
            <p:cNvSpPr/>
            <p:nvPr/>
          </p:nvSpPr>
          <p:spPr bwMode="auto">
            <a:xfrm>
              <a:off x="4085247" y="3885362"/>
              <a:ext cx="1237232" cy="33590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78" name="Группа 177"/>
          <p:cNvGrpSpPr/>
          <p:nvPr/>
        </p:nvGrpSpPr>
        <p:grpSpPr bwMode="auto">
          <a:xfrm>
            <a:off x="1386963" y="2925506"/>
            <a:ext cx="1715594" cy="2025922"/>
            <a:chOff x="5193995" y="2285787"/>
            <a:chExt cx="1715594" cy="2025922"/>
          </a:xfrm>
        </p:grpSpPr>
        <p:cxnSp>
          <p:nvCxnSpPr>
            <p:cNvPr id="179" name="Straight Connector 62"/>
            <p:cNvCxnSpPr>
              <a:cxnSpLocks/>
              <a:endCxn id="143" idx="47"/>
            </p:cNvCxnSpPr>
            <p:nvPr/>
          </p:nvCxnSpPr>
          <p:spPr bwMode="auto">
            <a:xfrm flipH="1">
              <a:off x="6046327" y="3646841"/>
              <a:ext cx="5464" cy="55354"/>
            </a:xfrm>
            <a:prstGeom prst="line">
              <a:avLst/>
            </a:prstGeom>
            <a:noFill/>
            <a:ln w="19050" cap="flat" cmpd="sng" algn="ctr">
              <a:solidFill>
                <a:srgbClr val="0476BF"/>
              </a:solidFill>
              <a:prstDash val="sysDot"/>
              <a:headEnd type="none"/>
              <a:tailEnd type="none"/>
            </a:ln>
            <a:effectLst/>
          </p:spPr>
        </p:cxnSp>
        <p:grpSp>
          <p:nvGrpSpPr>
            <p:cNvPr id="180" name="Group 54"/>
            <p:cNvGrpSpPr/>
            <p:nvPr/>
          </p:nvGrpSpPr>
          <p:grpSpPr bwMode="auto">
            <a:xfrm>
              <a:off x="5780013" y="3085409"/>
              <a:ext cx="543557" cy="543557"/>
              <a:chOff x="4300222" y="1131575"/>
              <a:chExt cx="543557" cy="543557"/>
            </a:xfrm>
          </p:grpSpPr>
          <p:sp>
            <p:nvSpPr>
              <p:cNvPr id="184" name="Flowchart: Off-page Connector 122"/>
              <p:cNvSpPr/>
              <p:nvPr/>
            </p:nvSpPr>
            <p:spPr bwMode="auto">
              <a:xfrm>
                <a:off x="4300222" y="1131575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85" name="Freeform 52"/>
              <p:cNvSpPr>
                <a:spLocks noEditPoints="1"/>
              </p:cNvSpPr>
              <p:nvPr/>
            </p:nvSpPr>
            <p:spPr bwMode="auto">
              <a:xfrm>
                <a:off x="4412721" y="121588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181" name="Round Same Side Corner Rectangle 153"/>
            <p:cNvSpPr/>
            <p:nvPr/>
          </p:nvSpPr>
          <p:spPr bwMode="auto">
            <a:xfrm>
              <a:off x="5193995" y="2285787"/>
              <a:ext cx="1715594" cy="80543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Модуль «Планирование ЕИ».</a:t>
              </a:r>
              <a:b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</a:b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Рабочее место Д646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82" name="TextBox 181"/>
            <p:cNvSpPr txBox="1"/>
            <p:nvPr/>
          </p:nvSpPr>
          <p:spPr bwMode="auto">
            <a:xfrm>
              <a:off x="5766457" y="4003932"/>
              <a:ext cx="57066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23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83" name="Rounded Rectangle 78"/>
            <p:cNvSpPr/>
            <p:nvPr/>
          </p:nvSpPr>
          <p:spPr bwMode="auto">
            <a:xfrm>
              <a:off x="5433175" y="3662107"/>
              <a:ext cx="1237232" cy="33590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94" name="Группа 193"/>
          <p:cNvGrpSpPr/>
          <p:nvPr/>
        </p:nvGrpSpPr>
        <p:grpSpPr bwMode="auto">
          <a:xfrm>
            <a:off x="6767535" y="3054282"/>
            <a:ext cx="1488044" cy="1732546"/>
            <a:chOff x="8538263" y="2496140"/>
            <a:chExt cx="1488044" cy="1732546"/>
          </a:xfrm>
        </p:grpSpPr>
        <p:grpSp>
          <p:nvGrpSpPr>
            <p:cNvPr id="195" name="Group 54"/>
            <p:cNvGrpSpPr/>
            <p:nvPr/>
          </p:nvGrpSpPr>
          <p:grpSpPr bwMode="auto">
            <a:xfrm>
              <a:off x="9010506" y="2957204"/>
              <a:ext cx="543557" cy="543557"/>
              <a:chOff x="4300222" y="1131575"/>
              <a:chExt cx="543557" cy="543557"/>
            </a:xfrm>
          </p:grpSpPr>
          <p:sp>
            <p:nvSpPr>
              <p:cNvPr id="199" name="Flowchart: Off-page Connector 122"/>
              <p:cNvSpPr/>
              <p:nvPr/>
            </p:nvSpPr>
            <p:spPr bwMode="auto">
              <a:xfrm>
                <a:off x="4300222" y="1131575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0" name="Freeform 52"/>
              <p:cNvSpPr>
                <a:spLocks noEditPoints="1"/>
              </p:cNvSpPr>
              <p:nvPr/>
            </p:nvSpPr>
            <p:spPr bwMode="auto">
              <a:xfrm>
                <a:off x="4412721" y="121588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196" name="TextBox 195"/>
            <p:cNvSpPr txBox="1"/>
            <p:nvPr/>
          </p:nvSpPr>
          <p:spPr bwMode="auto">
            <a:xfrm>
              <a:off x="8996950" y="3920909"/>
              <a:ext cx="57066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24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97" name="Round Same Side Corner Rectangle 153"/>
            <p:cNvSpPr/>
            <p:nvPr/>
          </p:nvSpPr>
          <p:spPr bwMode="auto">
            <a:xfrm>
              <a:off x="8538263" y="2496140"/>
              <a:ext cx="1488044" cy="500033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Модуль «Сметная комиссия»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98" name="Rounded Rectangle 78"/>
            <p:cNvSpPr/>
            <p:nvPr/>
          </p:nvSpPr>
          <p:spPr bwMode="auto">
            <a:xfrm>
              <a:off x="8587114" y="3531398"/>
              <a:ext cx="1390341" cy="38994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200">
                  <a:solidFill>
                    <a:prstClr val="white"/>
                  </a:solidFill>
                  <a:latin typeface="Arial"/>
                </a:rPr>
                <a:t>Инлайн</a:t>
              </a:r>
              <a:r>
                <a:rPr lang="ru-RU" sz="1200">
                  <a:solidFill>
                    <a:prstClr val="white"/>
                  </a:solidFill>
                  <a:latin typeface="Arial"/>
                </a:rPr>
                <a:t> Групп</a:t>
              </a:r>
              <a:endParaRPr lang="en-US" sz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01" name="Группа 200"/>
          <p:cNvGrpSpPr/>
          <p:nvPr/>
        </p:nvGrpSpPr>
        <p:grpSpPr bwMode="auto">
          <a:xfrm>
            <a:off x="9268566" y="813148"/>
            <a:ext cx="1242065" cy="1701419"/>
            <a:chOff x="10722565" y="1783652"/>
            <a:chExt cx="1242065" cy="1701419"/>
          </a:xfrm>
        </p:grpSpPr>
        <p:grpSp>
          <p:nvGrpSpPr>
            <p:cNvPr id="202" name="Group 54"/>
            <p:cNvGrpSpPr/>
            <p:nvPr/>
          </p:nvGrpSpPr>
          <p:grpSpPr bwMode="auto">
            <a:xfrm>
              <a:off x="11071819" y="2215631"/>
              <a:ext cx="543557" cy="543557"/>
              <a:chOff x="4300222" y="1131575"/>
              <a:chExt cx="543557" cy="543557"/>
            </a:xfrm>
          </p:grpSpPr>
          <p:sp>
            <p:nvSpPr>
              <p:cNvPr id="206" name="Flowchart: Off-page Connector 122"/>
              <p:cNvSpPr/>
              <p:nvPr/>
            </p:nvSpPr>
            <p:spPr bwMode="auto">
              <a:xfrm>
                <a:off x="4300222" y="1131575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7" name="Freeform 52"/>
              <p:cNvSpPr>
                <a:spLocks noEditPoints="1"/>
              </p:cNvSpPr>
              <p:nvPr/>
            </p:nvSpPr>
            <p:spPr bwMode="auto">
              <a:xfrm>
                <a:off x="4412721" y="121588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203" name="TextBox 202"/>
            <p:cNvSpPr txBox="1"/>
            <p:nvPr/>
          </p:nvSpPr>
          <p:spPr bwMode="auto">
            <a:xfrm>
              <a:off x="11058262" y="3177294"/>
              <a:ext cx="57067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25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04" name="Round Same Side Corner Rectangle 153"/>
            <p:cNvSpPr/>
            <p:nvPr/>
          </p:nvSpPr>
          <p:spPr bwMode="auto">
            <a:xfrm>
              <a:off x="10722565" y="1783652"/>
              <a:ext cx="1242065" cy="42770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Проведение закупок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205" name="Rounded Rectangle 78"/>
            <p:cNvSpPr/>
            <p:nvPr/>
          </p:nvSpPr>
          <p:spPr bwMode="auto">
            <a:xfrm>
              <a:off x="10760980" y="2788147"/>
              <a:ext cx="1165234" cy="38988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200">
                  <a:solidFill>
                    <a:prstClr val="white"/>
                  </a:solidFill>
                  <a:latin typeface="Arial"/>
                </a:rPr>
                <a:t>Внешний контрагент</a:t>
              </a:r>
              <a:endParaRPr lang="en-US" sz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08" name="Группа 207"/>
          <p:cNvGrpSpPr/>
          <p:nvPr/>
        </p:nvGrpSpPr>
        <p:grpSpPr bwMode="auto">
          <a:xfrm>
            <a:off x="10813511" y="809399"/>
            <a:ext cx="1242065" cy="1541356"/>
            <a:chOff x="9344001" y="848829"/>
            <a:chExt cx="1242065" cy="1541356"/>
          </a:xfrm>
        </p:grpSpPr>
        <p:grpSp>
          <p:nvGrpSpPr>
            <p:cNvPr id="209" name="Group 54"/>
            <p:cNvGrpSpPr/>
            <p:nvPr/>
          </p:nvGrpSpPr>
          <p:grpSpPr bwMode="auto">
            <a:xfrm>
              <a:off x="9693255" y="1145802"/>
              <a:ext cx="543557" cy="543557"/>
              <a:chOff x="4300222" y="1131575"/>
              <a:chExt cx="543557" cy="543557"/>
            </a:xfrm>
          </p:grpSpPr>
          <p:sp>
            <p:nvSpPr>
              <p:cNvPr id="213" name="Flowchart: Off-page Connector 122"/>
              <p:cNvSpPr/>
              <p:nvPr/>
            </p:nvSpPr>
            <p:spPr bwMode="auto">
              <a:xfrm>
                <a:off x="4300222" y="1131575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14" name="Freeform 52"/>
              <p:cNvSpPr>
                <a:spLocks noEditPoints="1"/>
              </p:cNvSpPr>
              <p:nvPr/>
            </p:nvSpPr>
            <p:spPr bwMode="auto">
              <a:xfrm>
                <a:off x="4412721" y="121588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210" name="TextBox 209"/>
            <p:cNvSpPr txBox="1"/>
            <p:nvPr/>
          </p:nvSpPr>
          <p:spPr bwMode="auto">
            <a:xfrm>
              <a:off x="9679698" y="2082408"/>
              <a:ext cx="57067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25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11" name="Round Same Side Corner Rectangle 153"/>
            <p:cNvSpPr/>
            <p:nvPr/>
          </p:nvSpPr>
          <p:spPr bwMode="auto">
            <a:xfrm>
              <a:off x="9344001" y="848829"/>
              <a:ext cx="1242065" cy="288035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Модуль ПКФ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212" name="Rounded Rectangle 78"/>
            <p:cNvSpPr/>
            <p:nvPr/>
          </p:nvSpPr>
          <p:spPr bwMode="auto">
            <a:xfrm>
              <a:off x="9346417" y="1722573"/>
              <a:ext cx="1237232" cy="360704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200">
                  <a:solidFill>
                    <a:prstClr val="white"/>
                  </a:solidFill>
                  <a:latin typeface="Arial"/>
                </a:rPr>
                <a:t>Внешний контрагент</a:t>
              </a:r>
              <a:endParaRPr lang="en-US" sz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 bwMode="auto">
          <a:xfrm>
            <a:off x="5230574" y="3054282"/>
            <a:ext cx="1353730" cy="1765799"/>
            <a:chOff x="4788656" y="2844525"/>
            <a:chExt cx="1353730" cy="1765799"/>
          </a:xfrm>
        </p:grpSpPr>
        <p:cxnSp>
          <p:nvCxnSpPr>
            <p:cNvPr id="187" name="Straight Connector 62"/>
            <p:cNvCxnSpPr>
              <a:cxnSpLocks/>
            </p:cNvCxnSpPr>
            <p:nvPr/>
          </p:nvCxnSpPr>
          <p:spPr bwMode="auto">
            <a:xfrm>
              <a:off x="5496795" y="3471992"/>
              <a:ext cx="0" cy="756000"/>
            </a:xfrm>
            <a:prstGeom prst="line">
              <a:avLst/>
            </a:prstGeom>
            <a:noFill/>
            <a:ln w="19050" cap="flat" cmpd="sng" algn="ctr">
              <a:solidFill>
                <a:srgbClr val="0476BF"/>
              </a:solidFill>
              <a:prstDash val="sysDot"/>
              <a:headEnd type="none"/>
              <a:tailEnd type="none"/>
            </a:ln>
            <a:effectLst/>
          </p:spPr>
        </p:cxnSp>
        <p:grpSp>
          <p:nvGrpSpPr>
            <p:cNvPr id="188" name="Group 54"/>
            <p:cNvGrpSpPr/>
            <p:nvPr/>
          </p:nvGrpSpPr>
          <p:grpSpPr bwMode="auto">
            <a:xfrm>
              <a:off x="5225017" y="2994865"/>
              <a:ext cx="543557" cy="885971"/>
              <a:chOff x="4300222" y="1215881"/>
              <a:chExt cx="543557" cy="885971"/>
            </a:xfrm>
          </p:grpSpPr>
          <p:sp>
            <p:nvSpPr>
              <p:cNvPr id="192" name="Flowchart: Off-page Connector 122"/>
              <p:cNvSpPr/>
              <p:nvPr/>
            </p:nvSpPr>
            <p:spPr bwMode="auto">
              <a:xfrm>
                <a:off x="4300222" y="1558295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93" name="Freeform 52"/>
              <p:cNvSpPr>
                <a:spLocks noEditPoints="1"/>
              </p:cNvSpPr>
              <p:nvPr/>
            </p:nvSpPr>
            <p:spPr bwMode="auto">
              <a:xfrm>
                <a:off x="4412721" y="121588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 bwMode="auto">
            <a:xfrm>
              <a:off x="5211461" y="4302547"/>
              <a:ext cx="57066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24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90" name="Round Same Side Corner Rectangle 153"/>
            <p:cNvSpPr/>
            <p:nvPr/>
          </p:nvSpPr>
          <p:spPr bwMode="auto">
            <a:xfrm>
              <a:off x="4788656" y="2844525"/>
              <a:ext cx="1353730" cy="509085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Модуль</a:t>
              </a:r>
              <a:b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</a:b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«Анализ цены»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191" name="Rounded Rectangle 78"/>
            <p:cNvSpPr/>
            <p:nvPr/>
          </p:nvSpPr>
          <p:spPr bwMode="auto">
            <a:xfrm>
              <a:off x="4851205" y="3927836"/>
              <a:ext cx="1291181" cy="37104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200">
                  <a:solidFill>
                    <a:prstClr val="white"/>
                  </a:solidFill>
                  <a:latin typeface="Arial"/>
                </a:rPr>
                <a:t>Инлайн</a:t>
              </a:r>
              <a:r>
                <a:rPr lang="ru-RU" sz="1200">
                  <a:solidFill>
                    <a:prstClr val="white"/>
                  </a:solidFill>
                  <a:latin typeface="Arial"/>
                </a:rPr>
                <a:t> Групп</a:t>
              </a:r>
              <a:endParaRPr lang="en-US" sz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3" name="Freeform 52"/>
            <p:cNvSpPr>
              <a:spLocks noEditPoints="1"/>
            </p:cNvSpPr>
            <p:nvPr/>
          </p:nvSpPr>
          <p:spPr bwMode="auto">
            <a:xfrm>
              <a:off x="5337178" y="3415012"/>
              <a:ext cx="325750" cy="32575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 fill="norm" stroke="1" extrusionOk="0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 defTabSz="1031626">
                <a:defRPr/>
              </a:pPr>
              <a:endParaRPr lang="en-US" sz="200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224" name="Группа 223"/>
          <p:cNvGrpSpPr/>
          <p:nvPr/>
        </p:nvGrpSpPr>
        <p:grpSpPr bwMode="auto">
          <a:xfrm>
            <a:off x="8395801" y="2951343"/>
            <a:ext cx="1702990" cy="1685082"/>
            <a:chOff x="9907616" y="2585509"/>
            <a:chExt cx="1702990" cy="1685082"/>
          </a:xfrm>
        </p:grpSpPr>
        <p:grpSp>
          <p:nvGrpSpPr>
            <p:cNvPr id="225" name="Group 54"/>
            <p:cNvGrpSpPr/>
            <p:nvPr/>
          </p:nvGrpSpPr>
          <p:grpSpPr bwMode="auto">
            <a:xfrm>
              <a:off x="10487332" y="2984800"/>
              <a:ext cx="543557" cy="543557"/>
              <a:chOff x="4300222" y="1131575"/>
              <a:chExt cx="543557" cy="543557"/>
            </a:xfrm>
          </p:grpSpPr>
          <p:sp>
            <p:nvSpPr>
              <p:cNvPr id="229" name="Flowchart: Off-page Connector 122"/>
              <p:cNvSpPr/>
              <p:nvPr/>
            </p:nvSpPr>
            <p:spPr bwMode="auto">
              <a:xfrm>
                <a:off x="4300222" y="1131575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30" name="Freeform 52"/>
              <p:cNvSpPr>
                <a:spLocks noEditPoints="1"/>
              </p:cNvSpPr>
              <p:nvPr/>
            </p:nvSpPr>
            <p:spPr bwMode="auto">
              <a:xfrm>
                <a:off x="4412721" y="121588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226" name="TextBox 225"/>
            <p:cNvSpPr txBox="1"/>
            <p:nvPr/>
          </p:nvSpPr>
          <p:spPr bwMode="auto">
            <a:xfrm>
              <a:off x="10473775" y="3962814"/>
              <a:ext cx="57067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24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27" name="Round Same Side Corner Rectangle 153"/>
            <p:cNvSpPr/>
            <p:nvPr/>
          </p:nvSpPr>
          <p:spPr bwMode="auto">
            <a:xfrm>
              <a:off x="9907616" y="2585509"/>
              <a:ext cx="1702990" cy="39769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Модуль «Формирование ДС»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228" name="Rounded Rectangle 78"/>
            <p:cNvSpPr/>
            <p:nvPr/>
          </p:nvSpPr>
          <p:spPr bwMode="auto">
            <a:xfrm>
              <a:off x="10140494" y="3575723"/>
              <a:ext cx="1237232" cy="39611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 bwMode="auto">
          <a:xfrm>
            <a:off x="10178478" y="2622084"/>
            <a:ext cx="1726084" cy="1879560"/>
            <a:chOff x="10114644" y="2656505"/>
            <a:chExt cx="1726084" cy="1879560"/>
          </a:xfrm>
        </p:grpSpPr>
        <p:cxnSp>
          <p:nvCxnSpPr>
            <p:cNvPr id="216" name="Straight Connector 62"/>
            <p:cNvCxnSpPr>
              <a:cxnSpLocks/>
            </p:cNvCxnSpPr>
            <p:nvPr/>
          </p:nvCxnSpPr>
          <p:spPr bwMode="auto">
            <a:xfrm>
              <a:off x="10977685" y="3577884"/>
              <a:ext cx="0" cy="216000"/>
            </a:xfrm>
            <a:prstGeom prst="line">
              <a:avLst/>
            </a:prstGeom>
            <a:noFill/>
            <a:ln w="19050" cap="flat" cmpd="sng" algn="ctr">
              <a:solidFill>
                <a:srgbClr val="0476BF"/>
              </a:solidFill>
              <a:prstDash val="sysDot"/>
              <a:headEnd type="none"/>
              <a:tailEnd type="none"/>
            </a:ln>
            <a:effectLst/>
          </p:spPr>
        </p:cxnSp>
        <p:sp>
          <p:nvSpPr>
            <p:cNvPr id="220" name="Flowchart: Off-page Connector 122"/>
            <p:cNvSpPr/>
            <p:nvPr/>
          </p:nvSpPr>
          <p:spPr bwMode="auto">
            <a:xfrm>
              <a:off x="10705907" y="3230076"/>
              <a:ext cx="543557" cy="543557"/>
            </a:xfrm>
            <a:prstGeom prst="flowChartOffpageConnector">
              <a:avLst/>
            </a:prstGeom>
            <a:solidFill>
              <a:srgbClr val="0476BF"/>
            </a:solidFill>
            <a:ln w="25400" cap="flat" cmpd="sng" algn="ctr">
              <a:noFill/>
              <a:prstDash val="solid"/>
            </a:ln>
            <a:effectLst/>
          </p:spPr>
          <p:txBody>
            <a:bodyPr tIns="91440" rtlCol="0" anchor="ctr"/>
            <a:lstStyle/>
            <a:p>
              <a:pPr algn="ctr" defTabSz="1031626">
                <a:defRPr/>
              </a:pPr>
              <a:endParaRPr lang="en-US" sz="20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18" name="TextBox 217"/>
            <p:cNvSpPr txBox="1"/>
            <p:nvPr/>
          </p:nvSpPr>
          <p:spPr bwMode="auto">
            <a:xfrm>
              <a:off x="10692349" y="4228288"/>
              <a:ext cx="57067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24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19" name="Round Same Side Corner Rectangle 153"/>
            <p:cNvSpPr/>
            <p:nvPr/>
          </p:nvSpPr>
          <p:spPr bwMode="auto">
            <a:xfrm>
              <a:off x="10114644" y="2656505"/>
              <a:ext cx="1726084" cy="603351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Модуль «Рассмотрение ДС» 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231" name="Rounded Rectangle 78"/>
            <p:cNvSpPr/>
            <p:nvPr/>
          </p:nvSpPr>
          <p:spPr bwMode="auto">
            <a:xfrm>
              <a:off x="10350513" y="3829131"/>
              <a:ext cx="1237232" cy="39611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32" name="Группа 231"/>
          <p:cNvGrpSpPr/>
          <p:nvPr/>
        </p:nvGrpSpPr>
        <p:grpSpPr bwMode="auto">
          <a:xfrm>
            <a:off x="7321236" y="788426"/>
            <a:ext cx="1700569" cy="2074753"/>
            <a:chOff x="7913211" y="2732887"/>
            <a:chExt cx="1700569" cy="2074753"/>
          </a:xfrm>
        </p:grpSpPr>
        <p:sp>
          <p:nvSpPr>
            <p:cNvPr id="233" name="TextBox 232"/>
            <p:cNvSpPr txBox="1"/>
            <p:nvPr/>
          </p:nvSpPr>
          <p:spPr bwMode="auto">
            <a:xfrm>
              <a:off x="8482777" y="4499863"/>
              <a:ext cx="57067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25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34" name="Rounded Rectangle 78"/>
            <p:cNvSpPr/>
            <p:nvPr/>
          </p:nvSpPr>
          <p:spPr bwMode="auto">
            <a:xfrm>
              <a:off x="8144879" y="4118928"/>
              <a:ext cx="1237232" cy="39611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5" name="Flowchart: Off-page Connector 122"/>
            <p:cNvSpPr/>
            <p:nvPr/>
          </p:nvSpPr>
          <p:spPr bwMode="auto">
            <a:xfrm>
              <a:off x="8485609" y="3515599"/>
              <a:ext cx="543557" cy="543557"/>
            </a:xfrm>
            <a:prstGeom prst="flowChartOffpageConnector">
              <a:avLst/>
            </a:prstGeom>
            <a:solidFill>
              <a:srgbClr val="0476BF"/>
            </a:solidFill>
            <a:ln w="25400" cap="flat" cmpd="sng" algn="ctr">
              <a:noFill/>
              <a:prstDash val="solid"/>
            </a:ln>
            <a:effectLst/>
          </p:spPr>
          <p:txBody>
            <a:bodyPr tIns="91440" rtlCol="0" anchor="ctr"/>
            <a:lstStyle/>
            <a:p>
              <a:pPr algn="ctr" defTabSz="1031626">
                <a:defRPr/>
              </a:pPr>
              <a:endParaRPr lang="en-US" sz="20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6" name="Freeform 52"/>
            <p:cNvSpPr>
              <a:spLocks noEditPoints="1"/>
            </p:cNvSpPr>
            <p:nvPr/>
          </p:nvSpPr>
          <p:spPr bwMode="auto">
            <a:xfrm>
              <a:off x="8598108" y="3599904"/>
              <a:ext cx="325750" cy="32575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 fill="norm" stroke="1" extrusionOk="0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 defTabSz="1031626">
                <a:defRPr/>
              </a:pPr>
              <a:endParaRPr lang="en-US" sz="20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37" name="Round Same Side Corner Rectangle 153"/>
            <p:cNvSpPr/>
            <p:nvPr/>
          </p:nvSpPr>
          <p:spPr bwMode="auto">
            <a:xfrm>
              <a:off x="7913211" y="2732887"/>
              <a:ext cx="1700569" cy="7843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1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Инструмент принятия решений руководителями по ДС</a:t>
              </a:r>
              <a:endParaRPr lang="en-US" sz="11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</p:grpSp>
      <p:sp>
        <p:nvSpPr>
          <p:cNvPr id="238" name="Прямоугольник с двумя усеченными противолежащими углами 237"/>
          <p:cNvSpPr/>
          <p:nvPr/>
        </p:nvSpPr>
        <p:spPr bwMode="auto">
          <a:xfrm>
            <a:off x="7581687" y="4841064"/>
            <a:ext cx="4509609" cy="1892443"/>
          </a:xfrm>
          <a:prstGeom prst="snip2DiagRect">
            <a:avLst>
              <a:gd name="adj1" fmla="val 0"/>
              <a:gd name="adj2" fmla="val 713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E28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200" b="1">
                <a:solidFill>
                  <a:schemeClr val="tx1"/>
                </a:solidFill>
              </a:rPr>
              <a:t>Перечень ключевых документов: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200">
                <a:solidFill>
                  <a:schemeClr val="tx1"/>
                </a:solidFill>
              </a:rPr>
              <a:t>План-график, расчет трудозатрат (1 мес.)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200">
                <a:solidFill>
                  <a:schemeClr val="tx1"/>
                </a:solidFill>
              </a:rPr>
              <a:t>Функциональные требования (1 мес.)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200">
                <a:solidFill>
                  <a:schemeClr val="tx1"/>
                </a:solidFill>
              </a:rPr>
              <a:t>Техническое задание (2 мес.)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200">
                <a:solidFill>
                  <a:schemeClr val="tx1"/>
                </a:solidFill>
              </a:rPr>
              <a:t>ЧТЗ на ПОИБ (1 мес.)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200">
                <a:solidFill>
                  <a:schemeClr val="tx1"/>
                </a:solidFill>
              </a:rPr>
              <a:t>Проектное решение по СЛ (2 мес.)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200">
                <a:solidFill>
                  <a:schemeClr val="tx1"/>
                </a:solidFill>
              </a:rPr>
              <a:t>Проектное решение по СТИ (2 мес.)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200">
                <a:solidFill>
                  <a:schemeClr val="tx1"/>
                </a:solidFill>
              </a:rPr>
              <a:t>Функционально-техническое проектное решение (3 мес.)</a:t>
            </a:r>
            <a:endParaRPr/>
          </a:p>
          <a:p>
            <a:pPr marL="342900" indent="-342900">
              <a:buFontTx/>
              <a:buAutoNum type="arabicPeriod"/>
              <a:defRPr/>
            </a:pPr>
            <a:r>
              <a:rPr lang="ru-RU" sz="1200">
                <a:solidFill>
                  <a:schemeClr val="tx1"/>
                </a:solidFill>
              </a:rPr>
              <a:t>Матрица ролей и полномочий (1 мес.)</a:t>
            </a:r>
            <a:endParaRPr/>
          </a:p>
          <a:p>
            <a:pPr>
              <a:defRPr/>
            </a:pPr>
            <a:r>
              <a:rPr lang="ru-RU" sz="1000">
                <a:solidFill>
                  <a:srgbClr val="C00000"/>
                </a:solidFill>
              </a:rPr>
              <a:t> </a:t>
            </a:r>
            <a:r>
              <a:rPr lang="ru-RU" sz="1000" b="1">
                <a:solidFill>
                  <a:srgbClr val="C00000"/>
                </a:solidFill>
              </a:rPr>
              <a:t>!</a:t>
            </a:r>
            <a:r>
              <a:rPr lang="ru-RU" sz="1000" i="1">
                <a:solidFill>
                  <a:srgbClr val="C00000"/>
                </a:solidFill>
              </a:rPr>
              <a:t>          средний срок по документации не менее 9 мес.</a:t>
            </a:r>
            <a:endParaRPr/>
          </a:p>
        </p:txBody>
      </p:sp>
      <p:grpSp>
        <p:nvGrpSpPr>
          <p:cNvPr id="241" name="Группа 240"/>
          <p:cNvGrpSpPr/>
          <p:nvPr/>
        </p:nvGrpSpPr>
        <p:grpSpPr bwMode="auto">
          <a:xfrm>
            <a:off x="1932336" y="5035176"/>
            <a:ext cx="1666380" cy="1681598"/>
            <a:chOff x="316805" y="4337175"/>
            <a:chExt cx="1666380" cy="1681598"/>
          </a:xfrm>
        </p:grpSpPr>
        <p:sp>
          <p:nvSpPr>
            <p:cNvPr id="246" name="Flowchart: Off-page Connector 122"/>
            <p:cNvSpPr/>
            <p:nvPr/>
          </p:nvSpPr>
          <p:spPr bwMode="auto">
            <a:xfrm>
              <a:off x="878217" y="4843359"/>
              <a:ext cx="543557" cy="543557"/>
            </a:xfrm>
            <a:prstGeom prst="flowChartOffpageConnector">
              <a:avLst/>
            </a:prstGeom>
            <a:solidFill>
              <a:srgbClr val="0476BF"/>
            </a:solidFill>
            <a:ln w="25400" cap="flat" cmpd="sng" algn="ctr">
              <a:noFill/>
              <a:prstDash val="solid"/>
            </a:ln>
            <a:effectLst/>
          </p:spPr>
          <p:txBody>
            <a:bodyPr tIns="91440" rtlCol="0" anchor="ctr"/>
            <a:lstStyle/>
            <a:p>
              <a:pPr algn="ctr" defTabSz="1031626">
                <a:defRPr/>
              </a:pPr>
              <a:endParaRPr lang="en-US" sz="20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3" name="TextBox 242"/>
            <p:cNvSpPr txBox="1"/>
            <p:nvPr/>
          </p:nvSpPr>
          <p:spPr bwMode="auto">
            <a:xfrm>
              <a:off x="864660" y="5710996"/>
              <a:ext cx="57066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2023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44" name="Round Same Side Corner Rectangle 153"/>
            <p:cNvSpPr/>
            <p:nvPr/>
          </p:nvSpPr>
          <p:spPr bwMode="auto">
            <a:xfrm>
              <a:off x="316805" y="4337175"/>
              <a:ext cx="1666380" cy="59484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lnSpc>
                  <a:spcPts val="1300"/>
                </a:lnSpc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Улучшенный сервис отслеживания закупок 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245" name="Rounded Rectangle 78"/>
            <p:cNvSpPr/>
            <p:nvPr/>
          </p:nvSpPr>
          <p:spPr bwMode="auto">
            <a:xfrm>
              <a:off x="531379" y="5395408"/>
              <a:ext cx="1237232" cy="33590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48" name="Группа 247"/>
          <p:cNvGrpSpPr/>
          <p:nvPr/>
        </p:nvGrpSpPr>
        <p:grpSpPr bwMode="auto">
          <a:xfrm>
            <a:off x="5400812" y="5035176"/>
            <a:ext cx="1600744" cy="1705738"/>
            <a:chOff x="349623" y="4132141"/>
            <a:chExt cx="1600744" cy="1705738"/>
          </a:xfrm>
        </p:grpSpPr>
        <p:sp>
          <p:nvSpPr>
            <p:cNvPr id="249" name="Flowchart: Off-page Connector 122"/>
            <p:cNvSpPr/>
            <p:nvPr/>
          </p:nvSpPr>
          <p:spPr bwMode="auto">
            <a:xfrm>
              <a:off x="878217" y="4624633"/>
              <a:ext cx="543557" cy="543557"/>
            </a:xfrm>
            <a:prstGeom prst="flowChartOffpageConnector">
              <a:avLst/>
            </a:prstGeom>
            <a:solidFill>
              <a:srgbClr val="0476BF"/>
            </a:solidFill>
            <a:ln w="25400" cap="flat" cmpd="sng" algn="ctr">
              <a:noFill/>
              <a:prstDash val="solid"/>
            </a:ln>
            <a:effectLst/>
          </p:spPr>
          <p:txBody>
            <a:bodyPr tIns="91440" rtlCol="0" anchor="ctr"/>
            <a:lstStyle/>
            <a:p>
              <a:pPr algn="ctr" defTabSz="1031626">
                <a:defRPr/>
              </a:pPr>
              <a:endParaRPr lang="en-US" sz="20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50" name="TextBox 249"/>
            <p:cNvSpPr txBox="1"/>
            <p:nvPr/>
          </p:nvSpPr>
          <p:spPr bwMode="auto">
            <a:xfrm>
              <a:off x="864660" y="5530102"/>
              <a:ext cx="57066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2023</a:t>
              </a:r>
              <a:endParaRPr lang="en-US" sz="200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51" name="Round Same Side Corner Rectangle 153"/>
            <p:cNvSpPr/>
            <p:nvPr/>
          </p:nvSpPr>
          <p:spPr bwMode="auto">
            <a:xfrm>
              <a:off x="349623" y="4132141"/>
              <a:ext cx="1600744" cy="799883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031626">
                <a:lnSpc>
                  <a:spcPts val="1300"/>
                </a:lnSpc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Инструмент принятия решений руководителями по ППЗ 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252" name="Rounded Rectangle 78"/>
            <p:cNvSpPr/>
            <p:nvPr/>
          </p:nvSpPr>
          <p:spPr bwMode="auto">
            <a:xfrm>
              <a:off x="531379" y="5214514"/>
              <a:ext cx="1237232" cy="33590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53" name="Группа 252"/>
          <p:cNvGrpSpPr/>
          <p:nvPr/>
        </p:nvGrpSpPr>
        <p:grpSpPr bwMode="auto">
          <a:xfrm>
            <a:off x="3729256" y="5035176"/>
            <a:ext cx="1542196" cy="1700491"/>
            <a:chOff x="3932766" y="2830225"/>
            <a:chExt cx="1542196" cy="1700491"/>
          </a:xfrm>
        </p:grpSpPr>
        <p:cxnSp>
          <p:nvCxnSpPr>
            <p:cNvPr id="254" name="Straight Connector 62"/>
            <p:cNvCxnSpPr>
              <a:cxnSpLocks/>
            </p:cNvCxnSpPr>
            <p:nvPr/>
          </p:nvCxnSpPr>
          <p:spPr bwMode="auto">
            <a:xfrm>
              <a:off x="4703863" y="3879966"/>
              <a:ext cx="0" cy="178818"/>
            </a:xfrm>
            <a:prstGeom prst="line">
              <a:avLst/>
            </a:prstGeom>
            <a:noFill/>
            <a:ln w="19050" cap="flat" cmpd="sng" algn="ctr">
              <a:solidFill>
                <a:srgbClr val="0476BF"/>
              </a:solidFill>
              <a:prstDash val="sysDot"/>
              <a:headEnd type="none"/>
              <a:tailEnd type="none"/>
            </a:ln>
            <a:effectLst/>
          </p:spPr>
        </p:cxnSp>
        <p:grpSp>
          <p:nvGrpSpPr>
            <p:cNvPr id="255" name="Group 54"/>
            <p:cNvGrpSpPr/>
            <p:nvPr/>
          </p:nvGrpSpPr>
          <p:grpSpPr bwMode="auto">
            <a:xfrm>
              <a:off x="4432085" y="3310691"/>
              <a:ext cx="543557" cy="543557"/>
              <a:chOff x="4300222" y="1112525"/>
              <a:chExt cx="543557" cy="543557"/>
            </a:xfrm>
          </p:grpSpPr>
          <p:sp>
            <p:nvSpPr>
              <p:cNvPr id="259" name="Flowchart: Off-page Connector 122"/>
              <p:cNvSpPr/>
              <p:nvPr/>
            </p:nvSpPr>
            <p:spPr bwMode="auto">
              <a:xfrm>
                <a:off x="4300222" y="1112525"/>
                <a:ext cx="543557" cy="543557"/>
              </a:xfrm>
              <a:prstGeom prst="flowChartOffpageConnector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tIns="91440" rtlCol="0" anchor="ctr"/>
              <a:lstStyle/>
              <a:p>
                <a:pPr algn="ctr" defTabSz="1031626">
                  <a:defRPr/>
                </a:pPr>
                <a:endParaRPr lang="en-US" sz="20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Freeform 52"/>
              <p:cNvSpPr>
                <a:spLocks noEditPoints="1"/>
              </p:cNvSpPr>
              <p:nvPr/>
            </p:nvSpPr>
            <p:spPr bwMode="auto">
              <a:xfrm>
                <a:off x="4412721" y="1196831"/>
                <a:ext cx="325750" cy="325750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 fill="norm" stroke="1" extrusionOk="0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 defTabSz="1031626">
                  <a:defRPr/>
                </a:pPr>
                <a:endParaRPr lang="en-US" sz="20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256" name="Round Same Side Corner Rectangle 153"/>
            <p:cNvSpPr/>
            <p:nvPr/>
          </p:nvSpPr>
          <p:spPr bwMode="auto">
            <a:xfrm>
              <a:off x="3932766" y="2830225"/>
              <a:ext cx="1542196" cy="48464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2CC"/>
            </a:solidFill>
            <a:ln w="19050" cap="flat" cmpd="sng" algn="ctr">
              <a:solidFill>
                <a:srgbClr val="FFD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2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Автоматизация АЦ </a:t>
              </a:r>
              <a:endParaRPr 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endParaRPr>
            </a:p>
          </p:txBody>
        </p:sp>
        <p:sp>
          <p:nvSpPr>
            <p:cNvPr id="257" name="TextBox 256"/>
            <p:cNvSpPr txBox="1"/>
            <p:nvPr/>
          </p:nvSpPr>
          <p:spPr bwMode="auto">
            <a:xfrm>
              <a:off x="4090716" y="4222939"/>
              <a:ext cx="122629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000" b="1">
                  <a:solidFill>
                    <a:srgbClr val="0070C0"/>
                  </a:solidFill>
                  <a:latin typeface="Arial"/>
                </a:rPr>
                <a:t>20</a:t>
              </a:r>
              <a:r>
                <a:rPr lang="ru-RU" sz="2000" b="1">
                  <a:solidFill>
                    <a:srgbClr val="0070C0"/>
                  </a:solidFill>
                  <a:latin typeface="Arial"/>
                </a:rPr>
                <a:t>22-2025</a:t>
              </a:r>
              <a:endParaRPr lang="en-US" sz="2000" b="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58" name="Rounded Rectangle 78"/>
            <p:cNvSpPr/>
            <p:nvPr/>
          </p:nvSpPr>
          <p:spPr bwMode="auto">
            <a:xfrm>
              <a:off x="4085247" y="3885362"/>
              <a:ext cx="1237232" cy="335907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49FE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31626">
                <a:defRPr/>
              </a:pPr>
              <a:r>
                <a:rPr lang="ru-RU" sz="1400">
                  <a:solidFill>
                    <a:prstClr val="white"/>
                  </a:solidFill>
                  <a:latin typeface="Arial"/>
                </a:rPr>
                <a:t>ГП Информ</a:t>
              </a:r>
              <a:endParaRPr lang="en-US" sz="1400">
                <a:solidFill>
                  <a:prstClr val="white"/>
                </a:solidFill>
                <a:latin typeface="Arial"/>
              </a:endParaRPr>
            </a:p>
          </p:txBody>
        </p:sp>
      </p:grpSp>
      <p:cxnSp>
        <p:nvCxnSpPr>
          <p:cNvPr id="3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52"/>
          <p:cNvSpPr>
            <a:spLocks noEditPoints="1"/>
          </p:cNvSpPr>
          <p:nvPr/>
        </p:nvSpPr>
        <p:spPr bwMode="auto">
          <a:xfrm>
            <a:off x="2599440" y="5670681"/>
            <a:ext cx="325750" cy="32575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 fill="norm" stroke="1" extrusionOk="0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defTabSz="1031626">
              <a:defRPr/>
            </a:pPr>
            <a:endParaRPr lang="en-US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reeform 52"/>
          <p:cNvSpPr>
            <a:spLocks noEditPoints="1"/>
          </p:cNvSpPr>
          <p:nvPr/>
        </p:nvSpPr>
        <p:spPr bwMode="auto">
          <a:xfrm>
            <a:off x="10871958" y="3283316"/>
            <a:ext cx="325750" cy="32575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 fill="norm" stroke="1" extrusionOk="0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defTabSz="1031626">
              <a:defRPr/>
            </a:pPr>
            <a:endParaRPr lang="en-US" sz="2000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В 2023 году команда АСЭЗ 2.0 расширилась на 23 человека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grpSp>
        <p:nvGrpSpPr>
          <p:cNvPr id="83" name="Group 1"/>
          <p:cNvGrpSpPr/>
          <p:nvPr/>
        </p:nvGrpSpPr>
        <p:grpSpPr bwMode="auto">
          <a:xfrm>
            <a:off x="4993500" y="837720"/>
            <a:ext cx="2205000" cy="794520"/>
            <a:chOff x="4993200" y="837720"/>
            <a:chExt cx="2205000" cy="794520"/>
          </a:xfrm>
        </p:grpSpPr>
        <p:sp>
          <p:nvSpPr>
            <p:cNvPr id="84" name="Rectangle 49"/>
            <p:cNvSpPr/>
            <p:nvPr/>
          </p:nvSpPr>
          <p:spPr bwMode="auto">
            <a:xfrm>
              <a:off x="4993200" y="837720"/>
              <a:ext cx="2205000" cy="794520"/>
            </a:xfrm>
            <a:prstGeom prst="snip2DiagRect">
              <a:avLst>
                <a:gd name="adj1" fmla="val 0"/>
                <a:gd name="adj2" fmla="val 28655"/>
              </a:avLst>
            </a:prstGeom>
            <a:solidFill>
              <a:srgbClr val="EFF1F8"/>
            </a:solidFill>
            <a:ln w="12700">
              <a:solidFill>
                <a:srgbClr val="8FAADC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85" name="TextBox 7"/>
            <p:cNvSpPr/>
            <p:nvPr/>
          </p:nvSpPr>
          <p:spPr bwMode="auto">
            <a:xfrm>
              <a:off x="5923080" y="903240"/>
              <a:ext cx="115380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200" b="1" spc="-1">
                  <a:solidFill>
                    <a:srgbClr val="0070C0"/>
                  </a:solidFill>
                  <a:latin typeface="Arial"/>
                </a:rPr>
                <a:t>Марков</a:t>
              </a:r>
              <a:br>
                <a:rPr sz="1200">
                  <a:solidFill>
                    <a:prstClr val="black"/>
                  </a:solidFill>
                </a:rPr>
              </a:br>
              <a:r>
                <a:rPr lang="ru-RU" sz="1200" b="1" spc="-1">
                  <a:solidFill>
                    <a:srgbClr val="0070C0"/>
                  </a:solidFill>
                  <a:latin typeface="Arial"/>
                </a:rPr>
                <a:t>Максим</a:t>
              </a:r>
              <a:endParaRPr lang="ru-RU" sz="12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900" b="1" spc="-1">
                  <a:solidFill>
                    <a:srgbClr val="1E467E"/>
                  </a:solidFill>
                  <a:latin typeface="Arial"/>
                </a:rPr>
                <a:t>Департамент 646</a:t>
              </a:r>
              <a:br>
                <a:rPr sz="900">
                  <a:solidFill>
                    <a:prstClr val="black"/>
                  </a:solidFill>
                </a:rPr>
              </a:br>
              <a:r>
                <a:rPr lang="ru-RU" sz="800" b="1" spc="-1">
                  <a:solidFill>
                    <a:srgbClr val="1E467E"/>
                  </a:solidFill>
                  <a:latin typeface="Arial"/>
                </a:rPr>
                <a:t>Заказчик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87" name="Пятиугольник 98"/>
          <p:cNvSpPr/>
          <p:nvPr/>
        </p:nvSpPr>
        <p:spPr bwMode="auto">
          <a:xfrm>
            <a:off x="279000" y="1789560"/>
            <a:ext cx="5715720" cy="4874400"/>
          </a:xfrm>
          <a:prstGeom prst="snip2DiagRect">
            <a:avLst>
              <a:gd name="adj1" fmla="val 0"/>
              <a:gd name="adj2" fmla="val 5529"/>
            </a:avLst>
          </a:prstGeom>
          <a:noFill/>
          <a:ln w="19050">
            <a:solidFill>
              <a:srgbClr val="0079C2">
                <a:alpha val="50000"/>
              </a:srgbClr>
            </a:solidFill>
            <a:prstDash val="dash"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59760">
              <a:spcBef>
                <a:spcPts val="629"/>
              </a:spcBef>
              <a:defRPr/>
            </a:pPr>
            <a:endParaRPr lang="ru-RU" sz="1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feld 33"/>
          <p:cNvSpPr/>
          <p:nvPr/>
        </p:nvSpPr>
        <p:spPr bwMode="auto">
          <a:xfrm rot="16199999">
            <a:off x="2981940" y="394260"/>
            <a:ext cx="309840" cy="2781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="vert" lIns="45000" tIns="0" rIns="45000" bIns="0" anchor="t">
            <a:noAutofit/>
          </a:bodyPr>
          <a:lstStyle/>
          <a:p>
            <a:pPr algn="ctr">
              <a:defRPr/>
            </a:pPr>
            <a:r>
              <a:rPr lang="ru-RU" sz="1400" b="1" spc="-1">
                <a:solidFill>
                  <a:srgbClr val="0079C2"/>
                </a:solidFill>
                <a:latin typeface="Arial"/>
              </a:rPr>
              <a:t>ФУНКЦИОНАЛЬНЫЙ БЛОК</a:t>
            </a:r>
            <a:endParaRPr/>
          </a:p>
        </p:txBody>
      </p:sp>
      <p:sp>
        <p:nvSpPr>
          <p:cNvPr id="89" name="Пятиугольник 98"/>
          <p:cNvSpPr/>
          <p:nvPr/>
        </p:nvSpPr>
        <p:spPr bwMode="auto">
          <a:xfrm flipH="1">
            <a:off x="6210360" y="1789560"/>
            <a:ext cx="5715720" cy="4874400"/>
          </a:xfrm>
          <a:prstGeom prst="snip2DiagRect">
            <a:avLst>
              <a:gd name="adj1" fmla="val 0"/>
              <a:gd name="adj2" fmla="val 5724"/>
            </a:avLst>
          </a:prstGeom>
          <a:noFill/>
          <a:ln w="19050">
            <a:solidFill>
              <a:srgbClr val="0079C2">
                <a:alpha val="50000"/>
              </a:srgbClr>
            </a:solidFill>
            <a:prstDash val="dash"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59760">
              <a:spcBef>
                <a:spcPts val="629"/>
              </a:spcBef>
              <a:defRPr/>
            </a:pPr>
            <a:endParaRPr lang="ru-RU" sz="1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feld 33"/>
          <p:cNvSpPr/>
          <p:nvPr/>
        </p:nvSpPr>
        <p:spPr bwMode="auto">
          <a:xfrm rot="16199999">
            <a:off x="8867160" y="-27720"/>
            <a:ext cx="401760" cy="3642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="vert" lIns="45000" tIns="0" rIns="45000" bIns="0" anchor="ctr">
            <a:noAutofit/>
          </a:bodyPr>
          <a:lstStyle/>
          <a:p>
            <a:pPr algn="ctr">
              <a:defRPr/>
            </a:pPr>
            <a:r>
              <a:rPr lang="ru-RU" sz="1400" b="1" spc="-1">
                <a:solidFill>
                  <a:srgbClr val="0079C2"/>
                </a:solidFill>
                <a:latin typeface="Arial"/>
              </a:rPr>
              <a:t>БЛОК РАЗРАБОТКИ И АРХИТЕКТУРЫ</a:t>
            </a:r>
            <a:endParaRPr lang="ru-RU" sz="1400" spc="-1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3227400" y="3533362"/>
            <a:ext cx="1215360" cy="1459080"/>
            <a:chOff x="420120" y="5094720"/>
            <a:chExt cx="1215360" cy="1459080"/>
          </a:xfrm>
        </p:grpSpPr>
        <p:sp>
          <p:nvSpPr>
            <p:cNvPr id="91" name="Rectangle 49"/>
            <p:cNvSpPr/>
            <p:nvPr/>
          </p:nvSpPr>
          <p:spPr bwMode="auto">
            <a:xfrm>
              <a:off x="420120" y="5094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92D05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92" name="TextBox 17"/>
            <p:cNvSpPr/>
            <p:nvPr/>
          </p:nvSpPr>
          <p:spPr bwMode="auto">
            <a:xfrm>
              <a:off x="420120" y="5764320"/>
              <a:ext cx="1215360" cy="75405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Федына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Вера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Газпром Закупки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Бизнес-</a:t>
              </a:r>
              <a:br>
                <a:rPr lang="ru-RU" sz="800" spc="-1">
                  <a:solidFill>
                    <a:srgbClr val="808080"/>
                  </a:solidFill>
                  <a:latin typeface="Arial"/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аналитик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16" name="Group 15"/>
          <p:cNvGrpSpPr/>
          <p:nvPr/>
        </p:nvGrpSpPr>
        <p:grpSpPr bwMode="auto">
          <a:xfrm>
            <a:off x="4631039" y="5094720"/>
            <a:ext cx="1215360" cy="1459080"/>
            <a:chOff x="4631039" y="5094720"/>
            <a:chExt cx="1215360" cy="1459080"/>
          </a:xfrm>
        </p:grpSpPr>
        <p:sp>
          <p:nvSpPr>
            <p:cNvPr id="176" name="Rectangle 49"/>
            <p:cNvSpPr/>
            <p:nvPr/>
          </p:nvSpPr>
          <p:spPr bwMode="auto">
            <a:xfrm>
              <a:off x="4631039" y="5094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77" name="TextBox 24"/>
            <p:cNvSpPr/>
            <p:nvPr/>
          </p:nvSpPr>
          <p:spPr bwMode="auto">
            <a:xfrm>
              <a:off x="4631039" y="5764320"/>
              <a:ext cx="1215360" cy="62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Елшин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Иван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Тестировщик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21" name="Group 20"/>
          <p:cNvGrpSpPr/>
          <p:nvPr/>
        </p:nvGrpSpPr>
        <p:grpSpPr bwMode="auto">
          <a:xfrm>
            <a:off x="3227400" y="1972005"/>
            <a:ext cx="1215360" cy="1459080"/>
            <a:chOff x="3227400" y="1984320"/>
            <a:chExt cx="1215360" cy="1459080"/>
          </a:xfrm>
        </p:grpSpPr>
        <p:sp>
          <p:nvSpPr>
            <p:cNvPr id="179" name="Rectangle 49"/>
            <p:cNvSpPr/>
            <p:nvPr/>
          </p:nvSpPr>
          <p:spPr bwMode="auto">
            <a:xfrm>
              <a:off x="3227400" y="19843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FF1F8"/>
            </a:solidFill>
            <a:ln w="12700">
              <a:solidFill>
                <a:srgbClr val="B5C6E7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80" name="TextBox 27"/>
            <p:cNvSpPr/>
            <p:nvPr/>
          </p:nvSpPr>
          <p:spPr bwMode="auto">
            <a:xfrm>
              <a:off x="3227400" y="2653920"/>
              <a:ext cx="1215360" cy="75405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Коновальцев Игорь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Департамент 646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>
                  <a:solidFill>
                    <a:srgbClr val="808080"/>
                  </a:solidFill>
                  <a:latin typeface="Arial"/>
                </a:rPr>
                <a:t>Координатор</a:t>
              </a:r>
              <a:br>
                <a:rPr lang="ru-RU" sz="800">
                  <a:solidFill>
                    <a:srgbClr val="808080"/>
                  </a:solidFill>
                  <a:latin typeface="Arial"/>
                </a:rPr>
              </a:br>
              <a:r>
                <a:rPr lang="ru-RU" sz="800">
                  <a:solidFill>
                    <a:srgbClr val="808080"/>
                  </a:solidFill>
                  <a:latin typeface="Arial"/>
                </a:rPr>
                <a:t>проектов</a:t>
              </a:r>
              <a:endParaRPr lang="ru-RU" sz="800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 bwMode="auto">
          <a:xfrm>
            <a:off x="1823759" y="3533362"/>
            <a:ext cx="1215360" cy="1459080"/>
            <a:chOff x="4631039" y="1984320"/>
            <a:chExt cx="1215360" cy="1459080"/>
          </a:xfrm>
        </p:grpSpPr>
        <p:sp>
          <p:nvSpPr>
            <p:cNvPr id="182" name="Rectangle 49"/>
            <p:cNvSpPr/>
            <p:nvPr/>
          </p:nvSpPr>
          <p:spPr bwMode="auto">
            <a:xfrm>
              <a:off x="4631039" y="19843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92D05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83" name="TextBox 30"/>
            <p:cNvSpPr/>
            <p:nvPr/>
          </p:nvSpPr>
          <p:spPr bwMode="auto">
            <a:xfrm>
              <a:off x="4631039" y="2653920"/>
              <a:ext cx="1215360" cy="75405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Богомолова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Ирина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Газпром Закупки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>
                  <a:solidFill>
                    <a:srgbClr val="808080"/>
                  </a:solidFill>
                  <a:latin typeface="Arial"/>
                </a:rPr>
                <a:t>Координатор</a:t>
              </a:r>
              <a:br>
                <a:rPr lang="ru-RU" sz="800">
                  <a:solidFill>
                    <a:srgbClr val="808080"/>
                  </a:solidFill>
                  <a:latin typeface="Arial"/>
                </a:rPr>
              </a:br>
              <a:r>
                <a:rPr lang="ru-RU" sz="800">
                  <a:solidFill>
                    <a:srgbClr val="808080"/>
                  </a:solidFill>
                  <a:latin typeface="Arial"/>
                </a:rPr>
                <a:t>проектов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17" name="Group 16"/>
          <p:cNvGrpSpPr/>
          <p:nvPr/>
        </p:nvGrpSpPr>
        <p:grpSpPr bwMode="auto">
          <a:xfrm>
            <a:off x="420120" y="3533362"/>
            <a:ext cx="1215360" cy="1459080"/>
            <a:chOff x="4631039" y="3539519"/>
            <a:chExt cx="1215360" cy="1459080"/>
          </a:xfrm>
        </p:grpSpPr>
        <p:sp>
          <p:nvSpPr>
            <p:cNvPr id="190" name="Rectangle 49"/>
            <p:cNvSpPr/>
            <p:nvPr/>
          </p:nvSpPr>
          <p:spPr bwMode="auto">
            <a:xfrm>
              <a:off x="4631039" y="3539519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FF1F8"/>
            </a:solidFill>
            <a:ln w="12700">
              <a:solidFill>
                <a:srgbClr val="B5C6E7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91" name="TextBox 39"/>
            <p:cNvSpPr/>
            <p:nvPr/>
          </p:nvSpPr>
          <p:spPr bwMode="auto">
            <a:xfrm>
              <a:off x="4631039" y="4209120"/>
              <a:ext cx="1215360" cy="75405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Парамонова Татьяна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Департамент 646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20">
                  <a:solidFill>
                    <a:srgbClr val="808080"/>
                  </a:solidFill>
                  <a:latin typeface="Arial"/>
                </a:rPr>
                <a:t>Руководитель проектов,</a:t>
              </a:r>
              <a:br>
                <a:rPr lang="ru-RU" sz="800" spc="-1">
                  <a:solidFill>
                    <a:srgbClr val="808080"/>
                  </a:solidFill>
                  <a:latin typeface="Arial"/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Бизнес-аналитик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27" name="Group 26"/>
          <p:cNvGrpSpPr/>
          <p:nvPr/>
        </p:nvGrpSpPr>
        <p:grpSpPr bwMode="auto">
          <a:xfrm>
            <a:off x="7738560" y="5094720"/>
            <a:ext cx="1215360" cy="1459080"/>
            <a:chOff x="7743240" y="5094720"/>
            <a:chExt cx="1215360" cy="1459080"/>
          </a:xfrm>
        </p:grpSpPr>
        <p:sp>
          <p:nvSpPr>
            <p:cNvPr id="193" name="Rectangle 49"/>
            <p:cNvSpPr/>
            <p:nvPr/>
          </p:nvSpPr>
          <p:spPr bwMode="auto">
            <a:xfrm flipH="1">
              <a:off x="7743240" y="5094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94" name="TextBox 42"/>
            <p:cNvSpPr/>
            <p:nvPr/>
          </p:nvSpPr>
          <p:spPr bwMode="auto">
            <a:xfrm>
              <a:off x="7743240" y="576432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Носов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Максим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Разработчик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en-GB" sz="800" spc="-1">
                  <a:solidFill>
                    <a:srgbClr val="808080"/>
                  </a:solidFill>
                  <a:latin typeface="Arial"/>
                </a:rPr>
                <a:t>backend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26" name="Group 25"/>
          <p:cNvGrpSpPr/>
          <p:nvPr/>
        </p:nvGrpSpPr>
        <p:grpSpPr bwMode="auto">
          <a:xfrm>
            <a:off x="9137520" y="5094720"/>
            <a:ext cx="1215360" cy="1459080"/>
            <a:chOff x="9146880" y="5094720"/>
            <a:chExt cx="1215360" cy="1459080"/>
          </a:xfrm>
        </p:grpSpPr>
        <p:sp>
          <p:nvSpPr>
            <p:cNvPr id="196" name="Rectangle 49"/>
            <p:cNvSpPr/>
            <p:nvPr/>
          </p:nvSpPr>
          <p:spPr bwMode="auto">
            <a:xfrm flipH="1">
              <a:off x="9146880" y="5094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97" name="TextBox 45"/>
            <p:cNvSpPr/>
            <p:nvPr/>
          </p:nvSpPr>
          <p:spPr bwMode="auto">
            <a:xfrm>
              <a:off x="9146880" y="576432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Монетов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Дмитрий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Разработчик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en-GB" sz="800" spc="-1">
                  <a:solidFill>
                    <a:srgbClr val="808080"/>
                  </a:solidFill>
                  <a:latin typeface="Arial"/>
                </a:rPr>
                <a:t>backend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5" name="Group 4"/>
          <p:cNvGrpSpPr/>
          <p:nvPr/>
        </p:nvGrpSpPr>
        <p:grpSpPr bwMode="auto">
          <a:xfrm>
            <a:off x="4631039" y="3533362"/>
            <a:ext cx="1215360" cy="1459080"/>
            <a:chOff x="406124" y="1977840"/>
            <a:chExt cx="1215360" cy="1459080"/>
          </a:xfrm>
        </p:grpSpPr>
        <p:sp>
          <p:nvSpPr>
            <p:cNvPr id="188" name="Rectangle 49"/>
            <p:cNvSpPr/>
            <p:nvPr/>
          </p:nvSpPr>
          <p:spPr bwMode="auto">
            <a:xfrm>
              <a:off x="406124" y="197784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FF1F8"/>
            </a:solidFill>
            <a:ln w="12700">
              <a:solidFill>
                <a:srgbClr val="B5C6E7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89" name="TextBox 37"/>
            <p:cNvSpPr/>
            <p:nvPr/>
          </p:nvSpPr>
          <p:spPr bwMode="auto">
            <a:xfrm>
              <a:off x="406124" y="264744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Соколова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Полина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Департамент 651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ИТ-партнер,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defRPr/>
              </a:pP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Бизнес-аналитик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94" name="Rectangle 49"/>
          <p:cNvSpPr/>
          <p:nvPr/>
        </p:nvSpPr>
        <p:spPr bwMode="auto">
          <a:xfrm>
            <a:off x="1823759" y="5094720"/>
            <a:ext cx="1215360" cy="145908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C000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828440">
              <a:defRPr/>
            </a:pPr>
            <a:endParaRPr lang="en-US" sz="3600" spc="-1">
              <a:solidFill>
                <a:srgbClr val="FFFFFF"/>
              </a:solidFill>
            </a:endParaRPr>
          </a:p>
        </p:txBody>
      </p:sp>
      <p:sp>
        <p:nvSpPr>
          <p:cNvPr id="95" name="TextBox 20"/>
          <p:cNvSpPr/>
          <p:nvPr/>
        </p:nvSpPr>
        <p:spPr bwMode="auto">
          <a:xfrm>
            <a:off x="1823759" y="5764320"/>
            <a:ext cx="1215360" cy="625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spcBef>
                <a:spcPts val="601"/>
              </a:spcBef>
              <a:defRPr/>
            </a:pPr>
            <a:r>
              <a:rPr lang="ru-RU" sz="1000" b="1" spc="-1">
                <a:solidFill>
                  <a:srgbClr val="0070C0"/>
                </a:solidFill>
                <a:latin typeface="Arial"/>
              </a:rPr>
              <a:t>Васильев</a:t>
            </a:r>
            <a:br>
              <a:rPr sz="1000">
                <a:solidFill>
                  <a:prstClr val="black"/>
                </a:solidFill>
              </a:rPr>
            </a:br>
            <a:r>
              <a:rPr lang="ru-RU" sz="1000" b="1" spc="-1">
                <a:solidFill>
                  <a:srgbClr val="0070C0"/>
                </a:solidFill>
                <a:latin typeface="Arial"/>
              </a:rPr>
              <a:t>Евгений</a:t>
            </a:r>
            <a:endParaRPr lang="ru-RU" sz="1000" spc="-1">
              <a:solidFill>
                <a:srgbClr val="000000"/>
              </a:solidFill>
              <a:latin typeface="Open Sans"/>
            </a:endParaRPr>
          </a:p>
          <a:p>
            <a:pPr algn="ctr">
              <a:spcBef>
                <a:spcPts val="601"/>
              </a:spcBef>
              <a:defRPr/>
            </a:pPr>
            <a:r>
              <a:rPr lang="ru-RU" sz="800" b="1" spc="-1">
                <a:solidFill>
                  <a:srgbClr val="808080"/>
                </a:solidFill>
                <a:latin typeface="Arial"/>
              </a:rPr>
              <a:t>ГПИ</a:t>
            </a:r>
            <a:br>
              <a:rPr sz="800">
                <a:solidFill>
                  <a:prstClr val="black"/>
                </a:solidFill>
              </a:rPr>
            </a:br>
            <a:r>
              <a:rPr lang="en-US" sz="800" spc="-1">
                <a:solidFill>
                  <a:srgbClr val="808080"/>
                </a:solidFill>
                <a:latin typeface="Arial"/>
              </a:rPr>
              <a:t>UX/UI-</a:t>
            </a:r>
            <a:r>
              <a:rPr lang="ru-RU" sz="800" spc="-1">
                <a:solidFill>
                  <a:srgbClr val="808080"/>
                </a:solidFill>
                <a:latin typeface="Arial"/>
              </a:rPr>
              <a:t>дизайнер</a:t>
            </a:r>
            <a:endParaRPr lang="ru-RU" sz="800" spc="-1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23" name="Group 22"/>
          <p:cNvGrpSpPr/>
          <p:nvPr/>
        </p:nvGrpSpPr>
        <p:grpSpPr bwMode="auto">
          <a:xfrm>
            <a:off x="6339600" y="1972005"/>
            <a:ext cx="1215360" cy="1459080"/>
            <a:chOff x="6339600" y="1984320"/>
            <a:chExt cx="1215360" cy="1459080"/>
          </a:xfrm>
        </p:grpSpPr>
        <p:sp>
          <p:nvSpPr>
            <p:cNvPr id="201" name="Rectangle 49"/>
            <p:cNvSpPr/>
            <p:nvPr/>
          </p:nvSpPr>
          <p:spPr bwMode="auto">
            <a:xfrm flipH="1">
              <a:off x="6339600" y="19843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02" name="TextBox 50"/>
            <p:cNvSpPr/>
            <p:nvPr/>
          </p:nvSpPr>
          <p:spPr bwMode="auto">
            <a:xfrm>
              <a:off x="6339600" y="265392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Евсюкова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Татьяна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Руководитель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проекта</a:t>
              </a:r>
              <a:r>
                <a:rPr lang="en-US" sz="800" spc="-1">
                  <a:solidFill>
                    <a:srgbClr val="808080"/>
                  </a:solidFill>
                  <a:latin typeface="Arial"/>
                </a:rPr>
                <a:t> </a:t>
              </a: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от ИТ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7738560" y="1972005"/>
            <a:ext cx="1215360" cy="1459080"/>
            <a:chOff x="6339600" y="3539519"/>
            <a:chExt cx="1215360" cy="1459080"/>
          </a:xfrm>
        </p:grpSpPr>
        <p:sp>
          <p:nvSpPr>
            <p:cNvPr id="205" name="Rectangle 49"/>
            <p:cNvSpPr/>
            <p:nvPr/>
          </p:nvSpPr>
          <p:spPr bwMode="auto">
            <a:xfrm flipH="1">
              <a:off x="6339600" y="3539519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06" name="TextBox 54"/>
            <p:cNvSpPr/>
            <p:nvPr/>
          </p:nvSpPr>
          <p:spPr bwMode="auto">
            <a:xfrm>
              <a:off x="6339600" y="4209120"/>
              <a:ext cx="1215360" cy="72327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Некрасов Павел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Архитектор по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21">
                  <a:solidFill>
                    <a:srgbClr val="808080"/>
                  </a:solidFill>
                  <a:latin typeface="Arial"/>
                </a:rPr>
                <a:t>системному ландшафту</a:t>
              </a:r>
              <a:br>
                <a:rPr lang="ru-RU" sz="800" spc="-21">
                  <a:solidFill>
                    <a:srgbClr val="808080"/>
                  </a:solidFill>
                  <a:latin typeface="Arial"/>
                </a:rPr>
              </a:br>
              <a:r>
                <a:rPr lang="ru-RU" sz="800" spc="-21">
                  <a:solidFill>
                    <a:srgbClr val="808080"/>
                  </a:solidFill>
                  <a:latin typeface="Arial"/>
                </a:rPr>
                <a:t>и интеграции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24" name="Group 23"/>
          <p:cNvGrpSpPr/>
          <p:nvPr/>
        </p:nvGrpSpPr>
        <p:grpSpPr bwMode="auto">
          <a:xfrm>
            <a:off x="9137520" y="1972005"/>
            <a:ext cx="1215360" cy="1459080"/>
            <a:chOff x="9146880" y="1984320"/>
            <a:chExt cx="1215360" cy="1459080"/>
          </a:xfrm>
        </p:grpSpPr>
        <p:sp>
          <p:nvSpPr>
            <p:cNvPr id="203" name="Rectangle 49"/>
            <p:cNvSpPr/>
            <p:nvPr/>
          </p:nvSpPr>
          <p:spPr bwMode="auto">
            <a:xfrm flipH="1">
              <a:off x="9146880" y="19843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04" name="TextBox 52"/>
            <p:cNvSpPr/>
            <p:nvPr/>
          </p:nvSpPr>
          <p:spPr bwMode="auto">
            <a:xfrm>
              <a:off x="9146880" y="265392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Куликов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Максим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Технический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архитектор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 bwMode="auto">
          <a:xfrm>
            <a:off x="7738560" y="3533362"/>
            <a:ext cx="1215360" cy="1459080"/>
            <a:chOff x="9146880" y="3539519"/>
            <a:chExt cx="1215360" cy="1459080"/>
          </a:xfrm>
        </p:grpSpPr>
        <p:sp>
          <p:nvSpPr>
            <p:cNvPr id="210" name="Rectangle 49"/>
            <p:cNvSpPr/>
            <p:nvPr/>
          </p:nvSpPr>
          <p:spPr bwMode="auto">
            <a:xfrm flipH="1">
              <a:off x="9146880" y="3539519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11" name="TextBox 59"/>
            <p:cNvSpPr/>
            <p:nvPr/>
          </p:nvSpPr>
          <p:spPr bwMode="auto">
            <a:xfrm>
              <a:off x="9146880" y="420912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Янгазин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Андрей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Разработчик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en-GB" sz="800" spc="-1">
                  <a:solidFill>
                    <a:srgbClr val="808080"/>
                  </a:solidFill>
                  <a:latin typeface="Arial"/>
                </a:rPr>
                <a:t>frontend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 bwMode="auto">
          <a:xfrm>
            <a:off x="9137520" y="3533362"/>
            <a:ext cx="1215360" cy="1459080"/>
            <a:chOff x="10550520" y="3539519"/>
            <a:chExt cx="1215360" cy="1459080"/>
          </a:xfrm>
        </p:grpSpPr>
        <p:sp>
          <p:nvSpPr>
            <p:cNvPr id="212" name="Rectangle 49"/>
            <p:cNvSpPr/>
            <p:nvPr/>
          </p:nvSpPr>
          <p:spPr bwMode="auto">
            <a:xfrm flipH="1">
              <a:off x="10550520" y="3539519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13" name="TextBox 61"/>
            <p:cNvSpPr/>
            <p:nvPr/>
          </p:nvSpPr>
          <p:spPr bwMode="auto">
            <a:xfrm>
              <a:off x="10550520" y="420912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Малышевский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Александр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Разработчик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en-GB" sz="800" spc="-1">
                  <a:solidFill>
                    <a:srgbClr val="808080"/>
                  </a:solidFill>
                  <a:latin typeface="Arial"/>
                </a:rPr>
                <a:t>frontend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25" name="Group 24"/>
          <p:cNvGrpSpPr/>
          <p:nvPr/>
        </p:nvGrpSpPr>
        <p:grpSpPr bwMode="auto">
          <a:xfrm>
            <a:off x="10536480" y="5094720"/>
            <a:ext cx="1215360" cy="1459080"/>
            <a:chOff x="10550520" y="5094720"/>
            <a:chExt cx="1215360" cy="1459080"/>
          </a:xfrm>
        </p:grpSpPr>
        <p:sp>
          <p:nvSpPr>
            <p:cNvPr id="199" name="Rectangle 49"/>
            <p:cNvSpPr/>
            <p:nvPr/>
          </p:nvSpPr>
          <p:spPr bwMode="auto">
            <a:xfrm flipH="1">
              <a:off x="10550520" y="5094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00" name="TextBox 48"/>
            <p:cNvSpPr/>
            <p:nvPr/>
          </p:nvSpPr>
          <p:spPr bwMode="auto">
            <a:xfrm>
              <a:off x="10550520" y="576432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Пынько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Антон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Разработчик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en-GB" sz="800" spc="-1">
                  <a:solidFill>
                    <a:srgbClr val="808080"/>
                  </a:solidFill>
                  <a:latin typeface="Arial"/>
                </a:rPr>
                <a:t>backend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 bwMode="auto">
          <a:xfrm>
            <a:off x="6339600" y="3533362"/>
            <a:ext cx="1215360" cy="1459080"/>
            <a:chOff x="6339600" y="5098680"/>
            <a:chExt cx="1215360" cy="1459080"/>
          </a:xfrm>
        </p:grpSpPr>
        <p:sp>
          <p:nvSpPr>
            <p:cNvPr id="222" name="Rectangle 49"/>
            <p:cNvSpPr/>
            <p:nvPr/>
          </p:nvSpPr>
          <p:spPr bwMode="auto">
            <a:xfrm flipH="1">
              <a:off x="6339600" y="509868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23" name="TextBox 71"/>
            <p:cNvSpPr/>
            <p:nvPr/>
          </p:nvSpPr>
          <p:spPr bwMode="auto">
            <a:xfrm>
              <a:off x="6339600" y="576828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Березовский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Сергей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Руководитель группы сопровождения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27" name="TextBox 79"/>
          <p:cNvSpPr/>
          <p:nvPr/>
        </p:nvSpPr>
        <p:spPr bwMode="auto">
          <a:xfrm>
            <a:off x="900360" y="1443743"/>
            <a:ext cx="512280" cy="30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defRPr/>
            </a:pPr>
            <a:r>
              <a:rPr lang="ru-RU" sz="2000" b="1" spc="-1">
                <a:solidFill>
                  <a:srgbClr val="00B050"/>
                </a:solidFill>
                <a:latin typeface="Arial"/>
              </a:rPr>
              <a:t>+3</a:t>
            </a:r>
            <a:endParaRPr lang="ru-RU" sz="2000" spc="-1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22" name="Group 21"/>
          <p:cNvGrpSpPr/>
          <p:nvPr/>
        </p:nvGrpSpPr>
        <p:grpSpPr bwMode="auto">
          <a:xfrm>
            <a:off x="420120" y="1972005"/>
            <a:ext cx="1215360" cy="1459080"/>
            <a:chOff x="1842120" y="1982520"/>
            <a:chExt cx="1215360" cy="1459080"/>
          </a:xfrm>
        </p:grpSpPr>
        <p:sp>
          <p:nvSpPr>
            <p:cNvPr id="225" name="Rectangle 49"/>
            <p:cNvSpPr/>
            <p:nvPr/>
          </p:nvSpPr>
          <p:spPr bwMode="auto">
            <a:xfrm>
              <a:off x="1842120" y="1982520"/>
              <a:ext cx="1215360" cy="1459080"/>
            </a:xfrm>
            <a:prstGeom prst="snip2DiagRect">
              <a:avLst>
                <a:gd name="adj1" fmla="val 0"/>
                <a:gd name="adj2" fmla="val 18234"/>
              </a:avLst>
            </a:prstGeom>
            <a:solidFill>
              <a:srgbClr val="EFF1F8"/>
            </a:solidFill>
            <a:ln w="12700">
              <a:solidFill>
                <a:srgbClr val="B5C6E7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26" name="TextBox 76"/>
            <p:cNvSpPr/>
            <p:nvPr/>
          </p:nvSpPr>
          <p:spPr bwMode="auto">
            <a:xfrm>
              <a:off x="1842120" y="2652480"/>
              <a:ext cx="1215360" cy="75405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ctr"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Саушкина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Снежана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Департамент 646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20">
                  <a:solidFill>
                    <a:srgbClr val="808080"/>
                  </a:solidFill>
                  <a:latin typeface="Arial"/>
                </a:rPr>
                <a:t>Руководитель проектов,</a:t>
              </a:r>
              <a:br>
                <a:rPr lang="ru-RU" sz="800" spc="-1">
                  <a:solidFill>
                    <a:srgbClr val="808080"/>
                  </a:solidFill>
                  <a:latin typeface="Arial"/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Методолог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19" name="Group 18"/>
          <p:cNvGrpSpPr/>
          <p:nvPr/>
        </p:nvGrpSpPr>
        <p:grpSpPr bwMode="auto">
          <a:xfrm>
            <a:off x="420120" y="5094720"/>
            <a:ext cx="1215360" cy="1459080"/>
            <a:chOff x="1834560" y="3519720"/>
            <a:chExt cx="1215360" cy="1459080"/>
          </a:xfrm>
        </p:grpSpPr>
        <p:sp>
          <p:nvSpPr>
            <p:cNvPr id="228" name="Rectangle 49"/>
            <p:cNvSpPr/>
            <p:nvPr/>
          </p:nvSpPr>
          <p:spPr bwMode="auto">
            <a:xfrm>
              <a:off x="1834560" y="3519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FF1F8"/>
            </a:solidFill>
            <a:ln w="12700">
              <a:solidFill>
                <a:srgbClr val="B5C6E7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29" name="TextBox 83"/>
            <p:cNvSpPr/>
            <p:nvPr/>
          </p:nvSpPr>
          <p:spPr bwMode="auto">
            <a:xfrm>
              <a:off x="1834560" y="4189680"/>
              <a:ext cx="1215360" cy="6309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Верхоланцев</a:t>
              </a:r>
              <a:br>
                <a:rPr lang="ru-RU" sz="1000" b="1" spc="-1">
                  <a:solidFill>
                    <a:srgbClr val="0070C0"/>
                  </a:solidFill>
                  <a:latin typeface="Arial"/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Михаил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Департамент 651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ИТ-партнер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 bwMode="auto">
          <a:xfrm>
            <a:off x="3227400" y="5094720"/>
            <a:ext cx="1215360" cy="1459080"/>
            <a:chOff x="3227400" y="5094720"/>
            <a:chExt cx="1215360" cy="1459080"/>
          </a:xfrm>
        </p:grpSpPr>
        <p:sp>
          <p:nvSpPr>
            <p:cNvPr id="174" name="Rectangle 49"/>
            <p:cNvSpPr/>
            <p:nvPr/>
          </p:nvSpPr>
          <p:spPr bwMode="auto">
            <a:xfrm>
              <a:off x="3227400" y="5094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75" name="TextBox 22"/>
            <p:cNvSpPr/>
            <p:nvPr/>
          </p:nvSpPr>
          <p:spPr bwMode="auto">
            <a:xfrm>
              <a:off x="3227400" y="5764320"/>
              <a:ext cx="1215360" cy="62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Агафонов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Алексей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Тестировщик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233" name="Стрелка вверх 89"/>
          <p:cNvSpPr/>
          <p:nvPr/>
        </p:nvSpPr>
        <p:spPr bwMode="auto">
          <a:xfrm>
            <a:off x="375480" y="1106423"/>
            <a:ext cx="528480" cy="630360"/>
          </a:xfrm>
          <a:prstGeom prst="upArrow">
            <a:avLst>
              <a:gd name="adj1" fmla="val 50000"/>
              <a:gd name="adj2" fmla="val 70112"/>
            </a:avLst>
          </a:prstGeom>
          <a:solidFill>
            <a:srgbClr val="ABBFE4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defRPr/>
            </a:pPr>
            <a:endParaRPr lang="ru-RU" spc="-1">
              <a:solidFill>
                <a:srgbClr val="FFFFFF"/>
              </a:solidFill>
            </a:endParaRPr>
          </a:p>
        </p:txBody>
      </p:sp>
      <p:sp>
        <p:nvSpPr>
          <p:cNvPr id="234" name="TextBox 90"/>
          <p:cNvSpPr/>
          <p:nvPr/>
        </p:nvSpPr>
        <p:spPr bwMode="auto">
          <a:xfrm>
            <a:off x="10896840" y="1463903"/>
            <a:ext cx="512280" cy="30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defRPr/>
            </a:pPr>
            <a:r>
              <a:rPr lang="ru-RU" sz="2000" b="1" spc="-1">
                <a:solidFill>
                  <a:srgbClr val="00B050"/>
                </a:solidFill>
                <a:latin typeface="Arial"/>
              </a:rPr>
              <a:t>+20</a:t>
            </a:r>
            <a:endParaRPr lang="ru-RU" sz="2000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5" name="Стрелка вверх 91"/>
          <p:cNvSpPr/>
          <p:nvPr/>
        </p:nvSpPr>
        <p:spPr bwMode="auto">
          <a:xfrm>
            <a:off x="11288160" y="1106423"/>
            <a:ext cx="528480" cy="650519"/>
          </a:xfrm>
          <a:prstGeom prst="upArrow">
            <a:avLst>
              <a:gd name="adj1" fmla="val 50000"/>
              <a:gd name="adj2" fmla="val 70112"/>
            </a:avLst>
          </a:prstGeom>
          <a:solidFill>
            <a:srgbClr val="5794F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defRPr/>
            </a:pPr>
            <a:endParaRPr lang="ru-RU" spc="-1">
              <a:solidFill>
                <a:srgbClr val="FFFFF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 bwMode="auto">
          <a:xfrm>
            <a:off x="10536480" y="1972005"/>
            <a:ext cx="1215360" cy="1459080"/>
            <a:chOff x="10536480" y="1984320"/>
            <a:chExt cx="1215360" cy="1459080"/>
          </a:xfrm>
        </p:grpSpPr>
        <p:sp>
          <p:nvSpPr>
            <p:cNvPr id="237" name="Rectangle 49"/>
            <p:cNvSpPr/>
            <p:nvPr/>
          </p:nvSpPr>
          <p:spPr bwMode="auto">
            <a:xfrm flipH="1">
              <a:off x="10536480" y="19843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5794FF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38" name="TextBox 93"/>
            <p:cNvSpPr/>
            <p:nvPr/>
          </p:nvSpPr>
          <p:spPr bwMode="auto">
            <a:xfrm>
              <a:off x="10536480" y="2701545"/>
              <a:ext cx="121536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100" b="1" spc="-1">
                  <a:solidFill>
                    <a:srgbClr val="FFFFFF"/>
                  </a:solidFill>
                  <a:latin typeface="Arial"/>
                </a:rPr>
                <a:t>ИНЛАЙН ГРУП</a:t>
              </a:r>
              <a:endParaRPr lang="ru-RU" sz="11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1200" spc="-1">
                  <a:solidFill>
                    <a:srgbClr val="FFFFFF"/>
                  </a:solidFill>
                  <a:latin typeface="Arial"/>
                </a:rPr>
                <a:t>Команда</a:t>
              </a:r>
              <a:br>
                <a:rPr sz="1200">
                  <a:solidFill>
                    <a:prstClr val="black"/>
                  </a:solidFill>
                </a:rPr>
              </a:br>
              <a:r>
                <a:rPr lang="ru-RU" sz="1200" spc="-1">
                  <a:solidFill>
                    <a:srgbClr val="FFFFFF"/>
                  </a:solidFill>
                  <a:latin typeface="Arial"/>
                </a:rPr>
                <a:t>19 человек</a:t>
              </a:r>
              <a:endParaRPr lang="ru-RU" sz="1200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239" name="Рисунок 3"/>
            <p:cNvSpPr/>
            <p:nvPr/>
          </p:nvSpPr>
          <p:spPr bwMode="auto">
            <a:xfrm>
              <a:off x="10875240" y="2058480"/>
              <a:ext cx="536040" cy="536040"/>
            </a:xfrm>
            <a:prstGeom prst="ellipse">
              <a:avLst/>
            </a:prstGeom>
            <a:blipFill>
              <a:blip r:embed="rId3"/>
              <a:stretch/>
            </a:blipFill>
            <a:ln w="25400" cap="rnd">
              <a:solidFill>
                <a:srgbClr val="2D68E4"/>
              </a:solidFill>
              <a:round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defRPr/>
              </a:pPr>
              <a:endParaRPr lang="ru-RU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18" name="Group 17"/>
          <p:cNvGrpSpPr/>
          <p:nvPr/>
        </p:nvGrpSpPr>
        <p:grpSpPr bwMode="auto">
          <a:xfrm>
            <a:off x="1823759" y="1972005"/>
            <a:ext cx="1215360" cy="1459080"/>
            <a:chOff x="3227475" y="3536910"/>
            <a:chExt cx="1215360" cy="1459080"/>
          </a:xfrm>
        </p:grpSpPr>
        <p:sp>
          <p:nvSpPr>
            <p:cNvPr id="240" name="Rectangle 49"/>
            <p:cNvSpPr/>
            <p:nvPr/>
          </p:nvSpPr>
          <p:spPr bwMode="auto">
            <a:xfrm>
              <a:off x="3227475" y="353691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FF1F8"/>
            </a:solidFill>
            <a:ln w="12700">
              <a:solidFill>
                <a:srgbClr val="B5C6E7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41" name="TextBox 27"/>
            <p:cNvSpPr/>
            <p:nvPr/>
          </p:nvSpPr>
          <p:spPr bwMode="auto">
            <a:xfrm>
              <a:off x="3227475" y="4206510"/>
              <a:ext cx="1215360" cy="75405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Халикова</a:t>
              </a:r>
              <a:br>
                <a:rPr lang="ru-RU" sz="1000" b="1" spc="-1">
                  <a:solidFill>
                    <a:srgbClr val="0070C0"/>
                  </a:solidFill>
                  <a:latin typeface="Arial"/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Эльвира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Департамент 646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20">
                  <a:solidFill>
                    <a:srgbClr val="808080"/>
                  </a:solidFill>
                  <a:latin typeface="Arial"/>
                </a:rPr>
                <a:t>Руководитель проектов,</a:t>
              </a:r>
              <a:br>
                <a:rPr lang="ru-RU" sz="800" spc="-1">
                  <a:solidFill>
                    <a:srgbClr val="808080"/>
                  </a:solidFill>
                  <a:latin typeface="Arial"/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Методолог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6" name="Group 5"/>
          <p:cNvGrpSpPr/>
          <p:nvPr/>
        </p:nvGrpSpPr>
        <p:grpSpPr bwMode="auto">
          <a:xfrm>
            <a:off x="4631039" y="1972005"/>
            <a:ext cx="1215360" cy="1459080"/>
            <a:chOff x="420120" y="3519720"/>
            <a:chExt cx="1215360" cy="1459080"/>
          </a:xfrm>
        </p:grpSpPr>
        <p:sp>
          <p:nvSpPr>
            <p:cNvPr id="185" name="Rectangle 49"/>
            <p:cNvSpPr/>
            <p:nvPr/>
          </p:nvSpPr>
          <p:spPr bwMode="auto">
            <a:xfrm>
              <a:off x="420120" y="3519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FF1F8"/>
            </a:solidFill>
            <a:ln w="12700">
              <a:solidFill>
                <a:srgbClr val="B5C6E7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186" name="TextBox 34"/>
            <p:cNvSpPr/>
            <p:nvPr/>
          </p:nvSpPr>
          <p:spPr bwMode="auto">
            <a:xfrm>
              <a:off x="420120" y="4189320"/>
              <a:ext cx="1215360" cy="75405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Кудрявцева Наталья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Департамент 646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20">
                  <a:solidFill>
                    <a:srgbClr val="808080"/>
                  </a:solidFill>
                  <a:latin typeface="Arial"/>
                </a:rPr>
                <a:t>Руководитель проектов,</a:t>
              </a:r>
              <a:br>
                <a:rPr lang="ru-RU" sz="800" spc="-1">
                  <a:solidFill>
                    <a:srgbClr val="808080"/>
                  </a:solidFill>
                  <a:latin typeface="Arial"/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Методолог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</p:grpSp>
      <p:cxnSp>
        <p:nvCxnSpPr>
          <p:cNvPr id="3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"/>
          <p:cNvSpPr txBox="1"/>
          <p:nvPr/>
        </p:nvSpPr>
        <p:spPr bwMode="auto">
          <a:xfrm>
            <a:off x="-43031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6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61440" y="51668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563280" y="51668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4966920" y="51668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2158692" y="2042205"/>
            <a:ext cx="540000" cy="540000"/>
          </a:xfrm>
          <a:prstGeom prst="ellipse">
            <a:avLst/>
          </a:prstGeom>
          <a:noFill/>
          <a:ln w="25400" cap="rnd">
            <a:solidFill>
              <a:srgbClr val="ABBFE4"/>
            </a:solidFill>
            <a:round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761125" y="2042205"/>
            <a:ext cx="540000" cy="540000"/>
          </a:xfrm>
          <a:prstGeom prst="ellipse">
            <a:avLst/>
          </a:prstGeom>
          <a:noFill/>
          <a:ln w="25400" cap="rnd">
            <a:solidFill>
              <a:srgbClr val="ABBFE4"/>
            </a:solidFill>
            <a:round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4966920" y="2042205"/>
            <a:ext cx="540000" cy="540000"/>
          </a:xfrm>
          <a:prstGeom prst="ellipse">
            <a:avLst/>
          </a:prstGeom>
          <a:noFill/>
          <a:ln w="25400" cap="rnd">
            <a:solidFill>
              <a:srgbClr val="ABBFE4"/>
            </a:solidFill>
            <a:round/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761125" y="3603922"/>
            <a:ext cx="540000" cy="540000"/>
          </a:xfrm>
          <a:prstGeom prst="ellipse">
            <a:avLst/>
          </a:prstGeom>
          <a:noFill/>
          <a:ln w="25400" cap="rnd">
            <a:solidFill>
              <a:srgbClr val="ABBFE4"/>
            </a:solidFill>
            <a:round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3563280" y="3603922"/>
            <a:ext cx="540000" cy="540000"/>
          </a:xfrm>
          <a:prstGeom prst="ellipse">
            <a:avLst/>
          </a:prstGeom>
          <a:blipFill>
            <a:blip r:embed="rId13"/>
            <a:stretch/>
          </a:blipFill>
          <a:ln w="25400" cap="rnd">
            <a:solidFill>
              <a:srgbClr val="92D050"/>
            </a:solidFill>
            <a:round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>
            <a:off x="2158692" y="3603922"/>
            <a:ext cx="540000" cy="540000"/>
          </a:xfrm>
          <a:prstGeom prst="ellipse">
            <a:avLst/>
          </a:prstGeom>
          <a:blipFill>
            <a:blip r:embed="rId13"/>
            <a:stretch/>
          </a:blipFill>
          <a:ln w="25400" cap="rnd">
            <a:solidFill>
              <a:srgbClr val="92D050"/>
            </a:solidFill>
            <a:round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>
            <a:off x="9478800" y="51668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>
            <a:off x="6677280" y="36039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>
            <a:off x="8071560" y="36039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50" name="Рисунок 48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>
            <a:off x="5154060" y="906799"/>
            <a:ext cx="648000" cy="648000"/>
          </a:xfrm>
          <a:prstGeom prst="ellipse">
            <a:avLst/>
          </a:prstGeom>
          <a:noFill/>
          <a:ln w="25400" cap="rnd">
            <a:solidFill>
              <a:srgbClr val="ABBFE4"/>
            </a:solidFill>
            <a:round/>
          </a:ln>
        </p:spPr>
      </p:pic>
      <p:pic>
        <p:nvPicPr>
          <p:cNvPr id="51" name="Рисунок 80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>
            <a:off x="6677280" y="2042205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52" name="Рисунок 81"/>
          <p:cNvPicPr>
            <a:picLocks noChangeAspect="1"/>
          </p:cNvPicPr>
          <p:nvPr/>
        </p:nvPicPr>
        <p:blipFill>
          <a:blip r:embed="rId20"/>
          <a:stretch/>
        </p:blipFill>
        <p:spPr bwMode="auto">
          <a:xfrm>
            <a:off x="9475200" y="2050466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53" name="Рисунок 116"/>
          <p:cNvPicPr>
            <a:picLocks noChangeAspect="1"/>
          </p:cNvPicPr>
          <p:nvPr/>
        </p:nvPicPr>
        <p:blipFill>
          <a:blip r:embed="rId21"/>
          <a:stretch/>
        </p:blipFill>
        <p:spPr bwMode="auto">
          <a:xfrm>
            <a:off x="8071560" y="2041845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54" name="Рисунок 4"/>
          <p:cNvPicPr>
            <a:picLocks noChangeAspect="1"/>
          </p:cNvPicPr>
          <p:nvPr/>
        </p:nvPicPr>
        <p:blipFill>
          <a:blip r:embed="rId22"/>
          <a:stretch/>
        </p:blipFill>
        <p:spPr bwMode="auto">
          <a:xfrm>
            <a:off x="9470520" y="36039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55" name="Рисунок 2"/>
          <p:cNvPicPr>
            <a:picLocks noChangeAspect="1"/>
          </p:cNvPicPr>
          <p:nvPr/>
        </p:nvPicPr>
        <p:blipFill>
          <a:blip r:embed="rId23"/>
          <a:stretch/>
        </p:blipFill>
        <p:spPr bwMode="auto">
          <a:xfrm>
            <a:off x="10874160" y="51668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56" name="Рисунок 15"/>
          <p:cNvPicPr>
            <a:picLocks noChangeAspect="1"/>
          </p:cNvPicPr>
          <p:nvPr/>
        </p:nvPicPr>
        <p:blipFill>
          <a:blip r:embed="rId24"/>
          <a:stretch/>
        </p:blipFill>
        <p:spPr bwMode="auto">
          <a:xfrm>
            <a:off x="4966920" y="3603922"/>
            <a:ext cx="540000" cy="540000"/>
          </a:xfrm>
          <a:prstGeom prst="ellipse">
            <a:avLst/>
          </a:prstGeom>
          <a:noFill/>
          <a:ln w="25400" cap="rnd">
            <a:solidFill>
              <a:srgbClr val="ABBFE4"/>
            </a:solidFill>
            <a:round/>
          </a:ln>
        </p:spPr>
      </p:pic>
      <p:grpSp>
        <p:nvGrpSpPr>
          <p:cNvPr id="66" name="Group 65"/>
          <p:cNvGrpSpPr/>
          <p:nvPr/>
        </p:nvGrpSpPr>
        <p:grpSpPr bwMode="auto">
          <a:xfrm>
            <a:off x="10536480" y="3533362"/>
            <a:ext cx="1215360" cy="1459080"/>
            <a:chOff x="6339600" y="5094720"/>
            <a:chExt cx="1215360" cy="1459080"/>
          </a:xfrm>
        </p:grpSpPr>
        <p:sp>
          <p:nvSpPr>
            <p:cNvPr id="207" name="Rectangle 49"/>
            <p:cNvSpPr/>
            <p:nvPr/>
          </p:nvSpPr>
          <p:spPr bwMode="auto">
            <a:xfrm flipH="1">
              <a:off x="6339600" y="5094720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208" name="TextBox 56"/>
            <p:cNvSpPr/>
            <p:nvPr/>
          </p:nvSpPr>
          <p:spPr bwMode="auto">
            <a:xfrm>
              <a:off x="6339600" y="5764320"/>
              <a:ext cx="1215360" cy="7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Фадеев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Артем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Разработчик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en-GB" sz="800" spc="-1">
                  <a:solidFill>
                    <a:srgbClr val="808080"/>
                  </a:solidFill>
                  <a:latin typeface="Arial"/>
                </a:rPr>
                <a:t>frontend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  <p:pic>
          <p:nvPicPr>
            <p:cNvPr id="57" name="Рисунок 20"/>
            <p:cNvPicPr>
              <a:picLocks noChangeAspect="1"/>
            </p:cNvPicPr>
            <p:nvPr/>
          </p:nvPicPr>
          <p:blipFill>
            <a:blip r:embed="rId25"/>
            <a:stretch/>
          </p:blipFill>
          <p:spPr bwMode="auto">
            <a:xfrm>
              <a:off x="6677280" y="5166822"/>
              <a:ext cx="540000" cy="540000"/>
            </a:xfrm>
            <a:prstGeom prst="ellipse">
              <a:avLst/>
            </a:prstGeom>
            <a:blipFill>
              <a:blip r:embed="rId5"/>
              <a:stretch/>
            </a:blipFill>
            <a:ln w="25400" cap="rnd">
              <a:solidFill>
                <a:srgbClr val="FFC000"/>
              </a:solidFill>
              <a:round/>
            </a:ln>
          </p:spPr>
        </p:pic>
      </p:grpSp>
      <p:pic>
        <p:nvPicPr>
          <p:cNvPr id="58" name="Рисунок 20"/>
          <p:cNvPicPr>
            <a:picLocks noChangeAspect="1"/>
          </p:cNvPicPr>
          <p:nvPr/>
        </p:nvPicPr>
        <p:blipFill>
          <a:blip r:embed="rId26"/>
          <a:stretch/>
        </p:blipFill>
        <p:spPr bwMode="auto">
          <a:xfrm>
            <a:off x="8071560" y="51668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  <p:pic>
        <p:nvPicPr>
          <p:cNvPr id="59" name="Рисунок 20"/>
          <p:cNvPicPr>
            <a:picLocks noChangeAspect="1"/>
          </p:cNvPicPr>
          <p:nvPr/>
        </p:nvPicPr>
        <p:blipFill>
          <a:blip r:embed="rId27"/>
          <a:stretch/>
        </p:blipFill>
        <p:spPr bwMode="auto">
          <a:xfrm>
            <a:off x="3563280" y="2036805"/>
            <a:ext cx="540000" cy="540000"/>
          </a:xfrm>
          <a:prstGeom prst="ellipse">
            <a:avLst/>
          </a:prstGeom>
          <a:noFill/>
          <a:ln w="25400" cap="rnd">
            <a:solidFill>
              <a:srgbClr val="ABBFE4"/>
            </a:solidFill>
            <a:round/>
          </a:ln>
        </p:spPr>
      </p:pic>
      <p:grpSp>
        <p:nvGrpSpPr>
          <p:cNvPr id="65" name="Group 64"/>
          <p:cNvGrpSpPr/>
          <p:nvPr/>
        </p:nvGrpSpPr>
        <p:grpSpPr bwMode="auto">
          <a:xfrm>
            <a:off x="6339600" y="5094720"/>
            <a:ext cx="1215360" cy="1459080"/>
            <a:chOff x="10538057" y="3533362"/>
            <a:chExt cx="1215360" cy="1459080"/>
          </a:xfrm>
        </p:grpSpPr>
        <p:sp>
          <p:nvSpPr>
            <p:cNvPr id="61" name="Rectangle 49"/>
            <p:cNvSpPr/>
            <p:nvPr/>
          </p:nvSpPr>
          <p:spPr bwMode="auto">
            <a:xfrm flipH="1">
              <a:off x="10538057" y="3533362"/>
              <a:ext cx="1215360" cy="1459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C000"/>
              </a:solidFill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828440">
                <a:defRPr/>
              </a:pPr>
              <a:endParaRPr lang="en-US" sz="3600" spc="-1">
                <a:solidFill>
                  <a:srgbClr val="FFFFFF"/>
                </a:solidFill>
              </a:endParaRPr>
            </a:p>
          </p:txBody>
        </p:sp>
        <p:sp>
          <p:nvSpPr>
            <p:cNvPr id="62" name="TextBox 61"/>
            <p:cNvSpPr/>
            <p:nvPr/>
          </p:nvSpPr>
          <p:spPr bwMode="auto">
            <a:xfrm>
              <a:off x="10538057" y="4202962"/>
              <a:ext cx="1215360" cy="75405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spcBef>
                  <a:spcPts val="601"/>
                </a:spcBef>
                <a:defRPr/>
              </a:pP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Суркова</a:t>
              </a:r>
              <a:br>
                <a:rPr sz="1000">
                  <a:solidFill>
                    <a:prstClr val="black"/>
                  </a:solidFill>
                </a:rPr>
              </a:br>
              <a:r>
                <a:rPr lang="ru-RU" sz="1000" b="1" spc="-1">
                  <a:solidFill>
                    <a:srgbClr val="0070C0"/>
                  </a:solidFill>
                  <a:latin typeface="Arial"/>
                </a:rPr>
                <a:t>Дарья</a:t>
              </a:r>
              <a:endParaRPr lang="ru-RU" sz="1000" spc="-1">
                <a:solidFill>
                  <a:srgbClr val="000000"/>
                </a:solidFill>
                <a:latin typeface="Open Sans"/>
              </a:endParaRPr>
            </a:p>
            <a:p>
              <a:pPr algn="ctr">
                <a:spcBef>
                  <a:spcPts val="601"/>
                </a:spcBef>
                <a:defRPr/>
              </a:pPr>
              <a:r>
                <a:rPr lang="ru-RU" sz="800" b="1" spc="-1">
                  <a:solidFill>
                    <a:srgbClr val="808080"/>
                  </a:solidFill>
                  <a:latin typeface="Arial"/>
                </a:rPr>
                <a:t>ГПИ</a:t>
              </a:r>
              <a:br>
                <a:rPr sz="800">
                  <a:solidFill>
                    <a:prstClr val="black"/>
                  </a:solidFill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Технический</a:t>
              </a:r>
              <a:br>
                <a:rPr lang="ru-RU" sz="800" spc="-1">
                  <a:solidFill>
                    <a:srgbClr val="808080"/>
                  </a:solidFill>
                  <a:latin typeface="Arial"/>
                </a:rPr>
              </a:br>
              <a:r>
                <a:rPr lang="ru-RU" sz="800" spc="-1">
                  <a:solidFill>
                    <a:srgbClr val="808080"/>
                  </a:solidFill>
                  <a:latin typeface="Arial"/>
                </a:rPr>
                <a:t>писатель</a:t>
              </a:r>
              <a:endParaRPr lang="ru-RU" sz="800" spc="-1">
                <a:solidFill>
                  <a:srgbClr val="000000"/>
                </a:solidFill>
                <a:latin typeface="Open Sans"/>
              </a:endParaRPr>
            </a:p>
          </p:txBody>
        </p:sp>
        <p:pic>
          <p:nvPicPr>
            <p:cNvPr id="64" name="Picture 63" descr="A person with long hair smiling&#10;&#10;Description automatically generated"/>
            <p:cNvPicPr>
              <a:picLocks noChangeAspect="1"/>
            </p:cNvPicPr>
            <p:nvPr/>
          </p:nvPicPr>
          <p:blipFill>
            <a:blip r:embed="rId28"/>
            <a:stretch/>
          </p:blipFill>
          <p:spPr bwMode="auto">
            <a:xfrm>
              <a:off x="10875737" y="3600112"/>
              <a:ext cx="540000" cy="540000"/>
            </a:xfrm>
            <a:prstGeom prst="ellipse">
              <a:avLst/>
            </a:prstGeom>
            <a:blipFill>
              <a:blip r:embed="rId5"/>
              <a:stretch/>
            </a:blipFill>
            <a:ln w="25400" cap="rnd">
              <a:solidFill>
                <a:srgbClr val="FFC000"/>
              </a:solidFill>
              <a:round/>
            </a:ln>
          </p:spPr>
        </p:pic>
      </p:grpSp>
      <p:pic>
        <p:nvPicPr>
          <p:cNvPr id="30" name="Picture 29" descr="A person in a suit and tie&#10;&#10;Description automatically generated"/>
          <p:cNvPicPr>
            <a:picLocks noChangeAspect="1"/>
          </p:cNvPicPr>
          <p:nvPr/>
        </p:nvPicPr>
        <p:blipFill>
          <a:blip r:embed="rId29"/>
          <a:srcRect l="10914" t="24254" r="12863" b="18579"/>
          <a:stretch/>
        </p:blipFill>
        <p:spPr bwMode="auto">
          <a:xfrm>
            <a:off x="764890" y="5166822"/>
            <a:ext cx="540000" cy="540000"/>
          </a:xfrm>
          <a:prstGeom prst="ellipse">
            <a:avLst/>
          </a:prstGeom>
          <a:blipFill>
            <a:blip r:embed="rId5"/>
            <a:stretch/>
          </a:blipFill>
          <a:ln w="25400" cap="rnd">
            <a:solidFill>
              <a:srgbClr val="FFC000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Пятиугольник 98"/>
          <p:cNvSpPr>
            <a:spLocks noChangeArrowheads="1"/>
          </p:cNvSpPr>
          <p:nvPr/>
        </p:nvSpPr>
        <p:spPr bwMode="auto">
          <a:xfrm>
            <a:off x="165015" y="916210"/>
            <a:ext cx="11875470" cy="432709"/>
          </a:xfrm>
          <a:prstGeom prst="homePlate">
            <a:avLst>
              <a:gd name="adj" fmla="val 48955"/>
            </a:avLst>
          </a:prstGeom>
          <a:solidFill>
            <a:schemeClr val="bg1"/>
          </a:solidFill>
          <a:ln w="19050">
            <a:solidFill>
              <a:srgbClr val="0078C1">
                <a:alpha val="50000"/>
              </a:srgbClr>
            </a:solidFill>
          </a:ln>
        </p:spPr>
        <p:txBody>
          <a:bodyPr lIns="0" tIns="0" rIns="0" bIns="0" anchor="ctr"/>
          <a:lstStyle>
            <a:lvl1pPr marL="342900" indent="-34290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marL="0" lvl="1" algn="ctr" defTabSz="914170">
              <a:spcBef>
                <a:spcPts val="600"/>
              </a:spcBef>
              <a:spcAft>
                <a:spcPts val="0"/>
              </a:spcAft>
              <a:buClr>
                <a:srgbClr val="007DC5"/>
              </a:buClr>
              <a:defRPr/>
            </a:pPr>
            <a:endParaRPr lang="ru-RU" b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Как </a:t>
            </a: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мы можем </a:t>
            </a: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всё это сопровождать?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pic>
        <p:nvPicPr>
          <p:cNvPr id="44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cxnSp>
        <p:nvCxnSpPr>
          <p:cNvPr id="3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2"/>
          <p:cNvSpPr txBox="1"/>
          <p:nvPr/>
        </p:nvSpPr>
        <p:spPr bwMode="auto">
          <a:xfrm>
            <a:off x="-43031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7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551160" y="1364433"/>
            <a:ext cx="15497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00B0F0"/>
                </a:solidFill>
                <a:latin typeface="Arial"/>
                <a:cs typeface="Arial"/>
              </a:rPr>
              <a:t>Системы</a:t>
            </a:r>
            <a:endParaRPr/>
          </a:p>
        </p:txBody>
      </p:sp>
      <p:sp>
        <p:nvSpPr>
          <p:cNvPr id="68" name="TextBox 67"/>
          <p:cNvSpPr txBox="1"/>
          <p:nvPr/>
        </p:nvSpPr>
        <p:spPr bwMode="auto">
          <a:xfrm>
            <a:off x="267255" y="1610633"/>
            <a:ext cx="2117540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SRM, SAP BI,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SLC</a:t>
            </a:r>
            <a:br>
              <a:rPr lang="ru-RU" sz="12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ru-RU" sz="900">
                <a:solidFill>
                  <a:srgbClr val="002060"/>
                </a:solidFill>
                <a:latin typeface="Arial"/>
                <a:cs typeface="Arial"/>
              </a:rPr>
              <a:t>портал </a:t>
            </a: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gazprom.zakupki.ru),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QLIK</a:t>
            </a:r>
            <a:endParaRPr lang="ru-RU" sz="1200" b="0" i="0" u="none" strike="noStrike" cap="none" spc="0">
              <a:ln>
                <a:noFill/>
              </a:ln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4" name="Group 73"/>
          <p:cNvGrpSpPr/>
          <p:nvPr/>
        </p:nvGrpSpPr>
        <p:grpSpPr bwMode="auto">
          <a:xfrm>
            <a:off x="899462" y="927944"/>
            <a:ext cx="842594" cy="400110"/>
            <a:chOff x="1475611" y="908245"/>
            <a:chExt cx="842594" cy="400110"/>
          </a:xfrm>
        </p:grpSpPr>
        <p:pic>
          <p:nvPicPr>
            <p:cNvPr id="71" name="Picture 101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475611" y="953588"/>
              <a:ext cx="319738" cy="309424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 bwMode="auto">
            <a:xfrm>
              <a:off x="1882442" y="908245"/>
              <a:ext cx="435763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ru-RU" sz="2600" b="1">
                  <a:solidFill>
                    <a:srgbClr val="FF9A00"/>
                  </a:solidFill>
                  <a:latin typeface="Arial"/>
                  <a:cs typeface="Arial"/>
                </a:rPr>
                <a:t>11</a:t>
              </a:r>
              <a:endParaRPr/>
            </a:p>
          </p:txBody>
        </p:sp>
      </p:grpSp>
      <p:grpSp>
        <p:nvGrpSpPr>
          <p:cNvPr id="115" name="Group 114"/>
          <p:cNvGrpSpPr/>
          <p:nvPr/>
        </p:nvGrpSpPr>
        <p:grpSpPr bwMode="auto">
          <a:xfrm>
            <a:off x="2540139" y="971985"/>
            <a:ext cx="7125375" cy="321159"/>
            <a:chOff x="2482270" y="1117290"/>
            <a:chExt cx="7125375" cy="406641"/>
          </a:xfrm>
        </p:grpSpPr>
        <p:cxnSp>
          <p:nvCxnSpPr>
            <p:cNvPr id="107" name="Прямая соединительная линия 38"/>
            <p:cNvCxnSpPr>
              <a:cxnSpLocks/>
            </p:cNvCxnSpPr>
            <p:nvPr/>
          </p:nvCxnSpPr>
          <p:spPr bwMode="auto">
            <a:xfrm>
              <a:off x="2482270" y="1117290"/>
              <a:ext cx="0" cy="406641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50000"/>
                </a:srgbClr>
              </a:solidFill>
              <a:prstDash val="solid"/>
            </a:ln>
            <a:effectLst/>
          </p:spPr>
        </p:cxnSp>
        <p:cxnSp>
          <p:nvCxnSpPr>
            <p:cNvPr id="109" name="Прямая соединительная линия 38"/>
            <p:cNvCxnSpPr>
              <a:cxnSpLocks/>
            </p:cNvCxnSpPr>
            <p:nvPr/>
          </p:nvCxnSpPr>
          <p:spPr bwMode="auto">
            <a:xfrm>
              <a:off x="4857395" y="1117290"/>
              <a:ext cx="0" cy="406641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50000"/>
                </a:srgbClr>
              </a:solidFill>
              <a:prstDash val="solid"/>
            </a:ln>
            <a:effectLst/>
          </p:spPr>
        </p:cxnSp>
        <p:cxnSp>
          <p:nvCxnSpPr>
            <p:cNvPr id="110" name="Прямая соединительная линия 38"/>
            <p:cNvCxnSpPr>
              <a:cxnSpLocks/>
            </p:cNvCxnSpPr>
            <p:nvPr/>
          </p:nvCxnSpPr>
          <p:spPr bwMode="auto">
            <a:xfrm>
              <a:off x="7232520" y="1117290"/>
              <a:ext cx="0" cy="406641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50000"/>
                </a:srgbClr>
              </a:solidFill>
              <a:prstDash val="solid"/>
            </a:ln>
            <a:effectLst/>
          </p:spPr>
        </p:cxnSp>
        <p:cxnSp>
          <p:nvCxnSpPr>
            <p:cNvPr id="114" name="Прямая соединительная линия 38"/>
            <p:cNvCxnSpPr>
              <a:cxnSpLocks/>
            </p:cNvCxnSpPr>
            <p:nvPr/>
          </p:nvCxnSpPr>
          <p:spPr bwMode="auto">
            <a:xfrm>
              <a:off x="9607645" y="1117290"/>
              <a:ext cx="0" cy="406641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50000"/>
                </a:srgbClr>
              </a:solidFill>
              <a:prstDash val="soli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 bwMode="auto">
          <a:xfrm>
            <a:off x="2540139" y="1446430"/>
            <a:ext cx="7125375" cy="4619269"/>
            <a:chOff x="2482270" y="1117290"/>
            <a:chExt cx="7125375" cy="406641"/>
          </a:xfrm>
        </p:grpSpPr>
        <p:cxnSp>
          <p:nvCxnSpPr>
            <p:cNvPr id="117" name="Прямая соединительная линия 38"/>
            <p:cNvCxnSpPr>
              <a:cxnSpLocks/>
            </p:cNvCxnSpPr>
            <p:nvPr/>
          </p:nvCxnSpPr>
          <p:spPr bwMode="auto">
            <a:xfrm>
              <a:off x="2482270" y="1117290"/>
              <a:ext cx="0" cy="265335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50000"/>
                </a:srgbClr>
              </a:solidFill>
              <a:prstDash val="solid"/>
            </a:ln>
            <a:effectLst/>
          </p:spPr>
        </p:cxnSp>
        <p:cxnSp>
          <p:nvCxnSpPr>
            <p:cNvPr id="118" name="Прямая соединительная линия 38"/>
            <p:cNvCxnSpPr>
              <a:cxnSpLocks/>
            </p:cNvCxnSpPr>
            <p:nvPr/>
          </p:nvCxnSpPr>
          <p:spPr bwMode="auto">
            <a:xfrm>
              <a:off x="4857395" y="1117290"/>
              <a:ext cx="0" cy="406641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50000"/>
                </a:srgbClr>
              </a:solidFill>
              <a:prstDash val="solid"/>
            </a:ln>
            <a:effectLst/>
          </p:spPr>
        </p:cxnSp>
        <p:cxnSp>
          <p:nvCxnSpPr>
            <p:cNvPr id="119" name="Прямая соединительная линия 38"/>
            <p:cNvCxnSpPr>
              <a:cxnSpLocks/>
            </p:cNvCxnSpPr>
            <p:nvPr/>
          </p:nvCxnSpPr>
          <p:spPr bwMode="auto">
            <a:xfrm>
              <a:off x="7232520" y="1117290"/>
              <a:ext cx="0" cy="406641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50000"/>
                </a:srgbClr>
              </a:solidFill>
              <a:prstDash val="solid"/>
            </a:ln>
            <a:effectLst/>
          </p:spPr>
        </p:cxnSp>
        <p:cxnSp>
          <p:nvCxnSpPr>
            <p:cNvPr id="120" name="Прямая соединительная линия 38"/>
            <p:cNvCxnSpPr>
              <a:cxnSpLocks/>
            </p:cNvCxnSpPr>
            <p:nvPr/>
          </p:nvCxnSpPr>
          <p:spPr bwMode="auto">
            <a:xfrm>
              <a:off x="9607645" y="1117290"/>
              <a:ext cx="0" cy="406641"/>
            </a:xfrm>
            <a:prstGeom prst="line">
              <a:avLst/>
            </a:prstGeom>
            <a:noFill/>
            <a:ln w="19050" cap="flat" cmpd="sng" algn="ctr">
              <a:solidFill>
                <a:srgbClr val="0070C0">
                  <a:alpha val="50000"/>
                </a:srgbClr>
              </a:solidFill>
              <a:prstDash val="solid"/>
            </a:ln>
            <a:effectLst/>
          </p:spPr>
        </p:cxnSp>
      </p:grpSp>
      <p:sp>
        <p:nvSpPr>
          <p:cNvPr id="121" name="TextBox 120"/>
          <p:cNvSpPr txBox="1"/>
          <p:nvPr/>
        </p:nvSpPr>
        <p:spPr bwMode="auto">
          <a:xfrm>
            <a:off x="2952906" y="1364433"/>
            <a:ext cx="15497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00B0F0"/>
                </a:solidFill>
                <a:latin typeface="Arial"/>
                <a:cs typeface="Arial"/>
              </a:rPr>
              <a:t>Системы</a:t>
            </a:r>
            <a:endParaRPr/>
          </a:p>
        </p:txBody>
      </p:sp>
      <p:sp>
        <p:nvSpPr>
          <p:cNvPr id="122" name="TextBox 121"/>
          <p:cNvSpPr txBox="1"/>
          <p:nvPr/>
        </p:nvSpPr>
        <p:spPr bwMode="auto">
          <a:xfrm>
            <a:off x="2669002" y="1610633"/>
            <a:ext cx="2117540" cy="931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SRM, SAP BI,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SLC</a:t>
            </a:r>
            <a:br>
              <a:rPr lang="ru-RU" sz="12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ru-RU" sz="900">
                <a:solidFill>
                  <a:srgbClr val="002060"/>
                </a:solidFill>
                <a:latin typeface="Arial"/>
                <a:cs typeface="Arial"/>
              </a:rPr>
              <a:t>портал </a:t>
            </a: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gazprom.zakupki.ru),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QLIK, 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ПКФ</a:t>
            </a:r>
            <a:endParaRPr/>
          </a:p>
        </p:txBody>
      </p:sp>
      <p:sp>
        <p:nvSpPr>
          <p:cNvPr id="123" name="TextBox 122"/>
          <p:cNvSpPr txBox="1"/>
          <p:nvPr/>
        </p:nvSpPr>
        <p:spPr bwMode="auto">
          <a:xfrm>
            <a:off x="5343079" y="1364433"/>
            <a:ext cx="15497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00B0F0"/>
                </a:solidFill>
                <a:latin typeface="Arial"/>
                <a:cs typeface="Arial"/>
              </a:rPr>
              <a:t>Системы</a:t>
            </a:r>
            <a:endParaRPr/>
          </a:p>
        </p:txBody>
      </p:sp>
      <p:sp>
        <p:nvSpPr>
          <p:cNvPr id="124" name="TextBox 123"/>
          <p:cNvSpPr txBox="1"/>
          <p:nvPr/>
        </p:nvSpPr>
        <p:spPr bwMode="auto">
          <a:xfrm>
            <a:off x="4989505" y="1610633"/>
            <a:ext cx="2231216" cy="137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SRM, SAP BI,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SLC</a:t>
            </a:r>
            <a:br>
              <a:rPr lang="ru-RU" sz="12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ru-RU" sz="900">
                <a:solidFill>
                  <a:srgbClr val="002060"/>
                </a:solidFill>
                <a:latin typeface="Arial"/>
                <a:cs typeface="Arial"/>
              </a:rPr>
              <a:t>портал </a:t>
            </a: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gazprom.zakupki.ru),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QLIK, 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ПКФ 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cs typeface="Arial"/>
              </a:rPr>
              <a:t>АСЭЗ 2.0</a:t>
            </a:r>
            <a:r>
              <a:rPr lang="en-US" sz="1400" b="1">
                <a:solidFill>
                  <a:srgbClr val="0070C0"/>
                </a:solidFill>
                <a:latin typeface="Arial"/>
                <a:cs typeface="Arial"/>
              </a:rPr>
              <a:t>:</a:t>
            </a:r>
            <a:endParaRPr/>
          </a:p>
          <a:p>
            <a:pPr marL="182563" lvl="0" indent="-182563"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Модуль планирования</a:t>
            </a:r>
            <a:r>
              <a:rPr lang="en-US" sz="10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закупок ДО</a:t>
            </a:r>
            <a:endParaRPr/>
          </a:p>
        </p:txBody>
      </p:sp>
      <p:sp>
        <p:nvSpPr>
          <p:cNvPr id="125" name="TextBox 124"/>
          <p:cNvSpPr txBox="1"/>
          <p:nvPr/>
        </p:nvSpPr>
        <p:spPr bwMode="auto">
          <a:xfrm>
            <a:off x="7698528" y="1364433"/>
            <a:ext cx="15497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00B0F0"/>
                </a:solidFill>
                <a:latin typeface="Arial"/>
                <a:cs typeface="Arial"/>
              </a:rPr>
              <a:t>Системы</a:t>
            </a:r>
            <a:endParaRPr/>
          </a:p>
        </p:txBody>
      </p:sp>
      <p:sp>
        <p:nvSpPr>
          <p:cNvPr id="126" name="TextBox 125"/>
          <p:cNvSpPr txBox="1"/>
          <p:nvPr/>
        </p:nvSpPr>
        <p:spPr bwMode="auto">
          <a:xfrm>
            <a:off x="7361458" y="1610633"/>
            <a:ext cx="2250892" cy="3839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SRM, SAP BI,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SLC</a:t>
            </a:r>
            <a:br>
              <a:rPr lang="ru-RU" sz="12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ru-RU" sz="900">
                <a:solidFill>
                  <a:srgbClr val="002060"/>
                </a:solidFill>
                <a:latin typeface="Arial"/>
                <a:cs typeface="Arial"/>
              </a:rPr>
              <a:t>портал </a:t>
            </a: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gazprom.zakupki.ru),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QLIK, 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ПКФ, 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КИСЗА</a:t>
            </a: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,</a:t>
            </a:r>
            <a:br>
              <a:rPr lang="ru-RU" sz="11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ЕЦБК</a:t>
            </a: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 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Веб-портал</a:t>
            </a: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,</a:t>
            </a:r>
            <a:br>
              <a:rPr lang="ru-RU" sz="11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Справочник закупочных подразделений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ru-RU" sz="1400" b="1">
                <a:solidFill>
                  <a:srgbClr val="0070C0"/>
                </a:solidFill>
                <a:latin typeface="Arial"/>
                <a:cs typeface="Arial"/>
              </a:rPr>
              <a:t>АСЭЗ 2.0</a:t>
            </a:r>
            <a:r>
              <a:rPr lang="en-US" sz="1400" b="1">
                <a:solidFill>
                  <a:srgbClr val="0070C0"/>
                </a:solidFill>
                <a:latin typeface="Arial"/>
                <a:cs typeface="Arial"/>
              </a:rPr>
              <a:t>: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Модуль планирования</a:t>
            </a:r>
            <a:r>
              <a:rPr lang="en-US" sz="10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закупок ДО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Модуль планирования закупок</a:t>
            </a:r>
            <a:br>
              <a:rPr lang="ru-RU" sz="1000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(КЗ и ЕИ) (рабочие места Д646)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Сервис принятия решений по закупкам руководителями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Сервис отслеживания закупок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Автоматический расчет стоимости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Автоматическое формирование закупочной документации</a:t>
            </a:r>
            <a:endParaRPr/>
          </a:p>
        </p:txBody>
      </p:sp>
      <p:sp>
        <p:nvSpPr>
          <p:cNvPr id="127" name="TextBox 126"/>
          <p:cNvSpPr txBox="1"/>
          <p:nvPr/>
        </p:nvSpPr>
        <p:spPr bwMode="auto">
          <a:xfrm>
            <a:off x="10094487" y="1364433"/>
            <a:ext cx="15497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1400" b="1">
                <a:solidFill>
                  <a:srgbClr val="00B0F0"/>
                </a:solidFill>
                <a:latin typeface="Arial"/>
                <a:cs typeface="Arial"/>
              </a:rPr>
              <a:t>Системы</a:t>
            </a:r>
            <a:endParaRPr/>
          </a:p>
        </p:txBody>
      </p:sp>
      <p:sp>
        <p:nvSpPr>
          <p:cNvPr id="128" name="TextBox 127"/>
          <p:cNvSpPr txBox="1"/>
          <p:nvPr/>
        </p:nvSpPr>
        <p:spPr bwMode="auto">
          <a:xfrm>
            <a:off x="9762956" y="1610633"/>
            <a:ext cx="2277529" cy="44396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SRM, SAP BI,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SAP SLC</a:t>
            </a:r>
            <a:br>
              <a:rPr lang="ru-RU" sz="12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ru-RU" sz="900">
                <a:solidFill>
                  <a:srgbClr val="002060"/>
                </a:solidFill>
                <a:latin typeface="Arial"/>
                <a:cs typeface="Arial"/>
              </a:rPr>
              <a:t>портал </a:t>
            </a:r>
            <a:r>
              <a:rPr lang="en-US" sz="900">
                <a:solidFill>
                  <a:srgbClr val="002060"/>
                </a:solidFill>
                <a:latin typeface="Arial"/>
                <a:cs typeface="Arial"/>
              </a:rPr>
              <a:t>gazprom.zakupki.ru),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QLIK, </a:t>
            </a:r>
            <a:endParaRPr lang="ru-RU" sz="1100">
              <a:solidFill>
                <a:srgbClr val="002060"/>
              </a:solidFill>
              <a:latin typeface="Arial"/>
              <a:cs typeface="Arial"/>
            </a:endParaRPr>
          </a:p>
          <a:p>
            <a:pPr lvl="0" algn="ctr">
              <a:spcBef>
                <a:spcPts val="300"/>
              </a:spcBef>
              <a:defRPr/>
            </a:pP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ПКФ, 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КИСЗА</a:t>
            </a: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,</a:t>
            </a:r>
            <a:br>
              <a:rPr lang="ru-RU" sz="11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ЕЦБК</a:t>
            </a: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 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Веб-портал</a:t>
            </a:r>
            <a:r>
              <a:rPr lang="en-US" sz="1100">
                <a:solidFill>
                  <a:srgbClr val="002060"/>
                </a:solidFill>
                <a:latin typeface="Arial"/>
                <a:cs typeface="Arial"/>
              </a:rPr>
              <a:t>,</a:t>
            </a:r>
            <a:br>
              <a:rPr lang="ru-RU" sz="110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ru-RU" sz="1100">
                <a:solidFill>
                  <a:srgbClr val="002060"/>
                </a:solidFill>
                <a:latin typeface="Arial"/>
                <a:cs typeface="Arial"/>
              </a:rPr>
              <a:t>Справочник закупочных подразделений</a:t>
            </a:r>
            <a:endParaRPr/>
          </a:p>
          <a:p>
            <a:pPr lvl="0" algn="ctr">
              <a:spcBef>
                <a:spcPts val="300"/>
              </a:spcBef>
              <a:defRPr/>
            </a:pPr>
            <a:r>
              <a:rPr lang="ru-RU" sz="1300" b="1">
                <a:solidFill>
                  <a:srgbClr val="0070C0"/>
                </a:solidFill>
                <a:latin typeface="Arial"/>
                <a:cs typeface="Arial"/>
              </a:rPr>
              <a:t>АСЭЗ 2.0</a:t>
            </a:r>
            <a:r>
              <a:rPr lang="en-US" sz="1300" b="1">
                <a:solidFill>
                  <a:srgbClr val="0070C0"/>
                </a:solidFill>
                <a:latin typeface="Arial"/>
                <a:cs typeface="Arial"/>
              </a:rPr>
              <a:t>: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Модуль планирования</a:t>
            </a:r>
            <a:r>
              <a:rPr lang="en-US" sz="10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закупок ДО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Модуль планирования закупок</a:t>
            </a:r>
            <a:br>
              <a:rPr lang="ru-RU" sz="1000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(КЗ и ЕИ) (рабочие места Д646)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Сервис принятия решений по закупкам руководителями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Сервис отслеживания закупок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Автоматический расчет стоимости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Автоматическое формирование закупочной документации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Модуль анализа цены и СК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Модуль «Формирование ДС»</a:t>
            </a:r>
            <a:endParaRPr/>
          </a:p>
          <a:p>
            <a:pPr marL="182563" lvl="0" indent="-182563">
              <a:lnSpc>
                <a:spcPts val="1300"/>
              </a:lnSpc>
              <a:spcBef>
                <a:spcPts val="300"/>
              </a:spcBef>
              <a:buClr>
                <a:srgbClr val="0070C0"/>
              </a:buClr>
              <a:buFont typeface="Wingdings"/>
              <a:buChar char="§"/>
              <a:defRPr/>
            </a:pP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Модуль «Рассмотрение ДС</a:t>
            </a:r>
            <a:r>
              <a:rPr lang="ru-RU" sz="1000">
                <a:solidFill>
                  <a:srgbClr val="0070C0"/>
                </a:solidFill>
                <a:latin typeface="Arial"/>
                <a:cs typeface="Arial"/>
              </a:rPr>
              <a:t>»</a:t>
            </a:r>
            <a:endParaRPr/>
          </a:p>
        </p:txBody>
      </p:sp>
      <p:cxnSp>
        <p:nvCxnSpPr>
          <p:cNvPr id="144" name="Straight Connector 143"/>
          <p:cNvCxnSpPr>
            <a:cxnSpLocks/>
          </p:cNvCxnSpPr>
          <p:nvPr/>
        </p:nvCxnSpPr>
        <p:spPr bwMode="auto">
          <a:xfrm flipH="1">
            <a:off x="327472" y="6195771"/>
            <a:ext cx="11733433" cy="0"/>
          </a:xfrm>
          <a:prstGeom prst="line">
            <a:avLst/>
          </a:prstGeom>
          <a:ln w="28575">
            <a:solidFill>
              <a:srgbClr val="FF9A00">
                <a:alpha val="50000"/>
              </a:srgb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auto">
          <a:xfrm>
            <a:off x="697584" y="6278024"/>
            <a:ext cx="10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b="1">
                <a:solidFill>
                  <a:srgbClr val="0070C0"/>
                </a:solidFill>
                <a:latin typeface="Arial"/>
                <a:cs typeface="Arial"/>
              </a:rPr>
              <a:t>2020</a:t>
            </a:r>
            <a:endParaRPr/>
          </a:p>
        </p:txBody>
      </p:sp>
      <p:sp>
        <p:nvSpPr>
          <p:cNvPr id="146" name="Oval 145"/>
          <p:cNvSpPr/>
          <p:nvPr/>
        </p:nvSpPr>
        <p:spPr bwMode="auto">
          <a:xfrm>
            <a:off x="1145423" y="6100181"/>
            <a:ext cx="214131" cy="214131"/>
          </a:xfrm>
          <a:prstGeom prst="ellipse">
            <a:avLst/>
          </a:prstGeom>
          <a:solidFill>
            <a:srgbClr val="FF9A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61" name="TextBox 160"/>
          <p:cNvSpPr txBox="1"/>
          <p:nvPr/>
        </p:nvSpPr>
        <p:spPr bwMode="auto">
          <a:xfrm>
            <a:off x="3157979" y="6308988"/>
            <a:ext cx="112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b="1">
                <a:solidFill>
                  <a:srgbClr val="0070C0"/>
                </a:solidFill>
                <a:latin typeface="Arial"/>
                <a:cs typeface="Arial"/>
              </a:rPr>
              <a:t>2021</a:t>
            </a:r>
            <a:endParaRPr/>
          </a:p>
        </p:txBody>
      </p:sp>
      <p:sp>
        <p:nvSpPr>
          <p:cNvPr id="162" name="Oval 161"/>
          <p:cNvSpPr/>
          <p:nvPr/>
        </p:nvSpPr>
        <p:spPr bwMode="auto">
          <a:xfrm>
            <a:off x="3620954" y="6100181"/>
            <a:ext cx="214131" cy="214131"/>
          </a:xfrm>
          <a:prstGeom prst="ellipse">
            <a:avLst/>
          </a:prstGeom>
          <a:solidFill>
            <a:srgbClr val="FF9A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64" name="TextBox 163"/>
          <p:cNvSpPr txBox="1"/>
          <p:nvPr/>
        </p:nvSpPr>
        <p:spPr bwMode="auto">
          <a:xfrm>
            <a:off x="5620024" y="6308988"/>
            <a:ext cx="97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b="1">
                <a:solidFill>
                  <a:srgbClr val="0070C0"/>
                </a:solidFill>
                <a:latin typeface="Arial"/>
                <a:cs typeface="Arial"/>
              </a:rPr>
              <a:t>2022</a:t>
            </a:r>
            <a:endParaRPr/>
          </a:p>
        </p:txBody>
      </p:sp>
      <p:sp>
        <p:nvSpPr>
          <p:cNvPr id="165" name="Oval 164"/>
          <p:cNvSpPr/>
          <p:nvPr/>
        </p:nvSpPr>
        <p:spPr bwMode="auto">
          <a:xfrm>
            <a:off x="5998436" y="6100181"/>
            <a:ext cx="214131" cy="214131"/>
          </a:xfrm>
          <a:prstGeom prst="ellipse">
            <a:avLst/>
          </a:prstGeom>
          <a:solidFill>
            <a:srgbClr val="FF9A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67" name="TextBox 166"/>
          <p:cNvSpPr txBox="1"/>
          <p:nvPr/>
        </p:nvSpPr>
        <p:spPr bwMode="auto">
          <a:xfrm>
            <a:off x="7990667" y="6296336"/>
            <a:ext cx="104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b="1">
                <a:solidFill>
                  <a:srgbClr val="0070C0"/>
                </a:solidFill>
                <a:latin typeface="Arial"/>
                <a:cs typeface="Arial"/>
              </a:rPr>
              <a:t>2023</a:t>
            </a:r>
            <a:endParaRPr/>
          </a:p>
        </p:txBody>
      </p:sp>
      <p:sp>
        <p:nvSpPr>
          <p:cNvPr id="168" name="Oval 167"/>
          <p:cNvSpPr/>
          <p:nvPr/>
        </p:nvSpPr>
        <p:spPr bwMode="auto">
          <a:xfrm>
            <a:off x="8414921" y="6100181"/>
            <a:ext cx="214131" cy="214131"/>
          </a:xfrm>
          <a:prstGeom prst="ellipse">
            <a:avLst/>
          </a:prstGeom>
          <a:solidFill>
            <a:srgbClr val="FF9A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70" name="TextBox 169"/>
          <p:cNvSpPr txBox="1"/>
          <p:nvPr/>
        </p:nvSpPr>
        <p:spPr bwMode="auto">
          <a:xfrm>
            <a:off x="10384715" y="6290179"/>
            <a:ext cx="140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b="1">
                <a:solidFill>
                  <a:srgbClr val="0070C0"/>
                </a:solidFill>
                <a:latin typeface="Arial"/>
                <a:cs typeface="Arial"/>
              </a:rPr>
              <a:t>2024 (Е)</a:t>
            </a:r>
            <a:endParaRPr/>
          </a:p>
        </p:txBody>
      </p:sp>
      <p:sp>
        <p:nvSpPr>
          <p:cNvPr id="171" name="Oval 170"/>
          <p:cNvSpPr/>
          <p:nvPr/>
        </p:nvSpPr>
        <p:spPr bwMode="auto">
          <a:xfrm>
            <a:off x="10689775" y="6100181"/>
            <a:ext cx="214131" cy="214131"/>
          </a:xfrm>
          <a:prstGeom prst="ellipse">
            <a:avLst/>
          </a:prstGeom>
          <a:solidFill>
            <a:srgbClr val="FF9A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4579" y="2633296"/>
            <a:ext cx="4160429" cy="3379310"/>
          </a:xfrm>
          <a:prstGeom prst="rect">
            <a:avLst/>
          </a:prstGeom>
        </p:spPr>
      </p:pic>
      <p:grpSp>
        <p:nvGrpSpPr>
          <p:cNvPr id="66" name="Group 73"/>
          <p:cNvGrpSpPr/>
          <p:nvPr/>
        </p:nvGrpSpPr>
        <p:grpSpPr bwMode="auto">
          <a:xfrm>
            <a:off x="3345483" y="927944"/>
            <a:ext cx="842594" cy="400110"/>
            <a:chOff x="1475611" y="908245"/>
            <a:chExt cx="842594" cy="400110"/>
          </a:xfrm>
        </p:grpSpPr>
        <p:pic>
          <p:nvPicPr>
            <p:cNvPr id="69" name="Picture 101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475611" y="953588"/>
              <a:ext cx="319738" cy="30942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 bwMode="auto">
            <a:xfrm>
              <a:off x="1882442" y="908245"/>
              <a:ext cx="435763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ru-RU" sz="2600" b="1">
                  <a:solidFill>
                    <a:srgbClr val="FF9A00"/>
                  </a:solidFill>
                  <a:latin typeface="Arial"/>
                  <a:cs typeface="Arial"/>
                </a:rPr>
                <a:t>9</a:t>
              </a:r>
              <a:endParaRPr/>
            </a:p>
          </p:txBody>
        </p:sp>
      </p:grpSp>
      <p:grpSp>
        <p:nvGrpSpPr>
          <p:cNvPr id="73" name="Group 73"/>
          <p:cNvGrpSpPr/>
          <p:nvPr/>
        </p:nvGrpSpPr>
        <p:grpSpPr bwMode="auto">
          <a:xfrm>
            <a:off x="5824517" y="927944"/>
            <a:ext cx="842594" cy="400110"/>
            <a:chOff x="1475611" y="908245"/>
            <a:chExt cx="842594" cy="400110"/>
          </a:xfrm>
        </p:grpSpPr>
        <p:pic>
          <p:nvPicPr>
            <p:cNvPr id="75" name="Picture 101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475611" y="953588"/>
              <a:ext cx="319738" cy="309424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 bwMode="auto">
            <a:xfrm>
              <a:off x="1882442" y="908245"/>
              <a:ext cx="435763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ru-RU" sz="2600" b="1">
                  <a:solidFill>
                    <a:srgbClr val="FF9A00"/>
                  </a:solidFill>
                  <a:latin typeface="Arial"/>
                  <a:cs typeface="Arial"/>
                </a:rPr>
                <a:t>9</a:t>
              </a:r>
              <a:endParaRPr/>
            </a:p>
          </p:txBody>
        </p:sp>
      </p:grpSp>
      <p:grpSp>
        <p:nvGrpSpPr>
          <p:cNvPr id="77" name="Group 73"/>
          <p:cNvGrpSpPr/>
          <p:nvPr/>
        </p:nvGrpSpPr>
        <p:grpSpPr bwMode="auto">
          <a:xfrm>
            <a:off x="8052096" y="927944"/>
            <a:ext cx="842594" cy="400110"/>
            <a:chOff x="1475611" y="908245"/>
            <a:chExt cx="842594" cy="400110"/>
          </a:xfrm>
        </p:grpSpPr>
        <p:pic>
          <p:nvPicPr>
            <p:cNvPr id="78" name="Picture 101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475611" y="953588"/>
              <a:ext cx="319738" cy="309424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 bwMode="auto">
            <a:xfrm>
              <a:off x="1882442" y="908245"/>
              <a:ext cx="435763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ru-RU" sz="2600" b="1">
                  <a:solidFill>
                    <a:srgbClr val="FF9A00"/>
                  </a:solidFill>
                  <a:latin typeface="Arial"/>
                  <a:cs typeface="Arial"/>
                </a:rPr>
                <a:t>8</a:t>
              </a:r>
              <a:endParaRPr/>
            </a:p>
          </p:txBody>
        </p:sp>
      </p:grpSp>
      <p:grpSp>
        <p:nvGrpSpPr>
          <p:cNvPr id="80" name="Group 73"/>
          <p:cNvGrpSpPr/>
          <p:nvPr/>
        </p:nvGrpSpPr>
        <p:grpSpPr bwMode="auto">
          <a:xfrm>
            <a:off x="9932628" y="927944"/>
            <a:ext cx="1794750" cy="400110"/>
            <a:chOff x="1475611" y="908245"/>
            <a:chExt cx="1794750" cy="400110"/>
          </a:xfrm>
        </p:grpSpPr>
        <p:pic>
          <p:nvPicPr>
            <p:cNvPr id="81" name="Picture 101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475611" y="953588"/>
              <a:ext cx="319738" cy="309424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 bwMode="auto">
            <a:xfrm>
              <a:off x="1882442" y="908245"/>
              <a:ext cx="435763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ru-RU" sz="2600" b="1">
                  <a:solidFill>
                    <a:srgbClr val="FF9A00"/>
                  </a:solidFill>
                  <a:latin typeface="Arial"/>
                  <a:cs typeface="Arial"/>
                </a:rPr>
                <a:t>8</a:t>
              </a:r>
              <a:endParaRPr/>
            </a:p>
          </p:txBody>
        </p:sp>
        <p:sp>
          <p:nvSpPr>
            <p:cNvPr id="83" name="TextBox 82"/>
            <p:cNvSpPr txBox="1"/>
            <p:nvPr/>
          </p:nvSpPr>
          <p:spPr bwMode="auto">
            <a:xfrm>
              <a:off x="2290960" y="908245"/>
              <a:ext cx="979401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defRPr/>
              </a:pPr>
              <a:r>
                <a:rPr lang="ru-RU" sz="2600" b="1">
                  <a:solidFill>
                    <a:schemeClr val="bg1">
                      <a:lumMod val="75000"/>
                    </a:schemeClr>
                  </a:solidFill>
                  <a:latin typeface="Arial"/>
                  <a:cs typeface="Arial"/>
                </a:rPr>
                <a:t>+6 </a:t>
              </a:r>
              <a:r>
                <a:rPr lang="ru-RU" sz="2400" b="1">
                  <a:solidFill>
                    <a:schemeClr val="bg1">
                      <a:lumMod val="75000"/>
                    </a:schemeClr>
                  </a:solidFill>
                  <a:latin typeface="Arial"/>
                  <a:cs typeface="Arial"/>
                </a:rPr>
                <a:t>(Е)</a:t>
              </a:r>
              <a:endParaRPr/>
            </a:p>
          </p:txBody>
        </p:sp>
      </p:grpSp>
      <p:sp>
        <p:nvSpPr>
          <p:cNvPr id="61" name="Oval 9"/>
          <p:cNvSpPr/>
          <p:nvPr/>
        </p:nvSpPr>
        <p:spPr bwMode="auto">
          <a:xfrm>
            <a:off x="1115688" y="6069817"/>
            <a:ext cx="273600" cy="27485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62" name="Oval 9"/>
          <p:cNvSpPr/>
          <p:nvPr/>
        </p:nvSpPr>
        <p:spPr bwMode="auto">
          <a:xfrm>
            <a:off x="3591219" y="6069817"/>
            <a:ext cx="273600" cy="27485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64" name="Oval 9"/>
          <p:cNvSpPr/>
          <p:nvPr/>
        </p:nvSpPr>
        <p:spPr bwMode="auto">
          <a:xfrm>
            <a:off x="5972716" y="6069817"/>
            <a:ext cx="273600" cy="27485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84" name="Oval 9"/>
          <p:cNvSpPr/>
          <p:nvPr/>
        </p:nvSpPr>
        <p:spPr bwMode="auto">
          <a:xfrm>
            <a:off x="8389201" y="6069817"/>
            <a:ext cx="273600" cy="27485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85" name="Oval 9"/>
          <p:cNvSpPr/>
          <p:nvPr/>
        </p:nvSpPr>
        <p:spPr bwMode="auto">
          <a:xfrm>
            <a:off x="10664663" y="6069817"/>
            <a:ext cx="273600" cy="2736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06698" y="1043796"/>
            <a:ext cx="4379606" cy="5537757"/>
          </a:xfrm>
          <a:prstGeom prst="rect">
            <a:avLst/>
          </a:prstGeom>
        </p:spPr>
      </p:pic>
      <p:sp>
        <p:nvSpPr>
          <p:cNvPr id="33" name="Заголовок 1"/>
          <p:cNvSpPr txBox="1"/>
          <p:nvPr/>
        </p:nvSpPr>
        <p:spPr bwMode="auto">
          <a:xfrm>
            <a:off x="1286690" y="41002"/>
            <a:ext cx="10695925" cy="6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400">
                <a:solidFill>
                  <a:srgbClr val="1E467E"/>
                </a:solidFill>
                <a:latin typeface="Arial"/>
                <a:cs typeface="Arial"/>
              </a:rPr>
              <a:t>Организация текущих доработок АСЭЗ за 9 месяцев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4264" y="192358"/>
            <a:ext cx="926025" cy="456594"/>
          </a:xfrm>
          <a:prstGeom prst="rect">
            <a:avLst/>
          </a:prstGeom>
        </p:spPr>
      </p:pic>
      <p:grpSp>
        <p:nvGrpSpPr>
          <p:cNvPr id="6" name="Group 30"/>
          <p:cNvGrpSpPr/>
          <p:nvPr/>
        </p:nvGrpSpPr>
        <p:grpSpPr bwMode="auto">
          <a:xfrm>
            <a:off x="291127" y="1282568"/>
            <a:ext cx="4051289" cy="1378701"/>
            <a:chOff x="330487" y="792692"/>
            <a:chExt cx="3245735" cy="2156389"/>
          </a:xfrm>
        </p:grpSpPr>
        <p:sp>
          <p:nvSpPr>
            <p:cNvPr id="7" name="Пятиугольник 98"/>
            <p:cNvSpPr>
              <a:spLocks noChangeArrowheads="1"/>
            </p:cNvSpPr>
            <p:nvPr/>
          </p:nvSpPr>
          <p:spPr bwMode="auto">
            <a:xfrm>
              <a:off x="330487" y="1003454"/>
              <a:ext cx="3245735" cy="194562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5400">
              <a:solidFill>
                <a:srgbClr val="00B0F0">
                  <a:alpha val="50000"/>
                </a:srgbClr>
              </a:solidFill>
            </a:ln>
          </p:spPr>
          <p:txBody>
            <a:bodyPr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1pPr>
              <a:lvl2pPr>
                <a:defRPr>
                  <a:solidFill>
                    <a:schemeClr val="tx1"/>
                  </a:solidFill>
                  <a:latin typeface="Calibri"/>
                  <a:cs typeface="Arial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9pPr>
            </a:lstStyle>
            <a:p>
              <a:pPr marL="0" lvl="1" algn="ctr" defTabSz="914170">
                <a:spcBef>
                  <a:spcPts val="600"/>
                </a:spcBef>
                <a:spcAft>
                  <a:spcPts val="0"/>
                </a:spcAft>
                <a:buClr>
                  <a:srgbClr val="007DC5"/>
                </a:buClr>
                <a:defRPr/>
              </a:pPr>
              <a:endParaRPr lang="ru-RU" b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1524411" y="792692"/>
              <a:ext cx="857888" cy="18051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ru-RU" sz="7500" b="1">
                  <a:solidFill>
                    <a:srgbClr val="00B0F0"/>
                  </a:solidFill>
                  <a:latin typeface="Arial"/>
                  <a:cs typeface="Arial"/>
                </a:rPr>
                <a:t>94</a:t>
              </a:r>
              <a:endParaRPr/>
            </a:p>
          </p:txBody>
        </p:sp>
        <p:sp>
          <p:nvSpPr>
            <p:cNvPr id="10" name="原创设计师QQ598969553          _16"/>
            <p:cNvSpPr txBox="1"/>
            <p:nvPr/>
          </p:nvSpPr>
          <p:spPr bwMode="auto">
            <a:xfrm>
              <a:off x="735965" y="2327904"/>
              <a:ext cx="2434778" cy="39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Задачи выполнено</a:t>
              </a:r>
              <a:endParaRPr/>
            </a:p>
          </p:txBody>
        </p:sp>
      </p:grpSp>
      <p:grpSp>
        <p:nvGrpSpPr>
          <p:cNvPr id="11" name="Группа 10"/>
          <p:cNvGrpSpPr/>
          <p:nvPr/>
        </p:nvGrpSpPr>
        <p:grpSpPr bwMode="auto">
          <a:xfrm>
            <a:off x="291126" y="4551709"/>
            <a:ext cx="4051290" cy="2040478"/>
            <a:chOff x="1570917" y="4551709"/>
            <a:chExt cx="4051290" cy="2040478"/>
          </a:xfrm>
        </p:grpSpPr>
        <p:sp>
          <p:nvSpPr>
            <p:cNvPr id="12" name="Пятиугольник 98"/>
            <p:cNvSpPr>
              <a:spLocks noChangeArrowheads="1"/>
            </p:cNvSpPr>
            <p:nvPr/>
          </p:nvSpPr>
          <p:spPr bwMode="auto">
            <a:xfrm>
              <a:off x="1570917" y="4551709"/>
              <a:ext cx="4051290" cy="2040478"/>
            </a:xfrm>
            <a:prstGeom prst="snip2DiagRect">
              <a:avLst>
                <a:gd name="adj1" fmla="val 0"/>
                <a:gd name="adj2" fmla="val 29173"/>
              </a:avLst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1pPr>
              <a:lvl2pPr>
                <a:defRPr>
                  <a:solidFill>
                    <a:schemeClr val="tx1"/>
                  </a:solidFill>
                  <a:latin typeface="Calibri"/>
                  <a:cs typeface="Arial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9pPr>
            </a:lstStyle>
            <a:p>
              <a:pPr marL="0" lvl="1" algn="ctr" defTabSz="914170">
                <a:spcBef>
                  <a:spcPts val="600"/>
                </a:spcBef>
                <a:spcAft>
                  <a:spcPts val="0"/>
                </a:spcAft>
                <a:buClr>
                  <a:srgbClr val="007DC5"/>
                </a:buClr>
                <a:defRPr/>
              </a:pPr>
              <a:endParaRPr lang="ru-RU" b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1683861" y="4665113"/>
              <a:ext cx="3728111" cy="846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ru-RU" sz="5500" b="1">
                  <a:solidFill>
                    <a:srgbClr val="0070C0"/>
                  </a:solidFill>
                  <a:latin typeface="Arial"/>
                  <a:cs typeface="Arial"/>
                </a:rPr>
                <a:t>73</a:t>
              </a:r>
              <a:r>
                <a:rPr lang="en-US" sz="5500" b="1">
                  <a:solidFill>
                    <a:srgbClr val="0070C0"/>
                  </a:solidFill>
                  <a:latin typeface="Arial"/>
                  <a:cs typeface="Arial"/>
                </a:rPr>
                <a:t>% / 2</a:t>
              </a:r>
              <a:r>
                <a:rPr lang="ru-RU" sz="5500" b="1">
                  <a:solidFill>
                    <a:srgbClr val="0070C0"/>
                  </a:solidFill>
                  <a:latin typeface="Arial"/>
                  <a:cs typeface="Arial"/>
                </a:rPr>
                <a:t>3</a:t>
              </a:r>
              <a:r>
                <a:rPr lang="en-US" sz="5500" b="1">
                  <a:solidFill>
                    <a:srgbClr val="0070C0"/>
                  </a:solidFill>
                  <a:latin typeface="Arial"/>
                  <a:cs typeface="Arial"/>
                </a:rPr>
                <a:t>%</a:t>
              </a:r>
              <a:endParaRPr lang="ru-RU" sz="5500" b="1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" name="原创设计师QQ598969553          _16"/>
            <p:cNvSpPr txBox="1"/>
            <p:nvPr/>
          </p:nvSpPr>
          <p:spPr bwMode="auto">
            <a:xfrm>
              <a:off x="1909755" y="5624902"/>
              <a:ext cx="3599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Времени было потрачено на доработку АСЭЗ</a:t>
              </a:r>
              <a:r>
                <a:rPr lang="en-US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 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по запросам блока 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Димовой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 Ю.А. / 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Чоракаева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 К.Э.</a:t>
              </a:r>
              <a:endParaRPr/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291126" y="908634"/>
            <a:ext cx="34370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rgbClr val="0070C0"/>
                </a:solidFill>
                <a:latin typeface="Arial"/>
                <a:cs typeface="Arial"/>
              </a:rPr>
              <a:t>9 мес. 2022 года</a:t>
            </a:r>
            <a:endParaRPr/>
          </a:p>
        </p:txBody>
      </p:sp>
      <p:grpSp>
        <p:nvGrpSpPr>
          <p:cNvPr id="18" name="Group 30"/>
          <p:cNvGrpSpPr/>
          <p:nvPr/>
        </p:nvGrpSpPr>
        <p:grpSpPr bwMode="auto">
          <a:xfrm>
            <a:off x="291127" y="2847411"/>
            <a:ext cx="4051289" cy="1378701"/>
            <a:chOff x="330487" y="792692"/>
            <a:chExt cx="3245735" cy="2156389"/>
          </a:xfrm>
        </p:grpSpPr>
        <p:sp>
          <p:nvSpPr>
            <p:cNvPr id="19" name="Пятиугольник 98"/>
            <p:cNvSpPr>
              <a:spLocks noChangeArrowheads="1"/>
            </p:cNvSpPr>
            <p:nvPr/>
          </p:nvSpPr>
          <p:spPr bwMode="auto">
            <a:xfrm>
              <a:off x="330487" y="1003454"/>
              <a:ext cx="3245735" cy="194562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5400">
              <a:solidFill>
                <a:srgbClr val="00B0F0">
                  <a:alpha val="50000"/>
                </a:srgbClr>
              </a:solidFill>
            </a:ln>
          </p:spPr>
          <p:txBody>
            <a:bodyPr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1pPr>
              <a:lvl2pPr>
                <a:defRPr>
                  <a:solidFill>
                    <a:schemeClr val="tx1"/>
                  </a:solidFill>
                  <a:latin typeface="Calibri"/>
                  <a:cs typeface="Arial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9pPr>
            </a:lstStyle>
            <a:p>
              <a:pPr marL="0" lvl="1" algn="ctr" defTabSz="914170">
                <a:spcBef>
                  <a:spcPts val="600"/>
                </a:spcBef>
                <a:spcAft>
                  <a:spcPts val="0"/>
                </a:spcAft>
                <a:buClr>
                  <a:srgbClr val="007DC5"/>
                </a:buClr>
                <a:defRPr/>
              </a:pPr>
              <a:endParaRPr lang="ru-RU" b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524410" y="792692"/>
              <a:ext cx="857889" cy="18051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ru-RU" sz="7500" b="1">
                  <a:solidFill>
                    <a:srgbClr val="00B0F0"/>
                  </a:solidFill>
                  <a:latin typeface="Arial"/>
                  <a:cs typeface="Arial"/>
                </a:rPr>
                <a:t>10</a:t>
              </a:r>
              <a:endParaRPr/>
            </a:p>
          </p:txBody>
        </p:sp>
        <p:sp>
          <p:nvSpPr>
            <p:cNvPr id="21" name="原创设计师QQ598969553          _16"/>
            <p:cNvSpPr txBox="1"/>
            <p:nvPr/>
          </p:nvSpPr>
          <p:spPr bwMode="auto">
            <a:xfrm>
              <a:off x="826717" y="2327905"/>
              <a:ext cx="2749505" cy="52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Задач ежемесячно выполнялось</a:t>
              </a:r>
              <a:endParaRPr/>
            </a:p>
          </p:txBody>
        </p:sp>
      </p:grpSp>
      <p:grpSp>
        <p:nvGrpSpPr>
          <p:cNvPr id="22" name="Group 30"/>
          <p:cNvGrpSpPr/>
          <p:nvPr/>
        </p:nvGrpSpPr>
        <p:grpSpPr bwMode="auto">
          <a:xfrm>
            <a:off x="7795395" y="1282568"/>
            <a:ext cx="4051289" cy="1378701"/>
            <a:chOff x="330487" y="792692"/>
            <a:chExt cx="3245735" cy="2156389"/>
          </a:xfrm>
        </p:grpSpPr>
        <p:sp>
          <p:nvSpPr>
            <p:cNvPr id="23" name="Пятиугольник 98"/>
            <p:cNvSpPr>
              <a:spLocks noChangeArrowheads="1"/>
            </p:cNvSpPr>
            <p:nvPr/>
          </p:nvSpPr>
          <p:spPr bwMode="auto">
            <a:xfrm>
              <a:off x="330487" y="1003454"/>
              <a:ext cx="3245735" cy="1945627"/>
            </a:xfrm>
            <a:prstGeom prst="snip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5400">
              <a:solidFill>
                <a:srgbClr val="00B0F0">
                  <a:alpha val="50000"/>
                </a:srgbClr>
              </a:solidFill>
            </a:ln>
          </p:spPr>
          <p:txBody>
            <a:bodyPr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1pPr>
              <a:lvl2pPr>
                <a:defRPr>
                  <a:solidFill>
                    <a:schemeClr val="tx1"/>
                  </a:solidFill>
                  <a:latin typeface="Calibri"/>
                  <a:cs typeface="Arial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9pPr>
            </a:lstStyle>
            <a:p>
              <a:pPr marL="0" lvl="1" algn="ctr" defTabSz="914170">
                <a:spcBef>
                  <a:spcPts val="600"/>
                </a:spcBef>
                <a:spcAft>
                  <a:spcPts val="0"/>
                </a:spcAft>
                <a:buClr>
                  <a:srgbClr val="007DC5"/>
                </a:buClr>
                <a:defRPr/>
              </a:pPr>
              <a:endParaRPr lang="ru-RU" b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1309938" y="792692"/>
              <a:ext cx="1286832" cy="18051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ru-RU" sz="7500" b="1">
                  <a:solidFill>
                    <a:srgbClr val="00B0F0"/>
                  </a:solidFill>
                  <a:latin typeface="Arial"/>
                  <a:cs typeface="Arial"/>
                </a:rPr>
                <a:t>134</a:t>
              </a:r>
              <a:endParaRPr/>
            </a:p>
          </p:txBody>
        </p:sp>
        <p:sp>
          <p:nvSpPr>
            <p:cNvPr id="25" name="原创设计师QQ598969553          _16"/>
            <p:cNvSpPr txBox="1"/>
            <p:nvPr/>
          </p:nvSpPr>
          <p:spPr bwMode="auto">
            <a:xfrm>
              <a:off x="735965" y="2327904"/>
              <a:ext cx="2434778" cy="39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Задачи выполнено</a:t>
              </a:r>
              <a:endParaRPr/>
            </a:p>
          </p:txBody>
        </p:sp>
      </p:grpSp>
      <p:grpSp>
        <p:nvGrpSpPr>
          <p:cNvPr id="26" name="Группа 25"/>
          <p:cNvGrpSpPr/>
          <p:nvPr/>
        </p:nvGrpSpPr>
        <p:grpSpPr bwMode="auto">
          <a:xfrm>
            <a:off x="7795394" y="4551709"/>
            <a:ext cx="4051290" cy="2040478"/>
            <a:chOff x="1570917" y="4551709"/>
            <a:chExt cx="4051290" cy="2040478"/>
          </a:xfrm>
        </p:grpSpPr>
        <p:sp>
          <p:nvSpPr>
            <p:cNvPr id="27" name="Пятиугольник 98"/>
            <p:cNvSpPr>
              <a:spLocks noChangeArrowheads="1"/>
            </p:cNvSpPr>
            <p:nvPr/>
          </p:nvSpPr>
          <p:spPr bwMode="auto">
            <a:xfrm>
              <a:off x="1570917" y="4551709"/>
              <a:ext cx="4051290" cy="2040478"/>
            </a:xfrm>
            <a:prstGeom prst="snip2DiagRect">
              <a:avLst>
                <a:gd name="adj1" fmla="val 32307"/>
                <a:gd name="adj2" fmla="val 0"/>
              </a:avLst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1pPr>
              <a:lvl2pPr>
                <a:defRPr>
                  <a:solidFill>
                    <a:schemeClr val="tx1"/>
                  </a:solidFill>
                  <a:latin typeface="Calibri"/>
                  <a:cs typeface="Arial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9pPr>
            </a:lstStyle>
            <a:p>
              <a:pPr marL="0" lvl="1" algn="ctr" defTabSz="914170">
                <a:spcBef>
                  <a:spcPts val="600"/>
                </a:spcBef>
                <a:spcAft>
                  <a:spcPts val="0"/>
                </a:spcAft>
                <a:buClr>
                  <a:srgbClr val="007DC5"/>
                </a:buClr>
                <a:defRPr/>
              </a:pPr>
              <a:endParaRPr lang="ru-RU" b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1967023" y="4665113"/>
              <a:ext cx="3530010" cy="846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ru-RU" sz="5500" b="1">
                  <a:solidFill>
                    <a:srgbClr val="0070C0"/>
                  </a:solidFill>
                  <a:latin typeface="Arial"/>
                  <a:cs typeface="Arial"/>
                </a:rPr>
                <a:t>52</a:t>
              </a:r>
              <a:r>
                <a:rPr lang="en-US" sz="5500" b="1">
                  <a:solidFill>
                    <a:srgbClr val="0070C0"/>
                  </a:solidFill>
                  <a:latin typeface="Arial"/>
                  <a:cs typeface="Arial"/>
                </a:rPr>
                <a:t>% / </a:t>
              </a:r>
              <a:r>
                <a:rPr lang="ru-RU" sz="5500" b="1">
                  <a:solidFill>
                    <a:srgbClr val="0070C0"/>
                  </a:solidFill>
                  <a:latin typeface="Arial"/>
                  <a:cs typeface="Arial"/>
                </a:rPr>
                <a:t>2</a:t>
              </a:r>
              <a:r>
                <a:rPr lang="en-US" sz="5500" b="1">
                  <a:solidFill>
                    <a:srgbClr val="0070C0"/>
                  </a:solidFill>
                  <a:latin typeface="Arial"/>
                  <a:cs typeface="Arial"/>
                </a:rPr>
                <a:t>8%</a:t>
              </a:r>
              <a:endParaRPr lang="ru-RU" sz="5500" b="1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29" name="原创设计师QQ598969553          _16"/>
            <p:cNvSpPr txBox="1"/>
            <p:nvPr/>
          </p:nvSpPr>
          <p:spPr bwMode="auto">
            <a:xfrm>
              <a:off x="1669311" y="5624902"/>
              <a:ext cx="3727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Времени было потрачено на доработку АСЭЗ</a:t>
              </a:r>
              <a:r>
                <a:rPr lang="en-US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 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по запросам блока 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Димовой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 Ю.А. / 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Чоракаева</a:t>
              </a: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 К.Э.</a:t>
              </a:r>
              <a:endParaRPr/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8425417" y="908634"/>
            <a:ext cx="34212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rgbClr val="0070C0"/>
                </a:solidFill>
                <a:latin typeface="Arial"/>
                <a:cs typeface="Arial"/>
              </a:rPr>
              <a:t>9 мес. 2023 года</a:t>
            </a:r>
            <a:endParaRPr/>
          </a:p>
        </p:txBody>
      </p:sp>
      <p:grpSp>
        <p:nvGrpSpPr>
          <p:cNvPr id="31" name="Group 30"/>
          <p:cNvGrpSpPr/>
          <p:nvPr/>
        </p:nvGrpSpPr>
        <p:grpSpPr bwMode="auto">
          <a:xfrm>
            <a:off x="7795395" y="2847411"/>
            <a:ext cx="4051289" cy="1378701"/>
            <a:chOff x="330487" y="792692"/>
            <a:chExt cx="3245735" cy="2156389"/>
          </a:xfrm>
        </p:grpSpPr>
        <p:sp>
          <p:nvSpPr>
            <p:cNvPr id="32" name="Пятиугольник 98"/>
            <p:cNvSpPr>
              <a:spLocks noChangeArrowheads="1"/>
            </p:cNvSpPr>
            <p:nvPr/>
          </p:nvSpPr>
          <p:spPr bwMode="auto">
            <a:xfrm>
              <a:off x="330487" y="1003454"/>
              <a:ext cx="3245735" cy="1945627"/>
            </a:xfrm>
            <a:prstGeom prst="snip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5400">
              <a:solidFill>
                <a:srgbClr val="00B0F0">
                  <a:alpha val="50000"/>
                </a:srgbClr>
              </a:solidFill>
            </a:ln>
          </p:spPr>
          <p:txBody>
            <a:bodyPr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1pPr>
              <a:lvl2pPr>
                <a:defRPr>
                  <a:solidFill>
                    <a:schemeClr val="tx1"/>
                  </a:solidFill>
                  <a:latin typeface="Calibri"/>
                  <a:cs typeface="Arial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9pPr>
            </a:lstStyle>
            <a:p>
              <a:pPr marL="0" lvl="1" algn="ctr" defTabSz="914170">
                <a:spcBef>
                  <a:spcPts val="600"/>
                </a:spcBef>
                <a:spcAft>
                  <a:spcPts val="0"/>
                </a:spcAft>
                <a:buClr>
                  <a:srgbClr val="007DC5"/>
                </a:buClr>
                <a:defRPr/>
              </a:pPr>
              <a:endParaRPr lang="ru-RU" b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1524409" y="792692"/>
              <a:ext cx="857889" cy="18051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ru-RU" sz="7500" b="1">
                  <a:solidFill>
                    <a:srgbClr val="00B0F0"/>
                  </a:solidFill>
                  <a:latin typeface="Arial"/>
                  <a:cs typeface="Arial"/>
                </a:rPr>
                <a:t>15</a:t>
              </a:r>
              <a:endParaRPr/>
            </a:p>
          </p:txBody>
        </p:sp>
        <p:sp>
          <p:nvSpPr>
            <p:cNvPr id="35" name="原创设计师QQ598969553          _16"/>
            <p:cNvSpPr txBox="1"/>
            <p:nvPr/>
          </p:nvSpPr>
          <p:spPr bwMode="auto">
            <a:xfrm>
              <a:off x="409316" y="2327905"/>
              <a:ext cx="2691812" cy="52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>
                  <a:solidFill>
                    <a:srgbClr val="1E467E"/>
                  </a:solidFill>
                  <a:latin typeface="Arial"/>
                  <a:ea typeface="微软雅黑"/>
                  <a:cs typeface="Arial"/>
                </a:rPr>
                <a:t>Задач ежемесячно выполнялось</a:t>
              </a:r>
              <a:endParaRPr/>
            </a:p>
          </p:txBody>
        </p:sp>
      </p:grpSp>
      <p:cxnSp>
        <p:nvCxnSpPr>
          <p:cNvPr id="5" name="Straight Connector 6"/>
          <p:cNvCxnSpPr>
            <a:cxnSpLocks/>
          </p:cNvCxnSpPr>
          <p:nvPr/>
        </p:nvCxnSpPr>
        <p:spPr bwMode="auto">
          <a:xfrm>
            <a:off x="1359673" y="735606"/>
            <a:ext cx="10622943" cy="0"/>
          </a:xfrm>
          <a:prstGeom prst="line">
            <a:avLst/>
          </a:prstGeom>
          <a:ln w="12700">
            <a:solidFill>
              <a:srgbClr val="1D4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2"/>
          <p:cNvSpPr txBox="1"/>
          <p:nvPr/>
        </p:nvSpPr>
        <p:spPr bwMode="auto">
          <a:xfrm>
            <a:off x="20469" y="6471358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b="1">
                <a:solidFill>
                  <a:schemeClr val="bg1"/>
                </a:solidFill>
                <a:latin typeface="Arial"/>
                <a:cs typeface="Arial"/>
              </a:rPr>
              <a:t>8</a:t>
            </a:fld>
            <a:endParaRPr lang="ru-RU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Широкоэкранный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>ООО "Газпром информ"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Возможность импортозамещения?</dc:title>
  <dc:subject/>
  <dc:creator>Евсюкова Татьяна Евгеньевна</dc:creator>
  <cp:keywords/>
  <dc:description/>
  <dc:identifier/>
  <dc:language/>
  <cp:lastModifiedBy>r.sarambaev@inform.gazprom.ru</cp:lastModifiedBy>
  <cp:revision>766</cp:revision>
  <dcterms:created xsi:type="dcterms:W3CDTF">2021-05-27T09:00:06Z</dcterms:created>
  <dcterms:modified xsi:type="dcterms:W3CDTF">2024-03-19T12:40:55Z</dcterms:modified>
  <cp:category/>
  <cp:contentStatus/>
  <cp:version/>
</cp:coreProperties>
</file>