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F476-FA23-404A-B524-4F543A2AD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D9B22-4691-49AD-946C-A5C62291B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F9539-ED3C-41C8-8472-CF1FE5698145}"/>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5" name="Footer Placeholder 4">
            <a:extLst>
              <a:ext uri="{FF2B5EF4-FFF2-40B4-BE49-F238E27FC236}">
                <a16:creationId xmlns:a16="http://schemas.microsoft.com/office/drawing/2014/main" id="{F582853C-6DDF-4779-B2FA-29ABAA3D6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978E0-A36B-4367-9F2B-2334A81BAA9B}"/>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5562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14C-A806-445E-BC89-0451BBA922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95BB79-A535-4870-AFDC-A2D3E3BB5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AE6A4-041B-43B1-96F8-4AD97F02A06F}"/>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5" name="Footer Placeholder 4">
            <a:extLst>
              <a:ext uri="{FF2B5EF4-FFF2-40B4-BE49-F238E27FC236}">
                <a16:creationId xmlns:a16="http://schemas.microsoft.com/office/drawing/2014/main" id="{55131EA9-61FF-4EC4-B70B-D979C80EC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0C954-F6CD-459B-AD94-779409F9B04F}"/>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297436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6F213-E77E-4B90-8684-7F4E97755D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53BB9-A108-4ACD-BE94-811396FE8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4152A-B920-404B-9A25-0E06AF9FFB86}"/>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5" name="Footer Placeholder 4">
            <a:extLst>
              <a:ext uri="{FF2B5EF4-FFF2-40B4-BE49-F238E27FC236}">
                <a16:creationId xmlns:a16="http://schemas.microsoft.com/office/drawing/2014/main" id="{FFDF0283-2E5E-4591-9E19-615132290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78D76-BA9B-4278-B1A8-28509F616841}"/>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193795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1D22-3D02-4369-8491-5C1BA1F32B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52BBC-46B5-4A14-9EDE-8D082285C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CC012-5930-434A-982A-1E18F7092C6E}"/>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5" name="Footer Placeholder 4">
            <a:extLst>
              <a:ext uri="{FF2B5EF4-FFF2-40B4-BE49-F238E27FC236}">
                <a16:creationId xmlns:a16="http://schemas.microsoft.com/office/drawing/2014/main" id="{6CFB8F18-C780-408C-BA59-4C51C1174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0421D-4395-4ED1-9D7C-08CE7EF5C8F2}"/>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290691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5E2B-7CA8-4950-8716-3D829C4AA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D19C9-1A5C-46D9-A3FE-7081CA87B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5DCEB-7F96-4796-8B53-09E061934B5B}"/>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5" name="Footer Placeholder 4">
            <a:extLst>
              <a:ext uri="{FF2B5EF4-FFF2-40B4-BE49-F238E27FC236}">
                <a16:creationId xmlns:a16="http://schemas.microsoft.com/office/drawing/2014/main" id="{2CC8586C-034F-457E-8214-61356998B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46AC7-B7ED-4920-B490-A4E0E0F10503}"/>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277349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DF8D-19D8-4A61-9719-0D439EB6D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790DE-19C7-40BE-898B-9237B95AA0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10973F-95B1-41B6-9854-7FA08B629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FF810A-CFEC-4FB1-A6FE-8A27FBB2B226}"/>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6" name="Footer Placeholder 5">
            <a:extLst>
              <a:ext uri="{FF2B5EF4-FFF2-40B4-BE49-F238E27FC236}">
                <a16:creationId xmlns:a16="http://schemas.microsoft.com/office/drawing/2014/main" id="{D8CC45A8-59B1-4DCF-83E6-0822D6C28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1C74D-6D61-44D5-9DAF-8740008257B5}"/>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427065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5FF9-BFD7-4AE2-92DF-4402107499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DD1C0-05AE-469C-9FE4-C4856E933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C4B26-8117-4C36-8951-303BA2E1C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016A76-DFA8-4610-9B56-C43023D74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45CA6-C43E-4446-94DA-ED6CB59E3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56C5B-4166-4F6F-81CC-D3A96B873E7E}"/>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8" name="Footer Placeholder 7">
            <a:extLst>
              <a:ext uri="{FF2B5EF4-FFF2-40B4-BE49-F238E27FC236}">
                <a16:creationId xmlns:a16="http://schemas.microsoft.com/office/drawing/2014/main" id="{53FBAE6B-10F8-4B46-9DC8-99B7E83E9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A0BF8F-E2D7-413B-8FEB-35B876739F88}"/>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260512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9614-9CB5-4B56-BF05-AFCAE0FDAA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EFBBC-0179-40FB-9747-DC784657DCC3}"/>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4" name="Footer Placeholder 3">
            <a:extLst>
              <a:ext uri="{FF2B5EF4-FFF2-40B4-BE49-F238E27FC236}">
                <a16:creationId xmlns:a16="http://schemas.microsoft.com/office/drawing/2014/main" id="{1876D5EB-C631-441D-B492-D4F022149F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5A3AF-AC88-4D7A-950A-E5F5D56CCBE3}"/>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356582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D9509-8359-4D4E-B0D7-4D1383AA14E0}"/>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3" name="Footer Placeholder 2">
            <a:extLst>
              <a:ext uri="{FF2B5EF4-FFF2-40B4-BE49-F238E27FC236}">
                <a16:creationId xmlns:a16="http://schemas.microsoft.com/office/drawing/2014/main" id="{F3B74740-CEF2-4F7C-8889-A56127C02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F13B47-2663-47E4-932C-877C9E782422}"/>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241533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2B20-945C-4812-AFE6-A8DE754BF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B45C8-A15D-415A-9608-321A17F77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3FD05C-115A-4975-B718-D19906E71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9127B-F3F5-4047-B429-7F6C163AAB20}"/>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6" name="Footer Placeholder 5">
            <a:extLst>
              <a:ext uri="{FF2B5EF4-FFF2-40B4-BE49-F238E27FC236}">
                <a16:creationId xmlns:a16="http://schemas.microsoft.com/office/drawing/2014/main" id="{6118D2D6-193A-4310-BE10-BEC76ED0E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3CD64-BD8C-4B18-A180-2195DEB5EC67}"/>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292487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2741-EFFC-4CD6-A098-83186CA5B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E2DAEF-CF6D-4069-BF58-17C35D096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DF6C7-BAC5-4DAE-8FF0-95F48BDD9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91037-A7D2-4ACE-9FA5-B62AE7599EA0}"/>
              </a:ext>
            </a:extLst>
          </p:cNvPr>
          <p:cNvSpPr>
            <a:spLocks noGrp="1"/>
          </p:cNvSpPr>
          <p:nvPr>
            <p:ph type="dt" sz="half" idx="10"/>
          </p:nvPr>
        </p:nvSpPr>
        <p:spPr/>
        <p:txBody>
          <a:bodyPr/>
          <a:lstStyle/>
          <a:p>
            <a:fld id="{B3A191EB-EC5F-4994-B3C4-54DF910174CE}" type="datetimeFigureOut">
              <a:rPr lang="en-US" smtClean="0"/>
              <a:t>3/22/2019</a:t>
            </a:fld>
            <a:endParaRPr lang="en-US"/>
          </a:p>
        </p:txBody>
      </p:sp>
      <p:sp>
        <p:nvSpPr>
          <p:cNvPr id="6" name="Footer Placeholder 5">
            <a:extLst>
              <a:ext uri="{FF2B5EF4-FFF2-40B4-BE49-F238E27FC236}">
                <a16:creationId xmlns:a16="http://schemas.microsoft.com/office/drawing/2014/main" id="{B0BC2F61-6843-4F14-8278-30FA6434B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C818A-F664-4616-9211-A41413B883BB}"/>
              </a:ext>
            </a:extLst>
          </p:cNvPr>
          <p:cNvSpPr>
            <a:spLocks noGrp="1"/>
          </p:cNvSpPr>
          <p:nvPr>
            <p:ph type="sldNum" sz="quarter" idx="12"/>
          </p:nvPr>
        </p:nvSpPr>
        <p:spPr/>
        <p:txBody>
          <a:bodyPr/>
          <a:lstStyle/>
          <a:p>
            <a:fld id="{9B1290C6-9577-44BE-9635-E63A223FD7B4}" type="slidenum">
              <a:rPr lang="en-US" smtClean="0"/>
              <a:t>‹#›</a:t>
            </a:fld>
            <a:endParaRPr lang="en-US"/>
          </a:p>
        </p:txBody>
      </p:sp>
    </p:spTree>
    <p:extLst>
      <p:ext uri="{BB962C8B-B14F-4D97-AF65-F5344CB8AC3E}">
        <p14:creationId xmlns:p14="http://schemas.microsoft.com/office/powerpoint/2010/main" val="332899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BD165-8990-413E-A918-33E0FAC9A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A26A7E-58C0-41B5-B28D-48C03F71E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323D1-675F-4A2B-998D-6460E0AA2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91EB-EC5F-4994-B3C4-54DF910174CE}" type="datetimeFigureOut">
              <a:rPr lang="en-US" smtClean="0"/>
              <a:t>3/22/2019</a:t>
            </a:fld>
            <a:endParaRPr lang="en-US"/>
          </a:p>
        </p:txBody>
      </p:sp>
      <p:sp>
        <p:nvSpPr>
          <p:cNvPr id="5" name="Footer Placeholder 4">
            <a:extLst>
              <a:ext uri="{FF2B5EF4-FFF2-40B4-BE49-F238E27FC236}">
                <a16:creationId xmlns:a16="http://schemas.microsoft.com/office/drawing/2014/main" id="{9CCCE727-7098-48F2-94F3-528250078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106EB6-5E91-4541-B613-29559E14B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290C6-9577-44BE-9635-E63A223FD7B4}" type="slidenum">
              <a:rPr lang="en-US" smtClean="0"/>
              <a:t>‹#›</a:t>
            </a:fld>
            <a:endParaRPr lang="en-US"/>
          </a:p>
        </p:txBody>
      </p:sp>
    </p:spTree>
    <p:extLst>
      <p:ext uri="{BB962C8B-B14F-4D97-AF65-F5344CB8AC3E}">
        <p14:creationId xmlns:p14="http://schemas.microsoft.com/office/powerpoint/2010/main" val="4228913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5FFC-607C-41C1-8EF4-22C2CBD05A7D}"/>
              </a:ext>
            </a:extLst>
          </p:cNvPr>
          <p:cNvSpPr>
            <a:spLocks noGrp="1"/>
          </p:cNvSpPr>
          <p:nvPr>
            <p:ph type="ctrTitle"/>
          </p:nvPr>
        </p:nvSpPr>
        <p:spPr>
          <a:xfrm>
            <a:off x="3824654" y="1854199"/>
            <a:ext cx="6843346" cy="1655763"/>
          </a:xfrm>
        </p:spPr>
        <p:txBody>
          <a:bodyPr>
            <a:normAutofit fontScale="90000"/>
          </a:bodyPr>
          <a:lstStyle/>
          <a:p>
            <a:r>
              <a:rPr lang="en-US" b="1" dirty="0"/>
              <a:t>Quantum Teleportation</a:t>
            </a:r>
          </a:p>
        </p:txBody>
      </p:sp>
      <p:sp>
        <p:nvSpPr>
          <p:cNvPr id="3" name="Subtitle 2">
            <a:extLst>
              <a:ext uri="{FF2B5EF4-FFF2-40B4-BE49-F238E27FC236}">
                <a16:creationId xmlns:a16="http://schemas.microsoft.com/office/drawing/2014/main" id="{4C71197D-4696-4315-8B7B-02A6B615391D}"/>
              </a:ext>
            </a:extLst>
          </p:cNvPr>
          <p:cNvSpPr>
            <a:spLocks noGrp="1"/>
          </p:cNvSpPr>
          <p:nvPr>
            <p:ph type="subTitle" idx="1"/>
          </p:nvPr>
        </p:nvSpPr>
        <p:spPr>
          <a:xfrm>
            <a:off x="3824654" y="4108201"/>
            <a:ext cx="7051431" cy="1655762"/>
          </a:xfrm>
        </p:spPr>
        <p:txBody>
          <a:bodyPr>
            <a:normAutofit fontScale="70000" lnSpcReduction="20000"/>
          </a:bodyPr>
          <a:lstStyle/>
          <a:p>
            <a:r>
              <a:rPr lang="en-US" dirty="0"/>
              <a:t>Slides prepared by Dr. Leon Deligiannidis</a:t>
            </a:r>
          </a:p>
          <a:p>
            <a:endParaRPr lang="en-US" dirty="0"/>
          </a:p>
          <a:p>
            <a:r>
              <a:rPr lang="en-US" dirty="0"/>
              <a:t>These slides are based from the book:</a:t>
            </a:r>
          </a:p>
          <a:p>
            <a:r>
              <a:rPr lang="en-US" dirty="0" err="1"/>
              <a:t>Noson</a:t>
            </a:r>
            <a:r>
              <a:rPr lang="en-US" dirty="0"/>
              <a:t> S. </a:t>
            </a:r>
            <a:r>
              <a:rPr lang="en-US" dirty="0" err="1"/>
              <a:t>Yanofsky</a:t>
            </a:r>
            <a:r>
              <a:rPr lang="en-US" dirty="0"/>
              <a:t>, </a:t>
            </a:r>
            <a:r>
              <a:rPr lang="en-US" dirty="0" err="1"/>
              <a:t>Mirco</a:t>
            </a:r>
            <a:r>
              <a:rPr lang="en-US" dirty="0"/>
              <a:t> A. </a:t>
            </a:r>
            <a:r>
              <a:rPr lang="en-US" dirty="0" err="1"/>
              <a:t>Mannucci</a:t>
            </a:r>
            <a:r>
              <a:rPr lang="en-US" dirty="0"/>
              <a:t>, “</a:t>
            </a:r>
            <a:r>
              <a:rPr lang="en-US" i="1" dirty="0"/>
              <a:t>Quantum Computing for Computer Scientists”. Cambridge University Press ISBN 987-0-521-87996-5</a:t>
            </a:r>
            <a:r>
              <a:rPr lang="en-US" dirty="0"/>
              <a:t> </a:t>
            </a:r>
          </a:p>
          <a:p>
            <a:endParaRPr lang="en-US" dirty="0"/>
          </a:p>
        </p:txBody>
      </p:sp>
      <p:pic>
        <p:nvPicPr>
          <p:cNvPr id="4" name="Picture 2" descr="https://prodimage.images-bn.com/pimages/9780521879965_p0_v2_s600x595.jpg">
            <a:extLst>
              <a:ext uri="{FF2B5EF4-FFF2-40B4-BE49-F238E27FC236}">
                <a16:creationId xmlns:a16="http://schemas.microsoft.com/office/drawing/2014/main" id="{E3BB6FF2-7103-4DD2-8C3E-337B808F9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04" y="595312"/>
            <a:ext cx="3714750" cy="566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205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1FF-AA46-4AED-AF2F-8A5B6EF4F7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8F7AA6-B720-4A46-95C0-A96E18364165}"/>
              </a:ext>
            </a:extLst>
          </p:cNvPr>
          <p:cNvSpPr>
            <a:spLocks noGrp="1"/>
          </p:cNvSpPr>
          <p:nvPr>
            <p:ph idx="1"/>
          </p:nvPr>
        </p:nvSpPr>
        <p:spPr/>
        <p:txBody>
          <a:bodyPr>
            <a:normAutofit/>
          </a:bodyPr>
          <a:lstStyle/>
          <a:p>
            <a:r>
              <a:rPr lang="en-US" b="1" dirty="0"/>
              <a:t>Step 3</a:t>
            </a:r>
            <a:r>
              <a:rPr lang="en-US" dirty="0"/>
              <a:t>. Alice measures her two qubits and determines to which of the four possible states the system collapses.</a:t>
            </a:r>
          </a:p>
          <a:p>
            <a:r>
              <a:rPr lang="en-US" dirty="0"/>
              <a:t>At the moment Alice measures her two qubits; all three qubits collapse to one of four possibilities. So if she measures |10⟩ then the third qubit is in state α|0⟩ − β|1⟩.</a:t>
            </a:r>
          </a:p>
          <a:p>
            <a:r>
              <a:rPr lang="en-US" dirty="0"/>
              <a:t>There are two problems to deal with:</a:t>
            </a:r>
          </a:p>
          <a:p>
            <a:pPr lvl="1"/>
            <a:r>
              <a:rPr lang="en-US" dirty="0"/>
              <a:t>Alice knows this state but Bob does not; and</a:t>
            </a:r>
          </a:p>
          <a:p>
            <a:pPr lvl="1"/>
            <a:r>
              <a:rPr lang="en-US" dirty="0"/>
              <a:t>Bob has α|0⟩ − β|1⟩, not the desired α|0⟩ + β|1⟩. Both problems are solved by Step 4.</a:t>
            </a:r>
          </a:p>
          <a:p>
            <a:endParaRPr lang="en-US" dirty="0"/>
          </a:p>
        </p:txBody>
      </p:sp>
    </p:spTree>
    <p:extLst>
      <p:ext uri="{BB962C8B-B14F-4D97-AF65-F5344CB8AC3E}">
        <p14:creationId xmlns:p14="http://schemas.microsoft.com/office/powerpoint/2010/main" val="89536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570A-17C4-486C-9FA3-5E212DA15C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23E60A-1174-4A69-807F-DB5BF70E1E74}"/>
              </a:ext>
            </a:extLst>
          </p:cNvPr>
          <p:cNvSpPr>
            <a:spLocks noGrp="1"/>
          </p:cNvSpPr>
          <p:nvPr>
            <p:ph idx="1"/>
          </p:nvPr>
        </p:nvSpPr>
        <p:spPr>
          <a:xfrm>
            <a:off x="838200" y="1825625"/>
            <a:ext cx="7643079" cy="4351338"/>
          </a:xfrm>
        </p:spPr>
        <p:txBody>
          <a:bodyPr/>
          <a:lstStyle/>
          <a:p>
            <a:r>
              <a:rPr lang="en-US" b="1" dirty="0"/>
              <a:t>Step 4</a:t>
            </a:r>
            <a:r>
              <a:rPr lang="en-US" dirty="0"/>
              <a:t>. Alice sends copies of her two bits (not qubits) to Bob who uses that information to achieve the desired state |ψ⟩.</a:t>
            </a:r>
          </a:p>
          <a:p>
            <a:r>
              <a:rPr lang="en-US" dirty="0"/>
              <a:t>In other words, if Bob receives |01⟩ from Alice, he then knows that his qubit is in state</a:t>
            </a:r>
          </a:p>
          <a:p>
            <a:r>
              <a:rPr lang="en-US" dirty="0"/>
              <a:t>hence he should act on his qubit with the following matrix:</a:t>
            </a:r>
          </a:p>
          <a:p>
            <a:endParaRPr lang="en-US" dirty="0"/>
          </a:p>
          <a:p>
            <a:endParaRPr lang="en-US" dirty="0"/>
          </a:p>
        </p:txBody>
      </p:sp>
      <p:pic>
        <p:nvPicPr>
          <p:cNvPr id="4" name="Picture 3">
            <a:extLst>
              <a:ext uri="{FF2B5EF4-FFF2-40B4-BE49-F238E27FC236}">
                <a16:creationId xmlns:a16="http://schemas.microsoft.com/office/drawing/2014/main" id="{30F6C64D-B8B2-4F3F-88C0-9B6C776820BF}"/>
              </a:ext>
            </a:extLst>
          </p:cNvPr>
          <p:cNvPicPr>
            <a:picLocks noChangeAspect="1"/>
          </p:cNvPicPr>
          <p:nvPr/>
        </p:nvPicPr>
        <p:blipFill>
          <a:blip r:embed="rId2"/>
          <a:stretch>
            <a:fillRect/>
          </a:stretch>
        </p:blipFill>
        <p:spPr>
          <a:xfrm>
            <a:off x="8481279" y="2951285"/>
            <a:ext cx="2390775" cy="1181100"/>
          </a:xfrm>
          <a:prstGeom prst="rect">
            <a:avLst/>
          </a:prstGeom>
        </p:spPr>
      </p:pic>
      <p:pic>
        <p:nvPicPr>
          <p:cNvPr id="5" name="Picture 4">
            <a:extLst>
              <a:ext uri="{FF2B5EF4-FFF2-40B4-BE49-F238E27FC236}">
                <a16:creationId xmlns:a16="http://schemas.microsoft.com/office/drawing/2014/main" id="{4D5D4A13-7C53-4F0D-AE2D-5B8D844AF259}"/>
              </a:ext>
            </a:extLst>
          </p:cNvPr>
          <p:cNvPicPr>
            <a:picLocks noChangeAspect="1"/>
          </p:cNvPicPr>
          <p:nvPr/>
        </p:nvPicPr>
        <p:blipFill>
          <a:blip r:embed="rId3"/>
          <a:stretch>
            <a:fillRect/>
          </a:stretch>
        </p:blipFill>
        <p:spPr>
          <a:xfrm>
            <a:off x="3914775" y="4845294"/>
            <a:ext cx="4667250" cy="1095375"/>
          </a:xfrm>
          <a:prstGeom prst="rect">
            <a:avLst/>
          </a:prstGeom>
        </p:spPr>
      </p:pic>
    </p:spTree>
    <p:extLst>
      <p:ext uri="{BB962C8B-B14F-4D97-AF65-F5344CB8AC3E}">
        <p14:creationId xmlns:p14="http://schemas.microsoft.com/office/powerpoint/2010/main" val="350652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F8FF-42C1-4F64-B623-0B6E002815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EBA66D-11B1-4F73-A6DA-0AE89846A261}"/>
              </a:ext>
            </a:extLst>
          </p:cNvPr>
          <p:cNvSpPr>
            <a:spLocks noGrp="1"/>
          </p:cNvSpPr>
          <p:nvPr>
            <p:ph idx="1"/>
          </p:nvPr>
        </p:nvSpPr>
        <p:spPr>
          <a:xfrm>
            <a:off x="838200" y="1825625"/>
            <a:ext cx="10515600" cy="1325563"/>
          </a:xfrm>
        </p:spPr>
        <p:txBody>
          <a:bodyPr/>
          <a:lstStyle/>
          <a:p>
            <a:r>
              <a:rPr lang="en-US" dirty="0"/>
              <a:t>In detail, Bob must apply the following matrices upon receiving information from Alice:</a:t>
            </a:r>
          </a:p>
          <a:p>
            <a:r>
              <a:rPr lang="en-US" sz="1800" dirty="0"/>
              <a:t>After applying the matrix, Bob will have the same qubit that Alice had.</a:t>
            </a:r>
          </a:p>
          <a:p>
            <a:endParaRPr lang="en-US" dirty="0"/>
          </a:p>
          <a:p>
            <a:endParaRPr lang="en-US" dirty="0"/>
          </a:p>
        </p:txBody>
      </p:sp>
      <p:pic>
        <p:nvPicPr>
          <p:cNvPr id="5" name="Picture 4">
            <a:extLst>
              <a:ext uri="{FF2B5EF4-FFF2-40B4-BE49-F238E27FC236}">
                <a16:creationId xmlns:a16="http://schemas.microsoft.com/office/drawing/2014/main" id="{C6F4ED82-E038-424D-BDB7-92E527BAACDB}"/>
              </a:ext>
            </a:extLst>
          </p:cNvPr>
          <p:cNvPicPr>
            <a:picLocks noChangeAspect="1"/>
          </p:cNvPicPr>
          <p:nvPr/>
        </p:nvPicPr>
        <p:blipFill>
          <a:blip r:embed="rId2"/>
          <a:stretch>
            <a:fillRect/>
          </a:stretch>
        </p:blipFill>
        <p:spPr>
          <a:xfrm>
            <a:off x="2705100" y="3152775"/>
            <a:ext cx="6781800" cy="3562350"/>
          </a:xfrm>
          <a:prstGeom prst="rect">
            <a:avLst/>
          </a:prstGeom>
        </p:spPr>
      </p:pic>
    </p:spTree>
    <p:extLst>
      <p:ext uri="{BB962C8B-B14F-4D97-AF65-F5344CB8AC3E}">
        <p14:creationId xmlns:p14="http://schemas.microsoft.com/office/powerpoint/2010/main" val="122840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EAAB-C7DF-4C40-91AE-8CE50147EF34}"/>
              </a:ext>
            </a:extLst>
          </p:cNvPr>
          <p:cNvSpPr>
            <a:spLocks noGrp="1"/>
          </p:cNvSpPr>
          <p:nvPr>
            <p:ph type="title"/>
          </p:nvPr>
        </p:nvSpPr>
        <p:spPr/>
        <p:txBody>
          <a:bodyPr/>
          <a:lstStyle/>
          <a:p>
            <a:r>
              <a:rPr lang="en-US" dirty="0"/>
              <a:t>Quantum Teleportation Circuit</a:t>
            </a:r>
          </a:p>
        </p:txBody>
      </p:sp>
      <p:pic>
        <p:nvPicPr>
          <p:cNvPr id="4" name="Picture 3">
            <a:extLst>
              <a:ext uri="{FF2B5EF4-FFF2-40B4-BE49-F238E27FC236}">
                <a16:creationId xmlns:a16="http://schemas.microsoft.com/office/drawing/2014/main" id="{5D35F4C9-18FA-4D71-B81D-50E82D5F9BC4}"/>
              </a:ext>
            </a:extLst>
          </p:cNvPr>
          <p:cNvPicPr>
            <a:picLocks noChangeAspect="1"/>
          </p:cNvPicPr>
          <p:nvPr/>
        </p:nvPicPr>
        <p:blipFill>
          <a:blip r:embed="rId2"/>
          <a:stretch>
            <a:fillRect/>
          </a:stretch>
        </p:blipFill>
        <p:spPr>
          <a:xfrm>
            <a:off x="1366837" y="2528887"/>
            <a:ext cx="9896475" cy="2905125"/>
          </a:xfrm>
          <a:prstGeom prst="rect">
            <a:avLst/>
          </a:prstGeom>
        </p:spPr>
      </p:pic>
    </p:spTree>
    <p:extLst>
      <p:ext uri="{BB962C8B-B14F-4D97-AF65-F5344CB8AC3E}">
        <p14:creationId xmlns:p14="http://schemas.microsoft.com/office/powerpoint/2010/main" val="368936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8D31C-DC3A-4B98-9F5A-952E10B351C9}"/>
              </a:ext>
            </a:extLst>
          </p:cNvPr>
          <p:cNvSpPr>
            <a:spLocks noGrp="1"/>
          </p:cNvSpPr>
          <p:nvPr>
            <p:ph idx="1"/>
          </p:nvPr>
        </p:nvSpPr>
        <p:spPr>
          <a:xfrm>
            <a:off x="133350" y="627578"/>
            <a:ext cx="6296025" cy="5929313"/>
          </a:xfrm>
        </p:spPr>
        <p:txBody>
          <a:bodyPr>
            <a:normAutofit fontScale="77500" lnSpcReduction="20000"/>
          </a:bodyPr>
          <a:lstStyle/>
          <a:p>
            <a:r>
              <a:rPr lang="en-US" dirty="0"/>
              <a:t>The following space–time diagram might be helpful. We use the convention that straight arrows correspond to the movement of bits and curvy arrows correspond to qubits on the move.</a:t>
            </a:r>
          </a:p>
          <a:p>
            <a:endParaRPr lang="en-US" dirty="0"/>
          </a:p>
          <a:p>
            <a:r>
              <a:rPr lang="en-US" dirty="0"/>
              <a:t>Notice that |ψ⟩ moves from the lower-left corner in Alice’s possession to the upper- right corner in Bob’s possession. Mission accomplished!</a:t>
            </a:r>
          </a:p>
          <a:p>
            <a:endParaRPr lang="en-US" dirty="0"/>
          </a:p>
          <a:p>
            <a:r>
              <a:rPr lang="en-US" dirty="0"/>
              <a:t>Alice is no longer in possession of |ψ⟩. </a:t>
            </a:r>
            <a:r>
              <a:rPr lang="en-US" b="1" dirty="0"/>
              <a:t>She has only two classical bits. </a:t>
            </a:r>
            <a:r>
              <a:rPr lang="en-US" dirty="0"/>
              <a:t>As we have seen, to “teleport” a single quantum particle, Alice has to send two classical bits. Without receiving them, there is no way that Bob can know what he has. These classical bits travel along a classical channel and thus they propagate at finite speed (less than the speed of light). Entanglement, in spite of its undisputable magic, does not allow you to communicate faster than the speed of light. Einstein’s theory of relativity would not permit such communication.</a:t>
            </a:r>
          </a:p>
          <a:p>
            <a:endParaRPr lang="en-US" dirty="0"/>
          </a:p>
          <a:p>
            <a:endParaRPr lang="en-US" dirty="0"/>
          </a:p>
        </p:txBody>
      </p:sp>
      <p:pic>
        <p:nvPicPr>
          <p:cNvPr id="4" name="Picture 3">
            <a:extLst>
              <a:ext uri="{FF2B5EF4-FFF2-40B4-BE49-F238E27FC236}">
                <a16:creationId xmlns:a16="http://schemas.microsoft.com/office/drawing/2014/main" id="{E8D3A2E8-BFF2-4B12-9722-3C50E9BB3BD7}"/>
              </a:ext>
            </a:extLst>
          </p:cNvPr>
          <p:cNvPicPr>
            <a:picLocks noChangeAspect="1"/>
          </p:cNvPicPr>
          <p:nvPr/>
        </p:nvPicPr>
        <p:blipFill>
          <a:blip r:embed="rId2"/>
          <a:stretch>
            <a:fillRect/>
          </a:stretch>
        </p:blipFill>
        <p:spPr>
          <a:xfrm>
            <a:off x="6542912" y="504825"/>
            <a:ext cx="5334764" cy="5218538"/>
          </a:xfrm>
          <a:prstGeom prst="rect">
            <a:avLst/>
          </a:prstGeom>
        </p:spPr>
      </p:pic>
      <p:sp>
        <p:nvSpPr>
          <p:cNvPr id="5" name="TextBox 4">
            <a:extLst>
              <a:ext uri="{FF2B5EF4-FFF2-40B4-BE49-F238E27FC236}">
                <a16:creationId xmlns:a16="http://schemas.microsoft.com/office/drawing/2014/main" id="{4919C748-A6C4-4D10-A3F3-9A43D9FCC307}"/>
              </a:ext>
            </a:extLst>
          </p:cNvPr>
          <p:cNvSpPr txBox="1"/>
          <p:nvPr/>
        </p:nvSpPr>
        <p:spPr>
          <a:xfrm>
            <a:off x="3281362" y="6187559"/>
            <a:ext cx="5334764" cy="369332"/>
          </a:xfrm>
          <a:prstGeom prst="rect">
            <a:avLst/>
          </a:prstGeom>
          <a:noFill/>
        </p:spPr>
        <p:txBody>
          <a:bodyPr wrap="square" rtlCol="0">
            <a:spAutoFit/>
          </a:bodyPr>
          <a:lstStyle/>
          <a:p>
            <a:r>
              <a:rPr lang="en-US" dirty="0">
                <a:highlight>
                  <a:srgbClr val="00FF00"/>
                </a:highlight>
              </a:rPr>
              <a:t>Implementation: See </a:t>
            </a:r>
            <a:r>
              <a:rPr lang="en-US" b="1" dirty="0">
                <a:highlight>
                  <a:srgbClr val="00FF00"/>
                </a:highlight>
              </a:rPr>
              <a:t>001_teleport.py </a:t>
            </a:r>
            <a:r>
              <a:rPr lang="en-US" dirty="0">
                <a:highlight>
                  <a:srgbClr val="00FF00"/>
                </a:highlight>
              </a:rPr>
              <a:t>of </a:t>
            </a:r>
            <a:r>
              <a:rPr lang="en-US" dirty="0" err="1">
                <a:highlight>
                  <a:srgbClr val="00FF00"/>
                </a:highlight>
              </a:rPr>
              <a:t>ProjectQ</a:t>
            </a:r>
            <a:endParaRPr lang="en-US" dirty="0">
              <a:highlight>
                <a:srgbClr val="00FF00"/>
              </a:highlight>
            </a:endParaRPr>
          </a:p>
        </p:txBody>
      </p:sp>
    </p:spTree>
    <p:extLst>
      <p:ext uri="{BB962C8B-B14F-4D97-AF65-F5344CB8AC3E}">
        <p14:creationId xmlns:p14="http://schemas.microsoft.com/office/powerpoint/2010/main" val="235287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6940-C78B-440B-972A-5EC0D7B6C02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5798A4-8AED-4A78-B648-707ADCECD7C9}"/>
              </a:ext>
            </a:extLst>
          </p:cNvPr>
          <p:cNvSpPr>
            <a:spLocks noGrp="1"/>
          </p:cNvSpPr>
          <p:nvPr>
            <p:ph idx="1"/>
          </p:nvPr>
        </p:nvSpPr>
        <p:spPr/>
        <p:txBody>
          <a:bodyPr>
            <a:normAutofit fontScale="92500" lnSpcReduction="10000"/>
          </a:bodyPr>
          <a:lstStyle/>
          <a:p>
            <a:endParaRPr lang="en-US" dirty="0"/>
          </a:p>
          <a:p>
            <a:r>
              <a:rPr lang="en-US" dirty="0"/>
              <a:t>α and β were arbitrary complex numbers satisfying                       . They could have had an infinite decimal expansion. And yet, this potentially infinite amount of information has gone from Alice to Bob across the universe by passing only two bits. However, it is important to realize that this potentially infinite amount of information is passed as a qubit and useless to Bob. As soon as he measures the qubit, it will collapse to a bit.</a:t>
            </a:r>
          </a:p>
          <a:p>
            <a:r>
              <a:rPr lang="en-US" dirty="0"/>
              <a:t>Someone might argue that calling all the foregoing teleportation is a bit of a stretch. Indeed, no particle has been moved at all. However, from the point of view of quantum mechanics, two particles having exactly the same quantum state are, from the standpoint of physics, indistinguishable and can therefore be treated as the same particle. </a:t>
            </a:r>
          </a:p>
        </p:txBody>
      </p:sp>
      <p:pic>
        <p:nvPicPr>
          <p:cNvPr id="4" name="Picture 3">
            <a:extLst>
              <a:ext uri="{FF2B5EF4-FFF2-40B4-BE49-F238E27FC236}">
                <a16:creationId xmlns:a16="http://schemas.microsoft.com/office/drawing/2014/main" id="{35CD6537-A78E-4E52-B025-85C802B6D7DF}"/>
              </a:ext>
            </a:extLst>
          </p:cNvPr>
          <p:cNvPicPr>
            <a:picLocks noChangeAspect="1"/>
          </p:cNvPicPr>
          <p:nvPr/>
        </p:nvPicPr>
        <p:blipFill>
          <a:blip r:embed="rId2"/>
          <a:stretch>
            <a:fillRect/>
          </a:stretch>
        </p:blipFill>
        <p:spPr>
          <a:xfrm>
            <a:off x="8051189" y="2195146"/>
            <a:ext cx="1548342" cy="419100"/>
          </a:xfrm>
          <a:prstGeom prst="rect">
            <a:avLst/>
          </a:prstGeom>
        </p:spPr>
      </p:pic>
    </p:spTree>
    <p:extLst>
      <p:ext uri="{BB962C8B-B14F-4D97-AF65-F5344CB8AC3E}">
        <p14:creationId xmlns:p14="http://schemas.microsoft.com/office/powerpoint/2010/main" val="163723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CEBA-2AD5-4535-B33B-D7873C9618BF}"/>
              </a:ext>
            </a:extLst>
          </p:cNvPr>
          <p:cNvSpPr>
            <a:spLocks noGrp="1"/>
          </p:cNvSpPr>
          <p:nvPr>
            <p:ph type="title"/>
          </p:nvPr>
        </p:nvSpPr>
        <p:spPr/>
        <p:txBody>
          <a:bodyPr/>
          <a:lstStyle/>
          <a:p>
            <a:r>
              <a:rPr lang="en-US" dirty="0"/>
              <a:t>Closing thoughts</a:t>
            </a:r>
          </a:p>
        </p:txBody>
      </p:sp>
      <p:sp>
        <p:nvSpPr>
          <p:cNvPr id="3" name="Content Placeholder 2">
            <a:extLst>
              <a:ext uri="{FF2B5EF4-FFF2-40B4-BE49-F238E27FC236}">
                <a16:creationId xmlns:a16="http://schemas.microsoft.com/office/drawing/2014/main" id="{98CF84A4-417E-41B5-B59E-192A63277B9E}"/>
              </a:ext>
            </a:extLst>
          </p:cNvPr>
          <p:cNvSpPr>
            <a:spLocks noGrp="1"/>
          </p:cNvSpPr>
          <p:nvPr>
            <p:ph idx="1"/>
          </p:nvPr>
        </p:nvSpPr>
        <p:spPr/>
        <p:txBody>
          <a:bodyPr/>
          <a:lstStyle/>
          <a:p>
            <a:endParaRPr lang="en-US" dirty="0"/>
          </a:p>
          <a:p>
            <a:r>
              <a:rPr lang="en-US" dirty="0"/>
              <a:t>What about Eve? She can certainly tap into the classical channel and snatch the two bits. But will it be useful to her?	</a:t>
            </a:r>
          </a:p>
          <a:p>
            <a:r>
              <a:rPr lang="en-US" dirty="0"/>
              <a:t>There was nothing special about Alice using         to entangle her |ψ⟩. She could have just as easily used any of the other three Bell vectors. Work out the result if she had used          .	</a:t>
            </a:r>
          </a:p>
        </p:txBody>
      </p:sp>
      <p:pic>
        <p:nvPicPr>
          <p:cNvPr id="4" name="Picture 3">
            <a:extLst>
              <a:ext uri="{FF2B5EF4-FFF2-40B4-BE49-F238E27FC236}">
                <a16:creationId xmlns:a16="http://schemas.microsoft.com/office/drawing/2014/main" id="{7C1A72B4-C128-4427-85A8-4C048531C550}"/>
              </a:ext>
            </a:extLst>
          </p:cNvPr>
          <p:cNvPicPr>
            <a:picLocks noChangeAspect="1"/>
          </p:cNvPicPr>
          <p:nvPr/>
        </p:nvPicPr>
        <p:blipFill>
          <a:blip r:embed="rId2"/>
          <a:stretch>
            <a:fillRect/>
          </a:stretch>
        </p:blipFill>
        <p:spPr>
          <a:xfrm>
            <a:off x="7618534" y="3281362"/>
            <a:ext cx="495300" cy="295275"/>
          </a:xfrm>
          <a:prstGeom prst="rect">
            <a:avLst/>
          </a:prstGeom>
        </p:spPr>
      </p:pic>
      <p:pic>
        <p:nvPicPr>
          <p:cNvPr id="5" name="Picture 4">
            <a:extLst>
              <a:ext uri="{FF2B5EF4-FFF2-40B4-BE49-F238E27FC236}">
                <a16:creationId xmlns:a16="http://schemas.microsoft.com/office/drawing/2014/main" id="{FF2F6DFC-266F-4DBA-A909-463EA25AD7AE}"/>
              </a:ext>
            </a:extLst>
          </p:cNvPr>
          <p:cNvPicPr>
            <a:picLocks noChangeAspect="1"/>
          </p:cNvPicPr>
          <p:nvPr/>
        </p:nvPicPr>
        <p:blipFill>
          <a:blip r:embed="rId3"/>
          <a:stretch>
            <a:fillRect/>
          </a:stretch>
        </p:blipFill>
        <p:spPr>
          <a:xfrm>
            <a:off x="6459782" y="4082562"/>
            <a:ext cx="428625" cy="266700"/>
          </a:xfrm>
          <a:prstGeom prst="rect">
            <a:avLst/>
          </a:prstGeom>
        </p:spPr>
      </p:pic>
    </p:spTree>
    <p:extLst>
      <p:ext uri="{BB962C8B-B14F-4D97-AF65-F5344CB8AC3E}">
        <p14:creationId xmlns:p14="http://schemas.microsoft.com/office/powerpoint/2010/main" val="352032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D75A-344F-4BB8-8EBF-5B602A0AA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6E4CCE-12D5-48AC-BBED-311F576B5EE5}"/>
              </a:ext>
            </a:extLst>
          </p:cNvPr>
          <p:cNvSpPr>
            <a:spLocks noGrp="1"/>
          </p:cNvSpPr>
          <p:nvPr>
            <p:ph idx="1"/>
          </p:nvPr>
        </p:nvSpPr>
        <p:spPr>
          <a:xfrm>
            <a:off x="838199" y="1825625"/>
            <a:ext cx="10515599" cy="4351338"/>
          </a:xfrm>
        </p:spPr>
        <p:txBody>
          <a:bodyPr/>
          <a:lstStyle/>
          <a:p>
            <a:r>
              <a:rPr lang="en-US" b="1" dirty="0"/>
              <a:t>Quantum teleportation </a:t>
            </a:r>
            <a:r>
              <a:rPr lang="en-US" dirty="0"/>
              <a:t>is the process by which the state of an arbitrary qubit is transferred from one location to another.</a:t>
            </a:r>
          </a:p>
          <a:p>
            <a:endParaRPr lang="en-US" dirty="0"/>
          </a:p>
          <a:p>
            <a:r>
              <a:rPr lang="en-US" dirty="0"/>
              <a:t>The no-cloning theorem states that we are not able to make a copy of the state of an arbitrary qubit. </a:t>
            </a:r>
          </a:p>
          <a:p>
            <a:r>
              <a:rPr lang="en-US" dirty="0"/>
              <a:t>That means that when the state of the original qubit is teleported to another location, the state of the original will necessarily be destroyed. </a:t>
            </a:r>
          </a:p>
          <a:p>
            <a:endParaRPr lang="en-US" dirty="0"/>
          </a:p>
        </p:txBody>
      </p:sp>
    </p:spTree>
    <p:extLst>
      <p:ext uri="{BB962C8B-B14F-4D97-AF65-F5344CB8AC3E}">
        <p14:creationId xmlns:p14="http://schemas.microsoft.com/office/powerpoint/2010/main" val="378934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DDB2C-2478-4AED-A6E0-42BFC79B0388}"/>
              </a:ext>
            </a:extLst>
          </p:cNvPr>
          <p:cNvSpPr>
            <a:spLocks noGrp="1"/>
          </p:cNvSpPr>
          <p:nvPr>
            <p:ph idx="1"/>
          </p:nvPr>
        </p:nvSpPr>
        <p:spPr>
          <a:xfrm>
            <a:off x="419099" y="254000"/>
            <a:ext cx="9324975" cy="3355975"/>
          </a:xfrm>
        </p:spPr>
        <p:txBody>
          <a:bodyPr>
            <a:normAutofit fontScale="92500" lnSpcReduction="10000"/>
          </a:bodyPr>
          <a:lstStyle/>
          <a:p>
            <a:endParaRPr lang="en-US" dirty="0"/>
          </a:p>
          <a:p>
            <a:r>
              <a:rPr lang="en-US" dirty="0"/>
              <a:t>The teleportation algorithm will work with two entangled qubits, one held by Alice and one held by Bob. </a:t>
            </a:r>
          </a:p>
          <a:p>
            <a:r>
              <a:rPr lang="en-US" dirty="0"/>
              <a:t>The obvious canonical basis for this four-dimensional space is:</a:t>
            </a:r>
          </a:p>
          <a:p>
            <a:endParaRPr lang="en-US" dirty="0"/>
          </a:p>
          <a:p>
            <a:r>
              <a:rPr lang="en-US" dirty="0"/>
              <a:t>A noncanonical basis, called the Bell basis in honor of John Bell, consists of the following four vectors (every vector in this basis is entangled):</a:t>
            </a:r>
          </a:p>
          <a:p>
            <a:endParaRPr lang="en-US" dirty="0"/>
          </a:p>
          <a:p>
            <a:endParaRPr lang="en-US" dirty="0"/>
          </a:p>
        </p:txBody>
      </p:sp>
      <p:pic>
        <p:nvPicPr>
          <p:cNvPr id="4" name="Picture 3">
            <a:extLst>
              <a:ext uri="{FF2B5EF4-FFF2-40B4-BE49-F238E27FC236}">
                <a16:creationId xmlns:a16="http://schemas.microsoft.com/office/drawing/2014/main" id="{C6774CB7-A2A8-47E9-A478-7BD5449DABBD}"/>
              </a:ext>
            </a:extLst>
          </p:cNvPr>
          <p:cNvPicPr>
            <a:picLocks noChangeAspect="1"/>
          </p:cNvPicPr>
          <p:nvPr/>
        </p:nvPicPr>
        <p:blipFill>
          <a:blip r:embed="rId2"/>
          <a:stretch>
            <a:fillRect/>
          </a:stretch>
        </p:blipFill>
        <p:spPr>
          <a:xfrm>
            <a:off x="2114550" y="1931987"/>
            <a:ext cx="3505200" cy="323850"/>
          </a:xfrm>
          <a:prstGeom prst="rect">
            <a:avLst/>
          </a:prstGeom>
        </p:spPr>
      </p:pic>
      <p:pic>
        <p:nvPicPr>
          <p:cNvPr id="5" name="Picture 4">
            <a:extLst>
              <a:ext uri="{FF2B5EF4-FFF2-40B4-BE49-F238E27FC236}">
                <a16:creationId xmlns:a16="http://schemas.microsoft.com/office/drawing/2014/main" id="{BB389DC1-712A-457F-BB2F-64F1FF496D09}"/>
              </a:ext>
            </a:extLst>
          </p:cNvPr>
          <p:cNvPicPr>
            <a:picLocks noChangeAspect="1"/>
          </p:cNvPicPr>
          <p:nvPr/>
        </p:nvPicPr>
        <p:blipFill>
          <a:blip r:embed="rId3"/>
          <a:stretch>
            <a:fillRect/>
          </a:stretch>
        </p:blipFill>
        <p:spPr>
          <a:xfrm>
            <a:off x="2114550" y="3333750"/>
            <a:ext cx="2705100" cy="3162300"/>
          </a:xfrm>
          <a:prstGeom prst="rect">
            <a:avLst/>
          </a:prstGeom>
        </p:spPr>
      </p:pic>
      <p:pic>
        <p:nvPicPr>
          <p:cNvPr id="6" name="Picture 5">
            <a:extLst>
              <a:ext uri="{FF2B5EF4-FFF2-40B4-BE49-F238E27FC236}">
                <a16:creationId xmlns:a16="http://schemas.microsoft.com/office/drawing/2014/main" id="{2D7368B8-A4E9-4415-9EE8-07214D680568}"/>
              </a:ext>
            </a:extLst>
          </p:cNvPr>
          <p:cNvPicPr>
            <a:picLocks noChangeAspect="1"/>
          </p:cNvPicPr>
          <p:nvPr/>
        </p:nvPicPr>
        <p:blipFill>
          <a:blip r:embed="rId4"/>
          <a:stretch>
            <a:fillRect/>
          </a:stretch>
        </p:blipFill>
        <p:spPr>
          <a:xfrm>
            <a:off x="8229599" y="3152775"/>
            <a:ext cx="3028950" cy="1421634"/>
          </a:xfrm>
          <a:prstGeom prst="rect">
            <a:avLst/>
          </a:prstGeom>
        </p:spPr>
      </p:pic>
      <p:pic>
        <p:nvPicPr>
          <p:cNvPr id="7" name="Picture 6">
            <a:extLst>
              <a:ext uri="{FF2B5EF4-FFF2-40B4-BE49-F238E27FC236}">
                <a16:creationId xmlns:a16="http://schemas.microsoft.com/office/drawing/2014/main" id="{DE70787C-8684-47C7-B589-DEF3C6294878}"/>
              </a:ext>
            </a:extLst>
          </p:cNvPr>
          <p:cNvPicPr>
            <a:picLocks noChangeAspect="1"/>
          </p:cNvPicPr>
          <p:nvPr/>
        </p:nvPicPr>
        <p:blipFill>
          <a:blip r:embed="rId5"/>
          <a:stretch>
            <a:fillRect/>
          </a:stretch>
        </p:blipFill>
        <p:spPr>
          <a:xfrm>
            <a:off x="6096000" y="5108642"/>
            <a:ext cx="3395660" cy="1581083"/>
          </a:xfrm>
          <a:prstGeom prst="rect">
            <a:avLst/>
          </a:prstGeom>
        </p:spPr>
      </p:pic>
      <p:cxnSp>
        <p:nvCxnSpPr>
          <p:cNvPr id="9" name="Straight Arrow Connector 8">
            <a:extLst>
              <a:ext uri="{FF2B5EF4-FFF2-40B4-BE49-F238E27FC236}">
                <a16:creationId xmlns:a16="http://schemas.microsoft.com/office/drawing/2014/main" id="{ACEAA088-DE95-4FFA-9558-4C19D3C68B60}"/>
              </a:ext>
            </a:extLst>
          </p:cNvPr>
          <p:cNvCxnSpPr>
            <a:stCxn id="3" idx="2"/>
          </p:cNvCxnSpPr>
          <p:nvPr/>
        </p:nvCxnSpPr>
        <p:spPr>
          <a:xfrm flipV="1">
            <a:off x="5081587" y="3543300"/>
            <a:ext cx="2643188" cy="6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DA267A-EF78-42E2-AA13-CE0317B90EC5}"/>
              </a:ext>
            </a:extLst>
          </p:cNvPr>
          <p:cNvCxnSpPr>
            <a:cxnSpLocks/>
          </p:cNvCxnSpPr>
          <p:nvPr/>
        </p:nvCxnSpPr>
        <p:spPr>
          <a:xfrm flipV="1">
            <a:off x="4932485" y="5715001"/>
            <a:ext cx="984738" cy="42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3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2A21A-2960-403F-8215-43147FDFB9C3}"/>
              </a:ext>
            </a:extLst>
          </p:cNvPr>
          <p:cNvSpPr>
            <a:spLocks noGrp="1"/>
          </p:cNvSpPr>
          <p:nvPr>
            <p:ph idx="1"/>
          </p:nvPr>
        </p:nvSpPr>
        <p:spPr>
          <a:xfrm>
            <a:off x="838200" y="434975"/>
            <a:ext cx="10515600" cy="1193800"/>
          </a:xfrm>
        </p:spPr>
        <p:txBody>
          <a:bodyPr>
            <a:normAutofit lnSpcReduction="10000"/>
          </a:bodyPr>
          <a:lstStyle/>
          <a:p>
            <a:r>
              <a:rPr lang="en-US" dirty="0"/>
              <a:t>Because every vector in              is a linear combination of canonical basis vectors and every canonical basis vector is a linear combination of Bell basis vectors, we have that the Bell basis is, in fact, a basis.</a:t>
            </a:r>
          </a:p>
          <a:p>
            <a:endParaRPr lang="en-US" dirty="0"/>
          </a:p>
        </p:txBody>
      </p:sp>
      <p:pic>
        <p:nvPicPr>
          <p:cNvPr id="4" name="Picture 3">
            <a:extLst>
              <a:ext uri="{FF2B5EF4-FFF2-40B4-BE49-F238E27FC236}">
                <a16:creationId xmlns:a16="http://schemas.microsoft.com/office/drawing/2014/main" id="{CD6617C7-E38A-410C-A7AA-D15CCB43AE4A}"/>
              </a:ext>
            </a:extLst>
          </p:cNvPr>
          <p:cNvPicPr>
            <a:picLocks noChangeAspect="1"/>
          </p:cNvPicPr>
          <p:nvPr/>
        </p:nvPicPr>
        <p:blipFill>
          <a:blip r:embed="rId2"/>
          <a:stretch>
            <a:fillRect/>
          </a:stretch>
        </p:blipFill>
        <p:spPr>
          <a:xfrm>
            <a:off x="4648200" y="444499"/>
            <a:ext cx="962025" cy="390525"/>
          </a:xfrm>
          <a:prstGeom prst="rect">
            <a:avLst/>
          </a:prstGeom>
        </p:spPr>
      </p:pic>
      <p:pic>
        <p:nvPicPr>
          <p:cNvPr id="5" name="Picture 4">
            <a:extLst>
              <a:ext uri="{FF2B5EF4-FFF2-40B4-BE49-F238E27FC236}">
                <a16:creationId xmlns:a16="http://schemas.microsoft.com/office/drawing/2014/main" id="{B718B7DB-AA5B-45AE-84C8-66277FAA4032}"/>
              </a:ext>
            </a:extLst>
          </p:cNvPr>
          <p:cNvPicPr>
            <a:picLocks noChangeAspect="1"/>
          </p:cNvPicPr>
          <p:nvPr/>
        </p:nvPicPr>
        <p:blipFill>
          <a:blip r:embed="rId3"/>
          <a:stretch>
            <a:fillRect/>
          </a:stretch>
        </p:blipFill>
        <p:spPr>
          <a:xfrm>
            <a:off x="676275" y="2556871"/>
            <a:ext cx="3124200" cy="3276600"/>
          </a:xfrm>
          <a:prstGeom prst="rect">
            <a:avLst/>
          </a:prstGeom>
        </p:spPr>
      </p:pic>
      <p:pic>
        <p:nvPicPr>
          <p:cNvPr id="6" name="Picture 5">
            <a:extLst>
              <a:ext uri="{FF2B5EF4-FFF2-40B4-BE49-F238E27FC236}">
                <a16:creationId xmlns:a16="http://schemas.microsoft.com/office/drawing/2014/main" id="{F7289857-FA6E-4CCD-BA7C-CB91A8C05F1E}"/>
              </a:ext>
            </a:extLst>
          </p:cNvPr>
          <p:cNvPicPr>
            <a:picLocks noChangeAspect="1"/>
          </p:cNvPicPr>
          <p:nvPr/>
        </p:nvPicPr>
        <p:blipFill>
          <a:blip r:embed="rId4"/>
          <a:stretch>
            <a:fillRect/>
          </a:stretch>
        </p:blipFill>
        <p:spPr>
          <a:xfrm>
            <a:off x="8915400" y="1871663"/>
            <a:ext cx="2947987" cy="685208"/>
          </a:xfrm>
          <a:prstGeom prst="rect">
            <a:avLst/>
          </a:prstGeom>
        </p:spPr>
      </p:pic>
      <p:pic>
        <p:nvPicPr>
          <p:cNvPr id="7" name="Picture 6">
            <a:extLst>
              <a:ext uri="{FF2B5EF4-FFF2-40B4-BE49-F238E27FC236}">
                <a16:creationId xmlns:a16="http://schemas.microsoft.com/office/drawing/2014/main" id="{7EDBB141-B9E3-4E72-85D2-D223D361CE93}"/>
              </a:ext>
            </a:extLst>
          </p:cNvPr>
          <p:cNvPicPr>
            <a:picLocks noChangeAspect="1"/>
          </p:cNvPicPr>
          <p:nvPr/>
        </p:nvPicPr>
        <p:blipFill>
          <a:blip r:embed="rId5"/>
          <a:stretch>
            <a:fillRect/>
          </a:stretch>
        </p:blipFill>
        <p:spPr>
          <a:xfrm>
            <a:off x="6210300" y="2980743"/>
            <a:ext cx="4576762" cy="3448637"/>
          </a:xfrm>
          <a:prstGeom prst="rect">
            <a:avLst/>
          </a:prstGeom>
        </p:spPr>
      </p:pic>
      <p:cxnSp>
        <p:nvCxnSpPr>
          <p:cNvPr id="9" name="Straight Arrow Connector 8">
            <a:extLst>
              <a:ext uri="{FF2B5EF4-FFF2-40B4-BE49-F238E27FC236}">
                <a16:creationId xmlns:a16="http://schemas.microsoft.com/office/drawing/2014/main" id="{8C86481E-BF31-431E-A89D-3B5B42129583}"/>
              </a:ext>
            </a:extLst>
          </p:cNvPr>
          <p:cNvCxnSpPr/>
          <p:nvPr/>
        </p:nvCxnSpPr>
        <p:spPr>
          <a:xfrm>
            <a:off x="3800475" y="2980743"/>
            <a:ext cx="2295525" cy="28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0BCD0BC-63E3-4B9C-A69F-58BD0D78D059}"/>
              </a:ext>
            </a:extLst>
          </p:cNvPr>
          <p:cNvCxnSpPr/>
          <p:nvPr/>
        </p:nvCxnSpPr>
        <p:spPr>
          <a:xfrm>
            <a:off x="3800475" y="3745523"/>
            <a:ext cx="2295525" cy="161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87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9103-CEB8-4293-9C6A-2F43BDFA73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F1D9B4-09C5-4ECD-AA37-0E0336554930}"/>
              </a:ext>
            </a:extLst>
          </p:cNvPr>
          <p:cNvSpPr>
            <a:spLocks noGrp="1"/>
          </p:cNvSpPr>
          <p:nvPr>
            <p:ph idx="1"/>
          </p:nvPr>
        </p:nvSpPr>
        <p:spPr>
          <a:xfrm>
            <a:off x="838200" y="1825625"/>
            <a:ext cx="7934325" cy="4351338"/>
          </a:xfrm>
        </p:spPr>
        <p:txBody>
          <a:bodyPr/>
          <a:lstStyle/>
          <a:p>
            <a:r>
              <a:rPr lang="en-US" dirty="0"/>
              <a:t>This quantum circuit with the appropriate inputs creates the elements of the Bell basis:</a:t>
            </a:r>
          </a:p>
          <a:p>
            <a:endParaRPr lang="en-US" dirty="0"/>
          </a:p>
        </p:txBody>
      </p:sp>
      <p:pic>
        <p:nvPicPr>
          <p:cNvPr id="4" name="Picture 3">
            <a:extLst>
              <a:ext uri="{FF2B5EF4-FFF2-40B4-BE49-F238E27FC236}">
                <a16:creationId xmlns:a16="http://schemas.microsoft.com/office/drawing/2014/main" id="{050B5321-3D89-4F6C-9EC6-92FC839B5549}"/>
              </a:ext>
            </a:extLst>
          </p:cNvPr>
          <p:cNvPicPr>
            <a:picLocks noChangeAspect="1"/>
          </p:cNvPicPr>
          <p:nvPr/>
        </p:nvPicPr>
        <p:blipFill>
          <a:blip r:embed="rId2"/>
          <a:stretch>
            <a:fillRect/>
          </a:stretch>
        </p:blipFill>
        <p:spPr>
          <a:xfrm>
            <a:off x="8686800" y="1923552"/>
            <a:ext cx="2419350" cy="812210"/>
          </a:xfrm>
          <a:prstGeom prst="rect">
            <a:avLst/>
          </a:prstGeom>
        </p:spPr>
      </p:pic>
      <p:pic>
        <p:nvPicPr>
          <p:cNvPr id="5" name="Picture 4">
            <a:extLst>
              <a:ext uri="{FF2B5EF4-FFF2-40B4-BE49-F238E27FC236}">
                <a16:creationId xmlns:a16="http://schemas.microsoft.com/office/drawing/2014/main" id="{72C2F04F-664B-437D-91B8-272059DED7CA}"/>
              </a:ext>
            </a:extLst>
          </p:cNvPr>
          <p:cNvPicPr>
            <a:picLocks noChangeAspect="1"/>
          </p:cNvPicPr>
          <p:nvPr/>
        </p:nvPicPr>
        <p:blipFill>
          <a:blip r:embed="rId3"/>
          <a:stretch>
            <a:fillRect/>
          </a:stretch>
        </p:blipFill>
        <p:spPr>
          <a:xfrm>
            <a:off x="1690687" y="3086100"/>
            <a:ext cx="7934325" cy="342900"/>
          </a:xfrm>
          <a:prstGeom prst="rect">
            <a:avLst/>
          </a:prstGeom>
        </p:spPr>
      </p:pic>
      <p:pic>
        <p:nvPicPr>
          <p:cNvPr id="6" name="Picture 5">
            <a:extLst>
              <a:ext uri="{FF2B5EF4-FFF2-40B4-BE49-F238E27FC236}">
                <a16:creationId xmlns:a16="http://schemas.microsoft.com/office/drawing/2014/main" id="{EBCDA5AF-38CD-445F-978C-ECA627B22C00}"/>
              </a:ext>
            </a:extLst>
          </p:cNvPr>
          <p:cNvPicPr>
            <a:picLocks noChangeAspect="1"/>
          </p:cNvPicPr>
          <p:nvPr/>
        </p:nvPicPr>
        <p:blipFill>
          <a:blip r:embed="rId4"/>
          <a:stretch>
            <a:fillRect/>
          </a:stretch>
        </p:blipFill>
        <p:spPr>
          <a:xfrm>
            <a:off x="6500815" y="4437834"/>
            <a:ext cx="3395660" cy="1581083"/>
          </a:xfrm>
          <a:prstGeom prst="rect">
            <a:avLst/>
          </a:prstGeom>
        </p:spPr>
      </p:pic>
      <p:pic>
        <p:nvPicPr>
          <p:cNvPr id="7" name="Picture 6">
            <a:extLst>
              <a:ext uri="{FF2B5EF4-FFF2-40B4-BE49-F238E27FC236}">
                <a16:creationId xmlns:a16="http://schemas.microsoft.com/office/drawing/2014/main" id="{E7D72027-9437-42EF-A1D6-4F35F2EA126F}"/>
              </a:ext>
            </a:extLst>
          </p:cNvPr>
          <p:cNvPicPr>
            <a:picLocks noChangeAspect="1"/>
          </p:cNvPicPr>
          <p:nvPr/>
        </p:nvPicPr>
        <p:blipFill>
          <a:blip r:embed="rId5"/>
          <a:stretch>
            <a:fillRect/>
          </a:stretch>
        </p:blipFill>
        <p:spPr>
          <a:xfrm>
            <a:off x="2421737" y="4517558"/>
            <a:ext cx="3028950" cy="1421634"/>
          </a:xfrm>
          <a:prstGeom prst="rect">
            <a:avLst/>
          </a:prstGeom>
        </p:spPr>
      </p:pic>
      <p:cxnSp>
        <p:nvCxnSpPr>
          <p:cNvPr id="9" name="Straight Arrow Connector 8">
            <a:extLst>
              <a:ext uri="{FF2B5EF4-FFF2-40B4-BE49-F238E27FC236}">
                <a16:creationId xmlns:a16="http://schemas.microsoft.com/office/drawing/2014/main" id="{FF66E121-8555-4C89-AAD4-73A3F75DE9B0}"/>
              </a:ext>
            </a:extLst>
          </p:cNvPr>
          <p:cNvCxnSpPr/>
          <p:nvPr/>
        </p:nvCxnSpPr>
        <p:spPr>
          <a:xfrm flipH="1">
            <a:off x="4143375" y="3429000"/>
            <a:ext cx="371475" cy="100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9236E3-16B7-47A1-AE11-04F24017C88D}"/>
              </a:ext>
            </a:extLst>
          </p:cNvPr>
          <p:cNvCxnSpPr/>
          <p:nvPr/>
        </p:nvCxnSpPr>
        <p:spPr>
          <a:xfrm>
            <a:off x="6752492" y="3525715"/>
            <a:ext cx="668216" cy="91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93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9AA-DC89-4B6C-B6C2-A67354E64D16}"/>
              </a:ext>
            </a:extLst>
          </p:cNvPr>
          <p:cNvSpPr>
            <a:spLocks noGrp="1"/>
          </p:cNvSpPr>
          <p:nvPr>
            <p:ph type="title"/>
          </p:nvPr>
        </p:nvSpPr>
        <p:spPr/>
        <p:txBody>
          <a:bodyPr/>
          <a:lstStyle/>
          <a:p>
            <a:r>
              <a:rPr lang="en-US" dirty="0"/>
              <a:t>The Algorithm</a:t>
            </a:r>
          </a:p>
        </p:txBody>
      </p:sp>
      <p:sp>
        <p:nvSpPr>
          <p:cNvPr id="3" name="Content Placeholder 2">
            <a:extLst>
              <a:ext uri="{FF2B5EF4-FFF2-40B4-BE49-F238E27FC236}">
                <a16:creationId xmlns:a16="http://schemas.microsoft.com/office/drawing/2014/main" id="{0474C7B7-3299-40C7-86EA-2C701F698CFF}"/>
              </a:ext>
            </a:extLst>
          </p:cNvPr>
          <p:cNvSpPr>
            <a:spLocks noGrp="1"/>
          </p:cNvSpPr>
          <p:nvPr>
            <p:ph idx="1"/>
          </p:nvPr>
        </p:nvSpPr>
        <p:spPr/>
        <p:txBody>
          <a:bodyPr/>
          <a:lstStyle/>
          <a:p>
            <a:r>
              <a:rPr lang="en-US" dirty="0"/>
              <a:t>Alice has a qubit |ψ⟩ = α|0⟩ + β|1⟩ in an arbitrary state that she would like to teleport to Bob.</a:t>
            </a:r>
          </a:p>
          <a:p>
            <a:endParaRPr lang="en-US" dirty="0"/>
          </a:p>
          <a:p>
            <a:r>
              <a:rPr lang="en-US" b="1" dirty="0"/>
              <a:t>Step 1</a:t>
            </a:r>
            <a:r>
              <a:rPr lang="en-US" dirty="0"/>
              <a:t>. Two entangled qubits are formed as       . One is given to Alice and one is given to Bob. We may envision these three qubits as three lines.</a:t>
            </a:r>
          </a:p>
          <a:p>
            <a:endParaRPr lang="en-US" dirty="0"/>
          </a:p>
        </p:txBody>
      </p:sp>
      <p:pic>
        <p:nvPicPr>
          <p:cNvPr id="4" name="Picture 3">
            <a:extLst>
              <a:ext uri="{FF2B5EF4-FFF2-40B4-BE49-F238E27FC236}">
                <a16:creationId xmlns:a16="http://schemas.microsoft.com/office/drawing/2014/main" id="{05DA4734-DE4D-45CD-AEE5-7481CD61CFD2}"/>
              </a:ext>
            </a:extLst>
          </p:cNvPr>
          <p:cNvPicPr>
            <a:picLocks noChangeAspect="1"/>
          </p:cNvPicPr>
          <p:nvPr/>
        </p:nvPicPr>
        <p:blipFill>
          <a:blip r:embed="rId2"/>
          <a:stretch>
            <a:fillRect/>
          </a:stretch>
        </p:blipFill>
        <p:spPr>
          <a:xfrm>
            <a:off x="7462837" y="3334544"/>
            <a:ext cx="523875" cy="342900"/>
          </a:xfrm>
          <a:prstGeom prst="rect">
            <a:avLst/>
          </a:prstGeom>
        </p:spPr>
      </p:pic>
      <p:pic>
        <p:nvPicPr>
          <p:cNvPr id="5" name="Picture 4">
            <a:extLst>
              <a:ext uri="{FF2B5EF4-FFF2-40B4-BE49-F238E27FC236}">
                <a16:creationId xmlns:a16="http://schemas.microsoft.com/office/drawing/2014/main" id="{7A06613C-6AF3-4E6A-88CC-82252D800EB4}"/>
              </a:ext>
            </a:extLst>
          </p:cNvPr>
          <p:cNvPicPr>
            <a:picLocks noChangeAspect="1"/>
          </p:cNvPicPr>
          <p:nvPr/>
        </p:nvPicPr>
        <p:blipFill>
          <a:blip r:embed="rId3"/>
          <a:stretch>
            <a:fillRect/>
          </a:stretch>
        </p:blipFill>
        <p:spPr>
          <a:xfrm>
            <a:off x="3124199" y="4125222"/>
            <a:ext cx="3248025" cy="2622585"/>
          </a:xfrm>
          <a:prstGeom prst="rect">
            <a:avLst/>
          </a:prstGeom>
        </p:spPr>
      </p:pic>
    </p:spTree>
    <p:extLst>
      <p:ext uri="{BB962C8B-B14F-4D97-AF65-F5344CB8AC3E}">
        <p14:creationId xmlns:p14="http://schemas.microsoft.com/office/powerpoint/2010/main" val="186825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A9BEC-6637-4FB2-8ADE-A669B4EB8BD6}"/>
              </a:ext>
            </a:extLst>
          </p:cNvPr>
          <p:cNvSpPr>
            <a:spLocks noGrp="1"/>
          </p:cNvSpPr>
          <p:nvPr>
            <p:ph idx="1"/>
          </p:nvPr>
        </p:nvSpPr>
        <p:spPr>
          <a:xfrm>
            <a:off x="685800" y="387350"/>
            <a:ext cx="6662737" cy="1355725"/>
          </a:xfrm>
        </p:spPr>
        <p:txBody>
          <a:bodyPr>
            <a:normAutofit/>
          </a:bodyPr>
          <a:lstStyle/>
          <a:p>
            <a:r>
              <a:rPr lang="en-US" dirty="0"/>
              <a:t>The top two lines are in Alice’s possession and the bottom line is in Bob’s pos- session. The states are as follows:</a:t>
            </a:r>
          </a:p>
          <a:p>
            <a:endParaRPr lang="en-US" dirty="0"/>
          </a:p>
        </p:txBody>
      </p:sp>
      <p:pic>
        <p:nvPicPr>
          <p:cNvPr id="4" name="Picture 3">
            <a:extLst>
              <a:ext uri="{FF2B5EF4-FFF2-40B4-BE49-F238E27FC236}">
                <a16:creationId xmlns:a16="http://schemas.microsoft.com/office/drawing/2014/main" id="{B2AEFCBC-54DF-46EA-AB45-16B88E641B19}"/>
              </a:ext>
            </a:extLst>
          </p:cNvPr>
          <p:cNvPicPr>
            <a:picLocks noChangeAspect="1"/>
          </p:cNvPicPr>
          <p:nvPr/>
        </p:nvPicPr>
        <p:blipFill>
          <a:blip r:embed="rId2"/>
          <a:stretch>
            <a:fillRect/>
          </a:stretch>
        </p:blipFill>
        <p:spPr>
          <a:xfrm>
            <a:off x="7348537" y="244475"/>
            <a:ext cx="4352925" cy="3514725"/>
          </a:xfrm>
          <a:prstGeom prst="rect">
            <a:avLst/>
          </a:prstGeom>
        </p:spPr>
      </p:pic>
      <p:pic>
        <p:nvPicPr>
          <p:cNvPr id="5" name="Picture 4">
            <a:extLst>
              <a:ext uri="{FF2B5EF4-FFF2-40B4-BE49-F238E27FC236}">
                <a16:creationId xmlns:a16="http://schemas.microsoft.com/office/drawing/2014/main" id="{A3CC707E-2C8F-4EAE-B5BC-32913D08D9A4}"/>
              </a:ext>
            </a:extLst>
          </p:cNvPr>
          <p:cNvPicPr>
            <a:picLocks noChangeAspect="1"/>
          </p:cNvPicPr>
          <p:nvPr/>
        </p:nvPicPr>
        <p:blipFill>
          <a:blip r:embed="rId3"/>
          <a:stretch>
            <a:fillRect/>
          </a:stretch>
        </p:blipFill>
        <p:spPr>
          <a:xfrm>
            <a:off x="1219200" y="2603500"/>
            <a:ext cx="5791200" cy="3867150"/>
          </a:xfrm>
          <a:prstGeom prst="rect">
            <a:avLst/>
          </a:prstGeom>
        </p:spPr>
      </p:pic>
    </p:spTree>
    <p:extLst>
      <p:ext uri="{BB962C8B-B14F-4D97-AF65-F5344CB8AC3E}">
        <p14:creationId xmlns:p14="http://schemas.microsoft.com/office/powerpoint/2010/main" val="88585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DF229-2999-4797-B56E-690CED5A400E}"/>
              </a:ext>
            </a:extLst>
          </p:cNvPr>
          <p:cNvSpPr>
            <a:spLocks noGrp="1"/>
          </p:cNvSpPr>
          <p:nvPr>
            <p:ph idx="1"/>
          </p:nvPr>
        </p:nvSpPr>
        <p:spPr>
          <a:xfrm>
            <a:off x="742950" y="444500"/>
            <a:ext cx="10515600" cy="927100"/>
          </a:xfrm>
        </p:spPr>
        <p:txBody>
          <a:bodyPr/>
          <a:lstStyle/>
          <a:p>
            <a:r>
              <a:rPr lang="en-US" b="1" dirty="0"/>
              <a:t>Step 2</a:t>
            </a:r>
            <a:r>
              <a:rPr lang="en-US" dirty="0"/>
              <a:t>. Alice lets her |ψ⟩ interact with her entangled qubit. Steps 1, 2, and 3 can be seen in the following diagram:</a:t>
            </a:r>
          </a:p>
          <a:p>
            <a:endParaRPr lang="en-US" dirty="0"/>
          </a:p>
        </p:txBody>
      </p:sp>
      <p:pic>
        <p:nvPicPr>
          <p:cNvPr id="4" name="Picture 3">
            <a:extLst>
              <a:ext uri="{FF2B5EF4-FFF2-40B4-BE49-F238E27FC236}">
                <a16:creationId xmlns:a16="http://schemas.microsoft.com/office/drawing/2014/main" id="{7A5E341B-F9E5-4EBA-AC0A-9C231B859ED5}"/>
              </a:ext>
            </a:extLst>
          </p:cNvPr>
          <p:cNvPicPr>
            <a:picLocks noChangeAspect="1"/>
          </p:cNvPicPr>
          <p:nvPr/>
        </p:nvPicPr>
        <p:blipFill>
          <a:blip r:embed="rId2"/>
          <a:stretch>
            <a:fillRect/>
          </a:stretch>
        </p:blipFill>
        <p:spPr>
          <a:xfrm>
            <a:off x="4643437" y="1172532"/>
            <a:ext cx="7186613" cy="3375655"/>
          </a:xfrm>
          <a:prstGeom prst="rect">
            <a:avLst/>
          </a:prstGeom>
        </p:spPr>
      </p:pic>
      <p:pic>
        <p:nvPicPr>
          <p:cNvPr id="5" name="Picture 4">
            <a:extLst>
              <a:ext uri="{FF2B5EF4-FFF2-40B4-BE49-F238E27FC236}">
                <a16:creationId xmlns:a16="http://schemas.microsoft.com/office/drawing/2014/main" id="{ED4820E9-4D0A-4715-8625-AB454F8EE2D0}"/>
              </a:ext>
            </a:extLst>
          </p:cNvPr>
          <p:cNvPicPr>
            <a:picLocks noChangeAspect="1"/>
          </p:cNvPicPr>
          <p:nvPr/>
        </p:nvPicPr>
        <p:blipFill>
          <a:blip r:embed="rId3"/>
          <a:stretch>
            <a:fillRect/>
          </a:stretch>
        </p:blipFill>
        <p:spPr>
          <a:xfrm>
            <a:off x="271462" y="4604380"/>
            <a:ext cx="8448675" cy="2162175"/>
          </a:xfrm>
          <a:prstGeom prst="rect">
            <a:avLst/>
          </a:prstGeom>
        </p:spPr>
      </p:pic>
      <p:sp>
        <p:nvSpPr>
          <p:cNvPr id="6" name="TextBox 5">
            <a:extLst>
              <a:ext uri="{FF2B5EF4-FFF2-40B4-BE49-F238E27FC236}">
                <a16:creationId xmlns:a16="http://schemas.microsoft.com/office/drawing/2014/main" id="{E129C555-0672-4609-8D6D-428388AB8D2E}"/>
              </a:ext>
            </a:extLst>
          </p:cNvPr>
          <p:cNvSpPr txBox="1"/>
          <p:nvPr/>
        </p:nvSpPr>
        <p:spPr>
          <a:xfrm>
            <a:off x="2743199" y="4097215"/>
            <a:ext cx="1037493" cy="276999"/>
          </a:xfrm>
          <a:prstGeom prst="rect">
            <a:avLst/>
          </a:prstGeom>
          <a:noFill/>
        </p:spPr>
        <p:txBody>
          <a:bodyPr wrap="square" rtlCol="0">
            <a:spAutoFit/>
          </a:bodyPr>
          <a:lstStyle/>
          <a:p>
            <a:r>
              <a:rPr lang="en-US" sz="1200" dirty="0"/>
              <a:t>Control qubit</a:t>
            </a:r>
          </a:p>
        </p:txBody>
      </p:sp>
      <p:sp>
        <p:nvSpPr>
          <p:cNvPr id="7" name="TextBox 6">
            <a:extLst>
              <a:ext uri="{FF2B5EF4-FFF2-40B4-BE49-F238E27FC236}">
                <a16:creationId xmlns:a16="http://schemas.microsoft.com/office/drawing/2014/main" id="{E515AFF8-FB74-4F93-8270-D30C42619DF8}"/>
              </a:ext>
            </a:extLst>
          </p:cNvPr>
          <p:cNvSpPr txBox="1"/>
          <p:nvPr/>
        </p:nvSpPr>
        <p:spPr>
          <a:xfrm>
            <a:off x="3121269" y="3705133"/>
            <a:ext cx="659423" cy="276999"/>
          </a:xfrm>
          <a:prstGeom prst="rect">
            <a:avLst/>
          </a:prstGeom>
          <a:noFill/>
        </p:spPr>
        <p:txBody>
          <a:bodyPr wrap="square" rtlCol="0">
            <a:spAutoFit/>
          </a:bodyPr>
          <a:lstStyle/>
          <a:p>
            <a:r>
              <a:rPr lang="en-US" sz="1200" dirty="0"/>
              <a:t>targets</a:t>
            </a:r>
          </a:p>
        </p:txBody>
      </p:sp>
      <p:sp>
        <p:nvSpPr>
          <p:cNvPr id="8" name="Arc 7">
            <a:extLst>
              <a:ext uri="{FF2B5EF4-FFF2-40B4-BE49-F238E27FC236}">
                <a16:creationId xmlns:a16="http://schemas.microsoft.com/office/drawing/2014/main" id="{D4A49228-3C68-47B7-9744-B9CD205F4641}"/>
              </a:ext>
            </a:extLst>
          </p:cNvPr>
          <p:cNvSpPr/>
          <p:nvPr/>
        </p:nvSpPr>
        <p:spPr>
          <a:xfrm>
            <a:off x="3279531" y="4235714"/>
            <a:ext cx="791307" cy="81107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C49B1310-6ED5-422A-8609-48C93A885A0C}"/>
              </a:ext>
            </a:extLst>
          </p:cNvPr>
          <p:cNvSpPr/>
          <p:nvPr/>
        </p:nvSpPr>
        <p:spPr>
          <a:xfrm>
            <a:off x="2954216" y="3851031"/>
            <a:ext cx="1485900" cy="15826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594F4DBC-A4D2-4EDF-BD9A-3687EFADDF92}"/>
              </a:ext>
            </a:extLst>
          </p:cNvPr>
          <p:cNvSpPr/>
          <p:nvPr/>
        </p:nvSpPr>
        <p:spPr>
          <a:xfrm>
            <a:off x="1820008" y="3851031"/>
            <a:ext cx="3666392" cy="158261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E73BA9D1-A3E3-44A6-A7DB-121A80174003}"/>
              </a:ext>
            </a:extLst>
          </p:cNvPr>
          <p:cNvSpPr/>
          <p:nvPr/>
        </p:nvSpPr>
        <p:spPr>
          <a:xfrm>
            <a:off x="1670539" y="6629401"/>
            <a:ext cx="29893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5C01F5F-3A98-4CBA-9018-82E730F5E6D3}"/>
              </a:ext>
            </a:extLst>
          </p:cNvPr>
          <p:cNvSpPr/>
          <p:nvPr/>
        </p:nvSpPr>
        <p:spPr>
          <a:xfrm>
            <a:off x="2491153" y="6631158"/>
            <a:ext cx="298938"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94ADDC-1955-47AE-827C-A7999525E310}"/>
              </a:ext>
            </a:extLst>
          </p:cNvPr>
          <p:cNvSpPr/>
          <p:nvPr/>
        </p:nvSpPr>
        <p:spPr>
          <a:xfrm>
            <a:off x="6265985" y="6645812"/>
            <a:ext cx="29893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8E67B-FAB6-424F-901F-AF68E43FF96C}"/>
              </a:ext>
            </a:extLst>
          </p:cNvPr>
          <p:cNvSpPr/>
          <p:nvPr/>
        </p:nvSpPr>
        <p:spPr>
          <a:xfrm>
            <a:off x="7968397" y="6645811"/>
            <a:ext cx="298938"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4C1F99-CFCE-4029-8198-48EF5CF3F5AD}"/>
              </a:ext>
            </a:extLst>
          </p:cNvPr>
          <p:cNvSpPr/>
          <p:nvPr/>
        </p:nvSpPr>
        <p:spPr>
          <a:xfrm>
            <a:off x="5445371" y="6622952"/>
            <a:ext cx="298938"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D8A070-C103-4ED4-AE37-4AC533398FDB}"/>
              </a:ext>
            </a:extLst>
          </p:cNvPr>
          <p:cNvSpPr/>
          <p:nvPr/>
        </p:nvSpPr>
        <p:spPr>
          <a:xfrm>
            <a:off x="4249434" y="6645811"/>
            <a:ext cx="298938" cy="457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01B47F-4244-46CF-AC3B-DBD198C7571C}"/>
              </a:ext>
            </a:extLst>
          </p:cNvPr>
          <p:cNvSpPr/>
          <p:nvPr/>
        </p:nvSpPr>
        <p:spPr>
          <a:xfrm>
            <a:off x="3398228" y="6654604"/>
            <a:ext cx="298938"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F8D0E-C922-42EF-8AB3-D9978A240E1A}"/>
              </a:ext>
            </a:extLst>
          </p:cNvPr>
          <p:cNvSpPr/>
          <p:nvPr/>
        </p:nvSpPr>
        <p:spPr>
          <a:xfrm>
            <a:off x="7159142" y="6651672"/>
            <a:ext cx="298938" cy="457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6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69DE-9A8C-42BE-AB70-9B5691BC9E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689702-60BB-4B69-AD3B-95A24CDB8284}"/>
              </a:ext>
            </a:extLst>
          </p:cNvPr>
          <p:cNvSpPr>
            <a:spLocks noGrp="1"/>
          </p:cNvSpPr>
          <p:nvPr>
            <p:ph idx="1"/>
          </p:nvPr>
        </p:nvSpPr>
        <p:spPr>
          <a:xfrm>
            <a:off x="838200" y="1825625"/>
            <a:ext cx="10515600" cy="785690"/>
          </a:xfrm>
        </p:spPr>
        <p:txBody>
          <a:bodyPr>
            <a:normAutofit lnSpcReduction="10000"/>
          </a:bodyPr>
          <a:lstStyle/>
          <a:p>
            <a:r>
              <a:rPr lang="en-US" dirty="0"/>
              <a:t>Regrouping these triplets |</a:t>
            </a:r>
            <a:r>
              <a:rPr lang="en-US" dirty="0" err="1"/>
              <a:t>xyz</a:t>
            </a:r>
            <a:r>
              <a:rPr lang="en-US" dirty="0"/>
              <a:t>⟩ in terms of |</a:t>
            </a:r>
            <a:r>
              <a:rPr lang="en-US" dirty="0" err="1"/>
              <a:t>xy</a:t>
            </a:r>
            <a:r>
              <a:rPr lang="en-US" dirty="0"/>
              <a:t>⟩, which is in Alice’s possession, we have:</a:t>
            </a:r>
          </a:p>
        </p:txBody>
      </p:sp>
      <p:pic>
        <p:nvPicPr>
          <p:cNvPr id="4" name="Picture 3">
            <a:extLst>
              <a:ext uri="{FF2B5EF4-FFF2-40B4-BE49-F238E27FC236}">
                <a16:creationId xmlns:a16="http://schemas.microsoft.com/office/drawing/2014/main" id="{80CA9FE7-8124-491B-AC04-17F2C8351B13}"/>
              </a:ext>
            </a:extLst>
          </p:cNvPr>
          <p:cNvPicPr>
            <a:picLocks noChangeAspect="1"/>
          </p:cNvPicPr>
          <p:nvPr/>
        </p:nvPicPr>
        <p:blipFill>
          <a:blip r:embed="rId2"/>
          <a:stretch>
            <a:fillRect/>
          </a:stretch>
        </p:blipFill>
        <p:spPr>
          <a:xfrm>
            <a:off x="3471862" y="2867025"/>
            <a:ext cx="5248275" cy="1123950"/>
          </a:xfrm>
          <a:prstGeom prst="rect">
            <a:avLst/>
          </a:prstGeom>
        </p:spPr>
      </p:pic>
      <p:sp>
        <p:nvSpPr>
          <p:cNvPr id="5" name="Rectangle 4">
            <a:extLst>
              <a:ext uri="{FF2B5EF4-FFF2-40B4-BE49-F238E27FC236}">
                <a16:creationId xmlns:a16="http://schemas.microsoft.com/office/drawing/2014/main" id="{03C5848E-0248-4520-9A65-550BBB0766F7}"/>
              </a:ext>
            </a:extLst>
          </p:cNvPr>
          <p:cNvSpPr/>
          <p:nvPr/>
        </p:nvSpPr>
        <p:spPr>
          <a:xfrm>
            <a:off x="2063260" y="4785165"/>
            <a:ext cx="7564315" cy="369332"/>
          </a:xfrm>
          <a:prstGeom prst="rect">
            <a:avLst/>
          </a:prstGeom>
        </p:spPr>
        <p:txBody>
          <a:bodyPr wrap="square">
            <a:spAutoFit/>
          </a:bodyPr>
          <a:lstStyle/>
          <a:p>
            <a:r>
              <a:rPr lang="en-US" dirty="0"/>
              <a:t>So the system of three qubits is now in a superposition of four possible states.</a:t>
            </a:r>
          </a:p>
        </p:txBody>
      </p:sp>
    </p:spTree>
    <p:extLst>
      <p:ext uri="{BB962C8B-B14F-4D97-AF65-F5344CB8AC3E}">
        <p14:creationId xmlns:p14="http://schemas.microsoft.com/office/powerpoint/2010/main" val="287172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937</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Quantum Teleportation</vt:lpstr>
      <vt:lpstr>PowerPoint Presentation</vt:lpstr>
      <vt:lpstr>PowerPoint Presentation</vt:lpstr>
      <vt:lpstr>PowerPoint Presentation</vt:lpstr>
      <vt:lpstr>PowerPoint Presentation</vt:lpstr>
      <vt:lpstr>The Algorithm</vt:lpstr>
      <vt:lpstr>PowerPoint Presentation</vt:lpstr>
      <vt:lpstr>PowerPoint Presentation</vt:lpstr>
      <vt:lpstr>PowerPoint Presentation</vt:lpstr>
      <vt:lpstr>PowerPoint Presentation</vt:lpstr>
      <vt:lpstr>PowerPoint Presentation</vt:lpstr>
      <vt:lpstr>PowerPoint Presentation</vt:lpstr>
      <vt:lpstr>Quantum Teleportation Circuit</vt:lpstr>
      <vt:lpstr>PowerPoint Presentation</vt:lpstr>
      <vt:lpstr>PowerPoint Presentation</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Deutsch’s Algorithm</dc:title>
  <dc:creator>Deligiannidis, Leonidas</dc:creator>
  <cp:lastModifiedBy>Deligiannidis, Leonidas</cp:lastModifiedBy>
  <cp:revision>52</cp:revision>
  <dcterms:created xsi:type="dcterms:W3CDTF">2019-03-19T21:38:05Z</dcterms:created>
  <dcterms:modified xsi:type="dcterms:W3CDTF">2019-03-22T20:11:43Z</dcterms:modified>
</cp:coreProperties>
</file>