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handoutMasterIdLst>
    <p:handoutMasterId r:id="rId40"/>
  </p:handoutMasterIdLst>
  <p:sldIdLst>
    <p:sldId id="277" r:id="rId5"/>
    <p:sldId id="278" r:id="rId6"/>
    <p:sldId id="282" r:id="rId7"/>
    <p:sldId id="367" r:id="rId8"/>
    <p:sldId id="299" r:id="rId9"/>
    <p:sldId id="358" r:id="rId10"/>
    <p:sldId id="359" r:id="rId11"/>
    <p:sldId id="298" r:id="rId12"/>
    <p:sldId id="335" r:id="rId13"/>
    <p:sldId id="360" r:id="rId14"/>
    <p:sldId id="351" r:id="rId15"/>
    <p:sldId id="361" r:id="rId16"/>
    <p:sldId id="362" r:id="rId17"/>
    <p:sldId id="340" r:id="rId18"/>
    <p:sldId id="338" r:id="rId19"/>
    <p:sldId id="368" r:id="rId20"/>
    <p:sldId id="337" r:id="rId21"/>
    <p:sldId id="339" r:id="rId22"/>
    <p:sldId id="369" r:id="rId23"/>
    <p:sldId id="363" r:id="rId24"/>
    <p:sldId id="345" r:id="rId25"/>
    <p:sldId id="342" r:id="rId26"/>
    <p:sldId id="341" r:id="rId27"/>
    <p:sldId id="343" r:id="rId28"/>
    <p:sldId id="349" r:id="rId29"/>
    <p:sldId id="356" r:id="rId30"/>
    <p:sldId id="364" r:id="rId31"/>
    <p:sldId id="346" r:id="rId32"/>
    <p:sldId id="365" r:id="rId33"/>
    <p:sldId id="366" r:id="rId34"/>
    <p:sldId id="347" r:id="rId35"/>
    <p:sldId id="348" r:id="rId36"/>
    <p:sldId id="322"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4" autoAdjust="0"/>
    <p:restoredTop sz="94660"/>
  </p:normalViewPr>
  <p:slideViewPr>
    <p:cSldViewPr snapToGrid="0">
      <p:cViewPr varScale="1">
        <p:scale>
          <a:sx n="86" d="100"/>
          <a:sy n="86" d="100"/>
        </p:scale>
        <p:origin x="120" y="222"/>
      </p:cViewPr>
      <p:guideLst/>
    </p:cSldViewPr>
  </p:slideViewPr>
  <p:notesTextViewPr>
    <p:cViewPr>
      <p:scale>
        <a:sx n="1" d="1"/>
        <a:sy n="1" d="1"/>
      </p:scale>
      <p:origin x="0" y="0"/>
    </p:cViewPr>
  </p:notesTextViewPr>
  <p:sorterViewPr>
    <p:cViewPr>
      <p:scale>
        <a:sx n="100" d="100"/>
        <a:sy n="100" d="100"/>
      </p:scale>
      <p:origin x="0" y="-445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3/2/2015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3/2/2015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code.google.com/p/pypyodbc/"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pymssql.org/en/stable/pymssql_example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sdn.microsoft.com/en-us/library/ms188670.aspx"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Connecting to databases from Python</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Use the connect method to get a connection</a:t>
            </a:r>
            <a:endParaRPr lang="en-US" dirty="0"/>
          </a:p>
        </p:txBody>
      </p:sp>
      <p:sp>
        <p:nvSpPr>
          <p:cNvPr id="5" name="Rectangle 2"/>
          <p:cNvSpPr>
            <a:spLocks noGrp="1" noChangeArrowheads="1"/>
          </p:cNvSpPr>
          <p:nvPr>
            <p:ph sz="quarter" idx="10"/>
          </p:nvPr>
        </p:nvSpPr>
        <p:spPr bwMode="auto">
          <a:xfrm>
            <a:off x="379514" y="1245702"/>
            <a:ext cx="11028981" cy="181588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err="1" smtClean="0">
                <a:solidFill>
                  <a:srgbClr val="A31515"/>
                </a:solidFill>
                <a:latin typeface="Consolas" panose="020B0609020204030204" pitchFamily="49" charset="0"/>
                <a:cs typeface="Consolas" panose="020B0609020204030204" pitchFamily="49" charset="0"/>
              </a:rPr>
              <a:t>DriverName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a:t>
            </a:r>
            <a:r>
              <a:rPr lang="en-US" altLang="en-US" sz="2800" dirty="0" err="1" smtClean="0">
                <a:solidFill>
                  <a:srgbClr val="A31515"/>
                </a:solidFill>
                <a:latin typeface="Consolas" panose="020B0609020204030204" pitchFamily="49" charset="0"/>
                <a:cs typeface="Consolas" panose="020B0609020204030204" pitchFamily="49" charset="0"/>
              </a:rPr>
              <a:t>ServerName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DatabaseName</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userName;PWD</a:t>
            </a:r>
            <a:r>
              <a:rPr lang="en-US" altLang="en-US" sz="2800" dirty="0" smtClean="0">
                <a:solidFill>
                  <a:srgbClr val="A31515"/>
                </a:solidFill>
                <a:latin typeface="Consolas" panose="020B0609020204030204" pitchFamily="49" charset="0"/>
                <a:cs typeface="Consolas" panose="020B0609020204030204" pitchFamily="49" charset="0"/>
              </a:rPr>
              <a:t>=password'</a:t>
            </a:r>
            <a:r>
              <a:rPr lang="en-US" altLang="en-US" sz="2800" dirty="0" smtClean="0">
                <a:solidFill>
                  <a:srgbClr val="000000"/>
                </a:solidFill>
                <a:latin typeface="Consolas" panose="020B0609020204030204" pitchFamily="49" charset="0"/>
                <a:cs typeface="Consolas" panose="020B0609020204030204" pitchFamily="49" charset="0"/>
              </a:rPr>
              <a:t>)</a:t>
            </a:r>
            <a:endParaRPr lang="en-US" altLang="en-US" dirty="0">
              <a:latin typeface="Arial" panose="020B0604020202020204" pitchFamily="34" charset="0"/>
            </a:endParaRPr>
          </a:p>
        </p:txBody>
      </p:sp>
      <p:sp>
        <p:nvSpPr>
          <p:cNvPr id="6" name="Rectangle 3"/>
          <p:cNvSpPr>
            <a:spLocks noChangeArrowheads="1"/>
          </p:cNvSpPr>
          <p:nvPr/>
        </p:nvSpPr>
        <p:spPr bwMode="auto">
          <a:xfrm>
            <a:off x="379514" y="3377543"/>
            <a:ext cx="11028981" cy="267765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smtClean="0">
                <a:solidFill>
                  <a:srgbClr val="000000"/>
                </a:solidFill>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smtClean="0">
              <a:solidFill>
                <a:srgbClr val="0000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altLang="en-US" sz="2800" dirty="0" err="1">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7457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CA" sz="3200" b="1" dirty="0" smtClean="0"/>
              <a:t>WARNING! </a:t>
            </a:r>
            <a:br>
              <a:rPr lang="en-CA" sz="3200" b="1" dirty="0" smtClean="0"/>
            </a:br>
            <a:r>
              <a:rPr lang="en-CA" sz="3200" b="1" dirty="0" smtClean="0"/>
              <a:t/>
            </a:r>
            <a:br>
              <a:rPr lang="en-CA" sz="3200" b="1" dirty="0" smtClean="0"/>
            </a:br>
            <a:r>
              <a:rPr lang="en-CA" sz="3200" b="1" dirty="0" smtClean="0"/>
              <a:t>Code that executes commands on a data source often raise errors</a:t>
            </a:r>
            <a:endParaRPr lang="en-US" sz="3200" b="1" dirty="0"/>
          </a:p>
        </p:txBody>
      </p:sp>
    </p:spTree>
    <p:extLst>
      <p:ext uri="{BB962C8B-B14F-4D97-AF65-F5344CB8AC3E}">
        <p14:creationId xmlns:p14="http://schemas.microsoft.com/office/powerpoint/2010/main" val="255410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Add error handling to your code</a:t>
            </a:r>
            <a:endParaRPr lang="en-US" dirty="0"/>
          </a:p>
        </p:txBody>
      </p:sp>
      <p:sp>
        <p:nvSpPr>
          <p:cNvPr id="6" name="Rectangle 3"/>
          <p:cNvSpPr>
            <a:spLocks noChangeArrowheads="1"/>
          </p:cNvSpPr>
          <p:nvPr/>
        </p:nvSpPr>
        <p:spPr bwMode="auto">
          <a:xfrm>
            <a:off x="379514" y="1202382"/>
            <a:ext cx="1175514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print(</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'Trying to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try</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err="1" smtClean="0">
                <a:solidFill>
                  <a:srgbClr val="000000"/>
                </a:solidFill>
                <a:latin typeface="Consolas" panose="020B0609020204030204" pitchFamily="49" charset="0"/>
                <a:cs typeface="Consolas" panose="020B0609020204030204" pitchFamily="49" charset="0"/>
              </a:rPr>
              <a:t>myConnection</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smtClean="0">
                <a:solidFill>
                  <a:srgbClr val="000000"/>
                </a:solidFill>
                <a:latin typeface="Consolas" panose="020B0609020204030204" pitchFamily="49" charset="0"/>
                <a:cs typeface="Consolas" panose="020B0609020204030204" pitchFamily="49" charset="0"/>
              </a:rPr>
              <a:t>pypyodbc.connect</a:t>
            </a:r>
            <a:r>
              <a:rPr lang="en-US" altLang="en-US" sz="2800" dirty="0">
                <a:solidFill>
                  <a:srgbClr val="000000"/>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'DRIVER={SQL Server</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'SERVER=localhost;'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'DATABASE=</a:t>
            </a:r>
            <a:r>
              <a:rPr lang="en-US" altLang="en-US" sz="2800" dirty="0" err="1" smtClean="0">
                <a:solidFill>
                  <a:srgbClr val="A31515"/>
                </a:solidFill>
                <a:latin typeface="Consolas" panose="020B0609020204030204" pitchFamily="49" charset="0"/>
                <a:cs typeface="Consolas" panose="020B0609020204030204" pitchFamily="49" charset="0"/>
              </a:rPr>
              <a:t>QuizDb</a:t>
            </a:r>
            <a:r>
              <a:rPr lang="en-US" altLang="en-US" sz="2800" dirty="0" smtClean="0">
                <a:solidFill>
                  <a:srgbClr val="A31515"/>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'UID=</a:t>
            </a:r>
            <a:r>
              <a:rPr lang="en-US" altLang="en-US" sz="2800" dirty="0" err="1" smtClean="0">
                <a:solidFill>
                  <a:srgbClr val="A31515"/>
                </a:solidFill>
                <a:latin typeface="Consolas" panose="020B0609020204030204" pitchFamily="49" charset="0"/>
                <a:cs typeface="Consolas" panose="020B0609020204030204" pitchFamily="49" charset="0"/>
              </a:rPr>
              <a:t>sa;PWD</a:t>
            </a:r>
            <a:r>
              <a:rPr lang="en-US" altLang="en-US" sz="2800" dirty="0" smtClean="0">
                <a:solidFill>
                  <a:srgbClr val="A31515"/>
                </a:solidFill>
                <a:latin typeface="Consolas" panose="020B0609020204030204" pitchFamily="49" charset="0"/>
                <a:cs typeface="Consolas" panose="020B0609020204030204" pitchFamily="49" charset="0"/>
              </a:rPr>
              <a:t>=P@ssw0rd</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3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'Connected'</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except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print (</a:t>
            </a:r>
            <a:r>
              <a:rPr kumimoji="0" lang="en-US" altLang="en-US" sz="2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'Could not connect'</a:t>
            </a:r>
            <a:r>
              <a:rPr kumimoji="0" lang="en-US" altLang="en-US" sz="2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When you are testing your code for the first time, it can be helpful to add print statements to see if your code is working</a:t>
            </a:r>
            <a:endParaRPr lang="en-US" sz="3200" dirty="0"/>
          </a:p>
        </p:txBody>
      </p:sp>
    </p:spTree>
    <p:extLst>
      <p:ext uri="{BB962C8B-B14F-4D97-AF65-F5344CB8AC3E}">
        <p14:creationId xmlns:p14="http://schemas.microsoft.com/office/powerpoint/2010/main" val="243516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r>
              <a:rPr lang="en-CA" dirty="0" smtClean="0"/>
              <a:t>If you are getting errors when your database code executes use the interactive window to get detailed error messages</a:t>
            </a:r>
          </a:p>
          <a:p>
            <a:r>
              <a:rPr lang="en-CA" dirty="0" smtClean="0"/>
              <a:t>Right click on your environment and choose Open Interactive Window</a:t>
            </a:r>
          </a:p>
          <a:p>
            <a:r>
              <a:rPr lang="en-CA" dirty="0" smtClean="0"/>
              <a:t>Type your code into the interactive window and check error messages</a:t>
            </a:r>
            <a:endParaRPr lang="en-US" dirty="0"/>
          </a:p>
        </p:txBody>
      </p:sp>
      <p:sp>
        <p:nvSpPr>
          <p:cNvPr id="5" name="Content Placeholder 4"/>
          <p:cNvSpPr>
            <a:spLocks noGrp="1"/>
          </p:cNvSpPr>
          <p:nvPr>
            <p:ph sz="quarter" idx="4"/>
          </p:nvPr>
        </p:nvSpPr>
        <p:spPr/>
        <p:txBody>
          <a:bodyPr/>
          <a:lstStyle/>
          <a:p>
            <a:endParaRPr lang="en-US" dirty="0"/>
          </a:p>
        </p:txBody>
      </p:sp>
      <p:sp>
        <p:nvSpPr>
          <p:cNvPr id="2" name="Title 1"/>
          <p:cNvSpPr>
            <a:spLocks noGrp="1"/>
          </p:cNvSpPr>
          <p:nvPr>
            <p:ph type="title"/>
          </p:nvPr>
        </p:nvSpPr>
        <p:spPr/>
        <p:txBody>
          <a:bodyPr>
            <a:normAutofit/>
          </a:bodyPr>
          <a:lstStyle/>
          <a:p>
            <a:r>
              <a:rPr lang="en-CA" dirty="0" smtClean="0"/>
              <a:t>Visual Studio tip!</a:t>
            </a:r>
            <a:endParaRPr lang="en-US" dirty="0"/>
          </a:p>
        </p:txBody>
      </p:sp>
      <p:pic>
        <p:nvPicPr>
          <p:cNvPr id="4" name="Picture 3"/>
          <p:cNvPicPr>
            <a:picLocks noChangeAspect="1"/>
          </p:cNvPicPr>
          <p:nvPr/>
        </p:nvPicPr>
        <p:blipFill>
          <a:blip r:embed="rId2"/>
          <a:stretch>
            <a:fillRect/>
          </a:stretch>
        </p:blipFill>
        <p:spPr>
          <a:xfrm>
            <a:off x="6275742" y="1371600"/>
            <a:ext cx="4212964" cy="4834549"/>
          </a:xfrm>
          <a:prstGeom prst="rect">
            <a:avLst/>
          </a:prstGeom>
        </p:spPr>
      </p:pic>
      <p:pic>
        <p:nvPicPr>
          <p:cNvPr id="7" name="Picture 6"/>
          <p:cNvPicPr>
            <a:picLocks noChangeAspect="1"/>
          </p:cNvPicPr>
          <p:nvPr/>
        </p:nvPicPr>
        <p:blipFill>
          <a:blip r:embed="rId3"/>
          <a:stretch>
            <a:fillRect/>
          </a:stretch>
        </p:blipFill>
        <p:spPr>
          <a:xfrm>
            <a:off x="3169510" y="2277414"/>
            <a:ext cx="7771428" cy="4352381"/>
          </a:xfrm>
          <a:prstGeom prst="rect">
            <a:avLst/>
          </a:prstGeom>
        </p:spPr>
      </p:pic>
    </p:spTree>
    <p:extLst>
      <p:ext uri="{BB962C8B-B14F-4D97-AF65-F5344CB8AC3E}">
        <p14:creationId xmlns:p14="http://schemas.microsoft.com/office/powerpoint/2010/main" val="159549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Connect to SQL Server </a:t>
            </a:r>
            <a:endParaRPr lang="en-US" dirty="0"/>
          </a:p>
        </p:txBody>
      </p:sp>
    </p:spTree>
    <p:extLst>
      <p:ext uri="{BB962C8B-B14F-4D97-AF65-F5344CB8AC3E}">
        <p14:creationId xmlns:p14="http://schemas.microsoft.com/office/powerpoint/2010/main" val="3067749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How do I add a row to a table?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88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What have we done so far?</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Run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2" y="1481878"/>
            <a:ext cx="588775" cy="44158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1" y="2079960"/>
            <a:ext cx="588775" cy="441581"/>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10" y="2771694"/>
            <a:ext cx="588775" cy="441581"/>
          </a:xfrm>
          <a:prstGeom prst="rect">
            <a:avLst/>
          </a:prstGeom>
        </p:spPr>
      </p:pic>
    </p:spTree>
    <p:extLst>
      <p:ext uri="{BB962C8B-B14F-4D97-AF65-F5344CB8AC3E}">
        <p14:creationId xmlns:p14="http://schemas.microsoft.com/office/powerpoint/2010/main" val="3947803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In SQL we use the INSERT statement to add rows</a:t>
            </a:r>
            <a:endParaRPr lang="en-US" dirty="0"/>
          </a:p>
        </p:txBody>
      </p:sp>
      <p:sp>
        <p:nvSpPr>
          <p:cNvPr id="3" name="Content Placeholder 2"/>
          <p:cNvSpPr>
            <a:spLocks noGrp="1"/>
          </p:cNvSpPr>
          <p:nvPr>
            <p:ph sz="quarter" idx="10"/>
          </p:nvPr>
        </p:nvSpPr>
        <p:spPr/>
        <p:txBody>
          <a:bodyPr/>
          <a:lstStyle/>
          <a:p>
            <a:pPr marL="0" indent="0">
              <a:buNone/>
            </a:pPr>
            <a:endParaRPr lang="en-CA" dirty="0" smtClean="0"/>
          </a:p>
          <a:p>
            <a:pPr marL="0" indent="0">
              <a:buNone/>
            </a:pPr>
            <a:endParaRPr lang="en-CA" dirty="0"/>
          </a:p>
          <a:p>
            <a:pPr marL="0" indent="0">
              <a:buNone/>
            </a:pPr>
            <a:r>
              <a:rPr lang="en-CA" sz="2800" dirty="0" smtClean="0"/>
              <a:t>INSERT INTO </a:t>
            </a:r>
            <a:r>
              <a:rPr lang="en-CA" sz="2800" dirty="0" err="1" smtClean="0"/>
              <a:t>tableName</a:t>
            </a:r>
            <a:r>
              <a:rPr lang="en-CA" sz="2800" dirty="0" smtClean="0"/>
              <a:t> </a:t>
            </a:r>
          </a:p>
          <a:p>
            <a:pPr marL="0" indent="0">
              <a:buNone/>
            </a:pPr>
            <a:r>
              <a:rPr lang="en-CA" sz="2800" dirty="0" smtClean="0"/>
              <a:t>(col1, col2,col3,…) </a:t>
            </a:r>
          </a:p>
          <a:p>
            <a:pPr marL="0" indent="0">
              <a:buNone/>
            </a:pPr>
            <a:r>
              <a:rPr lang="en-CA" sz="2800" dirty="0" smtClean="0"/>
              <a:t>VALUES (val1, val2, val3, …)</a:t>
            </a:r>
          </a:p>
          <a:p>
            <a:pPr marL="0" indent="0">
              <a:buNone/>
            </a:pPr>
            <a:endParaRPr lang="en-CA" sz="2800" dirty="0" smtClean="0"/>
          </a:p>
          <a:p>
            <a:pPr marL="0" indent="0">
              <a:buNone/>
            </a:pPr>
            <a:r>
              <a:rPr lang="en-US" sz="2800" dirty="0"/>
              <a:t>INSERT INTO Questions </a:t>
            </a:r>
          </a:p>
          <a:p>
            <a:pPr marL="0" indent="0">
              <a:buNone/>
            </a:pPr>
            <a:r>
              <a:rPr lang="en-US" sz="2800" dirty="0" smtClean="0"/>
              <a:t>(</a:t>
            </a:r>
            <a:r>
              <a:rPr lang="en-US" sz="2800" dirty="0" err="1" smtClean="0"/>
              <a:t>QuestionName</a:t>
            </a:r>
            <a:r>
              <a:rPr lang="en-US" sz="2800" dirty="0" smtClean="0"/>
              <a:t>, </a:t>
            </a:r>
            <a:r>
              <a:rPr lang="en-US" sz="2800" dirty="0"/>
              <a:t>Description, </a:t>
            </a:r>
            <a:r>
              <a:rPr lang="en-US" sz="2800" dirty="0" err="1"/>
              <a:t>CorrectAnswer</a:t>
            </a:r>
            <a:r>
              <a:rPr lang="en-US" sz="2800" dirty="0"/>
              <a:t>, </a:t>
            </a:r>
            <a:r>
              <a:rPr lang="en-US" sz="2800" dirty="0" err="1"/>
              <a:t>CategoryId</a:t>
            </a:r>
            <a:r>
              <a:rPr lang="en-US" sz="2800" dirty="0"/>
              <a:t>) </a:t>
            </a:r>
          </a:p>
          <a:p>
            <a:pPr marL="0" indent="0">
              <a:buNone/>
            </a:pPr>
            <a:r>
              <a:rPr lang="en-CA" sz="2800" dirty="0" smtClean="0"/>
              <a:t>VALUES ('</a:t>
            </a:r>
            <a:r>
              <a:rPr lang="en-CA" sz="2800" dirty="0" err="1" smtClean="0"/>
              <a:t>HockeyFact</a:t>
            </a:r>
            <a:r>
              <a:rPr lang="en-CA" sz="2800" dirty="0" smtClean="0"/>
              <a:t>', </a:t>
            </a:r>
            <a:r>
              <a:rPr lang="en-CA" sz="2800" dirty="0"/>
              <a:t>'How long is one period </a:t>
            </a:r>
            <a:r>
              <a:rPr lang="en-CA" sz="2800" dirty="0" smtClean="0"/>
              <a:t>of </a:t>
            </a:r>
            <a:r>
              <a:rPr lang="en-CA" sz="2800" dirty="0"/>
              <a:t>hockey','20 minutes',1)</a:t>
            </a:r>
          </a:p>
          <a:p>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16890012"/>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5" name="TextBox 4"/>
          <p:cNvSpPr txBox="1"/>
          <p:nvPr/>
        </p:nvSpPr>
        <p:spPr>
          <a:xfrm>
            <a:off x="1441525" y="876370"/>
            <a:ext cx="1936376" cy="369332"/>
          </a:xfrm>
          <a:prstGeom prst="rect">
            <a:avLst/>
          </a:prstGeom>
          <a:noFill/>
        </p:spPr>
        <p:txBody>
          <a:bodyPr wrap="square" rtlCol="0">
            <a:spAutoFit/>
          </a:bodyPr>
          <a:lstStyle/>
          <a:p>
            <a:r>
              <a:rPr lang="en-CA" b="1" dirty="0" smtClean="0"/>
              <a:t>Questions</a:t>
            </a:r>
            <a:endParaRPr lang="en-US" b="1" dirty="0"/>
          </a:p>
        </p:txBody>
      </p:sp>
    </p:spTree>
    <p:extLst>
      <p:ext uri="{BB962C8B-B14F-4D97-AF65-F5344CB8AC3E}">
        <p14:creationId xmlns:p14="http://schemas.microsoft.com/office/powerpoint/2010/main" val="42310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4. In Python you run a SQL command using the execute method</a:t>
            </a:r>
            <a:endParaRPr lang="en-US" dirty="0"/>
          </a:p>
        </p:txBody>
      </p:sp>
      <p:sp>
        <p:nvSpPr>
          <p:cNvPr id="4" name="Rectangle 1"/>
          <p:cNvSpPr>
            <a:spLocks noGrp="1" noChangeArrowheads="1"/>
          </p:cNvSpPr>
          <p:nvPr>
            <p:ph sz="quarter" idx="10"/>
          </p:nvPr>
        </p:nvSpPr>
        <p:spPr bwMode="auto">
          <a:xfrm>
            <a:off x="379514" y="1422200"/>
            <a:ext cx="1118767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000" dirty="0" err="1" smtClean="0">
                <a:solidFill>
                  <a:srgbClr val="000000"/>
                </a:solidFill>
                <a:latin typeface="Consolas" panose="020B0609020204030204" pitchFamily="49" charset="0"/>
                <a:cs typeface="Consolas" panose="020B0609020204030204" pitchFamily="49" charset="0"/>
              </a:rPr>
              <a:t>myCursor</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err="1">
                <a:solidFill>
                  <a:srgbClr val="000000"/>
                </a:solidFill>
                <a:latin typeface="Consolas" panose="020B0609020204030204" pitchFamily="49" charset="0"/>
                <a:cs typeface="Consolas" panose="020B0609020204030204" pitchFamily="49" charset="0"/>
              </a:rPr>
              <a:t>myConnection.cursor</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0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000" dirty="0" err="1" smtClean="0">
                <a:solidFill>
                  <a:srgbClr val="000000"/>
                </a:solidFill>
                <a:latin typeface="Consolas" panose="020B0609020204030204" pitchFamily="49" charset="0"/>
                <a:cs typeface="Consolas" panose="020B0609020204030204" pitchFamily="49" charset="0"/>
              </a:rPr>
              <a:t>SQLInsertCommand</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"INSERT INTO Questions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err="1">
                <a:solidFill>
                  <a:srgbClr val="A31515"/>
                </a:solidFill>
                <a:latin typeface="Consolas" panose="020B0609020204030204" pitchFamily="49" charset="0"/>
                <a:cs typeface="Consolas" panose="020B0609020204030204" pitchFamily="49" charset="0"/>
              </a:rPr>
              <a:t>QuestionName</a:t>
            </a:r>
            <a:r>
              <a:rPr lang="en-US" altLang="en-US" sz="2000" dirty="0">
                <a:solidFill>
                  <a:srgbClr val="A31515"/>
                </a:solidFill>
                <a:latin typeface="Consolas" panose="020B0609020204030204" pitchFamily="49" charset="0"/>
                <a:cs typeface="Consolas" panose="020B0609020204030204" pitchFamily="49" charset="0"/>
              </a:rPr>
              <a:t>, Description, </a:t>
            </a:r>
            <a:r>
              <a:rPr lang="en-US" altLang="en-US" sz="2000" dirty="0" err="1">
                <a:solidFill>
                  <a:srgbClr val="A31515"/>
                </a:solidFill>
                <a:latin typeface="Consolas" panose="020B0609020204030204" pitchFamily="49" charset="0"/>
                <a:cs typeface="Consolas" panose="020B0609020204030204" pitchFamily="49" charset="0"/>
              </a:rPr>
              <a:t>CorrectAnswer</a:t>
            </a:r>
            <a:r>
              <a:rPr lang="en-US" altLang="en-US" sz="2000" dirty="0">
                <a:solidFill>
                  <a:srgbClr val="A31515"/>
                </a:solidFill>
                <a:latin typeface="Consolas" panose="020B0609020204030204" pitchFamily="49" charset="0"/>
                <a:cs typeface="Consolas" panose="020B0609020204030204" pitchFamily="49" charset="0"/>
              </a:rPr>
              <a:t>, </a:t>
            </a:r>
            <a:r>
              <a:rPr lang="en-US" altLang="en-US" sz="2000" dirty="0" err="1">
                <a:solidFill>
                  <a:srgbClr val="A31515"/>
                </a:solidFill>
                <a:latin typeface="Consolas" panose="020B0609020204030204" pitchFamily="49" charset="0"/>
                <a:cs typeface="Consolas" panose="020B0609020204030204" pitchFamily="49" charset="0"/>
              </a:rPr>
              <a:t>CategoryId</a:t>
            </a:r>
            <a:r>
              <a:rPr lang="en-US" altLang="en-US" sz="2000" dirty="0">
                <a:solidFill>
                  <a:srgbClr val="A31515"/>
                </a:solidFill>
                <a:latin typeface="Consolas" panose="020B0609020204030204" pitchFamily="49" charset="0"/>
                <a:cs typeface="Consolas" panose="020B0609020204030204" pitchFamily="49" charset="0"/>
              </a:rPr>
              <a:t>) "</a:t>
            </a:r>
          </a:p>
          <a:p>
            <a:pPr marL="0" lvl="0" indent="0" defTabSz="914400" eaLnBrk="0" fontAlgn="base" hangingPunct="0">
              <a:spcBef>
                <a:spcPct val="0"/>
              </a:spcBef>
              <a:spcAft>
                <a:spcPct val="0"/>
              </a:spcAft>
              <a:buNone/>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smtClean="0">
                <a:solidFill>
                  <a:srgbClr val="A31515"/>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VALUES (?,?,?,?)"</a:t>
            </a:r>
            <a:r>
              <a:rPr lang="en-US" altLang="en-US" sz="2000" dirty="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000" dirty="0" smtClean="0">
                <a:solidFill>
                  <a:srgbClr val="000000"/>
                </a:solidFill>
                <a:latin typeface="Consolas" panose="020B0609020204030204" pitchFamily="49" charset="0"/>
                <a:cs typeface="Consolas" panose="020B0609020204030204" pitchFamily="49" charset="0"/>
              </a:rPr>
              <a:t>Values</a:t>
            </a:r>
            <a:r>
              <a:rPr lang="en-US" altLang="en-US" sz="2000" dirty="0">
                <a:solidFill>
                  <a:srgbClr val="000000"/>
                </a:solidFill>
                <a:latin typeface="Consolas" panose="020B0609020204030204" pitchFamily="49" charset="0"/>
                <a:cs typeface="Consolas" panose="020B0609020204030204" pitchFamily="49" charset="0"/>
              </a:rPr>
              <a:t> = [</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err="1">
                <a:solidFill>
                  <a:srgbClr val="A31515"/>
                </a:solidFill>
                <a:latin typeface="Consolas" panose="020B0609020204030204" pitchFamily="49" charset="0"/>
                <a:cs typeface="Consolas" panose="020B0609020204030204" pitchFamily="49" charset="0"/>
              </a:rPr>
              <a:t>HockeyTrivia</a:t>
            </a:r>
            <a:r>
              <a:rPr lang="en-US" altLang="en-US" sz="2000" dirty="0">
                <a:solidFill>
                  <a:srgbClr val="A31515"/>
                </a:solidFill>
                <a:latin typeface="Consolas" panose="020B0609020204030204" pitchFamily="49" charset="0"/>
                <a:cs typeface="Consolas" panose="020B0609020204030204" pitchFamily="49" charset="0"/>
              </a:rPr>
              <a:t>'</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'How long is a hockey period?'</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A31515"/>
                </a:solidFill>
                <a:latin typeface="Consolas" panose="020B0609020204030204" pitchFamily="49" charset="0"/>
                <a:cs typeface="Consolas" panose="020B0609020204030204" pitchFamily="49" charset="0"/>
              </a:rPr>
              <a:t>'20 minutes'</a:t>
            </a:r>
            <a:r>
              <a:rPr lang="en-US" altLang="en-US" sz="2000" dirty="0">
                <a:solidFill>
                  <a:srgbClr val="000000"/>
                </a:solidFill>
                <a:latin typeface="Consolas" panose="020B0609020204030204" pitchFamily="49" charset="0"/>
                <a:cs typeface="Consolas" panose="020B0609020204030204" pitchFamily="49" charset="0"/>
              </a:rPr>
              <a:t>,1</a:t>
            </a:r>
            <a:r>
              <a:rPr lang="en-US" altLang="en-US" sz="20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000" dirty="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000" dirty="0" err="1" smtClean="0">
                <a:solidFill>
                  <a:srgbClr val="000000"/>
                </a:solidFill>
                <a:latin typeface="Consolas" panose="020B0609020204030204" pitchFamily="49" charset="0"/>
                <a:cs typeface="Consolas" panose="020B0609020204030204" pitchFamily="49" charset="0"/>
              </a:rPr>
              <a:t>myCursor.execute</a:t>
            </a:r>
            <a:r>
              <a:rPr lang="en-US" altLang="en-US" sz="2000" dirty="0" smtClean="0">
                <a:solidFill>
                  <a:srgbClr val="000000"/>
                </a:solidFill>
                <a:latin typeface="Consolas" panose="020B0609020204030204" pitchFamily="49" charset="0"/>
                <a:cs typeface="Consolas" panose="020B0609020204030204" pitchFamily="49" charset="0"/>
              </a:rPr>
              <a:t>(</a:t>
            </a:r>
            <a:r>
              <a:rPr lang="en-US" altLang="en-US" sz="2000" dirty="0" err="1" smtClean="0">
                <a:solidFill>
                  <a:srgbClr val="000000"/>
                </a:solidFill>
                <a:latin typeface="Consolas" panose="020B0609020204030204" pitchFamily="49" charset="0"/>
                <a:cs typeface="Consolas" panose="020B0609020204030204" pitchFamily="49" charset="0"/>
              </a:rPr>
              <a:t>SQLInsertCommand,Values</a:t>
            </a:r>
            <a:r>
              <a:rPr lang="en-US" altLang="en-US" sz="200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77088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your cleanup</a:t>
            </a:r>
            <a:endParaRPr lang="en-US" dirty="0"/>
          </a:p>
        </p:txBody>
      </p:sp>
      <p:sp>
        <p:nvSpPr>
          <p:cNvPr id="3" name="Content Placeholder 2"/>
          <p:cNvSpPr>
            <a:spLocks noGrp="1"/>
          </p:cNvSpPr>
          <p:nvPr>
            <p:ph sz="quarter" idx="10"/>
          </p:nvPr>
        </p:nvSpPr>
        <p:spPr/>
        <p:txBody>
          <a:bodyPr/>
          <a:lstStyle/>
          <a:p>
            <a:pPr marL="0" indent="0">
              <a:buNone/>
            </a:pPr>
            <a:r>
              <a:rPr lang="en-CA" dirty="0"/>
              <a:t>5. Save your changes (if you are modifying data)</a:t>
            </a:r>
            <a:br>
              <a:rPr lang="en-CA" dirty="0"/>
            </a:br>
            <a:r>
              <a:rPr lang="en-CA" dirty="0"/>
              <a:t>6. Close your </a:t>
            </a:r>
            <a:r>
              <a:rPr lang="en-CA" dirty="0" smtClean="0"/>
              <a:t>connection</a:t>
            </a:r>
          </a:p>
          <a:p>
            <a:pPr marL="0" indent="0">
              <a:buNone/>
            </a:pPr>
            <a:endParaRPr lang="en-CA" dirty="0"/>
          </a:p>
          <a:p>
            <a:pPr marL="0" lvl="0" indent="0" defTabSz="914400" eaLnBrk="0" fontAlgn="base" hangingPunct="0">
              <a:spcBef>
                <a:spcPct val="0"/>
              </a:spcBef>
              <a:spcAft>
                <a:spcPct val="0"/>
              </a:spcAft>
              <a:buNone/>
            </a:pPr>
            <a:r>
              <a:rPr lang="en-US" altLang="en-US" dirty="0" err="1" smtClean="0">
                <a:solidFill>
                  <a:srgbClr val="000000"/>
                </a:solidFill>
                <a:latin typeface="Consolas" panose="020B0609020204030204" pitchFamily="49" charset="0"/>
                <a:cs typeface="Consolas" panose="020B0609020204030204" pitchFamily="49" charset="0"/>
              </a:rPr>
              <a:t>myConnection.commit</a:t>
            </a:r>
            <a:r>
              <a:rPr lang="en-US" altLang="en-US" dirty="0">
                <a:solidFill>
                  <a:srgbClr val="000000"/>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None/>
            </a:pPr>
            <a:r>
              <a:rPr lang="en-CA" altLang="en-US" dirty="0" err="1">
                <a:solidFill>
                  <a:srgbClr val="000000"/>
                </a:solidFill>
                <a:latin typeface="Consolas" panose="020B0609020204030204" pitchFamily="49" charset="0"/>
                <a:cs typeface="Consolas" panose="020B0609020204030204" pitchFamily="49" charset="0"/>
              </a:rPr>
              <a:t>myConnection.close</a:t>
            </a:r>
            <a:r>
              <a:rPr lang="en-CA" altLang="en-US" dirty="0" smtClean="0">
                <a:solidFill>
                  <a:srgbClr val="000000"/>
                </a:solidFill>
                <a:latin typeface="Consolas" panose="020B0609020204030204" pitchFamily="49" charset="0"/>
                <a:cs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349869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How do I connect to a database from Python?</a:t>
            </a:r>
          </a:p>
          <a:p>
            <a:r>
              <a:rPr lang="en-GB" dirty="0" smtClean="0"/>
              <a:t>Inserting a record</a:t>
            </a:r>
          </a:p>
          <a:p>
            <a:r>
              <a:rPr lang="en-GB" dirty="0" smtClean="0"/>
              <a:t>Retrieving a record</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Put it all together with error handling and you have something like this</a:t>
            </a:r>
            <a:endParaRPr lang="en-US" dirty="0"/>
          </a:p>
        </p:txBody>
      </p:sp>
      <p:sp>
        <p:nvSpPr>
          <p:cNvPr id="4" name="Rectangle 1"/>
          <p:cNvSpPr>
            <a:spLocks noGrp="1" noChangeArrowheads="1"/>
          </p:cNvSpPr>
          <p:nvPr>
            <p:ph sz="quarter" idx="10"/>
          </p:nvPr>
        </p:nvSpPr>
        <p:spPr bwMode="auto">
          <a:xfrm>
            <a:off x="278780" y="1245702"/>
            <a:ext cx="11075468"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dirty="0">
                <a:solidFill>
                  <a:srgbClr val="0000FF"/>
                </a:solidFill>
                <a:latin typeface="Consolas" panose="020B0609020204030204" pitchFamily="49" charset="0"/>
                <a:cs typeface="Consolas" panose="020B0609020204030204" pitchFamily="49" charset="0"/>
              </a:rPr>
              <a:t>import</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pypyodbc</a:t>
            </a:r>
            <a:r>
              <a:rPr lang="en-US" altLang="en-US" sz="1800" dirty="0">
                <a:solidFill>
                  <a:srgbClr val="000000"/>
                </a:solidFill>
                <a:latin typeface="Consolas" panose="020B0609020204030204" pitchFamily="49" charset="0"/>
                <a:cs typeface="Consolas" panose="020B0609020204030204" pitchFamily="49" charset="0"/>
              </a:rPr>
              <a:t> </a:t>
            </a:r>
            <a:endParaRPr lang="en-US" altLang="en-US" sz="1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1800" dirty="0" smtClean="0">
                <a:solidFill>
                  <a:srgbClr val="0000FF"/>
                </a:solidFill>
                <a:latin typeface="Consolas" panose="020B0609020204030204" pitchFamily="49" charset="0"/>
                <a:cs typeface="Consolas" panose="020B0609020204030204" pitchFamily="49" charset="0"/>
              </a:rPr>
              <a:t>try</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myConnection</a:t>
            </a:r>
            <a:r>
              <a:rPr lang="en-US" altLang="en-US" sz="1800" dirty="0">
                <a:solidFill>
                  <a:srgbClr val="000000"/>
                </a:solidFill>
                <a:latin typeface="Consolas" panose="020B0609020204030204" pitchFamily="49" charset="0"/>
                <a:cs typeface="Consolas" panose="020B0609020204030204" pitchFamily="49" charset="0"/>
              </a:rPr>
              <a:t> = </a:t>
            </a:r>
            <a:r>
              <a:rPr lang="en-US" altLang="en-US" sz="1800" dirty="0" err="1">
                <a:solidFill>
                  <a:srgbClr val="000000"/>
                </a:solidFill>
                <a:latin typeface="Consolas" panose="020B0609020204030204" pitchFamily="49" charset="0"/>
                <a:cs typeface="Consolas" panose="020B0609020204030204" pitchFamily="49" charset="0"/>
              </a:rPr>
              <a:t>pypyodbc.connect</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a:solidFill>
                  <a:srgbClr val="A31515"/>
                </a:solidFill>
                <a:latin typeface="Consolas" panose="020B0609020204030204" pitchFamily="49" charset="0"/>
                <a:cs typeface="Consolas" panose="020B0609020204030204" pitchFamily="49" charset="0"/>
              </a:rPr>
              <a:t>'Driver={SQL Server</a:t>
            </a:r>
            <a:r>
              <a:rPr lang="en-US" altLang="en-US" sz="1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A31515"/>
                </a:solidFill>
                <a:latin typeface="Consolas" panose="020B0609020204030204" pitchFamily="49" charset="0"/>
                <a:cs typeface="Consolas" panose="020B0609020204030204" pitchFamily="49" charset="0"/>
              </a:rPr>
              <a:t>'Server=localhost</a:t>
            </a:r>
            <a:r>
              <a:rPr lang="en-US" altLang="en-US" sz="1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A31515"/>
                </a:solidFill>
                <a:latin typeface="Consolas" panose="020B0609020204030204" pitchFamily="49" charset="0"/>
                <a:cs typeface="Consolas" panose="020B0609020204030204" pitchFamily="49" charset="0"/>
              </a:rPr>
              <a:t>'Database=</a:t>
            </a:r>
            <a:r>
              <a:rPr lang="en-US" altLang="en-US" sz="1800" dirty="0" err="1">
                <a:solidFill>
                  <a:srgbClr val="A31515"/>
                </a:solidFill>
                <a:latin typeface="Consolas" panose="020B0609020204030204" pitchFamily="49" charset="0"/>
                <a:cs typeface="Consolas" panose="020B0609020204030204" pitchFamily="49" charset="0"/>
              </a:rPr>
              <a:t>testdb</a:t>
            </a:r>
            <a:r>
              <a:rPr lang="en-US" altLang="en-US" sz="1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err="1">
                <a:solidFill>
                  <a:srgbClr val="A31515"/>
                </a:solidFill>
                <a:latin typeface="Consolas" panose="020B0609020204030204" pitchFamily="49" charset="0"/>
                <a:cs typeface="Consolas" panose="020B0609020204030204" pitchFamily="49" charset="0"/>
              </a:rPr>
              <a:t>uid</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err="1">
                <a:solidFill>
                  <a:srgbClr val="A31515"/>
                </a:solidFill>
                <a:latin typeface="Consolas" panose="020B0609020204030204" pitchFamily="49" charset="0"/>
                <a:cs typeface="Consolas" panose="020B0609020204030204" pitchFamily="49" charset="0"/>
              </a:rPr>
              <a:t>sa;pwd</a:t>
            </a:r>
            <a:r>
              <a:rPr lang="en-US" altLang="en-US" sz="1800" dirty="0">
                <a:solidFill>
                  <a:srgbClr val="A31515"/>
                </a:solidFill>
                <a:latin typeface="Consolas" panose="020B0609020204030204" pitchFamily="49" charset="0"/>
                <a:cs typeface="Consolas" panose="020B0609020204030204" pitchFamily="49" charset="0"/>
              </a:rPr>
              <a:t>=P@ssw0rd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0000FF"/>
                </a:solidFill>
                <a:latin typeface="Consolas" panose="020B0609020204030204" pitchFamily="49" charset="0"/>
                <a:cs typeface="Consolas" panose="020B0609020204030204" pitchFamily="49" charset="0"/>
              </a:rPr>
              <a:t>try</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myCursor</a:t>
            </a:r>
            <a:r>
              <a:rPr lang="en-US" altLang="en-US" sz="1800" dirty="0">
                <a:solidFill>
                  <a:srgbClr val="000000"/>
                </a:solidFill>
                <a:latin typeface="Consolas" panose="020B0609020204030204" pitchFamily="49" charset="0"/>
                <a:cs typeface="Consolas" panose="020B0609020204030204" pitchFamily="49" charset="0"/>
              </a:rPr>
              <a:t> = </a:t>
            </a:r>
            <a:r>
              <a:rPr lang="en-US" altLang="en-US" sz="1800" dirty="0" err="1">
                <a:solidFill>
                  <a:srgbClr val="000000"/>
                </a:solidFill>
                <a:latin typeface="Consolas" panose="020B0609020204030204" pitchFamily="49" charset="0"/>
                <a:cs typeface="Consolas" panose="020B0609020204030204" pitchFamily="49" charset="0"/>
              </a:rPr>
              <a:t>myConnection.cursor</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SQLInsertCommand</a:t>
            </a:r>
            <a:r>
              <a:rPr lang="en-US" altLang="en-US" sz="1800" dirty="0">
                <a:solidFill>
                  <a:srgbClr val="000000"/>
                </a:solidFill>
                <a:latin typeface="Consolas" panose="020B0609020204030204" pitchFamily="49" charset="0"/>
                <a:cs typeface="Consolas" panose="020B0609020204030204" pitchFamily="49" charset="0"/>
              </a:rPr>
              <a:t> = (</a:t>
            </a:r>
            <a:r>
              <a:rPr lang="en-US" altLang="en-US" sz="1800" dirty="0">
                <a:solidFill>
                  <a:srgbClr val="A31515"/>
                </a:solidFill>
                <a:latin typeface="Consolas" panose="020B0609020204030204" pitchFamily="49" charset="0"/>
                <a:cs typeface="Consolas" panose="020B0609020204030204" pitchFamily="49" charset="0"/>
              </a:rPr>
              <a:t>"INSERT INTO Questions </a:t>
            </a:r>
            <a:r>
              <a:rPr lang="en-US" altLang="en-US" sz="1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err="1">
                <a:solidFill>
                  <a:srgbClr val="A31515"/>
                </a:solidFill>
                <a:latin typeface="Consolas" panose="020B0609020204030204" pitchFamily="49" charset="0"/>
                <a:cs typeface="Consolas" panose="020B0609020204030204" pitchFamily="49" charset="0"/>
              </a:rPr>
              <a:t>QuestionName</a:t>
            </a:r>
            <a:r>
              <a:rPr lang="en-US" altLang="en-US" sz="1800" dirty="0">
                <a:solidFill>
                  <a:srgbClr val="A31515"/>
                </a:solidFill>
                <a:latin typeface="Consolas" panose="020B0609020204030204" pitchFamily="49" charset="0"/>
                <a:cs typeface="Consolas" panose="020B0609020204030204" pitchFamily="49" charset="0"/>
              </a:rPr>
              <a:t>, Description, </a:t>
            </a:r>
            <a:r>
              <a:rPr lang="en-US" altLang="en-US" sz="1800" dirty="0" err="1">
                <a:solidFill>
                  <a:srgbClr val="A31515"/>
                </a:solidFill>
                <a:latin typeface="Consolas" panose="020B0609020204030204" pitchFamily="49" charset="0"/>
                <a:cs typeface="Consolas" panose="020B0609020204030204" pitchFamily="49" charset="0"/>
              </a:rPr>
              <a:t>CorrectAnswer</a:t>
            </a:r>
            <a:r>
              <a:rPr lang="en-US" altLang="en-US" sz="1800" dirty="0">
                <a:solidFill>
                  <a:srgbClr val="A31515"/>
                </a:solidFill>
                <a:latin typeface="Consolas" panose="020B0609020204030204" pitchFamily="49" charset="0"/>
                <a:cs typeface="Consolas" panose="020B0609020204030204" pitchFamily="49" charset="0"/>
              </a:rPr>
              <a:t>, </a:t>
            </a:r>
            <a:r>
              <a:rPr lang="en-US" altLang="en-US" sz="1800" dirty="0" err="1">
                <a:solidFill>
                  <a:srgbClr val="A31515"/>
                </a:solidFill>
                <a:latin typeface="Consolas" panose="020B0609020204030204" pitchFamily="49" charset="0"/>
                <a:cs typeface="Consolas" panose="020B0609020204030204" pitchFamily="49" charset="0"/>
              </a:rPr>
              <a:t>CategoryId</a:t>
            </a:r>
            <a:r>
              <a:rPr lang="en-US" altLang="en-US" sz="1800" dirty="0">
                <a:solidFill>
                  <a:srgbClr val="A31515"/>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A31515"/>
                </a:solidFill>
                <a:latin typeface="Consolas" panose="020B0609020204030204" pitchFamily="49" charset="0"/>
                <a:cs typeface="Consolas" panose="020B0609020204030204" pitchFamily="49" charset="0"/>
              </a:rPr>
              <a:t>"VALUES </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Values = [</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err="1">
                <a:solidFill>
                  <a:srgbClr val="A31515"/>
                </a:solidFill>
                <a:latin typeface="Consolas" panose="020B0609020204030204" pitchFamily="49" charset="0"/>
                <a:cs typeface="Consolas" panose="020B0609020204030204" pitchFamily="49" charset="0"/>
              </a:rPr>
              <a:t>HockeyTrivia</a:t>
            </a:r>
            <a:r>
              <a:rPr lang="en-US" altLang="en-US" sz="1800" dirty="0">
                <a:solidFill>
                  <a:srgbClr val="A31515"/>
                </a:solidFill>
                <a:latin typeface="Consolas" panose="020B0609020204030204" pitchFamily="49" charset="0"/>
                <a:cs typeface="Consolas" panose="020B0609020204030204" pitchFamily="49" charset="0"/>
              </a:rPr>
              <a:t>'</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a:solidFill>
                  <a:srgbClr val="A31515"/>
                </a:solidFill>
                <a:latin typeface="Consolas" panose="020B0609020204030204" pitchFamily="49" charset="0"/>
                <a:cs typeface="Consolas" panose="020B0609020204030204" pitchFamily="49" charset="0"/>
              </a:rPr>
              <a:t>'How long is a hockey period?'</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a:solidFill>
                  <a:srgbClr val="A31515"/>
                </a:solidFill>
                <a:latin typeface="Consolas" panose="020B0609020204030204" pitchFamily="49" charset="0"/>
                <a:cs typeface="Consolas" panose="020B0609020204030204" pitchFamily="49" charset="0"/>
              </a:rPr>
              <a:t>'20 minutes'</a:t>
            </a:r>
            <a:r>
              <a:rPr lang="en-US" altLang="en-US" sz="1800" dirty="0">
                <a:solidFill>
                  <a:srgbClr val="000000"/>
                </a:solidFill>
                <a:latin typeface="Consolas" panose="020B0609020204030204" pitchFamily="49" charset="0"/>
                <a:cs typeface="Consolas" panose="020B0609020204030204" pitchFamily="49" charset="0"/>
              </a:rPr>
              <a:t>,1</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myCursor.execute</a:t>
            </a:r>
            <a:r>
              <a:rPr lang="en-US" altLang="en-US" sz="1800" dirty="0">
                <a:solidFill>
                  <a:srgbClr val="000000"/>
                </a:solidFill>
                <a:latin typeface="Consolas" panose="020B0609020204030204" pitchFamily="49" charset="0"/>
                <a:cs typeface="Consolas" panose="020B0609020204030204" pitchFamily="49" charset="0"/>
              </a:rPr>
              <a:t>(</a:t>
            </a:r>
            <a:r>
              <a:rPr lang="en-US" altLang="en-US" sz="1800" dirty="0" err="1">
                <a:solidFill>
                  <a:srgbClr val="000000"/>
                </a:solidFill>
                <a:latin typeface="Consolas" panose="020B0609020204030204" pitchFamily="49" charset="0"/>
                <a:cs typeface="Consolas" panose="020B0609020204030204" pitchFamily="49" charset="0"/>
              </a:rPr>
              <a:t>SQLInsertCommand,Values</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myConnection.commit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a:solidFill>
                  <a:srgbClr val="0000FF"/>
                </a:solidFill>
                <a:latin typeface="Consolas" panose="020B0609020204030204" pitchFamily="49" charset="0"/>
                <a:cs typeface="Consolas" panose="020B0609020204030204" pitchFamily="49" charset="0"/>
              </a:rPr>
              <a:t>except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print(</a:t>
            </a:r>
            <a:r>
              <a:rPr lang="en-US" altLang="en-US" sz="1800" dirty="0">
                <a:solidFill>
                  <a:srgbClr val="A31515"/>
                </a:solidFill>
                <a:latin typeface="Consolas" panose="020B0609020204030204" pitchFamily="49" charset="0"/>
                <a:cs typeface="Consolas" panose="020B0609020204030204" pitchFamily="49" charset="0"/>
              </a:rPr>
              <a:t>"could not insert</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a:t>
            </a:r>
            <a:r>
              <a:rPr lang="en-US" altLang="en-US" sz="1800" dirty="0" err="1">
                <a:solidFill>
                  <a:srgbClr val="000000"/>
                </a:solidFill>
                <a:latin typeface="Consolas" panose="020B0609020204030204" pitchFamily="49" charset="0"/>
                <a:cs typeface="Consolas" panose="020B0609020204030204" pitchFamily="49" charset="0"/>
              </a:rPr>
              <a:t>myConnection.close</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FF"/>
                </a:solidFill>
                <a:latin typeface="Consolas" panose="020B0609020204030204" pitchFamily="49" charset="0"/>
                <a:cs typeface="Consolas" panose="020B0609020204030204" pitchFamily="49" charset="0"/>
              </a:rPr>
              <a:t>except</a:t>
            </a:r>
            <a:r>
              <a:rPr lang="en-US" altLang="en-US" sz="1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a:solidFill>
                  <a:srgbClr val="000000"/>
                </a:solidFill>
                <a:latin typeface="Consolas" panose="020B0609020204030204" pitchFamily="49" charset="0"/>
                <a:cs typeface="Consolas" panose="020B0609020204030204" pitchFamily="49" charset="0"/>
              </a:rPr>
              <a:t>    print(</a:t>
            </a:r>
            <a:r>
              <a:rPr lang="en-US" altLang="en-US" sz="1800" dirty="0">
                <a:solidFill>
                  <a:srgbClr val="A31515"/>
                </a:solidFill>
                <a:latin typeface="Consolas" panose="020B0609020204030204" pitchFamily="49" charset="0"/>
                <a:cs typeface="Consolas" panose="020B0609020204030204" pitchFamily="49" charset="0"/>
              </a:rPr>
              <a:t>"Could not connect"</a:t>
            </a:r>
            <a:r>
              <a:rPr lang="en-US" altLang="en-US" sz="1800" dirty="0">
                <a:solidFill>
                  <a:srgbClr val="000000"/>
                </a:solidFill>
                <a:latin typeface="Consolas" panose="020B0609020204030204" pitchFamily="49" charset="0"/>
                <a:cs typeface="Consolas" panose="020B0609020204030204" pitchFamily="49" charset="0"/>
              </a:rPr>
              <a:t>)</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3153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Insert a row from the database</a:t>
            </a:r>
            <a:endParaRPr lang="en-US" dirty="0"/>
          </a:p>
        </p:txBody>
      </p:sp>
    </p:spTree>
    <p:extLst>
      <p:ext uri="{BB962C8B-B14F-4D97-AF65-F5344CB8AC3E}">
        <p14:creationId xmlns:p14="http://schemas.microsoft.com/office/powerpoint/2010/main" val="14567194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CA" dirty="0" smtClean="0"/>
              <a:t>Retrieving a row from the database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183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93259" y="3702205"/>
            <a:ext cx="4009847" cy="434897"/>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Content Placeholder 2"/>
          <p:cNvSpPr>
            <a:spLocks noGrp="1"/>
          </p:cNvSpPr>
          <p:nvPr>
            <p:ph sz="half" idx="2"/>
          </p:nvPr>
        </p:nvSpPr>
        <p:spPr/>
        <p:txBody>
          <a:bodyPr/>
          <a:lstStyle/>
          <a:p>
            <a:endParaRPr lang="en-CA" dirty="0" smtClean="0"/>
          </a:p>
          <a:p>
            <a:endParaRPr lang="en-CA" dirty="0"/>
          </a:p>
          <a:p>
            <a:pPr marL="0" indent="0">
              <a:buNone/>
            </a:pPr>
            <a:r>
              <a:rPr lang="en-CA" sz="2400" dirty="0" smtClean="0"/>
              <a:t>SELECT col1,col2, col3, …</a:t>
            </a:r>
          </a:p>
          <a:p>
            <a:pPr marL="0" indent="0">
              <a:buNone/>
            </a:pPr>
            <a:r>
              <a:rPr lang="en-CA" sz="2400" dirty="0" smtClean="0"/>
              <a:t>FROM </a:t>
            </a:r>
            <a:r>
              <a:rPr lang="en-CA" sz="2400" dirty="0" err="1" smtClean="0"/>
              <a:t>tablename</a:t>
            </a:r>
            <a:endParaRPr lang="en-CA" sz="2400" dirty="0" smtClean="0"/>
          </a:p>
          <a:p>
            <a:pPr marL="0" indent="0">
              <a:buNone/>
            </a:pPr>
            <a:r>
              <a:rPr lang="en-CA" sz="2400" dirty="0" smtClean="0"/>
              <a:t>WHERE </a:t>
            </a:r>
            <a:r>
              <a:rPr lang="en-CA" sz="2400" dirty="0" err="1" smtClean="0"/>
              <a:t>columname</a:t>
            </a:r>
            <a:r>
              <a:rPr lang="en-CA" sz="2400" dirty="0" smtClean="0"/>
              <a:t>= </a:t>
            </a:r>
            <a:r>
              <a:rPr lang="en-CA" sz="2400" dirty="0" err="1" smtClean="0"/>
              <a:t>searchString</a:t>
            </a:r>
            <a:endParaRPr lang="en-CA" sz="2400" dirty="0" smtClean="0"/>
          </a:p>
          <a:p>
            <a:pPr marL="0" indent="0">
              <a:buNone/>
            </a:pPr>
            <a:endParaRPr lang="en-CA" dirty="0" smtClean="0"/>
          </a:p>
          <a:p>
            <a:endParaRPr lang="en-US" dirty="0"/>
          </a:p>
        </p:txBody>
      </p:sp>
      <p:sp>
        <p:nvSpPr>
          <p:cNvPr id="6" name="Content Placeholder 5"/>
          <p:cNvSpPr>
            <a:spLocks noGrp="1"/>
          </p:cNvSpPr>
          <p:nvPr>
            <p:ph sz="quarter" idx="4"/>
          </p:nvPr>
        </p:nvSpPr>
        <p:spPr>
          <a:xfrm>
            <a:off x="6275742" y="1371602"/>
            <a:ext cx="5619121" cy="2989384"/>
          </a:xfrm>
        </p:spPr>
        <p:txBody>
          <a:bodyPr/>
          <a:lstStyle/>
          <a:p>
            <a:pPr marL="0" indent="0">
              <a:buNone/>
            </a:pPr>
            <a:endParaRPr lang="en-CA" dirty="0" smtClean="0"/>
          </a:p>
          <a:p>
            <a:pPr marL="0" indent="0">
              <a:buNone/>
            </a:pPr>
            <a:endParaRPr lang="en-CA" dirty="0"/>
          </a:p>
          <a:p>
            <a:pPr marL="0" indent="0">
              <a:buNone/>
            </a:pPr>
            <a:r>
              <a:rPr lang="en-CA" sz="2400" dirty="0" smtClean="0"/>
              <a:t>SELECT </a:t>
            </a:r>
            <a:r>
              <a:rPr lang="en-CA" sz="2400" dirty="0"/>
              <a:t>Description, </a:t>
            </a:r>
            <a:r>
              <a:rPr lang="en-CA" sz="2400" dirty="0" err="1"/>
              <a:t>CorrectAnswer</a:t>
            </a:r>
            <a:endParaRPr lang="en-CA" sz="2400" dirty="0"/>
          </a:p>
          <a:p>
            <a:pPr marL="0" indent="0">
              <a:buNone/>
            </a:pPr>
            <a:r>
              <a:rPr lang="en-CA" sz="2400" dirty="0"/>
              <a:t>FROM Questions</a:t>
            </a:r>
          </a:p>
          <a:p>
            <a:pPr marL="0" indent="0">
              <a:buNone/>
            </a:pPr>
            <a:r>
              <a:rPr lang="en-CA" sz="2400" dirty="0"/>
              <a:t>WHERE </a:t>
            </a:r>
            <a:r>
              <a:rPr lang="en-CA" sz="2400" dirty="0" err="1" smtClean="0"/>
              <a:t>QuestionName</a:t>
            </a:r>
            <a:r>
              <a:rPr lang="en-CA" sz="2400" dirty="0" smtClean="0"/>
              <a:t> </a:t>
            </a:r>
            <a:r>
              <a:rPr lang="en-CA" sz="2400" dirty="0"/>
              <a:t>= </a:t>
            </a:r>
            <a:r>
              <a:rPr lang="en-CA" sz="2400" dirty="0" smtClean="0"/>
              <a:t>'</a:t>
            </a:r>
            <a:r>
              <a:rPr lang="en-CA" sz="2400" dirty="0" err="1" smtClean="0"/>
              <a:t>HockeyFact</a:t>
            </a:r>
            <a:r>
              <a:rPr lang="en-CA" sz="2400" dirty="0" smtClean="0"/>
              <a:t>'</a:t>
            </a:r>
          </a:p>
          <a:p>
            <a:pPr marL="0" indent="0">
              <a:buNone/>
            </a:pPr>
            <a:endParaRPr lang="en-CA" sz="2400" dirty="0"/>
          </a:p>
          <a:p>
            <a:endParaRPr lang="en-US" dirty="0"/>
          </a:p>
        </p:txBody>
      </p:sp>
      <p:sp>
        <p:nvSpPr>
          <p:cNvPr id="2" name="Title 1"/>
          <p:cNvSpPr>
            <a:spLocks noGrp="1"/>
          </p:cNvSpPr>
          <p:nvPr>
            <p:ph type="title"/>
          </p:nvPr>
        </p:nvSpPr>
        <p:spPr/>
        <p:txBody>
          <a:bodyPr>
            <a:normAutofit fontScale="90000"/>
          </a:bodyPr>
          <a:lstStyle/>
          <a:p>
            <a:r>
              <a:rPr lang="en-CA" dirty="0" smtClean="0"/>
              <a:t>In SQL we use the SELECT statement to retrieve a row from a table</a:t>
            </a:r>
            <a:endParaRPr lang="en-US" dirty="0"/>
          </a:p>
        </p:txBody>
      </p:sp>
      <p:graphicFrame>
        <p:nvGraphicFramePr>
          <p:cNvPr id="4" name="Content Placeholder 5"/>
          <p:cNvGraphicFramePr>
            <a:graphicFrameLocks/>
          </p:cNvGraphicFramePr>
          <p:nvPr>
            <p:extLst>
              <p:ext uri="{D42A27DB-BD31-4B8C-83A1-F6EECF244321}">
                <p14:modId xmlns:p14="http://schemas.microsoft.com/office/powerpoint/2010/main" val="279328534"/>
              </p:ext>
            </p:extLst>
          </p:nvPr>
        </p:nvGraphicFramePr>
        <p:xfrm>
          <a:off x="1512022" y="1245702"/>
          <a:ext cx="8411296" cy="1483360"/>
        </p:xfrm>
        <a:graphic>
          <a:graphicData uri="http://schemas.openxmlformats.org/drawingml/2006/table">
            <a:tbl>
              <a:tblPr firstRow="1" bandRow="1">
                <a:tableStyleId>{5C22544A-7EE6-4342-B048-85BDC9FD1C3A}</a:tableStyleId>
              </a:tblPr>
              <a:tblGrid>
                <a:gridCol w="1647053"/>
                <a:gridCol w="3473884"/>
                <a:gridCol w="1861878"/>
                <a:gridCol w="1428481"/>
              </a:tblGrid>
              <a:tr h="370840">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370840">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370840">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370840">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8" name="Rectangle 7"/>
          <p:cNvSpPr/>
          <p:nvPr/>
        </p:nvSpPr>
        <p:spPr>
          <a:xfrm>
            <a:off x="1516566" y="1594624"/>
            <a:ext cx="8419171" cy="412596"/>
          </a:xfrm>
          <a:prstGeom prst="rect">
            <a:avLst/>
          </a:prstGeom>
          <a:noFill/>
          <a:ln w="28575">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1104364" y="4816424"/>
            <a:ext cx="9243574" cy="923330"/>
          </a:xfrm>
          <a:prstGeom prst="rect">
            <a:avLst/>
          </a:prstGeom>
        </p:spPr>
        <p:txBody>
          <a:bodyPr wrap="square">
            <a:spAutoFit/>
          </a:bodyPr>
          <a:lstStyle/>
          <a:p>
            <a:r>
              <a:rPr lang="en-US" dirty="0" smtClean="0">
                <a:latin typeface="Consolas" panose="020B0609020204030204" pitchFamily="49" charset="0"/>
              </a:rPr>
              <a:t>description                                </a:t>
            </a:r>
            <a:r>
              <a:rPr lang="en-US" dirty="0" err="1" smtClean="0">
                <a:latin typeface="Consolas" panose="020B0609020204030204" pitchFamily="49" charset="0"/>
              </a:rPr>
              <a:t>correctanswer</a:t>
            </a:r>
            <a:endParaRPr lang="en-US" dirty="0" smtClean="0">
              <a:latin typeface="Consolas" panose="020B0609020204030204" pitchFamily="49" charset="0"/>
            </a:endParaRPr>
          </a:p>
          <a:p>
            <a:r>
              <a:rPr lang="en-US" dirty="0" smtClean="0">
                <a:latin typeface="Consolas" panose="020B0609020204030204" pitchFamily="49" charset="0"/>
              </a:rPr>
              <a:t>------------------------------------------------------------------------</a:t>
            </a:r>
            <a:endParaRPr lang="en-US" dirty="0">
              <a:latin typeface="Consolas" panose="020B0609020204030204" pitchFamily="49" charset="0"/>
            </a:endParaRPr>
          </a:p>
          <a:p>
            <a:endParaRPr lang="en-US" dirty="0">
              <a:latin typeface="Consolas" panose="020B0609020204030204" pitchFamily="49" charset="0"/>
            </a:endParaRPr>
          </a:p>
        </p:txBody>
      </p:sp>
      <p:sp>
        <p:nvSpPr>
          <p:cNvPr id="10" name="TextBox 9"/>
          <p:cNvSpPr txBox="1"/>
          <p:nvPr/>
        </p:nvSpPr>
        <p:spPr>
          <a:xfrm>
            <a:off x="3159832" y="1616256"/>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1" name="TextBox 10"/>
          <p:cNvSpPr txBox="1"/>
          <p:nvPr/>
        </p:nvSpPr>
        <p:spPr>
          <a:xfrm>
            <a:off x="6625820" y="1616256"/>
            <a:ext cx="1232132" cy="646331"/>
          </a:xfrm>
          <a:prstGeom prst="rect">
            <a:avLst/>
          </a:prstGeom>
          <a:noFill/>
        </p:spPr>
        <p:txBody>
          <a:bodyPr wrap="none" rtlCol="0">
            <a:spAutoFit/>
          </a:bodyPr>
          <a:lstStyle/>
          <a:p>
            <a:r>
              <a:rPr lang="en-CA" dirty="0" smtClean="0"/>
              <a:t>20 minutes</a:t>
            </a:r>
            <a:endParaRPr lang="en-US" dirty="0"/>
          </a:p>
          <a:p>
            <a:endParaRPr lang="en-US" dirty="0"/>
          </a:p>
        </p:txBody>
      </p:sp>
      <p:sp>
        <p:nvSpPr>
          <p:cNvPr id="12" name="Rectangle 11"/>
          <p:cNvSpPr/>
          <p:nvPr/>
        </p:nvSpPr>
        <p:spPr>
          <a:xfrm>
            <a:off x="3159832" y="1245702"/>
            <a:ext cx="3465988"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25820" y="1245702"/>
            <a:ext cx="1871066" cy="34892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352308" y="2744563"/>
            <a:ext cx="1524406" cy="3727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876713" y="2744563"/>
            <a:ext cx="2053883" cy="3727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21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1.66667E-6 0 L -0.1694 0.54769 " pathEditMode="relative" rAng="0" ptsTypes="AA">
                                      <p:cBhvr>
                                        <p:cTn id="52" dur="2000" fill="hold"/>
                                        <p:tgtEl>
                                          <p:spTgt spid="10"/>
                                        </p:tgtEl>
                                        <p:attrNameLst>
                                          <p:attrName>ppt_x</p:attrName>
                                          <p:attrName>ppt_y</p:attrName>
                                        </p:attrNameLst>
                                      </p:cBhvr>
                                      <p:rCtr x="-8477" y="27384"/>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0.00586 1.11111E-6 L -0.00937 0.54954 " pathEditMode="relative" rAng="0" ptsTypes="AA">
                                      <p:cBhvr>
                                        <p:cTn id="56" dur="2000" fill="hold"/>
                                        <p:tgtEl>
                                          <p:spTgt spid="11"/>
                                        </p:tgtEl>
                                        <p:attrNameLst>
                                          <p:attrName>ppt_x</p:attrName>
                                          <p:attrName>ppt_y</p:attrName>
                                        </p:attrNameLst>
                                      </p:cBhvr>
                                      <p:rCtr x="-182" y="274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p:bldP spid="12" grpId="0" animBg="1"/>
      <p:bldP spid="12" grpId="1" animBg="1"/>
      <p:bldP spid="13" grpId="0" animBg="1"/>
      <p:bldP spid="13" grpId="1" animBg="1"/>
      <p:bldP spid="15" grpId="0" animBg="1"/>
      <p:bldP spid="15" grpId="1" animBg="1"/>
      <p:bldP spid="16" grpId="0" animBg="1"/>
      <p:bldP spid="16"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We execute the SQL Command in Python the same way we executed the INSERT Command</a:t>
            </a:r>
            <a:endParaRPr lang="en-US" dirty="0"/>
          </a:p>
        </p:txBody>
      </p:sp>
      <p:sp>
        <p:nvSpPr>
          <p:cNvPr id="4" name="Rectangle 1"/>
          <p:cNvSpPr>
            <a:spLocks noGrp="1" noChangeArrowheads="1"/>
          </p:cNvSpPr>
          <p:nvPr>
            <p:ph sz="quarter" idx="10"/>
          </p:nvPr>
        </p:nvSpPr>
        <p:spPr bwMode="auto">
          <a:xfrm>
            <a:off x="451131" y="1187944"/>
            <a:ext cx="1122615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800" dirty="0" err="1">
                <a:solidFill>
                  <a:srgbClr val="000000"/>
                </a:solidFill>
                <a:latin typeface="Consolas" panose="020B0609020204030204" pitchFamily="49" charset="0"/>
                <a:cs typeface="Consolas" panose="020B0609020204030204" pitchFamily="49" charset="0"/>
              </a:rPr>
              <a:t>myCursor</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err="1">
                <a:solidFill>
                  <a:srgbClr val="000000"/>
                </a:solidFill>
                <a:latin typeface="Consolas" panose="020B0609020204030204" pitchFamily="49" charset="0"/>
                <a:cs typeface="Consolas" panose="020B0609020204030204" pitchFamily="49" charset="0"/>
              </a:rPr>
              <a:t>myConnection.cursor</a:t>
            </a:r>
            <a:r>
              <a:rPr lang="en-US" altLang="en-US" sz="2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SQLSelectCommand</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"SELECT description, </a:t>
            </a:r>
            <a:r>
              <a:rPr lang="en-US" altLang="en-US" sz="2800" dirty="0" err="1">
                <a:solidFill>
                  <a:srgbClr val="A31515"/>
                </a:solidFill>
                <a:latin typeface="Consolas" panose="020B0609020204030204" pitchFamily="49" charset="0"/>
                <a:cs typeface="Consolas" panose="020B0609020204030204" pitchFamily="49" charset="0"/>
              </a:rPr>
              <a:t>correctAnswer</a:t>
            </a:r>
            <a:r>
              <a:rPr lang="en-US" altLang="en-US" sz="2800" dirty="0">
                <a:solidFill>
                  <a:srgbClr val="A31515"/>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FROM questions </a:t>
            </a:r>
            <a:r>
              <a:rPr lang="en-US" altLang="en-US" sz="280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 </a:t>
            </a:r>
            <a:r>
              <a:rPr lang="en-US" altLang="en-US" sz="2800" dirty="0">
                <a:solidFill>
                  <a:srgbClr val="000000"/>
                </a:solidFill>
                <a:latin typeface="Consolas" panose="020B0609020204030204" pitchFamily="49" charset="0"/>
                <a:cs typeface="Consolas" panose="020B0609020204030204" pitchFamily="49" charset="0"/>
              </a:rPr>
              <a:t>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a:solidFill>
                  <a:srgbClr val="A31515"/>
                </a:solidFill>
                <a:latin typeface="Consolas" panose="020B0609020204030204" pitchFamily="49" charset="0"/>
                <a:cs typeface="Consolas" panose="020B0609020204030204" pitchFamily="49" charset="0"/>
              </a:rPr>
              <a:t>WHERE </a:t>
            </a:r>
            <a:r>
              <a:rPr lang="en-US" altLang="en-US" sz="2800" dirty="0" err="1">
                <a:solidFill>
                  <a:srgbClr val="A31515"/>
                </a:solidFill>
                <a:latin typeface="Consolas" panose="020B0609020204030204" pitchFamily="49" charset="0"/>
                <a:cs typeface="Consolas" panose="020B0609020204030204" pitchFamily="49" charset="0"/>
              </a:rPr>
              <a:t>questionName</a:t>
            </a:r>
            <a:r>
              <a:rPr lang="en-US" altLang="en-US" sz="2800" dirty="0">
                <a:solidFill>
                  <a:srgbClr val="A31515"/>
                </a:solidFill>
                <a:latin typeface="Consolas" panose="020B0609020204030204" pitchFamily="49" charset="0"/>
                <a:cs typeface="Consolas" panose="020B0609020204030204" pitchFamily="49" charset="0"/>
              </a:rPr>
              <a:t> = </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2800" dirty="0" smtClean="0">
                <a:solidFill>
                  <a:srgbClr val="000000"/>
                </a:solidFill>
                <a:latin typeface="Consolas" panose="020B0609020204030204" pitchFamily="49" charset="0"/>
                <a:cs typeface="Consolas" panose="020B0609020204030204" pitchFamily="49" charset="0"/>
              </a:rPr>
              <a:t>Values</a:t>
            </a:r>
            <a:r>
              <a:rPr lang="en-US" altLang="en-US" sz="2800" dirty="0">
                <a:solidFill>
                  <a:srgbClr val="000000"/>
                </a:solidFill>
                <a:latin typeface="Consolas" panose="020B0609020204030204" pitchFamily="49" charset="0"/>
                <a:cs typeface="Consolas" panose="020B0609020204030204" pitchFamily="49" charset="0"/>
              </a:rPr>
              <a:t> = [</a:t>
            </a:r>
            <a:r>
              <a:rPr lang="en-US" altLang="en-US" sz="2800" dirty="0">
                <a:solidFill>
                  <a:srgbClr val="A31515"/>
                </a:solidFill>
                <a:latin typeface="Consolas" panose="020B0609020204030204" pitchFamily="49" charset="0"/>
                <a:cs typeface="Consolas" panose="020B0609020204030204" pitchFamily="49" charset="0"/>
              </a:rPr>
              <a:t>'</a:t>
            </a:r>
            <a:r>
              <a:rPr lang="en-US" altLang="en-US" sz="2800" dirty="0" err="1">
                <a:solidFill>
                  <a:srgbClr val="A31515"/>
                </a:solidFill>
                <a:latin typeface="Consolas" panose="020B0609020204030204" pitchFamily="49" charset="0"/>
                <a:cs typeface="Consolas" panose="020B0609020204030204" pitchFamily="49" charset="0"/>
              </a:rPr>
              <a:t>HockeyTrivia</a:t>
            </a:r>
            <a:r>
              <a:rPr lang="en-US" altLang="en-US" sz="2800" dirty="0" smtClean="0">
                <a:solidFill>
                  <a:srgbClr val="A31515"/>
                </a:solidFill>
                <a:latin typeface="Consolas" panose="020B0609020204030204" pitchFamily="49" charset="0"/>
                <a:cs typeface="Consolas" panose="020B0609020204030204" pitchFamily="49" charset="0"/>
              </a:rPr>
              <a:t>'</a:t>
            </a:r>
            <a:r>
              <a:rPr lang="en-US" altLang="en-US" sz="280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80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800" dirty="0" err="1" smtClean="0">
                <a:solidFill>
                  <a:srgbClr val="000000"/>
                </a:solidFill>
                <a:latin typeface="Consolas" panose="020B0609020204030204" pitchFamily="49" charset="0"/>
                <a:cs typeface="Consolas" panose="020B0609020204030204" pitchFamily="49" charset="0"/>
              </a:rPr>
              <a:t>myCursor.execute</a:t>
            </a:r>
            <a:r>
              <a:rPr lang="en-US" altLang="en-US" sz="2800" dirty="0" smtClean="0">
                <a:solidFill>
                  <a:srgbClr val="000000"/>
                </a:solidFill>
                <a:latin typeface="Consolas" panose="020B0609020204030204" pitchFamily="49" charset="0"/>
                <a:cs typeface="Consolas" panose="020B0609020204030204" pitchFamily="49" charset="0"/>
              </a:rPr>
              <a:t>(</a:t>
            </a:r>
            <a:r>
              <a:rPr lang="en-US" altLang="en-US" sz="2800" dirty="0" err="1" smtClean="0">
                <a:solidFill>
                  <a:srgbClr val="000000"/>
                </a:solidFill>
                <a:latin typeface="Consolas" panose="020B0609020204030204" pitchFamily="49" charset="0"/>
                <a:cs typeface="Consolas" panose="020B0609020204030204" pitchFamily="49" charset="0"/>
              </a:rPr>
              <a:t>SQLSelectCommand,Values</a:t>
            </a:r>
            <a:r>
              <a:rPr lang="en-US" altLang="en-US" sz="2800" dirty="0">
                <a:solidFill>
                  <a:srgbClr val="000000"/>
                </a:solidFill>
                <a:latin typeface="Consolas" panose="020B0609020204030204" pitchFamily="49" charset="0"/>
                <a:cs typeface="Consolas" panose="020B0609020204030204" pitchFamily="49" charset="0"/>
              </a:rPr>
              <a:t>)</a:t>
            </a:r>
            <a:endParaRPr lang="en-US" altLang="en-US" sz="2800" dirty="0">
              <a:latin typeface="Arial" panose="020B0604020202020204" pitchFamily="34" charset="0"/>
            </a:endParaRPr>
          </a:p>
        </p:txBody>
      </p:sp>
      <p:sp>
        <p:nvSpPr>
          <p:cNvPr id="5" name="TextBox 4"/>
          <p:cNvSpPr txBox="1"/>
          <p:nvPr/>
        </p:nvSpPr>
        <p:spPr>
          <a:xfrm>
            <a:off x="301215" y="5335793"/>
            <a:ext cx="10929769" cy="1077218"/>
          </a:xfrm>
          <a:prstGeom prst="rect">
            <a:avLst/>
          </a:prstGeom>
          <a:solidFill>
            <a:srgbClr val="FFFF00"/>
          </a:solidFill>
        </p:spPr>
        <p:txBody>
          <a:bodyPr wrap="square" rtlCol="0">
            <a:spAutoFit/>
          </a:bodyPr>
          <a:lstStyle/>
          <a:p>
            <a:r>
              <a:rPr lang="en-CA" sz="3200" dirty="0" smtClean="0"/>
              <a:t>TIP: Because we aren't changing any data, we don't need to save/commit our changes</a:t>
            </a:r>
            <a:endParaRPr lang="en-US" sz="3200" dirty="0"/>
          </a:p>
        </p:txBody>
      </p:sp>
    </p:spTree>
    <p:extLst>
      <p:ext uri="{BB962C8B-B14F-4D97-AF65-F5344CB8AC3E}">
        <p14:creationId xmlns:p14="http://schemas.microsoft.com/office/powerpoint/2010/main" val="46783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79511" y="1371601"/>
            <a:ext cx="4848705" cy="4953001"/>
          </a:xfrm>
        </p:spPr>
        <p:txBody>
          <a:bodyPr/>
          <a:lstStyle/>
          <a:p>
            <a:r>
              <a:rPr lang="en-CA" dirty="0" smtClean="0"/>
              <a:t>Use the </a:t>
            </a:r>
            <a:r>
              <a:rPr lang="en-CA" dirty="0" err="1" smtClean="0"/>
              <a:t>fetchone</a:t>
            </a:r>
            <a:r>
              <a:rPr lang="en-CA" dirty="0" smtClean="0"/>
              <a:t>() method of the cursor</a:t>
            </a:r>
          </a:p>
          <a:p>
            <a:r>
              <a:rPr lang="en-CA" dirty="0" err="1"/>
              <a:t>f</a:t>
            </a:r>
            <a:r>
              <a:rPr lang="en-CA" dirty="0" err="1" smtClean="0"/>
              <a:t>etchone</a:t>
            </a:r>
            <a:r>
              <a:rPr lang="en-CA" dirty="0" smtClean="0"/>
              <a:t> returns an array that contains each column returned</a:t>
            </a:r>
          </a:p>
          <a:p>
            <a:r>
              <a:rPr lang="en-CA" dirty="0" smtClean="0"/>
              <a:t>Row 0 of the array contains the first column, row 1 the second column, and so on</a:t>
            </a:r>
          </a:p>
        </p:txBody>
      </p:sp>
      <p:sp>
        <p:nvSpPr>
          <p:cNvPr id="4" name="Title 3"/>
          <p:cNvSpPr>
            <a:spLocks noGrp="1"/>
          </p:cNvSpPr>
          <p:nvPr>
            <p:ph type="title"/>
          </p:nvPr>
        </p:nvSpPr>
        <p:spPr/>
        <p:txBody>
          <a:bodyPr>
            <a:normAutofit fontScale="90000"/>
          </a:bodyPr>
          <a:lstStyle/>
          <a:p>
            <a:r>
              <a:rPr lang="en-CA" dirty="0" smtClean="0"/>
              <a:t>But how do we access returned values in our code?</a:t>
            </a:r>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3894855986"/>
              </p:ext>
            </p:extLst>
          </p:nvPr>
        </p:nvGraphicFramePr>
        <p:xfrm>
          <a:off x="5291906" y="4805009"/>
          <a:ext cx="5120937" cy="1107440"/>
        </p:xfrm>
        <a:graphic>
          <a:graphicData uri="http://schemas.openxmlformats.org/drawingml/2006/table">
            <a:tbl>
              <a:tblPr firstRow="1" bandRow="1">
                <a:tableStyleId>{5C22544A-7EE6-4342-B048-85BDC9FD1C3A}</a:tableStyleId>
              </a:tblPr>
              <a:tblGrid>
                <a:gridCol w="1647053"/>
                <a:gridCol w="3473884"/>
              </a:tblGrid>
              <a:tr h="270137">
                <a:tc>
                  <a:txBody>
                    <a:bodyPr/>
                    <a:lstStyle/>
                    <a:p>
                      <a:r>
                        <a:rPr lang="en-CA" dirty="0" smtClean="0"/>
                        <a:t>index</a:t>
                      </a:r>
                      <a:endParaRPr lang="en-US" dirty="0"/>
                    </a:p>
                  </a:txBody>
                  <a:tcPr/>
                </a:tc>
                <a:tc>
                  <a:txBody>
                    <a:bodyPr/>
                    <a:lstStyle/>
                    <a:p>
                      <a:r>
                        <a:rPr lang="en-CA" dirty="0" smtClean="0"/>
                        <a:t>Content</a:t>
                      </a:r>
                      <a:endParaRPr lang="en-US" dirty="0"/>
                    </a:p>
                  </a:txBody>
                  <a:tcPr/>
                </a:tc>
              </a:tr>
              <a:tr h="370840">
                <a:tc>
                  <a:txBody>
                    <a:bodyPr/>
                    <a:lstStyle/>
                    <a:p>
                      <a:r>
                        <a:rPr lang="en-CA" dirty="0" smtClean="0"/>
                        <a:t>0</a:t>
                      </a:r>
                      <a:endParaRPr lang="en-US" dirty="0"/>
                    </a:p>
                  </a:txBody>
                  <a:tcPr/>
                </a:tc>
                <a:tc>
                  <a:txBody>
                    <a:bodyPr/>
                    <a:lstStyle/>
                    <a:p>
                      <a:r>
                        <a:rPr lang="en-CA" baseline="0" dirty="0" smtClean="0"/>
                        <a:t>                       </a:t>
                      </a:r>
                      <a:endParaRPr lang="en-US" dirty="0"/>
                    </a:p>
                  </a:txBody>
                  <a:tcPr/>
                </a:tc>
              </a:tr>
              <a:tr h="370840">
                <a:tc>
                  <a:txBody>
                    <a:bodyPr/>
                    <a:lstStyle/>
                    <a:p>
                      <a:r>
                        <a:rPr lang="en-CA" dirty="0" smtClean="0"/>
                        <a:t>1</a:t>
                      </a:r>
                      <a:endParaRPr lang="en-US" dirty="0"/>
                    </a:p>
                  </a:txBody>
                  <a:tcPr/>
                </a:tc>
                <a:tc>
                  <a:txBody>
                    <a:bodyPr/>
                    <a:lstStyle/>
                    <a:p>
                      <a:endParaRPr lang="en-US" dirty="0"/>
                    </a:p>
                  </a:txBody>
                  <a:tcPr/>
                </a:tc>
              </a:tr>
            </a:tbl>
          </a:graphicData>
        </a:graphic>
      </p:graphicFrame>
      <p:sp>
        <p:nvSpPr>
          <p:cNvPr id="7" name="Rectangle 6"/>
          <p:cNvSpPr/>
          <p:nvPr/>
        </p:nvSpPr>
        <p:spPr>
          <a:xfrm>
            <a:off x="5275278" y="1537543"/>
            <a:ext cx="6096000" cy="1200329"/>
          </a:xfrm>
          <a:prstGeom prst="rect">
            <a:avLst/>
          </a:prstGeom>
        </p:spPr>
        <p:txBody>
          <a:bodyPr>
            <a:spAutoFit/>
          </a:bodyPr>
          <a:lstStyle/>
          <a:p>
            <a:r>
              <a:rPr lang="en-CA" dirty="0"/>
              <a:t>SELECT Description, </a:t>
            </a:r>
            <a:r>
              <a:rPr lang="en-CA" dirty="0" err="1"/>
              <a:t>CorrectAnswer</a:t>
            </a:r>
            <a:endParaRPr lang="en-CA" dirty="0"/>
          </a:p>
          <a:p>
            <a:r>
              <a:rPr lang="en-CA" dirty="0"/>
              <a:t>FROM Questions</a:t>
            </a:r>
          </a:p>
          <a:p>
            <a:r>
              <a:rPr lang="en-CA" dirty="0"/>
              <a:t>WHERE </a:t>
            </a:r>
            <a:r>
              <a:rPr lang="en-CA" dirty="0" err="1" smtClean="0"/>
              <a:t>QuestionName</a:t>
            </a:r>
            <a:r>
              <a:rPr lang="en-CA" dirty="0" smtClean="0"/>
              <a:t> </a:t>
            </a:r>
            <a:r>
              <a:rPr lang="en-CA" dirty="0"/>
              <a:t>= </a:t>
            </a:r>
            <a:r>
              <a:rPr lang="en-CA" dirty="0" smtClean="0"/>
              <a:t>'</a:t>
            </a:r>
            <a:r>
              <a:rPr lang="en-CA" dirty="0" err="1" smtClean="0"/>
              <a:t>HockeyFact</a:t>
            </a:r>
            <a:r>
              <a:rPr lang="en-CA" dirty="0" smtClean="0"/>
              <a:t>'</a:t>
            </a:r>
            <a:endParaRPr lang="en-CA" dirty="0"/>
          </a:p>
          <a:p>
            <a:endParaRPr lang="en-CA" dirty="0"/>
          </a:p>
        </p:txBody>
      </p:sp>
      <p:sp>
        <p:nvSpPr>
          <p:cNvPr id="8" name="Rectangle 7"/>
          <p:cNvSpPr/>
          <p:nvPr/>
        </p:nvSpPr>
        <p:spPr>
          <a:xfrm>
            <a:off x="5275278" y="4389600"/>
            <a:ext cx="874598" cy="369332"/>
          </a:xfrm>
          <a:prstGeom prst="rect">
            <a:avLst/>
          </a:prstGeom>
        </p:spPr>
        <p:txBody>
          <a:bodyPr wrap="none">
            <a:spAutoFit/>
          </a:bodyPr>
          <a:lstStyle/>
          <a:p>
            <a:r>
              <a:rPr lang="en-CA" b="1" dirty="0" smtClean="0"/>
              <a:t>results</a:t>
            </a:r>
            <a:r>
              <a:rPr lang="en-CA" dirty="0" smtClean="0"/>
              <a:t> </a:t>
            </a:r>
            <a:endParaRPr lang="en-CA" dirty="0"/>
          </a:p>
        </p:txBody>
      </p:sp>
      <p:graphicFrame>
        <p:nvGraphicFramePr>
          <p:cNvPr id="10" name="Content Placeholder 5"/>
          <p:cNvGraphicFramePr>
            <a:graphicFrameLocks/>
          </p:cNvGraphicFramePr>
          <p:nvPr>
            <p:extLst>
              <p:ext uri="{D42A27DB-BD31-4B8C-83A1-F6EECF244321}">
                <p14:modId xmlns:p14="http://schemas.microsoft.com/office/powerpoint/2010/main" val="1572593303"/>
              </p:ext>
            </p:extLst>
          </p:nvPr>
        </p:nvGraphicFramePr>
        <p:xfrm>
          <a:off x="5275278" y="2613757"/>
          <a:ext cx="8434865" cy="1609012"/>
        </p:xfrm>
        <a:graphic>
          <a:graphicData uri="http://schemas.openxmlformats.org/drawingml/2006/table">
            <a:tbl>
              <a:tblPr firstRow="1" bandRow="1">
                <a:tableStyleId>{5C22544A-7EE6-4342-B048-85BDC9FD1C3A}</a:tableStyleId>
              </a:tblPr>
              <a:tblGrid>
                <a:gridCol w="1651668"/>
                <a:gridCol w="3483618"/>
                <a:gridCol w="1867095"/>
                <a:gridCol w="1432484"/>
              </a:tblGrid>
              <a:tr h="402253">
                <a:tc>
                  <a:txBody>
                    <a:bodyPr/>
                    <a:lstStyle/>
                    <a:p>
                      <a:r>
                        <a:rPr lang="en-CA" dirty="0" err="1" smtClean="0"/>
                        <a:t>QuestionName</a:t>
                      </a:r>
                      <a:endParaRPr lang="en-US" dirty="0"/>
                    </a:p>
                  </a:txBody>
                  <a:tcPr/>
                </a:tc>
                <a:tc>
                  <a:txBody>
                    <a:bodyPr/>
                    <a:lstStyle/>
                    <a:p>
                      <a:r>
                        <a:rPr lang="en-CA" dirty="0" smtClean="0"/>
                        <a:t>Description</a:t>
                      </a:r>
                      <a:endParaRPr lang="en-US" dirty="0"/>
                    </a:p>
                  </a:txBody>
                  <a:tcPr/>
                </a:tc>
                <a:tc>
                  <a:txBody>
                    <a:bodyPr/>
                    <a:lstStyle/>
                    <a:p>
                      <a:r>
                        <a:rPr lang="en-CA" dirty="0" err="1" smtClean="0"/>
                        <a:t>CorrectAnswer</a:t>
                      </a:r>
                      <a:endParaRPr lang="en-US" dirty="0"/>
                    </a:p>
                  </a:txBody>
                  <a:tcPr/>
                </a:tc>
                <a:tc>
                  <a:txBody>
                    <a:bodyPr/>
                    <a:lstStyle/>
                    <a:p>
                      <a:r>
                        <a:rPr lang="en-CA" dirty="0" err="1" smtClean="0"/>
                        <a:t>CategoryId</a:t>
                      </a:r>
                      <a:endParaRPr lang="en-US" dirty="0"/>
                    </a:p>
                  </a:txBody>
                  <a:tcPr/>
                </a:tc>
              </a:tr>
              <a:tr h="402253">
                <a:tc>
                  <a:txBody>
                    <a:bodyPr/>
                    <a:lstStyle/>
                    <a:p>
                      <a:r>
                        <a:rPr lang="en-CA" dirty="0" err="1" smtClean="0"/>
                        <a:t>HockeyFact</a:t>
                      </a:r>
                      <a:endParaRPr lang="en-US" dirty="0"/>
                    </a:p>
                  </a:txBody>
                  <a:tcPr/>
                </a:tc>
                <a:tc>
                  <a:txBody>
                    <a:bodyPr/>
                    <a:lstStyle/>
                    <a:p>
                      <a:r>
                        <a:rPr lang="en-CA" baseline="0" dirty="0" smtClean="0"/>
                        <a:t>How long is one period of hockey?</a:t>
                      </a:r>
                      <a:endParaRPr lang="en-US" dirty="0"/>
                    </a:p>
                  </a:txBody>
                  <a:tcPr/>
                </a:tc>
                <a:tc>
                  <a:txBody>
                    <a:bodyPr/>
                    <a:lstStyle/>
                    <a:p>
                      <a:r>
                        <a:rPr lang="en-CA" dirty="0" smtClean="0"/>
                        <a:t>20</a:t>
                      </a:r>
                      <a:r>
                        <a:rPr lang="en-CA" baseline="0" dirty="0" smtClean="0"/>
                        <a:t> minutes</a:t>
                      </a:r>
                      <a:endParaRPr lang="en-US" dirty="0"/>
                    </a:p>
                  </a:txBody>
                  <a:tcPr/>
                </a:tc>
                <a:tc>
                  <a:txBody>
                    <a:bodyPr/>
                    <a:lstStyle/>
                    <a:p>
                      <a:r>
                        <a:rPr lang="en-CA" dirty="0" smtClean="0"/>
                        <a:t>1</a:t>
                      </a:r>
                      <a:endParaRPr lang="en-US" dirty="0"/>
                    </a:p>
                  </a:txBody>
                  <a:tcPr/>
                </a:tc>
              </a:tr>
              <a:tr h="402253">
                <a:tc>
                  <a:txBody>
                    <a:bodyPr/>
                    <a:lstStyle/>
                    <a:p>
                      <a:r>
                        <a:rPr lang="en-CA" dirty="0" err="1" smtClean="0"/>
                        <a:t>FranceCapital</a:t>
                      </a:r>
                      <a:endParaRPr lang="en-US" dirty="0"/>
                    </a:p>
                  </a:txBody>
                  <a:tcPr/>
                </a:tc>
                <a:tc>
                  <a:txBody>
                    <a:bodyPr/>
                    <a:lstStyle/>
                    <a:p>
                      <a:r>
                        <a:rPr lang="en-CA" dirty="0" smtClean="0"/>
                        <a:t>What is the capital of France?</a:t>
                      </a:r>
                      <a:endParaRPr lang="en-US" dirty="0"/>
                    </a:p>
                  </a:txBody>
                  <a:tcPr/>
                </a:tc>
                <a:tc>
                  <a:txBody>
                    <a:bodyPr/>
                    <a:lstStyle/>
                    <a:p>
                      <a:r>
                        <a:rPr lang="en-CA" dirty="0" smtClean="0"/>
                        <a:t>Paris</a:t>
                      </a:r>
                      <a:endParaRPr lang="en-US" dirty="0"/>
                    </a:p>
                  </a:txBody>
                  <a:tcPr/>
                </a:tc>
                <a:tc>
                  <a:txBody>
                    <a:bodyPr/>
                    <a:lstStyle/>
                    <a:p>
                      <a:r>
                        <a:rPr lang="en-CA" dirty="0" smtClean="0"/>
                        <a:t>2</a:t>
                      </a:r>
                      <a:endParaRPr lang="en-US" dirty="0"/>
                    </a:p>
                  </a:txBody>
                  <a:tcPr/>
                </a:tc>
              </a:tr>
              <a:tr h="402253">
                <a:tc>
                  <a:txBody>
                    <a:bodyPr/>
                    <a:lstStyle/>
                    <a:p>
                      <a:r>
                        <a:rPr lang="en-CA" dirty="0" err="1" smtClean="0"/>
                        <a:t>CanadaCapital</a:t>
                      </a:r>
                      <a:endParaRPr lang="en-US" dirty="0"/>
                    </a:p>
                  </a:txBody>
                  <a:tcPr/>
                </a:tc>
                <a:tc>
                  <a:txBody>
                    <a:bodyPr/>
                    <a:lstStyle/>
                    <a:p>
                      <a:r>
                        <a:rPr lang="en-CA" dirty="0" smtClean="0"/>
                        <a:t>What is the capital of Canada?</a:t>
                      </a:r>
                      <a:endParaRPr lang="en-US" dirty="0"/>
                    </a:p>
                  </a:txBody>
                  <a:tcPr/>
                </a:tc>
                <a:tc>
                  <a:txBody>
                    <a:bodyPr/>
                    <a:lstStyle/>
                    <a:p>
                      <a:r>
                        <a:rPr lang="en-CA" dirty="0" smtClean="0"/>
                        <a:t>Ottawa</a:t>
                      </a:r>
                      <a:endParaRPr lang="en-US" dirty="0"/>
                    </a:p>
                  </a:txBody>
                  <a:tcPr/>
                </a:tc>
                <a:tc>
                  <a:txBody>
                    <a:bodyPr/>
                    <a:lstStyle/>
                    <a:p>
                      <a:r>
                        <a:rPr lang="en-CA" dirty="0" smtClean="0"/>
                        <a:t>2</a:t>
                      </a:r>
                      <a:endParaRPr lang="en-US" dirty="0"/>
                    </a:p>
                  </a:txBody>
                  <a:tcPr/>
                </a:tc>
              </a:tr>
            </a:tbl>
          </a:graphicData>
        </a:graphic>
      </p:graphicFrame>
      <p:sp>
        <p:nvSpPr>
          <p:cNvPr id="11" name="Rectangle 10"/>
          <p:cNvSpPr/>
          <p:nvPr/>
        </p:nvSpPr>
        <p:spPr>
          <a:xfrm>
            <a:off x="6045798" y="1537543"/>
            <a:ext cx="1129553"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22413" y="1537542"/>
            <a:ext cx="1415978" cy="345045"/>
          </a:xfrm>
          <a:prstGeom prst="rect">
            <a:avLst/>
          </a:prstGeom>
          <a:solidFill>
            <a:srgbClr val="FFC000">
              <a:alpha val="5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37808" y="2137707"/>
            <a:ext cx="3623311" cy="3450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75278" y="2992991"/>
            <a:ext cx="8161023" cy="4279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934309" y="3022295"/>
            <a:ext cx="3409716" cy="369332"/>
          </a:xfrm>
          <a:prstGeom prst="rect">
            <a:avLst/>
          </a:prstGeom>
          <a:noFill/>
        </p:spPr>
        <p:txBody>
          <a:bodyPr wrap="none" rtlCol="0">
            <a:spAutoFit/>
          </a:bodyPr>
          <a:lstStyle/>
          <a:p>
            <a:r>
              <a:rPr lang="en-CA" dirty="0" smtClean="0"/>
              <a:t>How long is one period of hockey?</a:t>
            </a:r>
            <a:endParaRPr lang="en-US" dirty="0"/>
          </a:p>
        </p:txBody>
      </p:sp>
      <p:sp>
        <p:nvSpPr>
          <p:cNvPr id="18" name="TextBox 17"/>
          <p:cNvSpPr txBox="1"/>
          <p:nvPr/>
        </p:nvSpPr>
        <p:spPr>
          <a:xfrm>
            <a:off x="10412603" y="3022295"/>
            <a:ext cx="1232132" cy="369332"/>
          </a:xfrm>
          <a:prstGeom prst="rect">
            <a:avLst/>
          </a:prstGeom>
          <a:noFill/>
        </p:spPr>
        <p:txBody>
          <a:bodyPr wrap="none" rtlCol="0">
            <a:spAutoFit/>
          </a:bodyPr>
          <a:lstStyle/>
          <a:p>
            <a:r>
              <a:rPr lang="en-CA" dirty="0" smtClean="0"/>
              <a:t>20 minutes</a:t>
            </a:r>
            <a:endParaRPr lang="en-US" dirty="0"/>
          </a:p>
        </p:txBody>
      </p:sp>
    </p:spTree>
    <p:extLst>
      <p:ext uri="{BB962C8B-B14F-4D97-AF65-F5344CB8AC3E}">
        <p14:creationId xmlns:p14="http://schemas.microsoft.com/office/powerpoint/2010/main" val="98401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3.75E-6 -2.59259E-6 L -3.75E-6 0.31204 " pathEditMode="relative" rAng="0" ptsTypes="AA">
                                      <p:cBhvr>
                                        <p:cTn id="34" dur="2000" fill="hold"/>
                                        <p:tgtEl>
                                          <p:spTgt spid="17"/>
                                        </p:tgtEl>
                                        <p:attrNameLst>
                                          <p:attrName>ppt_x</p:attrName>
                                          <p:attrName>ppt_y</p:attrName>
                                        </p:attrNameLst>
                                      </p:cBhvr>
                                      <p:rCtr x="0" y="1560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2.70833E-6 -2.59259E-6 L -0.20925 0.3669 " pathEditMode="relative" rAng="0" ptsTypes="AA">
                                      <p:cBhvr>
                                        <p:cTn id="40" dur="2000" fill="hold"/>
                                        <p:tgtEl>
                                          <p:spTgt spid="18"/>
                                        </p:tgtEl>
                                        <p:attrNameLst>
                                          <p:attrName>ppt_x</p:attrName>
                                          <p:attrName>ppt_y</p:attrName>
                                        </p:attrNameLst>
                                      </p:cBhvr>
                                      <p:rCtr x="-10469" y="1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1" grpId="0" animBg="1"/>
      <p:bldP spid="12" grpId="0" animBg="1"/>
      <p:bldP spid="15" grpId="0" animBg="1"/>
      <p:bldP spid="16"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In your code that looks something like this</a:t>
            </a:r>
            <a:endParaRPr lang="en-US" dirty="0"/>
          </a:p>
        </p:txBody>
      </p:sp>
      <p:sp>
        <p:nvSpPr>
          <p:cNvPr id="6" name="Rectangle 2"/>
          <p:cNvSpPr>
            <a:spLocks noGrp="1" noChangeArrowheads="1"/>
          </p:cNvSpPr>
          <p:nvPr>
            <p:ph sz="half" idx="2"/>
          </p:nvPr>
        </p:nvSpPr>
        <p:spPr bwMode="auto">
          <a:xfrm>
            <a:off x="3173455" y="1423519"/>
            <a:ext cx="5968301"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2000" b="0" dirty="0" err="1">
                <a:solidFill>
                  <a:srgbClr val="000000"/>
                </a:solidFill>
                <a:latin typeface="Consolas" panose="020B0609020204030204" pitchFamily="49" charset="0"/>
                <a:cs typeface="Consolas" panose="020B0609020204030204" pitchFamily="49" charset="0"/>
              </a:rPr>
              <a:t>myCursor.execute</a:t>
            </a:r>
            <a:r>
              <a:rPr lang="en-US" altLang="en-US" sz="2000" b="0" dirty="0">
                <a:solidFill>
                  <a:srgbClr val="000000"/>
                </a:solidFill>
                <a:latin typeface="Consolas" panose="020B0609020204030204" pitchFamily="49" charset="0"/>
                <a:cs typeface="Consolas" panose="020B0609020204030204" pitchFamily="49" charset="0"/>
              </a:rPr>
              <a:t>(</a:t>
            </a:r>
            <a:r>
              <a:rPr lang="en-US" altLang="en-US" sz="2000" b="0" dirty="0" err="1">
                <a:solidFill>
                  <a:srgbClr val="000000"/>
                </a:solidFill>
                <a:latin typeface="Consolas" panose="020B0609020204030204" pitchFamily="49" charset="0"/>
                <a:cs typeface="Consolas" panose="020B0609020204030204" pitchFamily="49" charset="0"/>
              </a:rPr>
              <a:t>SQLSelectCommand,Values</a:t>
            </a:r>
            <a:r>
              <a:rPr lang="en-US" altLang="en-US" sz="20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000"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000" b="0" dirty="0" smtClean="0">
                <a:solidFill>
                  <a:srgbClr val="000000"/>
                </a:solidFill>
                <a:latin typeface="Consolas" panose="020B0609020204030204" pitchFamily="49" charset="0"/>
                <a:cs typeface="Consolas" panose="020B0609020204030204" pitchFamily="49" charset="0"/>
              </a:rPr>
              <a:t>results</a:t>
            </a:r>
            <a:r>
              <a:rPr lang="en-US" altLang="en-US" sz="2000" b="0" dirty="0">
                <a:solidFill>
                  <a:srgbClr val="000000"/>
                </a:solidFill>
                <a:latin typeface="Consolas" panose="020B0609020204030204" pitchFamily="49" charset="0"/>
                <a:cs typeface="Consolas" panose="020B0609020204030204" pitchFamily="49" charset="0"/>
              </a:rPr>
              <a:t> = </a:t>
            </a:r>
            <a:r>
              <a:rPr lang="en-US" altLang="en-US" sz="2000" b="0" dirty="0" err="1">
                <a:solidFill>
                  <a:srgbClr val="000000"/>
                </a:solidFill>
                <a:latin typeface="Consolas" panose="020B0609020204030204" pitchFamily="49" charset="0"/>
                <a:cs typeface="Consolas" panose="020B0609020204030204" pitchFamily="49" charset="0"/>
              </a:rPr>
              <a:t>myCursor.fetchone</a:t>
            </a:r>
            <a:r>
              <a:rPr lang="en-US" altLang="en-US" sz="20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000"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000" b="0" dirty="0" smtClean="0">
                <a:solidFill>
                  <a:srgbClr val="000000"/>
                </a:solidFill>
                <a:latin typeface="Consolas" panose="020B0609020204030204" pitchFamily="49" charset="0"/>
                <a:cs typeface="Consolas" panose="020B0609020204030204" pitchFamily="49" charset="0"/>
              </a:rPr>
              <a:t>print</a:t>
            </a:r>
            <a:r>
              <a:rPr lang="en-US" altLang="en-US" sz="2000" b="0" dirty="0">
                <a:solidFill>
                  <a:srgbClr val="000000"/>
                </a:solidFill>
                <a:latin typeface="Consolas" panose="020B0609020204030204" pitchFamily="49" charset="0"/>
                <a:cs typeface="Consolas" panose="020B0609020204030204" pitchFamily="49" charset="0"/>
              </a:rPr>
              <a:t> (</a:t>
            </a:r>
            <a:r>
              <a:rPr lang="en-US" altLang="en-US" sz="2000" b="0" dirty="0">
                <a:solidFill>
                  <a:srgbClr val="A31515"/>
                </a:solidFill>
                <a:latin typeface="Consolas" panose="020B0609020204030204" pitchFamily="49" charset="0"/>
                <a:cs typeface="Consolas" panose="020B0609020204030204" pitchFamily="49" charset="0"/>
              </a:rPr>
              <a:t>"Question: "</a:t>
            </a:r>
            <a:r>
              <a:rPr lang="en-US" altLang="en-US" sz="2000" b="0" dirty="0">
                <a:solidFill>
                  <a:srgbClr val="000000"/>
                </a:solidFill>
                <a:latin typeface="Consolas" panose="020B0609020204030204" pitchFamily="49" charset="0"/>
                <a:cs typeface="Consolas" panose="020B0609020204030204" pitchFamily="49" charset="0"/>
              </a:rPr>
              <a:t> + results[0</a:t>
            </a:r>
            <a:r>
              <a:rPr lang="en-US" altLang="en-US" sz="20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endParaRPr lang="en-US" altLang="en-US" sz="2000"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2000" b="0" dirty="0" smtClean="0">
                <a:solidFill>
                  <a:srgbClr val="000000"/>
                </a:solidFill>
                <a:latin typeface="Consolas" panose="020B0609020204030204" pitchFamily="49" charset="0"/>
                <a:cs typeface="Consolas" panose="020B0609020204030204" pitchFamily="49" charset="0"/>
              </a:rPr>
              <a:t>print</a:t>
            </a:r>
            <a:r>
              <a:rPr lang="en-US" altLang="en-US" sz="2000" b="0" dirty="0">
                <a:solidFill>
                  <a:srgbClr val="000000"/>
                </a:solidFill>
                <a:latin typeface="Consolas" panose="020B0609020204030204" pitchFamily="49" charset="0"/>
                <a:cs typeface="Consolas" panose="020B0609020204030204" pitchFamily="49" charset="0"/>
              </a:rPr>
              <a:t> (</a:t>
            </a:r>
            <a:r>
              <a:rPr lang="en-US" altLang="en-US" sz="2000" b="0" dirty="0">
                <a:solidFill>
                  <a:srgbClr val="A31515"/>
                </a:solidFill>
                <a:latin typeface="Consolas" panose="020B0609020204030204" pitchFamily="49" charset="0"/>
                <a:cs typeface="Consolas" panose="020B0609020204030204" pitchFamily="49" charset="0"/>
              </a:rPr>
              <a:t>"Answer: "</a:t>
            </a:r>
            <a:r>
              <a:rPr lang="en-US" altLang="en-US" sz="2000" b="0" dirty="0">
                <a:solidFill>
                  <a:srgbClr val="000000"/>
                </a:solidFill>
                <a:latin typeface="Consolas" panose="020B0609020204030204" pitchFamily="49" charset="0"/>
                <a:cs typeface="Consolas" panose="020B0609020204030204" pitchFamily="49" charset="0"/>
              </a:rPr>
              <a:t> + results[1])</a:t>
            </a:r>
            <a:endParaRPr lang="en-US" altLang="en-US" sz="2400" b="0" dirty="0">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057396" y="4160073"/>
            <a:ext cx="9311740" cy="2259312"/>
          </a:xfrm>
          <a:prstGeom prst="rect">
            <a:avLst/>
          </a:prstGeom>
        </p:spPr>
      </p:pic>
    </p:spTree>
    <p:extLst>
      <p:ext uri="{BB962C8B-B14F-4D97-AF65-F5344CB8AC3E}">
        <p14:creationId xmlns:p14="http://schemas.microsoft.com/office/powerpoint/2010/main" val="40259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Put it all together with error handling</a:t>
            </a:r>
            <a:endParaRPr lang="en-US" dirty="0"/>
          </a:p>
        </p:txBody>
      </p:sp>
      <p:sp>
        <p:nvSpPr>
          <p:cNvPr id="5" name="Rectangle 1"/>
          <p:cNvSpPr>
            <a:spLocks noGrp="1" noChangeArrowheads="1"/>
          </p:cNvSpPr>
          <p:nvPr>
            <p:ph sz="half" idx="2"/>
          </p:nvPr>
        </p:nvSpPr>
        <p:spPr bwMode="auto">
          <a:xfrm>
            <a:off x="613690" y="892866"/>
            <a:ext cx="8542723"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None/>
            </a:pPr>
            <a:r>
              <a:rPr lang="en-US" altLang="en-US" sz="1800" b="0" dirty="0">
                <a:solidFill>
                  <a:srgbClr val="0000FF"/>
                </a:solidFill>
                <a:latin typeface="Consolas" panose="020B0609020204030204" pitchFamily="49" charset="0"/>
                <a:cs typeface="Consolas" panose="020B0609020204030204" pitchFamily="49" charset="0"/>
              </a:rPr>
              <a:t>import</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smtClean="0">
                <a:solidFill>
                  <a:srgbClr val="6F008A"/>
                </a:solidFill>
                <a:latin typeface="Consolas" panose="020B0609020204030204" pitchFamily="49" charset="0"/>
                <a:cs typeface="Consolas" panose="020B0609020204030204" pitchFamily="49" charset="0"/>
              </a:rPr>
              <a:t>pypyodbc</a:t>
            </a:r>
            <a:endParaRPr lang="en-US" altLang="en-US" sz="1800" b="0" dirty="0" smtClean="0">
              <a:solidFill>
                <a:srgbClr val="6F008A"/>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1800" b="0" dirty="0" smtClean="0">
                <a:solidFill>
                  <a:srgbClr val="0000FF"/>
                </a:solidFill>
                <a:latin typeface="Consolas" panose="020B0609020204030204" pitchFamily="49" charset="0"/>
                <a:cs typeface="Consolas" panose="020B0609020204030204" pitchFamily="49" charset="0"/>
              </a:rPr>
              <a:t>try</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myConnection</a:t>
            </a:r>
            <a:r>
              <a:rPr lang="en-US" altLang="en-US" sz="1800" b="0" dirty="0">
                <a:solidFill>
                  <a:srgbClr val="000000"/>
                </a:solidFill>
                <a:latin typeface="Consolas" panose="020B0609020204030204" pitchFamily="49" charset="0"/>
                <a:cs typeface="Consolas" panose="020B0609020204030204" pitchFamily="49" charset="0"/>
              </a:rPr>
              <a:t> = </a:t>
            </a:r>
            <a:r>
              <a:rPr lang="en-US" altLang="en-US" sz="1800" b="0" dirty="0" err="1">
                <a:solidFill>
                  <a:srgbClr val="6F008A"/>
                </a:solidFill>
                <a:latin typeface="Consolas" panose="020B0609020204030204" pitchFamily="49" charset="0"/>
                <a:cs typeface="Consolas" panose="020B0609020204030204" pitchFamily="49" charset="0"/>
              </a:rPr>
              <a:t>pypyodbc</a:t>
            </a:r>
            <a:r>
              <a:rPr lang="en-US" altLang="en-US" sz="1800" b="0" dirty="0" err="1">
                <a:solidFill>
                  <a:srgbClr val="000000"/>
                </a:solidFill>
                <a:latin typeface="Consolas" panose="020B0609020204030204" pitchFamily="49" charset="0"/>
                <a:cs typeface="Consolas" panose="020B0609020204030204" pitchFamily="49" charset="0"/>
              </a:rPr>
              <a:t>.</a:t>
            </a:r>
            <a:r>
              <a:rPr lang="en-US" altLang="en-US" sz="1800" b="0" dirty="0" err="1">
                <a:solidFill>
                  <a:srgbClr val="2B91AF"/>
                </a:solidFill>
                <a:latin typeface="Consolas" panose="020B0609020204030204" pitchFamily="49" charset="0"/>
                <a:cs typeface="Consolas" panose="020B0609020204030204" pitchFamily="49" charset="0"/>
              </a:rPr>
              <a:t>connect</a:t>
            </a:r>
            <a:r>
              <a:rPr lang="en-US" altLang="en-US" sz="1800" b="0" dirty="0">
                <a:solidFill>
                  <a:srgbClr val="000000"/>
                </a:solidFill>
                <a:latin typeface="Consolas" panose="020B0609020204030204" pitchFamily="49" charset="0"/>
                <a:cs typeface="Consolas" panose="020B0609020204030204" pitchFamily="49" charset="0"/>
              </a:rPr>
              <a:t>(</a:t>
            </a:r>
            <a:r>
              <a:rPr lang="en-US" altLang="en-US" sz="1800" b="0" dirty="0">
                <a:solidFill>
                  <a:srgbClr val="A31515"/>
                </a:solidFill>
                <a:latin typeface="Consolas" panose="020B0609020204030204" pitchFamily="49" charset="0"/>
                <a:cs typeface="Consolas" panose="020B0609020204030204" pitchFamily="49" charset="0"/>
              </a:rPr>
              <a:t>'Driver={SQL Server</a:t>
            </a:r>
            <a:r>
              <a:rPr lang="en-US" altLang="en-US" sz="1800" b="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'Server=localhost</a:t>
            </a:r>
            <a:r>
              <a:rPr lang="en-US" altLang="en-US" sz="1800" b="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'Database=</a:t>
            </a:r>
            <a:r>
              <a:rPr lang="en-US" altLang="en-US" sz="1800" b="0" dirty="0" err="1">
                <a:solidFill>
                  <a:srgbClr val="A31515"/>
                </a:solidFill>
                <a:latin typeface="Consolas" panose="020B0609020204030204" pitchFamily="49" charset="0"/>
                <a:cs typeface="Consolas" panose="020B0609020204030204" pitchFamily="49" charset="0"/>
              </a:rPr>
              <a:t>testdb</a:t>
            </a:r>
            <a:r>
              <a:rPr lang="en-US" altLang="en-US" sz="1800" b="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a:t>
            </a:r>
            <a:r>
              <a:rPr lang="en-US" altLang="en-US" sz="1800" b="0" dirty="0" err="1">
                <a:solidFill>
                  <a:srgbClr val="A31515"/>
                </a:solidFill>
                <a:latin typeface="Consolas" panose="020B0609020204030204" pitchFamily="49" charset="0"/>
                <a:cs typeface="Consolas" panose="020B0609020204030204" pitchFamily="49" charset="0"/>
              </a:rPr>
              <a:t>uid</a:t>
            </a:r>
            <a:r>
              <a:rPr lang="en-US" altLang="en-US" sz="1800" b="0" dirty="0">
                <a:solidFill>
                  <a:srgbClr val="A31515"/>
                </a:solidFill>
                <a:latin typeface="Consolas" panose="020B0609020204030204" pitchFamily="49" charset="0"/>
                <a:cs typeface="Consolas" panose="020B0609020204030204" pitchFamily="49" charset="0"/>
              </a:rPr>
              <a:t>=</a:t>
            </a:r>
            <a:r>
              <a:rPr lang="en-US" altLang="en-US" sz="1800" b="0" dirty="0" err="1">
                <a:solidFill>
                  <a:srgbClr val="A31515"/>
                </a:solidFill>
                <a:latin typeface="Consolas" panose="020B0609020204030204" pitchFamily="49" charset="0"/>
                <a:cs typeface="Consolas" panose="020B0609020204030204" pitchFamily="49" charset="0"/>
              </a:rPr>
              <a:t>sa;pwd</a:t>
            </a:r>
            <a:r>
              <a:rPr lang="en-US" altLang="en-US" sz="1800" b="0" dirty="0">
                <a:solidFill>
                  <a:srgbClr val="A31515"/>
                </a:solidFill>
                <a:latin typeface="Consolas" panose="020B0609020204030204" pitchFamily="49" charset="0"/>
                <a:cs typeface="Consolas" panose="020B0609020204030204" pitchFamily="49" charset="0"/>
              </a:rPr>
              <a:t>=P@ssw0rd</a:t>
            </a:r>
            <a:r>
              <a:rPr lang="en-US" altLang="en-US" sz="1800" b="0" dirty="0" smtClean="0">
                <a:solidFill>
                  <a:srgbClr val="A31515"/>
                </a:solidFill>
                <a:latin typeface="Consolas" panose="020B0609020204030204" pitchFamily="49" charset="0"/>
                <a:cs typeface="Consolas" panose="020B0609020204030204" pitchFamily="49" charset="0"/>
              </a:rPr>
              <a:t>'</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0000FF"/>
                </a:solidFill>
                <a:latin typeface="Consolas" panose="020B0609020204030204" pitchFamily="49" charset="0"/>
                <a:cs typeface="Consolas" panose="020B0609020204030204" pitchFamily="49" charset="0"/>
              </a:rPr>
              <a:t>try</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myCursor</a:t>
            </a:r>
            <a:r>
              <a:rPr lang="en-US" altLang="en-US" sz="1800" b="0" dirty="0">
                <a:solidFill>
                  <a:srgbClr val="000000"/>
                </a:solidFill>
                <a:latin typeface="Consolas" panose="020B0609020204030204" pitchFamily="49" charset="0"/>
                <a:cs typeface="Consolas" panose="020B0609020204030204" pitchFamily="49" charset="0"/>
              </a:rPr>
              <a:t> = </a:t>
            </a:r>
            <a:r>
              <a:rPr lang="en-US" altLang="en-US" sz="1800" b="0" dirty="0" err="1">
                <a:solidFill>
                  <a:srgbClr val="000000"/>
                </a:solidFill>
                <a:latin typeface="Consolas" panose="020B0609020204030204" pitchFamily="49" charset="0"/>
                <a:cs typeface="Consolas" panose="020B0609020204030204" pitchFamily="49" charset="0"/>
              </a:rPr>
              <a:t>myConnection.cursor</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SQLSelectCommand</a:t>
            </a:r>
            <a:r>
              <a:rPr lang="en-US" altLang="en-US" sz="1800" b="0" dirty="0">
                <a:solidFill>
                  <a:srgbClr val="000000"/>
                </a:solidFill>
                <a:latin typeface="Consolas" panose="020B0609020204030204" pitchFamily="49" charset="0"/>
                <a:cs typeface="Consolas" panose="020B0609020204030204" pitchFamily="49" charset="0"/>
              </a:rPr>
              <a:t> = (</a:t>
            </a:r>
            <a:r>
              <a:rPr lang="en-US" altLang="en-US" sz="1800" b="0" dirty="0">
                <a:solidFill>
                  <a:srgbClr val="A31515"/>
                </a:solidFill>
                <a:latin typeface="Consolas" panose="020B0609020204030204" pitchFamily="49" charset="0"/>
                <a:cs typeface="Consolas" panose="020B0609020204030204" pitchFamily="49" charset="0"/>
              </a:rPr>
              <a:t>"SELECT description, </a:t>
            </a:r>
            <a:r>
              <a:rPr lang="en-US" altLang="en-US" sz="1800" b="0" dirty="0" err="1">
                <a:solidFill>
                  <a:srgbClr val="A31515"/>
                </a:solidFill>
                <a:latin typeface="Consolas" panose="020B0609020204030204" pitchFamily="49" charset="0"/>
                <a:cs typeface="Consolas" panose="020B0609020204030204" pitchFamily="49" charset="0"/>
              </a:rPr>
              <a:t>correctAnswer</a:t>
            </a:r>
            <a:r>
              <a:rPr lang="en-US" altLang="en-US" sz="1800" b="0" dirty="0">
                <a:solidFill>
                  <a:srgbClr val="A31515"/>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endParaRPr lang="en-US" altLang="en-US" sz="1800" b="0" dirty="0" smtClean="0">
              <a:solidFill>
                <a:srgbClr val="000000"/>
              </a:solidFill>
              <a:latin typeface="Consolas" panose="020B0609020204030204" pitchFamily="49" charset="0"/>
              <a:cs typeface="Consolas" panose="020B0609020204030204" pitchFamily="49" charset="0"/>
            </a:endParaRPr>
          </a:p>
          <a:p>
            <a:pPr marL="0" lvl="0" indent="0" defTabSz="914400" eaLnBrk="0" fontAlgn="base" hangingPunct="0">
              <a:spcBef>
                <a:spcPct val="0"/>
              </a:spcBef>
              <a:spcAft>
                <a:spcPct val="0"/>
              </a:spcAft>
              <a:buNone/>
            </a:pP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smtClean="0">
                <a:solidFill>
                  <a:srgbClr val="A31515"/>
                </a:solidFill>
                <a:latin typeface="Consolas" panose="020B0609020204030204" pitchFamily="49" charset="0"/>
                <a:cs typeface="Consolas" panose="020B0609020204030204" pitchFamily="49" charset="0"/>
              </a:rPr>
              <a:t>"</a:t>
            </a:r>
            <a:r>
              <a:rPr lang="en-US" altLang="en-US" sz="1800" b="0" dirty="0">
                <a:solidFill>
                  <a:srgbClr val="A31515"/>
                </a:solidFill>
                <a:latin typeface="Consolas" panose="020B0609020204030204" pitchFamily="49" charset="0"/>
                <a:cs typeface="Consolas" panose="020B0609020204030204" pitchFamily="49" charset="0"/>
              </a:rPr>
              <a:t>FROM questions </a:t>
            </a:r>
            <a:r>
              <a:rPr lang="en-US" altLang="en-US" sz="1800" b="0" dirty="0" smtClean="0">
                <a:solidFill>
                  <a:srgbClr val="A31515"/>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A31515"/>
                </a:solidFill>
                <a:latin typeface="Consolas" panose="020B0609020204030204" pitchFamily="49" charset="0"/>
                <a:cs typeface="Consolas" panose="020B0609020204030204" pitchFamily="49" charset="0"/>
              </a:rPr>
              <a:t>"WHERE </a:t>
            </a:r>
            <a:r>
              <a:rPr lang="en-US" altLang="en-US" sz="1800" b="0" dirty="0" err="1">
                <a:solidFill>
                  <a:srgbClr val="A31515"/>
                </a:solidFill>
                <a:latin typeface="Consolas" panose="020B0609020204030204" pitchFamily="49" charset="0"/>
                <a:cs typeface="Consolas" panose="020B0609020204030204" pitchFamily="49" charset="0"/>
              </a:rPr>
              <a:t>questionName</a:t>
            </a:r>
            <a:r>
              <a:rPr lang="en-US" altLang="en-US" sz="1800" b="0" dirty="0">
                <a:solidFill>
                  <a:srgbClr val="A31515"/>
                </a:solidFill>
                <a:latin typeface="Consolas" panose="020B0609020204030204" pitchFamily="49" charset="0"/>
                <a:cs typeface="Consolas" panose="020B0609020204030204" pitchFamily="49" charset="0"/>
              </a:rPr>
              <a:t> = </a:t>
            </a:r>
            <a:r>
              <a:rPr lang="en-US" altLang="en-US" sz="1800" b="0" dirty="0" smtClean="0">
                <a:solidFill>
                  <a:srgbClr val="A31515"/>
                </a:solidFill>
                <a:latin typeface="Consolas" panose="020B0609020204030204" pitchFamily="49" charset="0"/>
                <a:cs typeface="Consolas" panose="020B0609020204030204" pitchFamily="49" charset="0"/>
              </a:rPr>
              <a:t>?"</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Values = [</a:t>
            </a:r>
            <a:r>
              <a:rPr lang="en-US" altLang="en-US" sz="1800" b="0" dirty="0">
                <a:solidFill>
                  <a:srgbClr val="A31515"/>
                </a:solidFill>
                <a:latin typeface="Consolas" panose="020B0609020204030204" pitchFamily="49" charset="0"/>
                <a:cs typeface="Consolas" panose="020B0609020204030204" pitchFamily="49" charset="0"/>
              </a:rPr>
              <a:t>'</a:t>
            </a:r>
            <a:r>
              <a:rPr lang="en-US" altLang="en-US" sz="1800" b="0" dirty="0" err="1">
                <a:solidFill>
                  <a:srgbClr val="A31515"/>
                </a:solidFill>
                <a:latin typeface="Consolas" panose="020B0609020204030204" pitchFamily="49" charset="0"/>
                <a:cs typeface="Consolas" panose="020B0609020204030204" pitchFamily="49" charset="0"/>
              </a:rPr>
              <a:t>HockeyTrivia</a:t>
            </a:r>
            <a:r>
              <a:rPr lang="en-US" altLang="en-US" sz="1800" b="0" dirty="0" smtClean="0">
                <a:solidFill>
                  <a:srgbClr val="A31515"/>
                </a:solidFill>
                <a:latin typeface="Consolas" panose="020B0609020204030204" pitchFamily="49" charset="0"/>
                <a:cs typeface="Consolas" panose="020B0609020204030204" pitchFamily="49" charset="0"/>
              </a:rPr>
              <a:t>'</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myCursor.execute</a:t>
            </a:r>
            <a:r>
              <a:rPr lang="en-US" altLang="en-US" sz="1800" b="0" dirty="0">
                <a:solidFill>
                  <a:srgbClr val="000000"/>
                </a:solidFill>
                <a:latin typeface="Consolas" panose="020B0609020204030204" pitchFamily="49" charset="0"/>
                <a:cs typeface="Consolas" panose="020B0609020204030204" pitchFamily="49" charset="0"/>
              </a:rPr>
              <a:t>(</a:t>
            </a:r>
            <a:r>
              <a:rPr lang="en-US" altLang="en-US" sz="1800" b="0" dirty="0" err="1">
                <a:solidFill>
                  <a:srgbClr val="000000"/>
                </a:solidFill>
                <a:latin typeface="Consolas" panose="020B0609020204030204" pitchFamily="49" charset="0"/>
                <a:cs typeface="Consolas" panose="020B0609020204030204" pitchFamily="49" charset="0"/>
              </a:rPr>
              <a:t>SQLSelectCommand,Values</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results = </a:t>
            </a:r>
            <a:r>
              <a:rPr lang="en-US" altLang="en-US" sz="1800" b="0" dirty="0" err="1">
                <a:solidFill>
                  <a:srgbClr val="000000"/>
                </a:solidFill>
                <a:latin typeface="Consolas" panose="020B0609020204030204" pitchFamily="49" charset="0"/>
                <a:cs typeface="Consolas" panose="020B0609020204030204" pitchFamily="49" charset="0"/>
              </a:rPr>
              <a:t>myCursor.fetchone</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print (</a:t>
            </a:r>
            <a:r>
              <a:rPr lang="en-US" altLang="en-US" sz="1800" b="0" dirty="0">
                <a:solidFill>
                  <a:srgbClr val="A31515"/>
                </a:solidFill>
                <a:latin typeface="Consolas" panose="020B0609020204030204" pitchFamily="49" charset="0"/>
                <a:cs typeface="Consolas" panose="020B0609020204030204" pitchFamily="49" charset="0"/>
              </a:rPr>
              <a:t>"Question: "</a:t>
            </a:r>
            <a:r>
              <a:rPr lang="en-US" altLang="en-US" sz="1800" b="0" dirty="0">
                <a:solidFill>
                  <a:srgbClr val="000000"/>
                </a:solidFill>
                <a:latin typeface="Consolas" panose="020B0609020204030204" pitchFamily="49" charset="0"/>
                <a:cs typeface="Consolas" panose="020B0609020204030204" pitchFamily="49" charset="0"/>
              </a:rPr>
              <a:t> + results[0</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print (</a:t>
            </a:r>
            <a:r>
              <a:rPr lang="en-US" altLang="en-US" sz="1800" b="0" dirty="0">
                <a:solidFill>
                  <a:srgbClr val="A31515"/>
                </a:solidFill>
                <a:latin typeface="Consolas" panose="020B0609020204030204" pitchFamily="49" charset="0"/>
                <a:cs typeface="Consolas" panose="020B0609020204030204" pitchFamily="49" charset="0"/>
              </a:rPr>
              <a:t>"Answer: "</a:t>
            </a:r>
            <a:r>
              <a:rPr lang="en-US" altLang="en-US" sz="1800" b="0" dirty="0">
                <a:solidFill>
                  <a:srgbClr val="000000"/>
                </a:solidFill>
                <a:latin typeface="Consolas" panose="020B0609020204030204" pitchFamily="49" charset="0"/>
                <a:cs typeface="Consolas" panose="020B0609020204030204" pitchFamily="49" charset="0"/>
              </a:rPr>
              <a:t> + results[1</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a:solidFill>
                  <a:srgbClr val="0000FF"/>
                </a:solidFill>
                <a:latin typeface="Consolas" panose="020B0609020204030204" pitchFamily="49" charset="0"/>
                <a:cs typeface="Consolas" panose="020B0609020204030204" pitchFamily="49" charset="0"/>
              </a:rPr>
              <a:t>except</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print(</a:t>
            </a:r>
            <a:r>
              <a:rPr lang="en-US" altLang="en-US" sz="1800" b="0" dirty="0">
                <a:solidFill>
                  <a:srgbClr val="A31515"/>
                </a:solidFill>
                <a:latin typeface="Consolas" panose="020B0609020204030204" pitchFamily="49" charset="0"/>
                <a:cs typeface="Consolas" panose="020B0609020204030204" pitchFamily="49" charset="0"/>
              </a:rPr>
              <a:t>"could not retrieve record</a:t>
            </a:r>
            <a:r>
              <a:rPr lang="en-US" altLang="en-US" sz="1800" b="0" dirty="0" smtClean="0">
                <a:solidFill>
                  <a:srgbClr val="A31515"/>
                </a:solidFill>
                <a:latin typeface="Consolas" panose="020B0609020204030204" pitchFamily="49" charset="0"/>
                <a:cs typeface="Consolas" panose="020B0609020204030204" pitchFamily="49" charset="0"/>
              </a:rPr>
              <a:t>"</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00"/>
                </a:solidFill>
                <a:latin typeface="Consolas" panose="020B0609020204030204" pitchFamily="49" charset="0"/>
                <a:cs typeface="Consolas" panose="020B0609020204030204" pitchFamily="49" charset="0"/>
              </a:rPr>
              <a:t>    </a:t>
            </a:r>
            <a:r>
              <a:rPr lang="en-US" altLang="en-US" sz="1800" b="0" dirty="0" err="1">
                <a:solidFill>
                  <a:srgbClr val="000000"/>
                </a:solidFill>
                <a:latin typeface="Consolas" panose="020B0609020204030204" pitchFamily="49" charset="0"/>
                <a:cs typeface="Consolas" panose="020B0609020204030204" pitchFamily="49" charset="0"/>
              </a:rPr>
              <a:t>myConnection.close</a:t>
            </a:r>
            <a:r>
              <a:rPr lang="en-US" altLang="en-US" sz="1800" b="0" dirty="0" smtClean="0">
                <a:solidFill>
                  <a:srgbClr val="000000"/>
                </a:solidFill>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lang="en-US" altLang="en-US" sz="1800" b="0" dirty="0" smtClean="0">
                <a:solidFill>
                  <a:srgbClr val="000000"/>
                </a:solidFill>
                <a:latin typeface="Consolas" panose="020B0609020204030204" pitchFamily="49" charset="0"/>
                <a:cs typeface="Consolas" panose="020B0609020204030204" pitchFamily="49" charset="0"/>
              </a:rPr>
              <a:t> </a:t>
            </a:r>
            <a:r>
              <a:rPr lang="en-US" altLang="en-US" sz="1800" b="0" dirty="0">
                <a:solidFill>
                  <a:srgbClr val="0000FF"/>
                </a:solidFill>
                <a:latin typeface="Consolas" panose="020B0609020204030204" pitchFamily="49" charset="0"/>
                <a:cs typeface="Consolas" panose="020B0609020204030204" pitchFamily="49" charset="0"/>
              </a:rPr>
              <a:t>except</a:t>
            </a:r>
            <a:r>
              <a:rPr lang="en-US" altLang="en-US" sz="1800" b="0" dirty="0">
                <a:solidFill>
                  <a:srgbClr val="000000"/>
                </a:solidFill>
                <a:latin typeface="Consolas" panose="020B0609020204030204" pitchFamily="49" charset="0"/>
                <a:cs typeface="Consolas" panose="020B0609020204030204" pitchFamily="49" charset="0"/>
              </a:rPr>
              <a:t>:     print(</a:t>
            </a:r>
            <a:r>
              <a:rPr lang="en-US" altLang="en-US" sz="1800" b="0" dirty="0">
                <a:solidFill>
                  <a:srgbClr val="A31515"/>
                </a:solidFill>
                <a:latin typeface="Consolas" panose="020B0609020204030204" pitchFamily="49" charset="0"/>
                <a:cs typeface="Consolas" panose="020B0609020204030204" pitchFamily="49" charset="0"/>
              </a:rPr>
              <a:t>"Could not connect"</a:t>
            </a:r>
            <a:r>
              <a:rPr lang="en-US" altLang="en-US" sz="1800" b="0" dirty="0">
                <a:solidFill>
                  <a:srgbClr val="000000"/>
                </a:solidFill>
                <a:latin typeface="Consolas" panose="020B0609020204030204" pitchFamily="49" charset="0"/>
                <a:cs typeface="Consolas" panose="020B0609020204030204" pitchFamily="49" charset="0"/>
              </a:rPr>
              <a:t>)</a:t>
            </a:r>
            <a:endParaRPr lang="en-US" altLang="en-US" sz="2000" b="0" dirty="0">
              <a:latin typeface="Arial" panose="020B0604020202020204" pitchFamily="34" charset="0"/>
            </a:endParaRPr>
          </a:p>
        </p:txBody>
      </p:sp>
    </p:spTree>
    <p:extLst>
      <p:ext uri="{BB962C8B-B14F-4D97-AF65-F5344CB8AC3E}">
        <p14:creationId xmlns:p14="http://schemas.microsoft.com/office/powerpoint/2010/main" val="113426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Select a row from our table</a:t>
            </a:r>
            <a:endParaRPr lang="en-US" dirty="0"/>
          </a:p>
        </p:txBody>
      </p:sp>
    </p:spTree>
    <p:extLst>
      <p:ext uri="{BB962C8B-B14F-4D97-AF65-F5344CB8AC3E}">
        <p14:creationId xmlns:p14="http://schemas.microsoft.com/office/powerpoint/2010/main" val="519596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smtClean="0"/>
              <a:t>But what if I am using Microsoft SQL Azure?</a:t>
            </a:r>
            <a:endParaRPr lang="en-US" dirty="0"/>
          </a:p>
        </p:txBody>
      </p:sp>
    </p:spTree>
    <p:extLst>
      <p:ext uri="{BB962C8B-B14F-4D97-AF65-F5344CB8AC3E}">
        <p14:creationId xmlns:p14="http://schemas.microsoft.com/office/powerpoint/2010/main" val="687274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How do I connect to a database from Python?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All you need to change is the connection string!</a:t>
            </a:r>
            <a:endParaRPr lang="en-US" dirty="0"/>
          </a:p>
        </p:txBody>
      </p:sp>
      <p:sp>
        <p:nvSpPr>
          <p:cNvPr id="5" name="Rectangle 1"/>
          <p:cNvSpPr>
            <a:spLocks noGrp="1" noChangeArrowheads="1"/>
          </p:cNvSpPr>
          <p:nvPr>
            <p:ph sz="quarter" idx="10"/>
          </p:nvPr>
        </p:nvSpPr>
        <p:spPr bwMode="auto">
          <a:xfrm>
            <a:off x="379412" y="3063925"/>
            <a:ext cx="10948831" cy="193899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myConnection</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altLang="en-US" sz="18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pypyodbc.connect</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'Driver={SQL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'Server=tcp:1234fgt7.database.windows.net,1433;'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'Database=</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MyAzureDatabase</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p>
          <a:p>
            <a:pPr marL="0" lvl="0" indent="0" defTabSz="914400" eaLnBrk="0" fontAlgn="base" hangingPunct="0">
              <a:spcBef>
                <a:spcPct val="0"/>
              </a:spcBef>
              <a:spcAft>
                <a:spcPct val="0"/>
              </a:spcAft>
              <a:buNone/>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altLang="en-US" sz="18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Uid</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=susan@ox93zvw;Pwd=P@ssw0rd;'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8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'Encrypt=yes'</a:t>
            </a:r>
            <a:r>
              <a:rPr kumimoji="0" lang="en-US" altLang="en-US" sz="18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txBox="1">
            <a:spLocks noChangeArrowheads="1"/>
          </p:cNvSpPr>
          <p:nvPr/>
        </p:nvSpPr>
        <p:spPr bwMode="auto">
          <a:xfrm>
            <a:off x="379413" y="1130286"/>
            <a:ext cx="10948831"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1800" dirty="0" err="1" smtClean="0">
                <a:solidFill>
                  <a:srgbClr val="000000"/>
                </a:solidFill>
                <a:latin typeface="Consolas" panose="020B0609020204030204" pitchFamily="49" charset="0"/>
                <a:cs typeface="Consolas" panose="020B0609020204030204" pitchFamily="49" charset="0"/>
              </a:rPr>
              <a:t>myConnection</a:t>
            </a:r>
            <a:r>
              <a:rPr lang="en-US" altLang="en-US" sz="1800" dirty="0" smtClean="0">
                <a:solidFill>
                  <a:srgbClr val="000000"/>
                </a:solidFill>
                <a:latin typeface="Consolas" panose="020B0609020204030204" pitchFamily="49" charset="0"/>
                <a:cs typeface="Consolas" panose="020B0609020204030204" pitchFamily="49" charset="0"/>
              </a:rPr>
              <a:t> = </a:t>
            </a:r>
            <a:r>
              <a:rPr lang="en-US" altLang="en-US" sz="1800" dirty="0" err="1" smtClean="0">
                <a:solidFill>
                  <a:srgbClr val="000000"/>
                </a:solidFill>
                <a:latin typeface="Consolas" panose="020B0609020204030204" pitchFamily="49" charset="0"/>
                <a:cs typeface="Consolas" panose="020B0609020204030204" pitchFamily="49" charset="0"/>
              </a:rPr>
              <a:t>pypyodbc.connect</a:t>
            </a:r>
            <a:r>
              <a:rPr lang="en-US" altLang="en-US" sz="1800" dirty="0" smtClean="0">
                <a:solidFill>
                  <a:srgbClr val="000000"/>
                </a:solidFill>
                <a:latin typeface="Consolas" panose="020B0609020204030204" pitchFamily="49" charset="0"/>
                <a:cs typeface="Consolas" panose="020B0609020204030204" pitchFamily="49" charset="0"/>
              </a:rPr>
              <a:t>(</a:t>
            </a:r>
            <a:r>
              <a:rPr lang="en-US" altLang="en-US" sz="1800" dirty="0" smtClean="0">
                <a:solidFill>
                  <a:srgbClr val="A31515"/>
                </a:solidFill>
                <a:latin typeface="Consolas" panose="020B0609020204030204" pitchFamily="49" charset="0"/>
                <a:cs typeface="Consolas" panose="020B0609020204030204" pitchFamily="49" charset="0"/>
              </a:rPr>
              <a:t>'Driver={SQL Server};'</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'Server=tcp:</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yourservername</a:t>
            </a:r>
            <a:r>
              <a:rPr lang="en-US" altLang="en-US" sz="1800" dirty="0" smtClean="0">
                <a:solidFill>
                  <a:srgbClr val="A31515"/>
                </a:solidFill>
                <a:latin typeface="Consolas" panose="020B0609020204030204" pitchFamily="49" charset="0"/>
                <a:cs typeface="Consolas" panose="020B0609020204030204" pitchFamily="49" charset="0"/>
              </a:rPr>
              <a:t>.database.windows.net,1433;'</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'Database=</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databasename</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dirty="0" err="1" smtClean="0">
                <a:solidFill>
                  <a:srgbClr val="A31515"/>
                </a:solidFill>
                <a:latin typeface="Consolas" panose="020B0609020204030204" pitchFamily="49" charset="0"/>
                <a:cs typeface="Consolas" panose="020B0609020204030204" pitchFamily="49" charset="0"/>
              </a:rPr>
              <a:t>Uid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err="1" smtClean="0">
                <a:solidFill>
                  <a:schemeClr val="tx2">
                    <a:lumMod val="75000"/>
                  </a:schemeClr>
                </a:solidFill>
                <a:latin typeface="Consolas" panose="020B0609020204030204" pitchFamily="49" charset="0"/>
                <a:cs typeface="Consolas" panose="020B0609020204030204" pitchFamily="49" charset="0"/>
              </a:rPr>
              <a:t>username@servername</a:t>
            </a:r>
            <a:r>
              <a:rPr lang="en-US" altLang="en-US" sz="1800" dirty="0" err="1" smtClean="0">
                <a:solidFill>
                  <a:srgbClr val="A31515"/>
                </a:solidFill>
                <a:latin typeface="Consolas" panose="020B0609020204030204" pitchFamily="49" charset="0"/>
                <a:cs typeface="Consolas" panose="020B0609020204030204" pitchFamily="49" charset="0"/>
              </a:rPr>
              <a:t>;Pwd</a:t>
            </a:r>
            <a:r>
              <a:rPr lang="en-US" altLang="en-US" sz="1800" dirty="0" smtClean="0">
                <a:solidFill>
                  <a:srgbClr val="A31515"/>
                </a:solidFill>
                <a:latin typeface="Consolas" panose="020B0609020204030204" pitchFamily="49" charset="0"/>
                <a:cs typeface="Consolas" panose="020B0609020204030204" pitchFamily="49" charset="0"/>
              </a:rPr>
              <a:t>=</a:t>
            </a:r>
            <a:r>
              <a:rPr lang="en-US" altLang="en-US" sz="1800" i="1" dirty="0" smtClean="0">
                <a:solidFill>
                  <a:schemeClr val="tx2">
                    <a:lumMod val="75000"/>
                  </a:schemeClr>
                </a:solidFill>
                <a:latin typeface="Consolas" panose="020B0609020204030204" pitchFamily="49" charset="0"/>
                <a:cs typeface="Consolas" panose="020B0609020204030204" pitchFamily="49" charset="0"/>
              </a:rPr>
              <a:t>password</a:t>
            </a:r>
            <a:r>
              <a:rPr lang="en-US" altLang="en-US" sz="1800" dirty="0" smtClean="0">
                <a:solidFill>
                  <a:srgbClr val="A31515"/>
                </a:solidFill>
                <a:latin typeface="Consolas" panose="020B0609020204030204" pitchFamily="49" charset="0"/>
                <a:cs typeface="Consolas" panose="020B0609020204030204" pitchFamily="49" charset="0"/>
              </a:rPr>
              <a:t>;'</a:t>
            </a:r>
          </a:p>
          <a:p>
            <a:pPr marL="0" indent="0" defTabSz="914400" eaLnBrk="0" fontAlgn="base" hangingPunct="0">
              <a:spcBef>
                <a:spcPct val="0"/>
              </a:spcBef>
              <a:spcAft>
                <a:spcPct val="0"/>
              </a:spcAft>
              <a:buFontTx/>
              <a:buNone/>
            </a:pPr>
            <a:r>
              <a:rPr lang="en-US" altLang="en-US" sz="1800" dirty="0" smtClean="0">
                <a:solidFill>
                  <a:srgbClr val="000000"/>
                </a:solidFill>
                <a:latin typeface="Consolas" panose="020B0609020204030204" pitchFamily="49" charset="0"/>
                <a:cs typeface="Consolas" panose="020B0609020204030204" pitchFamily="49" charset="0"/>
              </a:rPr>
              <a:t>                               </a:t>
            </a:r>
            <a:r>
              <a:rPr lang="en-US" altLang="en-US" sz="1800" dirty="0" smtClean="0">
                <a:solidFill>
                  <a:srgbClr val="A31515"/>
                </a:solidFill>
                <a:latin typeface="Consolas" panose="020B0609020204030204" pitchFamily="49" charset="0"/>
                <a:cs typeface="Consolas" panose="020B0609020204030204" pitchFamily="49" charset="0"/>
              </a:rPr>
              <a:t>'Encrypt=yes'</a:t>
            </a:r>
            <a:r>
              <a:rPr lang="en-US" altLang="en-US" sz="1800" dirty="0" smtClean="0">
                <a:solidFill>
                  <a:srgbClr val="000000"/>
                </a:solidFill>
                <a:latin typeface="Consolas" panose="020B0609020204030204" pitchFamily="49" charset="0"/>
                <a:cs typeface="Consolas" panose="020B0609020204030204" pitchFamily="49" charset="0"/>
              </a:rPr>
              <a:t>)</a:t>
            </a:r>
            <a:endParaRPr lang="en-US" altLang="en-US" sz="2400" dirty="0" smtClean="0">
              <a:latin typeface="Arial" panose="020B0604020202020204" pitchFamily="34" charset="0"/>
            </a:endParaRPr>
          </a:p>
        </p:txBody>
      </p:sp>
    </p:spTree>
    <p:extLst>
      <p:ext uri="{BB962C8B-B14F-4D97-AF65-F5344CB8AC3E}">
        <p14:creationId xmlns:p14="http://schemas.microsoft.com/office/powerpoint/2010/main" val="537983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CA" dirty="0" smtClean="0"/>
              <a:t>How does this fit into our website?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2524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Update website to read from our SQL Database</a:t>
            </a:r>
            <a:endParaRPr lang="en-US" dirty="0"/>
          </a:p>
        </p:txBody>
      </p:sp>
    </p:spTree>
    <p:extLst>
      <p:ext uri="{BB962C8B-B14F-4D97-AF65-F5344CB8AC3E}">
        <p14:creationId xmlns:p14="http://schemas.microsoft.com/office/powerpoint/2010/main" val="31664007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did we learn?</a:t>
            </a:r>
            <a:endParaRPr lang="en-US" dirty="0"/>
          </a:p>
        </p:txBody>
      </p:sp>
      <p:sp>
        <p:nvSpPr>
          <p:cNvPr id="3" name="Content Placeholder 2"/>
          <p:cNvSpPr>
            <a:spLocks noGrp="1"/>
          </p:cNvSpPr>
          <p:nvPr>
            <p:ph sz="quarter" idx="10"/>
          </p:nvPr>
        </p:nvSpPr>
        <p:spPr/>
        <p:txBody>
          <a:bodyPr/>
          <a:lstStyle/>
          <a:p>
            <a:r>
              <a:rPr lang="en-CA" dirty="0" smtClean="0"/>
              <a:t>How to connect to a database using Python</a:t>
            </a:r>
          </a:p>
          <a:p>
            <a:r>
              <a:rPr lang="en-CA" dirty="0" smtClean="0"/>
              <a:t>How to insert a row in a table using Python</a:t>
            </a:r>
          </a:p>
          <a:p>
            <a:r>
              <a:rPr lang="en-CA" dirty="0" smtClean="0"/>
              <a:t>How to select data from a table using Python</a:t>
            </a:r>
            <a:endParaRPr lang="en-US" dirty="0"/>
          </a:p>
        </p:txBody>
      </p:sp>
    </p:spTree>
    <p:extLst>
      <p:ext uri="{BB962C8B-B14F-4D97-AF65-F5344CB8AC3E}">
        <p14:creationId xmlns:p14="http://schemas.microsoft.com/office/powerpoint/2010/main" val="28963539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Code that works with databases follows a pattern</a:t>
            </a:r>
            <a:endParaRPr lang="en-US" dirty="0"/>
          </a:p>
        </p:txBody>
      </p:sp>
      <p:sp>
        <p:nvSpPr>
          <p:cNvPr id="5" name="Content Placeholder 4"/>
          <p:cNvSpPr>
            <a:spLocks noGrp="1"/>
          </p:cNvSpPr>
          <p:nvPr>
            <p:ph sz="quarter" idx="10"/>
          </p:nvPr>
        </p:nvSpPr>
        <p:spPr/>
        <p:txBody>
          <a:bodyPr/>
          <a:lstStyle/>
          <a:p>
            <a:pPr marL="514350" indent="-514350">
              <a:buFont typeface="+mj-lt"/>
              <a:buAutoNum type="arabicPeriod"/>
            </a:pPr>
            <a:r>
              <a:rPr lang="en-CA" dirty="0" smtClean="0"/>
              <a:t>Install a library that supports connections to your database</a:t>
            </a:r>
          </a:p>
          <a:p>
            <a:pPr marL="514350" indent="-514350">
              <a:buFont typeface="+mj-lt"/>
              <a:buAutoNum type="arabicPeriod"/>
            </a:pPr>
            <a:r>
              <a:rPr lang="en-CA" dirty="0" smtClean="0"/>
              <a:t>Import library into your code</a:t>
            </a:r>
          </a:p>
          <a:p>
            <a:pPr marL="514350" indent="-514350">
              <a:buFont typeface="+mj-lt"/>
              <a:buAutoNum type="arabicPeriod"/>
            </a:pPr>
            <a:r>
              <a:rPr lang="en-CA" dirty="0" smtClean="0"/>
              <a:t>Create a connection to the database</a:t>
            </a:r>
          </a:p>
          <a:p>
            <a:pPr marL="514350" indent="-514350">
              <a:buFont typeface="+mj-lt"/>
              <a:buAutoNum type="arabicPeriod"/>
            </a:pPr>
            <a:r>
              <a:rPr lang="en-CA" dirty="0" smtClean="0"/>
              <a:t>Execute the SQL Command</a:t>
            </a:r>
          </a:p>
          <a:p>
            <a:pPr marL="514350" indent="-514350">
              <a:buFont typeface="+mj-lt"/>
              <a:buAutoNum type="arabicPeriod"/>
            </a:pPr>
            <a:r>
              <a:rPr lang="en-CA" dirty="0" smtClean="0"/>
              <a:t>Save your changes (if you are modifying data)</a:t>
            </a:r>
          </a:p>
          <a:p>
            <a:pPr marL="514350" indent="-514350">
              <a:buFont typeface="+mj-lt"/>
              <a:buAutoNum type="arabicPeriod"/>
            </a:pPr>
            <a:r>
              <a:rPr lang="en-CA" dirty="0" smtClean="0"/>
              <a:t>Close the connection</a:t>
            </a:r>
            <a:endParaRPr lang="en-US" dirty="0"/>
          </a:p>
        </p:txBody>
      </p:sp>
    </p:spTree>
    <p:extLst>
      <p:ext uri="{BB962C8B-B14F-4D97-AF65-F5344CB8AC3E}">
        <p14:creationId xmlns:p14="http://schemas.microsoft.com/office/powerpoint/2010/main" val="377969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a:t>
            </a:r>
            <a:endParaRPr lang="en-US" dirty="0"/>
          </a:p>
        </p:txBody>
      </p:sp>
      <p:sp>
        <p:nvSpPr>
          <p:cNvPr id="3" name="Content Placeholder 2"/>
          <p:cNvSpPr>
            <a:spLocks noGrp="1"/>
          </p:cNvSpPr>
          <p:nvPr>
            <p:ph sz="quarter" idx="10"/>
          </p:nvPr>
        </p:nvSpPr>
        <p:spPr/>
        <p:txBody>
          <a:bodyPr/>
          <a:lstStyle/>
          <a:p>
            <a:r>
              <a:rPr lang="en-CA" dirty="0" err="1" smtClean="0">
                <a:hlinkClick r:id="rId2"/>
              </a:rPr>
              <a:t>pypyodbc</a:t>
            </a:r>
            <a:r>
              <a:rPr lang="en-CA" dirty="0" smtClean="0">
                <a:hlinkClick r:id="rId2"/>
              </a:rPr>
              <a:t> </a:t>
            </a:r>
            <a:r>
              <a:rPr lang="en-CA" dirty="0" smtClean="0"/>
              <a:t>is a library that was written to help Python connect to databases that support an ODBC connection</a:t>
            </a:r>
          </a:p>
          <a:p>
            <a:r>
              <a:rPr lang="en-CA" dirty="0" smtClean="0"/>
              <a:t>ODBC is a connection type supported by most databases including SQL Server and SQL Azure</a:t>
            </a:r>
          </a:p>
        </p:txBody>
      </p:sp>
    </p:spTree>
    <p:extLst>
      <p:ext uri="{BB962C8B-B14F-4D97-AF65-F5344CB8AC3E}">
        <p14:creationId xmlns:p14="http://schemas.microsoft.com/office/powerpoint/2010/main" val="168161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1. Install a library that supports your database </a:t>
            </a:r>
            <a:endParaRPr lang="en-US" dirty="0"/>
          </a:p>
        </p:txBody>
      </p:sp>
      <p:sp>
        <p:nvSpPr>
          <p:cNvPr id="3" name="Content Placeholder 2"/>
          <p:cNvSpPr>
            <a:spLocks noGrp="1"/>
          </p:cNvSpPr>
          <p:nvPr>
            <p:ph sz="quarter" idx="10"/>
          </p:nvPr>
        </p:nvSpPr>
        <p:spPr/>
        <p:txBody>
          <a:bodyPr/>
          <a:lstStyle/>
          <a:p>
            <a:r>
              <a:rPr lang="en-CA" dirty="0" err="1">
                <a:hlinkClick r:id="rId2"/>
              </a:rPr>
              <a:t>p</a:t>
            </a:r>
            <a:r>
              <a:rPr lang="en-CA" dirty="0" err="1" smtClean="0">
                <a:hlinkClick r:id="rId2"/>
              </a:rPr>
              <a:t>ymssql</a:t>
            </a:r>
            <a:r>
              <a:rPr lang="en-CA" dirty="0" smtClean="0">
                <a:hlinkClick r:id="rId2"/>
              </a:rPr>
              <a:t> </a:t>
            </a:r>
            <a:r>
              <a:rPr lang="en-CA" dirty="0" smtClean="0"/>
              <a:t>is a library that was written to help Python connect to SQL Server</a:t>
            </a:r>
          </a:p>
          <a:p>
            <a:r>
              <a:rPr lang="en-CA" dirty="0" smtClean="0"/>
              <a:t>Version 2.1 of </a:t>
            </a:r>
            <a:r>
              <a:rPr lang="en-CA" dirty="0" err="1" smtClean="0"/>
              <a:t>pymssql</a:t>
            </a:r>
            <a:r>
              <a:rPr lang="en-CA" dirty="0" smtClean="0"/>
              <a:t> also supports Azure</a:t>
            </a:r>
            <a:endParaRPr lang="en-US" dirty="0"/>
          </a:p>
        </p:txBody>
      </p:sp>
    </p:spTree>
    <p:extLst>
      <p:ext uri="{BB962C8B-B14F-4D97-AF65-F5344CB8AC3E}">
        <p14:creationId xmlns:p14="http://schemas.microsoft.com/office/powerpoint/2010/main" val="349738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lnSpcReduction="10000"/>
          </a:bodyPr>
          <a:lstStyle/>
          <a:p>
            <a:pPr marL="514350" indent="-514350">
              <a:buFont typeface="+mj-lt"/>
              <a:buAutoNum type="arabicPeriod"/>
            </a:pPr>
            <a:r>
              <a:rPr lang="en-CA" dirty="0" smtClean="0"/>
              <a:t>If you don't already have one, create a virtual environment for </a:t>
            </a:r>
            <a:r>
              <a:rPr lang="en-CA" sz="3600" i="1" dirty="0" smtClean="0"/>
              <a:t>Python 3.4 </a:t>
            </a:r>
            <a:r>
              <a:rPr lang="en-CA" dirty="0" smtClean="0"/>
              <a:t>in your Python project </a:t>
            </a:r>
          </a:p>
          <a:p>
            <a:pPr marL="514350" indent="-514350">
              <a:buFont typeface="+mj-lt"/>
              <a:buAutoNum type="arabicPeriod"/>
            </a:pPr>
            <a:r>
              <a:rPr lang="en-CA" dirty="0" smtClean="0"/>
              <a:t>Install the python package </a:t>
            </a:r>
            <a:r>
              <a:rPr lang="en-CA" sz="3600" b="1" i="1" dirty="0" err="1" smtClean="0"/>
              <a:t>pypyodbc</a:t>
            </a:r>
            <a:r>
              <a:rPr lang="en-CA" sz="3600" dirty="0" smtClean="0"/>
              <a:t> </a:t>
            </a:r>
            <a:r>
              <a:rPr lang="en-CA" dirty="0" smtClean="0"/>
              <a:t>in your virtual environment </a:t>
            </a:r>
          </a:p>
          <a:p>
            <a:pPr marL="514350" indent="-514350">
              <a:buFont typeface="+mj-lt"/>
              <a:buAutoNum type="arabicPeriod"/>
            </a:pPr>
            <a:r>
              <a:rPr lang="en-CA" dirty="0" smtClean="0"/>
              <a:t>Import the </a:t>
            </a:r>
            <a:r>
              <a:rPr lang="en-CA" sz="3600" b="1" i="1" dirty="0" err="1" smtClean="0"/>
              <a:t>pypyodbc</a:t>
            </a:r>
            <a:r>
              <a:rPr lang="en-CA" sz="3600" b="1" i="1" dirty="0" smtClean="0"/>
              <a:t> </a:t>
            </a:r>
            <a:r>
              <a:rPr lang="en-CA" dirty="0" smtClean="0"/>
              <a:t>library in your code</a:t>
            </a:r>
          </a:p>
          <a:p>
            <a:pPr marL="0" indent="0">
              <a:buNone/>
            </a:pPr>
            <a:endParaRPr lang="en-CA" dirty="0" smtClean="0"/>
          </a:p>
          <a:p>
            <a:endParaRPr lang="en-US" dirty="0"/>
          </a:p>
          <a:p>
            <a:endParaRPr lang="en-US" dirty="0"/>
          </a:p>
        </p:txBody>
      </p:sp>
      <p:sp>
        <p:nvSpPr>
          <p:cNvPr id="2" name="Title 1"/>
          <p:cNvSpPr>
            <a:spLocks noGrp="1"/>
          </p:cNvSpPr>
          <p:nvPr>
            <p:ph type="title"/>
          </p:nvPr>
        </p:nvSpPr>
        <p:spPr/>
        <p:txBody>
          <a:bodyPr>
            <a:normAutofit/>
          </a:bodyPr>
          <a:lstStyle/>
          <a:p>
            <a:r>
              <a:rPr lang="en-CA" dirty="0" smtClean="0"/>
              <a:t>1. Install the </a:t>
            </a:r>
            <a:r>
              <a:rPr lang="en-CA" dirty="0" err="1" smtClean="0"/>
              <a:t>pypyodbc</a:t>
            </a:r>
            <a:r>
              <a:rPr lang="en-CA" dirty="0" smtClean="0"/>
              <a:t> library</a:t>
            </a:r>
            <a:endParaRPr lang="en-US" dirty="0"/>
          </a:p>
        </p:txBody>
      </p:sp>
      <p:pic>
        <p:nvPicPr>
          <p:cNvPr id="4" name="Picture 3"/>
          <p:cNvPicPr>
            <a:picLocks noChangeAspect="1"/>
          </p:cNvPicPr>
          <p:nvPr/>
        </p:nvPicPr>
        <p:blipFill>
          <a:blip r:embed="rId2"/>
          <a:stretch>
            <a:fillRect/>
          </a:stretch>
        </p:blipFill>
        <p:spPr>
          <a:xfrm>
            <a:off x="6596772" y="2449369"/>
            <a:ext cx="4761905" cy="2333333"/>
          </a:xfrm>
          <a:prstGeom prst="rect">
            <a:avLst/>
          </a:prstGeom>
        </p:spPr>
      </p:pic>
      <p:pic>
        <p:nvPicPr>
          <p:cNvPr id="5" name="Picture 4"/>
          <p:cNvPicPr>
            <a:picLocks noChangeAspect="1"/>
          </p:cNvPicPr>
          <p:nvPr/>
        </p:nvPicPr>
        <p:blipFill>
          <a:blip r:embed="rId3"/>
          <a:stretch>
            <a:fillRect/>
          </a:stretch>
        </p:blipFill>
        <p:spPr>
          <a:xfrm>
            <a:off x="6596772" y="1245702"/>
            <a:ext cx="3501404" cy="1787430"/>
          </a:xfrm>
          <a:prstGeom prst="rect">
            <a:avLst/>
          </a:prstGeom>
        </p:spPr>
      </p:pic>
      <p:pic>
        <p:nvPicPr>
          <p:cNvPr id="6" name="Picture 5"/>
          <p:cNvPicPr>
            <a:picLocks noChangeAspect="1"/>
          </p:cNvPicPr>
          <p:nvPr/>
        </p:nvPicPr>
        <p:blipFill>
          <a:blip r:embed="rId4"/>
          <a:stretch>
            <a:fillRect/>
          </a:stretch>
        </p:blipFill>
        <p:spPr>
          <a:xfrm>
            <a:off x="6596772" y="4868952"/>
            <a:ext cx="4908090" cy="1308824"/>
          </a:xfrm>
          <a:prstGeom prst="rect">
            <a:avLst/>
          </a:prstGeom>
        </p:spPr>
      </p:pic>
    </p:spTree>
    <p:extLst>
      <p:ext uri="{BB962C8B-B14F-4D97-AF65-F5344CB8AC3E}">
        <p14:creationId xmlns:p14="http://schemas.microsoft.com/office/powerpoint/2010/main" val="126752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CA" dirty="0" smtClean="0"/>
              <a:t>2. Create a connection to the database</a:t>
            </a:r>
            <a:endParaRPr lang="en-US" dirty="0"/>
          </a:p>
        </p:txBody>
      </p:sp>
      <p:sp>
        <p:nvSpPr>
          <p:cNvPr id="5" name="Content Placeholder 4"/>
          <p:cNvSpPr>
            <a:spLocks noGrp="1"/>
          </p:cNvSpPr>
          <p:nvPr>
            <p:ph sz="quarter" idx="10"/>
          </p:nvPr>
        </p:nvSpPr>
        <p:spPr/>
        <p:txBody>
          <a:bodyPr/>
          <a:lstStyle/>
          <a:p>
            <a:r>
              <a:rPr lang="en-CA" dirty="0" smtClean="0"/>
              <a:t>You will need </a:t>
            </a:r>
          </a:p>
          <a:p>
            <a:pPr lvl="1"/>
            <a:r>
              <a:rPr lang="en-CA" dirty="0" smtClean="0"/>
              <a:t>Server name (localhost if it's the PC where code is running)</a:t>
            </a:r>
          </a:p>
          <a:p>
            <a:pPr lvl="1"/>
            <a:r>
              <a:rPr lang="en-CA" dirty="0" smtClean="0"/>
              <a:t>Database name</a:t>
            </a:r>
          </a:p>
          <a:p>
            <a:pPr lvl="1"/>
            <a:r>
              <a:rPr lang="en-CA" dirty="0" smtClean="0"/>
              <a:t>Login information (user id &amp; password)</a:t>
            </a:r>
          </a:p>
        </p:txBody>
      </p:sp>
    </p:spTree>
    <p:extLst>
      <p:ext uri="{BB962C8B-B14F-4D97-AF65-F5344CB8AC3E}">
        <p14:creationId xmlns:p14="http://schemas.microsoft.com/office/powerpoint/2010/main" val="31860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When you install SQL Server you need to ensure it will allow a user name and password for logon</a:t>
            </a:r>
            <a:endParaRPr lang="en-US" dirty="0"/>
          </a:p>
        </p:txBody>
      </p:sp>
      <p:sp>
        <p:nvSpPr>
          <p:cNvPr id="3" name="Content Placeholder 2"/>
          <p:cNvSpPr>
            <a:spLocks noGrp="1"/>
          </p:cNvSpPr>
          <p:nvPr>
            <p:ph sz="quarter" idx="10"/>
          </p:nvPr>
        </p:nvSpPr>
        <p:spPr/>
        <p:txBody>
          <a:bodyPr/>
          <a:lstStyle/>
          <a:p>
            <a:r>
              <a:rPr lang="en-CA" dirty="0" smtClean="0"/>
              <a:t>SQL Server operates in two modes</a:t>
            </a:r>
            <a:endParaRPr lang="en-US" dirty="0" smtClean="0"/>
          </a:p>
          <a:p>
            <a:pPr lvl="1"/>
            <a:r>
              <a:rPr lang="en-CA" dirty="0" smtClean="0"/>
              <a:t>Windows Authentication (uses your Windows account to log in)</a:t>
            </a:r>
          </a:p>
          <a:p>
            <a:pPr lvl="1"/>
            <a:r>
              <a:rPr lang="en-CA" dirty="0" smtClean="0"/>
              <a:t>Mixed/SQL Authentication (provide a username and password to log in)</a:t>
            </a:r>
          </a:p>
          <a:p>
            <a:r>
              <a:rPr lang="en-CA" dirty="0" smtClean="0"/>
              <a:t>For a Python website, you want to use Mixed/SQL Authentication. Find out how to ensure the correct mode and set up a system administrator login account </a:t>
            </a:r>
            <a:r>
              <a:rPr lang="en-CA" dirty="0" smtClean="0">
                <a:hlinkClick r:id="rId2"/>
              </a:rPr>
              <a:t>here</a:t>
            </a:r>
            <a:endParaRPr lang="en-CA" dirty="0"/>
          </a:p>
        </p:txBody>
      </p:sp>
    </p:spTree>
    <p:extLst>
      <p:ext uri="{BB962C8B-B14F-4D97-AF65-F5344CB8AC3E}">
        <p14:creationId xmlns:p14="http://schemas.microsoft.com/office/powerpoint/2010/main" val="323537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infopath/2007/PartnerControls"/>
    <ds:schemaRef ds:uri="27aa9422-7f1f-4c84-9cdf-302b1a67e513"/>
    <ds:schemaRef ds:uri="http://schemas.microsoft.com/sharepoint/v3"/>
    <ds:schemaRef ds:uri="http://purl.org/dc/terms/"/>
    <ds:schemaRef ds:uri="http://schemas.microsoft.com/office/2006/documentManagement/types"/>
    <ds:schemaRef ds:uri="230e9df3-be65-4c73-a93b-d1236ebd677e"/>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16061</TotalTime>
  <Words>944</Words>
  <Application>Microsoft Office PowerPoint</Application>
  <PresentationFormat>Widescreen</PresentationFormat>
  <Paragraphs>257</Paragraphs>
  <Slides>34</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Consolas</vt:lpstr>
      <vt:lpstr>Segoe</vt:lpstr>
      <vt:lpstr>Segoe UI</vt:lpstr>
      <vt:lpstr>Segoe UI Light</vt:lpstr>
      <vt:lpstr>1_Office Theme</vt:lpstr>
      <vt:lpstr>PowerPoint Presentation</vt:lpstr>
      <vt:lpstr>Module Overview</vt:lpstr>
      <vt:lpstr>PowerPoint Presentation</vt:lpstr>
      <vt:lpstr>Code that works with databases follows a pattern</vt:lpstr>
      <vt:lpstr>1. Install a library that supports your database</vt:lpstr>
      <vt:lpstr>1. Install a library that supports your database </vt:lpstr>
      <vt:lpstr>1. Install the pypyodbc library</vt:lpstr>
      <vt:lpstr>2. Create a connection to the database</vt:lpstr>
      <vt:lpstr>When you install SQL Server you need to ensure it will allow a user name and password for logon</vt:lpstr>
      <vt:lpstr>Use the connect method to get a connection</vt:lpstr>
      <vt:lpstr>WARNING!   Code that executes commands on a data source often raise errors</vt:lpstr>
      <vt:lpstr>Add error handling to your code</vt:lpstr>
      <vt:lpstr>Visual Studio tip!</vt:lpstr>
      <vt:lpstr>Connect to SQL Server </vt:lpstr>
      <vt:lpstr>PowerPoint Presentation</vt:lpstr>
      <vt:lpstr>What have we done so far?</vt:lpstr>
      <vt:lpstr>In SQL we use the INSERT statement to add rows</vt:lpstr>
      <vt:lpstr>4. In Python you run a SQL command using the execute method</vt:lpstr>
      <vt:lpstr>Do your cleanup</vt:lpstr>
      <vt:lpstr>Put it all together with error handling and you have something like this</vt:lpstr>
      <vt:lpstr>Insert a row from the database</vt:lpstr>
      <vt:lpstr>PowerPoint Presentation</vt:lpstr>
      <vt:lpstr>In SQL we use the SELECT statement to retrieve a row from a table</vt:lpstr>
      <vt:lpstr>We execute the SQL Command in Python the same way we executed the INSERT Command</vt:lpstr>
      <vt:lpstr>But how do we access returned values in our code?</vt:lpstr>
      <vt:lpstr>In your code that looks something like this</vt:lpstr>
      <vt:lpstr>Put it all together with error handling</vt:lpstr>
      <vt:lpstr>Select a row from our table</vt:lpstr>
      <vt:lpstr>But what if I am using Microsoft SQL Azure?</vt:lpstr>
      <vt:lpstr>All you need to change is the connection string!</vt:lpstr>
      <vt:lpstr>PowerPoint Presentation</vt:lpstr>
      <vt:lpstr>Update website to read from our SQL Database</vt:lpstr>
      <vt:lpstr>What did we learn?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Susan Ibach</cp:lastModifiedBy>
  <cp:revision>131</cp:revision>
  <dcterms:created xsi:type="dcterms:W3CDTF">2013-02-15T23:12:42Z</dcterms:created>
  <dcterms:modified xsi:type="dcterms:W3CDTF">2015-03-03T06:04:10Z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