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83" r:id="rId5"/>
    <p:sldId id="284" r:id="rId6"/>
    <p:sldId id="293" r:id="rId7"/>
    <p:sldId id="294" r:id="rId8"/>
    <p:sldId id="310" r:id="rId9"/>
    <p:sldId id="313" r:id="rId10"/>
    <p:sldId id="299" r:id="rId11"/>
    <p:sldId id="312" r:id="rId12"/>
    <p:sldId id="311" r:id="rId13"/>
    <p:sldId id="296" r:id="rId14"/>
    <p:sldId id="303" r:id="rId15"/>
    <p:sldId id="305" r:id="rId16"/>
    <p:sldId id="321" r:id="rId17"/>
    <p:sldId id="327" r:id="rId18"/>
    <p:sldId id="326" r:id="rId19"/>
    <p:sldId id="304" r:id="rId20"/>
    <p:sldId id="295" r:id="rId21"/>
    <p:sldId id="302" r:id="rId22"/>
    <p:sldId id="307" r:id="rId23"/>
    <p:sldId id="298" r:id="rId24"/>
    <p:sldId id="325" r:id="rId25"/>
    <p:sldId id="322" r:id="rId26"/>
    <p:sldId id="323" r:id="rId27"/>
    <p:sldId id="324" r:id="rId28"/>
    <p:sldId id="328" r:id="rId29"/>
    <p:sldId id="329" r:id="rId30"/>
    <p:sldId id="330" r:id="rId31"/>
    <p:sldId id="331" r:id="rId32"/>
    <p:sldId id="332" r:id="rId33"/>
    <p:sldId id="333"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71" d="100"/>
          <a:sy n="71" d="100"/>
        </p:scale>
        <p:origin x="1061" y="5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Christopher</a:t>
            </a:r>
            <a:r>
              <a:rPr lang="en-GB" baseline="0" dirty="0" smtClean="0">
                <a:solidFill>
                  <a:schemeClr val="tx2"/>
                </a:solidFill>
                <a:latin typeface="Segoe" pitchFamily="34" charset="0"/>
              </a:rPr>
              <a:t> - Grid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82273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260015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bootswatch.com/" TargetMode="External"/><Relationship Id="rId2" Type="http://schemas.openxmlformats.org/officeDocument/2006/relationships/hyperlink" Target="http://www.getbootstrap.com/" TargetMode="External"/><Relationship Id="rId1" Type="http://schemas.openxmlformats.org/officeDocument/2006/relationships/slideLayout" Target="../slideLayouts/slideLayout4.xml"/><Relationship Id="rId4" Type="http://schemas.openxmlformats.org/officeDocument/2006/relationships/hyperlink" Target="https://visualstudiogallery.msdn.microsoft.com/e82e7862-f731-4183-a27a-3a44b261bfe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virtualacademy.com/training-courses/querying-microsoft-sql-server-2012-databases-jump-start" TargetMode="External"/><Relationship Id="rId2" Type="http://schemas.openxmlformats.org/officeDocument/2006/relationships/hyperlink" Target="http://www.microsoftvirtualacademy.com/liveevents/you-ve-got-key-values-a-redis-jump-start" TargetMode="External"/><Relationship Id="rId1" Type="http://schemas.openxmlformats.org/officeDocument/2006/relationships/slideLayout" Target="../slideLayouts/slideLayout4.xml"/><Relationship Id="rId4" Type="http://schemas.openxmlformats.org/officeDocument/2006/relationships/hyperlink" Target="http://www.microsoftvirtualacademy.com/training-courses/you-ve-got-documents-a-mongodb-jump-star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virtualacademy.com/training-courses/adding-style-with-css" TargetMode="External"/><Relationship Id="rId2" Type="http://schemas.openxmlformats.org/officeDocument/2006/relationships/hyperlink" Target="http://www.microsoftvirtualacademy.com/training-courses/building-responsive-ui-with-bootstrap"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microsoftvirtualacademy.com/training-courses/introduction-to-asp-net-mvc" TargetMode="External"/><Relationship Id="rId2" Type="http://schemas.openxmlformats.org/officeDocument/2006/relationships/hyperlink" Target="http://www.microsoftvirtualacademy.com/training-courses/c-fundamentals-for-absolute-beginners"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Introduction to Bootstrap</a:t>
            </a:r>
            <a:endParaRPr lang="en-US" dirty="0"/>
          </a:p>
        </p:txBody>
      </p:sp>
      <p:sp>
        <p:nvSpPr>
          <p:cNvPr id="4" name="Subtitle 3"/>
          <p:cNvSpPr>
            <a:spLocks noGrp="1"/>
          </p:cNvSpPr>
          <p:nvPr>
            <p:ph type="subTitle" idx="1"/>
          </p:nvPr>
        </p:nvSpPr>
        <p:spPr/>
        <p:txBody>
          <a:bodyPr/>
          <a:lstStyle/>
          <a:p>
            <a:r>
              <a:rPr lang="en-US" dirty="0" smtClean="0"/>
              <a:t>Susan Ibach </a:t>
            </a:r>
            <a:r>
              <a:rPr lang="en-US" dirty="0"/>
              <a:t>|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the theme</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r>
              <a:rPr lang="en-US" dirty="0" smtClean="0"/>
              <a:t>How do I lay pages out?</a:t>
            </a:r>
            <a:endParaRPr lang="en-US" dirty="0"/>
          </a:p>
        </p:txBody>
      </p:sp>
    </p:spTree>
    <p:extLst>
      <p:ext uri="{BB962C8B-B14F-4D97-AF65-F5344CB8AC3E}">
        <p14:creationId xmlns:p14="http://schemas.microsoft.com/office/powerpoint/2010/main" val="45205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Sizing your content</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249198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grids to rule them all</a:t>
            </a:r>
            <a:br>
              <a:rPr lang="en-US" dirty="0" smtClean="0"/>
            </a:br>
            <a:r>
              <a:rPr lang="en-US" dirty="0" smtClean="0"/>
              <a:t>One for each size of device</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 (</a:t>
            </a:r>
            <a:r>
              <a:rPr lang="en-US" dirty="0" err="1" smtClean="0"/>
              <a:t>xs</a:t>
            </a:r>
            <a:r>
              <a:rPr lang="en-US" dirty="0" smtClean="0"/>
              <a:t>)</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 (</a:t>
            </a:r>
            <a:r>
              <a:rPr lang="en-US" dirty="0" err="1" smtClean="0"/>
              <a:t>sm</a:t>
            </a:r>
            <a:r>
              <a:rPr lang="en-US" dirty="0" smtClean="0"/>
              <a:t>)</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 (</a:t>
            </a:r>
            <a:r>
              <a:rPr lang="en-US" dirty="0" err="1" smtClean="0"/>
              <a:t>lg</a:t>
            </a:r>
            <a:r>
              <a:rPr lang="en-US" dirty="0" smtClean="0"/>
              <a:t>)</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 (md)</a:t>
            </a:r>
            <a:endParaRPr lang="en-US" dirty="0"/>
          </a:p>
        </p:txBody>
      </p:sp>
    </p:spTree>
    <p:extLst>
      <p:ext uri="{BB962C8B-B14F-4D97-AF65-F5344CB8AC3E}">
        <p14:creationId xmlns:p14="http://schemas.microsoft.com/office/powerpoint/2010/main" val="3435616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column questions</a:t>
            </a:r>
            <a:endParaRPr lang="en-US" dirty="0"/>
          </a:p>
        </p:txBody>
      </p:sp>
      <p:sp>
        <p:nvSpPr>
          <p:cNvPr id="3" name="Content Placeholder 2"/>
          <p:cNvSpPr>
            <a:spLocks noGrp="1"/>
          </p:cNvSpPr>
          <p:nvPr>
            <p:ph sz="quarter" idx="10"/>
          </p:nvPr>
        </p:nvSpPr>
        <p:spPr/>
        <p:txBody>
          <a:bodyPr/>
          <a:lstStyle/>
          <a:p>
            <a:r>
              <a:rPr lang="en-US" dirty="0" smtClean="0"/>
              <a:t>Is there always twelve columns?</a:t>
            </a:r>
          </a:p>
          <a:p>
            <a:pPr lvl="1"/>
            <a:r>
              <a:rPr lang="en-US" dirty="0" smtClean="0"/>
              <a:t>Yes</a:t>
            </a:r>
          </a:p>
          <a:p>
            <a:r>
              <a:rPr lang="en-US" dirty="0" smtClean="0"/>
              <a:t>Why twelve?</a:t>
            </a:r>
          </a:p>
          <a:p>
            <a:pPr lvl="1"/>
            <a:r>
              <a:rPr lang="en-US" dirty="0" smtClean="0"/>
              <a:t>The goal was to make it easy to size content while giving you enough control over your layout</a:t>
            </a:r>
          </a:p>
          <a:p>
            <a:r>
              <a:rPr lang="en-US" dirty="0" smtClean="0"/>
              <a:t>Can I change the number of columns?</a:t>
            </a:r>
          </a:p>
          <a:p>
            <a:pPr lvl="1"/>
            <a:r>
              <a:rPr lang="en-US" dirty="0" smtClean="0"/>
              <a:t>Technically, yes. But don't.</a:t>
            </a:r>
            <a:endParaRPr lang="en-US" dirty="0"/>
          </a:p>
        </p:txBody>
      </p:sp>
    </p:spTree>
    <p:extLst>
      <p:ext uri="{BB962C8B-B14F-4D97-AF65-F5344CB8AC3E}">
        <p14:creationId xmlns:p14="http://schemas.microsoft.com/office/powerpoint/2010/main" val="280702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containers?</a:t>
            </a:r>
            <a:endParaRPr lang="en-US" dirty="0">
              <a:solidFill>
                <a:srgbClr val="FF0000"/>
              </a:solidFill>
            </a:endParaRPr>
          </a:p>
        </p:txBody>
      </p:sp>
      <p:sp>
        <p:nvSpPr>
          <p:cNvPr id="3" name="Content Placeholder 2"/>
          <p:cNvSpPr>
            <a:spLocks noGrp="1"/>
          </p:cNvSpPr>
          <p:nvPr>
            <p:ph sz="quarter" idx="10"/>
          </p:nvPr>
        </p:nvSpPr>
        <p:spPr/>
        <p:txBody>
          <a:bodyPr/>
          <a:lstStyle/>
          <a:p>
            <a:r>
              <a:rPr lang="en-US" dirty="0" smtClean="0"/>
              <a:t>Bootstrap offers both container and container-less displays</a:t>
            </a:r>
          </a:p>
          <a:p>
            <a:r>
              <a:rPr lang="en-US" dirty="0" smtClean="0"/>
              <a:t>Container-less will take up the entire screen</a:t>
            </a:r>
          </a:p>
          <a:p>
            <a:r>
              <a:rPr lang="en-US" dirty="0" smtClean="0"/>
              <a:t>Container will contain your data in a, well, container</a:t>
            </a:r>
            <a:endParaRPr lang="en-US" dirty="0"/>
          </a:p>
        </p:txBody>
      </p:sp>
      <p:sp>
        <p:nvSpPr>
          <p:cNvPr id="4" name="Rectangle 3"/>
          <p:cNvSpPr/>
          <p:nvPr/>
        </p:nvSpPr>
        <p:spPr>
          <a:xfrm>
            <a:off x="3124200" y="3381375"/>
            <a:ext cx="6115050" cy="32099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3686175" y="3381375"/>
            <a:ext cx="5057775" cy="32099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Content will be contained in here</a:t>
            </a:r>
          </a:p>
          <a:p>
            <a:pPr algn="ctr"/>
            <a:endParaRPr lang="en-US" sz="2400" dirty="0" smtClean="0"/>
          </a:p>
          <a:p>
            <a:pPr algn="ctr"/>
            <a:r>
              <a:rPr lang="en-US" sz="2400" dirty="0" smtClean="0"/>
              <a:t>The container will always stay the </a:t>
            </a:r>
          </a:p>
          <a:p>
            <a:pPr algn="ctr"/>
            <a:r>
              <a:rPr lang="en-US" sz="2400" dirty="0" smtClean="0"/>
              <a:t>same size for the screen size</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980443559"/>
              </p:ext>
            </p:extLst>
          </p:nvPr>
        </p:nvGraphicFramePr>
        <p:xfrm>
          <a:off x="3686175" y="3381371"/>
          <a:ext cx="5057773" cy="3209928"/>
        </p:xfrm>
        <a:graphic>
          <a:graphicData uri="http://schemas.openxmlformats.org/drawingml/2006/table">
            <a:tbl>
              <a:tblPr firstRow="1" bandRow="1">
                <a:tableStyleId>{16D9F66E-5EB9-4882-86FB-DCBF35E3C3E4}</a:tableStyleId>
              </a:tblPr>
              <a:tblGrid>
                <a:gridCol w="416223"/>
                <a:gridCol w="416223"/>
                <a:gridCol w="416223"/>
                <a:gridCol w="416223"/>
                <a:gridCol w="416223"/>
                <a:gridCol w="416223"/>
                <a:gridCol w="416223"/>
                <a:gridCol w="416223"/>
                <a:gridCol w="416223"/>
                <a:gridCol w="416223"/>
                <a:gridCol w="416223"/>
                <a:gridCol w="479320"/>
              </a:tblGrid>
              <a:tr h="40124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124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776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837675258"/>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95589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 and containers</a:t>
            </a:r>
            <a:endParaRPr lang="en-US" dirty="0"/>
          </a:p>
        </p:txBody>
      </p:sp>
    </p:spTree>
    <p:extLst>
      <p:ext uri="{BB962C8B-B14F-4D97-AF65-F5344CB8AC3E}">
        <p14:creationId xmlns:p14="http://schemas.microsoft.com/office/powerpoint/2010/main" val="2561216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Bootstrap Snippets</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Bootstrap forms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960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2193546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130919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submission form</a:t>
            </a:r>
            <a:endParaRPr lang="en-US" dirty="0"/>
          </a:p>
        </p:txBody>
      </p:sp>
    </p:spTree>
    <p:extLst>
      <p:ext uri="{BB962C8B-B14F-4D97-AF65-F5344CB8AC3E}">
        <p14:creationId xmlns:p14="http://schemas.microsoft.com/office/powerpoint/2010/main" val="1923631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Resources</a:t>
            </a:r>
            <a:endParaRPr lang="en-US" dirty="0"/>
          </a:p>
        </p:txBody>
      </p:sp>
      <p:sp>
        <p:nvSpPr>
          <p:cNvPr id="4" name="Content Placeholder 3"/>
          <p:cNvSpPr>
            <a:spLocks noGrp="1"/>
          </p:cNvSpPr>
          <p:nvPr>
            <p:ph sz="quarter" idx="10"/>
          </p:nvPr>
        </p:nvSpPr>
        <p:spPr/>
        <p:txBody>
          <a:bodyPr/>
          <a:lstStyle/>
          <a:p>
            <a:r>
              <a:rPr lang="en-US" dirty="0" smtClean="0">
                <a:hlinkClick r:id="rId2"/>
              </a:rPr>
              <a:t>www.getbootstrap.com</a:t>
            </a:r>
            <a:endParaRPr lang="en-US" dirty="0" smtClean="0"/>
          </a:p>
          <a:p>
            <a:r>
              <a:rPr lang="en-US" dirty="0" smtClean="0">
                <a:hlinkClick r:id="rId3"/>
              </a:rPr>
              <a:t>www.bootswatch.com</a:t>
            </a:r>
            <a:endParaRPr lang="en-US" dirty="0" smtClean="0"/>
          </a:p>
          <a:p>
            <a:r>
              <a:rPr lang="en-US" dirty="0" smtClean="0">
                <a:hlinkClick r:id="rId4"/>
              </a:rPr>
              <a:t>Bootstrap snippets</a:t>
            </a:r>
            <a:endParaRPr lang="en-US" dirty="0" smtClean="0"/>
          </a:p>
        </p:txBody>
      </p:sp>
    </p:spTree>
    <p:extLst>
      <p:ext uri="{BB962C8B-B14F-4D97-AF65-F5344CB8AC3E}">
        <p14:creationId xmlns:p14="http://schemas.microsoft.com/office/powerpoint/2010/main" val="392850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 today?</a:t>
            </a:r>
            <a:endParaRPr lang="en-US" dirty="0"/>
          </a:p>
        </p:txBody>
      </p:sp>
      <p:sp>
        <p:nvSpPr>
          <p:cNvPr id="3" name="Content Placeholder 2"/>
          <p:cNvSpPr>
            <a:spLocks noGrp="1"/>
          </p:cNvSpPr>
          <p:nvPr>
            <p:ph sz="quarter" idx="10"/>
          </p:nvPr>
        </p:nvSpPr>
        <p:spPr/>
        <p:txBody>
          <a:bodyPr/>
          <a:lstStyle/>
          <a:p>
            <a:r>
              <a:rPr lang="en-US" dirty="0" smtClean="0"/>
              <a:t>Advanced layouts in </a:t>
            </a:r>
            <a:r>
              <a:rPr lang="en-US" dirty="0" err="1" smtClean="0"/>
              <a:t>Jinja</a:t>
            </a:r>
            <a:endParaRPr lang="en-US" dirty="0" smtClean="0"/>
          </a:p>
          <a:p>
            <a:r>
              <a:rPr lang="en-US" dirty="0" smtClean="0"/>
              <a:t>How to use a relational database</a:t>
            </a:r>
          </a:p>
          <a:p>
            <a:r>
              <a:rPr lang="en-US" dirty="0" smtClean="0"/>
              <a:t>A bit of Bootstrap</a:t>
            </a:r>
          </a:p>
          <a:p>
            <a:r>
              <a:rPr lang="en-US" dirty="0" smtClean="0"/>
              <a:t>Object oriented design</a:t>
            </a:r>
            <a:endParaRPr lang="en-US" dirty="0"/>
          </a:p>
        </p:txBody>
      </p:sp>
    </p:spTree>
    <p:extLst>
      <p:ext uri="{BB962C8B-B14F-4D97-AF65-F5344CB8AC3E}">
        <p14:creationId xmlns:p14="http://schemas.microsoft.com/office/powerpoint/2010/main" val="418433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now?</a:t>
            </a:r>
            <a:endParaRPr lang="en-US" dirty="0"/>
          </a:p>
        </p:txBody>
      </p:sp>
      <p:sp>
        <p:nvSpPr>
          <p:cNvPr id="3" name="Content Placeholder 2"/>
          <p:cNvSpPr>
            <a:spLocks noGrp="1"/>
          </p:cNvSpPr>
          <p:nvPr>
            <p:ph sz="quarter" idx="10"/>
          </p:nvPr>
        </p:nvSpPr>
        <p:spPr/>
        <p:txBody>
          <a:bodyPr/>
          <a:lstStyle/>
          <a:p>
            <a:r>
              <a:rPr lang="en-US" dirty="0" smtClean="0"/>
              <a:t>For your growth</a:t>
            </a:r>
          </a:p>
          <a:p>
            <a:pPr lvl="1"/>
            <a:r>
              <a:rPr lang="en-US" dirty="0" smtClean="0"/>
              <a:t>What interested you the most?</a:t>
            </a:r>
          </a:p>
          <a:p>
            <a:r>
              <a:rPr lang="en-US" dirty="0" smtClean="0"/>
              <a:t>For a deeper understanding</a:t>
            </a:r>
          </a:p>
          <a:p>
            <a:pPr lvl="1"/>
            <a:r>
              <a:rPr lang="en-US" dirty="0" smtClean="0"/>
              <a:t>What can we do with the app?</a:t>
            </a:r>
            <a:endParaRPr lang="en-US" dirty="0"/>
          </a:p>
        </p:txBody>
      </p:sp>
    </p:spTree>
    <p:extLst>
      <p:ext uri="{BB962C8B-B14F-4D97-AF65-F5344CB8AC3E}">
        <p14:creationId xmlns:p14="http://schemas.microsoft.com/office/powerpoint/2010/main" val="999847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 MVAs</a:t>
            </a:r>
            <a:endParaRPr lang="en-US" dirty="0"/>
          </a:p>
        </p:txBody>
      </p:sp>
      <p:sp>
        <p:nvSpPr>
          <p:cNvPr id="3" name="Content Placeholder 2"/>
          <p:cNvSpPr>
            <a:spLocks noGrp="1"/>
          </p:cNvSpPr>
          <p:nvPr>
            <p:ph sz="quarter" idx="10"/>
          </p:nvPr>
        </p:nvSpPr>
        <p:spPr/>
        <p:txBody>
          <a:bodyPr/>
          <a:lstStyle/>
          <a:p>
            <a:r>
              <a:rPr lang="en-US" dirty="0" err="1" smtClean="0">
                <a:hlinkClick r:id="rId2"/>
              </a:rPr>
              <a:t>Redis</a:t>
            </a:r>
            <a:endParaRPr lang="en-US" dirty="0" smtClean="0"/>
          </a:p>
          <a:p>
            <a:r>
              <a:rPr lang="en-US" dirty="0" smtClean="0">
                <a:hlinkClick r:id="rId3"/>
              </a:rPr>
              <a:t>SQL Server</a:t>
            </a:r>
            <a:endParaRPr lang="en-US" dirty="0" smtClean="0"/>
          </a:p>
          <a:p>
            <a:r>
              <a:rPr lang="en-US" dirty="0" err="1" smtClean="0">
                <a:hlinkClick r:id="rId4"/>
              </a:rPr>
              <a:t>MongoDB</a:t>
            </a:r>
            <a:endParaRPr lang="en-US" dirty="0"/>
          </a:p>
        </p:txBody>
      </p:sp>
    </p:spTree>
    <p:extLst>
      <p:ext uri="{BB962C8B-B14F-4D97-AF65-F5344CB8AC3E}">
        <p14:creationId xmlns:p14="http://schemas.microsoft.com/office/powerpoint/2010/main" val="820923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design</a:t>
            </a:r>
            <a:endParaRPr lang="en-US" dirty="0"/>
          </a:p>
        </p:txBody>
      </p:sp>
      <p:sp>
        <p:nvSpPr>
          <p:cNvPr id="3" name="Content Placeholder 2"/>
          <p:cNvSpPr>
            <a:spLocks noGrp="1"/>
          </p:cNvSpPr>
          <p:nvPr>
            <p:ph sz="quarter" idx="10"/>
          </p:nvPr>
        </p:nvSpPr>
        <p:spPr/>
        <p:txBody>
          <a:bodyPr/>
          <a:lstStyle/>
          <a:p>
            <a:r>
              <a:rPr lang="en-US" dirty="0" smtClean="0">
                <a:hlinkClick r:id="rId2"/>
              </a:rPr>
              <a:t>Bootstrap</a:t>
            </a:r>
            <a:endParaRPr lang="en-US" dirty="0" smtClean="0"/>
          </a:p>
          <a:p>
            <a:r>
              <a:rPr lang="en-US" dirty="0" smtClean="0">
                <a:hlinkClick r:id="rId3"/>
              </a:rPr>
              <a:t>CSS</a:t>
            </a:r>
            <a:endParaRPr lang="en-US" dirty="0"/>
          </a:p>
        </p:txBody>
      </p:sp>
    </p:spTree>
    <p:extLst>
      <p:ext uri="{BB962C8B-B14F-4D97-AF65-F5344CB8AC3E}">
        <p14:creationId xmlns:p14="http://schemas.microsoft.com/office/powerpoint/2010/main" val="1898846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p:txBody>
      </p:sp>
      <p:sp>
        <p:nvSpPr>
          <p:cNvPr id="2" name="Title 1"/>
          <p:cNvSpPr>
            <a:spLocks noGrp="1"/>
          </p:cNvSpPr>
          <p:nvPr>
            <p:ph type="title"/>
          </p:nvPr>
        </p:nvSpPr>
        <p:spPr/>
        <p:txBody>
          <a:bodyPr/>
          <a:lstStyle/>
          <a:p>
            <a:r>
              <a:rPr lang="en-US" dirty="0" smtClean="0"/>
              <a:t>Why bother with Bootstrap?</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 design</a:t>
            </a:r>
            <a:endParaRPr lang="en-US" dirty="0"/>
          </a:p>
        </p:txBody>
      </p:sp>
      <p:sp>
        <p:nvSpPr>
          <p:cNvPr id="3" name="Content Placeholder 2"/>
          <p:cNvSpPr>
            <a:spLocks noGrp="1"/>
          </p:cNvSpPr>
          <p:nvPr>
            <p:ph sz="quarter" idx="10"/>
          </p:nvPr>
        </p:nvSpPr>
        <p:spPr/>
        <p:txBody>
          <a:bodyPr/>
          <a:lstStyle/>
          <a:p>
            <a:r>
              <a:rPr lang="en-US" dirty="0" smtClean="0">
                <a:hlinkClick r:id="rId2"/>
              </a:rPr>
              <a:t>C# fundamentals for absolute beginners</a:t>
            </a:r>
            <a:endParaRPr lang="en-US" dirty="0" smtClean="0"/>
          </a:p>
          <a:p>
            <a:r>
              <a:rPr lang="en-US" dirty="0" smtClean="0">
                <a:hlinkClick r:id="rId3"/>
              </a:rPr>
              <a:t>Introduction to MVC</a:t>
            </a:r>
            <a:endParaRPr lang="en-US" dirty="0"/>
          </a:p>
        </p:txBody>
      </p:sp>
    </p:spTree>
    <p:extLst>
      <p:ext uri="{BB962C8B-B14F-4D97-AF65-F5344CB8AC3E}">
        <p14:creationId xmlns:p14="http://schemas.microsoft.com/office/powerpoint/2010/main" val="2010521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p>
        </p:txBody>
      </p:sp>
      <p:sp>
        <p:nvSpPr>
          <p:cNvPr id="2" name="Title 1"/>
          <p:cNvSpPr>
            <a:spLocks noGrp="1"/>
          </p:cNvSpPr>
          <p:nvPr>
            <p:ph type="title"/>
          </p:nvPr>
        </p:nvSpPr>
        <p:spPr/>
        <p:txBody>
          <a:bodyPr/>
          <a:lstStyle/>
          <a:p>
            <a:r>
              <a:rPr lang="en-US" dirty="0" smtClean="0"/>
              <a:t>What does Bootstrap offer?</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keep saying "responsive". What does that mean?</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r>
              <a:rPr lang="en-US" dirty="0" smtClean="0"/>
              <a:t>I don't like the default colors. Can I change them?</a:t>
            </a:r>
            <a:endParaRPr lang="en-US" dirty="0"/>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4745</TotalTime>
  <Words>450</Words>
  <Application>Microsoft Office PowerPoint</Application>
  <PresentationFormat>Widescreen</PresentationFormat>
  <Paragraphs>122</Paragraphs>
  <Slides>31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Segoe</vt:lpstr>
      <vt:lpstr>Segoe UI</vt:lpstr>
      <vt:lpstr>Segoe UI Light</vt:lpstr>
      <vt:lpstr>1_Office Theme</vt:lpstr>
      <vt:lpstr>PowerPoint Presentation</vt:lpstr>
      <vt:lpstr>Bootstrap</vt:lpstr>
      <vt:lpstr>Why bother with Bootstrap?</vt:lpstr>
      <vt:lpstr>What does Bootstrap offer?</vt:lpstr>
      <vt:lpstr>You keep saying "responsive". What does that mean?</vt:lpstr>
      <vt:lpstr>Responsive layout examples</vt:lpstr>
      <vt:lpstr>PowerPoint Presentation</vt:lpstr>
      <vt:lpstr>PowerPoint Presentation</vt:lpstr>
      <vt:lpstr>PowerPoint Presentation</vt:lpstr>
      <vt:lpstr>Customizing the theme</vt:lpstr>
      <vt:lpstr>PowerPoint Presentation</vt:lpstr>
      <vt:lpstr>Sizing your content</vt:lpstr>
      <vt:lpstr>Four grids to rule them all One for each size of device</vt:lpstr>
      <vt:lpstr>Frequently asked column questions</vt:lpstr>
      <vt:lpstr>What about containers?</vt:lpstr>
      <vt:lpstr>Grid system</vt:lpstr>
      <vt:lpstr>Grids and containers</vt:lpstr>
      <vt:lpstr>PowerPoint Presentation</vt:lpstr>
      <vt:lpstr>Visual Studio – Class IntelliSense</vt:lpstr>
      <vt:lpstr>Visual Studio Bootstrap Snippets</vt:lpstr>
      <vt:lpstr>PowerPoint Presentation</vt:lpstr>
      <vt:lpstr>Bootstrap Forms</vt:lpstr>
      <vt:lpstr>Form Classes</vt:lpstr>
      <vt:lpstr>Question submission form</vt:lpstr>
      <vt:lpstr>Bootstrap Resources</vt:lpstr>
      <vt:lpstr>What did we learn today?</vt:lpstr>
      <vt:lpstr>Where do we go now?</vt:lpstr>
      <vt:lpstr>Data design MVAs</vt:lpstr>
      <vt:lpstr>Front end design</vt:lpstr>
      <vt:lpstr>Back end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84</cp:revision>
  <dcterms:created xsi:type="dcterms:W3CDTF">2013-02-15T23:12:42Z</dcterms:created>
  <dcterms:modified xsi:type="dcterms:W3CDTF">2015-03-03T00:14:49Z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