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693" r:id="rId3"/>
    <p:sldId id="694" r:id="rId4"/>
    <p:sldId id="661" r:id="rId5"/>
    <p:sldId id="656" r:id="rId6"/>
    <p:sldId id="657" r:id="rId7"/>
    <p:sldId id="658" r:id="rId8"/>
    <p:sldId id="659" r:id="rId9"/>
    <p:sldId id="6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6606B-10AF-4B3B-BA46-8C4FF7D04F47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40F8A-816C-4140-9F80-04D966E15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95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7080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3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2939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4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4846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5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4658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6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7052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7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670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8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7728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9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993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EA829-D353-625F-4FB7-124CA2B06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CBDD48-001F-AC56-12C3-41D472F6E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13FE2C-DBB4-A159-4405-A3407745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437D12-5170-7A22-2999-758C5AC0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49CF3A-4642-D100-E0A7-A5DADB64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25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E5317-C507-99B1-E95F-8A1DC131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7CD913-4AE0-3F06-CB73-EE8F8E731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96DE7-14CE-054C-6683-0F59C79F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E892F3-6A9E-6B3C-8205-1E213A0A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597269-395F-C2FD-CB4E-A8311D3D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1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E92751-FA16-A88D-382E-1B4399529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E6A404-DDD3-29EB-B30F-4B9980D02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5B0AE-0874-184E-3EFA-0E0C563E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9A482-E753-C543-5377-54E76931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A53F87-15DC-C07A-77F5-4159CF4A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658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화면흐름기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"/>
          <p:cNvSpPr txBox="1">
            <a:spLocks noChangeArrowheads="1"/>
          </p:cNvSpPr>
          <p:nvPr userDrawn="1"/>
        </p:nvSpPr>
        <p:spPr bwMode="auto">
          <a:xfrm>
            <a:off x="857253" y="-3175"/>
            <a:ext cx="2000249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ko-KR" altLang="en-US" sz="1001" b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-8466" y="1588"/>
            <a:ext cx="12192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1" b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1" y="-1588"/>
            <a:ext cx="857250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사업명</a:t>
            </a:r>
            <a:endParaRPr lang="en-US" altLang="ko-KR" sz="1001" b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3124202" y="-1588"/>
            <a:ext cx="1047751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 흐름</a:t>
            </a:r>
            <a:endParaRPr lang="en-US" altLang="ko-KR" sz="1001" b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8956246" y="-3175"/>
            <a:ext cx="666750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작성일</a:t>
            </a:r>
            <a:endParaRPr lang="en-US" altLang="ko-KR" sz="1001" b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 userDrawn="1"/>
        </p:nvSpPr>
        <p:spPr bwMode="auto">
          <a:xfrm>
            <a:off x="9624485" y="3"/>
            <a:ext cx="1156724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ko-KR" altLang="en-US" sz="1001" b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6563850" y="3"/>
            <a:ext cx="952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흐름 번호</a:t>
            </a:r>
            <a:endParaRPr lang="en-US" altLang="ko-KR" sz="1001" b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10781209" y="3"/>
            <a:ext cx="7620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Page</a:t>
            </a:r>
          </a:p>
        </p:txBody>
      </p:sp>
      <p:sp>
        <p:nvSpPr>
          <p:cNvPr id="14" name="Text Box 10"/>
          <p:cNvSpPr txBox="1">
            <a:spLocks noChangeArrowheads="1"/>
          </p:cNvSpPr>
          <p:nvPr userDrawn="1"/>
        </p:nvSpPr>
        <p:spPr bwMode="auto">
          <a:xfrm>
            <a:off x="857252" y="4766"/>
            <a:ext cx="2266949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itchFamily="18" charset="0"/>
              </a:rPr>
              <a:t>전처리툴</a:t>
            </a: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1968" y="357191"/>
            <a:ext cx="9453034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1" b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9620251" y="357188"/>
            <a:ext cx="2495550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9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흐름 설명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637" y="0"/>
            <a:ext cx="2381266" cy="285728"/>
          </a:xfrm>
        </p:spPr>
        <p:txBody>
          <a:bodyPr>
            <a:normAutofit/>
          </a:bodyPr>
          <a:lstStyle>
            <a:lvl1pPr algn="l">
              <a:defRPr sz="1001" b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7522160" y="0"/>
            <a:ext cx="1428761" cy="273026"/>
          </a:xfrm>
          <a:prstGeom prst="rect">
            <a:avLst/>
          </a:prstGeom>
        </p:spPr>
        <p:txBody>
          <a:bodyPr/>
          <a:lstStyle>
            <a:lvl1pPr marL="0" algn="ctr" defTabSz="914423" rtl="0" eaLnBrk="1" latinLnBrk="1" hangingPunct="1">
              <a:spcBef>
                <a:spcPct val="0"/>
              </a:spcBef>
              <a:buNone/>
              <a:defRPr lang="ko-KR" altLang="en-US" sz="100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9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543207" y="0"/>
            <a:ext cx="648793" cy="285750"/>
          </a:xfrm>
        </p:spPr>
        <p:txBody>
          <a:bodyPr/>
          <a:lstStyle>
            <a:lvl1pPr algn="ctr">
              <a:defRPr sz="8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16EFE992-ED0E-4FC7-A34D-3364C0E88122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33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8E095-BA02-3528-7737-FC2B1C5B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D258A6-6665-CF63-61E8-4B630E1FE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9A962-A67D-BA20-1D0E-49AE02154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4CB085-AB46-A730-E3C6-5D6DF795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3C352B-7F0A-F89F-B8C4-65FCAAEC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68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376F7-B85D-2F28-A28A-C03987B9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22DA34-FA9A-043B-A7F7-7BB9A274D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24694-69BF-089C-01C1-3C94FEE1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07811-EEBA-696A-4C09-BDEEDB5D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65E83C-33A6-5DF4-2EB9-3E810776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45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4EAB0-14C7-25A1-6FA7-7A36235D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5046D-C0CF-6E48-67A7-D3B31B43A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0803D9-BFF6-5D69-5039-DACEE11F1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C3182-2642-B7F8-3092-C60A83B0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CA6A0-2F10-CC88-8FFD-DB3980A6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A63E35-6984-CBA8-1DE5-61AA0940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9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9DD3B-4A0C-82E7-444B-A876580E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40784-C240-AD67-5709-E96335E40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E3CFA9-B84A-3DC9-BEBD-2581DF251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23D9CD-9D48-84D9-81D5-B33935644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2A0C2F-ACDA-79DF-FDF2-626090AD5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E94E9F-433E-8E68-31C7-93B02595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53315C-EFCC-190E-C7AE-627A22ACD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427FB0-D094-998F-7528-60BF6868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29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CE7DA-AC07-D1C8-D922-704FDD6E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2B49A6-B2E5-2F4A-6E6C-A392EE37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D11980-DE6A-C945-1FF5-2BC7511E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E3D99C-959B-638A-295A-46B2308C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36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C0B04E-81E8-47F6-437B-3F3F486F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F9FC01-CC36-B169-401C-C709A5D5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E203CA-2AA7-258B-6798-5D793F86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38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FB4F4-0FF4-78E6-6886-307671630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BD14D3-77BE-2F5D-B833-FAC74B87C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CB5A25-8702-5847-995C-1219E68BB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FE7E49-8748-A3E0-7620-C02550B48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8DCAAF-5B9A-E125-AFC4-0AD8D41F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AC255A-3A57-8791-B03B-8E60014F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90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EC183-D2E0-9B35-3C2F-B0334121D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BBA68E-D325-3A1D-7692-94AFCA3C0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506BB1-7AE5-A8E5-B420-6E765A85B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B4A090-0DEC-F87C-3167-210A14F1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E4A3A1-48DA-F3A6-EAE6-49AFD4B2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7B5A6C-F393-8F73-5C12-CB9A9D2E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10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31CBF7-5E43-CCA0-9F7B-9F330A54C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0C9408-5FC7-0F13-3985-804830899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D0F00D-5E04-A115-59F3-D5DF0BA33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A656F-E4C0-4EE8-8A1D-724610DDF813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B5A1B9-0AAD-A937-0D68-A99D1A2DB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C9F316-F201-B579-DB55-B3E43EBC7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92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8CC28-C1C4-EAFF-50DB-6E1F3E166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데이터누리</a:t>
            </a:r>
            <a:br>
              <a:rPr lang="en-US" altLang="ko-KR" dirty="0"/>
            </a:br>
            <a:r>
              <a:rPr lang="ko-KR" altLang="en-US" dirty="0"/>
              <a:t>게시판 프로젝트</a:t>
            </a:r>
            <a:br>
              <a:rPr lang="en-US" altLang="ko-KR" dirty="0"/>
            </a:br>
            <a:r>
              <a:rPr lang="ko-KR" altLang="en-US" dirty="0"/>
              <a:t>화면 설계서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E75FFC-3A38-7D32-7B43-75928F075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919"/>
            <a:ext cx="9144000" cy="1655762"/>
          </a:xfrm>
        </p:spPr>
        <p:txBody>
          <a:bodyPr/>
          <a:lstStyle/>
          <a:p>
            <a:r>
              <a:rPr lang="ko-KR" altLang="en-US" dirty="0"/>
              <a:t>신기항</a:t>
            </a:r>
            <a:r>
              <a:rPr lang="en-US" altLang="ko-KR" dirty="0"/>
              <a:t>, </a:t>
            </a:r>
            <a:r>
              <a:rPr lang="ko-KR" altLang="en-US" dirty="0" err="1"/>
              <a:t>이혁준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178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PW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를 통해 로그인 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1. 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1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로그인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3" y="788534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3" y="79457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96087" y="180157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로그인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65352" y="1803162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회원가입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7" y="96293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09662" y="3486076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09662" y="377424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09662" y="405374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09662" y="4333245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09662" y="3206576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29">
            <a:extLst>
              <a:ext uri="{FF2B5EF4-FFF2-40B4-BE49-F238E27FC236}">
                <a16:creationId xmlns:a16="http://schemas.microsoft.com/office/drawing/2014/main" id="{F2D3AB5A-7E4C-10B1-12A9-9A5EE9159BD5}"/>
              </a:ext>
            </a:extLst>
          </p:cNvPr>
          <p:cNvSpPr/>
          <p:nvPr/>
        </p:nvSpPr>
        <p:spPr>
          <a:xfrm>
            <a:off x="307797" y="4812253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(1)…</a:t>
            </a:r>
            <a:endParaRPr kumimoji="1" lang="ko-Kore-KR" altLang="en-US" sz="1000" dirty="0"/>
          </a:p>
        </p:txBody>
      </p:sp>
      <p:sp>
        <p:nvSpPr>
          <p:cNvPr id="88" name="모서리가 둥근 직사각형 29">
            <a:extLst>
              <a:ext uri="{FF2B5EF4-FFF2-40B4-BE49-F238E27FC236}">
                <a16:creationId xmlns:a16="http://schemas.microsoft.com/office/drawing/2014/main" id="{362A2F5B-8FA9-E815-C54B-50D60C69C3B2}"/>
              </a:ext>
            </a:extLst>
          </p:cNvPr>
          <p:cNvSpPr/>
          <p:nvPr/>
        </p:nvSpPr>
        <p:spPr>
          <a:xfrm>
            <a:off x="307797" y="5079498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(2)…</a:t>
            </a:r>
            <a:endParaRPr kumimoji="1" lang="ko-Kore-KR" altLang="en-US" sz="1000" dirty="0"/>
          </a:p>
        </p:txBody>
      </p:sp>
      <p:sp>
        <p:nvSpPr>
          <p:cNvPr id="89" name="모서리가 둥근 직사각형 29">
            <a:extLst>
              <a:ext uri="{FF2B5EF4-FFF2-40B4-BE49-F238E27FC236}">
                <a16:creationId xmlns:a16="http://schemas.microsoft.com/office/drawing/2014/main" id="{264FA83A-A1D1-17BB-DF40-6B9D6FCFF520}"/>
              </a:ext>
            </a:extLst>
          </p:cNvPr>
          <p:cNvSpPr/>
          <p:nvPr/>
        </p:nvSpPr>
        <p:spPr>
          <a:xfrm>
            <a:off x="307190" y="534995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(3)…</a:t>
            </a:r>
            <a:endParaRPr kumimoji="1" lang="ko-Kore-KR" altLang="en-US" sz="10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4A76F13-73E3-0059-84E2-BD4D917E8433}"/>
              </a:ext>
            </a:extLst>
          </p:cNvPr>
          <p:cNvSpPr/>
          <p:nvPr/>
        </p:nvSpPr>
        <p:spPr>
          <a:xfrm>
            <a:off x="3889299" y="2456341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ID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957C047B-3B82-0992-3908-C24663F790EE}"/>
              </a:ext>
            </a:extLst>
          </p:cNvPr>
          <p:cNvSpPr/>
          <p:nvPr/>
        </p:nvSpPr>
        <p:spPr>
          <a:xfrm>
            <a:off x="3889298" y="2977913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Password</a:t>
            </a:r>
            <a:endParaRPr lang="ko-KR" altLang="en-US" dirty="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EB8D35C-FBB4-598A-897C-D985C2D9FBAB}"/>
              </a:ext>
            </a:extLst>
          </p:cNvPr>
          <p:cNvSpPr/>
          <p:nvPr/>
        </p:nvSpPr>
        <p:spPr>
          <a:xfrm>
            <a:off x="3889298" y="3511098"/>
            <a:ext cx="3339403" cy="407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078DECE-44C2-85AB-71A0-8442CE7D3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002" y="3050146"/>
            <a:ext cx="263306" cy="26330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BBFC3B2-3438-C679-E7AF-F052687989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197" y="2567507"/>
            <a:ext cx="185440" cy="185440"/>
          </a:xfrm>
          <a:prstGeom prst="rect">
            <a:avLst/>
          </a:prstGeom>
        </p:spPr>
      </p:pic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35F43350-9536-0F99-4EE1-2F628623C814}"/>
              </a:ext>
            </a:extLst>
          </p:cNvPr>
          <p:cNvSpPr/>
          <p:nvPr/>
        </p:nvSpPr>
        <p:spPr>
          <a:xfrm>
            <a:off x="3889298" y="3990014"/>
            <a:ext cx="3339403" cy="3432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Naver ID</a:t>
            </a:r>
            <a:r>
              <a:rPr lang="ko-KR" altLang="en-US" dirty="0"/>
              <a:t>로 로그인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EBF67808-76D7-A5C8-1216-430DB53CA092}"/>
              </a:ext>
            </a:extLst>
          </p:cNvPr>
          <p:cNvSpPr/>
          <p:nvPr/>
        </p:nvSpPr>
        <p:spPr>
          <a:xfrm>
            <a:off x="3889298" y="4377398"/>
            <a:ext cx="3339403" cy="34323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Google ID</a:t>
            </a:r>
            <a:r>
              <a:rPr lang="ko-KR" altLang="en-US" dirty="0"/>
              <a:t>로 로그인</a:t>
            </a:r>
          </a:p>
        </p:txBody>
      </p:sp>
    </p:spTree>
    <p:extLst>
      <p:ext uri="{BB962C8B-B14F-4D97-AF65-F5344CB8AC3E}">
        <p14:creationId xmlns:p14="http://schemas.microsoft.com/office/powerpoint/2010/main" val="426974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PW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를 통해 로그인 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1. 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2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회원가입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3" y="788534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3" y="79457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96087" y="180157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로그인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65352" y="1803162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회원가입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7" y="96293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09662" y="3486076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09662" y="377424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09662" y="405374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09662" y="4333245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09662" y="3206576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29">
            <a:extLst>
              <a:ext uri="{FF2B5EF4-FFF2-40B4-BE49-F238E27FC236}">
                <a16:creationId xmlns:a16="http://schemas.microsoft.com/office/drawing/2014/main" id="{F2D3AB5A-7E4C-10B1-12A9-9A5EE9159BD5}"/>
              </a:ext>
            </a:extLst>
          </p:cNvPr>
          <p:cNvSpPr/>
          <p:nvPr/>
        </p:nvSpPr>
        <p:spPr>
          <a:xfrm>
            <a:off x="307797" y="4812253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(1)…</a:t>
            </a:r>
            <a:endParaRPr kumimoji="1" lang="ko-Kore-KR" altLang="en-US" sz="1000" dirty="0"/>
          </a:p>
        </p:txBody>
      </p:sp>
      <p:sp>
        <p:nvSpPr>
          <p:cNvPr id="88" name="모서리가 둥근 직사각형 29">
            <a:extLst>
              <a:ext uri="{FF2B5EF4-FFF2-40B4-BE49-F238E27FC236}">
                <a16:creationId xmlns:a16="http://schemas.microsoft.com/office/drawing/2014/main" id="{362A2F5B-8FA9-E815-C54B-50D60C69C3B2}"/>
              </a:ext>
            </a:extLst>
          </p:cNvPr>
          <p:cNvSpPr/>
          <p:nvPr/>
        </p:nvSpPr>
        <p:spPr>
          <a:xfrm>
            <a:off x="307797" y="5079498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(2)…</a:t>
            </a:r>
            <a:endParaRPr kumimoji="1" lang="ko-Kore-KR" altLang="en-US" sz="1000" dirty="0"/>
          </a:p>
        </p:txBody>
      </p:sp>
      <p:sp>
        <p:nvSpPr>
          <p:cNvPr id="89" name="모서리가 둥근 직사각형 29">
            <a:extLst>
              <a:ext uri="{FF2B5EF4-FFF2-40B4-BE49-F238E27FC236}">
                <a16:creationId xmlns:a16="http://schemas.microsoft.com/office/drawing/2014/main" id="{264FA83A-A1D1-17BB-DF40-6B9D6FCFF520}"/>
              </a:ext>
            </a:extLst>
          </p:cNvPr>
          <p:cNvSpPr/>
          <p:nvPr/>
        </p:nvSpPr>
        <p:spPr>
          <a:xfrm>
            <a:off x="307190" y="534995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(3)…</a:t>
            </a:r>
            <a:endParaRPr kumimoji="1" lang="ko-Kore-KR" altLang="en-US" sz="10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4A76F13-73E3-0059-84E2-BD4D917E8433}"/>
              </a:ext>
            </a:extLst>
          </p:cNvPr>
          <p:cNvSpPr/>
          <p:nvPr/>
        </p:nvSpPr>
        <p:spPr>
          <a:xfrm>
            <a:off x="3889297" y="1508408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ID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957C047B-3B82-0992-3908-C24663F790EE}"/>
              </a:ext>
            </a:extLst>
          </p:cNvPr>
          <p:cNvSpPr/>
          <p:nvPr/>
        </p:nvSpPr>
        <p:spPr>
          <a:xfrm>
            <a:off x="3889296" y="2029980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Password</a:t>
            </a:r>
            <a:endParaRPr lang="ko-KR" altLang="en-US" dirty="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EB8D35C-FBB4-598A-897C-D985C2D9FBAB}"/>
              </a:ext>
            </a:extLst>
          </p:cNvPr>
          <p:cNvSpPr/>
          <p:nvPr/>
        </p:nvSpPr>
        <p:spPr>
          <a:xfrm>
            <a:off x="3889297" y="4812253"/>
            <a:ext cx="3339403" cy="40777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회원가입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078DECE-44C2-85AB-71A0-8442CE7D3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987" y="2102213"/>
            <a:ext cx="263306" cy="26330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BBFC3B2-3438-C679-E7AF-F052687989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920" y="1616134"/>
            <a:ext cx="185440" cy="185440"/>
          </a:xfrm>
          <a:prstGeom prst="rect">
            <a:avLst/>
          </a:prstGeom>
        </p:spPr>
      </p:pic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18DB772-00FE-C1EF-164B-AAFAF8E75089}"/>
              </a:ext>
            </a:extLst>
          </p:cNvPr>
          <p:cNvSpPr/>
          <p:nvPr/>
        </p:nvSpPr>
        <p:spPr>
          <a:xfrm>
            <a:off x="3889296" y="2551552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</a:t>
            </a:r>
            <a:r>
              <a:rPr lang="ko-KR" altLang="en-US" dirty="0">
                <a:solidFill>
                  <a:schemeClr val="accent3"/>
                </a:solidFill>
              </a:rPr>
              <a:t>이름</a:t>
            </a:r>
            <a:endParaRPr lang="ko-KR" altLang="en-US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A05BA04-5ED0-4F81-AEC4-5A7E229C7976}"/>
              </a:ext>
            </a:extLst>
          </p:cNvPr>
          <p:cNvSpPr/>
          <p:nvPr/>
        </p:nvSpPr>
        <p:spPr>
          <a:xfrm>
            <a:off x="3889295" y="3586563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e-mail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8CFC385-ED5C-E974-7B21-465D2B0DF3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25" y="3682048"/>
            <a:ext cx="265166" cy="26516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BD48CC8-0501-76DA-3F0F-0AF5460953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163" y="2636055"/>
            <a:ext cx="257228" cy="257228"/>
          </a:xfrm>
          <a:prstGeom prst="rect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CE5DC62-C60F-859C-5BBD-7F2FA5666CD4}"/>
              </a:ext>
            </a:extLst>
          </p:cNvPr>
          <p:cNvSpPr/>
          <p:nvPr/>
        </p:nvSpPr>
        <p:spPr>
          <a:xfrm>
            <a:off x="3889295" y="3073124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</a:t>
            </a:r>
            <a:r>
              <a:rPr lang="ko-KR" altLang="en-US" dirty="0">
                <a:solidFill>
                  <a:schemeClr val="accent3"/>
                </a:solidFill>
              </a:rPr>
              <a:t>별명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566B198-95F0-4876-5DA0-C08847AAD5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163" y="3146375"/>
            <a:ext cx="241324" cy="24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3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UI, Server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Error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발생 시 사용자에게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Error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페이지를 보여줍니다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사전에 정의한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Error code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 따라 정보를 제공합니다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메인 페이지로 이동할 수 있는 버튼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뒤로가기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동작을 할 수 있는 버튼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에러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1.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에러 페이지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F1C0762-F759-9913-337D-66D02B95B533}"/>
              </a:ext>
            </a:extLst>
          </p:cNvPr>
          <p:cNvSpPr/>
          <p:nvPr/>
        </p:nvSpPr>
        <p:spPr>
          <a:xfrm>
            <a:off x="4150959" y="297158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0624147-F0E2-7C2A-C8EC-387BFC865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405" y="1739590"/>
            <a:ext cx="1299386" cy="129938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82B796E-15A9-6503-1FF2-AA5381E91DC0}"/>
              </a:ext>
            </a:extLst>
          </p:cNvPr>
          <p:cNvSpPr txBox="1"/>
          <p:nvPr/>
        </p:nvSpPr>
        <p:spPr>
          <a:xfrm>
            <a:off x="3505868" y="3100847"/>
            <a:ext cx="4479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Error </a:t>
            </a:r>
            <a:r>
              <a:rPr lang="ko-KR" altLang="en-US" dirty="0"/>
              <a:t>발생</a:t>
            </a:r>
            <a:endParaRPr lang="en-US" altLang="ko-KR" dirty="0"/>
          </a:p>
          <a:p>
            <a:pPr algn="ctr"/>
            <a:r>
              <a:rPr lang="en-US" altLang="ko-KR" dirty="0"/>
              <a:t>Error Code : 405(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Error Message : </a:t>
            </a:r>
            <a:r>
              <a:rPr lang="ko-KR" altLang="en-US" dirty="0"/>
              <a:t>잘못된 접근입니다</a:t>
            </a:r>
            <a:r>
              <a:rPr lang="en-US" altLang="ko-KR" dirty="0"/>
              <a:t>.(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58CA901-7F48-46EE-E5E0-FDDC7A93C816}"/>
              </a:ext>
            </a:extLst>
          </p:cNvPr>
          <p:cNvSpPr/>
          <p:nvPr/>
        </p:nvSpPr>
        <p:spPr>
          <a:xfrm>
            <a:off x="4139711" y="4672587"/>
            <a:ext cx="1299386" cy="3353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메인페이지로</a:t>
            </a:r>
            <a:endParaRPr lang="ko-KR" altLang="en-US" sz="120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5AF08D6-C348-DE11-F38A-E15C7594AB14}"/>
              </a:ext>
            </a:extLst>
          </p:cNvPr>
          <p:cNvSpPr/>
          <p:nvPr/>
        </p:nvSpPr>
        <p:spPr>
          <a:xfrm>
            <a:off x="6034414" y="4660710"/>
            <a:ext cx="1299386" cy="3353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뒤로 가기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AA01532-8B2A-7925-F337-E6DFA4FD451A}"/>
              </a:ext>
            </a:extLst>
          </p:cNvPr>
          <p:cNvSpPr/>
          <p:nvPr/>
        </p:nvSpPr>
        <p:spPr>
          <a:xfrm>
            <a:off x="3979578" y="446952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3FF7E8E-24F0-E61C-D1CD-161DA07DEBDE}"/>
              </a:ext>
            </a:extLst>
          </p:cNvPr>
          <p:cNvSpPr/>
          <p:nvPr/>
        </p:nvSpPr>
        <p:spPr>
          <a:xfrm>
            <a:off x="5876456" y="448437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554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운영자가 회원 정보를 조회하고 관리할 수 있습니다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혹은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name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을 통한 검색 기능을 제공합니다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번에서 체크한 회원에 대하여 정보를 수정합니다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e.g.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등급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번에서 체크한 회원에 대하여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탈퇴시킵니다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 목록을 불러옵니다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Default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회원번호 순서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(desc)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탈퇴 기능을 위한 체크박스 역할을 수행합니다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 목록에 대한 스크롤 바를 제공합니다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Name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및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를 클릭할 시 사용자 정보 페이지로 이동합니다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등급 수정할 수 있는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select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박스를 제공합니다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댓글 개수로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sorting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하여 회원 목록을 제공합니다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운영자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회원관리 페이지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88203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8640" y="1941662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  <a:endParaRPr lang="en-US" altLang="ko-KR" dirty="0"/>
          </a:p>
          <a:p>
            <a:r>
              <a:rPr lang="ko-KR" altLang="en-US" dirty="0"/>
              <a:t>운영자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11F0B-A01A-8ECC-CE07-7CA8E3F2B135}"/>
              </a:ext>
            </a:extLst>
          </p:cNvPr>
          <p:cNvSpPr txBox="1"/>
          <p:nvPr/>
        </p:nvSpPr>
        <p:spPr>
          <a:xfrm>
            <a:off x="2164766" y="10328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회원 관리</a:t>
            </a:r>
          </a:p>
        </p:txBody>
      </p:sp>
      <p:graphicFrame>
        <p:nvGraphicFramePr>
          <p:cNvPr id="13" name="표 14">
            <a:extLst>
              <a:ext uri="{FF2B5EF4-FFF2-40B4-BE49-F238E27FC236}">
                <a16:creationId xmlns:a16="http://schemas.microsoft.com/office/drawing/2014/main" id="{C611FD55-8FA2-7257-3803-475DEBDC8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512726"/>
              </p:ext>
            </p:extLst>
          </p:nvPr>
        </p:nvGraphicFramePr>
        <p:xfrm>
          <a:off x="2139031" y="1945640"/>
          <a:ext cx="7138609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62">
                  <a:extLst>
                    <a:ext uri="{9D8B030D-6E8A-4147-A177-3AD203B41FA5}">
                      <a16:colId xmlns:a16="http://schemas.microsoft.com/office/drawing/2014/main" val="2105857774"/>
                    </a:ext>
                  </a:extLst>
                </a:gridCol>
                <a:gridCol w="628352">
                  <a:extLst>
                    <a:ext uri="{9D8B030D-6E8A-4147-A177-3AD203B41FA5}">
                      <a16:colId xmlns:a16="http://schemas.microsoft.com/office/drawing/2014/main" val="2264385396"/>
                    </a:ext>
                  </a:extLst>
                </a:gridCol>
                <a:gridCol w="768105">
                  <a:extLst>
                    <a:ext uri="{9D8B030D-6E8A-4147-A177-3AD203B41FA5}">
                      <a16:colId xmlns:a16="http://schemas.microsoft.com/office/drawing/2014/main" val="1109963694"/>
                    </a:ext>
                  </a:extLst>
                </a:gridCol>
                <a:gridCol w="841575">
                  <a:extLst>
                    <a:ext uri="{9D8B030D-6E8A-4147-A177-3AD203B41FA5}">
                      <a16:colId xmlns:a16="http://schemas.microsoft.com/office/drawing/2014/main" val="2041470876"/>
                    </a:ext>
                  </a:extLst>
                </a:gridCol>
                <a:gridCol w="1088703">
                  <a:extLst>
                    <a:ext uri="{9D8B030D-6E8A-4147-A177-3AD203B41FA5}">
                      <a16:colId xmlns:a16="http://schemas.microsoft.com/office/drawing/2014/main" val="3834672956"/>
                    </a:ext>
                  </a:extLst>
                </a:gridCol>
                <a:gridCol w="1342512">
                  <a:extLst>
                    <a:ext uri="{9D8B030D-6E8A-4147-A177-3AD203B41FA5}">
                      <a16:colId xmlns:a16="http://schemas.microsoft.com/office/drawing/2014/main" val="2881154801"/>
                    </a:ext>
                  </a:extLst>
                </a:gridCol>
                <a:gridCol w="621162">
                  <a:extLst>
                    <a:ext uri="{9D8B030D-6E8A-4147-A177-3AD203B41FA5}">
                      <a16:colId xmlns:a16="http://schemas.microsoft.com/office/drawing/2014/main" val="149411610"/>
                    </a:ext>
                  </a:extLst>
                </a:gridCol>
                <a:gridCol w="641201">
                  <a:extLst>
                    <a:ext uri="{9D8B030D-6E8A-4147-A177-3AD203B41FA5}">
                      <a16:colId xmlns:a16="http://schemas.microsoft.com/office/drawing/2014/main" val="3772630655"/>
                    </a:ext>
                  </a:extLst>
                </a:gridCol>
                <a:gridCol w="981837">
                  <a:extLst>
                    <a:ext uri="{9D8B030D-6E8A-4147-A177-3AD203B41FA5}">
                      <a16:colId xmlns:a16="http://schemas.microsoft.com/office/drawing/2014/main" val="1647290196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회원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ID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Nick-name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Email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게시글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댓글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등급</a:t>
                      </a:r>
                      <a:r>
                        <a:rPr lang="en-US" altLang="ko-KR" sz="700" dirty="0"/>
                        <a:t> (select-box)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7439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abc1775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신기항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/>
                        <a:t>gihang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abc1775@naver.com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일반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우수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정지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2383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우수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55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일반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33475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0244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039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0616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2662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C388475-CF57-284E-AD59-404941ADDC24}"/>
              </a:ext>
            </a:extLst>
          </p:cNvPr>
          <p:cNvSpPr txBox="1"/>
          <p:nvPr/>
        </p:nvSpPr>
        <p:spPr>
          <a:xfrm>
            <a:off x="5627409" y="3867548"/>
            <a:ext cx="235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AFE147-C595-63B8-1BAC-99ECE3988676}"/>
              </a:ext>
            </a:extLst>
          </p:cNvPr>
          <p:cNvSpPr/>
          <p:nvPr/>
        </p:nvSpPr>
        <p:spPr>
          <a:xfrm>
            <a:off x="9277641" y="1945639"/>
            <a:ext cx="102717" cy="2845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C0A56E2D-6831-16F2-5FFB-4BE48058407A}"/>
              </a:ext>
            </a:extLst>
          </p:cNvPr>
          <p:cNvSpPr/>
          <p:nvPr/>
        </p:nvSpPr>
        <p:spPr>
          <a:xfrm>
            <a:off x="6973637" y="1168859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00" dirty="0">
                <a:solidFill>
                  <a:schemeClr val="bg2">
                    <a:lumMod val="75000"/>
                  </a:schemeClr>
                </a:solidFill>
              </a:rPr>
              <a:t>사용자 검색</a:t>
            </a:r>
            <a:endParaRPr kumimoji="1" lang="ko-Kore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8" name="모서리가 둥근 직사각형 20">
            <a:extLst>
              <a:ext uri="{FF2B5EF4-FFF2-40B4-BE49-F238E27FC236}">
                <a16:creationId xmlns:a16="http://schemas.microsoft.com/office/drawing/2014/main" id="{EFD7F4DD-BF52-437B-FF4C-4B0EB3A047F6}"/>
              </a:ext>
            </a:extLst>
          </p:cNvPr>
          <p:cNvSpPr/>
          <p:nvPr/>
        </p:nvSpPr>
        <p:spPr>
          <a:xfrm>
            <a:off x="8623030" y="1164333"/>
            <a:ext cx="507622" cy="215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검색</a:t>
            </a:r>
            <a:endParaRPr kumimoji="1" lang="ko-Kore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2F1929-EEE9-E8BB-4C11-39CF72DB720F}"/>
              </a:ext>
            </a:extLst>
          </p:cNvPr>
          <p:cNvSpPr/>
          <p:nvPr/>
        </p:nvSpPr>
        <p:spPr>
          <a:xfrm>
            <a:off x="2188517" y="2209562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59D4FAE-79CA-976E-5328-34E45DE488C2}"/>
              </a:ext>
            </a:extLst>
          </p:cNvPr>
          <p:cNvSpPr/>
          <p:nvPr/>
        </p:nvSpPr>
        <p:spPr>
          <a:xfrm>
            <a:off x="2183360" y="2392259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0AF1B96-6AB0-63B4-703C-CE4374A0FA2C}"/>
              </a:ext>
            </a:extLst>
          </p:cNvPr>
          <p:cNvSpPr/>
          <p:nvPr/>
        </p:nvSpPr>
        <p:spPr>
          <a:xfrm>
            <a:off x="2183360" y="2606810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EDAAA0-D433-486E-AD58-B5F8F4D8963E}"/>
              </a:ext>
            </a:extLst>
          </p:cNvPr>
          <p:cNvSpPr/>
          <p:nvPr/>
        </p:nvSpPr>
        <p:spPr>
          <a:xfrm>
            <a:off x="2178203" y="2792536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모서리가 둥근 직사각형 20">
            <a:extLst>
              <a:ext uri="{FF2B5EF4-FFF2-40B4-BE49-F238E27FC236}">
                <a16:creationId xmlns:a16="http://schemas.microsoft.com/office/drawing/2014/main" id="{1CA988E8-46EA-46E4-DA94-10AF34BDE236}"/>
              </a:ext>
            </a:extLst>
          </p:cNvPr>
          <p:cNvSpPr/>
          <p:nvPr/>
        </p:nvSpPr>
        <p:spPr>
          <a:xfrm>
            <a:off x="8191908" y="1631704"/>
            <a:ext cx="1128832" cy="215769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탈퇴 시키기</a:t>
            </a:r>
            <a:endParaRPr kumimoji="1" lang="ko-Kore-KR" altLang="en-US" sz="1000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F1C0762-F759-9913-337D-66D02B95B533}"/>
              </a:ext>
            </a:extLst>
          </p:cNvPr>
          <p:cNvSpPr/>
          <p:nvPr/>
        </p:nvSpPr>
        <p:spPr>
          <a:xfrm>
            <a:off x="9063083" y="107990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1C7D2A5-8DB1-1EB1-344B-4D48AFA6255B}"/>
              </a:ext>
            </a:extLst>
          </p:cNvPr>
          <p:cNvSpPr/>
          <p:nvPr/>
        </p:nvSpPr>
        <p:spPr>
          <a:xfrm>
            <a:off x="9095214" y="144821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75F8D07-1989-37D5-F5E4-F36B5291740E}"/>
              </a:ext>
            </a:extLst>
          </p:cNvPr>
          <p:cNvSpPr/>
          <p:nvPr/>
        </p:nvSpPr>
        <p:spPr>
          <a:xfrm>
            <a:off x="5482901" y="2990452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4</a:t>
            </a:r>
            <a:endParaRPr lang="ko-KR" altLang="en-US" sz="20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BEFC74D-6A91-4551-1DE2-4C30A2D847F0}"/>
              </a:ext>
            </a:extLst>
          </p:cNvPr>
          <p:cNvSpPr/>
          <p:nvPr/>
        </p:nvSpPr>
        <p:spPr>
          <a:xfrm>
            <a:off x="2079458" y="2952941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5</a:t>
            </a:r>
            <a:endParaRPr lang="ko-KR" altLang="en-US" sz="20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E680361-9DF2-7902-2EF4-DF7BA5609BC5}"/>
              </a:ext>
            </a:extLst>
          </p:cNvPr>
          <p:cNvSpPr/>
          <p:nvPr/>
        </p:nvSpPr>
        <p:spPr>
          <a:xfrm>
            <a:off x="9166253" y="4032815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6</a:t>
            </a:r>
            <a:endParaRPr lang="ko-KR" altLang="en-US" sz="20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80E8CAC-23E8-520A-4F2E-4625704EFBCD}"/>
              </a:ext>
            </a:extLst>
          </p:cNvPr>
          <p:cNvSpPr/>
          <p:nvPr/>
        </p:nvSpPr>
        <p:spPr>
          <a:xfrm>
            <a:off x="3676971" y="2343860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7</a:t>
            </a:r>
            <a:endParaRPr lang="ko-KR" altLang="en-US" sz="2000" dirty="0"/>
          </a:p>
        </p:txBody>
      </p:sp>
      <p:sp>
        <p:nvSpPr>
          <p:cNvPr id="54" name="모서리가 둥근 직사각형 20">
            <a:extLst>
              <a:ext uri="{FF2B5EF4-FFF2-40B4-BE49-F238E27FC236}">
                <a16:creationId xmlns:a16="http://schemas.microsoft.com/office/drawing/2014/main" id="{9CE6D49D-5718-D885-4E2E-B35D28AB9CDB}"/>
              </a:ext>
            </a:extLst>
          </p:cNvPr>
          <p:cNvSpPr/>
          <p:nvPr/>
        </p:nvSpPr>
        <p:spPr>
          <a:xfrm>
            <a:off x="6939451" y="1645264"/>
            <a:ext cx="1096712" cy="215769"/>
          </a:xfrm>
          <a:prstGeom prst="roundRect">
            <a:avLst/>
          </a:prstGeom>
          <a:solidFill>
            <a:schemeClr val="accent5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수정 하기</a:t>
            </a:r>
            <a:endParaRPr kumimoji="1" lang="ko-Kore-KR" altLang="en-US" sz="10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0DB2FD0-C326-2162-0A3F-3DC9455925AD}"/>
              </a:ext>
            </a:extLst>
          </p:cNvPr>
          <p:cNvSpPr/>
          <p:nvPr/>
        </p:nvSpPr>
        <p:spPr>
          <a:xfrm>
            <a:off x="2153384" y="1729875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회원번호 순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139210A-171A-9AD2-69FD-060E27F9DDE3}"/>
              </a:ext>
            </a:extLst>
          </p:cNvPr>
          <p:cNvSpPr/>
          <p:nvPr/>
        </p:nvSpPr>
        <p:spPr>
          <a:xfrm>
            <a:off x="3187813" y="1739588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게시글 순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A98DD0F2-8B0B-2F70-9D9E-A2F8D316CB42}"/>
              </a:ext>
            </a:extLst>
          </p:cNvPr>
          <p:cNvSpPr/>
          <p:nvPr/>
        </p:nvSpPr>
        <p:spPr>
          <a:xfrm>
            <a:off x="4215864" y="1739588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댓글 순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66B8ECF-B4F6-192F-235D-9D1FB8965E1C}"/>
              </a:ext>
            </a:extLst>
          </p:cNvPr>
          <p:cNvSpPr/>
          <p:nvPr/>
        </p:nvSpPr>
        <p:spPr>
          <a:xfrm>
            <a:off x="9134830" y="209451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8</a:t>
            </a:r>
            <a:endParaRPr lang="ko-KR" altLang="en-US" sz="20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869266C-6AE3-063F-8DA5-21CD673E6862}"/>
              </a:ext>
            </a:extLst>
          </p:cNvPr>
          <p:cNvSpPr/>
          <p:nvPr/>
        </p:nvSpPr>
        <p:spPr>
          <a:xfrm>
            <a:off x="5079148" y="160471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9</a:t>
            </a:r>
            <a:endParaRPr lang="ko-KR" altLang="en-US" sz="20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924648EB-2838-AD03-634F-7394EC0230DF}"/>
              </a:ext>
            </a:extLst>
          </p:cNvPr>
          <p:cNvSpPr/>
          <p:nvPr/>
        </p:nvSpPr>
        <p:spPr>
          <a:xfrm>
            <a:off x="7813625" y="1437132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35C7847-0FB5-1055-C8C9-29DDDE87F0D6}"/>
              </a:ext>
            </a:extLst>
          </p:cNvPr>
          <p:cNvSpPr/>
          <p:nvPr/>
        </p:nvSpPr>
        <p:spPr>
          <a:xfrm>
            <a:off x="6181036" y="1164333"/>
            <a:ext cx="695114" cy="21576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8064D88-838B-C6C7-7400-7FA5057DDA85}"/>
              </a:ext>
            </a:extLst>
          </p:cNvPr>
          <p:cNvSpPr/>
          <p:nvPr/>
        </p:nvSpPr>
        <p:spPr>
          <a:xfrm>
            <a:off x="6175353" y="1375739"/>
            <a:ext cx="701730" cy="4717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닉네임</a:t>
            </a:r>
          </a:p>
        </p:txBody>
      </p:sp>
    </p:spTree>
    <p:extLst>
      <p:ext uri="{BB962C8B-B14F-4D97-AF65-F5344CB8AC3E}">
        <p14:creationId xmlns:p14="http://schemas.microsoft.com/office/powerpoint/2010/main" val="273668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관리자가 운영자를 지정합니다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 권한이 부여된 계정을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버튼을 클릭하면 해당 계정의 권한이 내려갑니다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회원관리 페이지의 회원관리와 같은 동작을 수행합니다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체크박스를 클릭하고 권한 부여 버튼을 클릭할 시 체크된 계정의 권한이 운영자로 수정됩니다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권한 할당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206595" y="900148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11F0B-A01A-8ECC-CE07-7CA8E3F2B135}"/>
              </a:ext>
            </a:extLst>
          </p:cNvPr>
          <p:cNvSpPr txBox="1"/>
          <p:nvPr/>
        </p:nvSpPr>
        <p:spPr>
          <a:xfrm>
            <a:off x="2164766" y="103285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운영자 권한 할당</a:t>
            </a:r>
          </a:p>
        </p:txBody>
      </p:sp>
      <p:graphicFrame>
        <p:nvGraphicFramePr>
          <p:cNvPr id="13" name="표 14">
            <a:extLst>
              <a:ext uri="{FF2B5EF4-FFF2-40B4-BE49-F238E27FC236}">
                <a16:creationId xmlns:a16="http://schemas.microsoft.com/office/drawing/2014/main" id="{C611FD55-8FA2-7257-3803-475DEBDC8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30888"/>
              </p:ext>
            </p:extLst>
          </p:nvPr>
        </p:nvGraphicFramePr>
        <p:xfrm>
          <a:off x="2175811" y="3639088"/>
          <a:ext cx="7138609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62">
                  <a:extLst>
                    <a:ext uri="{9D8B030D-6E8A-4147-A177-3AD203B41FA5}">
                      <a16:colId xmlns:a16="http://schemas.microsoft.com/office/drawing/2014/main" val="2105857774"/>
                    </a:ext>
                  </a:extLst>
                </a:gridCol>
                <a:gridCol w="628352">
                  <a:extLst>
                    <a:ext uri="{9D8B030D-6E8A-4147-A177-3AD203B41FA5}">
                      <a16:colId xmlns:a16="http://schemas.microsoft.com/office/drawing/2014/main" val="2264385396"/>
                    </a:ext>
                  </a:extLst>
                </a:gridCol>
                <a:gridCol w="768105">
                  <a:extLst>
                    <a:ext uri="{9D8B030D-6E8A-4147-A177-3AD203B41FA5}">
                      <a16:colId xmlns:a16="http://schemas.microsoft.com/office/drawing/2014/main" val="1109963694"/>
                    </a:ext>
                  </a:extLst>
                </a:gridCol>
                <a:gridCol w="841575">
                  <a:extLst>
                    <a:ext uri="{9D8B030D-6E8A-4147-A177-3AD203B41FA5}">
                      <a16:colId xmlns:a16="http://schemas.microsoft.com/office/drawing/2014/main" val="2041470876"/>
                    </a:ext>
                  </a:extLst>
                </a:gridCol>
                <a:gridCol w="1088703">
                  <a:extLst>
                    <a:ext uri="{9D8B030D-6E8A-4147-A177-3AD203B41FA5}">
                      <a16:colId xmlns:a16="http://schemas.microsoft.com/office/drawing/2014/main" val="3834672956"/>
                    </a:ext>
                  </a:extLst>
                </a:gridCol>
                <a:gridCol w="1342512">
                  <a:extLst>
                    <a:ext uri="{9D8B030D-6E8A-4147-A177-3AD203B41FA5}">
                      <a16:colId xmlns:a16="http://schemas.microsoft.com/office/drawing/2014/main" val="2881154801"/>
                    </a:ext>
                  </a:extLst>
                </a:gridCol>
                <a:gridCol w="621162">
                  <a:extLst>
                    <a:ext uri="{9D8B030D-6E8A-4147-A177-3AD203B41FA5}">
                      <a16:colId xmlns:a16="http://schemas.microsoft.com/office/drawing/2014/main" val="149411610"/>
                    </a:ext>
                  </a:extLst>
                </a:gridCol>
                <a:gridCol w="482613">
                  <a:extLst>
                    <a:ext uri="{9D8B030D-6E8A-4147-A177-3AD203B41FA5}">
                      <a16:colId xmlns:a16="http://schemas.microsoft.com/office/drawing/2014/main" val="3772630655"/>
                    </a:ext>
                  </a:extLst>
                </a:gridCol>
                <a:gridCol w="1140425">
                  <a:extLst>
                    <a:ext uri="{9D8B030D-6E8A-4147-A177-3AD203B41FA5}">
                      <a16:colId xmlns:a16="http://schemas.microsoft.com/office/drawing/2014/main" val="1647290196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회원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ID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Nick-name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Email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게시글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댓글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등급</a:t>
                      </a:r>
                      <a:r>
                        <a:rPr lang="en-US" altLang="ko-KR" sz="700" dirty="0"/>
                        <a:t> (select-box)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7439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abc1775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신기항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/>
                        <a:t>gihang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abc1775@naver.com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일반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우수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정지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2383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우수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55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일반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33475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0244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039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0616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2662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AFE147-C595-63B8-1BAC-99ECE3988676}"/>
              </a:ext>
            </a:extLst>
          </p:cNvPr>
          <p:cNvSpPr/>
          <p:nvPr/>
        </p:nvSpPr>
        <p:spPr>
          <a:xfrm>
            <a:off x="9314421" y="3639088"/>
            <a:ext cx="66647" cy="231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C0A56E2D-6831-16F2-5FFB-4BE48058407A}"/>
              </a:ext>
            </a:extLst>
          </p:cNvPr>
          <p:cNvSpPr/>
          <p:nvPr/>
        </p:nvSpPr>
        <p:spPr>
          <a:xfrm>
            <a:off x="7010417" y="2862307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00" dirty="0">
                <a:solidFill>
                  <a:schemeClr val="bg2">
                    <a:lumMod val="75000"/>
                  </a:schemeClr>
                </a:solidFill>
              </a:rPr>
              <a:t>사용자 검색</a:t>
            </a:r>
            <a:endParaRPr kumimoji="1" lang="ko-Kore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8" name="모서리가 둥근 직사각형 20">
            <a:extLst>
              <a:ext uri="{FF2B5EF4-FFF2-40B4-BE49-F238E27FC236}">
                <a16:creationId xmlns:a16="http://schemas.microsoft.com/office/drawing/2014/main" id="{EFD7F4DD-BF52-437B-FF4C-4B0EB3A047F6}"/>
              </a:ext>
            </a:extLst>
          </p:cNvPr>
          <p:cNvSpPr/>
          <p:nvPr/>
        </p:nvSpPr>
        <p:spPr>
          <a:xfrm>
            <a:off x="8659810" y="2857781"/>
            <a:ext cx="507622" cy="215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검색</a:t>
            </a:r>
            <a:endParaRPr kumimoji="1" lang="ko-Kore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2F1929-EEE9-E8BB-4C11-39CF72DB720F}"/>
              </a:ext>
            </a:extLst>
          </p:cNvPr>
          <p:cNvSpPr/>
          <p:nvPr/>
        </p:nvSpPr>
        <p:spPr>
          <a:xfrm>
            <a:off x="2242459" y="3880897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59D4FAE-79CA-976E-5328-34E45DE488C2}"/>
              </a:ext>
            </a:extLst>
          </p:cNvPr>
          <p:cNvSpPr/>
          <p:nvPr/>
        </p:nvSpPr>
        <p:spPr>
          <a:xfrm>
            <a:off x="2224214" y="4281962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0AF1B96-6AB0-63B4-703C-CE4374A0FA2C}"/>
              </a:ext>
            </a:extLst>
          </p:cNvPr>
          <p:cNvSpPr/>
          <p:nvPr/>
        </p:nvSpPr>
        <p:spPr>
          <a:xfrm>
            <a:off x="2224214" y="4487235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EDAAA0-D433-486E-AD58-B5F8F4D8963E}"/>
              </a:ext>
            </a:extLst>
          </p:cNvPr>
          <p:cNvSpPr/>
          <p:nvPr/>
        </p:nvSpPr>
        <p:spPr>
          <a:xfrm>
            <a:off x="2224214" y="4683311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모서리가 둥근 직사각형 20">
            <a:extLst>
              <a:ext uri="{FF2B5EF4-FFF2-40B4-BE49-F238E27FC236}">
                <a16:creationId xmlns:a16="http://schemas.microsoft.com/office/drawing/2014/main" id="{1CA988E8-46EA-46E4-DA94-10AF34BDE236}"/>
              </a:ext>
            </a:extLst>
          </p:cNvPr>
          <p:cNvSpPr/>
          <p:nvPr/>
        </p:nvSpPr>
        <p:spPr>
          <a:xfrm>
            <a:off x="7912194" y="3334593"/>
            <a:ext cx="1239136" cy="215769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/>
              <a:t>운영자 권한 부여</a:t>
            </a:r>
            <a:endParaRPr kumimoji="1" lang="ko-Kore-KR" altLang="en-US" sz="10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0DB2FD0-C326-2162-0A3F-3DC9455925AD}"/>
              </a:ext>
            </a:extLst>
          </p:cNvPr>
          <p:cNvSpPr/>
          <p:nvPr/>
        </p:nvSpPr>
        <p:spPr>
          <a:xfrm>
            <a:off x="2190164" y="3423323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회원번호 순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139210A-171A-9AD2-69FD-060E27F9DDE3}"/>
              </a:ext>
            </a:extLst>
          </p:cNvPr>
          <p:cNvSpPr/>
          <p:nvPr/>
        </p:nvSpPr>
        <p:spPr>
          <a:xfrm>
            <a:off x="3224593" y="3433036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게시글 순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A98DD0F2-8B0B-2F70-9D9E-A2F8D316CB42}"/>
              </a:ext>
            </a:extLst>
          </p:cNvPr>
          <p:cNvSpPr/>
          <p:nvPr/>
        </p:nvSpPr>
        <p:spPr>
          <a:xfrm>
            <a:off x="4252644" y="3433036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댓글 순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35C7847-0FB5-1055-C8C9-29DDDE87F0D6}"/>
              </a:ext>
            </a:extLst>
          </p:cNvPr>
          <p:cNvSpPr/>
          <p:nvPr/>
        </p:nvSpPr>
        <p:spPr>
          <a:xfrm>
            <a:off x="6217816" y="2857781"/>
            <a:ext cx="695114" cy="21576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8064D88-838B-C6C7-7400-7FA5057DDA85}"/>
              </a:ext>
            </a:extLst>
          </p:cNvPr>
          <p:cNvSpPr/>
          <p:nvPr/>
        </p:nvSpPr>
        <p:spPr>
          <a:xfrm>
            <a:off x="6212133" y="3069187"/>
            <a:ext cx="701730" cy="4717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DF091A9-FD70-4872-6903-D5BF24AD0685}"/>
              </a:ext>
            </a:extLst>
          </p:cNvPr>
          <p:cNvSpPr/>
          <p:nvPr/>
        </p:nvSpPr>
        <p:spPr>
          <a:xfrm>
            <a:off x="2242459" y="4089831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0" name="표 14">
            <a:extLst>
              <a:ext uri="{FF2B5EF4-FFF2-40B4-BE49-F238E27FC236}">
                <a16:creationId xmlns:a16="http://schemas.microsoft.com/office/drawing/2014/main" id="{9CA17717-3BF3-EDB7-F8FD-FB9C6FFBF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606342"/>
              </p:ext>
            </p:extLst>
          </p:nvPr>
        </p:nvGraphicFramePr>
        <p:xfrm>
          <a:off x="2185281" y="1760398"/>
          <a:ext cx="7129139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060">
                  <a:extLst>
                    <a:ext uri="{9D8B030D-6E8A-4147-A177-3AD203B41FA5}">
                      <a16:colId xmlns:a16="http://schemas.microsoft.com/office/drawing/2014/main" val="2264385396"/>
                    </a:ext>
                  </a:extLst>
                </a:gridCol>
                <a:gridCol w="628887">
                  <a:extLst>
                    <a:ext uri="{9D8B030D-6E8A-4147-A177-3AD203B41FA5}">
                      <a16:colId xmlns:a16="http://schemas.microsoft.com/office/drawing/2014/main" val="1109963694"/>
                    </a:ext>
                  </a:extLst>
                </a:gridCol>
                <a:gridCol w="759910">
                  <a:extLst>
                    <a:ext uri="{9D8B030D-6E8A-4147-A177-3AD203B41FA5}">
                      <a16:colId xmlns:a16="http://schemas.microsoft.com/office/drawing/2014/main" val="2041470876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3834672956"/>
                    </a:ext>
                  </a:extLst>
                </a:gridCol>
                <a:gridCol w="1212237">
                  <a:extLst>
                    <a:ext uri="{9D8B030D-6E8A-4147-A177-3AD203B41FA5}">
                      <a16:colId xmlns:a16="http://schemas.microsoft.com/office/drawing/2014/main" val="2881154801"/>
                    </a:ext>
                  </a:extLst>
                </a:gridCol>
                <a:gridCol w="573957">
                  <a:extLst>
                    <a:ext uri="{9D8B030D-6E8A-4147-A177-3AD203B41FA5}">
                      <a16:colId xmlns:a16="http://schemas.microsoft.com/office/drawing/2014/main" val="149411610"/>
                    </a:ext>
                  </a:extLst>
                </a:gridCol>
                <a:gridCol w="735227">
                  <a:extLst>
                    <a:ext uri="{9D8B030D-6E8A-4147-A177-3AD203B41FA5}">
                      <a16:colId xmlns:a16="http://schemas.microsoft.com/office/drawing/2014/main" val="3772630655"/>
                    </a:ext>
                  </a:extLst>
                </a:gridCol>
                <a:gridCol w="920579">
                  <a:extLst>
                    <a:ext uri="{9D8B030D-6E8A-4147-A177-3AD203B41FA5}">
                      <a16:colId xmlns:a16="http://schemas.microsoft.com/office/drawing/2014/main" val="1647290196"/>
                    </a:ext>
                  </a:extLst>
                </a:gridCol>
                <a:gridCol w="683225">
                  <a:extLst>
                    <a:ext uri="{9D8B030D-6E8A-4147-A177-3AD203B41FA5}">
                      <a16:colId xmlns:a16="http://schemas.microsoft.com/office/drawing/2014/main" val="3544487549"/>
                    </a:ext>
                  </a:extLst>
                </a:gridCol>
              </a:tblGrid>
              <a:tr h="1608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회원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ID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Nick-name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Email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게시글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댓글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권한 해제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74391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abc1775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신기항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/>
                        <a:t>gihang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abc1775@naver.com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23833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5505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334755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024471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75FED7B5-F1EF-826D-5F8A-C5E7FAEF9C0E}"/>
              </a:ext>
            </a:extLst>
          </p:cNvPr>
          <p:cNvSpPr txBox="1"/>
          <p:nvPr/>
        </p:nvSpPr>
        <p:spPr>
          <a:xfrm>
            <a:off x="2157421" y="140273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운영자 목록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F730DB-BB44-C560-E034-A55B8973C77E}"/>
              </a:ext>
            </a:extLst>
          </p:cNvPr>
          <p:cNvSpPr txBox="1"/>
          <p:nvPr/>
        </p:nvSpPr>
        <p:spPr>
          <a:xfrm>
            <a:off x="2164766" y="293920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 조회</a:t>
            </a:r>
          </a:p>
        </p:txBody>
      </p:sp>
      <p:sp>
        <p:nvSpPr>
          <p:cNvPr id="63" name="모서리가 둥근 직사각형 20">
            <a:extLst>
              <a:ext uri="{FF2B5EF4-FFF2-40B4-BE49-F238E27FC236}">
                <a16:creationId xmlns:a16="http://schemas.microsoft.com/office/drawing/2014/main" id="{B3F95FFC-4B05-A473-B6AA-96B333B9EDCB}"/>
              </a:ext>
            </a:extLst>
          </p:cNvPr>
          <p:cNvSpPr/>
          <p:nvPr/>
        </p:nvSpPr>
        <p:spPr>
          <a:xfrm>
            <a:off x="8676093" y="1987012"/>
            <a:ext cx="569043" cy="140239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권한 해제</a:t>
            </a:r>
            <a:endParaRPr kumimoji="1" lang="ko-Kore-KR" altLang="en-US" sz="600" dirty="0"/>
          </a:p>
        </p:txBody>
      </p:sp>
      <p:sp>
        <p:nvSpPr>
          <p:cNvPr id="64" name="모서리가 둥근 직사각형 20">
            <a:extLst>
              <a:ext uri="{FF2B5EF4-FFF2-40B4-BE49-F238E27FC236}">
                <a16:creationId xmlns:a16="http://schemas.microsoft.com/office/drawing/2014/main" id="{227B04FC-1F9F-E64C-8F77-032A02011874}"/>
              </a:ext>
            </a:extLst>
          </p:cNvPr>
          <p:cNvSpPr/>
          <p:nvPr/>
        </p:nvSpPr>
        <p:spPr>
          <a:xfrm>
            <a:off x="8694484" y="2184613"/>
            <a:ext cx="569043" cy="140239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권한 해제</a:t>
            </a:r>
            <a:endParaRPr kumimoji="1" lang="ko-Kore-KR" altLang="en-US" sz="600" dirty="0"/>
          </a:p>
        </p:txBody>
      </p:sp>
      <p:sp>
        <p:nvSpPr>
          <p:cNvPr id="65" name="모서리가 둥근 직사각형 20">
            <a:extLst>
              <a:ext uri="{FF2B5EF4-FFF2-40B4-BE49-F238E27FC236}">
                <a16:creationId xmlns:a16="http://schemas.microsoft.com/office/drawing/2014/main" id="{D623F26D-8528-9E13-4F1A-FC1D4BD72697}"/>
              </a:ext>
            </a:extLst>
          </p:cNvPr>
          <p:cNvSpPr/>
          <p:nvPr/>
        </p:nvSpPr>
        <p:spPr>
          <a:xfrm>
            <a:off x="8692849" y="2381170"/>
            <a:ext cx="569043" cy="140239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권한 해제</a:t>
            </a:r>
            <a:endParaRPr kumimoji="1" lang="ko-Kore-KR" altLang="en-US" sz="600" dirty="0"/>
          </a:p>
        </p:txBody>
      </p:sp>
      <p:sp>
        <p:nvSpPr>
          <p:cNvPr id="66" name="모서리가 둥근 직사각형 20">
            <a:extLst>
              <a:ext uri="{FF2B5EF4-FFF2-40B4-BE49-F238E27FC236}">
                <a16:creationId xmlns:a16="http://schemas.microsoft.com/office/drawing/2014/main" id="{7064527F-3A28-460E-ECE3-D3329B137C73}"/>
              </a:ext>
            </a:extLst>
          </p:cNvPr>
          <p:cNvSpPr/>
          <p:nvPr/>
        </p:nvSpPr>
        <p:spPr>
          <a:xfrm>
            <a:off x="8692849" y="2572116"/>
            <a:ext cx="569043" cy="140239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권한 해제</a:t>
            </a:r>
            <a:endParaRPr kumimoji="1" lang="ko-Kore-KR" altLang="en-US" sz="600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9F32F8B7-5DC1-5E30-3C52-666C5DA95D9B}"/>
              </a:ext>
            </a:extLst>
          </p:cNvPr>
          <p:cNvSpPr/>
          <p:nvPr/>
        </p:nvSpPr>
        <p:spPr>
          <a:xfrm>
            <a:off x="3269063" y="1407423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2B82236B-C393-E153-AD78-89B964218688}"/>
              </a:ext>
            </a:extLst>
          </p:cNvPr>
          <p:cNvSpPr/>
          <p:nvPr/>
        </p:nvSpPr>
        <p:spPr>
          <a:xfrm>
            <a:off x="9178962" y="175126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FDA95E07-49B5-A2AD-10E2-6222AA72DE2C}"/>
              </a:ext>
            </a:extLst>
          </p:cNvPr>
          <p:cNvSpPr/>
          <p:nvPr/>
        </p:nvSpPr>
        <p:spPr>
          <a:xfrm>
            <a:off x="3104217" y="2942750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24318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관리자가 게시판을 관리합니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기본 게시판 목록을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관리자가 추가할 수 있는 게시판을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 정보 중 수정 가능한 정보를 수정할 수 있는 게시판 수정 페이지로 이동합니다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게시판의 순서를 조정합니다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기본 게시판이 추가 가능한 게시판보다 상위에 위치해 있으며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 아래 화살표를 클릭하면 위아래의 위치가 바뀝니다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게시판을 추가 할 수 있는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모달창입니다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아래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버튼을 클릭 시 나타납니다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권한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 정보를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전송하여 게시판을 추가합니다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추가한 후 게시판 목록이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update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 관리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88203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11F0B-A01A-8ECC-CE07-7CA8E3F2B135}"/>
              </a:ext>
            </a:extLst>
          </p:cNvPr>
          <p:cNvSpPr txBox="1"/>
          <p:nvPr/>
        </p:nvSpPr>
        <p:spPr>
          <a:xfrm>
            <a:off x="2164766" y="103285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 관리</a:t>
            </a:r>
          </a:p>
        </p:txBody>
      </p:sp>
      <p:graphicFrame>
        <p:nvGraphicFramePr>
          <p:cNvPr id="13" name="표 14">
            <a:extLst>
              <a:ext uri="{FF2B5EF4-FFF2-40B4-BE49-F238E27FC236}">
                <a16:creationId xmlns:a16="http://schemas.microsoft.com/office/drawing/2014/main" id="{C611FD55-8FA2-7257-3803-475DEBDC8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902846"/>
              </p:ext>
            </p:extLst>
          </p:nvPr>
        </p:nvGraphicFramePr>
        <p:xfrm>
          <a:off x="2214324" y="3857429"/>
          <a:ext cx="7181771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05857774"/>
                    </a:ext>
                  </a:extLst>
                </a:gridCol>
                <a:gridCol w="672108">
                  <a:extLst>
                    <a:ext uri="{9D8B030D-6E8A-4147-A177-3AD203B41FA5}">
                      <a16:colId xmlns:a16="http://schemas.microsoft.com/office/drawing/2014/main" val="2264385396"/>
                    </a:ext>
                  </a:extLst>
                </a:gridCol>
                <a:gridCol w="704335">
                  <a:extLst>
                    <a:ext uri="{9D8B030D-6E8A-4147-A177-3AD203B41FA5}">
                      <a16:colId xmlns:a16="http://schemas.microsoft.com/office/drawing/2014/main" val="1109963694"/>
                    </a:ext>
                  </a:extLst>
                </a:gridCol>
                <a:gridCol w="2075935">
                  <a:extLst>
                    <a:ext uri="{9D8B030D-6E8A-4147-A177-3AD203B41FA5}">
                      <a16:colId xmlns:a16="http://schemas.microsoft.com/office/drawing/2014/main" val="2041470876"/>
                    </a:ext>
                  </a:extLst>
                </a:gridCol>
                <a:gridCol w="599303">
                  <a:extLst>
                    <a:ext uri="{9D8B030D-6E8A-4147-A177-3AD203B41FA5}">
                      <a16:colId xmlns:a16="http://schemas.microsoft.com/office/drawing/2014/main" val="3834672956"/>
                    </a:ext>
                  </a:extLst>
                </a:gridCol>
                <a:gridCol w="500449">
                  <a:extLst>
                    <a:ext uri="{9D8B030D-6E8A-4147-A177-3AD203B41FA5}">
                      <a16:colId xmlns:a16="http://schemas.microsoft.com/office/drawing/2014/main" val="28811548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9411610"/>
                    </a:ext>
                  </a:extLst>
                </a:gridCol>
                <a:gridCol w="636373">
                  <a:extLst>
                    <a:ext uri="{9D8B030D-6E8A-4147-A177-3AD203B41FA5}">
                      <a16:colId xmlns:a16="http://schemas.microsoft.com/office/drawing/2014/main" val="3772630655"/>
                    </a:ext>
                  </a:extLst>
                </a:gridCol>
                <a:gridCol w="636373">
                  <a:extLst>
                    <a:ext uri="{9D8B030D-6E8A-4147-A177-3AD203B41FA5}">
                      <a16:colId xmlns:a16="http://schemas.microsoft.com/office/drawing/2014/main" val="3401849817"/>
                    </a:ext>
                  </a:extLst>
                </a:gridCol>
                <a:gridCol w="691415">
                  <a:extLst>
                    <a:ext uri="{9D8B030D-6E8A-4147-A177-3AD203B41FA5}">
                      <a16:colId xmlns:a16="http://schemas.microsoft.com/office/drawing/2014/main" val="3432055247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게시판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게시글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댓글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권한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7439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spring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spring frame work</a:t>
                      </a:r>
                      <a:r>
                        <a:rPr lang="ko-KR" altLang="en-US" sz="700" dirty="0"/>
                        <a:t>에 대하여 토론하는 게시판</a:t>
                      </a:r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1777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3520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visible(1)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2383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react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react</a:t>
                      </a:r>
                      <a:r>
                        <a:rPr lang="ko-KR" altLang="en-US" sz="700" dirty="0"/>
                        <a:t>에 대하여 토론 및 질문하는 게시판 </a:t>
                      </a:r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1213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4002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hidden(0)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55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개발 고민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개발을 하면서 생긴 고민을 공유 </a:t>
                      </a:r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3255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5131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비회원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33475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0244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039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…..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0616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110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2662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AFE147-C595-63B8-1BAC-99ECE3988676}"/>
              </a:ext>
            </a:extLst>
          </p:cNvPr>
          <p:cNvSpPr/>
          <p:nvPr/>
        </p:nvSpPr>
        <p:spPr>
          <a:xfrm>
            <a:off x="9352935" y="3857429"/>
            <a:ext cx="66647" cy="231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0DB2FD0-C326-2162-0A3F-3DC9455925AD}"/>
              </a:ext>
            </a:extLst>
          </p:cNvPr>
          <p:cNvSpPr/>
          <p:nvPr/>
        </p:nvSpPr>
        <p:spPr>
          <a:xfrm>
            <a:off x="2228678" y="3641664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게시판 번호순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139210A-171A-9AD2-69FD-060E27F9DDE3}"/>
              </a:ext>
            </a:extLst>
          </p:cNvPr>
          <p:cNvSpPr/>
          <p:nvPr/>
        </p:nvSpPr>
        <p:spPr>
          <a:xfrm>
            <a:off x="3263107" y="3651377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게시글 순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A98DD0F2-8B0B-2F70-9D9E-A2F8D316CB42}"/>
              </a:ext>
            </a:extLst>
          </p:cNvPr>
          <p:cNvSpPr/>
          <p:nvPr/>
        </p:nvSpPr>
        <p:spPr>
          <a:xfrm>
            <a:off x="4291158" y="3651377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댓글 순</a:t>
            </a:r>
          </a:p>
        </p:txBody>
      </p:sp>
      <p:graphicFrame>
        <p:nvGraphicFramePr>
          <p:cNvPr id="60" name="표 14">
            <a:extLst>
              <a:ext uri="{FF2B5EF4-FFF2-40B4-BE49-F238E27FC236}">
                <a16:creationId xmlns:a16="http://schemas.microsoft.com/office/drawing/2014/main" id="{9CA17717-3BF3-EDB7-F8FD-FB9C6FFBF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578746"/>
              </p:ext>
            </p:extLst>
          </p:nvPr>
        </p:nvGraphicFramePr>
        <p:xfrm>
          <a:off x="2185281" y="1760398"/>
          <a:ext cx="713864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454">
                  <a:extLst>
                    <a:ext uri="{9D8B030D-6E8A-4147-A177-3AD203B41FA5}">
                      <a16:colId xmlns:a16="http://schemas.microsoft.com/office/drawing/2014/main" val="1136711461"/>
                    </a:ext>
                  </a:extLst>
                </a:gridCol>
                <a:gridCol w="512806">
                  <a:extLst>
                    <a:ext uri="{9D8B030D-6E8A-4147-A177-3AD203B41FA5}">
                      <a16:colId xmlns:a16="http://schemas.microsoft.com/office/drawing/2014/main" val="2264385396"/>
                    </a:ext>
                  </a:extLst>
                </a:gridCol>
                <a:gridCol w="586945">
                  <a:extLst>
                    <a:ext uri="{9D8B030D-6E8A-4147-A177-3AD203B41FA5}">
                      <a16:colId xmlns:a16="http://schemas.microsoft.com/office/drawing/2014/main" val="575746206"/>
                    </a:ext>
                  </a:extLst>
                </a:gridCol>
                <a:gridCol w="932936">
                  <a:extLst>
                    <a:ext uri="{9D8B030D-6E8A-4147-A177-3AD203B41FA5}">
                      <a16:colId xmlns:a16="http://schemas.microsoft.com/office/drawing/2014/main" val="1109963694"/>
                    </a:ext>
                  </a:extLst>
                </a:gridCol>
                <a:gridCol w="1778912">
                  <a:extLst>
                    <a:ext uri="{9D8B030D-6E8A-4147-A177-3AD203B41FA5}">
                      <a16:colId xmlns:a16="http://schemas.microsoft.com/office/drawing/2014/main" val="3834672956"/>
                    </a:ext>
                  </a:extLst>
                </a:gridCol>
                <a:gridCol w="735688">
                  <a:extLst>
                    <a:ext uri="{9D8B030D-6E8A-4147-A177-3AD203B41FA5}">
                      <a16:colId xmlns:a16="http://schemas.microsoft.com/office/drawing/2014/main" val="2881154801"/>
                    </a:ext>
                  </a:extLst>
                </a:gridCol>
                <a:gridCol w="611659">
                  <a:extLst>
                    <a:ext uri="{9D8B030D-6E8A-4147-A177-3AD203B41FA5}">
                      <a16:colId xmlns:a16="http://schemas.microsoft.com/office/drawing/2014/main" val="149411610"/>
                    </a:ext>
                  </a:extLst>
                </a:gridCol>
                <a:gridCol w="586946">
                  <a:extLst>
                    <a:ext uri="{9D8B030D-6E8A-4147-A177-3AD203B41FA5}">
                      <a16:colId xmlns:a16="http://schemas.microsoft.com/office/drawing/2014/main" val="1647290196"/>
                    </a:ext>
                  </a:extLst>
                </a:gridCol>
                <a:gridCol w="816299">
                  <a:extLst>
                    <a:ext uri="{9D8B030D-6E8A-4147-A177-3AD203B41FA5}">
                      <a16:colId xmlns:a16="http://schemas.microsoft.com/office/drawing/2014/main" val="3544487549"/>
                    </a:ext>
                  </a:extLst>
                </a:gridCol>
              </a:tblGrid>
              <a:tr h="1608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순서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게시글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댓글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권한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74391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공지사항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공지사항을 등록하는 </a:t>
                      </a:r>
                      <a:r>
                        <a:rPr lang="en-US" altLang="ko-KR" sz="700" dirty="0"/>
                        <a:t>….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170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23833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자유게시판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자유롭게 글을 등록하는 </a:t>
                      </a:r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1954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15230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5505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 초이스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운영자가 유용하다고 판단하여 선택</a:t>
                      </a:r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89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334755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75FED7B5-F1EF-826D-5F8A-C5E7FAEF9C0E}"/>
              </a:ext>
            </a:extLst>
          </p:cNvPr>
          <p:cNvSpPr txBox="1"/>
          <p:nvPr/>
        </p:nvSpPr>
        <p:spPr>
          <a:xfrm>
            <a:off x="2157421" y="140273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게시판 목록 </a:t>
            </a:r>
            <a:r>
              <a:rPr lang="en-US" altLang="ko-KR" sz="1400" dirty="0"/>
              <a:t>(</a:t>
            </a:r>
            <a:r>
              <a:rPr lang="ko-KR" altLang="en-US" sz="1400" dirty="0"/>
              <a:t>기본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F730DB-BB44-C560-E034-A55B8973C77E}"/>
              </a:ext>
            </a:extLst>
          </p:cNvPr>
          <p:cNvSpPr txBox="1"/>
          <p:nvPr/>
        </p:nvSpPr>
        <p:spPr>
          <a:xfrm>
            <a:off x="2197757" y="3300435"/>
            <a:ext cx="2097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게시판 목록</a:t>
            </a:r>
            <a:r>
              <a:rPr lang="en-US" altLang="ko-KR" sz="1400" dirty="0"/>
              <a:t> (</a:t>
            </a:r>
            <a:r>
              <a:rPr lang="ko-KR" altLang="en-US" sz="1400" dirty="0"/>
              <a:t>수정 가능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9F32F8B7-5DC1-5E30-3C52-666C5DA95D9B}"/>
              </a:ext>
            </a:extLst>
          </p:cNvPr>
          <p:cNvSpPr/>
          <p:nvPr/>
        </p:nvSpPr>
        <p:spPr>
          <a:xfrm>
            <a:off x="3807002" y="139970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9E34E92-7D53-A7E9-99C2-AAE59D471D24}"/>
              </a:ext>
            </a:extLst>
          </p:cNvPr>
          <p:cNvSpPr/>
          <p:nvPr/>
        </p:nvSpPr>
        <p:spPr>
          <a:xfrm>
            <a:off x="4224008" y="330043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53" name="모서리가 둥근 직사각형 20">
            <a:extLst>
              <a:ext uri="{FF2B5EF4-FFF2-40B4-BE49-F238E27FC236}">
                <a16:creationId xmlns:a16="http://schemas.microsoft.com/office/drawing/2014/main" id="{4198CD92-C7B3-F2ED-FAE8-F58D86FBC15B}"/>
              </a:ext>
            </a:extLst>
          </p:cNvPr>
          <p:cNvSpPr/>
          <p:nvPr/>
        </p:nvSpPr>
        <p:spPr>
          <a:xfrm>
            <a:off x="8760405" y="4078435"/>
            <a:ext cx="569043" cy="140239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수정하기</a:t>
            </a:r>
            <a:endParaRPr kumimoji="1" lang="ko-Kore-KR" altLang="en-US" sz="600" dirty="0"/>
          </a:p>
        </p:txBody>
      </p:sp>
      <p:sp>
        <p:nvSpPr>
          <p:cNvPr id="54" name="모서리가 둥근 직사각형 20">
            <a:extLst>
              <a:ext uri="{FF2B5EF4-FFF2-40B4-BE49-F238E27FC236}">
                <a16:creationId xmlns:a16="http://schemas.microsoft.com/office/drawing/2014/main" id="{AC77B57E-1F8E-6576-3E82-0EE4DC82B27A}"/>
              </a:ext>
            </a:extLst>
          </p:cNvPr>
          <p:cNvSpPr/>
          <p:nvPr/>
        </p:nvSpPr>
        <p:spPr>
          <a:xfrm>
            <a:off x="8426872" y="6184076"/>
            <a:ext cx="833319" cy="29445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게시판 추가하기</a:t>
            </a:r>
            <a:endParaRPr kumimoji="1" lang="ko-Kore-KR" altLang="en-US" sz="6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6E80935-05CA-AEA1-830B-09F0CDEB81D9}"/>
              </a:ext>
            </a:extLst>
          </p:cNvPr>
          <p:cNvSpPr/>
          <p:nvPr/>
        </p:nvSpPr>
        <p:spPr>
          <a:xfrm>
            <a:off x="2640013" y="2779697"/>
            <a:ext cx="262048" cy="3077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70F46C50-C76A-56AA-CE5C-A06942BFC07B}"/>
              </a:ext>
            </a:extLst>
          </p:cNvPr>
          <p:cNvSpPr/>
          <p:nvPr/>
        </p:nvSpPr>
        <p:spPr>
          <a:xfrm>
            <a:off x="2715962" y="2950048"/>
            <a:ext cx="111211" cy="123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화살표: 아래쪽 57">
            <a:extLst>
              <a:ext uri="{FF2B5EF4-FFF2-40B4-BE49-F238E27FC236}">
                <a16:creationId xmlns:a16="http://schemas.microsoft.com/office/drawing/2014/main" id="{E36449CE-2A00-2D9A-2C60-CDE28D30A6A3}"/>
              </a:ext>
            </a:extLst>
          </p:cNvPr>
          <p:cNvSpPr/>
          <p:nvPr/>
        </p:nvSpPr>
        <p:spPr>
          <a:xfrm rot="10800000">
            <a:off x="2713852" y="2796067"/>
            <a:ext cx="111211" cy="123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BDB56A72-7606-A472-DBBE-11206FA83192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>
            <a:off x="2391033" y="2099598"/>
            <a:ext cx="248981" cy="8339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20">
            <a:extLst>
              <a:ext uri="{FF2B5EF4-FFF2-40B4-BE49-F238E27FC236}">
                <a16:creationId xmlns:a16="http://schemas.microsoft.com/office/drawing/2014/main" id="{B575D3AD-186D-4840-9263-CC3E9DAE6A24}"/>
              </a:ext>
            </a:extLst>
          </p:cNvPr>
          <p:cNvSpPr/>
          <p:nvPr/>
        </p:nvSpPr>
        <p:spPr>
          <a:xfrm>
            <a:off x="8748408" y="4294204"/>
            <a:ext cx="569043" cy="140239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수정하기</a:t>
            </a:r>
            <a:endParaRPr kumimoji="1" lang="ko-Kore-KR" altLang="en-US" sz="600" dirty="0"/>
          </a:p>
        </p:txBody>
      </p:sp>
      <p:sp>
        <p:nvSpPr>
          <p:cNvPr id="75" name="모서리가 둥근 직사각형 20">
            <a:extLst>
              <a:ext uri="{FF2B5EF4-FFF2-40B4-BE49-F238E27FC236}">
                <a16:creationId xmlns:a16="http://schemas.microsoft.com/office/drawing/2014/main" id="{3C3EE232-B57D-1716-DEBA-F27230A48163}"/>
              </a:ext>
            </a:extLst>
          </p:cNvPr>
          <p:cNvSpPr/>
          <p:nvPr/>
        </p:nvSpPr>
        <p:spPr>
          <a:xfrm>
            <a:off x="8749160" y="4477356"/>
            <a:ext cx="569043" cy="140239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수정하기</a:t>
            </a:r>
            <a:endParaRPr kumimoji="1" lang="ko-Kore-KR" altLang="en-US" sz="600" dirty="0"/>
          </a:p>
        </p:txBody>
      </p:sp>
      <p:sp>
        <p:nvSpPr>
          <p:cNvPr id="76" name="모서리가 둥근 직사각형 20">
            <a:extLst>
              <a:ext uri="{FF2B5EF4-FFF2-40B4-BE49-F238E27FC236}">
                <a16:creationId xmlns:a16="http://schemas.microsoft.com/office/drawing/2014/main" id="{598D013C-1B22-C2C8-00C4-81C0B4FA822F}"/>
              </a:ext>
            </a:extLst>
          </p:cNvPr>
          <p:cNvSpPr/>
          <p:nvPr/>
        </p:nvSpPr>
        <p:spPr>
          <a:xfrm>
            <a:off x="8656559" y="1982472"/>
            <a:ext cx="569043" cy="140239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수정하기</a:t>
            </a:r>
            <a:endParaRPr kumimoji="1" lang="ko-Kore-KR" altLang="en-US" sz="600" dirty="0"/>
          </a:p>
        </p:txBody>
      </p:sp>
      <p:sp>
        <p:nvSpPr>
          <p:cNvPr id="77" name="모서리가 둥근 직사각형 20">
            <a:extLst>
              <a:ext uri="{FF2B5EF4-FFF2-40B4-BE49-F238E27FC236}">
                <a16:creationId xmlns:a16="http://schemas.microsoft.com/office/drawing/2014/main" id="{E79387CF-1D12-4E86-E0E2-396EDBEFB199}"/>
              </a:ext>
            </a:extLst>
          </p:cNvPr>
          <p:cNvSpPr/>
          <p:nvPr/>
        </p:nvSpPr>
        <p:spPr>
          <a:xfrm>
            <a:off x="8649999" y="2168451"/>
            <a:ext cx="569043" cy="140239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수정하기</a:t>
            </a:r>
            <a:endParaRPr kumimoji="1" lang="ko-Kore-KR" altLang="en-US" sz="600" dirty="0"/>
          </a:p>
        </p:txBody>
      </p:sp>
      <p:sp>
        <p:nvSpPr>
          <p:cNvPr id="78" name="모서리가 둥근 직사각형 20">
            <a:extLst>
              <a:ext uri="{FF2B5EF4-FFF2-40B4-BE49-F238E27FC236}">
                <a16:creationId xmlns:a16="http://schemas.microsoft.com/office/drawing/2014/main" id="{B5A13FC6-9C78-8F56-BEEC-D5D8DEF85334}"/>
              </a:ext>
            </a:extLst>
          </p:cNvPr>
          <p:cNvSpPr/>
          <p:nvPr/>
        </p:nvSpPr>
        <p:spPr>
          <a:xfrm>
            <a:off x="8649999" y="2371938"/>
            <a:ext cx="569043" cy="140239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수정하기</a:t>
            </a:r>
            <a:endParaRPr kumimoji="1" lang="ko-Kore-KR" altLang="en-US" sz="600" dirty="0"/>
          </a:p>
        </p:txBody>
      </p:sp>
      <p:graphicFrame>
        <p:nvGraphicFramePr>
          <p:cNvPr id="79" name="표 22">
            <a:extLst>
              <a:ext uri="{FF2B5EF4-FFF2-40B4-BE49-F238E27FC236}">
                <a16:creationId xmlns:a16="http://schemas.microsoft.com/office/drawing/2014/main" id="{70BAB2D0-3AB2-E0C9-4B5D-758DA0DC6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307911"/>
              </p:ext>
            </p:extLst>
          </p:nvPr>
        </p:nvGraphicFramePr>
        <p:xfrm>
          <a:off x="2214324" y="5701071"/>
          <a:ext cx="7052265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179">
                  <a:extLst>
                    <a:ext uri="{9D8B030D-6E8A-4147-A177-3AD203B41FA5}">
                      <a16:colId xmlns:a16="http://schemas.microsoft.com/office/drawing/2014/main" val="4092206503"/>
                    </a:ext>
                  </a:extLst>
                </a:gridCol>
                <a:gridCol w="2397953">
                  <a:extLst>
                    <a:ext uri="{9D8B030D-6E8A-4147-A177-3AD203B41FA5}">
                      <a16:colId xmlns:a16="http://schemas.microsoft.com/office/drawing/2014/main" val="401346831"/>
                    </a:ext>
                  </a:extLst>
                </a:gridCol>
                <a:gridCol w="1253468">
                  <a:extLst>
                    <a:ext uri="{9D8B030D-6E8A-4147-A177-3AD203B41FA5}">
                      <a16:colId xmlns:a16="http://schemas.microsoft.com/office/drawing/2014/main" val="1176851530"/>
                    </a:ext>
                  </a:extLst>
                </a:gridCol>
                <a:gridCol w="2272665">
                  <a:extLst>
                    <a:ext uri="{9D8B030D-6E8A-4147-A177-3AD203B41FA5}">
                      <a16:colId xmlns:a16="http://schemas.microsoft.com/office/drawing/2014/main" val="1546945350"/>
                    </a:ext>
                  </a:extLst>
                </a:gridCol>
              </a:tblGrid>
              <a:tr h="166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3"/>
                          </a:solidFill>
                        </a:rPr>
                        <a:t>게시판 이름 입력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권한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사용자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||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운영자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||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768607"/>
                  </a:ext>
                </a:extLst>
              </a:tr>
              <a:tr h="166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accent3"/>
                          </a:solidFill>
                        </a:rPr>
                        <a:t>Text Area </a:t>
                      </a:r>
                      <a:r>
                        <a:rPr lang="ko-KR" altLang="en-US" sz="800" dirty="0">
                          <a:solidFill>
                            <a:schemeClr val="accent3"/>
                          </a:solidFill>
                        </a:rPr>
                        <a:t>입니다</a:t>
                      </a:r>
                      <a:r>
                        <a:rPr lang="en-US" altLang="ko-KR" sz="800" dirty="0">
                          <a:solidFill>
                            <a:schemeClr val="accent3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7622"/>
                  </a:ext>
                </a:extLst>
              </a:tr>
            </a:tbl>
          </a:graphicData>
        </a:graphic>
      </p:graphicFrame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A9B7D674-116B-C8BE-CAC5-9A528C53089D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2300863" y="2933585"/>
            <a:ext cx="339151" cy="12112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3C41C0AF-59F1-2A54-8646-E56978EE00F5}"/>
              </a:ext>
            </a:extLst>
          </p:cNvPr>
          <p:cNvSpPr/>
          <p:nvPr/>
        </p:nvSpPr>
        <p:spPr>
          <a:xfrm>
            <a:off x="9130012" y="1891365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181D311-0540-F7B7-CCF6-814DC93E5E8B}"/>
              </a:ext>
            </a:extLst>
          </p:cNvPr>
          <p:cNvSpPr/>
          <p:nvPr/>
        </p:nvSpPr>
        <p:spPr>
          <a:xfrm>
            <a:off x="2975795" y="277969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4</a:t>
            </a:r>
            <a:endParaRPr lang="ko-KR" altLang="en-US" sz="2000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5DCDEA8D-FAE5-AA03-5EB4-7BD3372258AF}"/>
              </a:ext>
            </a:extLst>
          </p:cNvPr>
          <p:cNvSpPr/>
          <p:nvPr/>
        </p:nvSpPr>
        <p:spPr>
          <a:xfrm>
            <a:off x="2104903" y="570026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5</a:t>
            </a:r>
            <a:endParaRPr lang="ko-KR" altLang="en-US" sz="2000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12F501F0-7866-C215-072C-C2F4F4028051}"/>
              </a:ext>
            </a:extLst>
          </p:cNvPr>
          <p:cNvSpPr/>
          <p:nvPr/>
        </p:nvSpPr>
        <p:spPr>
          <a:xfrm>
            <a:off x="8144179" y="6186261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6</a:t>
            </a:r>
            <a:endParaRPr lang="ko-KR" altLang="en-US" sz="20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B8701529-2947-DFC3-77D9-CE0176183309}"/>
              </a:ext>
            </a:extLst>
          </p:cNvPr>
          <p:cNvSpPr/>
          <p:nvPr/>
        </p:nvSpPr>
        <p:spPr>
          <a:xfrm>
            <a:off x="5584211" y="5469757"/>
            <a:ext cx="259492" cy="22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581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관리자가 게시판의 정보를 수정합니다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관리자는 게시판의 이름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권한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상태 값을 수정할 수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수정을 취소하고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뒤로가기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기능을 하는 버튼입니다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수정을 적용하고 다시 게시판 관리 페이지로 이동합니다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 관리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수정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11F0B-A01A-8ECC-CE07-7CA8E3F2B135}"/>
              </a:ext>
            </a:extLst>
          </p:cNvPr>
          <p:cNvSpPr txBox="1"/>
          <p:nvPr/>
        </p:nvSpPr>
        <p:spPr>
          <a:xfrm>
            <a:off x="2164765" y="1032851"/>
            <a:ext cx="329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관리</a:t>
            </a:r>
            <a:r>
              <a:rPr lang="en-US" altLang="ko-KR" dirty="0"/>
              <a:t>– </a:t>
            </a:r>
            <a:r>
              <a:rPr lang="ko-KR" altLang="en-US" dirty="0"/>
              <a:t>수정</a:t>
            </a:r>
          </a:p>
        </p:txBody>
      </p:sp>
      <p:graphicFrame>
        <p:nvGraphicFramePr>
          <p:cNvPr id="15" name="표 22">
            <a:extLst>
              <a:ext uri="{FF2B5EF4-FFF2-40B4-BE49-F238E27FC236}">
                <a16:creationId xmlns:a16="http://schemas.microsoft.com/office/drawing/2014/main" id="{46807BF0-E9C1-1EBE-32CA-6EE592B23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526444"/>
              </p:ext>
            </p:extLst>
          </p:nvPr>
        </p:nvGraphicFramePr>
        <p:xfrm>
          <a:off x="2131580" y="1608036"/>
          <a:ext cx="7320264" cy="3056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952">
                  <a:extLst>
                    <a:ext uri="{9D8B030D-6E8A-4147-A177-3AD203B41FA5}">
                      <a16:colId xmlns:a16="http://schemas.microsoft.com/office/drawing/2014/main" val="4092206503"/>
                    </a:ext>
                  </a:extLst>
                </a:gridCol>
                <a:gridCol w="296114">
                  <a:extLst>
                    <a:ext uri="{9D8B030D-6E8A-4147-A177-3AD203B41FA5}">
                      <a16:colId xmlns:a16="http://schemas.microsoft.com/office/drawing/2014/main" val="401346831"/>
                    </a:ext>
                  </a:extLst>
                </a:gridCol>
                <a:gridCol w="1830066">
                  <a:extLst>
                    <a:ext uri="{9D8B030D-6E8A-4147-A177-3AD203B41FA5}">
                      <a16:colId xmlns:a16="http://schemas.microsoft.com/office/drawing/2014/main" val="713153587"/>
                    </a:ext>
                  </a:extLst>
                </a:gridCol>
                <a:gridCol w="1830066">
                  <a:extLst>
                    <a:ext uri="{9D8B030D-6E8A-4147-A177-3AD203B41FA5}">
                      <a16:colId xmlns:a16="http://schemas.microsoft.com/office/drawing/2014/main" val="1176851530"/>
                    </a:ext>
                  </a:extLst>
                </a:gridCol>
                <a:gridCol w="1830066">
                  <a:extLst>
                    <a:ext uri="{9D8B030D-6E8A-4147-A177-3AD203B41FA5}">
                      <a16:colId xmlns:a16="http://schemas.microsoft.com/office/drawing/2014/main" val="3724142251"/>
                    </a:ext>
                  </a:extLst>
                </a:gridCol>
              </a:tblGrid>
              <a:tr h="235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29710"/>
                  </a:ext>
                </a:extLst>
              </a:tr>
              <a:tr h="2460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자유 게시판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자유 게시판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권한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768607"/>
                  </a:ext>
                </a:extLst>
              </a:tr>
              <a:tr h="235829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7622"/>
                  </a:ext>
                </a:extLst>
              </a:tr>
              <a:tr h="1596018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자유롭게 글을 등록하는 게시판 입니다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755017"/>
                  </a:ext>
                </a:extLst>
              </a:tr>
              <a:tr h="3188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게시글 수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1954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댓글 수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15230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346044"/>
                  </a:ext>
                </a:extLst>
              </a:tr>
              <a:tr h="31880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visible || hidden (select box)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753803"/>
                  </a:ext>
                </a:extLst>
              </a:tr>
            </a:tbl>
          </a:graphicData>
        </a:graphic>
      </p:graphicFrame>
      <p:sp>
        <p:nvSpPr>
          <p:cNvPr id="68" name="타원 67">
            <a:extLst>
              <a:ext uri="{FF2B5EF4-FFF2-40B4-BE49-F238E27FC236}">
                <a16:creationId xmlns:a16="http://schemas.microsoft.com/office/drawing/2014/main" id="{9F32F8B7-5DC1-5E30-3C52-666C5DA95D9B}"/>
              </a:ext>
            </a:extLst>
          </p:cNvPr>
          <p:cNvSpPr/>
          <p:nvPr/>
        </p:nvSpPr>
        <p:spPr>
          <a:xfrm>
            <a:off x="4388858" y="1032851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151C9FB-3EAD-9272-9785-19D1E9E209E2}"/>
              </a:ext>
            </a:extLst>
          </p:cNvPr>
          <p:cNvSpPr/>
          <p:nvPr/>
        </p:nvSpPr>
        <p:spPr>
          <a:xfrm>
            <a:off x="2105261" y="2440243"/>
            <a:ext cx="7281014" cy="1606593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BC418CF-1B7C-0236-562D-79FCE7D13445}"/>
              </a:ext>
            </a:extLst>
          </p:cNvPr>
          <p:cNvSpPr/>
          <p:nvPr/>
        </p:nvSpPr>
        <p:spPr>
          <a:xfrm>
            <a:off x="3663778" y="1879916"/>
            <a:ext cx="2081990" cy="28844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8B4E4A36-0817-6202-75FC-736A4E053A63}"/>
              </a:ext>
            </a:extLst>
          </p:cNvPr>
          <p:cNvSpPr/>
          <p:nvPr/>
        </p:nvSpPr>
        <p:spPr>
          <a:xfrm>
            <a:off x="7654395" y="1879916"/>
            <a:ext cx="1731732" cy="28844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F95A4F8-E34E-2D25-28BB-E12065F975BC}"/>
              </a:ext>
            </a:extLst>
          </p:cNvPr>
          <p:cNvSpPr/>
          <p:nvPr/>
        </p:nvSpPr>
        <p:spPr>
          <a:xfrm>
            <a:off x="6480500" y="4774596"/>
            <a:ext cx="1322173" cy="323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뒤로 가기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083C46DD-37D6-FF9E-4012-0D7DBC1845AE}"/>
              </a:ext>
            </a:extLst>
          </p:cNvPr>
          <p:cNvSpPr/>
          <p:nvPr/>
        </p:nvSpPr>
        <p:spPr>
          <a:xfrm>
            <a:off x="7896171" y="4774595"/>
            <a:ext cx="1322173" cy="32381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적용하기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9EFF760B-3CA0-A815-0AC9-C4E3178F4749}"/>
              </a:ext>
            </a:extLst>
          </p:cNvPr>
          <p:cNvSpPr/>
          <p:nvPr/>
        </p:nvSpPr>
        <p:spPr>
          <a:xfrm>
            <a:off x="5838771" y="4356605"/>
            <a:ext cx="2081990" cy="28844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68C452F-4E7E-F8CA-7955-91C2A01C3C9C}"/>
              </a:ext>
            </a:extLst>
          </p:cNvPr>
          <p:cNvSpPr/>
          <p:nvPr/>
        </p:nvSpPr>
        <p:spPr>
          <a:xfrm>
            <a:off x="7592305" y="499609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971C70B-1F8B-BB0A-B858-3D937AF15318}"/>
              </a:ext>
            </a:extLst>
          </p:cNvPr>
          <p:cNvSpPr/>
          <p:nvPr/>
        </p:nvSpPr>
        <p:spPr>
          <a:xfrm>
            <a:off x="9020025" y="4994440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78473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관리자가 게시판을 관리합니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 권한이 부여된 계정을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버튼을 클릭하면 해당 계정의 권한이 내려갑니다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회원관리 페이지의 회원관리와 같은 동작을 수행합니다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체크박스를 클릭하고 권한 부여 버튼을 클릭할 시 체크된 계정의 권한이 운영자로 수정됩니다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 관리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추가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11F0B-A01A-8ECC-CE07-7CA8E3F2B135}"/>
              </a:ext>
            </a:extLst>
          </p:cNvPr>
          <p:cNvSpPr txBox="1"/>
          <p:nvPr/>
        </p:nvSpPr>
        <p:spPr>
          <a:xfrm>
            <a:off x="2164765" y="1032851"/>
            <a:ext cx="329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관리</a:t>
            </a:r>
            <a:r>
              <a:rPr lang="en-US" altLang="ko-KR" dirty="0"/>
              <a:t>– </a:t>
            </a:r>
            <a:r>
              <a:rPr lang="ko-KR" altLang="en-US" dirty="0"/>
              <a:t>추가</a:t>
            </a:r>
          </a:p>
        </p:txBody>
      </p:sp>
      <p:graphicFrame>
        <p:nvGraphicFramePr>
          <p:cNvPr id="15" name="표 22">
            <a:extLst>
              <a:ext uri="{FF2B5EF4-FFF2-40B4-BE49-F238E27FC236}">
                <a16:creationId xmlns:a16="http://schemas.microsoft.com/office/drawing/2014/main" id="{46807BF0-E9C1-1EBE-32CA-6EE592B23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594735"/>
              </p:ext>
            </p:extLst>
          </p:nvPr>
        </p:nvGraphicFramePr>
        <p:xfrm>
          <a:off x="2131580" y="1608036"/>
          <a:ext cx="7320264" cy="2144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952">
                  <a:extLst>
                    <a:ext uri="{9D8B030D-6E8A-4147-A177-3AD203B41FA5}">
                      <a16:colId xmlns:a16="http://schemas.microsoft.com/office/drawing/2014/main" val="4092206503"/>
                    </a:ext>
                  </a:extLst>
                </a:gridCol>
                <a:gridCol w="2126180">
                  <a:extLst>
                    <a:ext uri="{9D8B030D-6E8A-4147-A177-3AD203B41FA5}">
                      <a16:colId xmlns:a16="http://schemas.microsoft.com/office/drawing/2014/main" val="401346831"/>
                    </a:ext>
                  </a:extLst>
                </a:gridCol>
                <a:gridCol w="1616164">
                  <a:extLst>
                    <a:ext uri="{9D8B030D-6E8A-4147-A177-3AD203B41FA5}">
                      <a16:colId xmlns:a16="http://schemas.microsoft.com/office/drawing/2014/main" val="1176851530"/>
                    </a:ext>
                  </a:extLst>
                </a:gridCol>
                <a:gridCol w="2043968">
                  <a:extLst>
                    <a:ext uri="{9D8B030D-6E8A-4147-A177-3AD203B41FA5}">
                      <a16:colId xmlns:a16="http://schemas.microsoft.com/office/drawing/2014/main" val="1546945350"/>
                    </a:ext>
                  </a:extLst>
                </a:gridCol>
              </a:tblGrid>
              <a:tr h="2460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accent3"/>
                          </a:solidFill>
                        </a:rPr>
                        <a:t>게시판 이름 입력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권한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||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운영자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||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768607"/>
                  </a:ext>
                </a:extLst>
              </a:tr>
              <a:tr h="23582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7622"/>
                  </a:ext>
                </a:extLst>
              </a:tr>
              <a:tr h="159601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accent3"/>
                          </a:solidFill>
                        </a:rPr>
                        <a:t>Text Area </a:t>
                      </a:r>
                      <a:r>
                        <a:rPr lang="ko-KR" altLang="en-US" sz="800" dirty="0">
                          <a:solidFill>
                            <a:schemeClr val="accent3"/>
                          </a:solidFill>
                        </a:rPr>
                        <a:t>입니다</a:t>
                      </a:r>
                      <a:r>
                        <a:rPr lang="en-US" altLang="ko-KR" sz="800" dirty="0">
                          <a:solidFill>
                            <a:schemeClr val="accent3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755017"/>
                  </a:ext>
                </a:extLst>
              </a:tr>
            </a:tbl>
          </a:graphicData>
        </a:graphic>
      </p:graphicFrame>
      <p:sp>
        <p:nvSpPr>
          <p:cNvPr id="68" name="타원 67">
            <a:extLst>
              <a:ext uri="{FF2B5EF4-FFF2-40B4-BE49-F238E27FC236}">
                <a16:creationId xmlns:a16="http://schemas.microsoft.com/office/drawing/2014/main" id="{9F32F8B7-5DC1-5E30-3C52-666C5DA95D9B}"/>
              </a:ext>
            </a:extLst>
          </p:cNvPr>
          <p:cNvSpPr/>
          <p:nvPr/>
        </p:nvSpPr>
        <p:spPr>
          <a:xfrm>
            <a:off x="4357965" y="104841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151C9FB-3EAD-9272-9785-19D1E9E209E2}"/>
              </a:ext>
            </a:extLst>
          </p:cNvPr>
          <p:cNvSpPr/>
          <p:nvPr/>
        </p:nvSpPr>
        <p:spPr>
          <a:xfrm>
            <a:off x="2131580" y="2168287"/>
            <a:ext cx="7281014" cy="1606593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BC418CF-1B7C-0236-562D-79FCE7D13445}"/>
              </a:ext>
            </a:extLst>
          </p:cNvPr>
          <p:cNvSpPr/>
          <p:nvPr/>
        </p:nvSpPr>
        <p:spPr>
          <a:xfrm>
            <a:off x="3663778" y="1616075"/>
            <a:ext cx="2081990" cy="28844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8B4E4A36-0817-6202-75FC-736A4E053A63}"/>
              </a:ext>
            </a:extLst>
          </p:cNvPr>
          <p:cNvSpPr/>
          <p:nvPr/>
        </p:nvSpPr>
        <p:spPr>
          <a:xfrm>
            <a:off x="7425794" y="1591468"/>
            <a:ext cx="2026049" cy="28844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F95A4F8-E34E-2D25-28BB-E12065F975BC}"/>
              </a:ext>
            </a:extLst>
          </p:cNvPr>
          <p:cNvSpPr/>
          <p:nvPr/>
        </p:nvSpPr>
        <p:spPr>
          <a:xfrm>
            <a:off x="6481632" y="4437098"/>
            <a:ext cx="1322173" cy="323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뒤로 가기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083C46DD-37D6-FF9E-4012-0D7DBC1845AE}"/>
              </a:ext>
            </a:extLst>
          </p:cNvPr>
          <p:cNvSpPr/>
          <p:nvPr/>
        </p:nvSpPr>
        <p:spPr>
          <a:xfrm>
            <a:off x="7946563" y="4437097"/>
            <a:ext cx="1322173" cy="32381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적용하기</a:t>
            </a:r>
          </a:p>
        </p:txBody>
      </p:sp>
    </p:spTree>
    <p:extLst>
      <p:ext uri="{BB962C8B-B14F-4D97-AF65-F5344CB8AC3E}">
        <p14:creationId xmlns:p14="http://schemas.microsoft.com/office/powerpoint/2010/main" val="3460442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1068</Words>
  <Application>Microsoft Office PowerPoint</Application>
  <PresentationFormat>와이드스크린</PresentationFormat>
  <Paragraphs>477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나눔고딕</vt:lpstr>
      <vt:lpstr>나눔고딕 ExtraBold</vt:lpstr>
      <vt:lpstr>맑은 고딕</vt:lpstr>
      <vt:lpstr>Arial</vt:lpstr>
      <vt:lpstr>Office 테마</vt:lpstr>
      <vt:lpstr>데이터누리 게시판 프로젝트 화면 설계서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데이터누리 게시판 프로젝트 화면 설계서</dc:title>
  <dc:creator>인턴 ITC인턴쉽</dc:creator>
  <cp:lastModifiedBy>ITC인턴쉽 &amp; 인턴</cp:lastModifiedBy>
  <cp:revision>3</cp:revision>
  <dcterms:created xsi:type="dcterms:W3CDTF">2022-07-12T05:08:07Z</dcterms:created>
  <dcterms:modified xsi:type="dcterms:W3CDTF">2022-07-14T07:27:15Z</dcterms:modified>
</cp:coreProperties>
</file>