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93" r:id="rId3"/>
    <p:sldId id="694" r:id="rId4"/>
    <p:sldId id="661" r:id="rId5"/>
    <p:sldId id="656" r:id="rId6"/>
    <p:sldId id="657" r:id="rId7"/>
    <p:sldId id="658" r:id="rId8"/>
    <p:sldId id="659" r:id="rId9"/>
    <p:sldId id="660" r:id="rId10"/>
    <p:sldId id="695" r:id="rId11"/>
    <p:sldId id="6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11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0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3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93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4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84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5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65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6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05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7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67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8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9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32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10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87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통계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9699D-6402-60AB-38A5-7B6E18017937}"/>
              </a:ext>
            </a:extLst>
          </p:cNvPr>
          <p:cNvSpPr txBox="1"/>
          <p:nvPr/>
        </p:nvSpPr>
        <p:spPr>
          <a:xfrm>
            <a:off x="3095447" y="2786918"/>
            <a:ext cx="49728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Inter"/>
              </a:rPr>
              <a:t>페이지 방문 수</a:t>
            </a:r>
          </a:p>
          <a:p>
            <a:r>
              <a:rPr lang="ko-KR" altLang="en-US" dirty="0"/>
              <a:t>방문한 페이지 별 통계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신규 회원가입 수</a:t>
            </a:r>
            <a:r>
              <a:rPr lang="en-US" altLang="ko-KR" dirty="0"/>
              <a:t>(</a:t>
            </a:r>
            <a:r>
              <a:rPr lang="ko-KR" altLang="en-US" dirty="0"/>
              <a:t>그래프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일일 방문 수</a:t>
            </a:r>
            <a:r>
              <a:rPr lang="en-US" altLang="ko-KR" dirty="0"/>
              <a:t>(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 err="1"/>
              <a:t>순방문</a:t>
            </a:r>
            <a:r>
              <a:rPr lang="en-US" altLang="ko-KR" dirty="0"/>
              <a:t>??) -&gt; </a:t>
            </a:r>
            <a:r>
              <a:rPr lang="en-US" altLang="ko-KR" dirty="0" err="1"/>
              <a:t>ip</a:t>
            </a:r>
            <a:r>
              <a:rPr lang="ko-KR" altLang="en-US" dirty="0"/>
              <a:t>정보 수집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일일 회원가입 </a:t>
            </a:r>
            <a:r>
              <a:rPr lang="en-US" altLang="ko-KR" dirty="0"/>
              <a:t>(</a:t>
            </a:r>
            <a:r>
              <a:rPr lang="ko-KR" altLang="en-US" dirty="0"/>
              <a:t>탈퇴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일일 작성 글</a:t>
            </a:r>
            <a:r>
              <a:rPr lang="en-US" altLang="ko-KR" dirty="0"/>
              <a:t>, </a:t>
            </a:r>
            <a:r>
              <a:rPr lang="ko-KR" altLang="en-US" dirty="0"/>
              <a:t>댓글 수</a:t>
            </a:r>
            <a:r>
              <a:rPr lang="en-US" altLang="ko-KR" dirty="0"/>
              <a:t>(</a:t>
            </a:r>
            <a:r>
              <a:rPr lang="ko-KR" altLang="en-US" dirty="0"/>
              <a:t>게시판 별</a:t>
            </a:r>
            <a:r>
              <a:rPr lang="en-US" altLang="ko-KR" dirty="0"/>
              <a:t>)??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월간</a:t>
            </a:r>
            <a:r>
              <a:rPr lang="en-US" altLang="ko-KR" dirty="0"/>
              <a:t>, </a:t>
            </a:r>
            <a:r>
              <a:rPr lang="ko-KR" altLang="en-US" dirty="0"/>
              <a:t>주간으로 그래프화</a:t>
            </a:r>
            <a:r>
              <a:rPr lang="en-US" altLang="ko-KR" dirty="0"/>
              <a:t>??? -&gt; </a:t>
            </a:r>
            <a:r>
              <a:rPr lang="ko-KR" altLang="en-US" dirty="0"/>
              <a:t>캘린더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A8E09-E770-CA2E-D5F3-7F1D67F9060A}"/>
              </a:ext>
            </a:extLst>
          </p:cNvPr>
          <p:cNvSpPr txBox="1"/>
          <p:nvPr/>
        </p:nvSpPr>
        <p:spPr>
          <a:xfrm>
            <a:off x="5894173" y="5637723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</a:t>
            </a:r>
            <a:r>
              <a:rPr lang="en-US" altLang="ko-KR" dirty="0" err="1"/>
              <a:t>api</a:t>
            </a:r>
            <a:r>
              <a:rPr lang="en-US" altLang="ko-KR" dirty="0"/>
              <a:t> google</a:t>
            </a:r>
            <a:r>
              <a:rPr lang="ko-KR" altLang="en-US" dirty="0"/>
              <a:t> </a:t>
            </a:r>
            <a:r>
              <a:rPr lang="en-US" altLang="ko-KR" dirty="0"/>
              <a:t>analytics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5.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CE17F4-1CA0-6BCF-101B-525D2A123D77}"/>
              </a:ext>
            </a:extLst>
          </p:cNvPr>
          <p:cNvSpPr/>
          <p:nvPr/>
        </p:nvSpPr>
        <p:spPr>
          <a:xfrm>
            <a:off x="6802629" y="952878"/>
            <a:ext cx="1963999" cy="247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게시판 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B0810-3282-97AB-BAA8-3DD8C2D2BCDF}"/>
              </a:ext>
            </a:extLst>
          </p:cNvPr>
          <p:cNvSpPr txBox="1"/>
          <p:nvPr/>
        </p:nvSpPr>
        <p:spPr>
          <a:xfrm>
            <a:off x="2220638" y="908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로그 조회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72F20A-6759-312C-771F-C228165DBD35}"/>
              </a:ext>
            </a:extLst>
          </p:cNvPr>
          <p:cNvSpPr/>
          <p:nvPr/>
        </p:nvSpPr>
        <p:spPr>
          <a:xfrm>
            <a:off x="6802629" y="1200006"/>
            <a:ext cx="1963999" cy="610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</a:t>
            </a:r>
            <a:endParaRPr lang="en-US" altLang="ko-KR" sz="1400" dirty="0"/>
          </a:p>
          <a:p>
            <a:pPr algn="ctr"/>
            <a:r>
              <a:rPr lang="ko-KR" altLang="en-US" sz="1400" dirty="0"/>
              <a:t>자유게시판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게시판</a:t>
            </a:r>
            <a:r>
              <a:rPr lang="en-US" altLang="ko-KR" sz="1400" dirty="0"/>
              <a:t>1 …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0BC4B-E795-20C3-731C-5F50FEA16058}"/>
              </a:ext>
            </a:extLst>
          </p:cNvPr>
          <p:cNvSpPr txBox="1"/>
          <p:nvPr/>
        </p:nvSpPr>
        <p:spPr>
          <a:xfrm>
            <a:off x="2105261" y="2832194"/>
            <a:ext cx="7191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 </a:t>
            </a:r>
            <a:r>
              <a:rPr lang="en-US" altLang="ko-KR" dirty="0"/>
              <a:t>-&gt; </a:t>
            </a:r>
            <a:r>
              <a:rPr lang="ko-KR" altLang="en-US" dirty="0"/>
              <a:t>통계 데이터</a:t>
            </a:r>
            <a:r>
              <a:rPr lang="en-US" altLang="ko-KR" dirty="0"/>
              <a:t>???</a:t>
            </a:r>
          </a:p>
          <a:p>
            <a:r>
              <a:rPr lang="ko-KR" altLang="en-US" dirty="0"/>
              <a:t>로그 코드 정의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 err="1"/>
              <a:t>인터셉터</a:t>
            </a:r>
            <a:r>
              <a:rPr lang="ko-KR" altLang="en-US" dirty="0"/>
              <a:t> </a:t>
            </a:r>
            <a:r>
              <a:rPr lang="en-US" altLang="ko-KR" dirty="0"/>
              <a:t>or aspect) </a:t>
            </a:r>
            <a:r>
              <a:rPr lang="ko-KR" altLang="en-US" dirty="0"/>
              <a:t>로그 </a:t>
            </a:r>
            <a:r>
              <a:rPr lang="en-US" altLang="ko-KR" dirty="0"/>
              <a:t>DB</a:t>
            </a:r>
            <a:r>
              <a:rPr lang="ko-KR" altLang="en-US" dirty="0"/>
              <a:t>화</a:t>
            </a:r>
            <a:r>
              <a:rPr lang="en-US" altLang="ko-KR" dirty="0"/>
              <a:t>? Or </a:t>
            </a:r>
            <a:r>
              <a:rPr lang="ko-KR" altLang="en-US"/>
              <a:t>파일화 </a:t>
            </a:r>
            <a:endParaRPr lang="en-US" altLang="ko-KR" dirty="0"/>
          </a:p>
          <a:p>
            <a:r>
              <a:rPr lang="ko-KR" altLang="en-US" dirty="0"/>
              <a:t>에러도 취급하고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일 별 통계 조회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8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로그인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9" y="2456341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8" y="297791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8" y="3511098"/>
            <a:ext cx="3339403" cy="407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02" y="3050146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97" y="2567507"/>
            <a:ext cx="185440" cy="185440"/>
          </a:xfrm>
          <a:prstGeom prst="rect">
            <a:avLst/>
          </a:prstGeom>
        </p:spPr>
      </p:pic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35F43350-9536-0F99-4EE1-2F628623C814}"/>
              </a:ext>
            </a:extLst>
          </p:cNvPr>
          <p:cNvSpPr/>
          <p:nvPr/>
        </p:nvSpPr>
        <p:spPr>
          <a:xfrm>
            <a:off x="3889298" y="4081637"/>
            <a:ext cx="3339403" cy="3432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Naver ID</a:t>
            </a:r>
            <a:r>
              <a:rPr lang="ko-KR" altLang="en-US" dirty="0"/>
              <a:t>로 로그인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BF67808-76D7-A5C8-1216-430DB53CA092}"/>
              </a:ext>
            </a:extLst>
          </p:cNvPr>
          <p:cNvSpPr/>
          <p:nvPr/>
        </p:nvSpPr>
        <p:spPr>
          <a:xfrm>
            <a:off x="3889298" y="4469021"/>
            <a:ext cx="3339403" cy="3432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ID</a:t>
            </a:r>
            <a:r>
              <a:rPr lang="ko-KR" altLang="en-US" dirty="0"/>
              <a:t>로 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3D590F2-FF92-CF9D-519A-F15F1B65B6E2}"/>
              </a:ext>
            </a:extLst>
          </p:cNvPr>
          <p:cNvSpPr/>
          <p:nvPr/>
        </p:nvSpPr>
        <p:spPr>
          <a:xfrm>
            <a:off x="3889297" y="4862333"/>
            <a:ext cx="3339403" cy="343232"/>
          </a:xfrm>
          <a:prstGeom prst="roundRect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ID</a:t>
            </a:r>
            <a:r>
              <a:rPr lang="ko-KR" altLang="en-US" dirty="0"/>
              <a:t>로 로그인</a:t>
            </a:r>
          </a:p>
        </p:txBody>
      </p:sp>
    </p:spTree>
    <p:extLst>
      <p:ext uri="{BB962C8B-B14F-4D97-AF65-F5344CB8AC3E}">
        <p14:creationId xmlns:p14="http://schemas.microsoft.com/office/powerpoint/2010/main" val="426974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를 통해 로그인 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1. 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회원가입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3" y="788534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3" y="79457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96087" y="180157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로그인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65352" y="1803162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회원가입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7" y="96293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09662" y="3486076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09662" y="37742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09662" y="405374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09662" y="4333245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09662" y="3206576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29">
            <a:extLst>
              <a:ext uri="{FF2B5EF4-FFF2-40B4-BE49-F238E27FC236}">
                <a16:creationId xmlns:a16="http://schemas.microsoft.com/office/drawing/2014/main" id="{F2D3AB5A-7E4C-10B1-12A9-9A5EE9159BD5}"/>
              </a:ext>
            </a:extLst>
          </p:cNvPr>
          <p:cNvSpPr/>
          <p:nvPr/>
        </p:nvSpPr>
        <p:spPr>
          <a:xfrm>
            <a:off x="307797" y="4812253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(1)…</a:t>
            </a:r>
            <a:endParaRPr kumimoji="1" lang="ko-Kore-KR" altLang="en-US" sz="1000" dirty="0"/>
          </a:p>
        </p:txBody>
      </p:sp>
      <p:sp>
        <p:nvSpPr>
          <p:cNvPr id="88" name="모서리가 둥근 직사각형 29">
            <a:extLst>
              <a:ext uri="{FF2B5EF4-FFF2-40B4-BE49-F238E27FC236}">
                <a16:creationId xmlns:a16="http://schemas.microsoft.com/office/drawing/2014/main" id="{362A2F5B-8FA9-E815-C54B-50D60C69C3B2}"/>
              </a:ext>
            </a:extLst>
          </p:cNvPr>
          <p:cNvSpPr/>
          <p:nvPr/>
        </p:nvSpPr>
        <p:spPr>
          <a:xfrm>
            <a:off x="307797" y="5079498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(2)…</a:t>
            </a:r>
            <a:endParaRPr kumimoji="1" lang="ko-Kore-KR" altLang="en-US" sz="1000" dirty="0"/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264FA83A-A1D1-17BB-DF40-6B9D6FCFF520}"/>
              </a:ext>
            </a:extLst>
          </p:cNvPr>
          <p:cNvSpPr/>
          <p:nvPr/>
        </p:nvSpPr>
        <p:spPr>
          <a:xfrm>
            <a:off x="307190" y="5349955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추가 게시판 </a:t>
            </a:r>
            <a:r>
              <a:rPr kumimoji="1" lang="en-US" altLang="ko-KR" sz="1000" dirty="0"/>
              <a:t>(3)…</a:t>
            </a:r>
            <a:endParaRPr kumimoji="1" lang="ko-Kore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A76F13-73E3-0059-84E2-BD4D917E8433}"/>
              </a:ext>
            </a:extLst>
          </p:cNvPr>
          <p:cNvSpPr/>
          <p:nvPr/>
        </p:nvSpPr>
        <p:spPr>
          <a:xfrm>
            <a:off x="3889297" y="1508408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ID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957C047B-3B82-0992-3908-C24663F790EE}"/>
              </a:ext>
            </a:extLst>
          </p:cNvPr>
          <p:cNvSpPr/>
          <p:nvPr/>
        </p:nvSpPr>
        <p:spPr>
          <a:xfrm>
            <a:off x="3889296" y="2029980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Password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EB8D35C-FBB4-598A-897C-D985C2D9FBAB}"/>
              </a:ext>
            </a:extLst>
          </p:cNvPr>
          <p:cNvSpPr/>
          <p:nvPr/>
        </p:nvSpPr>
        <p:spPr>
          <a:xfrm>
            <a:off x="3889297" y="4812253"/>
            <a:ext cx="3339403" cy="4077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78DECE-44C2-85AB-71A0-8442CE7D3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87" y="2102213"/>
            <a:ext cx="263306" cy="26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BBFC3B2-3438-C679-E7AF-F0526879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920" y="1616134"/>
            <a:ext cx="185440" cy="185440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18DB772-00FE-C1EF-164B-AAFAF8E75089}"/>
              </a:ext>
            </a:extLst>
          </p:cNvPr>
          <p:cNvSpPr/>
          <p:nvPr/>
        </p:nvSpPr>
        <p:spPr>
          <a:xfrm>
            <a:off x="3889296" y="2551552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이름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A05BA04-5ED0-4F81-AEC4-5A7E229C7976}"/>
              </a:ext>
            </a:extLst>
          </p:cNvPr>
          <p:cNvSpPr/>
          <p:nvPr/>
        </p:nvSpPr>
        <p:spPr>
          <a:xfrm>
            <a:off x="3889295" y="3586563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e-mail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CFC385-ED5C-E974-7B21-465D2B0DF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5" y="3682048"/>
            <a:ext cx="265166" cy="2651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48CC8-0501-76DA-3F0F-0AF5460953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2636055"/>
            <a:ext cx="257228" cy="257228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CE5DC62-C60F-859C-5BBD-7F2FA5666CD4}"/>
              </a:ext>
            </a:extLst>
          </p:cNvPr>
          <p:cNvSpPr/>
          <p:nvPr/>
        </p:nvSpPr>
        <p:spPr>
          <a:xfrm>
            <a:off x="3889295" y="3073124"/>
            <a:ext cx="3339403" cy="4077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/>
                </a:solidFill>
              </a:rPr>
              <a:t>    </a:t>
            </a:r>
            <a:r>
              <a:rPr lang="ko-KR" altLang="en-US" dirty="0">
                <a:solidFill>
                  <a:schemeClr val="accent3"/>
                </a:solidFill>
              </a:rPr>
              <a:t>별명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566B198-95F0-4876-5DA0-C08847AAD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63" y="3146375"/>
            <a:ext cx="241324" cy="2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UI, Server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발생 시 사용자에게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페이지를 보여줍니다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사전에 정의한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Error code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 따라 정보를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메인 페이지로 이동할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동작을 할 수 있는 버튼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4150959" y="297158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24147-F0E2-7C2A-C8EC-387BFC86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405" y="1739590"/>
            <a:ext cx="1299386" cy="1299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2B796E-15A9-6503-1FF2-AA5381E91DC0}"/>
              </a:ext>
            </a:extLst>
          </p:cNvPr>
          <p:cNvSpPr txBox="1"/>
          <p:nvPr/>
        </p:nvSpPr>
        <p:spPr>
          <a:xfrm>
            <a:off x="3505868" y="3100847"/>
            <a:ext cx="447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Error </a:t>
            </a:r>
            <a:r>
              <a:rPr lang="ko-KR" altLang="en-US" dirty="0"/>
              <a:t>발생</a:t>
            </a:r>
            <a:endParaRPr lang="en-US" altLang="ko-KR" dirty="0"/>
          </a:p>
          <a:p>
            <a:pPr algn="ctr"/>
            <a:r>
              <a:rPr lang="en-US" altLang="ko-KR" dirty="0"/>
              <a:t>Error Code : 405(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Error Message : </a:t>
            </a:r>
            <a:r>
              <a:rPr lang="ko-KR" altLang="en-US" dirty="0"/>
              <a:t>잘못된 접근입니다</a:t>
            </a:r>
            <a:r>
              <a:rPr lang="en-US" altLang="ko-KR" dirty="0"/>
              <a:t>.(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58CA901-7F48-46EE-E5E0-FDDC7A93C816}"/>
              </a:ext>
            </a:extLst>
          </p:cNvPr>
          <p:cNvSpPr/>
          <p:nvPr/>
        </p:nvSpPr>
        <p:spPr>
          <a:xfrm>
            <a:off x="4139711" y="4672587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메인페이지로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5AF08D6-C348-DE11-F38A-E15C7594AB14}"/>
              </a:ext>
            </a:extLst>
          </p:cNvPr>
          <p:cNvSpPr/>
          <p:nvPr/>
        </p:nvSpPr>
        <p:spPr>
          <a:xfrm>
            <a:off x="6034414" y="4660710"/>
            <a:ext cx="1299386" cy="3353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뒤로 가기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AA01532-8B2A-7925-F337-E6DFA4FD451A}"/>
              </a:ext>
            </a:extLst>
          </p:cNvPr>
          <p:cNvSpPr/>
          <p:nvPr/>
        </p:nvSpPr>
        <p:spPr>
          <a:xfrm>
            <a:off x="3979578" y="446952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FF7E8E-24F0-E61C-D1CD-161DA07DEBDE}"/>
              </a:ext>
            </a:extLst>
          </p:cNvPr>
          <p:cNvSpPr/>
          <p:nvPr/>
        </p:nvSpPr>
        <p:spPr>
          <a:xfrm>
            <a:off x="5876456" y="448437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554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운영자가 회원 정보를 조회하고 관리할 수 있습니다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을 통한 검색 기능을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정보를 수정합니다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e.g.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번에서 체크한 회원에 대하여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탈퇴시킵니다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목록을 불러옵니다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Default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회원번호 순서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(desc)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기능을 위한 체크박스 역할을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 목록에 대한 스크롤 바를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Name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를 클릭할 시 사용자 정보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등급 수정할 수 있는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박스를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댓글 개수로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sorting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하여 회원 목록을 제공합니다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운영자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회원관리 페이지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8640" y="194166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endParaRPr lang="en-US" altLang="ko-KR" dirty="0"/>
          </a:p>
          <a:p>
            <a:r>
              <a:rPr lang="ko-KR" altLang="en-US" dirty="0"/>
              <a:t>운영자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2726"/>
              </p:ext>
            </p:extLst>
          </p:nvPr>
        </p:nvGraphicFramePr>
        <p:xfrm>
          <a:off x="2139031" y="1945640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41201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81837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388475-CF57-284E-AD59-404941ADDC24}"/>
              </a:ext>
            </a:extLst>
          </p:cNvPr>
          <p:cNvSpPr txBox="1"/>
          <p:nvPr/>
        </p:nvSpPr>
        <p:spPr>
          <a:xfrm>
            <a:off x="5627409" y="3867548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277641" y="1945639"/>
            <a:ext cx="102717" cy="284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6973637" y="1168859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23030" y="1164333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188517" y="22095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183360" y="2392259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183360" y="2606810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178203" y="2792536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8191908" y="1631704"/>
            <a:ext cx="1128832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탈퇴 시키기</a:t>
            </a:r>
            <a:endParaRPr kumimoji="1" lang="ko-Kore-KR" altLang="en-US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1C0762-F759-9913-337D-66D02B95B533}"/>
              </a:ext>
            </a:extLst>
          </p:cNvPr>
          <p:cNvSpPr/>
          <p:nvPr/>
        </p:nvSpPr>
        <p:spPr>
          <a:xfrm>
            <a:off x="9063083" y="107990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C7D2A5-8DB1-1EB1-344B-4D48AFA6255B}"/>
              </a:ext>
            </a:extLst>
          </p:cNvPr>
          <p:cNvSpPr/>
          <p:nvPr/>
        </p:nvSpPr>
        <p:spPr>
          <a:xfrm>
            <a:off x="9095214" y="14482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75F8D07-1989-37D5-F5E4-F36B5291740E}"/>
              </a:ext>
            </a:extLst>
          </p:cNvPr>
          <p:cNvSpPr/>
          <p:nvPr/>
        </p:nvSpPr>
        <p:spPr>
          <a:xfrm>
            <a:off x="5482901" y="299045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BEFC74D-6A91-4551-1DE2-4C30A2D847F0}"/>
              </a:ext>
            </a:extLst>
          </p:cNvPr>
          <p:cNvSpPr/>
          <p:nvPr/>
        </p:nvSpPr>
        <p:spPr>
          <a:xfrm>
            <a:off x="2079458" y="295294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E680361-9DF2-7902-2EF4-DF7BA5609BC5}"/>
              </a:ext>
            </a:extLst>
          </p:cNvPr>
          <p:cNvSpPr/>
          <p:nvPr/>
        </p:nvSpPr>
        <p:spPr>
          <a:xfrm>
            <a:off x="9166253" y="403281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80E8CAC-23E8-520A-4F2E-4625704EFBCD}"/>
              </a:ext>
            </a:extLst>
          </p:cNvPr>
          <p:cNvSpPr/>
          <p:nvPr/>
        </p:nvSpPr>
        <p:spPr>
          <a:xfrm>
            <a:off x="3676971" y="234386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0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9CE6D49D-5718-D885-4E2E-B35D28AB9CDB}"/>
              </a:ext>
            </a:extLst>
          </p:cNvPr>
          <p:cNvSpPr/>
          <p:nvPr/>
        </p:nvSpPr>
        <p:spPr>
          <a:xfrm>
            <a:off x="6939451" y="1645264"/>
            <a:ext cx="1096712" cy="215769"/>
          </a:xfrm>
          <a:prstGeom prst="roundRect">
            <a:avLst/>
          </a:prstGeom>
          <a:solidFill>
            <a:schemeClr val="accent5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수정 하기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53384" y="1729875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187813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15864" y="1739588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66B8ECF-B4F6-192F-235D-9D1FB8965E1C}"/>
              </a:ext>
            </a:extLst>
          </p:cNvPr>
          <p:cNvSpPr/>
          <p:nvPr/>
        </p:nvSpPr>
        <p:spPr>
          <a:xfrm>
            <a:off x="9134830" y="209451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0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869266C-6AE3-063F-8DA5-21CD673E6862}"/>
              </a:ext>
            </a:extLst>
          </p:cNvPr>
          <p:cNvSpPr/>
          <p:nvPr/>
        </p:nvSpPr>
        <p:spPr>
          <a:xfrm>
            <a:off x="5079148" y="160471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0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24648EB-2838-AD03-634F-7394EC0230DF}"/>
              </a:ext>
            </a:extLst>
          </p:cNvPr>
          <p:cNvSpPr/>
          <p:nvPr/>
        </p:nvSpPr>
        <p:spPr>
          <a:xfrm>
            <a:off x="7813625" y="1437132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181036" y="1164333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175353" y="1375739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</p:spTree>
    <p:extLst>
      <p:ext uri="{BB962C8B-B14F-4D97-AF65-F5344CB8AC3E}">
        <p14:creationId xmlns:p14="http://schemas.microsoft.com/office/powerpoint/2010/main" val="27366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운영자를 지정합니다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권한 할당 페이지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206595" y="900148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운영자 권한 할당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0888"/>
              </p:ext>
            </p:extLst>
          </p:nvPr>
        </p:nvGraphicFramePr>
        <p:xfrm>
          <a:off x="2175811" y="3639088"/>
          <a:ext cx="71386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2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28352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6810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84157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10887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342512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21162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48261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1140425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  <a:r>
                        <a:rPr lang="en-US" altLang="ko-KR" sz="700" dirty="0"/>
                        <a:t> (select-box)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우수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우수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일반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14421" y="3639088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9">
            <a:extLst>
              <a:ext uri="{FF2B5EF4-FFF2-40B4-BE49-F238E27FC236}">
                <a16:creationId xmlns:a16="http://schemas.microsoft.com/office/drawing/2014/main" id="{C0A56E2D-6831-16F2-5FFB-4BE48058407A}"/>
              </a:ext>
            </a:extLst>
          </p:cNvPr>
          <p:cNvSpPr/>
          <p:nvPr/>
        </p:nvSpPr>
        <p:spPr>
          <a:xfrm>
            <a:off x="7010417" y="2862307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bg2">
                    <a:lumMod val="75000"/>
                  </a:schemeClr>
                </a:solidFill>
              </a:rPr>
              <a:t>사용자 검색</a:t>
            </a:r>
            <a:endParaRPr kumimoji="1" lang="ko-Kore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20">
            <a:extLst>
              <a:ext uri="{FF2B5EF4-FFF2-40B4-BE49-F238E27FC236}">
                <a16:creationId xmlns:a16="http://schemas.microsoft.com/office/drawing/2014/main" id="{EFD7F4DD-BF52-437B-FF4C-4B0EB3A047F6}"/>
              </a:ext>
            </a:extLst>
          </p:cNvPr>
          <p:cNvSpPr/>
          <p:nvPr/>
        </p:nvSpPr>
        <p:spPr>
          <a:xfrm>
            <a:off x="8659810" y="2857781"/>
            <a:ext cx="507622" cy="215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검색</a:t>
            </a:r>
            <a:endParaRPr kumimoji="1" lang="ko-Kore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2F1929-EEE9-E8BB-4C11-39CF72DB720F}"/>
              </a:ext>
            </a:extLst>
          </p:cNvPr>
          <p:cNvSpPr/>
          <p:nvPr/>
        </p:nvSpPr>
        <p:spPr>
          <a:xfrm>
            <a:off x="2242459" y="3880897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9D4FAE-79CA-976E-5328-34E45DE488C2}"/>
              </a:ext>
            </a:extLst>
          </p:cNvPr>
          <p:cNvSpPr/>
          <p:nvPr/>
        </p:nvSpPr>
        <p:spPr>
          <a:xfrm>
            <a:off x="2224214" y="4281962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AF1B96-6AB0-63B4-703C-CE4374A0FA2C}"/>
              </a:ext>
            </a:extLst>
          </p:cNvPr>
          <p:cNvSpPr/>
          <p:nvPr/>
        </p:nvSpPr>
        <p:spPr>
          <a:xfrm>
            <a:off x="2224214" y="4487235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EDAAA0-D433-486E-AD58-B5F8F4D8963E}"/>
              </a:ext>
            </a:extLst>
          </p:cNvPr>
          <p:cNvSpPr/>
          <p:nvPr/>
        </p:nvSpPr>
        <p:spPr>
          <a:xfrm>
            <a:off x="2224214" y="468331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20">
            <a:extLst>
              <a:ext uri="{FF2B5EF4-FFF2-40B4-BE49-F238E27FC236}">
                <a16:creationId xmlns:a16="http://schemas.microsoft.com/office/drawing/2014/main" id="{1CA988E8-46EA-46E4-DA94-10AF34BDE236}"/>
              </a:ext>
            </a:extLst>
          </p:cNvPr>
          <p:cNvSpPr/>
          <p:nvPr/>
        </p:nvSpPr>
        <p:spPr>
          <a:xfrm>
            <a:off x="7912194" y="3334593"/>
            <a:ext cx="1239136" cy="21576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/>
              <a:t>운영자 권한 부여</a:t>
            </a:r>
            <a:endParaRPr kumimoji="1" lang="ko-Kore-KR" altLang="en-US" sz="1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190164" y="3423323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회원번호 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24593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52644" y="3433036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5C7847-0FB5-1055-C8C9-29DDDE87F0D6}"/>
              </a:ext>
            </a:extLst>
          </p:cNvPr>
          <p:cNvSpPr/>
          <p:nvPr/>
        </p:nvSpPr>
        <p:spPr>
          <a:xfrm>
            <a:off x="6217816" y="2857781"/>
            <a:ext cx="695114" cy="21576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8064D88-838B-C6C7-7400-7FA5057DDA85}"/>
              </a:ext>
            </a:extLst>
          </p:cNvPr>
          <p:cNvSpPr/>
          <p:nvPr/>
        </p:nvSpPr>
        <p:spPr>
          <a:xfrm>
            <a:off x="6212133" y="3069187"/>
            <a:ext cx="701730" cy="4717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F091A9-FD70-4872-6903-D5BF24AD0685}"/>
              </a:ext>
            </a:extLst>
          </p:cNvPr>
          <p:cNvSpPr/>
          <p:nvPr/>
        </p:nvSpPr>
        <p:spPr>
          <a:xfrm>
            <a:off x="2242459" y="4089831"/>
            <a:ext cx="98854" cy="9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06342"/>
              </p:ext>
            </p:extLst>
          </p:nvPr>
        </p:nvGraphicFramePr>
        <p:xfrm>
          <a:off x="2185281" y="1760398"/>
          <a:ext cx="7129139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60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628887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759910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983057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1212237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573957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735227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920579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683225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회원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Nick-name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Email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 해제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신기항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err="1"/>
                        <a:t>gihang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abc1775@naver.com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운영자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64766" y="29392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 조회</a:t>
            </a:r>
          </a:p>
        </p:txBody>
      </p:sp>
      <p:sp>
        <p:nvSpPr>
          <p:cNvPr id="63" name="모서리가 둥근 직사각형 20">
            <a:extLst>
              <a:ext uri="{FF2B5EF4-FFF2-40B4-BE49-F238E27FC236}">
                <a16:creationId xmlns:a16="http://schemas.microsoft.com/office/drawing/2014/main" id="{B3F95FFC-4B05-A473-B6AA-96B333B9EDCB}"/>
              </a:ext>
            </a:extLst>
          </p:cNvPr>
          <p:cNvSpPr/>
          <p:nvPr/>
        </p:nvSpPr>
        <p:spPr>
          <a:xfrm>
            <a:off x="8676093" y="1987012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4" name="모서리가 둥근 직사각형 20">
            <a:extLst>
              <a:ext uri="{FF2B5EF4-FFF2-40B4-BE49-F238E27FC236}">
                <a16:creationId xmlns:a16="http://schemas.microsoft.com/office/drawing/2014/main" id="{227B04FC-1F9F-E64C-8F77-032A02011874}"/>
              </a:ext>
            </a:extLst>
          </p:cNvPr>
          <p:cNvSpPr/>
          <p:nvPr/>
        </p:nvSpPr>
        <p:spPr>
          <a:xfrm>
            <a:off x="8694484" y="2184613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5" name="모서리가 둥근 직사각형 20">
            <a:extLst>
              <a:ext uri="{FF2B5EF4-FFF2-40B4-BE49-F238E27FC236}">
                <a16:creationId xmlns:a16="http://schemas.microsoft.com/office/drawing/2014/main" id="{D623F26D-8528-9E13-4F1A-FC1D4BD72697}"/>
              </a:ext>
            </a:extLst>
          </p:cNvPr>
          <p:cNvSpPr/>
          <p:nvPr/>
        </p:nvSpPr>
        <p:spPr>
          <a:xfrm>
            <a:off x="8692849" y="2381170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6" name="모서리가 둥근 직사각형 20">
            <a:extLst>
              <a:ext uri="{FF2B5EF4-FFF2-40B4-BE49-F238E27FC236}">
                <a16:creationId xmlns:a16="http://schemas.microsoft.com/office/drawing/2014/main" id="{7064527F-3A28-460E-ECE3-D3329B137C73}"/>
              </a:ext>
            </a:extLst>
          </p:cNvPr>
          <p:cNvSpPr/>
          <p:nvPr/>
        </p:nvSpPr>
        <p:spPr>
          <a:xfrm>
            <a:off x="8692849" y="2572116"/>
            <a:ext cx="569043" cy="140239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권한 해제</a:t>
            </a:r>
            <a:endParaRPr kumimoji="1" lang="ko-Kore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269063" y="1407423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B82236B-C393-E153-AD78-89B964218688}"/>
              </a:ext>
            </a:extLst>
          </p:cNvPr>
          <p:cNvSpPr/>
          <p:nvPr/>
        </p:nvSpPr>
        <p:spPr>
          <a:xfrm>
            <a:off x="9178962" y="175126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DA95E07-49B5-A2AD-10E2-6222AA72DE2C}"/>
              </a:ext>
            </a:extLst>
          </p:cNvPr>
          <p:cNvSpPr/>
          <p:nvPr/>
        </p:nvSpPr>
        <p:spPr>
          <a:xfrm>
            <a:off x="3104217" y="294275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3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 목록을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관리자가 추가할 수 있는 게시판을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 정보 중 수정 가능한 정보를 수정할 수 있는 게시판 수정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게시판의 순서를 조정합니다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기본 게시판이 추가 가능한 게시판보다 상위에 위치해 있으며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 아래 화살표를 클릭하면 위아래의 위치가 바뀝니다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게시판을 추가 할 수 있는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모달창입니다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 시 나타납니다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정보를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api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전송하여 게시판을 추가합니다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추가한 후 게시판 목록이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update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88203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6" y="103285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C611FD55-8FA2-7257-3803-475DEBDC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02846"/>
              </p:ext>
            </p:extLst>
          </p:nvPr>
        </p:nvGraphicFramePr>
        <p:xfrm>
          <a:off x="2214324" y="3857429"/>
          <a:ext cx="71817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05857774"/>
                    </a:ext>
                  </a:extLst>
                </a:gridCol>
                <a:gridCol w="672108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704335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41470876"/>
                    </a:ext>
                  </a:extLst>
                </a:gridCol>
                <a:gridCol w="599303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772630655"/>
                    </a:ext>
                  </a:extLst>
                </a:gridCol>
                <a:gridCol w="636373">
                  <a:extLst>
                    <a:ext uri="{9D8B030D-6E8A-4147-A177-3AD203B41FA5}">
                      <a16:colId xmlns:a16="http://schemas.microsoft.com/office/drawing/2014/main" val="3401849817"/>
                    </a:ext>
                  </a:extLst>
                </a:gridCol>
                <a:gridCol w="691415">
                  <a:extLst>
                    <a:ext uri="{9D8B030D-6E8A-4147-A177-3AD203B41FA5}">
                      <a16:colId xmlns:a16="http://schemas.microsoft.com/office/drawing/2014/main" val="343205524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게시판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spring frame work</a:t>
                      </a:r>
                      <a:r>
                        <a:rPr lang="ko-KR" altLang="en-US" sz="700" dirty="0"/>
                        <a:t>에 대하여 토론하는 게시판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1777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3520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visible(1)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react</a:t>
                      </a:r>
                      <a:r>
                        <a:rPr lang="ko-KR" altLang="en-US" sz="700" dirty="0"/>
                        <a:t>에 대하여 토론 및 질문하는 게시판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1213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4002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hidden(0)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 고민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개발을 하면서 생긴 고민을 공유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3255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5131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244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3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…..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61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266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AFE147-C595-63B8-1BAC-99ECE3988676}"/>
              </a:ext>
            </a:extLst>
          </p:cNvPr>
          <p:cNvSpPr/>
          <p:nvPr/>
        </p:nvSpPr>
        <p:spPr>
          <a:xfrm>
            <a:off x="9352935" y="3857429"/>
            <a:ext cx="66647" cy="2318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0DB2FD0-C326-2162-0A3F-3DC9455925AD}"/>
              </a:ext>
            </a:extLst>
          </p:cNvPr>
          <p:cNvSpPr/>
          <p:nvPr/>
        </p:nvSpPr>
        <p:spPr>
          <a:xfrm>
            <a:off x="2228678" y="3641664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게시판 번호순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139210A-171A-9AD2-69FD-060E27F9DDE3}"/>
              </a:ext>
            </a:extLst>
          </p:cNvPr>
          <p:cNvSpPr/>
          <p:nvPr/>
        </p:nvSpPr>
        <p:spPr>
          <a:xfrm>
            <a:off x="3263107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게시글 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98DD0F2-8B0B-2F70-9D9E-A2F8D316CB42}"/>
              </a:ext>
            </a:extLst>
          </p:cNvPr>
          <p:cNvSpPr/>
          <p:nvPr/>
        </p:nvSpPr>
        <p:spPr>
          <a:xfrm>
            <a:off x="4291158" y="3651377"/>
            <a:ext cx="961158" cy="17731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댓글 순</a:t>
            </a:r>
          </a:p>
        </p:txBody>
      </p:sp>
      <p:graphicFrame>
        <p:nvGraphicFramePr>
          <p:cNvPr id="60" name="표 14">
            <a:extLst>
              <a:ext uri="{FF2B5EF4-FFF2-40B4-BE49-F238E27FC236}">
                <a16:creationId xmlns:a16="http://schemas.microsoft.com/office/drawing/2014/main" id="{9CA17717-3BF3-EDB7-F8FD-FB9C6FFBF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78746"/>
              </p:ext>
            </p:extLst>
          </p:nvPr>
        </p:nvGraphicFramePr>
        <p:xfrm>
          <a:off x="2185281" y="1760398"/>
          <a:ext cx="713864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54">
                  <a:extLst>
                    <a:ext uri="{9D8B030D-6E8A-4147-A177-3AD203B41FA5}">
                      <a16:colId xmlns:a16="http://schemas.microsoft.com/office/drawing/2014/main" val="1136711461"/>
                    </a:ext>
                  </a:extLst>
                </a:gridCol>
                <a:gridCol w="512806">
                  <a:extLst>
                    <a:ext uri="{9D8B030D-6E8A-4147-A177-3AD203B41FA5}">
                      <a16:colId xmlns:a16="http://schemas.microsoft.com/office/drawing/2014/main" val="2264385396"/>
                    </a:ext>
                  </a:extLst>
                </a:gridCol>
                <a:gridCol w="586945">
                  <a:extLst>
                    <a:ext uri="{9D8B030D-6E8A-4147-A177-3AD203B41FA5}">
                      <a16:colId xmlns:a16="http://schemas.microsoft.com/office/drawing/2014/main" val="575746206"/>
                    </a:ext>
                  </a:extLst>
                </a:gridCol>
                <a:gridCol w="932936">
                  <a:extLst>
                    <a:ext uri="{9D8B030D-6E8A-4147-A177-3AD203B41FA5}">
                      <a16:colId xmlns:a16="http://schemas.microsoft.com/office/drawing/2014/main" val="1109963694"/>
                    </a:ext>
                  </a:extLst>
                </a:gridCol>
                <a:gridCol w="1778912">
                  <a:extLst>
                    <a:ext uri="{9D8B030D-6E8A-4147-A177-3AD203B41FA5}">
                      <a16:colId xmlns:a16="http://schemas.microsoft.com/office/drawing/2014/main" val="3834672956"/>
                    </a:ext>
                  </a:extLst>
                </a:gridCol>
                <a:gridCol w="735688">
                  <a:extLst>
                    <a:ext uri="{9D8B030D-6E8A-4147-A177-3AD203B41FA5}">
                      <a16:colId xmlns:a16="http://schemas.microsoft.com/office/drawing/2014/main" val="2881154801"/>
                    </a:ext>
                  </a:extLst>
                </a:gridCol>
                <a:gridCol w="611659">
                  <a:extLst>
                    <a:ext uri="{9D8B030D-6E8A-4147-A177-3AD203B41FA5}">
                      <a16:colId xmlns:a16="http://schemas.microsoft.com/office/drawing/2014/main" val="149411610"/>
                    </a:ext>
                  </a:extLst>
                </a:gridCol>
                <a:gridCol w="586946">
                  <a:extLst>
                    <a:ext uri="{9D8B030D-6E8A-4147-A177-3AD203B41FA5}">
                      <a16:colId xmlns:a16="http://schemas.microsoft.com/office/drawing/2014/main" val="1647290196"/>
                    </a:ext>
                  </a:extLst>
                </a:gridCol>
                <a:gridCol w="816299">
                  <a:extLst>
                    <a:ext uri="{9D8B030D-6E8A-4147-A177-3AD203B41FA5}">
                      <a16:colId xmlns:a16="http://schemas.microsoft.com/office/drawing/2014/main" val="3544487549"/>
                    </a:ext>
                  </a:extLst>
                </a:gridCol>
              </a:tblGrid>
              <a:tr h="160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게시글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댓글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74391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공지사항을 등록하는 </a:t>
                      </a:r>
                      <a:r>
                        <a:rPr lang="en-US" altLang="ko-KR" sz="700" dirty="0"/>
                        <a:t>….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170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3833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자유게시판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자유롭게 글을 등록하는 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1954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15230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5505"/>
                  </a:ext>
                </a:extLst>
              </a:tr>
              <a:tr h="160816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 초이스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운영자가 유용하다고 판단하여 선택</a:t>
                      </a:r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130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운영자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3475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75FED7B5-F1EF-826D-5F8A-C5E7FAEF9C0E}"/>
              </a:ext>
            </a:extLst>
          </p:cNvPr>
          <p:cNvSpPr txBox="1"/>
          <p:nvPr/>
        </p:nvSpPr>
        <p:spPr>
          <a:xfrm>
            <a:off x="2157421" y="140273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 </a:t>
            </a:r>
            <a:r>
              <a:rPr lang="en-US" altLang="ko-KR" sz="1400" dirty="0"/>
              <a:t>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F730DB-BB44-C560-E034-A55B8973C77E}"/>
              </a:ext>
            </a:extLst>
          </p:cNvPr>
          <p:cNvSpPr txBox="1"/>
          <p:nvPr/>
        </p:nvSpPr>
        <p:spPr>
          <a:xfrm>
            <a:off x="2197757" y="3300435"/>
            <a:ext cx="209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 목록</a:t>
            </a:r>
            <a:r>
              <a:rPr lang="en-US" altLang="ko-KR" sz="1400" dirty="0"/>
              <a:t> (</a:t>
            </a:r>
            <a:r>
              <a:rPr lang="ko-KR" altLang="en-US" sz="1400" dirty="0"/>
              <a:t>수정 가능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3807002" y="139970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9E34E92-7D53-A7E9-99C2-AAE59D471D24}"/>
              </a:ext>
            </a:extLst>
          </p:cNvPr>
          <p:cNvSpPr/>
          <p:nvPr/>
        </p:nvSpPr>
        <p:spPr>
          <a:xfrm>
            <a:off x="4224008" y="3300434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3" name="모서리가 둥근 직사각형 20">
            <a:extLst>
              <a:ext uri="{FF2B5EF4-FFF2-40B4-BE49-F238E27FC236}">
                <a16:creationId xmlns:a16="http://schemas.microsoft.com/office/drawing/2014/main" id="{4198CD92-C7B3-F2ED-FAE8-F58D86FBC15B}"/>
              </a:ext>
            </a:extLst>
          </p:cNvPr>
          <p:cNvSpPr/>
          <p:nvPr/>
        </p:nvSpPr>
        <p:spPr>
          <a:xfrm>
            <a:off x="8760405" y="4078435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54" name="모서리가 둥근 직사각형 20">
            <a:extLst>
              <a:ext uri="{FF2B5EF4-FFF2-40B4-BE49-F238E27FC236}">
                <a16:creationId xmlns:a16="http://schemas.microsoft.com/office/drawing/2014/main" id="{AC77B57E-1F8E-6576-3E82-0EE4DC82B27A}"/>
              </a:ext>
            </a:extLst>
          </p:cNvPr>
          <p:cNvSpPr/>
          <p:nvPr/>
        </p:nvSpPr>
        <p:spPr>
          <a:xfrm>
            <a:off x="8426872" y="6184076"/>
            <a:ext cx="833319" cy="2944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게시판 추가하기</a:t>
            </a:r>
            <a:endParaRPr kumimoji="1" lang="ko-Kore-KR" altLang="en-US" sz="6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6E80935-05CA-AEA1-830B-09F0CDEB81D9}"/>
              </a:ext>
            </a:extLst>
          </p:cNvPr>
          <p:cNvSpPr/>
          <p:nvPr/>
        </p:nvSpPr>
        <p:spPr>
          <a:xfrm>
            <a:off x="2640013" y="2779697"/>
            <a:ext cx="262048" cy="3077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70F46C50-C76A-56AA-CE5C-A06942BFC07B}"/>
              </a:ext>
            </a:extLst>
          </p:cNvPr>
          <p:cNvSpPr/>
          <p:nvPr/>
        </p:nvSpPr>
        <p:spPr>
          <a:xfrm>
            <a:off x="2715962" y="2950048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36449CE-2A00-2D9A-2C60-CDE28D30A6A3}"/>
              </a:ext>
            </a:extLst>
          </p:cNvPr>
          <p:cNvSpPr/>
          <p:nvPr/>
        </p:nvSpPr>
        <p:spPr>
          <a:xfrm rot="10800000">
            <a:off x="2713852" y="2796067"/>
            <a:ext cx="111211" cy="123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DB56A72-7606-A472-DBBE-11206FA83192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391033" y="2099598"/>
            <a:ext cx="248981" cy="833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20">
            <a:extLst>
              <a:ext uri="{FF2B5EF4-FFF2-40B4-BE49-F238E27FC236}">
                <a16:creationId xmlns:a16="http://schemas.microsoft.com/office/drawing/2014/main" id="{B575D3AD-186D-4840-9263-CC3E9DAE6A24}"/>
              </a:ext>
            </a:extLst>
          </p:cNvPr>
          <p:cNvSpPr/>
          <p:nvPr/>
        </p:nvSpPr>
        <p:spPr>
          <a:xfrm>
            <a:off x="8748408" y="4294204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5" name="모서리가 둥근 직사각형 20">
            <a:extLst>
              <a:ext uri="{FF2B5EF4-FFF2-40B4-BE49-F238E27FC236}">
                <a16:creationId xmlns:a16="http://schemas.microsoft.com/office/drawing/2014/main" id="{3C3EE232-B57D-1716-DEBA-F27230A48163}"/>
              </a:ext>
            </a:extLst>
          </p:cNvPr>
          <p:cNvSpPr/>
          <p:nvPr/>
        </p:nvSpPr>
        <p:spPr>
          <a:xfrm>
            <a:off x="8749160" y="4477356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6" name="모서리가 둥근 직사각형 20">
            <a:extLst>
              <a:ext uri="{FF2B5EF4-FFF2-40B4-BE49-F238E27FC236}">
                <a16:creationId xmlns:a16="http://schemas.microsoft.com/office/drawing/2014/main" id="{598D013C-1B22-C2C8-00C4-81C0B4FA822F}"/>
              </a:ext>
            </a:extLst>
          </p:cNvPr>
          <p:cNvSpPr/>
          <p:nvPr/>
        </p:nvSpPr>
        <p:spPr>
          <a:xfrm>
            <a:off x="8656559" y="1982472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7" name="모서리가 둥근 직사각형 20">
            <a:extLst>
              <a:ext uri="{FF2B5EF4-FFF2-40B4-BE49-F238E27FC236}">
                <a16:creationId xmlns:a16="http://schemas.microsoft.com/office/drawing/2014/main" id="{E79387CF-1D12-4E86-E0E2-396EDBEFB199}"/>
              </a:ext>
            </a:extLst>
          </p:cNvPr>
          <p:cNvSpPr/>
          <p:nvPr/>
        </p:nvSpPr>
        <p:spPr>
          <a:xfrm>
            <a:off x="8649999" y="2168451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sp>
        <p:nvSpPr>
          <p:cNvPr id="78" name="모서리가 둥근 직사각형 20">
            <a:extLst>
              <a:ext uri="{FF2B5EF4-FFF2-40B4-BE49-F238E27FC236}">
                <a16:creationId xmlns:a16="http://schemas.microsoft.com/office/drawing/2014/main" id="{B5A13FC6-9C78-8F56-BEEC-D5D8DEF85334}"/>
              </a:ext>
            </a:extLst>
          </p:cNvPr>
          <p:cNvSpPr/>
          <p:nvPr/>
        </p:nvSpPr>
        <p:spPr>
          <a:xfrm>
            <a:off x="8649999" y="2371938"/>
            <a:ext cx="569043" cy="140239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/>
              <a:t>수정하기</a:t>
            </a:r>
            <a:endParaRPr kumimoji="1" lang="ko-Kore-KR" altLang="en-US" sz="600" dirty="0"/>
          </a:p>
        </p:txBody>
      </p:sp>
      <p:graphicFrame>
        <p:nvGraphicFramePr>
          <p:cNvPr id="79" name="표 22">
            <a:extLst>
              <a:ext uri="{FF2B5EF4-FFF2-40B4-BE49-F238E27FC236}">
                <a16:creationId xmlns:a16="http://schemas.microsoft.com/office/drawing/2014/main" id="{70BAB2D0-3AB2-E0C9-4B5D-758DA0DC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07911"/>
              </p:ext>
            </p:extLst>
          </p:nvPr>
        </p:nvGraphicFramePr>
        <p:xfrm>
          <a:off x="2214324" y="5701071"/>
          <a:ext cx="7052265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79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253468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272665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166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</a:tbl>
          </a:graphicData>
        </a:graphic>
      </p:graphicFrame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A9B7D674-116B-C8BE-CAC5-9A528C53089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300863" y="2933585"/>
            <a:ext cx="339151" cy="12112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C41C0AF-59F1-2A54-8646-E56978EE00F5}"/>
              </a:ext>
            </a:extLst>
          </p:cNvPr>
          <p:cNvSpPr/>
          <p:nvPr/>
        </p:nvSpPr>
        <p:spPr>
          <a:xfrm>
            <a:off x="9130012" y="1891365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181D311-0540-F7B7-CCF6-814DC93E5E8B}"/>
              </a:ext>
            </a:extLst>
          </p:cNvPr>
          <p:cNvSpPr/>
          <p:nvPr/>
        </p:nvSpPr>
        <p:spPr>
          <a:xfrm>
            <a:off x="2975795" y="2779697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5DCDEA8D-FAE5-AA03-5EB4-7BD3372258AF}"/>
              </a:ext>
            </a:extLst>
          </p:cNvPr>
          <p:cNvSpPr/>
          <p:nvPr/>
        </p:nvSpPr>
        <p:spPr>
          <a:xfrm>
            <a:off x="2104903" y="570026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2F501F0-7866-C215-072C-C2F4F4028051}"/>
              </a:ext>
            </a:extLst>
          </p:cNvPr>
          <p:cNvSpPr/>
          <p:nvPr/>
        </p:nvSpPr>
        <p:spPr>
          <a:xfrm>
            <a:off x="8144179" y="618626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8701529-2947-DFC3-77D9-CE0176183309}"/>
              </a:ext>
            </a:extLst>
          </p:cNvPr>
          <p:cNvSpPr/>
          <p:nvPr/>
        </p:nvSpPr>
        <p:spPr>
          <a:xfrm>
            <a:off x="5584211" y="5469757"/>
            <a:ext cx="259492" cy="22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게시판의 정보를 수정합니다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관리자는 게시판의 이름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권한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상태 값을 수정할 수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취소하고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뒤로가기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기능을 하는 버튼입니다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수정을 적용하고 다시 게시판 관리 페이지로 이동합니다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수정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수정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6444"/>
              </p:ext>
            </p:extLst>
          </p:nvPr>
        </p:nvGraphicFramePr>
        <p:xfrm>
          <a:off x="2131580" y="1608036"/>
          <a:ext cx="7320264" cy="305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96114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713153587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1830066">
                  <a:extLst>
                    <a:ext uri="{9D8B030D-6E8A-4147-A177-3AD203B41FA5}">
                      <a16:colId xmlns:a16="http://schemas.microsoft.com/office/drawing/2014/main" val="3724142251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9710"/>
                  </a:ext>
                </a:extLst>
              </a:tr>
              <a:tr h="24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자유 게시판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3582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자유롭게 글을 등록하는 게시판 입니다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  <a:tr h="3188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1954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 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15230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46044"/>
                  </a:ext>
                </a:extLst>
              </a:tr>
              <a:tr h="31880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visible || hidden (select box)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53803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88858" y="1032851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05261" y="2440243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879916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654395" y="1879916"/>
            <a:ext cx="1731732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0500" y="4774596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896171" y="4774595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EFF760B-3CA0-A815-0AC9-C4E3178F4749}"/>
              </a:ext>
            </a:extLst>
          </p:cNvPr>
          <p:cNvSpPr/>
          <p:nvPr/>
        </p:nvSpPr>
        <p:spPr>
          <a:xfrm>
            <a:off x="5838771" y="4356605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68C452F-4E7E-F8CA-7955-91C2A01C3C9C}"/>
              </a:ext>
            </a:extLst>
          </p:cNvPr>
          <p:cNvSpPr/>
          <p:nvPr/>
        </p:nvSpPr>
        <p:spPr>
          <a:xfrm>
            <a:off x="7592305" y="4996098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1C70B-1F8B-BB0A-B858-3D937AF15318}"/>
              </a:ext>
            </a:extLst>
          </p:cNvPr>
          <p:cNvSpPr/>
          <p:nvPr/>
        </p:nvSpPr>
        <p:spPr>
          <a:xfrm>
            <a:off x="9020025" y="4994440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3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847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관리자가 게시판을 관리합니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운영자 권한이 부여된 계정을 조회합니다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버튼을 클릭하면 해당 계정의 권한이 내려갑니다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회원관리 페이지의 회원관리와 같은 동작을 수행합니다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체크박스를 클릭하고 권한 부여 버튼을 클릭할 시 체크된 계정의 권한이 운영자로 수정됩니다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관리자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게시판 관리 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</a:t>
            </a:r>
            <a:r>
              <a:rPr lang="en-US" altLang="ko-KR" sz="1200" dirty="0"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92036" y="20525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92701" y="1922188"/>
            <a:ext cx="699333" cy="6687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19E0522-C23B-B642-8130-A4249EB5C953}"/>
              </a:ext>
            </a:extLst>
          </p:cNvPr>
          <p:cNvSpPr/>
          <p:nvPr/>
        </p:nvSpPr>
        <p:spPr>
          <a:xfrm>
            <a:off x="1173123" y="2692804"/>
            <a:ext cx="769389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로그아웃</a:t>
            </a:r>
            <a:endParaRPr kumimoji="1" lang="ko-Kore-KR" altLang="en-US" sz="120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C97CB6-14BF-9544-BC57-0ADCD684568A}"/>
              </a:ext>
            </a:extLst>
          </p:cNvPr>
          <p:cNvSpPr/>
          <p:nvPr/>
        </p:nvSpPr>
        <p:spPr>
          <a:xfrm>
            <a:off x="223385" y="2692804"/>
            <a:ext cx="877163" cy="27878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마이페이지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5E2AF80-729D-9348-A25A-69C74E86B7B9}"/>
              </a:ext>
            </a:extLst>
          </p:cNvPr>
          <p:cNvSpPr/>
          <p:nvPr/>
        </p:nvSpPr>
        <p:spPr>
          <a:xfrm>
            <a:off x="412595" y="1076442"/>
            <a:ext cx="1275517" cy="663148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로고</a:t>
            </a:r>
            <a:endParaRPr kumimoji="1" lang="ko-Kore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7D16A05-A062-2142-A90F-A9D333496BE4}"/>
              </a:ext>
            </a:extLst>
          </p:cNvPr>
          <p:cNvSpPr/>
          <p:nvPr/>
        </p:nvSpPr>
        <p:spPr>
          <a:xfrm>
            <a:off x="312299" y="3933160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공지사항</a:t>
            </a:r>
            <a:endParaRPr kumimoji="1" lang="ko-Kore-KR" altLang="en-US" sz="1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F276643-9A22-8A42-B9D7-EF6EE1D94711}"/>
              </a:ext>
            </a:extLst>
          </p:cNvPr>
          <p:cNvSpPr/>
          <p:nvPr/>
        </p:nvSpPr>
        <p:spPr>
          <a:xfrm>
            <a:off x="312299" y="42213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자유게시판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59DA14A-08C6-1946-B8E4-F07B1C1C6599}"/>
              </a:ext>
            </a:extLst>
          </p:cNvPr>
          <p:cNvSpPr/>
          <p:nvPr/>
        </p:nvSpPr>
        <p:spPr>
          <a:xfrm>
            <a:off x="312299" y="4500829"/>
            <a:ext cx="1576497" cy="2157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운영자</a:t>
            </a:r>
            <a:r>
              <a:rPr kumimoji="1" lang="ko-KR" altLang="en-US" sz="1000" dirty="0"/>
              <a:t> 초이스</a:t>
            </a:r>
            <a:endParaRPr kumimoji="1" lang="ko-Kore-KR" altLang="en-US" sz="1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453009D-418E-744B-8104-A24773C30CE6}"/>
              </a:ext>
            </a:extLst>
          </p:cNvPr>
          <p:cNvSpPr/>
          <p:nvPr/>
        </p:nvSpPr>
        <p:spPr>
          <a:xfrm>
            <a:off x="312299" y="47803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QnA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36DFB11-A733-B14D-A8AA-936DADE6CC3B}"/>
              </a:ext>
            </a:extLst>
          </p:cNvPr>
          <p:cNvSpPr/>
          <p:nvPr/>
        </p:nvSpPr>
        <p:spPr>
          <a:xfrm>
            <a:off x="312299" y="5059829"/>
            <a:ext cx="1576497" cy="2157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회원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80CFD55-F222-044B-90A3-5668FD1CFC4F}"/>
              </a:ext>
            </a:extLst>
          </p:cNvPr>
          <p:cNvSpPr/>
          <p:nvPr/>
        </p:nvSpPr>
        <p:spPr>
          <a:xfrm>
            <a:off x="312299" y="5347998"/>
            <a:ext cx="1576497" cy="21576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게시판</a:t>
            </a:r>
            <a:r>
              <a:rPr kumimoji="1" lang="ko-KR" altLang="en-US" sz="1000" dirty="0"/>
              <a:t> 관리</a:t>
            </a:r>
            <a:endParaRPr kumimoji="1" lang="ko-Kore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8C90-CFE0-9242-AEF5-CE836A3AD92E}"/>
              </a:ext>
            </a:extLst>
          </p:cNvPr>
          <p:cNvSpPr txBox="1"/>
          <p:nvPr/>
        </p:nvSpPr>
        <p:spPr>
          <a:xfrm>
            <a:off x="7711440" y="-1691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AC3C89C-E7CA-7C43-961C-8D0A4CA409A1}"/>
              </a:ext>
            </a:extLst>
          </p:cNvPr>
          <p:cNvSpPr/>
          <p:nvPr/>
        </p:nvSpPr>
        <p:spPr>
          <a:xfrm>
            <a:off x="312299" y="3653660"/>
            <a:ext cx="1576497" cy="2157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>
                <a:solidFill>
                  <a:schemeClr val="tx1"/>
                </a:solidFill>
              </a:rPr>
              <a:t>검색창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11F0B-A01A-8ECC-CE07-7CA8E3F2B135}"/>
              </a:ext>
            </a:extLst>
          </p:cNvPr>
          <p:cNvSpPr txBox="1"/>
          <p:nvPr/>
        </p:nvSpPr>
        <p:spPr>
          <a:xfrm>
            <a:off x="2164765" y="1032851"/>
            <a:ext cx="32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관리</a:t>
            </a:r>
            <a:r>
              <a:rPr lang="en-US" altLang="ko-KR" dirty="0"/>
              <a:t>– </a:t>
            </a:r>
            <a:r>
              <a:rPr lang="ko-KR" altLang="en-US" dirty="0"/>
              <a:t>추가</a:t>
            </a:r>
          </a:p>
        </p:txBody>
      </p:sp>
      <p:graphicFrame>
        <p:nvGraphicFramePr>
          <p:cNvPr id="15" name="표 22">
            <a:extLst>
              <a:ext uri="{FF2B5EF4-FFF2-40B4-BE49-F238E27FC236}">
                <a16:creationId xmlns:a16="http://schemas.microsoft.com/office/drawing/2014/main" id="{46807BF0-E9C1-1EBE-32CA-6EE592B2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94735"/>
              </p:ext>
            </p:extLst>
          </p:nvPr>
        </p:nvGraphicFramePr>
        <p:xfrm>
          <a:off x="2131580" y="1608036"/>
          <a:ext cx="7320264" cy="214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52">
                  <a:extLst>
                    <a:ext uri="{9D8B030D-6E8A-4147-A177-3AD203B41FA5}">
                      <a16:colId xmlns:a16="http://schemas.microsoft.com/office/drawing/2014/main" val="4092206503"/>
                    </a:ext>
                  </a:extLst>
                </a:gridCol>
                <a:gridCol w="2126180">
                  <a:extLst>
                    <a:ext uri="{9D8B030D-6E8A-4147-A177-3AD203B41FA5}">
                      <a16:colId xmlns:a16="http://schemas.microsoft.com/office/drawing/2014/main" val="401346831"/>
                    </a:ext>
                  </a:extLst>
                </a:gridCol>
                <a:gridCol w="1616164">
                  <a:extLst>
                    <a:ext uri="{9D8B030D-6E8A-4147-A177-3AD203B41FA5}">
                      <a16:colId xmlns:a16="http://schemas.microsoft.com/office/drawing/2014/main" val="1176851530"/>
                    </a:ext>
                  </a:extLst>
                </a:gridCol>
                <a:gridCol w="2043968">
                  <a:extLst>
                    <a:ext uri="{9D8B030D-6E8A-4147-A177-3AD203B41FA5}">
                      <a16:colId xmlns:a16="http://schemas.microsoft.com/office/drawing/2014/main" val="1546945350"/>
                    </a:ext>
                  </a:extLst>
                </a:gridCol>
              </a:tblGrid>
              <a:tr h="24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게시판 이름 입력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권한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||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68607"/>
                  </a:ext>
                </a:extLst>
              </a:tr>
              <a:tr h="23582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7622"/>
                  </a:ext>
                </a:extLst>
              </a:tr>
              <a:tr h="159601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Text Area </a:t>
                      </a:r>
                      <a:r>
                        <a:rPr lang="ko-KR" altLang="en-US" sz="800" dirty="0">
                          <a:solidFill>
                            <a:schemeClr val="accent3"/>
                          </a:solidFill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accent3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55017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9F32F8B7-5DC1-5E30-3C52-666C5DA95D9B}"/>
              </a:ext>
            </a:extLst>
          </p:cNvPr>
          <p:cNvSpPr/>
          <p:nvPr/>
        </p:nvSpPr>
        <p:spPr>
          <a:xfrm>
            <a:off x="4357965" y="1048416"/>
            <a:ext cx="315915" cy="310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151C9FB-3EAD-9272-9785-19D1E9E209E2}"/>
              </a:ext>
            </a:extLst>
          </p:cNvPr>
          <p:cNvSpPr/>
          <p:nvPr/>
        </p:nvSpPr>
        <p:spPr>
          <a:xfrm>
            <a:off x="2131580" y="2168287"/>
            <a:ext cx="7281014" cy="160659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BC418CF-1B7C-0236-562D-79FCE7D13445}"/>
              </a:ext>
            </a:extLst>
          </p:cNvPr>
          <p:cNvSpPr/>
          <p:nvPr/>
        </p:nvSpPr>
        <p:spPr>
          <a:xfrm>
            <a:off x="3663778" y="1616075"/>
            <a:ext cx="2081990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B4E4A36-0817-6202-75FC-736A4E053A63}"/>
              </a:ext>
            </a:extLst>
          </p:cNvPr>
          <p:cNvSpPr/>
          <p:nvPr/>
        </p:nvSpPr>
        <p:spPr>
          <a:xfrm>
            <a:off x="7425794" y="1591468"/>
            <a:ext cx="2026049" cy="28844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F95A4F8-E34E-2D25-28BB-E12065F975BC}"/>
              </a:ext>
            </a:extLst>
          </p:cNvPr>
          <p:cNvSpPr/>
          <p:nvPr/>
        </p:nvSpPr>
        <p:spPr>
          <a:xfrm>
            <a:off x="6481632" y="4437098"/>
            <a:ext cx="1322173" cy="323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뒤로 가기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83C46DD-37D6-FF9E-4012-0D7DBC1845AE}"/>
              </a:ext>
            </a:extLst>
          </p:cNvPr>
          <p:cNvSpPr/>
          <p:nvPr/>
        </p:nvSpPr>
        <p:spPr>
          <a:xfrm>
            <a:off x="7946563" y="4437097"/>
            <a:ext cx="1322173" cy="32381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적용하기</a:t>
            </a:r>
          </a:p>
        </p:txBody>
      </p:sp>
    </p:spTree>
    <p:extLst>
      <p:ext uri="{BB962C8B-B14F-4D97-AF65-F5344CB8AC3E}">
        <p14:creationId xmlns:p14="http://schemas.microsoft.com/office/powerpoint/2010/main" val="346044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1318</Words>
  <Application>Microsoft Office PowerPoint</Application>
  <PresentationFormat>와이드스크린</PresentationFormat>
  <Paragraphs>561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Inter</vt:lpstr>
      <vt:lpstr>굴림</vt:lpstr>
      <vt:lpstr>나눔고딕</vt:lpstr>
      <vt:lpstr>나눔고딕 ExtraBold</vt:lpstr>
      <vt:lpstr>맑은 고딕</vt:lpstr>
      <vt:lpstr>Arial</vt:lpstr>
      <vt:lpstr>Office 테마</vt:lpstr>
      <vt:lpstr>데이터누리 게시판 프로젝트 화면 설계서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인턴 ITC인턴쉽</cp:lastModifiedBy>
  <cp:revision>4</cp:revision>
  <dcterms:created xsi:type="dcterms:W3CDTF">2022-07-12T05:08:07Z</dcterms:created>
  <dcterms:modified xsi:type="dcterms:W3CDTF">2022-07-15T05:15:47Z</dcterms:modified>
</cp:coreProperties>
</file>