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275" r:id="rId4"/>
    <p:sldId id="258" r:id="rId5"/>
  </p:sldIdLst>
  <p:sldSz cx="9690100" cy="6858000"/>
  <p:notesSz cx="96901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06E6C-614C-4EC5-8AB9-DD5350134C90}" v="15" dt="2023-02-09T06:38:05.8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65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7989" y="2509469"/>
            <a:ext cx="37604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54467" y="3840480"/>
            <a:ext cx="678751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/>
              <a:t>©</a:t>
            </a:r>
            <a:r>
              <a:rPr spc="-10" dirty="0"/>
              <a:t> </a:t>
            </a:r>
            <a:r>
              <a:rPr spc="-5" dirty="0"/>
              <a:t>IVIS</a:t>
            </a:r>
            <a:r>
              <a:rPr spc="-25" dirty="0"/>
              <a:t> </a:t>
            </a:r>
            <a:r>
              <a:rPr spc="-5" dirty="0"/>
              <a:t>Inc.</a:t>
            </a:r>
            <a:r>
              <a:rPr spc="310" dirty="0"/>
              <a:t> </a:t>
            </a:r>
            <a:r>
              <a:rPr spc="-5" dirty="0"/>
              <a:t>CONFIDENTIAL</a:t>
            </a:r>
            <a:r>
              <a:rPr spc="-15" dirty="0"/>
              <a:t> </a:t>
            </a:r>
            <a:r>
              <a:rPr spc="-5" dirty="0"/>
              <a:t>COPYRIGHT 2022.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525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/>
              <a:t>©</a:t>
            </a:r>
            <a:r>
              <a:rPr spc="-10" dirty="0"/>
              <a:t> </a:t>
            </a:r>
            <a:r>
              <a:rPr spc="-5" dirty="0"/>
              <a:t>IVIS</a:t>
            </a:r>
            <a:r>
              <a:rPr spc="-25" dirty="0"/>
              <a:t> </a:t>
            </a:r>
            <a:r>
              <a:rPr spc="-5" dirty="0"/>
              <a:t>Inc.</a:t>
            </a:r>
            <a:r>
              <a:rPr spc="310" dirty="0"/>
              <a:t> </a:t>
            </a:r>
            <a:r>
              <a:rPr spc="-5" dirty="0"/>
              <a:t>CONFIDENTIAL</a:t>
            </a:r>
            <a:r>
              <a:rPr spc="-15" dirty="0"/>
              <a:t> </a:t>
            </a:r>
            <a:r>
              <a:rPr spc="-5" dirty="0"/>
              <a:t>COPYRIGHT 2022.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525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4822" y="1577340"/>
            <a:ext cx="4217956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93671" y="1577340"/>
            <a:ext cx="4217956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/>
              <a:t>©</a:t>
            </a:r>
            <a:r>
              <a:rPr spc="-10" dirty="0"/>
              <a:t> </a:t>
            </a:r>
            <a:r>
              <a:rPr spc="-5" dirty="0"/>
              <a:t>IVIS</a:t>
            </a:r>
            <a:r>
              <a:rPr spc="-25" dirty="0"/>
              <a:t> </a:t>
            </a:r>
            <a:r>
              <a:rPr spc="-5" dirty="0"/>
              <a:t>Inc.</a:t>
            </a:r>
            <a:r>
              <a:rPr spc="310" dirty="0"/>
              <a:t> </a:t>
            </a:r>
            <a:r>
              <a:rPr spc="-5" dirty="0"/>
              <a:t>CONFIDENTIAL</a:t>
            </a:r>
            <a:r>
              <a:rPr spc="-15" dirty="0"/>
              <a:t> </a:t>
            </a:r>
            <a:r>
              <a:rPr spc="-5" dirty="0"/>
              <a:t>COPYRIGHT 2022.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0500"/>
            <a:ext cx="219710" cy="440690"/>
          </a:xfrm>
          <a:custGeom>
            <a:avLst/>
            <a:gdLst/>
            <a:ahLst/>
            <a:cxnLst/>
            <a:rect l="l" t="t" r="r" b="b"/>
            <a:pathLst>
              <a:path w="219710" h="440690">
                <a:moveTo>
                  <a:pt x="219456" y="0"/>
                </a:moveTo>
                <a:lnTo>
                  <a:pt x="0" y="0"/>
                </a:lnTo>
                <a:lnTo>
                  <a:pt x="0" y="440436"/>
                </a:lnTo>
                <a:lnTo>
                  <a:pt x="219456" y="440436"/>
                </a:lnTo>
                <a:lnTo>
                  <a:pt x="2194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90500"/>
            <a:ext cx="219710" cy="440690"/>
          </a:xfrm>
          <a:custGeom>
            <a:avLst/>
            <a:gdLst/>
            <a:ahLst/>
            <a:cxnLst/>
            <a:rect l="l" t="t" r="r" b="b"/>
            <a:pathLst>
              <a:path w="219710" h="440690">
                <a:moveTo>
                  <a:pt x="0" y="440436"/>
                </a:moveTo>
                <a:lnTo>
                  <a:pt x="219456" y="440436"/>
                </a:lnTo>
                <a:lnTo>
                  <a:pt x="219456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9936" y="190500"/>
            <a:ext cx="45720" cy="440690"/>
          </a:xfrm>
          <a:custGeom>
            <a:avLst/>
            <a:gdLst/>
            <a:ahLst/>
            <a:cxnLst/>
            <a:rect l="l" t="t" r="r" b="b"/>
            <a:pathLst>
              <a:path w="45720" h="440690">
                <a:moveTo>
                  <a:pt x="45720" y="0"/>
                </a:moveTo>
                <a:lnTo>
                  <a:pt x="0" y="0"/>
                </a:lnTo>
                <a:lnTo>
                  <a:pt x="0" y="440436"/>
                </a:lnTo>
                <a:lnTo>
                  <a:pt x="45720" y="440436"/>
                </a:lnTo>
                <a:lnTo>
                  <a:pt x="4572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9936" y="190500"/>
            <a:ext cx="45720" cy="440690"/>
          </a:xfrm>
          <a:custGeom>
            <a:avLst/>
            <a:gdLst/>
            <a:ahLst/>
            <a:cxnLst/>
            <a:rect l="l" t="t" r="r" b="b"/>
            <a:pathLst>
              <a:path w="45720" h="440690">
                <a:moveTo>
                  <a:pt x="0" y="440436"/>
                </a:moveTo>
                <a:lnTo>
                  <a:pt x="45720" y="440436"/>
                </a:lnTo>
                <a:lnTo>
                  <a:pt x="45720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94" y="896141"/>
            <a:ext cx="8782386" cy="538098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" y="108204"/>
            <a:ext cx="1532382" cy="7871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647" y="108204"/>
            <a:ext cx="1276350" cy="78714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3892" y="108204"/>
            <a:ext cx="822197" cy="78714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7000" y="108204"/>
            <a:ext cx="2242566" cy="78714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0476" y="108204"/>
            <a:ext cx="1177289" cy="78714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07152" y="108204"/>
            <a:ext cx="1177290" cy="78714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12321" y="410149"/>
            <a:ext cx="634402" cy="2541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525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/>
              <a:t>©</a:t>
            </a:r>
            <a:r>
              <a:rPr spc="-10" dirty="0"/>
              <a:t> </a:t>
            </a:r>
            <a:r>
              <a:rPr spc="-5" dirty="0"/>
              <a:t>IVIS</a:t>
            </a:r>
            <a:r>
              <a:rPr spc="-25" dirty="0"/>
              <a:t> </a:t>
            </a:r>
            <a:r>
              <a:rPr spc="-5" dirty="0"/>
              <a:t>Inc.</a:t>
            </a:r>
            <a:r>
              <a:rPr spc="310" dirty="0"/>
              <a:t> </a:t>
            </a:r>
            <a:r>
              <a:rPr spc="-5" dirty="0"/>
              <a:t>CONFIDENTIAL</a:t>
            </a:r>
            <a:r>
              <a:rPr spc="-15" dirty="0"/>
              <a:t> </a:t>
            </a:r>
            <a:r>
              <a:rPr spc="-5" dirty="0"/>
              <a:t>COPYRIGHT 2022.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0500"/>
            <a:ext cx="219710" cy="440690"/>
          </a:xfrm>
          <a:custGeom>
            <a:avLst/>
            <a:gdLst/>
            <a:ahLst/>
            <a:cxnLst/>
            <a:rect l="l" t="t" r="r" b="b"/>
            <a:pathLst>
              <a:path w="219710" h="440690">
                <a:moveTo>
                  <a:pt x="219456" y="0"/>
                </a:moveTo>
                <a:lnTo>
                  <a:pt x="0" y="0"/>
                </a:lnTo>
                <a:lnTo>
                  <a:pt x="0" y="440436"/>
                </a:lnTo>
                <a:lnTo>
                  <a:pt x="219456" y="440436"/>
                </a:lnTo>
                <a:lnTo>
                  <a:pt x="2194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90500"/>
            <a:ext cx="219710" cy="440690"/>
          </a:xfrm>
          <a:custGeom>
            <a:avLst/>
            <a:gdLst/>
            <a:ahLst/>
            <a:cxnLst/>
            <a:rect l="l" t="t" r="r" b="b"/>
            <a:pathLst>
              <a:path w="219710" h="440690">
                <a:moveTo>
                  <a:pt x="0" y="440436"/>
                </a:moveTo>
                <a:lnTo>
                  <a:pt x="219456" y="440436"/>
                </a:lnTo>
                <a:lnTo>
                  <a:pt x="219456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9936" y="190500"/>
            <a:ext cx="45720" cy="440690"/>
          </a:xfrm>
          <a:custGeom>
            <a:avLst/>
            <a:gdLst/>
            <a:ahLst/>
            <a:cxnLst/>
            <a:rect l="l" t="t" r="r" b="b"/>
            <a:pathLst>
              <a:path w="45720" h="440690">
                <a:moveTo>
                  <a:pt x="45720" y="0"/>
                </a:moveTo>
                <a:lnTo>
                  <a:pt x="0" y="0"/>
                </a:lnTo>
                <a:lnTo>
                  <a:pt x="0" y="440436"/>
                </a:lnTo>
                <a:lnTo>
                  <a:pt x="45720" y="440436"/>
                </a:lnTo>
                <a:lnTo>
                  <a:pt x="4572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9936" y="190500"/>
            <a:ext cx="45720" cy="440690"/>
          </a:xfrm>
          <a:custGeom>
            <a:avLst/>
            <a:gdLst/>
            <a:ahLst/>
            <a:cxnLst/>
            <a:rect l="l" t="t" r="r" b="b"/>
            <a:pathLst>
              <a:path w="45720" h="440690">
                <a:moveTo>
                  <a:pt x="0" y="440436"/>
                </a:moveTo>
                <a:lnTo>
                  <a:pt x="45720" y="440436"/>
                </a:lnTo>
                <a:lnTo>
                  <a:pt x="45720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" y="108204"/>
            <a:ext cx="1177290" cy="78714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2321" y="410149"/>
            <a:ext cx="634402" cy="25412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3231642" y="1543177"/>
            <a:ext cx="0" cy="4848860"/>
          </a:xfrm>
          <a:custGeom>
            <a:avLst/>
            <a:gdLst/>
            <a:ahLst/>
            <a:cxnLst/>
            <a:rect l="l" t="t" r="r" b="b"/>
            <a:pathLst>
              <a:path h="4848860">
                <a:moveTo>
                  <a:pt x="0" y="0"/>
                </a:moveTo>
                <a:lnTo>
                  <a:pt x="0" y="4848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524" y="1063752"/>
            <a:ext cx="3220720" cy="471170"/>
          </a:xfrm>
          <a:custGeom>
            <a:avLst/>
            <a:gdLst/>
            <a:ahLst/>
            <a:cxnLst/>
            <a:rect l="l" t="t" r="r" b="b"/>
            <a:pathLst>
              <a:path w="3220720" h="471169">
                <a:moveTo>
                  <a:pt x="3220212" y="0"/>
                </a:moveTo>
                <a:lnTo>
                  <a:pt x="0" y="0"/>
                </a:lnTo>
                <a:lnTo>
                  <a:pt x="0" y="470915"/>
                </a:lnTo>
                <a:lnTo>
                  <a:pt x="3220212" y="470915"/>
                </a:lnTo>
                <a:lnTo>
                  <a:pt x="3220212" y="0"/>
                </a:lnTo>
                <a:close/>
              </a:path>
            </a:pathLst>
          </a:custGeom>
          <a:solidFill>
            <a:srgbClr val="D34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524" y="1063752"/>
            <a:ext cx="3220720" cy="471170"/>
          </a:xfrm>
          <a:custGeom>
            <a:avLst/>
            <a:gdLst/>
            <a:ahLst/>
            <a:cxnLst/>
            <a:rect l="l" t="t" r="r" b="b"/>
            <a:pathLst>
              <a:path w="3220720" h="471169">
                <a:moveTo>
                  <a:pt x="0" y="470915"/>
                </a:moveTo>
                <a:lnTo>
                  <a:pt x="3220212" y="470915"/>
                </a:lnTo>
                <a:lnTo>
                  <a:pt x="3220212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ln w="12699">
            <a:solidFill>
              <a:srgbClr val="D345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1184" y="1086624"/>
            <a:ext cx="1053846" cy="51128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6463284" y="1543177"/>
            <a:ext cx="0" cy="4848860"/>
          </a:xfrm>
          <a:custGeom>
            <a:avLst/>
            <a:gdLst/>
            <a:ahLst/>
            <a:cxnLst/>
            <a:rect l="l" t="t" r="r" b="b"/>
            <a:pathLst>
              <a:path h="4848860">
                <a:moveTo>
                  <a:pt x="0" y="0"/>
                </a:moveTo>
                <a:lnTo>
                  <a:pt x="0" y="4848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/>
              <a:t>©</a:t>
            </a:r>
            <a:r>
              <a:rPr spc="-10" dirty="0"/>
              <a:t> </a:t>
            </a:r>
            <a:r>
              <a:rPr spc="-5" dirty="0"/>
              <a:t>IVIS</a:t>
            </a:r>
            <a:r>
              <a:rPr spc="-25" dirty="0"/>
              <a:t> </a:t>
            </a:r>
            <a:r>
              <a:rPr spc="-5" dirty="0"/>
              <a:t>Inc.</a:t>
            </a:r>
            <a:r>
              <a:rPr spc="310" dirty="0"/>
              <a:t> </a:t>
            </a:r>
            <a:r>
              <a:rPr spc="-5" dirty="0"/>
              <a:t>CONFIDENTIAL</a:t>
            </a:r>
            <a:r>
              <a:rPr spc="-15" dirty="0"/>
              <a:t> </a:t>
            </a:r>
            <a:r>
              <a:rPr spc="-5" dirty="0"/>
              <a:t>COPYRIGHT 2022.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0500"/>
            <a:ext cx="219710" cy="440690"/>
          </a:xfrm>
          <a:custGeom>
            <a:avLst/>
            <a:gdLst/>
            <a:ahLst/>
            <a:cxnLst/>
            <a:rect l="l" t="t" r="r" b="b"/>
            <a:pathLst>
              <a:path w="219710" h="440690">
                <a:moveTo>
                  <a:pt x="219456" y="0"/>
                </a:moveTo>
                <a:lnTo>
                  <a:pt x="0" y="0"/>
                </a:lnTo>
                <a:lnTo>
                  <a:pt x="0" y="440436"/>
                </a:lnTo>
                <a:lnTo>
                  <a:pt x="219456" y="440436"/>
                </a:lnTo>
                <a:lnTo>
                  <a:pt x="2194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90500"/>
            <a:ext cx="219710" cy="440690"/>
          </a:xfrm>
          <a:custGeom>
            <a:avLst/>
            <a:gdLst/>
            <a:ahLst/>
            <a:cxnLst/>
            <a:rect l="l" t="t" r="r" b="b"/>
            <a:pathLst>
              <a:path w="219710" h="440690">
                <a:moveTo>
                  <a:pt x="0" y="440436"/>
                </a:moveTo>
                <a:lnTo>
                  <a:pt x="219456" y="440436"/>
                </a:lnTo>
                <a:lnTo>
                  <a:pt x="219456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9936" y="190500"/>
            <a:ext cx="45720" cy="440690"/>
          </a:xfrm>
          <a:custGeom>
            <a:avLst/>
            <a:gdLst/>
            <a:ahLst/>
            <a:cxnLst/>
            <a:rect l="l" t="t" r="r" b="b"/>
            <a:pathLst>
              <a:path w="45720" h="440690">
                <a:moveTo>
                  <a:pt x="45720" y="0"/>
                </a:moveTo>
                <a:lnTo>
                  <a:pt x="0" y="0"/>
                </a:lnTo>
                <a:lnTo>
                  <a:pt x="0" y="440436"/>
                </a:lnTo>
                <a:lnTo>
                  <a:pt x="45720" y="440436"/>
                </a:lnTo>
                <a:lnTo>
                  <a:pt x="4572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9936" y="190500"/>
            <a:ext cx="45720" cy="440690"/>
          </a:xfrm>
          <a:custGeom>
            <a:avLst/>
            <a:gdLst/>
            <a:ahLst/>
            <a:cxnLst/>
            <a:rect l="l" t="t" r="r" b="b"/>
            <a:pathLst>
              <a:path w="45720" h="440690">
                <a:moveTo>
                  <a:pt x="0" y="440436"/>
                </a:moveTo>
                <a:lnTo>
                  <a:pt x="45720" y="440436"/>
                </a:lnTo>
                <a:lnTo>
                  <a:pt x="45720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0255" y="1524076"/>
            <a:ext cx="307593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2525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560" y="1741170"/>
            <a:ext cx="8592820" cy="470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11270" y="6573374"/>
            <a:ext cx="24168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/>
              <a:t>©</a:t>
            </a:r>
            <a:r>
              <a:rPr spc="-10" dirty="0"/>
              <a:t> </a:t>
            </a:r>
            <a:r>
              <a:rPr spc="-5" dirty="0"/>
              <a:t>IVIS</a:t>
            </a:r>
            <a:r>
              <a:rPr spc="-25" dirty="0"/>
              <a:t> </a:t>
            </a:r>
            <a:r>
              <a:rPr spc="-5" dirty="0"/>
              <a:t>Inc.</a:t>
            </a:r>
            <a:r>
              <a:rPr spc="310" dirty="0"/>
              <a:t> </a:t>
            </a:r>
            <a:r>
              <a:rPr spc="-5" dirty="0"/>
              <a:t>CONFIDENTIAL</a:t>
            </a:r>
            <a:r>
              <a:rPr spc="-15" dirty="0"/>
              <a:t> </a:t>
            </a:r>
            <a:r>
              <a:rPr spc="-5" dirty="0"/>
              <a:t>COPYRIGHT 2022.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4822" y="6377940"/>
            <a:ext cx="2230183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85427" y="6549600"/>
            <a:ext cx="1397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0">
            <a:extLst>
              <a:ext uri="{FF2B5EF4-FFF2-40B4-BE49-F238E27FC236}">
                <a16:creationId xmlns:a16="http://schemas.microsoft.com/office/drawing/2014/main" id="{23300CCC-DA94-18D5-777B-506F2B5E095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7650" y="1600200"/>
            <a:ext cx="4267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9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351C5204-0A11-65DE-71C5-3FA987236419}"/>
              </a:ext>
            </a:extLst>
          </p:cNvPr>
          <p:cNvSpPr txBox="1"/>
          <p:nvPr/>
        </p:nvSpPr>
        <p:spPr>
          <a:xfrm>
            <a:off x="730250" y="2135945"/>
            <a:ext cx="8491220" cy="126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C00000"/>
                </a:solidFill>
                <a:latin typeface="Arial Black"/>
                <a:cs typeface="Arial Black"/>
              </a:rPr>
              <a:t>“Future</a:t>
            </a:r>
            <a:r>
              <a:rPr sz="3200" spc="-2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mobility</a:t>
            </a:r>
            <a:r>
              <a:rPr sz="3200" spc="-2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software</a:t>
            </a:r>
            <a:r>
              <a:rPr sz="3200" spc="-2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Black"/>
                <a:cs typeface="Arial Black"/>
              </a:rPr>
              <a:t>in</a:t>
            </a:r>
            <a:r>
              <a:rPr sz="3200" spc="-1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Arial Black"/>
                <a:cs typeface="Arial Black"/>
              </a:rPr>
              <a:t>vehicle</a:t>
            </a:r>
            <a:r>
              <a:rPr sz="2800" spc="-20" dirty="0">
                <a:solidFill>
                  <a:srgbClr val="C00000"/>
                </a:solidFill>
                <a:latin typeface="Arial Black"/>
                <a:cs typeface="Arial Black"/>
              </a:rPr>
              <a:t>”</a:t>
            </a:r>
            <a:endParaRPr lang="ko-KR" altLang="en-US" sz="2800" dirty="0">
              <a:latin typeface="Arial Black"/>
              <a:cs typeface="Arial Black"/>
            </a:endParaRPr>
          </a:p>
          <a:p>
            <a:pPr marL="390525" algn="ctr">
              <a:lnSpc>
                <a:spcPct val="100000"/>
              </a:lnSpc>
              <a:spcBef>
                <a:spcPts val="2135"/>
              </a:spcBef>
            </a:pPr>
            <a:r>
              <a:rPr lang="ko-KR" altLang="en-US" sz="1600" b="1" spc="-5" dirty="0" err="1">
                <a:solidFill>
                  <a:srgbClr val="585858"/>
                </a:solidFill>
                <a:latin typeface="맑은 고딕"/>
                <a:cs typeface="맑은 고딕"/>
              </a:rPr>
              <a:t>아이비스는</a:t>
            </a:r>
            <a:r>
              <a:rPr lang="ko-KR" altLang="en-US" sz="1600" b="1" spc="-5" dirty="0">
                <a:solidFill>
                  <a:srgbClr val="585858"/>
                </a:solidFill>
                <a:latin typeface="맑은 고딕"/>
                <a:cs typeface="맑은 고딕"/>
              </a:rPr>
              <a:t> 차량용</a:t>
            </a:r>
            <a:r>
              <a:rPr lang="ko-KR" altLang="en-US" sz="16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lang="ko-KR" altLang="en-US" sz="1600" b="1" spc="-5" dirty="0">
                <a:solidFill>
                  <a:srgbClr val="585858"/>
                </a:solidFill>
                <a:latin typeface="맑은 고딕"/>
                <a:cs typeface="맑은 고딕"/>
              </a:rPr>
              <a:t>소프트웨어</a:t>
            </a:r>
            <a:r>
              <a:rPr lang="ko-KR" altLang="en-US" sz="1600" b="1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lang="ko-KR" altLang="en-US" sz="1600" b="1" spc="-5" dirty="0">
                <a:solidFill>
                  <a:srgbClr val="585858"/>
                </a:solidFill>
                <a:latin typeface="맑은 고딕"/>
                <a:cs typeface="맑은 고딕"/>
              </a:rPr>
              <a:t>기술을 기반으로</a:t>
            </a:r>
            <a:endParaRPr lang="ko-KR" altLang="en-US" sz="1600" dirty="0">
              <a:latin typeface="맑은 고딕"/>
              <a:cs typeface="맑은 고딕"/>
            </a:endParaRPr>
          </a:p>
          <a:p>
            <a:pPr marL="390525" algn="ctr">
              <a:lnSpc>
                <a:spcPct val="100000"/>
              </a:lnSpc>
            </a:pPr>
            <a:r>
              <a:rPr sz="1600" b="1" spc="-5" dirty="0" err="1">
                <a:solidFill>
                  <a:srgbClr val="585858"/>
                </a:solidFill>
                <a:latin typeface="맑은 고딕"/>
                <a:cs typeface="맑은 고딕"/>
              </a:rPr>
              <a:t>미래</a:t>
            </a:r>
            <a:r>
              <a:rPr sz="1600" b="1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맑은 고딕"/>
                <a:cs typeface="맑은 고딕"/>
              </a:rPr>
              <a:t>모빌리티를</a:t>
            </a:r>
            <a:r>
              <a:rPr sz="1600" b="1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맑은 고딕"/>
                <a:cs typeface="맑은 고딕"/>
              </a:rPr>
              <a:t>선도하는 </a:t>
            </a:r>
            <a:r>
              <a:rPr sz="1600" b="1" spc="-10" dirty="0">
                <a:solidFill>
                  <a:srgbClr val="585858"/>
                </a:solidFill>
                <a:latin typeface="맑은 고딕"/>
                <a:cs typeface="맑은 고딕"/>
              </a:rPr>
              <a:t>기업입니다.</a:t>
            </a:r>
            <a:endParaRPr sz="16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86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4">
            <a:extLst>
              <a:ext uri="{FF2B5EF4-FFF2-40B4-BE49-F238E27FC236}">
                <a16:creationId xmlns:a16="http://schemas.microsoft.com/office/drawing/2014/main" id="{0B45E510-4BE2-72FF-2CD8-73730092DA8F}"/>
              </a:ext>
            </a:extLst>
          </p:cNvPr>
          <p:cNvGrpSpPr/>
          <p:nvPr/>
        </p:nvGrpSpPr>
        <p:grpSpPr>
          <a:xfrm>
            <a:off x="273050" y="838200"/>
            <a:ext cx="5838444" cy="4884420"/>
            <a:chOff x="486155" y="1566672"/>
            <a:chExt cx="5838444" cy="4884420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2EADD612-D03B-F9EB-4C64-7AC03D2538C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155" y="1566672"/>
              <a:ext cx="5838444" cy="4884420"/>
            </a:xfrm>
            <a:prstGeom prst="rect">
              <a:avLst/>
            </a:prstGeom>
          </p:spPr>
        </p:pic>
        <p:pic>
          <p:nvPicPr>
            <p:cNvPr id="31" name="object 8">
              <a:extLst>
                <a:ext uri="{FF2B5EF4-FFF2-40B4-BE49-F238E27FC236}">
                  <a16:creationId xmlns:a16="http://schemas.microsoft.com/office/drawing/2014/main" id="{3855A758-F475-010E-63DC-261BD3CC53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59" y="1595628"/>
              <a:ext cx="2008504" cy="1470787"/>
            </a:xfrm>
            <a:prstGeom prst="rect">
              <a:avLst/>
            </a:prstGeom>
          </p:spPr>
        </p:pic>
        <p:pic>
          <p:nvPicPr>
            <p:cNvPr id="32" name="object 9">
              <a:extLst>
                <a:ext uri="{FF2B5EF4-FFF2-40B4-BE49-F238E27FC236}">
                  <a16:creationId xmlns:a16="http://schemas.microsoft.com/office/drawing/2014/main" id="{53D523E8-EF11-6068-9C30-3FC2DE4A464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862" y="1719072"/>
              <a:ext cx="4230007" cy="3314700"/>
            </a:xfrm>
            <a:prstGeom prst="rect">
              <a:avLst/>
            </a:prstGeom>
          </p:spPr>
        </p:pic>
      </p:grpSp>
      <p:sp>
        <p:nvSpPr>
          <p:cNvPr id="35" name="object 12">
            <a:extLst>
              <a:ext uri="{FF2B5EF4-FFF2-40B4-BE49-F238E27FC236}">
                <a16:creationId xmlns:a16="http://schemas.microsoft.com/office/drawing/2014/main" id="{C7A8DC1A-1F25-99DE-C1C2-EFBB88A976BE}"/>
              </a:ext>
            </a:extLst>
          </p:cNvPr>
          <p:cNvSpPr txBox="1"/>
          <p:nvPr/>
        </p:nvSpPr>
        <p:spPr>
          <a:xfrm>
            <a:off x="774794" y="4376577"/>
            <a:ext cx="3769931" cy="135421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latin typeface="맑은 고딕"/>
                <a:cs typeface="맑은 고딕"/>
              </a:rPr>
              <a:t>차량</a:t>
            </a:r>
            <a:r>
              <a:rPr sz="2000" b="1" spc="-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데이터</a:t>
            </a:r>
            <a:r>
              <a:rPr sz="2000" b="1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기반 </a:t>
            </a:r>
            <a:r>
              <a:rPr sz="2000" b="1" spc="-5" dirty="0">
                <a:latin typeface="맑은 고딕"/>
                <a:cs typeface="맑은 고딕"/>
              </a:rPr>
              <a:t>Middle-mile</a:t>
            </a:r>
            <a:r>
              <a:rPr sz="2000" b="1" spc="-5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모빌리티</a:t>
            </a:r>
            <a:r>
              <a:rPr sz="2000" b="1" spc="-2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서비스를</a:t>
            </a:r>
            <a:r>
              <a:rPr sz="2000" b="1" spc="-1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위한</a:t>
            </a:r>
            <a:endParaRPr sz="20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latin typeface="맑은 고딕"/>
                <a:cs typeface="맑은 고딕"/>
              </a:rPr>
              <a:t>FMS</a:t>
            </a:r>
            <a:r>
              <a:rPr sz="2000" b="1" spc="-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관제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솔루션</a:t>
            </a:r>
            <a:endParaRPr sz="20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585858"/>
                </a:solidFill>
                <a:latin typeface="맑은 고딕"/>
                <a:cs typeface="맑은 고딕"/>
              </a:rPr>
              <a:t>개발중</a:t>
            </a:r>
            <a:endParaRPr sz="2000" dirty="0">
              <a:latin typeface="맑은 고딕"/>
              <a:cs typeface="맑은 고딕"/>
            </a:endParaRPr>
          </a:p>
        </p:txBody>
      </p:sp>
      <p:pic>
        <p:nvPicPr>
          <p:cNvPr id="40" name="object 17">
            <a:extLst>
              <a:ext uri="{FF2B5EF4-FFF2-40B4-BE49-F238E27FC236}">
                <a16:creationId xmlns:a16="http://schemas.microsoft.com/office/drawing/2014/main" id="{5103F57B-E031-8805-B443-73BDC30B51B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1835" y="1905000"/>
            <a:ext cx="4456938" cy="27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203073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0000"/>
                </a:solidFill>
                <a:latin typeface="맑은 고딕"/>
                <a:cs typeface="맑은 고딕"/>
              </a:rPr>
              <a:t>연혁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148334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RT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9957" y="1057402"/>
            <a:ext cx="3261995" cy="541020"/>
            <a:chOff x="3219957" y="1057402"/>
            <a:chExt cx="3261995" cy="541020"/>
          </a:xfrm>
        </p:grpSpPr>
        <p:sp>
          <p:nvSpPr>
            <p:cNvPr id="5" name="object 5"/>
            <p:cNvSpPr/>
            <p:nvPr/>
          </p:nvSpPr>
          <p:spPr>
            <a:xfrm>
              <a:off x="3226307" y="1063752"/>
              <a:ext cx="3249295" cy="471170"/>
            </a:xfrm>
            <a:custGeom>
              <a:avLst/>
              <a:gdLst/>
              <a:ahLst/>
              <a:cxnLst/>
              <a:rect l="l" t="t" r="r" b="b"/>
              <a:pathLst>
                <a:path w="3249295" h="471169">
                  <a:moveTo>
                    <a:pt x="3249168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3249168" y="470915"/>
                  </a:lnTo>
                  <a:lnTo>
                    <a:pt x="324916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6307" y="1063752"/>
              <a:ext cx="3249295" cy="471170"/>
            </a:xfrm>
            <a:custGeom>
              <a:avLst/>
              <a:gdLst/>
              <a:ahLst/>
              <a:cxnLst/>
              <a:rect l="l" t="t" r="r" b="b"/>
              <a:pathLst>
                <a:path w="3249295" h="471169">
                  <a:moveTo>
                    <a:pt x="0" y="470915"/>
                  </a:moveTo>
                  <a:lnTo>
                    <a:pt x="3249168" y="470915"/>
                  </a:lnTo>
                  <a:lnTo>
                    <a:pt x="3249168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787" y="1086624"/>
              <a:ext cx="1680210" cy="51128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231642" y="1057402"/>
            <a:ext cx="3232150" cy="4838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815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CHALLENGE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54140" y="1004277"/>
            <a:ext cx="3240405" cy="608330"/>
            <a:chOff x="6454140" y="1004277"/>
            <a:chExt cx="3240405" cy="6083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4140" y="1004277"/>
              <a:ext cx="3240024" cy="5852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324" y="1030236"/>
              <a:ext cx="1933955" cy="5821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75476" y="1063752"/>
              <a:ext cx="3202305" cy="471170"/>
            </a:xfrm>
            <a:custGeom>
              <a:avLst/>
              <a:gdLst/>
              <a:ahLst/>
              <a:cxnLst/>
              <a:rect l="l" t="t" r="r" b="b"/>
              <a:pathLst>
                <a:path w="3202304" h="471169">
                  <a:moveTo>
                    <a:pt x="2966466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2966466" y="470915"/>
                  </a:lnTo>
                  <a:lnTo>
                    <a:pt x="3201924" y="235458"/>
                  </a:lnTo>
                  <a:lnTo>
                    <a:pt x="2966466" y="0"/>
                  </a:lnTo>
                  <a:close/>
                </a:path>
              </a:pathLst>
            </a:custGeom>
            <a:solidFill>
              <a:srgbClr val="8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5476" y="1063752"/>
              <a:ext cx="3202305" cy="471170"/>
            </a:xfrm>
            <a:custGeom>
              <a:avLst/>
              <a:gdLst/>
              <a:ahLst/>
              <a:cxnLst/>
              <a:rect l="l" t="t" r="r" b="b"/>
              <a:pathLst>
                <a:path w="3202304" h="471169">
                  <a:moveTo>
                    <a:pt x="0" y="0"/>
                  </a:moveTo>
                  <a:lnTo>
                    <a:pt x="2966466" y="0"/>
                  </a:lnTo>
                  <a:lnTo>
                    <a:pt x="3201924" y="235458"/>
                  </a:lnTo>
                  <a:lnTo>
                    <a:pt x="2966466" y="470915"/>
                  </a:lnTo>
                  <a:lnTo>
                    <a:pt x="0" y="4709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04913" y="1137665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OVAT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-7518" y="1648243"/>
          <a:ext cx="2922904" cy="321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71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2010</a:t>
                      </a:r>
                      <a:endParaRPr sz="1200" dirty="0">
                        <a:latin typeface="Arial Black"/>
                        <a:cs typeface="Arial Black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(주)아이비스</a:t>
                      </a:r>
                      <a:r>
                        <a:rPr sz="1100" b="1" spc="-7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설립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2012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6045" marR="21272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맑은 고딕"/>
                          <a:cs typeface="맑은 고딕"/>
                        </a:rPr>
                        <a:t>H사</a:t>
                      </a:r>
                      <a:r>
                        <a:rPr sz="11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latin typeface="맑은 고딕"/>
                          <a:cs typeface="맑은 고딕"/>
                        </a:rPr>
                        <a:t>PIO</a:t>
                      </a:r>
                      <a:r>
                        <a:rPr sz="1100" b="1" spc="-4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latin typeface="맑은 고딕"/>
                          <a:cs typeface="맑은 고딕"/>
                        </a:rPr>
                        <a:t>AVN</a:t>
                      </a:r>
                      <a:r>
                        <a:rPr sz="11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latin typeface="맑은 고딕"/>
                          <a:cs typeface="맑은 고딕"/>
                        </a:rPr>
                        <a:t>SW개발</a:t>
                      </a:r>
                      <a:r>
                        <a:rPr sz="1100" b="1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11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latin typeface="맑은 고딕"/>
                          <a:cs typeface="맑은 고딕"/>
                        </a:rPr>
                        <a:t>공급 </a:t>
                      </a:r>
                      <a:r>
                        <a:rPr sz="1100" b="1" spc="-37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호주,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브라질, 러시아,</a:t>
                      </a:r>
                      <a:r>
                        <a:rPr sz="1000" spc="1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중동 등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차종별 AVN SW 개발 </a:t>
                      </a:r>
                      <a:r>
                        <a:rPr sz="1000" spc="-1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공급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(~2016년)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2013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6045" marR="858519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100" b="1" spc="-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GENIVI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멤버십 가입 </a:t>
                      </a:r>
                      <a:r>
                        <a:rPr sz="1100" b="1" spc="-37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sz="1100" spc="-9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플랫폼 </a:t>
                      </a:r>
                      <a:r>
                        <a:rPr sz="1100" spc="-37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기술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기여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2014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GENIVI</a:t>
                      </a:r>
                      <a:r>
                        <a:rPr sz="1100" b="1" spc="-30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CDL</a:t>
                      </a:r>
                      <a:r>
                        <a:rPr sz="1100" b="1" spc="-1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프로젝트</a:t>
                      </a:r>
                      <a:r>
                        <a:rPr sz="1100" b="1" spc="-20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리더</a:t>
                      </a:r>
                      <a:r>
                        <a:rPr sz="1100" b="1" spc="-2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선정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  <a:p>
                      <a:pPr marL="106045">
                        <a:lnSpc>
                          <a:spcPts val="1265"/>
                        </a:lnSpc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챠량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인터페이스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표준화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203194" y="1662656"/>
          <a:ext cx="3114039" cy="4228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093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2015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13664" marR="1193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OEM</a:t>
                      </a:r>
                      <a:r>
                        <a:rPr sz="1100" b="1" spc="-2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sz="1100" b="1" spc="-4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SW</a:t>
                      </a:r>
                      <a:r>
                        <a:rPr sz="1100" b="1" spc="-2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플랫폼</a:t>
                      </a:r>
                      <a:r>
                        <a:rPr sz="1100" b="1" spc="-2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설계 </a:t>
                      </a:r>
                      <a:r>
                        <a:rPr sz="1100" b="1" spc="-37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1100" b="1" spc="-1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sz="1100" b="1" spc="-1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협력(H社</a:t>
                      </a:r>
                      <a:r>
                        <a:rPr sz="1100" b="1" spc="-3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단독계약)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2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5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sz="1100" b="1" spc="-5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SW</a:t>
                      </a:r>
                      <a:r>
                        <a:rPr sz="1100" b="1" spc="-2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플랫폼</a:t>
                      </a:r>
                      <a:r>
                        <a:rPr sz="1100" b="1" spc="-3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솔루션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IVI-Suite</a:t>
                      </a:r>
                      <a:r>
                        <a:rPr sz="1100" b="1" spc="-8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런칭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Linux</a:t>
                      </a:r>
                      <a:r>
                        <a:rPr sz="1000" spc="-1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based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IVI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1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SW</a:t>
                      </a:r>
                      <a:r>
                        <a:rPr sz="1000" spc="-2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Package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20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5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2017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b="1" spc="-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GENIVI</a:t>
                      </a:r>
                      <a:r>
                        <a:rPr sz="1100" b="1" spc="-40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MVC</a:t>
                      </a:r>
                      <a:r>
                        <a:rPr sz="1100" b="1" spc="-3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수상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Car Data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Logging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Contrubution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CMMI</a:t>
                      </a:r>
                      <a:r>
                        <a:rPr sz="1100" b="1" spc="-3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Lv.3</a:t>
                      </a:r>
                      <a:r>
                        <a:rPr sz="1100" b="1" spc="35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인증</a:t>
                      </a:r>
                      <a:r>
                        <a:rPr sz="1100" b="1" spc="-1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획득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2018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OEM</a:t>
                      </a:r>
                      <a:r>
                        <a:rPr sz="1100" b="1" spc="-20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대화면</a:t>
                      </a:r>
                      <a:r>
                        <a:rPr sz="1100" b="1" spc="-25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디지털</a:t>
                      </a:r>
                      <a:r>
                        <a:rPr sz="1100" b="1" spc="-25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클러스터</a:t>
                      </a:r>
                      <a:r>
                        <a:rPr sz="1100" b="1" spc="-25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SW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양산</a:t>
                      </a:r>
                      <a:r>
                        <a:rPr sz="1100" b="1" spc="-50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1E15C8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5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글로벌</a:t>
                      </a:r>
                      <a:r>
                        <a:rPr sz="1050" spc="-3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5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판매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5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차량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5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5개모델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5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탑재</a:t>
                      </a:r>
                      <a:endParaRPr sz="1050">
                        <a:latin typeface="맑은 고딕"/>
                        <a:cs typeface="맑은 고딕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64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5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2019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디지털</a:t>
                      </a:r>
                      <a:r>
                        <a:rPr sz="1100" b="1" spc="-2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클러스터</a:t>
                      </a:r>
                      <a:r>
                        <a:rPr sz="1100" b="1" spc="-2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SW</a:t>
                      </a:r>
                      <a:r>
                        <a:rPr sz="1100" b="1" spc="-1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플랫폼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솔루션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IVC-Suite</a:t>
                      </a:r>
                      <a:r>
                        <a:rPr sz="1100" b="1" spc="-8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런칭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5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대화면</a:t>
                      </a:r>
                      <a:r>
                        <a:rPr sz="1050" spc="-3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5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클러스터</a:t>
                      </a:r>
                      <a:r>
                        <a:rPr sz="1050" spc="-4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5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sz="1050" spc="-3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5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플랫폼</a:t>
                      </a:r>
                      <a:endParaRPr sz="1050">
                        <a:latin typeface="맑은 고딕"/>
                        <a:cs typeface="맑은 고딕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ETICO</a:t>
                      </a:r>
                      <a:r>
                        <a:rPr sz="1100" b="1" spc="-35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ADASIS</a:t>
                      </a:r>
                      <a:r>
                        <a:rPr sz="1100" b="1" spc="-50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멤버십</a:t>
                      </a:r>
                      <a:r>
                        <a:rPr sz="1100" b="1" spc="-30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52525"/>
                          </a:solidFill>
                          <a:latin typeface="맑은 고딕"/>
                          <a:cs typeface="맑은 고딕"/>
                        </a:rPr>
                        <a:t>가입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맵데이터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기반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자율주행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활용기술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E-Horizon</a:t>
                      </a:r>
                      <a:r>
                        <a:rPr sz="1100" b="1" spc="-2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활용을</a:t>
                      </a:r>
                      <a:r>
                        <a:rPr sz="1100" b="1" spc="-3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위한</a:t>
                      </a:r>
                      <a:r>
                        <a:rPr sz="1100" b="1" spc="-2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SW솔루션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3664">
                        <a:lnSpc>
                          <a:spcPts val="1265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IVA-Suite</a:t>
                      </a:r>
                      <a:r>
                        <a:rPr sz="1100" b="1" spc="-7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런칭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443217" y="1650083"/>
          <a:ext cx="3284220" cy="3701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64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2020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17475" marR="1409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OEM</a:t>
                      </a:r>
                      <a:r>
                        <a:rPr sz="1100" b="1" spc="-2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디지털클러스터</a:t>
                      </a:r>
                      <a:r>
                        <a:rPr sz="1100" b="1" spc="-4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SW</a:t>
                      </a:r>
                      <a:r>
                        <a:rPr sz="1100" b="1" spc="-1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플랫폼</a:t>
                      </a:r>
                      <a:r>
                        <a:rPr sz="1100" b="1" spc="-2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개발 </a:t>
                      </a:r>
                      <a:r>
                        <a:rPr sz="1100" b="1" spc="-37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IVC-Suite</a:t>
                      </a:r>
                      <a:r>
                        <a:rPr sz="1000" b="1" spc="1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기반 아키텍쳐</a:t>
                      </a:r>
                      <a:r>
                        <a:rPr sz="10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설계 및</a:t>
                      </a:r>
                      <a:r>
                        <a:rPr sz="10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개발 </a:t>
                      </a:r>
                      <a:r>
                        <a:rPr sz="10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sz="1000" b="1" spc="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처리</a:t>
                      </a:r>
                      <a:r>
                        <a:rPr sz="10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모듈Alton</a:t>
                      </a:r>
                      <a:r>
                        <a:rPr sz="1000" b="1" spc="2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공급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 marR="3511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H社</a:t>
                      </a:r>
                      <a:r>
                        <a:rPr sz="1100" b="1" spc="-2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sz="1100" b="1" spc="-4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SW</a:t>
                      </a:r>
                      <a:r>
                        <a:rPr sz="1100" b="1" spc="-1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플랫폼</a:t>
                      </a:r>
                      <a:r>
                        <a:rPr sz="1100" b="1" spc="-2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기반 </a:t>
                      </a:r>
                      <a:r>
                        <a:rPr sz="1100" b="1" spc="-37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양산</a:t>
                      </a:r>
                      <a:r>
                        <a:rPr sz="1100" b="1" spc="-1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적용</a:t>
                      </a:r>
                      <a:r>
                        <a:rPr sz="1100" b="1" spc="-2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시작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7475" marR="1096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Navigation</a:t>
                      </a:r>
                      <a:r>
                        <a:rPr sz="1000" spc="1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App</a:t>
                      </a:r>
                      <a:r>
                        <a:rPr sz="1000" spc="-2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양산개발 </a:t>
                      </a:r>
                      <a:r>
                        <a:rPr sz="1000" spc="-34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프리미엄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신차 탑재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2021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17475" marR="119380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sz="1100" b="1" spc="-3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차량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디스플레이</a:t>
                      </a:r>
                      <a:r>
                        <a:rPr sz="1100" b="1" spc="-2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통합 </a:t>
                      </a:r>
                      <a:r>
                        <a:rPr sz="1100" b="1" spc="-37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플랫폼</a:t>
                      </a:r>
                      <a:r>
                        <a:rPr sz="1100" b="1" spc="-2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iVIP</a:t>
                      </a:r>
                      <a:r>
                        <a:rPr sz="1100" b="1" spc="-2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런칭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dirty="0">
                          <a:solidFill>
                            <a:srgbClr val="D34523"/>
                          </a:solidFill>
                          <a:latin typeface="맑은 고딕"/>
                          <a:cs typeface="맑은 고딕"/>
                        </a:rPr>
                        <a:t>시리즈A</a:t>
                      </a:r>
                      <a:r>
                        <a:rPr sz="1100" b="1" spc="-40" dirty="0">
                          <a:solidFill>
                            <a:srgbClr val="D3452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D34523"/>
                          </a:solidFill>
                          <a:latin typeface="맑은 고딕"/>
                          <a:cs typeface="맑은 고딕"/>
                        </a:rPr>
                        <a:t>투자</a:t>
                      </a:r>
                      <a:r>
                        <a:rPr sz="1100" b="1" spc="-40" dirty="0">
                          <a:solidFill>
                            <a:srgbClr val="D3452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D34523"/>
                          </a:solidFill>
                          <a:latin typeface="맑은 고딕"/>
                          <a:cs typeface="맑은 고딕"/>
                        </a:rPr>
                        <a:t>유치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37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050" dirty="0">
                          <a:solidFill>
                            <a:srgbClr val="800000"/>
                          </a:solidFill>
                          <a:latin typeface="Arial Black"/>
                          <a:cs typeface="Arial Black"/>
                        </a:rPr>
                        <a:t>2022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H社</a:t>
                      </a:r>
                      <a:r>
                        <a:rPr sz="1100" b="1" spc="-2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디지털클러스터</a:t>
                      </a:r>
                      <a:r>
                        <a:rPr sz="1100" b="1" spc="-40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플랫폼</a:t>
                      </a:r>
                      <a:r>
                        <a:rPr sz="1100" b="1" spc="-25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2C0AF3"/>
                          </a:solidFill>
                          <a:latin typeface="맑은 고딕"/>
                          <a:cs typeface="맑은 고딕"/>
                        </a:rPr>
                        <a:t>양산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 marL="117475" marR="857250">
                        <a:lnSpc>
                          <a:spcPct val="100000"/>
                        </a:lnSpc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AP기반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SW 턴키 개발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Alton 라이선스 계약 체결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H社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전체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브랜드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양산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적용 </a:t>
                      </a:r>
                      <a:r>
                        <a:rPr sz="1100" spc="-37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상용차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양산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적용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맑은 고딕"/>
                          <a:cs typeface="맑은 고딕"/>
                        </a:rPr>
                        <a:t>확대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2216" y="2851404"/>
            <a:ext cx="2481072" cy="771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38416" y="5396484"/>
            <a:ext cx="2328672" cy="79552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0551" y="3570732"/>
            <a:ext cx="609600" cy="5151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45564" y="2787395"/>
            <a:ext cx="1050036" cy="57302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/>
              <a:t>©</a:t>
            </a:r>
            <a:r>
              <a:rPr spc="-10" dirty="0"/>
              <a:t> </a:t>
            </a:r>
            <a:r>
              <a:rPr spc="-5" dirty="0"/>
              <a:t>IVIS</a:t>
            </a:r>
            <a:r>
              <a:rPr spc="-25" dirty="0"/>
              <a:t> </a:t>
            </a:r>
            <a:r>
              <a:rPr spc="-5" dirty="0"/>
              <a:t>Inc.</a:t>
            </a:r>
            <a:r>
              <a:rPr spc="310" dirty="0"/>
              <a:t> </a:t>
            </a:r>
            <a:r>
              <a:rPr spc="-5" dirty="0"/>
              <a:t>CONFIDENTIAL</a:t>
            </a:r>
            <a:r>
              <a:rPr spc="-15" dirty="0"/>
              <a:t> </a:t>
            </a:r>
            <a:r>
              <a:rPr spc="-5" dirty="0"/>
              <a:t>COPYRIGHT 2022.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243</Words>
  <Application>Microsoft Office PowerPoint</Application>
  <PresentationFormat>사용자 지정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 Black</vt:lpstr>
      <vt:lpstr>Calibri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IVIS</dc:title>
  <dc:creator>명 찬미</dc:creator>
  <cp:lastModifiedBy>송 기훈</cp:lastModifiedBy>
  <cp:revision>1</cp:revision>
  <dcterms:created xsi:type="dcterms:W3CDTF">2023-02-09T06:29:14Z</dcterms:created>
  <dcterms:modified xsi:type="dcterms:W3CDTF">2023-02-09T06:42:52Z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2023-02-09T00:00:00Z</vt:filetime>
  </property>
</Properties>
</file>