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9" r:id="rId2"/>
    <p:sldId id="260" r:id="rId3"/>
    <p:sldId id="265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505CAB6F-D08D-460E-AFAE-ADB73105573E}">
          <p14:sldIdLst>
            <p14:sldId id="259"/>
            <p14:sldId id="260"/>
            <p14:sldId id="265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5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280"/>
    <a:srgbClr val="143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F6F70F-2455-4095-ADC7-CE4529648616}"/>
              </a:ext>
            </a:extLst>
          </p:cNvPr>
          <p:cNvSpPr txBox="1"/>
          <p:nvPr/>
        </p:nvSpPr>
        <p:spPr>
          <a:xfrm>
            <a:off x="632898" y="758780"/>
            <a:ext cx="109120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Only Look Once: Unified, Real-Time Object Detection</a:t>
            </a:r>
          </a:p>
          <a:p>
            <a:pPr algn="ctr"/>
            <a:r>
              <a:rPr lang="en-US" altLang="ko-KR" sz="4000" b="1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YOLO9000: Better, Faster, Stronger</a:t>
            </a:r>
            <a:endParaRPr lang="en-US" altLang="ko-KR" sz="4400" b="1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 v1 / v2 / 9000</a:t>
            </a:r>
            <a:endParaRPr lang="ko-KR" altLang="en-US" sz="2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4816C-8D4C-4B05-A04E-5A15F9FCB427}"/>
              </a:ext>
            </a:extLst>
          </p:cNvPr>
          <p:cNvSpPr/>
          <p:nvPr/>
        </p:nvSpPr>
        <p:spPr>
          <a:xfrm>
            <a:off x="10416221" y="6124257"/>
            <a:ext cx="1128702" cy="289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2019.10.02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김기현</a:t>
            </a:r>
            <a:r>
              <a:rPr lang="en-US" altLang="ko-KR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김여정</a:t>
            </a: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93DFCD6C-1D68-4941-9973-CA1579FD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62" b="95706" l="4194" r="98710">
                        <a14:foregroundMark x1="9355" y1="26380" x2="19032" y2="52761"/>
                        <a14:foregroundMark x1="19032" y1="52761" x2="20968" y2="74233"/>
                        <a14:foregroundMark x1="60645" y1="7362" x2="60323" y2="7975"/>
                        <a14:foregroundMark x1="95484" y1="44172" x2="95484" y2="44172"/>
                        <a14:foregroundMark x1="4516" y1="20859" x2="4516" y2="20859"/>
                        <a14:foregroundMark x1="12258" y1="95706" x2="12258" y2="95706"/>
                        <a14:foregroundMark x1="98710" y1="46626" x2="98710" y2="46626"/>
                        <a14:foregroundMark x1="27419" y1="7362" x2="27419" y2="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96" y="3325715"/>
            <a:ext cx="3572828" cy="1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400CE3-B452-4D60-8B6E-27153A9C40AC}"/>
              </a:ext>
            </a:extLst>
          </p:cNvPr>
          <p:cNvSpPr/>
          <p:nvPr/>
        </p:nvSpPr>
        <p:spPr>
          <a:xfrm>
            <a:off x="802535" y="2381085"/>
            <a:ext cx="10572750" cy="172053"/>
          </a:xfrm>
          <a:prstGeom prst="rect">
            <a:avLst/>
          </a:prstGeom>
          <a:blipFill dpi="0" rotWithShape="1">
            <a:blip r:embed="rId4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2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3860333" y="5471811"/>
            <a:ext cx="4471334" cy="10535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NMS</a:t>
            </a:r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sz="1600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그리드 내 실제위치와 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IOU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높은 바운딩 박스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(bbox_max)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하나를 선택하고 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bbox_max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50%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겹치는 바운딩 박스는 제거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E1C9FA-AA3C-452B-B5F3-B2BE6980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5" y="1717500"/>
            <a:ext cx="4944333" cy="34230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4DF99BB-79AD-4ECF-8DA9-BA903D3FE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5"/>
          <a:stretch/>
        </p:blipFill>
        <p:spPr bwMode="auto">
          <a:xfrm>
            <a:off x="6057487" y="2290502"/>
            <a:ext cx="5324888" cy="22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2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E1C9FA-AA3C-452B-B5F3-B2BE6980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5" y="1717500"/>
            <a:ext cx="4944333" cy="34230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4DF99BB-79AD-4ECF-8DA9-BA903D3FE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5"/>
          <a:stretch/>
        </p:blipFill>
        <p:spPr bwMode="auto">
          <a:xfrm>
            <a:off x="6057487" y="2290502"/>
            <a:ext cx="5324888" cy="22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7049041-2C5C-4584-9A59-B82AD97CAF8A}"/>
              </a:ext>
            </a:extLst>
          </p:cNvPr>
          <p:cNvSpPr/>
          <p:nvPr/>
        </p:nvSpPr>
        <p:spPr>
          <a:xfrm>
            <a:off x="1607765" y="3542421"/>
            <a:ext cx="3822781" cy="1468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의문</a:t>
            </a:r>
            <a:r>
              <a:rPr lang="en-US" altLang="ko-KR" sz="1400"/>
              <a:t>&gt;</a:t>
            </a:r>
          </a:p>
          <a:p>
            <a:pPr algn="ctr"/>
            <a:r>
              <a:rPr lang="ko-KR" altLang="en-US" sz="1400"/>
              <a:t>만약 같은 셀에 속한 </a:t>
            </a:r>
            <a:endParaRPr lang="en-US" altLang="ko-KR" sz="1400"/>
          </a:p>
          <a:p>
            <a:pPr algn="ctr"/>
            <a:r>
              <a:rPr lang="ko-KR" altLang="en-US" sz="1400"/>
              <a:t>정답과 같은 크기의 두개의 바운딩 박스에서 </a:t>
            </a:r>
            <a:endParaRPr lang="en-US" altLang="ko-KR" sz="1400"/>
          </a:p>
          <a:p>
            <a:pPr algn="ctr"/>
            <a:r>
              <a:rPr lang="ko-KR" altLang="en-US" sz="1400"/>
              <a:t>고양이일 확률 </a:t>
            </a:r>
            <a:r>
              <a:rPr lang="en-US" altLang="ko-KR" sz="1400"/>
              <a:t>50% </a:t>
            </a:r>
            <a:r>
              <a:rPr lang="ko-KR" altLang="en-US" sz="1400"/>
              <a:t>개일 확률 </a:t>
            </a:r>
            <a:r>
              <a:rPr lang="en-US" altLang="ko-KR" sz="1400"/>
              <a:t>50%</a:t>
            </a:r>
            <a:r>
              <a:rPr lang="ko-KR" altLang="en-US" sz="1400"/>
              <a:t>라면</a:t>
            </a:r>
            <a:r>
              <a:rPr lang="en-US" altLang="ko-KR" sz="1400"/>
              <a:t>? 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00211-E954-42E1-8D96-79E565EB7D4B}"/>
              </a:ext>
            </a:extLst>
          </p:cNvPr>
          <p:cNvSpPr txBox="1"/>
          <p:nvPr/>
        </p:nvSpPr>
        <p:spPr>
          <a:xfrm>
            <a:off x="2869036" y="199327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DOG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71FF8-C976-446A-BB00-4B198509E285}"/>
              </a:ext>
            </a:extLst>
          </p:cNvPr>
          <p:cNvSpPr txBox="1"/>
          <p:nvPr/>
        </p:nvSpPr>
        <p:spPr>
          <a:xfrm>
            <a:off x="2867850" y="215179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CAT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AA10A-D5E5-4C11-9C9A-12785BBE6FDE}"/>
              </a:ext>
            </a:extLst>
          </p:cNvPr>
          <p:cNvSpPr txBox="1"/>
          <p:nvPr/>
        </p:nvSpPr>
        <p:spPr>
          <a:xfrm>
            <a:off x="3557146" y="19686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0.5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90696-96B7-476B-9D9A-4E70AA008ECD}"/>
              </a:ext>
            </a:extLst>
          </p:cNvPr>
          <p:cNvSpPr txBox="1"/>
          <p:nvPr/>
        </p:nvSpPr>
        <p:spPr>
          <a:xfrm>
            <a:off x="4548446" y="21210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0.5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4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BCE5AD-8326-464A-BD0F-F9DCDCB3A936}"/>
              </a:ext>
            </a:extLst>
          </p:cNvPr>
          <p:cNvSpPr txBox="1"/>
          <p:nvPr/>
        </p:nvSpPr>
        <p:spPr>
          <a:xfrm>
            <a:off x="697795" y="949774"/>
            <a:ext cx="10572751" cy="4995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</a:t>
            </a:r>
          </a:p>
          <a:p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Object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cell i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predictor bounding box 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Object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cell i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predictor bounding box 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deviation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반영하기 위해 제곱근을 취한 후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sum-squared error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한다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error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라도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larger 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상대적으로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IOU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영향을 적게 준다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Object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cell i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predictor bounding box 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confidence score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Object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존재하지 </a:t>
            </a:r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않는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cell i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bounding box 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confidence score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 Object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존재하는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cell i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conditional class probability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l-GR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λ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coord: </a:t>
            </a:r>
            <a:r>
              <a:rPr lang="en-US" altLang="ko-KR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coordinates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(x,y,w,h)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다른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들과의 균형을 위한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balancing parameter.</a:t>
            </a:r>
          </a:p>
          <a:p>
            <a:r>
              <a:rPr lang="el-GR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λ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noobj: </a:t>
            </a:r>
            <a:r>
              <a:rPr lang="en-US" altLang="ko-KR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없는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간에 균형을 위한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balancing parameter. (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cell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없는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cell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훨씬 많으므로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4028E04-6A15-466E-8F30-6592913D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21" y="304698"/>
            <a:ext cx="5717863" cy="24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6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BCE5AD-8326-464A-BD0F-F9DCDCB3A936}"/>
              </a:ext>
            </a:extLst>
          </p:cNvPr>
          <p:cNvSpPr txBox="1"/>
          <p:nvPr/>
        </p:nvSpPr>
        <p:spPr>
          <a:xfrm>
            <a:off x="697795" y="1729951"/>
            <a:ext cx="10572751" cy="4995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 그리드 셀 당 두개의 상자만 예측하고 클래스 한개만 가질 수 있기 때문에 바운딩 박스에 강한 공간적 제약을 가짐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공간적 제약이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예측할 수 있는 </a:t>
            </a:r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근접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객체의 개수에 한계가 됨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때 처럼 그룹으로 나타나는 작은 물체에 약함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R-CNN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계열은 후보를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천개 이상 제안하는것에 비해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총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7x7x2 = 98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후보를 제안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4993E1-11EB-4743-8D1E-1AFCF02352FF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DDC5-BFF0-4694-9D39-D037183C26BA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Limitations  of YOLO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2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4993E1-11EB-4743-8D1E-1AFCF02352FF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ADDC5-BFF0-4694-9D39-D037183C26BA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 VOC data 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분석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F93EBAE-5FFA-4BFF-8F3A-8C16639B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1" y="1899371"/>
            <a:ext cx="5585114" cy="42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182D12-DD43-42FB-8E79-377CDCF26E49}"/>
              </a:ext>
            </a:extLst>
          </p:cNvPr>
          <p:cNvSpPr txBox="1"/>
          <p:nvPr/>
        </p:nvSpPr>
        <p:spPr>
          <a:xfrm>
            <a:off x="6254156" y="2375262"/>
            <a:ext cx="5937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Correct : class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정확하며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IOU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경우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Localization : class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정확하고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IOU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크고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작은 경우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Similar : class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유사하고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IOU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경우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Other : class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는 틀렸으나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IOU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경우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Background :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어떤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IOU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작은 경우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정확도는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Fast R-cnn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보다 낮음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배경에 대한 에러가 확연히 줄어듦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위치에러가 두배 이상 발생함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4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C:\Users\ncbaicam\AppData\Local\Packages\Microsoft.Office.Desktop_8wekyb3d8bbwe\AC\INetCache\Content.MSO\ppt2D29.tmp">
            <a:extLst>
              <a:ext uri="{FF2B5EF4-FFF2-40B4-BE49-F238E27FC236}">
                <a16:creationId xmlns:a16="http://schemas.microsoft.com/office/drawing/2014/main" id="{8C8F5FF9-82FC-47FD-8687-7D415CF3E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E69F2B-3DC3-4AC7-929A-F6012EBE07A3}"/>
              </a:ext>
            </a:extLst>
          </p:cNvPr>
          <p:cNvSpPr/>
          <p:nvPr/>
        </p:nvSpPr>
        <p:spPr>
          <a:xfrm>
            <a:off x="276225" y="276225"/>
            <a:ext cx="11630025" cy="790575"/>
          </a:xfrm>
          <a:prstGeom prst="rect">
            <a:avLst/>
          </a:prstGeom>
          <a:gradFill>
            <a:gsLst>
              <a:gs pos="0">
                <a:srgbClr val="143F9B"/>
              </a:gs>
              <a:gs pos="88000">
                <a:schemeClr val="accent1">
                  <a:lumMod val="85000"/>
                </a:schemeClr>
              </a:gs>
              <a:gs pos="100000">
                <a:srgbClr val="B5628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논문은  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읽었지만 실행은 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v3</a:t>
            </a:r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+ no GPU 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0F218-E5D1-400E-863B-56E0A670E17D}"/>
              </a:ext>
            </a:extLst>
          </p:cNvPr>
          <p:cNvSpPr txBox="1"/>
          <p:nvPr/>
        </p:nvSpPr>
        <p:spPr>
          <a:xfrm>
            <a:off x="265271" y="1155820"/>
            <a:ext cx="11506755" cy="422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없이 테스트</a:t>
            </a:r>
            <a:endParaRPr lang="en-US" altLang="ko-KR" sz="160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과정이 다른 모델보다 복잡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깃헙에서 프로젝트 다운로드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짜인 다크넷을 기반으로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cfg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파일에 레이어와 하이퍼 파라이터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옵티마이저 등을 정의해 사용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빌드해보면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opencv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못찾는 경고가 뜬다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해당프로젝트 속성에 경로 설정해줘야 함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*opencv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2.3.14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</a:p>
          <a:p>
            <a:pPr lvl="1"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C/C++ -&gt;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포함 디렉터리</a:t>
            </a:r>
          </a:p>
          <a:p>
            <a:pPr lvl="1"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C:\opencv_v2.4\build\include</a:t>
            </a:r>
          </a:p>
          <a:p>
            <a:pPr lvl="1"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링커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라이브러리 디렉터리 </a:t>
            </a:r>
          </a:p>
          <a:p>
            <a:pPr lvl="1"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C:\opencv_v2.4\build\x64\vc14\lib</a:t>
            </a:r>
            <a:endParaRPr lang="en-US" altLang="ko-KR" sz="160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 완료 후 실행파일이 있는 경로에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dll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복붙</a:t>
            </a:r>
            <a:endParaRPr lang="en-US" altLang="ko-KR" sz="160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실행</a:t>
            </a:r>
            <a:endParaRPr lang="en-US" altLang="ko-KR" sz="160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 테스트하는 명령어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darknet.exe detector test data/coco.data cfg/yolov3.cfg yolov3.weights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웹캠 테스트 하는 명령어 </a:t>
            </a:r>
            <a:r>
              <a:rPr lang="en-US" altLang="ko-KR" sz="105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darknet.exe detector demo data/coco.data cfg/yolov3.cfg yolov3.weights -c 0</a:t>
            </a:r>
          </a:p>
        </p:txBody>
      </p:sp>
    </p:spTree>
    <p:extLst>
      <p:ext uri="{BB962C8B-B14F-4D97-AF65-F5344CB8AC3E}">
        <p14:creationId xmlns:p14="http://schemas.microsoft.com/office/powerpoint/2010/main" val="39061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C:\Users\ncbaicam\AppData\Local\Packages\Microsoft.Office.Desktop_8wekyb3d8bbwe\AC\INetCache\Content.MSO\ppt2D29.tmp">
            <a:extLst>
              <a:ext uri="{FF2B5EF4-FFF2-40B4-BE49-F238E27FC236}">
                <a16:creationId xmlns:a16="http://schemas.microsoft.com/office/drawing/2014/main" id="{8C8F5FF9-82FC-47FD-8687-7D415CF3E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E69F2B-3DC3-4AC7-929A-F6012EBE07A3}"/>
              </a:ext>
            </a:extLst>
          </p:cNvPr>
          <p:cNvSpPr/>
          <p:nvPr/>
        </p:nvSpPr>
        <p:spPr>
          <a:xfrm>
            <a:off x="276225" y="276225"/>
            <a:ext cx="11630025" cy="790575"/>
          </a:xfrm>
          <a:prstGeom prst="rect">
            <a:avLst/>
          </a:prstGeom>
          <a:gradFill>
            <a:gsLst>
              <a:gs pos="0">
                <a:srgbClr val="143F9B"/>
              </a:gs>
              <a:gs pos="88000">
                <a:schemeClr val="accent1">
                  <a:lumMod val="85000"/>
                </a:schemeClr>
              </a:gs>
              <a:gs pos="100000">
                <a:srgbClr val="B5628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논문은  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읽었지만 실행은 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v3</a:t>
            </a:r>
            <a:r>
              <a:rPr lang="ko-KR" altLang="en-US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32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+ no GPU 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0F218-E5D1-400E-863B-56E0A670E17D}"/>
              </a:ext>
            </a:extLst>
          </p:cNvPr>
          <p:cNvSpPr txBox="1"/>
          <p:nvPr/>
        </p:nvSpPr>
        <p:spPr>
          <a:xfrm>
            <a:off x="428347" y="4515359"/>
            <a:ext cx="11506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 예제 이미지를 테스트 하면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하는데 걸리는 시간이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2.41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160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웹캠으로 실시간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detecting </a:t>
            </a:r>
            <a:r>
              <a:rPr lang="ko-KR" altLang="en-US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</a:t>
            </a:r>
            <a:r>
              <a:rPr lang="en-US" altLang="ko-KR" sz="160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FPS 0.5~0.6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72DB57B-0346-4A88-8D47-4C29921C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6" y="1298497"/>
            <a:ext cx="5639919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ACEC648F-3E5A-4F91-A95A-F8EE7F53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33" y="1302099"/>
            <a:ext cx="4698646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87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961501" y="1802674"/>
            <a:ext cx="10268998" cy="39484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1.YOLO v1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소개 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리뷰</a:t>
            </a: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 설명</a:t>
            </a: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비교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YOLO v2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/YOLO9000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~?</a:t>
            </a:r>
          </a:p>
          <a:p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YOLO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결과</a:t>
            </a:r>
            <a:endParaRPr lang="en-US" altLang="ko-KR" sz="2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+ no GPU =?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 training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876300" y="523875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28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4" y="1553468"/>
            <a:ext cx="10572751" cy="4995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region proposal(RP)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객체가 있을 법한 후보 영역 </a:t>
            </a:r>
          </a:p>
          <a:p>
            <a:pPr>
              <a:lnSpc>
                <a:spcPct val="150000"/>
              </a:lnSpc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IOU(Intersection over union)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예측한 박스와 실제 오브젝트가 있는 박스가 얼마나 같은지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mAP(Mean Accuracy Precision)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평균 정확도</a:t>
            </a:r>
            <a:endParaRPr lang="en-US" altLang="ko-KR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localization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물체가 어디있는지 바운딩박스를 통해 위치 정보를 나타냄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알고가기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1B345DB-47F4-40F9-A5A5-6866F862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66" y="3140901"/>
            <a:ext cx="3341499" cy="257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8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4" y="1386189"/>
            <a:ext cx="10572751" cy="4995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Non-Maximum Suppression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bg2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클래스에 대해 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confidence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순서로 정렬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confidence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높은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boundingbox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IOU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일정 이상인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boundingbox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물체를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했다고 판단하여제거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알고가기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45351EA-434E-4623-A7EC-5096206A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05" y="1512607"/>
            <a:ext cx="2634810" cy="46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6B7142C7-A0F3-4CED-8B17-0CC35356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97" y="1512607"/>
            <a:ext cx="2634810" cy="46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F77CEBD-0D8C-4A44-B991-9938E9A0D298}"/>
              </a:ext>
            </a:extLst>
          </p:cNvPr>
          <p:cNvSpPr/>
          <p:nvPr/>
        </p:nvSpPr>
        <p:spPr>
          <a:xfrm>
            <a:off x="7860484" y="3582099"/>
            <a:ext cx="486562" cy="5452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809624" y="1386189"/>
            <a:ext cx="10572751" cy="4995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</a:t>
            </a:r>
          </a:p>
          <a:p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빠름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파이프 라인 대신 단일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regression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 실행으로 바운딩 박스와 클래스 동시에 예측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정확함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sliding window/RP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기술과 달리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사용으로 전체 이미지를 보며 학습하기 때문에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클래스에 대한 표현을 더 잘 학습하게 됨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일반화된 표현 학습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이미지로 학습시키고 명화같은 이미지를 입력해도 좋은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Detection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성능이 나옴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7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6370758" y="1553468"/>
            <a:ext cx="4483879" cy="3753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그리드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7x7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그리드로 나눔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그리드 셀마다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바운딩 박스와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객체를 추측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그리드 셀에 대해 조건부 클래스 확률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(conditional class probabilities)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예측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Pr(class_i | object)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바운딩 박스 예측치 </a:t>
            </a:r>
            <a:r>
              <a:rPr lang="en-US" altLang="ko-KR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600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y 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박스의 중심점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그리드 셀마다 전체 이미지에 대해 상대적인 값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 값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표현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w, h 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바운딩 박스의 넓이 높이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이미지에 대해 상대적인 값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confidence  score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바운딩 박스 내에 객체가 얼마나 포함되어 있고 얼마나 정확히 박스가 쳐졌는가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객체가 포함되면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1, 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없으면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0</a:t>
            </a:r>
          </a:p>
          <a:p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76A084-6F2B-4BA1-B0E7-89B4255C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1" y="1553468"/>
            <a:ext cx="4773235" cy="478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 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87EF1A-DE7F-4F8C-9648-8B2A731F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" y="1451260"/>
            <a:ext cx="9042083" cy="49453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EA51-B801-47C6-8AA6-BF2A156FF759}"/>
              </a:ext>
            </a:extLst>
          </p:cNvPr>
          <p:cNvSpPr/>
          <p:nvPr/>
        </p:nvSpPr>
        <p:spPr>
          <a:xfrm>
            <a:off x="7029973" y="1754719"/>
            <a:ext cx="1493241" cy="1399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6598338" y="1059101"/>
            <a:ext cx="3476840" cy="6541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F.C.L</a:t>
            </a:r>
            <a:r>
              <a:rPr lang="ko-KR" altLang="en-US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연산으로 </a:t>
            </a:r>
            <a:endParaRPr lang="en-US" altLang="ko-KR">
              <a:solidFill>
                <a:srgbClr val="B56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specific confidence score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B13D5-386F-483F-A693-0FD848531A31}"/>
              </a:ext>
            </a:extLst>
          </p:cNvPr>
          <p:cNvSpPr txBox="1"/>
          <p:nvPr/>
        </p:nvSpPr>
        <p:spPr>
          <a:xfrm>
            <a:off x="1748765" y="2993790"/>
            <a:ext cx="2356510" cy="6541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 </a:t>
            </a:r>
            <a:r>
              <a:rPr lang="ko-KR" altLang="en-US">
                <a:solidFill>
                  <a:srgbClr val="B56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연산으로 피쳐 뽑아냄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26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6783071" y="1999791"/>
            <a:ext cx="5496058" cy="865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바운딩박스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(x,y,w,h,confidence)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바운딩박스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(x,y,w,h,confidence)</a:t>
            </a:r>
          </a:p>
          <a:p>
            <a:pPr algn="ctr"/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20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 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 대해 어떤 클래스일지 확률</a:t>
            </a:r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(0.1, 0.2, 0, ...)</a:t>
            </a: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2C0352-3B4C-48F6-A57A-783C8396BF43}"/>
              </a:ext>
            </a:extLst>
          </p:cNvPr>
          <p:cNvGrpSpPr/>
          <p:nvPr/>
        </p:nvGrpSpPr>
        <p:grpSpPr>
          <a:xfrm>
            <a:off x="809625" y="1553468"/>
            <a:ext cx="6992136" cy="3732102"/>
            <a:chOff x="5408929" y="1774028"/>
            <a:chExt cx="6992136" cy="373210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506EA51-B801-47C6-8AA6-BF2A156FF759}"/>
                </a:ext>
              </a:extLst>
            </p:cNvPr>
            <p:cNvSpPr/>
            <p:nvPr/>
          </p:nvSpPr>
          <p:spPr>
            <a:xfrm>
              <a:off x="8240300" y="2813488"/>
              <a:ext cx="1493241" cy="13995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A7BB43-40DA-431F-B926-D8BB30C8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349" y="2058107"/>
              <a:ext cx="4593026" cy="34480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C54525-7415-4163-A3BE-400E58CC8BA1}"/>
                </a:ext>
              </a:extLst>
            </p:cNvPr>
            <p:cNvSpPr/>
            <p:nvPr/>
          </p:nvSpPr>
          <p:spPr>
            <a:xfrm>
              <a:off x="7444745" y="2665822"/>
              <a:ext cx="720056" cy="295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D42773-8C8D-4BE4-92DD-5E25F699A1D6}"/>
                </a:ext>
              </a:extLst>
            </p:cNvPr>
            <p:cNvSpPr txBox="1"/>
            <p:nvPr/>
          </p:nvSpPr>
          <p:spPr>
            <a:xfrm>
              <a:off x="8898891" y="2961154"/>
              <a:ext cx="2285601" cy="86582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곱해서 각 바운딩 박스에 대한 </a:t>
              </a:r>
              <a:r>
                <a:rPr lang="en-US" altLang="ko-KR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 score</a:t>
              </a:r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생성</a:t>
              </a:r>
              <a:endPara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</a:t>
              </a:r>
              <a:r>
                <a:rPr lang="en-US" altLang="ko-KR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7*7*2 = 96</a:t>
              </a:r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4E273-3044-42B0-B839-7E0E3335935B}"/>
                </a:ext>
              </a:extLst>
            </p:cNvPr>
            <p:cNvSpPr txBox="1"/>
            <p:nvPr/>
          </p:nvSpPr>
          <p:spPr>
            <a:xfrm>
              <a:off x="8664111" y="4178356"/>
              <a:ext cx="2514161" cy="86582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confidence score </a:t>
              </a:r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낮으면</a:t>
              </a:r>
              <a:endPara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 score</a:t>
              </a:r>
              <a:r>
                <a: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낮아짐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BC8A72-4D66-4720-B265-5C1BA5F9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29" y="1774028"/>
              <a:ext cx="1012053" cy="133990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27130-BB51-4FF6-9DE9-0A9C94DDDAFB}"/>
                </a:ext>
              </a:extLst>
            </p:cNvPr>
            <p:cNvSpPr/>
            <p:nvPr/>
          </p:nvSpPr>
          <p:spPr>
            <a:xfrm flipV="1">
              <a:off x="5773938" y="2223083"/>
              <a:ext cx="545284" cy="92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817DE39-29FF-4E3C-9452-E456451CAC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019" y="2387630"/>
              <a:ext cx="136004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E9FE83-527D-4721-82F9-26140BB99C92}"/>
              </a:ext>
            </a:extLst>
          </p:cNvPr>
          <p:cNvCxnSpPr>
            <a:cxnSpLocks/>
          </p:cNvCxnSpPr>
          <p:nvPr/>
        </p:nvCxnSpPr>
        <p:spPr>
          <a:xfrm>
            <a:off x="1719918" y="2090521"/>
            <a:ext cx="545110" cy="4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3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052AB1-BD86-4317-AA2F-1C2E360AC1D5}"/>
              </a:ext>
            </a:extLst>
          </p:cNvPr>
          <p:cNvSpPr/>
          <p:nvPr/>
        </p:nvSpPr>
        <p:spPr>
          <a:xfrm>
            <a:off x="809625" y="1214136"/>
            <a:ext cx="10572750" cy="172053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1C43-D10B-49A4-9469-7C1634FB60C6}"/>
              </a:ext>
            </a:extLst>
          </p:cNvPr>
          <p:cNvSpPr txBox="1"/>
          <p:nvPr/>
        </p:nvSpPr>
        <p:spPr>
          <a:xfrm>
            <a:off x="735458" y="476250"/>
            <a:ext cx="673963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YOLO</a:t>
            </a: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v1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059B0-34FD-4899-96EF-7127E7E5B9FA}"/>
              </a:ext>
            </a:extLst>
          </p:cNvPr>
          <p:cNvSpPr txBox="1"/>
          <p:nvPr/>
        </p:nvSpPr>
        <p:spPr>
          <a:xfrm>
            <a:off x="3860333" y="5471811"/>
            <a:ext cx="4471334" cy="10535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인덱스에는 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확률이 저장되어있음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 algn="ctr">
              <a:buAutoNum type="arabicPeriod"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확률이 </a:t>
            </a: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이하면 제거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확률이 높은 순서로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68D2CD-5271-4828-8421-0942D27C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43075"/>
            <a:ext cx="8686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3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02441"/>
      </a:dk2>
      <a:lt2>
        <a:srgbClr val="E2E8E8"/>
      </a:lt2>
      <a:accent1>
        <a:srgbClr val="C34D79"/>
      </a:accent1>
      <a:accent2>
        <a:srgbClr val="B1403B"/>
      </a:accent2>
      <a:accent3>
        <a:srgbClr val="C3834D"/>
      </a:accent3>
      <a:accent4>
        <a:srgbClr val="3BB17F"/>
      </a:accent4>
      <a:accent5>
        <a:srgbClr val="46B2B2"/>
      </a:accent5>
      <a:accent6>
        <a:srgbClr val="3B80B1"/>
      </a:accent6>
      <a:hlink>
        <a:srgbClr val="31909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나눔바른고딕</vt:lpstr>
      <vt:lpstr>Arial</vt:lpstr>
      <vt:lpstr>Calisto MT</vt:lpstr>
      <vt:lpstr>Wingdings</vt:lpstr>
      <vt:lpstr>Wingdings 2</vt:lpstr>
      <vt:lpstr>SlateVTI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김여정</dc:creator>
  <cp:lastModifiedBy>김여정</cp:lastModifiedBy>
  <cp:revision>43</cp:revision>
  <dcterms:created xsi:type="dcterms:W3CDTF">2019-09-20T07:37:35Z</dcterms:created>
  <dcterms:modified xsi:type="dcterms:W3CDTF">2019-10-01T13:48:51Z</dcterms:modified>
</cp:coreProperties>
</file>