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9" r:id="rId2"/>
    <p:sldId id="261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505CAB6F-D08D-460E-AFAE-ADB73105573E}">
          <p14:sldIdLst>
            <p14:sldId id="259"/>
            <p14:sldId id="261"/>
            <p14:sldId id="264"/>
            <p14:sldId id="263"/>
            <p14:sldId id="265"/>
            <p14:sldId id="266"/>
            <p14:sldId id="267"/>
            <p14:sldId id="268"/>
            <p14:sldId id="269"/>
            <p14:sldId id="272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1C1"/>
    <a:srgbClr val="B56280"/>
    <a:srgbClr val="143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0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37FE54-2E68-42E2-A9EC-3EA5D25F4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F6F70F-2455-4095-ADC7-CE4529648616}"/>
              </a:ext>
            </a:extLst>
          </p:cNvPr>
          <p:cNvSpPr txBox="1"/>
          <p:nvPr/>
        </p:nvSpPr>
        <p:spPr>
          <a:xfrm>
            <a:off x="266570" y="0"/>
            <a:ext cx="1008673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FaceNet</a:t>
            </a:r>
            <a:endParaRPr lang="en-US" altLang="ko-KR" sz="5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unified Embedding for Face Recognition and Clustering</a:t>
            </a:r>
          </a:p>
          <a:p>
            <a:pPr algn="ctr"/>
            <a:endParaRPr lang="en-US" altLang="ko-KR" sz="2800" b="1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94816C-8D4C-4B05-A04E-5A15F9FCB427}"/>
              </a:ext>
            </a:extLst>
          </p:cNvPr>
          <p:cNvSpPr/>
          <p:nvPr/>
        </p:nvSpPr>
        <p:spPr>
          <a:xfrm>
            <a:off x="7475622" y="5833727"/>
            <a:ext cx="1839449" cy="735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Gihyun</a:t>
            </a:r>
            <a:r>
              <a:rPr lang="en-US" altLang="ko-KR" sz="2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Kim</a:t>
            </a:r>
          </a:p>
          <a:p>
            <a:pPr algn="ctr"/>
            <a:r>
              <a:rPr lang="en-US" altLang="ko-KR" sz="20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YeojeongKim</a:t>
            </a:r>
            <a:endParaRPr lang="en-US" altLang="ko-KR" sz="2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52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809625" y="1323681"/>
            <a:ext cx="10888889" cy="5119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Identification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		</a:t>
            </a:r>
            <a:r>
              <a:rPr lang="en-US" altLang="ko-KR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MT-CNN              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623163" y="466554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Implementation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3BBD52-2F26-4E2C-AAF0-FAE16DD78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80" y="2238375"/>
            <a:ext cx="8058150" cy="1190625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CFD795C-E331-4C51-9092-58BEC0B7C538}"/>
              </a:ext>
            </a:extLst>
          </p:cNvPr>
          <p:cNvSpPr/>
          <p:nvPr/>
        </p:nvSpPr>
        <p:spPr>
          <a:xfrm>
            <a:off x="4044086" y="3675219"/>
            <a:ext cx="1105430" cy="118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CD131F-1C82-4FC9-BAAF-29D825562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80" y="5173597"/>
            <a:ext cx="8077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3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809625" y="1323681"/>
            <a:ext cx="10888889" cy="5119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Recognition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		</a:t>
            </a:r>
            <a:endParaRPr lang="en-US" altLang="ko-KR" sz="2800" b="1" dirty="0">
              <a:solidFill>
                <a:schemeClr val="accent6">
                  <a:lumMod val="20000"/>
                  <a:lumOff val="8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623163" y="466554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Implementation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6FD2B2-73C4-42B8-8351-16280CA90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133771"/>
            <a:ext cx="7548570" cy="40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2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809625" y="1484378"/>
            <a:ext cx="10888889" cy="5119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Video Implementation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Video 1: https://youtu.be/b7Es7vDKsRo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Video2: https://youtu.be/0nrm1oPHGXQ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623163" y="466554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Implementation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266B5D-65B2-4111-A2ED-BBB1A88E8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169" y="5373622"/>
            <a:ext cx="33432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772541" y="1411748"/>
            <a:ext cx="10646918" cy="4680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related computer vision issue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Verification : Is this same person?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Recognition : who is this person?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 : find common people among these faces</a:t>
            </a:r>
          </a:p>
          <a:p>
            <a:pPr lvl="1">
              <a:lnSpc>
                <a:spcPct val="150000"/>
              </a:lnSpc>
            </a:pPr>
            <a:endParaRPr lang="en-US" altLang="ko-KR" sz="900" b="1" dirty="0">
              <a:solidFill>
                <a:schemeClr val="bg2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32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FaceNet</a:t>
            </a:r>
            <a:r>
              <a:rPr lang="ko-KR" altLang="en-US" sz="3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위 세가지를 통합한 모델</a:t>
            </a:r>
            <a:r>
              <a:rPr lang="en-US" altLang="ko-KR" sz="3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</a:p>
          <a:p>
            <a:pPr lvl="1">
              <a:lnSpc>
                <a:spcPct val="150000"/>
              </a:lnSpc>
            </a:pPr>
            <a:endParaRPr lang="en-US" altLang="ko-KR" sz="2400" b="1" dirty="0">
              <a:solidFill>
                <a:schemeClr val="bg2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623163" y="466554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9E65C8-B45E-48CB-BD44-6A7462DC8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4940186"/>
            <a:ext cx="7847069" cy="14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3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735456" y="1386189"/>
            <a:ext cx="11119659" cy="4680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Previous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endParaRPr lang="en-US" altLang="ko-KR" sz="3200" b="1" dirty="0">
              <a:solidFill>
                <a:schemeClr val="bg2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 CNN</a:t>
            </a:r>
            <a:r>
              <a:rPr lang="ko-KR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구조를 이용하면서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generalize</a:t>
            </a:r>
            <a:r>
              <a:rPr lang="ko-KR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recognition</a:t>
            </a:r>
            <a:r>
              <a:rPr lang="ko-KR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하기 위해 중간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</a:t>
            </a:r>
            <a:r>
              <a:rPr lang="ko-KR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출력 값을 사용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</a:t>
            </a:r>
            <a:endParaRPr lang="en-US" altLang="ko-KR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얼굴에 대해도 잘 적용이 될 지 보장이 안된다</a:t>
            </a:r>
            <a:r>
              <a:rPr lang="en-US" altLang="ko-KR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단계에서 출력을 가져오기 때문에 </a:t>
            </a:r>
            <a:r>
              <a:rPr lang="en-US" altLang="ko-KR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</a:t>
            </a:r>
            <a:r>
              <a:rPr lang="ko-KR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매우 높다</a:t>
            </a:r>
            <a:r>
              <a:rPr lang="en-US" altLang="ko-KR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PCA</a:t>
            </a:r>
            <a:r>
              <a:rPr lang="ko-KR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사용할 수 있지만</a:t>
            </a:r>
            <a:r>
              <a:rPr lang="en-US" altLang="ko-KR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그것은 </a:t>
            </a:r>
            <a:r>
              <a:rPr lang="en-US" altLang="ko-KR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layer</a:t>
            </a:r>
            <a:r>
              <a:rPr lang="ko-KR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쌓는 것과 별반 다를 바 없는 선형 변환이다</a:t>
            </a:r>
            <a:r>
              <a:rPr lang="en-US" altLang="ko-KR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623163" y="466554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87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809625" y="1360673"/>
            <a:ext cx="6162648" cy="51013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FaceNet</a:t>
            </a:r>
            <a:endParaRPr lang="en-US" altLang="ko-KR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이미지마다 </a:t>
            </a:r>
            <a:r>
              <a:rPr lang="en-US" altLang="ko-KR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 CNN</a:t>
            </a:r>
            <a:r>
              <a:rPr lang="ko-KR" altLang="en-US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이용해 </a:t>
            </a:r>
            <a:r>
              <a:rPr lang="en-US" altLang="ko-KR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Euclidean embedding</a:t>
            </a:r>
            <a:r>
              <a:rPr lang="ko-KR" altLang="en-US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학습</a:t>
            </a:r>
            <a:r>
              <a:rPr lang="en-US" altLang="ko-KR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중간이 아닌 최종 </a:t>
            </a:r>
            <a:r>
              <a:rPr lang="en-US" altLang="ko-KR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</a:t>
            </a:r>
            <a:r>
              <a:rPr lang="ko-KR" altLang="en-US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저차원의</a:t>
            </a:r>
            <a:r>
              <a:rPr lang="en-US" altLang="ko-KR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압축된 </a:t>
            </a:r>
            <a:r>
              <a:rPr lang="en-US" altLang="ko-KR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embedding</a:t>
            </a:r>
            <a:r>
              <a:rPr lang="ko-KR" altLang="en-US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되도록 </a:t>
            </a:r>
            <a:r>
              <a:rPr lang="en-US" altLang="ko-KR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directly train</a:t>
            </a:r>
            <a:r>
              <a:rPr lang="ko-KR" altLang="en-US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시킨다</a:t>
            </a:r>
            <a:r>
              <a:rPr lang="en-US" altLang="ko-KR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압축된 </a:t>
            </a:r>
            <a:r>
              <a:rPr lang="en-US" altLang="ko-KR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embedding</a:t>
            </a:r>
            <a:r>
              <a:rPr lang="ko-KR" altLang="en-US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 </a:t>
            </a:r>
            <a:r>
              <a:rPr lang="en-US" altLang="ko-KR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squared L2 distance</a:t>
            </a:r>
            <a:r>
              <a:rPr lang="ko-KR" altLang="en-US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유사도를 표현</a:t>
            </a:r>
            <a:r>
              <a:rPr lang="en-US" altLang="ko-KR" sz="2200" b="1" dirty="0">
                <a:solidFill>
                  <a:schemeClr val="tx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거리가 가까울 수록 유사하고 멀수록 다른 얼굴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623163" y="466554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DB5F03-C9CA-4A9E-9ED8-21F3B59B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37" y="1543772"/>
            <a:ext cx="4243638" cy="46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3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735456" y="1386189"/>
            <a:ext cx="11119659" cy="51269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FaceNet</a:t>
            </a:r>
            <a:endParaRPr lang="en-US" altLang="ko-KR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한번 이 </a:t>
            </a:r>
            <a:r>
              <a:rPr lang="en-US" altLang="ko-KR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embeddng</a:t>
            </a:r>
            <a:r>
              <a:rPr lang="ko-KR" alt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만들어지면 세 문제가 쉽게 해결</a:t>
            </a:r>
            <a:endParaRPr lang="en-US" altLang="ko-KR" sz="22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1C1C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Face-Verification : </a:t>
            </a:r>
            <a:r>
              <a:rPr lang="ko-KR" altLang="en-US" sz="2000" b="1" dirty="0">
                <a:solidFill>
                  <a:srgbClr val="F1C1C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</a:t>
            </a:r>
            <a:r>
              <a:rPr lang="en-US" altLang="ko-KR" sz="2000" b="1" dirty="0">
                <a:solidFill>
                  <a:srgbClr val="F1C1C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embedding </a:t>
            </a:r>
            <a:r>
              <a:rPr lang="ko-KR" altLang="en-US" sz="2000" b="1" dirty="0">
                <a:solidFill>
                  <a:srgbClr val="F1C1C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사이의 거리가 </a:t>
            </a:r>
            <a:r>
              <a:rPr lang="en-US" altLang="ko-KR" sz="2000" b="1" dirty="0">
                <a:solidFill>
                  <a:srgbClr val="F1C1C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threshold</a:t>
            </a:r>
            <a:r>
              <a:rPr lang="ko-KR" altLang="en-US" sz="2000" b="1" dirty="0">
                <a:solidFill>
                  <a:srgbClr val="F1C1C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넘어가는지</a:t>
            </a:r>
            <a:r>
              <a:rPr lang="en-US" altLang="ko-KR" sz="2000" b="1" dirty="0">
                <a:solidFill>
                  <a:srgbClr val="F1C1C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1C1C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Recognition: K-NN Classification.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1C1C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Clustering: K-means </a:t>
            </a:r>
            <a:r>
              <a:rPr lang="ko-KR" altLang="en-US" sz="2000" b="1" dirty="0">
                <a:solidFill>
                  <a:srgbClr val="F1C1C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집적 </a:t>
            </a:r>
            <a:r>
              <a:rPr lang="en-US" altLang="ko-KR" sz="2000" b="1" dirty="0">
                <a:solidFill>
                  <a:srgbClr val="F1C1C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clustering.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이 방식을 사용하면 학습 데이터에 대한 특별한 처리가 불필요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얼굴에 맞게 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crop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시켜 주면 된다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accent6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Triplet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일치하는 얼굴과 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일치하지 않는 얼굴로 이루어진다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triplet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어느 것으로 사용하는지가 성능에 매우 중요하다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623163" y="466554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60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735456" y="1386189"/>
            <a:ext cx="11119659" cy="51269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벡터 사이의 거리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유사도</a:t>
            </a:r>
            <a:endParaRPr lang="en-US" altLang="ko-KR" sz="2000" b="1" dirty="0">
              <a:solidFill>
                <a:schemeClr val="accent6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 인물과는 가까운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사람과는 거리가 멀도록 함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accent6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기준이 되는 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Anchor Image, Anchor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동일 인물의 데이터인 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Positive, Anchor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다른 인물의 데이터인 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Negative, 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사용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=&gt;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Triplet Loss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623163" y="466554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Triplet Loss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976C5E-DACC-4429-B2C6-4B7A7DF50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29" y="3760605"/>
            <a:ext cx="5501941" cy="26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5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741108" y="1300162"/>
            <a:ext cx="11119659" cy="51269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F(x)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embedding, </a:t>
            </a:r>
            <a:r>
              <a:rPr lang="en-US" altLang="ko-KR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x^a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anchor, </a:t>
            </a:r>
            <a:r>
              <a:rPr lang="en-US" altLang="ko-KR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x^p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Positive, </a:t>
            </a:r>
            <a:r>
              <a:rPr lang="en-US" altLang="ko-KR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x^n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Negative.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</a:t>
            </a:r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||f(x)||_2 = 1</a:t>
            </a:r>
            <a:r>
              <a: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만족하도록 한다</a:t>
            </a:r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모든 </a:t>
            </a:r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embedding</a:t>
            </a:r>
            <a:r>
              <a: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원점으로부터 같은 거리에 있다</a:t>
            </a:r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Alpha parameter : </a:t>
            </a:r>
            <a:r>
              <a:rPr lang="en-US" altLang="ko-KR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postivie</a:t>
            </a:r>
            <a:r>
              <a: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 </a:t>
            </a:r>
            <a:r>
              <a: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사이에 주고 싶은 </a:t>
            </a:r>
            <a:r>
              <a:rPr lang="en-US" altLang="ko-KR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marigin</a:t>
            </a:r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But!!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Triplet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위와 같이 만들면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비슷한 사람의 사진을 넣지 않는 이상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식을 너무 쉽게 만족하게 된다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위 식을 만족하지 않는 </a:t>
            </a:r>
            <a:r>
              <a:rPr lang="en-US" altLang="ko-KR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tirplet</a:t>
            </a:r>
            <a:r>
              <a:rPr lang="ko-KR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만들어야한다</a:t>
            </a:r>
            <a:r>
              <a:rPr lang="en-US" altLang="ko-K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4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최대한 먼 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hard </a:t>
            </a:r>
            <a:r>
              <a:rPr lang="en-US" altLang="ko-KR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positiv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최대한 가까운 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hard-negative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골라야한다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623163" y="466554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Triplet Loss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599B48-1CF1-4D0C-9B98-73A8CC3FA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512712"/>
            <a:ext cx="5724999" cy="575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145F03-0976-40EF-A5E9-492BDA5E4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6226304"/>
            <a:ext cx="2295525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7445C9-21F3-485B-A7F9-D94DEA989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016" y="6204924"/>
            <a:ext cx="2247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809625" y="1484378"/>
            <a:ext cx="10888889" cy="5119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전체 데이터에 대해 이러한 데이터를 계속 찾는 것은 너무 비효율적이고 시간이 많이 필요하다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mini-batch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 이러한 데이터를 찾도록 함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위해 매우 큰 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batch size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사용하였다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8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hardest-positive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찾는 대신 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mini-batch 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존재하는 모든 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anchor-positive 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쌍을 사용해서 학습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안정적이고 수렴이 빠름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Hardest-negative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계속해서 찾음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f(x)=0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때가 가장 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hard-negative 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식을 만족하기 쉬우므로 학습 초기에 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bad minima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빠질 수 있다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해결하기 위해 다음과 같은 식을 만족하는 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찾는다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이것을 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semi-hard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 하고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이렇게 뽑은 데이터는 이전에 설정한</a:t>
            </a:r>
            <a:endParaRPr lang="en-US" altLang="ko-KR" sz="16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Alpha margin 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내에 있던 데이터가 될 것이다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623163" y="466554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Triplet Loss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266B5D-65B2-4111-A2ED-BBB1A88E8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169" y="5373622"/>
            <a:ext cx="33432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8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809625" y="1328589"/>
            <a:ext cx="10888889" cy="5119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Verification</a:t>
            </a: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	      threshold = 1.1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623163" y="466554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Implementation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62F6A3-6A2F-4A3E-9F4C-E5160EB0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193083"/>
            <a:ext cx="3727497" cy="3702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F18635-28B2-431E-B9F1-14FC7EFC6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98" y="2890308"/>
            <a:ext cx="6168440" cy="18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88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02441"/>
      </a:dk2>
      <a:lt2>
        <a:srgbClr val="E2E8E8"/>
      </a:lt2>
      <a:accent1>
        <a:srgbClr val="C34D79"/>
      </a:accent1>
      <a:accent2>
        <a:srgbClr val="B1403B"/>
      </a:accent2>
      <a:accent3>
        <a:srgbClr val="C3834D"/>
      </a:accent3>
      <a:accent4>
        <a:srgbClr val="3BB17F"/>
      </a:accent4>
      <a:accent5>
        <a:srgbClr val="46B2B2"/>
      </a:accent5>
      <a:accent6>
        <a:srgbClr val="3B80B1"/>
      </a:accent6>
      <a:hlink>
        <a:srgbClr val="319095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522</Words>
  <Application>Microsoft Office PowerPoint</Application>
  <PresentationFormat>와이드스크린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나눔바른고딕</vt:lpstr>
      <vt:lpstr>Arial</vt:lpstr>
      <vt:lpstr>Calisto MT</vt:lpstr>
      <vt:lpstr>Symbol</vt:lpstr>
      <vt:lpstr>Wingdings 2</vt:lpstr>
      <vt:lpstr>SlateVTI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김여정</dc:creator>
  <cp:lastModifiedBy>김 기현</cp:lastModifiedBy>
  <cp:revision>51</cp:revision>
  <dcterms:created xsi:type="dcterms:W3CDTF">2019-09-20T07:37:35Z</dcterms:created>
  <dcterms:modified xsi:type="dcterms:W3CDTF">2019-10-28T05:22:45Z</dcterms:modified>
</cp:coreProperties>
</file>