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8" r:id="rId4"/>
  </p:sldMasterIdLst>
  <p:notesMasterIdLst>
    <p:notesMasterId r:id="rId13"/>
  </p:notesMasterIdLst>
  <p:handoutMasterIdLst>
    <p:handoutMasterId r:id="rId14"/>
  </p:handoutMasterIdLst>
  <p:sldIdLst>
    <p:sldId id="268" r:id="rId5"/>
    <p:sldId id="274" r:id="rId6"/>
    <p:sldId id="269" r:id="rId7"/>
    <p:sldId id="270" r:id="rId8"/>
    <p:sldId id="271" r:id="rId9"/>
    <p:sldId id="272" r:id="rId10"/>
    <p:sldId id="275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7197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8A5ACC-3D8B-4407-822B-3F3872A1699F}" v="1" dt="2020-11-25T17:42:15.708"/>
    <p1510:client id="{243E6421-98B1-4AD7-825B-323F8476A074}" v="4" dt="2020-11-12T11:40:41.663"/>
    <p1510:client id="{354A2BB1-C671-4CE1-B25E-22B0C4D35B27}" v="1" dt="2020-11-16T14:50:12.332"/>
    <p1510:client id="{3578FFCA-3285-4783-8580-0123F637080A}" v="1" dt="2020-12-07T16:54:32.023"/>
    <p1510:client id="{40A30A7F-20FA-4990-ADA3-8924006E618A}" v="5" dt="2020-12-01T17:08:32.945"/>
    <p1510:client id="{87A6F730-68AB-4004-AC18-6FD95261A0AE}" v="2" dt="2020-10-30T18:41:01.951"/>
    <p1510:client id="{9250186F-74F7-4268-8B6F-032874E04E0B}" v="1" dt="2020-11-16T18:19:30.286"/>
    <p1510:client id="{E99C8DC9-726C-48F5-90E8-EEF430DC3476}" v="1" dt="2020-11-30T11:37:15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218" autoAdjust="0"/>
  </p:normalViewPr>
  <p:slideViewPr>
    <p:cSldViewPr snapToGrid="0">
      <p:cViewPr varScale="1">
        <p:scale>
          <a:sx n="110" d="100"/>
          <a:sy n="110" d="100"/>
        </p:scale>
        <p:origin x="456" y="102"/>
      </p:cViewPr>
      <p:guideLst>
        <p:guide pos="3840"/>
        <p:guide pos="71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D0CCEB-DFF8-417B-A87A-90F3D79059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FE758-9C44-40AF-9D52-A7EF39200D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ADB54-F1AF-44F8-8ED0-867524639FE1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24329-C497-4EFE-8EB2-F22CD57F3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C25EC-D008-42CF-845E-C895CC9B32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2E2A0-273F-4DCF-AF0B-3CFADE889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20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E5575-CAFE-4A42-A774-E4652BA723C1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DC9BE-8102-4ADA-9C69-422E23610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4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12/7/2020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497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12/7/2020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86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12/7/2020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4946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12/7/2020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1110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12/7/2020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438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12/7/2020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0652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12/7/2020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8751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12/7/2020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2940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Project Timeline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452292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787583" y="1181100"/>
            <a:ext cx="288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11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12/7/2020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55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12/7/2020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575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12/7/2020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719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12/7/2020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930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12/7/2020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448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12/7/2020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35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12/7/2020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056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12/7/2020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090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F280-24DB-415F-8DF8-72D7FF3C4BF0}" type="datetimeFigureOut">
              <a:rPr lang="en-US" noProof="0" smtClean="0"/>
              <a:t>12/7/2020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92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innovation.one/" TargetMode="External"/><Relationship Id="rId2" Type="http://schemas.openxmlformats.org/officeDocument/2006/relationships/hyperlink" Target="mailto:fabio.vieira.moura@accenture.com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Turma%20002/ping.avanade.com" TargetMode="External"/><Relationship Id="rId5" Type="http://schemas.openxmlformats.org/officeDocument/2006/relationships/hyperlink" Target="https://support.accenture.com/support_portal?id=acn_service_catalog_dp&amp;sys_id=dab92ee90f03df08fb46355be1050e88" TargetMode="External"/><Relationship Id="rId4" Type="http://schemas.openxmlformats.org/officeDocument/2006/relationships/hyperlink" Target="https://mylearning.accenture.com/mylearningui/learner/coursedetail/1757816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digitalinnovation.one/course/fundamentos-da-arquitetura-de-sistemas/learning/bd1cf015-6d40-4e38-a409-636ba6a9cb98/" TargetMode="External"/><Relationship Id="rId3" Type="http://schemas.openxmlformats.org/officeDocument/2006/relationships/hyperlink" Target="https://app.pluralsight.com/library/courses/learning-programming-javascript/table-of-contents" TargetMode="External"/><Relationship Id="rId7" Type="http://schemas.openxmlformats.org/officeDocument/2006/relationships/hyperlink" Target="https://git-scm.com/" TargetMode="External"/><Relationship Id="rId2" Type="http://schemas.openxmlformats.org/officeDocument/2006/relationships/hyperlink" Target="https://web.digitalinnovation.one/course/logica-de-programacao-essencial/learning/aea1ea26-fd56-417d-8272-6e15253f4405/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app.pluralsight.com/library/courses/git-fundamentals/table-of-contents" TargetMode="External"/><Relationship Id="rId5" Type="http://schemas.openxmlformats.org/officeDocument/2006/relationships/hyperlink" Target="https://web.digitalinnovation.one/course/introducao-ao-git-e-ao-github/learning/75b9fe49-6ed4-4480-83a7-7e37fc356aa9/" TargetMode="External"/><Relationship Id="rId4" Type="http://schemas.openxmlformats.org/officeDocument/2006/relationships/hyperlink" Target="https://app.pluralsight.com/library/courses/learning-programming-abstractions-python/table-of-contents" TargetMode="External"/><Relationship Id="rId9" Type="http://schemas.openxmlformats.org/officeDocument/2006/relationships/hyperlink" Target="https://web.digitalinnovation.one/course/projetos-ageis-com-scrum/learning/b042c153-fd80-469c-808a-f374629ea634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pp.pluralsight.com/library/courses/bootstrap-introduction/table-of-contents" TargetMode="External"/><Relationship Id="rId3" Type="http://schemas.openxmlformats.org/officeDocument/2006/relationships/hyperlink" Target="https://app.pluralsight.com/library/courses/practical-html5/table-of-contents" TargetMode="External"/><Relationship Id="rId7" Type="http://schemas.openxmlformats.org/officeDocument/2006/relationships/hyperlink" Target="https://web.digitalinnovation.one/course/crie-paginas-responsivas-na-web-utilizando-um-poderoso-framework/learning/d5695916-44d4-4d47-9db4-0bc829264835/" TargetMode="External"/><Relationship Id="rId2" Type="http://schemas.openxmlformats.org/officeDocument/2006/relationships/hyperlink" Target="https://web.digitalinnovation.one/course/programando-interfaces-com-html5-e-css3/learning/f5066ef9-b542-43c0-a3c5-1519c61b84ee/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eveloper.mozilla.org/pt-BR/docs/Web/JavaScript" TargetMode="External"/><Relationship Id="rId5" Type="http://schemas.openxmlformats.org/officeDocument/2006/relationships/hyperlink" Target="https://app.pluralsight.com/library/courses/javascript-getting-started/table-of-contents" TargetMode="External"/><Relationship Id="rId4" Type="http://schemas.openxmlformats.org/officeDocument/2006/relationships/hyperlink" Target="https://web.digitalinnovation.one/course/programacao-para-internet-com-javascript/learning/33e81edf-6f9b-4b97-b3c6-12d930cf0831/" TargetMode="External"/><Relationship Id="rId9" Type="http://schemas.openxmlformats.org/officeDocument/2006/relationships/hyperlink" Target="https://getbootstrap.com.br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" TargetMode="External"/><Relationship Id="rId3" Type="http://schemas.openxmlformats.org/officeDocument/2006/relationships/hyperlink" Target="https://web.digitalinnovation.one/course/desenvolvimento-avancado-com-javascript-es6/learning/75ee88ab-99f3-4ab8-8620-7efafcb26481/" TargetMode="External"/><Relationship Id="rId7" Type="http://schemas.openxmlformats.org/officeDocument/2006/relationships/hyperlink" Target="https://app.pluralsight.com/library/courses/angular-2-getting-started-update/table-of-contents" TargetMode="External"/><Relationship Id="rId2" Type="http://schemas.openxmlformats.org/officeDocument/2006/relationships/hyperlink" Target="https://web.digitalinnovation.one/course/javascript-es6-essencial/learning/183aad79-0e6d-4acb-880f-b0e179824a81/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eb.digitalinnovation.one/course/introducao-ao-angular-8/learning/2d97a376-c570-45e3-9f32-f756f98804ab/" TargetMode="External"/><Relationship Id="rId5" Type="http://schemas.openxmlformats.org/officeDocument/2006/relationships/hyperlink" Target="http://es6-features.org/#Constants" TargetMode="External"/><Relationship Id="rId10" Type="http://schemas.openxmlformats.org/officeDocument/2006/relationships/hyperlink" Target="https://app.pluralsight.com/library/courses/angular-2-reactive-forms/table-of-contents" TargetMode="External"/><Relationship Id="rId4" Type="http://schemas.openxmlformats.org/officeDocument/2006/relationships/hyperlink" Target="https://app.pluralsight.com/library/courses/javascript-fundamentals-es6/table-of-contents" TargetMode="External"/><Relationship Id="rId9" Type="http://schemas.openxmlformats.org/officeDocument/2006/relationships/hyperlink" Target="https://web.digitalinnovation.one/course/tecnicas-avancadas-em-angular-8/learning/d29786af-be10-44d9-8e07-8589f60553e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.org/" TargetMode="External"/><Relationship Id="rId7" Type="http://schemas.openxmlformats.org/officeDocument/2006/relationships/hyperlink" Target="https://jasmine.github.io/pages/getting_started.html" TargetMode="External"/><Relationship Id="rId2" Type="http://schemas.openxmlformats.org/officeDocument/2006/relationships/hyperlink" Target="https://app.pluralsight.com/library/courses/graphql-api-apollo-server/table-of-contents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app.pluralsight.com/library/courses/javascript-jasmine-typescript/table-of-contents" TargetMode="External"/><Relationship Id="rId5" Type="http://schemas.openxmlformats.org/officeDocument/2006/relationships/hyperlink" Target="https://ngrx.io/guide/store" TargetMode="External"/><Relationship Id="rId4" Type="http://schemas.openxmlformats.org/officeDocument/2006/relationships/hyperlink" Target="https://app.pluralsight.com/library/courses/angular-ngrx-getting-started/table-of-content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verebrasil.atlassian.net/wiki/spaces/VIVERBHF/pages/3113114/Padr+es+e+Guidelines+para+desenvolvimento+do+Front-End" TargetMode="External"/><Relationship Id="rId2" Type="http://schemas.openxmlformats.org/officeDocument/2006/relationships/hyperlink" Target="https://viverebrasil.atlassian.net/wiki/spaces/VIVERBHF/pages/6193377/Arquitetura+FrontEnd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mediaexchange.accenture.com/media/t/1_axogt17j" TargetMode="External"/><Relationship Id="rId5" Type="http://schemas.openxmlformats.org/officeDocument/2006/relationships/hyperlink" Target="https://mediaexchange.accenture.com/media/t/1_ey28zpbm" TargetMode="External"/><Relationship Id="rId4" Type="http://schemas.openxmlformats.org/officeDocument/2006/relationships/hyperlink" Target="https://mediaexchange.accenture.com/media/t/1_0np92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A5AC-B286-4927-A556-E62F15F9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54" y="197121"/>
            <a:ext cx="8428811" cy="1325563"/>
          </a:xfrm>
        </p:spPr>
        <p:txBody>
          <a:bodyPr/>
          <a:lstStyle/>
          <a:p>
            <a:r>
              <a:rPr lang="en-US" dirty="0"/>
              <a:t>Academia Vivere</a:t>
            </a:r>
            <a:endParaRPr lang="ru-RU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DD349E-9D8C-0048-8A54-F40059D04AC4}"/>
              </a:ext>
            </a:extLst>
          </p:cNvPr>
          <p:cNvSpPr txBox="1"/>
          <p:nvPr/>
        </p:nvSpPr>
        <p:spPr>
          <a:xfrm>
            <a:off x="680355" y="1677091"/>
            <a:ext cx="111728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BR" b="1" dirty="0">
                <a:solidFill>
                  <a:srgbClr val="666666"/>
                </a:solidFill>
                <a:latin typeface="+mj-lt"/>
              </a:rPr>
            </a:br>
            <a:r>
              <a:rPr lang="pt-BR" sz="2000" b="1" dirty="0" err="1">
                <a:solidFill>
                  <a:srgbClr val="666666"/>
                </a:solidFill>
                <a:latin typeface="+mj-lt"/>
              </a:rPr>
              <a:t>Welcome</a:t>
            </a:r>
            <a:r>
              <a:rPr lang="pt-BR" sz="2000" b="1" dirty="0">
                <a:solidFill>
                  <a:srgbClr val="666666"/>
                </a:solidFill>
                <a:latin typeface="+mj-lt"/>
              </a:rPr>
              <a:t> Kit – Treinamento Front-</a:t>
            </a:r>
            <a:r>
              <a:rPr lang="pt-BR" sz="2000" b="1" dirty="0" err="1">
                <a:solidFill>
                  <a:srgbClr val="666666"/>
                </a:solidFill>
                <a:latin typeface="+mj-lt"/>
              </a:rPr>
              <a:t>End</a:t>
            </a:r>
            <a:br>
              <a:rPr lang="pt-BR" b="1" dirty="0">
                <a:solidFill>
                  <a:srgbClr val="666666"/>
                </a:solidFill>
                <a:latin typeface="+mj-lt"/>
              </a:rPr>
            </a:br>
            <a:br>
              <a:rPr lang="pt-BR" sz="1400" b="1" dirty="0">
                <a:solidFill>
                  <a:srgbClr val="666666"/>
                </a:solidFill>
                <a:latin typeface="Arial"/>
              </a:rPr>
            </a:br>
            <a:endParaRPr lang="pt-BR" sz="1400" dirty="0">
              <a:solidFill>
                <a:srgbClr val="666666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D3BD2B-570E-42AC-ACB7-03907E230B01}"/>
              </a:ext>
            </a:extLst>
          </p:cNvPr>
          <p:cNvSpPr txBox="1"/>
          <p:nvPr/>
        </p:nvSpPr>
        <p:spPr>
          <a:xfrm>
            <a:off x="680354" y="5583661"/>
            <a:ext cx="111728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pt-BR" sz="1200" b="1" dirty="0">
                <a:solidFill>
                  <a:srgbClr val="666666"/>
                </a:solidFill>
                <a:latin typeface="+mj-lt"/>
              </a:rPr>
            </a:br>
            <a:r>
              <a:rPr lang="pt-BR" sz="1400" b="1" dirty="0">
                <a:solidFill>
                  <a:srgbClr val="666666"/>
                </a:solidFill>
                <a:latin typeface="+mj-lt"/>
              </a:rPr>
              <a:t>Fábio Vieira de Moura</a:t>
            </a:r>
          </a:p>
          <a:p>
            <a:pPr algn="r"/>
            <a:r>
              <a:rPr lang="pt-BR" sz="1100" b="1" i="1" dirty="0">
                <a:solidFill>
                  <a:srgbClr val="666666"/>
                </a:solidFill>
                <a:latin typeface="+mj-lt"/>
              </a:rPr>
              <a:t>fabio.vieira.moura@accenture.com</a:t>
            </a:r>
            <a:br>
              <a:rPr lang="pt-BR" b="1" dirty="0">
                <a:solidFill>
                  <a:srgbClr val="666666"/>
                </a:solidFill>
                <a:latin typeface="+mj-lt"/>
              </a:rPr>
            </a:br>
            <a:br>
              <a:rPr lang="pt-BR" sz="1400" b="1" dirty="0">
                <a:solidFill>
                  <a:srgbClr val="666666"/>
                </a:solidFill>
                <a:latin typeface="Arial"/>
              </a:rPr>
            </a:br>
            <a:endParaRPr lang="pt-BR" sz="1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09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A5AC-B286-4927-A556-E62F15F9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54" y="197121"/>
            <a:ext cx="8428811" cy="1325563"/>
          </a:xfrm>
        </p:spPr>
        <p:txBody>
          <a:bodyPr/>
          <a:lstStyle/>
          <a:p>
            <a:r>
              <a:rPr lang="pt-BR" dirty="0"/>
              <a:t>Acompanhamento das Atividades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DD349E-9D8C-0048-8A54-F40059D04AC4}"/>
              </a:ext>
            </a:extLst>
          </p:cNvPr>
          <p:cNvSpPr txBox="1"/>
          <p:nvPr/>
        </p:nvSpPr>
        <p:spPr>
          <a:xfrm>
            <a:off x="680356" y="1677091"/>
            <a:ext cx="921258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666666"/>
                </a:solidFill>
                <a:latin typeface="+mj-lt"/>
              </a:rPr>
              <a:t>Facilitador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666666"/>
                </a:solidFill>
                <a:latin typeface="+mj-lt"/>
              </a:rPr>
              <a:t> 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Fábio Vieira de Moura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400" i="1" dirty="0">
                <a:solidFill>
                  <a:srgbClr val="66666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fabio.vieira.moura@accenture.com</a:t>
            </a:r>
            <a:r>
              <a:rPr lang="pt-BR" sz="1400" i="1" dirty="0">
                <a:solidFill>
                  <a:srgbClr val="666666"/>
                </a:solidFill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400" b="1" dirty="0" err="1">
                <a:solidFill>
                  <a:srgbClr val="666666"/>
                </a:solidFill>
                <a:latin typeface="+mj-lt"/>
              </a:rPr>
              <a:t>User</a:t>
            </a:r>
            <a:r>
              <a:rPr lang="pt-BR" sz="1400" b="1" dirty="0">
                <a:solidFill>
                  <a:srgbClr val="666666"/>
                </a:solidFill>
                <a:latin typeface="+mj-lt"/>
              </a:rPr>
              <a:t> </a:t>
            </a:r>
            <a:r>
              <a:rPr lang="pt-BR" sz="1400" b="1" dirty="0" err="1">
                <a:solidFill>
                  <a:srgbClr val="666666"/>
                </a:solidFill>
                <a:latin typeface="+mj-lt"/>
              </a:rPr>
              <a:t>Exp</a:t>
            </a:r>
            <a:r>
              <a:rPr lang="pt-BR" sz="1400" b="1" dirty="0">
                <a:solidFill>
                  <a:srgbClr val="666666"/>
                </a:solidFill>
                <a:latin typeface="+mj-lt"/>
              </a:rPr>
              <a:t> </a:t>
            </a:r>
            <a:r>
              <a:rPr lang="pt-BR" sz="1400" b="1" dirty="0" err="1">
                <a:solidFill>
                  <a:srgbClr val="666666"/>
                </a:solidFill>
                <a:latin typeface="+mj-lt"/>
              </a:rPr>
              <a:t>Engineering</a:t>
            </a:r>
            <a:r>
              <a:rPr lang="pt-BR" sz="1400" b="1" dirty="0">
                <a:solidFill>
                  <a:srgbClr val="666666"/>
                </a:solidFill>
                <a:latin typeface="+mj-lt"/>
              </a:rPr>
              <a:t> </a:t>
            </a:r>
            <a:r>
              <a:rPr lang="pt-BR" sz="1400" b="1" dirty="0" err="1">
                <a:solidFill>
                  <a:srgbClr val="666666"/>
                </a:solidFill>
                <a:latin typeface="+mj-lt"/>
              </a:rPr>
              <a:t>Specialist</a:t>
            </a:r>
            <a:r>
              <a:rPr lang="pt-BR" sz="1400" b="1" dirty="0">
                <a:solidFill>
                  <a:srgbClr val="666666"/>
                </a:solidFill>
                <a:latin typeface="+mj-lt"/>
              </a:rPr>
              <a:t> </a:t>
            </a:r>
            <a:r>
              <a:rPr lang="pt-BR" sz="1400" dirty="0">
                <a:solidFill>
                  <a:srgbClr val="666666"/>
                </a:solidFill>
                <a:latin typeface="+mj-lt"/>
              </a:rPr>
              <a:t>no Delivery Center da Accenture, atuando no time ATOMICC Studio, aproximadamente 26 anos de experiência em desenvolvimento de software e gerenciamento de projetos.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666666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666666"/>
                </a:solidFill>
                <a:latin typeface="+mj-lt"/>
              </a:rPr>
              <a:t>Solicitação de Acesso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666666"/>
                </a:solidFill>
                <a:latin typeface="+mj-lt"/>
              </a:rPr>
              <a:t>Digital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Innovation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One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- </a:t>
            </a:r>
            <a:r>
              <a:rPr lang="pt-BR" sz="1600" dirty="0">
                <a:solidFill>
                  <a:srgbClr val="666666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+mj-lt"/>
              </a:rPr>
              <a:t>Pluralsight Full Library Plan: Get Access (FY21) Global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– </a:t>
            </a:r>
            <a:r>
              <a:rPr lang="pt-BR" sz="1600" dirty="0">
                <a:solidFill>
                  <a:srgbClr val="666666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666666"/>
                </a:solidFill>
                <a:latin typeface="+mj-lt"/>
              </a:rPr>
              <a:t>Aprovação do chamado do </a:t>
            </a:r>
            <a:r>
              <a:rPr lang="pt-BR" sz="1600" b="1" dirty="0" err="1">
                <a:solidFill>
                  <a:srgbClr val="666666"/>
                </a:solidFill>
                <a:latin typeface="+mj-lt"/>
              </a:rPr>
              <a:t>Mylearning</a:t>
            </a:r>
            <a:r>
              <a:rPr lang="pt-BR" sz="1600" b="1" dirty="0">
                <a:solidFill>
                  <a:srgbClr val="666666"/>
                </a:solidFill>
                <a:latin typeface="+mj-lt"/>
              </a:rPr>
              <a:t> 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– </a:t>
            </a:r>
            <a:r>
              <a:rPr lang="pt-BR" sz="1600" dirty="0">
                <a:solidFill>
                  <a:srgbClr val="666666"/>
                </a:solidFill>
                <a:latin typeface="+mj-lt"/>
                <a:hlinkClick r:id="rId5"/>
              </a:rPr>
              <a:t>link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</a:t>
            </a:r>
            <a:br>
              <a:rPr lang="pt-BR" sz="1600" dirty="0">
                <a:solidFill>
                  <a:srgbClr val="666666"/>
                </a:solidFill>
                <a:latin typeface="+mj-lt"/>
              </a:rPr>
            </a:br>
            <a:r>
              <a:rPr lang="pt-BR" sz="1600" b="1" dirty="0" err="1">
                <a:solidFill>
                  <a:srgbClr val="666666"/>
                </a:solidFill>
                <a:latin typeface="+mj-lt"/>
              </a:rPr>
              <a:t>Category</a:t>
            </a:r>
            <a:r>
              <a:rPr lang="pt-BR" sz="1600" b="1" dirty="0">
                <a:solidFill>
                  <a:srgbClr val="666666"/>
                </a:solidFill>
                <a:latin typeface="+mj-lt"/>
              </a:rPr>
              <a:t>: 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Learning &amp;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Development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</a:t>
            </a:r>
            <a:br>
              <a:rPr lang="pt-BR" sz="1600" dirty="0">
                <a:solidFill>
                  <a:srgbClr val="666666"/>
                </a:solidFill>
                <a:latin typeface="+mj-lt"/>
              </a:rPr>
            </a:br>
            <a:r>
              <a:rPr lang="pt-BR" sz="1600" b="1" dirty="0">
                <a:solidFill>
                  <a:srgbClr val="666666"/>
                </a:solidFill>
                <a:latin typeface="+mj-lt"/>
              </a:rPr>
              <a:t>Sub </a:t>
            </a:r>
            <a:r>
              <a:rPr lang="pt-BR" sz="1600" b="1" dirty="0" err="1">
                <a:solidFill>
                  <a:srgbClr val="666666"/>
                </a:solidFill>
                <a:latin typeface="+mj-lt"/>
              </a:rPr>
              <a:t>category</a:t>
            </a:r>
            <a:r>
              <a:rPr lang="pt-BR" sz="1600" b="1" dirty="0">
                <a:solidFill>
                  <a:srgbClr val="666666"/>
                </a:solidFill>
                <a:latin typeface="+mj-lt"/>
              </a:rPr>
              <a:t>: </a:t>
            </a:r>
            <a:r>
              <a:rPr lang="pt-BR" sz="1600" dirty="0">
                <a:solidFill>
                  <a:srgbClr val="666666"/>
                </a:solidFill>
              </a:rPr>
              <a:t>Learning &amp; </a:t>
            </a:r>
            <a:r>
              <a:rPr lang="pt-BR" sz="1600" dirty="0" err="1">
                <a:solidFill>
                  <a:srgbClr val="666666"/>
                </a:solidFill>
              </a:rPr>
              <a:t>Development</a:t>
            </a:r>
            <a:r>
              <a:rPr lang="pt-BR" sz="1600" dirty="0">
                <a:solidFill>
                  <a:srgbClr val="666666"/>
                </a:solidFill>
              </a:rPr>
              <a:t> &gt; Training </a:t>
            </a:r>
            <a:r>
              <a:rPr lang="pt-BR" sz="1600" dirty="0" err="1">
                <a:solidFill>
                  <a:srgbClr val="666666"/>
                </a:solidFill>
              </a:rPr>
              <a:t>Approval</a:t>
            </a:r>
            <a:r>
              <a:rPr lang="pt-BR" sz="1600" dirty="0">
                <a:solidFill>
                  <a:srgbClr val="666666"/>
                </a:solidFill>
              </a:rPr>
              <a:t> </a:t>
            </a:r>
            <a:r>
              <a:rPr lang="pt-BR" sz="1600" dirty="0" err="1">
                <a:solidFill>
                  <a:srgbClr val="666666"/>
                </a:solidFill>
              </a:rPr>
              <a:t>Inquiry</a:t>
            </a: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rgbClr val="666666"/>
                </a:solidFill>
                <a:latin typeface="+mj-lt"/>
              </a:rPr>
              <a:t>Avanade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– </a:t>
            </a:r>
            <a:r>
              <a:rPr lang="en-US" sz="1600" dirty="0">
                <a:solidFill>
                  <a:srgbClr val="666666"/>
                </a:solidFill>
              </a:rPr>
              <a:t>Pluralsight 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– </a:t>
            </a:r>
            <a:r>
              <a:rPr lang="pt-BR" sz="1600" dirty="0">
                <a:solidFill>
                  <a:srgbClr val="666666"/>
                </a:solidFill>
                <a:latin typeface="+mj-lt"/>
                <a:hlinkClick r:id="rId6"/>
              </a:rPr>
              <a:t>ping.avanade.com 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–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Contact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666666"/>
                </a:solidFill>
                <a:latin typeface="+mj-lt"/>
              </a:rPr>
              <a:t>Grupo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Teams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– Academia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Vivere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666666"/>
                </a:solidFill>
              </a:rPr>
              <a:t>Grupo </a:t>
            </a:r>
            <a:r>
              <a:rPr lang="pt-BR" sz="1600" dirty="0" err="1">
                <a:solidFill>
                  <a:srgbClr val="666666"/>
                </a:solidFill>
              </a:rPr>
              <a:t>Teams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– Cadastro dos certificados referente a conclusão dos cursos.</a:t>
            </a:r>
          </a:p>
          <a:p>
            <a:endParaRPr lang="pt-BR" sz="1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97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A5AC-B286-4927-A556-E62F15F9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54" y="197121"/>
            <a:ext cx="8428811" cy="1325563"/>
          </a:xfrm>
        </p:spPr>
        <p:txBody>
          <a:bodyPr/>
          <a:lstStyle/>
          <a:p>
            <a:r>
              <a:rPr lang="pt-BR" dirty="0"/>
              <a:t>1˚ Semana - Introdução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C792E2-094B-4FA6-B0BF-9D2DE51A8253}"/>
              </a:ext>
            </a:extLst>
          </p:cNvPr>
          <p:cNvSpPr txBox="1"/>
          <p:nvPr/>
        </p:nvSpPr>
        <p:spPr>
          <a:xfrm>
            <a:off x="680355" y="1677091"/>
            <a:ext cx="11172825" cy="41242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666666"/>
                </a:solidFill>
                <a:latin typeface="+mj-lt"/>
              </a:rPr>
              <a:t>Lógica de Programação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666666"/>
                </a:solidFill>
                <a:latin typeface="+mj-lt"/>
              </a:rPr>
              <a:t>Digital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innovation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on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– Lógica de programação essencial. – (4h</a:t>
            </a:r>
            <a:r>
              <a:rPr lang="pt-BR" sz="1600" dirty="0">
                <a:solidFill>
                  <a:srgbClr val="666666"/>
                </a:solidFill>
              </a:rPr>
              <a:t> vídeo)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– </a:t>
            </a:r>
            <a:r>
              <a:rPr lang="pt-BR" sz="1600" dirty="0">
                <a:solidFill>
                  <a:srgbClr val="666666"/>
                </a:solidFill>
                <a:latin typeface="+mj-lt"/>
                <a:hlinkClick r:id="rId2"/>
              </a:rPr>
              <a:t>link</a:t>
            </a: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666666"/>
                </a:solidFill>
              </a:rPr>
              <a:t>* </a:t>
            </a:r>
            <a:r>
              <a:rPr lang="pt-BR" sz="1600" dirty="0" err="1">
                <a:solidFill>
                  <a:srgbClr val="666666"/>
                </a:solidFill>
              </a:rPr>
              <a:t>Pluralsight</a:t>
            </a:r>
            <a:r>
              <a:rPr lang="pt-BR" sz="1600" dirty="0">
                <a:solidFill>
                  <a:srgbClr val="666666"/>
                </a:solidFill>
              </a:rPr>
              <a:t> - </a:t>
            </a:r>
            <a:r>
              <a:rPr lang="en-US" sz="1600" dirty="0">
                <a:solidFill>
                  <a:srgbClr val="666666"/>
                </a:solidFill>
              </a:rPr>
              <a:t>Learning To Program - Part 1: Getting Started. – (3h20m</a:t>
            </a:r>
            <a:r>
              <a:rPr lang="pt-BR" sz="1600" dirty="0">
                <a:solidFill>
                  <a:srgbClr val="666666"/>
                </a:solidFill>
              </a:rPr>
              <a:t> vídeo)</a:t>
            </a:r>
            <a:r>
              <a:rPr lang="en-US" sz="1600" dirty="0">
                <a:solidFill>
                  <a:srgbClr val="666666"/>
                </a:solidFill>
              </a:rPr>
              <a:t> – </a:t>
            </a:r>
            <a:r>
              <a:rPr lang="en-US" sz="1600" dirty="0">
                <a:solidFill>
                  <a:srgbClr val="666666"/>
                </a:solidFill>
                <a:hlinkClick r:id="rId3"/>
              </a:rPr>
              <a:t>link</a:t>
            </a:r>
            <a:endParaRPr lang="en-US" sz="1600" dirty="0">
              <a:solidFill>
                <a:srgbClr val="66666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</a:rPr>
              <a:t>* Pluralsight - Learning To Program - Part 2: Abstractions. – (3h </a:t>
            </a:r>
            <a:r>
              <a:rPr lang="pt-BR" sz="1600" dirty="0">
                <a:solidFill>
                  <a:srgbClr val="666666"/>
                </a:solidFill>
              </a:rPr>
              <a:t>vídeo)</a:t>
            </a:r>
            <a:r>
              <a:rPr lang="en-US" sz="1600" dirty="0">
                <a:solidFill>
                  <a:srgbClr val="666666"/>
                </a:solidFill>
              </a:rPr>
              <a:t> – </a:t>
            </a:r>
            <a:r>
              <a:rPr lang="en-US" sz="1600" dirty="0">
                <a:solidFill>
                  <a:srgbClr val="666666"/>
                </a:solidFill>
                <a:hlinkClick r:id="rId4"/>
              </a:rPr>
              <a:t>link</a:t>
            </a: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666666"/>
                </a:solidFill>
                <a:latin typeface="+mj-lt"/>
              </a:rPr>
              <a:t> Introdução ao </a:t>
            </a:r>
            <a:r>
              <a:rPr lang="pt-BR" b="1" dirty="0" err="1">
                <a:solidFill>
                  <a:srgbClr val="666666"/>
                </a:solidFill>
                <a:latin typeface="+mj-lt"/>
              </a:rPr>
              <a:t>Git</a:t>
            </a:r>
            <a:endParaRPr lang="pt-BR" b="1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666666"/>
                </a:solidFill>
              </a:rPr>
              <a:t>Digital </a:t>
            </a:r>
            <a:r>
              <a:rPr lang="pt-BR" sz="1600" dirty="0" err="1">
                <a:solidFill>
                  <a:srgbClr val="666666"/>
                </a:solidFill>
              </a:rPr>
              <a:t>innovation</a:t>
            </a:r>
            <a:r>
              <a:rPr lang="pt-BR" sz="1600" dirty="0">
                <a:solidFill>
                  <a:srgbClr val="666666"/>
                </a:solidFill>
              </a:rPr>
              <a:t> </a:t>
            </a:r>
            <a:r>
              <a:rPr lang="pt-BR" sz="1600" dirty="0" err="1">
                <a:solidFill>
                  <a:srgbClr val="666666"/>
                </a:solidFill>
              </a:rPr>
              <a:t>on</a:t>
            </a:r>
            <a:r>
              <a:rPr lang="pt-BR" sz="1600" dirty="0">
                <a:solidFill>
                  <a:srgbClr val="666666"/>
                </a:solidFill>
              </a:rPr>
              <a:t> – Introdução ao </a:t>
            </a:r>
            <a:r>
              <a:rPr lang="pt-BR" sz="1600" dirty="0" err="1">
                <a:solidFill>
                  <a:srgbClr val="666666"/>
                </a:solidFill>
              </a:rPr>
              <a:t>Git</a:t>
            </a:r>
            <a:r>
              <a:rPr lang="pt-BR" sz="1600" dirty="0">
                <a:solidFill>
                  <a:srgbClr val="666666"/>
                </a:solidFill>
              </a:rPr>
              <a:t> e ao GitHub – (5h vídeo) – </a:t>
            </a:r>
            <a:r>
              <a:rPr lang="pt-BR" sz="1600" dirty="0">
                <a:solidFill>
                  <a:srgbClr val="666666"/>
                </a:solidFill>
                <a:hlinkClick r:id="rId5"/>
              </a:rPr>
              <a:t>link</a:t>
            </a:r>
            <a:endParaRPr lang="pt-BR" sz="1600" dirty="0">
              <a:solidFill>
                <a:srgbClr val="66666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</a:rPr>
              <a:t>* </a:t>
            </a:r>
            <a:r>
              <a:rPr lang="en-US" sz="1600" dirty="0" err="1">
                <a:solidFill>
                  <a:srgbClr val="666666"/>
                </a:solidFill>
              </a:rPr>
              <a:t>Pluralsigh</a:t>
            </a:r>
            <a:r>
              <a:rPr lang="en-US" sz="1600" dirty="0">
                <a:solidFill>
                  <a:srgbClr val="666666"/>
                </a:solidFill>
              </a:rPr>
              <a:t> - Git Fundamentals. – (2h </a:t>
            </a:r>
            <a:r>
              <a:rPr lang="pt-BR" sz="1600" dirty="0">
                <a:solidFill>
                  <a:srgbClr val="666666"/>
                </a:solidFill>
              </a:rPr>
              <a:t>vídeo)</a:t>
            </a:r>
            <a:r>
              <a:rPr lang="en-US" sz="1600" dirty="0">
                <a:solidFill>
                  <a:srgbClr val="666666"/>
                </a:solidFill>
              </a:rPr>
              <a:t> – </a:t>
            </a:r>
            <a:r>
              <a:rPr lang="en-US" sz="1600" dirty="0">
                <a:solidFill>
                  <a:srgbClr val="666666"/>
                </a:solidFill>
                <a:hlinkClick r:id="rId6"/>
              </a:rPr>
              <a:t>link</a:t>
            </a:r>
            <a:endParaRPr lang="en-US" sz="1600" dirty="0">
              <a:solidFill>
                <a:srgbClr val="66666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666666"/>
                </a:solidFill>
              </a:rPr>
              <a:t>Referência</a:t>
            </a:r>
            <a:r>
              <a:rPr lang="en-US" sz="1600" dirty="0">
                <a:solidFill>
                  <a:srgbClr val="666666"/>
                </a:solidFill>
              </a:rPr>
              <a:t> - </a:t>
            </a:r>
            <a:r>
              <a:rPr lang="pt-BR" sz="1600" dirty="0">
                <a:hlinkClick r:id="rId7"/>
              </a:rPr>
              <a:t>git-scm.com</a:t>
            </a:r>
            <a:endParaRPr lang="pt-BR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srgbClr val="666666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666666"/>
                </a:solidFill>
                <a:latin typeface="+mj-lt"/>
              </a:rPr>
              <a:t>Arquitetura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666666"/>
                </a:solidFill>
              </a:rPr>
              <a:t>Digital </a:t>
            </a:r>
            <a:r>
              <a:rPr lang="pt-BR" sz="1600" dirty="0" err="1">
                <a:solidFill>
                  <a:srgbClr val="666666"/>
                </a:solidFill>
              </a:rPr>
              <a:t>innovation</a:t>
            </a:r>
            <a:r>
              <a:rPr lang="pt-BR" sz="1600" dirty="0">
                <a:solidFill>
                  <a:srgbClr val="666666"/>
                </a:solidFill>
              </a:rPr>
              <a:t> </a:t>
            </a:r>
            <a:r>
              <a:rPr lang="pt-BR" sz="1600" dirty="0" err="1">
                <a:solidFill>
                  <a:srgbClr val="666666"/>
                </a:solidFill>
              </a:rPr>
              <a:t>on</a:t>
            </a:r>
            <a:r>
              <a:rPr lang="pt-BR" sz="1600" dirty="0">
                <a:solidFill>
                  <a:srgbClr val="666666"/>
                </a:solidFill>
              </a:rPr>
              <a:t> – Fundamentos de Arquitetura de Sistemas. - (6h vídeo) – </a:t>
            </a:r>
            <a:r>
              <a:rPr lang="pt-BR" sz="1600" dirty="0">
                <a:solidFill>
                  <a:srgbClr val="666666"/>
                </a:solidFill>
                <a:hlinkClick r:id="rId8"/>
              </a:rPr>
              <a:t>link</a:t>
            </a:r>
            <a:endParaRPr lang="pt-BR" sz="1600" dirty="0">
              <a:solidFill>
                <a:srgbClr val="66666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srgbClr val="666666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666666"/>
                </a:solidFill>
                <a:latin typeface="+mj-lt"/>
              </a:rPr>
              <a:t>Metodologia de Projetos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666666"/>
                </a:solidFill>
              </a:rPr>
              <a:t>Digital </a:t>
            </a:r>
            <a:r>
              <a:rPr lang="pt-BR" sz="1600" dirty="0" err="1">
                <a:solidFill>
                  <a:srgbClr val="666666"/>
                </a:solidFill>
              </a:rPr>
              <a:t>innovation</a:t>
            </a:r>
            <a:r>
              <a:rPr lang="pt-BR" sz="1600" dirty="0">
                <a:solidFill>
                  <a:srgbClr val="666666"/>
                </a:solidFill>
              </a:rPr>
              <a:t> </a:t>
            </a:r>
            <a:r>
              <a:rPr lang="pt-BR" sz="1600" dirty="0" err="1">
                <a:solidFill>
                  <a:srgbClr val="666666"/>
                </a:solidFill>
              </a:rPr>
              <a:t>on</a:t>
            </a:r>
            <a:r>
              <a:rPr lang="pt-BR" sz="1600" dirty="0">
                <a:solidFill>
                  <a:srgbClr val="666666"/>
                </a:solidFill>
              </a:rPr>
              <a:t> – Projetos ágeis com SCRUM – (2h vídeo) - </a:t>
            </a:r>
            <a:r>
              <a:rPr lang="pt-BR" sz="1600" dirty="0">
                <a:solidFill>
                  <a:srgbClr val="666666"/>
                </a:solidFill>
                <a:hlinkClick r:id="rId9"/>
              </a:rPr>
              <a:t>link</a:t>
            </a:r>
            <a:br>
              <a:rPr lang="pt-BR" sz="1400" b="1" dirty="0">
                <a:solidFill>
                  <a:srgbClr val="666666"/>
                </a:solidFill>
                <a:latin typeface="Arial"/>
              </a:rPr>
            </a:br>
            <a:endParaRPr lang="pt-BR" sz="1400" dirty="0">
              <a:solidFill>
                <a:srgbClr val="666666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F605547-C940-4BD9-BE6D-50BBA84536F5}"/>
              </a:ext>
            </a:extLst>
          </p:cNvPr>
          <p:cNvSpPr/>
          <p:nvPr/>
        </p:nvSpPr>
        <p:spPr>
          <a:xfrm>
            <a:off x="680354" y="6448146"/>
            <a:ext cx="25827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>
                <a:solidFill>
                  <a:srgbClr val="666666"/>
                </a:solidFill>
              </a:rPr>
              <a:t>* Aulas complementares não obrigatórias.</a:t>
            </a:r>
          </a:p>
        </p:txBody>
      </p:sp>
    </p:spTree>
    <p:extLst>
      <p:ext uri="{BB962C8B-B14F-4D97-AF65-F5344CB8AC3E}">
        <p14:creationId xmlns:p14="http://schemas.microsoft.com/office/powerpoint/2010/main" val="182157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A5AC-B286-4927-A556-E62F15F9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54" y="197121"/>
            <a:ext cx="8428811" cy="1325563"/>
          </a:xfrm>
        </p:spPr>
        <p:txBody>
          <a:bodyPr/>
          <a:lstStyle/>
          <a:p>
            <a:r>
              <a:rPr lang="pt-BR" dirty="0"/>
              <a:t>1˚ Semana – Iniciando no Front-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DD349E-9D8C-0048-8A54-F40059D04AC4}"/>
              </a:ext>
            </a:extLst>
          </p:cNvPr>
          <p:cNvSpPr txBox="1"/>
          <p:nvPr/>
        </p:nvSpPr>
        <p:spPr>
          <a:xfrm>
            <a:off x="680355" y="1677091"/>
            <a:ext cx="1117282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666666"/>
                </a:solidFill>
                <a:latin typeface="+mj-lt"/>
              </a:rPr>
              <a:t>Introdução ao HTML5 e 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666666"/>
                </a:solidFill>
                <a:latin typeface="+mj-lt"/>
              </a:rPr>
              <a:t>Digital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innovation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on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– Programação para internet com HTML5 e CSS3. – (6h vídeo) – </a:t>
            </a:r>
            <a:r>
              <a:rPr lang="pt-BR" sz="1600" dirty="0">
                <a:solidFill>
                  <a:srgbClr val="666666"/>
                </a:solidFill>
                <a:latin typeface="+mj-lt"/>
                <a:hlinkClick r:id="rId2"/>
              </a:rPr>
              <a:t>link</a:t>
            </a: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</a:rPr>
              <a:t>* </a:t>
            </a:r>
            <a:r>
              <a:rPr lang="pt-BR" sz="1600" dirty="0" err="1">
                <a:solidFill>
                  <a:srgbClr val="666666"/>
                </a:solidFill>
              </a:rPr>
              <a:t>Pluralsight</a:t>
            </a:r>
            <a:r>
              <a:rPr lang="pt-BR" sz="1600" dirty="0">
                <a:solidFill>
                  <a:srgbClr val="666666"/>
                </a:solidFill>
              </a:rPr>
              <a:t> - </a:t>
            </a:r>
            <a:r>
              <a:rPr lang="en-US" sz="1600" dirty="0">
                <a:solidFill>
                  <a:srgbClr val="666666"/>
                </a:solidFill>
              </a:rPr>
              <a:t>Practical HTML5. – 5h (4h</a:t>
            </a:r>
            <a:r>
              <a:rPr lang="pt-BR" sz="1600" dirty="0">
                <a:solidFill>
                  <a:srgbClr val="666666"/>
                </a:solidFill>
              </a:rPr>
              <a:t> vídeo)</a:t>
            </a:r>
            <a:r>
              <a:rPr lang="en-US" sz="1600" dirty="0">
                <a:solidFill>
                  <a:srgbClr val="666666"/>
                </a:solidFill>
              </a:rPr>
              <a:t> – </a:t>
            </a:r>
            <a:r>
              <a:rPr lang="en-US" sz="1600" dirty="0">
                <a:solidFill>
                  <a:srgbClr val="666666"/>
                </a:solidFill>
                <a:hlinkClick r:id="rId3"/>
              </a:rPr>
              <a:t>link</a:t>
            </a: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66666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666666"/>
                </a:solidFill>
                <a:latin typeface="+mj-lt"/>
              </a:rPr>
              <a:t>Introdução ao </a:t>
            </a:r>
            <a:r>
              <a:rPr lang="pt-BR" b="1" dirty="0" err="1">
                <a:solidFill>
                  <a:srgbClr val="666666"/>
                </a:solidFill>
                <a:latin typeface="+mj-lt"/>
              </a:rPr>
              <a:t>Javascript</a:t>
            </a:r>
            <a:endParaRPr lang="pt-BR" b="1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666666"/>
                </a:solidFill>
                <a:latin typeface="+mj-lt"/>
              </a:rPr>
              <a:t>Digital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innovation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on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– Programação para internet com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JavaScript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. – (2h</a:t>
            </a:r>
            <a:r>
              <a:rPr lang="pt-BR" sz="1600" dirty="0">
                <a:solidFill>
                  <a:srgbClr val="666666"/>
                </a:solidFill>
              </a:rPr>
              <a:t> vídeo)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– </a:t>
            </a:r>
            <a:r>
              <a:rPr lang="pt-BR" sz="1600" dirty="0">
                <a:solidFill>
                  <a:srgbClr val="666666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666666"/>
                </a:solidFill>
              </a:rPr>
              <a:t>* </a:t>
            </a:r>
            <a:r>
              <a:rPr lang="pt-BR" sz="1600" dirty="0" err="1">
                <a:solidFill>
                  <a:srgbClr val="666666"/>
                </a:solidFill>
              </a:rPr>
              <a:t>Pluralsight</a:t>
            </a:r>
            <a:r>
              <a:rPr lang="pt-BR" sz="1600" dirty="0">
                <a:solidFill>
                  <a:srgbClr val="666666"/>
                </a:solidFill>
              </a:rPr>
              <a:t> - </a:t>
            </a:r>
            <a:r>
              <a:rPr lang="pt-BR" sz="1600" dirty="0" err="1">
                <a:solidFill>
                  <a:srgbClr val="666666"/>
                </a:solidFill>
              </a:rPr>
              <a:t>JavaScript</a:t>
            </a:r>
            <a:r>
              <a:rPr lang="pt-BR" sz="1600" dirty="0">
                <a:solidFill>
                  <a:srgbClr val="666666"/>
                </a:solidFill>
              </a:rPr>
              <a:t>: </a:t>
            </a:r>
            <a:r>
              <a:rPr lang="pt-BR" sz="1600" dirty="0" err="1">
                <a:solidFill>
                  <a:srgbClr val="666666"/>
                </a:solidFill>
              </a:rPr>
              <a:t>Getting</a:t>
            </a:r>
            <a:r>
              <a:rPr lang="pt-BR" sz="1600" dirty="0">
                <a:solidFill>
                  <a:srgbClr val="666666"/>
                </a:solidFill>
              </a:rPr>
              <a:t> </a:t>
            </a:r>
            <a:r>
              <a:rPr lang="pt-BR" sz="1600" dirty="0" err="1">
                <a:solidFill>
                  <a:srgbClr val="666666"/>
                </a:solidFill>
              </a:rPr>
              <a:t>Started</a:t>
            </a:r>
            <a:r>
              <a:rPr lang="pt-BR" sz="1600" dirty="0">
                <a:solidFill>
                  <a:srgbClr val="666666"/>
                </a:solidFill>
              </a:rPr>
              <a:t>. – 5h (4h vídeo) – </a:t>
            </a:r>
            <a:r>
              <a:rPr lang="pt-BR" sz="1600" dirty="0">
                <a:solidFill>
                  <a:srgbClr val="666666"/>
                </a:solidFill>
                <a:hlinkClick r:id="rId5"/>
              </a:rPr>
              <a:t>link</a:t>
            </a: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666666"/>
                </a:solidFill>
                <a:latin typeface="+mj-lt"/>
              </a:rPr>
              <a:t>Referência – </a:t>
            </a:r>
            <a:r>
              <a:rPr lang="pt-BR" sz="1600" dirty="0" err="1">
                <a:hlinkClick r:id="rId6"/>
              </a:rPr>
              <a:t>JavaScript</a:t>
            </a: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666666"/>
                </a:solidFill>
                <a:latin typeface="+mj-lt"/>
              </a:rPr>
              <a:t>Bootstrap</a:t>
            </a:r>
            <a:endParaRPr lang="pt-BR" b="1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666666"/>
                </a:solidFill>
                <a:latin typeface="+mj-lt"/>
              </a:rPr>
              <a:t>Digital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innovation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on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– Construindo páginas para internet com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Bootstrap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. – (4h</a:t>
            </a:r>
            <a:r>
              <a:rPr lang="pt-BR" sz="1600" dirty="0">
                <a:solidFill>
                  <a:srgbClr val="666666"/>
                </a:solidFill>
              </a:rPr>
              <a:t> vídeo)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– </a:t>
            </a:r>
            <a:r>
              <a:rPr lang="pt-BR" sz="1600" dirty="0">
                <a:solidFill>
                  <a:srgbClr val="666666"/>
                </a:solidFill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666666"/>
                </a:solidFill>
              </a:rPr>
              <a:t>* </a:t>
            </a:r>
            <a:r>
              <a:rPr lang="pt-BR" sz="1600" dirty="0" err="1">
                <a:solidFill>
                  <a:srgbClr val="666666"/>
                </a:solidFill>
              </a:rPr>
              <a:t>Pluralsight</a:t>
            </a:r>
            <a:r>
              <a:rPr lang="pt-BR" sz="1600" dirty="0">
                <a:solidFill>
                  <a:srgbClr val="666666"/>
                </a:solidFill>
              </a:rPr>
              <a:t> - </a:t>
            </a:r>
            <a:r>
              <a:rPr lang="pt-BR" sz="1600" dirty="0" err="1">
                <a:solidFill>
                  <a:srgbClr val="666666"/>
                </a:solidFill>
              </a:rPr>
              <a:t>Introduction</a:t>
            </a:r>
            <a:r>
              <a:rPr lang="pt-BR" sz="1600" dirty="0">
                <a:solidFill>
                  <a:srgbClr val="666666"/>
                </a:solidFill>
              </a:rPr>
              <a:t> </a:t>
            </a:r>
            <a:r>
              <a:rPr lang="pt-BR" sz="1600" dirty="0" err="1">
                <a:solidFill>
                  <a:srgbClr val="666666"/>
                </a:solidFill>
              </a:rPr>
              <a:t>to</a:t>
            </a:r>
            <a:r>
              <a:rPr lang="pt-BR" sz="1600" dirty="0">
                <a:solidFill>
                  <a:srgbClr val="666666"/>
                </a:solidFill>
              </a:rPr>
              <a:t> </a:t>
            </a:r>
            <a:r>
              <a:rPr lang="pt-BR" sz="1600" dirty="0" err="1">
                <a:solidFill>
                  <a:srgbClr val="666666"/>
                </a:solidFill>
              </a:rPr>
              <a:t>Bootstrap</a:t>
            </a:r>
            <a:r>
              <a:rPr lang="pt-BR" sz="1600" dirty="0">
                <a:solidFill>
                  <a:srgbClr val="666666"/>
                </a:solidFill>
              </a:rPr>
              <a:t>. – (3h vídeo) – </a:t>
            </a:r>
            <a:r>
              <a:rPr lang="pt-BR" sz="1600" dirty="0">
                <a:solidFill>
                  <a:srgbClr val="666666"/>
                </a:solidFill>
                <a:hlinkClick r:id="rId8"/>
              </a:rPr>
              <a:t>link</a:t>
            </a: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666666"/>
                </a:solidFill>
              </a:rPr>
              <a:t>Referência - </a:t>
            </a:r>
            <a:r>
              <a:rPr lang="pt-BR" sz="1600" dirty="0">
                <a:hlinkClick r:id="rId9"/>
              </a:rPr>
              <a:t>getbootstrap.com.br</a:t>
            </a:r>
            <a:br>
              <a:rPr lang="pt-BR" b="1" dirty="0">
                <a:solidFill>
                  <a:srgbClr val="666666"/>
                </a:solidFill>
                <a:latin typeface="+mj-lt"/>
              </a:rPr>
            </a:br>
            <a:br>
              <a:rPr lang="pt-BR" sz="1400" b="1" dirty="0">
                <a:solidFill>
                  <a:srgbClr val="666666"/>
                </a:solidFill>
                <a:latin typeface="Arial"/>
              </a:rPr>
            </a:br>
            <a:endParaRPr lang="pt-BR" sz="1400" dirty="0">
              <a:solidFill>
                <a:srgbClr val="666666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D4E06BB-EA62-423E-886C-30AC1EF7D49E}"/>
              </a:ext>
            </a:extLst>
          </p:cNvPr>
          <p:cNvSpPr/>
          <p:nvPr/>
        </p:nvSpPr>
        <p:spPr>
          <a:xfrm>
            <a:off x="680354" y="6448146"/>
            <a:ext cx="25827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>
                <a:solidFill>
                  <a:srgbClr val="666666"/>
                </a:solidFill>
              </a:rPr>
              <a:t>* Aulas complementares não obrigatórias.</a:t>
            </a:r>
          </a:p>
        </p:txBody>
      </p:sp>
    </p:spTree>
    <p:extLst>
      <p:ext uri="{BB962C8B-B14F-4D97-AF65-F5344CB8AC3E}">
        <p14:creationId xmlns:p14="http://schemas.microsoft.com/office/powerpoint/2010/main" val="75811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A5AC-B286-4927-A556-E62F15F9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54" y="197121"/>
            <a:ext cx="8428811" cy="1325563"/>
          </a:xfrm>
        </p:spPr>
        <p:txBody>
          <a:bodyPr/>
          <a:lstStyle/>
          <a:p>
            <a:r>
              <a:rPr lang="pt-BR" dirty="0"/>
              <a:t>2˚ Semana – Aprofundando os Conceitos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DD349E-9D8C-0048-8A54-F40059D04AC4}"/>
              </a:ext>
            </a:extLst>
          </p:cNvPr>
          <p:cNvSpPr txBox="1"/>
          <p:nvPr/>
        </p:nvSpPr>
        <p:spPr>
          <a:xfrm>
            <a:off x="680355" y="1677091"/>
            <a:ext cx="1117282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666666"/>
                </a:solidFill>
                <a:latin typeface="+mj-lt"/>
              </a:rPr>
              <a:t>ECMAScript</a:t>
            </a:r>
            <a:r>
              <a:rPr lang="pt-BR" b="1" dirty="0">
                <a:solidFill>
                  <a:srgbClr val="666666"/>
                </a:solidFill>
                <a:latin typeface="+mj-lt"/>
              </a:rPr>
              <a:t> 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666666"/>
                </a:solidFill>
                <a:latin typeface="+mj-lt"/>
              </a:rPr>
              <a:t>Digital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innovation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on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–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JavaScript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ES6 essencial. – (4h vídeo) – </a:t>
            </a:r>
            <a:r>
              <a:rPr lang="pt-BR" sz="1600" dirty="0">
                <a:solidFill>
                  <a:srgbClr val="666666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666666"/>
                </a:solidFill>
                <a:latin typeface="+mj-lt"/>
              </a:rPr>
              <a:t>Digital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innovation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on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– Desenvolvimento avançado com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JavaScript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ES6. – (5h </a:t>
            </a:r>
            <a:r>
              <a:rPr lang="pt-BR" sz="1600" dirty="0">
                <a:solidFill>
                  <a:srgbClr val="666666"/>
                </a:solidFill>
              </a:rPr>
              <a:t>vídeo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) – </a:t>
            </a:r>
            <a:r>
              <a:rPr lang="pt-BR" sz="1600" dirty="0">
                <a:solidFill>
                  <a:srgbClr val="666666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666666"/>
                </a:solidFill>
              </a:rPr>
              <a:t>* </a:t>
            </a:r>
            <a:r>
              <a:rPr lang="pt-BR" sz="1600" dirty="0" err="1">
                <a:solidFill>
                  <a:srgbClr val="666666"/>
                </a:solidFill>
              </a:rPr>
              <a:t>Pluralsight</a:t>
            </a:r>
            <a:r>
              <a:rPr lang="pt-BR" sz="1600" dirty="0">
                <a:solidFill>
                  <a:srgbClr val="666666"/>
                </a:solidFill>
              </a:rPr>
              <a:t> - </a:t>
            </a:r>
            <a:r>
              <a:rPr lang="pt-BR" sz="1600" dirty="0" err="1">
                <a:solidFill>
                  <a:srgbClr val="666666"/>
                </a:solidFill>
              </a:rPr>
              <a:t>JavaScript</a:t>
            </a:r>
            <a:r>
              <a:rPr lang="pt-BR" sz="1600" dirty="0">
                <a:solidFill>
                  <a:srgbClr val="666666"/>
                </a:solidFill>
              </a:rPr>
              <a:t> Fundamentals for ES6. – (5h vídeo) – </a:t>
            </a:r>
            <a:r>
              <a:rPr lang="pt-BR" sz="1600" dirty="0">
                <a:solidFill>
                  <a:srgbClr val="666666"/>
                </a:solidFill>
                <a:hlinkClick r:id="rId4"/>
              </a:rPr>
              <a:t>link</a:t>
            </a: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666666"/>
                </a:solidFill>
              </a:rPr>
              <a:t>Referência - </a:t>
            </a:r>
            <a:r>
              <a:rPr lang="pt-BR" sz="1600" dirty="0">
                <a:hlinkClick r:id="rId5"/>
              </a:rPr>
              <a:t>es6-features.org</a:t>
            </a: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666666"/>
                </a:solidFill>
                <a:latin typeface="+mj-lt"/>
              </a:rPr>
              <a:t>Introdução Angular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666666"/>
                </a:solidFill>
                <a:latin typeface="+mj-lt"/>
              </a:rPr>
              <a:t>Digital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innovation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on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– Introdução ao Angular 8. – (5h </a:t>
            </a:r>
            <a:r>
              <a:rPr lang="pt-BR" sz="1600" dirty="0">
                <a:solidFill>
                  <a:srgbClr val="666666"/>
                </a:solidFill>
              </a:rPr>
              <a:t>vídeo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) – </a:t>
            </a:r>
            <a:r>
              <a:rPr lang="pt-BR" sz="1600" dirty="0">
                <a:solidFill>
                  <a:srgbClr val="666666"/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666666"/>
                </a:solidFill>
              </a:rPr>
              <a:t>* </a:t>
            </a:r>
            <a:r>
              <a:rPr lang="pt-BR" sz="1600" dirty="0" err="1">
                <a:solidFill>
                  <a:srgbClr val="666666"/>
                </a:solidFill>
              </a:rPr>
              <a:t>Pluralsight</a:t>
            </a:r>
            <a:r>
              <a:rPr lang="pt-BR" sz="1600" dirty="0">
                <a:solidFill>
                  <a:srgbClr val="666666"/>
                </a:solidFill>
              </a:rPr>
              <a:t> - Angular: </a:t>
            </a:r>
            <a:r>
              <a:rPr lang="pt-BR" sz="1600" dirty="0" err="1">
                <a:solidFill>
                  <a:srgbClr val="666666"/>
                </a:solidFill>
              </a:rPr>
              <a:t>Getting</a:t>
            </a:r>
            <a:r>
              <a:rPr lang="pt-BR" sz="1600" dirty="0">
                <a:solidFill>
                  <a:srgbClr val="666666"/>
                </a:solidFill>
              </a:rPr>
              <a:t> </a:t>
            </a:r>
            <a:r>
              <a:rPr lang="pt-BR" sz="1600" dirty="0" err="1">
                <a:solidFill>
                  <a:srgbClr val="666666"/>
                </a:solidFill>
              </a:rPr>
              <a:t>Started</a:t>
            </a:r>
            <a:r>
              <a:rPr lang="pt-BR" sz="1600" dirty="0">
                <a:solidFill>
                  <a:srgbClr val="666666"/>
                </a:solidFill>
              </a:rPr>
              <a:t>. – (6h vídeo) – </a:t>
            </a:r>
            <a:r>
              <a:rPr lang="pt-BR" sz="1600" dirty="0">
                <a:solidFill>
                  <a:srgbClr val="666666"/>
                </a:solidFill>
                <a:hlinkClick r:id="rId7"/>
              </a:rPr>
              <a:t>link</a:t>
            </a: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666666"/>
                </a:solidFill>
              </a:rPr>
              <a:t>Referência - </a:t>
            </a:r>
            <a:r>
              <a:rPr lang="pt-BR" sz="1600" dirty="0">
                <a:hlinkClick r:id="rId8"/>
              </a:rPr>
              <a:t>angular.io</a:t>
            </a: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666666"/>
                </a:solidFill>
                <a:latin typeface="+mj-lt"/>
              </a:rPr>
              <a:t>Aprimorando Angular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666666"/>
                </a:solidFill>
                <a:latin typeface="+mj-lt"/>
              </a:rPr>
              <a:t>Digital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innovation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on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– Técnicas avançadas em Angular 8. – (8h </a:t>
            </a:r>
            <a:r>
              <a:rPr lang="pt-BR" sz="1600" dirty="0">
                <a:solidFill>
                  <a:srgbClr val="666666"/>
                </a:solidFill>
              </a:rPr>
              <a:t>vídeo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) – </a:t>
            </a:r>
            <a:r>
              <a:rPr lang="pt-BR" sz="1600" dirty="0">
                <a:solidFill>
                  <a:srgbClr val="666666"/>
                </a:solidFill>
                <a:latin typeface="+mj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666666"/>
                </a:solidFill>
                <a:latin typeface="+mj-lt"/>
              </a:rPr>
              <a:t>*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Pluralsight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- Angular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Reactive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Forms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. – (4h vídeo) - </a:t>
            </a:r>
            <a:r>
              <a:rPr lang="pt-BR" sz="1600" dirty="0">
                <a:solidFill>
                  <a:srgbClr val="666666"/>
                </a:solidFill>
                <a:latin typeface="+mj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br>
              <a:rPr lang="pt-BR" sz="1600" dirty="0">
                <a:solidFill>
                  <a:srgbClr val="666666"/>
                </a:solidFill>
                <a:latin typeface="+mj-lt"/>
              </a:rPr>
            </a:br>
            <a:endParaRPr lang="pt-BR" sz="1600" dirty="0">
              <a:solidFill>
                <a:srgbClr val="666666"/>
              </a:solidFill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E084103-8875-4A50-8FBB-1BC26F4796B5}"/>
              </a:ext>
            </a:extLst>
          </p:cNvPr>
          <p:cNvSpPr/>
          <p:nvPr/>
        </p:nvSpPr>
        <p:spPr>
          <a:xfrm>
            <a:off x="680354" y="6448146"/>
            <a:ext cx="25827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>
                <a:solidFill>
                  <a:srgbClr val="666666"/>
                </a:solidFill>
              </a:rPr>
              <a:t>* Aulas complementares não obrigatórias.</a:t>
            </a:r>
          </a:p>
        </p:txBody>
      </p:sp>
    </p:spTree>
    <p:extLst>
      <p:ext uri="{BB962C8B-B14F-4D97-AF65-F5344CB8AC3E}">
        <p14:creationId xmlns:p14="http://schemas.microsoft.com/office/powerpoint/2010/main" val="61015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A5AC-B286-4927-A556-E62F15F9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54" y="197121"/>
            <a:ext cx="10092149" cy="1325563"/>
          </a:xfrm>
        </p:spPr>
        <p:txBody>
          <a:bodyPr/>
          <a:lstStyle/>
          <a:p>
            <a:r>
              <a:rPr lang="en-US" dirty="0"/>
              <a:t>2</a:t>
            </a:r>
            <a:r>
              <a:rPr lang="pt-BR" dirty="0"/>
              <a:t>˚Semana – Overview das Tecnologias </a:t>
            </a:r>
            <a:r>
              <a:rPr lang="pt-BR" dirty="0" err="1"/>
              <a:t>Vivere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DD349E-9D8C-0048-8A54-F40059D04AC4}"/>
              </a:ext>
            </a:extLst>
          </p:cNvPr>
          <p:cNvSpPr txBox="1"/>
          <p:nvPr/>
        </p:nvSpPr>
        <p:spPr>
          <a:xfrm>
            <a:off x="952498" y="1622662"/>
            <a:ext cx="1117282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666666"/>
                </a:solidFill>
                <a:latin typeface="+mj-lt"/>
              </a:rPr>
              <a:t>GraphQL</a:t>
            </a:r>
            <a:r>
              <a:rPr lang="pt-BR" b="1" dirty="0">
                <a:solidFill>
                  <a:srgbClr val="666666"/>
                </a:solidFill>
                <a:latin typeface="+mj-lt"/>
              </a:rPr>
              <a:t> (Apollo)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rgbClr val="666666"/>
                </a:solidFill>
                <a:latin typeface="+mj-lt"/>
              </a:rPr>
              <a:t>Pluralsight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- </a:t>
            </a:r>
            <a:r>
              <a:rPr lang="en-US" sz="1600" dirty="0">
                <a:solidFill>
                  <a:srgbClr val="666666"/>
                </a:solidFill>
                <a:latin typeface="+mj-lt"/>
              </a:rPr>
              <a:t>Building a </a:t>
            </a:r>
            <a:r>
              <a:rPr lang="en-US" sz="1600" dirty="0" err="1">
                <a:solidFill>
                  <a:srgbClr val="666666"/>
                </a:solidFill>
                <a:latin typeface="+mj-lt"/>
              </a:rPr>
              <a:t>GraphQL</a:t>
            </a:r>
            <a:r>
              <a:rPr lang="en-US" sz="1600" dirty="0">
                <a:solidFill>
                  <a:srgbClr val="666666"/>
                </a:solidFill>
                <a:latin typeface="+mj-lt"/>
              </a:rPr>
              <a:t> API with Apollo Server. – (2h video)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– </a:t>
            </a:r>
            <a:r>
              <a:rPr lang="pt-BR" sz="1600" dirty="0">
                <a:solidFill>
                  <a:srgbClr val="666666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666666"/>
                </a:solidFill>
                <a:latin typeface="+mj-lt"/>
              </a:rPr>
              <a:t>Referência - </a:t>
            </a:r>
            <a:r>
              <a:rPr lang="pt-BR" sz="1600" dirty="0">
                <a:hlinkClick r:id="rId3"/>
              </a:rPr>
              <a:t>graphql.org</a:t>
            </a: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666666"/>
                </a:solidFill>
                <a:latin typeface="+mj-lt"/>
              </a:rPr>
              <a:t>NGRX/store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rgbClr val="666666"/>
                </a:solidFill>
                <a:latin typeface="+mj-lt"/>
              </a:rPr>
              <a:t>Pluralsight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- Angular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NgRx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: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Getting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Started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.– (4h15m </a:t>
            </a:r>
            <a:r>
              <a:rPr lang="en-US" sz="1600" dirty="0">
                <a:solidFill>
                  <a:srgbClr val="666666"/>
                </a:solidFill>
              </a:rPr>
              <a:t>video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) – </a:t>
            </a:r>
            <a:r>
              <a:rPr lang="pt-BR" sz="1600" dirty="0">
                <a:solidFill>
                  <a:srgbClr val="666666"/>
                </a:solidFill>
                <a:latin typeface="+mj-lt"/>
                <a:hlinkClick r:id="rId4"/>
              </a:rPr>
              <a:t>link</a:t>
            </a: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666666"/>
                </a:solidFill>
                <a:latin typeface="+mj-lt"/>
              </a:rPr>
              <a:t>Referência - </a:t>
            </a:r>
            <a:r>
              <a:rPr lang="pt-BR" sz="1600" dirty="0">
                <a:hlinkClick r:id="rId5"/>
              </a:rPr>
              <a:t>ngrx.io/</a:t>
            </a:r>
            <a:r>
              <a:rPr lang="pt-BR" sz="1600" dirty="0" err="1">
                <a:hlinkClick r:id="rId5"/>
              </a:rPr>
              <a:t>guide</a:t>
            </a:r>
            <a:r>
              <a:rPr lang="pt-BR" sz="1600" dirty="0">
                <a:hlinkClick r:id="rId5"/>
              </a:rPr>
              <a:t>/store</a:t>
            </a: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666666"/>
                </a:solidFill>
                <a:latin typeface="+mj-lt"/>
              </a:rPr>
              <a:t>Karma &amp; Jasmine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rgbClr val="666666"/>
                </a:solidFill>
                <a:latin typeface="+mj-lt"/>
              </a:rPr>
              <a:t>Pluralsight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- </a:t>
            </a:r>
            <a:r>
              <a:rPr lang="en-US" sz="1600" dirty="0">
                <a:solidFill>
                  <a:srgbClr val="666666"/>
                </a:solidFill>
                <a:latin typeface="+mj-lt"/>
              </a:rPr>
              <a:t>Testing JavaScript with Jasmine and TypeScript. – (3h </a:t>
            </a:r>
            <a:r>
              <a:rPr lang="en-US" sz="1600" dirty="0">
                <a:solidFill>
                  <a:srgbClr val="666666"/>
                </a:solidFill>
              </a:rPr>
              <a:t>video</a:t>
            </a:r>
            <a:r>
              <a:rPr lang="en-US" sz="1600" dirty="0">
                <a:solidFill>
                  <a:srgbClr val="666666"/>
                </a:solidFill>
                <a:latin typeface="+mj-lt"/>
              </a:rPr>
              <a:t>) – </a:t>
            </a:r>
            <a:r>
              <a:rPr lang="en-US" sz="1600" dirty="0">
                <a:solidFill>
                  <a:srgbClr val="666666"/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1600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666666"/>
                </a:solidFill>
                <a:latin typeface="+mj-lt"/>
              </a:rPr>
              <a:t>Referência</a:t>
            </a:r>
            <a:r>
              <a:rPr lang="en-US" sz="1600" dirty="0">
                <a:solidFill>
                  <a:srgbClr val="666666"/>
                </a:solidFill>
                <a:latin typeface="+mj-lt"/>
              </a:rPr>
              <a:t> - </a:t>
            </a:r>
            <a:r>
              <a:rPr lang="pt-BR" sz="1600" dirty="0">
                <a:hlinkClick r:id="rId7"/>
              </a:rPr>
              <a:t>jasmine.github.io</a:t>
            </a: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75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A5AC-B286-4927-A556-E62F15F9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54" y="197121"/>
            <a:ext cx="8428811" cy="1325563"/>
          </a:xfrm>
        </p:spPr>
        <p:txBody>
          <a:bodyPr/>
          <a:lstStyle/>
          <a:p>
            <a:r>
              <a:rPr lang="pt-BR" dirty="0"/>
              <a:t>3˚ Semana – Aplicando os Conceitos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DD349E-9D8C-0048-8A54-F40059D04AC4}"/>
              </a:ext>
            </a:extLst>
          </p:cNvPr>
          <p:cNvSpPr txBox="1"/>
          <p:nvPr/>
        </p:nvSpPr>
        <p:spPr>
          <a:xfrm>
            <a:off x="680355" y="1677091"/>
            <a:ext cx="111728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666666"/>
                </a:solidFill>
                <a:latin typeface="+mj-lt"/>
              </a:rPr>
              <a:t>Desafio Prático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666666"/>
                </a:solidFill>
                <a:latin typeface="+mj-lt"/>
              </a:rPr>
              <a:t>Desenvolvendo um CRUD em Angular consumido API Rest.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666666"/>
                </a:solidFill>
                <a:latin typeface="+mj-lt"/>
              </a:rPr>
              <a:t>Sabatina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666666"/>
                </a:solidFill>
                <a:latin typeface="+mj-lt"/>
              </a:rPr>
              <a:t>Apresentação dos Projetos.</a:t>
            </a:r>
            <a:br>
              <a:rPr lang="pt-BR" sz="1400" b="1" dirty="0">
                <a:solidFill>
                  <a:srgbClr val="666666"/>
                </a:solidFill>
                <a:latin typeface="Arial"/>
              </a:rPr>
            </a:br>
            <a:endParaRPr lang="pt-BR" sz="1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10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A5AC-B286-4927-A556-E62F15F9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54" y="197121"/>
            <a:ext cx="10362115" cy="1325563"/>
          </a:xfrm>
        </p:spPr>
        <p:txBody>
          <a:bodyPr/>
          <a:lstStyle/>
          <a:p>
            <a:r>
              <a:rPr lang="pt-BR" dirty="0"/>
              <a:t>4˚e 5˚Semanas – </a:t>
            </a:r>
            <a:r>
              <a:rPr lang="pt-BR" dirty="0" err="1"/>
              <a:t>Deep</a:t>
            </a:r>
            <a:r>
              <a:rPr lang="pt-BR" dirty="0"/>
              <a:t> </a:t>
            </a:r>
            <a:r>
              <a:rPr lang="pt-BR" dirty="0" err="1"/>
              <a:t>Dive</a:t>
            </a:r>
            <a:r>
              <a:rPr lang="pt-BR" dirty="0"/>
              <a:t> na Arquitetura da </a:t>
            </a:r>
            <a:r>
              <a:rPr lang="pt-BR" dirty="0" err="1"/>
              <a:t>Vivere</a:t>
            </a:r>
            <a:r>
              <a:rPr lang="pt-BR" dirty="0"/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DD349E-9D8C-0048-8A54-F40059D04AC4}"/>
              </a:ext>
            </a:extLst>
          </p:cNvPr>
          <p:cNvSpPr txBox="1"/>
          <p:nvPr/>
        </p:nvSpPr>
        <p:spPr>
          <a:xfrm>
            <a:off x="680355" y="1677091"/>
            <a:ext cx="1117282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666666"/>
                </a:solidFill>
                <a:latin typeface="+mj-lt"/>
              </a:rPr>
              <a:t>Overview da Arquitetura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rgbClr val="666666"/>
                </a:solidFill>
                <a:latin typeface="+mj-lt"/>
              </a:rPr>
              <a:t>Confluence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– Arquitetura Front-End. – </a:t>
            </a:r>
            <a:r>
              <a:rPr lang="pt-BR" sz="1600" dirty="0">
                <a:solidFill>
                  <a:srgbClr val="666666"/>
                </a:solidFill>
                <a:latin typeface="+mj-lt"/>
                <a:hlinkClick r:id="rId2"/>
              </a:rPr>
              <a:t>link</a:t>
            </a: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rgbClr val="666666"/>
                </a:solidFill>
              </a:rPr>
              <a:t>Confluence</a:t>
            </a:r>
            <a:r>
              <a:rPr lang="pt-BR" sz="1600" dirty="0">
                <a:solidFill>
                  <a:srgbClr val="666666"/>
                </a:solidFill>
              </a:rPr>
              <a:t> – 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Padrões e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Guidelines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. - </a:t>
            </a:r>
            <a:r>
              <a:rPr lang="pt-BR" sz="1600" dirty="0">
                <a:solidFill>
                  <a:srgbClr val="666666"/>
                </a:solidFill>
                <a:latin typeface="+mj-lt"/>
                <a:hlinkClick r:id="rId3"/>
              </a:rPr>
              <a:t>link</a:t>
            </a: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666666"/>
                </a:solidFill>
                <a:latin typeface="+mj-lt"/>
              </a:rPr>
              <a:t>Vídeos Módulos </a:t>
            </a:r>
            <a:r>
              <a:rPr lang="pt-BR" b="1" dirty="0" err="1">
                <a:solidFill>
                  <a:srgbClr val="666666"/>
                </a:solidFill>
                <a:latin typeface="+mj-lt"/>
              </a:rPr>
              <a:t>Vivere</a:t>
            </a:r>
            <a:endParaRPr lang="pt-BR" b="1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rgbClr val="666666"/>
                </a:solidFill>
                <a:latin typeface="+mj-lt"/>
              </a:rPr>
              <a:t>Vivere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- </a:t>
            </a:r>
            <a:r>
              <a:rPr lang="pt-BR" sz="1600" dirty="0">
                <a:solidFill>
                  <a:srgbClr val="666666"/>
                </a:solidFill>
              </a:rPr>
              <a:t>Parametrizador - 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Front-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End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– KT. – 3h (2h vídeo) - </a:t>
            </a:r>
            <a:r>
              <a:rPr lang="pt-BR" sz="1600" dirty="0">
                <a:solidFill>
                  <a:srgbClr val="666666"/>
                </a:solidFill>
                <a:latin typeface="+mj-lt"/>
                <a:hlinkClick r:id="rId4"/>
              </a:rPr>
              <a:t>link</a:t>
            </a: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rgbClr val="666666"/>
                </a:solidFill>
                <a:latin typeface="+mj-lt"/>
              </a:rPr>
              <a:t>Vivere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- Administração – Front-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End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parte I – KT. – 3h (2h</a:t>
            </a:r>
            <a:r>
              <a:rPr lang="pt-BR" sz="1600" dirty="0">
                <a:solidFill>
                  <a:srgbClr val="666666"/>
                </a:solidFill>
              </a:rPr>
              <a:t> vídeo)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– </a:t>
            </a:r>
            <a:r>
              <a:rPr lang="pt-BR" sz="1600" dirty="0">
                <a:solidFill>
                  <a:srgbClr val="666666"/>
                </a:solidFill>
                <a:latin typeface="+mj-lt"/>
                <a:hlinkClick r:id="rId5"/>
              </a:rPr>
              <a:t>link</a:t>
            </a: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rgbClr val="666666"/>
                </a:solidFill>
                <a:latin typeface="+mj-lt"/>
              </a:rPr>
              <a:t>Vivere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- Administração – Front-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End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parte II – KT. – 2h (1h vídeo) – </a:t>
            </a:r>
            <a:r>
              <a:rPr lang="pt-BR" sz="1600" dirty="0">
                <a:solidFill>
                  <a:srgbClr val="666666"/>
                </a:solidFill>
                <a:latin typeface="+mj-lt"/>
                <a:hlinkClick r:id="rId6"/>
              </a:rPr>
              <a:t>link</a:t>
            </a: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666666"/>
                </a:solidFill>
                <a:latin typeface="+mj-lt"/>
              </a:rPr>
              <a:t>Montagem do Ambiente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666666"/>
                </a:solidFill>
                <a:latin typeface="+mj-lt"/>
              </a:rPr>
              <a:t>Preparação ambiente desenvolvimento </a:t>
            </a:r>
            <a:r>
              <a:rPr lang="pt-BR" sz="1600" dirty="0" err="1">
                <a:solidFill>
                  <a:srgbClr val="666666"/>
                </a:solidFill>
                <a:latin typeface="+mj-lt"/>
              </a:rPr>
              <a:t>Vivere</a:t>
            </a:r>
            <a:r>
              <a:rPr lang="pt-BR" sz="1600" dirty="0">
                <a:solidFill>
                  <a:srgbClr val="666666"/>
                </a:solidFill>
                <a:latin typeface="+mj-lt"/>
              </a:rPr>
              <a:t> Parametrizador / Administração.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666666"/>
                </a:solidFill>
                <a:latin typeface="+mj-lt"/>
              </a:rPr>
              <a:t>Hands</a:t>
            </a:r>
            <a:r>
              <a:rPr lang="pt-BR" b="1" dirty="0">
                <a:solidFill>
                  <a:srgbClr val="666666"/>
                </a:solidFill>
                <a:latin typeface="+mj-lt"/>
              </a:rPr>
              <a:t> </a:t>
            </a:r>
            <a:r>
              <a:rPr lang="pt-BR" b="1" dirty="0" err="1">
                <a:solidFill>
                  <a:srgbClr val="666666"/>
                </a:solidFill>
                <a:latin typeface="+mj-lt"/>
              </a:rPr>
              <a:t>on</a:t>
            </a:r>
            <a:endParaRPr lang="pt-BR" b="1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666666"/>
                </a:solidFill>
              </a:rPr>
              <a:t>Desenvolvimento integração com serviços. </a:t>
            </a: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666666"/>
                </a:solidFill>
                <a:latin typeface="+mj-lt"/>
              </a:rPr>
              <a:t>Desenvolvimento tela similar ao parametrizador/Imobiliário.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666666"/>
                </a:solidFill>
              </a:rPr>
              <a:t>Sabatina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666666"/>
                </a:solidFill>
              </a:rPr>
              <a:t>Apresentação dos Projetos.</a:t>
            </a: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666666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3064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80E65CCEBEFA4BA69D67334FEEC591" ma:contentTypeVersion="7" ma:contentTypeDescription="Create a new document." ma:contentTypeScope="" ma:versionID="fc1a858c3dd8935f9d239c1245f0377d">
  <xsd:schema xmlns:xsd="http://www.w3.org/2001/XMLSchema" xmlns:xs="http://www.w3.org/2001/XMLSchema" xmlns:p="http://schemas.microsoft.com/office/2006/metadata/properties" xmlns:ns2="0b02cdcb-c89e-4723-b04a-0eb30f453330" targetNamespace="http://schemas.microsoft.com/office/2006/metadata/properties" ma:root="true" ma:fieldsID="a8846dfc282180e681558c6494cc2347" ns2:_="">
    <xsd:import namespace="0b02cdcb-c89e-4723-b04a-0eb30f4533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02cdcb-c89e-4723-b04a-0eb30f4533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B6EBAF-D3F1-4C38-B9E9-9D4DBDA139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C362F7-75FC-400C-A7B2-9B6F7C431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02cdcb-c89e-4723-b04a-0eb30f4533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6599C0-B0B6-415D-9B63-E273EEA0EBF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792</Words>
  <Application>Microsoft Office PowerPoint</Application>
  <PresentationFormat>Widescreen</PresentationFormat>
  <Paragraphs>102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Facetado</vt:lpstr>
      <vt:lpstr>Academia Vivere</vt:lpstr>
      <vt:lpstr>Acompanhamento das Atividades</vt:lpstr>
      <vt:lpstr>1˚ Semana - Introdução</vt:lpstr>
      <vt:lpstr>1˚ Semana – Iniciando no Front-End</vt:lpstr>
      <vt:lpstr>2˚ Semana – Aprofundando os Conceitos</vt:lpstr>
      <vt:lpstr>2˚Semana – Overview das Tecnologias Vivere</vt:lpstr>
      <vt:lpstr>3˚ Semana – Aplicando os Conceitos</vt:lpstr>
      <vt:lpstr>4˚e 5˚Semanas – Deep Dive na Arquitetura da Vivere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Academia Vivere</dc:title>
  <dc:creator/>
  <cp:lastModifiedBy/>
  <cp:revision>12</cp:revision>
  <dcterms:created xsi:type="dcterms:W3CDTF">2020-04-01T13:35:07Z</dcterms:created>
  <dcterms:modified xsi:type="dcterms:W3CDTF">2020-12-07T16:54:32Z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0x0101009480E65CCEBEFA4BA69D67334FEEC591</vt:lpwstr>
  </property>
</Properties>
</file>