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9EE6E97-9D11-4124-90E3-CF26431D3632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D19DC767-EA1F-4A6B-B5C5-5D8DD593C928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49A0A65-E2FD-45DC-8F8D-1F26217E088C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B365D4-D40D-4966-8E84-8CC4F8C6963C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F7A3C8-C542-4663-9FA2-8FAF1D09DDE4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09BCB91-E5BF-4AFA-A995-68454B2B5B19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307D758-53B8-49DE-90EA-2CE4AD3E498C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4157640" cy="333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7840" y="1229760"/>
            <a:ext cx="4157640" cy="333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56B26A9-BBD9-47AA-9E14-8B60F3A55D49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CF583660-E54C-47AB-9AB8-9DC92DBE9934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57A2B3B-0CAF-44E2-8A5C-DF88949AA512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58DDE55-301C-4473-8C8F-4FFF3DC4341B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10;p2"/>
          <p:cNvGrpSpPr/>
          <p:nvPr/>
        </p:nvGrpSpPr>
        <p:grpSpPr>
          <a:xfrm>
            <a:off x="6098760" y="0"/>
            <a:ext cx="3045240" cy="2030400"/>
            <a:chOff x="6098760" y="0"/>
            <a:chExt cx="3045240" cy="2030400"/>
          </a:xfrm>
        </p:grpSpPr>
        <p:sp>
          <p:nvSpPr>
            <p:cNvPr id="1" name="Google Shape;11;p2"/>
            <p:cNvSpPr/>
            <p:nvPr/>
          </p:nvSpPr>
          <p:spPr>
            <a:xfrm>
              <a:off x="8128800" y="0"/>
              <a:ext cx="1014840" cy="101484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" name="Google Shape;12;p2"/>
            <p:cNvSpPr/>
            <p:nvPr/>
          </p:nvSpPr>
          <p:spPr>
            <a:xfrm flipH="1">
              <a:off x="7112880" y="0"/>
              <a:ext cx="1014840" cy="1014840"/>
            </a:xfrm>
            <a:prstGeom prst="rtTriangl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" name="Google Shape;13;p2"/>
            <p:cNvSpPr/>
            <p:nvPr/>
          </p:nvSpPr>
          <p:spPr>
            <a:xfrm flipH="1" rot="10800000">
              <a:off x="7113240" y="360"/>
              <a:ext cx="1014840" cy="1014840"/>
            </a:xfrm>
            <a:prstGeom prst="rtTriangl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" name="Google Shape;14;p2"/>
            <p:cNvSpPr/>
            <p:nvPr/>
          </p:nvSpPr>
          <p:spPr>
            <a:xfrm rot="10800000">
              <a:off x="6098760" y="360"/>
              <a:ext cx="1014840" cy="1014840"/>
            </a:xfrm>
            <a:prstGeom prst="rtTriangl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" name="Google Shape;15;p2"/>
            <p:cNvSpPr/>
            <p:nvPr/>
          </p:nvSpPr>
          <p:spPr>
            <a:xfrm rot="10800000">
              <a:off x="8129160" y="1015560"/>
              <a:ext cx="1014840" cy="1014840"/>
            </a:xfrm>
            <a:prstGeom prst="rtTriangl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74983"/>
          </a:bodyPr>
          <a:p>
            <a:pPr indent="0">
              <a:buNone/>
            </a:pPr>
            <a:r>
              <a:rPr b="0" lang="pt-BR" sz="4200" spc="-1" strike="noStrike">
                <a:solidFill>
                  <a:srgbClr val="000000"/>
                </a:solidFill>
                <a:latin typeface="Arial"/>
              </a:rPr>
              <a:t>Clique para editar o formato do texto </a:t>
            </a:r>
            <a:r>
              <a:rPr b="0" lang="pt-BR" sz="4200" spc="-1" strike="noStrike">
                <a:solidFill>
                  <a:srgbClr val="000000"/>
                </a:solidFill>
                <a:latin typeface="Arial"/>
              </a:rPr>
              <a:t>do título</a:t>
            </a: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1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lt1"/>
                </a:solidFill>
                <a:latin typeface="Roboto"/>
                <a:ea typeface="Robo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CA035E2-0BA5-45A0-9B59-927E53A8E937}" type="slidenum">
              <a:rPr b="0" lang="pt-BR" sz="1000" spc="-1" strike="noStrike">
                <a:solidFill>
                  <a:schemeClr val="lt1"/>
                </a:solidFill>
                <a:latin typeface="Roboto"/>
                <a:ea typeface="Roboto"/>
              </a:rPr>
              <a:t>&lt;número&gt;</a:t>
            </a:fld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0;p9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62" name="Google Shape;61;p9"/>
          <p:cNvCxnSpPr/>
          <p:nvPr/>
        </p:nvCxnSpPr>
        <p:spPr>
          <a:xfrm>
            <a:off x="5029560" y="4495320"/>
            <a:ext cx="468720" cy="36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65680" y="1151280"/>
            <a:ext cx="4044960" cy="1564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71650"/>
          </a:bodyPr>
          <a:p>
            <a:pPr indent="0">
              <a:buNone/>
            </a:pPr>
            <a:r>
              <a:rPr b="0" lang="pt-BR" sz="42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87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sldNum" idx="10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lt1"/>
                </a:solidFill>
                <a:latin typeface="Roboto"/>
                <a:ea typeface="Robo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DBEBD6D-A36D-44D1-B3D9-746C4B5E7FE7}" type="slidenum">
              <a:rPr b="0" lang="pt-BR" sz="1000" spc="-1" strike="noStrike">
                <a:solidFill>
                  <a:schemeClr val="lt1"/>
                </a:solidFill>
                <a:latin typeface="Roboto"/>
                <a:ea typeface="Roboto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body"/>
          </p:nvPr>
        </p:nvSpPr>
        <p:spPr>
          <a:xfrm>
            <a:off x="319680" y="4230720"/>
            <a:ext cx="5998320" cy="59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ldNum" idx="11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Roboto"/>
                <a:ea typeface="Robo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B67860A-E7EA-4B33-9D03-5B347A2958FC}" type="slidenum">
              <a:rPr b="0" lang="pt-BR" sz="1000" spc="-1" strike="noStrike">
                <a:solidFill>
                  <a:schemeClr val="dk2"/>
                </a:solidFill>
                <a:latin typeface="Roboto"/>
                <a:ea typeface="Roboto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70;p11"/>
          <p:cNvGrpSpPr/>
          <p:nvPr/>
        </p:nvGrpSpPr>
        <p:grpSpPr>
          <a:xfrm>
            <a:off x="6098760" y="0"/>
            <a:ext cx="3045240" cy="2030400"/>
            <a:chOff x="6098760" y="0"/>
            <a:chExt cx="3045240" cy="2030400"/>
          </a:xfrm>
        </p:grpSpPr>
        <p:sp>
          <p:nvSpPr>
            <p:cNvPr id="12" name="Google Shape;71;p11"/>
            <p:cNvSpPr/>
            <p:nvPr/>
          </p:nvSpPr>
          <p:spPr>
            <a:xfrm>
              <a:off x="8128800" y="0"/>
              <a:ext cx="1014840" cy="101484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" name="Google Shape;72;p11"/>
            <p:cNvSpPr/>
            <p:nvPr/>
          </p:nvSpPr>
          <p:spPr>
            <a:xfrm flipH="1">
              <a:off x="7112880" y="0"/>
              <a:ext cx="1014840" cy="1014840"/>
            </a:xfrm>
            <a:prstGeom prst="rtTriangl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" name="Google Shape;73;p11"/>
            <p:cNvSpPr/>
            <p:nvPr/>
          </p:nvSpPr>
          <p:spPr>
            <a:xfrm flipH="1" rot="10800000">
              <a:off x="7113240" y="360"/>
              <a:ext cx="1014840" cy="1014840"/>
            </a:xfrm>
            <a:prstGeom prst="rtTriangl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" name="Google Shape;74;p11"/>
            <p:cNvSpPr/>
            <p:nvPr/>
          </p:nvSpPr>
          <p:spPr>
            <a:xfrm rot="10800000">
              <a:off x="6098760" y="360"/>
              <a:ext cx="1014840" cy="1014840"/>
            </a:xfrm>
            <a:prstGeom prst="rtTriangl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" name="Google Shape;75;p11"/>
            <p:cNvSpPr/>
            <p:nvPr/>
          </p:nvSpPr>
          <p:spPr>
            <a:xfrm rot="10800000">
              <a:off x="8129160" y="1015560"/>
              <a:ext cx="1014840" cy="1014840"/>
            </a:xfrm>
            <a:prstGeom prst="rtTriangl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pt-BR" sz="12000" spc="-1" strike="noStrike">
                <a:solidFill>
                  <a:schemeClr val="lt1"/>
                </a:solidFill>
                <a:latin typeface="Roboto"/>
                <a:ea typeface="Roboto"/>
              </a:rPr>
              <a:t>xx%</a:t>
            </a:r>
            <a:endParaRPr b="0" lang="pt-BR" sz="1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8520120" cy="128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50000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sldNum" idx="2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lt1"/>
                </a:solidFill>
                <a:latin typeface="Roboto"/>
                <a:ea typeface="Robo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5E0B416-D042-4B8D-948E-8AAF335D27A8}" type="slidenum">
              <a:rPr b="0" lang="pt-BR" sz="1000" spc="-1" strike="noStrike">
                <a:solidFill>
                  <a:schemeClr val="lt1"/>
                </a:solidFill>
                <a:latin typeface="Roboto"/>
                <a:ea typeface="Roboto"/>
              </a:rPr>
              <a:t>&lt;número&gt;</a:t>
            </a:fld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ldNum" idx="3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Roboto"/>
                <a:ea typeface="Robo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8CB1AF5-0CB4-4916-AAF3-8121A4DEAB85}" type="slidenum">
              <a:rPr b="0" lang="pt-BR" sz="1000" spc="-1" strike="noStrike">
                <a:solidFill>
                  <a:schemeClr val="dk2"/>
                </a:solidFill>
                <a:latin typeface="Roboto"/>
                <a:ea typeface="Roboto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0;p3"/>
          <p:cNvGrpSpPr/>
          <p:nvPr/>
        </p:nvGrpSpPr>
        <p:grpSpPr>
          <a:xfrm>
            <a:off x="6098760" y="0"/>
            <a:ext cx="3045240" cy="2030400"/>
            <a:chOff x="6098760" y="0"/>
            <a:chExt cx="3045240" cy="2030400"/>
          </a:xfrm>
        </p:grpSpPr>
        <p:sp>
          <p:nvSpPr>
            <p:cNvPr id="22" name="Google Shape;21;p3"/>
            <p:cNvSpPr/>
            <p:nvPr/>
          </p:nvSpPr>
          <p:spPr>
            <a:xfrm>
              <a:off x="8128800" y="0"/>
              <a:ext cx="1014840" cy="101484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" name="Google Shape;22;p3"/>
            <p:cNvSpPr/>
            <p:nvPr/>
          </p:nvSpPr>
          <p:spPr>
            <a:xfrm flipH="1">
              <a:off x="7112880" y="0"/>
              <a:ext cx="1014840" cy="1014840"/>
            </a:xfrm>
            <a:prstGeom prst="rtTriangl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" name="Google Shape;23;p3"/>
            <p:cNvSpPr/>
            <p:nvPr/>
          </p:nvSpPr>
          <p:spPr>
            <a:xfrm flipH="1" rot="10800000">
              <a:off x="7113240" y="360"/>
              <a:ext cx="1014840" cy="1014840"/>
            </a:xfrm>
            <a:prstGeom prst="rtTriangl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" name="Google Shape;24;p3"/>
            <p:cNvSpPr/>
            <p:nvPr/>
          </p:nvSpPr>
          <p:spPr>
            <a:xfrm rot="10800000">
              <a:off x="6098760" y="360"/>
              <a:ext cx="1014840" cy="1014840"/>
            </a:xfrm>
            <a:prstGeom prst="rtTriangl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" name="Google Shape;25;p3"/>
            <p:cNvSpPr/>
            <p:nvPr/>
          </p:nvSpPr>
          <p:spPr>
            <a:xfrm rot="10800000">
              <a:off x="8129160" y="1015560"/>
              <a:ext cx="1014840" cy="1014840"/>
            </a:xfrm>
            <a:prstGeom prst="rtTriangl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74983"/>
          </a:bodyPr>
          <a:p>
            <a:pPr indent="0">
              <a:buNone/>
            </a:pPr>
            <a:r>
              <a:rPr b="0" lang="pt-BR" sz="42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ldNum" idx="4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lt1"/>
                </a:solidFill>
                <a:latin typeface="Roboto"/>
                <a:ea typeface="Robo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391AFB6-7800-4948-8845-AB5AAA333628}" type="slidenum">
              <a:rPr b="0" lang="pt-BR" sz="1000" spc="-1" strike="noStrike">
                <a:solidFill>
                  <a:schemeClr val="lt1"/>
                </a:solidFill>
                <a:latin typeface="Roboto"/>
                <a:ea typeface="Roboto"/>
              </a:rPr>
              <a:t>&lt;número&gt;</a:t>
            </a:fld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840"/>
            <a:ext cx="9144000" cy="1239480"/>
            <a:chOff x="0" y="3903840"/>
            <a:chExt cx="9144000" cy="1239480"/>
          </a:xfrm>
        </p:grpSpPr>
        <p:sp>
          <p:nvSpPr>
            <p:cNvPr id="30" name="Google Shape;30;p4"/>
            <p:cNvSpPr/>
            <p:nvPr/>
          </p:nvSpPr>
          <p:spPr>
            <a:xfrm>
              <a:off x="8154720" y="3903840"/>
              <a:ext cx="988920" cy="987480"/>
            </a:xfrm>
            <a:prstGeom prst="rtTriangl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0480" y="3903840"/>
              <a:ext cx="988920" cy="987480"/>
            </a:xfrm>
            <a:prstGeom prst="rtTriangl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120" y="3903840"/>
              <a:ext cx="988920" cy="98748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5080" y="3904200"/>
              <a:ext cx="988920" cy="987480"/>
            </a:xfrm>
            <a:prstGeom prst="rtTriangl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680"/>
              <a:ext cx="9143640" cy="2516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6363"/>
          </a:bodyPr>
          <a:p>
            <a:pPr indent="0">
              <a:buNone/>
            </a:pPr>
            <a:r>
              <a:rPr b="0" lang="pt-BR" sz="30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sldNum" idx="5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lt1"/>
                </a:solidFill>
                <a:latin typeface="Roboto"/>
                <a:ea typeface="Robo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41D5634-C0F3-44D0-9855-22BCE3346157}" type="slidenum">
              <a:rPr b="0" lang="pt-BR" sz="1000" spc="-1" strike="noStrike">
                <a:solidFill>
                  <a:schemeClr val="lt1"/>
                </a:solidFill>
                <a:latin typeface="Roboto"/>
                <a:ea typeface="Roboto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6363"/>
          </a:bodyPr>
          <a:p>
            <a:pPr indent="0">
              <a:buNone/>
            </a:pPr>
            <a:r>
              <a:rPr b="0" lang="pt-BR" sz="30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11760" y="1230120"/>
            <a:ext cx="3999600" cy="3338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832280" y="1230120"/>
            <a:ext cx="3999600" cy="3338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 idx="6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Roboto"/>
                <a:ea typeface="Robo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ADCA5F4-A766-46D5-B7B1-791FFE2ECC9A}" type="slidenum">
              <a:rPr b="0" lang="pt-BR" sz="1000" spc="-1" strike="noStrike">
                <a:solidFill>
                  <a:schemeClr val="dk2"/>
                </a:solidFill>
                <a:latin typeface="Roboto"/>
                <a:ea typeface="Roboto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6363"/>
          </a:bodyPr>
          <a:p>
            <a:pPr indent="0">
              <a:buNone/>
            </a:pPr>
            <a:r>
              <a:rPr b="0" lang="pt-BR" sz="30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ldNum" idx="7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Roboto"/>
                <a:ea typeface="Robo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38ECB10-FAC5-471D-B700-1D29650F4A7E}" type="slidenum">
              <a:rPr b="0" lang="pt-BR" sz="1000" spc="-1" strike="noStrike">
                <a:solidFill>
                  <a:schemeClr val="dk2"/>
                </a:solidFill>
                <a:latin typeface="Roboto"/>
                <a:ea typeface="Roboto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555480"/>
            <a:ext cx="2807640" cy="7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74970"/>
          </a:bodyPr>
          <a:p>
            <a:pPr indent="0"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11760" y="1465920"/>
            <a:ext cx="2807640" cy="3102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3586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8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Roboto"/>
                <a:ea typeface="Robo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A6A6AE3-8261-455F-B7EF-7A8BE442A35F}" type="slidenum">
              <a:rPr b="0" lang="pt-BR" sz="1000" spc="-1" strike="noStrike">
                <a:solidFill>
                  <a:schemeClr val="dk2"/>
                </a:solidFill>
                <a:latin typeface="Roboto"/>
                <a:ea typeface="Roboto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1;p8"/>
          <p:cNvGrpSpPr/>
          <p:nvPr/>
        </p:nvGrpSpPr>
        <p:grpSpPr>
          <a:xfrm>
            <a:off x="6098760" y="0"/>
            <a:ext cx="3045240" cy="2030400"/>
            <a:chOff x="6098760" y="0"/>
            <a:chExt cx="3045240" cy="2030400"/>
          </a:xfrm>
        </p:grpSpPr>
        <p:sp>
          <p:nvSpPr>
            <p:cNvPr id="54" name="Google Shape;52;p8"/>
            <p:cNvSpPr/>
            <p:nvPr/>
          </p:nvSpPr>
          <p:spPr>
            <a:xfrm>
              <a:off x="8128800" y="0"/>
              <a:ext cx="1014840" cy="101484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5" name="Google Shape;53;p8"/>
            <p:cNvSpPr/>
            <p:nvPr/>
          </p:nvSpPr>
          <p:spPr>
            <a:xfrm flipH="1">
              <a:off x="7112880" y="0"/>
              <a:ext cx="1014840" cy="1014840"/>
            </a:xfrm>
            <a:prstGeom prst="rtTriangl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6" name="Google Shape;54;p8"/>
            <p:cNvSpPr/>
            <p:nvPr/>
          </p:nvSpPr>
          <p:spPr>
            <a:xfrm flipH="1" rot="10800000">
              <a:off x="7113240" y="360"/>
              <a:ext cx="1014840" cy="1014840"/>
            </a:xfrm>
            <a:prstGeom prst="rtTriangl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7" name="Google Shape;55;p8"/>
            <p:cNvSpPr/>
            <p:nvPr/>
          </p:nvSpPr>
          <p:spPr>
            <a:xfrm rot="10800000">
              <a:off x="6098760" y="360"/>
              <a:ext cx="1014840" cy="1014840"/>
            </a:xfrm>
            <a:prstGeom prst="rtTriangl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" name="Google Shape;56;p8"/>
            <p:cNvSpPr/>
            <p:nvPr/>
          </p:nvSpPr>
          <p:spPr>
            <a:xfrm rot="10800000">
              <a:off x="8129160" y="1015560"/>
              <a:ext cx="1014840" cy="1014840"/>
            </a:xfrm>
            <a:prstGeom prst="rtTriangl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8520" cy="409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pt-BR" sz="4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ldNum" idx="9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lt1"/>
                </a:solidFill>
                <a:latin typeface="Roboto"/>
                <a:ea typeface="Robo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BFFC42F-26AE-4BCF-82F7-D63456DC32F6}" type="slidenum">
              <a:rPr b="0" lang="pt-BR" sz="1000" spc="-1" strike="noStrike">
                <a:solidFill>
                  <a:schemeClr val="lt1"/>
                </a:solidFill>
                <a:latin typeface="Roboto"/>
                <a:ea typeface="Roboto"/>
              </a:rPr>
              <a:t>&lt;número&gt;</a:t>
            </a:fld>
            <a:endParaRPr b="0" lang="pt-BR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87361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200" spc="-1" strike="noStrike">
                <a:solidFill>
                  <a:schemeClr val="lt1"/>
                </a:solidFill>
                <a:latin typeface="Roboto"/>
                <a:ea typeface="Roboto"/>
              </a:rPr>
              <a:t>O Dilema da Qualidade do Software:</a:t>
            </a: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597960" y="2715840"/>
            <a:ext cx="8221680" cy="43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0458"/>
          </a:bodyPr>
          <a:p>
            <a:pPr indent="0" algn="ctr">
              <a:buNone/>
            </a:pPr>
            <a:endParaRPr b="0" lang="pt-BR" sz="2100" spc="-1" strike="noStrike">
              <a:solidFill>
                <a:schemeClr val="lt1"/>
              </a:solidFill>
              <a:latin typeface="Roboto"/>
              <a:ea typeface="Robot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0" y="410040"/>
            <a:ext cx="9143640" cy="607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6363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3000" spc="-1" strike="noStrike">
                <a:solidFill>
                  <a:schemeClr val="dk1"/>
                </a:solidFill>
                <a:latin typeface="Roboto"/>
                <a:ea typeface="Roboto"/>
              </a:rPr>
              <a:t>Software “Bom o Suficiente”;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2"/>
                </a:solidFill>
                <a:latin typeface="Roboto"/>
                <a:ea typeface="Roboto"/>
              </a:rPr>
              <a:t>Pressman e Maxim (2016) - Leitura recomendada.</a:t>
            </a:r>
            <a:br>
              <a:rPr sz="1800"/>
            </a:br>
            <a:br>
              <a:rPr sz="1800"/>
            </a:br>
            <a:r>
              <a:rPr b="0" lang="pt-BR" sz="1800" spc="-1" strike="noStrike">
                <a:solidFill>
                  <a:schemeClr val="dk2"/>
                </a:solidFill>
                <a:latin typeface="Roboto"/>
                <a:ea typeface="Roboto"/>
              </a:rPr>
              <a:t>- Atender de maneira eficaz as necessidades dos usuários.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2"/>
                </a:solidFill>
                <a:latin typeface="Roboto"/>
                <a:ea typeface="Roboto"/>
              </a:rPr>
              <a:t>- Equilíbrio Adequado entre Características e Funcionalidades.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2"/>
                </a:solidFill>
                <a:latin typeface="Roboto"/>
                <a:ea typeface="Roboto"/>
              </a:rPr>
              <a:t>- Evitar o Desenvolvimento Infinito.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2"/>
                </a:solidFill>
                <a:latin typeface="Roboto"/>
                <a:ea typeface="Roboto"/>
              </a:rPr>
              <a:t>- Princípio do Bom o Suficiente e o Comportamento dos Consumidores.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0" y="410040"/>
            <a:ext cx="9143640" cy="607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6363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3000" spc="-1" strike="noStrike">
                <a:solidFill>
                  <a:schemeClr val="dk1"/>
                </a:solidFill>
                <a:latin typeface="Roboto"/>
                <a:ea typeface="Roboto"/>
              </a:rPr>
              <a:t>Custo da Qualidade;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marL="457200" indent="-343080">
              <a:lnSpc>
                <a:spcPct val="115000"/>
              </a:lnSpc>
              <a:buClr>
                <a:srgbClr val="434343"/>
              </a:buClr>
              <a:buFont typeface="Roboto"/>
              <a:buChar char="-"/>
            </a:pPr>
            <a:r>
              <a:rPr b="0" lang="pt-BR" sz="1800" spc="-1" strike="noStrike">
                <a:solidFill>
                  <a:schemeClr val="dk2"/>
                </a:solidFill>
                <a:latin typeface="Roboto"/>
                <a:ea typeface="Roboto"/>
              </a:rPr>
              <a:t>Dilema da Qualidade de Software.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434343"/>
              </a:buClr>
              <a:buFont typeface="Roboto"/>
              <a:buChar char="-"/>
            </a:pPr>
            <a:r>
              <a:rPr b="0" lang="pt-BR" sz="1800" spc="-1" strike="noStrike">
                <a:solidFill>
                  <a:schemeClr val="dk2"/>
                </a:solidFill>
                <a:latin typeface="Roboto"/>
                <a:ea typeface="Roboto"/>
              </a:rPr>
              <a:t>Custo da Qualidade e seu Papel Crucial.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434343"/>
              </a:buClr>
              <a:buFont typeface="Roboto"/>
              <a:buChar char="-"/>
            </a:pPr>
            <a:r>
              <a:rPr b="0" lang="pt-BR" sz="1800" spc="-1" strike="noStrike">
                <a:solidFill>
                  <a:schemeClr val="dk2"/>
                </a:solidFill>
                <a:latin typeface="Roboto"/>
                <a:ea typeface="Roboto"/>
              </a:rPr>
              <a:t>Análise Estratégica para Decisão sobre Custo da Qualidade.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434343"/>
              </a:buClr>
              <a:buFont typeface="Roboto"/>
              <a:buChar char="-"/>
            </a:pPr>
            <a:r>
              <a:rPr b="0" lang="pt-BR" sz="1800" spc="-1" strike="noStrike">
                <a:solidFill>
                  <a:schemeClr val="dk2"/>
                </a:solidFill>
                <a:latin typeface="Roboto"/>
                <a:ea typeface="Roboto"/>
              </a:rPr>
              <a:t>Benefícios de Priorizar a Qualidade de Forma Inteligente.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 algn="ctr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0" y="410040"/>
            <a:ext cx="9143640" cy="607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6363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3000" spc="-1" strike="noStrike">
                <a:solidFill>
                  <a:schemeClr val="dk1"/>
                </a:solidFill>
                <a:latin typeface="Roboto"/>
                <a:ea typeface="Roboto"/>
              </a:rPr>
              <a:t>Riscos;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marL="457200" indent="-343080">
              <a:lnSpc>
                <a:spcPct val="115000"/>
              </a:lnSpc>
              <a:buClr>
                <a:srgbClr val="434343"/>
              </a:buClr>
              <a:buFont typeface="Roboto"/>
              <a:buChar char="-"/>
            </a:pPr>
            <a:r>
              <a:rPr b="0" lang="pt-BR" sz="1800" spc="-1" strike="noStrike">
                <a:solidFill>
                  <a:schemeClr val="dk2"/>
                </a:solidFill>
                <a:latin typeface="Roboto"/>
                <a:ea typeface="Roboto"/>
              </a:rPr>
              <a:t>Defeitos e Bugs.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434343"/>
              </a:buClr>
              <a:buFont typeface="Roboto"/>
              <a:buChar char="-"/>
            </a:pPr>
            <a:r>
              <a:rPr b="0" lang="pt-BR" sz="1800" spc="-1" strike="noStrike">
                <a:solidFill>
                  <a:schemeClr val="dk2"/>
                </a:solidFill>
                <a:latin typeface="Roboto"/>
                <a:ea typeface="Roboto"/>
              </a:rPr>
              <a:t>Baixa Manutenibilidade.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434343"/>
              </a:buClr>
              <a:buFont typeface="Roboto"/>
              <a:buChar char="-"/>
            </a:pPr>
            <a:r>
              <a:rPr b="0" lang="pt-BR" sz="1800" spc="-1" strike="noStrike">
                <a:solidFill>
                  <a:schemeClr val="dk2"/>
                </a:solidFill>
                <a:latin typeface="Roboto"/>
                <a:ea typeface="Roboto"/>
              </a:rPr>
              <a:t>Segurança Comprometida.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434343"/>
              </a:buClr>
              <a:buFont typeface="Roboto"/>
              <a:buChar char="-"/>
            </a:pPr>
            <a:r>
              <a:rPr b="0" lang="pt-BR" sz="1800" spc="-1" strike="noStrike">
                <a:solidFill>
                  <a:schemeClr val="dk2"/>
                </a:solidFill>
                <a:latin typeface="Roboto"/>
                <a:ea typeface="Roboto"/>
              </a:rPr>
              <a:t>Custos Elevados.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0" y="563400"/>
            <a:ext cx="9143640" cy="607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6363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3000" spc="-1" strike="noStrike">
                <a:solidFill>
                  <a:schemeClr val="dk1"/>
                </a:solidFill>
                <a:latin typeface="Roboto"/>
                <a:ea typeface="Roboto"/>
              </a:rPr>
              <a:t>Negligência e Responsabilidade Civil;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2"/>
                </a:solidFill>
                <a:latin typeface="Roboto"/>
                <a:ea typeface="Roboto"/>
              </a:rPr>
              <a:t>- Empresas responsabilizadas judicialmente;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2"/>
                </a:solidFill>
                <a:latin typeface="Roboto"/>
                <a:ea typeface="Roboto"/>
              </a:rPr>
              <a:t>- ⁠Prejuízo financeiro/ dano ao usuário;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2"/>
                </a:solidFill>
                <a:latin typeface="Roboto"/>
                <a:ea typeface="Roboto"/>
              </a:rPr>
              <a:t>- ⁠No Brasil, LGPD (Lei Geral de Proteção de Dados);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2"/>
                </a:solidFill>
                <a:latin typeface="Roboto"/>
                <a:ea typeface="Roboto"/>
              </a:rPr>
              <a:t>- ⁠Adaptação às leis de cada país.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-38520" y="410040"/>
            <a:ext cx="9182160" cy="607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6363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3000" spc="-1" strike="noStrike">
                <a:solidFill>
                  <a:schemeClr val="dk1"/>
                </a:solidFill>
                <a:latin typeface="Roboto"/>
                <a:ea typeface="Roboto"/>
              </a:rPr>
              <a:t>Qualidade e Segurança;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2"/>
                </a:solidFill>
                <a:latin typeface="Roboto"/>
                <a:ea typeface="Roboto"/>
              </a:rPr>
              <a:t>- Qualidade (acessibilidade, usabilidade, eficiência);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2"/>
                </a:solidFill>
                <a:latin typeface="Roboto"/>
                <a:ea typeface="Roboto"/>
              </a:rPr>
              <a:t>- ⁠Segurança (criptografia; atualizações de segurança);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2"/>
                </a:solidFill>
                <a:latin typeface="Roboto"/>
                <a:ea typeface="Roboto"/>
              </a:rPr>
              <a:t>- ⁠Segurança = Qualidade de Software;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2"/>
                </a:solidFill>
                <a:latin typeface="Roboto"/>
                <a:ea typeface="Roboto"/>
              </a:rPr>
              <a:t>- ⁠Consequências = perda ou roubo de dados.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0" y="410040"/>
            <a:ext cx="9143640" cy="607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6363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3000" spc="-1" strike="noStrike">
                <a:solidFill>
                  <a:schemeClr val="dk1"/>
                </a:solidFill>
                <a:latin typeface="Roboto"/>
                <a:ea typeface="Roboto"/>
              </a:rPr>
              <a:t>O Impacto das Ações Administrativas.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2"/>
                </a:solidFill>
                <a:latin typeface="Roboto"/>
                <a:ea typeface="Roboto"/>
              </a:rPr>
              <a:t>- Comprometimento de qualidade (Caso Ubisoft);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2"/>
                </a:solidFill>
                <a:latin typeface="Roboto"/>
                <a:ea typeface="Roboto"/>
              </a:rPr>
              <a:t>- ⁠Definição de prazos e orçamentos;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2"/>
                </a:solidFill>
                <a:latin typeface="Roboto"/>
                <a:ea typeface="Roboto"/>
              </a:rPr>
              <a:t>- ⁠Equilíbrio administrativo e qualitativo.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0" y="1963800"/>
            <a:ext cx="9143640" cy="607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500" spc="-1" strike="noStrike">
                <a:solidFill>
                  <a:schemeClr val="dk1"/>
                </a:solidFill>
                <a:latin typeface="Roboto"/>
                <a:ea typeface="Roboto"/>
              </a:rPr>
              <a:t>Perguntas?</a:t>
            </a:r>
            <a:endParaRPr b="0" lang="pt-BR" sz="4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510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500" spc="-1" strike="noStrike">
                <a:solidFill>
                  <a:schemeClr val="dk1"/>
                </a:solidFill>
                <a:latin typeface="Roboto"/>
                <a:ea typeface="Roboto"/>
              </a:rPr>
              <a:t>Obrigado !</a:t>
            </a:r>
            <a:endParaRPr b="0" lang="pt-BR" sz="4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2025-03-12T16:49:32Z</dcterms:modified>
  <cp:revision>1</cp:revision>
  <dc:subject/>
  <dc:title/>
</cp:coreProperties>
</file>