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52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9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8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1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49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24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DD0D-E81B-414A-8556-DFFBA6B5CDA0}" type="datetimeFigureOut">
              <a:rPr lang="pt-BR" smtClean="0"/>
              <a:t>12/02/2019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F5AF-FD01-488B-9440-3AE496E27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58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6386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Atividades: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86225"/>
            <a:ext cx="9144000" cy="1843087"/>
          </a:xfrm>
        </p:spPr>
        <p:txBody>
          <a:bodyPr>
            <a:normAutofit/>
          </a:bodyPr>
          <a:lstStyle/>
          <a:p>
            <a:endParaRPr lang="pt-BR" sz="4000" dirty="0" smtClean="0"/>
          </a:p>
          <a:p>
            <a:r>
              <a:rPr lang="pt-BR" sz="4000" dirty="0" smtClean="0"/>
              <a:t>Introdução ao Ensino de Geografia</a:t>
            </a:r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33443"/>
            <a:ext cx="9915525" cy="32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4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4325" y="242888"/>
            <a:ext cx="1153001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1. É uma porção ou parte do espaço geográfico onde vivemos uma interação com uma paisagem e onde transcorre o nosso dia a dia.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a) paisagem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b) lugar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c) território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d) Região</a:t>
            </a:r>
          </a:p>
          <a:p>
            <a:pPr algn="just"/>
            <a:endParaRPr lang="pt-BR" dirty="0">
              <a:solidFill>
                <a:srgbClr val="686868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rgbClr val="686868"/>
                </a:solidFill>
                <a:latin typeface="Arial" panose="020B0604020202020204" pitchFamily="34" charset="0"/>
              </a:rPr>
              <a:t>2</a:t>
            </a:r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) Assinale a opção </a:t>
            </a:r>
            <a:r>
              <a:rPr lang="pt-BR" b="1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incorreta</a:t>
            </a:r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 em relação as características da Paisagem: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a) A Paisagem é tudo o que os nossos olhos veem de um determinado local.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b) As paisagens mudam.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c) As paisagens podem ser formadas por elementos feitos pela natureza ou feitos pelos seres humanos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d) As paisagens representam apenas elementos naturais de um determinado lugar.</a:t>
            </a:r>
          </a:p>
          <a:p>
            <a:pPr algn="just"/>
            <a:endParaRPr lang="pt-BR" dirty="0">
              <a:solidFill>
                <a:srgbClr val="686868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3)Qual o objeto de estudo da Geografia?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a)Interpretação de Mapas.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b)Descrição dos Lugares.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c)Observação da Paisagem.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d)Estudo do Espaço Geográfico.</a:t>
            </a:r>
          </a:p>
          <a:p>
            <a:pPr algn="just"/>
            <a:r>
              <a:rPr lang="pt-BR" b="0" i="0" dirty="0" smtClean="0">
                <a:solidFill>
                  <a:srgbClr val="686868"/>
                </a:solidFill>
                <a:effectLst/>
                <a:latin typeface="Arial" panose="020B0604020202020204" pitchFamily="34" charset="0"/>
              </a:rPr>
              <a:t>e)Saber todos os nomes de países e capitais.</a:t>
            </a:r>
          </a:p>
          <a:p>
            <a:pPr algn="just"/>
            <a:endParaRPr lang="pt-BR" dirty="0">
              <a:solidFill>
                <a:srgbClr val="686868"/>
              </a:solidFill>
              <a:latin typeface="Arial" panose="020B0604020202020204" pitchFamily="34" charset="0"/>
            </a:endParaRPr>
          </a:p>
          <a:p>
            <a:pPr algn="just"/>
            <a:endParaRPr lang="pt-BR" b="0" i="0" dirty="0">
              <a:solidFill>
                <a:srgbClr val="686868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9213" y="2691777"/>
            <a:ext cx="11390825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 </a:t>
            </a:r>
            <a:endParaRPr kumimoji="0" lang="en-US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pt-B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4)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Em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geografia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chama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-se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hemisfério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uma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metade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superfície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da Terra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limitada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por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círculo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máximo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. A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divisão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da Terra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pelo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Equador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forma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dois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hemisférios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assim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como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sua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divisão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pelo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meridiano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de Greenwich. O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ponto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A no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mapa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encontra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-se no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hemisfério</a:t>
            </a:r>
            <a:endParaRPr kumimoji="0" lang="en-US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a) 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norte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oriental.</a:t>
            </a:r>
            <a:endParaRPr kumimoji="0" lang="en-US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b) boreal austral.</a:t>
            </a:r>
            <a:endParaRPr kumimoji="0" lang="en-US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c) meridional oriental.</a:t>
            </a:r>
            <a:endParaRPr kumimoji="0" lang="en-US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d) austral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leste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n-US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e) 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sul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ocidental</a:t>
            </a:r>
            <a:r>
              <a:rPr kumimoji="0" lang="en-US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http://www.geografiaparatodos.com.br/capitulo_2_a_localizacao_no_espaco_e_os_sistemas_de_informacoes_geograficas_fil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328613"/>
            <a:ext cx="6686550" cy="322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3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7176" y="471488"/>
            <a:ext cx="1148715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5) De entre as alternativas a seguir, assinale </a:t>
            </a:r>
            <a:r>
              <a:rPr lang="pt-BR" b="1" dirty="0" smtClean="0"/>
              <a:t>a única </a:t>
            </a:r>
            <a:r>
              <a:rPr lang="pt-BR" dirty="0" smtClean="0"/>
              <a:t>na qual todas as palavras representam os </a:t>
            </a:r>
            <a:r>
              <a:rPr lang="pt-BR" b="1" dirty="0" smtClean="0"/>
              <a:t>elementos essenciais de um mapa.</a:t>
            </a:r>
          </a:p>
          <a:p>
            <a:r>
              <a:rPr lang="pt-BR" dirty="0" smtClean="0"/>
              <a:t>a) título, legenda, fuso horário, paralelos, equador.</a:t>
            </a:r>
          </a:p>
          <a:p>
            <a:r>
              <a:rPr lang="pt-BR" dirty="0" smtClean="0"/>
              <a:t>b) longitude, cores, relevo, carta, escala.</a:t>
            </a:r>
          </a:p>
          <a:p>
            <a:r>
              <a:rPr lang="pt-BR" dirty="0" smtClean="0"/>
              <a:t>c) título, legenda, escala, orientação, sistema de projeção.</a:t>
            </a:r>
          </a:p>
          <a:p>
            <a:r>
              <a:rPr lang="pt-BR" dirty="0" smtClean="0"/>
              <a:t>d) linhas, escala, meridianos, convenções, topografia.</a:t>
            </a:r>
          </a:p>
          <a:p>
            <a:r>
              <a:rPr lang="pt-BR" dirty="0" smtClean="0"/>
              <a:t>e) zona geográfica, legenda, símbolos, carta, orientação.</a:t>
            </a:r>
          </a:p>
          <a:p>
            <a:endParaRPr lang="pt-BR" sz="1600" dirty="0"/>
          </a:p>
          <a:p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6. Considere as afirmações a seguir:</a:t>
            </a:r>
          </a:p>
          <a:p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- Meridianos são círculos inteiros identificados por sua distância ao Equador, medida em graus, que pode variar de 0º a 90º.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II - O sentido de rotação da Terra é </a:t>
            </a:r>
            <a:r>
              <a:rPr lang="pt-BR" sz="16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leste-oeste</a:t>
            </a: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o movimento aparente do Sol é oeste-leste.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III - Coordenadas geográficas são formadas por meridianos, que determinam a latitude, e por paralelos, que determinam a longitude.</a:t>
            </a:r>
          </a:p>
          <a:p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IV - O Equador marca a latitude 0º.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 - A longitude varia de 0º a 180º tanto para leste quanto para oeste.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 - A área limitada por dois paralelos é um fuso geográfico.</a:t>
            </a:r>
          </a:p>
          <a:p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pt-BR" sz="1600" b="1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Estão corretas apenas</a:t>
            </a: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a) I e II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b) II e IV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c) I e III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d) IV e V</a:t>
            </a:r>
            <a:b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sz="16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 e) I, II e V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32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0038" y="242888"/>
            <a:ext cx="1132998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7) </a:t>
            </a:r>
            <a:r>
              <a:rPr lang="pt-BR" b="1" dirty="0" smtClean="0"/>
              <a:t>As cartas marítimas </a:t>
            </a:r>
            <a:r>
              <a:rPr lang="pt-BR" dirty="0" smtClean="0"/>
              <a:t>usadas para navegação e costumavam ser desenhadas em formato grande, sobre pele bovina, como uma espécie de mapa. Serviam para calcular as distâncias entre os lugares. Assinale a opção </a:t>
            </a:r>
            <a:r>
              <a:rPr lang="pt-BR" b="1" dirty="0" smtClean="0"/>
              <a:t>correta</a:t>
            </a:r>
            <a:r>
              <a:rPr lang="pt-BR" dirty="0" smtClean="0"/>
              <a:t> em relação ao nome desse material cartográfico: </a:t>
            </a:r>
          </a:p>
          <a:p>
            <a:r>
              <a:rPr lang="pt-BR" dirty="0" smtClean="0"/>
              <a:t>a). Globo Terrestre            b)  Mapas          c). Plantas        d)  </a:t>
            </a:r>
            <a:r>
              <a:rPr lang="pt-BR" dirty="0" err="1" smtClean="0"/>
              <a:t>Portulanos</a:t>
            </a:r>
            <a:r>
              <a:rPr lang="pt-BR" dirty="0"/>
              <a:t> </a:t>
            </a:r>
            <a:r>
              <a:rPr lang="pt-BR" dirty="0" smtClean="0"/>
              <a:t>      e) Tábua de argila</a:t>
            </a:r>
          </a:p>
          <a:p>
            <a:endParaRPr lang="pt-BR" dirty="0" smtClean="0"/>
          </a:p>
          <a:p>
            <a:r>
              <a:rPr lang="pt-BR" dirty="0" smtClean="0"/>
              <a:t>8)  “É uma representação com escala bastante grande em que os detalhes aparecem com nitidez. Essa representação serve, portanto, para representar áreas pequenas, como construções, terrenos, bairros </a:t>
            </a:r>
            <a:r>
              <a:rPr lang="pt-BR" dirty="0" err="1" smtClean="0"/>
              <a:t>etc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As características cartográficas citadas referem-se a qual tipo de representação da superfície terrestre? </a:t>
            </a:r>
          </a:p>
          <a:p>
            <a:r>
              <a:rPr lang="pt-BR" dirty="0" smtClean="0"/>
              <a:t>a)   Globo Terrestre</a:t>
            </a:r>
          </a:p>
          <a:p>
            <a:r>
              <a:rPr lang="pt-BR" dirty="0" smtClean="0"/>
              <a:t>b)   Imagem de Satélite</a:t>
            </a:r>
          </a:p>
          <a:p>
            <a:r>
              <a:rPr lang="pt-BR" dirty="0" smtClean="0"/>
              <a:t>c)   Mapa</a:t>
            </a:r>
          </a:p>
          <a:p>
            <a:r>
              <a:rPr lang="pt-BR" dirty="0" smtClean="0"/>
              <a:t>d)   Planta</a:t>
            </a:r>
          </a:p>
          <a:p>
            <a:pPr marL="342900" indent="-342900">
              <a:buAutoNum type="alphaLcParenR" startAt="5"/>
            </a:pPr>
            <a:r>
              <a:rPr lang="pt-BR" dirty="0" smtClean="0"/>
              <a:t>Tábua de argila</a:t>
            </a:r>
          </a:p>
          <a:p>
            <a:r>
              <a:rPr lang="pt-BR" dirty="0" smtClean="0"/>
              <a:t>9) Hoje, as representações da Terra são construídas a partir de sofisticados recursos tecnológicos, como os satélites, que transmitem as informações por computadores, transformando-as em um tipo de representação da superfície terrestre. Essas representações fornecem detalhes da superfície da Terra, permitindo a observação de vegetação, estradas, lagos, rios, aglomerados urbanos etc. As características cartográficas citadas referem-se a </a:t>
            </a:r>
            <a:r>
              <a:rPr lang="pt-BR" b="1" dirty="0" smtClean="0"/>
              <a:t>qual tipo de representação </a:t>
            </a:r>
            <a:r>
              <a:rPr lang="pt-BR" dirty="0" smtClean="0"/>
              <a:t>da superfície terrestre? </a:t>
            </a:r>
          </a:p>
          <a:p>
            <a:r>
              <a:rPr lang="pt-BR" dirty="0" smtClean="0"/>
              <a:t>a)  Globo Terrestre</a:t>
            </a:r>
          </a:p>
          <a:p>
            <a:r>
              <a:rPr lang="pt-BR" dirty="0" smtClean="0"/>
              <a:t>b)  Imagem de Satélite</a:t>
            </a:r>
          </a:p>
          <a:p>
            <a:r>
              <a:rPr lang="pt-BR" dirty="0" smtClean="0"/>
              <a:t>c)   Mapa</a:t>
            </a:r>
          </a:p>
          <a:p>
            <a:r>
              <a:rPr lang="pt-BR" dirty="0" smtClean="0"/>
              <a:t>d)   Planta</a:t>
            </a:r>
          </a:p>
          <a:p>
            <a:r>
              <a:rPr lang="pt-BR" dirty="0" smtClean="0"/>
              <a:t>e)  Tábula de argila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1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0050" y="142875"/>
            <a:ext cx="11430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10) “São mapas que representam as divisas e fronteiras entre países e/ou entre unidades federativas estabelecidas e consolidadas politicamente:” A que tipo de mapa refere-se esse fragmento?</a:t>
            </a:r>
          </a:p>
          <a:p>
            <a:r>
              <a:rPr lang="pt-BR" dirty="0" smtClean="0"/>
              <a:t>a) físico             </a:t>
            </a:r>
          </a:p>
          <a:p>
            <a:r>
              <a:rPr lang="pt-BR" dirty="0" smtClean="0"/>
              <a:t>b) demográfico                 </a:t>
            </a:r>
          </a:p>
          <a:p>
            <a:r>
              <a:rPr lang="pt-BR" dirty="0" smtClean="0"/>
              <a:t>c) histórico              </a:t>
            </a:r>
          </a:p>
          <a:p>
            <a:r>
              <a:rPr lang="pt-BR" dirty="0" smtClean="0"/>
              <a:t>d) econômico             </a:t>
            </a:r>
          </a:p>
          <a:p>
            <a:r>
              <a:rPr lang="pt-BR" dirty="0" smtClean="0"/>
              <a:t>e) Político</a:t>
            </a:r>
          </a:p>
          <a:p>
            <a:endParaRPr lang="pt-BR" dirty="0"/>
          </a:p>
          <a:p>
            <a:r>
              <a:rPr lang="pt-BR" dirty="0" smtClean="0"/>
              <a:t>11) “São mapas que representam a superfície física da terra, como as formas de relevo, a hidrografia, o clima, entre outros.” A que tipo de mapa refere-se esse fragmento?</a:t>
            </a:r>
          </a:p>
          <a:p>
            <a:r>
              <a:rPr lang="pt-BR" dirty="0" smtClean="0"/>
              <a:t>a) físico            </a:t>
            </a:r>
          </a:p>
          <a:p>
            <a:r>
              <a:rPr lang="pt-BR" dirty="0" smtClean="0"/>
              <a:t>b) demográfico                 </a:t>
            </a:r>
          </a:p>
          <a:p>
            <a:r>
              <a:rPr lang="pt-BR" dirty="0" smtClean="0"/>
              <a:t>c) histórico              </a:t>
            </a:r>
          </a:p>
          <a:p>
            <a:r>
              <a:rPr lang="pt-BR" dirty="0" smtClean="0"/>
              <a:t>d) econômico             </a:t>
            </a:r>
          </a:p>
          <a:p>
            <a:r>
              <a:rPr lang="pt-BR" dirty="0" smtClean="0"/>
              <a:t>e) Político</a:t>
            </a:r>
          </a:p>
          <a:p>
            <a:endParaRPr lang="pt-BR" dirty="0"/>
          </a:p>
          <a:p>
            <a:r>
              <a:rPr lang="pt-BR" dirty="0" smtClean="0"/>
              <a:t>12)  “São mapas em que não há a representação fiel das proporções das diferentes áreas do espaço geográfico, alterando suas formas conforme as informações. A que tipo de mapa refere-se esse fragmento?</a:t>
            </a:r>
          </a:p>
          <a:p>
            <a:r>
              <a:rPr lang="pt-BR" dirty="0" smtClean="0"/>
              <a:t>a) históricos       </a:t>
            </a:r>
          </a:p>
          <a:p>
            <a:r>
              <a:rPr lang="pt-BR" dirty="0" smtClean="0"/>
              <a:t>b) políticos                       </a:t>
            </a:r>
          </a:p>
          <a:p>
            <a:r>
              <a:rPr lang="pt-BR" dirty="0" smtClean="0"/>
              <a:t>c) demográficos      </a:t>
            </a:r>
          </a:p>
          <a:p>
            <a:r>
              <a:rPr lang="pt-BR" dirty="0" smtClean="0"/>
              <a:t>d) estilizados           </a:t>
            </a:r>
          </a:p>
          <a:p>
            <a:r>
              <a:rPr lang="pt-BR" dirty="0" smtClean="0"/>
              <a:t>e) físicos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8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603250" y="4708994"/>
            <a:ext cx="216726" cy="230832"/>
          </a:xfrm>
          <a:prstGeom prst="rect">
            <a:avLst/>
          </a:prstGeom>
          <a:solidFill>
            <a:srgbClr val="F2E2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solidFill>
                  <a:srgbClr val="8888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7511" y="0"/>
            <a:ext cx="108410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13) Observe atentamente a figura a seguir. Trata-se de um esboço de curvas de nível</a:t>
            </a:r>
          </a:p>
          <a:p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1" y="700178"/>
            <a:ext cx="5411789" cy="24002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3214688"/>
            <a:ext cx="3282952" cy="21145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1" y="3214688"/>
            <a:ext cx="3143249" cy="21145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112" y="3214688"/>
            <a:ext cx="3214688" cy="211454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112" y="942975"/>
            <a:ext cx="3214688" cy="215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6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1" y="271463"/>
            <a:ext cx="111299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14)- Em um mapa cuja escala é 1:2.500.000, duas cidades estão separadas, em linha reta, por 5 centímetros. A distância real (no terreno) entre essas duas cidades é:</a:t>
            </a:r>
          </a:p>
          <a:p>
            <a:r>
              <a:rPr lang="pt-BR" dirty="0" smtClean="0"/>
              <a:t>a) 50 km</a:t>
            </a:r>
          </a:p>
          <a:p>
            <a:r>
              <a:rPr lang="pt-BR" dirty="0" smtClean="0"/>
              <a:t>b) 75 km</a:t>
            </a:r>
          </a:p>
          <a:p>
            <a:r>
              <a:rPr lang="pt-BR" dirty="0" smtClean="0"/>
              <a:t>c) 125 km</a:t>
            </a:r>
          </a:p>
          <a:p>
            <a:r>
              <a:rPr lang="pt-BR" dirty="0" smtClean="0"/>
              <a:t>d) 500 km</a:t>
            </a:r>
          </a:p>
          <a:p>
            <a:r>
              <a:rPr lang="pt-BR" dirty="0" smtClean="0"/>
              <a:t>e) 1.250 km </a:t>
            </a:r>
          </a:p>
          <a:p>
            <a:endParaRPr lang="pt-BR" dirty="0"/>
          </a:p>
          <a:p>
            <a:r>
              <a:rPr lang="pt-BR" dirty="0" smtClean="0"/>
              <a:t>15)A representação cartográfica a seguir atendeu aos anseios dos Estados subdesenvolvidos que se tornaram independentes após a Segunda Guerra Mundial .Esse mapa foi desenhado segundo a projeção de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a) </a:t>
            </a:r>
            <a:r>
              <a:rPr lang="pt-BR" dirty="0" err="1" smtClean="0"/>
              <a:t>Peters</a:t>
            </a:r>
            <a:endParaRPr lang="pt-BR" dirty="0" smtClean="0"/>
          </a:p>
          <a:p>
            <a:r>
              <a:rPr lang="pt-BR" dirty="0" smtClean="0"/>
              <a:t>b) </a:t>
            </a:r>
            <a:r>
              <a:rPr lang="pt-BR" dirty="0" err="1" smtClean="0"/>
              <a:t>Mercator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c) </a:t>
            </a:r>
            <a:r>
              <a:rPr lang="pt-BR" dirty="0" err="1" smtClean="0"/>
              <a:t>Mollweid</a:t>
            </a:r>
            <a:r>
              <a:rPr lang="pt-BR" dirty="0" smtClean="0"/>
              <a:t>.</a:t>
            </a:r>
          </a:p>
          <a:p>
            <a:r>
              <a:rPr lang="pt-BR" dirty="0" smtClean="0"/>
              <a:t>d) Robinson.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4" y="3271837"/>
            <a:ext cx="4872039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0"/>
            <a:ext cx="110013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16) Ao dividir os 360 graus da esfera terrestre pelas 24 horas de duração do movimento de __________, o resultado é 15 graus. A cada 15 graus que a Terra gira, passa-se uma hora. Assim, cada uma das 24 divisões da Terra corresponde a um __________.</a:t>
            </a:r>
          </a:p>
          <a:p>
            <a:r>
              <a:rPr lang="pt-BR" dirty="0" smtClean="0"/>
              <a:t>Para que o texto fique adequadamente preenchido, as lacunas devem ser completadas, respectivamente, por:</a:t>
            </a:r>
          </a:p>
          <a:p>
            <a:r>
              <a:rPr lang="pt-BR" dirty="0" smtClean="0"/>
              <a:t>a) translação e meridiano </a:t>
            </a:r>
          </a:p>
          <a:p>
            <a:r>
              <a:rPr lang="pt-BR" dirty="0" smtClean="0"/>
              <a:t>b) translação e paralelo  </a:t>
            </a:r>
          </a:p>
          <a:p>
            <a:r>
              <a:rPr lang="pt-BR" dirty="0" smtClean="0"/>
              <a:t>c) rotação e círculo   </a:t>
            </a:r>
          </a:p>
          <a:p>
            <a:r>
              <a:rPr lang="pt-BR" dirty="0" smtClean="0"/>
              <a:t>d) rotação e fuso horário</a:t>
            </a:r>
          </a:p>
          <a:p>
            <a:endParaRPr lang="pt-BR" dirty="0"/>
          </a:p>
          <a:p>
            <a:pPr marL="342900" indent="-342900">
              <a:buAutoNum type="arabicParenR" startAt="17"/>
            </a:pPr>
            <a:r>
              <a:rPr lang="pt-BR" dirty="0" smtClean="0"/>
              <a:t>A distância, em graus, entre Brasília e Roma é de 45°. Se em Brasília são 15 horas, que horas são em Roma? Lembre-se de que o horário, em Roma, está sempre adiantado em relação ao de Brasília.</a:t>
            </a:r>
          </a:p>
          <a:p>
            <a:pPr marL="342900" indent="-342900">
              <a:buAutoNum type="arabicParenR" startAt="17"/>
            </a:pPr>
            <a:endParaRPr lang="pt-BR" dirty="0" smtClean="0"/>
          </a:p>
          <a:p>
            <a:r>
              <a:rPr lang="pt-BR" dirty="0" smtClean="0"/>
              <a:t>a) 10 horas                 </a:t>
            </a:r>
          </a:p>
          <a:p>
            <a:r>
              <a:rPr lang="pt-BR" dirty="0" smtClean="0"/>
              <a:t>b) 11horas                   </a:t>
            </a:r>
          </a:p>
          <a:p>
            <a:r>
              <a:rPr lang="pt-BR" dirty="0" smtClean="0"/>
              <a:t>c) 12 horas               </a:t>
            </a:r>
          </a:p>
          <a:p>
            <a:r>
              <a:rPr lang="pt-BR" dirty="0" smtClean="0"/>
              <a:t>d) 18 horas                </a:t>
            </a:r>
          </a:p>
          <a:p>
            <a:r>
              <a:rPr lang="pt-BR" dirty="0" smtClean="0"/>
              <a:t>e) 19 horas</a:t>
            </a:r>
            <a:endParaRPr lang="pt-BR" dirty="0"/>
          </a:p>
        </p:txBody>
      </p:sp>
      <p:pic>
        <p:nvPicPr>
          <p:cNvPr id="3074" name="Picture 2" descr="Resultado de imagem para exercicios sobre fusos horarios do brasil 6 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6" y="3524250"/>
            <a:ext cx="4414838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0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920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         Atividades: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Atividades:</dc:title>
  <dc:creator>Biblioteca</dc:creator>
  <cp:lastModifiedBy>Biblioteca</cp:lastModifiedBy>
  <cp:revision>11</cp:revision>
  <dcterms:created xsi:type="dcterms:W3CDTF">2019-02-12T12:42:10Z</dcterms:created>
  <dcterms:modified xsi:type="dcterms:W3CDTF">2019-02-12T16:18:48Z</dcterms:modified>
</cp:coreProperties>
</file>