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5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pt-BR"/>
              <a:t>Clique para editar o título Mestre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A83F98E8-3DA8-42E3-9E3A-FB4A555A77AA}" type="datetimeFigureOut">
              <a:rPr lang="pt-BR" smtClean="0"/>
              <a:t>28/07/2020</a:t>
            </a:fld>
            <a:endParaRPr lang="pt-BR"/>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pt-B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708E5E8E-3F44-4E29-BDA5-F5481457EC6A}" type="slidenum">
              <a:rPr lang="pt-BR" smtClean="0"/>
              <a:t>‹nº›</a:t>
            </a:fld>
            <a:endParaRPr lang="pt-BR"/>
          </a:p>
        </p:txBody>
      </p:sp>
    </p:spTree>
    <p:extLst>
      <p:ext uri="{BB962C8B-B14F-4D97-AF65-F5344CB8AC3E}">
        <p14:creationId xmlns:p14="http://schemas.microsoft.com/office/powerpoint/2010/main" val="2765250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A83F98E8-3DA8-42E3-9E3A-FB4A555A77AA}" type="datetimeFigureOut">
              <a:rPr lang="pt-BR" smtClean="0"/>
              <a:t>28/07/2020</a:t>
            </a:fld>
            <a:endParaRPr lang="pt-BR"/>
          </a:p>
        </p:txBody>
      </p:sp>
      <p:sp>
        <p:nvSpPr>
          <p:cNvPr id="6" name="Footer Placeholder 5"/>
          <p:cNvSpPr>
            <a:spLocks noGrp="1"/>
          </p:cNvSpPr>
          <p:nvPr>
            <p:ph type="ftr" sz="quarter" idx="11"/>
          </p:nvPr>
        </p:nvSpPr>
        <p:spPr/>
        <p:txBody>
          <a:bodyPr/>
          <a:lstStyle/>
          <a:p>
            <a:endParaRPr lang="pt-B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08E5E8E-3F44-4E29-BDA5-F5481457EC6A}" type="slidenum">
              <a:rPr lang="pt-BR" smtClean="0"/>
              <a:t>‹nº›</a:t>
            </a:fld>
            <a:endParaRPr lang="pt-BR"/>
          </a:p>
        </p:txBody>
      </p:sp>
    </p:spTree>
    <p:extLst>
      <p:ext uri="{BB962C8B-B14F-4D97-AF65-F5344CB8AC3E}">
        <p14:creationId xmlns:p14="http://schemas.microsoft.com/office/powerpoint/2010/main" val="1981174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e Legenda">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pt-BR"/>
              <a:t>Clique para editar o título Mestre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A83F98E8-3DA8-42E3-9E3A-FB4A555A77AA}" type="datetimeFigureOut">
              <a:rPr lang="pt-BR" smtClean="0"/>
              <a:t>28/07/2020</a:t>
            </a:fld>
            <a:endParaRPr lang="pt-BR"/>
          </a:p>
        </p:txBody>
      </p:sp>
      <p:sp>
        <p:nvSpPr>
          <p:cNvPr id="5" name="Footer Placeholder 4"/>
          <p:cNvSpPr>
            <a:spLocks noGrp="1"/>
          </p:cNvSpPr>
          <p:nvPr>
            <p:ph type="ftr" sz="quarter" idx="11"/>
          </p:nvPr>
        </p:nvSpPr>
        <p:spPr/>
        <p:txBody>
          <a:bodyPr/>
          <a:lstStyle/>
          <a:p>
            <a:endParaRPr lang="pt-B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08E5E8E-3F44-4E29-BDA5-F5481457EC6A}" type="slidenum">
              <a:rPr lang="pt-BR" smtClean="0"/>
              <a:t>‹nº›</a:t>
            </a:fld>
            <a:endParaRPr lang="pt-BR"/>
          </a:p>
        </p:txBody>
      </p:sp>
    </p:spTree>
    <p:extLst>
      <p:ext uri="{BB962C8B-B14F-4D97-AF65-F5344CB8AC3E}">
        <p14:creationId xmlns:p14="http://schemas.microsoft.com/office/powerpoint/2010/main" val="147139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ção com Legenda">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pt-BR"/>
              <a:t>Clique para editar o título Mestre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A83F98E8-3DA8-42E3-9E3A-FB4A555A77AA}" type="datetimeFigureOut">
              <a:rPr lang="pt-BR" smtClean="0"/>
              <a:t>28/07/2020</a:t>
            </a:fld>
            <a:endParaRPr lang="pt-BR"/>
          </a:p>
        </p:txBody>
      </p:sp>
      <p:sp>
        <p:nvSpPr>
          <p:cNvPr id="5" name="Footer Placeholder 4"/>
          <p:cNvSpPr>
            <a:spLocks noGrp="1"/>
          </p:cNvSpPr>
          <p:nvPr>
            <p:ph type="ftr" sz="quarter" idx="11"/>
          </p:nvPr>
        </p:nvSpPr>
        <p:spPr/>
        <p:txBody>
          <a:bodyPr/>
          <a:lstStyle/>
          <a:p>
            <a:endParaRPr lang="pt-B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08E5E8E-3F44-4E29-BDA5-F5481457EC6A}" type="slidenum">
              <a:rPr lang="pt-BR" smtClean="0"/>
              <a:t>‹nº›</a:t>
            </a:fld>
            <a:endParaRPr lang="pt-BR"/>
          </a:p>
        </p:txBody>
      </p:sp>
    </p:spTree>
    <p:extLst>
      <p:ext uri="{BB962C8B-B14F-4D97-AF65-F5344CB8AC3E}">
        <p14:creationId xmlns:p14="http://schemas.microsoft.com/office/powerpoint/2010/main" val="1425715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ão de Nome">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A83F98E8-3DA8-42E3-9E3A-FB4A555A77AA}" type="datetimeFigureOut">
              <a:rPr lang="pt-BR" smtClean="0"/>
              <a:t>28/07/2020</a:t>
            </a:fld>
            <a:endParaRPr lang="pt-BR"/>
          </a:p>
        </p:txBody>
      </p:sp>
      <p:sp>
        <p:nvSpPr>
          <p:cNvPr id="5" name="Footer Placeholder 4"/>
          <p:cNvSpPr>
            <a:spLocks noGrp="1"/>
          </p:cNvSpPr>
          <p:nvPr>
            <p:ph type="ftr" sz="quarter" idx="11"/>
          </p:nvPr>
        </p:nvSpPr>
        <p:spPr/>
        <p:txBody>
          <a:bodyPr/>
          <a:lstStyle/>
          <a:p>
            <a:endParaRPr lang="pt-B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08E5E8E-3F44-4E29-BDA5-F5481457EC6A}" type="slidenum">
              <a:rPr lang="pt-BR" smtClean="0"/>
              <a:t>‹nº›</a:t>
            </a:fld>
            <a:endParaRPr lang="pt-BR"/>
          </a:p>
        </p:txBody>
      </p:sp>
    </p:spTree>
    <p:extLst>
      <p:ext uri="{BB962C8B-B14F-4D97-AF65-F5344CB8AC3E}">
        <p14:creationId xmlns:p14="http://schemas.microsoft.com/office/powerpoint/2010/main" val="583404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3F98E8-3DA8-42E3-9E3A-FB4A555A77AA}" type="datetimeFigureOut">
              <a:rPr lang="pt-BR" smtClean="0"/>
              <a:t>28/07/2020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708E5E8E-3F44-4E29-BDA5-F5481457EC6A}" type="slidenum">
              <a:rPr lang="pt-BR" smtClean="0"/>
              <a:t>‹nº›</a:t>
            </a:fld>
            <a:endParaRPr lang="pt-BR"/>
          </a:p>
        </p:txBody>
      </p:sp>
    </p:spTree>
    <p:extLst>
      <p:ext uri="{BB962C8B-B14F-4D97-AF65-F5344CB8AC3E}">
        <p14:creationId xmlns:p14="http://schemas.microsoft.com/office/powerpoint/2010/main" val="1338257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3F98E8-3DA8-42E3-9E3A-FB4A555A77AA}" type="datetimeFigureOut">
              <a:rPr lang="pt-BR" smtClean="0"/>
              <a:t>28/07/2020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708E5E8E-3F44-4E29-BDA5-F5481457EC6A}" type="slidenum">
              <a:rPr lang="pt-BR" smtClean="0"/>
              <a:t>‹nº›</a:t>
            </a:fld>
            <a:endParaRPr lang="pt-BR"/>
          </a:p>
        </p:txBody>
      </p:sp>
    </p:spTree>
    <p:extLst>
      <p:ext uri="{BB962C8B-B14F-4D97-AF65-F5344CB8AC3E}">
        <p14:creationId xmlns:p14="http://schemas.microsoft.com/office/powerpoint/2010/main" val="228123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nchorCtr="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83F98E8-3DA8-42E3-9E3A-FB4A555A77AA}" type="datetimeFigureOut">
              <a:rPr lang="pt-BR" smtClean="0"/>
              <a:t>28/07/2020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08E5E8E-3F44-4E29-BDA5-F5481457EC6A}" type="slidenum">
              <a:rPr lang="pt-BR" smtClean="0"/>
              <a:t>‹nº›</a:t>
            </a:fld>
            <a:endParaRPr lang="pt-BR"/>
          </a:p>
        </p:txBody>
      </p:sp>
    </p:spTree>
    <p:extLst>
      <p:ext uri="{BB962C8B-B14F-4D97-AF65-F5344CB8AC3E}">
        <p14:creationId xmlns:p14="http://schemas.microsoft.com/office/powerpoint/2010/main" val="2977329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pt-BR"/>
              <a:t>Clique para editar o título Mestre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83F98E8-3DA8-42E3-9E3A-FB4A555A77AA}" type="datetimeFigureOut">
              <a:rPr lang="pt-BR" smtClean="0"/>
              <a:t>28/07/2020</a:t>
            </a:fld>
            <a:endParaRPr lang="pt-BR"/>
          </a:p>
        </p:txBody>
      </p:sp>
      <p:sp>
        <p:nvSpPr>
          <p:cNvPr id="5" name="Footer Placeholder 4"/>
          <p:cNvSpPr>
            <a:spLocks noGrp="1"/>
          </p:cNvSpPr>
          <p:nvPr>
            <p:ph type="ftr" sz="quarter" idx="11"/>
          </p:nvPr>
        </p:nvSpPr>
        <p:spPr/>
        <p:txBody>
          <a:bodyPr/>
          <a:lstStyle/>
          <a:p>
            <a:endParaRPr lang="pt-B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08E5E8E-3F44-4E29-BDA5-F5481457EC6A}" type="slidenum">
              <a:rPr lang="pt-BR" smtClean="0"/>
              <a:t>‹nº›</a:t>
            </a:fld>
            <a:endParaRPr lang="pt-BR"/>
          </a:p>
        </p:txBody>
      </p:sp>
    </p:spTree>
    <p:extLst>
      <p:ext uri="{BB962C8B-B14F-4D97-AF65-F5344CB8AC3E}">
        <p14:creationId xmlns:p14="http://schemas.microsoft.com/office/powerpoint/2010/main" val="2750361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83F98E8-3DA8-42E3-9E3A-FB4A555A77AA}" type="datetimeFigureOut">
              <a:rPr lang="pt-BR" smtClean="0"/>
              <a:t>28/07/2020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08E5E8E-3F44-4E29-BDA5-F5481457EC6A}" type="slidenum">
              <a:rPr lang="pt-BR" smtClean="0"/>
              <a:t>‹nº›</a:t>
            </a:fld>
            <a:endParaRPr lang="pt-BR"/>
          </a:p>
        </p:txBody>
      </p:sp>
    </p:spTree>
    <p:extLst>
      <p:ext uri="{BB962C8B-B14F-4D97-AF65-F5344CB8AC3E}">
        <p14:creationId xmlns:p14="http://schemas.microsoft.com/office/powerpoint/2010/main" val="128926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A83F98E8-3DA8-42E3-9E3A-FB4A555A77AA}" type="datetimeFigureOut">
              <a:rPr lang="pt-BR" smtClean="0"/>
              <a:t>28/07/2020</a:t>
            </a:fld>
            <a:endParaRPr lang="pt-BR"/>
          </a:p>
        </p:txBody>
      </p:sp>
      <p:sp>
        <p:nvSpPr>
          <p:cNvPr id="5" name="Footer Placeholder 4"/>
          <p:cNvSpPr>
            <a:spLocks noGrp="1"/>
          </p:cNvSpPr>
          <p:nvPr>
            <p:ph type="ftr" sz="quarter" idx="11"/>
          </p:nvPr>
        </p:nvSpPr>
        <p:spPr/>
        <p:txBody>
          <a:bodyPr/>
          <a:lstStyle/>
          <a:p>
            <a:endParaRPr lang="pt-B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08E5E8E-3F44-4E29-BDA5-F5481457EC6A}" type="slidenum">
              <a:rPr lang="pt-BR" smtClean="0"/>
              <a:t>‹nº›</a:t>
            </a:fld>
            <a:endParaRPr lang="pt-BR"/>
          </a:p>
        </p:txBody>
      </p:sp>
    </p:spTree>
    <p:extLst>
      <p:ext uri="{BB962C8B-B14F-4D97-AF65-F5344CB8AC3E}">
        <p14:creationId xmlns:p14="http://schemas.microsoft.com/office/powerpoint/2010/main" val="3127341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A83F98E8-3DA8-42E3-9E3A-FB4A555A77AA}" type="datetimeFigureOut">
              <a:rPr lang="pt-BR" smtClean="0"/>
              <a:t>28/07/2020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08E5E8E-3F44-4E29-BDA5-F5481457EC6A}" type="slidenum">
              <a:rPr lang="pt-BR" smtClean="0"/>
              <a:t>‹nº›</a:t>
            </a:fld>
            <a:endParaRPr lang="pt-BR"/>
          </a:p>
        </p:txBody>
      </p:sp>
    </p:spTree>
    <p:extLst>
      <p:ext uri="{BB962C8B-B14F-4D97-AF65-F5344CB8AC3E}">
        <p14:creationId xmlns:p14="http://schemas.microsoft.com/office/powerpoint/2010/main" val="4027290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A83F98E8-3DA8-42E3-9E3A-FB4A555A77AA}" type="datetimeFigureOut">
              <a:rPr lang="pt-BR" smtClean="0"/>
              <a:t>28/07/2020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708E5E8E-3F44-4E29-BDA5-F5481457EC6A}" type="slidenum">
              <a:rPr lang="pt-BR" smtClean="0"/>
              <a:t>‹nº›</a:t>
            </a:fld>
            <a:endParaRPr lang="pt-BR"/>
          </a:p>
        </p:txBody>
      </p:sp>
    </p:spTree>
    <p:extLst>
      <p:ext uri="{BB962C8B-B14F-4D97-AF65-F5344CB8AC3E}">
        <p14:creationId xmlns:p14="http://schemas.microsoft.com/office/powerpoint/2010/main" val="1063106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A83F98E8-3DA8-42E3-9E3A-FB4A555A77AA}" type="datetimeFigureOut">
              <a:rPr lang="pt-BR" smtClean="0"/>
              <a:t>28/07/2020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708E5E8E-3F44-4E29-BDA5-F5481457EC6A}" type="slidenum">
              <a:rPr lang="pt-BR" smtClean="0"/>
              <a:t>‹nº›</a:t>
            </a:fld>
            <a:endParaRPr lang="pt-BR"/>
          </a:p>
        </p:txBody>
      </p:sp>
    </p:spTree>
    <p:extLst>
      <p:ext uri="{BB962C8B-B14F-4D97-AF65-F5344CB8AC3E}">
        <p14:creationId xmlns:p14="http://schemas.microsoft.com/office/powerpoint/2010/main" val="904077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F98E8-3DA8-42E3-9E3A-FB4A555A77AA}" type="datetimeFigureOut">
              <a:rPr lang="pt-BR" smtClean="0"/>
              <a:t>28/07/2020</a:t>
            </a:fld>
            <a:endParaRPr lang="pt-BR"/>
          </a:p>
        </p:txBody>
      </p:sp>
      <p:sp>
        <p:nvSpPr>
          <p:cNvPr id="3" name="Footer Placeholder 2"/>
          <p:cNvSpPr>
            <a:spLocks noGrp="1"/>
          </p:cNvSpPr>
          <p:nvPr>
            <p:ph type="ftr" sz="quarter" idx="11"/>
          </p:nvPr>
        </p:nvSpPr>
        <p:spPr/>
        <p:txBody>
          <a:bodyPr/>
          <a:lstStyle/>
          <a:p>
            <a:endParaRPr lang="pt-B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08E5E8E-3F44-4E29-BDA5-F5481457EC6A}" type="slidenum">
              <a:rPr lang="pt-BR" smtClean="0"/>
              <a:t>‹nº›</a:t>
            </a:fld>
            <a:endParaRPr lang="pt-BR"/>
          </a:p>
        </p:txBody>
      </p:sp>
    </p:spTree>
    <p:extLst>
      <p:ext uri="{BB962C8B-B14F-4D97-AF65-F5344CB8AC3E}">
        <p14:creationId xmlns:p14="http://schemas.microsoft.com/office/powerpoint/2010/main" val="2142239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A83F98E8-3DA8-42E3-9E3A-FB4A555A77AA}" type="datetimeFigureOut">
              <a:rPr lang="pt-BR" smtClean="0"/>
              <a:t>28/07/2020</a:t>
            </a:fld>
            <a:endParaRPr lang="pt-BR"/>
          </a:p>
        </p:txBody>
      </p:sp>
      <p:sp>
        <p:nvSpPr>
          <p:cNvPr id="6" name="Footer Placeholder 5"/>
          <p:cNvSpPr>
            <a:spLocks noGrp="1"/>
          </p:cNvSpPr>
          <p:nvPr>
            <p:ph type="ftr" sz="quarter" idx="11"/>
          </p:nvPr>
        </p:nvSpPr>
        <p:spPr/>
        <p:txBody>
          <a:bodyPr/>
          <a:lstStyle/>
          <a:p>
            <a:endParaRPr lang="pt-B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08E5E8E-3F44-4E29-BDA5-F5481457EC6A}" type="slidenum">
              <a:rPr lang="pt-BR" smtClean="0"/>
              <a:t>‹nº›</a:t>
            </a:fld>
            <a:endParaRPr lang="pt-BR"/>
          </a:p>
        </p:txBody>
      </p:sp>
    </p:spTree>
    <p:extLst>
      <p:ext uri="{BB962C8B-B14F-4D97-AF65-F5344CB8AC3E}">
        <p14:creationId xmlns:p14="http://schemas.microsoft.com/office/powerpoint/2010/main" val="4186551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A83F98E8-3DA8-42E3-9E3A-FB4A555A77AA}" type="datetimeFigureOut">
              <a:rPr lang="pt-BR" smtClean="0"/>
              <a:t>28/07/2020</a:t>
            </a:fld>
            <a:endParaRPr lang="pt-BR"/>
          </a:p>
        </p:txBody>
      </p:sp>
      <p:sp>
        <p:nvSpPr>
          <p:cNvPr id="6" name="Footer Placeholder 5"/>
          <p:cNvSpPr>
            <a:spLocks noGrp="1"/>
          </p:cNvSpPr>
          <p:nvPr>
            <p:ph type="ftr" sz="quarter" idx="11"/>
          </p:nvPr>
        </p:nvSpPr>
        <p:spPr/>
        <p:txBody>
          <a:bodyPr/>
          <a:lstStyle/>
          <a:p>
            <a:endParaRPr lang="pt-B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08E5E8E-3F44-4E29-BDA5-F5481457EC6A}" type="slidenum">
              <a:rPr lang="pt-BR" smtClean="0"/>
              <a:t>‹nº›</a:t>
            </a:fld>
            <a:endParaRPr lang="pt-BR"/>
          </a:p>
        </p:txBody>
      </p:sp>
    </p:spTree>
    <p:extLst>
      <p:ext uri="{BB962C8B-B14F-4D97-AF65-F5344CB8AC3E}">
        <p14:creationId xmlns:p14="http://schemas.microsoft.com/office/powerpoint/2010/main" val="3979674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pt-BR"/>
              <a:t>Clique para editar o título Mestre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A83F98E8-3DA8-42E3-9E3A-FB4A555A77AA}" type="datetimeFigureOut">
              <a:rPr lang="pt-BR" smtClean="0"/>
              <a:t>28/07/2020</a:t>
            </a:fld>
            <a:endParaRPr lang="pt-BR"/>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pt-B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708E5E8E-3F44-4E29-BDA5-F5481457EC6A}" type="slidenum">
              <a:rPr lang="pt-BR" smtClean="0"/>
              <a:t>‹nº›</a:t>
            </a:fld>
            <a:endParaRPr lang="pt-BR"/>
          </a:p>
        </p:txBody>
      </p:sp>
    </p:spTree>
    <p:extLst>
      <p:ext uri="{BB962C8B-B14F-4D97-AF65-F5344CB8AC3E}">
        <p14:creationId xmlns:p14="http://schemas.microsoft.com/office/powerpoint/2010/main" val="3370481419"/>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pt.wikipedia.org/wiki/Jogos_de_cartas" TargetMode="External"/><Relationship Id="rId13" Type="http://schemas.openxmlformats.org/officeDocument/2006/relationships/hyperlink" Target="http://www.educacaofisica.seed.pr.gov.br/modules/noticias/article.php?storyid=508" TargetMode="External"/><Relationship Id="rId18" Type="http://schemas.openxmlformats.org/officeDocument/2006/relationships/hyperlink" Target="https://tecnoblog.net/336892/como-jogar-just-dance-now-gratis/" TargetMode="External"/><Relationship Id="rId3" Type="http://schemas.openxmlformats.org/officeDocument/2006/relationships/hyperlink" Target="https://www.educamaisbrasil.com.br/enem/educacao-fisica/educacao-fisica-adaptada" TargetMode="External"/><Relationship Id="rId7" Type="http://schemas.openxmlformats.org/officeDocument/2006/relationships/hyperlink" Target="https://pt.wikipedia.org/wiki/Jogo_de_mesa" TargetMode="External"/><Relationship Id="rId12" Type="http://schemas.openxmlformats.org/officeDocument/2006/relationships/hyperlink" Target="https://www.significados.com.br/jogos-pre-desportivos/" TargetMode="External"/><Relationship Id="rId17" Type="http://schemas.openxmlformats.org/officeDocument/2006/relationships/hyperlink" Target="https://www.todamateria.com.br/brincadeiras-de-roda/" TargetMode="External"/><Relationship Id="rId2" Type="http://schemas.openxmlformats.org/officeDocument/2006/relationships/hyperlink" Target="https://www.todamateria.com.br/jogos-cooperativos-o-que-sao-e-exemplos/" TargetMode="External"/><Relationship Id="rId16" Type="http://schemas.openxmlformats.org/officeDocument/2006/relationships/hyperlink" Target="https://sites.google.com/site/jogostradicionaisepopulares/#:~:text=Os%20jogos%20tradicionais%20s%C3%A3o%20muito,adaptados%20%C3%A0s%20caracter%C3%ADsticas%20do%20local." TargetMode="External"/><Relationship Id="rId1" Type="http://schemas.openxmlformats.org/officeDocument/2006/relationships/slideLayout" Target="../slideLayouts/slideLayout7.xml"/><Relationship Id="rId6" Type="http://schemas.openxmlformats.org/officeDocument/2006/relationships/hyperlink" Target="https://www.todamateria.com.br/tenis-de-mesa/" TargetMode="External"/><Relationship Id="rId11" Type="http://schemas.openxmlformats.org/officeDocument/2006/relationships/hyperlink" Target="https://www.educamaisbrasil.com.br/enem/educacao-fisica/beisebol" TargetMode="External"/><Relationship Id="rId5" Type="http://schemas.openxmlformats.org/officeDocument/2006/relationships/hyperlink" Target="https://pt.wikipedia.org/wiki/Batalha_naval_(jogo)" TargetMode="External"/><Relationship Id="rId15" Type="http://schemas.openxmlformats.org/officeDocument/2006/relationships/hyperlink" Target="https://br.leagueoflegends.com/pt-br/how-to-play/" TargetMode="External"/><Relationship Id="rId10" Type="http://schemas.openxmlformats.org/officeDocument/2006/relationships/hyperlink" Target="https://conceito.de/jogos-desportivos" TargetMode="External"/><Relationship Id="rId4" Type="http://schemas.openxmlformats.org/officeDocument/2006/relationships/hyperlink" Target="https://pt.wikipedia.org/wiki/Lista_de_jogos_de_tabuleiro" TargetMode="External"/><Relationship Id="rId9" Type="http://schemas.openxmlformats.org/officeDocument/2006/relationships/hyperlink" Target="https://clubinho.xalingo.com.br/dicas/jogos-com-baralho#:~:text=Inicia%2Dse%20o%20jogo%20embaralhando,cartas%20que%20est%C3%A1%20na%20mesa." TargetMode="External"/><Relationship Id="rId14" Type="http://schemas.openxmlformats.org/officeDocument/2006/relationships/hyperlink" Target="https://brainly.com.br/tarefa/626713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69DF9D-5D92-4A42-8E33-29C54AFCBD3C}"/>
              </a:ext>
            </a:extLst>
          </p:cNvPr>
          <p:cNvSpPr>
            <a:spLocks noGrp="1"/>
          </p:cNvSpPr>
          <p:nvPr>
            <p:ph type="title"/>
          </p:nvPr>
        </p:nvSpPr>
        <p:spPr>
          <a:xfrm>
            <a:off x="1115199" y="1527313"/>
            <a:ext cx="4351023" cy="3803374"/>
          </a:xfrm>
        </p:spPr>
        <p:txBody>
          <a:bodyPr/>
          <a:lstStyle/>
          <a:p>
            <a:pPr algn="ctr"/>
            <a:r>
              <a:rPr lang="pt-BR" sz="8000" u="sng" dirty="0">
                <a:solidFill>
                  <a:schemeClr val="bg1"/>
                </a:solidFill>
              </a:rPr>
              <a:t>Tipos de Jogos</a:t>
            </a:r>
          </a:p>
        </p:txBody>
      </p:sp>
      <p:sp>
        <p:nvSpPr>
          <p:cNvPr id="4" name="Espaço Reservado para Texto 3">
            <a:extLst>
              <a:ext uri="{FF2B5EF4-FFF2-40B4-BE49-F238E27FC236}">
                <a16:creationId xmlns:a16="http://schemas.microsoft.com/office/drawing/2014/main" id="{3C946AD2-D23C-4F2E-8426-3C979F8A3B0D}"/>
              </a:ext>
            </a:extLst>
          </p:cNvPr>
          <p:cNvSpPr>
            <a:spLocks noGrp="1"/>
          </p:cNvSpPr>
          <p:nvPr>
            <p:ph type="body" idx="1"/>
          </p:nvPr>
        </p:nvSpPr>
        <p:spPr>
          <a:xfrm>
            <a:off x="6725780" y="1237607"/>
            <a:ext cx="3755379" cy="5070428"/>
          </a:xfrm>
        </p:spPr>
        <p:txBody>
          <a:bodyPr>
            <a:normAutofit fontScale="92500" lnSpcReduction="20000"/>
          </a:bodyPr>
          <a:lstStyle/>
          <a:p>
            <a:pPr marL="342900" lvl="0" indent="-342900">
              <a:buFont typeface="Arial" panose="020B0604020202020204" pitchFamily="34" charset="0"/>
              <a:buChar char="•"/>
            </a:pPr>
            <a:r>
              <a:rPr lang="pt-BR" dirty="0">
                <a:solidFill>
                  <a:schemeClr val="accent1">
                    <a:lumMod val="75000"/>
                  </a:schemeClr>
                </a:solidFill>
              </a:rPr>
              <a:t>Jogos Cooperativos</a:t>
            </a:r>
          </a:p>
          <a:p>
            <a:pPr marL="342900" lvl="0" indent="-342900">
              <a:buFont typeface="Arial" panose="020B0604020202020204" pitchFamily="34" charset="0"/>
              <a:buChar char="•"/>
            </a:pPr>
            <a:r>
              <a:rPr lang="pt-BR" dirty="0">
                <a:solidFill>
                  <a:schemeClr val="accent1">
                    <a:lumMod val="75000"/>
                  </a:schemeClr>
                </a:solidFill>
              </a:rPr>
              <a:t>Jogos Recreativos</a:t>
            </a:r>
          </a:p>
          <a:p>
            <a:pPr marL="342900" lvl="0" indent="-342900">
              <a:buFont typeface="Arial" panose="020B0604020202020204" pitchFamily="34" charset="0"/>
              <a:buChar char="•"/>
            </a:pPr>
            <a:r>
              <a:rPr lang="pt-BR" dirty="0">
                <a:solidFill>
                  <a:schemeClr val="accent1">
                    <a:lumMod val="75000"/>
                  </a:schemeClr>
                </a:solidFill>
              </a:rPr>
              <a:t>Jogos Adaptados</a:t>
            </a:r>
          </a:p>
          <a:p>
            <a:pPr marL="342900" lvl="0" indent="-342900">
              <a:buFont typeface="Arial" panose="020B0604020202020204" pitchFamily="34" charset="0"/>
              <a:buChar char="•"/>
            </a:pPr>
            <a:r>
              <a:rPr lang="pt-BR" dirty="0">
                <a:solidFill>
                  <a:schemeClr val="accent1">
                    <a:lumMod val="75000"/>
                  </a:schemeClr>
                </a:solidFill>
              </a:rPr>
              <a:t>Jogos de Tabuleiro</a:t>
            </a:r>
          </a:p>
          <a:p>
            <a:pPr marL="342900" lvl="0" indent="-342900">
              <a:buFont typeface="Arial" panose="020B0604020202020204" pitchFamily="34" charset="0"/>
              <a:buChar char="•"/>
            </a:pPr>
            <a:r>
              <a:rPr lang="pt-BR" dirty="0">
                <a:solidFill>
                  <a:schemeClr val="accent1">
                    <a:lumMod val="75000"/>
                  </a:schemeClr>
                </a:solidFill>
              </a:rPr>
              <a:t>Jogos de Mesa</a:t>
            </a:r>
          </a:p>
          <a:p>
            <a:pPr marL="342900" lvl="0" indent="-342900">
              <a:buFont typeface="Arial" panose="020B0604020202020204" pitchFamily="34" charset="0"/>
              <a:buChar char="•"/>
            </a:pPr>
            <a:r>
              <a:rPr lang="pt-BR" dirty="0">
                <a:solidFill>
                  <a:schemeClr val="accent1">
                    <a:lumMod val="75000"/>
                  </a:schemeClr>
                </a:solidFill>
              </a:rPr>
              <a:t>Jogos de Carta</a:t>
            </a:r>
          </a:p>
          <a:p>
            <a:pPr marL="342900" lvl="0" indent="-342900">
              <a:buFont typeface="Arial" panose="020B0604020202020204" pitchFamily="34" charset="0"/>
              <a:buChar char="•"/>
            </a:pPr>
            <a:r>
              <a:rPr lang="pt-BR" dirty="0">
                <a:solidFill>
                  <a:schemeClr val="accent1">
                    <a:lumMod val="75000"/>
                  </a:schemeClr>
                </a:solidFill>
              </a:rPr>
              <a:t>Jogos Desportivos</a:t>
            </a:r>
          </a:p>
          <a:p>
            <a:pPr marL="342900" lvl="0" indent="-342900">
              <a:buFont typeface="Arial" panose="020B0604020202020204" pitchFamily="34" charset="0"/>
              <a:buChar char="•"/>
            </a:pPr>
            <a:r>
              <a:rPr lang="pt-BR" dirty="0">
                <a:solidFill>
                  <a:schemeClr val="accent1">
                    <a:lumMod val="75000"/>
                  </a:schemeClr>
                </a:solidFill>
              </a:rPr>
              <a:t>Jogos </a:t>
            </a:r>
            <a:r>
              <a:rPr lang="pt-BR" dirty="0" err="1">
                <a:solidFill>
                  <a:schemeClr val="accent1">
                    <a:lumMod val="75000"/>
                  </a:schemeClr>
                </a:solidFill>
              </a:rPr>
              <a:t>Pré</a:t>
            </a:r>
            <a:r>
              <a:rPr lang="pt-BR" dirty="0">
                <a:solidFill>
                  <a:schemeClr val="accent1">
                    <a:lumMod val="75000"/>
                  </a:schemeClr>
                </a:solidFill>
              </a:rPr>
              <a:t>-desportivos</a:t>
            </a:r>
          </a:p>
          <a:p>
            <a:pPr marL="342900" lvl="0" indent="-342900">
              <a:buFont typeface="Arial" panose="020B0604020202020204" pitchFamily="34" charset="0"/>
              <a:buChar char="•"/>
            </a:pPr>
            <a:r>
              <a:rPr lang="pt-BR" dirty="0">
                <a:solidFill>
                  <a:schemeClr val="accent1">
                    <a:lumMod val="75000"/>
                  </a:schemeClr>
                </a:solidFill>
              </a:rPr>
              <a:t>Jogos de Lógica/Memória</a:t>
            </a:r>
          </a:p>
          <a:p>
            <a:pPr marL="342900" lvl="0" indent="-342900">
              <a:buFont typeface="Arial" panose="020B0604020202020204" pitchFamily="34" charset="0"/>
              <a:buChar char="•"/>
            </a:pPr>
            <a:r>
              <a:rPr lang="pt-BR" dirty="0">
                <a:solidFill>
                  <a:schemeClr val="accent1">
                    <a:lumMod val="75000"/>
                  </a:schemeClr>
                </a:solidFill>
              </a:rPr>
              <a:t>Jogos Populares/ tradicionais</a:t>
            </a:r>
          </a:p>
          <a:p>
            <a:pPr marL="342900" lvl="0" indent="-342900">
              <a:buFont typeface="Arial" panose="020B0604020202020204" pitchFamily="34" charset="0"/>
              <a:buChar char="•"/>
            </a:pPr>
            <a:r>
              <a:rPr lang="pt-BR" dirty="0">
                <a:solidFill>
                  <a:schemeClr val="accent1">
                    <a:lumMod val="75000"/>
                  </a:schemeClr>
                </a:solidFill>
              </a:rPr>
              <a:t>Jogos eletrônicos</a:t>
            </a:r>
          </a:p>
          <a:p>
            <a:pPr marL="342900" lvl="0" indent="-342900">
              <a:buFont typeface="Arial" panose="020B0604020202020204" pitchFamily="34" charset="0"/>
              <a:buChar char="•"/>
            </a:pPr>
            <a:r>
              <a:rPr lang="pt-BR" dirty="0">
                <a:solidFill>
                  <a:schemeClr val="accent1">
                    <a:lumMod val="75000"/>
                  </a:schemeClr>
                </a:solidFill>
              </a:rPr>
              <a:t>Jogos e Adivinhação</a:t>
            </a:r>
          </a:p>
          <a:p>
            <a:endParaRPr lang="pt-BR" dirty="0"/>
          </a:p>
        </p:txBody>
      </p:sp>
      <p:pic>
        <p:nvPicPr>
          <p:cNvPr id="5" name="We Are The Champions - Queen">
            <a:hlinkClick r:id="" action="ppaction://media"/>
            <a:extLst>
              <a:ext uri="{FF2B5EF4-FFF2-40B4-BE49-F238E27FC236}">
                <a16:creationId xmlns:a16="http://schemas.microsoft.com/office/drawing/2014/main" id="{30475E63-36A8-4A04-AF82-EF5DFAA1154B}"/>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694504" y="5698435"/>
            <a:ext cx="609600" cy="609600"/>
          </a:xfrm>
          <a:prstGeom prst="rect">
            <a:avLst/>
          </a:prstGeom>
        </p:spPr>
      </p:pic>
    </p:spTree>
    <p:extLst>
      <p:ext uri="{BB962C8B-B14F-4D97-AF65-F5344CB8AC3E}">
        <p14:creationId xmlns:p14="http://schemas.microsoft.com/office/powerpoint/2010/main" val="328910507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9091" numSld="999" showWhenStopped="0">
                <p:cTn id="7" repeatCount="indefinite" fill="remove" display="0">
                  <p:stCondLst>
                    <p:cond delay="indefinite"/>
                  </p:stCondLst>
                  <p:endCondLst>
                    <p:cond evt="onStopAudio" delay="0">
                      <p:tgtEl>
                        <p:sldTgt/>
                      </p:tgtEl>
                    </p:cond>
                  </p:endCondLst>
                </p:cTn>
                <p:tgtEl>
                  <p:spTgt spid="5"/>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91057A-05A4-48BA-82C6-DF40FE0D52EE}"/>
              </a:ext>
            </a:extLst>
          </p:cNvPr>
          <p:cNvSpPr>
            <a:spLocks noGrp="1"/>
          </p:cNvSpPr>
          <p:nvPr>
            <p:ph type="title"/>
          </p:nvPr>
        </p:nvSpPr>
        <p:spPr/>
        <p:txBody>
          <a:bodyPr/>
          <a:lstStyle/>
          <a:p>
            <a:r>
              <a:rPr lang="pt-BR" dirty="0"/>
              <a:t>Jogos de Mesa</a:t>
            </a:r>
          </a:p>
        </p:txBody>
      </p:sp>
      <p:sp>
        <p:nvSpPr>
          <p:cNvPr id="3" name="Espaço Reservado para Conteúdo 2">
            <a:extLst>
              <a:ext uri="{FF2B5EF4-FFF2-40B4-BE49-F238E27FC236}">
                <a16:creationId xmlns:a16="http://schemas.microsoft.com/office/drawing/2014/main" id="{A675E6C7-B56B-414C-9395-B82693FF606E}"/>
              </a:ext>
            </a:extLst>
          </p:cNvPr>
          <p:cNvSpPr>
            <a:spLocks noGrp="1"/>
          </p:cNvSpPr>
          <p:nvPr>
            <p:ph idx="1"/>
          </p:nvPr>
        </p:nvSpPr>
        <p:spPr/>
        <p:txBody>
          <a:bodyPr/>
          <a:lstStyle/>
          <a:p>
            <a:r>
              <a:rPr lang="pt-BR" dirty="0">
                <a:solidFill>
                  <a:schemeClr val="accent1">
                    <a:lumMod val="75000"/>
                  </a:schemeClr>
                </a:solidFill>
              </a:rPr>
              <a:t>Jogo de mesa é um termo genérico para designar jogos normalmente disputados sobre uma mesa ou outra superfície plana, como Dominó. Este termo é usado para distinguir estes jogos dos desportos e dos jogos de vídeo, atualmente mais populares.</a:t>
            </a:r>
          </a:p>
        </p:txBody>
      </p:sp>
    </p:spTree>
    <p:extLst>
      <p:ext uri="{BB962C8B-B14F-4D97-AF65-F5344CB8AC3E}">
        <p14:creationId xmlns:p14="http://schemas.microsoft.com/office/powerpoint/2010/main" val="295268303"/>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FF0BF2-25F5-4B3B-987C-CD2C45C4DFF4}"/>
              </a:ext>
            </a:extLst>
          </p:cNvPr>
          <p:cNvSpPr>
            <a:spLocks noGrp="1"/>
          </p:cNvSpPr>
          <p:nvPr>
            <p:ph type="title"/>
          </p:nvPr>
        </p:nvSpPr>
        <p:spPr/>
        <p:txBody>
          <a:bodyPr/>
          <a:lstStyle/>
          <a:p>
            <a:r>
              <a:rPr lang="pt-BR" dirty="0"/>
              <a:t>Exemplo: Tênis de Mesa</a:t>
            </a:r>
          </a:p>
        </p:txBody>
      </p:sp>
      <p:sp>
        <p:nvSpPr>
          <p:cNvPr id="3" name="Espaço Reservado para Conteúdo 2">
            <a:extLst>
              <a:ext uri="{FF2B5EF4-FFF2-40B4-BE49-F238E27FC236}">
                <a16:creationId xmlns:a16="http://schemas.microsoft.com/office/drawing/2014/main" id="{C0202CA3-A58C-4BC5-B797-AE5094415853}"/>
              </a:ext>
            </a:extLst>
          </p:cNvPr>
          <p:cNvSpPr>
            <a:spLocks noGrp="1"/>
          </p:cNvSpPr>
          <p:nvPr>
            <p:ph idx="1"/>
          </p:nvPr>
        </p:nvSpPr>
        <p:spPr/>
        <p:txBody>
          <a:bodyPr>
            <a:normAutofit/>
          </a:bodyPr>
          <a:lstStyle/>
          <a:p>
            <a:pPr fontAlgn="base"/>
            <a:r>
              <a:rPr lang="pt-BR" b="1" dirty="0">
                <a:solidFill>
                  <a:schemeClr val="accent1">
                    <a:lumMod val="75000"/>
                  </a:schemeClr>
                </a:solidFill>
              </a:rPr>
              <a:t>Material necessário</a:t>
            </a:r>
            <a:r>
              <a:rPr lang="pt-BR" dirty="0">
                <a:solidFill>
                  <a:schemeClr val="accent1">
                    <a:lumMod val="75000"/>
                  </a:schemeClr>
                </a:solidFill>
              </a:rPr>
              <a:t>: Mesa (2,74 m de comprimento, 1,52 m de largura e 0,76 m de altura). Bola (tamanho: 40 mm). Raquetes (de madeira, com uma cobertura de borracha). Rede (altura de 15,25 centímetros e prolongamento de 15,25 centímetros para cada lado).</a:t>
            </a:r>
          </a:p>
          <a:p>
            <a:pPr fontAlgn="base"/>
            <a:r>
              <a:rPr lang="pt-BR" dirty="0">
                <a:solidFill>
                  <a:schemeClr val="accent1">
                    <a:lumMod val="75000"/>
                  </a:schemeClr>
                </a:solidFill>
              </a:rPr>
              <a:t>A partida é disputada em </a:t>
            </a:r>
            <a:r>
              <a:rPr lang="pt-BR" i="1" dirty="0">
                <a:solidFill>
                  <a:schemeClr val="accent1">
                    <a:lumMod val="75000"/>
                  </a:schemeClr>
                </a:solidFill>
              </a:rPr>
              <a:t>sets </a:t>
            </a:r>
            <a:r>
              <a:rPr lang="pt-BR" dirty="0">
                <a:solidFill>
                  <a:schemeClr val="accent1">
                    <a:lumMod val="75000"/>
                  </a:schemeClr>
                </a:solidFill>
              </a:rPr>
              <a:t>A quantidade de sets pode variar, desde que se tenha uma quantidade ímpar. Vence a partida quem conquistar o maior número de sets disputados. O vencedor do set é o participante que atingir a marca de 11 pontos. No caso de um empate em 10 pontos, vence o primeiro a abrir dois pontos de vantagem sobre o rival. Os adversários trocam de lado na mesa a cada set. No caso do último set (set desempate) essa mudança ocorre a cada 5 pontos.</a:t>
            </a:r>
          </a:p>
        </p:txBody>
      </p:sp>
    </p:spTree>
    <p:extLst>
      <p:ext uri="{BB962C8B-B14F-4D97-AF65-F5344CB8AC3E}">
        <p14:creationId xmlns:p14="http://schemas.microsoft.com/office/powerpoint/2010/main" val="3638007892"/>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880CFC-67D4-400D-AEAA-41A082014220}"/>
              </a:ext>
            </a:extLst>
          </p:cNvPr>
          <p:cNvSpPr>
            <a:spLocks noGrp="1"/>
          </p:cNvSpPr>
          <p:nvPr>
            <p:ph type="title"/>
          </p:nvPr>
        </p:nvSpPr>
        <p:spPr/>
        <p:txBody>
          <a:bodyPr/>
          <a:lstStyle/>
          <a:p>
            <a:r>
              <a:rPr lang="pt-BR" dirty="0"/>
              <a:t>Jogos de cartas</a:t>
            </a:r>
          </a:p>
        </p:txBody>
      </p:sp>
      <p:sp>
        <p:nvSpPr>
          <p:cNvPr id="3" name="Espaço Reservado para Conteúdo 2">
            <a:extLst>
              <a:ext uri="{FF2B5EF4-FFF2-40B4-BE49-F238E27FC236}">
                <a16:creationId xmlns:a16="http://schemas.microsoft.com/office/drawing/2014/main" id="{CE25C1F9-F810-49A2-923C-D5B45D297D2B}"/>
              </a:ext>
            </a:extLst>
          </p:cNvPr>
          <p:cNvSpPr>
            <a:spLocks noGrp="1"/>
          </p:cNvSpPr>
          <p:nvPr>
            <p:ph idx="1"/>
          </p:nvPr>
        </p:nvSpPr>
        <p:spPr/>
        <p:txBody>
          <a:bodyPr/>
          <a:lstStyle/>
          <a:p>
            <a:r>
              <a:rPr lang="pt-BR" dirty="0">
                <a:solidFill>
                  <a:schemeClr val="accent1">
                    <a:lumMod val="75000"/>
                  </a:schemeClr>
                </a:solidFill>
              </a:rPr>
              <a:t>Os jogos de cartas ou</a:t>
            </a:r>
            <a:r>
              <a:rPr lang="pt-BR" b="1" dirty="0">
                <a:solidFill>
                  <a:schemeClr val="accent1">
                    <a:lumMod val="75000"/>
                  </a:schemeClr>
                </a:solidFill>
              </a:rPr>
              <a:t> </a:t>
            </a:r>
            <a:r>
              <a:rPr lang="pt-BR" dirty="0">
                <a:solidFill>
                  <a:schemeClr val="accent1">
                    <a:lumMod val="75000"/>
                  </a:schemeClr>
                </a:solidFill>
              </a:rPr>
              <a:t>jogos de baralho são os jogos em que se utilizam um  baralho (conjunto de cartas). Existem jogos que são individuais (tal como o jogo da paciência) e jogos coletivos ( em que se joga em equipa), alguns também em duplas. Desde o século X a. c., que os jogos de cartas tem fascinado a humanidade. Desde as simples tiras de papel nascidas no oriente, as cartas tornaram-se conhecidas na Europa a partir do século XVI, tornaram-se um fenômeno universal.</a:t>
            </a:r>
          </a:p>
        </p:txBody>
      </p:sp>
    </p:spTree>
    <p:extLst>
      <p:ext uri="{BB962C8B-B14F-4D97-AF65-F5344CB8AC3E}">
        <p14:creationId xmlns:p14="http://schemas.microsoft.com/office/powerpoint/2010/main" val="69126034"/>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D845DA-13A8-4F8A-B77E-D6A92098A12A}"/>
              </a:ext>
            </a:extLst>
          </p:cNvPr>
          <p:cNvSpPr>
            <a:spLocks noGrp="1"/>
          </p:cNvSpPr>
          <p:nvPr>
            <p:ph type="title"/>
          </p:nvPr>
        </p:nvSpPr>
        <p:spPr/>
        <p:txBody>
          <a:bodyPr/>
          <a:lstStyle/>
          <a:p>
            <a:r>
              <a:rPr lang="pt-BR" dirty="0"/>
              <a:t>Exemplo: Rouba-Montes</a:t>
            </a:r>
          </a:p>
        </p:txBody>
      </p:sp>
      <p:sp>
        <p:nvSpPr>
          <p:cNvPr id="3" name="Espaço Reservado para Conteúdo 2">
            <a:extLst>
              <a:ext uri="{FF2B5EF4-FFF2-40B4-BE49-F238E27FC236}">
                <a16:creationId xmlns:a16="http://schemas.microsoft.com/office/drawing/2014/main" id="{CB5E315E-D408-45BA-BF23-48838E07553F}"/>
              </a:ext>
            </a:extLst>
          </p:cNvPr>
          <p:cNvSpPr>
            <a:spLocks noGrp="1"/>
          </p:cNvSpPr>
          <p:nvPr>
            <p:ph idx="1"/>
          </p:nvPr>
        </p:nvSpPr>
        <p:spPr>
          <a:xfrm>
            <a:off x="1154952" y="2451652"/>
            <a:ext cx="9725083" cy="4068417"/>
          </a:xfrm>
        </p:spPr>
        <p:txBody>
          <a:bodyPr>
            <a:normAutofit/>
          </a:bodyPr>
          <a:lstStyle/>
          <a:p>
            <a:r>
              <a:rPr lang="pt-BR" sz="1600" b="1" dirty="0">
                <a:solidFill>
                  <a:schemeClr val="accent1">
                    <a:lumMod val="75000"/>
                  </a:schemeClr>
                </a:solidFill>
              </a:rPr>
              <a:t>Objetivo específico</a:t>
            </a:r>
            <a:r>
              <a:rPr lang="pt-BR" sz="1600" dirty="0">
                <a:solidFill>
                  <a:schemeClr val="accent1">
                    <a:lumMod val="75000"/>
                  </a:schemeClr>
                </a:solidFill>
              </a:rPr>
              <a:t>: acumular o maior número de cartas, formando um grande monte.</a:t>
            </a:r>
          </a:p>
          <a:p>
            <a:r>
              <a:rPr lang="pt-BR" sz="1600" b="1" dirty="0">
                <a:solidFill>
                  <a:schemeClr val="accent1">
                    <a:lumMod val="75000"/>
                  </a:schemeClr>
                </a:solidFill>
              </a:rPr>
              <a:t>Material necessário: </a:t>
            </a:r>
            <a:r>
              <a:rPr lang="pt-BR" sz="1600" dirty="0">
                <a:solidFill>
                  <a:schemeClr val="accent1">
                    <a:lumMod val="75000"/>
                  </a:schemeClr>
                </a:solidFill>
              </a:rPr>
              <a:t>Baralho.</a:t>
            </a:r>
          </a:p>
          <a:p>
            <a:r>
              <a:rPr lang="pt-BR" sz="1600" dirty="0">
                <a:solidFill>
                  <a:schemeClr val="accent1">
                    <a:lumMod val="75000"/>
                  </a:schemeClr>
                </a:solidFill>
              </a:rPr>
              <a:t>Inicia-se o jogo embaralhando as cartas. Coloque 8 delas sobre a mesa com a face voltada para cima e distribua 4 cartas para cada jogador. O primeiro jogador deve verificar entre as cartas de sua mão se há alguma carta que seja igual mesmo número ou letra, a alguma das cartas que está na mesa. Se alguma carta for igual, você junta as duas cartas e separa elas iniciando seu monte. Caso o jogador não tenha nenhuma carta que seja igual às da mesa, ele deve descartar uma carta qualquer da mão e colocá-la em cima da mesa. O próximo jogador deve procurar entre as cartas da mesa e a carta de cima do monte dos adversários uma carta igual a alguma que tenha. Se tiver uma carta igual a carta do topo do monte de algum adversário, o jogador põe sua carta em cima e rouba o monte para si (Rouba o Monte). Quando algum jogador ficar sem cartas na mão, deve pegar mais 4 cartas das que sobraram. O jogo termina quando se acabarem as cartas para distribuição e ninguém mais tiver cartas igual às da mesa ou do monte de alguém. Se também acabarem ou sobrarem poucas cartas na mesa, deve-se repô-las. O vencedor do jogo é quem tiver o maior monte de cartas ao final do jogo.</a:t>
            </a:r>
          </a:p>
        </p:txBody>
      </p:sp>
    </p:spTree>
    <p:extLst>
      <p:ext uri="{BB962C8B-B14F-4D97-AF65-F5344CB8AC3E}">
        <p14:creationId xmlns:p14="http://schemas.microsoft.com/office/powerpoint/2010/main" val="2505748701"/>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D93E59-DEA3-45E6-8C78-9F3D16FAC2DB}"/>
              </a:ext>
            </a:extLst>
          </p:cNvPr>
          <p:cNvSpPr>
            <a:spLocks noGrp="1"/>
          </p:cNvSpPr>
          <p:nvPr>
            <p:ph type="title"/>
          </p:nvPr>
        </p:nvSpPr>
        <p:spPr/>
        <p:txBody>
          <a:bodyPr/>
          <a:lstStyle/>
          <a:p>
            <a:r>
              <a:rPr lang="pt-BR" dirty="0"/>
              <a:t>Jogos Desportivos</a:t>
            </a:r>
          </a:p>
        </p:txBody>
      </p:sp>
      <p:sp>
        <p:nvSpPr>
          <p:cNvPr id="5" name="Espaço Reservado para Conteúdo 4">
            <a:extLst>
              <a:ext uri="{FF2B5EF4-FFF2-40B4-BE49-F238E27FC236}">
                <a16:creationId xmlns:a16="http://schemas.microsoft.com/office/drawing/2014/main" id="{5F608011-F92C-437C-B616-88014C86A59F}"/>
              </a:ext>
            </a:extLst>
          </p:cNvPr>
          <p:cNvSpPr>
            <a:spLocks noGrp="1"/>
          </p:cNvSpPr>
          <p:nvPr>
            <p:ph idx="1"/>
          </p:nvPr>
        </p:nvSpPr>
        <p:spPr>
          <a:xfrm>
            <a:off x="1154954" y="2547081"/>
            <a:ext cx="8761412" cy="1255829"/>
          </a:xfrm>
        </p:spPr>
        <p:txBody>
          <a:bodyPr/>
          <a:lstStyle/>
          <a:p>
            <a:r>
              <a:rPr lang="pt-BR" dirty="0">
                <a:solidFill>
                  <a:schemeClr val="accent1">
                    <a:lumMod val="75000"/>
                  </a:schemeClr>
                </a:solidFill>
              </a:rPr>
              <a:t>Os jogos são atividades cujo fim é a diversão e o entretenimento dos participantes (denominados jogadores). A sua prática implica o respeito de uma série de regras que regem a dinâmica do jogo. O jogo desportivo trata-se de uma atividade de movimento e também emocional.</a:t>
            </a:r>
          </a:p>
          <a:p>
            <a:pPr marL="0" indent="0">
              <a:buNone/>
            </a:pPr>
            <a:endParaRPr lang="pt-BR" dirty="0"/>
          </a:p>
        </p:txBody>
      </p:sp>
    </p:spTree>
    <p:extLst>
      <p:ext uri="{BB962C8B-B14F-4D97-AF65-F5344CB8AC3E}">
        <p14:creationId xmlns:p14="http://schemas.microsoft.com/office/powerpoint/2010/main" val="462169659"/>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7DF742-EE0C-4BB8-82E2-D45CBEC64032}"/>
              </a:ext>
            </a:extLst>
          </p:cNvPr>
          <p:cNvSpPr>
            <a:spLocks noGrp="1"/>
          </p:cNvSpPr>
          <p:nvPr>
            <p:ph type="title"/>
          </p:nvPr>
        </p:nvSpPr>
        <p:spPr/>
        <p:txBody>
          <a:bodyPr/>
          <a:lstStyle/>
          <a:p>
            <a:r>
              <a:rPr lang="pt-BR" dirty="0"/>
              <a:t>Exemplo: Beisebol</a:t>
            </a:r>
          </a:p>
        </p:txBody>
      </p:sp>
      <p:sp>
        <p:nvSpPr>
          <p:cNvPr id="3" name="Espaço Reservado para Conteúdo 2">
            <a:extLst>
              <a:ext uri="{FF2B5EF4-FFF2-40B4-BE49-F238E27FC236}">
                <a16:creationId xmlns:a16="http://schemas.microsoft.com/office/drawing/2014/main" id="{25626901-AF7B-4CBC-B220-DEACC8215816}"/>
              </a:ext>
            </a:extLst>
          </p:cNvPr>
          <p:cNvSpPr>
            <a:spLocks noGrp="1"/>
          </p:cNvSpPr>
          <p:nvPr>
            <p:ph idx="1"/>
          </p:nvPr>
        </p:nvSpPr>
        <p:spPr>
          <a:xfrm>
            <a:off x="1154953" y="2417969"/>
            <a:ext cx="9857602" cy="4181614"/>
          </a:xfrm>
        </p:spPr>
        <p:txBody>
          <a:bodyPr>
            <a:normAutofit fontScale="77500" lnSpcReduction="20000"/>
          </a:bodyPr>
          <a:lstStyle/>
          <a:p>
            <a:r>
              <a:rPr lang="pt-BR" sz="2100" dirty="0">
                <a:solidFill>
                  <a:schemeClr val="accent1">
                    <a:lumMod val="75000"/>
                  </a:schemeClr>
                </a:solidFill>
              </a:rPr>
              <a:t>Beisebol</a:t>
            </a:r>
            <a:r>
              <a:rPr lang="pt-BR" sz="2100" b="1" dirty="0">
                <a:solidFill>
                  <a:schemeClr val="accent1">
                    <a:lumMod val="75000"/>
                  </a:schemeClr>
                </a:solidFill>
              </a:rPr>
              <a:t> </a:t>
            </a:r>
            <a:r>
              <a:rPr lang="pt-BR" sz="2100" dirty="0">
                <a:solidFill>
                  <a:schemeClr val="accent1">
                    <a:lumMod val="75000"/>
                  </a:schemeClr>
                </a:solidFill>
              </a:rPr>
              <a:t>é uma modalidade praticada entre duas equipes, cada equipe tem nove jogadores que alternam as posições de defesa e ataque. O objetivo do jogo é fazer a maior quantidade de pontos, os </a:t>
            </a:r>
            <a:r>
              <a:rPr lang="pt-BR" sz="2100" i="1" dirty="0">
                <a:solidFill>
                  <a:schemeClr val="accent1">
                    <a:lumMod val="75000"/>
                  </a:schemeClr>
                </a:solidFill>
              </a:rPr>
              <a:t>“runs”</a:t>
            </a:r>
            <a:r>
              <a:rPr lang="pt-BR" sz="2100" dirty="0">
                <a:solidFill>
                  <a:schemeClr val="accent1">
                    <a:lumMod val="75000"/>
                  </a:schemeClr>
                </a:solidFill>
              </a:rPr>
              <a:t>. Uma partida de beisebol é disputada entre duas equipes de nove jogadores cada. O campo tem forma de semicírculo. Dentro desse semicírculo existe um quadrado com quatro bases, uma em cada ponto de encontro com o círculo.</a:t>
            </a:r>
          </a:p>
          <a:p>
            <a:r>
              <a:rPr lang="pt-BR" sz="2100" dirty="0">
                <a:solidFill>
                  <a:schemeClr val="accent1">
                    <a:lumMod val="75000"/>
                  </a:schemeClr>
                </a:solidFill>
              </a:rPr>
              <a:t>O jogo é dividido em turnos. São nove ao todo, eles se alternam entre ataque e defesa. Um turno chega ao término quando os três batedores de um mesmo time não marcam pontos e são substituídos. </a:t>
            </a:r>
          </a:p>
          <a:p>
            <a:r>
              <a:rPr lang="pt-BR" sz="2100" dirty="0">
                <a:solidFill>
                  <a:schemeClr val="accent1">
                    <a:lumMod val="75000"/>
                  </a:schemeClr>
                </a:solidFill>
              </a:rPr>
              <a:t>O lançador, também conhecido como </a:t>
            </a:r>
            <a:r>
              <a:rPr lang="pt-BR" sz="2100" i="1" dirty="0" err="1">
                <a:solidFill>
                  <a:schemeClr val="accent1">
                    <a:lumMod val="75000"/>
                  </a:schemeClr>
                </a:solidFill>
              </a:rPr>
              <a:t>pintcher</a:t>
            </a:r>
            <a:r>
              <a:rPr lang="pt-BR" sz="2100" dirty="0">
                <a:solidFill>
                  <a:schemeClr val="accent1">
                    <a:lumMod val="75000"/>
                  </a:schemeClr>
                </a:solidFill>
              </a:rPr>
              <a:t>, joga a bola para o batedor, ou </a:t>
            </a:r>
            <a:r>
              <a:rPr lang="pt-BR" sz="2100" i="1" dirty="0" err="1">
                <a:solidFill>
                  <a:schemeClr val="accent1">
                    <a:lumMod val="75000"/>
                  </a:schemeClr>
                </a:solidFill>
              </a:rPr>
              <a:t>runner</a:t>
            </a:r>
            <a:r>
              <a:rPr lang="pt-BR" sz="2100" dirty="0">
                <a:solidFill>
                  <a:schemeClr val="accent1">
                    <a:lumMod val="75000"/>
                  </a:schemeClr>
                </a:solidFill>
              </a:rPr>
              <a:t>, três vezes. Atrás do batedor fica o apanhador, que pertence ao mesmo time do lançador, chamado de </a:t>
            </a:r>
            <a:r>
              <a:rPr lang="pt-BR" sz="2100" i="1" dirty="0" err="1">
                <a:solidFill>
                  <a:schemeClr val="accent1">
                    <a:lumMod val="75000"/>
                  </a:schemeClr>
                </a:solidFill>
              </a:rPr>
              <a:t>catcher</a:t>
            </a:r>
            <a:r>
              <a:rPr lang="pt-BR" sz="2100" dirty="0">
                <a:solidFill>
                  <a:schemeClr val="accent1">
                    <a:lumMod val="75000"/>
                  </a:schemeClr>
                </a:solidFill>
              </a:rPr>
              <a:t>. Caso o batedor consiga jogar a bola para longe, ele deve percorrer todas as bases. Ele poderá parar em uma base ou correr para seguinte.</a:t>
            </a:r>
          </a:p>
          <a:p>
            <a:r>
              <a:rPr lang="pt-BR" sz="2100" dirty="0">
                <a:solidFill>
                  <a:schemeClr val="accent1">
                    <a:lumMod val="75000"/>
                  </a:schemeClr>
                </a:solidFill>
              </a:rPr>
              <a:t>O batedor não poderá estar correndo quando os interceptadores, também chamados de </a:t>
            </a:r>
            <a:r>
              <a:rPr lang="pt-BR" sz="2100" i="1" dirty="0" err="1">
                <a:solidFill>
                  <a:schemeClr val="accent1">
                    <a:lumMod val="75000"/>
                  </a:schemeClr>
                </a:solidFill>
              </a:rPr>
              <a:t>fielders</a:t>
            </a:r>
            <a:r>
              <a:rPr lang="pt-BR" sz="2100" dirty="0">
                <a:solidFill>
                  <a:schemeClr val="accent1">
                    <a:lumMod val="75000"/>
                  </a:schemeClr>
                </a:solidFill>
              </a:rPr>
              <a:t>, relançarem a bola em direção à base. O objetivo é que algum</a:t>
            </a:r>
            <a:r>
              <a:rPr lang="pt-BR" sz="2100" b="1" dirty="0">
                <a:solidFill>
                  <a:schemeClr val="accent1">
                    <a:lumMod val="75000"/>
                  </a:schemeClr>
                </a:solidFill>
              </a:rPr>
              <a:t> </a:t>
            </a:r>
            <a:r>
              <a:rPr lang="pt-BR" sz="2100" dirty="0">
                <a:solidFill>
                  <a:schemeClr val="accent1">
                    <a:lumMod val="75000"/>
                  </a:schemeClr>
                </a:solidFill>
              </a:rPr>
              <a:t>jogador</a:t>
            </a:r>
            <a:r>
              <a:rPr lang="pt-BR" sz="2100" b="1" dirty="0">
                <a:solidFill>
                  <a:schemeClr val="accent1">
                    <a:lumMod val="75000"/>
                  </a:schemeClr>
                </a:solidFill>
              </a:rPr>
              <a:t> </a:t>
            </a:r>
            <a:r>
              <a:rPr lang="pt-BR" sz="2100" dirty="0">
                <a:solidFill>
                  <a:schemeClr val="accent1">
                    <a:lumMod val="75000"/>
                  </a:schemeClr>
                </a:solidFill>
              </a:rPr>
              <a:t>do time adversário pegue a bola antes do batedor chegar a um destino. Caso ele consiga passar por todas as bases, será computado um ponto. Se a bola for parar fora do estádio, existe um </a:t>
            </a:r>
            <a:r>
              <a:rPr lang="pt-BR" sz="2100" i="1" dirty="0">
                <a:solidFill>
                  <a:schemeClr val="accent1">
                    <a:lumMod val="75000"/>
                  </a:schemeClr>
                </a:solidFill>
              </a:rPr>
              <a:t>home</a:t>
            </a:r>
            <a:r>
              <a:rPr lang="pt-BR" sz="2100" dirty="0">
                <a:solidFill>
                  <a:schemeClr val="accent1">
                    <a:lumMod val="75000"/>
                  </a:schemeClr>
                </a:solidFill>
              </a:rPr>
              <a:t> </a:t>
            </a:r>
            <a:r>
              <a:rPr lang="pt-BR" sz="2100" i="1" dirty="0" err="1">
                <a:solidFill>
                  <a:schemeClr val="accent1">
                    <a:lumMod val="75000"/>
                  </a:schemeClr>
                </a:solidFill>
              </a:rPr>
              <a:t>run</a:t>
            </a:r>
            <a:r>
              <a:rPr lang="pt-BR" sz="2100" dirty="0">
                <a:solidFill>
                  <a:schemeClr val="accent1">
                    <a:lumMod val="75000"/>
                  </a:schemeClr>
                </a:solidFill>
              </a:rPr>
              <a:t>, que também vale um ponto, porém essa jogada acontece dificilmente.</a:t>
            </a:r>
          </a:p>
          <a:p>
            <a:endParaRPr lang="pt-BR" dirty="0"/>
          </a:p>
        </p:txBody>
      </p:sp>
    </p:spTree>
    <p:extLst>
      <p:ext uri="{BB962C8B-B14F-4D97-AF65-F5344CB8AC3E}">
        <p14:creationId xmlns:p14="http://schemas.microsoft.com/office/powerpoint/2010/main" val="2039773908"/>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B58CD-9D64-4DEE-A941-4469D8AB374C}"/>
              </a:ext>
            </a:extLst>
          </p:cNvPr>
          <p:cNvSpPr>
            <a:spLocks noGrp="1"/>
          </p:cNvSpPr>
          <p:nvPr>
            <p:ph type="title"/>
          </p:nvPr>
        </p:nvSpPr>
        <p:spPr/>
        <p:txBody>
          <a:bodyPr/>
          <a:lstStyle/>
          <a:p>
            <a:r>
              <a:rPr lang="pt-BR" dirty="0"/>
              <a:t>Jogos </a:t>
            </a:r>
            <a:r>
              <a:rPr lang="pt-BR" dirty="0" err="1"/>
              <a:t>Pré</a:t>
            </a:r>
            <a:r>
              <a:rPr lang="pt-BR" dirty="0"/>
              <a:t>-Desportivos</a:t>
            </a:r>
          </a:p>
        </p:txBody>
      </p:sp>
      <p:sp>
        <p:nvSpPr>
          <p:cNvPr id="3" name="Espaço Reservado para Conteúdo 2">
            <a:extLst>
              <a:ext uri="{FF2B5EF4-FFF2-40B4-BE49-F238E27FC236}">
                <a16:creationId xmlns:a16="http://schemas.microsoft.com/office/drawing/2014/main" id="{8BDDA889-EA3E-49D2-9BCD-E2799096B293}"/>
              </a:ext>
            </a:extLst>
          </p:cNvPr>
          <p:cNvSpPr>
            <a:spLocks noGrp="1"/>
          </p:cNvSpPr>
          <p:nvPr>
            <p:ph idx="1"/>
          </p:nvPr>
        </p:nvSpPr>
        <p:spPr>
          <a:xfrm>
            <a:off x="1154953" y="2378212"/>
            <a:ext cx="9354019" cy="3863561"/>
          </a:xfrm>
        </p:spPr>
        <p:txBody>
          <a:bodyPr>
            <a:normAutofit/>
          </a:bodyPr>
          <a:lstStyle/>
          <a:p>
            <a:r>
              <a:rPr lang="pt-BR" dirty="0">
                <a:solidFill>
                  <a:schemeClr val="accent1">
                    <a:lumMod val="75000"/>
                  </a:schemeClr>
                </a:solidFill>
              </a:rPr>
              <a:t>Jogos </a:t>
            </a:r>
            <a:r>
              <a:rPr lang="pt-BR" dirty="0" err="1">
                <a:solidFill>
                  <a:schemeClr val="accent1">
                    <a:lumMod val="75000"/>
                  </a:schemeClr>
                </a:solidFill>
              </a:rPr>
              <a:t>pré</a:t>
            </a:r>
            <a:r>
              <a:rPr lang="pt-BR" dirty="0">
                <a:solidFill>
                  <a:schemeClr val="accent1">
                    <a:lumMod val="75000"/>
                  </a:schemeClr>
                </a:solidFill>
              </a:rPr>
              <a:t>-desportivos são adaptações de esportes tradicionais e recreativos com o intuito de desenvolver habilidades físicas e sociais específicas nos participantes.</a:t>
            </a:r>
          </a:p>
          <a:p>
            <a:r>
              <a:rPr lang="pt-BR" dirty="0">
                <a:solidFill>
                  <a:schemeClr val="accent1">
                    <a:lumMod val="75000"/>
                  </a:schemeClr>
                </a:solidFill>
              </a:rPr>
              <a:t>Normalmente, os jogos </a:t>
            </a:r>
            <a:r>
              <a:rPr lang="pt-BR" dirty="0" err="1">
                <a:solidFill>
                  <a:schemeClr val="accent1">
                    <a:lumMod val="75000"/>
                  </a:schemeClr>
                </a:solidFill>
              </a:rPr>
              <a:t>pré</a:t>
            </a:r>
            <a:r>
              <a:rPr lang="pt-BR" dirty="0">
                <a:solidFill>
                  <a:schemeClr val="accent1">
                    <a:lumMod val="75000"/>
                  </a:schemeClr>
                </a:solidFill>
              </a:rPr>
              <a:t>-desportivos são destinados aos indivíduos que desejam se iniciar numa pratica desportiva. No entanto, antes de partir para o esporte, os jogos </a:t>
            </a:r>
            <a:r>
              <a:rPr lang="pt-BR" dirty="0" err="1">
                <a:solidFill>
                  <a:schemeClr val="accent1">
                    <a:lumMod val="75000"/>
                  </a:schemeClr>
                </a:solidFill>
              </a:rPr>
              <a:t>pré</a:t>
            </a:r>
            <a:r>
              <a:rPr lang="pt-BR" dirty="0">
                <a:solidFill>
                  <a:schemeClr val="accent1">
                    <a:lumMod val="75000"/>
                  </a:schemeClr>
                </a:solidFill>
              </a:rPr>
              <a:t>-desportivos servem como um treino dos movimentos básicos necessários para aquela modalidade esportiva.</a:t>
            </a:r>
          </a:p>
          <a:p>
            <a:r>
              <a:rPr lang="pt-BR" dirty="0">
                <a:solidFill>
                  <a:schemeClr val="accent1">
                    <a:lumMod val="75000"/>
                  </a:schemeClr>
                </a:solidFill>
              </a:rPr>
              <a:t>Os jogos </a:t>
            </a:r>
            <a:r>
              <a:rPr lang="pt-BR" dirty="0" err="1">
                <a:solidFill>
                  <a:schemeClr val="accent1">
                    <a:lumMod val="75000"/>
                  </a:schemeClr>
                </a:solidFill>
              </a:rPr>
              <a:t>pré</a:t>
            </a:r>
            <a:r>
              <a:rPr lang="pt-BR" dirty="0">
                <a:solidFill>
                  <a:schemeClr val="accent1">
                    <a:lumMod val="75000"/>
                  </a:schemeClr>
                </a:solidFill>
              </a:rPr>
              <a:t>-desportivos também são importantes para aprimorar as habilidades sociais dos participantes, incentivando o trabalho em equipe, por exemplo.</a:t>
            </a:r>
          </a:p>
          <a:p>
            <a:r>
              <a:rPr lang="pt-BR" dirty="0">
                <a:solidFill>
                  <a:schemeClr val="accent1">
                    <a:lumMod val="75000"/>
                  </a:schemeClr>
                </a:solidFill>
              </a:rPr>
              <a:t>Ao contrário dos jogos desportivos, que apresentam um conjunto de regras específicos, os jogos </a:t>
            </a:r>
            <a:r>
              <a:rPr lang="pt-BR" dirty="0" err="1">
                <a:solidFill>
                  <a:schemeClr val="accent1">
                    <a:lumMod val="75000"/>
                  </a:schemeClr>
                </a:solidFill>
              </a:rPr>
              <a:t>pré</a:t>
            </a:r>
            <a:r>
              <a:rPr lang="pt-BR" dirty="0">
                <a:solidFill>
                  <a:schemeClr val="accent1">
                    <a:lumMod val="75000"/>
                  </a:schemeClr>
                </a:solidFill>
              </a:rPr>
              <a:t>-desportivos são mais voltados para o caráter recreativo, com a flexibilidade de objetivos, regras, durabilidade, jogadores, entre outras características.</a:t>
            </a:r>
          </a:p>
          <a:p>
            <a:endParaRPr lang="pt-BR" dirty="0"/>
          </a:p>
        </p:txBody>
      </p:sp>
    </p:spTree>
    <p:extLst>
      <p:ext uri="{BB962C8B-B14F-4D97-AF65-F5344CB8AC3E}">
        <p14:creationId xmlns:p14="http://schemas.microsoft.com/office/powerpoint/2010/main" val="284959795"/>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51B1B7-92BF-4756-9B41-A1BD9D9644FC}"/>
              </a:ext>
            </a:extLst>
          </p:cNvPr>
          <p:cNvSpPr>
            <a:spLocks noGrp="1"/>
          </p:cNvSpPr>
          <p:nvPr>
            <p:ph type="title"/>
          </p:nvPr>
        </p:nvSpPr>
        <p:spPr/>
        <p:txBody>
          <a:bodyPr/>
          <a:lstStyle/>
          <a:p>
            <a:r>
              <a:rPr lang="pt-BR" dirty="0"/>
              <a:t>Exemplo: </a:t>
            </a:r>
            <a:r>
              <a:rPr lang="pt-BR" b="1" dirty="0"/>
              <a:t>Limpando seu campo</a:t>
            </a:r>
            <a:endParaRPr lang="pt-BR" dirty="0"/>
          </a:p>
        </p:txBody>
      </p:sp>
      <p:sp>
        <p:nvSpPr>
          <p:cNvPr id="3" name="Espaço Reservado para Conteúdo 2">
            <a:extLst>
              <a:ext uri="{FF2B5EF4-FFF2-40B4-BE49-F238E27FC236}">
                <a16:creationId xmlns:a16="http://schemas.microsoft.com/office/drawing/2014/main" id="{D81D2594-5D5A-43AB-8257-5685CDB44012}"/>
              </a:ext>
            </a:extLst>
          </p:cNvPr>
          <p:cNvSpPr>
            <a:spLocks noGrp="1"/>
          </p:cNvSpPr>
          <p:nvPr>
            <p:ph idx="1"/>
          </p:nvPr>
        </p:nvSpPr>
        <p:spPr>
          <a:xfrm>
            <a:off x="1154953" y="2547912"/>
            <a:ext cx="8761412" cy="2951740"/>
          </a:xfrm>
        </p:spPr>
        <p:txBody>
          <a:bodyPr>
            <a:normAutofit/>
          </a:bodyPr>
          <a:lstStyle/>
          <a:p>
            <a:r>
              <a:rPr lang="pt-BR" b="1" dirty="0">
                <a:solidFill>
                  <a:schemeClr val="accent1">
                    <a:lumMod val="75000"/>
                  </a:schemeClr>
                </a:solidFill>
              </a:rPr>
              <a:t>Material necessário</a:t>
            </a:r>
            <a:r>
              <a:rPr lang="pt-BR" dirty="0">
                <a:solidFill>
                  <a:schemeClr val="accent1">
                    <a:lumMod val="75000"/>
                  </a:schemeClr>
                </a:solidFill>
              </a:rPr>
              <a:t>: Bolas e rede de voleibol.</a:t>
            </a:r>
          </a:p>
          <a:p>
            <a:r>
              <a:rPr lang="pt-BR" dirty="0">
                <a:solidFill>
                  <a:schemeClr val="accent1">
                    <a:lumMod val="75000"/>
                  </a:schemeClr>
                </a:solidFill>
              </a:rPr>
              <a:t>Duas equipes irão de posicionar uma em cada lado da rede. Cada integrante das equipes estará com uma bola nas mãos, e ao comando inicial deverá joga-la por cima da rede para o outro campo, devendo ir buscar novas bolas que estejam em seu campo e joga-las seguidamente por cima da rede. Ao comando final, a equipe vencedora será a que estiver com o menor número de bolas no seu campo.</a:t>
            </a:r>
          </a:p>
          <a:p>
            <a:r>
              <a:rPr lang="pt-BR" b="1" dirty="0">
                <a:solidFill>
                  <a:schemeClr val="accent1">
                    <a:lumMod val="75000"/>
                  </a:schemeClr>
                </a:solidFill>
              </a:rPr>
              <a:t>Variações: </a:t>
            </a:r>
            <a:r>
              <a:rPr lang="pt-BR" dirty="0">
                <a:solidFill>
                  <a:schemeClr val="accent1">
                    <a:lumMod val="75000"/>
                  </a:schemeClr>
                </a:solidFill>
              </a:rPr>
              <a:t>Colocar bolas de diferentes tamanhos e pesos no jogo; Colocar um número de bolas superior ao dos participantes. </a:t>
            </a:r>
          </a:p>
        </p:txBody>
      </p:sp>
    </p:spTree>
    <p:extLst>
      <p:ext uri="{BB962C8B-B14F-4D97-AF65-F5344CB8AC3E}">
        <p14:creationId xmlns:p14="http://schemas.microsoft.com/office/powerpoint/2010/main" val="2970598184"/>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0A9B9F-CC87-4737-A31D-C69266256675}"/>
              </a:ext>
            </a:extLst>
          </p:cNvPr>
          <p:cNvSpPr>
            <a:spLocks noGrp="1"/>
          </p:cNvSpPr>
          <p:nvPr>
            <p:ph type="title"/>
          </p:nvPr>
        </p:nvSpPr>
        <p:spPr/>
        <p:txBody>
          <a:bodyPr/>
          <a:lstStyle/>
          <a:p>
            <a:r>
              <a:rPr lang="pt-BR" dirty="0"/>
              <a:t>Jogos de Lógica/Memória</a:t>
            </a:r>
          </a:p>
        </p:txBody>
      </p:sp>
      <p:sp>
        <p:nvSpPr>
          <p:cNvPr id="3" name="Espaço Reservado para Conteúdo 2">
            <a:extLst>
              <a:ext uri="{FF2B5EF4-FFF2-40B4-BE49-F238E27FC236}">
                <a16:creationId xmlns:a16="http://schemas.microsoft.com/office/drawing/2014/main" id="{17C6BA81-D95A-47D7-A462-1F9324ADA912}"/>
              </a:ext>
            </a:extLst>
          </p:cNvPr>
          <p:cNvSpPr>
            <a:spLocks noGrp="1"/>
          </p:cNvSpPr>
          <p:nvPr>
            <p:ph idx="1"/>
          </p:nvPr>
        </p:nvSpPr>
        <p:spPr>
          <a:xfrm>
            <a:off x="1154952" y="2523986"/>
            <a:ext cx="8761412" cy="1319144"/>
          </a:xfrm>
        </p:spPr>
        <p:txBody>
          <a:bodyPr/>
          <a:lstStyle/>
          <a:p>
            <a:r>
              <a:rPr lang="pt-BR" dirty="0">
                <a:solidFill>
                  <a:schemeClr val="accent1">
                    <a:lumMod val="75000"/>
                  </a:schemeClr>
                </a:solidFill>
              </a:rPr>
              <a:t>Jogos de lógica são os jogos que estimulam e instigam o raciocínio lógico humano para a sua execução. Esses jogos tem como característica desenvolver o lado racional humano, fazendo com que o ser humano tenha que usar muito o seu lado intelectual para chegar a solução desse jogo.</a:t>
            </a:r>
          </a:p>
        </p:txBody>
      </p:sp>
    </p:spTree>
    <p:extLst>
      <p:ext uri="{BB962C8B-B14F-4D97-AF65-F5344CB8AC3E}">
        <p14:creationId xmlns:p14="http://schemas.microsoft.com/office/powerpoint/2010/main" val="1071471538"/>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77D1B3-1094-4295-ABA8-F3DE94855B57}"/>
              </a:ext>
            </a:extLst>
          </p:cNvPr>
          <p:cNvSpPr>
            <a:spLocks noGrp="1"/>
          </p:cNvSpPr>
          <p:nvPr>
            <p:ph type="title"/>
          </p:nvPr>
        </p:nvSpPr>
        <p:spPr>
          <a:xfrm>
            <a:off x="1205948" y="675860"/>
            <a:ext cx="9270757" cy="1139687"/>
          </a:xfrm>
        </p:spPr>
        <p:txBody>
          <a:bodyPr/>
          <a:lstStyle/>
          <a:p>
            <a:r>
              <a:rPr lang="pt-BR" dirty="0"/>
              <a:t>Exemplo: </a:t>
            </a:r>
            <a:r>
              <a:rPr lang="pt-BR" dirty="0" err="1"/>
              <a:t>LoL</a:t>
            </a:r>
            <a:r>
              <a:rPr lang="pt-BR" dirty="0"/>
              <a:t> – League </a:t>
            </a:r>
            <a:r>
              <a:rPr lang="pt-BR" dirty="0" err="1"/>
              <a:t>of</a:t>
            </a:r>
            <a:r>
              <a:rPr lang="pt-BR" dirty="0"/>
              <a:t> </a:t>
            </a:r>
            <a:r>
              <a:rPr lang="pt-BR" dirty="0" err="1"/>
              <a:t>Legends</a:t>
            </a:r>
            <a:endParaRPr lang="pt-BR" dirty="0"/>
          </a:p>
        </p:txBody>
      </p:sp>
      <p:sp>
        <p:nvSpPr>
          <p:cNvPr id="3" name="Espaço Reservado para Conteúdo 2">
            <a:extLst>
              <a:ext uri="{FF2B5EF4-FFF2-40B4-BE49-F238E27FC236}">
                <a16:creationId xmlns:a16="http://schemas.microsoft.com/office/drawing/2014/main" id="{F3BD1111-4177-4E27-827F-ED4C6AED623C}"/>
              </a:ext>
            </a:extLst>
          </p:cNvPr>
          <p:cNvSpPr>
            <a:spLocks noGrp="1"/>
          </p:cNvSpPr>
          <p:nvPr>
            <p:ph idx="1"/>
          </p:nvPr>
        </p:nvSpPr>
        <p:spPr>
          <a:xfrm>
            <a:off x="1205948" y="2511010"/>
            <a:ext cx="8708404" cy="1835979"/>
          </a:xfrm>
        </p:spPr>
        <p:txBody>
          <a:bodyPr/>
          <a:lstStyle/>
          <a:p>
            <a:r>
              <a:rPr lang="pt-BR" dirty="0">
                <a:solidFill>
                  <a:schemeClr val="accent1">
                    <a:lumMod val="75000"/>
                  </a:schemeClr>
                </a:solidFill>
              </a:rPr>
              <a:t>League </a:t>
            </a:r>
            <a:r>
              <a:rPr lang="pt-BR" dirty="0" err="1">
                <a:solidFill>
                  <a:schemeClr val="accent1">
                    <a:lumMod val="75000"/>
                  </a:schemeClr>
                </a:solidFill>
              </a:rPr>
              <a:t>of</a:t>
            </a:r>
            <a:r>
              <a:rPr lang="pt-BR" dirty="0">
                <a:solidFill>
                  <a:schemeClr val="accent1">
                    <a:lumMod val="75000"/>
                  </a:schemeClr>
                </a:solidFill>
              </a:rPr>
              <a:t> </a:t>
            </a:r>
            <a:r>
              <a:rPr lang="pt-BR" dirty="0" err="1">
                <a:solidFill>
                  <a:schemeClr val="accent1">
                    <a:lumMod val="75000"/>
                  </a:schemeClr>
                </a:solidFill>
              </a:rPr>
              <a:t>Legends</a:t>
            </a:r>
            <a:r>
              <a:rPr lang="pt-BR" dirty="0">
                <a:solidFill>
                  <a:schemeClr val="accent1">
                    <a:lumMod val="75000"/>
                  </a:schemeClr>
                </a:solidFill>
              </a:rPr>
              <a:t> é um jogo online e multiplayer para Windows e Mac que coloca os jogadores em equipes com um único objetivo: destruir a base inimiga. O game faz parte do gênero MOBA, ou seja, uma arena de batalha para vários jogadores online. O </a:t>
            </a:r>
            <a:r>
              <a:rPr lang="pt-BR" dirty="0" err="1">
                <a:solidFill>
                  <a:schemeClr val="accent1">
                    <a:lumMod val="75000"/>
                  </a:schemeClr>
                </a:solidFill>
              </a:rPr>
              <a:t>LoL</a:t>
            </a:r>
            <a:r>
              <a:rPr lang="pt-BR" dirty="0">
                <a:solidFill>
                  <a:schemeClr val="accent1">
                    <a:lumMod val="75000"/>
                  </a:schemeClr>
                </a:solidFill>
              </a:rPr>
              <a:t>, como é chamado, se baseia em partidas rápidas e dinâmicas, além de dar a possibilidade de escolher entre diversos personagens para compor suas forças de ataque. </a:t>
            </a:r>
          </a:p>
        </p:txBody>
      </p:sp>
    </p:spTree>
    <p:extLst>
      <p:ext uri="{BB962C8B-B14F-4D97-AF65-F5344CB8AC3E}">
        <p14:creationId xmlns:p14="http://schemas.microsoft.com/office/powerpoint/2010/main" val="1116034674"/>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1DFBCC-2B95-4198-89C9-258E80CC50AE}"/>
              </a:ext>
            </a:extLst>
          </p:cNvPr>
          <p:cNvSpPr>
            <a:spLocks noGrp="1"/>
          </p:cNvSpPr>
          <p:nvPr>
            <p:ph type="title"/>
          </p:nvPr>
        </p:nvSpPr>
        <p:spPr/>
        <p:txBody>
          <a:bodyPr/>
          <a:lstStyle/>
          <a:p>
            <a:r>
              <a:rPr lang="pt-BR" dirty="0"/>
              <a:t>Jogos </a:t>
            </a:r>
            <a:r>
              <a:rPr lang="pt-BR" b="1" dirty="0"/>
              <a:t>Cooperativos:</a:t>
            </a:r>
            <a:endParaRPr lang="pt-BR" dirty="0"/>
          </a:p>
        </p:txBody>
      </p:sp>
      <p:sp>
        <p:nvSpPr>
          <p:cNvPr id="3" name="Espaço Reservado para Conteúdo 2">
            <a:extLst>
              <a:ext uri="{FF2B5EF4-FFF2-40B4-BE49-F238E27FC236}">
                <a16:creationId xmlns:a16="http://schemas.microsoft.com/office/drawing/2014/main" id="{516EBFBE-F281-4212-AE1F-CD6FCC2B807C}"/>
              </a:ext>
            </a:extLst>
          </p:cNvPr>
          <p:cNvSpPr>
            <a:spLocks noGrp="1"/>
          </p:cNvSpPr>
          <p:nvPr>
            <p:ph idx="1"/>
          </p:nvPr>
        </p:nvSpPr>
        <p:spPr>
          <a:xfrm>
            <a:off x="1154953" y="2468032"/>
            <a:ext cx="8761412" cy="3137638"/>
          </a:xfrm>
        </p:spPr>
        <p:txBody>
          <a:bodyPr>
            <a:normAutofit/>
          </a:bodyPr>
          <a:lstStyle/>
          <a:p>
            <a:r>
              <a:rPr lang="pt-BR" dirty="0">
                <a:solidFill>
                  <a:schemeClr val="accent1">
                    <a:lumMod val="75000"/>
                  </a:schemeClr>
                </a:solidFill>
              </a:rPr>
              <a:t>Em todas as competições coletivas, existe a necessidade da cooperação. Por isso, é importante entendermos o que é um jogo cooperativo; este pode ser o principal objetivo do jogo (chamado jogo cooperativo), ou a cooperação pode estar presente, com menor ênfase, em um jogo competitivo.</a:t>
            </a:r>
          </a:p>
          <a:p>
            <a:r>
              <a:rPr lang="pt-BR" dirty="0">
                <a:solidFill>
                  <a:schemeClr val="accent1">
                    <a:lumMod val="75000"/>
                  </a:schemeClr>
                </a:solidFill>
              </a:rPr>
              <a:t>O objetivo dos jogos cooperativos é a colaboração com o outro. Nesse tipo de jogo, normalmente, não há exclusão de quem perdeu ou errou, pois o objetivo é a aproximação das pessoas.</a:t>
            </a:r>
          </a:p>
          <a:p>
            <a:r>
              <a:rPr lang="pt-BR" dirty="0">
                <a:solidFill>
                  <a:schemeClr val="accent1">
                    <a:lumMod val="75000"/>
                  </a:schemeClr>
                </a:solidFill>
              </a:rPr>
              <a:t>Assim, ao propormos esses jogos, estamos resgatando a cooperação, a solidariedade e a preocupação com o outro; isso nos ajuda a diminuir atitudes agressivas e a nos aproximar dos outros.</a:t>
            </a:r>
          </a:p>
        </p:txBody>
      </p:sp>
    </p:spTree>
    <p:extLst>
      <p:ext uri="{BB962C8B-B14F-4D97-AF65-F5344CB8AC3E}">
        <p14:creationId xmlns:p14="http://schemas.microsoft.com/office/powerpoint/2010/main" val="2804583057"/>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E9F79F-1210-4BE3-B153-D94840AB675C}"/>
              </a:ext>
            </a:extLst>
          </p:cNvPr>
          <p:cNvSpPr>
            <a:spLocks noGrp="1"/>
          </p:cNvSpPr>
          <p:nvPr>
            <p:ph type="title"/>
          </p:nvPr>
        </p:nvSpPr>
        <p:spPr/>
        <p:txBody>
          <a:bodyPr/>
          <a:lstStyle/>
          <a:p>
            <a:r>
              <a:rPr lang="pt-BR" dirty="0"/>
              <a:t>Jogos Populares/Tradicionais</a:t>
            </a:r>
          </a:p>
        </p:txBody>
      </p:sp>
      <p:sp>
        <p:nvSpPr>
          <p:cNvPr id="3" name="Espaço Reservado para Conteúdo 2">
            <a:extLst>
              <a:ext uri="{FF2B5EF4-FFF2-40B4-BE49-F238E27FC236}">
                <a16:creationId xmlns:a16="http://schemas.microsoft.com/office/drawing/2014/main" id="{B7D83FAD-BC2F-4B43-A874-0024E939B849}"/>
              </a:ext>
            </a:extLst>
          </p:cNvPr>
          <p:cNvSpPr>
            <a:spLocks noGrp="1"/>
          </p:cNvSpPr>
          <p:nvPr>
            <p:ph idx="1"/>
          </p:nvPr>
        </p:nvSpPr>
        <p:spPr>
          <a:xfrm>
            <a:off x="1154954" y="2510734"/>
            <a:ext cx="8761412" cy="2286552"/>
          </a:xfrm>
        </p:spPr>
        <p:txBody>
          <a:bodyPr/>
          <a:lstStyle/>
          <a:p>
            <a:r>
              <a:rPr lang="pt-BR" dirty="0">
                <a:solidFill>
                  <a:schemeClr val="accent1">
                    <a:lumMod val="75000"/>
                  </a:schemeClr>
                </a:solidFill>
              </a:rPr>
              <a:t>Os jogos tradicionais são muito antigos, praticados desde há séculos e são transmitidos oralmente de geração em geração. Pode dizer-se que os jogos tradicionais são criados pelos seus praticantes a partir do reportório dos mais velhos e adaptados às características do local.</a:t>
            </a:r>
          </a:p>
          <a:p>
            <a:r>
              <a:rPr lang="pt-BR" dirty="0">
                <a:solidFill>
                  <a:schemeClr val="accent1">
                    <a:lumMod val="75000"/>
                  </a:schemeClr>
                </a:solidFill>
              </a:rPr>
              <a:t>É uma atividade ou ocupação voluntária, exercida dentro de certos e determinados limites de tempo e espaço, seguindo regras livremente consentidas, mas obrigatórias.</a:t>
            </a:r>
          </a:p>
        </p:txBody>
      </p:sp>
    </p:spTree>
    <p:extLst>
      <p:ext uri="{BB962C8B-B14F-4D97-AF65-F5344CB8AC3E}">
        <p14:creationId xmlns:p14="http://schemas.microsoft.com/office/powerpoint/2010/main" val="2240830592"/>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DB610E-779B-4E22-8BEB-CFA3F3B1FBDA}"/>
              </a:ext>
            </a:extLst>
          </p:cNvPr>
          <p:cNvSpPr>
            <a:spLocks noGrp="1"/>
          </p:cNvSpPr>
          <p:nvPr>
            <p:ph type="title"/>
          </p:nvPr>
        </p:nvSpPr>
        <p:spPr/>
        <p:txBody>
          <a:bodyPr/>
          <a:lstStyle/>
          <a:p>
            <a:r>
              <a:rPr lang="pt-BR" dirty="0"/>
              <a:t>Exemplo: Corre, Cutia </a:t>
            </a:r>
          </a:p>
        </p:txBody>
      </p:sp>
      <p:sp>
        <p:nvSpPr>
          <p:cNvPr id="3" name="Espaço Reservado para Conteúdo 2">
            <a:extLst>
              <a:ext uri="{FF2B5EF4-FFF2-40B4-BE49-F238E27FC236}">
                <a16:creationId xmlns:a16="http://schemas.microsoft.com/office/drawing/2014/main" id="{92E23E17-7776-4118-9A91-116CAA9BA9C7}"/>
              </a:ext>
            </a:extLst>
          </p:cNvPr>
          <p:cNvSpPr>
            <a:spLocks noGrp="1"/>
          </p:cNvSpPr>
          <p:nvPr>
            <p:ph idx="1"/>
          </p:nvPr>
        </p:nvSpPr>
        <p:spPr>
          <a:xfrm>
            <a:off x="1154953" y="2574049"/>
            <a:ext cx="8761412" cy="3044872"/>
          </a:xfrm>
        </p:spPr>
        <p:txBody>
          <a:bodyPr/>
          <a:lstStyle/>
          <a:p>
            <a:pPr fontAlgn="base"/>
            <a:r>
              <a:rPr lang="pt-BR" dirty="0">
                <a:solidFill>
                  <a:schemeClr val="accent1">
                    <a:lumMod val="75000"/>
                  </a:schemeClr>
                </a:solidFill>
              </a:rPr>
              <a:t>Também chamada de “Lenço atrás”, essa brincadeira de roda é muito popular entre as crianças. Sentados em roda e com os olhos fechados, uma pessoa fica em pé cantando a música com um lenço na mão (que pode ser também algum outro objeto) caminhando em volta da roda. No final da canção, quem está de pé pergunta “Posso jogar?”.</a:t>
            </a:r>
          </a:p>
          <a:p>
            <a:pPr fontAlgn="base"/>
            <a:r>
              <a:rPr lang="pt-BR" dirty="0">
                <a:solidFill>
                  <a:schemeClr val="accent1">
                    <a:lumMod val="75000"/>
                  </a:schemeClr>
                </a:solidFill>
              </a:rPr>
              <a:t>Nesse momento, ela escolhe uma das crianças sentadas e deixa o lenço atrás. Depois de abrirem o olho, quem foi escolhido, pega o lenço e corre atrás de quem estava cantando. Se quem estava cantando, conseguir correr sem ser pego e sentar no lugar em que o outro estava, fica salvo. Caso contrário, se quem estava cantando for pego, ele começará novamente.</a:t>
            </a:r>
          </a:p>
        </p:txBody>
      </p:sp>
    </p:spTree>
    <p:extLst>
      <p:ext uri="{BB962C8B-B14F-4D97-AF65-F5344CB8AC3E}">
        <p14:creationId xmlns:p14="http://schemas.microsoft.com/office/powerpoint/2010/main" val="357240422"/>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5E6DA-1C39-4515-BE3A-0205079F00D2}"/>
              </a:ext>
            </a:extLst>
          </p:cNvPr>
          <p:cNvSpPr>
            <a:spLocks noGrp="1"/>
          </p:cNvSpPr>
          <p:nvPr>
            <p:ph type="title"/>
          </p:nvPr>
        </p:nvSpPr>
        <p:spPr/>
        <p:txBody>
          <a:bodyPr/>
          <a:lstStyle/>
          <a:p>
            <a:r>
              <a:rPr lang="pt-BR" dirty="0"/>
              <a:t>Jogos Eletrônicos</a:t>
            </a:r>
          </a:p>
        </p:txBody>
      </p:sp>
      <p:sp>
        <p:nvSpPr>
          <p:cNvPr id="3" name="Espaço Reservado para Conteúdo 2">
            <a:extLst>
              <a:ext uri="{FF2B5EF4-FFF2-40B4-BE49-F238E27FC236}">
                <a16:creationId xmlns:a16="http://schemas.microsoft.com/office/drawing/2014/main" id="{45BA66B5-FE56-431C-B90C-7CEE71B89D15}"/>
              </a:ext>
            </a:extLst>
          </p:cNvPr>
          <p:cNvSpPr>
            <a:spLocks noGrp="1"/>
          </p:cNvSpPr>
          <p:nvPr>
            <p:ph idx="1"/>
          </p:nvPr>
        </p:nvSpPr>
        <p:spPr>
          <a:xfrm>
            <a:off x="1154953" y="2529603"/>
            <a:ext cx="8761412" cy="1266135"/>
          </a:xfrm>
        </p:spPr>
        <p:txBody>
          <a:bodyPr/>
          <a:lstStyle/>
          <a:p>
            <a:r>
              <a:rPr lang="pt-BR" dirty="0">
                <a:solidFill>
                  <a:schemeClr val="accent1">
                    <a:lumMod val="75000"/>
                  </a:schemeClr>
                </a:solidFill>
              </a:rPr>
              <a:t>O jogo eletrônico, videojogo ou videogame é aquele que usa a tecnologia de computador. Ele pode ser jogado em computadores pessoais (dentre eles tablets e telefones celulares), em máquinas de fliperama ou em consoles. Os consoles são conectados a controles manuais e a um aparelho de televisão.</a:t>
            </a:r>
          </a:p>
        </p:txBody>
      </p:sp>
    </p:spTree>
    <p:extLst>
      <p:ext uri="{BB962C8B-B14F-4D97-AF65-F5344CB8AC3E}">
        <p14:creationId xmlns:p14="http://schemas.microsoft.com/office/powerpoint/2010/main" val="2558885280"/>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24C1A0-A854-4809-87FF-03D710EEF613}"/>
              </a:ext>
            </a:extLst>
          </p:cNvPr>
          <p:cNvSpPr>
            <a:spLocks noGrp="1"/>
          </p:cNvSpPr>
          <p:nvPr>
            <p:ph type="title"/>
          </p:nvPr>
        </p:nvSpPr>
        <p:spPr/>
        <p:txBody>
          <a:bodyPr/>
          <a:lstStyle/>
          <a:p>
            <a:r>
              <a:rPr lang="pt-BR" dirty="0"/>
              <a:t>Exemplo: Just Dance NOW</a:t>
            </a:r>
          </a:p>
        </p:txBody>
      </p:sp>
      <p:sp>
        <p:nvSpPr>
          <p:cNvPr id="3" name="Espaço Reservado para Conteúdo 2">
            <a:extLst>
              <a:ext uri="{FF2B5EF4-FFF2-40B4-BE49-F238E27FC236}">
                <a16:creationId xmlns:a16="http://schemas.microsoft.com/office/drawing/2014/main" id="{31CD9542-E207-4633-9821-3BBC4C59C905}"/>
              </a:ext>
            </a:extLst>
          </p:cNvPr>
          <p:cNvSpPr>
            <a:spLocks noGrp="1"/>
          </p:cNvSpPr>
          <p:nvPr>
            <p:ph idx="1"/>
          </p:nvPr>
        </p:nvSpPr>
        <p:spPr>
          <a:xfrm>
            <a:off x="1154955" y="2603500"/>
            <a:ext cx="8761412" cy="2034761"/>
          </a:xfrm>
        </p:spPr>
        <p:txBody>
          <a:bodyPr/>
          <a:lstStyle/>
          <a:p>
            <a:r>
              <a:rPr lang="pt-BR" dirty="0">
                <a:solidFill>
                  <a:schemeClr val="accent1">
                    <a:lumMod val="75000"/>
                  </a:schemeClr>
                </a:solidFill>
              </a:rPr>
              <a:t>A franquia de games musicais Just Dance liberou essa versão especial que pode ser acessada sem os tradicionais consoles, de graça. O usuário escolhe uma música que esteja disponível, num catálogo com mais de 500 opções, e a única coisa que ele tem que fazer é se divertir dançando, acompanhando a coreografia na tela do navegador. O objetivo, além da diversão, é fazer a coreografia mais parecida possível. Pode ser jogado em uma área aberta ou em um lugar fechado, contanto que tenha bastante espaço.</a:t>
            </a:r>
          </a:p>
        </p:txBody>
      </p:sp>
    </p:spTree>
    <p:extLst>
      <p:ext uri="{BB962C8B-B14F-4D97-AF65-F5344CB8AC3E}">
        <p14:creationId xmlns:p14="http://schemas.microsoft.com/office/powerpoint/2010/main" val="1123172920"/>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E211DA-0B0C-41FD-B383-AAAE5D3FC84F}"/>
              </a:ext>
            </a:extLst>
          </p:cNvPr>
          <p:cNvSpPr>
            <a:spLocks noGrp="1"/>
          </p:cNvSpPr>
          <p:nvPr>
            <p:ph type="title"/>
          </p:nvPr>
        </p:nvSpPr>
        <p:spPr/>
        <p:txBody>
          <a:bodyPr/>
          <a:lstStyle/>
          <a:p>
            <a:r>
              <a:rPr lang="pt-BR" dirty="0"/>
              <a:t>Jogos de Adivinhação</a:t>
            </a:r>
          </a:p>
        </p:txBody>
      </p:sp>
      <p:sp>
        <p:nvSpPr>
          <p:cNvPr id="3" name="Espaço Reservado para Conteúdo 2">
            <a:extLst>
              <a:ext uri="{FF2B5EF4-FFF2-40B4-BE49-F238E27FC236}">
                <a16:creationId xmlns:a16="http://schemas.microsoft.com/office/drawing/2014/main" id="{58035EBE-87FE-47A4-B522-BFEE719AF08B}"/>
              </a:ext>
            </a:extLst>
          </p:cNvPr>
          <p:cNvSpPr>
            <a:spLocks noGrp="1"/>
          </p:cNvSpPr>
          <p:nvPr>
            <p:ph idx="1"/>
          </p:nvPr>
        </p:nvSpPr>
        <p:spPr>
          <a:xfrm>
            <a:off x="1154954" y="2477880"/>
            <a:ext cx="8761412" cy="1902239"/>
          </a:xfrm>
        </p:spPr>
        <p:txBody>
          <a:bodyPr/>
          <a:lstStyle/>
          <a:p>
            <a:r>
              <a:rPr lang="pt-BR" dirty="0">
                <a:solidFill>
                  <a:schemeClr val="accent1">
                    <a:lumMod val="75000"/>
                  </a:schemeClr>
                </a:solidFill>
              </a:rPr>
              <a:t>Um jogo de adivinhação é um jogo onde o objetivo é adivinhar algum tipo de informação, como uma palavra, uma frase, um título ou a localização de um objeto.</a:t>
            </a:r>
          </a:p>
          <a:p>
            <a:r>
              <a:rPr lang="pt-BR" dirty="0">
                <a:solidFill>
                  <a:schemeClr val="accent1">
                    <a:lumMod val="75000"/>
                  </a:schemeClr>
                </a:solidFill>
              </a:rPr>
              <a:t>Muitos desses jogos são praticados cooperativamente. Em alguns jogos uns jogadores sabem a resposta, mas não podem dizê-la aos outros: ao invés disso, devem ajudá-los a adivinhar.</a:t>
            </a:r>
          </a:p>
          <a:p>
            <a:endParaRPr lang="pt-BR" dirty="0"/>
          </a:p>
        </p:txBody>
      </p:sp>
    </p:spTree>
    <p:extLst>
      <p:ext uri="{BB962C8B-B14F-4D97-AF65-F5344CB8AC3E}">
        <p14:creationId xmlns:p14="http://schemas.microsoft.com/office/powerpoint/2010/main" val="4159303735"/>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0885F2-F370-4E03-9086-C8A3D9BCC54A}"/>
              </a:ext>
            </a:extLst>
          </p:cNvPr>
          <p:cNvSpPr>
            <a:spLocks noGrp="1"/>
          </p:cNvSpPr>
          <p:nvPr>
            <p:ph type="title"/>
          </p:nvPr>
        </p:nvSpPr>
        <p:spPr/>
        <p:txBody>
          <a:bodyPr/>
          <a:lstStyle/>
          <a:p>
            <a:r>
              <a:rPr lang="pt-BR" dirty="0"/>
              <a:t>Exemplo: Jogo da Forca</a:t>
            </a:r>
          </a:p>
        </p:txBody>
      </p:sp>
      <p:sp>
        <p:nvSpPr>
          <p:cNvPr id="3" name="Espaço Reservado para Conteúdo 2">
            <a:extLst>
              <a:ext uri="{FF2B5EF4-FFF2-40B4-BE49-F238E27FC236}">
                <a16:creationId xmlns:a16="http://schemas.microsoft.com/office/drawing/2014/main" id="{19D29034-202C-460C-9D75-47E42326EDD9}"/>
              </a:ext>
            </a:extLst>
          </p:cNvPr>
          <p:cNvSpPr>
            <a:spLocks noGrp="1"/>
          </p:cNvSpPr>
          <p:nvPr>
            <p:ph idx="1"/>
          </p:nvPr>
        </p:nvSpPr>
        <p:spPr>
          <a:xfrm>
            <a:off x="1154953" y="2656785"/>
            <a:ext cx="8761412" cy="1544430"/>
          </a:xfrm>
        </p:spPr>
        <p:txBody>
          <a:bodyPr/>
          <a:lstStyle/>
          <a:p>
            <a:r>
              <a:rPr lang="pt-BR" dirty="0">
                <a:solidFill>
                  <a:schemeClr val="accent1">
                    <a:lumMod val="75000"/>
                  </a:schemeClr>
                </a:solidFill>
              </a:rPr>
              <a:t>O jogo da forca é um jogo em que o jogador tem que acertar qual é a palavra proposta, tendo como dica o número de letras e o tema ligado à palavra. A cada letra errada, é desenhada uma parte do corpo do enforcado. E, assim que o bonequinho é completado, o adivinhador perde a partida. Mas caso consiga acertar a palavra antes, ele ganha.</a:t>
            </a:r>
          </a:p>
        </p:txBody>
      </p:sp>
    </p:spTree>
    <p:extLst>
      <p:ext uri="{BB962C8B-B14F-4D97-AF65-F5344CB8AC3E}">
        <p14:creationId xmlns:p14="http://schemas.microsoft.com/office/powerpoint/2010/main" val="3846613361"/>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E26D8630-1BD6-43B7-BF7C-8FB52FEC441C}"/>
              </a:ext>
            </a:extLst>
          </p:cNvPr>
          <p:cNvSpPr txBox="1"/>
          <p:nvPr/>
        </p:nvSpPr>
        <p:spPr>
          <a:xfrm>
            <a:off x="1325217" y="474345"/>
            <a:ext cx="9541566" cy="5909310"/>
          </a:xfrm>
          <a:prstGeom prst="rect">
            <a:avLst/>
          </a:prstGeom>
          <a:noFill/>
        </p:spPr>
        <p:txBody>
          <a:bodyPr wrap="square" rtlCol="0">
            <a:spAutoFit/>
          </a:bodyPr>
          <a:lstStyle/>
          <a:p>
            <a:pPr marL="285750" indent="-285750">
              <a:buFont typeface="Arial" panose="020B0604020202020204" pitchFamily="34" charset="0"/>
              <a:buChar char="•"/>
            </a:pPr>
            <a:r>
              <a:rPr lang="pt-BR" dirty="0">
                <a:solidFill>
                  <a:schemeClr val="accent1">
                    <a:lumMod val="75000"/>
                  </a:schemeClr>
                </a:solidFill>
                <a:hlinkClick r:id="rId2">
                  <a:extLst>
                    <a:ext uri="{A12FA001-AC4F-418D-AE19-62706E023703}">
                      <ahyp:hlinkClr xmlns:ahyp="http://schemas.microsoft.com/office/drawing/2018/hyperlinkcolor" val="tx"/>
                    </a:ext>
                  </a:extLst>
                </a:hlinkClick>
              </a:rPr>
              <a:t>https://www.todamateria.com.br/jogos-cooperativos-o-que-sao-e-exemplos/</a:t>
            </a:r>
            <a:endParaRPr lang="pt-BR" dirty="0">
              <a:solidFill>
                <a:schemeClr val="accent1">
                  <a:lumMod val="75000"/>
                </a:schemeClr>
              </a:solidFill>
            </a:endParaRPr>
          </a:p>
          <a:p>
            <a:pPr marL="285750" indent="-285750">
              <a:buFont typeface="Arial" panose="020B0604020202020204" pitchFamily="34" charset="0"/>
              <a:buChar char="•"/>
            </a:pPr>
            <a:r>
              <a:rPr lang="pt-BR" dirty="0">
                <a:solidFill>
                  <a:schemeClr val="accent1">
                    <a:lumMod val="75000"/>
                  </a:schemeClr>
                </a:solidFill>
                <a:hlinkClick r:id="rId3">
                  <a:extLst>
                    <a:ext uri="{A12FA001-AC4F-418D-AE19-62706E023703}">
                      <ahyp:hlinkClr xmlns:ahyp="http://schemas.microsoft.com/office/drawing/2018/hyperlinkcolor" val="tx"/>
                    </a:ext>
                  </a:extLst>
                </a:hlinkClick>
              </a:rPr>
              <a:t>https://www.educamaisbrasil.com.br/enem/educacao-fisica/educacao-fisica-adaptada</a:t>
            </a:r>
            <a:endParaRPr lang="pt-BR" dirty="0">
              <a:solidFill>
                <a:schemeClr val="accent1">
                  <a:lumMod val="75000"/>
                </a:schemeClr>
              </a:solidFill>
            </a:endParaRPr>
          </a:p>
          <a:p>
            <a:pPr marL="285750" indent="-285750">
              <a:buFont typeface="Arial" panose="020B0604020202020204" pitchFamily="34" charset="0"/>
              <a:buChar char="•"/>
            </a:pPr>
            <a:r>
              <a:rPr lang="pt-BR" dirty="0">
                <a:solidFill>
                  <a:schemeClr val="accent1">
                    <a:lumMod val="75000"/>
                  </a:schemeClr>
                </a:solidFill>
                <a:hlinkClick r:id="rId4">
                  <a:extLst>
                    <a:ext uri="{A12FA001-AC4F-418D-AE19-62706E023703}">
                      <ahyp:hlinkClr xmlns:ahyp="http://schemas.microsoft.com/office/drawing/2018/hyperlinkcolor" val="tx"/>
                    </a:ext>
                  </a:extLst>
                </a:hlinkClick>
              </a:rPr>
              <a:t>https://pt.wikipedia.org/wiki/Lista_de_jogos_de_tabuleiro</a:t>
            </a:r>
            <a:endParaRPr lang="pt-BR" dirty="0">
              <a:solidFill>
                <a:schemeClr val="accent1">
                  <a:lumMod val="75000"/>
                </a:schemeClr>
              </a:solidFill>
            </a:endParaRPr>
          </a:p>
          <a:p>
            <a:pPr marL="285750" indent="-285750">
              <a:buFont typeface="Arial" panose="020B0604020202020204" pitchFamily="34" charset="0"/>
              <a:buChar char="•"/>
            </a:pPr>
            <a:r>
              <a:rPr lang="pt-BR" dirty="0">
                <a:solidFill>
                  <a:schemeClr val="accent1">
                    <a:lumMod val="75000"/>
                  </a:schemeClr>
                </a:solidFill>
                <a:hlinkClick r:id="rId5">
                  <a:extLst>
                    <a:ext uri="{A12FA001-AC4F-418D-AE19-62706E023703}">
                      <ahyp:hlinkClr xmlns:ahyp="http://schemas.microsoft.com/office/drawing/2018/hyperlinkcolor" val="tx"/>
                    </a:ext>
                  </a:extLst>
                </a:hlinkClick>
              </a:rPr>
              <a:t>https://pt.wikipedia.org/wiki/</a:t>
            </a:r>
            <a:r>
              <a:rPr lang="pt-BR" dirty="0" err="1">
                <a:solidFill>
                  <a:schemeClr val="accent1">
                    <a:lumMod val="75000"/>
                  </a:schemeClr>
                </a:solidFill>
                <a:hlinkClick r:id="rId5">
                  <a:extLst>
                    <a:ext uri="{A12FA001-AC4F-418D-AE19-62706E023703}">
                      <ahyp:hlinkClr xmlns:ahyp="http://schemas.microsoft.com/office/drawing/2018/hyperlinkcolor" val="tx"/>
                    </a:ext>
                  </a:extLst>
                </a:hlinkClick>
              </a:rPr>
              <a:t>Batalha_naval</a:t>
            </a:r>
            <a:r>
              <a:rPr lang="pt-BR" dirty="0">
                <a:solidFill>
                  <a:schemeClr val="accent1">
                    <a:lumMod val="75000"/>
                  </a:schemeClr>
                </a:solidFill>
                <a:hlinkClick r:id="rId5">
                  <a:extLst>
                    <a:ext uri="{A12FA001-AC4F-418D-AE19-62706E023703}">
                      <ahyp:hlinkClr xmlns:ahyp="http://schemas.microsoft.com/office/drawing/2018/hyperlinkcolor" val="tx"/>
                    </a:ext>
                  </a:extLst>
                </a:hlinkClick>
              </a:rPr>
              <a:t>_(jogo)</a:t>
            </a:r>
            <a:endParaRPr lang="pt-BR" dirty="0">
              <a:solidFill>
                <a:schemeClr val="accent1">
                  <a:lumMod val="75000"/>
                </a:schemeClr>
              </a:solidFill>
            </a:endParaRPr>
          </a:p>
          <a:p>
            <a:pPr marL="285750" indent="-285750">
              <a:buFont typeface="Arial" panose="020B0604020202020204" pitchFamily="34" charset="0"/>
              <a:buChar char="•"/>
            </a:pPr>
            <a:r>
              <a:rPr lang="pt-BR" dirty="0">
                <a:solidFill>
                  <a:schemeClr val="accent1">
                    <a:lumMod val="75000"/>
                  </a:schemeClr>
                </a:solidFill>
                <a:hlinkClick r:id="rId6">
                  <a:extLst>
                    <a:ext uri="{A12FA001-AC4F-418D-AE19-62706E023703}">
                      <ahyp:hlinkClr xmlns:ahyp="http://schemas.microsoft.com/office/drawing/2018/hyperlinkcolor" val="tx"/>
                    </a:ext>
                  </a:extLst>
                </a:hlinkClick>
              </a:rPr>
              <a:t>https://www.todamateria.com.br/tenis-de-mesa/</a:t>
            </a:r>
            <a:endParaRPr lang="pt-BR" dirty="0">
              <a:solidFill>
                <a:schemeClr val="accent1">
                  <a:lumMod val="75000"/>
                </a:schemeClr>
              </a:solidFill>
            </a:endParaRPr>
          </a:p>
          <a:p>
            <a:pPr marL="285750" indent="-285750">
              <a:buFont typeface="Arial" panose="020B0604020202020204" pitchFamily="34" charset="0"/>
              <a:buChar char="•"/>
            </a:pPr>
            <a:r>
              <a:rPr lang="pt-BR" dirty="0">
                <a:solidFill>
                  <a:schemeClr val="accent1">
                    <a:lumMod val="75000"/>
                  </a:schemeClr>
                </a:solidFill>
                <a:hlinkClick r:id="rId7">
                  <a:extLst>
                    <a:ext uri="{A12FA001-AC4F-418D-AE19-62706E023703}">
                      <ahyp:hlinkClr xmlns:ahyp="http://schemas.microsoft.com/office/drawing/2018/hyperlinkcolor" val="tx"/>
                    </a:ext>
                  </a:extLst>
                </a:hlinkClick>
              </a:rPr>
              <a:t>https://pt.wikipedia.org/wiki/Jogo_de_mesa</a:t>
            </a:r>
            <a:endParaRPr lang="pt-BR" dirty="0">
              <a:solidFill>
                <a:schemeClr val="accent1">
                  <a:lumMod val="75000"/>
                </a:schemeClr>
              </a:solidFill>
            </a:endParaRPr>
          </a:p>
          <a:p>
            <a:pPr marL="285750" indent="-285750">
              <a:buFont typeface="Arial" panose="020B0604020202020204" pitchFamily="34" charset="0"/>
              <a:buChar char="•"/>
            </a:pPr>
            <a:r>
              <a:rPr lang="pt-BR" dirty="0">
                <a:solidFill>
                  <a:schemeClr val="accent1">
                    <a:lumMod val="75000"/>
                  </a:schemeClr>
                </a:solidFill>
                <a:hlinkClick r:id="rId8">
                  <a:extLst>
                    <a:ext uri="{A12FA001-AC4F-418D-AE19-62706E023703}">
                      <ahyp:hlinkClr xmlns:ahyp="http://schemas.microsoft.com/office/drawing/2018/hyperlinkcolor" val="tx"/>
                    </a:ext>
                  </a:extLst>
                </a:hlinkClick>
              </a:rPr>
              <a:t>https://pt.wikipedia.org/wiki/Jogos_de_cartas</a:t>
            </a:r>
            <a:endParaRPr lang="pt-BR" dirty="0">
              <a:solidFill>
                <a:schemeClr val="accent1">
                  <a:lumMod val="75000"/>
                </a:schemeClr>
              </a:solidFill>
            </a:endParaRPr>
          </a:p>
          <a:p>
            <a:pPr marL="285750" indent="-285750">
              <a:buFont typeface="Arial" panose="020B0604020202020204" pitchFamily="34" charset="0"/>
              <a:buChar char="•"/>
            </a:pPr>
            <a:r>
              <a:rPr lang="pt-BR" dirty="0">
                <a:solidFill>
                  <a:schemeClr val="accent1">
                    <a:lumMod val="75000"/>
                  </a:schemeClr>
                </a:solidFill>
                <a:hlinkClick r:id="rId9">
                  <a:extLst>
                    <a:ext uri="{A12FA001-AC4F-418D-AE19-62706E023703}">
                      <ahyp:hlinkClr xmlns:ahyp="http://schemas.microsoft.com/office/drawing/2018/hyperlinkcolor" val="tx"/>
                    </a:ext>
                  </a:extLst>
                </a:hlinkClick>
              </a:rPr>
              <a:t>https://clubinho.xalingo.com.br/dicas/jogos-com-baralho#:~:</a:t>
            </a:r>
            <a:r>
              <a:rPr lang="pt-BR" dirty="0" err="1">
                <a:solidFill>
                  <a:schemeClr val="accent1">
                    <a:lumMod val="75000"/>
                  </a:schemeClr>
                </a:solidFill>
                <a:hlinkClick r:id="rId9">
                  <a:extLst>
                    <a:ext uri="{A12FA001-AC4F-418D-AE19-62706E023703}">
                      <ahyp:hlinkClr xmlns:ahyp="http://schemas.microsoft.com/office/drawing/2018/hyperlinkcolor" val="tx"/>
                    </a:ext>
                  </a:extLst>
                </a:hlinkClick>
              </a:rPr>
              <a:t>text</a:t>
            </a:r>
            <a:r>
              <a:rPr lang="pt-BR" dirty="0">
                <a:solidFill>
                  <a:schemeClr val="accent1">
                    <a:lumMod val="75000"/>
                  </a:schemeClr>
                </a:solidFill>
                <a:hlinkClick r:id="rId9">
                  <a:extLst>
                    <a:ext uri="{A12FA001-AC4F-418D-AE19-62706E023703}">
                      <ahyp:hlinkClr xmlns:ahyp="http://schemas.microsoft.com/office/drawing/2018/hyperlinkcolor" val="tx"/>
                    </a:ext>
                  </a:extLst>
                </a:hlinkClick>
              </a:rPr>
              <a:t>=Inicia%2Dse%20o%20jogo%20embaralhando,cartas%20que%20est%C3%A1%20na%20mesa.</a:t>
            </a:r>
            <a:endParaRPr lang="pt-BR" dirty="0">
              <a:solidFill>
                <a:schemeClr val="accent1">
                  <a:lumMod val="75000"/>
                </a:schemeClr>
              </a:solidFill>
            </a:endParaRPr>
          </a:p>
          <a:p>
            <a:pPr marL="285750" indent="-285750">
              <a:buFont typeface="Arial" panose="020B0604020202020204" pitchFamily="34" charset="0"/>
              <a:buChar char="•"/>
            </a:pPr>
            <a:r>
              <a:rPr lang="pt-BR" dirty="0">
                <a:solidFill>
                  <a:schemeClr val="accent1">
                    <a:lumMod val="75000"/>
                  </a:schemeClr>
                </a:solidFill>
                <a:hlinkClick r:id="rId10">
                  <a:extLst>
                    <a:ext uri="{A12FA001-AC4F-418D-AE19-62706E023703}">
                      <ahyp:hlinkClr xmlns:ahyp="http://schemas.microsoft.com/office/drawing/2018/hyperlinkcolor" val="tx"/>
                    </a:ext>
                  </a:extLst>
                </a:hlinkClick>
              </a:rPr>
              <a:t>https://conceito.de/jogos-desportivos</a:t>
            </a:r>
            <a:endParaRPr lang="pt-BR" dirty="0">
              <a:solidFill>
                <a:schemeClr val="accent1">
                  <a:lumMod val="75000"/>
                </a:schemeClr>
              </a:solidFill>
            </a:endParaRPr>
          </a:p>
          <a:p>
            <a:pPr marL="285750" indent="-285750">
              <a:buFont typeface="Arial" panose="020B0604020202020204" pitchFamily="34" charset="0"/>
              <a:buChar char="•"/>
            </a:pPr>
            <a:r>
              <a:rPr lang="pt-BR" dirty="0">
                <a:solidFill>
                  <a:schemeClr val="accent1">
                    <a:lumMod val="75000"/>
                  </a:schemeClr>
                </a:solidFill>
                <a:hlinkClick r:id="rId11">
                  <a:extLst>
                    <a:ext uri="{A12FA001-AC4F-418D-AE19-62706E023703}">
                      <ahyp:hlinkClr xmlns:ahyp="http://schemas.microsoft.com/office/drawing/2018/hyperlinkcolor" val="tx"/>
                    </a:ext>
                  </a:extLst>
                </a:hlinkClick>
              </a:rPr>
              <a:t>https://www.educamaisbrasil.com.br/enem/educacao-fisica/beisebol</a:t>
            </a:r>
            <a:endParaRPr lang="pt-BR" dirty="0">
              <a:solidFill>
                <a:schemeClr val="accent1">
                  <a:lumMod val="75000"/>
                </a:schemeClr>
              </a:solidFill>
            </a:endParaRPr>
          </a:p>
          <a:p>
            <a:pPr marL="285750" indent="-285750">
              <a:buFont typeface="Arial" panose="020B0604020202020204" pitchFamily="34" charset="0"/>
              <a:buChar char="•"/>
            </a:pPr>
            <a:r>
              <a:rPr lang="pt-BR" dirty="0">
                <a:solidFill>
                  <a:schemeClr val="accent1">
                    <a:lumMod val="75000"/>
                  </a:schemeClr>
                </a:solidFill>
                <a:hlinkClick r:id="rId12">
                  <a:extLst>
                    <a:ext uri="{A12FA001-AC4F-418D-AE19-62706E023703}">
                      <ahyp:hlinkClr xmlns:ahyp="http://schemas.microsoft.com/office/drawing/2018/hyperlinkcolor" val="tx"/>
                    </a:ext>
                  </a:extLst>
                </a:hlinkClick>
              </a:rPr>
              <a:t>https://www.significados.com.br/jogos-pre-desportivos/</a:t>
            </a:r>
            <a:endParaRPr lang="pt-BR" dirty="0">
              <a:solidFill>
                <a:schemeClr val="accent1">
                  <a:lumMod val="75000"/>
                </a:schemeClr>
              </a:solidFill>
            </a:endParaRPr>
          </a:p>
          <a:p>
            <a:pPr marL="285750" indent="-285750">
              <a:buFont typeface="Arial" panose="020B0604020202020204" pitchFamily="34" charset="0"/>
              <a:buChar char="•"/>
            </a:pPr>
            <a:r>
              <a:rPr lang="pt-BR" dirty="0">
                <a:solidFill>
                  <a:schemeClr val="accent1">
                    <a:lumMod val="75000"/>
                  </a:schemeClr>
                </a:solidFill>
                <a:hlinkClick r:id="rId13">
                  <a:extLst>
                    <a:ext uri="{A12FA001-AC4F-418D-AE19-62706E023703}">
                      <ahyp:hlinkClr xmlns:ahyp="http://schemas.microsoft.com/office/drawing/2018/hyperlinkcolor" val="tx"/>
                    </a:ext>
                  </a:extLst>
                </a:hlinkClick>
              </a:rPr>
              <a:t>http://www.educacaofisica.seed.pr.gov.br/modules/noticias/article.php?storyid=508</a:t>
            </a:r>
            <a:endParaRPr lang="pt-BR" dirty="0">
              <a:solidFill>
                <a:schemeClr val="accent1">
                  <a:lumMod val="75000"/>
                </a:schemeClr>
              </a:solidFill>
            </a:endParaRPr>
          </a:p>
          <a:p>
            <a:pPr marL="285750" indent="-285750">
              <a:buFont typeface="Arial" panose="020B0604020202020204" pitchFamily="34" charset="0"/>
              <a:buChar char="•"/>
            </a:pPr>
            <a:r>
              <a:rPr lang="pt-BR" dirty="0">
                <a:solidFill>
                  <a:schemeClr val="accent1">
                    <a:lumMod val="75000"/>
                  </a:schemeClr>
                </a:solidFill>
                <a:hlinkClick r:id="rId14">
                  <a:extLst>
                    <a:ext uri="{A12FA001-AC4F-418D-AE19-62706E023703}">
                      <ahyp:hlinkClr xmlns:ahyp="http://schemas.microsoft.com/office/drawing/2018/hyperlinkcolor" val="tx"/>
                    </a:ext>
                  </a:extLst>
                </a:hlinkClick>
              </a:rPr>
              <a:t>https://brainly.com.br/tarefa/6267133</a:t>
            </a:r>
            <a:endParaRPr lang="pt-BR" dirty="0">
              <a:solidFill>
                <a:schemeClr val="accent1">
                  <a:lumMod val="75000"/>
                </a:schemeClr>
              </a:solidFill>
            </a:endParaRPr>
          </a:p>
          <a:p>
            <a:pPr marL="285750" indent="-285750">
              <a:buFont typeface="Arial" panose="020B0604020202020204" pitchFamily="34" charset="0"/>
              <a:buChar char="•"/>
            </a:pPr>
            <a:r>
              <a:rPr lang="pt-BR" dirty="0">
                <a:solidFill>
                  <a:schemeClr val="accent1">
                    <a:lumMod val="75000"/>
                  </a:schemeClr>
                </a:solidFill>
                <a:hlinkClick r:id="rId15">
                  <a:extLst>
                    <a:ext uri="{A12FA001-AC4F-418D-AE19-62706E023703}">
                      <ahyp:hlinkClr xmlns:ahyp="http://schemas.microsoft.com/office/drawing/2018/hyperlinkcolor" val="tx"/>
                    </a:ext>
                  </a:extLst>
                </a:hlinkClick>
              </a:rPr>
              <a:t>https://br.leagueoflegends.com/pt-br/how-to-play/</a:t>
            </a:r>
            <a:endParaRPr lang="pt-BR" dirty="0">
              <a:solidFill>
                <a:schemeClr val="accent1">
                  <a:lumMod val="75000"/>
                </a:schemeClr>
              </a:solidFill>
            </a:endParaRPr>
          </a:p>
          <a:p>
            <a:pPr marL="285750" indent="-285750">
              <a:buFont typeface="Arial" panose="020B0604020202020204" pitchFamily="34" charset="0"/>
              <a:buChar char="•"/>
            </a:pPr>
            <a:r>
              <a:rPr lang="pt-BR" dirty="0">
                <a:solidFill>
                  <a:schemeClr val="accent1">
                    <a:lumMod val="75000"/>
                  </a:schemeClr>
                </a:solidFill>
                <a:hlinkClick r:id="rId16">
                  <a:extLst>
                    <a:ext uri="{A12FA001-AC4F-418D-AE19-62706E023703}">
                      <ahyp:hlinkClr xmlns:ahyp="http://schemas.microsoft.com/office/drawing/2018/hyperlinkcolor" val="tx"/>
                    </a:ext>
                  </a:extLst>
                </a:hlinkClick>
              </a:rPr>
              <a:t>https://sites.google.com/site/</a:t>
            </a:r>
            <a:r>
              <a:rPr lang="pt-BR" dirty="0" err="1">
                <a:solidFill>
                  <a:schemeClr val="accent1">
                    <a:lumMod val="75000"/>
                  </a:schemeClr>
                </a:solidFill>
                <a:hlinkClick r:id="rId16">
                  <a:extLst>
                    <a:ext uri="{A12FA001-AC4F-418D-AE19-62706E023703}">
                      <ahyp:hlinkClr xmlns:ahyp="http://schemas.microsoft.com/office/drawing/2018/hyperlinkcolor" val="tx"/>
                    </a:ext>
                  </a:extLst>
                </a:hlinkClick>
              </a:rPr>
              <a:t>jogostradicionaisepopulares</a:t>
            </a:r>
            <a:r>
              <a:rPr lang="pt-BR" dirty="0">
                <a:solidFill>
                  <a:schemeClr val="accent1">
                    <a:lumMod val="75000"/>
                  </a:schemeClr>
                </a:solidFill>
                <a:hlinkClick r:id="rId16">
                  <a:extLst>
                    <a:ext uri="{A12FA001-AC4F-418D-AE19-62706E023703}">
                      <ahyp:hlinkClr xmlns:ahyp="http://schemas.microsoft.com/office/drawing/2018/hyperlinkcolor" val="tx"/>
                    </a:ext>
                  </a:extLst>
                </a:hlinkClick>
              </a:rPr>
              <a:t>/#:~:text=Os%20jogos%20tradicionais%20s%C3%A3o%20muito,adaptados%20%C3%A0s%20caracter%C3%ADsticas%20do%20local.</a:t>
            </a:r>
            <a:endParaRPr lang="pt-BR" dirty="0">
              <a:solidFill>
                <a:schemeClr val="accent1">
                  <a:lumMod val="75000"/>
                </a:schemeClr>
              </a:solidFill>
            </a:endParaRPr>
          </a:p>
          <a:p>
            <a:pPr marL="285750" indent="-285750">
              <a:buFont typeface="Arial" panose="020B0604020202020204" pitchFamily="34" charset="0"/>
              <a:buChar char="•"/>
            </a:pPr>
            <a:r>
              <a:rPr lang="pt-BR" dirty="0">
                <a:solidFill>
                  <a:schemeClr val="accent1">
                    <a:lumMod val="75000"/>
                  </a:schemeClr>
                </a:solidFill>
                <a:hlinkClick r:id="rId17">
                  <a:extLst>
                    <a:ext uri="{A12FA001-AC4F-418D-AE19-62706E023703}">
                      <ahyp:hlinkClr xmlns:ahyp="http://schemas.microsoft.com/office/drawing/2018/hyperlinkcolor" val="tx"/>
                    </a:ext>
                  </a:extLst>
                </a:hlinkClick>
              </a:rPr>
              <a:t>https://www.todamateria.com.br/brincadeiras-de-roda/</a:t>
            </a:r>
            <a:endParaRPr lang="pt-BR" dirty="0">
              <a:solidFill>
                <a:schemeClr val="accent1">
                  <a:lumMod val="75000"/>
                </a:schemeClr>
              </a:solidFill>
            </a:endParaRPr>
          </a:p>
          <a:p>
            <a:pPr marL="285750" indent="-285750">
              <a:buFont typeface="Arial" panose="020B0604020202020204" pitchFamily="34" charset="0"/>
              <a:buChar char="•"/>
            </a:pPr>
            <a:r>
              <a:rPr lang="pt-BR" dirty="0">
                <a:solidFill>
                  <a:schemeClr val="accent1">
                    <a:lumMod val="75000"/>
                  </a:schemeClr>
                </a:solidFill>
                <a:hlinkClick r:id="rId18">
                  <a:extLst>
                    <a:ext uri="{A12FA001-AC4F-418D-AE19-62706E023703}">
                      <ahyp:hlinkClr xmlns:ahyp="http://schemas.microsoft.com/office/drawing/2018/hyperlinkcolor" val="tx"/>
                    </a:ext>
                  </a:extLst>
                </a:hlinkClick>
              </a:rPr>
              <a:t>https://tecnoblog.net/336892/como-jogar-just-dance-now-gratis/</a:t>
            </a:r>
            <a:endParaRPr lang="pt-BR" dirty="0">
              <a:solidFill>
                <a:schemeClr val="accent1">
                  <a:lumMod val="75000"/>
                </a:schemeClr>
              </a:solidFill>
            </a:endParaRPr>
          </a:p>
        </p:txBody>
      </p:sp>
    </p:spTree>
    <p:extLst>
      <p:ext uri="{BB962C8B-B14F-4D97-AF65-F5344CB8AC3E}">
        <p14:creationId xmlns:p14="http://schemas.microsoft.com/office/powerpoint/2010/main" val="1062986759"/>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F2F273-B004-48A2-A080-582E272DADB9}"/>
              </a:ext>
            </a:extLst>
          </p:cNvPr>
          <p:cNvSpPr>
            <a:spLocks noGrp="1"/>
          </p:cNvSpPr>
          <p:nvPr>
            <p:ph type="title"/>
          </p:nvPr>
        </p:nvSpPr>
        <p:spPr/>
        <p:txBody>
          <a:bodyPr/>
          <a:lstStyle/>
          <a:p>
            <a:r>
              <a:rPr lang="pt-BR" dirty="0"/>
              <a:t>Exemplo: </a:t>
            </a:r>
            <a:r>
              <a:rPr lang="pt-BR" b="1" dirty="0"/>
              <a:t>Caneta na garrafa</a:t>
            </a:r>
            <a:endParaRPr lang="pt-BR" dirty="0"/>
          </a:p>
        </p:txBody>
      </p:sp>
      <p:sp>
        <p:nvSpPr>
          <p:cNvPr id="3" name="Espaço Reservado para Conteúdo 2">
            <a:extLst>
              <a:ext uri="{FF2B5EF4-FFF2-40B4-BE49-F238E27FC236}">
                <a16:creationId xmlns:a16="http://schemas.microsoft.com/office/drawing/2014/main" id="{C7E81AC7-4873-4F55-AAAD-D100165CA361}"/>
              </a:ext>
            </a:extLst>
          </p:cNvPr>
          <p:cNvSpPr>
            <a:spLocks noGrp="1"/>
          </p:cNvSpPr>
          <p:nvPr>
            <p:ph idx="1"/>
          </p:nvPr>
        </p:nvSpPr>
        <p:spPr>
          <a:xfrm>
            <a:off x="1154953" y="2523986"/>
            <a:ext cx="10215410" cy="3850309"/>
          </a:xfrm>
        </p:spPr>
        <p:txBody>
          <a:bodyPr>
            <a:normAutofit/>
          </a:bodyPr>
          <a:lstStyle/>
          <a:p>
            <a:pPr fontAlgn="base"/>
            <a:r>
              <a:rPr lang="pt-BR" b="1" dirty="0">
                <a:solidFill>
                  <a:schemeClr val="accent1">
                    <a:lumMod val="75000"/>
                  </a:schemeClr>
                </a:solidFill>
              </a:rPr>
              <a:t>Objetivo geral</a:t>
            </a:r>
            <a:r>
              <a:rPr lang="pt-BR" dirty="0">
                <a:solidFill>
                  <a:schemeClr val="accent1">
                    <a:lumMod val="75000"/>
                  </a:schemeClr>
                </a:solidFill>
              </a:rPr>
              <a:t>: Exercitar a colaboração de todos para a resolução de uma tarefa comum.</a:t>
            </a:r>
          </a:p>
          <a:p>
            <a:pPr fontAlgn="base"/>
            <a:r>
              <a:rPr lang="pt-BR" b="1" dirty="0">
                <a:solidFill>
                  <a:schemeClr val="accent1">
                    <a:lumMod val="75000"/>
                  </a:schemeClr>
                </a:solidFill>
              </a:rPr>
              <a:t>Objetivo específico</a:t>
            </a:r>
            <a:r>
              <a:rPr lang="pt-BR" dirty="0">
                <a:solidFill>
                  <a:schemeClr val="accent1">
                    <a:lumMod val="75000"/>
                  </a:schemeClr>
                </a:solidFill>
              </a:rPr>
              <a:t>: Fazer com que a caneta entre no gargalo da garrafa.</a:t>
            </a:r>
          </a:p>
          <a:p>
            <a:pPr fontAlgn="base"/>
            <a:r>
              <a:rPr lang="pt-BR" b="1" dirty="0">
                <a:solidFill>
                  <a:schemeClr val="accent1">
                    <a:lumMod val="75000"/>
                  </a:schemeClr>
                </a:solidFill>
              </a:rPr>
              <a:t>Material necessário</a:t>
            </a:r>
            <a:r>
              <a:rPr lang="pt-BR" dirty="0">
                <a:solidFill>
                  <a:schemeClr val="accent1">
                    <a:lumMod val="75000"/>
                  </a:schemeClr>
                </a:solidFill>
              </a:rPr>
              <a:t>: Rolo de barbante, caneta e uma garrafa </a:t>
            </a:r>
            <a:r>
              <a:rPr lang="pt-BR" i="1" dirty="0">
                <a:solidFill>
                  <a:schemeClr val="accent1">
                    <a:lumMod val="75000"/>
                  </a:schemeClr>
                </a:solidFill>
              </a:rPr>
              <a:t>pet</a:t>
            </a:r>
            <a:r>
              <a:rPr lang="pt-BR" dirty="0">
                <a:solidFill>
                  <a:schemeClr val="accent1">
                    <a:lumMod val="75000"/>
                  </a:schemeClr>
                </a:solidFill>
              </a:rPr>
              <a:t>.</a:t>
            </a:r>
          </a:p>
          <a:p>
            <a:pPr fontAlgn="base"/>
            <a:r>
              <a:rPr lang="pt-BR" dirty="0">
                <a:solidFill>
                  <a:schemeClr val="accent1">
                    <a:lumMod val="75000"/>
                  </a:schemeClr>
                </a:solidFill>
              </a:rPr>
              <a:t>O barbante deve ser dividido em pedaços iguais de, mais ou menos, dois metros de comprimento, um por participante.</a:t>
            </a:r>
          </a:p>
          <a:p>
            <a:pPr fontAlgn="base"/>
            <a:r>
              <a:rPr lang="pt-BR" dirty="0">
                <a:solidFill>
                  <a:schemeClr val="accent1">
                    <a:lumMod val="75000"/>
                  </a:schemeClr>
                </a:solidFill>
              </a:rPr>
              <a:t>As pontas dos pedaços devem ser unidas e amarradas no centro. Nessa junção entre as partes, deve ser amarrado um pequeno pedaço de barbante (de aproximadamente 30 cm) preso a uma caneta.</a:t>
            </a:r>
          </a:p>
          <a:p>
            <a:pPr fontAlgn="base"/>
            <a:r>
              <a:rPr lang="pt-BR" dirty="0">
                <a:solidFill>
                  <a:schemeClr val="accent1">
                    <a:lumMod val="75000"/>
                  </a:schemeClr>
                </a:solidFill>
              </a:rPr>
              <a:t>A garrafa deve ser posta no chão e com as cordas esticadas, a equipe deve colocar a caneta dentro da garrafa. O mesmo pode ser feito com os alunos de olhos fechados ou de costas para a garrafa. Nesse caso, as instruções para o movimento deve ser dado por um dos colegas.</a:t>
            </a:r>
          </a:p>
        </p:txBody>
      </p:sp>
    </p:spTree>
    <p:extLst>
      <p:ext uri="{BB962C8B-B14F-4D97-AF65-F5344CB8AC3E}">
        <p14:creationId xmlns:p14="http://schemas.microsoft.com/office/powerpoint/2010/main" val="2449260319"/>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755EC6-2FB3-410F-90D4-80EC4CCC4E9E}"/>
              </a:ext>
            </a:extLst>
          </p:cNvPr>
          <p:cNvSpPr>
            <a:spLocks noGrp="1"/>
          </p:cNvSpPr>
          <p:nvPr>
            <p:ph type="title"/>
          </p:nvPr>
        </p:nvSpPr>
        <p:spPr/>
        <p:txBody>
          <a:bodyPr/>
          <a:lstStyle/>
          <a:p>
            <a:r>
              <a:rPr lang="pt-BR" dirty="0"/>
              <a:t>Jogos Recreativos</a:t>
            </a:r>
          </a:p>
        </p:txBody>
      </p:sp>
      <p:sp>
        <p:nvSpPr>
          <p:cNvPr id="3" name="Espaço Reservado para Conteúdo 2">
            <a:extLst>
              <a:ext uri="{FF2B5EF4-FFF2-40B4-BE49-F238E27FC236}">
                <a16:creationId xmlns:a16="http://schemas.microsoft.com/office/drawing/2014/main" id="{90340B21-1CF0-471C-B7AC-82976F70EB4F}"/>
              </a:ext>
            </a:extLst>
          </p:cNvPr>
          <p:cNvSpPr>
            <a:spLocks noGrp="1"/>
          </p:cNvSpPr>
          <p:nvPr>
            <p:ph idx="1"/>
          </p:nvPr>
        </p:nvSpPr>
        <p:spPr>
          <a:xfrm>
            <a:off x="1154954" y="2484231"/>
            <a:ext cx="8761412" cy="3134691"/>
          </a:xfrm>
        </p:spPr>
        <p:txBody>
          <a:bodyPr/>
          <a:lstStyle/>
          <a:p>
            <a:r>
              <a:rPr lang="pt-BR" dirty="0">
                <a:solidFill>
                  <a:schemeClr val="accent1">
                    <a:lumMod val="75000"/>
                  </a:schemeClr>
                </a:solidFill>
              </a:rPr>
              <a:t>Jogos recreativos são jogos lúdicos ou jogos populares que têm como objetivo divertir os jogadores. Recreativo é algo que dá prazer ou diverte.</a:t>
            </a:r>
          </a:p>
          <a:p>
            <a:r>
              <a:rPr lang="pt-BR" dirty="0">
                <a:solidFill>
                  <a:schemeClr val="accent1">
                    <a:lumMod val="75000"/>
                  </a:schemeClr>
                </a:solidFill>
              </a:rPr>
              <a:t>Os jogos recreativos têm como objetivo proporcionar recreação aos jogadores. Recreação é um substantivo que indica algo que é próprio para os momentos livres, uma paragem no trabalho para descansar e aliviar o estresse.</a:t>
            </a:r>
          </a:p>
          <a:p>
            <a:r>
              <a:rPr lang="pt-BR" dirty="0">
                <a:solidFill>
                  <a:schemeClr val="accent1">
                    <a:lumMod val="75000"/>
                  </a:schemeClr>
                </a:solidFill>
              </a:rPr>
              <a:t>Antigamente os jogos recreativos estavam quase exclusivamente relacionados com exercício físico, no entanto, mais tarde, jogos com um componente mais didática e teórica (como xadrez e damas) também foram designados como recreativos. Atualmente, muitos jogos recreativos são resultado das novas tecnologias e podem ser jogados na internet.</a:t>
            </a:r>
          </a:p>
        </p:txBody>
      </p:sp>
    </p:spTree>
    <p:extLst>
      <p:ext uri="{BB962C8B-B14F-4D97-AF65-F5344CB8AC3E}">
        <p14:creationId xmlns:p14="http://schemas.microsoft.com/office/powerpoint/2010/main" val="2176869301"/>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0F36DD-6D0E-466E-9FD7-60BDC31424C3}"/>
              </a:ext>
            </a:extLst>
          </p:cNvPr>
          <p:cNvSpPr>
            <a:spLocks noGrp="1"/>
          </p:cNvSpPr>
          <p:nvPr>
            <p:ph type="title"/>
          </p:nvPr>
        </p:nvSpPr>
        <p:spPr/>
        <p:txBody>
          <a:bodyPr/>
          <a:lstStyle/>
          <a:p>
            <a:r>
              <a:rPr lang="pt-BR" dirty="0"/>
              <a:t>Exemplo: Pique-bandeira</a:t>
            </a:r>
          </a:p>
        </p:txBody>
      </p:sp>
      <p:sp>
        <p:nvSpPr>
          <p:cNvPr id="3" name="Espaço Reservado para Conteúdo 2">
            <a:extLst>
              <a:ext uri="{FF2B5EF4-FFF2-40B4-BE49-F238E27FC236}">
                <a16:creationId xmlns:a16="http://schemas.microsoft.com/office/drawing/2014/main" id="{07ECA84B-70C2-4ED1-810E-CB0B17B08264}"/>
              </a:ext>
            </a:extLst>
          </p:cNvPr>
          <p:cNvSpPr>
            <a:spLocks noGrp="1"/>
          </p:cNvSpPr>
          <p:nvPr>
            <p:ph idx="1"/>
          </p:nvPr>
        </p:nvSpPr>
        <p:spPr>
          <a:xfrm>
            <a:off x="1154953" y="2425146"/>
            <a:ext cx="9937117" cy="4081671"/>
          </a:xfrm>
        </p:spPr>
        <p:txBody>
          <a:bodyPr>
            <a:noAutofit/>
          </a:bodyPr>
          <a:lstStyle/>
          <a:p>
            <a:pPr marL="0" indent="0">
              <a:buNone/>
            </a:pPr>
            <a:r>
              <a:rPr lang="pt-BR" b="1" dirty="0">
                <a:solidFill>
                  <a:schemeClr val="accent1">
                    <a:lumMod val="75000"/>
                  </a:schemeClr>
                </a:solidFill>
              </a:rPr>
              <a:t>Material necessário:</a:t>
            </a:r>
            <a:r>
              <a:rPr lang="pt-BR" dirty="0">
                <a:solidFill>
                  <a:schemeClr val="accent1">
                    <a:lumMod val="75000"/>
                  </a:schemeClr>
                </a:solidFill>
              </a:rPr>
              <a:t> duas bandeiras (ou objetos que representem bandeiras) e um giz para marcar o chão, caso não seja uma quadra.</a:t>
            </a:r>
            <a:br>
              <a:rPr lang="pt-BR" dirty="0">
                <a:solidFill>
                  <a:schemeClr val="accent1">
                    <a:lumMod val="75000"/>
                  </a:schemeClr>
                </a:solidFill>
              </a:rPr>
            </a:br>
            <a:r>
              <a:rPr lang="pt-BR" b="1" dirty="0">
                <a:solidFill>
                  <a:schemeClr val="accent1">
                    <a:lumMod val="75000"/>
                  </a:schemeClr>
                </a:solidFill>
              </a:rPr>
              <a:t>Onde brincar:</a:t>
            </a:r>
            <a:r>
              <a:rPr lang="pt-BR" dirty="0">
                <a:solidFill>
                  <a:schemeClr val="accent1">
                    <a:lumMod val="75000"/>
                  </a:schemeClr>
                </a:solidFill>
              </a:rPr>
              <a:t> ao ar livre, em uma quadra, campo, rua sem movimento ou galpão.</a:t>
            </a:r>
            <a:br>
              <a:rPr lang="pt-BR" dirty="0">
                <a:solidFill>
                  <a:schemeClr val="accent1">
                    <a:lumMod val="75000"/>
                  </a:schemeClr>
                </a:solidFill>
              </a:rPr>
            </a:br>
            <a:r>
              <a:rPr lang="pt-BR" dirty="0">
                <a:solidFill>
                  <a:schemeClr val="accent1">
                    <a:lumMod val="75000"/>
                  </a:schemeClr>
                </a:solidFill>
              </a:rPr>
              <a:t>As crianças são divididas em dois times. Cada um fica com um lado da quadra. Na linha de fundo de cada espaço é fincada a bandeira do time. O objetivo é roubar a bandeira adversária e proteger a sua, atravessando o campo adversário correndo.</a:t>
            </a:r>
            <a:br>
              <a:rPr lang="pt-BR" dirty="0">
                <a:solidFill>
                  <a:schemeClr val="accent1">
                    <a:lumMod val="75000"/>
                  </a:schemeClr>
                </a:solidFill>
              </a:rPr>
            </a:br>
            <a:r>
              <a:rPr lang="pt-BR" dirty="0">
                <a:solidFill>
                  <a:schemeClr val="accent1">
                    <a:lumMod val="75000"/>
                  </a:schemeClr>
                </a:solidFill>
              </a:rPr>
              <a:t>Quando um ou mais jogador tenta atravessar o campo inimigo, precisa cuidar para não ser pego por nenhum de seus adversários, senão fica "preso" no fundo do campo e não pode mais ajudar seu time. Os jogadores presos no campo adversário só podem ser libertados pelo toque de um de seus companheiros de time.</a:t>
            </a:r>
            <a:br>
              <a:rPr lang="pt-BR" dirty="0">
                <a:solidFill>
                  <a:schemeClr val="accent1">
                    <a:lumMod val="75000"/>
                  </a:schemeClr>
                </a:solidFill>
              </a:rPr>
            </a:br>
            <a:r>
              <a:rPr lang="pt-BR" dirty="0">
                <a:solidFill>
                  <a:schemeClr val="accent1">
                    <a:lumMod val="75000"/>
                  </a:schemeClr>
                </a:solidFill>
              </a:rPr>
              <a:t>Enquanto parte do time se dedica à conquista da bandeira do outro, o resto fica incumbido de proteger a sua própria bandeira evitando que os adversários cheguem até ela, e de vigiar os presos, para que seus colegas não o libertem.</a:t>
            </a:r>
            <a:br>
              <a:rPr lang="pt-BR" dirty="0">
                <a:solidFill>
                  <a:schemeClr val="accent1">
                    <a:lumMod val="75000"/>
                  </a:schemeClr>
                </a:solidFill>
              </a:rPr>
            </a:br>
            <a:r>
              <a:rPr lang="pt-BR" dirty="0">
                <a:solidFill>
                  <a:schemeClr val="accent1">
                    <a:lumMod val="75000"/>
                  </a:schemeClr>
                </a:solidFill>
              </a:rPr>
              <a:t>O jogo acaba quando um dos times conseguir trazer para seu campo a bandeira do outro.</a:t>
            </a:r>
          </a:p>
        </p:txBody>
      </p:sp>
    </p:spTree>
    <p:extLst>
      <p:ext uri="{BB962C8B-B14F-4D97-AF65-F5344CB8AC3E}">
        <p14:creationId xmlns:p14="http://schemas.microsoft.com/office/powerpoint/2010/main" val="3897684153"/>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64BCE5-77BA-42B5-951C-8EBDD9222DBA}"/>
              </a:ext>
            </a:extLst>
          </p:cNvPr>
          <p:cNvSpPr>
            <a:spLocks noGrp="1"/>
          </p:cNvSpPr>
          <p:nvPr>
            <p:ph type="title"/>
          </p:nvPr>
        </p:nvSpPr>
        <p:spPr/>
        <p:txBody>
          <a:bodyPr/>
          <a:lstStyle/>
          <a:p>
            <a:r>
              <a:rPr lang="pt-BR" dirty="0"/>
              <a:t>Jogos Adaptados</a:t>
            </a:r>
          </a:p>
        </p:txBody>
      </p:sp>
      <p:sp>
        <p:nvSpPr>
          <p:cNvPr id="3" name="Espaço Reservado para Conteúdo 2">
            <a:extLst>
              <a:ext uri="{FF2B5EF4-FFF2-40B4-BE49-F238E27FC236}">
                <a16:creationId xmlns:a16="http://schemas.microsoft.com/office/drawing/2014/main" id="{EFFD5C83-F895-49CA-9A27-5CCB17096D7C}"/>
              </a:ext>
            </a:extLst>
          </p:cNvPr>
          <p:cNvSpPr>
            <a:spLocks noGrp="1"/>
          </p:cNvSpPr>
          <p:nvPr>
            <p:ph idx="1"/>
          </p:nvPr>
        </p:nvSpPr>
        <p:spPr>
          <a:xfrm>
            <a:off x="1154955" y="2603500"/>
            <a:ext cx="8761412" cy="2352813"/>
          </a:xfrm>
        </p:spPr>
        <p:txBody>
          <a:bodyPr/>
          <a:lstStyle/>
          <a:p>
            <a:r>
              <a:rPr lang="pt-BR" dirty="0">
                <a:solidFill>
                  <a:schemeClr val="accent1">
                    <a:lumMod val="75000"/>
                  </a:schemeClr>
                </a:solidFill>
              </a:rPr>
              <a:t>Jogos adaptados são os jogos esportivos típicos, como o vôlei e o futebol, que sofrem alguma alteração em sua estrutura para que todos os alunos possam participar. As adaptações deste tipo de jogo podem incluir diminuição do tamanho da quadra ou do tempo de partida, alteração nas regras e nos participantes. O importante é que o jogo permaneça com sua função integradora entre os sujeitos apesar das possíveis limitações físicas, perceptivas ou cognitivas destes, desenvolvendo as capacidades motoras, cognitivas e sociais dos seus participantes</a:t>
            </a:r>
          </a:p>
        </p:txBody>
      </p:sp>
    </p:spTree>
    <p:extLst>
      <p:ext uri="{BB962C8B-B14F-4D97-AF65-F5344CB8AC3E}">
        <p14:creationId xmlns:p14="http://schemas.microsoft.com/office/powerpoint/2010/main" val="1763518781"/>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CE0101-1532-4E0F-AEDF-9AD0CD81A9FB}"/>
              </a:ext>
            </a:extLst>
          </p:cNvPr>
          <p:cNvSpPr>
            <a:spLocks noGrp="1"/>
          </p:cNvSpPr>
          <p:nvPr>
            <p:ph type="title"/>
          </p:nvPr>
        </p:nvSpPr>
        <p:spPr/>
        <p:txBody>
          <a:bodyPr/>
          <a:lstStyle/>
          <a:p>
            <a:r>
              <a:rPr lang="pt-BR" dirty="0"/>
              <a:t>Exemplo: </a:t>
            </a:r>
            <a:r>
              <a:rPr lang="pt-BR" b="1" dirty="0"/>
              <a:t>Pegue o balão</a:t>
            </a:r>
            <a:endParaRPr lang="pt-BR" dirty="0"/>
          </a:p>
        </p:txBody>
      </p:sp>
      <p:sp>
        <p:nvSpPr>
          <p:cNvPr id="3" name="Espaço Reservado para Conteúdo 2">
            <a:extLst>
              <a:ext uri="{FF2B5EF4-FFF2-40B4-BE49-F238E27FC236}">
                <a16:creationId xmlns:a16="http://schemas.microsoft.com/office/drawing/2014/main" id="{8E1D380A-4A81-457A-88AC-E23717EC535D}"/>
              </a:ext>
            </a:extLst>
          </p:cNvPr>
          <p:cNvSpPr>
            <a:spLocks noGrp="1"/>
          </p:cNvSpPr>
          <p:nvPr>
            <p:ph idx="1"/>
          </p:nvPr>
        </p:nvSpPr>
        <p:spPr>
          <a:xfrm>
            <a:off x="1154955" y="2603500"/>
            <a:ext cx="8761412" cy="2617857"/>
          </a:xfrm>
        </p:spPr>
        <p:txBody>
          <a:bodyPr>
            <a:normAutofit lnSpcReduction="10000"/>
          </a:bodyPr>
          <a:lstStyle/>
          <a:p>
            <a:r>
              <a:rPr lang="pt-BR" b="1" dirty="0">
                <a:solidFill>
                  <a:schemeClr val="accent1">
                    <a:lumMod val="75000"/>
                  </a:schemeClr>
                </a:solidFill>
              </a:rPr>
              <a:t>Material necessário</a:t>
            </a:r>
            <a:r>
              <a:rPr lang="pt-BR" dirty="0">
                <a:solidFill>
                  <a:schemeClr val="accent1">
                    <a:lumMod val="75000"/>
                  </a:schemeClr>
                </a:solidFill>
              </a:rPr>
              <a:t>: um balão para cada participante.</a:t>
            </a:r>
          </a:p>
          <a:p>
            <a:r>
              <a:rPr lang="pt-BR" b="1" dirty="0">
                <a:solidFill>
                  <a:schemeClr val="accent1">
                    <a:lumMod val="75000"/>
                  </a:schemeClr>
                </a:solidFill>
              </a:rPr>
              <a:t>Objetivo específico</a:t>
            </a:r>
            <a:r>
              <a:rPr lang="pt-BR" dirty="0">
                <a:solidFill>
                  <a:schemeClr val="accent1">
                    <a:lumMod val="75000"/>
                  </a:schemeClr>
                </a:solidFill>
              </a:rPr>
              <a:t>: Estourar o balão do adversário.</a:t>
            </a:r>
          </a:p>
          <a:p>
            <a:r>
              <a:rPr lang="pt-BR" dirty="0">
                <a:solidFill>
                  <a:schemeClr val="accent1">
                    <a:lumMod val="75000"/>
                  </a:schemeClr>
                </a:solidFill>
              </a:rPr>
              <a:t>Nesse jogo os alunos estarão livres pela quadra, sentados no chão ou na cadeira de rodas. Os alunos sentados amarrarão os balões na cintura, os cadeirantes estarão com os balões amarrados atrás da cadeira. Cada participante deverá tentar estourar o balão do colega e proteger o seu. </a:t>
            </a:r>
          </a:p>
          <a:p>
            <a:r>
              <a:rPr lang="pt-BR" dirty="0">
                <a:solidFill>
                  <a:schemeClr val="accent1">
                    <a:lumMod val="75000"/>
                  </a:schemeClr>
                </a:solidFill>
              </a:rPr>
              <a:t>Vence aquele que ficar com o balão intacto enquanto os outros estiverem com os seus estourados.</a:t>
            </a:r>
          </a:p>
        </p:txBody>
      </p:sp>
    </p:spTree>
    <p:extLst>
      <p:ext uri="{BB962C8B-B14F-4D97-AF65-F5344CB8AC3E}">
        <p14:creationId xmlns:p14="http://schemas.microsoft.com/office/powerpoint/2010/main" val="39570901"/>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D60DBE-BE44-4283-860D-44F912C534D5}"/>
              </a:ext>
            </a:extLst>
          </p:cNvPr>
          <p:cNvSpPr>
            <a:spLocks noGrp="1"/>
          </p:cNvSpPr>
          <p:nvPr>
            <p:ph type="title"/>
          </p:nvPr>
        </p:nvSpPr>
        <p:spPr/>
        <p:txBody>
          <a:bodyPr/>
          <a:lstStyle/>
          <a:p>
            <a:r>
              <a:rPr lang="pt-BR" dirty="0"/>
              <a:t>Jogos de Tabuleiro</a:t>
            </a:r>
          </a:p>
        </p:txBody>
      </p:sp>
      <p:sp>
        <p:nvSpPr>
          <p:cNvPr id="3" name="Espaço Reservado para Conteúdo 2">
            <a:extLst>
              <a:ext uri="{FF2B5EF4-FFF2-40B4-BE49-F238E27FC236}">
                <a16:creationId xmlns:a16="http://schemas.microsoft.com/office/drawing/2014/main" id="{F0833E16-5912-4A1C-AEF7-AB9BB4067834}"/>
              </a:ext>
            </a:extLst>
          </p:cNvPr>
          <p:cNvSpPr>
            <a:spLocks noGrp="1"/>
          </p:cNvSpPr>
          <p:nvPr>
            <p:ph idx="1"/>
          </p:nvPr>
        </p:nvSpPr>
        <p:spPr>
          <a:xfrm>
            <a:off x="1154955" y="2603500"/>
            <a:ext cx="8761412" cy="1292639"/>
          </a:xfrm>
        </p:spPr>
        <p:txBody>
          <a:bodyPr/>
          <a:lstStyle/>
          <a:p>
            <a:r>
              <a:rPr lang="pt-BR" dirty="0">
                <a:solidFill>
                  <a:schemeClr val="accent1">
                    <a:lumMod val="75000"/>
                  </a:schemeClr>
                </a:solidFill>
              </a:rPr>
              <a:t>Um jogo de tabuleiro é um jogo para um ou mais jogadores jogado com tabuleiros de madeira, xadrez, papel ou até mesmo pano. Os</a:t>
            </a:r>
            <a:r>
              <a:rPr lang="pt-BR" b="1" dirty="0">
                <a:solidFill>
                  <a:schemeClr val="accent1">
                    <a:lumMod val="75000"/>
                  </a:schemeClr>
                </a:solidFill>
              </a:rPr>
              <a:t> </a:t>
            </a:r>
            <a:r>
              <a:rPr lang="pt-BR" dirty="0">
                <a:solidFill>
                  <a:schemeClr val="accent1">
                    <a:lumMod val="75000"/>
                  </a:schemeClr>
                </a:solidFill>
              </a:rPr>
              <a:t>jogos de tabuleiro podem requerer apenas sorte ou conhecimento, estratégia ou memória. Geralmente os jogos de tabuleiro são feitos para dois ou mais jogadores.</a:t>
            </a:r>
          </a:p>
        </p:txBody>
      </p:sp>
    </p:spTree>
    <p:extLst>
      <p:ext uri="{BB962C8B-B14F-4D97-AF65-F5344CB8AC3E}">
        <p14:creationId xmlns:p14="http://schemas.microsoft.com/office/powerpoint/2010/main" val="2142195136"/>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BB638C-117F-49B2-9C6E-10D21F957B59}"/>
              </a:ext>
            </a:extLst>
          </p:cNvPr>
          <p:cNvSpPr>
            <a:spLocks noGrp="1"/>
          </p:cNvSpPr>
          <p:nvPr>
            <p:ph type="title"/>
          </p:nvPr>
        </p:nvSpPr>
        <p:spPr/>
        <p:txBody>
          <a:bodyPr/>
          <a:lstStyle/>
          <a:p>
            <a:r>
              <a:rPr lang="pt-BR" dirty="0"/>
              <a:t>Exemplo: Batalha Naval</a:t>
            </a:r>
          </a:p>
        </p:txBody>
      </p:sp>
      <p:sp>
        <p:nvSpPr>
          <p:cNvPr id="3" name="Espaço Reservado para Conteúdo 2">
            <a:extLst>
              <a:ext uri="{FF2B5EF4-FFF2-40B4-BE49-F238E27FC236}">
                <a16:creationId xmlns:a16="http://schemas.microsoft.com/office/drawing/2014/main" id="{E38034FD-9BDB-4A6B-850D-DC831E58A313}"/>
              </a:ext>
            </a:extLst>
          </p:cNvPr>
          <p:cNvSpPr>
            <a:spLocks noGrp="1"/>
          </p:cNvSpPr>
          <p:nvPr>
            <p:ph idx="1"/>
          </p:nvPr>
        </p:nvSpPr>
        <p:spPr>
          <a:xfrm>
            <a:off x="1154954" y="2468031"/>
            <a:ext cx="9870856" cy="4038785"/>
          </a:xfrm>
        </p:spPr>
        <p:txBody>
          <a:bodyPr>
            <a:noAutofit/>
          </a:bodyPr>
          <a:lstStyle/>
          <a:p>
            <a:r>
              <a:rPr lang="pt-BR" sz="1500" b="1" dirty="0">
                <a:solidFill>
                  <a:schemeClr val="accent1">
                    <a:lumMod val="75000"/>
                  </a:schemeClr>
                </a:solidFill>
              </a:rPr>
              <a:t>Objetivo específico</a:t>
            </a:r>
            <a:r>
              <a:rPr lang="pt-BR" sz="1500" dirty="0">
                <a:solidFill>
                  <a:schemeClr val="accent1">
                    <a:lumMod val="75000"/>
                  </a:schemeClr>
                </a:solidFill>
              </a:rPr>
              <a:t>: derrubar os barcos do oponente adversário, ganha quem derrubar todos os navios adversários primeiro.</a:t>
            </a:r>
          </a:p>
          <a:p>
            <a:r>
              <a:rPr lang="pt-BR" sz="1500" dirty="0">
                <a:solidFill>
                  <a:schemeClr val="accent1">
                    <a:lumMod val="75000"/>
                  </a:schemeClr>
                </a:solidFill>
              </a:rPr>
              <a:t> </a:t>
            </a:r>
            <a:r>
              <a:rPr lang="pt-BR" sz="1500" b="1" dirty="0">
                <a:solidFill>
                  <a:schemeClr val="accent1">
                    <a:lumMod val="75000"/>
                  </a:schemeClr>
                </a:solidFill>
              </a:rPr>
              <a:t>Material necessário</a:t>
            </a:r>
            <a:r>
              <a:rPr lang="pt-BR" sz="1500" dirty="0">
                <a:solidFill>
                  <a:schemeClr val="accent1">
                    <a:lumMod val="75000"/>
                  </a:schemeClr>
                </a:solidFill>
              </a:rPr>
              <a:t>: papel e lápis.</a:t>
            </a:r>
          </a:p>
          <a:p>
            <a:r>
              <a:rPr lang="pt-BR" sz="1500" dirty="0">
                <a:solidFill>
                  <a:schemeClr val="accent1">
                    <a:lumMod val="75000"/>
                  </a:schemeClr>
                </a:solidFill>
              </a:rPr>
              <a:t>O jogo original é jogado em duas grelhas para cada jogador - uma que representa a disposição dos barcos do jogador, e outra que representa a do oponente. As grelhas são tipicamente quadradas, estando identificadas na horizontal por números e na vertical por letras. Em cada grelha o jogador coloca os seus navios e regista os tiros do oponente. Antes do início do jogo, cada jogador coloca os seus navios nos quadros, alinhados horizontalmente ou verticalmente. O número de navios permitidos é igual para ambos jogadores e os navios não podem se sobrepor. Após os navios terem sido posicionados o jogo continua numa série de turnos. Em cada turno, um jogador diz um quadrado, o qual é identificado pela letra e número, na grelha do oponente, se houver um navio nesse quadrado, é colocada uma marca vermelha, senão houver é colocada uma marca branca.</a:t>
            </a:r>
          </a:p>
          <a:p>
            <a:r>
              <a:rPr lang="pt-BR" sz="1500" dirty="0">
                <a:solidFill>
                  <a:schemeClr val="accent1">
                    <a:lumMod val="75000"/>
                  </a:schemeClr>
                </a:solidFill>
              </a:rPr>
              <a:t>Os tipos de navios são: porta-aviões (cinco quadrados), navios-ataque (quatro quadrados), </a:t>
            </a:r>
            <a:r>
              <a:rPr lang="pt-BR" sz="1500" dirty="0" err="1">
                <a:solidFill>
                  <a:schemeClr val="accent1">
                    <a:lumMod val="75000"/>
                  </a:schemeClr>
                </a:solidFill>
              </a:rPr>
              <a:t>contratorpedos</a:t>
            </a:r>
            <a:r>
              <a:rPr lang="pt-BR" sz="1500" dirty="0">
                <a:solidFill>
                  <a:schemeClr val="accent1">
                    <a:lumMod val="75000"/>
                  </a:schemeClr>
                </a:solidFill>
              </a:rPr>
              <a:t> (três quadrados) e submarinos (dois quadrados)</a:t>
            </a:r>
            <a:r>
              <a:rPr lang="pt-BR" sz="1500" baseline="30000" dirty="0">
                <a:solidFill>
                  <a:schemeClr val="accent1">
                    <a:lumMod val="75000"/>
                  </a:schemeClr>
                </a:solidFill>
              </a:rPr>
              <a:t>.</a:t>
            </a:r>
            <a:r>
              <a:rPr lang="pt-BR" sz="1500" dirty="0">
                <a:solidFill>
                  <a:schemeClr val="accent1">
                    <a:lumMod val="75000"/>
                  </a:schemeClr>
                </a:solidFill>
              </a:rPr>
              <a:t> Vale notar que os quadrados que compõem um navio devem estar conectados e em fila reta. Numa das variações deste jogo, as grelhas são de dimensão 10x10, e o número de navios são: 1, 2, 3 e 4 respectivamente.</a:t>
            </a:r>
          </a:p>
        </p:txBody>
      </p:sp>
    </p:spTree>
    <p:extLst>
      <p:ext uri="{BB962C8B-B14F-4D97-AF65-F5344CB8AC3E}">
        <p14:creationId xmlns:p14="http://schemas.microsoft.com/office/powerpoint/2010/main" val="1947337592"/>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Íon - Sala da Diretoria">
  <a:themeElements>
    <a:clrScheme name="Íon - Sala da Diretoria">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315</TotalTime>
  <Words>3275</Words>
  <Application>Microsoft Office PowerPoint</Application>
  <PresentationFormat>Widescreen</PresentationFormat>
  <Paragraphs>107</Paragraphs>
  <Slides>26</Slides>
  <Notes>0</Notes>
  <HiddenSlides>0</HiddenSlides>
  <MMClips>1</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26</vt:i4>
      </vt:variant>
    </vt:vector>
  </HeadingPairs>
  <TitlesOfParts>
    <vt:vector size="30" baseType="lpstr">
      <vt:lpstr>Arial</vt:lpstr>
      <vt:lpstr>Arial Black</vt:lpstr>
      <vt:lpstr>Wingdings 3</vt:lpstr>
      <vt:lpstr>Íon - Sala da Diretoria</vt:lpstr>
      <vt:lpstr>Tipos de Jogos</vt:lpstr>
      <vt:lpstr>Jogos Cooperativos:</vt:lpstr>
      <vt:lpstr>Exemplo: Caneta na garrafa</vt:lpstr>
      <vt:lpstr>Jogos Recreativos</vt:lpstr>
      <vt:lpstr>Exemplo: Pique-bandeira</vt:lpstr>
      <vt:lpstr>Jogos Adaptados</vt:lpstr>
      <vt:lpstr>Exemplo: Pegue o balão</vt:lpstr>
      <vt:lpstr>Jogos de Tabuleiro</vt:lpstr>
      <vt:lpstr>Exemplo: Batalha Naval</vt:lpstr>
      <vt:lpstr>Jogos de Mesa</vt:lpstr>
      <vt:lpstr>Exemplo: Tênis de Mesa</vt:lpstr>
      <vt:lpstr>Jogos de cartas</vt:lpstr>
      <vt:lpstr>Exemplo: Rouba-Montes</vt:lpstr>
      <vt:lpstr>Jogos Desportivos</vt:lpstr>
      <vt:lpstr>Exemplo: Beisebol</vt:lpstr>
      <vt:lpstr>Jogos Pré-Desportivos</vt:lpstr>
      <vt:lpstr>Exemplo: Limpando seu campo</vt:lpstr>
      <vt:lpstr>Jogos de Lógica/Memória</vt:lpstr>
      <vt:lpstr>Exemplo: LoL – League of Legends</vt:lpstr>
      <vt:lpstr>Jogos Populares/Tradicionais</vt:lpstr>
      <vt:lpstr>Exemplo: Corre, Cutia </vt:lpstr>
      <vt:lpstr>Jogos Eletrônicos</vt:lpstr>
      <vt:lpstr>Exemplo: Just Dance NOW</vt:lpstr>
      <vt:lpstr>Jogos de Adivinhação</vt:lpstr>
      <vt:lpstr>Exemplo: Jogo da Forca</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Jogos</dc:title>
  <dc:creator>Nilceia</dc:creator>
  <cp:lastModifiedBy>Nilceia</cp:lastModifiedBy>
  <cp:revision>30</cp:revision>
  <dcterms:created xsi:type="dcterms:W3CDTF">2020-07-27T17:41:58Z</dcterms:created>
  <dcterms:modified xsi:type="dcterms:W3CDTF">2020-07-28T19:26:04Z</dcterms:modified>
</cp:coreProperties>
</file>