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2" r:id="rId6"/>
    <p:sldId id="268" r:id="rId7"/>
    <p:sldId id="270" r:id="rId8"/>
    <p:sldId id="269" r:id="rId9"/>
    <p:sldId id="263" r:id="rId10"/>
    <p:sldId id="271" r:id="rId11"/>
    <p:sldId id="264" r:id="rId12"/>
    <p:sldId id="272" r:id="rId13"/>
    <p:sldId id="265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3AD"/>
    <a:srgbClr val="96E2D8"/>
    <a:srgbClr val="E8E08B"/>
    <a:srgbClr val="F1CF38"/>
    <a:srgbClr val="86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13FD5-A194-4F52-9D8C-DF473404D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E0A01-DD1A-4CB2-8CE1-681FD9C26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5D2BB-4582-4A0B-9359-0E5A671F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110A17-928D-4684-BADB-B4883CF1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71BA3B-D329-4152-942A-20059D21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79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CA26A-3AAB-483A-8131-D74B712C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6B0ADD-43AC-4850-A967-DC152518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39401-59B6-4761-A2C8-515D9FC5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FC04B7-1307-4300-B115-4EE6C69D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7FB49D-ECB2-4187-BDBD-56FADF8E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7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DD4E73-6F0E-467E-AB71-5E5D06BFB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BE1831-E9D6-42C3-91D9-66657A5F9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E69A09-040E-45FE-AE5B-2A713970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66BBB-5616-44D5-9385-6A43584F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6B370-1179-474A-B4F9-DAACE6FA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37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77EF8-2761-47D0-89DD-6F0BD8C4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3C41D-50D8-47C2-9F0D-E8FB9379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B02EB-D39D-46B3-BC69-5DB3D0EA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426D6-26A1-4ECB-8F8A-2AD980EC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682F1-FF99-4924-BDDF-E35FB28C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962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1B6BA-D204-4BB4-8BC9-13C51A69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06B015-3A32-43B7-8F30-FEA47345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07B7F-C335-49F8-AB2F-95E48928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E6318-AE3B-44B6-8AA9-1770D0BA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E2950-996B-4223-A3F2-3B3467D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58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830F-A404-4AD7-BE11-924A2056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654A-69BA-4A6C-90C5-28713788E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F0EA04-B8FB-4233-9BA0-2D2500E61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7FF4A-045E-455D-B72B-CE85B9D7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0D6A4B-E6FC-405F-B576-9F00749C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D873CC-1F07-4E3B-9580-2DF4FD4E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974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57863-C26C-4671-8AEC-9C038A7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1527C0-1587-4A22-A5B2-607672678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69A4F0-864E-4AE4-9055-BEFE1CD43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B4782F-E81D-49BB-85AD-481121425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EEB718-5510-48AD-8AAF-E0072B0A7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04C11-599E-4405-9638-50472825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71DD62-C648-490A-9621-35247567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B11DC3-7248-4BCA-9E3B-F98F893A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903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CE2CE-DA99-4B7B-8995-BF04048B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975351-D005-4429-957E-EC6B29D0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F6BE78-E8C5-4FC0-9BD8-D4D91EEA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10145B-2E4C-44D1-B517-EF402F8B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806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289EA1-111D-4875-B25C-8D138246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06AA3C-F345-432F-ABD5-E893ACC5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5A9627-514A-4C22-B0BC-639B8E98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59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FAD34-DCE1-499D-8B1E-0D136462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206AB-D93D-4C6F-8AEF-A49F0E87F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C2C3C5-8D47-4B19-8BA6-5D5B216AD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6350F8-06B8-480A-88C7-23A669C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4484F1-68B7-4483-9217-9F4324B3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683A1D-577C-4ACC-B73E-1AA58247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736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18624-62F1-4ECD-B50A-D2088250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C5C3CF-A2E0-4748-8312-8D4CD5AB5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693156-3283-42FE-B020-BC3E7BE13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1F8045-3AE2-461D-B2B7-D46308D5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0ED1E2-6F60-4707-A52B-AA607823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6954A2-4061-4A51-B72B-8DD91798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006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CA30FD-9993-4AEB-80A1-6E43DF52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B9AB3-56BD-46F2-86F2-BBC33E45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9D006-208F-409C-A93B-B7AA97A31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45DF7-49AB-4E89-B43B-9701F1C79CB9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17B9C-6F7B-4907-B54C-2B1978447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3C61E-3BFA-4C40-BA78-AFC8DEE99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D49F-C5EA-4E57-BAF8-DAE626C6C7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3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625436" y="1886819"/>
            <a:ext cx="69411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6600" dirty="0">
                <a:latin typeface="Bahnschrift Light SemiCondensed" panose="020B0502040204020203" pitchFamily="34" charset="0"/>
              </a:rPr>
              <a:t> Física e </a:t>
            </a:r>
            <a:r>
              <a:rPr lang="pt-BR" sz="66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6600" dirty="0">
                <a:latin typeface="Bahnschrift Light SemiCondensed" panose="020B0502040204020203" pitchFamily="34" charset="0"/>
              </a:rPr>
              <a:t> de </a:t>
            </a:r>
            <a:r>
              <a:rPr lang="pt-BR" sz="66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8FD2FB3-16FF-4868-8906-315F7AD5D471}"/>
              </a:ext>
            </a:extLst>
          </p:cNvPr>
          <p:cNvGrpSpPr/>
          <p:nvPr/>
        </p:nvGrpSpPr>
        <p:grpSpPr>
          <a:xfrm>
            <a:off x="3616035" y="4405746"/>
            <a:ext cx="5056913" cy="762000"/>
            <a:chOff x="3616035" y="4405746"/>
            <a:chExt cx="5056913" cy="762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7BA52BA-9620-485C-9E47-16DD2DF8A4BC}"/>
                </a:ext>
              </a:extLst>
            </p:cNvPr>
            <p:cNvSpPr/>
            <p:nvPr/>
          </p:nvSpPr>
          <p:spPr>
            <a:xfrm>
              <a:off x="3616035" y="4405746"/>
              <a:ext cx="775855" cy="762000"/>
            </a:xfrm>
            <a:prstGeom prst="ellipse">
              <a:avLst/>
            </a:prstGeom>
            <a:solidFill>
              <a:srgbClr val="ED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171ABCE-91E4-479F-8DB0-DA789F94938F}"/>
                </a:ext>
              </a:extLst>
            </p:cNvPr>
            <p:cNvSpPr/>
            <p:nvPr/>
          </p:nvSpPr>
          <p:spPr>
            <a:xfrm>
              <a:off x="5043053" y="4405746"/>
              <a:ext cx="775855" cy="762000"/>
            </a:xfrm>
            <a:prstGeom prst="ellipse">
              <a:avLst/>
            </a:prstGeom>
            <a:solidFill>
              <a:srgbClr val="F1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D9C086F-E78E-47B1-8AE4-7F267081C928}"/>
                </a:ext>
              </a:extLst>
            </p:cNvPr>
            <p:cNvSpPr/>
            <p:nvPr/>
          </p:nvSpPr>
          <p:spPr>
            <a:xfrm>
              <a:off x="7897093" y="4405746"/>
              <a:ext cx="775855" cy="762000"/>
            </a:xfrm>
            <a:prstGeom prst="ellipse">
              <a:avLst/>
            </a:prstGeom>
            <a:solidFill>
              <a:srgbClr val="96E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80C56B5-C679-44DE-8A5A-44F7F609FAC4}"/>
                </a:ext>
              </a:extLst>
            </p:cNvPr>
            <p:cNvSpPr/>
            <p:nvPr/>
          </p:nvSpPr>
          <p:spPr>
            <a:xfrm>
              <a:off x="6470073" y="4405746"/>
              <a:ext cx="775855" cy="762000"/>
            </a:xfrm>
            <a:prstGeom prst="ellipse">
              <a:avLst/>
            </a:prstGeom>
            <a:solidFill>
              <a:srgbClr val="E8E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778CA0-741F-42DA-8F37-1193B906A6B4}"/>
              </a:ext>
            </a:extLst>
          </p:cNvPr>
          <p:cNvSpPr txBox="1"/>
          <p:nvPr/>
        </p:nvSpPr>
        <p:spPr>
          <a:xfrm>
            <a:off x="3616035" y="5673852"/>
            <a:ext cx="4959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 SemiCondensed" panose="020B0502040204020203" pitchFamily="34" charset="0"/>
              </a:rPr>
              <a:t>Grupo:</a:t>
            </a:r>
          </a:p>
          <a:p>
            <a:pPr algn="ctr"/>
            <a:r>
              <a:rPr lang="pt-BR" sz="1600" dirty="0">
                <a:latin typeface="Bahnschrift Light SemiCondensed" panose="020B0502040204020203" pitchFamily="34" charset="0"/>
              </a:rPr>
              <a:t>Ana Julia </a:t>
            </a:r>
            <a:r>
              <a:rPr lang="pt-BR" sz="1600" dirty="0" err="1">
                <a:latin typeface="Bahnschrift Light SemiCondensed" panose="020B0502040204020203" pitchFamily="34" charset="0"/>
              </a:rPr>
              <a:t>Fabretti</a:t>
            </a:r>
            <a:r>
              <a:rPr lang="pt-BR" sz="1600" dirty="0">
                <a:latin typeface="Bahnschrift Light SemiCondensed" panose="020B0502040204020203" pitchFamily="34" charset="0"/>
              </a:rPr>
              <a:t>, Giulia Ventura, Isabel Pantalão e </a:t>
            </a:r>
            <a:r>
              <a:rPr lang="pt-BR" sz="1600" dirty="0" err="1">
                <a:latin typeface="Bahnschrift Light SemiCondensed" panose="020B0502040204020203" pitchFamily="34" charset="0"/>
              </a:rPr>
              <a:t>Udymilla</a:t>
            </a:r>
            <a:r>
              <a:rPr lang="pt-BR" sz="1600" dirty="0">
                <a:latin typeface="Bahnschrift Light SemiCondensed" panose="020B0502040204020203" pitchFamily="34" charset="0"/>
              </a:rPr>
              <a:t> Chagas</a:t>
            </a:r>
          </a:p>
        </p:txBody>
      </p:sp>
    </p:spTree>
    <p:extLst>
      <p:ext uri="{BB962C8B-B14F-4D97-AF65-F5344CB8AC3E}">
        <p14:creationId xmlns:p14="http://schemas.microsoft.com/office/powerpoint/2010/main" val="598211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BA52BA-9620-485C-9E47-16DD2DF8A4BC}"/>
              </a:ext>
            </a:extLst>
          </p:cNvPr>
          <p:cNvSpPr/>
          <p:nvPr/>
        </p:nvSpPr>
        <p:spPr>
          <a:xfrm rot="5400000">
            <a:off x="11104419" y="214053"/>
            <a:ext cx="775855" cy="762000"/>
          </a:xfrm>
          <a:prstGeom prst="ellipse">
            <a:avLst/>
          </a:prstGeom>
          <a:solidFill>
            <a:srgbClr val="E8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8783053" y="339666"/>
            <a:ext cx="232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patins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D9C086F-E78E-47B1-8AE4-7F267081C928}"/>
              </a:ext>
            </a:extLst>
          </p:cNvPr>
          <p:cNvSpPr/>
          <p:nvPr/>
        </p:nvSpPr>
        <p:spPr>
          <a:xfrm rot="5400000">
            <a:off x="11104420" y="-995034"/>
            <a:ext cx="775855" cy="762000"/>
          </a:xfrm>
          <a:prstGeom prst="ellipse">
            <a:avLst/>
          </a:prstGeom>
          <a:solidFill>
            <a:srgbClr val="96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FE2A12-3B92-49F6-8112-F00FB20BE866}"/>
              </a:ext>
            </a:extLst>
          </p:cNvPr>
          <p:cNvSpPr txBox="1"/>
          <p:nvPr/>
        </p:nvSpPr>
        <p:spPr>
          <a:xfrm>
            <a:off x="7848603" y="-875644"/>
            <a:ext cx="314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competições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A75F58-0709-4C06-BE25-2F1F46098C7C}"/>
              </a:ext>
            </a:extLst>
          </p:cNvPr>
          <p:cNvSpPr txBox="1"/>
          <p:nvPr/>
        </p:nvSpPr>
        <p:spPr>
          <a:xfrm>
            <a:off x="5840421" y="1572126"/>
            <a:ext cx="410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E8E08B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Agressive ou Street: </a:t>
            </a:r>
            <a:r>
              <a:rPr lang="pt-BR" sz="1800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precisam ser mais resistentes, com rodas menores e mais separadas (alguns tem 2 rodas).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15A20A-5D84-43CD-A46E-3FF0B316018D}"/>
              </a:ext>
            </a:extLst>
          </p:cNvPr>
          <p:cNvSpPr txBox="1"/>
          <p:nvPr/>
        </p:nvSpPr>
        <p:spPr>
          <a:xfrm>
            <a:off x="3100136" y="2928687"/>
            <a:ext cx="5991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E8E08B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ou corrida de velocidade: </a:t>
            </a:r>
            <a:r>
              <a:rPr lang="pt-BR" sz="18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a bota é mais baixa e rodas mais largas, com 100 mm a 110 mm (com fibra de carbono dão agilidade </a:t>
            </a:r>
            <a:r>
              <a:rPr lang="pt-BR" sz="18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atleta).</a:t>
            </a:r>
            <a:endParaRPr lang="pt-BR" sz="18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D62BED9-CCFA-41F5-8A30-DAA4033CE112}"/>
              </a:ext>
            </a:extLst>
          </p:cNvPr>
          <p:cNvSpPr txBox="1"/>
          <p:nvPr/>
        </p:nvSpPr>
        <p:spPr>
          <a:xfrm>
            <a:off x="5840421" y="4901454"/>
            <a:ext cx="410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E8E08B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Slalom: </a:t>
            </a:r>
            <a:r>
              <a:rPr lang="pt-BR" sz="1800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</a:t>
            </a:r>
            <a:r>
              <a:rPr lang="pt-BR" sz="18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rodas de 80 mm e bases com alturas diferentes e sem freio.</a:t>
            </a:r>
            <a:endParaRPr lang="pt-BR" sz="1800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Patins Street Aggressive Traxart Black X - 57mm ABEC-7 Cromo">
            <a:extLst>
              <a:ext uri="{FF2B5EF4-FFF2-40B4-BE49-F238E27FC236}">
                <a16:creationId xmlns:a16="http://schemas.microsoft.com/office/drawing/2014/main" id="{151A635E-3FFF-4508-AE46-DDAEF4682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64" y="1171606"/>
            <a:ext cx="1747690" cy="174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lalom para principiantes – Patins - Nosso Blog">
            <a:extLst>
              <a:ext uri="{FF2B5EF4-FFF2-40B4-BE49-F238E27FC236}">
                <a16:creationId xmlns:a16="http://schemas.microsoft.com/office/drawing/2014/main" id="{6142D9DF-5534-44E9-8A2D-9C880FD8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6" y="4903185"/>
            <a:ext cx="2625638" cy="1747690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F4616A-3614-4DC3-86C1-E35D9FEA0E53}"/>
              </a:ext>
            </a:extLst>
          </p:cNvPr>
          <p:cNvSpPr txBox="1"/>
          <p:nvPr/>
        </p:nvSpPr>
        <p:spPr>
          <a:xfrm>
            <a:off x="3100136" y="4055271"/>
            <a:ext cx="6412832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E8E08B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Downhill: </a:t>
            </a:r>
            <a:r>
              <a:rPr lang="pt-BR" sz="18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 de corrida são apropriados, com uma roda a mais e uma base em alumínio aeronáutico e mais longa.</a:t>
            </a:r>
            <a:endParaRPr lang="pt-BR" sz="1800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FFAA504-3600-40C6-B49D-4BD423DEA12A}"/>
              </a:ext>
            </a:extLst>
          </p:cNvPr>
          <p:cNvSpPr/>
          <p:nvPr/>
        </p:nvSpPr>
        <p:spPr>
          <a:xfrm rot="5400000">
            <a:off x="11104419" y="214054"/>
            <a:ext cx="775855" cy="762000"/>
          </a:xfrm>
          <a:prstGeom prst="ellipse">
            <a:avLst/>
          </a:prstGeom>
          <a:solidFill>
            <a:srgbClr val="E8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B0C522-FDA0-4DF8-8019-E19C8AC32D73}"/>
              </a:ext>
            </a:extLst>
          </p:cNvPr>
          <p:cNvSpPr txBox="1"/>
          <p:nvPr/>
        </p:nvSpPr>
        <p:spPr>
          <a:xfrm>
            <a:off x="8783053" y="339667"/>
            <a:ext cx="232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patins</a:t>
            </a:r>
          </a:p>
        </p:txBody>
      </p:sp>
    </p:spTree>
    <p:extLst>
      <p:ext uri="{BB962C8B-B14F-4D97-AF65-F5344CB8AC3E}">
        <p14:creationId xmlns:p14="http://schemas.microsoft.com/office/powerpoint/2010/main" val="2784911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BA52BA-9620-485C-9E47-16DD2DF8A4BC}"/>
              </a:ext>
            </a:extLst>
          </p:cNvPr>
          <p:cNvSpPr/>
          <p:nvPr/>
        </p:nvSpPr>
        <p:spPr>
          <a:xfrm rot="5400000">
            <a:off x="11104419" y="214054"/>
            <a:ext cx="775855" cy="762000"/>
          </a:xfrm>
          <a:prstGeom prst="ellipse">
            <a:avLst/>
          </a:prstGeom>
          <a:solidFill>
            <a:srgbClr val="96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7966367" y="339666"/>
            <a:ext cx="3144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competições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8455EA-03E6-4905-8EDF-A00862F1AB1C}"/>
              </a:ext>
            </a:extLst>
          </p:cNvPr>
          <p:cNvSpPr txBox="1"/>
          <p:nvPr/>
        </p:nvSpPr>
        <p:spPr>
          <a:xfrm>
            <a:off x="401780" y="982981"/>
            <a:ext cx="642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96E2D8"/>
                </a:solidFill>
                <a:effectLst/>
                <a:latin typeface="Bahnschrift Light" panose="020B0502040204020203" pitchFamily="34" charset="0"/>
              </a:rPr>
              <a:t>Campeonatos mundiais de patinação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C3BC0A-EDDE-423B-9390-FDD1EA9BC699}"/>
              </a:ext>
            </a:extLst>
          </p:cNvPr>
          <p:cNvSpPr txBox="1"/>
          <p:nvPr/>
        </p:nvSpPr>
        <p:spPr>
          <a:xfrm>
            <a:off x="401780" y="1387896"/>
            <a:ext cx="114715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2000" i="0" dirty="0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Os principais campeonatos citados nesta lista variam de acordo com as modalidades em que estão inseridos, em geral as categorias são:</a:t>
            </a:r>
          </a:p>
          <a:p>
            <a:pPr algn="l" fontAlgn="base"/>
            <a:endParaRPr lang="pt-BR" sz="2000" i="0" dirty="0">
              <a:solidFill>
                <a:srgbClr val="36312D"/>
              </a:solidFill>
              <a:effectLst/>
              <a:latin typeface="Bahnschrift Light" panose="020B0502040204020203" pitchFamily="34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96E2D8"/>
                </a:solidFill>
                <a:effectLst/>
                <a:latin typeface="Bahnschrift Light" panose="020B0502040204020203" pitchFamily="34" charset="0"/>
              </a:rPr>
              <a:t>Speed ou velocidade: </a:t>
            </a:r>
            <a:r>
              <a:rPr lang="pt-BR" sz="2000" i="0" dirty="0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os circuitos devem ser feitos um número específico de vezes e o ganhador será o que concluir a prova em menor tempo, funciona de maneira semelhante a uma corrida de atletismo.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96E2D8"/>
                </a:solidFill>
                <a:effectLst/>
                <a:latin typeface="Bahnschrift Light" panose="020B0502040204020203" pitchFamily="34" charset="0"/>
              </a:rPr>
              <a:t>Freestyle: </a:t>
            </a:r>
            <a:r>
              <a:rPr lang="pt-BR" sz="2000" i="0" dirty="0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que consiste em executar manobras durante uma corrida entre cones, nesta modalidade vence quem completar a corrida executar as melhores manobras em menos tempo.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96E2D8"/>
                </a:solidFill>
                <a:effectLst/>
                <a:latin typeface="Bahnschrift Light" panose="020B0502040204020203" pitchFamily="34" charset="0"/>
              </a:rPr>
              <a:t>Street: </a:t>
            </a:r>
            <a:r>
              <a:rPr lang="pt-BR" sz="2000" i="0" dirty="0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nesta categoria os competidores pulam rampas, descem corrimões, fazem manobras em cantoneiras, telhados, etc. aqui, vence as melhores manobras por dificuldade e qualidade de execução.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96E2D8"/>
                </a:solidFill>
                <a:effectLst/>
                <a:latin typeface="Bahnschrift Light" panose="020B0502040204020203" pitchFamily="34" charset="0"/>
              </a:rPr>
              <a:t>Vert: </a:t>
            </a:r>
            <a:r>
              <a:rPr lang="pt-BR" sz="2000" i="0" dirty="0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são as mesmas manobras executadas na modalidade </a:t>
            </a:r>
            <a:r>
              <a:rPr lang="pt-BR" sz="2000" i="0" dirty="0" err="1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street</a:t>
            </a:r>
            <a:r>
              <a:rPr lang="pt-BR" sz="2000" i="0" dirty="0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, mas em uma rampa em formato de “U”.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96E2D8"/>
                </a:solidFill>
                <a:effectLst/>
                <a:latin typeface="Bahnschrift Light" panose="020B0502040204020203" pitchFamily="34" charset="0"/>
              </a:rPr>
              <a:t>Park: </a:t>
            </a:r>
            <a:r>
              <a:rPr lang="pt-BR" sz="2000" i="0" dirty="0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as competições desta modalidade são realizadas em pátios específicos que possuem diversos obstáculos pelos quais o atleta tem que percorrer com velocidade e habilidade, são realizadas manobras em </a:t>
            </a:r>
            <a:r>
              <a:rPr lang="pt-BR" sz="2000" i="0" dirty="0" err="1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mini-ramps</a:t>
            </a:r>
            <a:r>
              <a:rPr lang="pt-BR" sz="2000" i="0" dirty="0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, saltos sobre muros, etc.</a:t>
            </a:r>
          </a:p>
        </p:txBody>
      </p:sp>
    </p:spTree>
    <p:extLst>
      <p:ext uri="{BB962C8B-B14F-4D97-AF65-F5344CB8AC3E}">
        <p14:creationId xmlns:p14="http://schemas.microsoft.com/office/powerpoint/2010/main" val="1645503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BA52BA-9620-485C-9E47-16DD2DF8A4BC}"/>
              </a:ext>
            </a:extLst>
          </p:cNvPr>
          <p:cNvSpPr/>
          <p:nvPr/>
        </p:nvSpPr>
        <p:spPr>
          <a:xfrm rot="5400000">
            <a:off x="11104419" y="214053"/>
            <a:ext cx="775855" cy="762000"/>
          </a:xfrm>
          <a:prstGeom prst="ellipse">
            <a:avLst/>
          </a:prstGeom>
          <a:solidFill>
            <a:srgbClr val="96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7966367" y="339666"/>
            <a:ext cx="3144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competições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8455EA-03E6-4905-8EDF-A00862F1AB1C}"/>
              </a:ext>
            </a:extLst>
          </p:cNvPr>
          <p:cNvSpPr txBox="1"/>
          <p:nvPr/>
        </p:nvSpPr>
        <p:spPr>
          <a:xfrm>
            <a:off x="401780" y="982981"/>
            <a:ext cx="642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96E2D8"/>
                </a:solidFill>
                <a:effectLst/>
                <a:latin typeface="Bahnschrift Light" panose="020B0502040204020203" pitchFamily="34" charset="0"/>
              </a:rPr>
              <a:t>Campeonatos mundiais de patinação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C3BC0A-EDDE-423B-9390-FDD1EA9BC699}"/>
              </a:ext>
            </a:extLst>
          </p:cNvPr>
          <p:cNvSpPr txBox="1"/>
          <p:nvPr/>
        </p:nvSpPr>
        <p:spPr>
          <a:xfrm>
            <a:off x="401780" y="1564741"/>
            <a:ext cx="11471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Campeonato Mundial de Patinação de Velocidade em Pista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202122"/>
                </a:solidFill>
                <a:effectLst/>
                <a:latin typeface="Bahnschrift Light" panose="020B0502040204020203" pitchFamily="34" charset="0"/>
              </a:rPr>
              <a:t>Campeonato Mundial de Patinação Artística no Gelo (ISU)</a:t>
            </a:r>
            <a:endParaRPr lang="pt-BR" sz="2000" dirty="0">
              <a:solidFill>
                <a:srgbClr val="36312D"/>
              </a:solidFill>
              <a:latin typeface="Bahnschrift Light" panose="020B0502040204020203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World Games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6312D"/>
                </a:solidFill>
                <a:latin typeface="Bahnschrift Light" panose="020B0502040204020203" pitchFamily="34" charset="0"/>
              </a:rPr>
              <a:t>Campeonato Europeu (ISU)</a:t>
            </a:r>
            <a:endParaRPr lang="pt-BR" sz="2000" i="0" dirty="0">
              <a:solidFill>
                <a:srgbClr val="36312D"/>
              </a:solidFill>
              <a:effectLst/>
              <a:latin typeface="Bahnschrift Light" panose="020B0502040204020203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LG Action Sports World Tour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6312D"/>
                </a:solidFill>
                <a:latin typeface="Bahnschrift Light" panose="020B0502040204020203" pitchFamily="34" charset="0"/>
              </a:rPr>
              <a:t>Campeonato dos Quatro </a:t>
            </a:r>
            <a:r>
              <a:rPr lang="en-US" sz="2000" dirty="0" err="1">
                <a:solidFill>
                  <a:srgbClr val="36312D"/>
                </a:solidFill>
                <a:latin typeface="Bahnschrift Light" panose="020B0502040204020203" pitchFamily="34" charset="0"/>
              </a:rPr>
              <a:t>Continentes</a:t>
            </a:r>
            <a:r>
              <a:rPr lang="en-US" sz="2000" dirty="0">
                <a:solidFill>
                  <a:srgbClr val="36312D"/>
                </a:solidFill>
                <a:latin typeface="Bahnschrift Light" panose="020B0502040204020203" pitchFamily="34" charset="0"/>
              </a:rPr>
              <a:t> (ISU)</a:t>
            </a:r>
            <a:endParaRPr lang="en-US" sz="2000" i="0" dirty="0">
              <a:solidFill>
                <a:srgbClr val="36312D"/>
              </a:solidFill>
              <a:effectLst/>
              <a:latin typeface="Bahnschrift Light" panose="020B0502040204020203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6312D"/>
                </a:solidFill>
                <a:latin typeface="Bahnschrift Light" panose="020B0502040204020203" pitchFamily="34" charset="0"/>
              </a:rPr>
              <a:t>Campeonato Mundial Júnior (ISU)</a:t>
            </a:r>
            <a:endParaRPr lang="pt-BR" sz="2000" i="0" dirty="0">
              <a:solidFill>
                <a:srgbClr val="36312D"/>
              </a:solidFill>
              <a:effectLst/>
              <a:latin typeface="Bahnschrift Light" panose="020B0502040204020203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000" i="0" dirty="0" err="1">
                <a:solidFill>
                  <a:srgbClr val="36312D"/>
                </a:solidFill>
                <a:effectLst/>
                <a:latin typeface="Bahnschrift Light" panose="020B0502040204020203" pitchFamily="34" charset="0"/>
              </a:rPr>
              <a:t>Xgames</a:t>
            </a:r>
            <a:endParaRPr lang="pt-BR" sz="2000" i="0" dirty="0">
              <a:solidFill>
                <a:srgbClr val="36312D"/>
              </a:solidFill>
              <a:effectLst/>
              <a:latin typeface="Bahnschrift Light" panose="020B0502040204020203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36312D"/>
                </a:solidFill>
                <a:latin typeface="Bahnschrift Light" panose="020B0502040204020203" pitchFamily="34" charset="0"/>
              </a:rPr>
              <a:t>Olimpíadas</a:t>
            </a:r>
            <a:endParaRPr lang="pt-BR" sz="2000" i="0" dirty="0">
              <a:solidFill>
                <a:srgbClr val="36312D"/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1EE8DDB-A0E3-4D2C-A035-B77ECDD86A4E}"/>
              </a:ext>
            </a:extLst>
          </p:cNvPr>
          <p:cNvSpPr txBox="1"/>
          <p:nvPr/>
        </p:nvSpPr>
        <p:spPr>
          <a:xfrm>
            <a:off x="11873346" y="-3701229"/>
            <a:ext cx="171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Benefícios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A6A1DA-D127-4B82-801A-9D41C649C0A5}"/>
              </a:ext>
            </a:extLst>
          </p:cNvPr>
          <p:cNvSpPr txBox="1"/>
          <p:nvPr/>
        </p:nvSpPr>
        <p:spPr>
          <a:xfrm>
            <a:off x="11873346" y="-843636"/>
            <a:ext cx="242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Topos de patins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514340A-0CB4-4A51-8EA2-EDDCE9DC0794}"/>
              </a:ext>
            </a:extLst>
          </p:cNvPr>
          <p:cNvGrpSpPr/>
          <p:nvPr/>
        </p:nvGrpSpPr>
        <p:grpSpPr>
          <a:xfrm rot="5400000">
            <a:off x="9677406" y="-2390043"/>
            <a:ext cx="3629893" cy="762000"/>
            <a:chOff x="3616035" y="4405746"/>
            <a:chExt cx="3629893" cy="762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2812680-58B0-4DE1-9649-CE6BD683D344}"/>
                </a:ext>
              </a:extLst>
            </p:cNvPr>
            <p:cNvSpPr/>
            <p:nvPr/>
          </p:nvSpPr>
          <p:spPr>
            <a:xfrm>
              <a:off x="3616035" y="4405746"/>
              <a:ext cx="775855" cy="762000"/>
            </a:xfrm>
            <a:prstGeom prst="ellipse">
              <a:avLst/>
            </a:prstGeom>
            <a:solidFill>
              <a:srgbClr val="ED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8F63434-25B3-4988-9439-51FEDEF525D3}"/>
                </a:ext>
              </a:extLst>
            </p:cNvPr>
            <p:cNvSpPr/>
            <p:nvPr/>
          </p:nvSpPr>
          <p:spPr>
            <a:xfrm>
              <a:off x="5043053" y="4405746"/>
              <a:ext cx="775855" cy="762000"/>
            </a:xfrm>
            <a:prstGeom prst="ellipse">
              <a:avLst/>
            </a:prstGeom>
            <a:solidFill>
              <a:srgbClr val="F1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51F5160-9812-4939-81F1-2D67D001508D}"/>
                </a:ext>
              </a:extLst>
            </p:cNvPr>
            <p:cNvSpPr/>
            <p:nvPr/>
          </p:nvSpPr>
          <p:spPr>
            <a:xfrm>
              <a:off x="6470073" y="4405746"/>
              <a:ext cx="775855" cy="762000"/>
            </a:xfrm>
            <a:prstGeom prst="ellipse">
              <a:avLst/>
            </a:prstGeom>
            <a:solidFill>
              <a:srgbClr val="E8E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6701629-5E79-48EC-8C1D-2FAC108C8B07}"/>
              </a:ext>
            </a:extLst>
          </p:cNvPr>
          <p:cNvSpPr txBox="1"/>
          <p:nvPr/>
        </p:nvSpPr>
        <p:spPr>
          <a:xfrm>
            <a:off x="9130145" y="-227065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Modalidades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CBE17F1-4FF9-40CF-AC6C-91C6122990B3}"/>
              </a:ext>
            </a:extLst>
          </p:cNvPr>
          <p:cNvSpPr/>
          <p:nvPr/>
        </p:nvSpPr>
        <p:spPr>
          <a:xfrm rot="5400000">
            <a:off x="11104419" y="214054"/>
            <a:ext cx="775855" cy="762000"/>
          </a:xfrm>
          <a:prstGeom prst="ellipse">
            <a:avLst/>
          </a:prstGeom>
          <a:solidFill>
            <a:srgbClr val="96E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1B8A91B-0326-425F-9718-DB5133316231}"/>
              </a:ext>
            </a:extLst>
          </p:cNvPr>
          <p:cNvSpPr txBox="1"/>
          <p:nvPr/>
        </p:nvSpPr>
        <p:spPr>
          <a:xfrm>
            <a:off x="7966367" y="339667"/>
            <a:ext cx="3144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competições</a:t>
            </a:r>
          </a:p>
        </p:txBody>
      </p:sp>
    </p:spTree>
    <p:extLst>
      <p:ext uri="{BB962C8B-B14F-4D97-AF65-F5344CB8AC3E}">
        <p14:creationId xmlns:p14="http://schemas.microsoft.com/office/powerpoint/2010/main" val="3279950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8FD2FB3-16FF-4868-8906-315F7AD5D471}"/>
              </a:ext>
            </a:extLst>
          </p:cNvPr>
          <p:cNvGrpSpPr/>
          <p:nvPr/>
        </p:nvGrpSpPr>
        <p:grpSpPr>
          <a:xfrm rot="5400000">
            <a:off x="3567543" y="3048002"/>
            <a:ext cx="5056913" cy="762000"/>
            <a:chOff x="3616035" y="4405746"/>
            <a:chExt cx="5056913" cy="762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7BA52BA-9620-485C-9E47-16DD2DF8A4BC}"/>
                </a:ext>
              </a:extLst>
            </p:cNvPr>
            <p:cNvSpPr/>
            <p:nvPr/>
          </p:nvSpPr>
          <p:spPr>
            <a:xfrm>
              <a:off x="3616035" y="4405746"/>
              <a:ext cx="775855" cy="762000"/>
            </a:xfrm>
            <a:prstGeom prst="ellipse">
              <a:avLst/>
            </a:prstGeom>
            <a:solidFill>
              <a:srgbClr val="ED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171ABCE-91E4-479F-8DB0-DA789F94938F}"/>
                </a:ext>
              </a:extLst>
            </p:cNvPr>
            <p:cNvSpPr/>
            <p:nvPr/>
          </p:nvSpPr>
          <p:spPr>
            <a:xfrm>
              <a:off x="5043053" y="4405746"/>
              <a:ext cx="775855" cy="762000"/>
            </a:xfrm>
            <a:prstGeom prst="ellipse">
              <a:avLst/>
            </a:prstGeom>
            <a:solidFill>
              <a:srgbClr val="F1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D9C086F-E78E-47B1-8AE4-7F267081C928}"/>
                </a:ext>
              </a:extLst>
            </p:cNvPr>
            <p:cNvSpPr/>
            <p:nvPr/>
          </p:nvSpPr>
          <p:spPr>
            <a:xfrm>
              <a:off x="7897093" y="4405746"/>
              <a:ext cx="775855" cy="762000"/>
            </a:xfrm>
            <a:prstGeom prst="ellipse">
              <a:avLst/>
            </a:prstGeom>
            <a:solidFill>
              <a:srgbClr val="96E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80C56B5-C679-44DE-8A5A-44F7F609FAC4}"/>
                </a:ext>
              </a:extLst>
            </p:cNvPr>
            <p:cNvSpPr/>
            <p:nvPr/>
          </p:nvSpPr>
          <p:spPr>
            <a:xfrm>
              <a:off x="6470073" y="4405746"/>
              <a:ext cx="775855" cy="762000"/>
            </a:xfrm>
            <a:prstGeom prst="ellipse">
              <a:avLst/>
            </a:prstGeom>
            <a:solidFill>
              <a:srgbClr val="E8E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6477000" y="1023306"/>
            <a:ext cx="171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Benefícios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185AE3-5AEE-4169-8236-282EB9403173}"/>
              </a:ext>
            </a:extLst>
          </p:cNvPr>
          <p:cNvSpPr txBox="1"/>
          <p:nvPr/>
        </p:nvSpPr>
        <p:spPr>
          <a:xfrm>
            <a:off x="3733799" y="2453879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Modalidades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5645C-E058-4F19-B84D-0F6B834CF707}"/>
              </a:ext>
            </a:extLst>
          </p:cNvPr>
          <p:cNvSpPr txBox="1"/>
          <p:nvPr/>
        </p:nvSpPr>
        <p:spPr>
          <a:xfrm>
            <a:off x="6477000" y="3880899"/>
            <a:ext cx="242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latin typeface="Bahnschrift Light SemiCondensed" panose="020B0502040204020203" pitchFamily="34" charset="0"/>
              </a:rPr>
              <a:t>Tipos </a:t>
            </a:r>
            <a:r>
              <a:rPr lang="pt-BR" sz="2800" dirty="0">
                <a:latin typeface="Bahnschrift Light SemiCondensed" panose="020B0502040204020203" pitchFamily="34" charset="0"/>
              </a:rPr>
              <a:t>de patins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FE2A12-3B92-49F6-8112-F00FB20BE866}"/>
              </a:ext>
            </a:extLst>
          </p:cNvPr>
          <p:cNvSpPr txBox="1"/>
          <p:nvPr/>
        </p:nvSpPr>
        <p:spPr>
          <a:xfrm>
            <a:off x="2459180" y="5307919"/>
            <a:ext cx="314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competições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D505AD1-988C-4A82-91B5-5526F327627D}"/>
              </a:ext>
            </a:extLst>
          </p:cNvPr>
          <p:cNvGrpSpPr/>
          <p:nvPr/>
        </p:nvGrpSpPr>
        <p:grpSpPr>
          <a:xfrm rot="5400000">
            <a:off x="3567543" y="3048003"/>
            <a:ext cx="5056913" cy="762000"/>
            <a:chOff x="3616035" y="4405746"/>
            <a:chExt cx="5056913" cy="7620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C73A403-0E3A-4E9C-B76C-1F87EE59170B}"/>
                </a:ext>
              </a:extLst>
            </p:cNvPr>
            <p:cNvSpPr/>
            <p:nvPr/>
          </p:nvSpPr>
          <p:spPr>
            <a:xfrm>
              <a:off x="3616035" y="4405746"/>
              <a:ext cx="775855" cy="762000"/>
            </a:xfrm>
            <a:prstGeom prst="ellipse">
              <a:avLst/>
            </a:prstGeom>
            <a:solidFill>
              <a:srgbClr val="ED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7457753-F4F3-4157-BB7A-07981D199C50}"/>
                </a:ext>
              </a:extLst>
            </p:cNvPr>
            <p:cNvSpPr/>
            <p:nvPr/>
          </p:nvSpPr>
          <p:spPr>
            <a:xfrm>
              <a:off x="5043053" y="4405746"/>
              <a:ext cx="775855" cy="762000"/>
            </a:xfrm>
            <a:prstGeom prst="ellipse">
              <a:avLst/>
            </a:prstGeom>
            <a:solidFill>
              <a:srgbClr val="F1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1605165-99CB-44DB-8E83-B90DCFE1CDB9}"/>
                </a:ext>
              </a:extLst>
            </p:cNvPr>
            <p:cNvSpPr/>
            <p:nvPr/>
          </p:nvSpPr>
          <p:spPr>
            <a:xfrm>
              <a:off x="7897093" y="4405746"/>
              <a:ext cx="775855" cy="762000"/>
            </a:xfrm>
            <a:prstGeom prst="ellipse">
              <a:avLst/>
            </a:prstGeom>
            <a:solidFill>
              <a:srgbClr val="96E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C1B1A1D-5BE1-4113-B277-396CCB29A863}"/>
                </a:ext>
              </a:extLst>
            </p:cNvPr>
            <p:cNvSpPr/>
            <p:nvPr/>
          </p:nvSpPr>
          <p:spPr>
            <a:xfrm>
              <a:off x="6470073" y="4405746"/>
              <a:ext cx="775855" cy="762000"/>
            </a:xfrm>
            <a:prstGeom prst="ellipse">
              <a:avLst/>
            </a:prstGeom>
            <a:solidFill>
              <a:srgbClr val="E8E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BE9768-0C0A-42BC-A888-6D4C4E551463}"/>
              </a:ext>
            </a:extLst>
          </p:cNvPr>
          <p:cNvSpPr txBox="1"/>
          <p:nvPr/>
        </p:nvSpPr>
        <p:spPr>
          <a:xfrm>
            <a:off x="3733799" y="24538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Modalidades</a:t>
            </a:r>
          </a:p>
        </p:txBody>
      </p:sp>
    </p:spTree>
    <p:extLst>
      <p:ext uri="{BB962C8B-B14F-4D97-AF65-F5344CB8AC3E}">
        <p14:creationId xmlns:p14="http://schemas.microsoft.com/office/powerpoint/2010/main" val="310769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625435" y="2875002"/>
            <a:ext cx="6941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86DBF0"/>
                </a:solidFill>
                <a:latin typeface="Bahnschrift Light SemiCondensed" panose="020B0502040204020203" pitchFamily="34" charset="0"/>
              </a:rPr>
              <a:t>Obrigado!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8FD2FB3-16FF-4868-8906-315F7AD5D471}"/>
              </a:ext>
            </a:extLst>
          </p:cNvPr>
          <p:cNvGrpSpPr/>
          <p:nvPr/>
        </p:nvGrpSpPr>
        <p:grpSpPr>
          <a:xfrm>
            <a:off x="3616035" y="4405746"/>
            <a:ext cx="5056913" cy="762000"/>
            <a:chOff x="3616035" y="4405746"/>
            <a:chExt cx="5056913" cy="762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7BA52BA-9620-485C-9E47-16DD2DF8A4BC}"/>
                </a:ext>
              </a:extLst>
            </p:cNvPr>
            <p:cNvSpPr/>
            <p:nvPr/>
          </p:nvSpPr>
          <p:spPr>
            <a:xfrm>
              <a:off x="3616035" y="4405746"/>
              <a:ext cx="775855" cy="762000"/>
            </a:xfrm>
            <a:prstGeom prst="ellipse">
              <a:avLst/>
            </a:prstGeom>
            <a:solidFill>
              <a:srgbClr val="ED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171ABCE-91E4-479F-8DB0-DA789F94938F}"/>
                </a:ext>
              </a:extLst>
            </p:cNvPr>
            <p:cNvSpPr/>
            <p:nvPr/>
          </p:nvSpPr>
          <p:spPr>
            <a:xfrm>
              <a:off x="5043053" y="4405746"/>
              <a:ext cx="775855" cy="762000"/>
            </a:xfrm>
            <a:prstGeom prst="ellipse">
              <a:avLst/>
            </a:prstGeom>
            <a:solidFill>
              <a:srgbClr val="F1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D9C086F-E78E-47B1-8AE4-7F267081C928}"/>
                </a:ext>
              </a:extLst>
            </p:cNvPr>
            <p:cNvSpPr/>
            <p:nvPr/>
          </p:nvSpPr>
          <p:spPr>
            <a:xfrm>
              <a:off x="7897093" y="4405746"/>
              <a:ext cx="775855" cy="762000"/>
            </a:xfrm>
            <a:prstGeom prst="ellipse">
              <a:avLst/>
            </a:prstGeom>
            <a:solidFill>
              <a:srgbClr val="96E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80C56B5-C679-44DE-8A5A-44F7F609FAC4}"/>
                </a:ext>
              </a:extLst>
            </p:cNvPr>
            <p:cNvSpPr/>
            <p:nvPr/>
          </p:nvSpPr>
          <p:spPr>
            <a:xfrm>
              <a:off x="6470073" y="4405746"/>
              <a:ext cx="775855" cy="762000"/>
            </a:xfrm>
            <a:prstGeom prst="ellipse">
              <a:avLst/>
            </a:prstGeom>
            <a:solidFill>
              <a:srgbClr val="E8E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778CA0-741F-42DA-8F37-1193B906A6B4}"/>
              </a:ext>
            </a:extLst>
          </p:cNvPr>
          <p:cNvSpPr txBox="1"/>
          <p:nvPr/>
        </p:nvSpPr>
        <p:spPr>
          <a:xfrm>
            <a:off x="3616035" y="5673852"/>
            <a:ext cx="4959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 SemiCondensed" panose="020B0502040204020203" pitchFamily="34" charset="0"/>
              </a:rPr>
              <a:t>Grupo:</a:t>
            </a:r>
          </a:p>
          <a:p>
            <a:pPr algn="ctr"/>
            <a:r>
              <a:rPr lang="pt-BR" sz="1600" dirty="0">
                <a:latin typeface="Bahnschrift Light SemiCondensed" panose="020B0502040204020203" pitchFamily="34" charset="0"/>
              </a:rPr>
              <a:t>Ana Julia </a:t>
            </a:r>
            <a:r>
              <a:rPr lang="pt-BR" sz="1600" dirty="0" err="1">
                <a:latin typeface="Bahnschrift Light SemiCondensed" panose="020B0502040204020203" pitchFamily="34" charset="0"/>
              </a:rPr>
              <a:t>Fabretti</a:t>
            </a:r>
            <a:r>
              <a:rPr lang="pt-BR" sz="1600" dirty="0">
                <a:latin typeface="Bahnschrift Light SemiCondensed" panose="020B0502040204020203" pitchFamily="34" charset="0"/>
              </a:rPr>
              <a:t>, Giulia Ventura, Isabel Pantalão e </a:t>
            </a:r>
            <a:r>
              <a:rPr lang="pt-BR" sz="1600" dirty="0" err="1">
                <a:latin typeface="Bahnschrift Light SemiCondensed" panose="020B0502040204020203" pitchFamily="34" charset="0"/>
              </a:rPr>
              <a:t>Udymilla</a:t>
            </a:r>
            <a:r>
              <a:rPr lang="pt-BR" sz="1600" dirty="0">
                <a:latin typeface="Bahnschrift Light SemiCondensed" panose="020B0502040204020203" pitchFamily="34" charset="0"/>
              </a:rPr>
              <a:t> Chagas</a:t>
            </a:r>
          </a:p>
        </p:txBody>
      </p:sp>
    </p:spTree>
    <p:extLst>
      <p:ext uri="{BB962C8B-B14F-4D97-AF65-F5344CB8AC3E}">
        <p14:creationId xmlns:p14="http://schemas.microsoft.com/office/powerpoint/2010/main" val="983213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8FD2FB3-16FF-4868-8906-315F7AD5D471}"/>
              </a:ext>
            </a:extLst>
          </p:cNvPr>
          <p:cNvGrpSpPr/>
          <p:nvPr/>
        </p:nvGrpSpPr>
        <p:grpSpPr>
          <a:xfrm rot="5400000">
            <a:off x="3567543" y="3048001"/>
            <a:ext cx="5056913" cy="762000"/>
            <a:chOff x="3616035" y="4405746"/>
            <a:chExt cx="5056913" cy="762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7BA52BA-9620-485C-9E47-16DD2DF8A4BC}"/>
                </a:ext>
              </a:extLst>
            </p:cNvPr>
            <p:cNvSpPr/>
            <p:nvPr/>
          </p:nvSpPr>
          <p:spPr>
            <a:xfrm>
              <a:off x="3616035" y="4405746"/>
              <a:ext cx="775855" cy="762000"/>
            </a:xfrm>
            <a:prstGeom prst="ellipse">
              <a:avLst/>
            </a:prstGeom>
            <a:solidFill>
              <a:srgbClr val="ED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171ABCE-91E4-479F-8DB0-DA789F94938F}"/>
                </a:ext>
              </a:extLst>
            </p:cNvPr>
            <p:cNvSpPr/>
            <p:nvPr/>
          </p:nvSpPr>
          <p:spPr>
            <a:xfrm>
              <a:off x="5043053" y="4405746"/>
              <a:ext cx="775855" cy="762000"/>
            </a:xfrm>
            <a:prstGeom prst="ellipse">
              <a:avLst/>
            </a:prstGeom>
            <a:solidFill>
              <a:srgbClr val="F1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D9C086F-E78E-47B1-8AE4-7F267081C928}"/>
                </a:ext>
              </a:extLst>
            </p:cNvPr>
            <p:cNvSpPr/>
            <p:nvPr/>
          </p:nvSpPr>
          <p:spPr>
            <a:xfrm>
              <a:off x="7897093" y="4405746"/>
              <a:ext cx="775855" cy="762000"/>
            </a:xfrm>
            <a:prstGeom prst="ellipse">
              <a:avLst/>
            </a:prstGeom>
            <a:solidFill>
              <a:srgbClr val="96E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80C56B5-C679-44DE-8A5A-44F7F609FAC4}"/>
                </a:ext>
              </a:extLst>
            </p:cNvPr>
            <p:cNvSpPr/>
            <p:nvPr/>
          </p:nvSpPr>
          <p:spPr>
            <a:xfrm>
              <a:off x="6470073" y="4405746"/>
              <a:ext cx="775855" cy="762000"/>
            </a:xfrm>
            <a:prstGeom prst="ellipse">
              <a:avLst/>
            </a:prstGeom>
            <a:solidFill>
              <a:srgbClr val="E8E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6477000" y="1023306"/>
            <a:ext cx="171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Benefícios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185AE3-5AEE-4169-8236-282EB9403173}"/>
              </a:ext>
            </a:extLst>
          </p:cNvPr>
          <p:cNvSpPr txBox="1"/>
          <p:nvPr/>
        </p:nvSpPr>
        <p:spPr>
          <a:xfrm>
            <a:off x="3733799" y="2453879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Modalidades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5645C-E058-4F19-B84D-0F6B834CF707}"/>
              </a:ext>
            </a:extLst>
          </p:cNvPr>
          <p:cNvSpPr txBox="1"/>
          <p:nvPr/>
        </p:nvSpPr>
        <p:spPr>
          <a:xfrm>
            <a:off x="6477000" y="3880899"/>
            <a:ext cx="242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patins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FE2A12-3B92-49F6-8112-F00FB20BE866}"/>
              </a:ext>
            </a:extLst>
          </p:cNvPr>
          <p:cNvSpPr txBox="1"/>
          <p:nvPr/>
        </p:nvSpPr>
        <p:spPr>
          <a:xfrm>
            <a:off x="2459180" y="5307919"/>
            <a:ext cx="314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competições</a:t>
            </a:r>
          </a:p>
        </p:txBody>
      </p:sp>
    </p:spTree>
    <p:extLst>
      <p:ext uri="{BB962C8B-B14F-4D97-AF65-F5344CB8AC3E}">
        <p14:creationId xmlns:p14="http://schemas.microsoft.com/office/powerpoint/2010/main" val="3912852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BA52BA-9620-485C-9E47-16DD2DF8A4BC}"/>
              </a:ext>
            </a:extLst>
          </p:cNvPr>
          <p:cNvSpPr/>
          <p:nvPr/>
        </p:nvSpPr>
        <p:spPr>
          <a:xfrm rot="5400000">
            <a:off x="11104419" y="214053"/>
            <a:ext cx="775855" cy="762000"/>
          </a:xfrm>
          <a:prstGeom prst="ellipse">
            <a:avLst/>
          </a:prstGeom>
          <a:solidFill>
            <a:srgbClr val="ED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9393382" y="339666"/>
            <a:ext cx="171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Benefícios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372912-B1B9-47EF-BBC1-F728F4E706A9}"/>
              </a:ext>
            </a:extLst>
          </p:cNvPr>
          <p:cNvSpPr txBox="1"/>
          <p:nvPr/>
        </p:nvSpPr>
        <p:spPr>
          <a:xfrm>
            <a:off x="277089" y="872155"/>
            <a:ext cx="66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ED93AD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Os benefícios de andar de patins vão além da diversão</a:t>
            </a:r>
            <a:endParaRPr lang="pt-BR" sz="2400" dirty="0">
              <a:solidFill>
                <a:srgbClr val="ED93AD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E6DAE1-D97A-43CB-B273-F2644AF1133D}"/>
              </a:ext>
            </a:extLst>
          </p:cNvPr>
          <p:cNvSpPr txBox="1"/>
          <p:nvPr/>
        </p:nvSpPr>
        <p:spPr>
          <a:xfrm>
            <a:off x="318654" y="1294573"/>
            <a:ext cx="11612299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2000" b="1" dirty="0">
                <a:solidFill>
                  <a:srgbClr val="ED93AD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Acorda seu corpo e te faz descobrir músculos esquecidos</a:t>
            </a:r>
            <a:endParaRPr lang="pt-BR" sz="2000" dirty="0">
              <a:solidFill>
                <a:srgbClr val="ED93AD"/>
              </a:solidFill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uma atividade dinâmica, a patinação deixa você redescobrir os músculos que você um dia esqueceu que tinha.</a:t>
            </a:r>
            <a:endParaRPr lang="pt-BR" sz="2000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 requer que o seu bumbum, coxas, panturrilhas e abdômen trabalhem constantemente. A patinação é ideal para criar músculos em todo o seu corpo e tonificá-los.</a:t>
            </a:r>
            <a:endParaRPr lang="pt-BR" sz="2000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b="1" dirty="0">
                <a:solidFill>
                  <a:srgbClr val="ED93AD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Andar de patins queima gordura e emagrece</a:t>
            </a:r>
            <a:endParaRPr lang="pt-BR" sz="2000" dirty="0">
              <a:solidFill>
                <a:srgbClr val="ED93AD"/>
              </a:solidFill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2º benefício da patinação que elencamos para você é a queima de gordura e, consequentemente, o emagrecimento.</a:t>
            </a:r>
            <a:endParaRPr lang="pt-BR" sz="2000" dirty="0">
              <a:latin typeface="Bahnschrift Light Semi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 praticar uma hora de patinação, você queima cerca de 500 calorias. Então, patinar regularmente irá ajudar a se livrar das gordurinhas indesejadas e acelerar sua perda de peso. Chega de barriga flácida!</a:t>
            </a:r>
          </a:p>
          <a:p>
            <a:pPr>
              <a:spcAft>
                <a:spcPts val="800"/>
              </a:spcAft>
            </a:pPr>
            <a:r>
              <a:rPr lang="pt-BR" sz="2000" dirty="0">
                <a:solidFill>
                  <a:srgbClr val="3939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b="1" dirty="0">
                <a:solidFill>
                  <a:srgbClr val="ED93AD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Mantém seu coração mais “jovem”</a:t>
            </a:r>
            <a:endParaRPr lang="pt-BR" sz="2000" dirty="0">
              <a:solidFill>
                <a:srgbClr val="ED93AD"/>
              </a:solidFill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dirty="0">
                <a:solidFill>
                  <a:srgbClr val="393939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ser um esporte de resistência, a patinação estimula todo o seu sistema cardiovascular, desenvolve os músculos do coração e melhora o fluxo sanguíneo. Se praticada regularmente, ela melhora sua resistência e frequência cardíaca.</a:t>
            </a:r>
            <a:endParaRPr lang="pt-BR" sz="2000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EB7F7E-5632-4AF6-86B7-0E88AB300603}"/>
              </a:ext>
            </a:extLst>
          </p:cNvPr>
          <p:cNvSpPr txBox="1"/>
          <p:nvPr/>
        </p:nvSpPr>
        <p:spPr>
          <a:xfrm>
            <a:off x="11873346" y="-5168759"/>
            <a:ext cx="171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Benefícios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E80C2D-13A9-4BA9-A32B-294B3E25CB2E}"/>
              </a:ext>
            </a:extLst>
          </p:cNvPr>
          <p:cNvSpPr txBox="1"/>
          <p:nvPr/>
        </p:nvSpPr>
        <p:spPr>
          <a:xfrm>
            <a:off x="11873346" y="-2311166"/>
            <a:ext cx="242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patins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1E2CE3-08C3-4C25-B31E-2D0FF75795BB}"/>
              </a:ext>
            </a:extLst>
          </p:cNvPr>
          <p:cNvSpPr txBox="1"/>
          <p:nvPr/>
        </p:nvSpPr>
        <p:spPr>
          <a:xfrm>
            <a:off x="7855526" y="-884146"/>
            <a:ext cx="314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competições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0B958D2-7A43-44AB-8FFE-B865240742E6}"/>
              </a:ext>
            </a:extLst>
          </p:cNvPr>
          <p:cNvGrpSpPr/>
          <p:nvPr/>
        </p:nvGrpSpPr>
        <p:grpSpPr>
          <a:xfrm rot="5400000">
            <a:off x="8963889" y="-3144062"/>
            <a:ext cx="5056913" cy="762000"/>
            <a:chOff x="3616035" y="4405746"/>
            <a:chExt cx="5056913" cy="762000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72DB264-AE8B-4B0F-8F7D-C956283536ED}"/>
                </a:ext>
              </a:extLst>
            </p:cNvPr>
            <p:cNvSpPr/>
            <p:nvPr/>
          </p:nvSpPr>
          <p:spPr>
            <a:xfrm>
              <a:off x="3616035" y="4405746"/>
              <a:ext cx="775855" cy="762000"/>
            </a:xfrm>
            <a:prstGeom prst="ellipse">
              <a:avLst/>
            </a:prstGeom>
            <a:solidFill>
              <a:srgbClr val="ED93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5B61E43-FDA9-4BEE-A7EA-54F85E54B4DA}"/>
                </a:ext>
              </a:extLst>
            </p:cNvPr>
            <p:cNvSpPr/>
            <p:nvPr/>
          </p:nvSpPr>
          <p:spPr>
            <a:xfrm>
              <a:off x="5043053" y="4405746"/>
              <a:ext cx="775855" cy="762000"/>
            </a:xfrm>
            <a:prstGeom prst="ellipse">
              <a:avLst/>
            </a:prstGeom>
            <a:solidFill>
              <a:srgbClr val="F1C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A87EDEF-9B97-45FC-A30D-CBE6CBF79FB0}"/>
                </a:ext>
              </a:extLst>
            </p:cNvPr>
            <p:cNvSpPr/>
            <p:nvPr/>
          </p:nvSpPr>
          <p:spPr>
            <a:xfrm>
              <a:off x="7897093" y="4405746"/>
              <a:ext cx="775855" cy="762000"/>
            </a:xfrm>
            <a:prstGeom prst="ellipse">
              <a:avLst/>
            </a:prstGeom>
            <a:solidFill>
              <a:srgbClr val="96E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D984B71-88AB-4225-A9AE-71F30F3FA7C7}"/>
                </a:ext>
              </a:extLst>
            </p:cNvPr>
            <p:cNvSpPr/>
            <p:nvPr/>
          </p:nvSpPr>
          <p:spPr>
            <a:xfrm>
              <a:off x="6470073" y="4405746"/>
              <a:ext cx="775855" cy="762000"/>
            </a:xfrm>
            <a:prstGeom prst="ellipse">
              <a:avLst/>
            </a:prstGeom>
            <a:solidFill>
              <a:srgbClr val="E8E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AEFE1D4-7DDA-413E-B38F-DDC4F5308567}"/>
              </a:ext>
            </a:extLst>
          </p:cNvPr>
          <p:cNvSpPr txBox="1"/>
          <p:nvPr/>
        </p:nvSpPr>
        <p:spPr>
          <a:xfrm>
            <a:off x="9130145" y="-373818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Modalidades</a:t>
            </a:r>
          </a:p>
        </p:txBody>
      </p:sp>
    </p:spTree>
    <p:extLst>
      <p:ext uri="{BB962C8B-B14F-4D97-AF65-F5344CB8AC3E}">
        <p14:creationId xmlns:p14="http://schemas.microsoft.com/office/powerpoint/2010/main" val="247519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BA52BA-9620-485C-9E47-16DD2DF8A4BC}"/>
              </a:ext>
            </a:extLst>
          </p:cNvPr>
          <p:cNvSpPr/>
          <p:nvPr/>
        </p:nvSpPr>
        <p:spPr>
          <a:xfrm rot="5400000">
            <a:off x="11104419" y="214053"/>
            <a:ext cx="775855" cy="762000"/>
          </a:xfrm>
          <a:prstGeom prst="ellipse">
            <a:avLst/>
          </a:prstGeom>
          <a:solidFill>
            <a:srgbClr val="ED9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171ABCE-91E4-479F-8DB0-DA789F94938F}"/>
              </a:ext>
            </a:extLst>
          </p:cNvPr>
          <p:cNvSpPr/>
          <p:nvPr/>
        </p:nvSpPr>
        <p:spPr>
          <a:xfrm rot="5400000">
            <a:off x="11109615" y="-918330"/>
            <a:ext cx="775855" cy="762000"/>
          </a:xfrm>
          <a:prstGeom prst="ellipse">
            <a:avLst/>
          </a:prstGeom>
          <a:solidFill>
            <a:srgbClr val="F1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9393382" y="339666"/>
            <a:ext cx="171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Benefícios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185AE3-5AEE-4169-8236-282EB9403173}"/>
              </a:ext>
            </a:extLst>
          </p:cNvPr>
          <p:cNvSpPr txBox="1"/>
          <p:nvPr/>
        </p:nvSpPr>
        <p:spPr>
          <a:xfrm>
            <a:off x="9130146" y="-83707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Modalidades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E6DAE1-D97A-43CB-B273-F2644AF1133D}"/>
              </a:ext>
            </a:extLst>
          </p:cNvPr>
          <p:cNvSpPr txBox="1"/>
          <p:nvPr/>
        </p:nvSpPr>
        <p:spPr>
          <a:xfrm>
            <a:off x="261047" y="1476318"/>
            <a:ext cx="116122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2000" dirty="0">
                <a:solidFill>
                  <a:srgbClr val="393939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b="1" dirty="0">
                <a:solidFill>
                  <a:srgbClr val="ED93AD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É um esporte de baixo impacto</a:t>
            </a:r>
            <a:endParaRPr lang="pt-BR" sz="2000" dirty="0">
              <a:solidFill>
                <a:srgbClr val="ED93AD"/>
              </a:solidFill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Diferente da corrida, por exemplo, a patinação é um esporte muito menos traumático para as suas articulações, especialmente às cartilagens dos seus tornozelos, joelhos e quadris. A ausência de pulos também ajuda a evitar dores e lesões.</a:t>
            </a:r>
            <a:endParaRPr lang="pt-BR" sz="2000" b="1" dirty="0">
              <a:solidFill>
                <a:srgbClr val="ED93AD"/>
              </a:solidFill>
              <a:effectLst/>
              <a:latin typeface="Bahnschrift Light Semi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b="1" dirty="0">
                <a:solidFill>
                  <a:srgbClr val="ED93AD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Ajuda a desenvolver o equilíbrio</a:t>
            </a:r>
            <a:endParaRPr lang="pt-BR" sz="2000" dirty="0">
              <a:solidFill>
                <a:srgbClr val="ED93AD"/>
              </a:solidFill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dirty="0">
                <a:solidFill>
                  <a:srgbClr val="393939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patinação requer uma curva de aprendizado. Uma vez que você tenha aprendido a técnica, seu senso de equilíbrio, flexibilidade, controle e reflexos irão melhorar surpreendentemente!</a:t>
            </a:r>
            <a:endParaRPr lang="pt-BR" sz="2000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b="1" dirty="0">
                <a:solidFill>
                  <a:srgbClr val="ED93AD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Te proporciona sensação de liberdade e diminui o estresse</a:t>
            </a:r>
            <a:endParaRPr lang="pt-BR" sz="2000" dirty="0">
              <a:solidFill>
                <a:srgbClr val="ED93AD"/>
              </a:solidFill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dirty="0">
                <a:solidFill>
                  <a:srgbClr val="393939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 colocar os patins nos pés e começar a deslizar, você imediatamente se sentirá melhor.</a:t>
            </a:r>
            <a:endParaRPr lang="pt-BR" sz="2000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2000" dirty="0">
                <a:solidFill>
                  <a:srgbClr val="393939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Geralmente a patinação é feita ao ar livre, o que ajuda a esvaziar a cabeça, se livrar do estresse que foi acumulado durante o dia e liberar toda a pressão enquanto você desfruta a sensação de liberdade.</a:t>
            </a:r>
            <a:endParaRPr lang="pt-BR" sz="2000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C0F2F5-848B-4AC9-A462-54908D555C0E}"/>
              </a:ext>
            </a:extLst>
          </p:cNvPr>
          <p:cNvSpPr txBox="1"/>
          <p:nvPr/>
        </p:nvSpPr>
        <p:spPr>
          <a:xfrm>
            <a:off x="277089" y="872155"/>
            <a:ext cx="663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ED93AD"/>
                </a:solidFill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rPr>
              <a:t>Os benefícios de andar de patins vão além da diversão</a:t>
            </a:r>
            <a:endParaRPr lang="pt-BR" sz="2400" dirty="0">
              <a:solidFill>
                <a:srgbClr val="ED93AD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88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BA52BA-9620-485C-9E47-16DD2DF8A4BC}"/>
              </a:ext>
            </a:extLst>
          </p:cNvPr>
          <p:cNvSpPr/>
          <p:nvPr/>
        </p:nvSpPr>
        <p:spPr>
          <a:xfrm rot="5400000">
            <a:off x="11104419" y="214053"/>
            <a:ext cx="775855" cy="762000"/>
          </a:xfrm>
          <a:prstGeom prst="ellipse">
            <a:avLst/>
          </a:prstGeom>
          <a:solidFill>
            <a:srgbClr val="F1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9144000" y="339666"/>
            <a:ext cx="196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Modalidades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02E6B9-74A6-4860-93B6-66C7C423BAF6}"/>
              </a:ext>
            </a:extLst>
          </p:cNvPr>
          <p:cNvGrpSpPr/>
          <p:nvPr/>
        </p:nvGrpSpPr>
        <p:grpSpPr>
          <a:xfrm>
            <a:off x="1948575" y="1222426"/>
            <a:ext cx="8294850" cy="4413148"/>
            <a:chOff x="1965900" y="1529841"/>
            <a:chExt cx="8294850" cy="4413148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E23120-FE62-4327-AE23-81C3FAB3F897}"/>
                </a:ext>
              </a:extLst>
            </p:cNvPr>
            <p:cNvSpPr txBox="1"/>
            <p:nvPr/>
          </p:nvSpPr>
          <p:spPr>
            <a:xfrm>
              <a:off x="4561063" y="1529841"/>
              <a:ext cx="55184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b="0" dirty="0">
                  <a:solidFill>
                    <a:srgbClr val="F1CF38"/>
                  </a:solidFill>
                  <a:effectLst/>
                  <a:latin typeface="Bahnschrift Light SemiCondensed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Patinação artística</a:t>
              </a:r>
              <a:r>
                <a:rPr lang="pt-BR" sz="1800" i="1" dirty="0">
                  <a:solidFill>
                    <a:srgbClr val="F1CF38"/>
                  </a:solidFill>
                  <a:effectLst/>
                  <a:latin typeface="Bahnschrift Light SemiCondensed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 </a:t>
              </a:r>
              <a:r>
                <a:rPr lang="pt-BR" sz="1800" dirty="0">
                  <a:solidFill>
                    <a:srgbClr val="000000"/>
                  </a:solidFill>
                  <a:effectLst/>
                  <a:latin typeface="Bahnschrift Light SemiCondensed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os atletas fazem coreografias</a:t>
              </a:r>
            </a:p>
            <a:p>
              <a:r>
                <a:rPr lang="pt-BR" sz="1800" dirty="0">
                  <a:solidFill>
                    <a:srgbClr val="000000"/>
                  </a:solidFill>
                  <a:effectLst/>
                  <a:latin typeface="Bahnschrift Light SemiCondensed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 elementos artísticos e acrobáticos, como saltos e giros. </a:t>
              </a:r>
              <a:endParaRPr lang="pt-BR" sz="1800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188201E-4633-4444-A62B-E368F4135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900" y="1624733"/>
              <a:ext cx="2462086" cy="1807568"/>
            </a:xfrm>
            <a:prstGeom prst="teardrop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EB6EFFE-9C64-415A-B8D5-761AFD8DB6D8}"/>
                </a:ext>
              </a:extLst>
            </p:cNvPr>
            <p:cNvSpPr txBox="1"/>
            <p:nvPr/>
          </p:nvSpPr>
          <p:spPr>
            <a:xfrm>
              <a:off x="4561063" y="3943165"/>
              <a:ext cx="56996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800" i="1" dirty="0">
                  <a:solidFill>
                    <a:srgbClr val="F1CF38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Urban: </a:t>
              </a:r>
              <a:r>
                <a:rPr lang="pt-BR" sz="1800" dirty="0">
                  <a:solidFill>
                    <a:srgbClr val="000000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as patinadoras usam tudo o que encontram no espaço urbano, como corrimãos, muretas e calçadas, como obstáculo para realizar manobras, giros e curvas.</a:t>
              </a:r>
              <a:endParaRPr lang="pt-BR" sz="18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endParaRPr>
            </a:p>
          </p:txBody>
        </p:sp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E84DC384-CC36-4653-9012-DD4681AAB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900" y="4135421"/>
              <a:ext cx="2462086" cy="1807568"/>
            </a:xfrm>
            <a:prstGeom prst="teardrop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6200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BA52BA-9620-485C-9E47-16DD2DF8A4BC}"/>
              </a:ext>
            </a:extLst>
          </p:cNvPr>
          <p:cNvSpPr/>
          <p:nvPr/>
        </p:nvSpPr>
        <p:spPr>
          <a:xfrm rot="5400000">
            <a:off x="11104419" y="214054"/>
            <a:ext cx="775855" cy="762000"/>
          </a:xfrm>
          <a:prstGeom prst="ellipse">
            <a:avLst/>
          </a:prstGeom>
          <a:solidFill>
            <a:srgbClr val="F1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9144000" y="339667"/>
            <a:ext cx="196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Modalidades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2A88C0B-93CB-4098-B9EB-4E31E0155016}"/>
              </a:ext>
            </a:extLst>
          </p:cNvPr>
          <p:cNvGrpSpPr/>
          <p:nvPr/>
        </p:nvGrpSpPr>
        <p:grpSpPr>
          <a:xfrm>
            <a:off x="1946562" y="1257820"/>
            <a:ext cx="8401691" cy="4298273"/>
            <a:chOff x="1533112" y="1644716"/>
            <a:chExt cx="8401691" cy="4298273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E23120-FE62-4327-AE23-81C3FAB3F897}"/>
                </a:ext>
              </a:extLst>
            </p:cNvPr>
            <p:cNvSpPr txBox="1"/>
            <p:nvPr/>
          </p:nvSpPr>
          <p:spPr>
            <a:xfrm>
              <a:off x="4235116" y="1644716"/>
              <a:ext cx="55184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i="1" dirty="0">
                  <a:solidFill>
                    <a:srgbClr val="F1CF38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Downhill: </a:t>
              </a:r>
              <a:r>
                <a:rPr lang="pt-BR" sz="1800" dirty="0">
                  <a:solidFill>
                    <a:srgbClr val="000000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a modalidade é praticada em ladeiras e o objetivo é descê-las o mais rápido possível. Algumas atingem velocidades incríveis, ultrapassando os 100 km/h!</a:t>
              </a:r>
              <a:endParaRPr lang="pt-BR" sz="18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EB6EFFE-9C64-415A-B8D5-761AFD8DB6D8}"/>
                </a:ext>
              </a:extLst>
            </p:cNvPr>
            <p:cNvSpPr txBox="1"/>
            <p:nvPr/>
          </p:nvSpPr>
          <p:spPr>
            <a:xfrm>
              <a:off x="4235116" y="4138572"/>
              <a:ext cx="56996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800" i="1" dirty="0">
                  <a:solidFill>
                    <a:srgbClr val="F1CF38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Street: </a:t>
              </a:r>
              <a:r>
                <a:rPr lang="pt-BR" sz="1800" dirty="0">
                  <a:solidFill>
                    <a:srgbClr val="000000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assim como o Urban, o foco são manobras e giros. A diferença é que são feitos em locais apropriados, com rampas e </a:t>
              </a:r>
              <a:r>
                <a:rPr lang="pt-BR" sz="1800" dirty="0" err="1">
                  <a:solidFill>
                    <a:srgbClr val="000000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half-pipes</a:t>
              </a:r>
              <a:r>
                <a:rPr lang="pt-BR" sz="1800" dirty="0">
                  <a:solidFill>
                    <a:srgbClr val="000000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.</a:t>
              </a:r>
              <a:endParaRPr lang="pt-BR" sz="18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91621079-4482-4F9E-8FC7-CA7EBE580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3112" y="1766639"/>
              <a:ext cx="2486383" cy="1804417"/>
            </a:xfrm>
            <a:prstGeom prst="teardrop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B3FD8364-EB1F-4840-8E0D-9113CF44D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505" y="4138572"/>
              <a:ext cx="2442990" cy="1804417"/>
            </a:xfrm>
            <a:prstGeom prst="teardrop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5593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BA52BA-9620-485C-9E47-16DD2DF8A4BC}"/>
              </a:ext>
            </a:extLst>
          </p:cNvPr>
          <p:cNvSpPr/>
          <p:nvPr/>
        </p:nvSpPr>
        <p:spPr>
          <a:xfrm rot="5400000">
            <a:off x="11104419" y="214054"/>
            <a:ext cx="775855" cy="762000"/>
          </a:xfrm>
          <a:prstGeom prst="ellipse">
            <a:avLst/>
          </a:prstGeom>
          <a:solidFill>
            <a:srgbClr val="F1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9144000" y="339667"/>
            <a:ext cx="196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Modalidades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9DC22FB-1CAD-48D5-9163-3489A9CAD2D9}"/>
              </a:ext>
            </a:extLst>
          </p:cNvPr>
          <p:cNvGrpSpPr/>
          <p:nvPr/>
        </p:nvGrpSpPr>
        <p:grpSpPr>
          <a:xfrm>
            <a:off x="2270079" y="1338935"/>
            <a:ext cx="7651841" cy="4180129"/>
            <a:chOff x="2372843" y="1575941"/>
            <a:chExt cx="7651841" cy="4180129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61699CC-B32E-4203-8ED4-0F8DDA819B45}"/>
                </a:ext>
              </a:extLst>
            </p:cNvPr>
            <p:cNvSpPr txBox="1"/>
            <p:nvPr/>
          </p:nvSpPr>
          <p:spPr>
            <a:xfrm>
              <a:off x="5067819" y="3804505"/>
              <a:ext cx="49409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i="1" dirty="0">
                  <a:solidFill>
                    <a:srgbClr val="F1CF38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Slalom: </a:t>
              </a:r>
              <a:r>
                <a:rPr lang="pt-BR" sz="1800" dirty="0">
                  <a:solidFill>
                    <a:srgbClr val="000000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nela, é preciso realizar curvas rápidas e precisas, fazendo zigue-zague em torno de cones posicionados em uma linha.</a:t>
              </a:r>
              <a:endParaRPr lang="pt-BR" sz="18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endParaRPr>
            </a:p>
          </p:txBody>
        </p: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21A190D8-51E6-4BEA-B951-C20127FEB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607" y="3951653"/>
              <a:ext cx="2486384" cy="1804417"/>
            </a:xfrm>
            <a:prstGeom prst="teardrop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16B5C8F-F1D3-4E9C-A455-3347133F4021}"/>
                </a:ext>
              </a:extLst>
            </p:cNvPr>
            <p:cNvSpPr txBox="1"/>
            <p:nvPr/>
          </p:nvSpPr>
          <p:spPr>
            <a:xfrm>
              <a:off x="5083716" y="1575941"/>
              <a:ext cx="49409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i="1" dirty="0">
                  <a:solidFill>
                    <a:srgbClr val="F1CF38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InlineSpeed: </a:t>
              </a:r>
              <a:r>
                <a:rPr lang="pt-BR" sz="1800" dirty="0">
                  <a:solidFill>
                    <a:srgbClr val="000000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é uma das modalidades mais rápidas. Há provas individuais, em dupla e de revezamento, com objetivos, tempos e distâncias variados.</a:t>
              </a:r>
              <a:endParaRPr lang="pt-BR" sz="18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endParaRPr>
            </a:p>
            <a:p>
              <a:endParaRPr lang="pt-BR" dirty="0"/>
            </a:p>
          </p:txBody>
        </p:sp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D0E48B0F-1617-4E74-B652-D3F1C650A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843" y="1575941"/>
              <a:ext cx="2576080" cy="1807482"/>
            </a:xfrm>
            <a:prstGeom prst="teardrop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1707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BA52BA-9620-485C-9E47-16DD2DF8A4BC}"/>
              </a:ext>
            </a:extLst>
          </p:cNvPr>
          <p:cNvSpPr/>
          <p:nvPr/>
        </p:nvSpPr>
        <p:spPr>
          <a:xfrm rot="5400000">
            <a:off x="11104419" y="214054"/>
            <a:ext cx="775855" cy="762000"/>
          </a:xfrm>
          <a:prstGeom prst="ellipse">
            <a:avLst/>
          </a:prstGeom>
          <a:solidFill>
            <a:srgbClr val="F1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9144000" y="339667"/>
            <a:ext cx="196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Modalidades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80C56B5-C679-44DE-8A5A-44F7F609FAC4}"/>
              </a:ext>
            </a:extLst>
          </p:cNvPr>
          <p:cNvSpPr/>
          <p:nvPr/>
        </p:nvSpPr>
        <p:spPr>
          <a:xfrm rot="5400000">
            <a:off x="11104418" y="-846877"/>
            <a:ext cx="775855" cy="762000"/>
          </a:xfrm>
          <a:prstGeom prst="ellipse">
            <a:avLst/>
          </a:prstGeom>
          <a:solidFill>
            <a:srgbClr val="E8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05645C-E058-4F19-B84D-0F6B834CF707}"/>
              </a:ext>
            </a:extLst>
          </p:cNvPr>
          <p:cNvSpPr txBox="1"/>
          <p:nvPr/>
        </p:nvSpPr>
        <p:spPr>
          <a:xfrm>
            <a:off x="8686799" y="-736477"/>
            <a:ext cx="242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patins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7615358-D14B-43C1-BFA1-457084815BF9}"/>
              </a:ext>
            </a:extLst>
          </p:cNvPr>
          <p:cNvGrpSpPr/>
          <p:nvPr/>
        </p:nvGrpSpPr>
        <p:grpSpPr>
          <a:xfrm>
            <a:off x="1922501" y="2526410"/>
            <a:ext cx="8346998" cy="1805179"/>
            <a:chOff x="1780674" y="3855641"/>
            <a:chExt cx="8346998" cy="1805179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61699CC-B32E-4203-8ED4-0F8DDA819B45}"/>
                </a:ext>
              </a:extLst>
            </p:cNvPr>
            <p:cNvSpPr txBox="1"/>
            <p:nvPr/>
          </p:nvSpPr>
          <p:spPr>
            <a:xfrm>
              <a:off x="4595299" y="3855641"/>
              <a:ext cx="55323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>
                  <a:solidFill>
                    <a:srgbClr val="F1CF38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Roller Derby</a:t>
              </a:r>
              <a:r>
                <a:rPr lang="pt-BR" sz="1800" i="1" dirty="0">
                  <a:solidFill>
                    <a:srgbClr val="F1CF38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: </a:t>
              </a:r>
              <a:r>
                <a:rPr lang="pt-BR" sz="1800" dirty="0">
                  <a:solidFill>
                    <a:srgbClr val="000000"/>
                  </a:solidFill>
                  <a:effectLst/>
                  <a:latin typeface="Bahnschrift Light SemiCondensed" panose="020B0502040204020203" pitchFamily="34" charset="0"/>
                  <a:ea typeface="Times New Roman" panose="02020603050405020304" pitchFamily="18" charset="0"/>
                </a:rPr>
                <a:t>é um esporte de contato jogado por duas equipes de cinco membros que patinam, na mesma direção, em uma pista circular.</a:t>
              </a:r>
              <a:endParaRPr lang="pt-BR" sz="1800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</a:endParaRPr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1DA7C1B-1FF5-4A7C-A2A2-E7B0FF26F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0674" y="3855641"/>
              <a:ext cx="2603745" cy="1805179"/>
            </a:xfrm>
            <a:prstGeom prst="teardrop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3781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FA5E46-3866-4ABA-9ECF-3ED47CA04A05}"/>
              </a:ext>
            </a:extLst>
          </p:cNvPr>
          <p:cNvSpPr txBox="1"/>
          <p:nvPr/>
        </p:nvSpPr>
        <p:spPr>
          <a:xfrm>
            <a:off x="277089" y="155000"/>
            <a:ext cx="333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8E08B"/>
                </a:solidFill>
                <a:latin typeface="Bahnschrift Light SemiCondensed" panose="020B0502040204020203" pitchFamily="34" charset="0"/>
              </a:rPr>
              <a:t>Atividade</a:t>
            </a:r>
            <a:r>
              <a:rPr lang="pt-BR" sz="4000" dirty="0">
                <a:latin typeface="Bahnschrift Light SemiCondensed" panose="020B0502040204020203" pitchFamily="34" charset="0"/>
              </a:rPr>
              <a:t> Física</a:t>
            </a:r>
            <a:endParaRPr lang="pt-BR" sz="4000" dirty="0">
              <a:solidFill>
                <a:schemeClr val="accent2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B8966-553D-4A35-B7D1-7DA7BDB38563}"/>
              </a:ext>
            </a:extLst>
          </p:cNvPr>
          <p:cNvSpPr txBox="1"/>
          <p:nvPr/>
        </p:nvSpPr>
        <p:spPr>
          <a:xfrm>
            <a:off x="8160329" y="5942989"/>
            <a:ext cx="3713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96E2D8"/>
                </a:solidFill>
                <a:latin typeface="Bahnschrift Light SemiCondensed" panose="020B0502040204020203" pitchFamily="34" charset="0"/>
              </a:rPr>
              <a:t>Qualidade</a:t>
            </a:r>
            <a:r>
              <a:rPr lang="pt-BR" sz="4000" dirty="0">
                <a:latin typeface="Bahnschrift Light SemiCondensed" panose="020B0502040204020203" pitchFamily="34" charset="0"/>
              </a:rPr>
              <a:t> de </a:t>
            </a:r>
            <a:r>
              <a:rPr lang="pt-BR" sz="4000" dirty="0">
                <a:solidFill>
                  <a:srgbClr val="ED93AD"/>
                </a:solidFill>
                <a:latin typeface="Bahnschrift Light SemiCondensed" panose="020B0502040204020203" pitchFamily="34" charset="0"/>
              </a:rPr>
              <a:t>Vida</a:t>
            </a:r>
            <a:endParaRPr lang="pt-BR" sz="4000" dirty="0">
              <a:solidFill>
                <a:srgbClr val="ED93AD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7BA52BA-9620-485C-9E47-16DD2DF8A4BC}"/>
              </a:ext>
            </a:extLst>
          </p:cNvPr>
          <p:cNvSpPr/>
          <p:nvPr/>
        </p:nvSpPr>
        <p:spPr>
          <a:xfrm rot="5400000">
            <a:off x="11104419" y="214054"/>
            <a:ext cx="775855" cy="762000"/>
          </a:xfrm>
          <a:prstGeom prst="ellipse">
            <a:avLst/>
          </a:prstGeom>
          <a:solidFill>
            <a:srgbClr val="E8E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2BFCD3-EED8-49E2-8177-CD41CFB38CC0}"/>
              </a:ext>
            </a:extLst>
          </p:cNvPr>
          <p:cNvSpPr txBox="1"/>
          <p:nvPr/>
        </p:nvSpPr>
        <p:spPr>
          <a:xfrm>
            <a:off x="8783053" y="339667"/>
            <a:ext cx="232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 SemiCondensed" panose="020B0502040204020203" pitchFamily="34" charset="0"/>
              </a:rPr>
              <a:t>Tipos de patins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A75F58-0709-4C06-BE25-2F1F46098C7C}"/>
              </a:ext>
            </a:extLst>
          </p:cNvPr>
          <p:cNvSpPr txBox="1"/>
          <p:nvPr/>
        </p:nvSpPr>
        <p:spPr>
          <a:xfrm>
            <a:off x="5840421" y="1572126"/>
            <a:ext cx="410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E8E08B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Fitness ou Incline: </a:t>
            </a:r>
            <a:r>
              <a:rPr lang="pt-BR" sz="1800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 os mais comuns, inspirados nos patins de gelo</a:t>
            </a:r>
          </a:p>
        </p:txBody>
      </p:sp>
      <p:pic>
        <p:nvPicPr>
          <p:cNvPr id="7170" name="Picture 2" descr="Patinando e Cantando: Qual o melhor patins inline para iniciantes?">
            <a:extLst>
              <a:ext uri="{FF2B5EF4-FFF2-40B4-BE49-F238E27FC236}">
                <a16:creationId xmlns:a16="http://schemas.microsoft.com/office/drawing/2014/main" id="{36948776-546F-455B-B0B3-EF8EB9DD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35" y="1139615"/>
            <a:ext cx="1747690" cy="1747690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E15A20A-5D84-43CD-A46E-3FF0B316018D}"/>
              </a:ext>
            </a:extLst>
          </p:cNvPr>
          <p:cNvSpPr txBox="1"/>
          <p:nvPr/>
        </p:nvSpPr>
        <p:spPr>
          <a:xfrm>
            <a:off x="2927684" y="3171417"/>
            <a:ext cx="633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E8E08B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Freestyle ou Urban: </a:t>
            </a:r>
            <a:r>
              <a:rPr lang="pt-BR" sz="1800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robustos e resistentes, com </a:t>
            </a:r>
            <a:r>
              <a:rPr lang="pt-BR" sz="18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rodas de 72 mm a 84 mm e base ajustável ao pé do patinador.</a:t>
            </a:r>
            <a:endParaRPr lang="pt-BR" sz="1800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D62BED9-CCFA-41F5-8A30-DAA4033CE112}"/>
              </a:ext>
            </a:extLst>
          </p:cNvPr>
          <p:cNvSpPr txBox="1"/>
          <p:nvPr/>
        </p:nvSpPr>
        <p:spPr>
          <a:xfrm>
            <a:off x="5840421" y="4770708"/>
            <a:ext cx="410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E8E08B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Quad: </a:t>
            </a:r>
            <a:r>
              <a:rPr lang="pt-BR" sz="1800" dirty="0"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vintage, com 4 rodas</a:t>
            </a:r>
            <a:r>
              <a:rPr lang="pt-BR" sz="1800" dirty="0">
                <a:solidFill>
                  <a:srgbClr val="0C1D33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(duas rodas na parte dianteira, duas rodas na parte traseira) e um freio na parte frontal.</a:t>
            </a:r>
            <a:endParaRPr lang="pt-BR" sz="1800" dirty="0"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Patins Quad 100 - Decathlon">
            <a:extLst>
              <a:ext uri="{FF2B5EF4-FFF2-40B4-BE49-F238E27FC236}">
                <a16:creationId xmlns:a16="http://schemas.microsoft.com/office/drawing/2014/main" id="{3DD94473-3EBC-4CBB-B092-75DF0E0A5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35" y="4321991"/>
            <a:ext cx="1747690" cy="1747690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67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1092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Bahnschrift Light</vt:lpstr>
      <vt:lpstr>Bahnschrift Light SemiCondensed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Giulia Ventura Favaro</dc:creator>
  <cp:lastModifiedBy>nilceia ventura</cp:lastModifiedBy>
  <cp:revision>4</cp:revision>
  <dcterms:created xsi:type="dcterms:W3CDTF">2022-03-08T22:20:15Z</dcterms:created>
  <dcterms:modified xsi:type="dcterms:W3CDTF">2022-03-09T21:56:32Z</dcterms:modified>
</cp:coreProperties>
</file>