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Pulang" pitchFamily="50" charset="0"/>
      <p:regular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9E9"/>
    <a:srgbClr val="FFECEA"/>
    <a:srgbClr val="FBF1F2"/>
    <a:srgbClr val="D85675"/>
    <a:srgbClr val="CC0000"/>
    <a:srgbClr val="CC0066"/>
    <a:srgbClr val="EFDDDB"/>
    <a:srgbClr val="FC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90508-EAE0-4709-97BD-66CB873E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5BDE6-0096-4963-B4DB-192D6C55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B6512-CD10-4CAA-8E40-0546744D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53B1C-4AFE-4824-A2B1-87611BD2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48447-6969-4933-9EC5-74D4665D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226D-356E-4D0F-8293-41C94AD4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C01866-1780-4252-9886-E684B913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2869C-9BE7-46E7-B51F-2B0CCAC0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60477-5569-41D6-8DCC-7B565FEC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314A2-9708-4C04-84F6-C0FA30E5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1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A112F3-0146-403F-976E-9EAB856AD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8BF999-0CCC-4B65-8675-C71DAD3F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342D7-7752-48F0-9B88-D713336D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B75B7-C2B0-4A82-8982-03465E2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DC64E-59F4-4CA0-9AC5-2766CED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93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C55E8-0C81-4E3C-91A1-F5DA5EB2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430DE-C14C-49A8-8183-760156F3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047D4-4EBF-46AF-B1F3-94B2680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EED79-F1C9-4109-95D5-3663E98A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7A446-DEA1-47F7-9461-F91B1C5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2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62E9E-4089-4F33-8FC1-D0C18573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CC447-DD56-46D1-998C-CC6A36B7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330AE-1E0B-40B9-AC5B-8CEE9886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6A697-E101-45FA-B684-72F2E3E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8FFC5A-F00D-4D87-8D31-44208A47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8A7D-4C64-457A-9AEF-3125ADE9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A534E-ABAB-4998-9E30-C72AE27D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0DCD62-80DB-49A5-9914-AA647625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9D4247-3B21-4D97-887B-A8AF94E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3B58F6-96A0-4E4A-8C51-BCD47B0D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65574-82E8-40D4-8104-15B5E373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4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C5028-84BE-45F2-AA1C-471A7953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CEE4C-3CD7-4FF5-A016-17EFD593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D07EDB-D9F2-4186-93BB-A341D612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3A1F6A-0453-45E0-8728-268C08521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ED3518-9E5B-4F2A-A2B5-144D276F3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5C16BE-431A-4CFD-AE88-25511EAD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6DBD5B-6E29-48FA-A0A8-CDC60AF3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1FA578-F2A7-4167-BBB4-871819E4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A53A-145A-4B5C-BCFB-152D30F5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992DF-62E0-4D0F-B929-DA8EA313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71F036-B369-4787-8814-2878769D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024961-F1D8-4388-A7E7-6F1E15BE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5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0CA4C8-2144-43C0-9C2B-2A788869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E29BD-05BE-4D46-9CB6-57B9EF1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7D0CA1-F5A4-4E8A-B42A-681A1920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53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86075-ED9D-483E-B089-DE48688B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6F9F8-71F0-4186-8B89-5A0B9491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72CA51-F14B-49EC-9003-D331E550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135AC-6C3E-413D-B7BD-0DEFADDB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CE7FEF-4B11-4E55-817D-3599C043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7E342-5436-4934-AE69-13588463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84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D9F99-2C3F-45FF-829D-5A762FAB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2B6B0E-A789-41F9-8D4D-A0D2C8431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8F1843-9B19-42E0-9925-3A32414E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DA481A-8BF1-4361-9002-A06780CF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94A214-200F-4A72-8B9A-447D3D47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C6083C-3834-46D0-8E11-3196E2D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7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951320-6420-42F0-AEB2-0D099C79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CB2701-9328-44C9-B046-269826B6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2055D-FC7B-4A1F-926F-5751E1D15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1ECC-21AE-4C7A-9128-CF76CBCA6AD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C3AD4-1170-4AC5-9721-E203EBD44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32475-C5AD-4187-8BA0-41A8FB619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F89A-4DF2-45AE-8FC4-8D5339AF6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3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79D5665-588D-4A1E-9065-B71D715D5D54}"/>
              </a:ext>
            </a:extLst>
          </p:cNvPr>
          <p:cNvSpPr/>
          <p:nvPr/>
        </p:nvSpPr>
        <p:spPr>
          <a:xfrm>
            <a:off x="-648338" y="-1259948"/>
            <a:ext cx="6141006" cy="9377896"/>
          </a:xfrm>
          <a:custGeom>
            <a:avLst/>
            <a:gdLst>
              <a:gd name="connsiteX0" fmla="*/ 1010288 w 6141006"/>
              <a:gd name="connsiteY0" fmla="*/ 191468 h 9377896"/>
              <a:gd name="connsiteX1" fmla="*/ 3486788 w 6141006"/>
              <a:gd name="connsiteY1" fmla="*/ 3068018 h 9377896"/>
              <a:gd name="connsiteX2" fmla="*/ 4153538 w 6141006"/>
              <a:gd name="connsiteY2" fmla="*/ 6116018 h 9377896"/>
              <a:gd name="connsiteX3" fmla="*/ 6020438 w 6141006"/>
              <a:gd name="connsiteY3" fmla="*/ 8402018 h 9377896"/>
              <a:gd name="connsiteX4" fmla="*/ 324488 w 6141006"/>
              <a:gd name="connsiteY4" fmla="*/ 8763968 h 9377896"/>
              <a:gd name="connsiteX5" fmla="*/ 1010288 w 6141006"/>
              <a:gd name="connsiteY5" fmla="*/ 191468 h 937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006" h="9377896">
                <a:moveTo>
                  <a:pt x="1010288" y="191468"/>
                </a:moveTo>
                <a:cubicBezTo>
                  <a:pt x="1537338" y="-757857"/>
                  <a:pt x="2962913" y="2080593"/>
                  <a:pt x="3486788" y="3068018"/>
                </a:cubicBezTo>
                <a:cubicBezTo>
                  <a:pt x="4010663" y="4055443"/>
                  <a:pt x="3731263" y="5227018"/>
                  <a:pt x="4153538" y="6116018"/>
                </a:cubicBezTo>
                <a:cubicBezTo>
                  <a:pt x="4575813" y="7005018"/>
                  <a:pt x="6658613" y="7960693"/>
                  <a:pt x="6020438" y="8402018"/>
                </a:cubicBezTo>
                <a:cubicBezTo>
                  <a:pt x="5382263" y="8843343"/>
                  <a:pt x="1165863" y="10135568"/>
                  <a:pt x="324488" y="8763968"/>
                </a:cubicBezTo>
                <a:cubicBezTo>
                  <a:pt x="-516887" y="7392368"/>
                  <a:pt x="483238" y="1140793"/>
                  <a:pt x="1010288" y="191468"/>
                </a:cubicBezTo>
                <a:close/>
              </a:path>
            </a:pathLst>
          </a:custGeom>
          <a:solidFill>
            <a:srgbClr val="FCDDD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31A1FAFA-3A00-42C6-BEA0-A5F94C6D5A76}"/>
              </a:ext>
            </a:extLst>
          </p:cNvPr>
          <p:cNvSpPr/>
          <p:nvPr/>
        </p:nvSpPr>
        <p:spPr>
          <a:xfrm>
            <a:off x="1294762" y="-1544018"/>
            <a:ext cx="6141006" cy="9377896"/>
          </a:xfrm>
          <a:custGeom>
            <a:avLst/>
            <a:gdLst>
              <a:gd name="connsiteX0" fmla="*/ 1010288 w 6141006"/>
              <a:gd name="connsiteY0" fmla="*/ 191468 h 9377896"/>
              <a:gd name="connsiteX1" fmla="*/ 3486788 w 6141006"/>
              <a:gd name="connsiteY1" fmla="*/ 3068018 h 9377896"/>
              <a:gd name="connsiteX2" fmla="*/ 4153538 w 6141006"/>
              <a:gd name="connsiteY2" fmla="*/ 6116018 h 9377896"/>
              <a:gd name="connsiteX3" fmla="*/ 6020438 w 6141006"/>
              <a:gd name="connsiteY3" fmla="*/ 8402018 h 9377896"/>
              <a:gd name="connsiteX4" fmla="*/ 324488 w 6141006"/>
              <a:gd name="connsiteY4" fmla="*/ 8763968 h 9377896"/>
              <a:gd name="connsiteX5" fmla="*/ 1010288 w 6141006"/>
              <a:gd name="connsiteY5" fmla="*/ 191468 h 937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006" h="9377896">
                <a:moveTo>
                  <a:pt x="1010288" y="191468"/>
                </a:moveTo>
                <a:cubicBezTo>
                  <a:pt x="1537338" y="-757857"/>
                  <a:pt x="2962913" y="2080593"/>
                  <a:pt x="3486788" y="3068018"/>
                </a:cubicBezTo>
                <a:cubicBezTo>
                  <a:pt x="4010663" y="4055443"/>
                  <a:pt x="3731263" y="5227018"/>
                  <a:pt x="4153538" y="6116018"/>
                </a:cubicBezTo>
                <a:cubicBezTo>
                  <a:pt x="4575813" y="7005018"/>
                  <a:pt x="6658613" y="7960693"/>
                  <a:pt x="6020438" y="8402018"/>
                </a:cubicBezTo>
                <a:cubicBezTo>
                  <a:pt x="5382263" y="8843343"/>
                  <a:pt x="1165863" y="10135568"/>
                  <a:pt x="324488" y="8763968"/>
                </a:cubicBezTo>
                <a:cubicBezTo>
                  <a:pt x="-516887" y="7392368"/>
                  <a:pt x="483238" y="1140793"/>
                  <a:pt x="1010288" y="191468"/>
                </a:cubicBezTo>
                <a:close/>
              </a:path>
            </a:pathLst>
          </a:custGeom>
          <a:solidFill>
            <a:srgbClr val="F7E9E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2FF23D18-0083-42CB-B650-85841FE99011}"/>
              </a:ext>
            </a:extLst>
          </p:cNvPr>
          <p:cNvSpPr/>
          <p:nvPr/>
        </p:nvSpPr>
        <p:spPr>
          <a:xfrm>
            <a:off x="3025497" y="-1259948"/>
            <a:ext cx="6141006" cy="9377896"/>
          </a:xfrm>
          <a:custGeom>
            <a:avLst/>
            <a:gdLst>
              <a:gd name="connsiteX0" fmla="*/ 1010288 w 6141006"/>
              <a:gd name="connsiteY0" fmla="*/ 191468 h 9377896"/>
              <a:gd name="connsiteX1" fmla="*/ 3486788 w 6141006"/>
              <a:gd name="connsiteY1" fmla="*/ 3068018 h 9377896"/>
              <a:gd name="connsiteX2" fmla="*/ 4153538 w 6141006"/>
              <a:gd name="connsiteY2" fmla="*/ 6116018 h 9377896"/>
              <a:gd name="connsiteX3" fmla="*/ 6020438 w 6141006"/>
              <a:gd name="connsiteY3" fmla="*/ 8402018 h 9377896"/>
              <a:gd name="connsiteX4" fmla="*/ 324488 w 6141006"/>
              <a:gd name="connsiteY4" fmla="*/ 8763968 h 9377896"/>
              <a:gd name="connsiteX5" fmla="*/ 1010288 w 6141006"/>
              <a:gd name="connsiteY5" fmla="*/ 191468 h 937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006" h="9377896">
                <a:moveTo>
                  <a:pt x="1010288" y="191468"/>
                </a:moveTo>
                <a:cubicBezTo>
                  <a:pt x="1537338" y="-757857"/>
                  <a:pt x="2962913" y="2080593"/>
                  <a:pt x="3486788" y="3068018"/>
                </a:cubicBezTo>
                <a:cubicBezTo>
                  <a:pt x="4010663" y="4055443"/>
                  <a:pt x="3731263" y="5227018"/>
                  <a:pt x="4153538" y="6116018"/>
                </a:cubicBezTo>
                <a:cubicBezTo>
                  <a:pt x="4575813" y="7005018"/>
                  <a:pt x="6658613" y="7960693"/>
                  <a:pt x="6020438" y="8402018"/>
                </a:cubicBezTo>
                <a:cubicBezTo>
                  <a:pt x="5382263" y="8843343"/>
                  <a:pt x="1165863" y="10135568"/>
                  <a:pt x="324488" y="8763968"/>
                </a:cubicBezTo>
                <a:cubicBezTo>
                  <a:pt x="-516887" y="7392368"/>
                  <a:pt x="483238" y="1140793"/>
                  <a:pt x="1010288" y="191468"/>
                </a:cubicBezTo>
                <a:close/>
              </a:path>
            </a:pathLst>
          </a:custGeom>
          <a:solidFill>
            <a:srgbClr val="FBF1F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C120B88-AF5B-4B21-BA40-9E7D13106E13}"/>
              </a:ext>
            </a:extLst>
          </p:cNvPr>
          <p:cNvGrpSpPr/>
          <p:nvPr/>
        </p:nvGrpSpPr>
        <p:grpSpPr>
          <a:xfrm>
            <a:off x="1769405" y="975892"/>
            <a:ext cx="9859857" cy="4906215"/>
            <a:chOff x="1933575" y="1218019"/>
            <a:chExt cx="9859857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09"/>
              <a:chOff x="8198797" y="1390653"/>
              <a:chExt cx="2504560" cy="4437309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198797" y="2518958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198797" y="3647263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198797" y="4775568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43150" y="1347367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771D26-6730-46AA-A051-D7281978862C}"/>
                </a:ext>
              </a:extLst>
            </p:cNvPr>
            <p:cNvSpPr txBox="1"/>
            <p:nvPr/>
          </p:nvSpPr>
          <p:spPr>
            <a:xfrm>
              <a:off x="3516011" y="2754167"/>
              <a:ext cx="51599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chemeClr val="bg1"/>
                  </a:solidFill>
                  <a:latin typeface="Pulang" pitchFamily="50" charset="0"/>
                </a:rPr>
                <a:t>Trabalho, Lazer e </a:t>
              </a:r>
              <a:r>
                <a:rPr lang="pt-BR" sz="5400" dirty="0">
                  <a:solidFill>
                    <a:srgbClr val="D85675"/>
                  </a:solidFill>
                  <a:latin typeface="Pulang" pitchFamily="50" charset="0"/>
                </a:rPr>
                <a:t>Rotina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13011A1-4091-4537-B1E2-7F2FE622CF33}"/>
                </a:ext>
              </a:extLst>
            </p:cNvPr>
            <p:cNvSpPr txBox="1"/>
            <p:nvPr/>
          </p:nvSpPr>
          <p:spPr>
            <a:xfrm>
              <a:off x="2422165" y="5459896"/>
              <a:ext cx="468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Pulang" pitchFamily="50" charset="0"/>
                </a:rPr>
                <a:t>Componente Educação Física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427597-4943-4C07-B4CC-DADA514361B2}"/>
                </a:ext>
              </a:extLst>
            </p:cNvPr>
            <p:cNvSpPr txBox="1"/>
            <p:nvPr/>
          </p:nvSpPr>
          <p:spPr>
            <a:xfrm>
              <a:off x="7108722" y="5480755"/>
              <a:ext cx="468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Pulang" pitchFamily="50" charset="0"/>
                </a:rPr>
                <a:t>Professora: Márcia</a:t>
              </a:r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0B6741-EA29-4165-BC0F-0006BABA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343">
            <a:off x="1139358" y="291634"/>
            <a:ext cx="2401000" cy="24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5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07EB6-2520-4B0C-8D8F-EE0340E2DFF5}"/>
              </a:ext>
            </a:extLst>
          </p:cNvPr>
          <p:cNvGrpSpPr/>
          <p:nvPr/>
        </p:nvGrpSpPr>
        <p:grpSpPr>
          <a:xfrm>
            <a:off x="-409799" y="0"/>
            <a:ext cx="12280957" cy="6858000"/>
            <a:chOff x="1933575" y="1218019"/>
            <a:chExt cx="8769782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13"/>
              <a:chOff x="8198797" y="1390653"/>
              <a:chExt cx="2504560" cy="4437313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356615" y="2518958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356615" y="3647263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356615" y="4775572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52675" y="1312719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D08470-C7BD-4B03-A51B-690A56FCAEF2}"/>
              </a:ext>
            </a:extLst>
          </p:cNvPr>
          <p:cNvSpPr txBox="1"/>
          <p:nvPr/>
        </p:nvSpPr>
        <p:spPr>
          <a:xfrm>
            <a:off x="1852984" y="414396"/>
            <a:ext cx="713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cap="all" dirty="0">
                <a:solidFill>
                  <a:srgbClr val="D85675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malefícios que a falta de rotina pode causar: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9FE2B9-C133-4218-888B-4A8B19CFA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" y="2385918"/>
            <a:ext cx="4055165" cy="40551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EADA51-009A-476A-871C-ADF2F85973EF}"/>
              </a:ext>
            </a:extLst>
          </p:cNvPr>
          <p:cNvSpPr txBox="1"/>
          <p:nvPr/>
        </p:nvSpPr>
        <p:spPr>
          <a:xfrm>
            <a:off x="632717" y="1698730"/>
            <a:ext cx="9382539" cy="72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Ausência de rotina podem desencadear comportamentos de ansiedade e instabilidade emocional.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277F45-A6B9-4F6B-91FD-91C0C23AF8B4}"/>
              </a:ext>
            </a:extLst>
          </p:cNvPr>
          <p:cNvSpPr txBox="1"/>
          <p:nvPr/>
        </p:nvSpPr>
        <p:spPr>
          <a:xfrm>
            <a:off x="5681795" y="2804354"/>
            <a:ext cx="5168348" cy="273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spc="-35" dirty="0">
                <a:solidFill>
                  <a:schemeClr val="bg1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 causar insônia.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solidFill>
                <a:schemeClr val="bg1"/>
              </a:solidFill>
              <a:effectLst/>
              <a:latin typeface="Pulang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chemeClr val="bg1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 na produtividade.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solidFill>
                <a:schemeClr val="bg1"/>
              </a:solidFill>
              <a:effectLst/>
              <a:latin typeface="Pulang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spc="-15" dirty="0">
                <a:solidFill>
                  <a:schemeClr val="bg1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Desorientação atencional.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solidFill>
                <a:schemeClr val="bg1"/>
              </a:solidFill>
              <a:effectLst/>
              <a:latin typeface="Pulang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spc="-15" dirty="0">
                <a:solidFill>
                  <a:schemeClr val="bg1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Menos concentração.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800" dirty="0">
              <a:solidFill>
                <a:schemeClr val="bg1"/>
              </a:solidFill>
              <a:effectLst/>
              <a:latin typeface="Pulang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spc="-15" dirty="0">
                <a:solidFill>
                  <a:schemeClr val="bg1"/>
                </a:solidFill>
                <a:effectLst/>
                <a:latin typeface="Pulang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Falta de disposição ou desânimo.</a:t>
            </a:r>
            <a:endParaRPr lang="pt-BR" sz="1800" dirty="0">
              <a:solidFill>
                <a:schemeClr val="bg1"/>
              </a:solidFill>
              <a:effectLst/>
              <a:latin typeface="Pulang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51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5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07EB6-2520-4B0C-8D8F-EE0340E2DFF5}"/>
              </a:ext>
            </a:extLst>
          </p:cNvPr>
          <p:cNvGrpSpPr/>
          <p:nvPr/>
        </p:nvGrpSpPr>
        <p:grpSpPr>
          <a:xfrm>
            <a:off x="-409799" y="0"/>
            <a:ext cx="12280957" cy="6858000"/>
            <a:chOff x="1933575" y="1218019"/>
            <a:chExt cx="8769782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13"/>
              <a:chOff x="8198797" y="1390653"/>
              <a:chExt cx="2504560" cy="4437313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356615" y="2518958"/>
                <a:ext cx="2346742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356615" y="3647263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356615" y="4775572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52675" y="1312719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D08470-C7BD-4B03-A51B-690A56FCAEF2}"/>
              </a:ext>
            </a:extLst>
          </p:cNvPr>
          <p:cNvSpPr txBox="1"/>
          <p:nvPr/>
        </p:nvSpPr>
        <p:spPr>
          <a:xfrm>
            <a:off x="1852984" y="416917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D85675"/>
                </a:solidFill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COMO CRIAR UMA ROTINA?</a:t>
            </a:r>
            <a:endParaRPr lang="pt-BR" sz="3600" dirty="0">
              <a:solidFill>
                <a:srgbClr val="D85675"/>
              </a:solidFill>
              <a:effectLst/>
              <a:latin typeface="Pulang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76DE49-22B2-43DF-9EDC-65390603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4110"/>
            <a:ext cx="2906973" cy="29069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06DD6F8-4A29-4AB8-AF47-29AAEF513FAF}"/>
              </a:ext>
            </a:extLst>
          </p:cNvPr>
          <p:cNvSpPr txBox="1"/>
          <p:nvPr/>
        </p:nvSpPr>
        <p:spPr>
          <a:xfrm>
            <a:off x="316698" y="1031128"/>
            <a:ext cx="1023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PASSO 1</a:t>
            </a:r>
            <a:r>
              <a:rPr lang="pt-BR" sz="2000" dirty="0">
                <a:latin typeface="Pulang" pitchFamily="50" charset="0"/>
              </a:rPr>
              <a:t>: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Estabelecer uma meta a ser cumprida e definir todas as atividades planejadas em um determinado período de tempo (um dia, uma semana, 15 dias, um mês...}.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0641D9-5BEE-4ABE-8389-B1A8C36D3759}"/>
              </a:ext>
            </a:extLst>
          </p:cNvPr>
          <p:cNvSpPr txBox="1"/>
          <p:nvPr/>
        </p:nvSpPr>
        <p:spPr>
          <a:xfrm>
            <a:off x="316698" y="2188230"/>
            <a:ext cx="1023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PASSO 2: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Analisar o tempo disponível para realizar as atividades desejadas e separa-las por horários (15 min, 30 min, 1 hora...).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672E3A-72AA-411B-9E63-67EC21FCEAC7}"/>
              </a:ext>
            </a:extLst>
          </p:cNvPr>
          <p:cNvSpPr txBox="1"/>
          <p:nvPr/>
        </p:nvSpPr>
        <p:spPr>
          <a:xfrm>
            <a:off x="2972777" y="3347978"/>
            <a:ext cx="7576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PASSO 3: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Seguir sempre a risca todos os horários marcados durantes 21 dias para criar um hábito. Isso ajudará a cumprir a meta estipulada.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EFA3AB-8F3F-4EE5-BB00-1600EC2FA2E6}"/>
              </a:ext>
            </a:extLst>
          </p:cNvPr>
          <p:cNvSpPr txBox="1"/>
          <p:nvPr/>
        </p:nvSpPr>
        <p:spPr>
          <a:xfrm>
            <a:off x="2972776" y="4809867"/>
            <a:ext cx="7576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OBSERVAÇÃO: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Atividades relacionadas ao lazer devem estar sempre presentes numa rotina adequada.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É sempre bom atualizar o cronograma caso queria mudar ou trocar algumas atividades.</a:t>
            </a:r>
          </a:p>
        </p:txBody>
      </p:sp>
    </p:spTree>
    <p:extLst>
      <p:ext uri="{BB962C8B-B14F-4D97-AF65-F5344CB8AC3E}">
        <p14:creationId xmlns:p14="http://schemas.microsoft.com/office/powerpoint/2010/main" val="2977052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5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07EB6-2520-4B0C-8D8F-EE0340E2DFF5}"/>
              </a:ext>
            </a:extLst>
          </p:cNvPr>
          <p:cNvGrpSpPr/>
          <p:nvPr/>
        </p:nvGrpSpPr>
        <p:grpSpPr>
          <a:xfrm>
            <a:off x="-409799" y="0"/>
            <a:ext cx="12280957" cy="6858000"/>
            <a:chOff x="1933575" y="1218019"/>
            <a:chExt cx="8769782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09"/>
              <a:chOff x="8198797" y="1390653"/>
              <a:chExt cx="2504560" cy="4437309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356615" y="2518958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356615" y="3647263"/>
                <a:ext cx="2346742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356615" y="4775568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52675" y="1312719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D08470-C7BD-4B03-A51B-690A56FCAEF2}"/>
              </a:ext>
            </a:extLst>
          </p:cNvPr>
          <p:cNvSpPr txBox="1"/>
          <p:nvPr/>
        </p:nvSpPr>
        <p:spPr>
          <a:xfrm>
            <a:off x="2071810" y="410407"/>
            <a:ext cx="66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D85675"/>
                </a:solidFill>
                <a:latin typeface="Pulang" pitchFamily="50" charset="0"/>
              </a:rPr>
              <a:t>DICAS DE APP DE ORGANIZAÇÃO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3983CF-3A84-4FF8-9EF1-17916469E29F}"/>
              </a:ext>
            </a:extLst>
          </p:cNvPr>
          <p:cNvSpPr txBox="1"/>
          <p:nvPr/>
        </p:nvSpPr>
        <p:spPr>
          <a:xfrm>
            <a:off x="128337" y="1240754"/>
            <a:ext cx="10475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NOTION 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O </a:t>
            </a:r>
            <a:r>
              <a:rPr lang="pt-BR" sz="2000" dirty="0" err="1">
                <a:solidFill>
                  <a:schemeClr val="bg1"/>
                </a:solidFill>
                <a:latin typeface="Pulang" pitchFamily="50" charset="0"/>
              </a:rPr>
              <a:t>Notion</a:t>
            </a:r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 app é um aplicativo para organizar tarefas, cada usuário liga seus componentes - notas, base de dados, listas, lembretes, </a:t>
            </a:r>
            <a:r>
              <a:rPr lang="pt-BR" sz="2000" dirty="0" err="1">
                <a:solidFill>
                  <a:schemeClr val="bg1"/>
                </a:solidFill>
                <a:latin typeface="Pulang" pitchFamily="50" charset="0"/>
              </a:rPr>
              <a:t>etc</a:t>
            </a:r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 - para criar seu próprio sistema de gerenciamento e assim, achar que funciona para você.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8A2819-9D0B-4DED-8462-9C136F5184B8}"/>
              </a:ext>
            </a:extLst>
          </p:cNvPr>
          <p:cNvSpPr txBox="1"/>
          <p:nvPr/>
        </p:nvSpPr>
        <p:spPr>
          <a:xfrm>
            <a:off x="128337" y="2788248"/>
            <a:ext cx="7218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GOOGLE AGENDA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Nesse app você consegue organizar tarefas, agendar eventos e horários, ter uma visão ampla semanal/mensal e compartilhar seus compromissos com outras pessoas através de um link.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D3322C-E8A6-44A4-B8F6-40E827B8998D}"/>
              </a:ext>
            </a:extLst>
          </p:cNvPr>
          <p:cNvSpPr txBox="1"/>
          <p:nvPr/>
        </p:nvSpPr>
        <p:spPr>
          <a:xfrm>
            <a:off x="128337" y="4675952"/>
            <a:ext cx="7106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FOREST</a:t>
            </a:r>
          </a:p>
          <a:p>
            <a:r>
              <a:rPr lang="pt-BR" sz="2000" dirty="0">
                <a:solidFill>
                  <a:schemeClr val="bg1"/>
                </a:solidFill>
                <a:latin typeface="Pulang" pitchFamily="50" charset="0"/>
              </a:rPr>
              <a:t>Cada usuário tem uma planta de estimação e, para cuidar dela, você delimita o período de tempo que você vai se focar em alguma tarefa. Durante esse tempo, cada vez que você entra no seu celular, a planta é danificada.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AF6CF61-0555-4D76-8BB9-DEF22E542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31" y="2750622"/>
            <a:ext cx="4058945" cy="40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7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5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07EB6-2520-4B0C-8D8F-EE0340E2DFF5}"/>
              </a:ext>
            </a:extLst>
          </p:cNvPr>
          <p:cNvGrpSpPr/>
          <p:nvPr/>
        </p:nvGrpSpPr>
        <p:grpSpPr>
          <a:xfrm>
            <a:off x="-409799" y="0"/>
            <a:ext cx="12280957" cy="6858000"/>
            <a:chOff x="1933575" y="1218019"/>
            <a:chExt cx="8769782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09"/>
              <a:chOff x="8198797" y="1390653"/>
              <a:chExt cx="2504560" cy="4437309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356615" y="2518958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356615" y="3647263"/>
                <a:ext cx="2346742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356615" y="4775568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52675" y="1312719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2ECF6AA5-5101-4158-A630-D769F4CB6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2" y="1904886"/>
            <a:ext cx="1506679" cy="11308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5B140A-7F27-46B0-B2A7-47A79D78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9" y="1904886"/>
            <a:ext cx="3106074" cy="205686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70F95D-C39B-4C5B-8DB8-A0232A4FC93B}"/>
              </a:ext>
            </a:extLst>
          </p:cNvPr>
          <p:cNvSpPr txBox="1"/>
          <p:nvPr/>
        </p:nvSpPr>
        <p:spPr>
          <a:xfrm>
            <a:off x="428302" y="1398666"/>
            <a:ext cx="10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NOTION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93CD75-F4BC-41DB-9610-F7E387A5B9B1}"/>
              </a:ext>
            </a:extLst>
          </p:cNvPr>
          <p:cNvSpPr txBox="1"/>
          <p:nvPr/>
        </p:nvSpPr>
        <p:spPr>
          <a:xfrm>
            <a:off x="5695542" y="1398666"/>
            <a:ext cx="288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GOOGLE AGENDA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0A102ED-8CBB-4A5B-9A27-3BED39183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39" y="1931476"/>
            <a:ext cx="4051751" cy="354116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723DD3A-AE4B-4158-94C8-C689BEAD9ABF}"/>
              </a:ext>
            </a:extLst>
          </p:cNvPr>
          <p:cNvSpPr txBox="1"/>
          <p:nvPr/>
        </p:nvSpPr>
        <p:spPr>
          <a:xfrm>
            <a:off x="424240" y="4017525"/>
            <a:ext cx="112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85675"/>
                </a:solidFill>
                <a:latin typeface="Pulang" pitchFamily="50" charset="0"/>
              </a:rPr>
              <a:t>FOREST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5CB9E593-9535-4152-A6A2-50A347C27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96" y="4171125"/>
            <a:ext cx="2613891" cy="226995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17A14C1-E8E5-4CBB-B937-4997F5A081DD}"/>
              </a:ext>
            </a:extLst>
          </p:cNvPr>
          <p:cNvSpPr txBox="1"/>
          <p:nvPr/>
        </p:nvSpPr>
        <p:spPr>
          <a:xfrm>
            <a:off x="2071810" y="410407"/>
            <a:ext cx="66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D85675"/>
                </a:solidFill>
                <a:latin typeface="Pulang" pitchFamily="50" charset="0"/>
              </a:rPr>
              <a:t>DICAS DE APP DE ORGANIZAÇÃO</a:t>
            </a:r>
          </a:p>
        </p:txBody>
      </p:sp>
    </p:spTree>
    <p:extLst>
      <p:ext uri="{BB962C8B-B14F-4D97-AF65-F5344CB8AC3E}">
        <p14:creationId xmlns:p14="http://schemas.microsoft.com/office/powerpoint/2010/main" val="2870987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56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07EB6-2520-4B0C-8D8F-EE0340E2DFF5}"/>
              </a:ext>
            </a:extLst>
          </p:cNvPr>
          <p:cNvGrpSpPr/>
          <p:nvPr/>
        </p:nvGrpSpPr>
        <p:grpSpPr>
          <a:xfrm>
            <a:off x="-409799" y="0"/>
            <a:ext cx="12280957" cy="6858000"/>
            <a:chOff x="1933575" y="1218019"/>
            <a:chExt cx="8769782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13"/>
              <a:chOff x="8198797" y="1390653"/>
              <a:chExt cx="2504560" cy="4437313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rgbClr val="F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356615" y="2518958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356615" y="3647263"/>
                <a:ext cx="2346742" cy="1052394"/>
              </a:xfrm>
              <a:prstGeom prst="roundRect">
                <a:avLst/>
              </a:prstGeom>
              <a:solidFill>
                <a:srgbClr val="F7E9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356615" y="4775572"/>
                <a:ext cx="2346742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52675" y="1312719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D08470-C7BD-4B03-A51B-690A56FCAEF2}"/>
              </a:ext>
            </a:extLst>
          </p:cNvPr>
          <p:cNvSpPr txBox="1"/>
          <p:nvPr/>
        </p:nvSpPr>
        <p:spPr>
          <a:xfrm>
            <a:off x="1852984" y="365934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D85675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 DE TER UMA ROTINA</a:t>
            </a:r>
            <a:r>
              <a:rPr lang="pt-BR" sz="3600" dirty="0">
                <a:solidFill>
                  <a:srgbClr val="D85675"/>
                </a:solidFill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3600" dirty="0">
              <a:solidFill>
                <a:srgbClr val="D85675"/>
              </a:solidFill>
              <a:effectLst/>
              <a:latin typeface="Pulang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70F95D-C39B-4C5B-8DB8-A0232A4FC93B}"/>
              </a:ext>
            </a:extLst>
          </p:cNvPr>
          <p:cNvSpPr txBox="1"/>
          <p:nvPr/>
        </p:nvSpPr>
        <p:spPr>
          <a:xfrm>
            <a:off x="459382" y="1398666"/>
            <a:ext cx="6486850" cy="514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Novas Habilidades</a:t>
            </a:r>
          </a:p>
          <a:p>
            <a:pPr marL="457200" algn="just">
              <a:lnSpc>
                <a:spcPct val="107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Evitar o sedentarismo e a ansiedade</a:t>
            </a:r>
          </a:p>
          <a:p>
            <a:pPr marL="457200" algn="just">
              <a:lnSpc>
                <a:spcPct val="107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Criar hábitos </a:t>
            </a:r>
          </a:p>
          <a:p>
            <a:pPr marL="457200" algn="just">
              <a:lnSpc>
                <a:spcPct val="107000"/>
              </a:lnSpc>
              <a:spcBef>
                <a:spcPts val="600"/>
              </a:spcBef>
            </a:pPr>
            <a:r>
              <a:rPr lang="pt-BR" sz="2000" i="1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(Como: ter no mínimo três refeições por dia, hidratar o corpo constantemente e ter um sono regulado)</a:t>
            </a:r>
            <a:endParaRPr lang="pt-BR" sz="2000" dirty="0">
              <a:solidFill>
                <a:schemeClr val="bg1"/>
              </a:solidFill>
              <a:effectLst/>
              <a:latin typeface="Pulang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Hobbies</a:t>
            </a:r>
          </a:p>
          <a:p>
            <a:pPr marL="457200" algn="just">
              <a:lnSpc>
                <a:spcPct val="107000"/>
              </a:lnSpc>
              <a:spcBef>
                <a:spcPts val="600"/>
              </a:spcBef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Pulang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Exercita o foco e a organização</a:t>
            </a:r>
          </a:p>
          <a:p>
            <a:endParaRPr lang="pt-BR" sz="2000" dirty="0">
              <a:solidFill>
                <a:srgbClr val="D85675"/>
              </a:solidFill>
              <a:latin typeface="Pulang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02BCE5-4D1E-4504-B420-872B12EA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79" y="662856"/>
            <a:ext cx="6040239" cy="60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79D5665-588D-4A1E-9065-B71D715D5D54}"/>
              </a:ext>
            </a:extLst>
          </p:cNvPr>
          <p:cNvSpPr/>
          <p:nvPr/>
        </p:nvSpPr>
        <p:spPr>
          <a:xfrm>
            <a:off x="-648338" y="-1259948"/>
            <a:ext cx="6141006" cy="9377896"/>
          </a:xfrm>
          <a:custGeom>
            <a:avLst/>
            <a:gdLst>
              <a:gd name="connsiteX0" fmla="*/ 1010288 w 6141006"/>
              <a:gd name="connsiteY0" fmla="*/ 191468 h 9377896"/>
              <a:gd name="connsiteX1" fmla="*/ 3486788 w 6141006"/>
              <a:gd name="connsiteY1" fmla="*/ 3068018 h 9377896"/>
              <a:gd name="connsiteX2" fmla="*/ 4153538 w 6141006"/>
              <a:gd name="connsiteY2" fmla="*/ 6116018 h 9377896"/>
              <a:gd name="connsiteX3" fmla="*/ 6020438 w 6141006"/>
              <a:gd name="connsiteY3" fmla="*/ 8402018 h 9377896"/>
              <a:gd name="connsiteX4" fmla="*/ 324488 w 6141006"/>
              <a:gd name="connsiteY4" fmla="*/ 8763968 h 9377896"/>
              <a:gd name="connsiteX5" fmla="*/ 1010288 w 6141006"/>
              <a:gd name="connsiteY5" fmla="*/ 191468 h 937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006" h="9377896">
                <a:moveTo>
                  <a:pt x="1010288" y="191468"/>
                </a:moveTo>
                <a:cubicBezTo>
                  <a:pt x="1537338" y="-757857"/>
                  <a:pt x="2962913" y="2080593"/>
                  <a:pt x="3486788" y="3068018"/>
                </a:cubicBezTo>
                <a:cubicBezTo>
                  <a:pt x="4010663" y="4055443"/>
                  <a:pt x="3731263" y="5227018"/>
                  <a:pt x="4153538" y="6116018"/>
                </a:cubicBezTo>
                <a:cubicBezTo>
                  <a:pt x="4575813" y="7005018"/>
                  <a:pt x="6658613" y="7960693"/>
                  <a:pt x="6020438" y="8402018"/>
                </a:cubicBezTo>
                <a:cubicBezTo>
                  <a:pt x="5382263" y="8843343"/>
                  <a:pt x="1165863" y="10135568"/>
                  <a:pt x="324488" y="8763968"/>
                </a:cubicBezTo>
                <a:cubicBezTo>
                  <a:pt x="-516887" y="7392368"/>
                  <a:pt x="483238" y="1140793"/>
                  <a:pt x="1010288" y="191468"/>
                </a:cubicBezTo>
                <a:close/>
              </a:path>
            </a:pathLst>
          </a:custGeom>
          <a:solidFill>
            <a:srgbClr val="FCDDD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31A1FAFA-3A00-42C6-BEA0-A5F94C6D5A76}"/>
              </a:ext>
            </a:extLst>
          </p:cNvPr>
          <p:cNvSpPr/>
          <p:nvPr/>
        </p:nvSpPr>
        <p:spPr>
          <a:xfrm>
            <a:off x="1294762" y="-1544018"/>
            <a:ext cx="6141006" cy="9377896"/>
          </a:xfrm>
          <a:custGeom>
            <a:avLst/>
            <a:gdLst>
              <a:gd name="connsiteX0" fmla="*/ 1010288 w 6141006"/>
              <a:gd name="connsiteY0" fmla="*/ 191468 h 9377896"/>
              <a:gd name="connsiteX1" fmla="*/ 3486788 w 6141006"/>
              <a:gd name="connsiteY1" fmla="*/ 3068018 h 9377896"/>
              <a:gd name="connsiteX2" fmla="*/ 4153538 w 6141006"/>
              <a:gd name="connsiteY2" fmla="*/ 6116018 h 9377896"/>
              <a:gd name="connsiteX3" fmla="*/ 6020438 w 6141006"/>
              <a:gd name="connsiteY3" fmla="*/ 8402018 h 9377896"/>
              <a:gd name="connsiteX4" fmla="*/ 324488 w 6141006"/>
              <a:gd name="connsiteY4" fmla="*/ 8763968 h 9377896"/>
              <a:gd name="connsiteX5" fmla="*/ 1010288 w 6141006"/>
              <a:gd name="connsiteY5" fmla="*/ 191468 h 937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006" h="9377896">
                <a:moveTo>
                  <a:pt x="1010288" y="191468"/>
                </a:moveTo>
                <a:cubicBezTo>
                  <a:pt x="1537338" y="-757857"/>
                  <a:pt x="2962913" y="2080593"/>
                  <a:pt x="3486788" y="3068018"/>
                </a:cubicBezTo>
                <a:cubicBezTo>
                  <a:pt x="4010663" y="4055443"/>
                  <a:pt x="3731263" y="5227018"/>
                  <a:pt x="4153538" y="6116018"/>
                </a:cubicBezTo>
                <a:cubicBezTo>
                  <a:pt x="4575813" y="7005018"/>
                  <a:pt x="6658613" y="7960693"/>
                  <a:pt x="6020438" y="8402018"/>
                </a:cubicBezTo>
                <a:cubicBezTo>
                  <a:pt x="5382263" y="8843343"/>
                  <a:pt x="1165863" y="10135568"/>
                  <a:pt x="324488" y="8763968"/>
                </a:cubicBezTo>
                <a:cubicBezTo>
                  <a:pt x="-516887" y="7392368"/>
                  <a:pt x="483238" y="1140793"/>
                  <a:pt x="1010288" y="191468"/>
                </a:cubicBezTo>
                <a:close/>
              </a:path>
            </a:pathLst>
          </a:custGeom>
          <a:solidFill>
            <a:srgbClr val="F7E9E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2FF23D18-0083-42CB-B650-85841FE99011}"/>
              </a:ext>
            </a:extLst>
          </p:cNvPr>
          <p:cNvSpPr/>
          <p:nvPr/>
        </p:nvSpPr>
        <p:spPr>
          <a:xfrm>
            <a:off x="3025497" y="-1259948"/>
            <a:ext cx="6141006" cy="9377896"/>
          </a:xfrm>
          <a:custGeom>
            <a:avLst/>
            <a:gdLst>
              <a:gd name="connsiteX0" fmla="*/ 1010288 w 6141006"/>
              <a:gd name="connsiteY0" fmla="*/ 191468 h 9377896"/>
              <a:gd name="connsiteX1" fmla="*/ 3486788 w 6141006"/>
              <a:gd name="connsiteY1" fmla="*/ 3068018 h 9377896"/>
              <a:gd name="connsiteX2" fmla="*/ 4153538 w 6141006"/>
              <a:gd name="connsiteY2" fmla="*/ 6116018 h 9377896"/>
              <a:gd name="connsiteX3" fmla="*/ 6020438 w 6141006"/>
              <a:gd name="connsiteY3" fmla="*/ 8402018 h 9377896"/>
              <a:gd name="connsiteX4" fmla="*/ 324488 w 6141006"/>
              <a:gd name="connsiteY4" fmla="*/ 8763968 h 9377896"/>
              <a:gd name="connsiteX5" fmla="*/ 1010288 w 6141006"/>
              <a:gd name="connsiteY5" fmla="*/ 191468 h 937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006" h="9377896">
                <a:moveTo>
                  <a:pt x="1010288" y="191468"/>
                </a:moveTo>
                <a:cubicBezTo>
                  <a:pt x="1537338" y="-757857"/>
                  <a:pt x="2962913" y="2080593"/>
                  <a:pt x="3486788" y="3068018"/>
                </a:cubicBezTo>
                <a:cubicBezTo>
                  <a:pt x="4010663" y="4055443"/>
                  <a:pt x="3731263" y="5227018"/>
                  <a:pt x="4153538" y="6116018"/>
                </a:cubicBezTo>
                <a:cubicBezTo>
                  <a:pt x="4575813" y="7005018"/>
                  <a:pt x="6658613" y="7960693"/>
                  <a:pt x="6020438" y="8402018"/>
                </a:cubicBezTo>
                <a:cubicBezTo>
                  <a:pt x="5382263" y="8843343"/>
                  <a:pt x="1165863" y="10135568"/>
                  <a:pt x="324488" y="8763968"/>
                </a:cubicBezTo>
                <a:cubicBezTo>
                  <a:pt x="-516887" y="7392368"/>
                  <a:pt x="483238" y="1140793"/>
                  <a:pt x="1010288" y="191468"/>
                </a:cubicBezTo>
                <a:close/>
              </a:path>
            </a:pathLst>
          </a:custGeom>
          <a:solidFill>
            <a:srgbClr val="FBF1F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C120B88-AF5B-4B21-BA40-9E7D13106E13}"/>
              </a:ext>
            </a:extLst>
          </p:cNvPr>
          <p:cNvGrpSpPr/>
          <p:nvPr/>
        </p:nvGrpSpPr>
        <p:grpSpPr>
          <a:xfrm>
            <a:off x="1769405" y="975892"/>
            <a:ext cx="9859857" cy="4906215"/>
            <a:chOff x="1933575" y="1218019"/>
            <a:chExt cx="9859857" cy="490621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F884F1D-C7A0-49B9-B22E-74239EED9E41}"/>
                </a:ext>
              </a:extLst>
            </p:cNvPr>
            <p:cNvGrpSpPr/>
            <p:nvPr/>
          </p:nvGrpSpPr>
          <p:grpSpPr>
            <a:xfrm>
              <a:off x="8198797" y="1452470"/>
              <a:ext cx="2504560" cy="4437309"/>
              <a:chOff x="8198797" y="1390653"/>
              <a:chExt cx="2504560" cy="4437309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C3BFB6D5-8A8F-4189-B39E-4188ED640521}"/>
                  </a:ext>
                </a:extLst>
              </p:cNvPr>
              <p:cNvSpPr/>
              <p:nvPr/>
            </p:nvSpPr>
            <p:spPr>
              <a:xfrm>
                <a:off x="8198797" y="1390653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0AC0EFF1-C339-473B-98C7-8D35CC60A941}"/>
                  </a:ext>
                </a:extLst>
              </p:cNvPr>
              <p:cNvSpPr/>
              <p:nvPr/>
            </p:nvSpPr>
            <p:spPr>
              <a:xfrm>
                <a:off x="8198797" y="2518958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055FCCF2-5EAA-4B2B-AEF1-3434DC2080F0}"/>
                  </a:ext>
                </a:extLst>
              </p:cNvPr>
              <p:cNvSpPr/>
              <p:nvPr/>
            </p:nvSpPr>
            <p:spPr>
              <a:xfrm>
                <a:off x="8198797" y="3647263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67E7DB3-7D0D-4F93-8F46-3287B782D96B}"/>
                  </a:ext>
                </a:extLst>
              </p:cNvPr>
              <p:cNvSpPr/>
              <p:nvPr/>
            </p:nvSpPr>
            <p:spPr>
              <a:xfrm>
                <a:off x="8198797" y="4775568"/>
                <a:ext cx="2504560" cy="1052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B1A24B-94E1-4EC9-8B35-EBD4163DF1E2}"/>
                </a:ext>
              </a:extLst>
            </p:cNvPr>
            <p:cNvGrpSpPr/>
            <p:nvPr/>
          </p:nvGrpSpPr>
          <p:grpSpPr>
            <a:xfrm>
              <a:off x="1933575" y="1218019"/>
              <a:ext cx="8324850" cy="4906215"/>
              <a:chOff x="2171700" y="1189785"/>
              <a:chExt cx="7848600" cy="447843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1F1ADF86-A1AD-42F0-975C-E9B25650010F}"/>
                  </a:ext>
                </a:extLst>
              </p:cNvPr>
              <p:cNvSpPr/>
              <p:nvPr/>
            </p:nvSpPr>
            <p:spPr>
              <a:xfrm>
                <a:off x="2171700" y="1189785"/>
                <a:ext cx="7848600" cy="4478430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1ACE305-DDA2-41CB-A894-561901E21762}"/>
                  </a:ext>
                </a:extLst>
              </p:cNvPr>
              <p:cNvSpPr/>
              <p:nvPr/>
            </p:nvSpPr>
            <p:spPr>
              <a:xfrm>
                <a:off x="2343150" y="1347367"/>
                <a:ext cx="7486650" cy="4163265"/>
              </a:xfrm>
              <a:prstGeom prst="roundRect">
                <a:avLst>
                  <a:gd name="adj" fmla="val 63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771D26-6730-46AA-A051-D7281978862C}"/>
                </a:ext>
              </a:extLst>
            </p:cNvPr>
            <p:cNvSpPr txBox="1"/>
            <p:nvPr/>
          </p:nvSpPr>
          <p:spPr>
            <a:xfrm>
              <a:off x="3505908" y="1555934"/>
              <a:ext cx="5159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D85675"/>
                  </a:solidFill>
                  <a:latin typeface="Pulang" pitchFamily="50" charset="0"/>
                </a:rPr>
                <a:t>Participantes: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13011A1-4091-4537-B1E2-7F2FE622CF33}"/>
                </a:ext>
              </a:extLst>
            </p:cNvPr>
            <p:cNvSpPr txBox="1"/>
            <p:nvPr/>
          </p:nvSpPr>
          <p:spPr>
            <a:xfrm>
              <a:off x="2422165" y="5459896"/>
              <a:ext cx="468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Pulang" pitchFamily="50" charset="0"/>
                </a:rPr>
                <a:t>Componente Educação Física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427597-4943-4C07-B4CC-DADA514361B2}"/>
                </a:ext>
              </a:extLst>
            </p:cNvPr>
            <p:cNvSpPr txBox="1"/>
            <p:nvPr/>
          </p:nvSpPr>
          <p:spPr>
            <a:xfrm>
              <a:off x="7108722" y="5480755"/>
              <a:ext cx="468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Pulang" pitchFamily="50" charset="0"/>
                </a:rPr>
                <a:t>Professora: Márcia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80D0CC-5008-42C0-B1D0-F8B075D297D4}"/>
              </a:ext>
            </a:extLst>
          </p:cNvPr>
          <p:cNvSpPr txBox="1"/>
          <p:nvPr/>
        </p:nvSpPr>
        <p:spPr>
          <a:xfrm>
            <a:off x="2754770" y="2435901"/>
            <a:ext cx="6343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Pulang" pitchFamily="50" charset="0"/>
              </a:rPr>
              <a:t>Ana Júlia </a:t>
            </a:r>
            <a:r>
              <a:rPr lang="pt-BR" sz="3200" dirty="0" err="1">
                <a:solidFill>
                  <a:schemeClr val="bg1"/>
                </a:solidFill>
                <a:latin typeface="Pulang" pitchFamily="50" charset="0"/>
              </a:rPr>
              <a:t>Fabretti</a:t>
            </a:r>
            <a:endParaRPr lang="pt-BR" sz="3200" dirty="0">
              <a:solidFill>
                <a:schemeClr val="bg1"/>
              </a:solidFill>
              <a:latin typeface="Pulang" pitchFamily="50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Pulang" pitchFamily="50" charset="0"/>
              </a:rPr>
              <a:t>Giulia Ventura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Pulang" pitchFamily="50" charset="0"/>
              </a:rPr>
              <a:t>Isabel </a:t>
            </a:r>
            <a:r>
              <a:rPr lang="pt-BR" sz="3200" dirty="0" err="1">
                <a:solidFill>
                  <a:schemeClr val="bg1"/>
                </a:solidFill>
                <a:latin typeface="Pulang" pitchFamily="50" charset="0"/>
              </a:rPr>
              <a:t>Pantalhão</a:t>
            </a:r>
            <a:endParaRPr lang="pt-BR" sz="3200" dirty="0">
              <a:solidFill>
                <a:schemeClr val="bg1"/>
              </a:solidFill>
              <a:latin typeface="Pulang" pitchFamily="50" charset="0"/>
            </a:endParaRPr>
          </a:p>
          <a:p>
            <a:pPr algn="ctr"/>
            <a:r>
              <a:rPr lang="pt-BR" sz="3200" dirty="0" err="1">
                <a:solidFill>
                  <a:schemeClr val="bg1"/>
                </a:solidFill>
                <a:latin typeface="Pulang" pitchFamily="50" charset="0"/>
              </a:rPr>
              <a:t>Udymilla</a:t>
            </a:r>
            <a:r>
              <a:rPr lang="pt-BR" sz="3200" dirty="0">
                <a:solidFill>
                  <a:schemeClr val="bg1"/>
                </a:solidFill>
                <a:latin typeface="Pulang" pitchFamily="50" charset="0"/>
              </a:rPr>
              <a:t> Chagas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55AB4B-138E-4ECD-AAFE-FD0AB42A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1316">
            <a:off x="847204" y="-102014"/>
            <a:ext cx="2501081" cy="2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17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378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 Light</vt:lpstr>
      <vt:lpstr>Arial</vt:lpstr>
      <vt:lpstr>Calibri</vt:lpstr>
      <vt:lpstr>Pulang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NILCEIA VENTURA FAVARO</dc:creator>
  <cp:lastModifiedBy>Giulia Ventura Favaro</cp:lastModifiedBy>
  <cp:revision>14</cp:revision>
  <dcterms:created xsi:type="dcterms:W3CDTF">2022-02-14T20:56:19Z</dcterms:created>
  <dcterms:modified xsi:type="dcterms:W3CDTF">2022-02-15T23:13:15Z</dcterms:modified>
</cp:coreProperties>
</file>