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8" r:id="rId5"/>
    <p:sldId id="267" r:id="rId6"/>
    <p:sldId id="258" r:id="rId7"/>
    <p:sldId id="259" r:id="rId8"/>
    <p:sldId id="266" r:id="rId9"/>
    <p:sldId id="269" r:id="rId10"/>
    <p:sldId id="261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84222-702B-A145-9013-D0D810E81AEC}" type="datetimeFigureOut">
              <a:rPr kumimoji="1" lang="zh-CN" altLang="en-US" smtClean="0"/>
              <a:t>2019/10/1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E684-8C0E-3548-9DB1-E33B9D76B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[ip]/org/giiwa/demo/web/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GIIWA</a:t>
            </a:r>
            <a:r>
              <a:rPr kumimoji="1" lang="zh-CN" altLang="en-US" dirty="0" smtClean="0"/>
              <a:t>开发入门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2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22695"/>
            <a:ext cx="8596668" cy="4459460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多线程 </a:t>
            </a:r>
            <a:r>
              <a:rPr kumimoji="1"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Task</a:t>
            </a: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继承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Task</a:t>
            </a: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启动 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schedule</a:t>
            </a:r>
          </a:p>
          <a:p>
            <a:pPr lvl="1"/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getName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全局唯一任务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onExecute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任务入口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onFinish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清理资源，周期性运行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2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日志记录与查看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22695"/>
            <a:ext cx="8596668" cy="4459460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GLog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600" dirty="0" err="1" smtClean="0">
                <a:latin typeface="SimSun" charset="-122"/>
                <a:ea typeface="SimSun" charset="-122"/>
                <a:cs typeface="SimSun" charset="-122"/>
              </a:rPr>
              <a:t>GLog.applog</a:t>
            </a:r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 记录应用日志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600" dirty="0" err="1" smtClean="0">
                <a:latin typeface="SimSun" charset="-122"/>
                <a:ea typeface="SimSun" charset="-122"/>
                <a:cs typeface="SimSun" charset="-122"/>
              </a:rPr>
              <a:t>GLog.oplog</a:t>
            </a:r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 记录操作日志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600" dirty="0" err="1" smtClean="0">
                <a:latin typeface="SimSun" charset="-122"/>
                <a:ea typeface="SimSun" charset="-122"/>
                <a:cs typeface="SimSun" charset="-122"/>
              </a:rPr>
              <a:t>GLog.securitylog</a:t>
            </a:r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 记录安全日志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Log</a:t>
            </a:r>
          </a:p>
          <a:p>
            <a:pPr lvl="1"/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记录运行日志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600" dirty="0" smtClean="0">
                <a:latin typeface="SimSun" charset="-122"/>
                <a:ea typeface="SimSun" charset="-122"/>
                <a:cs typeface="SimSun" charset="-122"/>
              </a:rPr>
              <a:t>[giiwa</a:t>
            </a:r>
            <a:r>
              <a:rPr kumimoji="1" lang="zh-CN" altLang="en-US" sz="2600" smtClean="0">
                <a:latin typeface="SimSun" charset="-122"/>
                <a:ea typeface="SimSun" charset="-122"/>
                <a:cs typeface="SimSun" charset="-122"/>
              </a:rPr>
              <a:t>安装目录</a:t>
            </a:r>
            <a:r>
              <a:rPr kumimoji="1" lang="en-US" altLang="zh-CN" sz="2600" smtClean="0">
                <a:latin typeface="SimSun" charset="-122"/>
                <a:ea typeface="SimSun" charset="-122"/>
                <a:cs typeface="SimSun" charset="-122"/>
              </a:rPr>
              <a:t>]/logs/</a:t>
            </a:r>
            <a:r>
              <a:rPr kumimoji="1" lang="en-US" altLang="zh-CN" sz="2600" dirty="0" err="1" smtClean="0">
                <a:latin typeface="SimSun" charset="-122"/>
                <a:ea typeface="SimSun" charset="-122"/>
                <a:cs typeface="SimSun" charset="-122"/>
              </a:rPr>
              <a:t>giiwa.log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日志查看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系统管理</a:t>
            </a:r>
            <a:r>
              <a:rPr kumimoji="1" lang="en-US" altLang="zh-CN" sz="2600" dirty="0" smtClean="0">
                <a:latin typeface="SimSun" charset="-122"/>
                <a:ea typeface="SimSun" charset="-122"/>
                <a:cs typeface="SimSun" charset="-122"/>
              </a:rPr>
              <a:t>-&gt;</a:t>
            </a:r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日志管理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24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系统菜单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7734" y="1456266"/>
            <a:ext cx="8596668" cy="5198533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系统菜单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系统管理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系统设置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模块管理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日志管理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系统工具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安全管理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角色管理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用户管理</a:t>
            </a:r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自定义菜单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</a:p>
          <a:p>
            <a:pPr lvl="1"/>
            <a:r>
              <a:rPr kumimoji="1" lang="en-US" altLang="zh-CN" sz="2000" dirty="0" err="1" smtClean="0">
                <a:latin typeface="SimSun" charset="-122"/>
                <a:ea typeface="SimSun" charset="-122"/>
                <a:cs typeface="SimSun" charset="-122"/>
              </a:rPr>
              <a:t>menu.json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 （菜单定义，角色定义）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系统设置</a:t>
            </a:r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Tab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页 （</a:t>
            </a:r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setting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， 设置</a:t>
            </a:r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tab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0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常用工具类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0667" y="1748561"/>
            <a:ext cx="8596668" cy="4940105"/>
          </a:xfrm>
        </p:spPr>
        <p:txBody>
          <a:bodyPr>
            <a:noAutofit/>
          </a:bodyPr>
          <a:lstStyle/>
          <a:p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X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mr-IN" altLang="zh-CN" dirty="0" smtClean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String/Number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操作，常量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UID </a:t>
            </a:r>
            <a:r>
              <a:rPr kumimoji="1" lang="mr-IN" altLang="zh-CN" dirty="0" smtClean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生成各种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ID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：唯一性，随机性，时序性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JSON </a:t>
            </a:r>
            <a:r>
              <a:rPr kumimoji="1" lang="mr-IN" altLang="zh-CN" dirty="0" smtClean="0">
                <a:latin typeface="SimSun" charset="-122"/>
                <a:ea typeface="SimSun" charset="-122"/>
                <a:cs typeface="SimSun" charset="-122"/>
              </a:rPr>
              <a:t>–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 (</a:t>
            </a:r>
            <a:r>
              <a:rPr kumimoji="1" lang="en-US" altLang="zh-CN" dirty="0" err="1" smtClean="0">
                <a:latin typeface="SimSun" charset="-122"/>
                <a:ea typeface="SimSun" charset="-122"/>
                <a:cs typeface="SimSun" charset="-122"/>
              </a:rPr>
              <a:t>LinkedHashMap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)</a:t>
            </a: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String, Object, </a:t>
            </a:r>
            <a:r>
              <a:rPr kumimoji="1" lang="en-US" altLang="zh-CN" dirty="0" err="1" smtClean="0">
                <a:latin typeface="SimSun" charset="-122"/>
                <a:ea typeface="SimSun" charset="-122"/>
                <a:cs typeface="SimSun" charset="-122"/>
              </a:rPr>
              <a:t>js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kumimoji="1" lang="en-US" altLang="zh-CN" dirty="0" err="1" smtClean="0">
                <a:latin typeface="SimSun" charset="-122"/>
                <a:ea typeface="SimSun" charset="-122"/>
                <a:cs typeface="SimSun" charset="-122"/>
              </a:rPr>
              <a:t>inutstream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-&gt; JSON</a:t>
            </a: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JSON -&gt; String</a:t>
            </a:r>
          </a:p>
          <a:p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加解密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DES</a:t>
            </a: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RSA</a:t>
            </a: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MD5</a:t>
            </a:r>
            <a:endParaRPr kumimoji="1" lang="en-US" altLang="zh-CN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动态语言引擎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JS</a:t>
            </a: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R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dirty="0" smtClean="0">
                <a:latin typeface="SimSun" charset="-122"/>
                <a:ea typeface="SimSun" charset="-122"/>
                <a:cs typeface="SimSun" charset="-122"/>
              </a:rPr>
              <a:t>Velocity</a:t>
            </a:r>
            <a:r>
              <a:rPr kumimoji="1" lang="zh-CN" altLang="en-US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85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0" y="1669523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运行</a:t>
            </a:r>
            <a:r>
              <a:rPr kumimoji="1"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giiwa</a:t>
            </a:r>
          </a:p>
          <a:p>
            <a:r>
              <a:rPr kumimoji="1" lang="zh-CN" altLang="en-US" sz="2800" b="1" dirty="0">
                <a:latin typeface="SimSun" charset="-122"/>
                <a:ea typeface="SimSun" charset="-122"/>
                <a:cs typeface="SimSun" charset="-122"/>
              </a:rPr>
              <a:t>程序入口</a:t>
            </a:r>
            <a:endParaRPr kumimoji="1" lang="en-US" altLang="zh-CN" sz="2800" b="1" dirty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MVC</a:t>
            </a:r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kumimoji="1"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Bean</a:t>
            </a:r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， </a:t>
            </a:r>
            <a:r>
              <a:rPr kumimoji="1"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Html</a:t>
            </a:r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， </a:t>
            </a:r>
            <a:r>
              <a:rPr kumimoji="1" lang="en-US" altLang="zh-CN" sz="2800" b="1" dirty="0" smtClean="0">
                <a:latin typeface="SimSun" charset="-122"/>
                <a:ea typeface="SimSun" charset="-122"/>
                <a:cs typeface="SimSun" charset="-122"/>
              </a:rPr>
              <a:t>Controller</a:t>
            </a:r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kumimoji="1"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多线程</a:t>
            </a:r>
            <a:endParaRPr kumimoji="1"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日志记录与查看</a:t>
            </a:r>
            <a:endParaRPr kumimoji="1"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系统菜单</a:t>
            </a:r>
            <a:endParaRPr kumimoji="1" lang="en-US" altLang="zh-CN" sz="28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800" b="1" dirty="0" smtClean="0">
                <a:latin typeface="SimSun" charset="-122"/>
                <a:ea typeface="SimSun" charset="-122"/>
                <a:cs typeface="SimSun" charset="-122"/>
              </a:rPr>
              <a:t>常用工具类</a:t>
            </a:r>
            <a:endParaRPr kumimoji="1" lang="zh-CN" altLang="en-US" sz="2800" b="1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2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1" y="321733"/>
            <a:ext cx="8596668" cy="1320800"/>
          </a:xfrm>
        </p:spPr>
        <p:txBody>
          <a:bodyPr/>
          <a:lstStyle/>
          <a:p>
            <a:r>
              <a:rPr kumimoji="1" lang="zh-CN" altLang="en-US" dirty="0" smtClean="0"/>
              <a:t>运行</a:t>
            </a:r>
            <a:r>
              <a:rPr kumimoji="1" lang="en-US" altLang="zh-CN" dirty="0" smtClean="0"/>
              <a:t>giiwa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0534" y="321733"/>
            <a:ext cx="8652932" cy="6265334"/>
          </a:xfrm>
        </p:spPr>
        <p:txBody>
          <a:bodyPr>
            <a:noAutofit/>
          </a:bodyPr>
          <a:lstStyle/>
          <a:p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安装</a:t>
            </a:r>
            <a:endParaRPr kumimoji="1" lang="en-US" altLang="zh-CN" sz="24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直接解压</a:t>
            </a:r>
            <a:endParaRPr kumimoji="1" lang="en-US" altLang="zh-CN" sz="20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启动</a:t>
            </a:r>
            <a:r>
              <a:rPr kumimoji="1"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停止</a:t>
            </a:r>
            <a:endParaRPr kumimoji="1" lang="en-US" altLang="zh-CN" sz="24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Linux</a:t>
            </a:r>
          </a:p>
          <a:p>
            <a:pPr lvl="2"/>
            <a:r>
              <a:rPr kumimoji="1" lang="en-US" altLang="zh-CN" sz="1800" b="1" dirty="0" smtClean="0">
                <a:latin typeface="SimSun" charset="-122"/>
                <a:ea typeface="SimSun" charset="-122"/>
                <a:cs typeface="SimSun" charset="-122"/>
              </a:rPr>
              <a:t>giiwa</a:t>
            </a:r>
            <a:r>
              <a:rPr kumimoji="1" lang="zh-CN" altLang="en-US" sz="1800" b="1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1800" b="1" dirty="0" smtClean="0">
                <a:latin typeface="SimSun" charset="-122"/>
                <a:ea typeface="SimSun" charset="-122"/>
                <a:cs typeface="SimSun" charset="-122"/>
              </a:rPr>
              <a:t>[</a:t>
            </a:r>
            <a:r>
              <a:rPr kumimoji="1" lang="en-US" altLang="zh-CN" sz="1800" b="1" dirty="0" err="1" smtClean="0">
                <a:latin typeface="SimSun" charset="-122"/>
                <a:ea typeface="SimSun" charset="-122"/>
                <a:cs typeface="SimSun" charset="-122"/>
              </a:rPr>
              <a:t>start|stop|install</a:t>
            </a:r>
            <a:r>
              <a:rPr kumimoji="1" lang="en-US" altLang="zh-CN" sz="1800" b="1" dirty="0" smtClean="0">
                <a:latin typeface="SimSun" charset="-122"/>
                <a:ea typeface="SimSun" charset="-122"/>
                <a:cs typeface="SimSun" charset="-122"/>
              </a:rPr>
              <a:t>]</a:t>
            </a:r>
            <a:r>
              <a:rPr kumimoji="1" lang="zh-CN" altLang="en-US" sz="1800" b="1" dirty="0" smtClean="0">
                <a:latin typeface="SimSun" charset="-122"/>
                <a:ea typeface="SimSun" charset="-122"/>
                <a:cs typeface="SimSun" charset="-122"/>
              </a:rPr>
              <a:t> 启</a:t>
            </a:r>
            <a:r>
              <a:rPr kumimoji="1" lang="en-US" altLang="zh-CN" sz="1800" b="1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zh-CN" altLang="en-US" sz="1800" b="1" dirty="0" smtClean="0">
                <a:latin typeface="SimSun" charset="-122"/>
                <a:ea typeface="SimSun" charset="-122"/>
                <a:cs typeface="SimSun" charset="-122"/>
              </a:rPr>
              <a:t>停命令</a:t>
            </a:r>
            <a:endParaRPr kumimoji="1" lang="en-US" altLang="zh-CN" sz="18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1800" b="1" dirty="0">
                <a:latin typeface="SimSun" charset="-122"/>
                <a:ea typeface="SimSun" charset="-122"/>
                <a:cs typeface="SimSun" charset="-122"/>
              </a:rPr>
              <a:t>a</a:t>
            </a:r>
            <a:r>
              <a:rPr kumimoji="1" lang="en-US" altLang="zh-CN" sz="1800" b="1" dirty="0" smtClean="0">
                <a:latin typeface="SimSun" charset="-122"/>
                <a:ea typeface="SimSun" charset="-122"/>
                <a:cs typeface="SimSun" charset="-122"/>
              </a:rPr>
              <a:t>ppdog </a:t>
            </a:r>
            <a:r>
              <a:rPr kumimoji="1" lang="zh-CN" altLang="en-US" sz="1800" b="1" dirty="0" smtClean="0">
                <a:latin typeface="SimSun" charset="-122"/>
                <a:ea typeface="SimSun" charset="-122"/>
                <a:cs typeface="SimSun" charset="-122"/>
              </a:rPr>
              <a:t>系统服务</a:t>
            </a:r>
            <a:endParaRPr kumimoji="1" lang="en-US" altLang="zh-CN" sz="18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Windows</a:t>
            </a:r>
          </a:p>
          <a:p>
            <a:pPr lvl="2"/>
            <a:r>
              <a:rPr kumimoji="1" lang="en-US" altLang="zh-CN" sz="1800" b="1" dirty="0" err="1">
                <a:latin typeface="SimSun" charset="-122"/>
                <a:ea typeface="SimSun" charset="-122"/>
                <a:cs typeface="SimSun" charset="-122"/>
              </a:rPr>
              <a:t>g</a:t>
            </a:r>
            <a:r>
              <a:rPr kumimoji="1" lang="en-US" altLang="zh-CN" sz="1800" b="1" dirty="0" err="1" smtClean="0">
                <a:latin typeface="SimSun" charset="-122"/>
                <a:ea typeface="SimSun" charset="-122"/>
                <a:cs typeface="SimSun" charset="-122"/>
              </a:rPr>
              <a:t>iiwa.exe</a:t>
            </a:r>
            <a:endParaRPr kumimoji="1" lang="en-US" altLang="zh-CN" sz="18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第一次配置</a:t>
            </a:r>
            <a:endParaRPr kumimoji="1" lang="en-US" altLang="zh-CN" sz="24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浏览器访问：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http://[ip:8080]</a:t>
            </a:r>
          </a:p>
          <a:p>
            <a:pPr lvl="1"/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配置一个数据库（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mongo/</a:t>
            </a:r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内置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000" b="1" dirty="0" err="1" smtClean="0">
                <a:latin typeface="SimSun" charset="-122"/>
                <a:ea typeface="SimSun" charset="-122"/>
                <a:cs typeface="SimSun" charset="-122"/>
              </a:rPr>
              <a:t>mysql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000" b="1" dirty="0" err="1" smtClean="0">
                <a:latin typeface="SimSun" charset="-122"/>
                <a:ea typeface="SimSun" charset="-122"/>
                <a:cs typeface="SimSun" charset="-122"/>
              </a:rPr>
              <a:t>postgresql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/oracle</a:t>
            </a:r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），其他忽略</a:t>
            </a:r>
            <a:endParaRPr kumimoji="1" lang="en-US" altLang="zh-CN" sz="2000" b="1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用户</a:t>
            </a:r>
            <a:r>
              <a:rPr kumimoji="1" lang="en-US" altLang="zh-CN" sz="2400" b="1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zh-CN" altLang="en-US" sz="2400" b="1" dirty="0" smtClean="0">
                <a:latin typeface="SimSun" charset="-122"/>
                <a:ea typeface="SimSun" charset="-122"/>
                <a:cs typeface="SimSun" charset="-122"/>
              </a:rPr>
              <a:t>密码</a:t>
            </a:r>
            <a:endParaRPr kumimoji="1" lang="en-US" altLang="zh-CN" sz="2400" b="1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root</a:t>
            </a:r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密码存储在</a:t>
            </a:r>
            <a:r>
              <a:rPr kumimoji="1" lang="en-US" altLang="zh-CN" sz="2000" b="1" dirty="0" smtClean="0">
                <a:latin typeface="SimSun" charset="-122"/>
                <a:ea typeface="SimSun" charset="-122"/>
                <a:cs typeface="SimSun" charset="-122"/>
              </a:rPr>
              <a:t>giiwa</a:t>
            </a:r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跟目录的</a:t>
            </a:r>
            <a:r>
              <a:rPr kumimoji="1" lang="en-US" altLang="zh-CN" sz="2000" b="1" dirty="0" err="1" smtClean="0">
                <a:latin typeface="SimSun" charset="-122"/>
                <a:ea typeface="SimSun" charset="-122"/>
                <a:cs typeface="SimSun" charset="-122"/>
              </a:rPr>
              <a:t>root.pwd</a:t>
            </a:r>
            <a:r>
              <a:rPr kumimoji="1" lang="zh-CN" altLang="en-US" sz="2000" b="1" dirty="0" smtClean="0">
                <a:latin typeface="SimSun" charset="-122"/>
                <a:ea typeface="SimSun" charset="-122"/>
                <a:cs typeface="SimSun" charset="-122"/>
              </a:rPr>
              <a:t>中</a:t>
            </a:r>
            <a:endParaRPr kumimoji="1" lang="en-US" altLang="zh-CN" sz="2000" b="1" dirty="0" smtClean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180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程序</a:t>
            </a:r>
            <a:r>
              <a:rPr kumimoji="1" lang="zh-CN" altLang="en-US" dirty="0" smtClean="0"/>
              <a:t>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22695"/>
            <a:ext cx="8596668" cy="445946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系统入口</a:t>
            </a:r>
            <a:endParaRPr kumimoji="1" lang="en-US" altLang="zh-CN" sz="3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3000" dirty="0" smtClean="0">
                <a:latin typeface="SimSun" charset="-122"/>
                <a:ea typeface="SimSun" charset="-122"/>
                <a:cs typeface="SimSun" charset="-122"/>
              </a:rPr>
              <a:t>模块生命周期 </a:t>
            </a:r>
            <a:r>
              <a:rPr kumimoji="1" lang="en-US" altLang="zh-CN" sz="3000" dirty="0" err="1" smtClean="0">
                <a:latin typeface="SimSun" charset="-122"/>
                <a:ea typeface="SimSun" charset="-122"/>
                <a:cs typeface="SimSun" charset="-122"/>
              </a:rPr>
              <a:t>Ilistener</a:t>
            </a:r>
            <a:r>
              <a:rPr kumimoji="1" lang="zh-CN" altLang="en-US" sz="3000" dirty="0" smtClean="0">
                <a:latin typeface="SimSun" charset="-122"/>
                <a:ea typeface="SimSun" charset="-122"/>
                <a:cs typeface="SimSun" charset="-122"/>
              </a:rPr>
              <a:t>，系统初始化，启动，停止</a:t>
            </a:r>
            <a:endParaRPr kumimoji="1" lang="en-US" altLang="zh-CN" sz="3000" dirty="0" smtClean="0">
              <a:latin typeface="SimSun" charset="-122"/>
              <a:ea typeface="SimSun" charset="-122"/>
              <a:cs typeface="SimSun" charset="-122"/>
            </a:endParaRPr>
          </a:p>
          <a:p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服务入口</a:t>
            </a:r>
            <a:endParaRPr kumimoji="1" lang="en-US" altLang="zh-CN" sz="3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请求处理 </a:t>
            </a:r>
            <a:r>
              <a:rPr kumimoji="1" lang="en-US" altLang="zh-CN" sz="2600" dirty="0" smtClean="0">
                <a:latin typeface="SimSun" charset="-122"/>
                <a:ea typeface="SimSun" charset="-122"/>
                <a:cs typeface="SimSun" charset="-122"/>
              </a:rPr>
              <a:t>Controller</a:t>
            </a:r>
          </a:p>
          <a:p>
            <a:pPr lvl="1"/>
            <a:r>
              <a:rPr kumimoji="1" lang="en-US" altLang="zh-CN" sz="2600" dirty="0" smtClean="0">
                <a:latin typeface="SimSun" charset="-122"/>
                <a:ea typeface="SimSun" charset="-122"/>
                <a:cs typeface="SimSun" charset="-122"/>
              </a:rPr>
              <a:t>HTML</a:t>
            </a:r>
            <a:r>
              <a:rPr kumimoji="1" lang="zh-CN" altLang="en-US" sz="2600" dirty="0" smtClean="0">
                <a:latin typeface="SimSun" charset="-122"/>
                <a:ea typeface="SimSun" charset="-122"/>
                <a:cs typeface="SimSun" charset="-122"/>
              </a:rPr>
              <a:t>资源访问，</a:t>
            </a:r>
            <a:r>
              <a:rPr kumimoji="1" lang="en-US" altLang="zh-CN" sz="2600" dirty="0" err="1" smtClean="0">
                <a:latin typeface="SimSun" charset="-122"/>
                <a:ea typeface="SimSun" charset="-122"/>
                <a:cs typeface="SimSun" charset="-122"/>
              </a:rPr>
              <a:t>DefaultController</a:t>
            </a:r>
            <a:endParaRPr kumimoji="1" lang="en-US" altLang="zh-CN" sz="26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4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系统入口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222695"/>
            <a:ext cx="8596668" cy="4459460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模块生命周期</a:t>
            </a:r>
            <a:endParaRPr kumimoji="1" lang="en-US" altLang="zh-CN" sz="3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IListener</a:t>
            </a:r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 生命周期监听接口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初始化 </a:t>
            </a:r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onInit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启动 </a:t>
            </a:r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onStart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停止 </a:t>
            </a:r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onStop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3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Bean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67951"/>
            <a:ext cx="8596668" cy="4614204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Bean</a:t>
            </a:r>
            <a:r>
              <a:rPr kumimoji="1" lang="zh-CN" altLang="en-US" sz="2800" dirty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实体类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继承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Bean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类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@Table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 映射表名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@Column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 映射字段名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ID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 主键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dao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Bean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对应的数据库访问类 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1655" y="1682908"/>
            <a:ext cx="1631853" cy="8440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Bean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31656" y="3711264"/>
            <a:ext cx="1631853" cy="9425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 y B e an</a:t>
            </a:r>
            <a:endParaRPr kumimoji="1"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80239"/>
              </p:ext>
            </p:extLst>
          </p:nvPr>
        </p:nvGraphicFramePr>
        <p:xfrm>
          <a:off x="8481774" y="2590669"/>
          <a:ext cx="3318936" cy="1591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734"/>
                <a:gridCol w="829734"/>
                <a:gridCol w="829734"/>
                <a:gridCol w="829734"/>
              </a:tblGrid>
              <a:tr h="530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30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直线箭头连接符 8"/>
          <p:cNvCxnSpPr>
            <a:stCxn id="5" idx="0"/>
            <a:endCxn id="4" idx="2"/>
          </p:cNvCxnSpPr>
          <p:nvPr/>
        </p:nvCxnSpPr>
        <p:spPr>
          <a:xfrm flipH="1" flipV="1">
            <a:off x="6147582" y="2526970"/>
            <a:ext cx="1" cy="11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81774" y="210493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table1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6963508" y="2474271"/>
            <a:ext cx="1518266" cy="123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6963508" y="2963334"/>
            <a:ext cx="1672492" cy="80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3"/>
          </p:cNvCxnSpPr>
          <p:nvPr/>
        </p:nvCxnSpPr>
        <p:spPr>
          <a:xfrm flipV="1">
            <a:off x="6963509" y="3894667"/>
            <a:ext cx="1518265" cy="2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7780126">
            <a:off x="5449929" y="2789848"/>
            <a:ext cx="81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继承</a:t>
            </a:r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 rot="19215030">
            <a:off x="6834028" y="2729989"/>
            <a:ext cx="111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@Table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 rot="20072099">
            <a:off x="7212940" y="3385587"/>
            <a:ext cx="13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@Column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 rot="20971170">
            <a:off x="7222353" y="4042066"/>
            <a:ext cx="111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dao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7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HTML/RESTful</a:t>
            </a:r>
            <a:r>
              <a:rPr kumimoji="1" lang="zh-CN" altLang="en-US" dirty="0" smtClean="0"/>
              <a:t> 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96085"/>
            <a:ext cx="8596668" cy="4586069"/>
          </a:xfrm>
        </p:spPr>
        <p:txBody>
          <a:bodyPr>
            <a:normAutofit/>
          </a:bodyPr>
          <a:lstStyle/>
          <a:p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Html</a:t>
            </a:r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 支持模版语言</a:t>
            </a:r>
            <a:r>
              <a:rPr kumimoji="1"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Velocity</a:t>
            </a:r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3200" dirty="0" err="1" smtClean="0">
                <a:latin typeface="SimSun" charset="-122"/>
                <a:ea typeface="SimSun" charset="-122"/>
                <a:cs typeface="SimSun" charset="-122"/>
              </a:rPr>
              <a:t>Freemaker</a:t>
            </a:r>
            <a:r>
              <a:rPr kumimoji="1" lang="zh-CN" altLang="en-US" sz="3200" dirty="0" smtClean="0">
                <a:latin typeface="SimSun" charset="-122"/>
                <a:ea typeface="SimSun" charset="-122"/>
                <a:cs typeface="SimSun" charset="-122"/>
              </a:rPr>
              <a:t>，</a:t>
            </a:r>
            <a:r>
              <a:rPr kumimoji="1" lang="en-US" altLang="zh-CN" sz="3200" dirty="0" smtClean="0">
                <a:latin typeface="SimSun" charset="-122"/>
                <a:ea typeface="SimSun" charset="-122"/>
                <a:cs typeface="SimSun" charset="-122"/>
              </a:rPr>
              <a:t>Thymeleaf</a:t>
            </a:r>
          </a:p>
          <a:p>
            <a:pPr lvl="1"/>
            <a:r>
              <a:rPr kumimoji="1"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HTML</a:t>
            </a:r>
          </a:p>
          <a:p>
            <a:pPr lvl="2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路径位置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3"/>
            <a:r>
              <a:rPr kumimoji="1" lang="en-US" altLang="zh-CN" sz="20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view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000" dirty="0" err="1" smtClean="0">
                <a:solidFill>
                  <a:schemeClr val="accent2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xxxx</a:t>
            </a:r>
            <a:endParaRPr kumimoji="1" lang="en-US" altLang="zh-CN" sz="2000" dirty="0" smtClean="0">
              <a:solidFill>
                <a:schemeClr val="accent2">
                  <a:lumMod val="75000"/>
                </a:schemeClr>
              </a:solidFill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show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（“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xxxx</a:t>
            </a:r>
            <a:r>
              <a:rPr kumimoji="1" lang="zh-CN" altLang="en-US" sz="2400" dirty="0">
                <a:latin typeface="SimSun" charset="-122"/>
                <a:ea typeface="SimSun" charset="-122"/>
                <a:cs typeface="SimSun" charset="-122"/>
              </a:rPr>
              <a:t>”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完全分离（</a:t>
            </a:r>
            <a:r>
              <a:rPr kumimoji="1" lang="en-US" altLang="zh-CN" sz="2800" dirty="0" err="1" smtClean="0">
                <a:latin typeface="SimSun" charset="-122"/>
                <a:ea typeface="SimSun" charset="-122"/>
                <a:cs typeface="SimSun" charset="-122"/>
              </a:rPr>
              <a:t>RESTfull</a:t>
            </a:r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接口）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response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（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JSON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）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4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Controller</a:t>
            </a:r>
            <a:r>
              <a:rPr kumimoji="1" lang="zh-CN" altLang="en-US" dirty="0" smtClean="0"/>
              <a:t> （服务入口）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6582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 smtClean="0">
                <a:latin typeface="SimSun" charset="-122"/>
                <a:ea typeface="SimSun" charset="-122"/>
                <a:cs typeface="SimSun" charset="-122"/>
              </a:rPr>
              <a:t>Controller</a:t>
            </a: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继承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Controller</a:t>
            </a:r>
          </a:p>
          <a:p>
            <a:pPr lvl="1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@Path</a:t>
            </a:r>
          </a:p>
          <a:p>
            <a:pPr lvl="2"/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path 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映射方法名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login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 标示是否要求登陆才能访问 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2000" dirty="0" smtClean="0">
                <a:latin typeface="SimSun" charset="-122"/>
                <a:ea typeface="SimSun" charset="-122"/>
                <a:cs typeface="SimSun" charset="-122"/>
              </a:rPr>
              <a:t>access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 标示可分配的权限令牌 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请求入口</a:t>
            </a:r>
            <a:endParaRPr kumimoji="1" lang="en-US" altLang="zh-CN" sz="2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r>
              <a:rPr kumimoji="1" lang="en-US" altLang="zh-CN" sz="20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URL: 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/package</a:t>
            </a:r>
            <a:r>
              <a:rPr kumimoji="1"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/class</a:t>
            </a:r>
            <a:r>
              <a:rPr kumimoji="1" lang="en-US" altLang="zh-CN" sz="2000" dirty="0" smtClean="0">
                <a:solidFill>
                  <a:schemeClr val="accent2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/path</a:t>
            </a:r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， </a:t>
            </a:r>
            <a:endParaRPr kumimoji="1" lang="en-US" altLang="zh-CN" sz="2000" dirty="0">
              <a:latin typeface="SimSun" charset="-122"/>
              <a:ea typeface="SimSun" charset="-122"/>
              <a:cs typeface="SimSun" charset="-122"/>
            </a:endParaRPr>
          </a:p>
          <a:p>
            <a:pPr lvl="3"/>
            <a:r>
              <a:rPr kumimoji="1" lang="en-US" altLang="zh-CN" sz="1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http://[ip]/org/giiwa/demo/web</a:t>
            </a:r>
            <a:r>
              <a:rPr kumimoji="1" lang="en-US" altLang="zh-CN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imSun" charset="-122"/>
                <a:ea typeface="SimSun" charset="-122"/>
                <a:cs typeface="SimSun" charset="-122"/>
                <a:hlinkClick r:id="rId2"/>
              </a:rPr>
              <a:t>/</a:t>
            </a:r>
            <a:r>
              <a:rPr kumimoji="1" lang="en-US" altLang="zh-CN" sz="1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mycontroller</a:t>
            </a:r>
            <a:r>
              <a:rPr kumimoji="1" lang="en-US" altLang="zh-CN" sz="1800" dirty="0" smtClean="0">
                <a:solidFill>
                  <a:schemeClr val="accent2">
                    <a:lumMod val="75000"/>
                  </a:schemeClr>
                </a:solidFill>
                <a:latin typeface="SimSun" charset="-122"/>
                <a:ea typeface="SimSun" charset="-122"/>
                <a:cs typeface="SimSun" charset="-122"/>
              </a:rPr>
              <a:t>/test</a:t>
            </a:r>
          </a:p>
          <a:p>
            <a:pPr lvl="2"/>
            <a:r>
              <a:rPr kumimoji="1" lang="zh-CN" altLang="en-US" sz="2000" dirty="0" smtClean="0">
                <a:latin typeface="SimSun" charset="-122"/>
                <a:ea typeface="SimSun" charset="-122"/>
                <a:cs typeface="SimSun" charset="-122"/>
              </a:rPr>
              <a:t>模块前缀</a:t>
            </a:r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3"/>
            <a:r>
              <a:rPr kumimoji="1" lang="zh-CN" altLang="en-US" sz="1800" dirty="0" smtClean="0">
                <a:latin typeface="SimSun" charset="-122"/>
                <a:ea typeface="SimSun" charset="-122"/>
                <a:cs typeface="SimSun" charset="-122"/>
              </a:rPr>
              <a:t>自动映射</a:t>
            </a:r>
            <a:r>
              <a:rPr kumimoji="1" lang="en-US" altLang="zh-CN" sz="18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package</a:t>
            </a:r>
            <a:r>
              <a:rPr kumimoji="1" lang="zh-CN" altLang="en-US" sz="1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，简化</a:t>
            </a:r>
            <a:r>
              <a:rPr kumimoji="1" lang="en-US" altLang="zh-CN" sz="1800" dirty="0" smtClean="0">
                <a:solidFill>
                  <a:schemeClr val="tx1"/>
                </a:solidFill>
                <a:latin typeface="SimSun" charset="-122"/>
                <a:ea typeface="SimSun" charset="-122"/>
                <a:cs typeface="SimSun" charset="-122"/>
              </a:rPr>
              <a:t>URL</a:t>
            </a:r>
          </a:p>
          <a:p>
            <a:pPr lvl="3"/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53933" y="2127533"/>
            <a:ext cx="1134534" cy="9022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GIIWA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>
            <a:off x="4842933" y="2565632"/>
            <a:ext cx="2811000" cy="1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10335" y="2075934"/>
            <a:ext cx="364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http://[ip]/</a:t>
            </a:r>
            <a:r>
              <a:rPr kumimoji="1" lang="en-US" altLang="zh-CN" dirty="0" err="1" smtClean="0"/>
              <a:t>mycontroller</a:t>
            </a:r>
            <a:r>
              <a:rPr kumimoji="1" lang="en-US" altLang="zh-CN" dirty="0" smtClean="0"/>
              <a:t>/test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4868" y="2623634"/>
            <a:ext cx="259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</a:t>
            </a:r>
            <a:r>
              <a:rPr kumimoji="1" lang="en-US" altLang="zh-CN" dirty="0" smtClean="0"/>
              <a:t>/APP/</a:t>
            </a:r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>JS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015862" y="2127533"/>
            <a:ext cx="1620070" cy="9022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mycontroller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11" idx="1"/>
          </p:cNvCxnSpPr>
          <p:nvPr/>
        </p:nvCxnSpPr>
        <p:spPr>
          <a:xfrm>
            <a:off x="8788467" y="2578667"/>
            <a:ext cx="1227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846528" y="3200967"/>
            <a:ext cx="222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@Path(path=“test”)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015862" y="4057933"/>
            <a:ext cx="1620070" cy="90226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test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11" idx="2"/>
            <a:endCxn id="30" idx="0"/>
          </p:cNvCxnSpPr>
          <p:nvPr/>
        </p:nvCxnSpPr>
        <p:spPr>
          <a:xfrm>
            <a:off x="10825897" y="3029800"/>
            <a:ext cx="0" cy="102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30" idx="1"/>
          </p:cNvCxnSpPr>
          <p:nvPr/>
        </p:nvCxnSpPr>
        <p:spPr>
          <a:xfrm flipH="1" flipV="1">
            <a:off x="6908800" y="3200967"/>
            <a:ext cx="3107062" cy="13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1363012">
            <a:off x="8486828" y="352851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show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 rot="1363012">
            <a:off x="7891792" y="39387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5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DefaultController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/>
              <a:t>资源</a:t>
            </a:r>
            <a:r>
              <a:rPr kumimoji="1" lang="zh-CN" altLang="en-US" dirty="0" smtClean="0"/>
              <a:t>入口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765823"/>
          </a:xfrm>
        </p:spPr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SimSun" charset="-122"/>
                <a:ea typeface="SimSun" charset="-122"/>
                <a:cs typeface="SimSun" charset="-122"/>
              </a:rPr>
              <a:t>缺省资源访问</a:t>
            </a:r>
            <a:endParaRPr kumimoji="1" lang="en-US" altLang="zh-CN" sz="2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当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HTTP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请求没有映射到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Controller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的时候，</a:t>
            </a:r>
            <a:r>
              <a:rPr kumimoji="1" lang="en-US" altLang="zh-CN" sz="2400" dirty="0" err="1" smtClean="0">
                <a:latin typeface="SimSun" charset="-122"/>
                <a:ea typeface="SimSun" charset="-122"/>
                <a:cs typeface="SimSun" charset="-122"/>
              </a:rPr>
              <a:t>DefaultController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起作用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从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/view/</a:t>
            </a:r>
            <a:r>
              <a:rPr kumimoji="1" lang="zh-CN" altLang="en-US" sz="2400" dirty="0" smtClean="0">
                <a:latin typeface="SimSun" charset="-122"/>
                <a:ea typeface="SimSun" charset="-122"/>
                <a:cs typeface="SimSun" charset="-122"/>
              </a:rPr>
              <a:t>开始定位资源文件，直接返回定位到的资源文件。</a:t>
            </a:r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http://[ip]/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en-US" altLang="zh-CN" sz="24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</a:p>
          <a:p>
            <a:pPr lvl="2"/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当没有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对应的 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controller-path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时， </a:t>
            </a:r>
            <a:r>
              <a:rPr kumimoji="1" lang="en-US" altLang="zh-CN" sz="2200" dirty="0" err="1" smtClean="0">
                <a:latin typeface="SimSun" charset="-122"/>
                <a:ea typeface="SimSun" charset="-122"/>
                <a:cs typeface="SimSun" charset="-122"/>
              </a:rPr>
              <a:t>DefaultController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会映射到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 /view/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200" dirty="0" err="1" smtClean="0">
                <a:latin typeface="SimSun" charset="-122"/>
                <a:ea typeface="SimSun" charset="-122"/>
                <a:cs typeface="SimSun" charset="-122"/>
              </a:rPr>
              <a:t>index.html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或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/view/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200" dirty="0" err="1" smtClean="0">
                <a:latin typeface="SimSun" charset="-122"/>
                <a:ea typeface="SimSun" charset="-122"/>
                <a:cs typeface="SimSun" charset="-122"/>
              </a:rPr>
              <a:t>index.htm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或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/view/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demo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200" dirty="0" err="1" smtClean="0">
                <a:latin typeface="SimSun" charset="-122"/>
                <a:ea typeface="SimSun" charset="-122"/>
                <a:cs typeface="SimSun" charset="-122"/>
              </a:rPr>
              <a:t>index.th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, 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或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/view/d</a:t>
            </a:r>
            <a:r>
              <a:rPr kumimoji="1" lang="en-US" altLang="zh-CN" sz="2200" dirty="0" smtClean="0">
                <a:solidFill>
                  <a:srgbClr val="C00000"/>
                </a:solidFill>
                <a:latin typeface="SimSun" charset="-122"/>
                <a:ea typeface="SimSun" charset="-122"/>
                <a:cs typeface="SimSun" charset="-122"/>
              </a:rPr>
              <a:t>emo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/</a:t>
            </a:r>
            <a:r>
              <a:rPr kumimoji="1" lang="en-US" altLang="zh-CN" sz="2200" dirty="0" err="1" smtClean="0">
                <a:latin typeface="SimSun" charset="-122"/>
                <a:ea typeface="SimSun" charset="-122"/>
                <a:cs typeface="SimSun" charset="-122"/>
              </a:rPr>
              <a:t>index.ftl</a:t>
            </a:r>
            <a:r>
              <a:rPr kumimoji="1" lang="en-US" altLang="zh-CN" sz="2200" dirty="0" smtClean="0">
                <a:latin typeface="SimSun" charset="-122"/>
                <a:ea typeface="SimSun" charset="-122"/>
                <a:cs typeface="SimSun" charset="-122"/>
              </a:rPr>
              <a:t> </a:t>
            </a:r>
            <a:r>
              <a:rPr kumimoji="1" lang="zh-CN" altLang="en-US" sz="2200" dirty="0" smtClean="0">
                <a:latin typeface="SimSun" charset="-122"/>
                <a:ea typeface="SimSun" charset="-122"/>
                <a:cs typeface="SimSun" charset="-122"/>
              </a:rPr>
              <a:t>文件。（按顺序找到其中一个就返回）。</a:t>
            </a:r>
            <a:endParaRPr kumimoji="1" lang="en-US" altLang="zh-CN" sz="22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3"/>
            <a:endParaRPr kumimoji="1" lang="en-US" altLang="zh-CN" sz="18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2"/>
            <a:endParaRPr kumimoji="1" lang="en-US" altLang="zh-CN" sz="20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en-US" altLang="zh-CN" sz="2400" dirty="0" smtClean="0">
              <a:latin typeface="SimSun" charset="-122"/>
              <a:ea typeface="SimSun" charset="-122"/>
              <a:cs typeface="SimSun" charset="-122"/>
            </a:endParaRPr>
          </a:p>
          <a:p>
            <a:pPr lvl="1"/>
            <a:endParaRPr kumimoji="1" lang="zh-CN" altLang="en-US" sz="24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94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117</TotalTime>
  <Words>528</Words>
  <Application>Microsoft Macintosh PowerPoint</Application>
  <PresentationFormat>宽屏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DengXian</vt:lpstr>
      <vt:lpstr>Mangal</vt:lpstr>
      <vt:lpstr>SimSun</vt:lpstr>
      <vt:lpstr>Trebuchet MS</vt:lpstr>
      <vt:lpstr>Wingdings 3</vt:lpstr>
      <vt:lpstr>方正姚体</vt:lpstr>
      <vt:lpstr>华文新魏</vt:lpstr>
      <vt:lpstr>Arial</vt:lpstr>
      <vt:lpstr>平面</vt:lpstr>
      <vt:lpstr>GIIWA开发入门</vt:lpstr>
      <vt:lpstr>目录</vt:lpstr>
      <vt:lpstr>运行giiwa</vt:lpstr>
      <vt:lpstr>程序入口</vt:lpstr>
      <vt:lpstr>系统入口</vt:lpstr>
      <vt:lpstr>MVC – Model（Bean）</vt:lpstr>
      <vt:lpstr>MVC – View（HTML/RESTful ）</vt:lpstr>
      <vt:lpstr>MVC – Controller （服务入口）</vt:lpstr>
      <vt:lpstr>DefaultController （资源入口）</vt:lpstr>
      <vt:lpstr>多线程</vt:lpstr>
      <vt:lpstr>日志记录与查看</vt:lpstr>
      <vt:lpstr>系统菜单</vt:lpstr>
      <vt:lpstr>常用工具类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GIIWA入门</dc:title>
  <dc:creator>Microsoft Office 用户</dc:creator>
  <cp:lastModifiedBy>Microsoft Office 用户</cp:lastModifiedBy>
  <cp:revision>117</cp:revision>
  <cp:lastPrinted>2019-09-30T23:58:26Z</cp:lastPrinted>
  <dcterms:created xsi:type="dcterms:W3CDTF">2019-09-30T21:01:47Z</dcterms:created>
  <dcterms:modified xsi:type="dcterms:W3CDTF">2019-10-01T00:12:14Z</dcterms:modified>
</cp:coreProperties>
</file>