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D46EC-853A-E058-67BC-0DD9025B7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E009F-697A-049B-F0ED-63FB8107E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B2FC61-D5C8-5B1A-6619-8D163864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EB262-6933-3CCC-55AD-70486EA1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E189B-C9DC-6A61-199B-6F891208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33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03A5-E085-2ED1-CDEB-3FCD0839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7636F-ECF9-4D36-DC4C-762F75CF9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D5B04-E573-7A9F-766B-14627D26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89A7FB-C099-84E7-1406-C162DE6C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80F4-0FDA-DE01-F59F-0309D3C3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196044-63FD-20DF-12C4-1CD5E0C5C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7D2228-6CD4-7A7A-CDC0-1C34B3C6F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7C841-4C22-275A-911C-DDC87B04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DA603-5074-80D3-09E7-9849B70A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EEE17-9ED3-E252-6D77-F8DA6E5B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77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3BFA-3563-48DF-37B9-A24E5437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F8165-B7B1-BCB9-3B69-ABE53E10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9C7728-A76C-53A2-132A-767FB635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0B789-AA20-0C19-6DF1-BAEA08FF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0FDF9-7E4F-174D-E92B-0B358AA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11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9A96F-ED92-8343-3B5B-6817C4A5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158D1-B492-F086-57D0-4E04355F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6C4E1-36DA-3D54-0700-847EF2E0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F5179-7D5E-9406-B7CB-2D11E6E0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37BB0-F694-11DC-BCA0-8F07B43E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9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C9BB7-F5A3-42D0-C805-C3A0F7B5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A0A27-FE02-3737-3334-CF16F023F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1F1F93-0198-9ACF-12E8-7B4CF4D9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5C6D2-904A-2DC5-10DF-C444D62D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629BD-AE1B-8988-B541-0C0338A6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75049-0516-629A-9C9D-93F1E3EE2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3A861-BEBB-3BF6-C5AD-67960F27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510432-3842-62CE-30F2-D0FB28663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DF82BD-DB44-3AB4-F72E-1F7068D7A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08E8FD-6143-C22A-F63F-1B7869619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925616-CBC4-54A6-513D-8619E8460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FE8208-E7F3-685D-E411-037A9082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3F5811-F74C-51C1-AF33-7D94E468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FB1B0C-F040-2364-5DF4-B821DA55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070BC-521F-D2F0-FF6B-E363A29F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DF684B-0A8E-0B9E-B076-50E0240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6F85C-A24F-D4CF-14D6-36EFD211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9B91D-866B-D7F5-3255-82096B15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1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03AC5A-03B1-DF19-55E0-F39ACAF2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1D9457-1433-3249-5517-8AFC59E6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D820B-7983-8993-01B8-A1A332EB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57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8DBF0-AC9E-E112-2A8E-BDDC12B39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E1242-D074-76DC-8D5F-0A463A21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378EB4-508B-0FCC-A156-A2CBCC41B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0B42ED-29AF-A22E-7008-74D11474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0E6A09-89F4-4A5B-EB92-DB1DFCEA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5349CF-74AC-D0F4-3861-3DC6DE65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8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0EE7-81A6-7C01-353B-790258E9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658CBA-F6D5-67A7-72C8-637B49DC5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47D60-6555-5D47-A43E-883AEFD6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E100A2-27E8-B072-B304-28297313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1A016-1837-0AC9-2030-03AEA5D6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274C8-88F0-A191-8F53-7460FEB7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A0AB42-420C-136B-5382-EDB70C78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A3420-0077-BA85-6DD7-CD15542E0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7D7AE-C2C9-ADCB-053E-E3BEFAED4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6A219-2EA5-4B32-8297-4076B9C550E6}" type="datetimeFigureOut">
              <a:rPr lang="ko-KR" altLang="en-US" smtClean="0"/>
              <a:t>2022-05-31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E8EED-4439-166C-DA2E-6620EE956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8B788-67E5-B854-CD17-BFD9A671A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E410-DF29-4712-8DF6-8C2A466A6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4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7D33-CFF1-47A5-6AEF-D347358C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40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문제 지문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F88DA-C911-B1DE-89A2-5002DC3C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6" y="1325563"/>
            <a:ext cx="1180106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재현이는 포켓몬빵을 파는 온라인 판매점를 운영하고 있다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판매하고 있는 빵의 종류는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피카피카 치즈 케익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파이리의 핫소스팡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'', 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꼬부기의 꼬부기빵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로켓단 초코롤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디그다 딸기 카스타드빵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", 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고오스 초코케익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로 총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가지이다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매일 입고되는 포켓몬빵의 종류와 재고는 달라지며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 한사람당 주문할수 있는 빵의 개수는 다음과 같은 규칙을 따른다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b="1" i="0">
                <a:effectLst/>
                <a:latin typeface="Consolas" panose="020B0609020204030204" pitchFamily="49" charset="0"/>
              </a:rPr>
              <a:t>[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규칙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b="1" i="0">
                <a:effectLst/>
                <a:latin typeface="Consolas" panose="020B0609020204030204" pitchFamily="49" charset="0"/>
              </a:rPr>
              <a:t>-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 한 사람당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B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 까지의 빵을 살 수 있다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en-US" altLang="ko-KR" sz="1400" b="1" i="0">
                <a:effectLst/>
                <a:latin typeface="Consolas" panose="020B0609020204030204" pitchFamily="49" charset="0"/>
              </a:rPr>
              <a:t>Pi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 는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i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번째 빵 종류를 살 수 있는 최대 개수이다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예를 들어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B = 6, P = 2 3 2 2 3 1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인 경우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한 사람당 빵을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개까지 구매 할 수 있고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종류별로 최대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2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3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2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2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3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1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개씩을 구매 할 수 있다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각 주문은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6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개의 정수로 이루어지며 주문이 규칙을 따르면서</a:t>
            </a:r>
            <a:r>
              <a:rPr lang="en-US" altLang="ko-KR" sz="1400" b="1">
                <a:latin typeface="Consolas" panose="020B0609020204030204" pitchFamily="49" charset="0"/>
              </a:rPr>
              <a:t> </a:t>
            </a:r>
            <a:r>
              <a:rPr lang="ko-KR" altLang="en-US" sz="1400" b="1">
                <a:latin typeface="Consolas" panose="020B0609020204030204" pitchFamily="49" charset="0"/>
              </a:rPr>
              <a:t>재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고가 남아있다면 빵은 판매되고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판매된 빵의 개수만큼 재고가 줄어든다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각 주문이 올바른 주문이고 재고가 남아있다면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"Thank You"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를 출력한다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규칙에 어긋나는 주문일 경우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"Too Much Order"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를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한 종류라도 재고가 부족할 경우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"Out Of Stock"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을 출력한다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단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규칙에 어긋나면서 동시에 재고가 부족한 경우에는 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"Too Much Order"</a:t>
            </a:r>
            <a:r>
              <a:rPr lang="ko-KR" altLang="en-US" sz="1400" b="1" i="0">
                <a:effectLst/>
                <a:latin typeface="Consolas" panose="020B0609020204030204" pitchFamily="49" charset="0"/>
              </a:rPr>
              <a:t>를 출력한다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b="1" i="0">
                <a:effectLst/>
                <a:latin typeface="Consolas" panose="020B0609020204030204" pitchFamily="49" charset="0"/>
              </a:rPr>
              <a:t>이 때 구매자에게 주문 결과를 알려주는 프로그램을 작성하라</a:t>
            </a:r>
            <a:r>
              <a:rPr lang="en-US" altLang="ko-KR" sz="1400" b="1" i="0">
                <a:effectLst/>
                <a:latin typeface="Consolas" panose="020B0609020204030204" pitchFamily="49" charset="0"/>
              </a:rPr>
              <a:t>.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984617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B0268-3E5F-8131-D9B8-C3C7E00B4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28" y="4012161"/>
            <a:ext cx="9144000" cy="384534"/>
          </a:xfrm>
        </p:spPr>
        <p:txBody>
          <a:bodyPr>
            <a:normAutofit fontScale="90000"/>
          </a:bodyPr>
          <a:lstStyle/>
          <a:p>
            <a:pPr algn="l"/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400" dirty="0"/>
            </a:b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1800" b="1" dirty="0"/>
              <a:t>각각 주문 가능한 빵의 개수 </a:t>
            </a:r>
            <a:r>
              <a:rPr lang="en-US" altLang="ko-KR" sz="1800" b="1" dirty="0"/>
              <a:t>p</a:t>
            </a:r>
            <a:r>
              <a:rPr lang="ko-KR" altLang="en-US" sz="1800" b="1" dirty="0"/>
              <a:t>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ED8FAF8-A870-FA23-9341-D85166F8C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19399"/>
              </p:ext>
            </p:extLst>
          </p:nvPr>
        </p:nvGraphicFramePr>
        <p:xfrm>
          <a:off x="550628" y="4570295"/>
          <a:ext cx="8344452" cy="90485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0742">
                  <a:extLst>
                    <a:ext uri="{9D8B030D-6E8A-4147-A177-3AD203B41FA5}">
                      <a16:colId xmlns:a16="http://schemas.microsoft.com/office/drawing/2014/main" val="3117215857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3607999919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675949818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896871505"/>
                    </a:ext>
                  </a:extLst>
                </a:gridCol>
                <a:gridCol w="1485074">
                  <a:extLst>
                    <a:ext uri="{9D8B030D-6E8A-4147-A177-3AD203B41FA5}">
                      <a16:colId xmlns:a16="http://schemas.microsoft.com/office/drawing/2014/main" val="1632935878"/>
                    </a:ext>
                  </a:extLst>
                </a:gridCol>
                <a:gridCol w="1296410">
                  <a:extLst>
                    <a:ext uri="{9D8B030D-6E8A-4147-A177-3AD203B41FA5}">
                      <a16:colId xmlns:a16="http://schemas.microsoft.com/office/drawing/2014/main" val="2697342402"/>
                    </a:ext>
                  </a:extLst>
                </a:gridCol>
              </a:tblGrid>
              <a:tr h="5695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피카피카 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치즈케잌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파이리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핫소스팡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로켓단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디그다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딸기 카스타드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고오스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38588"/>
                  </a:ext>
                </a:extLst>
              </a:tr>
              <a:tr h="32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6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7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19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37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305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F81EC3-682C-D506-F66F-8902A8B030F7}"/>
              </a:ext>
            </a:extLst>
          </p:cNvPr>
          <p:cNvSpPr txBox="1"/>
          <p:nvPr/>
        </p:nvSpPr>
        <p:spPr>
          <a:xfrm>
            <a:off x="550628" y="2359506"/>
            <a:ext cx="340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각 빵의 재고 </a:t>
            </a:r>
            <a:r>
              <a:rPr lang="en-US" altLang="ko-KR" sz="1600" b="1" dirty="0"/>
              <a:t>s</a:t>
            </a:r>
            <a:endParaRPr lang="ko-KR" altLang="en-US" sz="1600" b="1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E47EB56-7236-D3D1-7FA8-C564D2DAC51B}"/>
              </a:ext>
            </a:extLst>
          </p:cNvPr>
          <p:cNvSpPr txBox="1">
            <a:spLocks/>
          </p:cNvSpPr>
          <p:nvPr/>
        </p:nvSpPr>
        <p:spPr>
          <a:xfrm>
            <a:off x="239039" y="309628"/>
            <a:ext cx="2186108" cy="609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문제 해설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33107-15D8-F1CA-0B9E-484B555F9FC7}"/>
              </a:ext>
            </a:extLst>
          </p:cNvPr>
          <p:cNvSpPr txBox="1"/>
          <p:nvPr/>
        </p:nvSpPr>
        <p:spPr>
          <a:xfrm>
            <a:off x="550628" y="1334401"/>
            <a:ext cx="309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2</a:t>
            </a:r>
            <a:r>
              <a:rPr lang="ko-KR" altLang="en-US" dirty="0"/>
              <a:t>번 테스트케이스 예시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b="1" dirty="0"/>
              <a:t>t = 13</a:t>
            </a:r>
            <a:endParaRPr lang="ko-KR" altLang="en-US" sz="1600" b="1" dirty="0"/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F3AA9660-56DB-8393-48A9-794812E5F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00236"/>
              </p:ext>
            </p:extLst>
          </p:nvPr>
        </p:nvGraphicFramePr>
        <p:xfrm>
          <a:off x="550628" y="2871660"/>
          <a:ext cx="8344452" cy="9197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0742">
                  <a:extLst>
                    <a:ext uri="{9D8B030D-6E8A-4147-A177-3AD203B41FA5}">
                      <a16:colId xmlns:a16="http://schemas.microsoft.com/office/drawing/2014/main" val="3117215857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3607999919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675949818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896871505"/>
                    </a:ext>
                  </a:extLst>
                </a:gridCol>
                <a:gridCol w="1485074">
                  <a:extLst>
                    <a:ext uri="{9D8B030D-6E8A-4147-A177-3AD203B41FA5}">
                      <a16:colId xmlns:a16="http://schemas.microsoft.com/office/drawing/2014/main" val="1632935878"/>
                    </a:ext>
                  </a:extLst>
                </a:gridCol>
                <a:gridCol w="1296410">
                  <a:extLst>
                    <a:ext uri="{9D8B030D-6E8A-4147-A177-3AD203B41FA5}">
                      <a16:colId xmlns:a16="http://schemas.microsoft.com/office/drawing/2014/main" val="2697342402"/>
                    </a:ext>
                  </a:extLst>
                </a:gridCol>
              </a:tblGrid>
              <a:tr h="584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피카피카 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치즈케잌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파이리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핫소스팡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로켓단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디그다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딸기 카스타드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고오스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38588"/>
                  </a:ext>
                </a:extLst>
              </a:tr>
              <a:tr h="32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64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8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59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72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82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30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5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F81EC3-682C-D506-F66F-8902A8B030F7}"/>
              </a:ext>
            </a:extLst>
          </p:cNvPr>
          <p:cNvSpPr txBox="1"/>
          <p:nvPr/>
        </p:nvSpPr>
        <p:spPr>
          <a:xfrm>
            <a:off x="461176" y="209905"/>
            <a:ext cx="3405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K = 4</a:t>
            </a:r>
            <a:endParaRPr lang="ko-KR" altLang="en-US" sz="1600" b="1"/>
          </a:p>
        </p:txBody>
      </p:sp>
      <p:graphicFrame>
        <p:nvGraphicFramePr>
          <p:cNvPr id="13" name="표 4">
            <a:extLst>
              <a:ext uri="{FF2B5EF4-FFF2-40B4-BE49-F238E27FC236}">
                <a16:creationId xmlns:a16="http://schemas.microsoft.com/office/drawing/2014/main" id="{F3AA9660-56DB-8393-48A9-794812E5F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75094"/>
              </p:ext>
            </p:extLst>
          </p:nvPr>
        </p:nvGraphicFramePr>
        <p:xfrm>
          <a:off x="560567" y="702155"/>
          <a:ext cx="8344452" cy="9197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0742">
                  <a:extLst>
                    <a:ext uri="{9D8B030D-6E8A-4147-A177-3AD203B41FA5}">
                      <a16:colId xmlns:a16="http://schemas.microsoft.com/office/drawing/2014/main" val="3117215857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3607999919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675949818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896871505"/>
                    </a:ext>
                  </a:extLst>
                </a:gridCol>
                <a:gridCol w="1485074">
                  <a:extLst>
                    <a:ext uri="{9D8B030D-6E8A-4147-A177-3AD203B41FA5}">
                      <a16:colId xmlns:a16="http://schemas.microsoft.com/office/drawing/2014/main" val="1632935878"/>
                    </a:ext>
                  </a:extLst>
                </a:gridCol>
                <a:gridCol w="1296410">
                  <a:extLst>
                    <a:ext uri="{9D8B030D-6E8A-4147-A177-3AD203B41FA5}">
                      <a16:colId xmlns:a16="http://schemas.microsoft.com/office/drawing/2014/main" val="2697342402"/>
                    </a:ext>
                  </a:extLst>
                </a:gridCol>
              </a:tblGrid>
              <a:tr h="584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피카피카 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치즈케잌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파이리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핫소스팡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로켓단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디그다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딸기 카스타드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고오스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38588"/>
                  </a:ext>
                </a:extLst>
              </a:tr>
              <a:tr h="32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30542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8F9F074A-116C-A412-BB13-B0F32B7CD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22062"/>
              </p:ext>
            </p:extLst>
          </p:nvPr>
        </p:nvGraphicFramePr>
        <p:xfrm>
          <a:off x="560567" y="2299212"/>
          <a:ext cx="8344452" cy="9197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0742">
                  <a:extLst>
                    <a:ext uri="{9D8B030D-6E8A-4147-A177-3AD203B41FA5}">
                      <a16:colId xmlns:a16="http://schemas.microsoft.com/office/drawing/2014/main" val="3117215857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3607999919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675949818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896871505"/>
                    </a:ext>
                  </a:extLst>
                </a:gridCol>
                <a:gridCol w="1485074">
                  <a:extLst>
                    <a:ext uri="{9D8B030D-6E8A-4147-A177-3AD203B41FA5}">
                      <a16:colId xmlns:a16="http://schemas.microsoft.com/office/drawing/2014/main" val="1632935878"/>
                    </a:ext>
                  </a:extLst>
                </a:gridCol>
                <a:gridCol w="1296410">
                  <a:extLst>
                    <a:ext uri="{9D8B030D-6E8A-4147-A177-3AD203B41FA5}">
                      <a16:colId xmlns:a16="http://schemas.microsoft.com/office/drawing/2014/main" val="2697342402"/>
                    </a:ext>
                  </a:extLst>
                </a:gridCol>
              </a:tblGrid>
              <a:tr h="584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피카피카 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치즈케잌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파이리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핫소스팡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로켓단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디그다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딸기 카스타드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고오스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38588"/>
                  </a:ext>
                </a:extLst>
              </a:tr>
              <a:tr h="32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30542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BF85CCEB-3F44-A457-9FA9-9F999FD15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241845"/>
              </p:ext>
            </p:extLst>
          </p:nvPr>
        </p:nvGraphicFramePr>
        <p:xfrm>
          <a:off x="560567" y="3896269"/>
          <a:ext cx="8344452" cy="9197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0742">
                  <a:extLst>
                    <a:ext uri="{9D8B030D-6E8A-4147-A177-3AD203B41FA5}">
                      <a16:colId xmlns:a16="http://schemas.microsoft.com/office/drawing/2014/main" val="3117215857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3607999919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675949818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896871505"/>
                    </a:ext>
                  </a:extLst>
                </a:gridCol>
                <a:gridCol w="1485074">
                  <a:extLst>
                    <a:ext uri="{9D8B030D-6E8A-4147-A177-3AD203B41FA5}">
                      <a16:colId xmlns:a16="http://schemas.microsoft.com/office/drawing/2014/main" val="1632935878"/>
                    </a:ext>
                  </a:extLst>
                </a:gridCol>
                <a:gridCol w="1296410">
                  <a:extLst>
                    <a:ext uri="{9D8B030D-6E8A-4147-A177-3AD203B41FA5}">
                      <a16:colId xmlns:a16="http://schemas.microsoft.com/office/drawing/2014/main" val="2697342402"/>
                    </a:ext>
                  </a:extLst>
                </a:gridCol>
              </a:tblGrid>
              <a:tr h="584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피카피카 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치즈케잌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파이리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핫소스팡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로켓단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디그다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딸기 카스타드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고오스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38588"/>
                  </a:ext>
                </a:extLst>
              </a:tr>
              <a:tr h="32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4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30542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9EF75C35-E769-60AE-36DE-2831D3989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659775"/>
              </p:ext>
            </p:extLst>
          </p:nvPr>
        </p:nvGraphicFramePr>
        <p:xfrm>
          <a:off x="560567" y="5440617"/>
          <a:ext cx="8344452" cy="91976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90742">
                  <a:extLst>
                    <a:ext uri="{9D8B030D-6E8A-4147-A177-3AD203B41FA5}">
                      <a16:colId xmlns:a16="http://schemas.microsoft.com/office/drawing/2014/main" val="3117215857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3607999919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675949818"/>
                    </a:ext>
                  </a:extLst>
                </a:gridCol>
                <a:gridCol w="1390742">
                  <a:extLst>
                    <a:ext uri="{9D8B030D-6E8A-4147-A177-3AD203B41FA5}">
                      <a16:colId xmlns:a16="http://schemas.microsoft.com/office/drawing/2014/main" val="896871505"/>
                    </a:ext>
                  </a:extLst>
                </a:gridCol>
                <a:gridCol w="1485074">
                  <a:extLst>
                    <a:ext uri="{9D8B030D-6E8A-4147-A177-3AD203B41FA5}">
                      <a16:colId xmlns:a16="http://schemas.microsoft.com/office/drawing/2014/main" val="1632935878"/>
                    </a:ext>
                  </a:extLst>
                </a:gridCol>
                <a:gridCol w="1296410">
                  <a:extLst>
                    <a:ext uri="{9D8B030D-6E8A-4147-A177-3AD203B41FA5}">
                      <a16:colId xmlns:a16="http://schemas.microsoft.com/office/drawing/2014/main" val="2697342402"/>
                    </a:ext>
                  </a:extLst>
                </a:gridCol>
              </a:tblGrid>
              <a:tr h="5844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피카피카 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치즈케잌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파이리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핫소스팡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꼬부기빵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로켓단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디그다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딸기 카스타드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고오스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초코케잌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038588"/>
                  </a:ext>
                </a:extLst>
              </a:tr>
              <a:tr h="32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0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4305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FD1B8-A52E-19DA-B8BA-422E5C32766C}"/>
              </a:ext>
            </a:extLst>
          </p:cNvPr>
          <p:cNvSpPr txBox="1"/>
          <p:nvPr/>
        </p:nvSpPr>
        <p:spPr>
          <a:xfrm>
            <a:off x="508663" y="1714439"/>
            <a:ext cx="42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주문 가능하므로 </a:t>
            </a:r>
            <a:r>
              <a:rPr lang="en-US" altLang="ko-KR" sz="1600" b="1"/>
              <a:t>THANK YOU! </a:t>
            </a:r>
            <a:r>
              <a:rPr lang="ko-KR" altLang="en-US" sz="1600" b="1"/>
              <a:t>출력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8E1C52-E61D-7407-C867-D7CF492DB594}"/>
              </a:ext>
            </a:extLst>
          </p:cNvPr>
          <p:cNvSpPr txBox="1"/>
          <p:nvPr/>
        </p:nvSpPr>
        <p:spPr>
          <a:xfrm>
            <a:off x="508663" y="3289599"/>
            <a:ext cx="809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고오스 초코 케잌이 최대 주문 가능 개수를 넘었으므로 </a:t>
            </a:r>
            <a:r>
              <a:rPr lang="en-US" altLang="ko-KR" sz="1600" b="1"/>
              <a:t>TOO MUCH ORDER! </a:t>
            </a:r>
            <a:r>
              <a:rPr lang="ko-KR" altLang="en-US" sz="1600" b="1"/>
              <a:t>출력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E9E8F-1C97-A780-D72B-69DEB89A2B6E}"/>
              </a:ext>
            </a:extLst>
          </p:cNvPr>
          <p:cNvSpPr txBox="1"/>
          <p:nvPr/>
        </p:nvSpPr>
        <p:spPr>
          <a:xfrm>
            <a:off x="508663" y="4879948"/>
            <a:ext cx="422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주문 가능하므로 </a:t>
            </a:r>
            <a:r>
              <a:rPr lang="en-US" altLang="ko-KR" sz="1600" b="1"/>
              <a:t>THANK YOU! </a:t>
            </a:r>
            <a:r>
              <a:rPr lang="ko-KR" altLang="en-US" sz="1600" b="1"/>
              <a:t>출력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FEC76-0AF3-6DBC-C491-C44235401081}"/>
              </a:ext>
            </a:extLst>
          </p:cNvPr>
          <p:cNvSpPr txBox="1"/>
          <p:nvPr/>
        </p:nvSpPr>
        <p:spPr>
          <a:xfrm>
            <a:off x="461176" y="6470297"/>
            <a:ext cx="8098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파이리 </a:t>
            </a:r>
            <a:r>
              <a:rPr lang="ko-KR" altLang="en-US" sz="1600" b="1" dirty="0" err="1"/>
              <a:t>핫소스팡의</a:t>
            </a:r>
            <a:r>
              <a:rPr lang="ko-KR" altLang="en-US" sz="1600" b="1" dirty="0"/>
              <a:t> 재고가 없으므로 </a:t>
            </a:r>
            <a:r>
              <a:rPr lang="en-US" altLang="ko-KR" sz="1600" b="1" dirty="0"/>
              <a:t>OUT OF STOCK! </a:t>
            </a:r>
            <a:r>
              <a:rPr lang="ko-KR" altLang="en-US" sz="1600" b="1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69680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BFC1D-4B24-D4F4-1207-8FE6556D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출제 의도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84C3A-B0C3-23E0-D06C-117431F63C4E}"/>
              </a:ext>
            </a:extLst>
          </p:cNvPr>
          <p:cNvSpPr txBox="1"/>
          <p:nvPr/>
        </p:nvSpPr>
        <p:spPr>
          <a:xfrm>
            <a:off x="405018" y="905183"/>
            <a:ext cx="11313217" cy="354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ko-KR" b="1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기본적인 파이썬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/c 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언어의 문법 지식을 측정하는데 주안점을 두었습니다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먼저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,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 리스트 자료형을 자유롭게 활용할 수 있는지를 알아보고자 하였습니다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배열을 생성해서 </a:t>
            </a:r>
            <a:r>
              <a:rPr lang="ko-KR" altLang="en-US" sz="2000" b="1"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값을 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지속적으로 갱신할 수 있는지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리스트 비교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연산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추가 등의 메서드를 사용할 수 있는지가 이에 포함됩니다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그리고 분기문 작성을 능숙하게 할 수 있는지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, </a:t>
            </a: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문제에서 주어진 조건의 우선순위를 파악하고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이를 구현해낼 수 있는지 또한 문제 풀이의 중요한 부분으로 계획하였습니다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위의 내용이 충분히 연습이 되어 있다면 쉽게 풀어낼 수 있게끔 문제 방향과 난이도를 설정하였습니다</a:t>
            </a:r>
            <a:r>
              <a:rPr lang="en-US" altLang="ko-KR" sz="2000" b="1">
                <a:effectLst/>
                <a:latin typeface="+mj-lt"/>
                <a:ea typeface="나눔고딕" panose="020D0604000000000000" pitchFamily="50" charset="-127"/>
                <a:cs typeface="Helvetica" panose="020B0604020202020204" pitchFamily="34" charset="0"/>
              </a:rPr>
              <a:t>. </a:t>
            </a:r>
            <a:endParaRPr lang="ko-KR" altLang="ko-KR" sz="2000" b="1">
              <a:effectLst/>
              <a:latin typeface="+mj-lt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422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C5CB809-E032-C134-B2F2-72F254D9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78" y="-13631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200"/>
              <a:t>문제 풀이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61825-314A-4FA3-AA06-FD02027F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7" y="1042989"/>
            <a:ext cx="3226904" cy="21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CC0C6-9018-D4BB-DDAF-4F330F8061C8}"/>
              </a:ext>
            </a:extLst>
          </p:cNvPr>
          <p:cNvSpPr txBox="1"/>
          <p:nvPr/>
        </p:nvSpPr>
        <p:spPr>
          <a:xfrm>
            <a:off x="248478" y="3429000"/>
            <a:ext cx="753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>
                <a:effectLst/>
                <a:latin typeface="Whitney"/>
              </a:rPr>
              <a:t>1. </a:t>
            </a:r>
            <a:r>
              <a:rPr lang="ko-KR" altLang="en-US" sz="1400" b="1" i="0">
                <a:effectLst/>
                <a:latin typeface="Whitney"/>
              </a:rPr>
              <a:t>각 주문이 규칙을 만족하는 주문인지 더하기 연산과 비교 연산을 통해 판단한다</a:t>
            </a:r>
            <a:r>
              <a:rPr lang="en-US" altLang="ko-KR" sz="1400" b="1" i="0">
                <a:effectLst/>
                <a:latin typeface="Whitney"/>
              </a:rPr>
              <a:t>.</a:t>
            </a:r>
            <a:endParaRPr lang="ko-KR" altLang="en-US" sz="1400" b="1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7298CFF-CB66-4176-2998-818D77631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1" y="4253302"/>
            <a:ext cx="3226904" cy="16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B990C-8CD1-CE7F-37B6-005D80845468}"/>
              </a:ext>
            </a:extLst>
          </p:cNvPr>
          <p:cNvSpPr txBox="1"/>
          <p:nvPr/>
        </p:nvSpPr>
        <p:spPr>
          <a:xfrm>
            <a:off x="327991" y="5999038"/>
            <a:ext cx="753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>
                <a:effectLst/>
                <a:latin typeface="Whitney"/>
              </a:rPr>
              <a:t>2. </a:t>
            </a:r>
            <a:r>
              <a:rPr lang="ko-KR" altLang="en-US" sz="1400" b="1" i="0">
                <a:effectLst/>
                <a:latin typeface="Whitney"/>
              </a:rPr>
              <a:t>각 주문이 재고 상황을 만족하는 주문인지 비교 연산을 통해 판단한다</a:t>
            </a:r>
            <a:r>
              <a:rPr lang="en-US" altLang="ko-KR" sz="1400" b="1" i="0">
                <a:effectLst/>
                <a:latin typeface="Whitney"/>
              </a:rPr>
              <a:t>.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49530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06BB6B7-6741-77AE-A9FE-CCB20BEACBF1}"/>
              </a:ext>
            </a:extLst>
          </p:cNvPr>
          <p:cNvSpPr txBox="1">
            <a:spLocks/>
          </p:cNvSpPr>
          <p:nvPr/>
        </p:nvSpPr>
        <p:spPr>
          <a:xfrm>
            <a:off x="410817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0F0AB-A2F3-61F0-74E7-AE5C74974D67}"/>
              </a:ext>
            </a:extLst>
          </p:cNvPr>
          <p:cNvSpPr txBox="1"/>
          <p:nvPr/>
        </p:nvSpPr>
        <p:spPr>
          <a:xfrm>
            <a:off x="410817" y="2251204"/>
            <a:ext cx="729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>
                <a:effectLst/>
                <a:latin typeface="Whitney"/>
              </a:rPr>
              <a:t>3.  1</a:t>
            </a:r>
            <a:r>
              <a:rPr lang="ko-KR" altLang="en-US" sz="1400" b="1" i="0">
                <a:effectLst/>
                <a:latin typeface="Whitney"/>
              </a:rPr>
              <a:t>과 </a:t>
            </a:r>
            <a:r>
              <a:rPr lang="en-US" altLang="ko-KR" sz="1400" b="1" i="0">
                <a:effectLst/>
                <a:latin typeface="Whitney"/>
              </a:rPr>
              <a:t>2</a:t>
            </a:r>
            <a:r>
              <a:rPr lang="ko-KR" altLang="en-US" sz="1400" b="1" i="0">
                <a:effectLst/>
                <a:latin typeface="Whitney"/>
              </a:rPr>
              <a:t>를 만족하는 주문이라면 빼기 연산을 통해 재고 상황을 업데이트한다</a:t>
            </a:r>
            <a:r>
              <a:rPr lang="en-US" altLang="ko-KR" sz="1400" b="1" i="0">
                <a:effectLst/>
                <a:latin typeface="Whitney"/>
              </a:rPr>
              <a:t>.</a:t>
            </a:r>
            <a:endParaRPr lang="ko-KR" altLang="en-US" sz="1400" b="1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24417AD-2567-5DCC-BF2E-340E4D2B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2" y="633414"/>
            <a:ext cx="3240156" cy="139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9C46A86-EBE7-235B-D715-05C8083A3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6"/>
          <a:stretch/>
        </p:blipFill>
        <p:spPr bwMode="auto">
          <a:xfrm>
            <a:off x="410817" y="3011020"/>
            <a:ext cx="5877338" cy="221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CFB296-7572-4DE9-023D-62FBF48E5759}"/>
              </a:ext>
            </a:extLst>
          </p:cNvPr>
          <p:cNvSpPr txBox="1"/>
          <p:nvPr/>
        </p:nvSpPr>
        <p:spPr>
          <a:xfrm>
            <a:off x="492399" y="5543411"/>
            <a:ext cx="6701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>
                <a:effectLst/>
                <a:latin typeface="Whitney"/>
              </a:rPr>
              <a:t>4. </a:t>
            </a:r>
            <a:r>
              <a:rPr lang="ko-KR" altLang="en-US" sz="1400" b="1" i="0">
                <a:effectLst/>
                <a:latin typeface="Whitney"/>
              </a:rPr>
              <a:t>주문이 들어온 순서대로 </a:t>
            </a:r>
            <a:r>
              <a:rPr lang="en-US" altLang="ko-KR" sz="1400" b="1" i="0">
                <a:effectLst/>
                <a:latin typeface="Whitney"/>
              </a:rPr>
              <a:t>1, 2, 3 </a:t>
            </a:r>
            <a:r>
              <a:rPr lang="ko-KR" altLang="en-US" sz="1400" b="1" i="0">
                <a:effectLst/>
                <a:latin typeface="Whitney"/>
              </a:rPr>
              <a:t>의 과정을 통해 </a:t>
            </a:r>
            <a:r>
              <a:rPr lang="ko-KR" altLang="en-US" sz="1400" b="1">
                <a:latin typeface="Whitney"/>
              </a:rPr>
              <a:t>조건에 맞는 답안을 출력한다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115235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552</Words>
  <Application>Microsoft Office PowerPoint</Application>
  <PresentationFormat>와이드스크린</PresentationFormat>
  <Paragraphs>146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Whitney</vt:lpstr>
      <vt:lpstr>맑은 고딕</vt:lpstr>
      <vt:lpstr>Arial</vt:lpstr>
      <vt:lpstr>Consolas</vt:lpstr>
      <vt:lpstr>Office 테마</vt:lpstr>
      <vt:lpstr>문제 지문</vt:lpstr>
      <vt:lpstr>          각각 주문 가능한 빵의 개수 p </vt:lpstr>
      <vt:lpstr>PowerPoint 프레젠테이션</vt:lpstr>
      <vt:lpstr>출제 의도</vt:lpstr>
      <vt:lpstr>문제 풀이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지문</dc:title>
  <dc:creator>지 수경</dc:creator>
  <cp:lastModifiedBy>권기정</cp:lastModifiedBy>
  <cp:revision>2</cp:revision>
  <dcterms:created xsi:type="dcterms:W3CDTF">2022-05-31T04:49:22Z</dcterms:created>
  <dcterms:modified xsi:type="dcterms:W3CDTF">2022-05-31T05:39:59Z</dcterms:modified>
</cp:coreProperties>
</file>