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9"/>
  </p:notesMasterIdLst>
  <p:sldIdLst>
    <p:sldId id="256" r:id="rId2"/>
    <p:sldId id="598" r:id="rId3"/>
    <p:sldId id="257" r:id="rId4"/>
    <p:sldId id="599" r:id="rId5"/>
    <p:sldId id="259" r:id="rId6"/>
    <p:sldId id="600" r:id="rId7"/>
    <p:sldId id="466" r:id="rId8"/>
    <p:sldId id="729" r:id="rId9"/>
    <p:sldId id="467" r:id="rId10"/>
    <p:sldId id="468" r:id="rId11"/>
    <p:sldId id="469" r:id="rId12"/>
    <p:sldId id="470" r:id="rId13"/>
    <p:sldId id="471" r:id="rId14"/>
    <p:sldId id="473" r:id="rId15"/>
    <p:sldId id="474" r:id="rId16"/>
    <p:sldId id="475" r:id="rId17"/>
    <p:sldId id="606" r:id="rId18"/>
    <p:sldId id="476" r:id="rId19"/>
    <p:sldId id="477" r:id="rId20"/>
    <p:sldId id="478" r:id="rId21"/>
    <p:sldId id="479" r:id="rId22"/>
    <p:sldId id="480" r:id="rId23"/>
    <p:sldId id="601" r:id="rId24"/>
    <p:sldId id="483" r:id="rId25"/>
    <p:sldId id="488" r:id="rId26"/>
    <p:sldId id="489" r:id="rId27"/>
    <p:sldId id="490" r:id="rId28"/>
    <p:sldId id="491" r:id="rId29"/>
    <p:sldId id="607" r:id="rId30"/>
    <p:sldId id="602" r:id="rId31"/>
    <p:sldId id="492" r:id="rId32"/>
    <p:sldId id="493" r:id="rId33"/>
    <p:sldId id="608" r:id="rId34"/>
    <p:sldId id="498" r:id="rId35"/>
    <p:sldId id="499" r:id="rId36"/>
    <p:sldId id="500" r:id="rId37"/>
    <p:sldId id="501" r:id="rId38"/>
    <p:sldId id="502" r:id="rId39"/>
    <p:sldId id="503" r:id="rId40"/>
    <p:sldId id="504" r:id="rId41"/>
    <p:sldId id="505" r:id="rId42"/>
    <p:sldId id="497" r:id="rId43"/>
    <p:sldId id="621" r:id="rId44"/>
    <p:sldId id="506" r:id="rId45"/>
    <p:sldId id="507" r:id="rId46"/>
    <p:sldId id="508" r:id="rId47"/>
    <p:sldId id="514" r:id="rId48"/>
    <p:sldId id="515" r:id="rId49"/>
    <p:sldId id="516" r:id="rId50"/>
    <p:sldId id="517" r:id="rId51"/>
    <p:sldId id="509" r:id="rId52"/>
    <p:sldId id="510" r:id="rId53"/>
    <p:sldId id="511" r:id="rId54"/>
    <p:sldId id="512" r:id="rId55"/>
    <p:sldId id="518" r:id="rId56"/>
    <p:sldId id="521" r:id="rId57"/>
    <p:sldId id="519" r:id="rId58"/>
    <p:sldId id="520" r:id="rId59"/>
    <p:sldId id="298" r:id="rId60"/>
    <p:sldId id="604" r:id="rId61"/>
    <p:sldId id="299" r:id="rId62"/>
    <p:sldId id="603" r:id="rId63"/>
    <p:sldId id="300" r:id="rId64"/>
    <p:sldId id="522" r:id="rId65"/>
    <p:sldId id="727" r:id="rId66"/>
    <p:sldId id="619" r:id="rId67"/>
    <p:sldId id="532" r:id="rId68"/>
    <p:sldId id="533" r:id="rId69"/>
    <p:sldId id="534" r:id="rId70"/>
    <p:sldId id="535" r:id="rId71"/>
    <p:sldId id="536" r:id="rId72"/>
    <p:sldId id="537" r:id="rId73"/>
    <p:sldId id="525" r:id="rId74"/>
    <p:sldId id="526" r:id="rId75"/>
    <p:sldId id="730" r:id="rId76"/>
    <p:sldId id="527" r:id="rId77"/>
    <p:sldId id="528" r:id="rId78"/>
    <p:sldId id="529" r:id="rId79"/>
    <p:sldId id="530" r:id="rId80"/>
    <p:sldId id="531" r:id="rId81"/>
    <p:sldId id="610" r:id="rId82"/>
    <p:sldId id="611" r:id="rId83"/>
    <p:sldId id="539" r:id="rId84"/>
    <p:sldId id="609" r:id="rId85"/>
    <p:sldId id="541" r:id="rId86"/>
    <p:sldId id="542" r:id="rId87"/>
    <p:sldId id="543" r:id="rId88"/>
    <p:sldId id="544" r:id="rId89"/>
    <p:sldId id="545" r:id="rId90"/>
    <p:sldId id="546" r:id="rId91"/>
    <p:sldId id="547" r:id="rId92"/>
    <p:sldId id="548" r:id="rId93"/>
    <p:sldId id="549" r:id="rId94"/>
    <p:sldId id="550" r:id="rId95"/>
    <p:sldId id="551" r:id="rId96"/>
    <p:sldId id="552" r:id="rId97"/>
    <p:sldId id="557" r:id="rId98"/>
    <p:sldId id="558" r:id="rId99"/>
    <p:sldId id="559" r:id="rId100"/>
    <p:sldId id="553" r:id="rId101"/>
    <p:sldId id="554" r:id="rId102"/>
    <p:sldId id="555" r:id="rId103"/>
    <p:sldId id="618" r:id="rId104"/>
    <p:sldId id="556" r:id="rId105"/>
    <p:sldId id="616" r:id="rId106"/>
    <p:sldId id="617" r:id="rId107"/>
    <p:sldId id="560" r:id="rId108"/>
    <p:sldId id="348" r:id="rId109"/>
    <p:sldId id="562" r:id="rId110"/>
    <p:sldId id="563" r:id="rId111"/>
    <p:sldId id="564" r:id="rId112"/>
    <p:sldId id="565" r:id="rId113"/>
    <p:sldId id="566" r:id="rId114"/>
    <p:sldId id="567" r:id="rId115"/>
    <p:sldId id="568" r:id="rId116"/>
    <p:sldId id="569" r:id="rId117"/>
    <p:sldId id="570" r:id="rId118"/>
    <p:sldId id="571" r:id="rId119"/>
    <p:sldId id="572" r:id="rId120"/>
    <p:sldId id="731" r:id="rId121"/>
    <p:sldId id="573" r:id="rId122"/>
    <p:sldId id="574" r:id="rId123"/>
    <p:sldId id="577" r:id="rId124"/>
    <p:sldId id="578" r:id="rId125"/>
    <p:sldId id="576" r:id="rId126"/>
    <p:sldId id="728" r:id="rId127"/>
    <p:sldId id="585" r:id="rId128"/>
    <p:sldId id="584" r:id="rId129"/>
    <p:sldId id="579" r:id="rId130"/>
    <p:sldId id="580" r:id="rId131"/>
    <p:sldId id="581" r:id="rId132"/>
    <p:sldId id="582" r:id="rId133"/>
    <p:sldId id="583" r:id="rId134"/>
    <p:sldId id="586" r:id="rId135"/>
    <p:sldId id="589" r:id="rId136"/>
    <p:sldId id="590" r:id="rId137"/>
    <p:sldId id="591" r:id="rId138"/>
    <p:sldId id="592" r:id="rId139"/>
    <p:sldId id="593" r:id="rId140"/>
    <p:sldId id="594" r:id="rId141"/>
    <p:sldId id="595" r:id="rId142"/>
    <p:sldId id="732" r:id="rId143"/>
    <p:sldId id="587" r:id="rId144"/>
    <p:sldId id="588" r:id="rId145"/>
    <p:sldId id="597" r:id="rId146"/>
    <p:sldId id="384" r:id="rId147"/>
    <p:sldId id="626" r:id="rId148"/>
    <p:sldId id="628" r:id="rId149"/>
    <p:sldId id="613" r:id="rId150"/>
    <p:sldId id="614" r:id="rId151"/>
    <p:sldId id="612" r:id="rId152"/>
    <p:sldId id="623" r:id="rId153"/>
    <p:sldId id="385" r:id="rId154"/>
    <p:sldId id="386" r:id="rId155"/>
    <p:sldId id="396" r:id="rId156"/>
    <p:sldId id="615" r:id="rId157"/>
    <p:sldId id="605" r:id="rId158"/>
  </p:sldIdLst>
  <p:sldSz cx="12192000" cy="6858000"/>
  <p:notesSz cx="6858000" cy="9144000"/>
  <p:embeddedFontLst>
    <p:embeddedFont>
      <p:font typeface="Goudy Bookletter 1911" panose="02000503000000000000" pitchFamily="2" charset="0"/>
      <p:regular r:id="rId160"/>
    </p:embeddedFont>
    <p:embeddedFont>
      <p:font typeface="Noto Serif Malayalam" pitchFamily="2" charset="0"/>
      <p:regular r:id="rId161"/>
      <p:bold r:id="rId162"/>
    </p:embeddedFont>
    <p:embeddedFont>
      <p:font typeface="Noto Serif Malayalam Medium" pitchFamily="2" charset="0"/>
      <p:regular r:id="rId163"/>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6327"/>
  </p:normalViewPr>
  <p:slideViewPr>
    <p:cSldViewPr snapToGrid="0" snapToObjects="1">
      <p:cViewPr varScale="1">
        <p:scale>
          <a:sx n="90" d="100"/>
          <a:sy n="90" d="100"/>
        </p:scale>
        <p:origin x="240" y="8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2952" y="20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1.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2.fntdata"/><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font" Target="fonts/font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528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1490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5140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9125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4428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9234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3756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307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964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8354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9485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5451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643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03531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74637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76023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6875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2295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317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66402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30367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22430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2522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2151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2405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157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63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732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20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9559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C6116-0277-0D51-440D-57595CB93E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8888FF-FAFA-AE5C-5BFD-657B0287D52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A2234F5-6C24-4C96-2ED7-0DFF8631580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77430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0098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1397-8D29-43D4-8B0E-AE2AF53A4F0E}" type="datetimeFigureOut">
              <a:rPr lang="en-IN" smtClean="0"/>
              <a:t>03/08/24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9525A-B25F-4D94-A3E3-5D0D5D3DC682}" type="slidenum">
              <a:rPr lang="en-IN" smtClean="0"/>
              <a:t>‹#›</a:t>
            </a:fld>
            <a:endParaRPr lang="en-IN"/>
          </a:p>
        </p:txBody>
      </p:sp>
    </p:spTree>
    <p:extLst>
      <p:ext uri="{BB962C8B-B14F-4D97-AF65-F5344CB8AC3E}">
        <p14:creationId xmlns:p14="http://schemas.microsoft.com/office/powerpoint/2010/main" val="952370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50618" y="6248401"/>
            <a:ext cx="226983" cy="253916"/>
          </a:xfrm>
          <a:prstGeom prst="rect">
            <a:avLst/>
          </a:prstGeom>
          <a:ln w="12700">
            <a:miter lim="400000"/>
          </a:ln>
        </p:spPr>
        <p:txBody>
          <a:bodyPr wrap="none" lIns="45719" rIns="45719">
            <a:spAutoFit/>
          </a:bodyPr>
          <a:lstStyle>
            <a:lvl1pPr algn="r">
              <a:defRPr sz="105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1pPr>
      <a:lvl2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2pPr>
      <a:lvl3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3pPr>
      <a:lvl4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4pPr>
      <a:lvl5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5pPr>
      <a:lvl6pPr marL="0" marR="0" indent="3429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6pPr>
      <a:lvl7pPr marL="0" marR="0" indent="6858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7pPr>
      <a:lvl8pPr marL="0" marR="0" indent="10287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8pPr>
      <a:lvl9pPr marL="0" marR="0" indent="13716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9pPr>
    </p:titleStyle>
    <p:bodyStyle>
      <a:lvl1pPr marL="257175" marR="0" indent="-257175"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1pPr>
      <a:lvl2pPr marL="587828" marR="0" indent="-244928"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2pPr>
      <a:lvl3pPr marL="914400" marR="0" indent="-2286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3pPr>
      <a:lvl4pPr marL="1303020" marR="0" indent="-27432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4pPr>
      <a:lvl5pPr marL="16764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5pPr>
      <a:lvl6pPr marL="20193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6pPr>
      <a:lvl7pPr marL="23622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7pPr>
      <a:lvl8pPr marL="27051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8pPr>
      <a:lvl9pPr marL="30480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9pPr>
    </p:bodyStyle>
    <p:otherStyle>
      <a:lvl1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1pPr>
      <a:lvl2pPr marL="0" marR="0" indent="3429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2pPr>
      <a:lvl3pPr marL="0" marR="0" indent="6858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3pPr>
      <a:lvl4pPr marL="0" marR="0" indent="10287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4pPr>
      <a:lvl5pPr marL="0" marR="0" indent="13716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5pPr>
      <a:lvl6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6pPr>
      <a:lvl7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7pPr>
      <a:lvl8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8pPr>
      <a:lvl9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slide" Target="slide105.xml"/><Relationship Id="rId2" Type="http://schemas.openxmlformats.org/officeDocument/2006/relationships/slide" Target="slide104.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slide" Target="slide107.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34.xml"/><Relationship Id="rId7" Type="http://schemas.openxmlformats.org/officeDocument/2006/relationships/slide" Target="slide38.xml"/><Relationship Id="rId2" Type="http://schemas.openxmlformats.org/officeDocument/2006/relationships/slide" Target="slide33.xml"/><Relationship Id="rId1" Type="http://schemas.openxmlformats.org/officeDocument/2006/relationships/slideLayout" Target="../slideLayouts/slideLayout1.xml"/><Relationship Id="rId6" Type="http://schemas.openxmlformats.org/officeDocument/2006/relationships/slide" Target="slide37.xml"/><Relationship Id="rId5" Type="http://schemas.openxmlformats.org/officeDocument/2006/relationships/slide" Target="slide36.xml"/><Relationship Id="rId10" Type="http://schemas.openxmlformats.org/officeDocument/2006/relationships/slide" Target="slide41.xml"/><Relationship Id="rId4" Type="http://schemas.openxmlformats.org/officeDocument/2006/relationships/slide" Target="slide35.xml"/><Relationship Id="rId9" Type="http://schemas.openxmlformats.org/officeDocument/2006/relationships/slide" Target="slide40.xml"/></Relationships>
</file>

<file path=ppt/slides/_rels/slide33.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0" name="first_slide"/>
          <p:cNvSpPr txBox="1"/>
          <p:nvPr/>
        </p:nvSpPr>
        <p:spPr>
          <a:xfrm>
            <a:off x="266701" y="71675"/>
            <a:ext cx="11658599" cy="1107996"/>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square" lIns="34289" rIns="34289">
            <a:spAutoFit/>
            <a:scene3d>
              <a:camera prst="orthographicFront"/>
              <a:lightRig rig="threePt" dir="t"/>
            </a:scene3d>
            <a:sp3d extrusionH="57150">
              <a:bevelT w="38100" h="38100" prst="angle"/>
            </a:sp3d>
          </a:bodyPr>
          <a:lstStyle>
            <a:lvl1pPr algn="ctr">
              <a:defRPr sz="4700"/>
            </a:lvl1pPr>
          </a:lstStyle>
          <a:p>
            <a:r>
              <a:rPr sz="6600" b="1" dirty="0">
                <a:solidFill>
                  <a:schemeClr val="accent4">
                    <a:lumMod val="75000"/>
                  </a:schemeClr>
                </a:solidFill>
                <a:effectLst>
                  <a:outerShdw blurRad="50800" dist="38100" dir="2700000" algn="tl" rotWithShape="0">
                    <a:prstClr val="black">
                      <a:alpha val="40000"/>
                    </a:prstClr>
                  </a:outerShdw>
                </a:effectLst>
              </a:rPr>
              <a:t>Emmanuel Mar Thoma Church</a:t>
            </a:r>
          </a:p>
        </p:txBody>
      </p:sp>
      <p:sp>
        <p:nvSpPr>
          <p:cNvPr id="21" name="HOLY COMMUNION SERVICE"/>
          <p:cNvSpPr txBox="1"/>
          <p:nvPr/>
        </p:nvSpPr>
        <p:spPr>
          <a:xfrm>
            <a:off x="1597500" y="1179671"/>
            <a:ext cx="8996999"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scene3d>
              <a:camera prst="orthographicFront"/>
              <a:lightRig rig="threePt" dir="t"/>
            </a:scene3d>
            <a:sp3d extrusionH="57150">
              <a:bevelT w="38100" h="38100" prst="angle"/>
            </a:sp3d>
          </a:bodyPr>
          <a:lstStyle>
            <a:lvl1pPr>
              <a:spcBef>
                <a:spcPts val="700"/>
              </a:spcBef>
              <a:defRPr sz="4100"/>
            </a:lvl1pPr>
          </a:lstStyle>
          <a:p>
            <a:pPr algn="ctr"/>
            <a:r>
              <a:rPr lang="ml-IN" sz="72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വിശുദ്ധ കുർബ്ബാന</a:t>
            </a:r>
            <a:endParaRPr sz="72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22" name="todays_date"/>
          <p:cNvSpPr txBox="1"/>
          <p:nvPr/>
        </p:nvSpPr>
        <p:spPr>
          <a:xfrm>
            <a:off x="2590800" y="2380000"/>
            <a:ext cx="726439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scene3d>
              <a:camera prst="orthographicFront"/>
              <a:lightRig rig="threePt" dir="t"/>
            </a:scene3d>
            <a:sp3d extrusionH="57150">
              <a:bevelT w="38100" h="38100" prst="angle"/>
            </a:sp3d>
          </a:bodyPr>
          <a:lstStyle>
            <a:lvl1pPr>
              <a:defRPr sz="2900">
                <a:latin typeface="Palatino"/>
                <a:ea typeface="Palatino"/>
                <a:cs typeface="Palatino"/>
                <a:sym typeface="Palatino"/>
              </a:defRPr>
            </a:lvl1pPr>
          </a:lstStyle>
          <a:p>
            <a:pPr algn="ctr"/>
            <a:r>
              <a:rPr sz="4800" b="1" dirty="0">
                <a:solidFill>
                  <a:schemeClr val="accent6">
                    <a:lumMod val="75000"/>
                  </a:schemeClr>
                </a:solidFill>
                <a:effectLst>
                  <a:outerShdw blurRad="50800" dist="38100" dir="2700000" algn="tl" rotWithShape="0">
                    <a:prstClr val="black">
                      <a:alpha val="40000"/>
                    </a:prstClr>
                  </a:outerShdw>
                </a:effectLst>
                <a:latin typeface="+mj-lt"/>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scene3d>
              <a:camera prst="orthographicFront"/>
              <a:lightRig rig="threePt" dir="t"/>
            </a:scene3d>
            <a:sp3d extrusionH="57150">
              <a:bevelT w="38100" h="38100" prst="angle"/>
            </a:sp3d>
          </a:bodyPr>
          <a:lstStyle>
            <a:lvl1pPr>
              <a:defRPr sz="2600"/>
            </a:lvl1pPr>
          </a:lstStyle>
          <a:p>
            <a:pPr algn="ctr"/>
            <a:r>
              <a:rPr lang="ml-IN"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scene3d>
              <a:camera prst="orthographicFront"/>
              <a:lightRig rig="threePt" dir="t"/>
            </a:scene3d>
            <a:sp3d extrusionH="57150">
              <a:bevelT w="38100" h="38100" prst="angle"/>
            </a:sp3d>
          </a:bodyPr>
          <a:lstStyle/>
          <a:p>
            <a:pPr algn="ctr">
              <a:defRPr sz="3300"/>
            </a:pPr>
            <a:r>
              <a:rPr sz="5000" b="1" dirty="0">
                <a:solidFill>
                  <a:schemeClr val="accent2">
                    <a:lumMod val="75000"/>
                  </a:schemeClr>
                </a:solidFill>
                <a:effectLst>
                  <a:outerShdw blurRad="50800" dist="38100" dir="2700000" algn="tl" rotWithShape="0">
                    <a:prstClr val="black">
                      <a:alpha val="40000"/>
                    </a:prstClr>
                  </a:outerShdw>
                </a:effectLst>
                <a:latin typeface="+mj-lt"/>
                <a:cs typeface="Noto Serif Malayalam" pitchFamily="2" charset="0"/>
              </a:rPr>
              <a:t>We believe in Christ who will come again</a:t>
            </a:r>
          </a:p>
        </p:txBody>
      </p:sp>
      <p:sp>
        <p:nvSpPr>
          <p:cNvPr id="2" name="Title 1">
            <a:extLst>
              <a:ext uri="{FF2B5EF4-FFF2-40B4-BE49-F238E27FC236}">
                <a16:creationId xmlns:a16="http://schemas.microsoft.com/office/drawing/2014/main" id="{70BCCE61-3FAA-8016-0106-7B263DC7F092}"/>
              </a:ext>
            </a:extLst>
          </p:cNvPr>
          <p:cNvSpPr>
            <a:spLocks noGrp="1"/>
          </p:cNvSpPr>
          <p:nvPr>
            <p:ph type="title" idx="4294967295"/>
          </p:nvPr>
        </p:nvSpPr>
        <p:spPr/>
        <p:txBody>
          <a:bodyPr>
            <a:scene3d>
              <a:camera prst="orthographicFront"/>
              <a:lightRig rig="threePt" dir="t"/>
            </a:scene3d>
            <a:sp3d extrusionH="57150">
              <a:bevelT w="38100" h="38100" prst="angle"/>
            </a:sp3d>
          </a:bodyPr>
          <a:lstStyle/>
          <a:p>
            <a:r>
              <a:rPr lang="en-US" sz="200" dirty="0" err="1">
                <a:solidFill>
                  <a:schemeClr val="bg1"/>
                </a:solidFill>
              </a:rPr>
              <a:t>First_slide</a:t>
            </a:r>
            <a:endParaRPr lang="en-US" sz="2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26672" y="1035050"/>
            <a:ext cx="10798104" cy="4926880"/>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ലോകമൊക്കെയില്‍ നല്‍വരമെത്ര തൂകി-യിരിക്കുന്നു-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ഈശോദേവാ കൃപകരുണകള്‍ക്കനുദി-നവും സ്തുതി-</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നിന്നെ വിളിച്ച നിനുവാ-യരെ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കോപമൊഴിച്ചു നീ-വീ൯ടല്ലോ</a:t>
            </a:r>
            <a:endParaRPr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7224" y="1050220"/>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53394095"/>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3650" y="411437"/>
            <a:ext cx="1147809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8585" y="0"/>
            <a:ext cx="1147809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7480" y="26746"/>
            <a:ext cx="113026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441" y="1310670"/>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009" y="53703"/>
            <a:ext cx="112199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(ഒരു പ്രാര്‍ത്ഥന...)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മേത്തുലോസെ ഓപ്പിലാന്‍...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 മനസ്സോടും മനസ്സുകൂടാതെയും- അറിവോടും അറിവു കൂടാതെയും- തിരുമുമ്പാകെ ഞങ്ങള്‍ ചെയ്തു പോയിട്ടുള്ള സകല കുറ്റങ്ങളും ക്ഷമിച്ച് ഞങ്ങളെ ശുദ്ധീകരിച്ചു, ആശ്വസിപ്പിക്കണമേ.</a:t>
            </a:r>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(ഒരു പ്രാര്‍ത്ഥന...)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ഹോശോ...</a:t>
            </a:r>
          </a:p>
          <a:p>
            <a:pPr defTabSz="685800"/>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441" y="53703"/>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724033F-695A-9E6F-0EDE-644D9598174A}"/>
              </a:ext>
            </a:extLst>
          </p:cNvPr>
          <p:cNvSpPr txBox="1"/>
          <p:nvPr/>
        </p:nvSpPr>
        <p:spPr>
          <a:xfrm>
            <a:off x="2743" y="6157654"/>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900C1E4F-1F03-8936-A539-85D7738B297C}"/>
              </a:ext>
            </a:extLst>
          </p:cNvPr>
          <p:cNvSpPr txBox="1"/>
          <p:nvPr/>
        </p:nvSpPr>
        <p:spPr>
          <a:xfrm>
            <a:off x="42502" y="4923459"/>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8236047"/>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4614" y="-356174"/>
            <a:ext cx="1229594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89549" y="-767611"/>
            <a:ext cx="1229594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78444" y="-740865"/>
            <a:ext cx="121080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4752" y="2083571"/>
            <a:ext cx="81234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6437" y="252912"/>
            <a:ext cx="11358579"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 ഉ൯ടായിരിക്കട്ടെ.</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 കൂടെയും ഉ൯ടായിരിക്കട്ടെ.</a:t>
            </a:r>
          </a:p>
          <a:p>
            <a:pPr defTabSz="685800"/>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 ഇരുന്ന പ്രകാരം ഇരിക്കുന്നു- തലമുറതലമുറകള്‍ക്കും വരുവാനിരിക്കുന്ന ലോകത്തിലെ തലമുറകള്‍ക്കും- എന്നേക്കും ഇരിക്കുന്നവനും ആകുന്നു.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4752" y="233832"/>
            <a:ext cx="76936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BEC5DB86-1505-9720-3238-44BA202164D1}"/>
              </a:ext>
            </a:extLst>
          </p:cNvPr>
          <p:cNvSpPr txBox="1"/>
          <p:nvPr/>
        </p:nvSpPr>
        <p:spPr>
          <a:xfrm>
            <a:off x="0" y="3933310"/>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91564331"/>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235178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235178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21630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 y="5430109"/>
            <a:ext cx="8160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9142" y="505684"/>
            <a:ext cx="1151285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(ര൯ടമത്തെ റൂശ്മ)</a:t>
            </a:r>
            <a:br>
              <a:rPr lang="en-US" sz="4000" b="1" i="1" dirty="0">
                <a:solidFill>
                  <a:srgbClr val="00B050"/>
                </a:solidFill>
                <a:latin typeface="Noto Serif Malayalam" pitchFamily="2" charset="0"/>
                <a:cs typeface="Noto Serif Malayalam" pitchFamily="2" charset="0"/>
              </a:rPr>
            </a:br>
            <a:endParaRPr lang="ml-IN" sz="4000" b="1" i="1" dirty="0">
              <a:solidFill>
                <a:srgbClr val="00B05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 എനിക്കു പ്രീയമുള്ളവരെ നിങ്ങളെല്ലാവരോടുംകൂടെ എന്നേക്കും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650" y="1733551"/>
            <a:ext cx="772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5504880"/>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125853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125853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10864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4" name="TextBox 3">
            <a:extLst>
              <a:ext uri="{FF2B5EF4-FFF2-40B4-BE49-F238E27FC236}">
                <a16:creationId xmlns:a16="http://schemas.microsoft.com/office/drawing/2014/main" id="{B528F69C-681C-F7AA-4A1B-03C0587FC2F5}"/>
              </a:ext>
            </a:extLst>
          </p:cNvPr>
          <p:cNvSpPr txBox="1"/>
          <p:nvPr/>
        </p:nvSpPr>
        <p:spPr>
          <a:xfrm>
            <a:off x="1981200" y="2151729"/>
            <a:ext cx="8229600"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ml-IN" sz="4000" dirty="0">
                <a:solidFill>
                  <a:schemeClr val="tx2"/>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ആര്‍ദ്രമതേ- വാതിലില്‍ മുട്ടുന്നു- </a:t>
            </a:r>
            <a:endParaRPr lang="en-US" sz="4000" dirty="0">
              <a:solidFill>
                <a:schemeClr val="tx2"/>
              </a:solidFill>
              <a:latin typeface="Noto Serif Malayalam" pitchFamily="2" charset="0"/>
              <a:cs typeface="Noto Serif Malayalam" pitchFamily="2" charset="0"/>
            </a:endParaRPr>
          </a:p>
          <a:p>
            <a:endParaRPr lang="en-US" sz="4000" dirty="0">
              <a:solidFill>
                <a:schemeClr val="tx2"/>
              </a:solidFill>
              <a:latin typeface="Noto Serif Malayalam" pitchFamily="2" charset="0"/>
              <a:cs typeface="Noto Serif Malayalam" pitchFamily="2" charset="0"/>
            </a:endParaRPr>
          </a:p>
          <a:p>
            <a:r>
              <a:rPr lang="ml-IN" sz="4000" dirty="0">
                <a:solidFill>
                  <a:schemeClr val="tx2"/>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ഗുണവാനേ നിൻ വാതിലിൽ</a:t>
            </a:r>
            <a:endParaRPr lang="en-US" sz="4000" dirty="0">
              <a:solidFill>
                <a:schemeClr val="tx2"/>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chemeClr val="tx2"/>
              </a:solidFill>
              <a:effectLst/>
              <a:uFillTx/>
              <a:latin typeface="+mn-lt"/>
              <a:ea typeface="+mn-ea"/>
              <a:cs typeface="+mn-cs"/>
              <a:sym typeface="Goudy Bookletter 1911"/>
            </a:endParaRPr>
          </a:p>
        </p:txBody>
      </p:sp>
    </p:spTree>
    <p:extLst>
      <p:ext uri="{BB962C8B-B14F-4D97-AF65-F5344CB8AC3E}">
        <p14:creationId xmlns:p14="http://schemas.microsoft.com/office/powerpoint/2010/main" val="3169365306"/>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2668" y="1903428"/>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2" y="1879982"/>
            <a:ext cx="9863055" cy="253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ആര്‍ദ്രമതേ- വാതിലില്‍ മുട്ടുന്നു- </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ഹാലേലൂയ്യാ- ഏലൂയ്യാ</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പ്രാര്‍ത്ഥനയിന്‍- നാദമെങ്ങളുടെ- </a:t>
            </a:r>
          </a:p>
          <a:p>
            <a:pPr defTabSz="685800"/>
            <a:r>
              <a:rPr lang="ml-IN" sz="4000" b="1" dirty="0">
                <a:solidFill>
                  <a:schemeClr val="tx1"/>
                </a:solidFill>
                <a:latin typeface="Noto Serif Malayalam" pitchFamily="2" charset="0"/>
                <a:cs typeface="Noto Serif Malayalam" pitchFamily="2" charset="0"/>
              </a:rPr>
              <a:t>ബാറെക്മോര്‍ കു-റിയേലായിസ്സോന്‍</a:t>
            </a:r>
          </a:p>
        </p:txBody>
      </p:sp>
      <p:sp>
        <p:nvSpPr>
          <p:cNvPr id="4" name="Pentagon 3">
            <a:hlinkClick r:id="rId2" action="ppaction://hlinksldjump"/>
            <a:extLst>
              <a:ext uri="{FF2B5EF4-FFF2-40B4-BE49-F238E27FC236}">
                <a16:creationId xmlns:a16="http://schemas.microsoft.com/office/drawing/2014/main" id="{87B0322D-E7B4-0A96-C22B-A4517B352961}"/>
              </a:ext>
            </a:extLst>
          </p:cNvPr>
          <p:cNvSpPr/>
          <p:nvPr/>
        </p:nvSpPr>
        <p:spPr>
          <a:xfrm>
            <a:off x="1382812" y="5170516"/>
            <a:ext cx="1059301" cy="465513"/>
          </a:xfrm>
          <a:prstGeom prst="homePlate">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807287892"/>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598776"/>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3" y="598776"/>
            <a:ext cx="10958246"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ഗുണവാനേ നിൻ വാതിലിൽ മുട്ടുന്നു, യാചനയിൻ നാദം</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നിന്നാശ്രിതരിൽ നിന്നയോ</a:t>
            </a:r>
          </a:p>
          <a:p>
            <a:pPr defTabSz="685800"/>
            <a:r>
              <a:rPr lang="ml-IN" sz="4000" b="1" dirty="0">
                <a:solidFill>
                  <a:schemeClr val="tx1"/>
                </a:solidFill>
                <a:latin typeface="Noto Serif Malayalam" pitchFamily="2" charset="0"/>
                <a:cs typeface="Noto Serif Malayalam" pitchFamily="2" charset="0"/>
              </a:rPr>
              <a:t>മുടക്കരുതേ യാചന</a:t>
            </a:r>
          </a:p>
          <a:p>
            <a:pPr defTabSz="685800"/>
            <a:r>
              <a:rPr lang="ml-IN" sz="4000" b="1" dirty="0">
                <a:solidFill>
                  <a:schemeClr val="tx1"/>
                </a:solidFill>
                <a:latin typeface="Noto Serif Malayalam" pitchFamily="2" charset="0"/>
                <a:cs typeface="Noto Serif Malayalam" pitchFamily="2" charset="0"/>
              </a:rPr>
              <a:t>കണ്ണീർ തൂകി വിളിച്ചവളാം ദോഷക്കാരി</a:t>
            </a:r>
          </a:p>
          <a:p>
            <a:pPr defTabSz="685800"/>
            <a:r>
              <a:rPr lang="ml-IN" sz="4000" b="1" dirty="0">
                <a:solidFill>
                  <a:schemeClr val="tx1"/>
                </a:solidFill>
                <a:latin typeface="Noto Serif Malayalam" pitchFamily="2" charset="0"/>
                <a:cs typeface="Noto Serif Malayalam" pitchFamily="2" charset="0"/>
              </a:rPr>
              <a:t>പൊറുതി ലഭിച്ചല്ലോ നിങ്കൽ നിന്ന്</a:t>
            </a:r>
          </a:p>
          <a:p>
            <a:pPr defTabSz="685800"/>
            <a:r>
              <a:rPr lang="ml-IN" sz="4000" b="1" dirty="0">
                <a:solidFill>
                  <a:schemeClr val="tx1"/>
                </a:solidFill>
                <a:latin typeface="Noto Serif Malayalam" pitchFamily="2" charset="0"/>
                <a:cs typeface="Noto Serif Malayalam" pitchFamily="2" charset="0"/>
              </a:rPr>
              <a:t>ഈശോതന്നുടെ രക്തം കൊണ്ട്</a:t>
            </a:r>
          </a:p>
          <a:p>
            <a:pPr defTabSz="685800"/>
            <a:r>
              <a:rPr lang="ml-IN" sz="4000" b="1" dirty="0">
                <a:solidFill>
                  <a:schemeClr val="tx1"/>
                </a:solidFill>
                <a:latin typeface="Noto Serif Malayalam" pitchFamily="2" charset="0"/>
                <a:cs typeface="Noto Serif Malayalam" pitchFamily="2" charset="0"/>
              </a:rPr>
              <a:t>തുണച്ചിടുക നിൻ സഭ മേൽ</a:t>
            </a:r>
          </a:p>
        </p:txBody>
      </p:sp>
    </p:spTree>
    <p:extLst>
      <p:ext uri="{BB962C8B-B14F-4D97-AF65-F5344CB8AC3E}">
        <p14:creationId xmlns:p14="http://schemas.microsoft.com/office/powerpoint/2010/main" val="1502199091"/>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1797357"/>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89538" y="1152683"/>
            <a:ext cx="1100246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പിഴച്ചെന്ന് ഗ്രഹിച്ചു ഞങ്ങൾ</a:t>
            </a:r>
          </a:p>
          <a:p>
            <a:pPr defTabSz="685800"/>
            <a:r>
              <a:rPr lang="ml-IN" sz="4000" b="1" dirty="0">
                <a:solidFill>
                  <a:schemeClr val="tx1"/>
                </a:solidFill>
                <a:latin typeface="Noto Serif Malayalam" pitchFamily="2" charset="0"/>
                <a:cs typeface="Noto Serif Malayalam" pitchFamily="2" charset="0"/>
              </a:rPr>
              <a:t>തെറ്റുകളും അസംഖ്യമല്ലോ</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നരസുതനേ നീ ദയ ചെയ്ത് മ്ലേഛതയിൽ നിന്നു ഞങ്ങളെ ശുദ്ധികരിക്ക ഇന്ന്</a:t>
            </a:r>
          </a:p>
        </p:txBody>
      </p:sp>
    </p:spTree>
    <p:extLst>
      <p:ext uri="{BB962C8B-B14F-4D97-AF65-F5344CB8AC3E}">
        <p14:creationId xmlns:p14="http://schemas.microsoft.com/office/powerpoint/2010/main" val="3381095512"/>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2514" y="358539"/>
            <a:ext cx="1234111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7449" y="-52898"/>
            <a:ext cx="1234111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6343" y="-26152"/>
            <a:ext cx="121525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668" y="3697773"/>
            <a:ext cx="8153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453" y="17668"/>
            <a:ext cx="1142854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സകലത്തിന്‍റെയും ഉടയവനായ പിതാവായ ദൈവത്തെ നാം സ്തോത്രം ചെയ്യുകയും തന്‍റെ ഏകപുത്രനെ നാം വന്ദിക്കയും, ജീവനും വിശുദ്ധിയുമുള്ള തന്‍റെ റൂഹായെ നാം സ്തുതിക്കയും ചെയ്യണം.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നിന്‍റെ തൃക്കൈയില്‍ ഞങ്ങളുടെ ജീവനെ ഭരമേല്‍പിച്ച്, അനുഗ്രഹങ്ങള്‍ ഇരക്കു ന്നു.  നല്ലവനേ ദയതോന്നി ഞങ്ങളോടു കരുണ ചെയ്യണമേ.</a:t>
            </a:r>
          </a:p>
        </p:txBody>
      </p:sp>
      <p:sp>
        <p:nvSpPr>
          <p:cNvPr id="4" name="TextBox 3">
            <a:extLst>
              <a:ext uri="{FF2B5EF4-FFF2-40B4-BE49-F238E27FC236}">
                <a16:creationId xmlns:a16="http://schemas.microsoft.com/office/drawing/2014/main" id="{B3E72DA3-9917-290F-4D56-6500A8A17BA4}"/>
              </a:ext>
            </a:extLst>
          </p:cNvPr>
          <p:cNvSpPr txBox="1"/>
          <p:nvPr/>
        </p:nvSpPr>
        <p:spPr>
          <a:xfrm>
            <a:off x="-49029" y="17668"/>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48811446"/>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2" name="Silent prayer or special prayers…"/>
          <p:cNvSpPr txBox="1"/>
          <p:nvPr/>
        </p:nvSpPr>
        <p:spPr>
          <a:xfrm>
            <a:off x="1148027" y="2767281"/>
            <a:ext cx="9895947"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r>
              <a:rPr lang="ml-IN" sz="8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മദ്ധ്യസ്ഥ പ്രാര്‍ത്ഥന</a:t>
            </a:r>
          </a:p>
        </p:txBody>
      </p:sp>
      <p:sp>
        <p:nvSpPr>
          <p:cNvPr id="343" name="P."/>
          <p:cNvSpPr txBox="1"/>
          <p:nvPr/>
        </p:nvSpPr>
        <p:spPr>
          <a:xfrm>
            <a:off x="1524001" y="2319340"/>
            <a:ext cx="6956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3600"/>
            </a:lvl1pPr>
          </a:lstStyle>
          <a:p>
            <a:endParaRPr sz="4050" b="1" dirty="0"/>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794" y="1165499"/>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729" y="754062"/>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622" y="780808"/>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9907" y="824627"/>
            <a:ext cx="115592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പ്രാര്‍ത്ഥനകളെ കൈക്കൊള്ളുന്നവനും യാചനകളെ നല്‍കുന്നവനുമായ ദൈവം തമ്പുരാനേ, ഞങ്ങള്‍ നിന്നോടു യാചിച്ചു പരിശുദ്ധനായ നിന്‍റെ ഏക പുത്രന്‍ ഞങ്ങളെ പഠിപ്പിച്ച ഈ കര്‍ത്തൃപ്രാര്‍ത്ഥനയെ തകര്‍ന്ന ഹൃദയത്തോടെ തിരുമുമ്പാകെ ഞങ്ങള്‍ പ്രാര്‍ത്ഥിച്ചു ചൊല്ലുന്നു സ്വര്‍ഗ്ഗസ്ഥനായ ഞങ്ങളുടെ പിതാവേ...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83848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7007348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35592" y="641209"/>
            <a:ext cx="11294533" cy="557558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ഉന്നതപീഠത്തില്‍ സ്തുതിയാലുയരു-ന്നുന്നതനെ-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വാഴ്ത്തപ്പെട്ടവള്‍ തന്‍ മടിയില്‍ ഹിതമായ് നീ വസിച്ചല്ലോ</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ഭാഗങ്ങളില്‍ നി-ന്‍റെ-</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സ്വസ്തിയും നിരപ്പും വസിപ്പി-ക്ക.</a:t>
            </a:r>
            <a:endParaRPr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48618" y="697400"/>
            <a:ext cx="713655" cy="992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22357608"/>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2344" y="411437"/>
            <a:ext cx="1119407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37279" y="0"/>
            <a:ext cx="1119407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2154" y="26746"/>
            <a:ext cx="11022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7728" y="-46468"/>
            <a:ext cx="7646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6506"/>
            <a:ext cx="12263601" cy="7086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8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         </a:t>
            </a:r>
            <a:r>
              <a:rPr lang="ml-IN" sz="38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നിന്‍റെ നാമം പരിശുദ്ധമാക്കപ്പെടണമെ. നിന്‍റെ രാജ്യം വരണമേ- നിന്‍റെ ഹിതം സ്വര്‍ഗ്ഗത്തിലെപ്പോലെ ഭൂമിയിലും ആകണമേ- ഞങ്ങള്‍ക്ക് ആവശ്യമുള്ള ആഹാരം ഇന്നു ഞങ്ങള്‍ക്ക് തരണമേ- ഞങ്ങളുടെ കടക്കാരോട് ഞങ്ങള്‍ ക്ഷമിച്ചിരിക്കുന്നതുപോലെ ഞങ്ങളുടെ കടങ്ങളും ദോഷങ്ങളും ഞങ്ങളോടും ക്ഷമിക്കണമേ- ഞങ്ങളെ പരീക്ഷയിലേക്ക് പ്രവേശിപ്പിക്കാതെ- ഞങ്ങളെ ദുഷ്ടനില്‍ നിന്നു രക്ഷിച്ചുകൊള്ളണമേ- എന്തുകൊ൯ടന്നാല്‍ രാജ്യവും ശക്തിയും മഹത്വവും എന്നേക്കും നിനക്കുള്ളതാകുന്നു.-  ആമേന്‍</a:t>
            </a:r>
          </a:p>
        </p:txBody>
      </p:sp>
    </p:spTree>
    <p:extLst>
      <p:ext uri="{BB962C8B-B14F-4D97-AF65-F5344CB8AC3E}">
        <p14:creationId xmlns:p14="http://schemas.microsoft.com/office/powerpoint/2010/main" val="3754131167"/>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063" y="716633"/>
            <a:ext cx="1298264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3998" y="305196"/>
            <a:ext cx="1298264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2891" y="331942"/>
            <a:ext cx="127842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 y="2744198"/>
            <a:ext cx="8577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8175" y="932163"/>
            <a:ext cx="11256431"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ഈ രഹസ്യങ്ങളെ കൈക്കൊള്ളുന്നതിനുമുമ്പ്, തിരുസന്നിധിയില്‍ ഞങ്ങളുടെ തലകളെ ഞങ്ങള്‍ വണക്കുന്നു.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47394" y="906762"/>
            <a:ext cx="8123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92499859"/>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03014" y="868637"/>
            <a:ext cx="1374599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77949" y="457200"/>
            <a:ext cx="1374599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66844" y="483946"/>
            <a:ext cx="135359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82127" y="527765"/>
            <a:ext cx="112098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u="sng" dirty="0">
                <a:solidFill>
                  <a:schemeClr val="accent1">
                    <a:lumMod val="50000"/>
                  </a:schemeClr>
                </a:solidFill>
                <a:latin typeface="Noto Serif Malayalam" pitchFamily="2" charset="0"/>
                <a:cs typeface="Noto Serif Malayalam" pitchFamily="2" charset="0"/>
              </a:rPr>
              <a:t>(മൂന്നാമത്തെ റൂശ്മ)</a:t>
            </a:r>
            <a:r>
              <a:rPr lang="en-US" sz="4000" b="1" i="1" u="sng" dirty="0">
                <a:solidFill>
                  <a:schemeClr val="accent1">
                    <a:lumMod val="50000"/>
                  </a:schemeClr>
                </a:solidFill>
                <a:latin typeface="Noto Serif Malayalam" pitchFamily="2" charset="0"/>
                <a:cs typeface="Noto Serif Malayalam" pitchFamily="2" charset="0"/>
              </a:rPr>
              <a:t>   </a:t>
            </a:r>
            <a:endParaRPr lang="ml-IN" sz="4000" b="1" i="1" u="sng" dirty="0">
              <a:solidFill>
                <a:schemeClr val="accent1">
                  <a:lumMod val="50000"/>
                </a:schemeClr>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വിശുദ്ധിയുള്ളതും മഹത്വമുള്ളതും സൃഷ്ടിയല്ലാത്തതും (+) സ്വയംഭൂവായതും, ആദ്യന്തമില്ലാത്തതും (+) വന്ദ്യമായിരിക്കുന്നതും, തത്വത്തില്‍ ഏകമായിരിക്കുന്നതും (+)  ആയ ത്രിത്വത്തിന്‍റെ കൃപയും അനുഗ്രഹങ്ങളും, എനിക്കു പ്രീയമുള്ളവരേ,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11452" y="1759695"/>
            <a:ext cx="8600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448776"/>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0088" y="411438"/>
            <a:ext cx="1351517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5023" y="1"/>
            <a:ext cx="1351517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3917" y="26747"/>
            <a:ext cx="133086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5515" y="1798157"/>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0537" y="393554"/>
            <a:ext cx="11390552"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നിങ്ങളെല്ലാവരോടും കൂടെ എന്നേക്കും ഉ൯ടായിരിക്കട്ടെ.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വിശുദ്ധിയും മഹത്വവുമുള്ള ത്രിത്വമേ, ഞങ്ങളോടു കരുണ ചെയ്യണമേ.</a:t>
            </a: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നാം ആദരവോടും ഭയഭക്തിയോടും കൂടി സൂക്ഷിക്കണം.</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ദയതോന്നി ഞങ്ങളുടെമേല്‍ അനുഗ്രഹം ചൊരിയണമേ.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0912" y="393554"/>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E2B6C4A6-637C-1728-BB56-DCE352246B78}"/>
              </a:ext>
            </a:extLst>
          </p:cNvPr>
          <p:cNvSpPr txBox="1"/>
          <p:nvPr/>
        </p:nvSpPr>
        <p:spPr>
          <a:xfrm>
            <a:off x="0" y="5123154"/>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4A82DC46-211C-1A53-92DF-3F642A96BA7E}"/>
              </a:ext>
            </a:extLst>
          </p:cNvPr>
          <p:cNvSpPr txBox="1"/>
          <p:nvPr/>
        </p:nvSpPr>
        <p:spPr>
          <a:xfrm>
            <a:off x="-15515" y="3690242"/>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90302465"/>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9082" y="411437"/>
            <a:ext cx="123195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4017" y="0"/>
            <a:ext cx="123195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2912" y="26746"/>
            <a:ext cx="121312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2907" y="26746"/>
            <a:ext cx="12136113"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വിശുദ്ധതകള്‍ വിശുദ്ധിയും വെടിപ്പുമുള്ളവര്‍ക്കു മാത്രം നല്കപ്പെടുന്നു.</a:t>
            </a:r>
          </a:p>
          <a:p>
            <a:pPr defTabSz="685800"/>
            <a:r>
              <a:rPr lang="ml-IN" sz="4000" b="1" dirty="0">
                <a:solidFill>
                  <a:schemeClr val="tx1"/>
                </a:solidFill>
                <a:latin typeface="Noto Serif Malayalam" pitchFamily="2" charset="0"/>
                <a:cs typeface="Noto Serif Malayalam" pitchFamily="2" charset="0"/>
              </a:rPr>
              <a:t>ഏകപിതാവ് പരിശുദ്ധനാകുന്നു. ഏകപുത്രന്‍ പരിശുദ്ധന്‍ ആകുന്നു. ഏക റൂഹായും</a:t>
            </a:r>
            <a:endParaRPr lang="en-US" sz="4000" b="1" dirty="0">
              <a:solidFill>
                <a:schemeClr val="tx1"/>
              </a:solidFill>
              <a:latin typeface="Noto Serif Malayalam" pitchFamily="2" charset="0"/>
              <a:cs typeface="Noto Serif Malayalam" pitchFamily="2" charset="0"/>
            </a:endParaRPr>
          </a:p>
          <a:p>
            <a:pPr defTabSz="685800"/>
            <a:endParaRPr lang="en-US" sz="1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പരിശുദ്ധനാകുന്നു. ആമേന്‍ ബാറക്മാര്‍.</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പിതാവിനും പുത്രനും പരിശുദ്ധറൂഹായ്ക്കും സ്തുതി.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ആദിമുതല്‍എന്നന്നേക്കും അവര്‍ഒന്നുതന്നെആകുന്നു.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20" y="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01A10CA-6802-3717-0882-CA16B18E1213}"/>
              </a:ext>
            </a:extLst>
          </p:cNvPr>
          <p:cNvSpPr txBox="1"/>
          <p:nvPr/>
        </p:nvSpPr>
        <p:spPr>
          <a:xfrm>
            <a:off x="1668" y="5638699"/>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163A9690-E19E-AEA9-3D72-F427C0F92260}"/>
              </a:ext>
            </a:extLst>
          </p:cNvPr>
          <p:cNvSpPr txBox="1"/>
          <p:nvPr/>
        </p:nvSpPr>
        <p:spPr>
          <a:xfrm>
            <a:off x="19605" y="376282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9444DF9-659A-326A-C8CF-165CD76C591A}"/>
              </a:ext>
            </a:extLst>
          </p:cNvPr>
          <p:cNvSpPr txBox="1"/>
          <p:nvPr/>
        </p:nvSpPr>
        <p:spPr>
          <a:xfrm>
            <a:off x="-29322" y="1268547"/>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32584415"/>
      </p:ext>
    </p:extLst>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93928" y="657482"/>
            <a:ext cx="1169898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8863" y="246045"/>
            <a:ext cx="1169898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7757" y="272791"/>
            <a:ext cx="115201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9584" y="2114271"/>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73042" y="316610"/>
            <a:ext cx="11963253"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തന്‍റെ കരുണയാല്‍ ലോകത്തെ നിര്‍മ്മിച്ച പരിശുദ്ധനായ ഏക പിതാവ് നമ്മോടുകൂടെ.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തന്‍റെ തിരുമേനിയുടെ വിലയേറിയ പീഡാനുഭവങ്ങളാല്‍ അതിനെ വീ൯ടടുത്ത പരിശുദ്ധനായ ഏക പുത്രന്‍ നമ്മോടു 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4110" y="283516"/>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A926AF9-CFE6-4749-3142-B7EC8BB72ED7}"/>
              </a:ext>
            </a:extLst>
          </p:cNvPr>
          <p:cNvSpPr txBox="1"/>
          <p:nvPr/>
        </p:nvSpPr>
        <p:spPr>
          <a:xfrm>
            <a:off x="184353" y="5828336"/>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58565D11-773F-0C69-CA0A-2002C43DF73F}"/>
              </a:ext>
            </a:extLst>
          </p:cNvPr>
          <p:cNvSpPr txBox="1"/>
          <p:nvPr/>
        </p:nvSpPr>
        <p:spPr>
          <a:xfrm>
            <a:off x="141256" y="3275310"/>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087129"/>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1273034"/>
            <a:ext cx="1211612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861597"/>
            <a:ext cx="1211612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888343"/>
            <a:ext cx="11930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5" y="5548812"/>
            <a:ext cx="80046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05538" y="624387"/>
            <a:ext cx="11186817"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ഉ൯ടായതും ഉ൯ടാകുന്നതും ആയ സകലത്തേയും പൂര്‍ണ്ണമാക്കുന്നവനും നിവര്‍ത്തി വരുത്തുന്നവനുമായ ആയ  ജീവനും വിശുദ്ധിയും ഉള്ള ഏക റൂഹായും നമ്മോടുകൂടെ. കര്‍ത്താവിന്‍റെ  തിരുനാമം ആദിമുതല്‍ എന്നേക്കും വാഴ്ത്തപ്പെട്ടതായിരിക്കട്ടെ.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9645" y="606310"/>
            <a:ext cx="758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04946316"/>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0597" y="404600"/>
            <a:ext cx="1133018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05532" y="-6837"/>
            <a:ext cx="1133018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94425" y="19909"/>
            <a:ext cx="153434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3729"/>
            <a:ext cx="20002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1222" y="17668"/>
            <a:ext cx="1158611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ദൈവസുതര്‍ നാമായിടുവാന്‍-ജീവികളായി നടന്നപ്പോള്‍-ഉപദേശിച്ചിട്ടുള്ളവരാം പുണ്യപിതാക്കളെ-പ്രാര്‍ത്ഥന കാഴ്ചകളൊക്കെയിലും-ഓര്‍ത്തവരെ പിന്തുടരേണംദൈവ-സുതന്‍ അവരേ മോക്ഷേ അനുകൂലമാക്കും</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നാഥാ-അനുഗ്രഹിച്ചെങ്ങളെ തുണയ്ക്കേണമേ.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കുറിയേലായിസ്സോന്‍- കുറിയേലായിസ്സോന്‍-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9606" y="4920491"/>
            <a:ext cx="7089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2EC9FF-89E6-BB3C-41DA-7638D3E28EFE}"/>
              </a:ext>
            </a:extLst>
          </p:cNvPr>
          <p:cNvSpPr txBox="1"/>
          <p:nvPr/>
        </p:nvSpPr>
        <p:spPr>
          <a:xfrm>
            <a:off x="50089" y="6099749"/>
            <a:ext cx="748544" cy="13003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9499426"/>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1316855"/>
            <a:ext cx="1187861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905418"/>
            <a:ext cx="1187861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932164"/>
            <a:ext cx="116970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8187" y="4635381"/>
            <a:ext cx="784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3380" y="932163"/>
            <a:ext cx="1127043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വാത്സല്യമുള്ളവരുമേ, എനിക്കുവേ൯ടി പ്രാര്‍ത്ഥിപ്പിന്‍. പിതാവു മക്കളോട് കരുണ ചെയ്യുന്നപ്രകാരം, കര്‍ത്തവു തന്നെ ഭയപ്പെടുന്നവരോടു കരുണചെയ്യുന്നു.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മനുഷ്യന്‍റെ ദിവസങ്ങള്‍ പുല്ലുപോലെയാകുന്നു. വയലിലെ പുഷ്പം പോലെ അവന്‍ മുളയ്ക്കുന്നു. ബാറെക്മാര്‍.</a:t>
            </a:r>
            <a:endParaRPr lang="ml-IN" sz="4000" b="1" dirty="0">
              <a:solidFill>
                <a:srgbClr val="FF000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27150" y="905419"/>
            <a:ext cx="7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69629691"/>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326589" y="411437"/>
            <a:ext cx="118242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301524" y="0"/>
            <a:ext cx="118242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90417" y="26746"/>
            <a:ext cx="116435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28637" y="0"/>
            <a:ext cx="11663363"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tabLst>
                <a:tab pos="5149850" algn="l"/>
              </a:tabLst>
            </a:pPr>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പിതാവിനും പുത്രനും പരിശുദ്ധറൂഹായ്ക്കും സ്തുതി. </a:t>
            </a:r>
            <a:endParaRPr lang="en-US"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ആദിമുതല്‍ എന്നെന്നേക്കും തന്നെ.</a:t>
            </a: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en-US" sz="2000" b="1" dirty="0">
              <a:solidFill>
                <a:srgbClr val="FF0000"/>
              </a:solidFill>
              <a:latin typeface="Noto Serif Malayalam" pitchFamily="2" charset="0"/>
              <a:cs typeface="Noto Serif Malayalam" pitchFamily="2" charset="0"/>
            </a:endParaRPr>
          </a:p>
          <a:p>
            <a:pPr algn="ctr" defTabSz="685800">
              <a:lnSpc>
                <a:spcPct val="150000"/>
              </a:lnSpc>
            </a:pP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നിൻ ശരണ-ത്തിൽമൃതരാം നിന്നടിയാരെ-നിൻ-ജീവസ്വരം പറുദീസയിലേക്കുണർത്തുമ്പോൾ-ഞങ്ങളെയും നീ ഓർക്കേണമേ</a:t>
            </a:r>
          </a:p>
          <a:p>
            <a:pPr algn="ctr" defTabSz="685800">
              <a:lnSpc>
                <a:spcPct val="150000"/>
              </a:lnSpc>
            </a:pPr>
            <a:r>
              <a:rPr lang="ml-IN" sz="4000" b="1" dirty="0">
                <a:solidFill>
                  <a:schemeClr val="tx1"/>
                </a:solidFill>
                <a:latin typeface="Noto Serif Malayalam" pitchFamily="2" charset="0"/>
                <a:cs typeface="Noto Serif Malayalam" pitchFamily="2" charset="0"/>
              </a:rPr>
              <a:t>സ്‌തൗമൻകാലോസ്-കുറിയേലായിസ്സോൻ</a:t>
            </a:r>
          </a:p>
        </p:txBody>
      </p:sp>
      <p:sp>
        <p:nvSpPr>
          <p:cNvPr id="9" name="TextBox 8">
            <a:extLst>
              <a:ext uri="{FF2B5EF4-FFF2-40B4-BE49-F238E27FC236}">
                <a16:creationId xmlns:a16="http://schemas.microsoft.com/office/drawing/2014/main" id="{AF04FD4A-4DD7-3F7A-C919-85E4E6B2DBDA}"/>
              </a:ext>
            </a:extLst>
          </p:cNvPr>
          <p:cNvSpPr txBox="1"/>
          <p:nvPr/>
        </p:nvSpPr>
        <p:spPr>
          <a:xfrm>
            <a:off x="161705" y="70565"/>
            <a:ext cx="7398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F317AF3-5245-C1B8-3CCB-C3D8ECB58C03}"/>
              </a:ext>
            </a:extLst>
          </p:cNvPr>
          <p:cNvSpPr txBox="1"/>
          <p:nvPr/>
        </p:nvSpPr>
        <p:spPr>
          <a:xfrm>
            <a:off x="-12304" y="1203355"/>
            <a:ext cx="7811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cxnSp>
        <p:nvCxnSpPr>
          <p:cNvPr id="7" name="Straight Connector 6">
            <a:extLst>
              <a:ext uri="{FF2B5EF4-FFF2-40B4-BE49-F238E27FC236}">
                <a16:creationId xmlns:a16="http://schemas.microsoft.com/office/drawing/2014/main" id="{D8BE7515-C962-B351-3756-FED29B8FF11A}"/>
              </a:ext>
            </a:extLst>
          </p:cNvPr>
          <p:cNvCxnSpPr>
            <a:cxnSpLocks/>
          </p:cNvCxnSpPr>
          <p:nvPr/>
        </p:nvCxnSpPr>
        <p:spPr>
          <a:xfrm>
            <a:off x="161705" y="2085975"/>
            <a:ext cx="11868590" cy="0"/>
          </a:xfrm>
          <a:prstGeom prst="line">
            <a:avLst/>
          </a:prstGeom>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65770574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9600" y="917912"/>
            <a:ext cx="11362400" cy="557558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പരമാര്‍ത്ഥിയാം ഹാബേലിന്നാടും-നോഹിന്‍ കാഴ്ചയും-</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അബ്രഹാം തന്‍ ബലിയും കൈക്കൊ൯ട ദൈവമേ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മല്‍ പ്രാര്‍ത്ഥന നീ കൈക്കൊ൯ടു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മമ യാചന നല്‍കി-ടേ-ണമേ.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34567"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659046"/>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326589" y="411437"/>
            <a:ext cx="118242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301524" y="0"/>
            <a:ext cx="118242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90417" y="26746"/>
            <a:ext cx="116435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579768"/>
            <a:ext cx="1219200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en-US" sz="4000" b="1" dirty="0">
                <a:solidFill>
                  <a:srgbClr val="FF0000"/>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 കല്പനയാല്‍ മരണം അധികാരം ചെയ്തു,</a:t>
            </a:r>
          </a:p>
          <a:p>
            <a:pPr algn="ctr" defTabSz="685800">
              <a:lnSpc>
                <a:spcPct val="150000"/>
              </a:lnSpc>
            </a:pPr>
            <a:r>
              <a:rPr lang="ml-IN" sz="4000" b="1" dirty="0">
                <a:solidFill>
                  <a:schemeClr val="tx1"/>
                </a:solidFill>
                <a:latin typeface="Noto Serif Malayalam" pitchFamily="2" charset="0"/>
                <a:cs typeface="Noto Serif Malayalam" pitchFamily="2" charset="0"/>
              </a:rPr>
              <a:t>നിന്നുയിര്‍പ്പാലതു മാഞ്ഞതിനാല്‍-നിനക്കായ് സ്തോത്രം</a:t>
            </a:r>
          </a:p>
          <a:p>
            <a:pPr algn="ctr" defTabSz="685800">
              <a:lnSpc>
                <a:spcPct val="150000"/>
              </a:lnSpc>
            </a:pPr>
            <a:r>
              <a:rPr lang="ml-IN" sz="4000" b="1" dirty="0">
                <a:solidFill>
                  <a:schemeClr val="tx1"/>
                </a:solidFill>
                <a:latin typeface="Noto Serif Malayalam" pitchFamily="2" charset="0"/>
                <a:cs typeface="Noto Serif Malayalam" pitchFamily="2" charset="0"/>
              </a:rPr>
              <a:t>എല്ലാ നാവും നിനക്കു സ്തോത്രം അര്‍പ്പിച്ചിടുമേ,</a:t>
            </a: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ആദാംസുതരെ ചേര്‍ത്തിടുവോനേ-അനുഗ്ര-ഹിക്ക.</a:t>
            </a:r>
          </a:p>
        </p:txBody>
      </p:sp>
    </p:spTree>
    <p:extLst>
      <p:ext uri="{BB962C8B-B14F-4D97-AF65-F5344CB8AC3E}">
        <p14:creationId xmlns:p14="http://schemas.microsoft.com/office/powerpoint/2010/main" val="40124059"/>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6144" y="1273034"/>
            <a:ext cx="112623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71079" y="861597"/>
            <a:ext cx="112623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9974" y="888343"/>
            <a:ext cx="110902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893" y="932163"/>
            <a:ext cx="81703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5258" y="932163"/>
            <a:ext cx="115167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സ്വന്ത മരണത്താല്‍ ഞങ്ങള്‍ക്ക് ജീവന്‍ നല്കിയ ദൈവപുത്രാ- ഞങ്ങള്‍ ശബ്ദമുയര്‍ത്തി നിനക്കു സ്തുതിപാടുവാന്‍- മണ്ണില്‍ നിന്നു ഞങ്ങളെ ഉയിര്‍ത്തെഴുന്നേല്‍പിക്കണമെ- പിതാവും പുത്രനും പരിശുദ്ധറൂഹായുമായ ദൈവം വന്ദ്യനും സ്തുത്യനുമാകുന്നു- ആദിമുതല്‍ തലമുറതലമുറവരേക്കും തനിക്കു സ്തുതി- ഹാ-ലേ-ലു-യ്യാ.</a:t>
            </a:r>
          </a:p>
        </p:txBody>
      </p:sp>
    </p:spTree>
    <p:extLst>
      <p:ext uri="{BB962C8B-B14F-4D97-AF65-F5344CB8AC3E}">
        <p14:creationId xmlns:p14="http://schemas.microsoft.com/office/powerpoint/2010/main" val="3440670029"/>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736" y="657482"/>
            <a:ext cx="1290082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671" y="246045"/>
            <a:ext cx="1290082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565" y="272791"/>
            <a:ext cx="127036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7803" y="5856588"/>
            <a:ext cx="8523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6851" y="316610"/>
            <a:ext cx="11545150"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315081"/>
            <a:ext cx="807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32421789"/>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411437"/>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0"/>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1738" y="26746"/>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മഹാദൈവവും നമ്മുടെ രക്ഷിതാവുമായ യേശുമ്ശിഹായുടെ അനുഗ്രഹങ്ങള്‍, ഈ വിശുദ്ധതകള്‍ വഹിച്ചിരിക്കുന്നവരുടെ മേലും, അവയെ കൊടുക്കുന്നവരുടെ മേലും, അവയെ കൈക്കൊള്ളുന്നവരുടെ മേലും, അവയില്‍ പ്രയത്നിച്ചവരും അനുഭവിച്ചവരും അനുഭവിക്കു ന്നവരുമായ എല്ലാവരുടെമേലും ഉ൯ടായിരിക്കും. ദൈവത്തിന്‍റെ ആര്‍ദ്രകരുണകള്‍ ഞങ്ങളുടെമേലും അവരുടെമേലും എന്നെന്നേക്കും ര൯ടു ലോകങ്ങളിലും ഉ൯ടായിരിക്കും.</a:t>
            </a:r>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 y="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61826258"/>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5068" y="831938"/>
            <a:ext cx="1136730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0003" y="420501"/>
            <a:ext cx="1136730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8897" y="447247"/>
            <a:ext cx="111935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3446" y="510665"/>
            <a:ext cx="8616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4182" y="491067"/>
            <a:ext cx="1162408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  ഞങ്ങളുടെ കര്‍ത്താവേ ഞങ്ങളോടു കരുണ ചെയ്യണമേ. ഞങ്ങളുടെ കര്‍ത്താവേ, ദയതോന്നി ഞങ്ങളോടു കരുണ ചെയ്യണമേ. ഞങ്ങളുടെ കര്‍ത്താവേ, ഉത്തരമരുളി ഞങ്ങളോടു കരുണ ചെയ്യണമേ. ഞങ്ങളുടെ കര്‍ത്താവേ, നിനക്കു സ്തുതി, ഞങ്ങളുടെ കര്‍ത്താവേ, നിനക്കു സ്തുതി. എന്നേക്കും ഞങ്ങളുടെ ശരണവുമേ, നിനക്കു സ്തുതി- ഹാ-ലേ-ലു-യ്യാ.</a:t>
            </a:r>
          </a:p>
        </p:txBody>
      </p:sp>
    </p:spTree>
    <p:extLst>
      <p:ext uri="{BB962C8B-B14F-4D97-AF65-F5344CB8AC3E}">
        <p14:creationId xmlns:p14="http://schemas.microsoft.com/office/powerpoint/2010/main" val="2306139353"/>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411437"/>
            <a:ext cx="1280172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0"/>
            <a:ext cx="1280172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26746"/>
            <a:ext cx="12606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600" y="4990241"/>
            <a:ext cx="8457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6662" y="113456"/>
            <a:ext cx="11365338"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കടങ്ങളുടെ പരിഹാരത്തിനും പാപമോചനത്തിനുമായി, ഗാഗുല്‍ത്തായില്‍വച്ച് മുറിക്കപ്പെട്ടതും ചിന്തപ്പെട്ടതുമായ നമ്മുടെ കര്‍ത്താവേശുമ്ശിഹായുടെ തിരുശരീരവും തിരുരക്തവും, ആത്മാവിന്‍റെയും ശരീരത്തിന്‍റെയും സൗഖ്യത്തിനായി നിങ്ങള്‍ക്കു നല്‍കപ്പെടുന്നു.</a:t>
            </a:r>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 </a:t>
            </a:r>
            <a:endParaRPr lang="ml-IN" sz="1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36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(ഇവിടെ പട്ടക്കാരന്‍ ഒരുങ്ങിയിരിക്കുന്നവര്‍ക്ക് വിശുദ്ധ കുര്‍ബാന കൊടുക്കുന്നു)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9600" y="142453"/>
            <a:ext cx="80101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19540470"/>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FF0000"/>
                </a:solidFill>
                <a:effectLst>
                  <a:outerShdw blurRad="50800" dist="38100" dir="2700000" algn="tl" rotWithShape="0">
                    <a:prstClr val="black">
                      <a:alpha val="40000"/>
                    </a:prstClr>
                  </a:outerShdw>
                </a:effectLst>
                <a:latin typeface="+mj-lt"/>
                <a:cs typeface="Noto Serif Malayalam" pitchFamily="2" charset="0"/>
              </a:rPr>
              <a:t>Please follow the below order for Holy Communion</a:t>
            </a:r>
            <a:endParaRPr lang="ml-IN" sz="6000" b="1" dirty="0">
              <a:solidFill>
                <a:schemeClr val="tx1"/>
              </a:solidFill>
              <a:effectLst>
                <a:outerShdw blurRad="50800" dist="38100" dir="2700000" algn="tl" rotWithShape="0">
                  <a:prstClr val="black">
                    <a:alpha val="40000"/>
                  </a:prstClr>
                </a:outerShdw>
              </a:effectLst>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effectLst>
                  <a:outerShdw blurRad="50800" dist="38100" dir="2700000" algn="tl" rotWithShape="0">
                    <a:prstClr val="black">
                      <a:alpha val="40000"/>
                    </a:prstClr>
                  </a:outerShdw>
                </a:effectLst>
              </a:rPr>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rPr>
              <a:t>Choir</a:t>
            </a:r>
          </a:p>
        </p:txBody>
      </p:sp>
    </p:spTree>
    <p:extLst>
      <p:ext uri="{BB962C8B-B14F-4D97-AF65-F5344CB8AC3E}">
        <p14:creationId xmlns:p14="http://schemas.microsoft.com/office/powerpoint/2010/main" val="15999202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name="commun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square" lIns="34289" rIns="34289">
            <a:spAutoFit/>
          </a:bodyPr>
          <a:lstStyle>
            <a:lvl1pPr algn="ctr">
              <a:defRPr sz="10000"/>
            </a:lvl1pPr>
          </a:lstStyle>
          <a:p>
            <a:r>
              <a:rPr lang="en-US" sz="10800" b="1" dirty="0">
                <a:solidFill>
                  <a:schemeClr val="accent4">
                    <a:lumMod val="75000"/>
                  </a:schemeClr>
                </a:solidFill>
              </a:rPr>
              <a:t>Communion</a:t>
            </a:r>
          </a:p>
          <a:p>
            <a:r>
              <a:rPr lang="en-US" sz="10800" b="1" dirty="0">
                <a:solidFill>
                  <a:schemeClr val="accent4">
                    <a:lumMod val="75000"/>
                  </a:schemeClr>
                </a:solidFill>
              </a:rPr>
              <a:t>Songs</a:t>
            </a:r>
            <a:endParaRPr sz="10800" b="1" dirty="0">
              <a:solidFill>
                <a:schemeClr val="accent4">
                  <a:lumMod val="75000"/>
                </a:schemeClr>
              </a:solidFill>
            </a:endParaRPr>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6909" y="112495"/>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1844" y="-298942"/>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0737" y="-272196"/>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40539" y="17668"/>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കര്‍ത്താവും ഞങ്ങളുടെ ദൈവവുമെ എന്നേക്കും നിനക്കു സ്തുതി, നിനക്കു സ്തുതി, നിനക്കു സ്തുതി. ഞങ്ങളുടെ കര്‍ത്താവേശുമ്ശിഹായേ, ഞങ്ങള്‍ ഭക്ഷിച്ച തിരുശരീരവും ഞങ്ങള്‍ പാനം ചെയ്ത തിരു രക്തവും, ഞങ്ങള്‍ക്കു ന്യായവിധിക്കും പ്രതികാരത്തിനും ആയിത്തീരാതെ ഞങ്ങളുടെ എല്ലാവരുടെയും ജീവനും രക്ഷക്കും ആയി ഭവിക്കുമാറാകണമേ. ദൈവമേ, ഞങ്ങളുടെ മേല്‍ അനുഗ്രഹം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766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28435408"/>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15701" y="793577"/>
            <a:ext cx="1178116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0636" y="382140"/>
            <a:ext cx="1178116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72242" y="408886"/>
            <a:ext cx="116011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1209" y="1239940"/>
            <a:ext cx="7783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84975" y="1239940"/>
            <a:ext cx="1160702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ഭൂലോകം മുഴുവനും നിന്നെ മുട്ടുകുത്തി വന്ദിക്കും. സകല നാവും നിന്‍റെ നാമത്തിനു സ്തോത്രം ചെയ്യും. മരിച്ചവരെ ഉയിര്‍ത്തെഴുന്നേല്പിക്കുന്നവനും, അവരുടെ പ്രത്യാശയും നീ ആകകൊ൯ട്, ഞങ്ങളോടുള്ള നിന്‍റെ കൃപയ്ക്കായി ഞങ്ങള്‍ നിന്നെ സ്തുതിക്കുന്നു.</a:t>
            </a:r>
          </a:p>
        </p:txBody>
      </p:sp>
    </p:spTree>
    <p:extLst>
      <p:ext uri="{BB962C8B-B14F-4D97-AF65-F5344CB8AC3E}">
        <p14:creationId xmlns:p14="http://schemas.microsoft.com/office/powerpoint/2010/main" val="370862812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77686" y="1035050"/>
            <a:ext cx="10912404" cy="492688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വെളിവു നിറഞ്ഞ രക്ഷകനേ നിന്‍ വെളിച്ചംകൊ൯ട്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ഇരുള്‍ വാസികളാം ഞങ്ങളിന്നു വെളിച്ചം-കാണുന്നു-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സ്വര്‍ഗ്ഗസ്ഥപിതാ-വിന്‍ ക-തിരേ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ശോഭിപ്പിക്ക ഞങ്ങളെ-ഇ-ന്ന്.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01910"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8161340"/>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12" y="340872"/>
            <a:ext cx="120693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6877" y="-70565"/>
            <a:ext cx="120693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2112" y="-43819"/>
            <a:ext cx="11884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8589" y="17668"/>
            <a:ext cx="1234199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സ്വര്‍ഗ്ഗീയമായ നിന്‍റെ മേശയില്‍ നിന്ന് സംബന്ധിക്കുന്നതിനു ഞങ്ങളെ യോഗ്യതയുള്ളവരാക്കിയ നിന്‍റെ കരുണയുടെ ബഹുത്വം നിമിത്തം, നിനക്കു ഞങ്ങള്‍ സ്തോത്രം ചെയ്യുന്നു. കര്‍ത്താവേ, തിരുശരീര രക്തങ്ങളെ കൈക്കൊ൯ടതിനാല്‍ ഞങ്ങള്‍ കുറ്റം വിധിക്കപ്പെടാതെ, നിന്‍റെ വിശുദ്ധ റൂഹായുടെ കൂട്ടായ്മയ്ക്കു ഞങ്ങള്‍ യോഗ്യതയുള്ളവരായിട്ട്, ആദിമുതലുള്ള നിന്‍റെ സകല വിശുദ്ധന്മാരോടുംകൂടെ, ഓഹരിയും അവകാശവും ഞങ്ങള്‍ പ്രാപിക്കുമാറാകണമെ.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1501" y="13861"/>
            <a:ext cx="7551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2277347"/>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27" y="411437"/>
            <a:ext cx="1127835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162" y="0"/>
            <a:ext cx="1127835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056" y="26746"/>
            <a:ext cx="11105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0391" y="3034314"/>
            <a:ext cx="8260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341" y="626967"/>
            <a:ext cx="115331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നിനക്കും നിന്‍റെ ഏകപുത്രനും പരിശുദ്ധറൂഹായ്ക്കും സ്തുതിയും സ്തോത്രവും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2037" y="639560"/>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3E747D16-AD16-8658-F6C1-B3A3E637D730}"/>
              </a:ext>
            </a:extLst>
          </p:cNvPr>
          <p:cNvSpPr txBox="1"/>
          <p:nvPr/>
        </p:nvSpPr>
        <p:spPr>
          <a:xfrm>
            <a:off x="29033" y="4290959"/>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03924086"/>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9665" y="1178298"/>
            <a:ext cx="1131757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4600" y="766861"/>
            <a:ext cx="1131757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3493" y="793607"/>
            <a:ext cx="111446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1855493"/>
            <a:ext cx="94297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18778" y="1855493"/>
            <a:ext cx="1157322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 അനുഗ്രഹിക്കുന്നവനായ ഞങ്ങളുടെ കര്‍ത്താവും ദൈവവുമേ, തിരുശരീര രക്തങ്ങളെ കൈക്കൊ൯ടതിന്‍റെ ശേഷം, തിരുസന്നിധിയില്‍ ഞങ്ങളുടെ തലകളെ  ഞങ്ങള്‍ വണക്കുന്നു. </a:t>
            </a:r>
          </a:p>
        </p:txBody>
      </p:sp>
    </p:spTree>
    <p:extLst>
      <p:ext uri="{BB962C8B-B14F-4D97-AF65-F5344CB8AC3E}">
        <p14:creationId xmlns:p14="http://schemas.microsoft.com/office/powerpoint/2010/main" val="1154165321"/>
      </p:ext>
    </p:extLst>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0" y="965259"/>
            <a:ext cx="1339299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5" y="553822"/>
            <a:ext cx="1339299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39" y="580568"/>
            <a:ext cx="131883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2372" y="6063162"/>
            <a:ext cx="8848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58324" y="624387"/>
            <a:ext cx="1153367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മനുഷ്യവര്‍ഗ്ഗത്തിന്‍റെ രക്ഷക്കായിട്ട്, സ്വര്‍ഗ്ഗം ചായിച്ച് ഇറങ്ങിവന്ന വലിയവനും അത്ഭുതനും ആയ ദൈവമേ, ഞങ്ങള്‍ നിന്നേയും നിന്‍റെ ജനകനായ പിതാവായ ദൈവത്തേയും, നിന്‍റെ പരിശുദ്ധറൂഹായേയും, ഇടവിടാതെ സ്തുതിപ്പാന്‍ തക്കവണ്ണം ഞങ്ങളോട് കരുണ ചെയ്ത് ഞങ്ങളെ അനുഗ്രഹിക്കണമേ. ഹോശോ...</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 ബാറക്മാര്‍.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7364" y="622858"/>
            <a:ext cx="8380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8173796"/>
      </p:ext>
    </p:extLst>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34665" y="716634"/>
            <a:ext cx="1197641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09600" y="305197"/>
            <a:ext cx="1197641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2307" y="331943"/>
            <a:ext cx="117933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379756" y="932163"/>
            <a:ext cx="11812244"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ഞങ്ങള്‍ക്കുള്ള കര്‍ത്താവേ-ഞങ്ങളെയെല്ലാം വാഴ്ത്തണമേ.</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ഞങ്ങള്‍ക്കുള്ള സ്രഷ്ടാവേ-ഞങ്ങളെയെല്ലാം കാക്കണമേ,</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സകലത്തിന്നും ഉടയവനായ്-തുണയേകീടും കര്‍ത്താവേ</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രക്ഷയ്ക്കുള്ള വഴിയേ നീ-ഞങ്ങള്‍ക്കെന്നും കാണിക്ക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71450" y="932163"/>
            <a:ext cx="7493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45311097"/>
      </p:ext>
    </p:extLst>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02242" y="71663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77177" y="30519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66070" y="33194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485" y="93216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അലിവു നിറഞ്ഞ ബലവാനേ- അനുഗ്രഹമെങ്ങള്‍ക്കേകണമേ</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നല്ല പ്രയോജനമുള്ളവരായ്-നടത്തീടണമേ അടിയാരേ</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കരുണാകരനേ-ഞങ്ങളില്‍ നീ കൃപചെയ്യണമേ,</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കുറവുവരാത്തൊരഭിവൃദ്ധി-ഞങ്ങള്‍ക്കെപ്പോഴുമേകണമേ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92237" y="932163"/>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246654942"/>
      </p:ext>
    </p:extLst>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68375" y="976587"/>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43310" y="565150"/>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32203" y="591896"/>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8618" y="1192116"/>
            <a:ext cx="111556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ഞങ്ങളിന്നുടയ കര്‍ത്താവേ- ക്രിസ്ത്യാനികളിന്‍ സംഘത്തെ</a:t>
            </a:r>
          </a:p>
          <a:p>
            <a:pPr defTabSz="685800"/>
            <a:r>
              <a:rPr lang="ml-IN" sz="40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ആത്മിക ലൌകിക സമ്പത്താല്‍-അനുഗ്രഹിച്ചീടണമേ ഇന്ന്</a:t>
            </a:r>
          </a:p>
          <a:p>
            <a:pPr defTabSz="685800"/>
            <a:r>
              <a:rPr lang="ml-IN" sz="40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സൗഖ്യസമാധാ-നാഹാരം-ഞങ്ങള്‍ക്കരുളുക ധാരാളം</a:t>
            </a:r>
          </a:p>
          <a:p>
            <a:pPr defTabSz="685800"/>
            <a:r>
              <a:rPr lang="ml-IN" sz="40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കാലോചിതമാം ഭാഗ്യത്താല്‍-തുഷ്ടിവരുത്തണമെങ്ങള്‍ക്ക്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97766" y="1212654"/>
            <a:ext cx="840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70501788"/>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21365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80221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82896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67685" y="1429183"/>
            <a:ext cx="115243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അത്യുന്നതങ്ങളില്‍വാസം ചെയ്യുന്നീലോയിദേവാ-</a:t>
            </a:r>
          </a:p>
          <a:p>
            <a:pPr defTabSz="685800"/>
            <a:r>
              <a:rPr lang="ml-IN" sz="4000" b="1" dirty="0">
                <a:solidFill>
                  <a:srgbClr val="FF0000"/>
                </a:solidFill>
                <a:latin typeface="Noto Serif Malayalam" pitchFamily="2" charset="0"/>
                <a:cs typeface="Noto Serif Malayalam" pitchFamily="2" charset="0"/>
              </a:rPr>
              <a:t>തിങ്ങും കരുണക്കണ്ണാല്‍ ഞങ്ങളെ സൂക്ഷിക്കണമേ-</a:t>
            </a:r>
          </a:p>
          <a:p>
            <a:pPr defTabSz="685800"/>
            <a:r>
              <a:rPr lang="ml-IN" sz="4000" b="1" dirty="0">
                <a:solidFill>
                  <a:srgbClr val="FF0000"/>
                </a:solidFill>
                <a:latin typeface="Noto Serif Malayalam" pitchFamily="2" charset="0"/>
                <a:cs typeface="Noto Serif Malayalam" pitchFamily="2" charset="0"/>
              </a:rPr>
              <a:t>ശോഭിതമാം നിന്‍ക്രൂശിന്‍ നിഴലില്‍ ഞങ്ങളെ മറച്ച്-</a:t>
            </a:r>
          </a:p>
          <a:p>
            <a:pPr defTabSz="685800"/>
            <a:r>
              <a:rPr lang="ml-IN" sz="4000" b="1" dirty="0">
                <a:solidFill>
                  <a:srgbClr val="FF0000"/>
                </a:solidFill>
                <a:latin typeface="Noto Serif Malayalam" pitchFamily="2" charset="0"/>
                <a:cs typeface="Noto Serif Malayalam" pitchFamily="2" charset="0"/>
              </a:rPr>
              <a:t>കാരുണ്യത്താല്‍-ഈ കൂട്ടത്തെ വാഴ്ത്തീടണമേ.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43238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08462018"/>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83709" y="1450721"/>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58644" y="1039284"/>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47537" y="1066030"/>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3953" y="1666251"/>
            <a:ext cx="11338048"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അകൃത്യവും കറകളും നിന്‍ സോപ്പായാല്‍ വെടിപ്പാക്കണമേ</a:t>
            </a:r>
          </a:p>
          <a:p>
            <a:pPr defTabSz="685800"/>
            <a:r>
              <a:rPr lang="ml-IN" sz="4000" b="1" dirty="0">
                <a:solidFill>
                  <a:srgbClr val="FF0000"/>
                </a:solidFill>
                <a:latin typeface="Noto Serif Malayalam" pitchFamily="2" charset="0"/>
                <a:cs typeface="Noto Serif Malayalam" pitchFamily="2" charset="0"/>
              </a:rPr>
              <a:t>ഞങ്ങളുടെ കടങ്ങള്‍ കുറവുകളും നീ ഓര്‍ത്തീടരുതേ.</a:t>
            </a:r>
          </a:p>
          <a:p>
            <a:pPr defTabSz="685800"/>
            <a:r>
              <a:rPr lang="ml-IN" sz="4000" b="1" dirty="0">
                <a:solidFill>
                  <a:srgbClr val="FF0000"/>
                </a:solidFill>
                <a:latin typeface="Noto Serif Malayalam" pitchFamily="2" charset="0"/>
                <a:cs typeface="Noto Serif Malayalam" pitchFamily="2" charset="0"/>
              </a:rPr>
              <a:t>മേല്പെട്ടാടുകളിന്‍ കൂട്ടത്തില്‍ ഞങ്ങളെ എണ്ണി-</a:t>
            </a:r>
          </a:p>
          <a:p>
            <a:pPr defTabSz="685800"/>
            <a:r>
              <a:rPr lang="ml-IN" sz="4000" b="1" dirty="0">
                <a:solidFill>
                  <a:srgbClr val="FF0000"/>
                </a:solidFill>
                <a:latin typeface="Noto Serif Malayalam" pitchFamily="2" charset="0"/>
                <a:cs typeface="Noto Serif Malayalam" pitchFamily="2" charset="0"/>
              </a:rPr>
              <a:t>എന്നും സ്വര്‍ഗ്ഗം-അനുഭവിപ്പിനെന്നരുളീടണമേ.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33690" y="1703723"/>
            <a:ext cx="82026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32732678"/>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1230587"/>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819150"/>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845896"/>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7873" y="1427237"/>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തിരുസഭയെ നീ സ്ഥിരമാം പാറമേലുറപ്പിക്കണമേ-</a:t>
            </a:r>
          </a:p>
          <a:p>
            <a:pPr defTabSz="685800"/>
            <a:r>
              <a:rPr lang="ml-IN" sz="4000" b="1" dirty="0">
                <a:solidFill>
                  <a:srgbClr val="FF0000"/>
                </a:solidFill>
                <a:latin typeface="Noto Serif Malayalam" pitchFamily="2" charset="0"/>
                <a:cs typeface="Noto Serif Malayalam" pitchFamily="2" charset="0"/>
              </a:rPr>
              <a:t>ഭരണക്കാരെ നിന്‍ ഭുജത്താല്‍ നീ കാത്തീടണമേ-</a:t>
            </a:r>
          </a:p>
          <a:p>
            <a:pPr defTabSz="685800"/>
            <a:r>
              <a:rPr lang="ml-IN" sz="4000" b="1" dirty="0">
                <a:solidFill>
                  <a:srgbClr val="FF0000"/>
                </a:solidFill>
                <a:latin typeface="Noto Serif Malayalam" pitchFamily="2" charset="0"/>
                <a:cs typeface="Noto Serif Malayalam" pitchFamily="2" charset="0"/>
              </a:rPr>
              <a:t>പട്ടക്കാരെയും മ്ശംശാനരെയും അലങ്കരിക്കണമേ-</a:t>
            </a:r>
          </a:p>
          <a:p>
            <a:pPr defTabSz="685800"/>
            <a:r>
              <a:rPr lang="ml-IN" sz="4000" b="1" dirty="0">
                <a:solidFill>
                  <a:srgbClr val="FF0000"/>
                </a:solidFill>
                <a:latin typeface="Noto Serif Malayalam" pitchFamily="2" charset="0"/>
                <a:cs typeface="Noto Serif Malayalam" pitchFamily="2" charset="0"/>
              </a:rPr>
              <a:t>കാറോയരെയും ഗായകരേയും-ശോഭിപ്പിക്ക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141891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7670285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87143" y="1332187"/>
            <a:ext cx="841335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2078" y="920750"/>
            <a:ext cx="841335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753434" y="0"/>
            <a:ext cx="11438566"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ശോഭനിറഞ്ഞൊരാലയത്തില്‍ വസിക്കു- ന്ന പരിശുദ്ധാ </a:t>
            </a:r>
            <a:b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b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നിന്‍ ദാസരാം ഞങ്ങളുടെ- ദുശ്ചിന്ത ദുര്‍മ്മോഹം</a:t>
            </a:r>
            <a:b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b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ശമനം ചെയ്വതിനി-ന്നയ്യോ- വിളിക്കുന്നു നിന്‍നാമത്തെ.</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50800" dist="38100" algn="l" rotWithShape="0">
                    <a:prstClr val="black">
                      <a:alpha val="40000"/>
                    </a:prstClr>
                  </a:outerShdw>
                </a:effectLst>
                <a:latin typeface="Noto Serif Malayalam" pitchFamily="2" charset="0"/>
                <a:cs typeface="Noto Serif Malayalam" pitchFamily="2" charset="0"/>
              </a:rPr>
              <a:t>(വിശുദ്ധകുര്‍ബാനയുടെ പരസ്യശുശ്രൂഷ)</a:t>
            </a:r>
            <a:endParaRPr lang="en-US" sz="4000" b="1" dirty="0">
              <a:ln w="0">
                <a:noFill/>
              </a:ln>
              <a:solidFill>
                <a:srgbClr val="00B05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മറിയാമ്മില്‍നിന്നു ജഡം ധരിക്കയും യോഹന്നാനോടു മാമ്മോദീസാ കൈക്കൊള്ളുകയും ചെയ്ത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0972" y="947496"/>
            <a:ext cx="828477"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0"/>
            <a:ext cx="77641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33663" y="4944418"/>
            <a:ext cx="72739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36790141"/>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639964"/>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1228527"/>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1255273"/>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6324" y="1835650"/>
            <a:ext cx="11676715"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ജീവന്‍ നല്‍കും സ-ജീവ-മാം തിരുനാമത്തെ-</a:t>
            </a:r>
          </a:p>
          <a:p>
            <a:pPr defTabSz="685800"/>
            <a:r>
              <a:rPr lang="ml-IN" sz="4000" b="1" dirty="0">
                <a:solidFill>
                  <a:srgbClr val="FF0000"/>
                </a:solidFill>
                <a:latin typeface="Noto Serif Malayalam" pitchFamily="2" charset="0"/>
                <a:cs typeface="Noto Serif Malayalam" pitchFamily="2" charset="0"/>
              </a:rPr>
              <a:t>ഭജനംചെയ്യും ദേശത്തൊടു നീ കോപിക്കല്ലെ-</a:t>
            </a:r>
          </a:p>
          <a:p>
            <a:pPr defTabSz="685800"/>
            <a:r>
              <a:rPr lang="ml-IN" sz="4000" b="1" dirty="0">
                <a:solidFill>
                  <a:srgbClr val="FF0000"/>
                </a:solidFill>
                <a:latin typeface="Noto Serif Malayalam" pitchFamily="2" charset="0"/>
                <a:cs typeface="Noto Serif Malayalam" pitchFamily="2" charset="0"/>
              </a:rPr>
              <a:t>യുദ്ധവും അടിമയും പഞ്ഞവും വസന്തയും നീക്കി നിന്‍റെ</a:t>
            </a:r>
          </a:p>
          <a:p>
            <a:pPr defTabSz="685800"/>
            <a:r>
              <a:rPr lang="ml-IN" sz="4000" b="1" dirty="0">
                <a:solidFill>
                  <a:srgbClr val="FF0000"/>
                </a:solidFill>
                <a:latin typeface="Noto Serif Malayalam" pitchFamily="2" charset="0"/>
                <a:cs typeface="Noto Serif Malayalam" pitchFamily="2" charset="0"/>
              </a:rPr>
              <a:t>സ്വസ്ഥം അതിനെ-കോട്ടകള്‍പോലെ ചുറ്റീടണമേ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7441" y="1839369"/>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22034462"/>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5309" y="1349120"/>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0244" y="937683"/>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49137" y="964429"/>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55552" y="1564649"/>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പാപികളെ തന്‍ബലിയാല്‍ വീ൯ടാരു ദൈവസുതനേ-</a:t>
            </a:r>
          </a:p>
          <a:p>
            <a:pPr defTabSz="685800"/>
            <a:r>
              <a:rPr lang="ml-IN" sz="4000" b="1" dirty="0">
                <a:solidFill>
                  <a:srgbClr val="FF0000"/>
                </a:solidFill>
                <a:latin typeface="Noto Serif Malayalam" pitchFamily="2" charset="0"/>
                <a:cs typeface="Noto Serif Malayalam" pitchFamily="2" charset="0"/>
              </a:rPr>
              <a:t>അതിനാല്‍ എന്നുടെ ദുരിതം വേദന നീക്കീടണമേ-</a:t>
            </a:r>
          </a:p>
          <a:p>
            <a:pPr defTabSz="685800"/>
            <a:r>
              <a:rPr lang="ml-IN" sz="4000" b="1" dirty="0">
                <a:solidFill>
                  <a:srgbClr val="FF0000"/>
                </a:solidFill>
                <a:latin typeface="Noto Serif Malayalam" pitchFamily="2" charset="0"/>
                <a:cs typeface="Noto Serif Malayalam" pitchFamily="2" charset="0"/>
              </a:rPr>
              <a:t>ഗാഗുല്‍ത്തായില്‍ ചങ്കുതുറന്ന നല്ലവനേ നീ</a:t>
            </a:r>
          </a:p>
          <a:p>
            <a:pPr defTabSz="685800"/>
            <a:r>
              <a:rPr lang="ml-IN" sz="4000" b="1" dirty="0">
                <a:solidFill>
                  <a:srgbClr val="FF0000"/>
                </a:solidFill>
                <a:latin typeface="Noto Serif Malayalam" pitchFamily="2" charset="0"/>
                <a:cs typeface="Noto Serif Malayalam" pitchFamily="2" charset="0"/>
              </a:rPr>
              <a:t>ഒഴുക്കിയ രക്തം-ജലവും കൊ൯ടന്‍ ദാഹം തീര്‍ക്ക.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13108" y="1585186"/>
            <a:ext cx="8424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94408104"/>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8242" y="1024410"/>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3177" y="612973"/>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2070" y="639719"/>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7124" y="121854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കര്‍ത്താവേ! തിരുസന്നിധിയില്‍ ശുശ്രൂഷ ചെയ്ത നിന്‍റെ ദാസന്‍റെ പ്രാര്‍ത്ഥനകളും അപേക്ഷകളും കൈക്കൊ൯ട്, നിന്‍റെ ഇടവകയുടെ കുറ്റങ്ങള്‍ ക്ഷമിക്കണമേ. കര്‍ത്താവേ! നിന്‍റെ വാഴ്വുകള്‍ക്കും അനുഗ്രഹങ്ങള്‍ക്കും ഞങ്ങളെ യോഗ്യതയുള്ളവരാക്കി, നിന്‍റെ സമാധാനത്തോടെ ഞങ്ങളെ അയക്കണമേ.</a:t>
            </a:r>
          </a:p>
        </p:txBody>
      </p:sp>
      <p:sp>
        <p:nvSpPr>
          <p:cNvPr id="4" name="TextBox 3">
            <a:extLst>
              <a:ext uri="{FF2B5EF4-FFF2-40B4-BE49-F238E27FC236}">
                <a16:creationId xmlns:a16="http://schemas.microsoft.com/office/drawing/2014/main" id="{7A36BD48-26A2-A1CC-FBF6-E6B30F4EA66E}"/>
              </a:ext>
            </a:extLst>
          </p:cNvPr>
          <p:cNvSpPr txBox="1"/>
          <p:nvPr/>
        </p:nvSpPr>
        <p:spPr>
          <a:xfrm>
            <a:off x="70120" y="1255095"/>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93371650"/>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11438"/>
            <a:ext cx="1128634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1"/>
            <a:ext cx="1128634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1" y="26747"/>
            <a:ext cx="111138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792" y="6114477"/>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065" y="0"/>
            <a:ext cx="115412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(നാലാമത്തെ റൂശ്മ)</a:t>
            </a:r>
          </a:p>
          <a:p>
            <a:pPr defTabSz="685800"/>
            <a:r>
              <a:rPr lang="ml-IN" sz="4000" b="1" dirty="0">
                <a:solidFill>
                  <a:srgbClr val="FF0000"/>
                </a:solidFill>
                <a:latin typeface="Noto Serif Malayalam" pitchFamily="2" charset="0"/>
                <a:cs typeface="Noto Serif Malayalam" pitchFamily="2" charset="0"/>
              </a:rPr>
              <a:t>സഹോദരീ സഹോദരന്മാരും പ്രിയപ്പെട്ടവരുമേ, പാപപരിഹാരം ചെയ്തിരിക്കുന്നതായ കര്‍ത്താവിന്‍റെ (+) യാഗത്തില്‍നിന്നു നിങ്ങള്‍ പ്രാപിച്ചിരിക്കുന്ന വാഴ്വുകളോടും അനുഗ്രങ്ങളോടും കൂടെ, വിശുദ്ധിയും മഹത്വവുമുള്ള ത്രിത്വത്തിന്‍റെ കൃപയ്ക്കും അനുഗ്രഹങ്ങള്‍ക്കും, നിങ്ങളെ ഞാന്‍ ഭരമേല്പിക്കുന്ന ഈ സമയത്ത് സമാധാനത്തോടെ പോകുവിന്‍. </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80293"/>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899"/>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841120"/>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429683"/>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456429"/>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86" y="5488292"/>
            <a:ext cx="7800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4023" y="623741"/>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ദൂരസ്ഥരും സമീപസ്ഥരും കര്‍ത്താവിന്‍റെ ജയം നല്കുന്ന (+) സ്ലീബായാല്‍ രക്ഷിക്കപ്പെട്ടിരിക്കുന്നവരും, വിശുദ്ധ മാമോദീസായാല്‍ മുദ്ര ഇടപ്പെട്ടിരിക്കുന്നവരും ആയുള്ളോരേ, ഈ ത്രിത്വം നിങ്ങളുടെ കടങ്ങളെ പരിഹരിച്ച് കുറവുകളെ ക്ഷമിച്ച് നിങ്ങളുടെ ആത്മാക്കളെ ആശ്വസിപ്പിക്കും.</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68173" y="62374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033811"/>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2196" y="639688"/>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7131" y="228251"/>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6024" y="254997"/>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248770"/>
            <a:ext cx="84713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1309" y="624387"/>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ബലഹീനനും പാപിയുമായ എനിക്ക്, നിങ്ങളുടെ പ്രാര്‍ത്ഥനയാല്‍ കരുണയും സഹായവും ലഭിപ്പാന്‍, നിങ്ങള്‍ സന്തോഷിച്ച് ആനന്ദിച്ചുകൊ൯ട് സമാധാന ത്തോടെ പോയി, എനിക്കു വേ൯ടിയും പ്രാര്‍ത്ഥിപ്പിന്‍.</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കര്‍ത്താവ് നിന്‍റെ ശുശ്രൂഷ കൈക്കൊ൯ട് നിന്‍റെ പ്രാര്‍ത്ഥനയാല്‍ ഞങ്ങളെ സഹായിക്കുമാറാകട്ടെ.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8790" y="624387"/>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24582209"/>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374197" y="2701878"/>
            <a:ext cx="9443609" cy="1477328"/>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82550" h="38100" prst="coolSlant"/>
            </a:sp3d>
          </a:bodyPr>
          <a:lstStyle>
            <a:lvl1pPr algn="ctr">
              <a:defRPr sz="10000"/>
            </a:lvl1pPr>
          </a:lstStyle>
          <a:p>
            <a:r>
              <a:rPr lang="ml-IN" sz="9000" b="1" dirty="0">
                <a:solidFill>
                  <a:schemeClr val="accent6">
                    <a:lumMod val="50000"/>
                  </a:schemeClr>
                </a:solidFill>
                <a:effectLst>
                  <a:outerShdw blurRad="50800" dist="38100" algn="l" rotWithShape="0">
                    <a:prstClr val="black">
                      <a:alpha val="40000"/>
                    </a:prstClr>
                  </a:outerShdw>
                </a:effectLst>
                <a:latin typeface="Noto Serif Malayalam" pitchFamily="2" charset="0"/>
                <a:cs typeface="Noto Serif Malayalam" pitchFamily="2" charset="0"/>
              </a:rPr>
              <a:t>പ്രസ്താവനകള്‍</a:t>
            </a:r>
          </a:p>
        </p:txBody>
      </p:sp>
    </p:spTree>
    <p:extLst>
      <p:ext uri="{BB962C8B-B14F-4D97-AF65-F5344CB8AC3E}">
        <p14:creationId xmlns:p14="http://schemas.microsoft.com/office/powerpoint/2010/main" val="3846068527"/>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674711" y="0"/>
            <a:ext cx="6842577"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Next Sunday () :</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t>Holy Communion in Malayalam Order</a:t>
            </a:r>
            <a:br>
              <a:rPr lang="en-US" sz="4000" b="1" dirty="0"/>
            </a:br>
            <a:r>
              <a:rPr lang="en-US" sz="4000" b="1" dirty="0"/>
              <a:t>Worship Arrangements: </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2134383485"/>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273691" y="0"/>
            <a:ext cx="9644626"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Today’s Cottage Prayer</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376933" y="1961124"/>
            <a:ext cx="11438134" cy="375487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i="0" u="none" strike="noStrike" cap="none" spc="0" normalizeH="0" baseline="0" dirty="0">
                <a:ln>
                  <a:noFill/>
                </a:ln>
                <a:solidFill>
                  <a:srgbClr val="000000"/>
                </a:solidFill>
                <a:effectLst/>
                <a:uFillTx/>
                <a:latin typeface="+mn-lt"/>
                <a:ea typeface="+mn-ea"/>
                <a:cs typeface="+mn-cs"/>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endParaRPr>
          </a:p>
          <a:p>
            <a:pPr marR="0" algn="ctr" defTabSz="914400" rtl="0" fontAlgn="auto" latinLnBrk="0" hangingPunct="0">
              <a:lnSpc>
                <a:spcPct val="100000"/>
              </a:lnSpc>
              <a:spcBef>
                <a:spcPts val="0"/>
              </a:spcBef>
              <a:spcAft>
                <a:spcPts val="0"/>
              </a:spcAft>
              <a:buClrTx/>
              <a:buSzTx/>
              <a:tabLst/>
            </a:pPr>
            <a:r>
              <a:rPr kumimoji="0" lang="en-US" sz="3600" b="1" i="0" u="none" strike="noStrike" cap="none" spc="0" normalizeH="0" baseline="0" dirty="0">
                <a:ln>
                  <a:noFill/>
                </a:ln>
                <a:solidFill>
                  <a:srgbClr val="000000"/>
                </a:solidFill>
                <a:effectLst/>
                <a:uFillTx/>
                <a:latin typeface="+mn-lt"/>
                <a:ea typeface="+mn-ea"/>
                <a:cs typeface="+mn-cs"/>
                <a:sym typeface="Goudy Bookletter 1911"/>
              </a:rPr>
              <a:t>Address and Location Map will be shared on </a:t>
            </a:r>
            <a:r>
              <a:rPr kumimoji="0" lang="en-US" sz="3600" b="1" i="0" u="none" strike="noStrike" cap="none" spc="0" normalizeH="0" baseline="0" dirty="0" err="1">
                <a:ln>
                  <a:noFill/>
                </a:ln>
                <a:solidFill>
                  <a:srgbClr val="000000"/>
                </a:solidFill>
                <a:effectLst/>
                <a:uFillTx/>
                <a:latin typeface="+mn-lt"/>
                <a:ea typeface="+mn-ea"/>
                <a:cs typeface="+mn-cs"/>
                <a:sym typeface="Goudy Bookletter 1911"/>
              </a:rPr>
              <a:t>W</a:t>
            </a:r>
            <a:r>
              <a:rPr lang="en-US" sz="3600" b="1" dirty="0" err="1">
                <a:solidFill>
                  <a:srgbClr val="000000"/>
                </a:solidFill>
              </a:rPr>
              <a:t>hatsapp</a:t>
            </a:r>
            <a:endParaRPr kumimoji="0" lang="en-US" sz="36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818721445"/>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365658" y="128011"/>
            <a:ext cx="7460694" cy="1446550"/>
          </a:xfrm>
          <a:prstGeom prst="rect">
            <a:avLst/>
          </a:prstGeom>
          <a:ln w="25400">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8800" b="1" u="sng" dirty="0">
                <a:solidFill>
                  <a:schemeClr val="accent6">
                    <a:lumMod val="50000"/>
                  </a:schemeClr>
                </a:solidFill>
                <a:latin typeface="Goudy Bookletter 1911" panose="02000503000000000000" pitchFamily="2" charset="0"/>
                <a:cs typeface="Big Caslon Medium" panose="02000603090000020003" pitchFamily="2" charset="-79"/>
              </a:rPr>
              <a:t>Congratulations</a:t>
            </a:r>
            <a:endParaRPr lang="ml-IN" sz="8800" b="1" u="sng"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359869820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32162"/>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20725"/>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75658" y="115488"/>
            <a:ext cx="10824281" cy="68836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ഞങ്ങളുടെ കര്‍ത്താവേശുമ്ശിഹായേ, ഞങ്ങളുടെമേല്‍ അനുഗ്രഹം ചൊരിയണമേ.</a:t>
            </a:r>
            <a:endParaRPr lang="en-US"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സ്വര്‍ഗ്ഗസ്ഥനായ പിതാവിന്‍റെ ഏകപുത്രനും വചനവും ആയി - ഞങ്ങളുടെ രാജാവായ കര്‍ത്താവേ, നിന്നെ ഞങ്ങള്‍ പുകഴ്ത്തും. സ്വഭാവപ്രകാരം മരണമില്ലാത്തവനും - തന്‍റെ കൃപയാല്‍ സകല മനുഷ്യരുടേയും ജീവനും രക്ഷക്കും വേ൯ടി - വിശുദ്ധ കന്യകമറിയാമ്മില്‍നിന്ന് ജഡം ധരിച്ച് ....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47471"/>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1976" y="115488"/>
            <a:ext cx="777775"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rgbClr val="FF0000"/>
                </a:solidFill>
                <a:latin typeface="Noto Serif Malayalam" pitchFamily="2" charset="0"/>
                <a:cs typeface="Noto Serif Malayalam" pitchFamily="2" charset="0"/>
              </a:rPr>
              <a:t>പ:</a:t>
            </a:r>
            <a:endParaRPr lang="en-US" sz="44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92061" y="2550108"/>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18354821"/>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67734" y="128011"/>
            <a:ext cx="12056532" cy="1015663"/>
          </a:xfrm>
          <a:custGeom>
            <a:avLst/>
            <a:gdLst>
              <a:gd name="connsiteX0" fmla="*/ 0 w 12056532"/>
              <a:gd name="connsiteY0" fmla="*/ 0 h 1015663"/>
              <a:gd name="connsiteX1" fmla="*/ 12056532 w 12056532"/>
              <a:gd name="connsiteY1" fmla="*/ 0 h 1015663"/>
              <a:gd name="connsiteX2" fmla="*/ 12056532 w 12056532"/>
              <a:gd name="connsiteY2" fmla="*/ 1015663 h 1015663"/>
              <a:gd name="connsiteX3" fmla="*/ 0 w 12056532"/>
              <a:gd name="connsiteY3" fmla="*/ 1015663 h 1015663"/>
              <a:gd name="connsiteX4" fmla="*/ 0 w 12056532"/>
              <a:gd name="connsiteY4" fmla="*/ 0 h 1015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1015663" fill="none" extrusionOk="0">
                <a:moveTo>
                  <a:pt x="0" y="0"/>
                </a:moveTo>
                <a:cubicBezTo>
                  <a:pt x="3807670" y="-49533"/>
                  <a:pt x="8555287" y="-14809"/>
                  <a:pt x="12056532" y="0"/>
                </a:cubicBezTo>
                <a:cubicBezTo>
                  <a:pt x="11971284" y="249582"/>
                  <a:pt x="12137339" y="889491"/>
                  <a:pt x="12056532" y="1015663"/>
                </a:cubicBezTo>
                <a:cubicBezTo>
                  <a:pt x="7349610" y="967432"/>
                  <a:pt x="2523055" y="1100118"/>
                  <a:pt x="0" y="1015663"/>
                </a:cubicBezTo>
                <a:cubicBezTo>
                  <a:pt x="46534" y="691205"/>
                  <a:pt x="35510" y="501986"/>
                  <a:pt x="0" y="0"/>
                </a:cubicBezTo>
                <a:close/>
              </a:path>
              <a:path w="12056532" h="1015663" stroke="0" extrusionOk="0">
                <a:moveTo>
                  <a:pt x="0" y="0"/>
                </a:moveTo>
                <a:cubicBezTo>
                  <a:pt x="4611875" y="118645"/>
                  <a:pt x="9177630" y="116012"/>
                  <a:pt x="12056532" y="0"/>
                </a:cubicBezTo>
                <a:cubicBezTo>
                  <a:pt x="12025418" y="243736"/>
                  <a:pt x="11996302" y="806251"/>
                  <a:pt x="12056532" y="1015663"/>
                </a:cubicBezTo>
                <a:cubicBezTo>
                  <a:pt x="6522974" y="1150263"/>
                  <a:pt x="1365346" y="858467"/>
                  <a:pt x="0" y="1015663"/>
                </a:cubicBezTo>
                <a:cubicBezTo>
                  <a:pt x="-5118" y="569580"/>
                  <a:pt x="57277" y="186099"/>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6000" b="1" u="sng" dirty="0">
                <a:solidFill>
                  <a:schemeClr val="accent6">
                    <a:lumMod val="50000"/>
                  </a:schemeClr>
                </a:solidFill>
                <a:latin typeface="Goudy Bookletter 1911" panose="02000503000000000000" pitchFamily="2" charset="0"/>
                <a:cs typeface="Big Caslon Medium" panose="02000603090000020003" pitchFamily="2" charset="-79"/>
              </a:rPr>
              <a:t>Welcome to the Emmanuel  Family!</a:t>
            </a:r>
            <a:endParaRPr lang="ml-IN" sz="6000" b="1" u="sng" dirty="0">
              <a:solidFill>
                <a:schemeClr val="accent6">
                  <a:lumMod val="50000"/>
                </a:schemeClr>
              </a:solidFill>
              <a:latin typeface="Goudy Bookletter 1911" panose="02000503000000000000" pitchFamily="2" charset="0"/>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823200" y="5288342"/>
            <a:ext cx="4368800"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u="none" strike="noStrike" cap="none" spc="0" normalizeH="0" baseline="0" dirty="0" err="1">
                <a:ln>
                  <a:noFill/>
                </a:ln>
                <a:solidFill>
                  <a:srgbClr val="000000"/>
                </a:solidFill>
                <a:effectLst/>
                <a:uFillTx/>
                <a:latin typeface="Goudy Bookletter 1911" panose="02000503000000000000" pitchFamily="2" charset="0"/>
                <a:sym typeface="Goudy Bookletter 1911"/>
              </a:rPr>
              <a:t>Mr</a:t>
            </a:r>
            <a:r>
              <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dirty="0" err="1">
                <a:latin typeface="Goudy Bookletter 1911" panose="02000503000000000000" pitchFamily="2" charset="0"/>
              </a:rPr>
              <a:t>Mrs</a:t>
            </a:r>
            <a:r>
              <a:rPr lang="en-US" sz="4800" dirty="0">
                <a:latin typeface="Goudy Bookletter 1911" panose="02000503000000000000" pitchFamily="2" charset="0"/>
              </a:rPr>
              <a:t> Mary Jane</a:t>
            </a:r>
            <a:endPar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endParaRPr>
          </a:p>
        </p:txBody>
      </p:sp>
    </p:spTree>
    <p:extLst>
      <p:ext uri="{BB962C8B-B14F-4D97-AF65-F5344CB8AC3E}">
        <p14:creationId xmlns:p14="http://schemas.microsoft.com/office/powerpoint/2010/main" val="1743730064"/>
      </p:ext>
    </p:extLst>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683605"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sng"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708450264"/>
      </p:ext>
    </p:extLst>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0" y="1536174"/>
            <a:ext cx="12192000" cy="378565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0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cs typeface="Noto Serif Malayalam" pitchFamily="2" charset="0"/>
              </a:rPr>
              <a:t>Guests and Visitors, </a:t>
            </a:r>
          </a:p>
          <a:p>
            <a:r>
              <a:rPr lang="en-IN" sz="80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cs typeface="Noto Serif Malayalam" pitchFamily="2" charset="0"/>
              </a:rPr>
              <a:t>please stand and introduce yourselves</a:t>
            </a:r>
            <a:endParaRPr lang="ml-IN" sz="80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9" name="doxology"/>
          <p:cNvSpPr txBox="1"/>
          <p:nvPr/>
        </p:nvSpPr>
        <p:spPr>
          <a:xfrm>
            <a:off x="1960093" y="2105561"/>
            <a:ext cx="8271814" cy="2646878"/>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69850" h="69850" prst="divot"/>
            </a:sp3d>
          </a:bodyPr>
          <a:lstStyle>
            <a:lvl1pPr algn="ctr">
              <a:defRPr sz="10000"/>
            </a:lvl1pPr>
          </a:lstStyle>
          <a:p>
            <a:r>
              <a:rPr lang="en-US" sz="166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rPr>
              <a:t>Doxology</a:t>
            </a:r>
            <a:endParaRPr lang="ml-IN" sz="166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82" name="Thank you for your prayerful participation.…"/>
          <p:cNvSpPr txBox="1"/>
          <p:nvPr/>
        </p:nvSpPr>
        <p:spPr>
          <a:xfrm>
            <a:off x="0" y="876716"/>
            <a:ext cx="12192000" cy="44012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r>
              <a:rPr lang="ml-IN"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rPr>
              <a:t>നിങ്ങളുടെ പ്രാർത്ഥനാപൂർവ്വമായ പങ്കാളിത്തത്തിന് നന്ദി. </a:t>
            </a:r>
            <a:endParaRPr lang="en-US"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a:endParaRPr lang="en-US"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a:r>
              <a:rPr lang="ml-IN"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rPr>
              <a:t>ബ്രേക്ഫാസ്റ്റ് ഫെലോഷിപ്പിനായി ഞങ്ങളോടൊപ്പം ചേരുക</a:t>
            </a: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370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latin typeface="Noto Serif Malayalam" pitchFamily="2" charset="0"/>
                <a:cs typeface="Noto Serif Malayalam" pitchFamily="2" charset="0"/>
              </a:rPr>
              <a:t> </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en-US" b="1" dirty="0">
                <a:latin typeface="Noto Serif Malayalam" pitchFamily="2" charset="0"/>
                <a:cs typeface="Noto Serif Malayalam" pitchFamily="2" charset="0"/>
              </a:rPr>
              <a:t>This PPT was made using ‘Church PPT Utility’</a:t>
            </a: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Visit the below link for </a:t>
            </a:r>
            <a:r>
              <a:rPr kumimoji="0" lang="en-US" sz="2400" b="1" i="0" u="none" strike="noStrike" cap="none" spc="0" normalizeH="0" baseline="0">
                <a:ln>
                  <a:noFill/>
                </a:ln>
                <a:solidFill>
                  <a:srgbClr val="000000"/>
                </a:solidFill>
                <a:effectLst/>
                <a:uFillTx/>
                <a:latin typeface="Noto Serif Malayalam" pitchFamily="2" charset="0"/>
                <a:cs typeface="Noto Serif Malayalam" pitchFamily="2" charset="0"/>
                <a:sym typeface="Goudy Bookletter 1911"/>
              </a:rPr>
              <a:t>more info</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r>
              <a:rPr kumimoji="0" lang="en-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https://</a:t>
            </a:r>
            <a:r>
              <a:rPr kumimoji="0" lang="en-IN"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github.com</a:t>
            </a:r>
            <a:r>
              <a:rPr kumimoji="0" lang="en-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a:t>
            </a:r>
            <a:r>
              <a:rPr kumimoji="0" lang="en-IN"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gijocode</a:t>
            </a:r>
            <a:r>
              <a:rPr kumimoji="0" lang="en-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a:t>
            </a:r>
            <a:r>
              <a:rPr kumimoji="0" lang="en-IN"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Church_PPT_Utility</a:t>
            </a: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Please do not modify/delete these slides. INTENTIONALLY LEFT BLANK</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a:t>
            </a:r>
            <a:r>
              <a:rPr kumimoji="0" lang="en-US"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hese</a:t>
            </a: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 slides are used by the python program to create the song slides</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Please </a:t>
            </a:r>
            <a:r>
              <a:rPr kumimoji="0" lang="en-US"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dont</a:t>
            </a: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 delete or modify them. . INTENTIONALLY LEFT BLANK</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F14A3-033A-83B4-0075-8EF081044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351"/>
            <a:ext cx="12152310" cy="6842355"/>
          </a:xfrm>
          <a:prstGeom prst="rect">
            <a:avLst/>
          </a:prstGeom>
        </p:spPr>
      </p:pic>
      <p:sp>
        <p:nvSpPr>
          <p:cNvPr id="3" name="template_bible_heading"/>
          <p:cNvSpPr/>
          <p:nvPr/>
        </p:nvSpPr>
        <p:spPr>
          <a:xfrm>
            <a:off x="902494" y="230534"/>
            <a:ext cx="10387012" cy="3539430"/>
          </a:xfrm>
          <a:prstGeom prst="rect">
            <a:avLst/>
          </a:prstGeom>
          <a:no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565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46449"/>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35012"/>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maltext">
            <a:extLst>
              <a:ext uri="{FF2B5EF4-FFF2-40B4-BE49-F238E27FC236}">
                <a16:creationId xmlns:a16="http://schemas.microsoft.com/office/drawing/2014/main" id="{E17C29E6-35D8-0B90-E4F6-B5982A8452A6}"/>
              </a:ext>
            </a:extLst>
          </p:cNvPr>
          <p:cNvSpPr txBox="1"/>
          <p:nvPr/>
        </p:nvSpPr>
        <p:spPr>
          <a:xfrm>
            <a:off x="911691" y="109222"/>
            <a:ext cx="11037472"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ഭേദംകൂടാതെ മനുഷ്യപുത്രനായി - ഞങ്ങള്‍ക്കു വേ൯ടി ക്രൂശിക്കപ്പെട്ട് - തന്‍റെ മരണത്താല്‍ ഞങ്ങളുടെ മരണത്തെ ചവിട്ടിക്കൊന്നവനും - വിശുദ്ധ ത്രിത്വത്തില്‍ ഒരുവനും - തന്‍റെ പിതാവിനോടും ജീവനുള്ള തന്‍റെ വിശുദ്ധറൂഹായോടുംകൂടെ - തുല്യമായി വന്ദിക്കപ്പെട്ടു സ്തുതിക്കപ്പെടുന്നവനുമായ - ഞങ്ങളുടെ മ്ശിഹാതമ്പുരാനെ, ഞങ്ങളുടെ എല്ലാവരുടെമേലും കരുണ ചേയ്യേണമേ -ആമേന്‍.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61758"/>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09222"/>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4575187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7751" y="1314398"/>
            <a:ext cx="8372856"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12686" y="902961"/>
            <a:ext cx="8372856"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4297" y="0"/>
            <a:ext cx="11159690" cy="6960577"/>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*ദൈവമേ! നീ പരിശുദ്ധനാകുന്നു.</a:t>
            </a:r>
            <a:endParaRPr lang="en-US"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ബലവാനേ! നീ പരിശുദ്ധനാകുന്നു.</a:t>
            </a:r>
            <a:endParaRPr lang="en-US"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മരണമില്ലാത്തവനേ! നീ പരിശുദ്ധനാകുന്നു.</a:t>
            </a:r>
            <a:endParaRPr lang="en-US"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ഞങ്ങള്‍ക്കുവേ൯ടി ക്രൂശിക്കപ്പെട്ട മ്ശിഹാ തമ്പുരാനേ! ഞങ്ങളോടു കരുണ ചെയ്യണമേ.</a:t>
            </a:r>
            <a:endParaRPr lang="en-US"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en-US" sz="5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50800" dist="38100" algn="l" rotWithShape="0">
                    <a:prstClr val="black">
                      <a:alpha val="40000"/>
                    </a:prstClr>
                  </a:outerShdw>
                </a:effectLst>
                <a:latin typeface="Noto Serif Malayalam" pitchFamily="2" charset="0"/>
                <a:cs typeface="Noto Serif Malayalam" pitchFamily="2" charset="0"/>
              </a:rPr>
              <a:t>(*ഇപ്രകാരം മൂന്നുപ്രാവശ്യം പട്ടക്കാരന്‍റെ പിന്നാലെ ചൊല്ലണം)</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01580" y="929707"/>
            <a:ext cx="824490"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2027" y="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326905"/>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5653" y="244054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51623" y="3767791"/>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276517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1141648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1141648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416947" y="2459205"/>
            <a:ext cx="7884215" cy="1959208"/>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 </a:t>
            </a:r>
            <a:r>
              <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x3</a:t>
            </a: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a:t>
            </a:r>
            <a:r>
              <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 x3</a:t>
            </a: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0" y="947496"/>
            <a:ext cx="1124201"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81316" y="2459205"/>
            <a:ext cx="987037"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242844" y="3709348"/>
            <a:ext cx="1053549"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1912459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88925" y="1096238"/>
            <a:ext cx="8254430"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63860" y="684801"/>
            <a:ext cx="8254430"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931663" y="59011"/>
            <a:ext cx="11260337" cy="6883633"/>
          </a:xfrm>
          <a:prstGeom prst="rect">
            <a:avLst/>
          </a:prstGeom>
          <a:noFill/>
          <a:ln>
            <a:noFill/>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നിങ്ങളോട് ഞങ്ങള്‍ അറിയിച്ചതൊഴികെ- മറ്റൊരുത്തന്‍ വന്ന് വേറൊരു സുവിശേഷം നിങ്ങളോട് അറിയിക്കുമെങ്കില്‍- അവന്‍ സ്വര്‍ഗ്ഗത്തില്‍ നിന്നൊരു ദൂതനായിരുന്നാലും- സഭയില്‍നിന്ന് ശപിക്കപ്പെട്ടവനാകട്ടെ എന്നു ഭാഗ്യവാനായ പൗലോസ്ശ്ലീഹാ പറയുന്നു. കണ്‍ടാലും എല്ലാഭാഗങ്ങളില്‍ നിന്നും പലതരമായ ഉപദേശങ്ങള്‍ പുറപ്പെടുന്നു. എന്നാല്‍ ദൈവത്തിന്‍റെ ഉപദേശത്തില്‍ തുടങ്ങി അവസാനിപ്പിക്കുന്നവന്‍ ഭാഗ്യവാന്‍ ആകുന്നു.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52754" y="711547"/>
            <a:ext cx="812828"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0" y="-2828"/>
            <a:ext cx="93166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6164681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6" name="opening"/>
          <p:cNvSpPr txBox="1"/>
          <p:nvPr/>
        </p:nvSpPr>
        <p:spPr>
          <a:xfrm>
            <a:off x="1042375" y="2236366"/>
            <a:ext cx="10107252" cy="193899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50800" h="38100" prst="riblet"/>
            </a:sp3d>
          </a:bodyPr>
          <a:lstStyle>
            <a:lvl1pPr algn="ctr">
              <a:defRPr sz="7100"/>
            </a:lvl1pPr>
          </a:lstStyle>
          <a:p>
            <a:r>
              <a:rPr lang="ml-IN"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rPr>
              <a:t>പ്രാരംഭ</a:t>
            </a:r>
            <a:r>
              <a:rPr lang="en-US"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rPr>
              <a:t> </a:t>
            </a:r>
            <a:r>
              <a:rPr lang="ml-IN"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rPr>
              <a:t>ഗീതം</a:t>
            </a:r>
            <a:endParaRPr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endParaRP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94470" y="1205533"/>
            <a:ext cx="8409552" cy="715581"/>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9405" y="794096"/>
            <a:ext cx="8409552" cy="638333"/>
          </a:xfrm>
          <a:prstGeom prst="rect">
            <a:avLst/>
          </a:prstGeom>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75559" y="0"/>
            <a:ext cx="11316441" cy="6268080"/>
          </a:xfrm>
          <a:prstGeom prst="rect">
            <a:avLst/>
          </a:prstGeom>
          <a:noFill/>
          <a:ln>
            <a:noFill/>
          </a:ln>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 ഗീതം)</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 ലോസ് ശ്ലീഹാ ഭാഗ്യവാന്‍ ചൊല്ലീടുന്നു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 ഞങ്ങളറീച്ചതെന്യേ- മറ്റൊരുവന്‍ വന്നറിയിച്ചാല്‍-</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വാനവനെങ്കിലുമാദൂതന്‍- താനേല്‍ക്കും സഭയിന്‍- ശാ- പം</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പലതരമുപദേശങ്ങളഹോ- പാരില്‍ മുളച്ചു പരക്കുന്നു-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ദൈവത്തിന്നുപദേശം തൊ- ട്ടവസാനിപ്പിപ്പോന്‍- ധ- ന്യന്‍.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8298" y="820842"/>
            <a:ext cx="828103" cy="1081999"/>
          </a:xfrm>
          <a:prstGeom prst="rect">
            <a:avLst/>
          </a:prstGeom>
          <a:ln w="12700">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8462" y="551910"/>
            <a:ext cx="7760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7854985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3985" y="1069492"/>
            <a:ext cx="856836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38920" y="658055"/>
            <a:ext cx="8568367"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algn="ct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485776" y="32265"/>
            <a:ext cx="11706224" cy="6883633"/>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ഈ സമയത്ത് തിരുസന്നിധിയില്‍ കഴിക്കുന്ന ഞങ്ങളുടെ പ്രാര്‍ത്ഥനകളും അപേക്ഷകളും കൈക്കൊള്ളേണമേ. ഞങ്ങളുടെ കര്‍ത്താവും ദൈവവുമേ, നിന്‍റെയും, ദിവ്യന്മാരായ നിന്‍റെ ശ്ലീഹന്മാരുടെയും, നിന്‍റെ വിശുദ്ധ സഭയുടെ ശില്പിയും പണിക്കാരനുമായ പൗലോസ് ശ്ലീഹായുടെയും കല്പനകളെ വെടിപ്പോടും വിശുദ്ധിയോടുംകൂടെ ആചരിപ്പാന്‍ എന്നേക്കും ഞങ്ങളെ യോഗ്യതയുള്ളവരാക്കേണമേ.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30468" y="684801"/>
            <a:ext cx="843742"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algn="ct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gn="ct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3098" y="32265"/>
            <a:ext cx="74079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600646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31611" y="972581"/>
            <a:ext cx="1102025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06546" y="561144"/>
            <a:ext cx="11020257"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21983" y="606829"/>
            <a:ext cx="11256088" cy="565252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ആമേന്‍.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(ഇന്ന) ശ്ലീഹാ (ഇന്നാര്‍ക്കു) എഴുതിയ ലേഖനത്തില്‍ നിന്നും.</a:t>
            </a:r>
            <a:endParaRPr lang="en-US"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ശ്ലീഹന്മാരുടെ ഉടയവന്നു സ്തുതി. കര്‍ത്താവേ, നിന്‍റെ വചനങ്ങളെ തിരിച്ചറിയുന്നതിനു ഞങ്ങള്‍ക്കു കൃപ നല്കേണമേ.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295440" y="587890"/>
            <a:ext cx="1085184"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3C210C5D-4246-1592-A30D-DE99D24ADF55}"/>
              </a:ext>
            </a:extLst>
          </p:cNvPr>
          <p:cNvSpPr txBox="1"/>
          <p:nvPr/>
        </p:nvSpPr>
        <p:spPr>
          <a:xfrm>
            <a:off x="84183" y="616808"/>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809416"/>
            <a:ext cx="1168935"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017" y="3689880"/>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392242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name="epistle">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4646" y="478997"/>
            <a:ext cx="1126358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9581" y="67560"/>
            <a:ext cx="1126358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8475" y="94306"/>
            <a:ext cx="110914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22456" y="103574"/>
            <a:ext cx="11947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208" y="3783797"/>
            <a:ext cx="9585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73917" y="103574"/>
            <a:ext cx="11141782" cy="6840332"/>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ഹാലേലുയ്യാ-ഉ-ഹാലേലുയ്യാ! ഹാലേലുയ്യാ- സ്തുതിയാ കുന്ന ബലികള്‍ കര്‍ത്താവിനു കഴിപ്പിന്‍, കാഴ്ചകള്‍ എടുത്തു തന്‍റെ വിശുദ്ധമണ്ഡപങ്ങളില്‍ പ്രവേശിച്ച് വിശുദ്ധിയിന്‍ അലങ്കാരത്തില്‍ കര്‍ത്താവിനെ വന്ദിപ്പിന്‍- </a:t>
            </a:r>
          </a:p>
          <a:p>
            <a:pPr defTabSz="685800"/>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ഹാ- ലേ- ലു- യ്യാ.</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685800"/>
            <a:endParaRPr lang="ml-IN" sz="4000" b="1" dirty="0">
              <a:latin typeface="Noto Serif Malayalam" pitchFamily="2" charset="0"/>
              <a:cs typeface="Noto Serif Malayalam" pitchFamily="2" charset="0"/>
            </a:endParaRPr>
          </a:p>
          <a:p>
            <a:pPr defTabSz="685800"/>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ദൈവീകമായ നിന്‍റെ വചനങ്ങളുടെ അറിവ് ഞങ്ങള്‍ക്ക് സൗജന്യം ചെയ്യേണമേ. നിന്‍റെ വിശുദ്ധ</a:t>
            </a: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0E283EF5-C78E-79EC-E014-964379B7908C}"/>
              </a:ext>
            </a:extLst>
          </p:cNvPr>
          <p:cNvSpPr txBox="1"/>
          <p:nvPr/>
        </p:nvSpPr>
        <p:spPr>
          <a:xfrm>
            <a:off x="132117" y="4986158"/>
            <a:ext cx="8855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1130884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70346" y="478997"/>
            <a:ext cx="115594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45281" y="67560"/>
            <a:ext cx="115594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696" y="94306"/>
            <a:ext cx="113827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87309" y="0"/>
            <a:ext cx="12004692" cy="6840332"/>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ഏവന്‍ഗേലിയോന്‍റെ സാരാംശവും നിന്‍റെ ദിവ്യ ജ്ഞാനങ്ങളുടെ ഐശ്വര്യവും നിന്‍റെ വിശുദ്ധ റൂഹായുടെ നല്‍വരവും കൊ൯ട് ഞങ്ങളെ നിറയ്ക്കേണമെ. ഞങ്ങള്‍ സന്തോഷപൂര്‍വ്വം നിന്‍റെ കല്പനകള്‍ ആചരിക്കയും, നിന്‍റെ തിരുഹിതം  പരിപൂര്‍ണ്ണമായി  നിവര്‍ത്തിക്കയും ചെയ്വാന്‍ ഞങ്ങള്‍ക്ക് കൃപനല്കേണമെ. നിന്നില്‍ നിന്നുള്ള അനുഗ്രഹങ്ങള്‍ക്കും കരുണകള്‍ക്കും ഞങ്ങള്‍ എല്ലായ്പോഴും യോഗ്യതയുള്ളവരായി തീരുകയും ചെയ്യേണമേ.  ഹോശോ...</a:t>
            </a:r>
          </a:p>
        </p:txBody>
      </p:sp>
      <p:sp>
        <p:nvSpPr>
          <p:cNvPr id="9" name="TextBox 8">
            <a:extLst>
              <a:ext uri="{FF2B5EF4-FFF2-40B4-BE49-F238E27FC236}">
                <a16:creationId xmlns:a16="http://schemas.microsoft.com/office/drawing/2014/main" id="{AF04FD4A-4DD7-3F7A-C919-85E4E6B2DBDA}"/>
              </a:ext>
            </a:extLst>
          </p:cNvPr>
          <p:cNvSpPr txBox="1"/>
          <p:nvPr/>
        </p:nvSpPr>
        <p:spPr>
          <a:xfrm>
            <a:off x="136631" y="21092"/>
            <a:ext cx="9298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026776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6298" y="123873"/>
            <a:ext cx="109938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1233" y="-287564"/>
            <a:ext cx="109938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0127" y="-260818"/>
            <a:ext cx="108258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2159918"/>
            <a:ext cx="11661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9" y="937936"/>
            <a:ext cx="9355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18471" y="932164"/>
            <a:ext cx="1124219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നാം അടക്കത്തോടും ഭയത്തോടും വണക്കത്തോടും ശ്രദ്ധിച്ച്, നമ്മുടെ കര്‍ത്താവേശുമ്ശിഹായുടെ വിശുദ്ധ ഏവന്‍ഗേലിയോനിലെ ദൈവത്തിന്‍റെ ജീവനുള്ള വചനങ്ങളുടെ അറിയിപ്പിനെ കേള്‍ക്കണം.</a:t>
            </a:r>
          </a:p>
        </p:txBody>
      </p:sp>
    </p:spTree>
    <p:extLst>
      <p:ext uri="{BB962C8B-B14F-4D97-AF65-F5344CB8AC3E}">
        <p14:creationId xmlns:p14="http://schemas.microsoft.com/office/powerpoint/2010/main" val="401883427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788591"/>
            <a:ext cx="1104348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377154"/>
            <a:ext cx="1104348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403900"/>
            <a:ext cx="108747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3429000"/>
            <a:ext cx="939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11538" y="1652373"/>
            <a:ext cx="11591269"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ആത്മാവോടുകൂടെ ഞങ്ങളേയും യോഗ്യതയുള്ളവരാക്കട്ടെ.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5735" y="1646601"/>
            <a:ext cx="8883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9345621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27920" y="1332187"/>
            <a:ext cx="83297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02855" y="920750"/>
            <a:ext cx="83297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59627" y="947496"/>
            <a:ext cx="820242"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1463" y="-21944"/>
            <a:ext cx="12157903" cy="69788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ലോകത്തിനു ജീവനും രക്ഷയും പ്രസംഗിക്കുന്ന/</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അറിയിക്കുന്ന മത്തായി/</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യോഹന്നാന്‍ ശ്ലീഹാ (അല്ലെങ്കില്‍) മര്‍ക്കോസ്/</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ലൂക്കോസ് ഏവന്‍ഗേലിസ്ഥന്‍ എഴുതിയ ജീവന്‍ നല്‍കുന്ന പ്രസംഗമായ/അറിയിപ്പായ നമ്മുടെ കര്‍ത്താവേശുമ്ശിഹായുടെ വിശുദ്ധ ഏവന്‍ഗേലിയോന്‍.</a:t>
            </a:r>
            <a:endPar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5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വന്നവനും വരുവാനിരിക്കുന്നവനുമായവന്‍ വാഴ്ത്തപ്പെട്ടവനാകുന്നു- നമ്മുടെ രക്ഷക്കായ് തന്നെ അയച്ച പിതാവിനു സ്തുതി- തന്‍റെ അനുഗ്രഹങ്ങള്‍ നാമെല്ലാവരുടെയുംമേല്‍ എന്നേക്കും ഉ൯ടായിരിക്കട്ടെ.</a:t>
            </a:r>
            <a:endPar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48120" y="0"/>
            <a:ext cx="7201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AEF489-52D5-FFB7-7A91-4F396CEA2B2E}"/>
              </a:ext>
            </a:extLst>
          </p:cNvPr>
          <p:cNvSpPr txBox="1"/>
          <p:nvPr/>
        </p:nvSpPr>
        <p:spPr>
          <a:xfrm>
            <a:off x="76695" y="4017256"/>
            <a:ext cx="7686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13736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431296" y="860700"/>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406231" y="449263"/>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795125" y="476009"/>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2588" y="4780962"/>
            <a:ext cx="7617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7151" y="460677"/>
            <a:ext cx="1106484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വിശുദ്ധ കന്യകമറിയാമില്‍ നിന്നു ജഡം എടുത്ത ദൈവമായി, ജീവന്‍റെ വചനമായി, നമ്മുടെ കര്‍ത്താവും ദൈവവും രക്ഷിതാവും ആയിരിക്കുന്ന യേശുമ്ശിഹായുടെ (+) നടപടിയുടെ കാലത്തു ഇപ്രകാരം സംഭവിച്ചു.</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അപ്രകാരം ഞങ്ങള്‍ വിശ്വസിച്ചു കൊ൯ടാടുന്നു.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2588" y="449263"/>
            <a:ext cx="713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8892023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name="opening_song">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name="gospel">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6925" y="221844"/>
            <a:ext cx="110364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71860" y="-189593"/>
            <a:ext cx="110364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0754" y="-162847"/>
            <a:ext cx="108677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6840" y="3051975"/>
            <a:ext cx="93917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8933" y="1239940"/>
            <a:ext cx="1141306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a:t>
            </a:r>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(ശേഷം പിന്നീടുള്ള ഗാനങ്ങളില്‍ ഒന്ന് എല്ലാവരുംകൂടി ചൊല്ലണം)</a:t>
            </a:r>
          </a:p>
        </p:txBody>
      </p:sp>
      <p:sp>
        <p:nvSpPr>
          <p:cNvPr id="9" name="TextBox 8">
            <a:extLst>
              <a:ext uri="{FF2B5EF4-FFF2-40B4-BE49-F238E27FC236}">
                <a16:creationId xmlns:a16="http://schemas.microsoft.com/office/drawing/2014/main" id="{AF04FD4A-4DD7-3F7A-C919-85E4E6B2DBDA}"/>
              </a:ext>
            </a:extLst>
          </p:cNvPr>
          <p:cNvSpPr txBox="1"/>
          <p:nvPr/>
        </p:nvSpPr>
        <p:spPr>
          <a:xfrm>
            <a:off x="84122" y="1230169"/>
            <a:ext cx="8877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35117467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5062" y="55001"/>
            <a:ext cx="8721876" cy="6747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2500" dirty="0">
                <a:solidFill>
                  <a:schemeClr val="bg1">
                    <a:lumMod val="65000"/>
                  </a:schemeClr>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ദൈവത്തിന്‍ സുവിശേഷം-വിലമതിയാതുള്ളത്-</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കൃപ തന്നില്‍ വളരുന്ന- ആത്മാവിതിന്‍ രസമറിയും</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4" action="ppaction://hlinksldjump">
                  <a:extLst>
                    <a:ext uri="{A12FA001-AC4F-418D-AE19-62706E023703}">
                      <ahyp:hlinkClr xmlns:ahyp="http://schemas.microsoft.com/office/drawing/2018/hyperlinkcolor" val="tx"/>
                    </a:ext>
                  </a:extLst>
                </a:hlinkClick>
              </a:rPr>
              <a:t>അതിശയമാം ദാനത്തിന്‍-നാഥനാമീശോയേ-</a:t>
            </a:r>
            <a:endParaRPr lang="ml-IN" sz="2500" dirty="0">
              <a:solidFill>
                <a:schemeClr val="bg1">
                  <a:lumMod val="65000"/>
                </a:schemeClr>
              </a:solidFill>
              <a:latin typeface="Noto Serif Malayalam" pitchFamily="2" charset="0"/>
              <a:cs typeface="Noto Serif Malayalam" pitchFamily="2" charset="0"/>
            </a:endParaRPr>
          </a:p>
          <a:p>
            <a:pPr defTabSz="685800"/>
            <a:endParaRPr lang="ml-IN"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5" action="ppaction://hlinksldjump">
                  <a:extLst>
                    <a:ext uri="{A12FA001-AC4F-418D-AE19-62706E023703}">
                      <ahyp:hlinkClr xmlns:ahyp="http://schemas.microsoft.com/office/drawing/2018/hyperlinkcolor" val="tx"/>
                    </a:ext>
                  </a:extLst>
                </a:hlinkClick>
              </a:rPr>
              <a:t>പാപികളെ പരലോകെ-ചേര്‍പ്പാന്‍ നല്‍വഴിയായി-</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6" action="ppaction://hlinksldjump">
                  <a:extLst>
                    <a:ext uri="{A12FA001-AC4F-418D-AE19-62706E023703}">
                      <ahyp:hlinkClr xmlns:ahyp="http://schemas.microsoft.com/office/drawing/2018/hyperlinkcolor" val="tx"/>
                    </a:ext>
                  </a:extLst>
                </a:hlinkClick>
              </a:rPr>
              <a:t>രക്ഷകനേ ഈ വചനം-രക്ഷക്കായ് ഞങ്ങളുടെ</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7" action="ppaction://hlinksldjump">
                  <a:extLst>
                    <a:ext uri="{A12FA001-AC4F-418D-AE19-62706E023703}">
                      <ahyp:hlinkClr xmlns:ahyp="http://schemas.microsoft.com/office/drawing/2018/hyperlinkcolor" val="tx"/>
                    </a:ext>
                  </a:extLst>
                </a:hlinkClick>
              </a:rPr>
              <a:t>സത്യാത്മാവേ വന്നീ-ജീവന്‍റെ വചനത്തെ</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8" action="ppaction://hlinksldjump">
                  <a:extLst>
                    <a:ext uri="{A12FA001-AC4F-418D-AE19-62706E023703}">
                      <ahyp:hlinkClr xmlns:ahyp="http://schemas.microsoft.com/office/drawing/2018/hyperlinkcolor" val="tx"/>
                    </a:ext>
                  </a:extLst>
                </a:hlinkClick>
              </a:rPr>
              <a:t>കര്‍ത്താവേ നിന്നോ-ടടുപ്പാന്‍ വിശ്വവെളിച്ചമാം-</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9" action="ppaction://hlinksldjump">
                  <a:extLst>
                    <a:ext uri="{A12FA001-AC4F-418D-AE19-62706E023703}">
                      <ahyp:hlinkClr xmlns:ahyp="http://schemas.microsoft.com/office/drawing/2018/hyperlinkcolor" val="tx"/>
                    </a:ext>
                  </a:extLst>
                </a:hlinkClick>
              </a:rPr>
              <a:t>സുവിശേഷവെളിച്ചം-സകലര്‍ക്കും ശോഭിച്ചിടുവാന്‍</a:t>
            </a:r>
            <a:endParaRPr lang="ml-IN" sz="2800" dirty="0">
              <a:solidFill>
                <a:schemeClr val="bg1">
                  <a:lumMod val="65000"/>
                </a:schemeClr>
              </a:solidFill>
              <a:latin typeface="Noto Serif Malayalam" pitchFamily="2" charset="0"/>
              <a:cs typeface="Noto Serif Malayalam" pitchFamily="2" charset="0"/>
            </a:endParaRPr>
          </a:p>
          <a:p>
            <a:pPr defTabSz="685800"/>
            <a:endParaRPr lang="en-US" sz="28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10" action="ppaction://hlinksldjump">
                  <a:extLst>
                    <a:ext uri="{A12FA001-AC4F-418D-AE19-62706E023703}">
                      <ahyp:hlinkClr xmlns:ahyp="http://schemas.microsoft.com/office/drawing/2018/hyperlinkcolor" val="tx"/>
                    </a:ext>
                  </a:extLst>
                </a:hlinkClick>
              </a:rPr>
              <a:t>ഉപദേശം ശാസന-ശിക്ഷ, നീതിയിലഭ്യാസം</a:t>
            </a:r>
            <a:endParaRPr lang="ml-IN" sz="2800" dirty="0">
              <a:solidFill>
                <a:schemeClr val="bg1">
                  <a:lumMod val="65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303378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0456" y="553253"/>
            <a:ext cx="851285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105391" y="141816"/>
            <a:ext cx="851285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0774" y="168562"/>
            <a:ext cx="838276"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1149868"/>
            <a:ext cx="12191999" cy="46858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ദൈവത്തിന്‍ സുവിശേഷം-വിലമതിയാതുള്ളത്-</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ദാനം ഇ-തതിശയം ഗുണമേറിട്ടുള്ളത്-</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തേനേക്കാള്‍ നല്ല രസം-അതിനുണ്ട് നിശ്ചയം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 പുഷ്പമണം-ഒപ്പമല്ല.</a:t>
            </a:r>
          </a:p>
        </p:txBody>
      </p:sp>
      <p:sp>
        <p:nvSpPr>
          <p:cNvPr id="4" name="Chevron 3">
            <a:hlinkClick r:id="rId2" action="ppaction://hlinksldjump"/>
            <a:extLst>
              <a:ext uri="{FF2B5EF4-FFF2-40B4-BE49-F238E27FC236}">
                <a16:creationId xmlns:a16="http://schemas.microsoft.com/office/drawing/2014/main" id="{A8277BAF-AFE4-34FA-11E5-F8AEB53784CF}"/>
              </a:ext>
            </a:extLst>
          </p:cNvPr>
          <p:cNvSpPr/>
          <p:nvPr/>
        </p:nvSpPr>
        <p:spPr>
          <a:xfrm>
            <a:off x="595637" y="5604933"/>
            <a:ext cx="919913"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02370316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57551" y="411437"/>
            <a:ext cx="840069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032486" y="0"/>
            <a:ext cx="840069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53239" y="26746"/>
            <a:ext cx="827231"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837337"/>
            <a:ext cx="1219200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കൃപ തന്നില്‍ വളരുന്ന- ആത്മാവിതിന്‍ രസമറിയും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ദു:ഖം-പൂ൯ടാത്മാവും സന്തോഷം പ്രാപിക്കും-</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ഇതുമൂലം വിശ്വാസി-മോചനം-നേടുന്നു.</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ഹാലേലുയ്യാ-സ്വര്‍ഗ്ഗതലം-മോദിക്കും</a:t>
            </a:r>
          </a:p>
        </p:txBody>
      </p:sp>
      <p:sp>
        <p:nvSpPr>
          <p:cNvPr id="4" name="Chevron 3">
            <a:hlinkClick r:id="rId2" action="ppaction://hlinksldjump"/>
            <a:extLst>
              <a:ext uri="{FF2B5EF4-FFF2-40B4-BE49-F238E27FC236}">
                <a16:creationId xmlns:a16="http://schemas.microsoft.com/office/drawing/2014/main" id="{CE664CAF-2040-1DFE-B25F-1E6EB4EE1ABB}"/>
              </a:ext>
            </a:extLst>
          </p:cNvPr>
          <p:cNvSpPr/>
          <p:nvPr/>
        </p:nvSpPr>
        <p:spPr>
          <a:xfrm>
            <a:off x="228369" y="5847046"/>
            <a:ext cx="907792"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13304299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1483" y="193327"/>
            <a:ext cx="1062266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66418" y="-218110"/>
            <a:ext cx="1062266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5312" y="-191364"/>
            <a:ext cx="104603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12271" y="325444"/>
            <a:ext cx="11767458"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അതിശയമാം ദാനത്തിന്‍-നാഥനാമീശോയേ-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ഹൃത്തിങ്കല്‍ശോഭിച്ച് ഏവന്‍ഗേലിയോന്‍ രസത്തേയും-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അതിനുള്ള ബലത്തേയും അടിയാരെ-ഗ്രഹിപ്പിച്ച്</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ഹാലേലുയ്യാ-സുവിശേഷേ-നടത്തണമേ.</a:t>
            </a:r>
          </a:p>
        </p:txBody>
      </p:sp>
      <p:sp>
        <p:nvSpPr>
          <p:cNvPr id="4" name="Chevron 3">
            <a:hlinkClick r:id="rId2" action="ppaction://hlinksldjump"/>
            <a:extLst>
              <a:ext uri="{FF2B5EF4-FFF2-40B4-BE49-F238E27FC236}">
                <a16:creationId xmlns:a16="http://schemas.microsoft.com/office/drawing/2014/main" id="{D708155D-EC50-E3CD-B20E-2C5047F1E699}"/>
              </a:ext>
            </a:extLst>
          </p:cNvPr>
          <p:cNvSpPr/>
          <p:nvPr/>
        </p:nvSpPr>
        <p:spPr>
          <a:xfrm>
            <a:off x="509357" y="5756645"/>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328301075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58826" y="742544"/>
            <a:ext cx="1068162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22655" y="357853"/>
            <a:ext cx="105183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9614" y="742544"/>
            <a:ext cx="1183277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പരലോകെ-ചേര്‍പ്പാന്‍ നല്‍വഴിയായി-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പഴുതറ്റ-സുവിശേഷം-കല്പ്പിച്ച രക്ഷകനേ-</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ഞങ്ങളുടെ മദ്ധ്യേ നീ-എഴുന്നള്ളി</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ഹാലേലുയ്യാ-ഈ വചനം-വിളങ്ങിക്ക.</a:t>
            </a:r>
          </a:p>
        </p:txBody>
      </p:sp>
      <p:sp>
        <p:nvSpPr>
          <p:cNvPr id="4" name="Chevron 3">
            <a:hlinkClick r:id="rId2" action="ppaction://hlinksldjump"/>
            <a:extLst>
              <a:ext uri="{FF2B5EF4-FFF2-40B4-BE49-F238E27FC236}">
                <a16:creationId xmlns:a16="http://schemas.microsoft.com/office/drawing/2014/main" id="{534C74C9-0C9D-4794-90DC-68DC80BD0658}"/>
              </a:ext>
            </a:extLst>
          </p:cNvPr>
          <p:cNvSpPr/>
          <p:nvPr/>
        </p:nvSpPr>
        <p:spPr>
          <a:xfrm>
            <a:off x="512832" y="5884624"/>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41499855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03569" y="203474"/>
            <a:ext cx="1087815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778504" y="-207963"/>
            <a:ext cx="1087815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1156" y="-181217"/>
            <a:ext cx="10711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1514" y="325444"/>
            <a:ext cx="12050486"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രക്ഷകനേ ഈ വചനം-രക്ഷക്കായ് ഞങ്ങളുടെ</a:t>
            </a:r>
          </a:p>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ഹൃദയേ നീ ഫലിപ്പിച്ച് ഇക്ഷിതിയില്‍ നിന്നടിയാര്‍-</a:t>
            </a:r>
          </a:p>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സൂക്ഷ്മതയായ് നടപ്പാനും മോക്ഷത്തില്‍ വരുവാനും</a:t>
            </a:r>
          </a:p>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ഹാലേലുയ്യാ-ഉ ഹാലേലുയ്യാ-നീ കൃപ</a:t>
            </a:r>
            <a:r>
              <a:rPr lang="en-US"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നല്‍കീടണമേ.</a:t>
            </a:r>
          </a:p>
        </p:txBody>
      </p:sp>
      <p:sp>
        <p:nvSpPr>
          <p:cNvPr id="4" name="Chevron 3">
            <a:hlinkClick r:id="rId2" action="ppaction://hlinksldjump"/>
            <a:extLst>
              <a:ext uri="{FF2B5EF4-FFF2-40B4-BE49-F238E27FC236}">
                <a16:creationId xmlns:a16="http://schemas.microsoft.com/office/drawing/2014/main" id="{A38590A2-EED6-0361-39AE-C3DECFD62580}"/>
              </a:ext>
            </a:extLst>
          </p:cNvPr>
          <p:cNvSpPr/>
          <p:nvPr/>
        </p:nvSpPr>
        <p:spPr>
          <a:xfrm>
            <a:off x="550360" y="5646967"/>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98103943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033" y="1332187"/>
            <a:ext cx="11005908" cy="715581"/>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1968" y="920750"/>
            <a:ext cx="11005908" cy="638333"/>
          </a:xfrm>
          <a:prstGeom prst="rect">
            <a:avLst/>
          </a:prstGeom>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8983" y="947496"/>
            <a:ext cx="1083771" cy="1106044"/>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987" y="919037"/>
            <a:ext cx="12192000" cy="4685896"/>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സത്യാത്മാവേ വന്നീ-ജീവന്‍റെ വചനത്തെ</a:t>
            </a:r>
          </a:p>
          <a:p>
            <a:pPr algn="ctr" defTabSz="685800">
              <a:lnSpc>
                <a:spcPct val="150000"/>
              </a:lnSpc>
            </a:pPr>
            <a:r>
              <a:rPr lang="ml-IN" sz="4000" b="1" dirty="0">
                <a:solidFill>
                  <a:schemeClr val="tx1"/>
                </a:solidFill>
                <a:latin typeface="Noto Serif Malayalam" pitchFamily="2" charset="0"/>
                <a:cs typeface="Noto Serif Malayalam" pitchFamily="2" charset="0"/>
              </a:rPr>
              <a:t>പാപത്താ-ലിരുളായ ദാസരുടെ ഹൃദയത്തില്‍</a:t>
            </a:r>
          </a:p>
          <a:p>
            <a:pPr algn="ctr" defTabSz="685800">
              <a:lnSpc>
                <a:spcPct val="150000"/>
              </a:lnSpc>
            </a:pPr>
            <a:r>
              <a:rPr lang="ml-IN" sz="4000" b="1" dirty="0">
                <a:solidFill>
                  <a:schemeClr val="tx1"/>
                </a:solidFill>
                <a:latin typeface="Noto Serif Malayalam" pitchFamily="2" charset="0"/>
                <a:cs typeface="Noto Serif Malayalam" pitchFamily="2" charset="0"/>
              </a:rPr>
              <a:t>ദീപത്തെപ്പോലാക്കി ശോഭിപ്പി-ച്ചടിയാരെ</a:t>
            </a:r>
          </a:p>
          <a:p>
            <a:pPr algn="ctr" defTabSz="685800">
              <a:lnSpc>
                <a:spcPct val="150000"/>
              </a:lnSpc>
            </a:pPr>
            <a:r>
              <a:rPr lang="ml-IN" sz="4000" b="1" dirty="0">
                <a:solidFill>
                  <a:schemeClr val="tx1"/>
                </a:solidFill>
                <a:latin typeface="Noto Serif Malayalam" pitchFamily="2" charset="0"/>
                <a:cs typeface="Noto Serif Malayalam" pitchFamily="2" charset="0"/>
              </a:rPr>
              <a:t>ഹാലേലുയ്യാ-ഉ ഹാലേലുയ്യാ- സുവിശേഷേ-നടത്തണമേ.</a:t>
            </a:r>
          </a:p>
        </p:txBody>
      </p:sp>
      <p:sp>
        <p:nvSpPr>
          <p:cNvPr id="4" name="Chevron 3">
            <a:hlinkClick r:id="rId2" action="ppaction://hlinksldjump"/>
            <a:extLst>
              <a:ext uri="{FF2B5EF4-FFF2-40B4-BE49-F238E27FC236}">
                <a16:creationId xmlns:a16="http://schemas.microsoft.com/office/drawing/2014/main" id="{0B5650E4-2A08-BD9A-9ACF-8C9FED240366}"/>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118048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24140" y="539693"/>
            <a:ext cx="1061267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99075" y="128256"/>
            <a:ext cx="1061267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87968" y="155002"/>
            <a:ext cx="104504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44929" y="447422"/>
            <a:ext cx="117021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കര്‍ത്താവേ നിന്നോ-ടടുപ്പാന്‍ വിശ്വവെളിച്ചമാം-</a:t>
            </a:r>
          </a:p>
          <a:p>
            <a:pPr algn="ctr" defTabSz="685800">
              <a:lnSpc>
                <a:spcPct val="150000"/>
              </a:lnSpc>
            </a:pPr>
            <a:r>
              <a:rPr lang="ml-IN" sz="4000" b="1" dirty="0">
                <a:solidFill>
                  <a:schemeClr val="tx1"/>
                </a:solidFill>
                <a:latin typeface="Noto Serif Malayalam" pitchFamily="2" charset="0"/>
                <a:cs typeface="Noto Serif Malayalam" pitchFamily="2" charset="0"/>
              </a:rPr>
              <a:t>സുവിശേഷം നീ- തന്നതിനാല്‍ സ്തോത്രം</a:t>
            </a:r>
          </a:p>
          <a:p>
            <a:pPr algn="ctr" defTabSz="685800">
              <a:lnSpc>
                <a:spcPct val="150000"/>
              </a:lnSpc>
            </a:pPr>
            <a:r>
              <a:rPr lang="ml-IN" sz="4000" b="1" dirty="0">
                <a:solidFill>
                  <a:schemeClr val="tx1"/>
                </a:solidFill>
                <a:latin typeface="Noto Serif Malayalam" pitchFamily="2" charset="0"/>
                <a:cs typeface="Noto Serif Malayalam" pitchFamily="2" charset="0"/>
              </a:rPr>
              <a:t>നിന്നറിയിപ്പില്‍ നി-ന്നുയിര്‍വചനം കേള്‍ക്കയാല്‍ നിന്നെ</a:t>
            </a:r>
          </a:p>
          <a:p>
            <a:pPr algn="ctr" defTabSz="685800">
              <a:lnSpc>
                <a:spcPct val="150000"/>
              </a:lnSpc>
            </a:pPr>
            <a:r>
              <a:rPr lang="ml-IN" sz="4000" b="1" dirty="0">
                <a:solidFill>
                  <a:schemeClr val="tx1"/>
                </a:solidFill>
                <a:latin typeface="Noto Serif Malayalam" pitchFamily="2" charset="0"/>
                <a:cs typeface="Noto Serif Malayalam" pitchFamily="2" charset="0"/>
              </a:rPr>
              <a:t>മഹത്വീകരിപ്പാന്‍-യോഗ്യരാക്ക ഞങ്ങളെ.</a:t>
            </a:r>
          </a:p>
        </p:txBody>
      </p:sp>
      <p:sp>
        <p:nvSpPr>
          <p:cNvPr id="4" name="Chevron 3">
            <a:hlinkClick r:id="rId2" action="ppaction://hlinksldjump"/>
            <a:extLst>
              <a:ext uri="{FF2B5EF4-FFF2-40B4-BE49-F238E27FC236}">
                <a16:creationId xmlns:a16="http://schemas.microsoft.com/office/drawing/2014/main" id="{DF993384-1140-881C-49A0-BB93F7E43489}"/>
              </a:ext>
            </a:extLst>
          </p:cNvPr>
          <p:cNvSpPr/>
          <p:nvPr/>
        </p:nvSpPr>
        <p:spPr>
          <a:xfrm>
            <a:off x="244929" y="5618059"/>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39113545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name="first_lesson">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21605" y="411437"/>
            <a:ext cx="1119893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96540" y="0"/>
            <a:ext cx="1119893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565" y="26746"/>
            <a:ext cx="110277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665079"/>
            <a:ext cx="1219200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സുവിശേഷവെളിച്ചം-സകലര്‍ക്കും ശോഭിച്ചിടുവാന്‍</a:t>
            </a:r>
          </a:p>
          <a:p>
            <a:pPr algn="ctr" defTabSz="685800">
              <a:lnSpc>
                <a:spcPct val="150000"/>
              </a:lnSpc>
            </a:pPr>
            <a:r>
              <a:rPr lang="ml-IN" sz="4000" b="1" dirty="0">
                <a:solidFill>
                  <a:schemeClr val="tx1"/>
                </a:solidFill>
                <a:latin typeface="Noto Serif Malayalam" pitchFamily="2" charset="0"/>
                <a:cs typeface="Noto Serif Malayalam" pitchFamily="2" charset="0"/>
              </a:rPr>
              <a:t>തന്നവനായ-മഹിമയെഴും രക്ഷകാ</a:t>
            </a:r>
            <a:endParaRPr lang="en-US" sz="4000" b="1" dirty="0">
              <a:solidFill>
                <a:schemeClr val="tx1"/>
              </a:solidFill>
              <a:latin typeface="Noto Serif Malayalam" pitchFamily="2" charset="0"/>
              <a:cs typeface="Noto Serif Malayalam" pitchFamily="2" charset="0"/>
            </a:endParaRPr>
          </a:p>
          <a:p>
            <a:pPr algn="ctr" defTabSz="685800">
              <a:lnSpc>
                <a:spcPct val="150000"/>
              </a:lnSpc>
            </a:pPr>
            <a:r>
              <a:rPr lang="ml-IN" sz="4000" b="1" dirty="0">
                <a:solidFill>
                  <a:schemeClr val="tx1"/>
                </a:solidFill>
                <a:latin typeface="Noto Serif Malayalam" pitchFamily="2" charset="0"/>
                <a:cs typeface="Noto Serif Malayalam" pitchFamily="2" charset="0"/>
              </a:rPr>
              <a:t>പാപികളാം ഞങ്ങള്‍-അന്ധത നീങ്ങി ശോഭിപ്പാന്‍</a:t>
            </a:r>
          </a:p>
          <a:p>
            <a:pPr algn="ctr" defTabSz="685800">
              <a:lnSpc>
                <a:spcPct val="150000"/>
              </a:lnSpc>
            </a:pPr>
            <a:r>
              <a:rPr lang="ml-IN" sz="4000" b="1" dirty="0">
                <a:solidFill>
                  <a:schemeClr val="tx1"/>
                </a:solidFill>
                <a:latin typeface="Noto Serif Malayalam" pitchFamily="2" charset="0"/>
                <a:cs typeface="Noto Serif Malayalam" pitchFamily="2" charset="0"/>
              </a:rPr>
              <a:t>ഈ സുവിശേഷം-ഫലകരമാക്കിടുക</a:t>
            </a:r>
          </a:p>
        </p:txBody>
      </p:sp>
      <p:sp>
        <p:nvSpPr>
          <p:cNvPr id="4" name="Chevron 3">
            <a:hlinkClick r:id="rId2" action="ppaction://hlinksldjump"/>
            <a:extLst>
              <a:ext uri="{FF2B5EF4-FFF2-40B4-BE49-F238E27FC236}">
                <a16:creationId xmlns:a16="http://schemas.microsoft.com/office/drawing/2014/main" id="{42D6AA39-3F67-98C1-DA3C-1E9778D3F2CF}"/>
              </a:ext>
            </a:extLst>
          </p:cNvPr>
          <p:cNvSpPr/>
          <p:nvPr/>
        </p:nvSpPr>
        <p:spPr>
          <a:xfrm>
            <a:off x="132102" y="5499538"/>
            <a:ext cx="928875"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98602675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7" y="1332186"/>
            <a:ext cx="104992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2" y="920749"/>
            <a:ext cx="104992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6" y="947495"/>
            <a:ext cx="103387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46456" y="1547717"/>
            <a:ext cx="11430236"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ഉപദേശം ശാസന-ശിക്ഷ, നീതിയിലഭ്യാസം</a:t>
            </a:r>
          </a:p>
          <a:p>
            <a:pPr algn="ctr" defTabSz="685800">
              <a:lnSpc>
                <a:spcPct val="150000"/>
              </a:lnSpc>
            </a:pPr>
            <a:r>
              <a:rPr lang="ml-IN" sz="4000" b="1" dirty="0">
                <a:solidFill>
                  <a:schemeClr val="tx1"/>
                </a:solidFill>
                <a:latin typeface="Noto Serif Malayalam" pitchFamily="2" charset="0"/>
                <a:cs typeface="Noto Serif Malayalam" pitchFamily="2" charset="0"/>
              </a:rPr>
              <a:t>ഈ വചനത്താല്‍-അടിയാര്‍ക്കു ലഭിപ്പാന്‍</a:t>
            </a:r>
          </a:p>
          <a:p>
            <a:pPr algn="ctr" defTabSz="685800">
              <a:lnSpc>
                <a:spcPct val="150000"/>
              </a:lnSpc>
            </a:pPr>
            <a:r>
              <a:rPr lang="ml-IN" sz="4000" b="1" dirty="0">
                <a:solidFill>
                  <a:schemeClr val="tx1"/>
                </a:solidFill>
                <a:latin typeface="Noto Serif Malayalam" pitchFamily="2" charset="0"/>
                <a:cs typeface="Noto Serif Malayalam" pitchFamily="2" charset="0"/>
              </a:rPr>
              <a:t>കൃപയുള്ളവനായ-പരമ പിതാവേ വേഗം നീ</a:t>
            </a:r>
          </a:p>
          <a:p>
            <a:pPr algn="ctr" defTabSz="685800">
              <a:lnSpc>
                <a:spcPct val="150000"/>
              </a:lnSpc>
            </a:pPr>
            <a:r>
              <a:rPr lang="ml-IN" sz="4000" b="1" dirty="0">
                <a:solidFill>
                  <a:schemeClr val="tx1"/>
                </a:solidFill>
                <a:latin typeface="Noto Serif Malayalam" pitchFamily="2" charset="0"/>
                <a:cs typeface="Noto Serif Malayalam" pitchFamily="2" charset="0"/>
              </a:rPr>
              <a:t>റൂഹായാലെ-അരുളീടണമെന്നും.</a:t>
            </a:r>
          </a:p>
        </p:txBody>
      </p:sp>
      <p:sp>
        <p:nvSpPr>
          <p:cNvPr id="4" name="Chevron 3">
            <a:hlinkClick r:id="rId2" action="ppaction://hlinksldjump"/>
            <a:extLst>
              <a:ext uri="{FF2B5EF4-FFF2-40B4-BE49-F238E27FC236}">
                <a16:creationId xmlns:a16="http://schemas.microsoft.com/office/drawing/2014/main" id="{2CA3D1EB-E3D6-1857-2E73-16EAC103A33F}"/>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475954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1043056"/>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631619"/>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658365"/>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2625" y="471488"/>
            <a:ext cx="1130937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a:t>
            </a:r>
            <a:r>
              <a:rPr lang="en-US"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നിങ്കലേക്ക് അടുത്തുവരുവാനായി ലോകത്തിന്‍റെ പ്രകാശമായ ഏവന്‍ഗേലിയോന്‍ ഞങ്ങള്‍ക്കു തന്നവനായ കര്‍ത്താവേ, നിനക്കു സ്തുതി. ഇപ്പോള്‍ നിന്‍റെ സുവിശേഷത്തില്‍ നിന്നു ഞങ്ങള്‍ കേട്ടിരിക്കുന്ന ജീവനുള്ള വചനങ്ങള്‍ നിമിത്തം, നിന്നെ മഹത്വീകരിപ്പാന്‍ ഞങ്ങളെ യോഗ്യതയുള്ളവരാക്കിത്തീര്‍ക്കണമേ</a:t>
            </a:r>
          </a:p>
        </p:txBody>
      </p:sp>
      <p:sp>
        <p:nvSpPr>
          <p:cNvPr id="4" name="TextBox 3">
            <a:extLst>
              <a:ext uri="{FF2B5EF4-FFF2-40B4-BE49-F238E27FC236}">
                <a16:creationId xmlns:a16="http://schemas.microsoft.com/office/drawing/2014/main" id="{8DEE2AFD-21E3-B306-53DA-007343B6FD6D}"/>
              </a:ext>
            </a:extLst>
          </p:cNvPr>
          <p:cNvSpPr txBox="1"/>
          <p:nvPr/>
        </p:nvSpPr>
        <p:spPr>
          <a:xfrm>
            <a:off x="62767" y="1106354"/>
            <a:ext cx="81985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6209338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571568"/>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160131"/>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186877"/>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529900" y="2543175"/>
            <a:ext cx="108905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54570" y="3793429"/>
            <a:ext cx="1039711"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18953" y="2572220"/>
            <a:ext cx="11309375" cy="1915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ബാറെക്മാര്‍ സ്തൗമന്‍കാലോ-സ്</a:t>
            </a:r>
            <a:endParaRPr lang="en-US" sz="4000" b="1" dirty="0">
              <a:solidFill>
                <a:srgbClr val="0070C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305410851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2" y="478998"/>
            <a:ext cx="1111627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7" y="67561"/>
            <a:ext cx="1111627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94307"/>
            <a:ext cx="109463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0827" y="2396735"/>
            <a:ext cx="85939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73750" y="0"/>
            <a:ext cx="1081825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സ്തുതിയും സ്തോത്രവും, തേജസ്സും പുകഴ്ചയും മാഞ്ഞു പോകാത്ത നല്ല മഹിമയും എല്ലായ്പോഴും നിരന്തരം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82818" y="9439"/>
            <a:ext cx="10946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257EEA8-2175-EE19-8606-37B574E1A601}"/>
              </a:ext>
            </a:extLst>
          </p:cNvPr>
          <p:cNvSpPr txBox="1"/>
          <p:nvPr/>
        </p:nvSpPr>
        <p:spPr>
          <a:xfrm>
            <a:off x="149947" y="4910832"/>
            <a:ext cx="1352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9328660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1" y="468186"/>
            <a:ext cx="134043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6" y="56749"/>
            <a:ext cx="134043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83495"/>
            <a:ext cx="131994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9628" y="4836072"/>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9211" y="0"/>
            <a:ext cx="11412789"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കരേറ്റുവാന്‍ ഞങ്ങള്‍ യോഗ്യതയുള്ളവരായിതീരേണമേ.</a:t>
            </a:r>
            <a:br>
              <a:rPr lang="ml-IN" sz="4000" b="1" dirty="0">
                <a:solidFill>
                  <a:srgbClr val="FF0000"/>
                </a:solidFill>
                <a:latin typeface="Noto Serif Malayalam" pitchFamily="2" charset="0"/>
                <a:cs typeface="Noto Serif Malayalam" pitchFamily="2" charset="0"/>
              </a:rPr>
            </a:br>
            <a:r>
              <a:rPr lang="ml-IN" sz="4000" b="1" i="1" dirty="0">
                <a:solidFill>
                  <a:schemeClr val="accent1">
                    <a:lumMod val="50000"/>
                  </a:schemeClr>
                </a:solidFill>
                <a:latin typeface="Noto Serif Malayalam" pitchFamily="2" charset="0"/>
                <a:cs typeface="Noto Serif Malayalam" pitchFamily="2" charset="0"/>
              </a:rPr>
              <a:t>(പ്രാമ്യോന്‍ പ്രാര്‍ത്ഥന). </a:t>
            </a:r>
            <a:r>
              <a:rPr lang="ml-IN" sz="4000" b="1" dirty="0">
                <a:solidFill>
                  <a:srgbClr val="FF0000"/>
                </a:solidFill>
                <a:latin typeface="Noto Serif Malayalam" pitchFamily="2" charset="0"/>
                <a:cs typeface="Noto Serif Malayalam" pitchFamily="2" charset="0"/>
              </a:rPr>
              <a:t>ഹോശോ...</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79486" y="0"/>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5EB2D34-D0E0-58A2-FBED-E3964F63E78D}"/>
              </a:ext>
            </a:extLst>
          </p:cNvPr>
          <p:cNvSpPr txBox="1"/>
          <p:nvPr/>
        </p:nvSpPr>
        <p:spPr>
          <a:xfrm>
            <a:off x="8734" y="1795668"/>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C6B354AF-15FD-3BB9-D766-CE641CF8C208}"/>
              </a:ext>
            </a:extLst>
          </p:cNvPr>
          <p:cNvSpPr txBox="1"/>
          <p:nvPr/>
        </p:nvSpPr>
        <p:spPr>
          <a:xfrm>
            <a:off x="47107" y="3077765"/>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99199784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32163"/>
            <a:ext cx="1120465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20726"/>
            <a:ext cx="1120465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47472"/>
            <a:ext cx="11033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34246" y="932163"/>
            <a:ext cx="11457754"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നീതീകരിക്കുന്നവനും ശുദ്ധീകരിക്കുന്നവനും ക്ഷമി ക്കുന്നവനും, ഞങ്ങളുടെ ദോഷങ്ങള്‍ ഓര്‍ക്കാതെവണ്ണം മായിച്ച് ഇല്ലാതാക്കുന്നവനും ആയ ദൈവമായ കര്‍ത്താവേ, സംഖ്യയില്ലാതെവണ്ണം പെരുപ്പവും വലിപ്പവുമുള്ള എന്‍റെ പാപങ്ങളും വിശ്വാസമുള്ള നിന്‍റെ സര്‍വ്വ ജനത്തിന്‍റയും പാപങ്ങളും നിന്‍റെ സ്നേഹകാരുണ്യത്താല്‍ മായിച്ച് നല്ലവനെ.....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920624"/>
            <a:ext cx="857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912625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47465"/>
            <a:ext cx="1132707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36028"/>
            <a:ext cx="1132707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62774"/>
            <a:ext cx="111539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916862"/>
            <a:ext cx="1158294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ദയതോന്നി ഞങ്ങളെ അനുഗ്രഹിക്കണമേ. ദൈവമായ കര്‍ത്താവേ, നിന്‍റെ കരുണയാല്‍ ഞങ്ങളേയും ഞങ്ങളുടെ മാതാപിതാക്കളെയും, സഹോദര സഹോദരികളെയും, അദ്ധ്യക്ഷന്മാരെയും മല്പാന്മാരെയും, വിശുദ്ധിയും മഹത്വവുമുള്ള നിന്‍റെ തിരുസഭയുടെ സന്താനങ്ങളായ സകല വിശ്വാസികളെയും ഓര്‍ത്തുകൊള്ളണമേ.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935926"/>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4468676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639688"/>
            <a:ext cx="1132707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228251"/>
            <a:ext cx="1132707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254997"/>
            <a:ext cx="11153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624387"/>
            <a:ext cx="1158294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ദൈവമായ കര്‍ത്താവേ, ഞങ്ങളുടെ ദേഹങ്ങളെയും ദേഹികളെയും ആശ്വസിപ്പിക്കണമേ. കരുണകളും ദയയുമാകുന്ന മഞ്ഞ് ഞങ്ങളുടെമേല്‍ പൊഴിക്കണമേ. മഹത്വത്തിന്‍റെ നാഥനായി, ഞങ്ങളുടെ കര്‍ത്താവായ കര്‍ത്താവായി, ഞങ്ങളുടെ രാജാവായ മ്ശിഹായെ ഞങ്ങള്‍ക്കു പാപപരിഹാരവും, പാപപരിഹാരകനും നീ ആയിരിക്കണമേ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628149"/>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4242918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411437"/>
            <a:ext cx="1118014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0"/>
            <a:ext cx="1118014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26746"/>
            <a:ext cx="110092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9304" y="396136"/>
            <a:ext cx="1143269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ഞങ്ങളോടു ഉത്തരമരുളിച്ചെയ്യണമേ. ഞങ്ങളുടെ സഹായത്തിനും തുണയ്ക്കും നീ വന്നു ഞങ്ങളെ രക്ഷിച്ചുകൊള്ളണമേ. ദൈവമേ ഞങ്ങളുടെ പ്രാര്‍ത്ഥനകളും അപേക്ഷകളും കൈക്കൊ൯ട ്, കഠിനതരങ്ങളായ സകല ശിക്ഷകളും, കോപത്തിന്‍റെ വടികളും നിന്‍റെ കാരുണ്യത്താല്‍ ഞങ്ങളില്‍നിന്ന് നീക്കിമായിച്ചുകളയണമേ. സമാധാനത്തിന്‍റെ ...</a:t>
            </a:r>
          </a:p>
        </p:txBody>
      </p:sp>
      <p:sp>
        <p:nvSpPr>
          <p:cNvPr id="9" name="TextBox 8">
            <a:extLst>
              <a:ext uri="{FF2B5EF4-FFF2-40B4-BE49-F238E27FC236}">
                <a16:creationId xmlns:a16="http://schemas.microsoft.com/office/drawing/2014/main" id="{AF04FD4A-4DD7-3F7A-C919-85E4E6B2DBDA}"/>
              </a:ext>
            </a:extLst>
          </p:cNvPr>
          <p:cNvSpPr txBox="1"/>
          <p:nvPr/>
        </p:nvSpPr>
        <p:spPr>
          <a:xfrm>
            <a:off x="58881" y="411437"/>
            <a:ext cx="7910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723724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2" name="Song between Lessons"/>
          <p:cNvSpPr txBox="1"/>
          <p:nvPr/>
        </p:nvSpPr>
        <p:spPr>
          <a:xfrm>
            <a:off x="990277" y="2497976"/>
            <a:ext cx="10211448" cy="1446550"/>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bodyPr>
          <a:lstStyle>
            <a:lvl1pPr algn="ctr">
              <a:defRPr sz="7100"/>
            </a:lvl1pPr>
          </a:lstStyle>
          <a:p>
            <a:r>
              <a:rPr sz="88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rPr>
              <a:t>Song between 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Goudy Bookletter 1911" panose="02000503000000000000" pitchFamily="2" charset="0"/>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72642" y="423374"/>
            <a:ext cx="1218260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47577" y="11937"/>
            <a:ext cx="1218260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470" y="38683"/>
            <a:ext cx="119964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2104" y="17668"/>
            <a:ext cx="1124342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മക്കള്‍ക്കു൯ടാകുന്ന നല്ല അവസാനത്തിനു ഞങ്ങളെ എല്ലാവരേയും യോഗ്യതയുള്ളവരാക്കണമേ. നീ സ്നേഹിക്കുന്നതും നിന്‍റെ ദൈവത്വത്തിനു ചേര്‍ച്ചയു ള്ളതും പ്രസാദമുള്ളതും ആയ ക്രിസ്തീയ പൂര്‍ണ്ണത ഞങ്ങള്‍ക്കു സൗജന്യം ചെയ്യണമേ. നിനക്കു സ്തുതിയും സ്തോത്രവും എല്ലായ്പോഴും ഞങ്ങള്‍ കരേറ്റിക്കൊള്ളുന്നു.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8683"/>
            <a:ext cx="7622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62635FF2-5BC3-C6EE-7551-60DAE65DA75C}"/>
              </a:ext>
            </a:extLst>
          </p:cNvPr>
          <p:cNvSpPr txBox="1"/>
          <p:nvPr/>
        </p:nvSpPr>
        <p:spPr>
          <a:xfrm>
            <a:off x="9528" y="6092225"/>
            <a:ext cx="804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123025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113224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113224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9621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575654"/>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8290" y="165302"/>
            <a:ext cx="1138371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i="1" dirty="0">
                <a:solidFill>
                  <a:schemeClr val="accent1">
                    <a:lumMod val="50000"/>
                  </a:schemeClr>
                </a:solidFill>
                <a:latin typeface="Noto Serif Malayalam" pitchFamily="2" charset="0"/>
                <a:cs typeface="Noto Serif Malayalam" pitchFamily="2" charset="0"/>
              </a:rPr>
              <a:t>(സെദറാ)... </a:t>
            </a:r>
            <a:r>
              <a:rPr lang="ml-IN" sz="4000" b="1" dirty="0">
                <a:solidFill>
                  <a:srgbClr val="FF0000"/>
                </a:solidFill>
                <a:latin typeface="Noto Serif Malayalam" pitchFamily="2" charset="0"/>
                <a:cs typeface="Noto Serif Malayalam" pitchFamily="2" charset="0"/>
              </a:rPr>
              <a:t>സ്തുതിയും സ്തോത്രവും എല്ലായ്പ്പോഴും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കടങ്ങള്‍ക്കു പരിഹാരവും പാപങ്ങള്‍ക്കു വിമോചനവും എന്നെന്നേക്കും ദൈവത്തിങ്കല്‍ നിന്നു നാം പ്രാപിക്കുമാറാക.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34307" y="167983"/>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60FB290-24ED-76FC-3285-A07672128D6A}"/>
              </a:ext>
            </a:extLst>
          </p:cNvPr>
          <p:cNvSpPr txBox="1"/>
          <p:nvPr/>
        </p:nvSpPr>
        <p:spPr>
          <a:xfrm>
            <a:off x="-10017" y="6269895"/>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83F0A4C-6E8B-8DA4-99BF-B324F6B8B638}"/>
              </a:ext>
            </a:extLst>
          </p:cNvPr>
          <p:cNvSpPr txBox="1"/>
          <p:nvPr/>
        </p:nvSpPr>
        <p:spPr>
          <a:xfrm>
            <a:off x="41867" y="3862224"/>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39793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3" y="1085764"/>
            <a:ext cx="1098106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8" y="674327"/>
            <a:ext cx="1098106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701073"/>
            <a:ext cx="10813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6285" y="1783072"/>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3652" y="0"/>
            <a:ext cx="1106988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ബലഹീനരും പാപികളും ആയ നാം ഉത്തരമായീട്ടു പറയണം, പരിശുദ്ധനായ പിതാവ്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പരിശുദ്ധനായ പുത്രന്‍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ജീവനും വിശുദ്ധിയുമുള്ള റൂഹായും പരിശുദ്ധനാകുന്നു.</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2731" y="0"/>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D6225879-709A-77DC-00F7-ED426BF70FAF}"/>
              </a:ext>
            </a:extLst>
          </p:cNvPr>
          <p:cNvSpPr txBox="1"/>
          <p:nvPr/>
        </p:nvSpPr>
        <p:spPr>
          <a:xfrm>
            <a:off x="188304" y="3628731"/>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EB03F512-42BF-C6BF-B90E-E4616B0D17E5}"/>
              </a:ext>
            </a:extLst>
          </p:cNvPr>
          <p:cNvSpPr txBox="1"/>
          <p:nvPr/>
        </p:nvSpPr>
        <p:spPr>
          <a:xfrm>
            <a:off x="223474" y="6077274"/>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DC5A45F0-13CA-043D-77EE-5BFB1F0841AB}"/>
              </a:ext>
            </a:extLst>
          </p:cNvPr>
          <p:cNvSpPr txBox="1"/>
          <p:nvPr/>
        </p:nvSpPr>
        <p:spPr>
          <a:xfrm>
            <a:off x="136182" y="2987413"/>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1" name="TextBox 10">
            <a:extLst>
              <a:ext uri="{FF2B5EF4-FFF2-40B4-BE49-F238E27FC236}">
                <a16:creationId xmlns:a16="http://schemas.microsoft.com/office/drawing/2014/main" id="{1D8E4E7E-4835-7E74-7112-A52602B13705}"/>
              </a:ext>
            </a:extLst>
          </p:cNvPr>
          <p:cNvSpPr txBox="1"/>
          <p:nvPr/>
        </p:nvSpPr>
        <p:spPr>
          <a:xfrm>
            <a:off x="202731" y="4835405"/>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931358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78997"/>
            <a:ext cx="115025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67560"/>
            <a:ext cx="115025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94306"/>
            <a:ext cx="113267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4337"/>
            <a:ext cx="9386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9351" y="4494530"/>
            <a:ext cx="7599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449365" y="24081"/>
            <a:ext cx="1179092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ജ്ഞാനം വിളിച്ചുപറയുന്നു, നാമെല്ലാവരും ഭംഗിയോടെ നിന്നു ബഹുമാനമുള്ള പട്ടക്കാരന്‍റെ പിന്നാലെ ചൊല്ലണം.</a:t>
            </a:r>
            <a:endParaRPr lang="en-IN"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algn="ctr"/>
            <a:r>
              <a:rPr lang="ml-IN" sz="4000" b="1" u="sng" dirty="0">
                <a:solidFill>
                  <a:schemeClr val="accent1">
                    <a:lumMod val="50000"/>
                  </a:schemeClr>
                </a:solidFill>
                <a:latin typeface="Noto Serif Malayalam" pitchFamily="2" charset="0"/>
                <a:cs typeface="Noto Serif Malayalam" pitchFamily="2" charset="0"/>
              </a:rPr>
              <a:t>നിഖ്യാ വിശ്വാസപ്രമാണം</a:t>
            </a:r>
            <a:endParaRPr lang="en-US" sz="4000" b="1" u="sng" dirty="0">
              <a:solidFill>
                <a:schemeClr val="accent1">
                  <a:lumMod val="50000"/>
                </a:schemeClr>
              </a:solidFill>
              <a:latin typeface="Noto Serif Malayalam" pitchFamily="2" charset="0"/>
              <a:cs typeface="Noto Serif Malayalam" pitchFamily="2" charset="0"/>
            </a:endParaRPr>
          </a:p>
          <a:p>
            <a:pPr algn="ctr"/>
            <a:endParaRPr lang="ml-IN" sz="4000" b="1" i="1" dirty="0">
              <a:solidFill>
                <a:srgbClr val="00B050"/>
              </a:solidFill>
              <a:latin typeface="Noto Serif Malayalam" pitchFamily="2" charset="0"/>
              <a:cs typeface="Noto Serif Malayalam" pitchFamily="2" charset="0"/>
            </a:endParaRPr>
          </a:p>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പിതാവായ സര്‍വ്വശക്തനായ-</a:t>
            </a:r>
          </a:p>
          <a:p>
            <a:pPr defTabSz="685800"/>
            <a:endParaRPr lang="en-US" sz="4000" b="1" dirty="0">
              <a:solidFill>
                <a:schemeClr val="tx1"/>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ആകാശത്തിന്‍റെയും ഭൂമിയുടെയും- കാണപ്പെടുന്നവയും കാണപ്പെടാത്തവയുമായ- സകലത്തിന്‍റെയും സ്രഷ്ടാവായ- സത്യൈക ദൈവത്തില്‍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659" y="3101847"/>
            <a:ext cx="7197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9233104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596" y="411437"/>
            <a:ext cx="1105240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531" y="0"/>
            <a:ext cx="1105240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425" y="26746"/>
            <a:ext cx="108835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25185" y="1632266"/>
            <a:ext cx="815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9932" y="396136"/>
            <a:ext cx="11302068"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ദൈവത്തിന്‍റെ ഏക പുത്രനും-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സര്‍വ്വലോകങ്ങള്‍ക്കും മുന്‍പെ പിതാവില്‍ നിന്നു ജനിച്ചവനും- പ്രകാശത്തില്‍ നിന്നുള്ള പ്രകാശവും- സത്യദൈവത്തില്‍ നിന്നുള്ള സത്യദൈവവും- ജനിച്ചവനും സൃഷ്ടി അല്ലാത്തവനും- തത്വത്തില്‍ പിതാവിനോട് ഏകത്വമുള്ളവനും- സകല സൃഷ്ടിക്കും മുഖാന്തരമായവനും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74911" y="396136"/>
            <a:ext cx="7822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4351241"/>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6" y="639688"/>
            <a:ext cx="1114821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1" y="228251"/>
            <a:ext cx="1114821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5" y="254997"/>
            <a:ext cx="109778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465" y="655077"/>
            <a:ext cx="87316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1961" y="624387"/>
            <a:ext cx="1140003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മനുഷ്യരായ ഞങ്ങള്‍ക്കും ഞങ്ങളുടെ രക്ഷയ്ക്കുംവേ൯ടി- സ്വര്‍ഗ്ഗത്തില്‍ നിന്നും ഇറങ്ങി- വിശുദ്ധ റൂഹായാല്‍ കന്യക മറിയാമില്‍നിന്നു ജഡം ധരിച്ച് മനുഷ്യനായി- പൊന്തിയോസ് പീലാത്തോസിന്‍റെ നാളുകളില്‍- ഞങ്ങള്‍ക്കു വേ൯ടി ക്രൂശിക്കപ്പെട്ട്- കഷ്ടത അനുഭവിച്ച് മരിച്ച് അടക്കപ്പെട്ട്- തിരുഹിതപ്രകാരം മൂന്നാംദിവസം ഉയിര്‍ത്തെഴുന്നേറ്റ് .... </a:t>
            </a:r>
          </a:p>
        </p:txBody>
      </p:sp>
    </p:spTree>
    <p:extLst>
      <p:ext uri="{BB962C8B-B14F-4D97-AF65-F5344CB8AC3E}">
        <p14:creationId xmlns:p14="http://schemas.microsoft.com/office/powerpoint/2010/main" val="2037935970"/>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3247" y="947465"/>
            <a:ext cx="111499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08182" y="536028"/>
            <a:ext cx="1114995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97076" y="562774"/>
            <a:ext cx="109795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5858" y="962854"/>
            <a:ext cx="89232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2583" y="932163"/>
            <a:ext cx="1140181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സ്വര്‍ഗ്ഗത്തിലേക്ക് കരേറി- തന്‍റെ പിതാവിന്‍റെ വലത്തു ഭാഗത്തിരിക്കുന്നവനും- അവസാനമില്ലാത്ത രാജത്വമുള്ളവനും- ജീവിച്ചിരിക്കുന്നവരേയും മരിച്ചവരേയും വിധിപ്പാന്‍- തന്‍റെ മഹാ പ്രഭാവത്തോടെ ഇനിയും വരുവാനിരിക്കുന്നവനുമായ- യേശുമ്ശിഹാ ആയ ഏക കര്‍ത്താവിലും ഞങ്ങള്‍ വിശ്വസിക്കുന്നു.</a:t>
            </a:r>
          </a:p>
        </p:txBody>
      </p:sp>
    </p:spTree>
    <p:extLst>
      <p:ext uri="{BB962C8B-B14F-4D97-AF65-F5344CB8AC3E}">
        <p14:creationId xmlns:p14="http://schemas.microsoft.com/office/powerpoint/2010/main" val="392054444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7939" y="331913"/>
            <a:ext cx="1108434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2874" y="-79524"/>
            <a:ext cx="1108434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1768" y="-52778"/>
            <a:ext cx="109149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83" y="1557928"/>
            <a:ext cx="9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7274" y="316610"/>
            <a:ext cx="113347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സകലത്തേയും ജീവിപ്പിക്കുന്ന കര്‍ത്താവും-</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പിതാവില്‍നിന്നു പുറപ്പെട്ട്- പിതാവിനോടും പുത്രനോടുംകൂടെ വന്ദിക്കപ്പെട്ട് സ്തുതിക്കപ്പെടുന്നവനും- നിബ്യന്മാരും ശ്ലീഹന്മാരും മുഖാന്തരം സംസാരിച്ചവനുമായ- ജീവനും വിശുദ്ധിയുമുള്ള ഏക റൂഹായിലും- കാതോലികവും അപ്പോസ്തോലികവുമായ ഏക വിശുദ്ധ സഭയിലും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6347" y="339249"/>
            <a:ext cx="89159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70339118"/>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074198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074198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5778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660" y="1213770"/>
            <a:ext cx="78823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07371" y="8834"/>
            <a:ext cx="1098463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പാപമോചനത്തിനുള്ള മാമോദീസാ-</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ഒന്നുമാത്രം എന്നു ഞങ്ങള്‍ ഏറ്റുപറഞ്ഞ്- മരിച്ചവരുടെ ഉയിര്‍ത്തെഴുന്നേല്പിനും- വരുവാനിരിക്കുന്ന ലോകത്തി ലെ പുതിയ ജീവനും- ഞങ്ങള്‍ നോക്കിപ്പാര്‍ക്കയും ചെയ്യുന്നു.  ആമേന്‍.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ബാറെക്മാര്‍ സ്തൗമന്‍കാലോ-സ്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1697" y="27602"/>
            <a:ext cx="8072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8329" y="6111914"/>
            <a:ext cx="8106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85660" y="4887079"/>
            <a:ext cx="105778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11745216"/>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name="birthday">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4" name="Birthday and Wedding Anniversaries"/>
          <p:cNvSpPr txBox="1"/>
          <p:nvPr/>
        </p:nvSpPr>
        <p:spPr>
          <a:xfrm>
            <a:off x="57151" y="1997839"/>
            <a:ext cx="12077699" cy="286232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square" lIns="34289" rIns="34289">
            <a:spAutoFit/>
            <a:scene3d>
              <a:camera prst="orthographicFront"/>
              <a:lightRig rig="threePt" dir="t"/>
            </a:scene3d>
            <a:sp3d extrusionH="57150">
              <a:bevelT w="82550" h="38100" prst="coolSlant"/>
            </a:sp3d>
          </a:bodyPr>
          <a:lstStyle>
            <a:lvl1pPr algn="ctr">
              <a:defRPr sz="4400"/>
            </a:lvl1pPr>
          </a:lstStyle>
          <a:p>
            <a:r>
              <a:rPr lang="ml-IN" sz="6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ജന്മദിന സ്തോത്രം</a:t>
            </a:r>
            <a:endParaRPr lang="en-US" sz="6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a:p>
            <a:r>
              <a:rPr lang="en-US" sz="60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rPr>
              <a:t>&amp;</a:t>
            </a:r>
            <a:endParaRPr lang="ml-IN" sz="60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endParaRPr>
          </a:p>
          <a:p>
            <a:r>
              <a:rPr lang="ml-IN" sz="6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വിവാഹവാര്‍ഷിക സ്തോത്രം</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Goudy Bookletter 1911" panose="02000503000000000000" pitchFamily="2" charset="0"/>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name="second_lesson">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7" name="ttt"/>
          <p:cNvSpPr txBox="1"/>
          <p:nvPr/>
        </p:nvSpPr>
        <p:spPr>
          <a:xfrm>
            <a:off x="1471179" y="2719192"/>
            <a:ext cx="9249646" cy="1419619"/>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38100" h="38100" prst="angle"/>
            </a:sp3d>
          </a:bodyPr>
          <a:lstStyle>
            <a:lvl1pPr algn="ctr">
              <a:defRPr sz="7100"/>
            </a:lvl1pPr>
          </a:lstStyle>
          <a:p>
            <a:r>
              <a:rPr lang="ml-IN" sz="8625"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സ്തോത്രകാഴ്ച </a:t>
            </a:r>
            <a:endParaRPr sz="495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0" name="Sermon"/>
          <p:cNvSpPr txBox="1"/>
          <p:nvPr/>
        </p:nvSpPr>
        <p:spPr>
          <a:xfrm>
            <a:off x="2492290" y="2396026"/>
            <a:ext cx="7207420" cy="20890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38100" h="38100" prst="angle"/>
            </a:sp3d>
          </a:bodyPr>
          <a:lstStyle>
            <a:lvl1pPr algn="ctr">
              <a:defRPr sz="10000"/>
            </a:lvl1pPr>
          </a:lstStyle>
          <a:p>
            <a:r>
              <a:rPr lang="ml-IN" sz="12975"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പ്രസംഗം</a:t>
            </a:r>
            <a:endParaRPr sz="12975"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0" name="Sermon"/>
          <p:cNvSpPr txBox="1"/>
          <p:nvPr/>
        </p:nvSpPr>
        <p:spPr>
          <a:xfrm>
            <a:off x="2652591" y="2598005"/>
            <a:ext cx="6886820" cy="1685077"/>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82550" h="38100" prst="coolSlant"/>
            </a:sp3d>
          </a:bodyPr>
          <a:lstStyle>
            <a:lvl1pPr algn="ctr">
              <a:defRPr sz="10000"/>
            </a:lvl1pPr>
          </a:lstStyle>
          <a:p>
            <a:r>
              <a:rPr lang="ml-IN" sz="1035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പ്രാർത്ഥന</a:t>
            </a:r>
            <a:endParaRPr sz="1035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827244661"/>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C00000"/>
                </a:solidFill>
                <a:latin typeface="+mj-lt"/>
                <a:cs typeface="Noto Serif Malayalam" pitchFamily="2" charset="0"/>
              </a:rPr>
              <a:t>Please follow the below order for Holy Communion</a:t>
            </a:r>
            <a:endParaRPr lang="ml-IN" sz="6000" b="1" dirty="0">
              <a:solidFill>
                <a:srgbClr val="C00000"/>
              </a:solidFill>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Choir</a:t>
            </a:r>
          </a:p>
        </p:txBody>
      </p:sp>
    </p:spTree>
    <p:extLst>
      <p:ext uri="{BB962C8B-B14F-4D97-AF65-F5344CB8AC3E}">
        <p14:creationId xmlns:p14="http://schemas.microsoft.com/office/powerpoint/2010/main" val="31861549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91344" y="932164"/>
            <a:ext cx="11809313" cy="58246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5400" b="1"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5400" b="1" u="sng"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rPr>
              <a:t>കുമ്പസാര പ്രാര്‍ത്ഥന </a:t>
            </a:r>
            <a:endParaRPr lang="en-US" sz="5400" b="1" u="sng"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സര്‍വ്വശക്തിയുള്ള ബാവാതമ്പുരാനേ- നിനക്കു വിരോധമായും, ലോകത്തെ രക്ഷിപ്പാനായി- തന്‍റെ കൃപയാല്‍- വിശുദ്ധ കന്യക മറിയാമില്‍ നിന്ന് ജനിച്ച്- ഞങ്ങള്‍ക്കുവേ൯ടി കഷ്ടത അനുഭവിച്ചു മരിച്ചു- ഞങ്ങള്‍ക്കു രക്ഷ നല്‍കിയ മ്ശിഹാ തമ്പുരാനേ- നിനക്കു വിരോധമായും ....</a:t>
            </a:r>
          </a:p>
        </p:txBody>
      </p:sp>
    </p:spTree>
    <p:extLst>
      <p:ext uri="{BB962C8B-B14F-4D97-AF65-F5344CB8AC3E}">
        <p14:creationId xmlns:p14="http://schemas.microsoft.com/office/powerpoint/2010/main" val="667260805"/>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091" y="1835809"/>
            <a:ext cx="1192267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091" y="1874433"/>
            <a:ext cx="1192267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80407" y="1640577"/>
            <a:ext cx="117404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30" y="1239940"/>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സത്യമായി അനുതപിക്കുന്നവരെ കൈക്കൊള്ളുമെന്നു- നീ ചെയ്തിരിക്കുന്ന വാഗ്ദത്തം ഞാന്‍ വിശ്വസിച്ച്</a:t>
            </a:r>
          </a:p>
        </p:txBody>
      </p:sp>
    </p:spTree>
    <p:extLst>
      <p:ext uri="{BB962C8B-B14F-4D97-AF65-F5344CB8AC3E}">
        <p14:creationId xmlns:p14="http://schemas.microsoft.com/office/powerpoint/2010/main" val="3675473202"/>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27655" y="153802"/>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02590" y="-257635"/>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08516" y="-230889"/>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2875" y="1239940"/>
            <a:ext cx="1190625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സകലത്തിലും പിഴച്ചു എന്നു ഞാന്‍ ഏറ്റു പറയുന്നു. വിചാരത്തിലും- വചനത്തിലും- പ്രവര്‍ത്തിയിലും ഞാന്‍ പിഴച്ചു. നിന്‍റെ കല്പനകള്‍ എല്ലാം ഞാന്‍ ലംഘിച്ചു- നിന്‍റെ ശിക്ഷയ്ക്കു പാത്രമാകയും ചെയ്തിരിക്കുന്നു. കാരുണ്യവാനും കൃപനിറഞ്ഞവനുമായ കര്‍ത്താവേ- ചുങ്കക്കാരനെയും- ആ പാപിയായ സ്ത്രീയേയും ....</a:t>
            </a:r>
          </a:p>
        </p:txBody>
      </p:sp>
    </p:spTree>
    <p:extLst>
      <p:ext uri="{BB962C8B-B14F-4D97-AF65-F5344CB8AC3E}">
        <p14:creationId xmlns:p14="http://schemas.microsoft.com/office/powerpoint/2010/main" val="3895145358"/>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25879" y="932164"/>
            <a:ext cx="11740243"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കുരിശില്‍ വച്ച് കള്ളനേയും കൈക്കൊ൯ട പ്രകാരം- എന്നേയും കൈക്കൊ൯ട്- നിന്‍റെ തിരുവചനത്തിന്‍റെ തണുപ്പാല്‍- എന്നെ ആശ്വസിപ്പിക്കേണമേ. കര്‍ത്താവേ- ഞാന്‍ അനുഭവിക്കുന്ന തിരുശരീരവും തിരുരക്തവും- എനിക്കു ശിക്ഷാവിധിക്കും കുറ്റത്തിന്നും ആയിത്തീരാതെ- ജീവനും രക്ഷക്കും ആക്കിത്തീര്‍ക്കണമേ.  ആമേന്‍.</a:t>
            </a:r>
          </a:p>
        </p:txBody>
      </p:sp>
    </p:spTree>
    <p:extLst>
      <p:ext uri="{BB962C8B-B14F-4D97-AF65-F5344CB8AC3E}">
        <p14:creationId xmlns:p14="http://schemas.microsoft.com/office/powerpoint/2010/main" val="254658647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9724434"/>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8729" y="624387"/>
            <a:ext cx="118545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മനുഷ്യരുടെ അന്യായങ്ങളെ ക്ഷമിക്കുന്നവനും പാപികളുടെ മരണത്തില്‍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ഇഷ്ടമില്ലാ ത്തവനുമായ സര്‍വ്വശക്തിയുള്ള ദൈവമായ കര്‍ത്താവേ</a:t>
            </a:r>
          </a:p>
        </p:txBody>
      </p:sp>
    </p:spTree>
    <p:extLst>
      <p:ext uri="{BB962C8B-B14F-4D97-AF65-F5344CB8AC3E}">
        <p14:creationId xmlns:p14="http://schemas.microsoft.com/office/powerpoint/2010/main" val="902803393"/>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6072" y="1239940"/>
            <a:ext cx="1191985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ഹൃദയ കൈകളെ നിങ്കലേക്കു നീട്ടി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 ലംഘനങ്ങളുടെയും മോചനം നിന്നോടു യാചിച്ചു കൊള്ളുന്നു. ഞാന്‍ മുഴുവനും നിങ്കലായിരിപ്പാനും നിന്‍റെ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ദിവ്യ രഹസ്യങ്ങളുടെ ദാനം നിന്നില്‍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നിന്നുലഭിപ്പാനും ആയി ഞാന്‍ അയോഗ്യനെങ്കിലും എതിരാളികളുടെ സകല വ്യാപാരങ്ങളില്‍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ബോധത്തെയും </a:t>
            </a:r>
          </a:p>
        </p:txBody>
      </p:sp>
    </p:spTree>
    <p:extLst>
      <p:ext uri="{BB962C8B-B14F-4D97-AF65-F5344CB8AC3E}">
        <p14:creationId xmlns:p14="http://schemas.microsoft.com/office/powerpoint/2010/main" val="3391985344"/>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932164"/>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ദുര്‍മ്മോഹത്തോടെ നോക്കാതിരിപ്പാന്‍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കണ്ണുകളെയും വ്യര്‍ത്ഥ കാര്യങ്ങളെ കേള്‍ക്കാതിരിപ്പാന്‍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ചെവി കളെയും വെറുക്കത്തക്ക പ്രവൃത്തികളില്‍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കൈകളെയും നിന്നാല്‍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പ്രയോഗിക്കപ്പെടത്തക്ക വണ്ണം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അന്തരംഗങ്ങളെയും കാത്തു കൊള്ളണമെന്ന് നിന്നോടു ഞാന്‍ അപേക്ഷിക്കുന്നു ആമേന്‍</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p>
        </p:txBody>
      </p:sp>
    </p:spTree>
    <p:extLst>
      <p:ext uri="{BB962C8B-B14F-4D97-AF65-F5344CB8AC3E}">
        <p14:creationId xmlns:p14="http://schemas.microsoft.com/office/powerpoint/2010/main" val="1011691144"/>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6097" y="316610"/>
            <a:ext cx="11546891"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സത്യമായി അനുതപിച്ച് തങ്ങളുടെ പാപങ്ങളെ ദൈവ സന്നിധിയില്‍ ഏറ്റുപറഞ്ഞിരിക്കുന്ന നിങ്ങള്‍ ഓരോരുത്ത രോടും കരുണാ സമ്പന്നനായ ദൈവം മനസ്സലിഞ്ഞ് സകല പാപങ്ങളും ക്ഷമിച്ചിരിക്കുന്നു. തന്നോടുള്ള നിരന്തര കൂട്ടായ്മയിലും പുതുജീവനിലും നിലനില്പാന്‍ പരിശുദ്ധാ ത്മാവ് നിങ്ങളെ ശക്തീകരിച്ച് വഴിനടത്തുമാറാകട്ടെ.</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0090" y="270142"/>
            <a:ext cx="90828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5037" y="5761762"/>
            <a:ext cx="960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64519082"/>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885483"/>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28614-988F-2F18-C933-28A9D1DC3DF6}"/>
            </a:ext>
          </a:extLst>
        </p:cNvPr>
        <p:cNvGrpSpPr/>
        <p:nvPr/>
      </p:nvGrpSpPr>
      <p:grpSpPr>
        <a:xfrm>
          <a:off x="0" y="0"/>
          <a:ext cx="0" cy="0"/>
          <a:chOff x="0" y="0"/>
          <a:chExt cx="0" cy="0"/>
        </a:xfrm>
      </p:grpSpPr>
      <p:sp>
        <p:nvSpPr>
          <p:cNvPr id="44" name="ANTE-COMMUNION…">
            <a:extLst>
              <a:ext uri="{FF2B5EF4-FFF2-40B4-BE49-F238E27FC236}">
                <a16:creationId xmlns:a16="http://schemas.microsoft.com/office/drawing/2014/main" id="{5248A30B-6F98-0B02-9671-38CE50F288A1}"/>
              </a:ext>
            </a:extLst>
          </p:cNvPr>
          <p:cNvSpPr txBox="1"/>
          <p:nvPr/>
        </p:nvSpPr>
        <p:spPr>
          <a:xfrm>
            <a:off x="849968" y="407937"/>
            <a:ext cx="1123629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C47935A6-CFF4-95B1-B4BA-7F22991AB564}"/>
              </a:ext>
            </a:extLst>
          </p:cNvPr>
          <p:cNvSpPr txBox="1"/>
          <p:nvPr/>
        </p:nvSpPr>
        <p:spPr>
          <a:xfrm>
            <a:off x="824903" y="-3500"/>
            <a:ext cx="1123629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19C7AE5E-C8D9-A552-4E33-B8E6C3E1BC5E}"/>
              </a:ext>
            </a:extLst>
          </p:cNvPr>
          <p:cNvSpPr txBox="1"/>
          <p:nvPr/>
        </p:nvSpPr>
        <p:spPr>
          <a:xfrm>
            <a:off x="213797" y="23246"/>
            <a:ext cx="110645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D44C5451-D7ED-2ED1-9758-FD1832A0B630}"/>
              </a:ext>
            </a:extLst>
          </p:cNvPr>
          <p:cNvSpPr txBox="1"/>
          <p:nvPr/>
        </p:nvSpPr>
        <p:spPr>
          <a:xfrm>
            <a:off x="82562" y="2805754"/>
            <a:ext cx="742341"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chemeClr val="tx1"/>
                </a:solidFill>
                <a:latin typeface="Noto Serif Malayalam" pitchFamily="2" charset="0"/>
                <a:cs typeface="Noto Serif Malayalam" pitchFamily="2" charset="0"/>
              </a:rPr>
              <a:t>ജ:</a:t>
            </a:r>
            <a:endParaRPr lang="en-US" sz="36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2C507966-5E72-52A6-EB6F-6A3FA2F3705D}"/>
              </a:ext>
            </a:extLst>
          </p:cNvPr>
          <p:cNvSpPr txBox="1"/>
          <p:nvPr/>
        </p:nvSpPr>
        <p:spPr>
          <a:xfrm>
            <a:off x="849968" y="0"/>
            <a:ext cx="11342032"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എന്‍റെ സഹോദരരും പ്രധാനികളുമേ, ഈ ശുശ്രൂഷ കൈക്കൊള്ളപ്പെടുവാനായി എന്നോടുകൂടെ നിങ്ങളും പ്രാര്‍ത്ഥിപ്പീന്‍.</a:t>
            </a:r>
            <a:endParaRPr lang="en-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(ജനം താഴെയുള്ള ഗീതം ചൊല്ലണം)</a:t>
            </a:r>
            <a:endParaRPr lang="en-US"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endParaRPr lang="ml-IN" sz="1000" b="1" i="1"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 വാതിലില്‍ മുട്ടുന്നു-അടിയങ്ങള്‍-</a:t>
            </a:r>
            <a:b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b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നിന്നാലയം ചേര്‍ന്നിന്നു ഞങ്ങളനുഗ്ര-ഹമിരക്കുന്നു-</a:t>
            </a:r>
            <a:b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b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ഗുണവാനേ, നിന്‍ സ-ത്യ-ത്താല്‍, ശുദ്ധീകരിക്ക നീ ഞങ്ങളെ</a:t>
            </a:r>
          </a:p>
        </p:txBody>
      </p:sp>
      <p:sp>
        <p:nvSpPr>
          <p:cNvPr id="9" name="TextBox 8">
            <a:extLst>
              <a:ext uri="{FF2B5EF4-FFF2-40B4-BE49-F238E27FC236}">
                <a16:creationId xmlns:a16="http://schemas.microsoft.com/office/drawing/2014/main" id="{83510271-2739-7A6D-116C-CDB6D6D48350}"/>
              </a:ext>
            </a:extLst>
          </p:cNvPr>
          <p:cNvSpPr txBox="1"/>
          <p:nvPr/>
        </p:nvSpPr>
        <p:spPr>
          <a:xfrm>
            <a:off x="128759" y="50203"/>
            <a:ext cx="703063"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FF0000"/>
                </a:solidFill>
                <a:latin typeface="Noto Serif Malayalam" pitchFamily="2" charset="0"/>
                <a:cs typeface="Noto Serif Malayalam" pitchFamily="2" charset="0"/>
              </a:rPr>
              <a:t>പ:</a:t>
            </a:r>
            <a:endParaRPr lang="en-US" sz="36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12509562"/>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24353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24353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22452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0032" y="4326864"/>
            <a:ext cx="8215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36405" y="26746"/>
            <a:ext cx="1135559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ഈ സമയത്ത് പരിപൂര്‍ണ്ണമായ സ്നേഹവും ഐകമത്യവും സമാധാനവും ഞങ്ങള്‍ക്കു നല്‍കണമേ. ഞങ്ങള്‍ നിനക്കും നിന്‍റെ ഏകപുത്രനും, പരിശുദ്ധറൂഹായ്ക്കും സ്തുതിയും സ്തോത്രവും കരേറ്റുവാനായിട്ടു തന്നെ ഹോശോ...</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സമാധാനമു൯ടായിരിക്കട്ടെ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9F51111B-8111-AC0D-6816-BB3D1BEE49B6}"/>
              </a:ext>
            </a:extLst>
          </p:cNvPr>
          <p:cNvSpPr txBox="1"/>
          <p:nvPr/>
        </p:nvSpPr>
        <p:spPr>
          <a:xfrm>
            <a:off x="-10552" y="5506122"/>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45876430"/>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81" y="411437"/>
            <a:ext cx="1142779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5016" y="0"/>
            <a:ext cx="1142779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910" y="26746"/>
            <a:ext cx="112531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036" y="44659"/>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8149" y="26746"/>
            <a:ext cx="11427793"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നമ്മുടെ ദൈവമായ കര്‍ത്താവിന്‍റെ സ്നേഹത്താല്‍ പരിശുദ്ധവും ദൈവീകവുമായ ചുംബനം കൊ൯ട് നാം എല്ലാവരും തമ്മില്‍ തമ്മില്‍ സമാധാനം കൊടുക്കണം. </a:t>
            </a:r>
          </a:p>
          <a:p>
            <a:pPr algn="ctr" defTabSz="685800"/>
            <a:r>
              <a:rPr lang="ml-IN" sz="3200" b="1" i="1"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rPr>
              <a:t>(ഇവിടെ തമ്മില്‍തമ്മില്‍ കൈയ്യസൂരി കൊടുക്കണം)</a:t>
            </a: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മ്ശിഹാതമ്പുരാന്‍റെ സ്നേഹവും- സമാധാനവും- സര്‍വ്വദാ-ഞങ്ങളുടെ ഇടയില്‍ വസിക്കുമാറാകണമേ.</a:t>
            </a:r>
          </a:p>
        </p:txBody>
      </p:sp>
      <p:sp>
        <p:nvSpPr>
          <p:cNvPr id="4" name="TextBox 3">
            <a:extLst>
              <a:ext uri="{FF2B5EF4-FFF2-40B4-BE49-F238E27FC236}">
                <a16:creationId xmlns:a16="http://schemas.microsoft.com/office/drawing/2014/main" id="{C074C917-7D3A-BF65-1EF9-DFF3FD0A8822}"/>
              </a:ext>
            </a:extLst>
          </p:cNvPr>
          <p:cNvSpPr txBox="1"/>
          <p:nvPr/>
        </p:nvSpPr>
        <p:spPr>
          <a:xfrm>
            <a:off x="73156" y="4866635"/>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1223917"/>
            <a:ext cx="9325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28217407"/>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4111" y="384691"/>
            <a:ext cx="1273176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9046" y="-26746"/>
            <a:ext cx="1273176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7940" y="0"/>
            <a:ext cx="125371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4153" y="2609868"/>
            <a:ext cx="8411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6988" y="17668"/>
            <a:ext cx="1140501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ലഭിച്ചിരിക്കുന്ന ഈ വിശുദ്ധ സമാധാനത്തിനു ശേഷം കരുണയുള്ള കര്‍ത്താവിന്‍റെ മുന്‍പാകെ നമ്മുടെ തലകളെ നാം വണക്കണം. </a:t>
            </a: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കൃപയുള്ള ഞങ്ങളുടെ കര്‍ത്താവും ദൈവവുമേ, തിരു- സന്നിധിയില്‍ ഞങ്ങളുടെ തലകളെ ഞങ്ങള്‍ വണക്കുന്നു.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ശാശ്വതമായ നിന്‍റെ വാഴ്വുകളാല്‍ ഞങ്ങളെ എല്ലാവരെയും നീ വാഴ്ത്തണമേ.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040383"/>
            <a:ext cx="79663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7681"/>
            <a:ext cx="10389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52954682"/>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4" y="384693"/>
            <a:ext cx="126720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89" y="-26744"/>
            <a:ext cx="126720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3" y="2"/>
            <a:ext cx="124784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6692" y="3758111"/>
            <a:ext cx="8371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4621" y="101030"/>
            <a:ext cx="1123846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tabLst>
                <a:tab pos="1198563" algn="l"/>
              </a:tabLst>
            </a:pP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നിന്‍റെയും നിന്‍റെ ഏക പുത്രന്‍റെയും നിന്‍റെ വിശുദ്ധ റൂഹായുടെയും തിരുവിഷ്ടം ചെയ്വാന്‍ ഞങ്ങളെ യോഗ്യതയുള്ളവരാക്കുകയും ചെയ്യണമേ. ഹോശോ...</a:t>
            </a:r>
          </a:p>
          <a:p>
            <a:pPr defTabSz="685800">
              <a:tabLst>
                <a:tab pos="1198563" algn="l"/>
              </a:tabLst>
            </a:pPr>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tabLst>
                <a:tab pos="1198563" algn="l"/>
              </a:tabLst>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tabLst>
                <a:tab pos="1198563" algn="l"/>
              </a:tabLst>
            </a:pPr>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tabLst>
                <a:tab pos="1198563" algn="l"/>
              </a:tabLst>
            </a:pP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നാം എല്ലാവരും ഭംഗിയോടും, ഭയത്തോടും വണക്കത്തോടും, വെടിപ്പോടും, വിശുദ്ധിയോടും, ....</a:t>
            </a:r>
          </a:p>
        </p:txBody>
      </p:sp>
      <p:sp>
        <p:nvSpPr>
          <p:cNvPr id="9" name="TextBox 8">
            <a:extLst>
              <a:ext uri="{FF2B5EF4-FFF2-40B4-BE49-F238E27FC236}">
                <a16:creationId xmlns:a16="http://schemas.microsoft.com/office/drawing/2014/main" id="{AF04FD4A-4DD7-3F7A-C919-85E4E6B2DBDA}"/>
              </a:ext>
            </a:extLst>
          </p:cNvPr>
          <p:cNvSpPr txBox="1"/>
          <p:nvPr/>
        </p:nvSpPr>
        <p:spPr>
          <a:xfrm>
            <a:off x="177745" y="26959"/>
            <a:ext cx="79290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49672" y="4987620"/>
            <a:ext cx="103407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394915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EC5F4-6993-0E28-7C41-BA81230BFB46}"/>
            </a:ext>
          </a:extLst>
        </p:cNvPr>
        <p:cNvGrpSpPr/>
        <p:nvPr/>
      </p:nvGrpSpPr>
      <p:grpSpPr>
        <a:xfrm>
          <a:off x="0" y="0"/>
          <a:ext cx="0" cy="0"/>
          <a:chOff x="0" y="0"/>
          <a:chExt cx="0" cy="0"/>
        </a:xfrm>
      </p:grpSpPr>
      <p:sp>
        <p:nvSpPr>
          <p:cNvPr id="44" name="ANTE-COMMUNION…">
            <a:extLst>
              <a:ext uri="{FF2B5EF4-FFF2-40B4-BE49-F238E27FC236}">
                <a16:creationId xmlns:a16="http://schemas.microsoft.com/office/drawing/2014/main" id="{8FCEE2B5-BA58-0481-5F7C-1A10497EB279}"/>
              </a:ext>
            </a:extLst>
          </p:cNvPr>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651C3027-A293-3105-246D-836E68470ACC}"/>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764BCBF5-13DE-5489-D79A-F9FC6D3ED8A2}"/>
              </a:ext>
            </a:extLst>
          </p:cNvPr>
          <p:cNvSpPr txBox="1"/>
          <p:nvPr/>
        </p:nvSpPr>
        <p:spPr>
          <a:xfrm>
            <a:off x="738626" y="1035050"/>
            <a:ext cx="11453374" cy="465225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അഹരോന്‍ അണച്ച ധൂപംപോല്‍ പ്രാര്‍ത്ഥന-സ്വീകരിക്ക നിനുവര്‍ യാചനയതുപോലെ ശുശ്രൂ-ഷ കൈക്കൊള്‍ക കടലില്‍ യോനായ്ക്ക-രുളി -യപോല്‍ - അടിയാര്‍ക്കുത്തരമ-രുളീടുക.</a:t>
            </a:r>
          </a:p>
        </p:txBody>
      </p:sp>
      <p:sp>
        <p:nvSpPr>
          <p:cNvPr id="5" name="Rectangle 3">
            <a:extLst>
              <a:ext uri="{FF2B5EF4-FFF2-40B4-BE49-F238E27FC236}">
                <a16:creationId xmlns:a16="http://schemas.microsoft.com/office/drawing/2014/main" id="{D7691D05-A398-7BBF-E4AD-BD38D491AF7A}"/>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63E133C4-536F-879A-9515-9D95E04D28AD}"/>
              </a:ext>
            </a:extLst>
          </p:cNvPr>
          <p:cNvSpPr txBox="1"/>
          <p:nvPr/>
        </p:nvSpPr>
        <p:spPr>
          <a:xfrm>
            <a:off x="74664" y="1069619"/>
            <a:ext cx="713655" cy="992577"/>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3168098"/>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25525" y="884966"/>
            <a:ext cx="1113396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200460" y="473529"/>
            <a:ext cx="1113396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89354" y="500275"/>
            <a:ext cx="109638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49426" y="500275"/>
            <a:ext cx="10989527"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സ്നേഹത്തോടും, അറിവില്‍ സത്യവിശ്വാസത്തോടും, ദൈവഭക്തിയോടുംനിന്നു, നമ്മുടെ മുമ്പാകെ വെക്കപ്പെ ട്ടിരിക്കുന്ന ഈ വിശുദ്ധ കുര്‍ബ്ബാനയില്‍ സൂക്ഷിക്കണം. സകലത്തിനും ഉടയവനായ പിതാവായ ദൈവത്തിനു കൃപയും സമാധാനവും സ്തോത്രവുമാകുന്ന </a:t>
            </a:r>
          </a:p>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ബലി, നിരപ്പിലും സമാധാനത്തിലും അണക്കപ്പെടുന്നു.</a:t>
            </a:r>
          </a:p>
        </p:txBody>
      </p:sp>
      <p:sp>
        <p:nvSpPr>
          <p:cNvPr id="6" name="TextBox 5">
            <a:extLst>
              <a:ext uri="{FF2B5EF4-FFF2-40B4-BE49-F238E27FC236}">
                <a16:creationId xmlns:a16="http://schemas.microsoft.com/office/drawing/2014/main" id="{79A3C92C-E7E1-F789-FA68-F7E41471EC09}"/>
              </a:ext>
            </a:extLst>
          </p:cNvPr>
          <p:cNvSpPr txBox="1"/>
          <p:nvPr/>
        </p:nvSpPr>
        <p:spPr>
          <a:xfrm>
            <a:off x="53047" y="500275"/>
            <a:ext cx="109638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96464886"/>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01171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01171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1" y="319231"/>
            <a:ext cx="108434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332" y="5471200"/>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1547" y="213555"/>
            <a:ext cx="11260453" cy="65787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800" b="1" u="sng"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ഒന്നാമത്തെ റൂശ്മ</a:t>
            </a:r>
            <a:endParaRPr lang="en-US" sz="4000" b="1" u="sng"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endParaRPr lang="en-US" sz="2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പിതാവായ ദൈവത്തിന്‍റെ സ്നേഹവും (+) ഏകപുത്രന്‍റെ കൃപയും (+) പരിശുദ്ധറൂഹായുടെ സംസര്‍ഗ്ഗവും </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സഹവാസവും (+) എനിക്കു പ്രിയമുള്ളവരേ! നിങ്ങളോ- ടെല്ലാവരോടും കൂടെ എന്നേക്കും ഉണ്ടായിരിക്കട്ടെ.</a:t>
            </a:r>
          </a:p>
          <a:p>
            <a:pPr defTabSz="685800"/>
            <a:endParaRPr lang="ml-IN" sz="35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ഉണ്ടായിരിക്കട്ടെ.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797" y="1162328"/>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72645664"/>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3288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3288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2" y="319231"/>
            <a:ext cx="111557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4792" y="5043658"/>
            <a:ext cx="8951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3833" y="734786"/>
            <a:ext cx="1114337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പിതാവായ ദൈവത്തിന്‍റെ വലത്തുഭാഗത്ത്, മ്ശിഹാതമ്പുരാന്‍ എഴുന്നെള്ളിയിരിക്കുന്ന ഇടമായ ഉയരത്തില്‍ ഈ സമയത്തു, നമ്മുടെ എല്ലാവരുടെയും ബോധങ്ങളും വിചാരങ്ങളും ഹൃദയങ്ങളും </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ആയിരിക്കണം.</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 കര്‍ത്താവില്‍ അവയാകുന്നു.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82256" y="734786"/>
            <a:ext cx="8135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03269545"/>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384691"/>
            <a:ext cx="1197106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26746"/>
            <a:ext cx="1197106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0"/>
            <a:ext cx="117881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671" y="2451529"/>
            <a:ext cx="7908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4500" y="0"/>
            <a:ext cx="1131366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പിതാവും പുത്രനും വിശുദ്ധറൂഹായുമായ സത്യൈക ദൈവത്തെ വന്ദിക്കുന്നതും സ്തുതിക്കുന്നതും--</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സത്യമായിട്ടു യോഗ്യവും ന്യായവും ആകുന്നു.</a:t>
            </a: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തിരുസന്നിധിയില്‍ നിന്നുകൊ൯ടു ഇടവിടാതെ നിന്നെ മഹത്വപ്പെടുത്തുന്ന അഗ്നിമയന്മാരുടെ ആയിരം ആ യിരങ്ങളോടും പതിനായിരം പതിനായിരങ്ങളോടും കൂടെ സൈന്യങ്ങളുടെ ദൈവമായ കര്‍ത്താവ്-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23832" y="26957"/>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C1DED1-31A3-5509-18DA-D7BDABADC834}"/>
              </a:ext>
            </a:extLst>
          </p:cNvPr>
          <p:cNvSpPr txBox="1"/>
          <p:nvPr/>
        </p:nvSpPr>
        <p:spPr>
          <a:xfrm>
            <a:off x="37593" y="3213274"/>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75660394"/>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384693"/>
            <a:ext cx="1227548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26744"/>
            <a:ext cx="1227548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
            <a:ext cx="120878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9471" y="2574006"/>
            <a:ext cx="81099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7" y="0"/>
            <a:ext cx="12106963"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പരിശുദ്ധന്‍ പരിശുദ്ധന്‍- പരിശുദ്ധന്‍ എന്ന് ആര്‍ത്തുപാടി സ്തുതിപ്പാന്‍ ഞങ്ങളെ യോഗ്യതയുള്ളവരാക്കേണമേ. കോയേനാന്‍ വോമ ..</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ആകാശവും ഭൂമിയും തന്‍റെ മഹത്വം കൊ൯ടു നിറഞ്ഞിരി ക്കുന്ന ബലവാനായ ദൈവം തമ്പുരാന്‍ പരിശുദ്ധന്‍- പരിശുദ്ധന്‍- പരിശുദ്ധന്‍- ഉന്നതങ്ങളില്‍ സ്തുതി. കര്‍ത്താവിന്‍റെ തിരുനാമത്തില്‍ വന്നവനും വരുവാനിരിക്കുന്ന- വനും വാഴ്ത്തപ്പെട്ടവനാകുന്നു ഉന്നതങ്ങളില്‍ സ്തുതി.</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26959"/>
            <a:ext cx="76808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3634"/>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62" y="701303"/>
            <a:ext cx="121021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4997" y="289866"/>
            <a:ext cx="121021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891" y="316612"/>
            <a:ext cx="119171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9395" y="2731151"/>
            <a:ext cx="79954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24999" y="343355"/>
            <a:ext cx="1143814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രക്ഷാകരമായ പീഢാനുഭവത്തിനു താന്‍ ഒരുങ്ങിയപ്പോള്‍ തന്‍റെ വിശുദ്ധ കൈകളില്‍ അപ്പം താന്‍ എടുത്തു.</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 വാഴ്ത്തേണമേ.</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സ്തോത്രം ചെയ്ത് വാഴ്ത്തി (+)ശുദ്ധീകരിച്ച് (+) (+) മുറിച്ച് തന്‍റെ വിശുദ്ധ ശ്ലീഹന്മാര്‍ക്ക് കൊടുത്തു "വാങ്ങി ഭക്ഷിപ്പിന്‍, ഇതു നിങ്ങള്‍ക്കു വേ൯ടി നല്കുന്ന എന്‍റെ ശരീരം, </a:t>
            </a:r>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43569"/>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7E6C4A9E-9B28-37AB-A909-039F4751EC09}"/>
              </a:ext>
            </a:extLst>
          </p:cNvPr>
          <p:cNvSpPr txBox="1"/>
          <p:nvPr/>
        </p:nvSpPr>
        <p:spPr>
          <a:xfrm>
            <a:off x="0" y="3964561"/>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90760754"/>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1163" y="411437"/>
            <a:ext cx="133239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6098" y="0"/>
            <a:ext cx="133239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4991" y="26746"/>
            <a:ext cx="131203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 y="121944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436" y="26746"/>
            <a:ext cx="1134156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ഇത് എന്‍റെ ഓര്‍മ്മക്കായി ചെയ്വീന്‍" എന്നരുളിച്ചെയ്തു.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അപ്രകാരം തന്നെ കാസായും അവന്‍ എടുത്തു.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 വാഴ്ത്തേണമേ.</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സ്തോത്രം ചെയ്ത് വാഴ്ത്തി (+) ശുദ്ധീകരിച്ച് (+) തന്‍റെ വിശുദ്ധശ്ലീഹന്മാര്‍ക്ക് കൊടുത്തു "എല്ലാവരും ഇതില്‍ നിന്നു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29953" y="53703"/>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B5481B-2459-E4D7-7F82-F36ADBDA2750}"/>
              </a:ext>
            </a:extLst>
          </p:cNvPr>
          <p:cNvSpPr txBox="1"/>
          <p:nvPr/>
        </p:nvSpPr>
        <p:spPr>
          <a:xfrm>
            <a:off x="25410" y="369288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485D8E54-1A5C-5F3C-9D57-35A6F6175484}"/>
              </a:ext>
            </a:extLst>
          </p:cNvPr>
          <p:cNvSpPr txBox="1"/>
          <p:nvPr/>
        </p:nvSpPr>
        <p:spPr>
          <a:xfrm>
            <a:off x="8373" y="2464140"/>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3C3B5512-4584-43E0-C465-8FBE281BA64B}"/>
              </a:ext>
            </a:extLst>
          </p:cNvPr>
          <p:cNvSpPr txBox="1"/>
          <p:nvPr/>
        </p:nvSpPr>
        <p:spPr>
          <a:xfrm>
            <a:off x="-19300" y="4953754"/>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29287482"/>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03147" y="411437"/>
            <a:ext cx="1283133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8082" y="0"/>
            <a:ext cx="1283133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6976" y="26746"/>
            <a:ext cx="126352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3397711"/>
            <a:ext cx="84771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8428" y="396135"/>
            <a:ext cx="1131827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കുടിപ്പീന്‍, ഇത് അനേകര്‍ക്കുവേ൯ടി പാപമോചനത്തിനായി ചൊരിയുന്ന പുതിയ നിയമത്തിലുള്ള എന്‍റെ രക്തം" എന്നരുളിച്ചെയ്തു. </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ഇങ്ങനെ നിങ്ങള്‍ ഈ അപ്പം തിന്നുകയും ഈ പാനപാത്രം കുടിക്കയും ചെയ്യുമ്പോഴൊക്കെയും</a:t>
            </a:r>
          </a:p>
        </p:txBody>
      </p:sp>
      <p:sp>
        <p:nvSpPr>
          <p:cNvPr id="9" name="TextBox 8">
            <a:extLst>
              <a:ext uri="{FF2B5EF4-FFF2-40B4-BE49-F238E27FC236}">
                <a16:creationId xmlns:a16="http://schemas.microsoft.com/office/drawing/2014/main" id="{AF04FD4A-4DD7-3F7A-C919-85E4E6B2DBDA}"/>
              </a:ext>
            </a:extLst>
          </p:cNvPr>
          <p:cNvSpPr txBox="1"/>
          <p:nvPr/>
        </p:nvSpPr>
        <p:spPr>
          <a:xfrm>
            <a:off x="56394" y="411437"/>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46FA4F2-61E5-C184-2180-83B4A4F5F006}"/>
              </a:ext>
            </a:extLst>
          </p:cNvPr>
          <p:cNvSpPr txBox="1"/>
          <p:nvPr/>
        </p:nvSpPr>
        <p:spPr>
          <a:xfrm>
            <a:off x="22047" y="4633432"/>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46943915"/>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587002"/>
            <a:ext cx="1408636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175565"/>
            <a:ext cx="1408636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202311"/>
            <a:ext cx="1387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09" y="2072577"/>
            <a:ext cx="9306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7796" y="202310"/>
            <a:ext cx="1149420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വരുവോളം അവന്‍റെ മരണത്തെ പ്രസ്താവിക്കുന്നു.</a:t>
            </a:r>
          </a:p>
          <a:p>
            <a:pPr defTabSz="685800"/>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മരണത്തെ ഞങ്ങള്‍ ഓര്‍ക്കുന്നു-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ഉയിര്‍ത്തെഴുന്നേല്പിനെ ഞങ്ങള്‍ കൊ൯ടാടുന്നു- നിന്‍റെ ര൯ടാമത്തേ വരവിനായി ഞങ്ങള്‍ നോക്കിപ്പാര്‍ക്കയും ചെയ്യുന്നു. നിന്‍റെ അനുഗ്രഹങ്ങള്‍ ഞങ്ങളുടെ എല്ലാവരുടെ മേലും ഉ൯ടായിരിക്കേണമേ.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229268"/>
            <a:ext cx="8813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98520320"/>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7" y="53703"/>
            <a:ext cx="1224507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സഭ രക്ഷാകരമായ നിന്‍റെ സകല വ്യാപാരങ്ങളെയും ഓരോരുത്തനും അവനവന്‍റെ പ്രവൃ ത്തികളിന്‍ പ്രകാരം പ്രതിപകരം നല്‍കുന്ന പരിഭ്രമജ നകമായ നിന്‍റെ ര൯ടാമത്തെ എഴുന്നെളളത്തിനേയും ഓര്‍ക്കുന്നു. ഇതു നിമിത്തമായി നിന്‍റെ സഭയും നിന്‍റെ ഇടവകയും, നിന്നോടും നീ മുഖാന്തരം നിന്‍റെ പിതാവിനോടും സര്‍വ ശക്തിയുള്ള പിതാവായ ദൈവമേ ഞങ്ങളോടു കരുണ ചെയ്യണമേ എന്നു മനോതാപത്തോടെ പ്രാര്‍ത്ഥിച്ചു ചൊല്ലുന്നു. ലാബുക്കാദ് ഒമറോ.</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315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4763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43000" y="1035050"/>
            <a:ext cx="11049000" cy="4113195"/>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പാവനമാം തിരുനാ-മത്തിന്നണയ്ക്കു-ന്ന പ്രാര്‍ത്ഥനകള്‍</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കരുണകളിന്നനുകൂല്യത്തിനായി-ഭവിക്കണമേ-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കരുണാനിധിയാം ദേ-വാ-നീ-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മനോഗുണത്താല്‍ ദയ-ചെ-യ്യണമേ</a:t>
            </a:r>
            <a:endParaRPr sz="3525"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18238" y="1047029"/>
            <a:ext cx="635108" cy="882932"/>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a:t>
            </a:r>
            <a:endParaRPr lang="en-US"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751583509"/>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70" y="793344"/>
            <a:ext cx="1109627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5" y="381907"/>
            <a:ext cx="1109627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8" y="408653"/>
            <a:ext cx="109267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1269292"/>
            <a:ext cx="883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45069" y="1239707"/>
            <a:ext cx="11346931"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സര്‍വശക്തിയുള്ള പിതാവായ ദൈവമേ ഞങ്ങളോടു കരുണ ചെയ്യണമേ. ദൈവമായ കര്‍ത്താവേ, ഞങ്ങള്‍ നിന്നെ സ്തുതിക്കയും വാഴ്ത്തുകയും വന്ദിക്കയും ചെയ്യുന്നു. നല്ലവനേ, ദയതോന്നി ഞങ്ങളോടു കരുണ ചെയ്യേണമെന്ന് നിന്നോടു ഞങ്ങള്‍ അപേക്ഷിക്കുന്നു.</a:t>
            </a:r>
          </a:p>
        </p:txBody>
      </p:sp>
    </p:spTree>
    <p:extLst>
      <p:ext uri="{BB962C8B-B14F-4D97-AF65-F5344CB8AC3E}">
        <p14:creationId xmlns:p14="http://schemas.microsoft.com/office/powerpoint/2010/main" val="2112463242"/>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91219" y="868637"/>
            <a:ext cx="1220781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6284" y="457200"/>
            <a:ext cx="1220781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0712" y="483946"/>
            <a:ext cx="120212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721675"/>
            <a:ext cx="8065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6527" y="483946"/>
            <a:ext cx="113854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ഞങ്ങളോട് ഉത്തരമരുളിചെയ്യണമേ. കര്‍ത്താവേ, ഞങ്ങളോട് ഉത്തരമരുളിചെയ്യണമേ. കര്‍ത്താവേ, ഞങ്ങളോട് ഉത്തരമരുളിചെയ്ത്, ദയതോന്നി ഞങ്ങളുടെമേല്‍ അനുഗ്രഹം ചെയ്യണമേ.</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 കുറിയേലായിസ്സോന്‍- 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4226" y="510903"/>
            <a:ext cx="7638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62604131"/>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701302"/>
            <a:ext cx="1233043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289865"/>
            <a:ext cx="1233043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316611"/>
            <a:ext cx="121419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3726" y="3082620"/>
            <a:ext cx="8146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981" y="668"/>
            <a:ext cx="1149420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ഈ അപ്പം, നമ്മുടെ കര്‍ത്താവേശുമ്ശിഹായുടെ തിരുശരീര- മായിരിപ്പാന്‍, പരിശുദ്ധറൂഹാ ഇതിനെ ശുദ്ധീകരിക്കുമാറാകട്ടെ.</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ഈ കാസായിലുള്ള വീഞ്ഞ്, നമ്മുടെ കര്‍ത്താവേശു- മ്ശിഹായുടെ തിരുരക്തമായിരിപ്പാന്‍ പരിശുദ്ധറൂഹാ ഇതിനെ ശുദ്ധീകരിക്കുമാറാകട്ടെ.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0"/>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83A55AFB-D09B-F318-44BE-3CC6079B7957}"/>
              </a:ext>
            </a:extLst>
          </p:cNvPr>
          <p:cNvSpPr txBox="1"/>
          <p:nvPr/>
        </p:nvSpPr>
        <p:spPr>
          <a:xfrm>
            <a:off x="-14081" y="4229222"/>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85043766"/>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411437"/>
            <a:ext cx="1126851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0"/>
            <a:ext cx="1126851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1" y="26746"/>
            <a:ext cx="110963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097" y="338223"/>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7510" y="319166"/>
            <a:ext cx="11523058"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ഇവയില്‍ സംബന്ധിക്കുന്ന എല്ലാവര്‍ക്കും കടങ്ങളുടെ പരിഹാരവും നിത്യജീവന്‍റെ അവകാശവും നല്കണമേ. ഞങ്ങള്‍ നിനക്കും നിന്‍റെ ഏക പുത്രനും പരിശുദ്ധറൂഹായ്ക്കും സ്തുതിയും സ്തോത്രവും കരേറ്റുവാനായിട്ടു തന്നെ. ഹോശോ... </a:t>
            </a:r>
          </a:p>
          <a:p>
            <a:pPr defTabSz="685800"/>
            <a:endParaRPr lang="ml-IN" sz="2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7500" y="1577150"/>
            <a:ext cx="7974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7FFBEF8-009D-EA80-854B-97B737E29B67}"/>
              </a:ext>
            </a:extLst>
          </p:cNvPr>
          <p:cNvSpPr txBox="1"/>
          <p:nvPr/>
        </p:nvSpPr>
        <p:spPr>
          <a:xfrm>
            <a:off x="-24493" y="6099880"/>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67547540"/>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7256" y="411437"/>
            <a:ext cx="1175501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91" y="0"/>
            <a:ext cx="1175501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9321" y="26746"/>
            <a:ext cx="115753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256" y="26746"/>
            <a:ext cx="1216474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നാലുഭാഗങ്ങളിലുമുള്ള വിശുദ്ധ സഭയെ മേയിച്ച് ഭരിക്കുന്നവരായ സകല മേല്‍പ്പട്ടക്കാരേയും, ഇന്ന് ഞങ്ങളെ ഭരിക്കുന്ന ഞങ്ങളുടെ പിതാവായ തിയോഡോഷ്യസ് മാര്‍ത്തോമ്മാ മെത്രാപ്പോലിത്തായേയും ഞങ്ങളുമായി സംസര്‍ഗ്ഗത്തിലുള്ള തെന്നിന്ത്യാ-ഉത്തരേന്ത്യാ സഭകളുടെ മോഡറേറ്ററന്മാരേയും ഞങ്ങളുടേ പിതാക്കന്മാര്‍, യുയാക്കീം മാര്‍ കൂറിലോസ്, ജോസഫ് മാര്‍ ബര്‍ന്നബാസ് എന്നീ സഫ്രഗൻ മെത്രാപ്പോലീത്താമാരേയും തോമസ് മാര്‍ തിമൊഥെയോസ്, </a:t>
            </a:r>
          </a:p>
        </p:txBody>
      </p:sp>
      <p:sp>
        <p:nvSpPr>
          <p:cNvPr id="4" name="TextBox 3">
            <a:extLst>
              <a:ext uri="{FF2B5EF4-FFF2-40B4-BE49-F238E27FC236}">
                <a16:creationId xmlns:a16="http://schemas.microsoft.com/office/drawing/2014/main" id="{FA2570D3-A1A0-CBCD-AB04-89195B786C6F}"/>
              </a:ext>
            </a:extLst>
          </p:cNvPr>
          <p:cNvSpPr txBox="1"/>
          <p:nvPr/>
        </p:nvSpPr>
        <p:spPr>
          <a:xfrm>
            <a:off x="-56865" y="1"/>
            <a:ext cx="95923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73457952"/>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551069" y="384691"/>
            <a:ext cx="1141155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26004" y="-26746"/>
            <a:ext cx="1141155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7066" y="0"/>
            <a:ext cx="112371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007797"/>
            <a:ext cx="97109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57066" y="-24623"/>
            <a:ext cx="12034934"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ഐസക് മാര്‍ ഫീലക്സിനോസ്, എബ്രഹാം മാര്‍ പൗലോസ്, മാത്യൂസ് മാര്‍ മക്കാറിയോസ്, ഗ്രിഗോറിയോസ് മാര്‍</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സ്തേഫാനോസ്</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തോമസ് മാര്‍ തീത്തോസ്</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2800" b="0" i="0" u="none" strike="noStrike" dirty="0">
                <a:solidFill>
                  <a:srgbClr val="D3CFCA"/>
                </a:solidFill>
                <a:effectLst>
                  <a:outerShdw blurRad="50800" dist="38100" dir="2700000" algn="tl" rotWithShape="0">
                    <a:prstClr val="black">
                      <a:alpha val="40000"/>
                    </a:prstClr>
                  </a:outerShdw>
                </a:effectLst>
                <a:latin typeface="Arial" panose="020B0604020202020204" pitchFamily="34"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സഖറിയാസ് മാർ അപ്രേം</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ജോസഫ് മാർ</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ഈവാനിയോസ്</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മാത്യൂസ് മാർ സെറാഫിം</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എന്നീ എപ്പിസ്കോപ്പാമാരേയും, കശ്ശീശന്മാര്‍ ശെമ്മാശന്മാര്‍ മുതലായി പട്ടത്വത്തിനടുത്ത എല്ലാവരേയും കരുണയോടെ ഓര്‍ക്കണമേ. നിന്‍റെ വിശുദ്ധ റൂഹായുടെ ദാനങ്ങള്‍ അവര്‍ക്ക് കൊടുത്ത് അവരെ നിന്‍റെ തോട്ടത്തില്‍ മടികൂടാതെ വേല ചെയ്യുന്നവരാക്കിത്തീര്‍ക്കണമേ.</a:t>
            </a:r>
            <a:endParaRPr lang="en-US" sz="36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36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2526996503"/>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384692"/>
            <a:ext cx="124408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26745"/>
            <a:ext cx="1244085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1"/>
            <a:ext cx="122507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4937" y="2648559"/>
            <a:ext cx="8219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2938" y="67082"/>
            <a:ext cx="115490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വിശ്വാസികളും സത്യക്രിസ്ത്യാനികളുമായ എല്ലാവരെയും നീ ഓര്‍ത്തു, നിങ്കല്‍നിന്നുള്ള സഹായങ്ങളാല്‍ അവരെ സഹായിച്ചു ആശ്വസിപ്പിക്കേണമേ. </a:t>
            </a:r>
            <a:endPar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 കര്‍ത്താവേ, എല്ലാ ഭരണാധികാരികള്‍ക്കും ന്യായാധിപന്മാര്‍ക്കും രാജ്യതന്ത്രജ്ഞന്മാര്‍ക്കും നിയമ സഭാംഗങ്ങള്‍ക്കും വേണ്ടിയും പ്രത്യേകമായി ഭാരത റിപ്പബ്ലിക്കിന്‍റെ അദ്ധ്യക്ഷനും</a:t>
            </a:r>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E3AF538-8828-41A5-7627-C332A2BE6659}"/>
              </a:ext>
            </a:extLst>
          </p:cNvPr>
          <p:cNvSpPr txBox="1"/>
          <p:nvPr/>
        </p:nvSpPr>
        <p:spPr>
          <a:xfrm>
            <a:off x="84937" y="3427187"/>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178828" y="67082"/>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06120729"/>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9678" y="1313879"/>
            <a:ext cx="111955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64613" y="902442"/>
            <a:ext cx="111955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3508" y="929188"/>
            <a:ext cx="11024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82" y="5256728"/>
            <a:ext cx="80125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3579" y="929187"/>
            <a:ext cx="1144841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മന്ത്രിമാര്‍ക്കും പാര്‍ലമെന്‍റ് അംഗങ്ങള്‍ക്കും വേണ്ടിയും ഞങ്ങള്‍ അപേക്ഷിക്കുന്നു. ജ്ഞാനവും അറിവും നന്മ ചെയ്യുന്നതിനുള്ള വിശാല മനസ്സും സഹകരണ ബുദ്ധിയും ദൈവാശ്രയവും അവര്‍ക്ക് കൊടുത്തു നിന്‍റെ നോട്ടത്തിന്‍ കീഴ് അവരെ നടത്തേണമേ.</a:t>
            </a:r>
            <a:endParaRPr lang="en-US" sz="4000" b="1" dirty="0">
              <a:solidFill>
                <a:srgbClr val="0070C0"/>
              </a:solidFill>
              <a:latin typeface="Noto Serif Malayalam" pitchFamily="2" charset="0"/>
              <a:cs typeface="Noto Serif Malayalam" pitchFamily="2" charset="0"/>
            </a:endParaRPr>
          </a:p>
          <a:p>
            <a:pPr defTabSz="685800"/>
            <a:endParaRPr lang="en-US" sz="4000" b="1" dirty="0">
              <a:solidFill>
                <a:srgbClr val="0070C0"/>
              </a:solidFill>
              <a:latin typeface="Noto Serif Malayalam" pitchFamily="2" charset="0"/>
              <a:cs typeface="Noto Serif Malayalam" pitchFamily="2" charset="0"/>
            </a:endParaRPr>
          </a:p>
          <a:p>
            <a:r>
              <a:rPr lang="ml-IN" sz="4000" b="1" dirty="0">
                <a:solidFill>
                  <a:schemeClr val="tx1"/>
                </a:solidFill>
                <a:latin typeface="Noto Serif Malayalam" pitchFamily="2" charset="0"/>
                <a:cs typeface="Noto Serif Malayalam" pitchFamily="2" charset="0"/>
              </a:rPr>
              <a:t>കുറിയേലായിസ്സോന്‍.</a:t>
            </a:r>
          </a:p>
          <a:p>
            <a:pPr defTabSz="685800"/>
            <a:endParaRPr lang="ml-IN"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0" y="929186"/>
            <a:ext cx="9896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1168109"/>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05575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05575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08868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140" y="2659805"/>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0594" y="26746"/>
            <a:ext cx="12131406"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ഭൂമിയിലുള്ള സകല വംശങ്ങളില്‍നിന്നും ഭാഗ്യത്തിന്നു യോഗ്യതയുള്ളവളും തമ്പുരാനെ പ്രസവിച്ചവളു- മായ വിശുദ്ധ കന്യകമറിയാമ്മിനേയും</a:t>
            </a:r>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endPar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നിഖ്യായിലും കുസ്തന്തിനോസ്പൊലിസിലും എഫെസൂസിലും ഉണ്‍ടായ മൂന്നു സുന്നഹദോസുകളേയും.... </a:t>
            </a:r>
            <a:endPar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57194" y="7556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C62F700-C9B9-2497-975B-36017893220D}"/>
              </a:ext>
            </a:extLst>
          </p:cNvPr>
          <p:cNvSpPr txBox="1"/>
          <p:nvPr/>
        </p:nvSpPr>
        <p:spPr>
          <a:xfrm>
            <a:off x="58000" y="5347643"/>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5ECA8F2F-417F-0CC3-6AFD-4FEA8DC01A5A}"/>
              </a:ext>
            </a:extLst>
          </p:cNvPr>
          <p:cNvSpPr txBox="1"/>
          <p:nvPr/>
        </p:nvSpPr>
        <p:spPr>
          <a:xfrm>
            <a:off x="-40806" y="337135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210020719"/>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1955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1955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1024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13" y="5138766"/>
            <a:ext cx="7727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9490" y="221784"/>
            <a:ext cx="11448412"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സത്യവിശ്വാസത്തില്‍ മരിച്ച് വിശ്രമിച്ചിരിക്കു ന്ന വിശ്വാസികളായ സകല മരിച്ചവരേയും അവസാന നാളില്‍ നീ ഉയര്‍പ്പിച്ച് അനുകൂലമാക്കുമ്പോള്‍, അവരോടു കൂടെ ദോഷപൊറുതിക്ക് ഞങ്ങളെയും യോഗ്യതയുള്ള വരാക്കി സ്വര്‍ഗ്ഗരാജ്യത്തില്‍ ചേര്‍ത്തുകൊള്ളേണമേ.</a:t>
            </a: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 കുറിയേലാ-യിസ്സോന്‍ 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85031" y="221784"/>
            <a:ext cx="9545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9875552"/>
      </p:ext>
    </p:extLst>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1235</TotalTime>
  <Words>3938</Words>
  <Application>Microsoft Macintosh PowerPoint</Application>
  <PresentationFormat>Widescreen</PresentationFormat>
  <Paragraphs>753</Paragraphs>
  <Slides>157</Slides>
  <Notes>40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157</vt:i4>
      </vt:variant>
    </vt:vector>
  </HeadingPairs>
  <TitlesOfParts>
    <vt:vector size="162" baseType="lpstr">
      <vt:lpstr>Noto Serif Malayalam Medium</vt:lpstr>
      <vt:lpstr>Arial</vt:lpstr>
      <vt:lpstr>Noto Serif Malayalam</vt:lpstr>
      <vt:lpstr>Goudy Bookletter 1911</vt:lpstr>
      <vt:lpstr>Default Design</vt:lpstr>
      <vt:lpstr>First_slide</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182</cp:revision>
  <dcterms:modified xsi:type="dcterms:W3CDTF">2024-08-03T11:23:15Z</dcterms:modified>
</cp:coreProperties>
</file>