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321"/>
    <a:srgbClr val="5D87A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06" autoAdjust="0"/>
    <p:restoredTop sz="94677" autoAdjust="0"/>
  </p:normalViewPr>
  <p:slideViewPr>
    <p:cSldViewPr snapToGrid="0" snapToObjects="1">
      <p:cViewPr>
        <p:scale>
          <a:sx n="33" d="100"/>
          <a:sy n="33" d="100"/>
        </p:scale>
        <p:origin x="176" y="-352"/>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4/17/17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Drag picture to placeholder or click icon to add</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4/17/17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g"/><Relationship Id="rId8" Type="http://schemas.openxmlformats.org/officeDocument/2006/relationships/image" Target="../media/image7.jpg"/><Relationship Id="rId9" Type="http://schemas.openxmlformats.org/officeDocument/2006/relationships/image" Target="../media/image8.jpg"/><Relationship Id="rId10" Type="http://schemas.openxmlformats.org/officeDocument/2006/relationships/image" Target="../media/image9.png"/><Relationship Id="rId11"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imu92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0331" y="10874845"/>
            <a:ext cx="5100428" cy="51004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idx="4294967295"/>
          </p:nvPr>
        </p:nvSpPr>
        <p:spPr>
          <a:xfrm>
            <a:off x="11980219" y="2281966"/>
            <a:ext cx="19813153" cy="1365892"/>
          </a:xfrm>
        </p:spPr>
        <p:txBody>
          <a:bodyPr lIns="0" tIns="0" rIns="0" bIns="0">
            <a:noAutofit/>
          </a:bodyPr>
          <a:lstStyle/>
          <a:p>
            <a:pPr algn="l"/>
            <a:r>
              <a:rPr lang="en-US" sz="7400" b="1" cap="all" dirty="0"/>
              <a:t>Head-UP Display auto-alignment system</a:t>
            </a:r>
          </a:p>
        </p:txBody>
      </p:sp>
      <p:sp>
        <p:nvSpPr>
          <p:cNvPr id="3" name="Subtitle 2"/>
          <p:cNvSpPr>
            <a:spLocks noGrp="1"/>
          </p:cNvSpPr>
          <p:nvPr>
            <p:ph type="subTitle" idx="4294967295"/>
          </p:nvPr>
        </p:nvSpPr>
        <p:spPr>
          <a:xfrm>
            <a:off x="11980220" y="3883424"/>
            <a:ext cx="19223622" cy="1458177"/>
          </a:xfrm>
        </p:spPr>
        <p:txBody>
          <a:bodyPr lIns="0" tIns="0" rIns="0" bIns="0">
            <a:normAutofit/>
          </a:bodyPr>
          <a:lstStyle/>
          <a:p>
            <a:pPr marL="0" indent="0">
              <a:buNone/>
            </a:pPr>
            <a:r>
              <a:rPr lang="en-US" sz="5400" dirty="0">
                <a:solidFill>
                  <a:srgbClr val="F37321"/>
                </a:solidFill>
              </a:rPr>
              <a:t>The cost of an airplane maybe reduced in the future !</a:t>
            </a:r>
          </a:p>
          <a:p>
            <a:pPr marL="0" indent="0">
              <a:buNone/>
            </a:pPr>
            <a:endParaRPr lang="en-US" sz="5400" dirty="0">
              <a:solidFill>
                <a:srgbClr val="F37321"/>
              </a:solidFill>
            </a:endParaRPr>
          </a:p>
        </p:txBody>
      </p:sp>
      <p:sp>
        <p:nvSpPr>
          <p:cNvPr id="13" name="TextBox 12"/>
          <p:cNvSpPr txBox="1"/>
          <p:nvPr/>
        </p:nvSpPr>
        <p:spPr>
          <a:xfrm>
            <a:off x="11923411" y="5330172"/>
            <a:ext cx="9930518" cy="7114118"/>
          </a:xfrm>
          <a:prstGeom prst="rect">
            <a:avLst/>
          </a:prstGeom>
          <a:noFill/>
        </p:spPr>
        <p:txBody>
          <a:bodyPr wrap="square" rtlCol="0" anchor="t" anchorCtr="0">
            <a:noAutofit/>
          </a:bodyPr>
          <a:lstStyle/>
          <a:p>
            <a:pPr algn="just">
              <a:spcAft>
                <a:spcPts val="1800"/>
              </a:spcAft>
            </a:pPr>
            <a:r>
              <a:rPr lang="en-US" altLang="zh-CN" sz="3600" b="1" dirty="0">
                <a:solidFill>
                  <a:srgbClr val="5D87A1"/>
                </a:solidFill>
              </a:rPr>
              <a:t>WHAT</a:t>
            </a:r>
            <a:r>
              <a:rPr lang="zh-CN" altLang="en-US" sz="3600" b="1" dirty="0">
                <a:solidFill>
                  <a:srgbClr val="5D87A1"/>
                </a:solidFill>
              </a:rPr>
              <a:t> </a:t>
            </a:r>
            <a:r>
              <a:rPr lang="en-US" altLang="zh-CN" sz="3600" b="1" dirty="0">
                <a:solidFill>
                  <a:srgbClr val="5D87A1"/>
                </a:solidFill>
              </a:rPr>
              <a:t>IS</a:t>
            </a:r>
            <a:r>
              <a:rPr lang="zh-CN" altLang="en-US" sz="3600" b="1" dirty="0">
                <a:solidFill>
                  <a:srgbClr val="5D87A1"/>
                </a:solidFill>
              </a:rPr>
              <a:t> </a:t>
            </a:r>
            <a:r>
              <a:rPr lang="en-US" altLang="zh-CN" sz="3600" b="1" dirty="0">
                <a:solidFill>
                  <a:srgbClr val="5D87A1"/>
                </a:solidFill>
              </a:rPr>
              <a:t>AN</a:t>
            </a:r>
            <a:r>
              <a:rPr lang="zh-CN" altLang="en-US" sz="3600" b="1" dirty="0">
                <a:solidFill>
                  <a:srgbClr val="5D87A1"/>
                </a:solidFill>
              </a:rPr>
              <a:t> </a:t>
            </a:r>
            <a:r>
              <a:rPr lang="en-US" altLang="zh-CN" sz="3600" b="1" dirty="0">
                <a:solidFill>
                  <a:srgbClr val="5D87A1"/>
                </a:solidFill>
              </a:rPr>
              <a:t>IMU?</a:t>
            </a:r>
            <a:endParaRPr lang="en-US" sz="3600" b="1" dirty="0">
              <a:solidFill>
                <a:srgbClr val="5D87A1"/>
              </a:solidFill>
            </a:endParaRPr>
          </a:p>
          <a:p>
            <a:pPr algn="just">
              <a:spcAft>
                <a:spcPts val="1800"/>
              </a:spcAft>
            </a:pPr>
            <a:r>
              <a:rPr lang="en-US" sz="3000" dirty="0" smtClean="0"/>
              <a:t>Before </a:t>
            </a:r>
            <a:r>
              <a:rPr lang="en-US" sz="3000" dirty="0"/>
              <a:t>getting more detail about this project, you should know about what an IMU is. Basically, an Inertial Measurement Unit (IMU) is made of sensors, that are usually seen as accelerometers, gyroscopes and magnetometers (compass). In this project, we used a kind of IMU is as tiny as a quarter, yet it consists of all three types of sensor, which can provide more accurate data and stable degrees of freedom. However, in order for retrieving these sensor data, a microcontroller is necessary to connect with the IMU.</a:t>
            </a:r>
          </a:p>
        </p:txBody>
      </p:sp>
      <p:sp>
        <p:nvSpPr>
          <p:cNvPr id="26" name="TextBox 25"/>
          <p:cNvSpPr txBox="1"/>
          <p:nvPr/>
        </p:nvSpPr>
        <p:spPr>
          <a:xfrm>
            <a:off x="1117921" y="3702001"/>
            <a:ext cx="9393385" cy="4725799"/>
          </a:xfrm>
          <a:prstGeom prst="rect">
            <a:avLst/>
          </a:prstGeom>
          <a:noFill/>
        </p:spPr>
        <p:txBody>
          <a:bodyPr wrap="square" rtlCol="0" anchor="t" anchorCtr="0">
            <a:noAutofit/>
          </a:bodyPr>
          <a:lstStyle/>
          <a:p>
            <a:pPr>
              <a:spcAft>
                <a:spcPts val="1800"/>
              </a:spcAft>
            </a:pPr>
            <a:r>
              <a:rPr lang="en-US" altLang="zh-CN" sz="3600" b="1" dirty="0">
                <a:solidFill>
                  <a:srgbClr val="5D87A1"/>
                </a:solidFill>
              </a:rPr>
              <a:t>HEAD-UP</a:t>
            </a:r>
            <a:r>
              <a:rPr lang="zh-CN" altLang="en-US" sz="3600" b="1" dirty="0">
                <a:solidFill>
                  <a:srgbClr val="5D87A1"/>
                </a:solidFill>
              </a:rPr>
              <a:t> </a:t>
            </a:r>
            <a:r>
              <a:rPr lang="en-US" altLang="zh-CN" sz="3600" b="1" dirty="0">
                <a:solidFill>
                  <a:srgbClr val="5D87A1"/>
                </a:solidFill>
              </a:rPr>
              <a:t>DISPLAY</a:t>
            </a:r>
            <a:endParaRPr lang="en-US" sz="3600" b="1" dirty="0">
              <a:solidFill>
                <a:srgbClr val="5D87A1"/>
              </a:solidFill>
            </a:endParaRPr>
          </a:p>
          <a:p>
            <a:pPr algn="just">
              <a:spcAft>
                <a:spcPts val="1800"/>
              </a:spcAft>
            </a:pPr>
            <a:r>
              <a:rPr lang="en-US" sz="3000" dirty="0" smtClean="0"/>
              <a:t>An </a:t>
            </a:r>
            <a:r>
              <a:rPr lang="en-US" sz="3000" dirty="0"/>
              <a:t>airplane Head-Up Display (HUD) is a transparent display placed in front of a pilot’s head position in the cockpit of the aircraft. A HUD presents critical flight information to the pilots during the flight environment by using graphical, numerical and symbolical data. It provides all necessary data that pilots need in their flight environment. </a:t>
            </a:r>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a:p>
            <a:pPr>
              <a:spcAft>
                <a:spcPts val="1800"/>
              </a:spcAft>
            </a:pPr>
            <a:endParaRPr lang="en-US" sz="3000" dirty="0"/>
          </a:p>
        </p:txBody>
      </p:sp>
      <p:sp>
        <p:nvSpPr>
          <p:cNvPr id="28" name="Subtitle 2"/>
          <p:cNvSpPr txBox="1">
            <a:spLocks/>
          </p:cNvSpPr>
          <p:nvPr/>
        </p:nvSpPr>
        <p:spPr>
          <a:xfrm>
            <a:off x="1061112" y="2438158"/>
            <a:ext cx="8546070" cy="1723082"/>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What is in </a:t>
            </a:r>
            <a:r>
              <a:rPr lang="en-US" altLang="zh-CN" sz="5400" dirty="0">
                <a:solidFill>
                  <a:srgbClr val="F37321"/>
                </a:solidFill>
              </a:rPr>
              <a:t>a</a:t>
            </a:r>
            <a:r>
              <a:rPr lang="zh-CN" altLang="en-US" sz="5400" dirty="0" smtClean="0">
                <a:solidFill>
                  <a:srgbClr val="F37321"/>
                </a:solidFill>
              </a:rPr>
              <a:t> </a:t>
            </a:r>
            <a:r>
              <a:rPr lang="en-US" sz="5400" dirty="0" smtClean="0">
                <a:solidFill>
                  <a:srgbClr val="F37321"/>
                </a:solidFill>
              </a:rPr>
              <a:t>cockpit</a:t>
            </a:r>
            <a:r>
              <a:rPr lang="en-US" sz="5400" dirty="0">
                <a:solidFill>
                  <a:srgbClr val="F37321"/>
                </a:solidFill>
              </a:rPr>
              <a:t>?</a:t>
            </a:r>
          </a:p>
        </p:txBody>
      </p:sp>
      <p:sp>
        <p:nvSpPr>
          <p:cNvPr id="30" name="Subtitle 2"/>
          <p:cNvSpPr txBox="1">
            <a:spLocks/>
          </p:cNvSpPr>
          <p:nvPr/>
        </p:nvSpPr>
        <p:spPr>
          <a:xfrm>
            <a:off x="33790147" y="2675723"/>
            <a:ext cx="7827420" cy="1365892"/>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b="1" dirty="0">
                <a:solidFill>
                  <a:schemeClr val="bg1"/>
                </a:solidFill>
              </a:rPr>
              <a:t>Meet the Engineers</a:t>
            </a:r>
          </a:p>
        </p:txBody>
      </p:sp>
      <p:sp>
        <p:nvSpPr>
          <p:cNvPr id="31" name="TextBox 30"/>
          <p:cNvSpPr txBox="1"/>
          <p:nvPr/>
        </p:nvSpPr>
        <p:spPr>
          <a:xfrm>
            <a:off x="33790147" y="11152417"/>
            <a:ext cx="9003738" cy="6866780"/>
          </a:xfrm>
          <a:prstGeom prst="rect">
            <a:avLst/>
          </a:prstGeom>
          <a:noFill/>
        </p:spPr>
        <p:txBody>
          <a:bodyPr wrap="square" rtlCol="0">
            <a:noAutofit/>
          </a:bodyPr>
          <a:lstStyle/>
          <a:p>
            <a:pPr>
              <a:spcAft>
                <a:spcPts val="1800"/>
              </a:spcAft>
            </a:pPr>
            <a:endParaRPr lang="en-US" sz="3000" dirty="0"/>
          </a:p>
          <a:p>
            <a:pPr>
              <a:spcAft>
                <a:spcPts val="1800"/>
              </a:spcAft>
            </a:pPr>
            <a:r>
              <a:rPr lang="en-US" altLang="zh-CN" sz="3600" b="1" dirty="0" smtClean="0">
                <a:solidFill>
                  <a:schemeClr val="bg1"/>
                </a:solidFill>
              </a:rPr>
              <a:t>Group</a:t>
            </a:r>
            <a:r>
              <a:rPr lang="zh-CN" altLang="en-US" sz="3600" b="1" dirty="0" smtClean="0">
                <a:solidFill>
                  <a:schemeClr val="bg1"/>
                </a:solidFill>
              </a:rPr>
              <a:t> </a:t>
            </a:r>
            <a:r>
              <a:rPr lang="en-US" sz="3600" b="1" dirty="0" smtClean="0">
                <a:solidFill>
                  <a:schemeClr val="bg1"/>
                </a:solidFill>
              </a:rPr>
              <a:t>Members</a:t>
            </a:r>
            <a:r>
              <a:rPr lang="zh-CN" altLang="en-US" sz="3600" b="1" dirty="0" smtClean="0">
                <a:solidFill>
                  <a:schemeClr val="bg1"/>
                </a:solidFill>
              </a:rPr>
              <a:t> </a:t>
            </a:r>
            <a:r>
              <a:rPr lang="en-US" altLang="zh-CN" sz="3600" b="1" dirty="0" smtClean="0">
                <a:solidFill>
                  <a:schemeClr val="bg1"/>
                </a:solidFill>
              </a:rPr>
              <a:t>(Group</a:t>
            </a:r>
            <a:r>
              <a:rPr lang="zh-CN" altLang="en-US" sz="3600" b="1" dirty="0" smtClean="0">
                <a:solidFill>
                  <a:schemeClr val="bg1"/>
                </a:solidFill>
              </a:rPr>
              <a:t> </a:t>
            </a:r>
            <a:r>
              <a:rPr lang="en-US" altLang="zh-CN" sz="3600" b="1" dirty="0" smtClean="0">
                <a:solidFill>
                  <a:schemeClr val="bg1"/>
                </a:solidFill>
              </a:rPr>
              <a:t>#65)</a:t>
            </a:r>
            <a:endParaRPr lang="en-US" sz="3600" b="1" dirty="0">
              <a:solidFill>
                <a:schemeClr val="bg1"/>
              </a:solidFill>
            </a:endParaRPr>
          </a:p>
          <a:p>
            <a:pPr>
              <a:spcAft>
                <a:spcPts val="1800"/>
              </a:spcAft>
            </a:pPr>
            <a:r>
              <a:rPr lang="en-US" sz="3400" dirty="0" err="1">
                <a:solidFill>
                  <a:schemeClr val="bg1"/>
                </a:solidFill>
              </a:rPr>
              <a:t>Krisna</a:t>
            </a:r>
            <a:r>
              <a:rPr lang="en-US" sz="3400" dirty="0">
                <a:solidFill>
                  <a:schemeClr val="bg1"/>
                </a:solidFill>
              </a:rPr>
              <a:t> Irawan - irawank@oregonstate.edu</a:t>
            </a:r>
          </a:p>
          <a:p>
            <a:pPr>
              <a:spcAft>
                <a:spcPts val="1800"/>
              </a:spcAft>
            </a:pPr>
            <a:r>
              <a:rPr lang="en-US" sz="3400" dirty="0" err="1">
                <a:solidFill>
                  <a:schemeClr val="bg1"/>
                </a:solidFill>
              </a:rPr>
              <a:t>Jiongcheng</a:t>
            </a:r>
            <a:r>
              <a:rPr lang="en-US" sz="3400" dirty="0">
                <a:solidFill>
                  <a:schemeClr val="bg1"/>
                </a:solidFill>
              </a:rPr>
              <a:t> Luo – luojio@oregonstate.edu</a:t>
            </a:r>
          </a:p>
          <a:p>
            <a:pPr>
              <a:spcAft>
                <a:spcPts val="1800"/>
              </a:spcAft>
            </a:pPr>
            <a:r>
              <a:rPr lang="en-US" sz="3400" dirty="0">
                <a:solidFill>
                  <a:schemeClr val="bg1"/>
                </a:solidFill>
              </a:rPr>
              <a:t>Drew Hamm – hammd@oregonstate.edu</a:t>
            </a:r>
          </a:p>
          <a:p>
            <a:pPr>
              <a:spcAft>
                <a:spcPts val="1800"/>
              </a:spcAft>
            </a:pPr>
            <a:endParaRPr lang="en-US" sz="3600" b="1" dirty="0">
              <a:solidFill>
                <a:schemeClr val="bg1"/>
              </a:solidFill>
            </a:endParaRPr>
          </a:p>
          <a:p>
            <a:pPr>
              <a:spcAft>
                <a:spcPts val="1800"/>
              </a:spcAft>
            </a:pPr>
            <a:r>
              <a:rPr lang="en-US" sz="3600" b="1" dirty="0">
                <a:solidFill>
                  <a:schemeClr val="bg1"/>
                </a:solidFill>
              </a:rPr>
              <a:t>Sponsors – </a:t>
            </a:r>
            <a:r>
              <a:rPr lang="en-US" sz="3600" b="1" i="1" dirty="0">
                <a:solidFill>
                  <a:schemeClr val="bg1"/>
                </a:solidFill>
              </a:rPr>
              <a:t>Rockwell Collins, Inc.</a:t>
            </a:r>
          </a:p>
          <a:p>
            <a:pPr>
              <a:spcAft>
                <a:spcPts val="1800"/>
              </a:spcAft>
            </a:pPr>
            <a:r>
              <a:rPr lang="en-US" sz="3400" dirty="0">
                <a:solidFill>
                  <a:schemeClr val="bg1"/>
                </a:solidFill>
              </a:rPr>
              <a:t>Brandon Wilson </a:t>
            </a:r>
          </a:p>
          <a:p>
            <a:pPr>
              <a:spcAft>
                <a:spcPts val="1800"/>
              </a:spcAft>
            </a:pPr>
            <a:r>
              <a:rPr lang="en-US" sz="3400" dirty="0">
                <a:solidFill>
                  <a:schemeClr val="bg1"/>
                </a:solidFill>
              </a:rPr>
              <a:t>Weston Lahr </a:t>
            </a: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a:p>
            <a:pPr>
              <a:spcAft>
                <a:spcPts val="1800"/>
              </a:spcAft>
            </a:pPr>
            <a:endParaRPr lang="en-US" sz="3000" dirty="0">
              <a:solidFill>
                <a:schemeClr val="bg1"/>
              </a:solidFill>
            </a:endParaRPr>
          </a:p>
        </p:txBody>
      </p:sp>
      <p:sp>
        <p:nvSpPr>
          <p:cNvPr id="9" name="TextBox 8"/>
          <p:cNvSpPr txBox="1"/>
          <p:nvPr/>
        </p:nvSpPr>
        <p:spPr>
          <a:xfrm>
            <a:off x="33269249" y="27080512"/>
            <a:ext cx="5842780" cy="1415772"/>
          </a:xfrm>
          <a:prstGeom prst="rect">
            <a:avLst/>
          </a:prstGeom>
          <a:noFill/>
        </p:spPr>
        <p:txBody>
          <a:bodyPr wrap="square" rtlCol="0">
            <a:spAutoFit/>
          </a:bodyPr>
          <a:lstStyle/>
          <a:p>
            <a:r>
              <a:rPr lang="en-US" dirty="0"/>
              <a:t>Flowchart</a:t>
            </a:r>
          </a:p>
        </p:txBody>
      </p:sp>
      <p:pic>
        <p:nvPicPr>
          <p:cNvPr id="1028" name="Picture 4" descr="https://lh4.googleusercontent.com/YVyj-6_Qsp5ehv8AtTOrFinKC0L39ol1AIr420a1vc0v-tDd42aK44NtYNfWJS_b5pR3_dYKamuoOsBIJXtQnChbloVVGmS09WFiEgo-Pq6JFR8EqCZMyFKVJumndQIaV1hzp8C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2572" y="23566886"/>
            <a:ext cx="9124082" cy="690692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11923411" y="17556277"/>
            <a:ext cx="9930518" cy="5032147"/>
          </a:xfrm>
          <a:prstGeom prst="rect">
            <a:avLst/>
          </a:prstGeom>
        </p:spPr>
        <p:txBody>
          <a:bodyPr wrap="square">
            <a:spAutoFit/>
          </a:bodyPr>
          <a:lstStyle/>
          <a:p>
            <a:pPr algn="just">
              <a:spcAft>
                <a:spcPts val="1800"/>
              </a:spcAft>
            </a:pPr>
            <a:r>
              <a:rPr lang="en-US" altLang="zh-CN" sz="3600" b="1" dirty="0">
                <a:solidFill>
                  <a:srgbClr val="5D87A1"/>
                </a:solidFill>
              </a:rPr>
              <a:t>WHAT</a:t>
            </a:r>
            <a:r>
              <a:rPr lang="zh-CN" altLang="en-US" sz="3600" b="1" dirty="0">
                <a:solidFill>
                  <a:srgbClr val="5D87A1"/>
                </a:solidFill>
              </a:rPr>
              <a:t> </a:t>
            </a:r>
            <a:r>
              <a:rPr lang="en-US" altLang="zh-CN" sz="3600" b="1" dirty="0">
                <a:solidFill>
                  <a:srgbClr val="5D87A1"/>
                </a:solidFill>
              </a:rPr>
              <a:t>IS</a:t>
            </a:r>
            <a:r>
              <a:rPr lang="zh-CN" altLang="en-US" sz="3600" b="1" dirty="0">
                <a:solidFill>
                  <a:srgbClr val="5D87A1"/>
                </a:solidFill>
              </a:rPr>
              <a:t> </a:t>
            </a:r>
            <a:r>
              <a:rPr lang="en-US" altLang="zh-CN" sz="3600" b="1" dirty="0">
                <a:solidFill>
                  <a:srgbClr val="5D87A1"/>
                </a:solidFill>
              </a:rPr>
              <a:t>THIS</a:t>
            </a:r>
            <a:r>
              <a:rPr lang="zh-CN" altLang="en-US" sz="3600" b="1" dirty="0">
                <a:solidFill>
                  <a:srgbClr val="5D87A1"/>
                </a:solidFill>
              </a:rPr>
              <a:t> </a:t>
            </a:r>
            <a:r>
              <a:rPr lang="en-US" altLang="zh-CN" sz="3600" b="1" dirty="0">
                <a:solidFill>
                  <a:srgbClr val="5D87A1"/>
                </a:solidFill>
              </a:rPr>
              <a:t>PROJECT</a:t>
            </a:r>
            <a:r>
              <a:rPr lang="zh-CN" altLang="en-US" sz="3600" b="1" dirty="0">
                <a:solidFill>
                  <a:srgbClr val="5D87A1"/>
                </a:solidFill>
              </a:rPr>
              <a:t> </a:t>
            </a:r>
            <a:r>
              <a:rPr lang="en-US" altLang="zh-CN" sz="3600" b="1" dirty="0">
                <a:solidFill>
                  <a:srgbClr val="5D87A1"/>
                </a:solidFill>
              </a:rPr>
              <a:t>DOING?</a:t>
            </a:r>
            <a:endParaRPr lang="en-US" sz="3600" b="1" dirty="0">
              <a:solidFill>
                <a:srgbClr val="5D87A1"/>
              </a:solidFill>
            </a:endParaRPr>
          </a:p>
          <a:p>
            <a:pPr algn="just">
              <a:spcAft>
                <a:spcPts val="1800"/>
              </a:spcAft>
            </a:pPr>
            <a:r>
              <a:rPr lang="en-US" sz="3000" dirty="0" smtClean="0"/>
              <a:t>This </a:t>
            </a:r>
            <a:r>
              <a:rPr lang="en-US" sz="3000" dirty="0"/>
              <a:t>project was developed as a demonstration system that uses inexpensive IMUs and an alignment algorithm that utilizes these additional sensors to determine accurate HUD alignment. Initially, we would put all the needed hardware components onto a breadboard, then we connect the microcontroller with a computer via USB. While the breadboard (IMU) is in a moving motion, we could read the data from the Arduino IDE via serial port monitor.</a:t>
            </a:r>
          </a:p>
        </p:txBody>
      </p:sp>
      <p:pic>
        <p:nvPicPr>
          <p:cNvPr id="1044" name="Picture 20" descr="Image"/>
          <p:cNvPicPr>
            <a:picLocks noChangeAspect="1" noChangeArrowheads="1"/>
          </p:cNvPicPr>
          <p:nvPr/>
        </p:nvPicPr>
        <p:blipFill rotWithShape="1">
          <a:blip r:embed="rId5">
            <a:extLst>
              <a:ext uri="{28A0092B-C50C-407E-A947-70E740481C1C}">
                <a14:useLocalDpi xmlns:a14="http://schemas.microsoft.com/office/drawing/2010/main" val="0"/>
              </a:ext>
            </a:extLst>
          </a:blip>
          <a:srcRect l="6920"/>
          <a:stretch/>
        </p:blipFill>
        <p:spPr bwMode="auto">
          <a:xfrm>
            <a:off x="33790147" y="4041615"/>
            <a:ext cx="8946929" cy="72149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90146" y="18419135"/>
            <a:ext cx="8946930" cy="2187796"/>
          </a:xfrm>
          <a:prstGeom prst="rect">
            <a:avLst/>
          </a:prstGeom>
        </p:spPr>
      </p:pic>
      <p:sp>
        <p:nvSpPr>
          <p:cNvPr id="7" name="TextBox 6"/>
          <p:cNvSpPr txBox="1"/>
          <p:nvPr/>
        </p:nvSpPr>
        <p:spPr>
          <a:xfrm>
            <a:off x="1117921" y="15598181"/>
            <a:ext cx="9393385" cy="8402300"/>
          </a:xfrm>
          <a:prstGeom prst="rect">
            <a:avLst/>
          </a:prstGeom>
          <a:noFill/>
        </p:spPr>
        <p:txBody>
          <a:bodyPr wrap="square" rtlCol="0">
            <a:spAutoFit/>
          </a:bodyPr>
          <a:lstStyle/>
          <a:p>
            <a:pPr>
              <a:spcAft>
                <a:spcPts val="1800"/>
              </a:spcAft>
            </a:pPr>
            <a:r>
              <a:rPr lang="en-US" altLang="zh-CN" sz="3600" b="1" dirty="0">
                <a:solidFill>
                  <a:srgbClr val="5D87A1"/>
                </a:solidFill>
              </a:rPr>
              <a:t>AUTO-ALIGNMENT</a:t>
            </a:r>
            <a:r>
              <a:rPr lang="zh-CN" altLang="en-US" sz="3600" b="1" dirty="0">
                <a:solidFill>
                  <a:srgbClr val="5D87A1"/>
                </a:solidFill>
              </a:rPr>
              <a:t> </a:t>
            </a:r>
            <a:r>
              <a:rPr lang="en-US" altLang="zh-CN" sz="3600" b="1" dirty="0">
                <a:solidFill>
                  <a:srgbClr val="5D87A1"/>
                </a:solidFill>
              </a:rPr>
              <a:t>SYSTEM</a:t>
            </a:r>
            <a:endParaRPr lang="en-US" sz="3600" b="1" dirty="0">
              <a:solidFill>
                <a:srgbClr val="5D87A1"/>
              </a:solidFill>
            </a:endParaRPr>
          </a:p>
          <a:p>
            <a:pPr algn="just">
              <a:spcAft>
                <a:spcPts val="1800"/>
              </a:spcAft>
            </a:pPr>
            <a:r>
              <a:rPr lang="en-US" sz="3000" dirty="0" smtClean="0"/>
              <a:t>Currently</a:t>
            </a:r>
            <a:r>
              <a:rPr lang="en-US" sz="3000" dirty="0"/>
              <a:t>, a HUD obtains data from an aircraft’s mounted device called an Inertial Reference Unit (IRU), which an IRU would output precise and aligned data to the HUD through an mechanical alignment system. However, the current alignment process requires specialized equipment and epoxy which is time consuming, costly, and interrupts production line progress for the original equipment manufacturer. In this project, our primary goal is to improve Rockwell Collins’s current HUD systems by reducing the installation cost and time required to precisely align flight information to the HUD. </a:t>
            </a:r>
            <a:r>
              <a:rPr lang="en-US" sz="2800" dirty="0"/>
              <a:t>To meet our objective we will look into using a new alignment methodology in conjunction with the current HUD system as a proof of concept. </a:t>
            </a:r>
            <a:endParaRPr lang="en-US" sz="3000" dirty="0"/>
          </a:p>
          <a:p>
            <a:pPr algn="just">
              <a:spcAft>
                <a:spcPts val="1800"/>
              </a:spcAft>
            </a:pPr>
            <a:endParaRPr lang="en-US" sz="3000" dirty="0"/>
          </a:p>
        </p:txBody>
      </p:sp>
      <p:sp>
        <p:nvSpPr>
          <p:cNvPr id="24" name="Rectangle 23"/>
          <p:cNvSpPr/>
          <p:nvPr/>
        </p:nvSpPr>
        <p:spPr>
          <a:xfrm>
            <a:off x="22559588" y="5341601"/>
            <a:ext cx="9406644" cy="6417141"/>
          </a:xfrm>
          <a:prstGeom prst="rect">
            <a:avLst/>
          </a:prstGeom>
        </p:spPr>
        <p:txBody>
          <a:bodyPr wrap="square">
            <a:spAutoFit/>
          </a:bodyPr>
          <a:lstStyle/>
          <a:p>
            <a:pPr algn="just">
              <a:spcAft>
                <a:spcPts val="1800"/>
              </a:spcAft>
            </a:pPr>
            <a:r>
              <a:rPr lang="en-US" altLang="zh-CN" sz="3600" b="1" dirty="0">
                <a:solidFill>
                  <a:srgbClr val="5D87A1"/>
                </a:solidFill>
              </a:rPr>
              <a:t>HOW</a:t>
            </a:r>
            <a:r>
              <a:rPr lang="zh-CN" altLang="en-US" sz="3600" b="1" dirty="0">
                <a:solidFill>
                  <a:srgbClr val="5D87A1"/>
                </a:solidFill>
              </a:rPr>
              <a:t> </a:t>
            </a:r>
            <a:r>
              <a:rPr lang="en-US" altLang="zh-CN" sz="3600" b="1" dirty="0">
                <a:solidFill>
                  <a:srgbClr val="5D87A1"/>
                </a:solidFill>
              </a:rPr>
              <a:t>DID</a:t>
            </a:r>
            <a:r>
              <a:rPr lang="zh-CN" altLang="en-US" sz="3600" b="1" dirty="0">
                <a:solidFill>
                  <a:srgbClr val="5D87A1"/>
                </a:solidFill>
              </a:rPr>
              <a:t> </a:t>
            </a:r>
            <a:r>
              <a:rPr lang="en-US" altLang="zh-CN" sz="3600" b="1" dirty="0">
                <a:solidFill>
                  <a:srgbClr val="5D87A1"/>
                </a:solidFill>
              </a:rPr>
              <a:t>WE</a:t>
            </a:r>
            <a:r>
              <a:rPr lang="zh-CN" altLang="en-US" sz="3600" b="1" dirty="0">
                <a:solidFill>
                  <a:srgbClr val="5D87A1"/>
                </a:solidFill>
              </a:rPr>
              <a:t> </a:t>
            </a:r>
            <a:r>
              <a:rPr lang="en-US" altLang="zh-CN" sz="3600" b="1" dirty="0">
                <a:solidFill>
                  <a:srgbClr val="5D87A1"/>
                </a:solidFill>
              </a:rPr>
              <a:t>SOLVE</a:t>
            </a:r>
            <a:r>
              <a:rPr lang="zh-CN" altLang="en-US" sz="3600" b="1" dirty="0">
                <a:solidFill>
                  <a:srgbClr val="5D87A1"/>
                </a:solidFill>
              </a:rPr>
              <a:t> </a:t>
            </a:r>
            <a:r>
              <a:rPr lang="en-US" altLang="zh-CN" sz="3600" b="1" dirty="0">
                <a:solidFill>
                  <a:srgbClr val="5D87A1"/>
                </a:solidFill>
              </a:rPr>
              <a:t>THE</a:t>
            </a:r>
            <a:r>
              <a:rPr lang="zh-CN" altLang="en-US" sz="3600" b="1" dirty="0">
                <a:solidFill>
                  <a:srgbClr val="5D87A1"/>
                </a:solidFill>
              </a:rPr>
              <a:t> </a:t>
            </a:r>
            <a:r>
              <a:rPr lang="en-US" altLang="zh-CN" sz="3600" b="1" dirty="0">
                <a:solidFill>
                  <a:srgbClr val="5D87A1"/>
                </a:solidFill>
              </a:rPr>
              <a:t>PROBLEM?</a:t>
            </a:r>
            <a:endParaRPr lang="en-US" sz="3600" b="1" dirty="0">
              <a:solidFill>
                <a:srgbClr val="5D87A1"/>
              </a:solidFill>
            </a:endParaRPr>
          </a:p>
          <a:p>
            <a:pPr algn="just"/>
            <a:r>
              <a:rPr lang="en-US" sz="3000" dirty="0" smtClean="0"/>
              <a:t>In </a:t>
            </a:r>
            <a:r>
              <a:rPr lang="en-US" sz="3000" dirty="0"/>
              <a:t>order to determine the HUD’s alignment error, several problems must be solved. First, individual sensor data must be generated from both HUD IMU and aircraft IMU. Our demonstration system made use of two separate IMUs to represent the individual points of origin for the HUD and aircraft. With these IMUs we were able to generate individual sensor data from each source. Next, a mechanism must be created to retrieve the generated sensor data. To solve this problem we included a microcontroller that was wired to both IMUs. </a:t>
            </a:r>
            <a:br>
              <a:rPr lang="en-US" sz="3000" dirty="0"/>
            </a:br>
            <a:endParaRPr lang="en-US" sz="3000" dirty="0"/>
          </a:p>
        </p:txBody>
      </p:sp>
      <p:sp>
        <p:nvSpPr>
          <p:cNvPr id="27" name="Rectangle 26"/>
          <p:cNvSpPr/>
          <p:nvPr/>
        </p:nvSpPr>
        <p:spPr>
          <a:xfrm>
            <a:off x="22526722" y="25503157"/>
            <a:ext cx="9439510" cy="4570482"/>
          </a:xfrm>
          <a:prstGeom prst="rect">
            <a:avLst/>
          </a:prstGeom>
        </p:spPr>
        <p:txBody>
          <a:bodyPr wrap="square">
            <a:spAutoFit/>
          </a:bodyPr>
          <a:lstStyle/>
          <a:p>
            <a:pPr algn="just">
              <a:spcAft>
                <a:spcPts val="1800"/>
              </a:spcAft>
            </a:pPr>
            <a:r>
              <a:rPr lang="en-US" altLang="zh-CN" sz="3600" b="1" dirty="0">
                <a:solidFill>
                  <a:srgbClr val="5D87A1"/>
                </a:solidFill>
              </a:rPr>
              <a:t>WHY</a:t>
            </a:r>
            <a:r>
              <a:rPr lang="zh-CN" altLang="en-US" sz="3600" b="1" dirty="0">
                <a:solidFill>
                  <a:srgbClr val="5D87A1"/>
                </a:solidFill>
              </a:rPr>
              <a:t> </a:t>
            </a:r>
            <a:r>
              <a:rPr lang="en-US" altLang="zh-CN" sz="3600" b="1" dirty="0">
                <a:solidFill>
                  <a:srgbClr val="5D87A1"/>
                </a:solidFill>
              </a:rPr>
              <a:t>THIS</a:t>
            </a:r>
            <a:r>
              <a:rPr lang="zh-CN" altLang="en-US" sz="3600" b="1" dirty="0">
                <a:solidFill>
                  <a:srgbClr val="5D87A1"/>
                </a:solidFill>
              </a:rPr>
              <a:t> </a:t>
            </a:r>
            <a:r>
              <a:rPr lang="en-US" altLang="zh-CN" sz="3600" b="1" dirty="0">
                <a:solidFill>
                  <a:srgbClr val="5D87A1"/>
                </a:solidFill>
              </a:rPr>
              <a:t>SOLUTION</a:t>
            </a:r>
            <a:r>
              <a:rPr lang="zh-CN" altLang="en-US" sz="3600" b="1" dirty="0">
                <a:solidFill>
                  <a:srgbClr val="5D87A1"/>
                </a:solidFill>
              </a:rPr>
              <a:t> </a:t>
            </a:r>
            <a:r>
              <a:rPr lang="en-US" altLang="zh-CN" sz="3600" b="1" dirty="0">
                <a:solidFill>
                  <a:srgbClr val="5D87A1"/>
                </a:solidFill>
              </a:rPr>
              <a:t>WORKS?</a:t>
            </a:r>
            <a:endParaRPr lang="en-US" sz="3600" b="1" dirty="0">
              <a:solidFill>
                <a:srgbClr val="5D87A1"/>
              </a:solidFill>
            </a:endParaRPr>
          </a:p>
          <a:p>
            <a:pPr algn="just">
              <a:spcAft>
                <a:spcPts val="1800"/>
              </a:spcAft>
            </a:pPr>
            <a:r>
              <a:rPr lang="en-US" sz="3000" dirty="0" smtClean="0"/>
              <a:t>Our </a:t>
            </a:r>
            <a:r>
              <a:rPr lang="en-US" sz="3000" dirty="0"/>
              <a:t>solution works in the same general way that is already used in practice. The current practice uses a set of tools that measure the offset between the HUD and the aircraft. The primary difference in our solution is that we use a different set of tools to measure the offset. In our case, the tools we are using happen to be a microcontroller connected to two IMUs.</a:t>
            </a:r>
          </a:p>
        </p:txBody>
      </p:sp>
      <p:sp>
        <p:nvSpPr>
          <p:cNvPr id="10" name="TextBox 9"/>
          <p:cNvSpPr txBox="1"/>
          <p:nvPr/>
        </p:nvSpPr>
        <p:spPr>
          <a:xfrm>
            <a:off x="12043040" y="15838025"/>
            <a:ext cx="4265439" cy="461665"/>
          </a:xfrm>
          <a:prstGeom prst="rect">
            <a:avLst/>
          </a:prstGeom>
          <a:noFill/>
        </p:spPr>
        <p:txBody>
          <a:bodyPr wrap="square" rtlCol="0">
            <a:spAutoFit/>
          </a:bodyPr>
          <a:lstStyle/>
          <a:p>
            <a:r>
              <a:rPr lang="en-US" sz="2400" b="1" dirty="0"/>
              <a:t>IMU - </a:t>
            </a:r>
            <a:r>
              <a:rPr lang="en-US" sz="2400" b="1" i="1" dirty="0" err="1"/>
              <a:t>Sparkfun</a:t>
            </a:r>
            <a:r>
              <a:rPr lang="en-US" sz="2400" b="1" i="1" dirty="0"/>
              <a:t> MPU-9250</a:t>
            </a:r>
          </a:p>
        </p:txBody>
      </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7262" y="8135956"/>
            <a:ext cx="9199392" cy="6033716"/>
          </a:xfrm>
          <a:prstGeom prst="rect">
            <a:avLst/>
          </a:prstGeom>
        </p:spPr>
      </p:pic>
      <p:sp>
        <p:nvSpPr>
          <p:cNvPr id="29" name="TextBox 28"/>
          <p:cNvSpPr txBox="1"/>
          <p:nvPr/>
        </p:nvSpPr>
        <p:spPr>
          <a:xfrm>
            <a:off x="2652020" y="30636053"/>
            <a:ext cx="6604000" cy="461665"/>
          </a:xfrm>
          <a:prstGeom prst="rect">
            <a:avLst/>
          </a:prstGeom>
          <a:noFill/>
        </p:spPr>
        <p:txBody>
          <a:bodyPr wrap="square" rtlCol="0">
            <a:spAutoFit/>
          </a:bodyPr>
          <a:lstStyle/>
          <a:p>
            <a:pPr algn="ctr">
              <a:spcAft>
                <a:spcPts val="1800"/>
              </a:spcAft>
            </a:pPr>
            <a:r>
              <a:rPr lang="en-US" sz="2400" b="1" dirty="0"/>
              <a:t>Airplane Head-Up Display (HUD) </a:t>
            </a:r>
          </a:p>
        </p:txBody>
      </p:sp>
      <p:sp>
        <p:nvSpPr>
          <p:cNvPr id="32" name="TextBox 31"/>
          <p:cNvSpPr txBox="1"/>
          <p:nvPr/>
        </p:nvSpPr>
        <p:spPr>
          <a:xfrm>
            <a:off x="2474958" y="14331911"/>
            <a:ext cx="6604000" cy="461665"/>
          </a:xfrm>
          <a:prstGeom prst="rect">
            <a:avLst/>
          </a:prstGeom>
          <a:noFill/>
        </p:spPr>
        <p:txBody>
          <a:bodyPr wrap="square" rtlCol="0">
            <a:spAutoFit/>
          </a:bodyPr>
          <a:lstStyle/>
          <a:p>
            <a:pPr algn="ctr">
              <a:spcAft>
                <a:spcPts val="1800"/>
              </a:spcAft>
            </a:pPr>
            <a:r>
              <a:rPr lang="en-US" sz="2400" b="1" dirty="0"/>
              <a:t>Airplane Head-Up Display (HUD) </a:t>
            </a:r>
          </a:p>
        </p:txBody>
      </p:sp>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175158" y="11345031"/>
            <a:ext cx="5542932" cy="4160056"/>
          </a:xfrm>
          <a:prstGeom prst="rect">
            <a:avLst/>
          </a:prstGeom>
        </p:spPr>
      </p:pic>
      <p:sp>
        <p:nvSpPr>
          <p:cNvPr id="33" name="TextBox 32"/>
          <p:cNvSpPr txBox="1"/>
          <p:nvPr/>
        </p:nvSpPr>
        <p:spPr>
          <a:xfrm>
            <a:off x="16659374" y="15861597"/>
            <a:ext cx="5453633" cy="461665"/>
          </a:xfrm>
          <a:prstGeom prst="rect">
            <a:avLst/>
          </a:prstGeom>
          <a:noFill/>
        </p:spPr>
        <p:txBody>
          <a:bodyPr wrap="square" rtlCol="0">
            <a:spAutoFit/>
          </a:bodyPr>
          <a:lstStyle/>
          <a:p>
            <a:r>
              <a:rPr lang="en-US" sz="2400" b="1" dirty="0"/>
              <a:t>Microcontroller - </a:t>
            </a:r>
            <a:r>
              <a:rPr lang="en-US" sz="2400" b="1" i="1" dirty="0"/>
              <a:t>Metro Mini 328</a:t>
            </a:r>
          </a:p>
        </p:txBody>
      </p:sp>
      <p:pic>
        <p:nvPicPr>
          <p:cNvPr id="34" name="Shape 396"/>
          <p:cNvPicPr preferRelativeResize="0"/>
          <p:nvPr/>
        </p:nvPicPr>
        <p:blipFill>
          <a:blip r:embed="rId9">
            <a:alphaModFix/>
          </a:blip>
          <a:stretch>
            <a:fillRect/>
          </a:stretch>
        </p:blipFill>
        <p:spPr>
          <a:xfrm>
            <a:off x="22527843" y="19513033"/>
            <a:ext cx="9438389" cy="4785561"/>
          </a:xfrm>
          <a:prstGeom prst="rect">
            <a:avLst/>
          </a:prstGeom>
          <a:noFill/>
          <a:ln>
            <a:noFill/>
          </a:ln>
        </p:spPr>
      </p:pic>
      <p:sp>
        <p:nvSpPr>
          <p:cNvPr id="14" name="TextBox 13"/>
          <p:cNvSpPr txBox="1"/>
          <p:nvPr/>
        </p:nvSpPr>
        <p:spPr>
          <a:xfrm>
            <a:off x="22526722" y="15715266"/>
            <a:ext cx="9521022" cy="3323987"/>
          </a:xfrm>
          <a:prstGeom prst="rect">
            <a:avLst/>
          </a:prstGeom>
          <a:noFill/>
        </p:spPr>
        <p:txBody>
          <a:bodyPr wrap="square" rtlCol="0">
            <a:spAutoFit/>
          </a:bodyPr>
          <a:lstStyle/>
          <a:p>
            <a:pPr algn="just"/>
            <a:r>
              <a:rPr lang="en-US" sz="3000" dirty="0"/>
              <a:t>By using the I2C protocol we were able to access each IMU and retrieve its data. Lastly, data from each sensor must be compared and analyzed in order to find the difference between the two. Our solution took us through a process that started with converting the retrieved data into a workable form and finished after performing sufficient calculations.</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923411" y="23301445"/>
            <a:ext cx="9930518" cy="6216600"/>
          </a:xfrm>
          <a:prstGeom prst="rect">
            <a:avLst/>
          </a:prstGeom>
        </p:spPr>
      </p:pic>
      <p:sp>
        <p:nvSpPr>
          <p:cNvPr id="37" name="TextBox 36"/>
          <p:cNvSpPr txBox="1"/>
          <p:nvPr/>
        </p:nvSpPr>
        <p:spPr>
          <a:xfrm>
            <a:off x="13120455" y="29611186"/>
            <a:ext cx="7536429" cy="461665"/>
          </a:xfrm>
          <a:prstGeom prst="rect">
            <a:avLst/>
          </a:prstGeom>
          <a:noFill/>
        </p:spPr>
        <p:txBody>
          <a:bodyPr wrap="square" rtlCol="0">
            <a:spAutoFit/>
          </a:bodyPr>
          <a:lstStyle/>
          <a:p>
            <a:pPr algn="ctr">
              <a:spcAft>
                <a:spcPts val="1800"/>
              </a:spcAft>
            </a:pPr>
            <a:r>
              <a:rPr lang="en-US" sz="2400" b="1" dirty="0"/>
              <a:t>Arduino IDE reading sensor data from IMU</a:t>
            </a:r>
          </a:p>
        </p:txBody>
      </p:sp>
      <p:sp>
        <p:nvSpPr>
          <p:cNvPr id="38" name="TextBox 37"/>
          <p:cNvSpPr txBox="1"/>
          <p:nvPr/>
        </p:nvSpPr>
        <p:spPr>
          <a:xfrm>
            <a:off x="23667413" y="24452253"/>
            <a:ext cx="7536429" cy="461665"/>
          </a:xfrm>
          <a:prstGeom prst="rect">
            <a:avLst/>
          </a:prstGeom>
          <a:noFill/>
        </p:spPr>
        <p:txBody>
          <a:bodyPr wrap="square" rtlCol="0">
            <a:spAutoFit/>
          </a:bodyPr>
          <a:lstStyle/>
          <a:p>
            <a:pPr algn="ctr">
              <a:spcAft>
                <a:spcPts val="1800"/>
              </a:spcAft>
            </a:pPr>
            <a:r>
              <a:rPr lang="en-US" sz="2400" b="1" dirty="0"/>
              <a:t>Using LCD to test reading sensor data</a:t>
            </a:r>
          </a:p>
        </p:txBody>
      </p:sp>
      <p:sp>
        <p:nvSpPr>
          <p:cNvPr id="40" name="TextBox 39"/>
          <p:cNvSpPr txBox="1"/>
          <p:nvPr/>
        </p:nvSpPr>
        <p:spPr>
          <a:xfrm>
            <a:off x="23667413" y="14426475"/>
            <a:ext cx="7536429" cy="461665"/>
          </a:xfrm>
          <a:prstGeom prst="rect">
            <a:avLst/>
          </a:prstGeom>
          <a:noFill/>
        </p:spPr>
        <p:txBody>
          <a:bodyPr wrap="square" rtlCol="0">
            <a:spAutoFit/>
          </a:bodyPr>
          <a:lstStyle/>
          <a:p>
            <a:pPr algn="ctr">
              <a:spcAft>
                <a:spcPts val="1800"/>
              </a:spcAft>
            </a:pPr>
            <a:r>
              <a:rPr lang="en-US" sz="2400" b="1" dirty="0"/>
              <a:t>Data flow between hardware components</a:t>
            </a:r>
          </a:p>
        </p:txBody>
      </p:sp>
      <p:sp>
        <p:nvSpPr>
          <p:cNvPr id="35" name="TextBox 34"/>
          <p:cNvSpPr txBox="1"/>
          <p:nvPr/>
        </p:nvSpPr>
        <p:spPr>
          <a:xfrm>
            <a:off x="33443962" y="21791941"/>
            <a:ext cx="9647138" cy="6236407"/>
          </a:xfrm>
          <a:prstGeom prst="rect">
            <a:avLst/>
          </a:prstGeom>
          <a:noFill/>
        </p:spPr>
        <p:txBody>
          <a:bodyPr wrap="square" rtlCol="0">
            <a:noAutofit/>
          </a:bodyPr>
          <a:lstStyle/>
          <a:p>
            <a:pPr algn="just">
              <a:spcAft>
                <a:spcPts val="1800"/>
              </a:spcAft>
            </a:pPr>
            <a:r>
              <a:rPr lang="en-US" altLang="zh-CN" sz="3600" b="1" dirty="0" smtClean="0">
                <a:solidFill>
                  <a:srgbClr val="5D87A1"/>
                </a:solidFill>
              </a:rPr>
              <a:t>HYPOTHETICAL</a:t>
            </a:r>
            <a:r>
              <a:rPr lang="zh-CN" altLang="en-US" sz="3600" b="1" dirty="0" smtClean="0">
                <a:solidFill>
                  <a:srgbClr val="5D87A1"/>
                </a:solidFill>
              </a:rPr>
              <a:t> </a:t>
            </a:r>
            <a:r>
              <a:rPr lang="en-US" altLang="zh-CN" sz="3600" b="1" dirty="0" smtClean="0">
                <a:solidFill>
                  <a:srgbClr val="5D87A1"/>
                </a:solidFill>
              </a:rPr>
              <a:t>OUTCOME</a:t>
            </a:r>
            <a:endParaRPr lang="en-US" sz="3600" b="1" dirty="0">
              <a:solidFill>
                <a:srgbClr val="5D87A1"/>
              </a:solidFill>
            </a:endParaRPr>
          </a:p>
          <a:p>
            <a:pPr>
              <a:spcAft>
                <a:spcPts val="1800"/>
              </a:spcAft>
            </a:pPr>
            <a:r>
              <a:rPr lang="en-US" altLang="zh-CN" sz="3000" dirty="0" smtClean="0">
                <a:solidFill>
                  <a:schemeClr val="bg1"/>
                </a:solidFill>
              </a:rPr>
              <a:t>Although</a:t>
            </a:r>
            <a:r>
              <a:rPr lang="zh-CN" altLang="en-US" sz="3000" dirty="0" smtClean="0">
                <a:solidFill>
                  <a:schemeClr val="bg1"/>
                </a:solidFill>
              </a:rPr>
              <a:t> </a:t>
            </a:r>
            <a:r>
              <a:rPr lang="en-US" altLang="zh-CN" sz="3000" dirty="0">
                <a:solidFill>
                  <a:schemeClr val="bg1"/>
                </a:solidFill>
              </a:rPr>
              <a:t>we</a:t>
            </a:r>
            <a:r>
              <a:rPr lang="zh-CN" altLang="en-US" sz="3000" dirty="0">
                <a:solidFill>
                  <a:schemeClr val="bg1"/>
                </a:solidFill>
              </a:rPr>
              <a:t> </a:t>
            </a:r>
            <a:r>
              <a:rPr lang="en-US" altLang="zh-CN" sz="3000" dirty="0">
                <a:solidFill>
                  <a:schemeClr val="bg1"/>
                </a:solidFill>
              </a:rPr>
              <a:t>were</a:t>
            </a:r>
            <a:r>
              <a:rPr lang="zh-CN" altLang="en-US" sz="3000" dirty="0">
                <a:solidFill>
                  <a:schemeClr val="bg1"/>
                </a:solidFill>
              </a:rPr>
              <a:t> </a:t>
            </a:r>
            <a:r>
              <a:rPr lang="en-US" altLang="zh-CN" sz="3000" dirty="0">
                <a:solidFill>
                  <a:schemeClr val="bg1"/>
                </a:solidFill>
              </a:rPr>
              <a:t>not</a:t>
            </a:r>
            <a:r>
              <a:rPr lang="zh-CN" altLang="en-US" sz="3000" dirty="0">
                <a:solidFill>
                  <a:schemeClr val="bg1"/>
                </a:solidFill>
              </a:rPr>
              <a:t> </a:t>
            </a:r>
            <a:r>
              <a:rPr lang="en-US" altLang="zh-CN" sz="3000" dirty="0">
                <a:solidFill>
                  <a:schemeClr val="bg1"/>
                </a:solidFill>
              </a:rPr>
              <a:t>able</a:t>
            </a:r>
            <a:r>
              <a:rPr lang="zh-CN" altLang="en-US" sz="3000" dirty="0">
                <a:solidFill>
                  <a:schemeClr val="bg1"/>
                </a:solidFill>
              </a:rPr>
              <a:t> </a:t>
            </a:r>
            <a:r>
              <a:rPr lang="en-US" altLang="zh-CN" sz="3000" dirty="0">
                <a:solidFill>
                  <a:schemeClr val="bg1"/>
                </a:solidFill>
              </a:rPr>
              <a:t>to</a:t>
            </a:r>
            <a:r>
              <a:rPr lang="zh-CN" altLang="en-US" sz="3000" dirty="0">
                <a:solidFill>
                  <a:schemeClr val="bg1"/>
                </a:solidFill>
              </a:rPr>
              <a:t> </a:t>
            </a:r>
            <a:r>
              <a:rPr lang="en-US" altLang="zh-CN" sz="3000" dirty="0">
                <a:solidFill>
                  <a:schemeClr val="bg1"/>
                </a:solidFill>
              </a:rPr>
              <a:t>test</a:t>
            </a:r>
            <a:r>
              <a:rPr lang="zh-CN" altLang="en-US" sz="3000" dirty="0">
                <a:solidFill>
                  <a:schemeClr val="bg1"/>
                </a:solidFill>
              </a:rPr>
              <a:t> </a:t>
            </a:r>
            <a:r>
              <a:rPr lang="en-US" altLang="zh-CN" sz="3000" dirty="0" smtClean="0">
                <a:solidFill>
                  <a:schemeClr val="bg1"/>
                </a:solidFill>
              </a:rPr>
              <a:t>the</a:t>
            </a:r>
            <a:r>
              <a:rPr lang="zh-CN" altLang="en-US" sz="3000" dirty="0" smtClean="0">
                <a:solidFill>
                  <a:schemeClr val="bg1"/>
                </a:solidFill>
              </a:rPr>
              <a:t> </a:t>
            </a:r>
            <a:r>
              <a:rPr lang="en-US" altLang="zh-CN" sz="3000" dirty="0" smtClean="0">
                <a:solidFill>
                  <a:schemeClr val="bg1"/>
                </a:solidFill>
              </a:rPr>
              <a:t>system</a:t>
            </a:r>
            <a:r>
              <a:rPr lang="zh-CN" altLang="en-US" sz="3000" dirty="0" smtClean="0">
                <a:solidFill>
                  <a:schemeClr val="bg1"/>
                </a:solidFill>
              </a:rPr>
              <a:t> </a:t>
            </a:r>
            <a:r>
              <a:rPr lang="en-US" altLang="zh-CN" sz="3000" dirty="0" smtClean="0">
                <a:solidFill>
                  <a:schemeClr val="bg1"/>
                </a:solidFill>
              </a:rPr>
              <a:t>using</a:t>
            </a:r>
            <a:r>
              <a:rPr lang="zh-CN" altLang="en-US" sz="3000" dirty="0" smtClean="0">
                <a:solidFill>
                  <a:schemeClr val="bg1"/>
                </a:solidFill>
              </a:rPr>
              <a:t> </a:t>
            </a:r>
            <a:r>
              <a:rPr lang="en-US" altLang="zh-CN" sz="3000" dirty="0">
                <a:solidFill>
                  <a:schemeClr val="bg1"/>
                </a:solidFill>
              </a:rPr>
              <a:t>a</a:t>
            </a:r>
            <a:r>
              <a:rPr lang="zh-CN" altLang="en-US" sz="3000" dirty="0">
                <a:solidFill>
                  <a:schemeClr val="bg1"/>
                </a:solidFill>
              </a:rPr>
              <a:t> </a:t>
            </a:r>
            <a:r>
              <a:rPr lang="en-US" altLang="zh-CN" sz="3000" dirty="0">
                <a:solidFill>
                  <a:schemeClr val="bg1"/>
                </a:solidFill>
              </a:rPr>
              <a:t>real</a:t>
            </a:r>
            <a:r>
              <a:rPr lang="zh-CN" altLang="en-US" sz="3000" dirty="0">
                <a:solidFill>
                  <a:schemeClr val="bg1"/>
                </a:solidFill>
              </a:rPr>
              <a:t> </a:t>
            </a:r>
            <a:r>
              <a:rPr lang="en-US" altLang="zh-CN" sz="3000" dirty="0">
                <a:solidFill>
                  <a:schemeClr val="bg1"/>
                </a:solidFill>
              </a:rPr>
              <a:t>HUD</a:t>
            </a:r>
            <a:r>
              <a:rPr lang="zh-CN" altLang="en-US" sz="3000" dirty="0">
                <a:solidFill>
                  <a:schemeClr val="bg1"/>
                </a:solidFill>
              </a:rPr>
              <a:t> </a:t>
            </a:r>
            <a:r>
              <a:rPr lang="en-US" altLang="zh-CN" sz="3000" dirty="0">
                <a:solidFill>
                  <a:schemeClr val="bg1"/>
                </a:solidFill>
              </a:rPr>
              <a:t>on</a:t>
            </a:r>
            <a:r>
              <a:rPr lang="zh-CN" altLang="en-US" sz="3000" dirty="0">
                <a:solidFill>
                  <a:schemeClr val="bg1"/>
                </a:solidFill>
              </a:rPr>
              <a:t> </a:t>
            </a:r>
            <a:r>
              <a:rPr lang="en-US" altLang="zh-CN" sz="3000" dirty="0">
                <a:solidFill>
                  <a:schemeClr val="bg1"/>
                </a:solidFill>
              </a:rPr>
              <a:t>the</a:t>
            </a:r>
            <a:r>
              <a:rPr lang="zh-CN" altLang="en-US" sz="3000" dirty="0">
                <a:solidFill>
                  <a:schemeClr val="bg1"/>
                </a:solidFill>
              </a:rPr>
              <a:t> </a:t>
            </a:r>
            <a:r>
              <a:rPr lang="en-US" altLang="zh-CN" sz="3000" dirty="0" smtClean="0">
                <a:solidFill>
                  <a:schemeClr val="bg1"/>
                </a:solidFill>
              </a:rPr>
              <a:t>airplane, </a:t>
            </a:r>
            <a:r>
              <a:rPr lang="en-US" altLang="zh-CN" sz="3000" dirty="0">
                <a:solidFill>
                  <a:schemeClr val="bg1"/>
                </a:solidFill>
              </a:rPr>
              <a:t>t</a:t>
            </a:r>
            <a:r>
              <a:rPr lang="en-US" altLang="zh-CN" sz="3000" dirty="0" smtClean="0">
                <a:solidFill>
                  <a:schemeClr val="bg1"/>
                </a:solidFill>
              </a:rPr>
              <a:t>his</a:t>
            </a:r>
            <a:r>
              <a:rPr lang="zh-CN" altLang="en-US" sz="3000" dirty="0" smtClean="0">
                <a:solidFill>
                  <a:schemeClr val="bg1"/>
                </a:solidFill>
              </a:rPr>
              <a:t> </a:t>
            </a:r>
            <a:r>
              <a:rPr lang="en-US" altLang="zh-CN" sz="3000" dirty="0" smtClean="0">
                <a:solidFill>
                  <a:schemeClr val="bg1"/>
                </a:solidFill>
              </a:rPr>
              <a:t>demonstration</a:t>
            </a:r>
            <a:r>
              <a:rPr lang="zh-CN" altLang="en-US" sz="3000" dirty="0" smtClean="0">
                <a:solidFill>
                  <a:schemeClr val="bg1"/>
                </a:solidFill>
              </a:rPr>
              <a:t> </a:t>
            </a:r>
            <a:r>
              <a:rPr lang="en-US" altLang="zh-CN" sz="3000" dirty="0" smtClean="0">
                <a:solidFill>
                  <a:schemeClr val="bg1"/>
                </a:solidFill>
              </a:rPr>
              <a:t>system</a:t>
            </a:r>
            <a:r>
              <a:rPr lang="zh-CN" altLang="en-US" sz="3000" dirty="0" smtClean="0">
                <a:solidFill>
                  <a:schemeClr val="bg1"/>
                </a:solidFill>
              </a:rPr>
              <a:t> </a:t>
            </a:r>
            <a:r>
              <a:rPr lang="en-US" altLang="zh-CN" sz="3000" dirty="0" smtClean="0">
                <a:solidFill>
                  <a:schemeClr val="bg1"/>
                </a:solidFill>
              </a:rPr>
              <a:t>proves</a:t>
            </a:r>
            <a:r>
              <a:rPr lang="zh-CN" altLang="en-US" sz="3000" dirty="0" smtClean="0">
                <a:solidFill>
                  <a:schemeClr val="bg1"/>
                </a:solidFill>
              </a:rPr>
              <a:t> </a:t>
            </a:r>
            <a:r>
              <a:rPr lang="en-US" altLang="zh-CN" sz="3000" dirty="0" smtClean="0">
                <a:solidFill>
                  <a:schemeClr val="bg1"/>
                </a:solidFill>
              </a:rPr>
              <a:t>that</a:t>
            </a:r>
            <a:r>
              <a:rPr lang="zh-CN" altLang="en-US" sz="3000" dirty="0" smtClean="0">
                <a:solidFill>
                  <a:schemeClr val="bg1"/>
                </a:solidFill>
              </a:rPr>
              <a:t> </a:t>
            </a:r>
            <a:r>
              <a:rPr lang="en-US" altLang="zh-CN" sz="3000" dirty="0" smtClean="0">
                <a:solidFill>
                  <a:schemeClr val="bg1"/>
                </a:solidFill>
              </a:rPr>
              <a:t>inexpensive</a:t>
            </a:r>
            <a:r>
              <a:rPr lang="zh-CN" altLang="en-US" sz="3000" dirty="0" smtClean="0">
                <a:solidFill>
                  <a:schemeClr val="bg1"/>
                </a:solidFill>
              </a:rPr>
              <a:t> </a:t>
            </a:r>
            <a:r>
              <a:rPr lang="en-US" sz="3000" dirty="0">
                <a:solidFill>
                  <a:schemeClr val="bg1"/>
                </a:solidFill>
              </a:rPr>
              <a:t>MEMS-IMU </a:t>
            </a:r>
            <a:r>
              <a:rPr lang="en-US" altLang="zh-CN" sz="3000" dirty="0" smtClean="0">
                <a:solidFill>
                  <a:schemeClr val="bg1"/>
                </a:solidFill>
              </a:rPr>
              <a:t>is</a:t>
            </a:r>
            <a:r>
              <a:rPr lang="zh-CN" altLang="en-US" sz="3000" dirty="0" smtClean="0">
                <a:solidFill>
                  <a:schemeClr val="bg1"/>
                </a:solidFill>
              </a:rPr>
              <a:t> </a:t>
            </a:r>
            <a:r>
              <a:rPr lang="en-US" altLang="zh-CN" sz="3000" dirty="0" smtClean="0">
                <a:solidFill>
                  <a:schemeClr val="bg1"/>
                </a:solidFill>
              </a:rPr>
              <a:t>correct</a:t>
            </a:r>
            <a:r>
              <a:rPr lang="zh-CN" altLang="en-US" sz="3000" dirty="0" smtClean="0">
                <a:solidFill>
                  <a:schemeClr val="bg1"/>
                </a:solidFill>
              </a:rPr>
              <a:t> </a:t>
            </a:r>
            <a:r>
              <a:rPr lang="en-US" altLang="zh-CN" sz="3000" dirty="0" smtClean="0">
                <a:solidFill>
                  <a:schemeClr val="bg1"/>
                </a:solidFill>
              </a:rPr>
              <a:t>and</a:t>
            </a:r>
            <a:r>
              <a:rPr lang="zh-CN" altLang="en-US" sz="3000" dirty="0" smtClean="0">
                <a:solidFill>
                  <a:schemeClr val="bg1"/>
                </a:solidFill>
              </a:rPr>
              <a:t> </a:t>
            </a:r>
            <a:r>
              <a:rPr lang="en-US" altLang="zh-CN" sz="3000" dirty="0" smtClean="0">
                <a:solidFill>
                  <a:schemeClr val="bg1"/>
                </a:solidFill>
              </a:rPr>
              <a:t>quick</a:t>
            </a:r>
            <a:r>
              <a:rPr lang="zh-CN" altLang="en-US" sz="3000" dirty="0" smtClean="0">
                <a:solidFill>
                  <a:schemeClr val="bg1"/>
                </a:solidFill>
              </a:rPr>
              <a:t> </a:t>
            </a:r>
            <a:r>
              <a:rPr lang="en-US" altLang="zh-CN" sz="3000" dirty="0" smtClean="0">
                <a:solidFill>
                  <a:schemeClr val="bg1"/>
                </a:solidFill>
              </a:rPr>
              <a:t>enough</a:t>
            </a:r>
            <a:r>
              <a:rPr lang="zh-CN" altLang="en-US" sz="3000" dirty="0" smtClean="0">
                <a:solidFill>
                  <a:schemeClr val="bg1"/>
                </a:solidFill>
              </a:rPr>
              <a:t> </a:t>
            </a:r>
            <a:r>
              <a:rPr lang="en-US" altLang="zh-CN" sz="3000" dirty="0" smtClean="0">
                <a:solidFill>
                  <a:schemeClr val="bg1"/>
                </a:solidFill>
              </a:rPr>
              <a:t>to</a:t>
            </a:r>
            <a:r>
              <a:rPr lang="zh-CN" altLang="en-US" sz="3000" dirty="0" smtClean="0">
                <a:solidFill>
                  <a:schemeClr val="bg1"/>
                </a:solidFill>
              </a:rPr>
              <a:t> </a:t>
            </a:r>
            <a:r>
              <a:rPr lang="en-US" altLang="zh-CN" sz="3000" dirty="0" smtClean="0">
                <a:solidFill>
                  <a:schemeClr val="bg1"/>
                </a:solidFill>
              </a:rPr>
              <a:t>calibrate</a:t>
            </a:r>
            <a:r>
              <a:rPr lang="zh-CN" altLang="en-US" sz="3000" dirty="0" smtClean="0">
                <a:solidFill>
                  <a:schemeClr val="bg1"/>
                </a:solidFill>
              </a:rPr>
              <a:t> </a:t>
            </a:r>
            <a:r>
              <a:rPr lang="en-US" altLang="zh-CN" sz="3000" dirty="0" smtClean="0">
                <a:solidFill>
                  <a:schemeClr val="bg1"/>
                </a:solidFill>
              </a:rPr>
              <a:t>for</a:t>
            </a:r>
            <a:r>
              <a:rPr lang="zh-CN" altLang="en-US" sz="3000" dirty="0" smtClean="0">
                <a:solidFill>
                  <a:schemeClr val="bg1"/>
                </a:solidFill>
              </a:rPr>
              <a:t> </a:t>
            </a:r>
            <a:r>
              <a:rPr lang="en-US" altLang="zh-CN" sz="3000" dirty="0" smtClean="0">
                <a:solidFill>
                  <a:schemeClr val="bg1"/>
                </a:solidFill>
              </a:rPr>
              <a:t>the</a:t>
            </a:r>
            <a:r>
              <a:rPr lang="zh-CN" altLang="en-US" sz="3000" dirty="0" smtClean="0">
                <a:solidFill>
                  <a:schemeClr val="bg1"/>
                </a:solidFill>
              </a:rPr>
              <a:t> </a:t>
            </a:r>
            <a:r>
              <a:rPr lang="en-US" altLang="zh-CN" sz="3000" dirty="0" smtClean="0">
                <a:solidFill>
                  <a:schemeClr val="bg1"/>
                </a:solidFill>
              </a:rPr>
              <a:t>object’s</a:t>
            </a:r>
            <a:r>
              <a:rPr lang="zh-CN" altLang="en-US" sz="3000" dirty="0" smtClean="0">
                <a:solidFill>
                  <a:schemeClr val="bg1"/>
                </a:solidFill>
              </a:rPr>
              <a:t> </a:t>
            </a:r>
            <a:r>
              <a:rPr lang="en-US" altLang="zh-CN" sz="3000" dirty="0" smtClean="0">
                <a:solidFill>
                  <a:schemeClr val="bg1"/>
                </a:solidFill>
              </a:rPr>
              <a:t>motion</a:t>
            </a:r>
            <a:r>
              <a:rPr lang="zh-CN" altLang="en-US" sz="3000" dirty="0" smtClean="0">
                <a:solidFill>
                  <a:schemeClr val="bg1"/>
                </a:solidFill>
              </a:rPr>
              <a:t> </a:t>
            </a:r>
            <a:r>
              <a:rPr lang="en-US" altLang="zh-CN" sz="3000" dirty="0" smtClean="0">
                <a:solidFill>
                  <a:schemeClr val="bg1"/>
                </a:solidFill>
              </a:rPr>
              <a:t>based</a:t>
            </a:r>
            <a:r>
              <a:rPr lang="zh-CN" altLang="en-US" sz="3000" dirty="0" smtClean="0">
                <a:solidFill>
                  <a:schemeClr val="bg1"/>
                </a:solidFill>
              </a:rPr>
              <a:t> </a:t>
            </a:r>
            <a:r>
              <a:rPr lang="en-US" altLang="zh-CN" sz="3000" dirty="0">
                <a:solidFill>
                  <a:schemeClr val="bg1"/>
                </a:solidFill>
              </a:rPr>
              <a:t>on</a:t>
            </a:r>
            <a:r>
              <a:rPr lang="zh-CN" altLang="en-US" sz="3000" dirty="0">
                <a:solidFill>
                  <a:schemeClr val="bg1"/>
                </a:solidFill>
              </a:rPr>
              <a:t> </a:t>
            </a:r>
            <a:r>
              <a:rPr lang="en-US" altLang="zh-CN" sz="3000" dirty="0" smtClean="0">
                <a:solidFill>
                  <a:schemeClr val="bg1"/>
                </a:solidFill>
              </a:rPr>
              <a:t>the</a:t>
            </a:r>
            <a:r>
              <a:rPr lang="zh-CN" altLang="en-US" sz="3000" dirty="0" smtClean="0">
                <a:solidFill>
                  <a:schemeClr val="bg1"/>
                </a:solidFill>
              </a:rPr>
              <a:t> </a:t>
            </a:r>
            <a:r>
              <a:rPr lang="en-US" altLang="zh-CN" sz="3000" dirty="0" smtClean="0">
                <a:solidFill>
                  <a:schemeClr val="bg1"/>
                </a:solidFill>
              </a:rPr>
              <a:t>airplane</a:t>
            </a:r>
            <a:r>
              <a:rPr lang="zh-CN" altLang="en-US" sz="3000" dirty="0" smtClean="0">
                <a:solidFill>
                  <a:schemeClr val="bg1"/>
                </a:solidFill>
              </a:rPr>
              <a:t> </a:t>
            </a:r>
            <a:r>
              <a:rPr lang="en-US" altLang="zh-CN" sz="3000" dirty="0" smtClean="0">
                <a:solidFill>
                  <a:schemeClr val="bg1"/>
                </a:solidFill>
              </a:rPr>
              <a:t>IMU</a:t>
            </a:r>
            <a:r>
              <a:rPr lang="zh-CN" altLang="en-US" sz="3000" dirty="0" smtClean="0">
                <a:solidFill>
                  <a:schemeClr val="bg1"/>
                </a:solidFill>
              </a:rPr>
              <a:t> </a:t>
            </a:r>
            <a:r>
              <a:rPr lang="en-US" altLang="zh-CN" sz="3000" dirty="0" smtClean="0">
                <a:solidFill>
                  <a:schemeClr val="bg1"/>
                </a:solidFill>
              </a:rPr>
              <a:t>(a</a:t>
            </a:r>
            <a:r>
              <a:rPr lang="zh-CN" altLang="en-US" sz="3000" dirty="0" smtClean="0">
                <a:solidFill>
                  <a:schemeClr val="bg1"/>
                </a:solidFill>
              </a:rPr>
              <a:t> </a:t>
            </a:r>
            <a:r>
              <a:rPr lang="en-US" altLang="zh-CN" sz="3000" dirty="0" smtClean="0">
                <a:solidFill>
                  <a:schemeClr val="bg1"/>
                </a:solidFill>
              </a:rPr>
              <a:t>fixed</a:t>
            </a:r>
            <a:r>
              <a:rPr lang="zh-CN" altLang="en-US" sz="3000" dirty="0" smtClean="0">
                <a:solidFill>
                  <a:schemeClr val="bg1"/>
                </a:solidFill>
              </a:rPr>
              <a:t> </a:t>
            </a:r>
            <a:r>
              <a:rPr lang="en-US" altLang="zh-CN" sz="3000" dirty="0" smtClean="0">
                <a:solidFill>
                  <a:schemeClr val="bg1"/>
                </a:solidFill>
              </a:rPr>
              <a:t>state</a:t>
            </a:r>
            <a:r>
              <a:rPr lang="zh-CN" altLang="en-US" sz="3000" dirty="0" smtClean="0">
                <a:solidFill>
                  <a:schemeClr val="bg1"/>
                </a:solidFill>
              </a:rPr>
              <a:t> </a:t>
            </a:r>
            <a:r>
              <a:rPr lang="en-US" altLang="zh-CN" sz="3000" dirty="0" smtClean="0">
                <a:solidFill>
                  <a:schemeClr val="bg1"/>
                </a:solidFill>
              </a:rPr>
              <a:t>on</a:t>
            </a:r>
            <a:r>
              <a:rPr lang="zh-CN" altLang="en-US" sz="3000" dirty="0" smtClean="0">
                <a:solidFill>
                  <a:schemeClr val="bg1"/>
                </a:solidFill>
              </a:rPr>
              <a:t> </a:t>
            </a:r>
            <a:r>
              <a:rPr lang="en-US" altLang="zh-CN" sz="3000" dirty="0" smtClean="0">
                <a:solidFill>
                  <a:schemeClr val="bg1"/>
                </a:solidFill>
              </a:rPr>
              <a:t>the</a:t>
            </a:r>
            <a:r>
              <a:rPr lang="zh-CN" altLang="en-US" sz="3000" dirty="0" smtClean="0">
                <a:solidFill>
                  <a:schemeClr val="bg1"/>
                </a:solidFill>
              </a:rPr>
              <a:t> </a:t>
            </a:r>
            <a:r>
              <a:rPr lang="en-US" altLang="zh-CN" sz="3000" dirty="0" smtClean="0">
                <a:solidFill>
                  <a:schemeClr val="bg1"/>
                </a:solidFill>
              </a:rPr>
              <a:t>object).</a:t>
            </a:r>
            <a:r>
              <a:rPr lang="zh-CN" altLang="en-US" sz="3000" dirty="0" smtClean="0">
                <a:solidFill>
                  <a:schemeClr val="bg1"/>
                </a:solidFill>
              </a:rPr>
              <a:t> </a:t>
            </a:r>
            <a:r>
              <a:rPr lang="en-US" altLang="zh-CN" sz="3000" dirty="0" smtClean="0">
                <a:solidFill>
                  <a:schemeClr val="bg1"/>
                </a:solidFill>
              </a:rPr>
              <a:t>Error</a:t>
            </a:r>
            <a:r>
              <a:rPr lang="zh-CN" altLang="en-US" sz="3000" dirty="0" smtClean="0">
                <a:solidFill>
                  <a:schemeClr val="bg1"/>
                </a:solidFill>
              </a:rPr>
              <a:t> </a:t>
            </a:r>
            <a:r>
              <a:rPr lang="en-US" altLang="zh-CN" sz="3000" dirty="0" smtClean="0">
                <a:solidFill>
                  <a:schemeClr val="bg1"/>
                </a:solidFill>
              </a:rPr>
              <a:t>may</a:t>
            </a:r>
            <a:r>
              <a:rPr lang="zh-CN" altLang="en-US" sz="3000" dirty="0" smtClean="0">
                <a:solidFill>
                  <a:schemeClr val="bg1"/>
                </a:solidFill>
              </a:rPr>
              <a:t> </a:t>
            </a:r>
            <a:r>
              <a:rPr lang="en-US" altLang="zh-CN" sz="3000" dirty="0" smtClean="0">
                <a:solidFill>
                  <a:schemeClr val="bg1"/>
                </a:solidFill>
              </a:rPr>
              <a:t>occur</a:t>
            </a:r>
            <a:r>
              <a:rPr lang="zh-CN" altLang="en-US" sz="3000" dirty="0" smtClean="0">
                <a:solidFill>
                  <a:schemeClr val="bg1"/>
                </a:solidFill>
              </a:rPr>
              <a:t> </a:t>
            </a:r>
            <a:r>
              <a:rPr lang="en-US" altLang="zh-CN" sz="3000" dirty="0" smtClean="0">
                <a:solidFill>
                  <a:schemeClr val="bg1"/>
                </a:solidFill>
              </a:rPr>
              <a:t>due</a:t>
            </a:r>
            <a:r>
              <a:rPr lang="zh-CN" altLang="en-US" sz="3000" dirty="0" smtClean="0">
                <a:solidFill>
                  <a:schemeClr val="bg1"/>
                </a:solidFill>
              </a:rPr>
              <a:t> </a:t>
            </a:r>
            <a:r>
              <a:rPr lang="en-US" altLang="zh-CN" sz="3000" dirty="0" smtClean="0">
                <a:solidFill>
                  <a:schemeClr val="bg1"/>
                </a:solidFill>
              </a:rPr>
              <a:t>to</a:t>
            </a:r>
            <a:r>
              <a:rPr lang="zh-CN" altLang="en-US" sz="3000" dirty="0" smtClean="0">
                <a:solidFill>
                  <a:schemeClr val="bg1"/>
                </a:solidFill>
              </a:rPr>
              <a:t> </a:t>
            </a:r>
            <a:r>
              <a:rPr lang="en-US" altLang="zh-CN" sz="3000" dirty="0" smtClean="0">
                <a:solidFill>
                  <a:schemeClr val="bg1"/>
                </a:solidFill>
              </a:rPr>
              <a:t>the</a:t>
            </a:r>
            <a:r>
              <a:rPr lang="zh-CN" altLang="en-US" sz="3000" dirty="0" smtClean="0">
                <a:solidFill>
                  <a:schemeClr val="bg1"/>
                </a:solidFill>
              </a:rPr>
              <a:t> </a:t>
            </a:r>
            <a:r>
              <a:rPr lang="en-US" altLang="zh-CN" sz="3000" dirty="0" smtClean="0">
                <a:solidFill>
                  <a:schemeClr val="bg1"/>
                </a:solidFill>
              </a:rPr>
              <a:t>hardware</a:t>
            </a:r>
            <a:r>
              <a:rPr lang="zh-CN" altLang="en-US" sz="3000" dirty="0" smtClean="0">
                <a:solidFill>
                  <a:schemeClr val="bg1"/>
                </a:solidFill>
              </a:rPr>
              <a:t> </a:t>
            </a:r>
            <a:r>
              <a:rPr lang="en-US" altLang="zh-CN" sz="3000" dirty="0" smtClean="0">
                <a:solidFill>
                  <a:schemeClr val="bg1"/>
                </a:solidFill>
              </a:rPr>
              <a:t>performance</a:t>
            </a:r>
            <a:r>
              <a:rPr lang="zh-CN" altLang="en-US" sz="3000" dirty="0" smtClean="0">
                <a:solidFill>
                  <a:schemeClr val="bg1"/>
                </a:solidFill>
              </a:rPr>
              <a:t> </a:t>
            </a:r>
            <a:r>
              <a:rPr lang="en-US" altLang="zh-CN" sz="3000" dirty="0" smtClean="0">
                <a:solidFill>
                  <a:schemeClr val="bg1"/>
                </a:solidFill>
              </a:rPr>
              <a:t>and</a:t>
            </a:r>
            <a:r>
              <a:rPr lang="zh-CN" altLang="en-US" sz="3000" dirty="0" smtClean="0">
                <a:solidFill>
                  <a:schemeClr val="bg1"/>
                </a:solidFill>
              </a:rPr>
              <a:t> </a:t>
            </a:r>
            <a:r>
              <a:rPr lang="en-US" altLang="zh-CN" sz="3000" dirty="0" smtClean="0">
                <a:solidFill>
                  <a:schemeClr val="bg1"/>
                </a:solidFill>
              </a:rPr>
              <a:t>the</a:t>
            </a:r>
            <a:r>
              <a:rPr lang="zh-CN" altLang="en-US" sz="3000" dirty="0" smtClean="0">
                <a:solidFill>
                  <a:schemeClr val="bg1"/>
                </a:solidFill>
              </a:rPr>
              <a:t> </a:t>
            </a:r>
            <a:r>
              <a:rPr lang="en-US" altLang="zh-CN" sz="3000" dirty="0" smtClean="0">
                <a:solidFill>
                  <a:schemeClr val="bg1"/>
                </a:solidFill>
              </a:rPr>
              <a:t>amount</a:t>
            </a:r>
            <a:r>
              <a:rPr lang="zh-CN" altLang="en-US" sz="3000" dirty="0" smtClean="0">
                <a:solidFill>
                  <a:schemeClr val="bg1"/>
                </a:solidFill>
              </a:rPr>
              <a:t> </a:t>
            </a:r>
            <a:r>
              <a:rPr lang="en-US" altLang="zh-CN" sz="3000" dirty="0" smtClean="0">
                <a:solidFill>
                  <a:schemeClr val="bg1"/>
                </a:solidFill>
              </a:rPr>
              <a:t>of</a:t>
            </a:r>
            <a:r>
              <a:rPr lang="zh-CN" altLang="en-US" sz="3000" dirty="0" smtClean="0">
                <a:solidFill>
                  <a:schemeClr val="bg1"/>
                </a:solidFill>
              </a:rPr>
              <a:t> </a:t>
            </a:r>
            <a:r>
              <a:rPr lang="en-US" altLang="zh-CN" sz="3000" dirty="0" smtClean="0">
                <a:solidFill>
                  <a:schemeClr val="bg1"/>
                </a:solidFill>
              </a:rPr>
              <a:t>IMU</a:t>
            </a:r>
            <a:r>
              <a:rPr lang="zh-CN" altLang="en-US" sz="3000" dirty="0" smtClean="0">
                <a:solidFill>
                  <a:schemeClr val="bg1"/>
                </a:solidFill>
              </a:rPr>
              <a:t> </a:t>
            </a:r>
            <a:r>
              <a:rPr lang="en-US" altLang="zh-CN" sz="3000" dirty="0" smtClean="0">
                <a:solidFill>
                  <a:schemeClr val="bg1"/>
                </a:solidFill>
              </a:rPr>
              <a:t>we</a:t>
            </a:r>
            <a:r>
              <a:rPr lang="zh-CN" altLang="en-US" sz="3000" dirty="0" smtClean="0">
                <a:solidFill>
                  <a:schemeClr val="bg1"/>
                </a:solidFill>
              </a:rPr>
              <a:t> </a:t>
            </a:r>
            <a:r>
              <a:rPr lang="en-US" altLang="zh-CN" sz="3000" dirty="0" smtClean="0">
                <a:solidFill>
                  <a:schemeClr val="bg1"/>
                </a:solidFill>
              </a:rPr>
              <a:t>could</a:t>
            </a:r>
            <a:r>
              <a:rPr lang="zh-CN" altLang="en-US" sz="3000" dirty="0" smtClean="0">
                <a:solidFill>
                  <a:schemeClr val="bg1"/>
                </a:solidFill>
              </a:rPr>
              <a:t> </a:t>
            </a:r>
            <a:r>
              <a:rPr lang="en-US" altLang="zh-CN" sz="3000" dirty="0" smtClean="0">
                <a:solidFill>
                  <a:schemeClr val="bg1"/>
                </a:solidFill>
              </a:rPr>
              <a:t>use.</a:t>
            </a:r>
            <a:r>
              <a:rPr lang="zh-CN" altLang="en-US" sz="3000" dirty="0" smtClean="0">
                <a:solidFill>
                  <a:schemeClr val="bg1"/>
                </a:solidFill>
              </a:rPr>
              <a:t> </a:t>
            </a:r>
            <a:r>
              <a:rPr lang="en-US" altLang="zh-CN" sz="3000" dirty="0" smtClean="0">
                <a:solidFill>
                  <a:schemeClr val="bg1"/>
                </a:solidFill>
              </a:rPr>
              <a:t>In</a:t>
            </a:r>
            <a:r>
              <a:rPr lang="zh-CN" altLang="en-US" sz="3000" dirty="0" smtClean="0">
                <a:solidFill>
                  <a:schemeClr val="bg1"/>
                </a:solidFill>
              </a:rPr>
              <a:t> </a:t>
            </a:r>
            <a:r>
              <a:rPr lang="en-US" altLang="zh-CN" sz="3000" dirty="0" smtClean="0">
                <a:solidFill>
                  <a:schemeClr val="bg1"/>
                </a:solidFill>
              </a:rPr>
              <a:t>overall,</a:t>
            </a:r>
            <a:r>
              <a:rPr lang="zh-CN" altLang="en-US" sz="3000" dirty="0" smtClean="0">
                <a:solidFill>
                  <a:schemeClr val="bg1"/>
                </a:solidFill>
              </a:rPr>
              <a:t> </a:t>
            </a:r>
            <a:r>
              <a:rPr lang="en-US" altLang="zh-CN" sz="3000" dirty="0" smtClean="0">
                <a:solidFill>
                  <a:schemeClr val="bg1"/>
                </a:solidFill>
              </a:rPr>
              <a:t>this</a:t>
            </a:r>
            <a:r>
              <a:rPr lang="zh-CN" altLang="en-US" sz="3000" dirty="0" smtClean="0">
                <a:solidFill>
                  <a:schemeClr val="bg1"/>
                </a:solidFill>
              </a:rPr>
              <a:t> </a:t>
            </a:r>
            <a:r>
              <a:rPr lang="en-US" altLang="zh-CN" sz="3000" dirty="0" smtClean="0">
                <a:solidFill>
                  <a:schemeClr val="bg1"/>
                </a:solidFill>
              </a:rPr>
              <a:t>system</a:t>
            </a:r>
            <a:r>
              <a:rPr lang="zh-CN" altLang="en-US" sz="3000" dirty="0" smtClean="0">
                <a:solidFill>
                  <a:schemeClr val="bg1"/>
                </a:solidFill>
              </a:rPr>
              <a:t> </a:t>
            </a:r>
            <a:r>
              <a:rPr lang="en-US" altLang="zh-CN" sz="3000" dirty="0" smtClean="0">
                <a:solidFill>
                  <a:schemeClr val="bg1"/>
                </a:solidFill>
              </a:rPr>
              <a:t>demonstrates</a:t>
            </a:r>
            <a:r>
              <a:rPr lang="zh-CN" altLang="en-US" sz="3000" dirty="0" smtClean="0">
                <a:solidFill>
                  <a:schemeClr val="bg1"/>
                </a:solidFill>
              </a:rPr>
              <a:t> </a:t>
            </a:r>
            <a:r>
              <a:rPr lang="en-US" altLang="zh-CN" sz="3000" dirty="0" smtClean="0">
                <a:solidFill>
                  <a:schemeClr val="bg1"/>
                </a:solidFill>
              </a:rPr>
              <a:t>that</a:t>
            </a:r>
            <a:r>
              <a:rPr lang="zh-CN" altLang="en-US" sz="3000" dirty="0" smtClean="0">
                <a:solidFill>
                  <a:schemeClr val="bg1"/>
                </a:solidFill>
              </a:rPr>
              <a:t> </a:t>
            </a:r>
            <a:r>
              <a:rPr lang="en-US" altLang="zh-CN" sz="3000" dirty="0" smtClean="0">
                <a:solidFill>
                  <a:schemeClr val="bg1"/>
                </a:solidFill>
              </a:rPr>
              <a:t>there</a:t>
            </a:r>
            <a:r>
              <a:rPr lang="zh-CN" altLang="en-US" sz="3000" dirty="0" smtClean="0">
                <a:solidFill>
                  <a:schemeClr val="bg1"/>
                </a:solidFill>
              </a:rPr>
              <a:t> </a:t>
            </a:r>
            <a:r>
              <a:rPr lang="en-US" altLang="zh-CN" sz="3000" dirty="0" smtClean="0">
                <a:solidFill>
                  <a:schemeClr val="bg1"/>
                </a:solidFill>
              </a:rPr>
              <a:t>is</a:t>
            </a:r>
            <a:r>
              <a:rPr lang="zh-CN" altLang="en-US" sz="3000" dirty="0" smtClean="0">
                <a:solidFill>
                  <a:schemeClr val="bg1"/>
                </a:solidFill>
              </a:rPr>
              <a:t> </a:t>
            </a:r>
            <a:r>
              <a:rPr lang="en-US" altLang="zh-CN" sz="3000" dirty="0" smtClean="0">
                <a:solidFill>
                  <a:schemeClr val="bg1"/>
                </a:solidFill>
              </a:rPr>
              <a:t>a</a:t>
            </a:r>
            <a:r>
              <a:rPr lang="zh-CN" altLang="en-US" sz="3000" dirty="0" smtClean="0">
                <a:solidFill>
                  <a:schemeClr val="bg1"/>
                </a:solidFill>
              </a:rPr>
              <a:t> </a:t>
            </a:r>
            <a:r>
              <a:rPr lang="en-US" altLang="zh-CN" sz="3000" dirty="0" smtClean="0">
                <a:solidFill>
                  <a:schemeClr val="bg1"/>
                </a:solidFill>
              </a:rPr>
              <a:t>opportunity</a:t>
            </a:r>
            <a:r>
              <a:rPr lang="zh-CN" altLang="en-US" sz="3000" dirty="0" smtClean="0">
                <a:solidFill>
                  <a:schemeClr val="bg1"/>
                </a:solidFill>
              </a:rPr>
              <a:t> </a:t>
            </a:r>
            <a:r>
              <a:rPr lang="en-US" altLang="zh-CN" sz="3000" dirty="0" smtClean="0">
                <a:solidFill>
                  <a:schemeClr val="bg1"/>
                </a:solidFill>
              </a:rPr>
              <a:t>to</a:t>
            </a:r>
            <a:r>
              <a:rPr lang="zh-CN" altLang="en-US" sz="3000" dirty="0" smtClean="0">
                <a:solidFill>
                  <a:schemeClr val="bg1"/>
                </a:solidFill>
              </a:rPr>
              <a:t> </a:t>
            </a:r>
            <a:r>
              <a:rPr lang="en-US" altLang="zh-CN" sz="3000" dirty="0" smtClean="0">
                <a:solidFill>
                  <a:schemeClr val="bg1"/>
                </a:solidFill>
              </a:rPr>
              <a:t>substantially</a:t>
            </a:r>
            <a:r>
              <a:rPr lang="zh-CN" altLang="en-US" sz="3000" dirty="0" smtClean="0">
                <a:solidFill>
                  <a:schemeClr val="bg1"/>
                </a:solidFill>
              </a:rPr>
              <a:t> </a:t>
            </a:r>
            <a:r>
              <a:rPr lang="en-US" altLang="zh-CN" sz="3000" dirty="0" smtClean="0">
                <a:solidFill>
                  <a:schemeClr val="bg1"/>
                </a:solidFill>
              </a:rPr>
              <a:t>cut</a:t>
            </a:r>
            <a:r>
              <a:rPr lang="zh-CN" altLang="en-US" sz="3000" dirty="0" smtClean="0">
                <a:solidFill>
                  <a:schemeClr val="bg1"/>
                </a:solidFill>
              </a:rPr>
              <a:t> </a:t>
            </a:r>
            <a:r>
              <a:rPr lang="en-US" altLang="zh-CN" sz="3000" dirty="0" smtClean="0">
                <a:solidFill>
                  <a:schemeClr val="bg1"/>
                </a:solidFill>
              </a:rPr>
              <a:t>the</a:t>
            </a:r>
            <a:r>
              <a:rPr lang="zh-CN" altLang="en-US" sz="3000" dirty="0" smtClean="0">
                <a:solidFill>
                  <a:schemeClr val="bg1"/>
                </a:solidFill>
              </a:rPr>
              <a:t> </a:t>
            </a:r>
            <a:r>
              <a:rPr lang="en-US" altLang="zh-CN" sz="3000" dirty="0" smtClean="0">
                <a:solidFill>
                  <a:schemeClr val="bg1"/>
                </a:solidFill>
              </a:rPr>
              <a:t>installation</a:t>
            </a:r>
            <a:r>
              <a:rPr lang="zh-CN" altLang="en-US" sz="3000" dirty="0" smtClean="0">
                <a:solidFill>
                  <a:schemeClr val="bg1"/>
                </a:solidFill>
              </a:rPr>
              <a:t> </a:t>
            </a:r>
            <a:r>
              <a:rPr lang="en-US" altLang="zh-CN" sz="3000" dirty="0" smtClean="0">
                <a:solidFill>
                  <a:schemeClr val="bg1"/>
                </a:solidFill>
              </a:rPr>
              <a:t>cost</a:t>
            </a:r>
            <a:r>
              <a:rPr lang="zh-CN" altLang="en-US" sz="3000" dirty="0" smtClean="0">
                <a:solidFill>
                  <a:schemeClr val="bg1"/>
                </a:solidFill>
              </a:rPr>
              <a:t> </a:t>
            </a:r>
            <a:r>
              <a:rPr lang="en-US" altLang="zh-CN" sz="3000" dirty="0" smtClean="0">
                <a:solidFill>
                  <a:schemeClr val="bg1"/>
                </a:solidFill>
              </a:rPr>
              <a:t>of</a:t>
            </a:r>
            <a:r>
              <a:rPr lang="zh-CN" altLang="en-US" sz="3000" dirty="0" smtClean="0">
                <a:solidFill>
                  <a:schemeClr val="bg1"/>
                </a:solidFill>
              </a:rPr>
              <a:t> </a:t>
            </a:r>
            <a:r>
              <a:rPr lang="en-US" altLang="zh-CN" sz="3000" dirty="0" smtClean="0">
                <a:solidFill>
                  <a:schemeClr val="bg1"/>
                </a:solidFill>
              </a:rPr>
              <a:t>an</a:t>
            </a:r>
            <a:r>
              <a:rPr lang="zh-CN" altLang="en-US" sz="3000" dirty="0" smtClean="0">
                <a:solidFill>
                  <a:schemeClr val="bg1"/>
                </a:solidFill>
              </a:rPr>
              <a:t> </a:t>
            </a:r>
            <a:r>
              <a:rPr lang="en-US" altLang="zh-CN" sz="3000" dirty="0" smtClean="0">
                <a:solidFill>
                  <a:schemeClr val="bg1"/>
                </a:solidFill>
              </a:rPr>
              <a:t>HUD</a:t>
            </a:r>
            <a:r>
              <a:rPr lang="zh-CN" altLang="en-US" sz="3000" dirty="0" smtClean="0">
                <a:solidFill>
                  <a:schemeClr val="bg1"/>
                </a:solidFill>
              </a:rPr>
              <a:t> </a:t>
            </a:r>
            <a:r>
              <a:rPr lang="en-US" altLang="zh-CN" sz="3000" dirty="0" smtClean="0">
                <a:solidFill>
                  <a:schemeClr val="bg1"/>
                </a:solidFill>
              </a:rPr>
              <a:t>in</a:t>
            </a:r>
            <a:r>
              <a:rPr lang="zh-CN" altLang="en-US" sz="3000" dirty="0" smtClean="0">
                <a:solidFill>
                  <a:schemeClr val="bg1"/>
                </a:solidFill>
              </a:rPr>
              <a:t> </a:t>
            </a:r>
            <a:r>
              <a:rPr lang="en-US" altLang="zh-CN" sz="3000" dirty="0" smtClean="0">
                <a:solidFill>
                  <a:schemeClr val="bg1"/>
                </a:solidFill>
              </a:rPr>
              <a:t>the</a:t>
            </a:r>
            <a:r>
              <a:rPr lang="zh-CN" altLang="en-US" sz="3000" dirty="0" smtClean="0">
                <a:solidFill>
                  <a:schemeClr val="bg1"/>
                </a:solidFill>
              </a:rPr>
              <a:t> </a:t>
            </a:r>
            <a:r>
              <a:rPr lang="en-US" altLang="zh-CN" sz="3000" dirty="0" smtClean="0">
                <a:solidFill>
                  <a:schemeClr val="bg1"/>
                </a:solidFill>
              </a:rPr>
              <a:t>future</a:t>
            </a:r>
            <a:r>
              <a:rPr lang="zh-CN" altLang="en-US" sz="3000" dirty="0">
                <a:solidFill>
                  <a:schemeClr val="bg1"/>
                </a:solidFill>
              </a:rPr>
              <a:t> </a:t>
            </a:r>
            <a:r>
              <a:rPr lang="en-US" altLang="zh-CN" sz="3000" dirty="0" smtClean="0">
                <a:solidFill>
                  <a:schemeClr val="bg1"/>
                </a:solidFill>
              </a:rPr>
              <a:t>by</a:t>
            </a:r>
            <a:r>
              <a:rPr lang="zh-CN" altLang="en-US" sz="3000" dirty="0" smtClean="0">
                <a:solidFill>
                  <a:schemeClr val="bg1"/>
                </a:solidFill>
              </a:rPr>
              <a:t> </a:t>
            </a:r>
            <a:r>
              <a:rPr lang="en-US" altLang="zh-CN" sz="3000" dirty="0" smtClean="0">
                <a:solidFill>
                  <a:schemeClr val="bg1"/>
                </a:solidFill>
              </a:rPr>
              <a:t>using</a:t>
            </a:r>
            <a:r>
              <a:rPr lang="zh-CN" altLang="en-US" sz="3000" dirty="0" smtClean="0">
                <a:solidFill>
                  <a:schemeClr val="bg1"/>
                </a:solidFill>
              </a:rPr>
              <a:t> </a:t>
            </a:r>
            <a:r>
              <a:rPr lang="en-US" altLang="zh-CN" sz="3000" dirty="0" smtClean="0">
                <a:solidFill>
                  <a:schemeClr val="bg1"/>
                </a:solidFill>
              </a:rPr>
              <a:t>inexpensive</a:t>
            </a:r>
            <a:r>
              <a:rPr lang="zh-CN" altLang="en-US" sz="3000" dirty="0" smtClean="0">
                <a:solidFill>
                  <a:schemeClr val="bg1"/>
                </a:solidFill>
              </a:rPr>
              <a:t> </a:t>
            </a:r>
            <a:r>
              <a:rPr lang="en-US" altLang="zh-CN" sz="3000" dirty="0" smtClean="0">
                <a:solidFill>
                  <a:schemeClr val="bg1"/>
                </a:solidFill>
              </a:rPr>
              <a:t>IMUs</a:t>
            </a:r>
            <a:r>
              <a:rPr lang="zh-CN" altLang="en-US" sz="3000" dirty="0" smtClean="0">
                <a:solidFill>
                  <a:schemeClr val="bg1"/>
                </a:solidFill>
              </a:rPr>
              <a:t> </a:t>
            </a:r>
            <a:r>
              <a:rPr lang="en-US" altLang="zh-CN" sz="3000" dirty="0" smtClean="0">
                <a:solidFill>
                  <a:schemeClr val="bg1"/>
                </a:solidFill>
              </a:rPr>
              <a:t>mounted</a:t>
            </a:r>
            <a:r>
              <a:rPr lang="zh-CN" altLang="en-US" sz="3000" dirty="0" smtClean="0">
                <a:solidFill>
                  <a:schemeClr val="bg1"/>
                </a:solidFill>
              </a:rPr>
              <a:t> </a:t>
            </a:r>
            <a:r>
              <a:rPr lang="en-US" altLang="zh-CN" sz="3000" dirty="0" smtClean="0">
                <a:solidFill>
                  <a:schemeClr val="bg1"/>
                </a:solidFill>
              </a:rPr>
              <a:t>on</a:t>
            </a:r>
            <a:r>
              <a:rPr lang="zh-CN" altLang="en-US" sz="3000" dirty="0" smtClean="0">
                <a:solidFill>
                  <a:schemeClr val="bg1"/>
                </a:solidFill>
              </a:rPr>
              <a:t> </a:t>
            </a:r>
            <a:r>
              <a:rPr lang="en-US" altLang="zh-CN" sz="3000" dirty="0" smtClean="0">
                <a:solidFill>
                  <a:schemeClr val="bg1"/>
                </a:solidFill>
              </a:rPr>
              <a:t>a</a:t>
            </a:r>
            <a:r>
              <a:rPr lang="zh-CN" altLang="en-US" sz="3000" dirty="0" smtClean="0">
                <a:solidFill>
                  <a:schemeClr val="bg1"/>
                </a:solidFill>
              </a:rPr>
              <a:t> </a:t>
            </a:r>
            <a:r>
              <a:rPr lang="en-US" altLang="zh-CN" sz="3000" dirty="0" smtClean="0">
                <a:solidFill>
                  <a:schemeClr val="bg1"/>
                </a:solidFill>
              </a:rPr>
              <a:t>HUD.</a:t>
            </a:r>
            <a:r>
              <a:rPr lang="zh-CN" altLang="en-US" sz="3000" dirty="0" smtClean="0">
                <a:solidFill>
                  <a:schemeClr val="bg1"/>
                </a:solidFill>
              </a:rPr>
              <a:t> </a:t>
            </a:r>
            <a:endParaRPr lang="en-US" sz="3000" dirty="0">
              <a:solidFill>
                <a:schemeClr val="bg1"/>
              </a:solidFill>
            </a:endParaRPr>
          </a:p>
        </p:txBody>
      </p:sp>
      <p:pic>
        <p:nvPicPr>
          <p:cNvPr id="39" name="Picture 3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492476" y="10296637"/>
            <a:ext cx="10058400" cy="7973023"/>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622</TotalTime>
  <Words>881</Words>
  <Application>Microsoft Macintosh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Georgia</vt:lpstr>
      <vt:lpstr>Trebuchet MS</vt:lpstr>
      <vt:lpstr>宋体</vt:lpstr>
      <vt:lpstr>Arial</vt:lpstr>
      <vt:lpstr>Office Theme</vt:lpstr>
      <vt:lpstr>Head-UP Display auto-alignment system</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Luo, Jiongcheng</dc:creator>
  <cp:lastModifiedBy>Luo, Jiongcheng</cp:lastModifiedBy>
  <cp:revision>56</cp:revision>
  <cp:lastPrinted>2017-03-18T05:29:19Z</cp:lastPrinted>
  <dcterms:created xsi:type="dcterms:W3CDTF">2017-03-14T20:38:46Z</dcterms:created>
  <dcterms:modified xsi:type="dcterms:W3CDTF">2017-04-18T05:54:59Z</dcterms:modified>
</cp:coreProperties>
</file>