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  <p:sldId id="259" r:id="rId9"/>
    <p:sldId id="271" r:id="rId10"/>
    <p:sldId id="260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56F"/>
    <a:srgbClr val="154E7D"/>
    <a:srgbClr val="185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3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0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87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3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50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313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99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6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6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8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3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8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7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6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89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DE96-6ECC-4D21-91FA-94897FC52FE4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54B0-7585-47C8-A3A2-26CDA4A00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3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.jpg"/><Relationship Id="rId5" Type="http://schemas.openxmlformats.org/officeDocument/2006/relationships/image" Target="../media/image9.svg"/><Relationship Id="rId10" Type="http://schemas.openxmlformats.org/officeDocument/2006/relationships/image" Target="../media/image3.jp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EBC4-1FF3-550A-A76B-9CE6F091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002" y="1272890"/>
            <a:ext cx="9354961" cy="1731080"/>
          </a:xfrm>
        </p:spPr>
        <p:txBody>
          <a:bodyPr anchor="b">
            <a:noAutofit/>
          </a:bodyPr>
          <a:lstStyle/>
          <a:p>
            <a:pPr algn="ctr"/>
            <a:r>
              <a:rPr lang="pt-PT" sz="6600" b="1" dirty="0">
                <a:solidFill>
                  <a:srgbClr val="FFFFFF"/>
                </a:solidFill>
              </a:rPr>
              <a:t>FINAL PROJECT </a:t>
            </a:r>
            <a:br>
              <a:rPr lang="pt-PT" sz="6600" b="1" dirty="0">
                <a:solidFill>
                  <a:srgbClr val="FFFFFF"/>
                </a:solidFill>
              </a:rPr>
            </a:br>
            <a:r>
              <a:rPr lang="pt-PT" sz="6600" b="1" dirty="0">
                <a:solidFill>
                  <a:srgbClr val="FFFFFF"/>
                </a:solidFill>
              </a:rPr>
              <a:t>DATA ANALYTICS PT </a:t>
            </a:r>
            <a:endParaRPr lang="en-GB" sz="6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B91C3-105A-2A68-1617-130F0EAF2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330" y="3944797"/>
            <a:ext cx="4635339" cy="1458258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pt-PT" sz="2400" b="1" i="1" dirty="0"/>
              <a:t>HANDWRITING DIGITALIZATION </a:t>
            </a:r>
          </a:p>
          <a:p>
            <a:pPr algn="ctr"/>
            <a:r>
              <a:rPr lang="pt-PT" sz="2400" b="1" i="1" dirty="0"/>
              <a:t>THE </a:t>
            </a:r>
            <a:r>
              <a:rPr lang="pt-PT" sz="2400" b="1" i="1" dirty="0" err="1"/>
              <a:t>tool</a:t>
            </a:r>
            <a:r>
              <a:rPr lang="pt-PT" sz="2400" b="1" i="1" dirty="0"/>
              <a:t> </a:t>
            </a:r>
            <a:r>
              <a:rPr lang="pt-PT" sz="2400" b="1" i="1" dirty="0" err="1"/>
              <a:t>that</a:t>
            </a:r>
            <a:r>
              <a:rPr lang="pt-PT" sz="2400" b="1" i="1" dirty="0"/>
              <a:t> </a:t>
            </a:r>
            <a:r>
              <a:rPr lang="pt-PT" sz="2400" b="1" i="1" dirty="0" err="1"/>
              <a:t>reads</a:t>
            </a:r>
            <a:r>
              <a:rPr lang="pt-PT" sz="2400" b="1" i="1" dirty="0"/>
              <a:t> </a:t>
            </a:r>
            <a:r>
              <a:rPr lang="pt-PT" sz="2400" b="1" i="1" dirty="0" err="1"/>
              <a:t>your</a:t>
            </a:r>
            <a:r>
              <a:rPr lang="pt-PT" sz="2400" b="1" i="1" dirty="0"/>
              <a:t> DOODLE </a:t>
            </a:r>
            <a:endParaRPr lang="en-GB" sz="2400" b="1" i="1" dirty="0"/>
          </a:p>
        </p:txBody>
      </p:sp>
      <p:pic>
        <p:nvPicPr>
          <p:cNvPr id="4" name="Picture 3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AFC370D7-EA14-C946-891F-D413423B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A7B0F-4937-6972-F0C9-C96EA970AD89}"/>
              </a:ext>
            </a:extLst>
          </p:cNvPr>
          <p:cNvSpPr txBox="1"/>
          <p:nvPr/>
        </p:nvSpPr>
        <p:spPr>
          <a:xfrm>
            <a:off x="8851768" y="6194461"/>
            <a:ext cx="233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GIACOMO ROSSINI</a:t>
            </a:r>
            <a:endParaRPr lang="en-GB" sz="2000" b="1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logo of a cell phone with an eye&#10;&#10;Description automatically generated">
            <a:extLst>
              <a:ext uri="{FF2B5EF4-FFF2-40B4-BE49-F238E27FC236}">
                <a16:creationId xmlns:a16="http://schemas.microsoft.com/office/drawing/2014/main" id="{30742909-27BB-2A14-3BAB-D54792700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75" y="3873826"/>
            <a:ext cx="1600200" cy="1600200"/>
          </a:xfrm>
          <a:prstGeom prst="rect">
            <a:avLst/>
          </a:prstGeom>
        </p:spPr>
      </p:pic>
      <p:pic>
        <p:nvPicPr>
          <p:cNvPr id="9" name="Picture 8" descr="A hand holding a phone&#10;&#10;Description automatically generated">
            <a:extLst>
              <a:ext uri="{FF2B5EF4-FFF2-40B4-BE49-F238E27FC236}">
                <a16:creationId xmlns:a16="http://schemas.microsoft.com/office/drawing/2014/main" id="{8D9D85D3-B382-D333-993D-2C79F9698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98" y="3904995"/>
            <a:ext cx="1730829" cy="16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8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8A01A4-AEA4-FCBE-B17A-4CE3C3889392}"/>
              </a:ext>
            </a:extLst>
          </p:cNvPr>
          <p:cNvSpPr/>
          <p:nvPr/>
        </p:nvSpPr>
        <p:spPr>
          <a:xfrm>
            <a:off x="1791855" y="1616364"/>
            <a:ext cx="2373745" cy="5781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C28143A2-BF9F-558D-E0D0-FDEE9F9D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AA591-285E-9181-F22B-9C404D02B1FA}"/>
              </a:ext>
            </a:extLst>
          </p:cNvPr>
          <p:cNvSpPr txBox="1"/>
          <p:nvPr/>
        </p:nvSpPr>
        <p:spPr>
          <a:xfrm>
            <a:off x="1894113" y="544286"/>
            <a:ext cx="8588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IMPROVEMENT </a:t>
            </a:r>
            <a:endParaRPr lang="en-GB" sz="4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4FDBF-AA6C-AE59-80AF-9DA2D26F5C92}"/>
              </a:ext>
            </a:extLst>
          </p:cNvPr>
          <p:cNvSpPr txBox="1"/>
          <p:nvPr/>
        </p:nvSpPr>
        <p:spPr>
          <a:xfrm>
            <a:off x="2040081" y="2418961"/>
            <a:ext cx="20146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Combine a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as Google </a:t>
            </a:r>
            <a:r>
              <a:rPr lang="pt-PT" dirty="0" err="1"/>
              <a:t>Vision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dynamic</a:t>
            </a:r>
            <a:r>
              <a:rPr lang="pt-PT" dirty="0"/>
              <a:t> </a:t>
            </a:r>
            <a:r>
              <a:rPr lang="pt-PT" b="1" dirty="0" err="1"/>
              <a:t>machine</a:t>
            </a:r>
            <a:r>
              <a:rPr lang="pt-PT" b="1" dirty="0"/>
              <a:t> </a:t>
            </a:r>
            <a:r>
              <a:rPr lang="pt-PT" b="1" dirty="0" err="1"/>
              <a:t>learning</a:t>
            </a:r>
            <a:r>
              <a:rPr lang="pt-PT" b="1" dirty="0"/>
              <a:t> – </a:t>
            </a:r>
            <a:r>
              <a:rPr lang="pt-PT" dirty="0" err="1"/>
              <a:t>develop</a:t>
            </a:r>
            <a:r>
              <a:rPr lang="pt-PT" dirty="0"/>
              <a:t> a </a:t>
            </a:r>
            <a:r>
              <a:rPr lang="pt-PT" dirty="0" err="1"/>
              <a:t>combined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uses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power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to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writing</a:t>
            </a:r>
            <a:r>
              <a:rPr lang="pt-PT" dirty="0"/>
              <a:t> and </a:t>
            </a:r>
            <a:r>
              <a:rPr lang="pt-PT" b="1" dirty="0" err="1"/>
              <a:t>learn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3920B-AF39-899C-08E5-A55EF61EE3CB}"/>
              </a:ext>
            </a:extLst>
          </p:cNvPr>
          <p:cNvSpPr txBox="1"/>
          <p:nvPr/>
        </p:nvSpPr>
        <p:spPr>
          <a:xfrm>
            <a:off x="1966189" y="1385454"/>
            <a:ext cx="141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>
                <a:latin typeface="Agfa Rotis Semisans" panose="020B0503040504030204" pitchFamily="34" charset="0"/>
              </a:rPr>
              <a:t>01</a:t>
            </a:r>
            <a:endParaRPr lang="en-GB" sz="7200" dirty="0">
              <a:latin typeface="Agfa Rotis Semisans" panose="020B050304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87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84774A-08C1-81B9-68EA-B016B0B4F692}"/>
              </a:ext>
            </a:extLst>
          </p:cNvPr>
          <p:cNvSpPr/>
          <p:nvPr/>
        </p:nvSpPr>
        <p:spPr>
          <a:xfrm>
            <a:off x="4909127" y="1581475"/>
            <a:ext cx="2373745" cy="5781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C28143A2-BF9F-558D-E0D0-FDEE9F9D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AA591-285E-9181-F22B-9C404D02B1FA}"/>
              </a:ext>
            </a:extLst>
          </p:cNvPr>
          <p:cNvSpPr txBox="1"/>
          <p:nvPr/>
        </p:nvSpPr>
        <p:spPr>
          <a:xfrm>
            <a:off x="1894113" y="544286"/>
            <a:ext cx="8588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IMPROVEMENT </a:t>
            </a:r>
            <a:endParaRPr lang="en-GB" sz="4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4FDBF-AA6C-AE59-80AF-9DA2D26F5C92}"/>
              </a:ext>
            </a:extLst>
          </p:cNvPr>
          <p:cNvSpPr txBox="1"/>
          <p:nvPr/>
        </p:nvSpPr>
        <p:spPr>
          <a:xfrm>
            <a:off x="2040081" y="2418961"/>
            <a:ext cx="20146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Combine a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as Google </a:t>
            </a:r>
            <a:r>
              <a:rPr lang="pt-PT" dirty="0" err="1"/>
              <a:t>Vision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dynamic</a:t>
            </a:r>
            <a:r>
              <a:rPr lang="pt-PT" dirty="0"/>
              <a:t> </a:t>
            </a:r>
            <a:r>
              <a:rPr lang="pt-PT" b="1" dirty="0" err="1"/>
              <a:t>machine</a:t>
            </a:r>
            <a:r>
              <a:rPr lang="pt-PT" b="1" dirty="0"/>
              <a:t> </a:t>
            </a:r>
            <a:r>
              <a:rPr lang="pt-PT" b="1" dirty="0" err="1"/>
              <a:t>learning</a:t>
            </a:r>
            <a:r>
              <a:rPr lang="pt-PT" b="1" dirty="0"/>
              <a:t> – </a:t>
            </a:r>
            <a:r>
              <a:rPr lang="pt-PT" dirty="0" err="1"/>
              <a:t>develop</a:t>
            </a:r>
            <a:r>
              <a:rPr lang="pt-PT" dirty="0"/>
              <a:t> a </a:t>
            </a:r>
            <a:r>
              <a:rPr lang="pt-PT" dirty="0" err="1"/>
              <a:t>combined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uses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power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to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writing</a:t>
            </a:r>
            <a:r>
              <a:rPr lang="pt-PT" dirty="0"/>
              <a:t> and </a:t>
            </a:r>
            <a:r>
              <a:rPr lang="pt-PT" b="1" dirty="0" err="1"/>
              <a:t>learn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3ADA4-F0E0-BD08-6FB1-A5CD32E1994D}"/>
              </a:ext>
            </a:extLst>
          </p:cNvPr>
          <p:cNvSpPr txBox="1"/>
          <p:nvPr/>
        </p:nvSpPr>
        <p:spPr>
          <a:xfrm>
            <a:off x="5299939" y="2418961"/>
            <a:ext cx="16948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Improve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b="1" dirty="0"/>
              <a:t>speed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algorithm</a:t>
            </a:r>
            <a:r>
              <a:rPr lang="pt-PT" dirty="0"/>
              <a:t> –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app to </a:t>
            </a:r>
            <a:r>
              <a:rPr lang="pt-PT" dirty="0" err="1"/>
              <a:t>handle</a:t>
            </a:r>
            <a:r>
              <a:rPr lang="pt-PT" dirty="0"/>
              <a:t> </a:t>
            </a:r>
            <a:r>
              <a:rPr lang="pt-PT" dirty="0" err="1"/>
              <a:t>long</a:t>
            </a:r>
            <a:r>
              <a:rPr lang="pt-PT" dirty="0"/>
              <a:t> </a:t>
            </a:r>
            <a:r>
              <a:rPr lang="pt-PT" dirty="0" err="1"/>
              <a:t>queries</a:t>
            </a:r>
            <a:r>
              <a:rPr lang="pt-PT" dirty="0"/>
              <a:t> and </a:t>
            </a:r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.  </a:t>
            </a:r>
            <a:endParaRPr lang="pt-PT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3920B-AF39-899C-08E5-A55EF61EE3CB}"/>
              </a:ext>
            </a:extLst>
          </p:cNvPr>
          <p:cNvSpPr txBox="1"/>
          <p:nvPr/>
        </p:nvSpPr>
        <p:spPr>
          <a:xfrm>
            <a:off x="1966189" y="1385454"/>
            <a:ext cx="141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>
                <a:latin typeface="Agfa Rotis Semisans" panose="020B0503040504030204" pitchFamily="34" charset="0"/>
              </a:rPr>
              <a:t>01</a:t>
            </a:r>
            <a:endParaRPr lang="en-GB" sz="7200" dirty="0">
              <a:latin typeface="Agfa Rotis Semisans" panose="020B050304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C5743-14BF-3D25-B06B-1C3C3E14DCD5}"/>
              </a:ext>
            </a:extLst>
          </p:cNvPr>
          <p:cNvSpPr txBox="1"/>
          <p:nvPr/>
        </p:nvSpPr>
        <p:spPr>
          <a:xfrm>
            <a:off x="5247408" y="1385454"/>
            <a:ext cx="141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>
                <a:latin typeface="Agfa Rotis Semisans" panose="020B050304050403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88284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1BCBC3-4074-1805-6B6D-14236081D01A}"/>
              </a:ext>
            </a:extLst>
          </p:cNvPr>
          <p:cNvSpPr/>
          <p:nvPr/>
        </p:nvSpPr>
        <p:spPr>
          <a:xfrm>
            <a:off x="8229595" y="1618420"/>
            <a:ext cx="2373745" cy="5781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C28143A2-BF9F-558D-E0D0-FDEE9F9D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AA591-285E-9181-F22B-9C404D02B1FA}"/>
              </a:ext>
            </a:extLst>
          </p:cNvPr>
          <p:cNvSpPr txBox="1"/>
          <p:nvPr/>
        </p:nvSpPr>
        <p:spPr>
          <a:xfrm>
            <a:off x="1894113" y="544286"/>
            <a:ext cx="8588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IMPROVEMENT </a:t>
            </a:r>
            <a:endParaRPr lang="en-GB" sz="4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4FDBF-AA6C-AE59-80AF-9DA2D26F5C92}"/>
              </a:ext>
            </a:extLst>
          </p:cNvPr>
          <p:cNvSpPr txBox="1"/>
          <p:nvPr/>
        </p:nvSpPr>
        <p:spPr>
          <a:xfrm>
            <a:off x="2040081" y="2418961"/>
            <a:ext cx="20146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Combine a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as Google </a:t>
            </a:r>
            <a:r>
              <a:rPr lang="pt-PT" dirty="0" err="1"/>
              <a:t>Vision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dynamic</a:t>
            </a:r>
            <a:r>
              <a:rPr lang="pt-PT" dirty="0"/>
              <a:t> </a:t>
            </a:r>
            <a:r>
              <a:rPr lang="pt-PT" b="1" dirty="0" err="1"/>
              <a:t>machine</a:t>
            </a:r>
            <a:r>
              <a:rPr lang="pt-PT" b="1" dirty="0"/>
              <a:t> </a:t>
            </a:r>
            <a:r>
              <a:rPr lang="pt-PT" b="1" dirty="0" err="1"/>
              <a:t>learning</a:t>
            </a:r>
            <a:r>
              <a:rPr lang="pt-PT" b="1" dirty="0"/>
              <a:t> – </a:t>
            </a:r>
            <a:r>
              <a:rPr lang="pt-PT" dirty="0" err="1"/>
              <a:t>develop</a:t>
            </a:r>
            <a:r>
              <a:rPr lang="pt-PT" dirty="0"/>
              <a:t> a </a:t>
            </a:r>
            <a:r>
              <a:rPr lang="pt-PT" dirty="0" err="1"/>
              <a:t>combined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uses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power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to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writing</a:t>
            </a:r>
            <a:r>
              <a:rPr lang="pt-PT" dirty="0"/>
              <a:t> and </a:t>
            </a:r>
            <a:r>
              <a:rPr lang="pt-PT" b="1" dirty="0" err="1"/>
              <a:t>learn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3ADA4-F0E0-BD08-6FB1-A5CD32E1994D}"/>
              </a:ext>
            </a:extLst>
          </p:cNvPr>
          <p:cNvSpPr txBox="1"/>
          <p:nvPr/>
        </p:nvSpPr>
        <p:spPr>
          <a:xfrm>
            <a:off x="5299939" y="2418961"/>
            <a:ext cx="16948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Improve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b="1" dirty="0"/>
              <a:t>speed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algorithm</a:t>
            </a:r>
            <a:r>
              <a:rPr lang="pt-PT" dirty="0"/>
              <a:t> –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app to </a:t>
            </a:r>
            <a:r>
              <a:rPr lang="pt-PT" dirty="0" err="1"/>
              <a:t>handle</a:t>
            </a:r>
            <a:r>
              <a:rPr lang="pt-PT" dirty="0"/>
              <a:t> </a:t>
            </a:r>
            <a:r>
              <a:rPr lang="pt-PT" dirty="0" err="1"/>
              <a:t>long</a:t>
            </a:r>
            <a:r>
              <a:rPr lang="pt-PT" dirty="0"/>
              <a:t> </a:t>
            </a:r>
            <a:r>
              <a:rPr lang="pt-PT" dirty="0" err="1"/>
              <a:t>queries</a:t>
            </a:r>
            <a:r>
              <a:rPr lang="pt-PT" dirty="0"/>
              <a:t> and </a:t>
            </a:r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.  </a:t>
            </a:r>
            <a:endParaRPr lang="pt-PT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18C2C-E21E-007E-FDCA-529B9C6CC357}"/>
              </a:ext>
            </a:extLst>
          </p:cNvPr>
          <p:cNvSpPr txBox="1"/>
          <p:nvPr/>
        </p:nvSpPr>
        <p:spPr>
          <a:xfrm>
            <a:off x="8440881" y="2418961"/>
            <a:ext cx="18611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/>
              <a:t>Apply</a:t>
            </a:r>
            <a:r>
              <a:rPr lang="pt-PT" sz="1800" dirty="0"/>
              <a:t> </a:t>
            </a:r>
            <a:r>
              <a:rPr lang="pt-PT" sz="1800" b="1" dirty="0"/>
              <a:t>NLP</a:t>
            </a:r>
            <a:r>
              <a:rPr lang="pt-PT" sz="1800" dirty="0"/>
              <a:t> </a:t>
            </a:r>
            <a:r>
              <a:rPr lang="pt-PT" sz="1800" dirty="0" err="1"/>
              <a:t>model</a:t>
            </a:r>
            <a:r>
              <a:rPr lang="pt-PT" sz="1800" dirty="0"/>
              <a:t> in </a:t>
            </a:r>
            <a:r>
              <a:rPr lang="pt-PT" sz="1800" dirty="0" err="1"/>
              <a:t>order</a:t>
            </a:r>
            <a:r>
              <a:rPr lang="pt-PT" sz="1800" dirty="0"/>
              <a:t> to </a:t>
            </a:r>
            <a:r>
              <a:rPr lang="pt-PT" sz="1800" b="1" dirty="0" err="1"/>
              <a:t>weight</a:t>
            </a:r>
            <a:r>
              <a:rPr lang="pt-PT" sz="1800" dirty="0"/>
              <a:t> </a:t>
            </a:r>
            <a:r>
              <a:rPr lang="pt-PT" sz="1800" dirty="0" err="1"/>
              <a:t>better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b="1" dirty="0" err="1"/>
              <a:t>keyword</a:t>
            </a:r>
            <a:r>
              <a:rPr lang="pt-PT" sz="1800" dirty="0"/>
              <a:t> </a:t>
            </a:r>
            <a:r>
              <a:rPr lang="pt-PT" sz="1800" dirty="0" err="1"/>
              <a:t>thus</a:t>
            </a:r>
            <a:r>
              <a:rPr lang="pt-PT" sz="1800" dirty="0"/>
              <a:t> </a:t>
            </a:r>
            <a:r>
              <a:rPr lang="pt-PT" sz="1800" dirty="0" err="1"/>
              <a:t>limiting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search</a:t>
            </a:r>
            <a:r>
              <a:rPr lang="pt-PT" sz="1800" dirty="0"/>
              <a:t> to </a:t>
            </a:r>
            <a:r>
              <a:rPr lang="pt-PT" sz="1800" dirty="0" err="1"/>
              <a:t>words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</a:t>
            </a:r>
            <a:r>
              <a:rPr lang="pt-PT" sz="1800" dirty="0" err="1"/>
              <a:t>we</a:t>
            </a:r>
            <a:r>
              <a:rPr lang="pt-PT" sz="1800" dirty="0"/>
              <a:t> must </a:t>
            </a:r>
            <a:r>
              <a:rPr lang="pt-PT" sz="1800" b="1" dirty="0" err="1"/>
              <a:t>enhance</a:t>
            </a:r>
            <a:r>
              <a:rPr lang="pt-PT" b="1" dirty="0"/>
              <a:t> -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power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funtionality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and </a:t>
            </a:r>
            <a:r>
              <a:rPr lang="pt-PT" dirty="0" err="1"/>
              <a:t>return</a:t>
            </a:r>
            <a:r>
              <a:rPr lang="pt-PT" dirty="0"/>
              <a:t> more </a:t>
            </a:r>
            <a:r>
              <a:rPr lang="pt-PT" b="1" dirty="0" err="1"/>
              <a:t>value</a:t>
            </a:r>
            <a:r>
              <a:rPr lang="pt-PT" b="1" dirty="0"/>
              <a:t> </a:t>
            </a:r>
            <a:r>
              <a:rPr lang="pt-PT" b="1" dirty="0" err="1"/>
              <a:t>added</a:t>
            </a:r>
            <a:r>
              <a:rPr lang="pt-PT" dirty="0"/>
              <a:t>.</a:t>
            </a:r>
            <a:endParaRPr lang="pt-PT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3920B-AF39-899C-08E5-A55EF61EE3CB}"/>
              </a:ext>
            </a:extLst>
          </p:cNvPr>
          <p:cNvSpPr txBox="1"/>
          <p:nvPr/>
        </p:nvSpPr>
        <p:spPr>
          <a:xfrm>
            <a:off x="1966189" y="1385454"/>
            <a:ext cx="141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>
                <a:latin typeface="Agfa Rotis Semisans" panose="020B0503040504030204" pitchFamily="34" charset="0"/>
              </a:rPr>
              <a:t>01</a:t>
            </a:r>
            <a:endParaRPr lang="en-GB" sz="7200" dirty="0">
              <a:latin typeface="Agfa Rotis Semisans" panose="020B050304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C5743-14BF-3D25-B06B-1C3C3E14DCD5}"/>
              </a:ext>
            </a:extLst>
          </p:cNvPr>
          <p:cNvSpPr txBox="1"/>
          <p:nvPr/>
        </p:nvSpPr>
        <p:spPr>
          <a:xfrm>
            <a:off x="5247408" y="1385454"/>
            <a:ext cx="141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>
                <a:latin typeface="Agfa Rotis Semisans" panose="020B0503040504030204" pitchFamily="34" charset="0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D9025-657F-01B3-7764-98F1A04716A4}"/>
              </a:ext>
            </a:extLst>
          </p:cNvPr>
          <p:cNvSpPr txBox="1"/>
          <p:nvPr/>
        </p:nvSpPr>
        <p:spPr>
          <a:xfrm>
            <a:off x="8440881" y="1403926"/>
            <a:ext cx="141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>
                <a:latin typeface="Agfa Rotis Semisans" panose="020B050304050403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864185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2303D835-7E81-0F9B-F6D5-AD3E47B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95674-1F97-74B1-9FF8-C0AE64873891}"/>
              </a:ext>
            </a:extLst>
          </p:cNvPr>
          <p:cNvSpPr txBox="1"/>
          <p:nvPr/>
        </p:nvSpPr>
        <p:spPr>
          <a:xfrm>
            <a:off x="1801585" y="709293"/>
            <a:ext cx="8588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logo of a cell phone with an eye&#10;&#10;Description automatically generated">
            <a:extLst>
              <a:ext uri="{FF2B5EF4-FFF2-40B4-BE49-F238E27FC236}">
                <a16:creationId xmlns:a16="http://schemas.microsoft.com/office/drawing/2014/main" id="{BA4EC2D4-EB24-BF2C-5B26-B671DBF9D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67" y="431909"/>
            <a:ext cx="1324207" cy="1324207"/>
          </a:xfrm>
          <a:prstGeom prst="rect">
            <a:avLst/>
          </a:prstGeom>
        </p:spPr>
      </p:pic>
      <p:pic>
        <p:nvPicPr>
          <p:cNvPr id="7" name="Picture 6" descr="A hand holding a phone&#10;&#10;Description automatically generated">
            <a:extLst>
              <a:ext uri="{FF2B5EF4-FFF2-40B4-BE49-F238E27FC236}">
                <a16:creationId xmlns:a16="http://schemas.microsoft.com/office/drawing/2014/main" id="{5BE19B74-67CA-D248-DB1F-FDA8C19AE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29" y="377149"/>
            <a:ext cx="1432306" cy="1360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A5F01-30F5-1521-E880-02AB610E364D}"/>
              </a:ext>
            </a:extLst>
          </p:cNvPr>
          <p:cNvSpPr txBox="1"/>
          <p:nvPr/>
        </p:nvSpPr>
        <p:spPr>
          <a:xfrm>
            <a:off x="1801584" y="2274838"/>
            <a:ext cx="8588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r>
              <a:rPr lang="pt-PT" sz="4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pt-PT" sz="4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YOUR </a:t>
            </a:r>
            <a:r>
              <a:rPr lang="pt-PT" sz="7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ATTENTION</a:t>
            </a:r>
            <a:endParaRPr lang="en-GB" sz="4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07C0176-9E8E-7245-917F-95A05405C1B2}"/>
              </a:ext>
            </a:extLst>
          </p:cNvPr>
          <p:cNvSpPr/>
          <p:nvPr/>
        </p:nvSpPr>
        <p:spPr>
          <a:xfrm>
            <a:off x="2049615" y="1918951"/>
            <a:ext cx="1998959" cy="2040308"/>
          </a:xfrm>
          <a:prstGeom prst="flowChartConnector">
            <a:avLst/>
          </a:prstGeom>
          <a:noFill/>
          <a:ln w="69850"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B19CE52-877A-CD6E-1894-BE85A167533D}"/>
              </a:ext>
            </a:extLst>
          </p:cNvPr>
          <p:cNvSpPr/>
          <p:nvPr/>
        </p:nvSpPr>
        <p:spPr>
          <a:xfrm>
            <a:off x="2049615" y="1918951"/>
            <a:ext cx="1998959" cy="1934733"/>
          </a:xfrm>
          <a:prstGeom prst="arc">
            <a:avLst>
              <a:gd name="adj1" fmla="val 10460661"/>
              <a:gd name="adj2" fmla="val 393153"/>
            </a:avLst>
          </a:prstGeom>
          <a:ln w="698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6F81892-C3E7-8FFE-D7E1-1D954A952487}"/>
              </a:ext>
            </a:extLst>
          </p:cNvPr>
          <p:cNvSpPr/>
          <p:nvPr/>
        </p:nvSpPr>
        <p:spPr>
          <a:xfrm>
            <a:off x="2858987" y="1739842"/>
            <a:ext cx="380214" cy="3582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CCC29E-E61C-4F57-BECD-B1C75AEDDAAE}"/>
              </a:ext>
            </a:extLst>
          </p:cNvPr>
          <p:cNvGrpSpPr/>
          <p:nvPr/>
        </p:nvGrpSpPr>
        <p:grpSpPr>
          <a:xfrm>
            <a:off x="2507053" y="2465550"/>
            <a:ext cx="1084082" cy="1020643"/>
            <a:chOff x="6932937" y="2816066"/>
            <a:chExt cx="693347" cy="681277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6E78DD9-D688-07FB-E01B-1D5D843638E1}"/>
                </a:ext>
              </a:extLst>
            </p:cNvPr>
            <p:cNvSpPr/>
            <p:nvPr/>
          </p:nvSpPr>
          <p:spPr>
            <a:xfrm>
              <a:off x="6932937" y="2816066"/>
              <a:ext cx="693347" cy="68127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Graphic 11" descr="Books with solid fill">
              <a:extLst>
                <a:ext uri="{FF2B5EF4-FFF2-40B4-BE49-F238E27FC236}">
                  <a16:creationId xmlns:a16="http://schemas.microsoft.com/office/drawing/2014/main" id="{CF64B65B-67AD-4A9D-2D6C-BDD811BF5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8769" y="2905863"/>
              <a:ext cx="501682" cy="501682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CF9BCB-E94A-13F4-6521-CEA0B108DD72}"/>
              </a:ext>
            </a:extLst>
          </p:cNvPr>
          <p:cNvSpPr/>
          <p:nvPr/>
        </p:nvSpPr>
        <p:spPr>
          <a:xfrm>
            <a:off x="2360935" y="4600119"/>
            <a:ext cx="1376313" cy="8597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chemeClr val="bg1"/>
                </a:solidFill>
              </a:rPr>
              <a:t>LIBRARIES in PYTHON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5E537-B36F-F105-A266-AC217529B85C}"/>
              </a:ext>
            </a:extLst>
          </p:cNvPr>
          <p:cNvSpPr txBox="1"/>
          <p:nvPr/>
        </p:nvSpPr>
        <p:spPr>
          <a:xfrm>
            <a:off x="2025369" y="4093787"/>
            <a:ext cx="199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3A4E6305-9E7F-7679-668D-135BC19CD949}"/>
              </a:ext>
            </a:extLst>
          </p:cNvPr>
          <p:cNvSpPr/>
          <p:nvPr/>
        </p:nvSpPr>
        <p:spPr>
          <a:xfrm>
            <a:off x="4048572" y="1918951"/>
            <a:ext cx="1998959" cy="2040308"/>
          </a:xfrm>
          <a:prstGeom prst="flowChartConnector">
            <a:avLst/>
          </a:prstGeom>
          <a:noFill/>
          <a:ln w="69850"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9CBFF26-1B1C-E216-15B7-4FDA248C558C}"/>
              </a:ext>
            </a:extLst>
          </p:cNvPr>
          <p:cNvSpPr/>
          <p:nvPr/>
        </p:nvSpPr>
        <p:spPr>
          <a:xfrm>
            <a:off x="4048572" y="1918951"/>
            <a:ext cx="1998959" cy="2040308"/>
          </a:xfrm>
          <a:prstGeom prst="arc">
            <a:avLst>
              <a:gd name="adj1" fmla="val 21576878"/>
              <a:gd name="adj2" fmla="val 10529195"/>
            </a:avLst>
          </a:prstGeom>
          <a:ln w="698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4F799F1-C1B0-B514-D711-070C9D0012EE}"/>
              </a:ext>
            </a:extLst>
          </p:cNvPr>
          <p:cNvSpPr/>
          <p:nvPr/>
        </p:nvSpPr>
        <p:spPr>
          <a:xfrm>
            <a:off x="4857943" y="3736153"/>
            <a:ext cx="380214" cy="3582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D4E301-E1FD-4124-BCBA-F3E00A546CA8}"/>
              </a:ext>
            </a:extLst>
          </p:cNvPr>
          <p:cNvSpPr/>
          <p:nvPr/>
        </p:nvSpPr>
        <p:spPr>
          <a:xfrm>
            <a:off x="4359892" y="4600119"/>
            <a:ext cx="1376313" cy="8597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chemeClr val="bg1"/>
                </a:solidFill>
              </a:rPr>
              <a:t>TESTS &amp; METRICS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6981E7-B1BC-68CA-2EE1-431758D4BC6D}"/>
              </a:ext>
            </a:extLst>
          </p:cNvPr>
          <p:cNvSpPr txBox="1"/>
          <p:nvPr/>
        </p:nvSpPr>
        <p:spPr>
          <a:xfrm>
            <a:off x="4048566" y="4125633"/>
            <a:ext cx="199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EXAMPLES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EE44EC0-5B56-F23D-D895-636D17FDFD5F}"/>
              </a:ext>
            </a:extLst>
          </p:cNvPr>
          <p:cNvGrpSpPr/>
          <p:nvPr/>
        </p:nvGrpSpPr>
        <p:grpSpPr>
          <a:xfrm>
            <a:off x="4506010" y="2465550"/>
            <a:ext cx="1084082" cy="1020643"/>
            <a:chOff x="4506010" y="2465550"/>
            <a:chExt cx="1084082" cy="1020643"/>
          </a:xfrm>
        </p:grpSpPr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D3A3CA32-2AF9-9F7D-6FA0-D61C63F2DF93}"/>
                </a:ext>
              </a:extLst>
            </p:cNvPr>
            <p:cNvSpPr/>
            <p:nvPr/>
          </p:nvSpPr>
          <p:spPr>
            <a:xfrm>
              <a:off x="4506010" y="2465550"/>
              <a:ext cx="1084082" cy="10206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6" name="Graphic 35" descr="Easel with solid fill">
              <a:extLst>
                <a:ext uri="{FF2B5EF4-FFF2-40B4-BE49-F238E27FC236}">
                  <a16:creationId xmlns:a16="http://schemas.microsoft.com/office/drawing/2014/main" id="{0AB10E58-1BC4-16ED-34D0-D8F82F89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90852" y="2481905"/>
              <a:ext cx="914400" cy="914400"/>
            </a:xfrm>
            <a:prstGeom prst="rect">
              <a:avLst/>
            </a:prstGeom>
          </p:spPr>
        </p:pic>
      </p:grp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6BD80E8-08A0-2A88-A737-CB7915BCB7BE}"/>
              </a:ext>
            </a:extLst>
          </p:cNvPr>
          <p:cNvSpPr/>
          <p:nvPr/>
        </p:nvSpPr>
        <p:spPr>
          <a:xfrm>
            <a:off x="6047528" y="1918951"/>
            <a:ext cx="1998959" cy="2040308"/>
          </a:xfrm>
          <a:prstGeom prst="flowChartConnector">
            <a:avLst/>
          </a:prstGeom>
          <a:noFill/>
          <a:ln w="69850"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4FA9254-084B-D1B2-1D16-DD928313127D}"/>
              </a:ext>
            </a:extLst>
          </p:cNvPr>
          <p:cNvSpPr/>
          <p:nvPr/>
        </p:nvSpPr>
        <p:spPr>
          <a:xfrm>
            <a:off x="6047528" y="1918951"/>
            <a:ext cx="1998959" cy="1934733"/>
          </a:xfrm>
          <a:prstGeom prst="arc">
            <a:avLst>
              <a:gd name="adj1" fmla="val 10460661"/>
              <a:gd name="adj2" fmla="val 393153"/>
            </a:avLst>
          </a:prstGeom>
          <a:ln w="698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59868C37-4EEF-A863-CB24-91C7BC5A2000}"/>
              </a:ext>
            </a:extLst>
          </p:cNvPr>
          <p:cNvSpPr/>
          <p:nvPr/>
        </p:nvSpPr>
        <p:spPr>
          <a:xfrm>
            <a:off x="6856900" y="1739842"/>
            <a:ext cx="380214" cy="3582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8BF6FF-7D70-84C6-1199-051D62A7009F}"/>
              </a:ext>
            </a:extLst>
          </p:cNvPr>
          <p:cNvSpPr/>
          <p:nvPr/>
        </p:nvSpPr>
        <p:spPr>
          <a:xfrm>
            <a:off x="6358848" y="4600119"/>
            <a:ext cx="1376313" cy="8597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chemeClr val="bg1"/>
                </a:solidFill>
              </a:rPr>
              <a:t>IDEAS &amp; NEXT STEPS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9E3872-778B-6C4C-BCFE-F1A955BCD26A}"/>
              </a:ext>
            </a:extLst>
          </p:cNvPr>
          <p:cNvSpPr txBox="1"/>
          <p:nvPr/>
        </p:nvSpPr>
        <p:spPr>
          <a:xfrm>
            <a:off x="6095998" y="4138310"/>
            <a:ext cx="199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IMPROVEMENT</a:t>
            </a:r>
            <a:r>
              <a:rPr lang="pt-PT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158B93-3DF2-3525-CD2A-AFEC0B60D98D}"/>
              </a:ext>
            </a:extLst>
          </p:cNvPr>
          <p:cNvGrpSpPr/>
          <p:nvPr/>
        </p:nvGrpSpPr>
        <p:grpSpPr>
          <a:xfrm>
            <a:off x="6504966" y="2465550"/>
            <a:ext cx="1084082" cy="1020643"/>
            <a:chOff x="6504966" y="2465550"/>
            <a:chExt cx="1084082" cy="1020643"/>
          </a:xfrm>
        </p:grpSpPr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B54C45A5-7B88-D878-BBAA-FFB9072B58CC}"/>
                </a:ext>
              </a:extLst>
            </p:cNvPr>
            <p:cNvSpPr/>
            <p:nvPr/>
          </p:nvSpPr>
          <p:spPr>
            <a:xfrm>
              <a:off x="6504966" y="2465550"/>
              <a:ext cx="1084082" cy="10206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6" name="Graphic 45" descr="Bullseye with solid fill">
              <a:extLst>
                <a:ext uri="{FF2B5EF4-FFF2-40B4-BE49-F238E27FC236}">
                  <a16:creationId xmlns:a16="http://schemas.microsoft.com/office/drawing/2014/main" id="{1D8E86DC-11F8-B80D-963F-C171390E8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89809" y="2518671"/>
              <a:ext cx="914400" cy="914400"/>
            </a:xfrm>
            <a:prstGeom prst="rect">
              <a:avLst/>
            </a:prstGeom>
          </p:spPr>
        </p:pic>
      </p:grp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6A683CD1-DA46-7098-F7A5-9BCAAB1F9623}"/>
              </a:ext>
            </a:extLst>
          </p:cNvPr>
          <p:cNvSpPr/>
          <p:nvPr/>
        </p:nvSpPr>
        <p:spPr>
          <a:xfrm>
            <a:off x="8046481" y="1918951"/>
            <a:ext cx="1998959" cy="2040308"/>
          </a:xfrm>
          <a:prstGeom prst="flowChartConnector">
            <a:avLst/>
          </a:prstGeom>
          <a:noFill/>
          <a:ln w="69850"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0C5092EE-406A-885F-E2FC-A09E5560B16F}"/>
              </a:ext>
            </a:extLst>
          </p:cNvPr>
          <p:cNvSpPr/>
          <p:nvPr/>
        </p:nvSpPr>
        <p:spPr>
          <a:xfrm>
            <a:off x="8046481" y="1918951"/>
            <a:ext cx="1998959" cy="2040308"/>
          </a:xfrm>
          <a:prstGeom prst="arc">
            <a:avLst>
              <a:gd name="adj1" fmla="val 21576878"/>
              <a:gd name="adj2" fmla="val 10529195"/>
            </a:avLst>
          </a:prstGeom>
          <a:ln w="698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6C3BA0E1-87AF-1B0C-2E77-06EB16C21319}"/>
              </a:ext>
            </a:extLst>
          </p:cNvPr>
          <p:cNvSpPr/>
          <p:nvPr/>
        </p:nvSpPr>
        <p:spPr>
          <a:xfrm>
            <a:off x="8897381" y="3761133"/>
            <a:ext cx="380214" cy="3582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9DB82F-3D30-7DF0-B536-512457B83FCF}"/>
              </a:ext>
            </a:extLst>
          </p:cNvPr>
          <p:cNvSpPr/>
          <p:nvPr/>
        </p:nvSpPr>
        <p:spPr>
          <a:xfrm>
            <a:off x="8454752" y="4600118"/>
            <a:ext cx="1376313" cy="8597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chemeClr val="bg1"/>
                </a:solidFill>
              </a:rPr>
              <a:t>OPEN TO Q&amp;A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638C36-F46A-37B3-768E-C9AB5AB72F1B}"/>
              </a:ext>
            </a:extLst>
          </p:cNvPr>
          <p:cNvSpPr txBox="1"/>
          <p:nvPr/>
        </p:nvSpPr>
        <p:spPr>
          <a:xfrm>
            <a:off x="8143430" y="4126693"/>
            <a:ext cx="199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FF3828-15D6-FA12-A636-45D0BEE8B949}"/>
              </a:ext>
            </a:extLst>
          </p:cNvPr>
          <p:cNvGrpSpPr/>
          <p:nvPr/>
        </p:nvGrpSpPr>
        <p:grpSpPr>
          <a:xfrm>
            <a:off x="8503919" y="2465550"/>
            <a:ext cx="1084082" cy="1020643"/>
            <a:chOff x="8503919" y="2465550"/>
            <a:chExt cx="1084082" cy="1020643"/>
          </a:xfrm>
        </p:grpSpPr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494AE181-6EE1-D925-EBD0-8D3DEEC88FED}"/>
                </a:ext>
              </a:extLst>
            </p:cNvPr>
            <p:cNvSpPr/>
            <p:nvPr/>
          </p:nvSpPr>
          <p:spPr>
            <a:xfrm>
              <a:off x="8503919" y="2465550"/>
              <a:ext cx="1084082" cy="102064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8" name="Graphic 57" descr="Customer review with solid fill">
              <a:extLst>
                <a:ext uri="{FF2B5EF4-FFF2-40B4-BE49-F238E27FC236}">
                  <a16:creationId xmlns:a16="http://schemas.microsoft.com/office/drawing/2014/main" id="{869E077F-E62F-BE1F-C1DD-AA649ABE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8588763" y="2543512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18D5575-8974-0F1F-11E6-4B07B6411728}"/>
              </a:ext>
            </a:extLst>
          </p:cNvPr>
          <p:cNvSpPr txBox="1"/>
          <p:nvPr/>
        </p:nvSpPr>
        <p:spPr>
          <a:xfrm>
            <a:off x="2049613" y="462627"/>
            <a:ext cx="7995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600" b="1" dirty="0"/>
              <a:t>SUMMARY</a:t>
            </a:r>
            <a:endParaRPr lang="en-GB" sz="6600" b="1" dirty="0"/>
          </a:p>
        </p:txBody>
      </p:sp>
      <p:pic>
        <p:nvPicPr>
          <p:cNvPr id="62" name="Picture 61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3D5BA853-28AF-3718-82B4-3696CBC9B5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835" y="5928625"/>
            <a:ext cx="776140" cy="776140"/>
          </a:xfrm>
          <a:prstGeom prst="rect">
            <a:avLst/>
          </a:prstGeom>
        </p:spPr>
      </p:pic>
      <p:pic>
        <p:nvPicPr>
          <p:cNvPr id="5" name="Picture 4" descr="A hand holding a phone&#10;&#10;Description automatically generated">
            <a:extLst>
              <a:ext uri="{FF2B5EF4-FFF2-40B4-BE49-F238E27FC236}">
                <a16:creationId xmlns:a16="http://schemas.microsoft.com/office/drawing/2014/main" id="{60F34F95-0A70-780F-9A6A-23B548D947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21" y="608300"/>
            <a:ext cx="764553" cy="72633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0D6974-60A8-EBB6-2BC7-5B61E2FA10B3}"/>
              </a:ext>
            </a:extLst>
          </p:cNvPr>
          <p:cNvGrpSpPr/>
          <p:nvPr/>
        </p:nvGrpSpPr>
        <p:grpSpPr>
          <a:xfrm>
            <a:off x="3326121" y="564757"/>
            <a:ext cx="5482057" cy="769881"/>
            <a:chOff x="3326121" y="564757"/>
            <a:chExt cx="5482057" cy="769881"/>
          </a:xfrm>
        </p:grpSpPr>
        <p:pic>
          <p:nvPicPr>
            <p:cNvPr id="3" name="Picture 2" descr="A logo of a cell phone with an eye&#10;&#10;Description automatically generated">
              <a:extLst>
                <a:ext uri="{FF2B5EF4-FFF2-40B4-BE49-F238E27FC236}">
                  <a16:creationId xmlns:a16="http://schemas.microsoft.com/office/drawing/2014/main" id="{7DC615E4-EA90-1272-A58A-728A4FA38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625" y="564757"/>
              <a:ext cx="764553" cy="769881"/>
            </a:xfrm>
            <a:prstGeom prst="rect">
              <a:avLst/>
            </a:prstGeom>
          </p:spPr>
        </p:pic>
        <p:pic>
          <p:nvPicPr>
            <p:cNvPr id="15" name="Picture 14" descr="A hand holding a phone&#10;&#10;Description automatically generated">
              <a:extLst>
                <a:ext uri="{FF2B5EF4-FFF2-40B4-BE49-F238E27FC236}">
                  <a16:creationId xmlns:a16="http://schemas.microsoft.com/office/drawing/2014/main" id="{86E94E7B-8515-2834-E27D-DE37516DC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121" y="564757"/>
              <a:ext cx="764553" cy="726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04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/>
      <p:bldP spid="28" grpId="0" animBg="1"/>
      <p:bldP spid="29" grpId="0" animBg="1"/>
      <p:bldP spid="33" grpId="0" animBg="1"/>
      <p:bldP spid="34" grpId="0"/>
      <p:bldP spid="38" grpId="0" animBg="1"/>
      <p:bldP spid="39" grpId="0" animBg="1"/>
      <p:bldP spid="43" grpId="0" animBg="1"/>
      <p:bldP spid="44" grpId="0"/>
      <p:bldP spid="50" grpId="0" animBg="1"/>
      <p:bldP spid="51" grpId="0" animBg="1"/>
      <p:bldP spid="52" grpId="0" animBg="1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E5441FAF-E64A-71A2-FE53-B12EAE5C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DE220-8081-0B6A-7996-26705CB634F3}"/>
              </a:ext>
            </a:extLst>
          </p:cNvPr>
          <p:cNvSpPr txBox="1"/>
          <p:nvPr/>
        </p:nvSpPr>
        <p:spPr>
          <a:xfrm>
            <a:off x="193963" y="499598"/>
            <a:ext cx="1161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/>
              <a:t>1. LIBRARIES:</a:t>
            </a:r>
            <a:r>
              <a:rPr lang="pt-PT" sz="2000" b="1" dirty="0"/>
              <a:t> </a:t>
            </a:r>
            <a:r>
              <a:rPr lang="pt-PT" sz="3200" b="1" i="1" dirty="0"/>
              <a:t>GOOGLE VISION, GOOGLESEARCH </a:t>
            </a:r>
            <a:r>
              <a:rPr lang="pt-PT" sz="3200" b="1" dirty="0"/>
              <a:t>&amp; </a:t>
            </a:r>
            <a:r>
              <a:rPr lang="pt-PT" sz="3200" b="1" i="1" dirty="0"/>
              <a:t>RAKE_NTLK</a:t>
            </a:r>
            <a:endParaRPr lang="en-GB" sz="3200" b="1" i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43E66F-9D98-6004-6D9F-7392F4360698}"/>
              </a:ext>
            </a:extLst>
          </p:cNvPr>
          <p:cNvGrpSpPr/>
          <p:nvPr/>
        </p:nvGrpSpPr>
        <p:grpSpPr>
          <a:xfrm>
            <a:off x="1045042" y="1542471"/>
            <a:ext cx="3308808" cy="4059191"/>
            <a:chOff x="980388" y="1338943"/>
            <a:chExt cx="3308808" cy="45952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32F1C6-CFA5-6B77-B52F-DCA62B2A97CF}"/>
                </a:ext>
              </a:extLst>
            </p:cNvPr>
            <p:cNvGrpSpPr/>
            <p:nvPr/>
          </p:nvGrpSpPr>
          <p:grpSpPr>
            <a:xfrm>
              <a:off x="980388" y="1338943"/>
              <a:ext cx="3308808" cy="4595230"/>
              <a:chOff x="980388" y="777711"/>
              <a:chExt cx="3308808" cy="515646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AD1E67E-3F3C-E24E-39F9-ED2F5A7D99B3}"/>
                  </a:ext>
                </a:extLst>
              </p:cNvPr>
              <p:cNvSpPr/>
              <p:nvPr/>
            </p:nvSpPr>
            <p:spPr>
              <a:xfrm>
                <a:off x="980388" y="777711"/>
                <a:ext cx="3308808" cy="515646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" name="Picture 7" descr="A hand holding a phone&#10;&#10;Description automatically generated">
                <a:extLst>
                  <a:ext uri="{FF2B5EF4-FFF2-40B4-BE49-F238E27FC236}">
                    <a16:creationId xmlns:a16="http://schemas.microsoft.com/office/drawing/2014/main" id="{2A32B7AB-C1EA-1554-9CA5-96BCE6C5A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468" y="1015539"/>
                <a:ext cx="764553" cy="7263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FE7CA-01FD-90B0-2A57-B4776EC52D09}"/>
                </a:ext>
              </a:extLst>
            </p:cNvPr>
            <p:cNvSpPr txBox="1"/>
            <p:nvPr/>
          </p:nvSpPr>
          <p:spPr>
            <a:xfrm>
              <a:off x="1254421" y="1644076"/>
              <a:ext cx="1912181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dirty="0"/>
                <a:t>GOOGLE VISION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C8AE5C-F04C-0558-5642-61195A4DF0CB}"/>
              </a:ext>
            </a:extLst>
          </p:cNvPr>
          <p:cNvGrpSpPr/>
          <p:nvPr/>
        </p:nvGrpSpPr>
        <p:grpSpPr>
          <a:xfrm>
            <a:off x="8173087" y="1542471"/>
            <a:ext cx="3308808" cy="4059191"/>
            <a:chOff x="4441596" y="1338943"/>
            <a:chExt cx="3308808" cy="45952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61A551-35DD-9102-F731-C1C81A31CF06}"/>
                </a:ext>
              </a:extLst>
            </p:cNvPr>
            <p:cNvGrpSpPr/>
            <p:nvPr/>
          </p:nvGrpSpPr>
          <p:grpSpPr>
            <a:xfrm>
              <a:off x="4441596" y="1338943"/>
              <a:ext cx="3308808" cy="4595230"/>
              <a:chOff x="4441596" y="777711"/>
              <a:chExt cx="3308808" cy="515646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8A526A1-6D84-F22F-BFF2-43CBDB9E90A5}"/>
                  </a:ext>
                </a:extLst>
              </p:cNvPr>
              <p:cNvSpPr/>
              <p:nvPr/>
            </p:nvSpPr>
            <p:spPr>
              <a:xfrm>
                <a:off x="4441596" y="777711"/>
                <a:ext cx="3308808" cy="515646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" name="Picture 2" descr="A hand holding a phone&#10;&#10;Description automatically generated">
                <a:extLst>
                  <a:ext uri="{FF2B5EF4-FFF2-40B4-BE49-F238E27FC236}">
                    <a16:creationId xmlns:a16="http://schemas.microsoft.com/office/drawing/2014/main" id="{C282BC9C-8418-953E-66F0-A55B92E9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4044" y="1008787"/>
                <a:ext cx="764553" cy="7263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CA527-FA57-656E-D0F6-0A09EB020264}"/>
                </a:ext>
              </a:extLst>
            </p:cNvPr>
            <p:cNvSpPr txBox="1"/>
            <p:nvPr/>
          </p:nvSpPr>
          <p:spPr>
            <a:xfrm>
              <a:off x="4653981" y="1675161"/>
              <a:ext cx="1912181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dirty="0"/>
                <a:t>GOOGLESEARCH</a:t>
              </a:r>
              <a:endParaRPr lang="en-GB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801AB-29AF-0BFC-4A10-3641ACE20B14}"/>
              </a:ext>
            </a:extLst>
          </p:cNvPr>
          <p:cNvGrpSpPr/>
          <p:nvPr/>
        </p:nvGrpSpPr>
        <p:grpSpPr>
          <a:xfrm>
            <a:off x="4658652" y="1542471"/>
            <a:ext cx="3308808" cy="4059191"/>
            <a:chOff x="7902804" y="1338943"/>
            <a:chExt cx="3308808" cy="45952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45C529-B089-4160-802A-F8699D79515D}"/>
                </a:ext>
              </a:extLst>
            </p:cNvPr>
            <p:cNvGrpSpPr/>
            <p:nvPr/>
          </p:nvGrpSpPr>
          <p:grpSpPr>
            <a:xfrm>
              <a:off x="7902804" y="1338943"/>
              <a:ext cx="3308808" cy="4595230"/>
              <a:chOff x="7902804" y="777711"/>
              <a:chExt cx="3308808" cy="515646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E4EC215-87D9-952F-54EF-765E0444C242}"/>
                  </a:ext>
                </a:extLst>
              </p:cNvPr>
              <p:cNvSpPr/>
              <p:nvPr/>
            </p:nvSpPr>
            <p:spPr>
              <a:xfrm>
                <a:off x="7902804" y="777711"/>
                <a:ext cx="3308808" cy="515646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" name="Picture 1" descr="A logo of a cell phone with an eye&#10;&#10;Description automatically generated">
                <a:extLst>
                  <a:ext uri="{FF2B5EF4-FFF2-40B4-BE49-F238E27FC236}">
                    <a16:creationId xmlns:a16="http://schemas.microsoft.com/office/drawing/2014/main" id="{0E729D8B-6664-62FE-A02E-ECA851F81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7419" y="1008787"/>
                <a:ext cx="706850" cy="7068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AD1157-A6A7-FF00-AAC0-252B81E988D0}"/>
                </a:ext>
              </a:extLst>
            </p:cNvPr>
            <p:cNvSpPr txBox="1"/>
            <p:nvPr/>
          </p:nvSpPr>
          <p:spPr>
            <a:xfrm>
              <a:off x="8127757" y="1675161"/>
              <a:ext cx="1912181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dirty="0"/>
                <a:t>RAKE_NTLK</a:t>
              </a:r>
              <a:endParaRPr lang="en-GB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6B32D-1FFF-F41F-6618-41406CE505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 r="32015" b="28749"/>
          <a:stretch/>
        </p:blipFill>
        <p:spPr>
          <a:xfrm>
            <a:off x="1145308" y="3262748"/>
            <a:ext cx="3119999" cy="7458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9A44A6-80BB-72B0-755F-4B3C0B69F7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" t="12547" r="41341" b="22220"/>
          <a:stretch/>
        </p:blipFill>
        <p:spPr>
          <a:xfrm>
            <a:off x="4719401" y="3241965"/>
            <a:ext cx="3168454" cy="7666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828F0F-C727-5191-ED02-57E8EAC6FE2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 r="45055" b="24679"/>
          <a:stretch/>
        </p:blipFill>
        <p:spPr>
          <a:xfrm>
            <a:off x="8453135" y="3262747"/>
            <a:ext cx="2877883" cy="7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E5441FAF-E64A-71A2-FE53-B12EAE5C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DE220-8081-0B6A-7996-26705CB634F3}"/>
              </a:ext>
            </a:extLst>
          </p:cNvPr>
          <p:cNvSpPr txBox="1"/>
          <p:nvPr/>
        </p:nvSpPr>
        <p:spPr>
          <a:xfrm>
            <a:off x="193963" y="499598"/>
            <a:ext cx="1161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/>
              <a:t>1. LIBRARIES:</a:t>
            </a:r>
            <a:r>
              <a:rPr lang="pt-PT" sz="2000" b="1" dirty="0"/>
              <a:t> </a:t>
            </a:r>
            <a:r>
              <a:rPr lang="pt-PT" sz="3200" b="1" i="1" dirty="0"/>
              <a:t>GOOGLE VISION, GOOGLESEARCH </a:t>
            </a:r>
            <a:r>
              <a:rPr lang="pt-PT" sz="3200" b="1" dirty="0"/>
              <a:t>&amp; </a:t>
            </a:r>
            <a:r>
              <a:rPr lang="pt-PT" sz="3200" b="1" i="1" dirty="0"/>
              <a:t>RAKE_NTLK</a:t>
            </a:r>
            <a:endParaRPr lang="en-GB" sz="3200" b="1" i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C8AE5C-F04C-0558-5642-61195A4DF0CB}"/>
              </a:ext>
            </a:extLst>
          </p:cNvPr>
          <p:cNvGrpSpPr/>
          <p:nvPr/>
        </p:nvGrpSpPr>
        <p:grpSpPr>
          <a:xfrm>
            <a:off x="8173087" y="1542471"/>
            <a:ext cx="3308808" cy="4059191"/>
            <a:chOff x="4441596" y="1338943"/>
            <a:chExt cx="3308808" cy="45952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61A551-35DD-9102-F731-C1C81A31CF06}"/>
                </a:ext>
              </a:extLst>
            </p:cNvPr>
            <p:cNvGrpSpPr/>
            <p:nvPr/>
          </p:nvGrpSpPr>
          <p:grpSpPr>
            <a:xfrm>
              <a:off x="4441596" y="1338943"/>
              <a:ext cx="3308808" cy="4595230"/>
              <a:chOff x="4441596" y="777711"/>
              <a:chExt cx="3308808" cy="515646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8A526A1-6D84-F22F-BFF2-43CBDB9E90A5}"/>
                  </a:ext>
                </a:extLst>
              </p:cNvPr>
              <p:cNvSpPr/>
              <p:nvPr/>
            </p:nvSpPr>
            <p:spPr>
              <a:xfrm>
                <a:off x="4441596" y="777711"/>
                <a:ext cx="3308808" cy="515646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" name="Picture 2" descr="A hand holding a phone&#10;&#10;Description automatically generated">
                <a:extLst>
                  <a:ext uri="{FF2B5EF4-FFF2-40B4-BE49-F238E27FC236}">
                    <a16:creationId xmlns:a16="http://schemas.microsoft.com/office/drawing/2014/main" id="{C282BC9C-8418-953E-66F0-A55B92E9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4044" y="1008787"/>
                <a:ext cx="764553" cy="7263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CA527-FA57-656E-D0F6-0A09EB020264}"/>
                </a:ext>
              </a:extLst>
            </p:cNvPr>
            <p:cNvSpPr txBox="1"/>
            <p:nvPr/>
          </p:nvSpPr>
          <p:spPr>
            <a:xfrm>
              <a:off x="4653981" y="1675161"/>
              <a:ext cx="1912181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dirty="0"/>
                <a:t>GOOGLESEARCH</a:t>
              </a:r>
              <a:endParaRPr lang="en-GB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801AB-29AF-0BFC-4A10-3641ACE20B14}"/>
              </a:ext>
            </a:extLst>
          </p:cNvPr>
          <p:cNvGrpSpPr/>
          <p:nvPr/>
        </p:nvGrpSpPr>
        <p:grpSpPr>
          <a:xfrm>
            <a:off x="4658652" y="1542471"/>
            <a:ext cx="3308808" cy="4059191"/>
            <a:chOff x="7902804" y="1338943"/>
            <a:chExt cx="3308808" cy="45952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45C529-B089-4160-802A-F8699D79515D}"/>
                </a:ext>
              </a:extLst>
            </p:cNvPr>
            <p:cNvGrpSpPr/>
            <p:nvPr/>
          </p:nvGrpSpPr>
          <p:grpSpPr>
            <a:xfrm>
              <a:off x="7902804" y="1338943"/>
              <a:ext cx="3308808" cy="4595230"/>
              <a:chOff x="7902804" y="777711"/>
              <a:chExt cx="3308808" cy="515646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E4EC215-87D9-952F-54EF-765E0444C242}"/>
                  </a:ext>
                </a:extLst>
              </p:cNvPr>
              <p:cNvSpPr/>
              <p:nvPr/>
            </p:nvSpPr>
            <p:spPr>
              <a:xfrm>
                <a:off x="7902804" y="777711"/>
                <a:ext cx="3308808" cy="515646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" name="Picture 1" descr="A logo of a cell phone with an eye&#10;&#10;Description automatically generated">
                <a:extLst>
                  <a:ext uri="{FF2B5EF4-FFF2-40B4-BE49-F238E27FC236}">
                    <a16:creationId xmlns:a16="http://schemas.microsoft.com/office/drawing/2014/main" id="{0E729D8B-6664-62FE-A02E-ECA851F81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7419" y="1008787"/>
                <a:ext cx="706850" cy="7068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AD1157-A6A7-FF00-AAC0-252B81E988D0}"/>
                </a:ext>
              </a:extLst>
            </p:cNvPr>
            <p:cNvSpPr txBox="1"/>
            <p:nvPr/>
          </p:nvSpPr>
          <p:spPr>
            <a:xfrm>
              <a:off x="8127757" y="1675161"/>
              <a:ext cx="1912181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dirty="0"/>
                <a:t>RAKE_NTLK</a:t>
              </a:r>
              <a:endParaRPr lang="en-GB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970D97-EDB7-C981-E1B8-E6C4568D408B}"/>
              </a:ext>
            </a:extLst>
          </p:cNvPr>
          <p:cNvGrpSpPr/>
          <p:nvPr/>
        </p:nvGrpSpPr>
        <p:grpSpPr>
          <a:xfrm>
            <a:off x="938379" y="1274451"/>
            <a:ext cx="3308808" cy="4803076"/>
            <a:chOff x="980388" y="1338943"/>
            <a:chExt cx="3308808" cy="459523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FA63A1-8580-97FD-37A6-6FB30FC06A66}"/>
                </a:ext>
              </a:extLst>
            </p:cNvPr>
            <p:cNvGrpSpPr/>
            <p:nvPr/>
          </p:nvGrpSpPr>
          <p:grpSpPr>
            <a:xfrm>
              <a:off x="980388" y="1338943"/>
              <a:ext cx="3308808" cy="4595230"/>
              <a:chOff x="980388" y="777711"/>
              <a:chExt cx="3308808" cy="515646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85D0FBA-3D7B-5C6F-A30E-A1EEF77FEB48}"/>
                  </a:ext>
                </a:extLst>
              </p:cNvPr>
              <p:cNvSpPr/>
              <p:nvPr/>
            </p:nvSpPr>
            <p:spPr>
              <a:xfrm>
                <a:off x="980388" y="777711"/>
                <a:ext cx="3308808" cy="51564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7" name="Picture 26" descr="A hand holding a phone&#10;&#10;Description automatically generated">
                <a:extLst>
                  <a:ext uri="{FF2B5EF4-FFF2-40B4-BE49-F238E27FC236}">
                    <a16:creationId xmlns:a16="http://schemas.microsoft.com/office/drawing/2014/main" id="{27D9B2F9-03E6-3DBB-1103-6D64A73E5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468" y="1015539"/>
                <a:ext cx="764553" cy="726338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5E0A60-46D8-C679-1BB2-0D14A6822153}"/>
                </a:ext>
              </a:extLst>
            </p:cNvPr>
            <p:cNvSpPr txBox="1"/>
            <p:nvPr/>
          </p:nvSpPr>
          <p:spPr>
            <a:xfrm>
              <a:off x="1254421" y="1644076"/>
              <a:ext cx="191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GOOGLE VISION</a:t>
              </a: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D7F827-A271-7C7C-EB1B-99147B8C7F1D}"/>
                </a:ext>
              </a:extLst>
            </p:cNvPr>
            <p:cNvSpPr txBox="1"/>
            <p:nvPr/>
          </p:nvSpPr>
          <p:spPr>
            <a:xfrm>
              <a:off x="1254421" y="2266804"/>
              <a:ext cx="275439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Vision API allows developers to easily integrate vision detection features within applications, including image labeling, face and landmark detection, optical character recognition (OCR), and tagging of explicit content</a:t>
              </a:r>
              <a:endParaRPr lang="en-GB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9695D6B-E404-FD5E-49A0-8207F0474F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 r="32015" b="28749"/>
          <a:stretch/>
        </p:blipFill>
        <p:spPr>
          <a:xfrm>
            <a:off x="1212412" y="5703537"/>
            <a:ext cx="2615712" cy="605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EAA03-8174-A9D8-A77E-54EBEBBAC5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" t="12547" r="41341" b="22220"/>
          <a:stretch/>
        </p:blipFill>
        <p:spPr>
          <a:xfrm>
            <a:off x="4719401" y="3241965"/>
            <a:ext cx="3168454" cy="766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A0BE5-4B4C-DD42-802F-E9AFDFBEC0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 r="45055" b="24679"/>
          <a:stretch/>
        </p:blipFill>
        <p:spPr>
          <a:xfrm>
            <a:off x="8453135" y="3262747"/>
            <a:ext cx="2877883" cy="7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22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E5441FAF-E64A-71A2-FE53-B12EAE5C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DE220-8081-0B6A-7996-26705CB634F3}"/>
              </a:ext>
            </a:extLst>
          </p:cNvPr>
          <p:cNvSpPr txBox="1"/>
          <p:nvPr/>
        </p:nvSpPr>
        <p:spPr>
          <a:xfrm>
            <a:off x="193963" y="499598"/>
            <a:ext cx="1161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/>
              <a:t>1. LIBRARIES:</a:t>
            </a:r>
            <a:r>
              <a:rPr lang="pt-PT" sz="2000" b="1" dirty="0"/>
              <a:t> </a:t>
            </a:r>
            <a:r>
              <a:rPr lang="pt-PT" sz="3200" b="1" i="1" dirty="0"/>
              <a:t>GOOGLE VISION, GOOGLESEARCH </a:t>
            </a:r>
            <a:r>
              <a:rPr lang="pt-PT" sz="3200" b="1" dirty="0"/>
              <a:t>&amp; </a:t>
            </a:r>
            <a:r>
              <a:rPr lang="pt-PT" sz="3200" b="1" i="1" dirty="0"/>
              <a:t>RAKE_NTLK</a:t>
            </a:r>
            <a:endParaRPr lang="en-GB" sz="3200" b="1" i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43E66F-9D98-6004-6D9F-7392F4360698}"/>
              </a:ext>
            </a:extLst>
          </p:cNvPr>
          <p:cNvGrpSpPr/>
          <p:nvPr/>
        </p:nvGrpSpPr>
        <p:grpSpPr>
          <a:xfrm>
            <a:off x="1045042" y="1542471"/>
            <a:ext cx="3308808" cy="4059191"/>
            <a:chOff x="980388" y="1338943"/>
            <a:chExt cx="3308808" cy="45952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32F1C6-CFA5-6B77-B52F-DCA62B2A97CF}"/>
                </a:ext>
              </a:extLst>
            </p:cNvPr>
            <p:cNvGrpSpPr/>
            <p:nvPr/>
          </p:nvGrpSpPr>
          <p:grpSpPr>
            <a:xfrm>
              <a:off x="980388" y="1338943"/>
              <a:ext cx="3308808" cy="4595230"/>
              <a:chOff x="980388" y="777711"/>
              <a:chExt cx="3308808" cy="515646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AD1E67E-3F3C-E24E-39F9-ED2F5A7D99B3}"/>
                  </a:ext>
                </a:extLst>
              </p:cNvPr>
              <p:cNvSpPr/>
              <p:nvPr/>
            </p:nvSpPr>
            <p:spPr>
              <a:xfrm>
                <a:off x="980388" y="777711"/>
                <a:ext cx="3308808" cy="515646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" name="Picture 7" descr="A hand holding a phone&#10;&#10;Description automatically generated">
                <a:extLst>
                  <a:ext uri="{FF2B5EF4-FFF2-40B4-BE49-F238E27FC236}">
                    <a16:creationId xmlns:a16="http://schemas.microsoft.com/office/drawing/2014/main" id="{2A32B7AB-C1EA-1554-9CA5-96BCE6C5A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468" y="1015539"/>
                <a:ext cx="764553" cy="7263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FE7CA-01FD-90B0-2A57-B4776EC52D09}"/>
                </a:ext>
              </a:extLst>
            </p:cNvPr>
            <p:cNvSpPr txBox="1"/>
            <p:nvPr/>
          </p:nvSpPr>
          <p:spPr>
            <a:xfrm>
              <a:off x="1254421" y="1644076"/>
              <a:ext cx="1912181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dirty="0"/>
                <a:t>GOOGLE VISION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C8AE5C-F04C-0558-5642-61195A4DF0CB}"/>
              </a:ext>
            </a:extLst>
          </p:cNvPr>
          <p:cNvGrpSpPr/>
          <p:nvPr/>
        </p:nvGrpSpPr>
        <p:grpSpPr>
          <a:xfrm>
            <a:off x="8173087" y="1542471"/>
            <a:ext cx="3308808" cy="4059191"/>
            <a:chOff x="4441596" y="1338943"/>
            <a:chExt cx="3308808" cy="45952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61A551-35DD-9102-F731-C1C81A31CF06}"/>
                </a:ext>
              </a:extLst>
            </p:cNvPr>
            <p:cNvGrpSpPr/>
            <p:nvPr/>
          </p:nvGrpSpPr>
          <p:grpSpPr>
            <a:xfrm>
              <a:off x="4441596" y="1338943"/>
              <a:ext cx="3308808" cy="4595230"/>
              <a:chOff x="4441596" y="777711"/>
              <a:chExt cx="3308808" cy="515646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8A526A1-6D84-F22F-BFF2-43CBDB9E90A5}"/>
                  </a:ext>
                </a:extLst>
              </p:cNvPr>
              <p:cNvSpPr/>
              <p:nvPr/>
            </p:nvSpPr>
            <p:spPr>
              <a:xfrm>
                <a:off x="4441596" y="777711"/>
                <a:ext cx="3308808" cy="515646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" name="Picture 2" descr="A hand holding a phone&#10;&#10;Description automatically generated">
                <a:extLst>
                  <a:ext uri="{FF2B5EF4-FFF2-40B4-BE49-F238E27FC236}">
                    <a16:creationId xmlns:a16="http://schemas.microsoft.com/office/drawing/2014/main" id="{C282BC9C-8418-953E-66F0-A55B92E9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4044" y="1008787"/>
                <a:ext cx="764553" cy="7263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CA527-FA57-656E-D0F6-0A09EB020264}"/>
                </a:ext>
              </a:extLst>
            </p:cNvPr>
            <p:cNvSpPr txBox="1"/>
            <p:nvPr/>
          </p:nvSpPr>
          <p:spPr>
            <a:xfrm>
              <a:off x="4653981" y="1675161"/>
              <a:ext cx="1912181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dirty="0"/>
                <a:t>GOOGLESEARCH</a:t>
              </a:r>
              <a:endParaRPr lang="en-GB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D02949-BBCF-8016-D4E2-23FA74B128C4}"/>
              </a:ext>
            </a:extLst>
          </p:cNvPr>
          <p:cNvGrpSpPr/>
          <p:nvPr/>
        </p:nvGrpSpPr>
        <p:grpSpPr>
          <a:xfrm>
            <a:off x="4593998" y="1338943"/>
            <a:ext cx="3308808" cy="4595230"/>
            <a:chOff x="7902804" y="1338943"/>
            <a:chExt cx="3308808" cy="459523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5AFE2F-9CF2-7069-3B82-780AA2262F21}"/>
                </a:ext>
              </a:extLst>
            </p:cNvPr>
            <p:cNvGrpSpPr/>
            <p:nvPr/>
          </p:nvGrpSpPr>
          <p:grpSpPr>
            <a:xfrm>
              <a:off x="7902804" y="1338943"/>
              <a:ext cx="3308808" cy="4595230"/>
              <a:chOff x="7902804" y="777711"/>
              <a:chExt cx="3308808" cy="515646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27A8790D-41C9-0EA0-EC0E-6B888B98BB92}"/>
                  </a:ext>
                </a:extLst>
              </p:cNvPr>
              <p:cNvSpPr/>
              <p:nvPr/>
            </p:nvSpPr>
            <p:spPr>
              <a:xfrm>
                <a:off x="7902804" y="777711"/>
                <a:ext cx="3308808" cy="51564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7" name="Picture 26" descr="A logo of a cell phone with an eye&#10;&#10;Description automatically generated">
                <a:extLst>
                  <a:ext uri="{FF2B5EF4-FFF2-40B4-BE49-F238E27FC236}">
                    <a16:creationId xmlns:a16="http://schemas.microsoft.com/office/drawing/2014/main" id="{2A251A9D-7B40-C166-5E6F-D1E354DEA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7419" y="1008787"/>
                <a:ext cx="706850" cy="7068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F328E-088B-E6DF-B95C-9C45055828CB}"/>
                </a:ext>
              </a:extLst>
            </p:cNvPr>
            <p:cNvSpPr txBox="1"/>
            <p:nvPr/>
          </p:nvSpPr>
          <p:spPr>
            <a:xfrm>
              <a:off x="8127757" y="1675161"/>
              <a:ext cx="191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RAKE_NTLK</a:t>
              </a: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E288EC-29F4-D3CF-AACF-A8FAA374F12B}"/>
                </a:ext>
              </a:extLst>
            </p:cNvPr>
            <p:cNvSpPr txBox="1"/>
            <p:nvPr/>
          </p:nvSpPr>
          <p:spPr>
            <a:xfrm>
              <a:off x="8137219" y="2174785"/>
              <a:ext cx="291165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RAKE short for Rapid Automatic Keyword Extraction algorithm, is a domain independent keyword extraction algorithm which tries to determine key phrases in a body of text by analyzing the frequency of word appearance and its co-</a:t>
              </a:r>
              <a:r>
                <a:rPr lang="en-US" dirty="0" err="1"/>
                <a:t>occurance</a:t>
              </a:r>
              <a:r>
                <a:rPr lang="en-US" dirty="0"/>
                <a:t> with other words in the text.</a:t>
              </a:r>
              <a:endParaRPr lang="en-GB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AC83D11-C557-6B71-4C37-988C2DFCC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 r="45055" b="24679"/>
          <a:stretch/>
        </p:blipFill>
        <p:spPr>
          <a:xfrm>
            <a:off x="8453135" y="3262747"/>
            <a:ext cx="2877883" cy="738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9A952F-EDC8-E6B9-F2E5-3C0562A335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 r="32015" b="28749"/>
          <a:stretch/>
        </p:blipFill>
        <p:spPr>
          <a:xfrm>
            <a:off x="1136072" y="3262748"/>
            <a:ext cx="3129235" cy="745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2835-2A9D-A0EB-AFF3-F35989E7C4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" t="12547" r="41341" b="22220"/>
          <a:stretch/>
        </p:blipFill>
        <p:spPr>
          <a:xfrm>
            <a:off x="4895510" y="5601662"/>
            <a:ext cx="2629953" cy="6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3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E5441FAF-E64A-71A2-FE53-B12EAE5C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DE220-8081-0B6A-7996-26705CB634F3}"/>
              </a:ext>
            </a:extLst>
          </p:cNvPr>
          <p:cNvSpPr txBox="1"/>
          <p:nvPr/>
        </p:nvSpPr>
        <p:spPr>
          <a:xfrm>
            <a:off x="193963" y="499598"/>
            <a:ext cx="1161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/>
              <a:t>1. LIBRARIES:</a:t>
            </a:r>
            <a:r>
              <a:rPr lang="pt-PT" sz="2000" b="1" dirty="0"/>
              <a:t> </a:t>
            </a:r>
            <a:r>
              <a:rPr lang="pt-PT" sz="3200" b="1" i="1" dirty="0"/>
              <a:t>GOOGLE VISION, GOOGLESEARCH </a:t>
            </a:r>
            <a:r>
              <a:rPr lang="pt-PT" sz="3200" b="1" dirty="0"/>
              <a:t>&amp; </a:t>
            </a:r>
            <a:r>
              <a:rPr lang="pt-PT" sz="3200" b="1" i="1" dirty="0"/>
              <a:t>RAKE_NTLK</a:t>
            </a:r>
            <a:endParaRPr lang="en-GB" sz="3200" b="1" i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43E66F-9D98-6004-6D9F-7392F4360698}"/>
              </a:ext>
            </a:extLst>
          </p:cNvPr>
          <p:cNvGrpSpPr/>
          <p:nvPr/>
        </p:nvGrpSpPr>
        <p:grpSpPr>
          <a:xfrm>
            <a:off x="1045042" y="1542471"/>
            <a:ext cx="3308808" cy="4059191"/>
            <a:chOff x="980388" y="1338943"/>
            <a:chExt cx="3308808" cy="45952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32F1C6-CFA5-6B77-B52F-DCA62B2A97CF}"/>
                </a:ext>
              </a:extLst>
            </p:cNvPr>
            <p:cNvGrpSpPr/>
            <p:nvPr/>
          </p:nvGrpSpPr>
          <p:grpSpPr>
            <a:xfrm>
              <a:off x="980388" y="1338943"/>
              <a:ext cx="3308808" cy="4595230"/>
              <a:chOff x="980388" y="777711"/>
              <a:chExt cx="3308808" cy="515646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AD1E67E-3F3C-E24E-39F9-ED2F5A7D99B3}"/>
                  </a:ext>
                </a:extLst>
              </p:cNvPr>
              <p:cNvSpPr/>
              <p:nvPr/>
            </p:nvSpPr>
            <p:spPr>
              <a:xfrm>
                <a:off x="980388" y="777711"/>
                <a:ext cx="3308808" cy="515646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" name="Picture 7" descr="A hand holding a phone&#10;&#10;Description automatically generated">
                <a:extLst>
                  <a:ext uri="{FF2B5EF4-FFF2-40B4-BE49-F238E27FC236}">
                    <a16:creationId xmlns:a16="http://schemas.microsoft.com/office/drawing/2014/main" id="{2A32B7AB-C1EA-1554-9CA5-96BCE6C5A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468" y="1015539"/>
                <a:ext cx="764553" cy="7263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FE7CA-01FD-90B0-2A57-B4776EC52D09}"/>
                </a:ext>
              </a:extLst>
            </p:cNvPr>
            <p:cNvSpPr txBox="1"/>
            <p:nvPr/>
          </p:nvSpPr>
          <p:spPr>
            <a:xfrm>
              <a:off x="1254421" y="1644076"/>
              <a:ext cx="1912181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dirty="0"/>
                <a:t>GOOGLE VISION</a:t>
              </a:r>
              <a:endParaRPr lang="en-GB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801AB-29AF-0BFC-4A10-3641ACE20B14}"/>
              </a:ext>
            </a:extLst>
          </p:cNvPr>
          <p:cNvGrpSpPr/>
          <p:nvPr/>
        </p:nvGrpSpPr>
        <p:grpSpPr>
          <a:xfrm>
            <a:off x="4658652" y="1542471"/>
            <a:ext cx="3308808" cy="4059191"/>
            <a:chOff x="7902804" y="1338943"/>
            <a:chExt cx="3308808" cy="45952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45C529-B089-4160-802A-F8699D79515D}"/>
                </a:ext>
              </a:extLst>
            </p:cNvPr>
            <p:cNvGrpSpPr/>
            <p:nvPr/>
          </p:nvGrpSpPr>
          <p:grpSpPr>
            <a:xfrm>
              <a:off x="7902804" y="1338943"/>
              <a:ext cx="3308808" cy="4595230"/>
              <a:chOff x="7902804" y="777711"/>
              <a:chExt cx="3308808" cy="515646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E4EC215-87D9-952F-54EF-765E0444C242}"/>
                  </a:ext>
                </a:extLst>
              </p:cNvPr>
              <p:cNvSpPr/>
              <p:nvPr/>
            </p:nvSpPr>
            <p:spPr>
              <a:xfrm>
                <a:off x="7902804" y="777711"/>
                <a:ext cx="3308808" cy="515646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" name="Picture 1" descr="A logo of a cell phone with an eye&#10;&#10;Description automatically generated">
                <a:extLst>
                  <a:ext uri="{FF2B5EF4-FFF2-40B4-BE49-F238E27FC236}">
                    <a16:creationId xmlns:a16="http://schemas.microsoft.com/office/drawing/2014/main" id="{0E729D8B-6664-62FE-A02E-ECA851F81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7419" y="1008787"/>
                <a:ext cx="706850" cy="7068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AD1157-A6A7-FF00-AAC0-252B81E988D0}"/>
                </a:ext>
              </a:extLst>
            </p:cNvPr>
            <p:cNvSpPr txBox="1"/>
            <p:nvPr/>
          </p:nvSpPr>
          <p:spPr>
            <a:xfrm>
              <a:off x="8127757" y="1675161"/>
              <a:ext cx="1912181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dirty="0"/>
                <a:t>RAKE_NTLK</a:t>
              </a:r>
              <a:endParaRPr lang="en-GB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F827E3-6672-8B08-E487-80E9FAECA6B0}"/>
              </a:ext>
            </a:extLst>
          </p:cNvPr>
          <p:cNvGrpSpPr/>
          <p:nvPr/>
        </p:nvGrpSpPr>
        <p:grpSpPr>
          <a:xfrm>
            <a:off x="8108433" y="1338943"/>
            <a:ext cx="3308808" cy="4595230"/>
            <a:chOff x="8108433" y="1338943"/>
            <a:chExt cx="3308808" cy="459523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5E48C6-ADA2-88EC-924A-D4EF4CA009EF}"/>
                </a:ext>
              </a:extLst>
            </p:cNvPr>
            <p:cNvGrpSpPr/>
            <p:nvPr/>
          </p:nvGrpSpPr>
          <p:grpSpPr>
            <a:xfrm>
              <a:off x="8108433" y="1338943"/>
              <a:ext cx="3308808" cy="4595230"/>
              <a:chOff x="4441596" y="777711"/>
              <a:chExt cx="3308808" cy="5156462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AEADC6D-3214-5293-05C6-B6E843799106}"/>
                  </a:ext>
                </a:extLst>
              </p:cNvPr>
              <p:cNvSpPr/>
              <p:nvPr/>
            </p:nvSpPr>
            <p:spPr>
              <a:xfrm>
                <a:off x="4441596" y="777711"/>
                <a:ext cx="3308808" cy="51564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8" name="Picture 27" descr="A hand holding a phone&#10;&#10;Description automatically generated">
                <a:extLst>
                  <a:ext uri="{FF2B5EF4-FFF2-40B4-BE49-F238E27FC236}">
                    <a16:creationId xmlns:a16="http://schemas.microsoft.com/office/drawing/2014/main" id="{DF9BD2C2-1B2E-382F-2F4D-8D3B2F40F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4044" y="1008787"/>
                <a:ext cx="764553" cy="726338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E17034-2E21-BB52-D21F-BC7D81975827}"/>
                </a:ext>
              </a:extLst>
            </p:cNvPr>
            <p:cNvSpPr txBox="1"/>
            <p:nvPr/>
          </p:nvSpPr>
          <p:spPr>
            <a:xfrm>
              <a:off x="8320818" y="1675161"/>
              <a:ext cx="191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GOOGLESEARCH</a:t>
              </a:r>
              <a:endParaRPr lang="en-GB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A227EC-80B2-9A77-A746-B97E1CBAA906}"/>
                </a:ext>
              </a:extLst>
            </p:cNvPr>
            <p:cNvSpPr txBox="1"/>
            <p:nvPr/>
          </p:nvSpPr>
          <p:spPr>
            <a:xfrm>
              <a:off x="8465126" y="2300308"/>
              <a:ext cx="236693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 uses requests and BeautifulSoup4 to scrape Google.</a:t>
              </a:r>
            </a:p>
            <a:p>
              <a:r>
                <a:rPr lang="en-GB" dirty="0"/>
                <a:t>It returns a link.</a:t>
              </a:r>
            </a:p>
            <a:p>
              <a:r>
                <a:rPr lang="en-GB" dirty="0"/>
                <a:t>The algorithm handles words as input and return links through Google environment.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FB667B-C716-9A27-6F66-32AE974A32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 r="32015" b="28749"/>
          <a:stretch/>
        </p:blipFill>
        <p:spPr>
          <a:xfrm>
            <a:off x="1117600" y="3262748"/>
            <a:ext cx="3147708" cy="745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6565E-286C-1DA5-BAA4-105BC1168B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" t="12547" r="41341" b="22220"/>
          <a:stretch/>
        </p:blipFill>
        <p:spPr>
          <a:xfrm>
            <a:off x="4719401" y="3241965"/>
            <a:ext cx="3168454" cy="7666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D0740-4F94-BE24-1F99-0F8320B17C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 r="45055" b="24679"/>
          <a:stretch/>
        </p:blipFill>
        <p:spPr>
          <a:xfrm>
            <a:off x="8579368" y="5685362"/>
            <a:ext cx="2366937" cy="6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77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E5441FAF-E64A-71A2-FE53-B12EAE5C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DE220-8081-0B6A-7996-26705CB634F3}"/>
              </a:ext>
            </a:extLst>
          </p:cNvPr>
          <p:cNvSpPr txBox="1"/>
          <p:nvPr/>
        </p:nvSpPr>
        <p:spPr>
          <a:xfrm>
            <a:off x="193963" y="499598"/>
            <a:ext cx="1161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/>
              <a:t>1. LIBRARIES:</a:t>
            </a:r>
            <a:r>
              <a:rPr lang="pt-PT" sz="2000" b="1" dirty="0"/>
              <a:t> </a:t>
            </a:r>
            <a:r>
              <a:rPr lang="pt-PT" sz="3200" b="1" i="1" dirty="0"/>
              <a:t>GOOGLE VISION, GOOGLESEARCH </a:t>
            </a:r>
            <a:r>
              <a:rPr lang="pt-PT" sz="3200" b="1" dirty="0"/>
              <a:t>&amp; </a:t>
            </a:r>
            <a:r>
              <a:rPr lang="pt-PT" sz="3200" b="1" i="1" dirty="0"/>
              <a:t>RAKE_NTLK</a:t>
            </a:r>
            <a:endParaRPr lang="en-GB" sz="3200" b="1" i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43E66F-9D98-6004-6D9F-7392F4360698}"/>
              </a:ext>
            </a:extLst>
          </p:cNvPr>
          <p:cNvGrpSpPr/>
          <p:nvPr/>
        </p:nvGrpSpPr>
        <p:grpSpPr>
          <a:xfrm>
            <a:off x="980388" y="1338943"/>
            <a:ext cx="3308808" cy="4595230"/>
            <a:chOff x="980388" y="1338943"/>
            <a:chExt cx="3308808" cy="45952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32F1C6-CFA5-6B77-B52F-DCA62B2A97CF}"/>
                </a:ext>
              </a:extLst>
            </p:cNvPr>
            <p:cNvGrpSpPr/>
            <p:nvPr/>
          </p:nvGrpSpPr>
          <p:grpSpPr>
            <a:xfrm>
              <a:off x="980388" y="1338943"/>
              <a:ext cx="3308808" cy="4595230"/>
              <a:chOff x="980388" y="777711"/>
              <a:chExt cx="3308808" cy="515646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AD1E67E-3F3C-E24E-39F9-ED2F5A7D99B3}"/>
                  </a:ext>
                </a:extLst>
              </p:cNvPr>
              <p:cNvSpPr/>
              <p:nvPr/>
            </p:nvSpPr>
            <p:spPr>
              <a:xfrm>
                <a:off x="980388" y="777711"/>
                <a:ext cx="3308808" cy="51564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" name="Picture 7" descr="A hand holding a phone&#10;&#10;Description automatically generated">
                <a:extLst>
                  <a:ext uri="{FF2B5EF4-FFF2-40B4-BE49-F238E27FC236}">
                    <a16:creationId xmlns:a16="http://schemas.microsoft.com/office/drawing/2014/main" id="{2A32B7AB-C1EA-1554-9CA5-96BCE6C5A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468" y="1015539"/>
                <a:ext cx="764553" cy="72633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FE7CA-01FD-90B0-2A57-B4776EC52D09}"/>
                </a:ext>
              </a:extLst>
            </p:cNvPr>
            <p:cNvSpPr txBox="1"/>
            <p:nvPr/>
          </p:nvSpPr>
          <p:spPr>
            <a:xfrm>
              <a:off x="1254421" y="1644076"/>
              <a:ext cx="191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GOOGLE VISION</a:t>
              </a:r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68AA2F-54CB-8509-3B14-8491B84BD9B1}"/>
                </a:ext>
              </a:extLst>
            </p:cNvPr>
            <p:cNvSpPr txBox="1"/>
            <p:nvPr/>
          </p:nvSpPr>
          <p:spPr>
            <a:xfrm>
              <a:off x="1254421" y="2266804"/>
              <a:ext cx="275439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Vision API allows developers to easily integrate vision detection features within applications, including image labeling, face and landmark detection, optical character recognition (OCR), and tagging of explicit content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C8AE5C-F04C-0558-5642-61195A4DF0CB}"/>
              </a:ext>
            </a:extLst>
          </p:cNvPr>
          <p:cNvGrpSpPr/>
          <p:nvPr/>
        </p:nvGrpSpPr>
        <p:grpSpPr>
          <a:xfrm>
            <a:off x="8108433" y="1338943"/>
            <a:ext cx="3308808" cy="4595230"/>
            <a:chOff x="4441596" y="1338943"/>
            <a:chExt cx="3308808" cy="45952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61A551-35DD-9102-F731-C1C81A31CF06}"/>
                </a:ext>
              </a:extLst>
            </p:cNvPr>
            <p:cNvGrpSpPr/>
            <p:nvPr/>
          </p:nvGrpSpPr>
          <p:grpSpPr>
            <a:xfrm>
              <a:off x="4441596" y="1338943"/>
              <a:ext cx="3308808" cy="4595230"/>
              <a:chOff x="4441596" y="777711"/>
              <a:chExt cx="3308808" cy="515646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8A526A1-6D84-F22F-BFF2-43CBDB9E90A5}"/>
                  </a:ext>
                </a:extLst>
              </p:cNvPr>
              <p:cNvSpPr/>
              <p:nvPr/>
            </p:nvSpPr>
            <p:spPr>
              <a:xfrm>
                <a:off x="4441596" y="777711"/>
                <a:ext cx="3308808" cy="51564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" name="Picture 2" descr="A hand holding a phone&#10;&#10;Description automatically generated">
                <a:extLst>
                  <a:ext uri="{FF2B5EF4-FFF2-40B4-BE49-F238E27FC236}">
                    <a16:creationId xmlns:a16="http://schemas.microsoft.com/office/drawing/2014/main" id="{C282BC9C-8418-953E-66F0-A55B92E9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4044" y="1008787"/>
                <a:ext cx="764553" cy="726338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CA527-FA57-656E-D0F6-0A09EB020264}"/>
                </a:ext>
              </a:extLst>
            </p:cNvPr>
            <p:cNvSpPr txBox="1"/>
            <p:nvPr/>
          </p:nvSpPr>
          <p:spPr>
            <a:xfrm>
              <a:off x="4653981" y="1675161"/>
              <a:ext cx="191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GOOGLESEARCH</a:t>
              </a:r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44F3E9-BF73-4F57-28FF-E3745065FAAD}"/>
                </a:ext>
              </a:extLst>
            </p:cNvPr>
            <p:cNvSpPr txBox="1"/>
            <p:nvPr/>
          </p:nvSpPr>
          <p:spPr>
            <a:xfrm>
              <a:off x="4798289" y="2300308"/>
              <a:ext cx="236693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 uses requests and BeautifulSoup4 to scrape Google.</a:t>
              </a:r>
            </a:p>
            <a:p>
              <a:r>
                <a:rPr lang="en-GB" dirty="0"/>
                <a:t>It returns a link.</a:t>
              </a:r>
            </a:p>
            <a:p>
              <a:r>
                <a:rPr lang="en-GB" dirty="0"/>
                <a:t>The algorithm handles words as input and return links through Google environment.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801AB-29AF-0BFC-4A10-3641ACE20B14}"/>
              </a:ext>
            </a:extLst>
          </p:cNvPr>
          <p:cNvGrpSpPr/>
          <p:nvPr/>
        </p:nvGrpSpPr>
        <p:grpSpPr>
          <a:xfrm>
            <a:off x="4593998" y="1338943"/>
            <a:ext cx="3308808" cy="4595230"/>
            <a:chOff x="7902804" y="1338943"/>
            <a:chExt cx="3308808" cy="45952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45C529-B089-4160-802A-F8699D79515D}"/>
                </a:ext>
              </a:extLst>
            </p:cNvPr>
            <p:cNvGrpSpPr/>
            <p:nvPr/>
          </p:nvGrpSpPr>
          <p:grpSpPr>
            <a:xfrm>
              <a:off x="7902804" y="1338943"/>
              <a:ext cx="3308808" cy="4595230"/>
              <a:chOff x="7902804" y="777711"/>
              <a:chExt cx="3308808" cy="515646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E4EC215-87D9-952F-54EF-765E0444C242}"/>
                  </a:ext>
                </a:extLst>
              </p:cNvPr>
              <p:cNvSpPr/>
              <p:nvPr/>
            </p:nvSpPr>
            <p:spPr>
              <a:xfrm>
                <a:off x="7902804" y="777711"/>
                <a:ext cx="3308808" cy="51564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" name="Picture 1" descr="A logo of a cell phone with an eye&#10;&#10;Description automatically generated">
                <a:extLst>
                  <a:ext uri="{FF2B5EF4-FFF2-40B4-BE49-F238E27FC236}">
                    <a16:creationId xmlns:a16="http://schemas.microsoft.com/office/drawing/2014/main" id="{0E729D8B-6664-62FE-A02E-ECA851F81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7419" y="1008787"/>
                <a:ext cx="706850" cy="706850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AD1157-A6A7-FF00-AAC0-252B81E988D0}"/>
                </a:ext>
              </a:extLst>
            </p:cNvPr>
            <p:cNvSpPr txBox="1"/>
            <p:nvPr/>
          </p:nvSpPr>
          <p:spPr>
            <a:xfrm>
              <a:off x="8127757" y="1675161"/>
              <a:ext cx="191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RAKE_NTLK</a:t>
              </a: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58BAAD-33F1-5BE1-3DB1-72B95CC3DEED}"/>
                </a:ext>
              </a:extLst>
            </p:cNvPr>
            <p:cNvSpPr txBox="1"/>
            <p:nvPr/>
          </p:nvSpPr>
          <p:spPr>
            <a:xfrm>
              <a:off x="8137219" y="2174785"/>
              <a:ext cx="291165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RAKE short for Rapid Automatic Keyword Extraction algorithm, is a domain independent keyword extraction algorithm which tries to determine key phrases in a body of text by analyzing the frequency of word appearance and its co-</a:t>
              </a:r>
              <a:r>
                <a:rPr lang="en-US" dirty="0" err="1"/>
                <a:t>occurance</a:t>
              </a:r>
              <a:r>
                <a:rPr lang="en-US" dirty="0"/>
                <a:t> with other words in the text.</a:t>
              </a:r>
              <a:endParaRPr lang="en-GB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673579A-1387-0573-628F-6BFAF26B29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 r="32015" b="28749"/>
          <a:stretch/>
        </p:blipFill>
        <p:spPr>
          <a:xfrm>
            <a:off x="1212412" y="5703537"/>
            <a:ext cx="2615712" cy="6058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150689-2773-8ADB-4D0A-0F540B21AD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" t="12547" r="41341" b="22220"/>
          <a:stretch/>
        </p:blipFill>
        <p:spPr>
          <a:xfrm>
            <a:off x="4894242" y="5683966"/>
            <a:ext cx="2629953" cy="6363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B7B62E-C424-FE18-F99C-22FF5F40A0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 r="45055" b="24679"/>
          <a:stretch/>
        </p:blipFill>
        <p:spPr>
          <a:xfrm>
            <a:off x="8579368" y="5703537"/>
            <a:ext cx="2366937" cy="6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4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100"/>
                    </a14:imgEffect>
                    <a14:imgEffect>
                      <a14:saturation sat="124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253A53-0C29-BCD4-CE35-39FA7768179B}"/>
              </a:ext>
            </a:extLst>
          </p:cNvPr>
          <p:cNvSpPr txBox="1"/>
          <p:nvPr/>
        </p:nvSpPr>
        <p:spPr>
          <a:xfrm>
            <a:off x="1396470" y="289697"/>
            <a:ext cx="900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/>
              <a:t>2. EXAMPLES &amp; METRICS </a:t>
            </a:r>
            <a:endParaRPr lang="en-GB" sz="48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DF6034-A21A-DCDA-615A-3DEB884AA0A0}"/>
              </a:ext>
            </a:extLst>
          </p:cNvPr>
          <p:cNvGrpSpPr/>
          <p:nvPr/>
        </p:nvGrpSpPr>
        <p:grpSpPr>
          <a:xfrm>
            <a:off x="2373149" y="1203639"/>
            <a:ext cx="3079429" cy="3185122"/>
            <a:chOff x="1380992" y="1397694"/>
            <a:chExt cx="3455198" cy="3869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164E8C-87A8-C736-4A6F-B9390AD5037E}"/>
                </a:ext>
              </a:extLst>
            </p:cNvPr>
            <p:cNvSpPr/>
            <p:nvPr/>
          </p:nvSpPr>
          <p:spPr>
            <a:xfrm>
              <a:off x="1380992" y="1397694"/>
              <a:ext cx="3455198" cy="3869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 descr="A close-up of a paper">
              <a:extLst>
                <a:ext uri="{FF2B5EF4-FFF2-40B4-BE49-F238E27FC236}">
                  <a16:creationId xmlns:a16="http://schemas.microsoft.com/office/drawing/2014/main" id="{0A21307F-67ED-861F-17E0-890ECD0E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159" y="1759435"/>
              <a:ext cx="2752862" cy="1225884"/>
            </a:xfrm>
            <a:prstGeom prst="rect">
              <a:avLst/>
            </a:prstGeom>
          </p:spPr>
        </p:pic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039002E-9A34-995E-FF8F-4C5DF180B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28" t="5497" r="14887" b="64093"/>
            <a:stretch/>
          </p:blipFill>
          <p:spPr>
            <a:xfrm>
              <a:off x="1732160" y="3376138"/>
              <a:ext cx="2752861" cy="161797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71835-AEEB-069D-1B4A-DF507F0525F7}"/>
              </a:ext>
            </a:extLst>
          </p:cNvPr>
          <p:cNvGrpSpPr/>
          <p:nvPr/>
        </p:nvGrpSpPr>
        <p:grpSpPr>
          <a:xfrm>
            <a:off x="6739424" y="1203639"/>
            <a:ext cx="4293427" cy="3185122"/>
            <a:chOff x="6518421" y="1397693"/>
            <a:chExt cx="4797975" cy="38694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3A25D6-7EA6-B3D9-B8EF-BADF3F321190}"/>
                </a:ext>
              </a:extLst>
            </p:cNvPr>
            <p:cNvSpPr/>
            <p:nvPr/>
          </p:nvSpPr>
          <p:spPr>
            <a:xfrm>
              <a:off x="6518421" y="1397693"/>
              <a:ext cx="4797975" cy="3869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 descr="A piece of paper with writing&#10;&#10;Description automatically generated">
              <a:extLst>
                <a:ext uri="{FF2B5EF4-FFF2-40B4-BE49-F238E27FC236}">
                  <a16:creationId xmlns:a16="http://schemas.microsoft.com/office/drawing/2014/main" id="{74F52E21-E919-F0E5-6F57-8D7ED3979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476" y="1489948"/>
              <a:ext cx="2039398" cy="3625596"/>
            </a:xfrm>
            <a:prstGeom prst="rect">
              <a:avLst/>
            </a:prstGeom>
          </p:spPr>
        </p:pic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D4E8EE3-1C63-8383-2AC3-608542DF2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0" t="6061" r="14441" b="8822"/>
            <a:stretch/>
          </p:blipFill>
          <p:spPr>
            <a:xfrm>
              <a:off x="9023929" y="1489948"/>
              <a:ext cx="2106688" cy="3625596"/>
            </a:xfrm>
            <a:prstGeom prst="rect">
              <a:avLst/>
            </a:prstGeom>
          </p:spPr>
        </p:pic>
      </p:grpSp>
      <p:sp>
        <p:nvSpPr>
          <p:cNvPr id="27" name="Block Arc 26">
            <a:extLst>
              <a:ext uri="{FF2B5EF4-FFF2-40B4-BE49-F238E27FC236}">
                <a16:creationId xmlns:a16="http://schemas.microsoft.com/office/drawing/2014/main" id="{29A1F1B9-B809-18B8-2583-FF847BBDF316}"/>
              </a:ext>
            </a:extLst>
          </p:cNvPr>
          <p:cNvSpPr/>
          <p:nvPr/>
        </p:nvSpPr>
        <p:spPr>
          <a:xfrm>
            <a:off x="7231516" y="5043130"/>
            <a:ext cx="2354400" cy="2350008"/>
          </a:xfrm>
          <a:prstGeom prst="blockArc">
            <a:avLst>
              <a:gd name="adj1" fmla="val 10800000"/>
              <a:gd name="adj2" fmla="val 21562452"/>
              <a:gd name="adj3" fmla="val 133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F9C75458-6C51-48F8-4AEB-B880C386C551}"/>
              </a:ext>
            </a:extLst>
          </p:cNvPr>
          <p:cNvSpPr/>
          <p:nvPr/>
        </p:nvSpPr>
        <p:spPr>
          <a:xfrm>
            <a:off x="7591516" y="5402734"/>
            <a:ext cx="1634400" cy="1630800"/>
          </a:xfrm>
          <a:prstGeom prst="blockArc">
            <a:avLst>
              <a:gd name="adj1" fmla="val 10800000"/>
              <a:gd name="adj2" fmla="val 21562452"/>
              <a:gd name="adj3" fmla="val 133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6342161C-BE81-2FF8-6C63-57F8116BE884}"/>
              </a:ext>
            </a:extLst>
          </p:cNvPr>
          <p:cNvSpPr/>
          <p:nvPr/>
        </p:nvSpPr>
        <p:spPr>
          <a:xfrm rot="13009862">
            <a:off x="7231516" y="5043130"/>
            <a:ext cx="2354400" cy="2350008"/>
          </a:xfrm>
          <a:prstGeom prst="blockArc">
            <a:avLst>
              <a:gd name="adj1" fmla="val 10800000"/>
              <a:gd name="adj2" fmla="val 17979379"/>
              <a:gd name="adj3" fmla="val 131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B1F80B89-F775-2520-0D9E-2FBC4B315EE4}"/>
              </a:ext>
            </a:extLst>
          </p:cNvPr>
          <p:cNvSpPr/>
          <p:nvPr/>
        </p:nvSpPr>
        <p:spPr>
          <a:xfrm rot="12996596">
            <a:off x="7591516" y="5402734"/>
            <a:ext cx="1634400" cy="1630800"/>
          </a:xfrm>
          <a:prstGeom prst="blockArc">
            <a:avLst>
              <a:gd name="adj1" fmla="val 10800000"/>
              <a:gd name="adj2" fmla="val 18210908"/>
              <a:gd name="adj3" fmla="val 1288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0A91632A-C4A8-8D63-305B-6D114630DE5B}"/>
              </a:ext>
            </a:extLst>
          </p:cNvPr>
          <p:cNvSpPr/>
          <p:nvPr/>
        </p:nvSpPr>
        <p:spPr>
          <a:xfrm>
            <a:off x="2735664" y="5043130"/>
            <a:ext cx="2354400" cy="2350008"/>
          </a:xfrm>
          <a:prstGeom prst="blockArc">
            <a:avLst>
              <a:gd name="adj1" fmla="val 10800000"/>
              <a:gd name="adj2" fmla="val 21562452"/>
              <a:gd name="adj3" fmla="val 133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>
              <a:solidFill>
                <a:schemeClr val="tx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0E6C53B2-1BE1-5413-13CF-6350AB5B22E1}"/>
              </a:ext>
            </a:extLst>
          </p:cNvPr>
          <p:cNvSpPr/>
          <p:nvPr/>
        </p:nvSpPr>
        <p:spPr>
          <a:xfrm>
            <a:off x="3095664" y="5402734"/>
            <a:ext cx="1634400" cy="1630800"/>
          </a:xfrm>
          <a:prstGeom prst="blockArc">
            <a:avLst>
              <a:gd name="adj1" fmla="val 10800000"/>
              <a:gd name="adj2" fmla="val 21562452"/>
              <a:gd name="adj3" fmla="val 133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F3644C4E-3196-B58A-F13D-0AD71EEF49A7}"/>
              </a:ext>
            </a:extLst>
          </p:cNvPr>
          <p:cNvSpPr/>
          <p:nvPr/>
        </p:nvSpPr>
        <p:spPr>
          <a:xfrm rot="11139254">
            <a:off x="2735664" y="5043130"/>
            <a:ext cx="2354400" cy="2350008"/>
          </a:xfrm>
          <a:prstGeom prst="blockArc">
            <a:avLst>
              <a:gd name="adj1" fmla="val 10800000"/>
              <a:gd name="adj2" fmla="val 21109826"/>
              <a:gd name="adj3" fmla="val 1339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7D81A4A9-E15D-B485-319B-2B4469E39FA1}"/>
              </a:ext>
            </a:extLst>
          </p:cNvPr>
          <p:cNvSpPr/>
          <p:nvPr/>
        </p:nvSpPr>
        <p:spPr>
          <a:xfrm rot="11384499">
            <a:off x="3095664" y="5402734"/>
            <a:ext cx="1634400" cy="1630800"/>
          </a:xfrm>
          <a:prstGeom prst="blockArc">
            <a:avLst>
              <a:gd name="adj1" fmla="val 10800000"/>
              <a:gd name="adj2" fmla="val 21008725"/>
              <a:gd name="adj3" fmla="val 1399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261CE9-94BA-A846-A3A0-7E70176F7AF1}"/>
              </a:ext>
            </a:extLst>
          </p:cNvPr>
          <p:cNvCxnSpPr/>
          <p:nvPr/>
        </p:nvCxnSpPr>
        <p:spPr>
          <a:xfrm>
            <a:off x="4636632" y="5148210"/>
            <a:ext cx="1005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D1E35-89A7-073F-D06E-0FD6143B4B74}"/>
              </a:ext>
            </a:extLst>
          </p:cNvPr>
          <p:cNvCxnSpPr/>
          <p:nvPr/>
        </p:nvCxnSpPr>
        <p:spPr>
          <a:xfrm>
            <a:off x="6470549" y="5150956"/>
            <a:ext cx="1005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060F67-58DF-F7F8-4198-8AB93479A137}"/>
              </a:ext>
            </a:extLst>
          </p:cNvPr>
          <p:cNvCxnSpPr>
            <a:cxnSpLocks/>
          </p:cNvCxnSpPr>
          <p:nvPr/>
        </p:nvCxnSpPr>
        <p:spPr>
          <a:xfrm>
            <a:off x="5090064" y="5952631"/>
            <a:ext cx="5525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7F054C-78B8-122B-845B-3C03824F7E87}"/>
              </a:ext>
            </a:extLst>
          </p:cNvPr>
          <p:cNvCxnSpPr>
            <a:cxnSpLocks/>
          </p:cNvCxnSpPr>
          <p:nvPr/>
        </p:nvCxnSpPr>
        <p:spPr>
          <a:xfrm>
            <a:off x="6559899" y="5939666"/>
            <a:ext cx="5525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A8B2EF-6931-3344-ABE5-004B7B13309E}"/>
              </a:ext>
            </a:extLst>
          </p:cNvPr>
          <p:cNvSpPr txBox="1"/>
          <p:nvPr/>
        </p:nvSpPr>
        <p:spPr>
          <a:xfrm>
            <a:off x="5127173" y="5090939"/>
            <a:ext cx="2075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>
                <a:latin typeface="BNPP Type Light" panose="00000400000000000000" pitchFamily="2" charset="0"/>
              </a:rPr>
              <a:t>Avg</a:t>
            </a:r>
            <a:r>
              <a:rPr lang="pt-PT" sz="1600" b="1" dirty="0">
                <a:latin typeface="BNPP Type Light" panose="00000400000000000000" pitchFamily="2" charset="0"/>
              </a:rPr>
              <a:t> </a:t>
            </a:r>
            <a:r>
              <a:rPr lang="pt-PT" sz="1600" b="1" dirty="0" err="1">
                <a:latin typeface="BNPP Type Light" panose="00000400000000000000" pitchFamily="2" charset="0"/>
              </a:rPr>
              <a:t>Block</a:t>
            </a:r>
            <a:r>
              <a:rPr lang="pt-PT" sz="1600" b="1" dirty="0">
                <a:latin typeface="BNPP Type Light" panose="00000400000000000000" pitchFamily="2" charset="0"/>
              </a:rPr>
              <a:t> </a:t>
            </a:r>
            <a:r>
              <a:rPr lang="pt-PT" sz="1600" b="1" dirty="0" err="1">
                <a:latin typeface="BNPP Type Light" panose="00000400000000000000" pitchFamily="2" charset="0"/>
              </a:rPr>
              <a:t>Confidence</a:t>
            </a:r>
            <a:endParaRPr lang="en-GB" sz="1600" b="1" dirty="0">
              <a:latin typeface="BNPP Type Light" panose="000004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D298A0-FFC9-A5DE-F8AA-46DC6D47E95F}"/>
              </a:ext>
            </a:extLst>
          </p:cNvPr>
          <p:cNvSpPr/>
          <p:nvPr/>
        </p:nvSpPr>
        <p:spPr>
          <a:xfrm>
            <a:off x="1225485" y="6231168"/>
            <a:ext cx="10275216" cy="1413745"/>
          </a:xfrm>
          <a:prstGeom prst="rect">
            <a:avLst/>
          </a:prstGeom>
          <a:solidFill>
            <a:srgbClr val="13456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692DE7-8164-8D6E-4C0F-E72B16244BD3}"/>
              </a:ext>
            </a:extLst>
          </p:cNvPr>
          <p:cNvSpPr txBox="1"/>
          <p:nvPr/>
        </p:nvSpPr>
        <p:spPr>
          <a:xfrm>
            <a:off x="5090064" y="6012073"/>
            <a:ext cx="207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err="1">
                <a:latin typeface="BNPP Type Light" panose="00000400000000000000" pitchFamily="2" charset="0"/>
              </a:rPr>
              <a:t>Avg</a:t>
            </a:r>
            <a:r>
              <a:rPr lang="pt-PT" sz="1600" b="1" dirty="0">
                <a:latin typeface="BNPP Type Light" panose="00000400000000000000" pitchFamily="2" charset="0"/>
              </a:rPr>
              <a:t> </a:t>
            </a:r>
            <a:r>
              <a:rPr lang="pt-PT" sz="1600" b="1" dirty="0" err="1">
                <a:latin typeface="BNPP Type Light" panose="00000400000000000000" pitchFamily="2" charset="0"/>
              </a:rPr>
              <a:t>Paragraph</a:t>
            </a:r>
            <a:r>
              <a:rPr lang="pt-PT" sz="1600" b="1" dirty="0">
                <a:latin typeface="BNPP Type Light" panose="00000400000000000000" pitchFamily="2" charset="0"/>
              </a:rPr>
              <a:t> </a:t>
            </a:r>
            <a:r>
              <a:rPr lang="pt-PT" sz="1600" b="1" dirty="0" err="1">
                <a:latin typeface="BNPP Type Light" panose="00000400000000000000" pitchFamily="2" charset="0"/>
              </a:rPr>
              <a:t>Confidence</a:t>
            </a:r>
            <a:endParaRPr lang="en-GB" sz="1600" b="1" dirty="0">
              <a:latin typeface="BNPP Type Light" panose="00000400000000000000" pitchFamily="2" charset="0"/>
            </a:endParaRPr>
          </a:p>
        </p:txBody>
      </p:sp>
      <p:pic>
        <p:nvPicPr>
          <p:cNvPr id="6" name="Picture 5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C115B86A-5F07-6102-D2B2-19BE4368D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7DE4AC2-1688-494F-1F85-FF4E2D6836FC}"/>
              </a:ext>
            </a:extLst>
          </p:cNvPr>
          <p:cNvGrpSpPr/>
          <p:nvPr/>
        </p:nvGrpSpPr>
        <p:grpSpPr>
          <a:xfrm>
            <a:off x="2142836" y="1202283"/>
            <a:ext cx="3499732" cy="3362806"/>
            <a:chOff x="1380992" y="1397694"/>
            <a:chExt cx="3455198" cy="386944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A402361-77E3-0455-E2F2-8621A4EEA90B}"/>
                </a:ext>
              </a:extLst>
            </p:cNvPr>
            <p:cNvSpPr/>
            <p:nvPr/>
          </p:nvSpPr>
          <p:spPr>
            <a:xfrm>
              <a:off x="1380992" y="1397694"/>
              <a:ext cx="3455198" cy="3869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50" descr="A close-up of a paper">
              <a:extLst>
                <a:ext uri="{FF2B5EF4-FFF2-40B4-BE49-F238E27FC236}">
                  <a16:creationId xmlns:a16="http://schemas.microsoft.com/office/drawing/2014/main" id="{0FE7E09F-EBC1-A780-F941-CA200C97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159" y="1759435"/>
              <a:ext cx="2752862" cy="1225884"/>
            </a:xfrm>
            <a:prstGeom prst="rect">
              <a:avLst/>
            </a:prstGeom>
          </p:spPr>
        </p:pic>
        <p:pic>
          <p:nvPicPr>
            <p:cNvPr id="52" name="Picture 5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1645446-2CF7-1470-9A83-CAAB1E359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28" t="5497" r="14887" b="64093"/>
            <a:stretch/>
          </p:blipFill>
          <p:spPr>
            <a:xfrm>
              <a:off x="1732160" y="3376138"/>
              <a:ext cx="2752861" cy="1617971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FBB1030-6346-B591-6124-21E335F516F8}"/>
              </a:ext>
            </a:extLst>
          </p:cNvPr>
          <p:cNvGrpSpPr/>
          <p:nvPr/>
        </p:nvGrpSpPr>
        <p:grpSpPr>
          <a:xfrm>
            <a:off x="6470550" y="1203639"/>
            <a:ext cx="4562302" cy="3362806"/>
            <a:chOff x="6518421" y="1397693"/>
            <a:chExt cx="4797975" cy="3869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D3E9707-9227-854B-3AF6-DBEF0E202399}"/>
                </a:ext>
              </a:extLst>
            </p:cNvPr>
            <p:cNvSpPr/>
            <p:nvPr/>
          </p:nvSpPr>
          <p:spPr>
            <a:xfrm>
              <a:off x="6518421" y="1397693"/>
              <a:ext cx="4797975" cy="3869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5" name="Picture 54" descr="A piece of paper with writing&#10;&#10;Description automatically generated">
              <a:extLst>
                <a:ext uri="{FF2B5EF4-FFF2-40B4-BE49-F238E27FC236}">
                  <a16:creationId xmlns:a16="http://schemas.microsoft.com/office/drawing/2014/main" id="{6EF6F11C-51A0-8304-1EF2-BCB812B65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476" y="1489948"/>
              <a:ext cx="2039398" cy="3625596"/>
            </a:xfrm>
            <a:prstGeom prst="rect">
              <a:avLst/>
            </a:prstGeom>
          </p:spPr>
        </p:pic>
        <p:pic>
          <p:nvPicPr>
            <p:cNvPr id="56" name="Picture 5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6180C5E-5B78-9C97-3673-CDB6ED668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0" t="6061" r="14441" b="8822"/>
            <a:stretch/>
          </p:blipFill>
          <p:spPr>
            <a:xfrm>
              <a:off x="9023929" y="1489948"/>
              <a:ext cx="2106688" cy="3625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0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hexagon with white text&#10;&#10;Description automatically generated">
            <a:extLst>
              <a:ext uri="{FF2B5EF4-FFF2-40B4-BE49-F238E27FC236}">
                <a16:creationId xmlns:a16="http://schemas.microsoft.com/office/drawing/2014/main" id="{C115B86A-5F07-6102-D2B2-19BE4368D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18" y="6006446"/>
            <a:ext cx="776140" cy="776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53A53-0C29-BCD4-CE35-39FA7768179B}"/>
              </a:ext>
            </a:extLst>
          </p:cNvPr>
          <p:cNvSpPr txBox="1"/>
          <p:nvPr/>
        </p:nvSpPr>
        <p:spPr>
          <a:xfrm>
            <a:off x="1396470" y="289697"/>
            <a:ext cx="900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/>
              <a:t>2. EXAMPLES &amp; METRICS </a:t>
            </a:r>
            <a:endParaRPr lang="en-GB" sz="48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DF6034-A21A-DCDA-615A-3DEB884AA0A0}"/>
              </a:ext>
            </a:extLst>
          </p:cNvPr>
          <p:cNvGrpSpPr/>
          <p:nvPr/>
        </p:nvGrpSpPr>
        <p:grpSpPr>
          <a:xfrm>
            <a:off x="2142836" y="1202283"/>
            <a:ext cx="3499732" cy="3362806"/>
            <a:chOff x="1380992" y="1397694"/>
            <a:chExt cx="3455198" cy="3869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164E8C-87A8-C736-4A6F-B9390AD5037E}"/>
                </a:ext>
              </a:extLst>
            </p:cNvPr>
            <p:cNvSpPr/>
            <p:nvPr/>
          </p:nvSpPr>
          <p:spPr>
            <a:xfrm>
              <a:off x="1380992" y="1397694"/>
              <a:ext cx="3455198" cy="3869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 descr="A close-up of a paper">
              <a:extLst>
                <a:ext uri="{FF2B5EF4-FFF2-40B4-BE49-F238E27FC236}">
                  <a16:creationId xmlns:a16="http://schemas.microsoft.com/office/drawing/2014/main" id="{0A21307F-67ED-861F-17E0-890ECD0E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159" y="1759435"/>
              <a:ext cx="2752862" cy="1225884"/>
            </a:xfrm>
            <a:prstGeom prst="rect">
              <a:avLst/>
            </a:prstGeom>
          </p:spPr>
        </p:pic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039002E-9A34-995E-FF8F-4C5DF180B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28" t="5497" r="14887" b="64093"/>
            <a:stretch/>
          </p:blipFill>
          <p:spPr>
            <a:xfrm>
              <a:off x="1732160" y="3376138"/>
              <a:ext cx="2752861" cy="161797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71835-AEEB-069D-1B4A-DF507F0525F7}"/>
              </a:ext>
            </a:extLst>
          </p:cNvPr>
          <p:cNvGrpSpPr/>
          <p:nvPr/>
        </p:nvGrpSpPr>
        <p:grpSpPr>
          <a:xfrm>
            <a:off x="6470550" y="1203639"/>
            <a:ext cx="4562302" cy="3362806"/>
            <a:chOff x="6518421" y="1397693"/>
            <a:chExt cx="4797975" cy="38694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3A25D6-7EA6-B3D9-B8EF-BADF3F321190}"/>
                </a:ext>
              </a:extLst>
            </p:cNvPr>
            <p:cNvSpPr/>
            <p:nvPr/>
          </p:nvSpPr>
          <p:spPr>
            <a:xfrm>
              <a:off x="6518421" y="1397693"/>
              <a:ext cx="4797975" cy="3869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 descr="A piece of paper with writing&#10;&#10;Description automatically generated">
              <a:extLst>
                <a:ext uri="{FF2B5EF4-FFF2-40B4-BE49-F238E27FC236}">
                  <a16:creationId xmlns:a16="http://schemas.microsoft.com/office/drawing/2014/main" id="{74F52E21-E919-F0E5-6F57-8D7ED3979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476" y="1489948"/>
              <a:ext cx="2039398" cy="3625596"/>
            </a:xfrm>
            <a:prstGeom prst="rect">
              <a:avLst/>
            </a:prstGeom>
          </p:spPr>
        </p:pic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D4E8EE3-1C63-8383-2AC3-608542DF2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0" t="6061" r="14441" b="8822"/>
            <a:stretch/>
          </p:blipFill>
          <p:spPr>
            <a:xfrm>
              <a:off x="9023929" y="1489948"/>
              <a:ext cx="2106688" cy="3625596"/>
            </a:xfrm>
            <a:prstGeom prst="rect">
              <a:avLst/>
            </a:prstGeom>
          </p:spPr>
        </p:pic>
      </p:grpSp>
      <p:sp>
        <p:nvSpPr>
          <p:cNvPr id="27" name="Block Arc 26">
            <a:extLst>
              <a:ext uri="{FF2B5EF4-FFF2-40B4-BE49-F238E27FC236}">
                <a16:creationId xmlns:a16="http://schemas.microsoft.com/office/drawing/2014/main" id="{29A1F1B9-B809-18B8-2583-FF847BBDF316}"/>
              </a:ext>
            </a:extLst>
          </p:cNvPr>
          <p:cNvSpPr/>
          <p:nvPr/>
        </p:nvSpPr>
        <p:spPr>
          <a:xfrm>
            <a:off x="7231516" y="5043130"/>
            <a:ext cx="2354400" cy="2350008"/>
          </a:xfrm>
          <a:prstGeom prst="blockArc">
            <a:avLst>
              <a:gd name="adj1" fmla="val 10800000"/>
              <a:gd name="adj2" fmla="val 21562452"/>
              <a:gd name="adj3" fmla="val 133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F9C75458-6C51-48F8-4AEB-B880C386C551}"/>
              </a:ext>
            </a:extLst>
          </p:cNvPr>
          <p:cNvSpPr/>
          <p:nvPr/>
        </p:nvSpPr>
        <p:spPr>
          <a:xfrm>
            <a:off x="7591516" y="5402734"/>
            <a:ext cx="1634400" cy="1630800"/>
          </a:xfrm>
          <a:prstGeom prst="blockArc">
            <a:avLst>
              <a:gd name="adj1" fmla="val 10800000"/>
              <a:gd name="adj2" fmla="val 21562452"/>
              <a:gd name="adj3" fmla="val 133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6342161C-BE81-2FF8-6C63-57F8116BE884}"/>
              </a:ext>
            </a:extLst>
          </p:cNvPr>
          <p:cNvSpPr/>
          <p:nvPr/>
        </p:nvSpPr>
        <p:spPr>
          <a:xfrm>
            <a:off x="7231516" y="5043130"/>
            <a:ext cx="2354400" cy="2350008"/>
          </a:xfrm>
          <a:prstGeom prst="blockArc">
            <a:avLst>
              <a:gd name="adj1" fmla="val 10800000"/>
              <a:gd name="adj2" fmla="val 17979379"/>
              <a:gd name="adj3" fmla="val 131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B1F80B89-F775-2520-0D9E-2FBC4B315EE4}"/>
              </a:ext>
            </a:extLst>
          </p:cNvPr>
          <p:cNvSpPr/>
          <p:nvPr/>
        </p:nvSpPr>
        <p:spPr>
          <a:xfrm>
            <a:off x="7591516" y="5402734"/>
            <a:ext cx="1634400" cy="1630800"/>
          </a:xfrm>
          <a:prstGeom prst="blockArc">
            <a:avLst>
              <a:gd name="adj1" fmla="val 10800000"/>
              <a:gd name="adj2" fmla="val 18210908"/>
              <a:gd name="adj3" fmla="val 1288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0A91632A-C4A8-8D63-305B-6D114630DE5B}"/>
              </a:ext>
            </a:extLst>
          </p:cNvPr>
          <p:cNvSpPr/>
          <p:nvPr/>
        </p:nvSpPr>
        <p:spPr>
          <a:xfrm>
            <a:off x="2735664" y="5043130"/>
            <a:ext cx="2354400" cy="2350008"/>
          </a:xfrm>
          <a:prstGeom prst="blockArc">
            <a:avLst>
              <a:gd name="adj1" fmla="val 10800000"/>
              <a:gd name="adj2" fmla="val 21562452"/>
              <a:gd name="adj3" fmla="val 133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>
              <a:solidFill>
                <a:schemeClr val="tx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0E6C53B2-1BE1-5413-13CF-6350AB5B22E1}"/>
              </a:ext>
            </a:extLst>
          </p:cNvPr>
          <p:cNvSpPr/>
          <p:nvPr/>
        </p:nvSpPr>
        <p:spPr>
          <a:xfrm>
            <a:off x="3095664" y="5402734"/>
            <a:ext cx="1634400" cy="1630800"/>
          </a:xfrm>
          <a:prstGeom prst="blockArc">
            <a:avLst>
              <a:gd name="adj1" fmla="val 10800000"/>
              <a:gd name="adj2" fmla="val 21562452"/>
              <a:gd name="adj3" fmla="val 133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F3644C4E-3196-B58A-F13D-0AD71EEF49A7}"/>
              </a:ext>
            </a:extLst>
          </p:cNvPr>
          <p:cNvSpPr/>
          <p:nvPr/>
        </p:nvSpPr>
        <p:spPr>
          <a:xfrm>
            <a:off x="2735664" y="5043130"/>
            <a:ext cx="2354400" cy="2350008"/>
          </a:xfrm>
          <a:prstGeom prst="blockArc">
            <a:avLst>
              <a:gd name="adj1" fmla="val 10800000"/>
              <a:gd name="adj2" fmla="val 21109826"/>
              <a:gd name="adj3" fmla="val 1339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7D81A4A9-E15D-B485-319B-2B4469E39FA1}"/>
              </a:ext>
            </a:extLst>
          </p:cNvPr>
          <p:cNvSpPr/>
          <p:nvPr/>
        </p:nvSpPr>
        <p:spPr>
          <a:xfrm>
            <a:off x="3095664" y="5402734"/>
            <a:ext cx="1634400" cy="1630800"/>
          </a:xfrm>
          <a:prstGeom prst="blockArc">
            <a:avLst>
              <a:gd name="adj1" fmla="val 10800000"/>
              <a:gd name="adj2" fmla="val 21008725"/>
              <a:gd name="adj3" fmla="val 1399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261CE9-94BA-A846-A3A0-7E70176F7AF1}"/>
              </a:ext>
            </a:extLst>
          </p:cNvPr>
          <p:cNvCxnSpPr/>
          <p:nvPr/>
        </p:nvCxnSpPr>
        <p:spPr>
          <a:xfrm>
            <a:off x="4636632" y="5148210"/>
            <a:ext cx="1005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D1E35-89A7-073F-D06E-0FD6143B4B74}"/>
              </a:ext>
            </a:extLst>
          </p:cNvPr>
          <p:cNvCxnSpPr/>
          <p:nvPr/>
        </p:nvCxnSpPr>
        <p:spPr>
          <a:xfrm>
            <a:off x="6470549" y="5150956"/>
            <a:ext cx="1005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060F67-58DF-F7F8-4198-8AB93479A137}"/>
              </a:ext>
            </a:extLst>
          </p:cNvPr>
          <p:cNvCxnSpPr>
            <a:cxnSpLocks/>
          </p:cNvCxnSpPr>
          <p:nvPr/>
        </p:nvCxnSpPr>
        <p:spPr>
          <a:xfrm>
            <a:off x="5090064" y="5952631"/>
            <a:ext cx="5525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7F054C-78B8-122B-845B-3C03824F7E87}"/>
              </a:ext>
            </a:extLst>
          </p:cNvPr>
          <p:cNvCxnSpPr>
            <a:cxnSpLocks/>
          </p:cNvCxnSpPr>
          <p:nvPr/>
        </p:nvCxnSpPr>
        <p:spPr>
          <a:xfrm>
            <a:off x="6559899" y="5939666"/>
            <a:ext cx="5525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057B5B-7F48-BE61-A56E-DC5F05D4505B}"/>
              </a:ext>
            </a:extLst>
          </p:cNvPr>
          <p:cNvSpPr txBox="1"/>
          <p:nvPr/>
        </p:nvSpPr>
        <p:spPr>
          <a:xfrm>
            <a:off x="4251936" y="4781624"/>
            <a:ext cx="100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96.06%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5E6A80-A7A3-4577-565D-D696DFB2F669}"/>
              </a:ext>
            </a:extLst>
          </p:cNvPr>
          <p:cNvSpPr txBox="1"/>
          <p:nvPr/>
        </p:nvSpPr>
        <p:spPr>
          <a:xfrm>
            <a:off x="7136649" y="4748365"/>
            <a:ext cx="100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69.95%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8A73E9-C31E-46F4-7D4D-E023C3EDB70E}"/>
              </a:ext>
            </a:extLst>
          </p:cNvPr>
          <p:cNvSpPr txBox="1"/>
          <p:nvPr/>
        </p:nvSpPr>
        <p:spPr>
          <a:xfrm>
            <a:off x="5193963" y="5611413"/>
            <a:ext cx="100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96.06%</a:t>
            </a:r>
            <a:endParaRPr lang="en-GB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4527C-6FFE-8AE3-FC1F-963817145E5F}"/>
              </a:ext>
            </a:extLst>
          </p:cNvPr>
          <p:cNvSpPr txBox="1"/>
          <p:nvPr/>
        </p:nvSpPr>
        <p:spPr>
          <a:xfrm>
            <a:off x="6192730" y="5611413"/>
            <a:ext cx="100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70.01%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A8B2EF-6931-3344-ABE5-004B7B13309E}"/>
              </a:ext>
            </a:extLst>
          </p:cNvPr>
          <p:cNvSpPr txBox="1"/>
          <p:nvPr/>
        </p:nvSpPr>
        <p:spPr>
          <a:xfrm>
            <a:off x="5127173" y="5090939"/>
            <a:ext cx="2075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BNPP Type Light" panose="00000400000000000000" pitchFamily="2" charset="0"/>
              </a:rPr>
              <a:t>Avg</a:t>
            </a:r>
            <a:r>
              <a:rPr lang="pt-PT" sz="1600" dirty="0">
                <a:latin typeface="BNPP Type Light" panose="00000400000000000000" pitchFamily="2" charset="0"/>
              </a:rPr>
              <a:t> </a:t>
            </a:r>
            <a:r>
              <a:rPr lang="pt-PT" sz="1600" dirty="0" err="1">
                <a:latin typeface="BNPP Type Light" panose="00000400000000000000" pitchFamily="2" charset="0"/>
              </a:rPr>
              <a:t>Block</a:t>
            </a:r>
            <a:r>
              <a:rPr lang="pt-PT" sz="1600" dirty="0">
                <a:latin typeface="BNPP Type Light" panose="00000400000000000000" pitchFamily="2" charset="0"/>
              </a:rPr>
              <a:t> </a:t>
            </a:r>
            <a:r>
              <a:rPr lang="pt-PT" sz="1600" dirty="0" err="1">
                <a:latin typeface="BNPP Type Light" panose="00000400000000000000" pitchFamily="2" charset="0"/>
              </a:rPr>
              <a:t>Confidence</a:t>
            </a:r>
            <a:endParaRPr lang="en-GB" sz="1600" dirty="0">
              <a:latin typeface="BNPP Type Light" panose="000004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692DE7-8164-8D6E-4C0F-E72B16244BD3}"/>
              </a:ext>
            </a:extLst>
          </p:cNvPr>
          <p:cNvSpPr txBox="1"/>
          <p:nvPr/>
        </p:nvSpPr>
        <p:spPr>
          <a:xfrm>
            <a:off x="5090064" y="6012073"/>
            <a:ext cx="207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>
                <a:latin typeface="BNPP Type Light" panose="00000400000000000000" pitchFamily="2" charset="0"/>
              </a:rPr>
              <a:t>Avg</a:t>
            </a:r>
            <a:r>
              <a:rPr lang="pt-PT" sz="1600" dirty="0">
                <a:latin typeface="BNPP Type Light" panose="00000400000000000000" pitchFamily="2" charset="0"/>
              </a:rPr>
              <a:t> </a:t>
            </a:r>
            <a:r>
              <a:rPr lang="pt-PT" sz="1600" dirty="0" err="1">
                <a:latin typeface="BNPP Type Light" panose="00000400000000000000" pitchFamily="2" charset="0"/>
              </a:rPr>
              <a:t>Paragraph</a:t>
            </a:r>
            <a:r>
              <a:rPr lang="pt-PT" sz="1600" dirty="0">
                <a:latin typeface="BNPP Type Light" panose="00000400000000000000" pitchFamily="2" charset="0"/>
              </a:rPr>
              <a:t> </a:t>
            </a:r>
            <a:r>
              <a:rPr lang="pt-PT" sz="1600" dirty="0" err="1">
                <a:latin typeface="BNPP Type Light" panose="00000400000000000000" pitchFamily="2" charset="0"/>
              </a:rPr>
              <a:t>Confidence</a:t>
            </a:r>
            <a:endParaRPr lang="en-GB" sz="1600" dirty="0">
              <a:latin typeface="BNPP Typ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00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326</TotalTime>
  <Words>561</Words>
  <Application>Microsoft Office PowerPoint</Application>
  <PresentationFormat>Widescreen</PresentationFormat>
  <Paragraphs>75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Agfa Rotis Semisans</vt:lpstr>
      <vt:lpstr>Arial</vt:lpstr>
      <vt:lpstr>BNPP Type Light</vt:lpstr>
      <vt:lpstr>Tw Cen MT</vt:lpstr>
      <vt:lpstr>Circuit</vt:lpstr>
      <vt:lpstr>FINAL PROJECT  DATA ANALYTICS 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FINAL PROJECT -  DATA ANALYTICS PT </dc:title>
  <dc:creator>ROSSINI Giacomo</dc:creator>
  <cp:lastModifiedBy>ROSSINI Giacomo</cp:lastModifiedBy>
  <cp:revision>26</cp:revision>
  <dcterms:created xsi:type="dcterms:W3CDTF">2024-03-26T09:22:28Z</dcterms:created>
  <dcterms:modified xsi:type="dcterms:W3CDTF">2024-03-27T20:48:37Z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a12554-321c-45c3-b2fd-7e3f55c509d9_Enabled">
    <vt:lpwstr>true</vt:lpwstr>
  </property>
  <property fmtid="{D5CDD505-2E9C-101B-9397-08002B2CF9AE}" pid="3" name="MSIP_Label_56a12554-321c-45c3-b2fd-7e3f55c509d9_SetDate">
    <vt:lpwstr>2024-03-26T09:23:54Z</vt:lpwstr>
  </property>
  <property fmtid="{D5CDD505-2E9C-101B-9397-08002B2CF9AE}" pid="4" name="MSIP_Label_56a12554-321c-45c3-b2fd-7e3f55c509d9_Method">
    <vt:lpwstr>Privileged</vt:lpwstr>
  </property>
  <property fmtid="{D5CDD505-2E9C-101B-9397-08002B2CF9AE}" pid="5" name="MSIP_Label_56a12554-321c-45c3-b2fd-7e3f55c509d9_Name">
    <vt:lpwstr>56a12554-321c-45c3-b2fd-7e3f55c509d9</vt:lpwstr>
  </property>
  <property fmtid="{D5CDD505-2E9C-101B-9397-08002B2CF9AE}" pid="6" name="MSIP_Label_56a12554-321c-45c3-b2fd-7e3f55c509d9_SiteId">
    <vt:lpwstr>614f9c25-bffa-42c7-86d8-964101f55fa2</vt:lpwstr>
  </property>
  <property fmtid="{D5CDD505-2E9C-101B-9397-08002B2CF9AE}" pid="7" name="MSIP_Label_56a12554-321c-45c3-b2fd-7e3f55c509d9_ActionId">
    <vt:lpwstr>389ff4ff-5094-4435-9852-054aee2bc329</vt:lpwstr>
  </property>
  <property fmtid="{D5CDD505-2E9C-101B-9397-08002B2CF9AE}" pid="8" name="MSIP_Label_56a12554-321c-45c3-b2fd-7e3f55c509d9_ContentBits">
    <vt:lpwstr>0</vt:lpwstr>
  </property>
</Properties>
</file>