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handoutMasterIdLst>
    <p:handoutMasterId r:id="rId59"/>
  </p:handoutMasterIdLst>
  <p:sldIdLst>
    <p:sldId id="256" r:id="rId5"/>
    <p:sldId id="262" r:id="rId6"/>
    <p:sldId id="265" r:id="rId7"/>
    <p:sldId id="270" r:id="rId8"/>
    <p:sldId id="271" r:id="rId9"/>
    <p:sldId id="272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0" r:id="rId25"/>
    <p:sldId id="291" r:id="rId26"/>
    <p:sldId id="286" r:id="rId27"/>
    <p:sldId id="292" r:id="rId28"/>
    <p:sldId id="293" r:id="rId29"/>
    <p:sldId id="287" r:id="rId30"/>
    <p:sldId id="294" r:id="rId31"/>
    <p:sldId id="295" r:id="rId32"/>
    <p:sldId id="296" r:id="rId33"/>
    <p:sldId id="297" r:id="rId34"/>
    <p:sldId id="300" r:id="rId35"/>
    <p:sldId id="303" r:id="rId36"/>
    <p:sldId id="301" r:id="rId37"/>
    <p:sldId id="302" r:id="rId38"/>
    <p:sldId id="304" r:id="rId39"/>
    <p:sldId id="305" r:id="rId40"/>
    <p:sldId id="308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2" r:id="rId54"/>
    <p:sldId id="323" r:id="rId55"/>
    <p:sldId id="324" r:id="rId56"/>
    <p:sldId id="325" r:id="rId5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65"/>
            <p14:sldId id="270"/>
            <p14:sldId id="271"/>
            <p14:sldId id="272"/>
            <p14:sldId id="268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0"/>
            <p14:sldId id="291"/>
            <p14:sldId id="286"/>
            <p14:sldId id="292"/>
            <p14:sldId id="293"/>
            <p14:sldId id="287"/>
            <p14:sldId id="294"/>
            <p14:sldId id="295"/>
            <p14:sldId id="296"/>
            <p14:sldId id="297"/>
            <p14:sldId id="300"/>
            <p14:sldId id="303"/>
            <p14:sldId id="301"/>
            <p14:sldId id="302"/>
            <p14:sldId id="304"/>
            <p14:sldId id="305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2"/>
            <p14:sldId id="323"/>
            <p14:sldId id="324"/>
            <p14:sldId id="32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5D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94240" autoAdjust="0"/>
  </p:normalViewPr>
  <p:slideViewPr>
    <p:cSldViewPr snapToGrid="0">
      <p:cViewPr varScale="1">
        <p:scale>
          <a:sx n="73" d="100"/>
          <a:sy n="73" d="100"/>
        </p:scale>
        <p:origin x="5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2024-07-08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3660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7771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8298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37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0545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43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8073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48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4806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51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099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3" y="5110611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FD67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9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209019" y="323003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01. Database with MySQL</a:t>
            </a:r>
            <a:endParaRPr lang="ko-KR" altLang="en-US" sz="5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7" y="0"/>
            <a:ext cx="2096655" cy="6858000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28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134836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3" y="1709738"/>
            <a:ext cx="6535119" cy="357518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209019" y="323003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01. Database with MySQL</a:t>
            </a:r>
            <a:endParaRPr lang="ko-KR" altLang="en-US" sz="5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209019" y="323003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01. Database with MySQL</a:t>
            </a:r>
            <a:endParaRPr lang="ko-KR" altLang="en-US" sz="5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5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209019" y="323003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01. Database with MySQL</a:t>
            </a:r>
            <a:endParaRPr lang="ko-KR" altLang="en-US" sz="5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FD6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209019" y="323003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01. Database with MySQL</a:t>
            </a:r>
            <a:endParaRPr lang="ko-KR" altLang="en-US" sz="5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2" y="1276014"/>
            <a:ext cx="10515600" cy="10461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Kt ds </a:t>
            </a:r>
            <a:r>
              <a:rPr lang="ko-KR" altLang="en-US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신입사원 기술 온보딩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22876" y="5355158"/>
            <a:ext cx="6687879" cy="630972"/>
          </a:xfrm>
        </p:spPr>
        <p:txBody>
          <a:bodyPr rtlCol="0">
            <a:normAutofit fontScale="92500" lnSpcReduction="20000"/>
          </a:bodyPr>
          <a:lstStyle/>
          <a:p>
            <a:pPr algn="r" rtl="0"/>
            <a:r>
              <a:rPr lang="ko-KR" altLang="en-US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강사 </a:t>
            </a:r>
            <a:r>
              <a:rPr lang="en-US" altLang="ko-KR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noProof="1" smtClean="0">
                <a:latin typeface="D2Coding" panose="020B0609020101020101" pitchFamily="49" charset="-127"/>
                <a:ea typeface="D2Coding" panose="020B0609020101020101" pitchFamily="49" charset="-127"/>
              </a:rPr>
              <a:t>백인욱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2" y="2884970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Database with MySQL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3144976"/>
            <a:ext cx="121920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51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21821" y="239645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1027907" y="248286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58333" y="2828500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SELECT  *</a:t>
            </a:r>
            <a:r>
              <a:rPr lang="en-US" altLang="ko-KR" sz="1600" dirty="0"/>
              <a:t> </a:t>
            </a:r>
            <a:r>
              <a:rPr lang="ko-KR" altLang="ko-KR" sz="1600" i="1" dirty="0"/>
              <a:t>혹은</a:t>
            </a:r>
            <a:r>
              <a:rPr lang="ko-KR" altLang="ko-KR" sz="1600" dirty="0"/>
              <a:t> 컬럼</a:t>
            </a:r>
          </a:p>
          <a:p>
            <a:r>
              <a:rPr lang="en-US" altLang="ko-KR" sz="1600" b="1" dirty="0"/>
              <a:t>FROM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ko-KR" altLang="ko-KR" sz="1600" i="1" dirty="0"/>
              <a:t>혹은</a:t>
            </a:r>
            <a:r>
              <a:rPr lang="ko-KR" altLang="ko-KR" sz="1600" dirty="0"/>
              <a:t>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뷰명</a:t>
            </a:r>
          </a:p>
          <a:p>
            <a:r>
              <a:rPr lang="en-US" altLang="ko-KR" sz="1600" b="1" dirty="0"/>
              <a:t>WHERE </a:t>
            </a:r>
            <a:r>
              <a:rPr lang="ko-KR" altLang="ko-KR" sz="1600" dirty="0"/>
              <a:t>조건</a:t>
            </a:r>
          </a:p>
          <a:p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ko-KR" sz="1600" dirty="0"/>
              <a:t>컬럼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222837" y="191388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테이블이나 </a:t>
            </a:r>
            <a:r>
              <a:rPr lang="ko-KR" altLang="en-US" sz="1600" dirty="0" err="1"/>
              <a:t>뷰에</a:t>
            </a:r>
            <a:r>
              <a:rPr lang="ko-KR" altLang="en-US" sz="1600" dirty="0"/>
              <a:t> 있는 데이터를 선택</a:t>
            </a:r>
            <a:r>
              <a:rPr lang="en-US" altLang="ko-KR" sz="1600" dirty="0"/>
              <a:t>(</a:t>
            </a:r>
            <a:r>
              <a:rPr lang="ko-KR" altLang="en-US" sz="1600" dirty="0"/>
              <a:t>조회</a:t>
            </a:r>
            <a:r>
              <a:rPr lang="en-US" altLang="ko-KR" sz="1600" dirty="0"/>
              <a:t>)</a:t>
            </a:r>
            <a:r>
              <a:rPr lang="ko-KR" altLang="en-US" sz="1600" dirty="0"/>
              <a:t>할 때 사용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1027908" y="20508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33559" y="4180390"/>
            <a:ext cx="1060138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SELECT </a:t>
            </a:r>
            <a:r>
              <a:rPr lang="en-US" altLang="ko-KR" sz="1400" dirty="0"/>
              <a:t>: </a:t>
            </a:r>
            <a:r>
              <a:rPr lang="ko-KR" altLang="en-US" sz="1400" dirty="0"/>
              <a:t>선택하고자 하는 컬럼명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컬럼을 조회하고 싶다면 </a:t>
            </a:r>
            <a:r>
              <a:rPr lang="en-US" altLang="ko-KR" sz="1400" dirty="0"/>
              <a:t>*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/>
              <a:t>FROM : </a:t>
            </a:r>
            <a:r>
              <a:rPr lang="ko-KR" altLang="en-US" sz="1400" dirty="0"/>
              <a:t>선택할 테이블이나 뷰 명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/>
              <a:t>WHERE : </a:t>
            </a:r>
            <a:r>
              <a:rPr lang="ko-KR" altLang="en-US" sz="1400" dirty="0"/>
              <a:t>선택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조건 기술 시에는 </a:t>
            </a:r>
            <a:r>
              <a:rPr lang="en-US" altLang="ko-KR" sz="1400" dirty="0"/>
              <a:t>AND, OR</a:t>
            </a:r>
            <a:r>
              <a:rPr lang="ko-KR" altLang="en-US" sz="1400" dirty="0"/>
              <a:t>로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/>
              <a:t>ORDER BY : </a:t>
            </a:r>
            <a:r>
              <a:rPr lang="ko-KR" altLang="en-US" sz="1400" dirty="0"/>
              <a:t>조회 데이터 정렬 시</a:t>
            </a:r>
            <a:r>
              <a:rPr lang="en-US" altLang="ko-KR" sz="1400" dirty="0"/>
              <a:t>, </a:t>
            </a:r>
            <a:r>
              <a:rPr lang="ko-KR" altLang="en-US" sz="1400" dirty="0"/>
              <a:t>정렬하고자 하는 컬럼명 기술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51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44336" y="347945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1550424" y="35658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0848" y="3911509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(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…)</a:t>
            </a:r>
            <a:endParaRPr lang="ko-KR" altLang="ko-KR" sz="1600" dirty="0"/>
          </a:p>
          <a:p>
            <a:r>
              <a:rPr lang="en-US" altLang="ko-KR" sz="1600" b="1" dirty="0"/>
              <a:t>VALUES </a:t>
            </a:r>
            <a:r>
              <a:rPr lang="en-US" altLang="ko-KR" sz="1600" dirty="0"/>
              <a:t>(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값</a:t>
            </a:r>
            <a:r>
              <a:rPr lang="en-US" altLang="ko-KR" sz="1600" dirty="0"/>
              <a:t>2, </a:t>
            </a:r>
            <a:r>
              <a:rPr lang="en-US" altLang="ko-KR" sz="1600" dirty="0"/>
              <a:t>…);</a:t>
            </a:r>
            <a:endParaRPr lang="ko-KR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673343" y="19922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새로 데이터를 입력해 넣을 때 사용하는 문장</a:t>
            </a:r>
            <a:endParaRPr lang="ko-KR" altLang="en-US" sz="1600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1478414" y="21291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08840" y="283748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/>
              <a:t>기본형태</a:t>
            </a:r>
            <a:endParaRPr lang="ko-KR" altLang="en-US" sz="1700" b="1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1471813" y="29304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56074" y="4687333"/>
            <a:ext cx="101049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 테이블명 다음 컬럼 순서</a:t>
            </a:r>
            <a:r>
              <a:rPr lang="en-US" altLang="ko-KR" sz="1400" dirty="0"/>
              <a:t>,</a:t>
            </a:r>
            <a:r>
              <a:rPr lang="ko-KR" altLang="en-US" sz="1400" dirty="0"/>
              <a:t> 타입이 </a:t>
            </a:r>
            <a:r>
              <a:rPr lang="en-US" altLang="ko-KR" sz="1400" dirty="0"/>
              <a:t>VALUES </a:t>
            </a:r>
            <a:r>
              <a:rPr lang="ko-KR" altLang="en-US" sz="1400" dirty="0"/>
              <a:t>다음 괄호 안의 값 순서와 타입이 일치해야 함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455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056" y="234829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24347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2780347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</a:t>
            </a:r>
            <a:endParaRPr lang="en-US" altLang="ko-KR" sz="1600" dirty="0"/>
          </a:p>
          <a:p>
            <a:r>
              <a:rPr lang="en-US" altLang="ko-KR" sz="1600" b="1" dirty="0"/>
              <a:t>VALUES </a:t>
            </a:r>
            <a:r>
              <a:rPr lang="en-US" altLang="ko-KR" sz="1600" dirty="0"/>
              <a:t>(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값</a:t>
            </a:r>
            <a:r>
              <a:rPr lang="en-US" altLang="ko-KR" sz="1600" dirty="0"/>
              <a:t>2, </a:t>
            </a:r>
            <a:r>
              <a:rPr lang="en-US" altLang="ko-KR" sz="1600" dirty="0"/>
              <a:t>…);</a:t>
            </a:r>
            <a:endParaRPr lang="ko-KR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/>
              <a:t>컬럼명 기술 생략</a:t>
            </a:r>
            <a:endParaRPr lang="ko-KR" altLang="en-US" sz="17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795" y="3556173"/>
            <a:ext cx="1112390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테이블명 다음에 컬럼을 명시하지 않았으므로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 있는 모든 컬럼에 값을 넣는다는 의미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VALUES </a:t>
            </a:r>
            <a:r>
              <a:rPr lang="ko-KR" altLang="en-US" sz="1400" dirty="0"/>
              <a:t>다음 값은 테이블에 있는 모든 컬럼 순서에 맞춰 넣어야 한다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컬럼 순서는 테이블 생성 시 명시한 컬럼 순서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0494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34829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4347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2780347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(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…)</a:t>
            </a:r>
            <a:endParaRPr lang="ko-KR" altLang="ko-KR" sz="1600" dirty="0"/>
          </a:p>
          <a:p>
            <a:r>
              <a:rPr lang="en-US" altLang="ko-KR" sz="1600" b="1" dirty="0"/>
              <a:t>SELECT </a:t>
            </a:r>
            <a:r>
              <a:rPr lang="ko-KR" altLang="ko-KR" sz="1600" b="1" dirty="0"/>
              <a:t>문</a:t>
            </a:r>
            <a:r>
              <a:rPr lang="en-US" altLang="ko-KR" sz="1600" dirty="0"/>
              <a:t>; </a:t>
            </a:r>
            <a:endParaRPr lang="ko-KR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INSERT ~ SELECT </a:t>
            </a:r>
            <a:r>
              <a:rPr lang="ko-KR" altLang="en-US" sz="1700" b="1" dirty="0"/>
              <a:t>형태</a:t>
            </a:r>
            <a:endParaRPr lang="ko-KR" altLang="en-US" sz="17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8795" y="3699609"/>
            <a:ext cx="11176154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VALUES </a:t>
            </a:r>
            <a:r>
              <a:rPr lang="ko-KR" altLang="en-US" sz="1400" dirty="0"/>
              <a:t>절과 함께 값을 일일이 명시하는 대신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문을 사용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테이블명 다음 컬럼 순서와 </a:t>
            </a:r>
            <a:r>
              <a:rPr lang="en-US" altLang="ko-KR" sz="1400" dirty="0"/>
              <a:t>SELECT </a:t>
            </a:r>
            <a:r>
              <a:rPr lang="ko-KR" altLang="en-US" sz="1400" dirty="0"/>
              <a:t>다음의 컬럼 순서</a:t>
            </a:r>
            <a:r>
              <a:rPr lang="en-US" altLang="ko-KR" sz="1400" dirty="0"/>
              <a:t>, </a:t>
            </a:r>
            <a:r>
              <a:rPr lang="ko-KR" altLang="en-US" sz="1400" dirty="0"/>
              <a:t>타입이 맞아야 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테이블명 다음 컬럼 리스트를 생략할 경우 이 테이블의 모든 컬럼에 값을 넣는다는 의미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101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2636912"/>
            <a:ext cx="84604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UPDATE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</a:p>
          <a:p>
            <a:r>
              <a:rPr lang="en-US" altLang="ko-KR" sz="1600" b="1" dirty="0"/>
              <a:t>SET</a:t>
            </a:r>
            <a:r>
              <a:rPr lang="en-US" altLang="ko-KR" sz="1600" dirty="0"/>
              <a:t> </a:t>
            </a:r>
            <a:r>
              <a:rPr lang="ko-KR" altLang="ko-KR" sz="1600" dirty="0"/>
              <a:t>컬럼</a:t>
            </a:r>
            <a:r>
              <a:rPr lang="en-US" altLang="ko-KR" sz="1600" dirty="0"/>
              <a:t>1 = </a:t>
            </a:r>
            <a:r>
              <a:rPr lang="ko-KR" altLang="ko-KR" sz="1600" dirty="0"/>
              <a:t>변경값</a:t>
            </a:r>
            <a:r>
              <a:rPr lang="en-US" altLang="ko-KR" sz="1600" dirty="0"/>
              <a:t>1,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ko-KR" altLang="ko-KR" sz="1600" dirty="0"/>
              <a:t>컬럼</a:t>
            </a:r>
            <a:r>
              <a:rPr lang="en-US" altLang="ko-KR" sz="1600" dirty="0"/>
              <a:t>2 = </a:t>
            </a:r>
            <a:r>
              <a:rPr lang="ko-KR" altLang="ko-KR" sz="1600" dirty="0"/>
              <a:t>변경값</a:t>
            </a:r>
            <a:r>
              <a:rPr lang="en-US" altLang="ko-KR" sz="1600" dirty="0"/>
              <a:t>2,</a:t>
            </a:r>
            <a:endParaRPr lang="ko-KR" altLang="ko-KR" sz="1600" dirty="0"/>
          </a:p>
          <a:p>
            <a:r>
              <a:rPr lang="en-US" altLang="ko-KR" sz="1600" dirty="0"/>
              <a:t>….</a:t>
            </a:r>
            <a:endParaRPr lang="ko-KR" altLang="ko-KR" sz="1600" dirty="0"/>
          </a:p>
          <a:p>
            <a:r>
              <a:rPr lang="en-US" altLang="ko-KR" sz="1600" b="1" dirty="0"/>
              <a:t>WHERE 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테이블에 있는 기존 데이터를 수정하는 문장</a:t>
            </a:r>
            <a:endParaRPr lang="ko-KR" altLang="en-US" sz="1600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8794" y="4132818"/>
            <a:ext cx="1113696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SET : </a:t>
            </a:r>
            <a:r>
              <a:rPr lang="ko-KR" altLang="en-US" sz="1400" dirty="0"/>
              <a:t>변경하고자 하는 컬럼과 그 값을 명시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컬럼을 갱신할 때는 콤마로 분리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WHERE : </a:t>
            </a:r>
            <a:r>
              <a:rPr lang="ko-KR" altLang="en-US" sz="1400" dirty="0"/>
              <a:t>데이터를 갱신하는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이 조건에 맞는 데이터만 변경됨</a:t>
            </a:r>
            <a:r>
              <a:rPr lang="en-US" altLang="ko-KR" sz="1400" dirty="0"/>
              <a:t>. WHERE </a:t>
            </a:r>
            <a:r>
              <a:rPr lang="ko-KR" altLang="en-US" sz="1400" dirty="0"/>
              <a:t>조건을 생략하면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/>
              <a:t>               </a:t>
            </a:r>
            <a:r>
              <a:rPr lang="ko-KR" altLang="en-US" sz="1400" dirty="0"/>
              <a:t>테이블에 있는 모든 데이터가 변경된다</a:t>
            </a:r>
            <a:r>
              <a:rPr lang="en-US" altLang="ko-KR" sz="1400" dirty="0"/>
              <a:t>.</a:t>
            </a:r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411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2636912"/>
            <a:ext cx="8460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b="1" dirty="0"/>
              <a:t>① </a:t>
            </a:r>
            <a:r>
              <a:rPr lang="ko-KR" altLang="ko-KR" sz="1600" dirty="0"/>
              <a:t>일반 구문</a:t>
            </a:r>
          </a:p>
          <a:p>
            <a:r>
              <a:rPr lang="en-US" altLang="ko-KR" sz="1600" b="1" dirty="0"/>
              <a:t>DELETE [FROM]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</a:p>
          <a:p>
            <a:r>
              <a:rPr lang="en-US" altLang="ko-KR" sz="1600" b="1" dirty="0"/>
              <a:t>WHERE</a:t>
            </a:r>
            <a:r>
              <a:rPr lang="en-US" altLang="ko-KR" sz="1600" dirty="0"/>
              <a:t> delete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ko-KR" altLang="ko-KR" sz="1600" dirty="0"/>
              <a:t>② 특정 파티션만 삭제할 경우의 구문</a:t>
            </a:r>
          </a:p>
          <a:p>
            <a:r>
              <a:rPr lang="en-US" altLang="ko-KR" sz="1600" b="1" dirty="0"/>
              <a:t>DELETE [FROM]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PARTITION</a:t>
            </a:r>
            <a:r>
              <a:rPr lang="en-US" altLang="ko-KR" sz="1600" dirty="0"/>
              <a:t> (</a:t>
            </a:r>
            <a:r>
              <a:rPr lang="ko-KR" altLang="ko-KR" sz="1600" dirty="0" err="1"/>
              <a:t>파티션명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WHERE</a:t>
            </a:r>
            <a:r>
              <a:rPr lang="en-US" altLang="ko-KR" sz="1600" dirty="0"/>
              <a:t> delete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테이블에 있는 데이터를 삭제하는 문장</a:t>
            </a:r>
            <a:endParaRPr lang="ko-KR" altLang="en-US" sz="1600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5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TRANSACTION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8072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변경한 데이터를 데이터베이스에 </a:t>
            </a:r>
            <a:r>
              <a:rPr lang="ko-KR" altLang="en-US" sz="1600" dirty="0"/>
              <a:t>최종적으로 반영 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3" y="22192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COMMIT</a:t>
            </a:r>
            <a:endParaRPr lang="ko-KR" altLang="en-US" sz="1700" b="1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1" y="393305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ROLLBACK</a:t>
            </a:r>
            <a:endParaRPr lang="ko-KR" altLang="en-US" sz="1700" b="1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374534" y="402606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080" y="435900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변경한 데이터를 </a:t>
            </a:r>
            <a:r>
              <a:rPr lang="ko-KR" altLang="en-US" sz="1600" dirty="0"/>
              <a:t>변경 전 상태로 되돌림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525151" y="449593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056" y="2506831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453142" y="25932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293887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COMMIT [WORK] </a:t>
            </a:r>
            <a:r>
              <a:rPr lang="en-US" altLang="ko-KR" sz="1600" dirty="0"/>
              <a:t>[</a:t>
            </a:r>
            <a:r>
              <a:rPr lang="en-US" altLang="ko-KR" sz="1600" b="1" dirty="0"/>
              <a:t>TO SAVEPOINT</a:t>
            </a:r>
            <a:r>
              <a:rPr lang="en-US" altLang="ko-KR" sz="1600" dirty="0"/>
              <a:t> </a:t>
            </a:r>
            <a:r>
              <a:rPr lang="ko-KR" altLang="ko-KR" sz="1600" dirty="0"/>
              <a:t>세이브포인트명</a:t>
            </a:r>
            <a:r>
              <a:rPr lang="en-US" altLang="ko-KR" sz="1600" dirty="0"/>
              <a:t>] ;</a:t>
            </a:r>
            <a:endParaRPr lang="ko-KR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719064" y="474663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6" name="순서도: 추출 15"/>
          <p:cNvSpPr/>
          <p:nvPr/>
        </p:nvSpPr>
        <p:spPr>
          <a:xfrm rot="5400000">
            <a:off x="525150" y="48330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5576" y="517867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ROLLBACK [WORK</a:t>
            </a:r>
            <a:r>
              <a:rPr lang="en-US" altLang="ko-KR" sz="1600" b="1" dirty="0"/>
              <a:t>] </a:t>
            </a:r>
            <a:r>
              <a:rPr lang="en-US" altLang="ko-KR" sz="1600" dirty="0"/>
              <a:t>[</a:t>
            </a:r>
            <a:r>
              <a:rPr lang="en-US" altLang="ko-KR" sz="1600" b="1" dirty="0"/>
              <a:t>TO SAVEPOINT</a:t>
            </a:r>
            <a:r>
              <a:rPr lang="en-US" altLang="ko-KR" sz="1600" dirty="0"/>
              <a:t> </a:t>
            </a:r>
            <a:r>
              <a:rPr lang="ko-KR" altLang="ko-KR" sz="1600" dirty="0"/>
              <a:t>세이브포인트명</a:t>
            </a:r>
            <a:r>
              <a:rPr lang="en-US" altLang="ko-KR" sz="1600" dirty="0"/>
              <a:t>] 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244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OPERATOR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수식연산자 </a:t>
            </a:r>
            <a:r>
              <a:rPr lang="en-US" altLang="ko-KR" sz="1600" b="1" dirty="0"/>
              <a:t>: +, -, *, /</a:t>
            </a:r>
            <a:endParaRPr lang="ko-KR" altLang="en-US" sz="1600" b="1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7056" y="227687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문자연산자 </a:t>
            </a:r>
            <a:r>
              <a:rPr lang="en-US" altLang="ko-KR" sz="1600" b="1" dirty="0"/>
              <a:t>: || </a:t>
            </a:r>
            <a:endParaRPr lang="ko-KR" altLang="en-US" sz="16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2" y="236328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7056" y="285293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논리연산자 </a:t>
            </a:r>
            <a:r>
              <a:rPr lang="en-US" altLang="ko-KR" sz="1600" b="1" dirty="0"/>
              <a:t>: &gt;, &lt;, &gt;=, &lt;=, =, &lt;&gt;, !=, ^= </a:t>
            </a:r>
            <a:endParaRPr lang="ko-KR" altLang="en-US" sz="1600" b="1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453142" y="293934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056" y="35224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집</a:t>
            </a:r>
            <a:r>
              <a:rPr lang="ko-KR" altLang="en-US" sz="1600" b="1" dirty="0"/>
              <a:t>합</a:t>
            </a:r>
            <a:r>
              <a:rPr lang="ko-KR" altLang="en-US" sz="1600" b="1" dirty="0"/>
              <a:t>연산자 </a:t>
            </a:r>
            <a:r>
              <a:rPr lang="en-US" altLang="ko-KR" sz="1600" b="1" dirty="0"/>
              <a:t>: UNION, UNION ALL, INTERSECT, MINUS</a:t>
            </a:r>
            <a:endParaRPr lang="ko-KR" altLang="en-US" sz="1600" b="1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6089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056" y="41705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계층형 쿼리 연산자 </a:t>
            </a:r>
            <a:r>
              <a:rPr lang="en-US" altLang="ko-KR" sz="1600" b="1" dirty="0"/>
              <a:t>: PRIOR, CONNECT_BY_ROOT</a:t>
            </a:r>
            <a:endParaRPr lang="ko-KR" altLang="en-US" sz="1600" b="1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453142" y="42569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5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EXPRESSION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75048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한 개 이상의 값과 연산자 그리고 </a:t>
            </a:r>
            <a:r>
              <a:rPr lang="en-US" altLang="ko-KR" sz="1600" dirty="0"/>
              <a:t>SQL </a:t>
            </a:r>
            <a:r>
              <a:rPr lang="ko-KR" altLang="en-US" sz="1600" dirty="0"/>
              <a:t>함수 등이 </a:t>
            </a:r>
            <a:r>
              <a:rPr lang="ko-KR" altLang="en-US" sz="1600" dirty="0"/>
              <a:t>결합된 식</a:t>
            </a:r>
          </a:p>
        </p:txBody>
      </p:sp>
      <p:sp>
        <p:nvSpPr>
          <p:cNvPr id="6" name="순서도: 추출 5"/>
          <p:cNvSpPr/>
          <p:nvPr/>
        </p:nvSpPr>
        <p:spPr>
          <a:xfrm rot="5400000">
            <a:off x="381134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229835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CASE </a:t>
            </a:r>
            <a:r>
              <a:rPr lang="ko-KR" altLang="en-US" sz="1700" b="1" dirty="0"/>
              <a:t>표현식</a:t>
            </a:r>
            <a:endParaRPr lang="ko-KR" altLang="en-US" sz="17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239136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7056" y="280241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구문</a:t>
            </a:r>
            <a:endParaRPr lang="ko-KR" altLang="en-US" sz="1600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453142" y="288882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234462"/>
            <a:ext cx="84604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CASE WHEN </a:t>
            </a:r>
            <a:r>
              <a:rPr lang="ko-KR" altLang="ko-KR" sz="1600" dirty="0"/>
              <a:t>조건</a:t>
            </a:r>
            <a:r>
              <a:rPr lang="en-US" altLang="ko-KR" sz="1600" dirty="0"/>
              <a:t>1</a:t>
            </a:r>
            <a:r>
              <a:rPr lang="en-US" altLang="ko-KR" sz="1600" b="1" dirty="0"/>
              <a:t> THEN </a:t>
            </a:r>
            <a:r>
              <a:rPr lang="ko-KR" altLang="ko-KR" sz="1600" dirty="0"/>
              <a:t>값</a:t>
            </a:r>
            <a:r>
              <a:rPr lang="en-US" altLang="ko-KR" sz="1600" dirty="0"/>
              <a:t>1</a:t>
            </a:r>
            <a:endParaRPr lang="ko-KR" altLang="ko-KR" sz="1600" dirty="0"/>
          </a:p>
          <a:p>
            <a:r>
              <a:rPr lang="en-US" altLang="ko-KR" sz="1600" b="1" dirty="0"/>
              <a:t>     </a:t>
            </a:r>
            <a:r>
              <a:rPr lang="en-US" altLang="ko-KR" sz="1600" b="1" dirty="0"/>
              <a:t>   WHEN </a:t>
            </a:r>
            <a:r>
              <a:rPr lang="ko-KR" altLang="ko-KR" sz="1600" dirty="0"/>
              <a:t>조건</a:t>
            </a:r>
            <a:r>
              <a:rPr lang="en-US" altLang="ko-KR" sz="1600" dirty="0"/>
              <a:t>2 </a:t>
            </a:r>
            <a:r>
              <a:rPr lang="en-US" altLang="ko-KR" sz="1600" b="1" dirty="0"/>
              <a:t>THEN </a:t>
            </a:r>
            <a:r>
              <a:rPr lang="ko-KR" altLang="ko-KR" sz="1600" dirty="0"/>
              <a:t>값</a:t>
            </a:r>
            <a:r>
              <a:rPr lang="en-US" altLang="ko-KR" sz="1600" dirty="0"/>
              <a:t>2</a:t>
            </a:r>
            <a:endParaRPr lang="ko-KR" altLang="ko-KR" sz="1600" dirty="0"/>
          </a:p>
          <a:p>
            <a:r>
              <a:rPr lang="en-US" altLang="ko-KR" sz="1600" b="1" dirty="0"/>
              <a:t>         …</a:t>
            </a:r>
            <a:endParaRPr lang="ko-KR" altLang="ko-KR" sz="1600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/>
              <a:t>    </a:t>
            </a:r>
            <a:r>
              <a:rPr lang="en-US" altLang="ko-KR" sz="1600" b="1" dirty="0"/>
              <a:t>ELSE </a:t>
            </a:r>
            <a:r>
              <a:rPr lang="ko-KR" altLang="ko-KR" sz="1600" dirty="0" err="1"/>
              <a:t>기타값</a:t>
            </a:r>
            <a:endParaRPr lang="ko-KR" altLang="ko-KR" sz="1600" dirty="0"/>
          </a:p>
          <a:p>
            <a:r>
              <a:rPr lang="en-US" altLang="ko-KR" sz="1600" b="1" dirty="0"/>
              <a:t>END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268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93152" y="1700463"/>
            <a:ext cx="9442622" cy="4531372"/>
          </a:xfrm>
        </p:spPr>
        <p:txBody>
          <a:bodyPr rtlCol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개요와 </a:t>
            </a: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 STATEMENT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SQL FUNCTION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 &amp; SUBQUERY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&amp; 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noProof="1">
                <a:solidFill>
                  <a:srgbClr val="FD675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9018" y="323001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Database with MySQL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CONDITION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75048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조건 혹은 조건식</a:t>
            </a:r>
            <a:r>
              <a:rPr lang="en-US" altLang="ko-KR" sz="1600" dirty="0"/>
              <a:t>(Condition)</a:t>
            </a:r>
            <a:r>
              <a:rPr lang="ko-KR" altLang="en-US" sz="1600" dirty="0"/>
              <a:t>은 한 개 이상의 표현식과 논리 연산자가 결합된 식</a:t>
            </a:r>
          </a:p>
        </p:txBody>
      </p:sp>
      <p:sp>
        <p:nvSpPr>
          <p:cNvPr id="6" name="순서도: 추출 5"/>
          <p:cNvSpPr/>
          <p:nvPr/>
        </p:nvSpPr>
        <p:spPr>
          <a:xfrm rot="5400000">
            <a:off x="381134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270892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/>
              <a:t>비교 조건식</a:t>
            </a:r>
            <a:endParaRPr lang="ko-KR" altLang="en-US" sz="17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280193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7056" y="321297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논리 연산자나 </a:t>
            </a:r>
            <a:r>
              <a:rPr lang="en-US" altLang="ko-KR" sz="1600" dirty="0"/>
              <a:t>ANY, SOME, ALL </a:t>
            </a:r>
            <a:r>
              <a:rPr lang="ko-KR" altLang="en-US" sz="1600" dirty="0"/>
              <a:t>키워드로 비교하는 조건식</a:t>
            </a:r>
          </a:p>
        </p:txBody>
      </p:sp>
      <p:sp>
        <p:nvSpPr>
          <p:cNvPr id="10" name="순서도: 추출 9"/>
          <p:cNvSpPr/>
          <p:nvPr/>
        </p:nvSpPr>
        <p:spPr>
          <a:xfrm rot="5400000">
            <a:off x="453142" y="32993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6064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TRUE, FALSE, UNKNOWN 3</a:t>
            </a:r>
            <a:r>
              <a:rPr lang="ko-KR" altLang="en-US" sz="1600" dirty="0"/>
              <a:t>가지 타입을 반환</a:t>
            </a:r>
          </a:p>
        </p:txBody>
      </p:sp>
      <p:sp>
        <p:nvSpPr>
          <p:cNvPr id="12" name="순서도: 추출 11"/>
          <p:cNvSpPr/>
          <p:nvPr/>
        </p:nvSpPr>
        <p:spPr>
          <a:xfrm rot="5400000">
            <a:off x="382150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561" y="366651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/>
              <a:t>논리 조건식</a:t>
            </a:r>
            <a:endParaRPr lang="ko-KR" altLang="en-US" sz="1700" b="1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374534" y="375952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7057" y="41705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AND, OR, NOT</a:t>
            </a:r>
            <a:r>
              <a:rPr lang="ko-KR" altLang="en-US" sz="1600" dirty="0"/>
              <a:t>을 사용하는 조건식</a:t>
            </a:r>
          </a:p>
        </p:txBody>
      </p:sp>
      <p:sp>
        <p:nvSpPr>
          <p:cNvPr id="16" name="순서도: 추출 15"/>
          <p:cNvSpPr/>
          <p:nvPr/>
        </p:nvSpPr>
        <p:spPr>
          <a:xfrm rot="5400000">
            <a:off x="453143" y="42569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561" y="460261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NULL</a:t>
            </a:r>
            <a:r>
              <a:rPr lang="ko-KR" altLang="en-US" sz="1700" b="1" dirty="0"/>
              <a:t> 조건식</a:t>
            </a:r>
            <a:endParaRPr lang="ko-KR" altLang="en-US" sz="1700" b="1" dirty="0"/>
          </a:p>
        </p:txBody>
      </p:sp>
      <p:sp>
        <p:nvSpPr>
          <p:cNvPr id="18" name="순서도: 추출 17"/>
          <p:cNvSpPr/>
          <p:nvPr/>
        </p:nvSpPr>
        <p:spPr>
          <a:xfrm rot="5400000">
            <a:off x="374534" y="469562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7057" y="510667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특정 값이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인지 여부를 체크하는 조건식</a:t>
            </a:r>
          </a:p>
        </p:txBody>
      </p:sp>
      <p:sp>
        <p:nvSpPr>
          <p:cNvPr id="20" name="순서도: 추출 19"/>
          <p:cNvSpPr/>
          <p:nvPr/>
        </p:nvSpPr>
        <p:spPr>
          <a:xfrm rot="5400000">
            <a:off x="453143" y="51930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7056" y="55892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IS NULL, IS NOT NULL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56756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5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CONDITION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157827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BETWEEN AND </a:t>
            </a:r>
            <a:r>
              <a:rPr lang="ko-KR" altLang="en-US" sz="1700" b="1" dirty="0"/>
              <a:t>조건식</a:t>
            </a:r>
            <a:endParaRPr lang="ko-KR" altLang="en-US" sz="1700" b="1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374533" y="167128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ko-KR" sz="1600" dirty="0"/>
              <a:t>범위에 해당되는 값을 찾을 때 사용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26798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IN</a:t>
            </a:r>
            <a:r>
              <a:rPr lang="ko-KR" altLang="en-US" sz="1700" b="1" dirty="0"/>
              <a:t> 조건식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27728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7057" y="31839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조건절에 명시한 값이 포함된 건을 </a:t>
            </a:r>
            <a:r>
              <a:rPr lang="ko-KR" altLang="en-US" sz="1600" dirty="0"/>
              <a:t>반환</a:t>
            </a:r>
            <a:r>
              <a:rPr lang="en-US" altLang="ko-KR" sz="1600" dirty="0"/>
              <a:t>, ANY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비슷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453143" y="32703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1561" y="37600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/>
              <a:t>EXISTS </a:t>
            </a:r>
            <a:r>
              <a:rPr lang="ko-KR" altLang="en-US" sz="1700" b="1" dirty="0"/>
              <a:t>조건식</a:t>
            </a:r>
            <a:endParaRPr lang="ko-KR" altLang="en-US" sz="1700" b="1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374534" y="385301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7057" y="42640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IN</a:t>
            </a:r>
            <a:r>
              <a:rPr lang="ko-KR" altLang="en-US" sz="1600" dirty="0"/>
              <a:t>과 비슷하지만 후행 조건절로 값의 리스트가 아닌 서브쿼리만 올 수 </a:t>
            </a:r>
            <a:r>
              <a:rPr lang="ko-KR" altLang="en-US" sz="1600" dirty="0"/>
              <a:t>있다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453143" y="435047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7056" y="474663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또한 서브쿼리 내에서 </a:t>
            </a:r>
            <a:r>
              <a:rPr lang="ko-KR" altLang="en-US" sz="1600" dirty="0"/>
              <a:t>조인조건이 </a:t>
            </a:r>
            <a:r>
              <a:rPr lang="ko-KR" altLang="en-US" sz="1600" dirty="0"/>
              <a:t>있어야 </a:t>
            </a:r>
            <a:r>
              <a:rPr lang="ko-KR" altLang="en-US" sz="1600" dirty="0"/>
              <a:t>한다</a:t>
            </a:r>
            <a:endParaRPr lang="ko-KR" altLang="en-US" sz="1600" dirty="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53142" y="48330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9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3144976"/>
            <a:ext cx="121920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8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NUMERIC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6369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CEIL</a:t>
            </a:r>
            <a:r>
              <a:rPr lang="en-US" altLang="ko-KR" sz="1600" dirty="0"/>
              <a:t>(n) :  n</a:t>
            </a:r>
            <a:r>
              <a:rPr lang="ko-KR" altLang="en-US" sz="1600" dirty="0"/>
              <a:t>과 같거나 가장 큰 정수 반환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7233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ABS(</a:t>
            </a:r>
            <a:r>
              <a:rPr lang="en-US" altLang="ko-KR" sz="1600" dirty="0"/>
              <a:t>n) : n</a:t>
            </a:r>
            <a:r>
              <a:rPr lang="ko-KR" altLang="en-US" sz="1600" dirty="0"/>
              <a:t>의 절대값 반환</a:t>
            </a:r>
            <a:r>
              <a:rPr lang="en-US" altLang="ko-KR" sz="1600" dirty="0"/>
              <a:t>        </a:t>
            </a:r>
            <a:endParaRPr lang="ko-KR" altLang="en-US" sz="16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132856"/>
            <a:ext cx="817461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r>
              <a:rPr lang="en-US" altLang="ko-KR" sz="1600" dirty="0"/>
              <a:t>ABS(3) </a:t>
            </a:r>
            <a:r>
              <a:rPr lang="en-US" altLang="ko-KR" sz="1600" dirty="0">
                <a:sym typeface="Wingdings" pitchFamily="2" charset="2"/>
              </a:rPr>
              <a:t> 3, ABS(-3)  3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6" y="3068960"/>
            <a:ext cx="817461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r>
              <a:rPr lang="en-US" altLang="ko-KR" sz="1600" dirty="0"/>
              <a:t>CEIL(10.123) </a:t>
            </a:r>
            <a:r>
              <a:rPr lang="en-US" altLang="ko-KR" sz="1600" dirty="0">
                <a:sym typeface="Wingdings" pitchFamily="2" charset="2"/>
              </a:rPr>
              <a:t> 11, CEIL(10.541)  11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47056" y="35224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FLOOR</a:t>
            </a:r>
            <a:r>
              <a:rPr lang="en-US" altLang="ko-KR" sz="1600" dirty="0"/>
              <a:t>(n) :  n</a:t>
            </a:r>
            <a:r>
              <a:rPr lang="ko-KR" altLang="en-US" sz="1600" dirty="0"/>
              <a:t>보다 작거나 가장 큰 정수 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6089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6" y="3954542"/>
            <a:ext cx="817461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FLOOR(10.123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10, </a:t>
            </a:r>
            <a:r>
              <a:rPr lang="en-US" altLang="ko-KR" sz="1600" dirty="0"/>
              <a:t>FLOOR</a:t>
            </a:r>
            <a:r>
              <a:rPr lang="en-US" altLang="ko-KR" sz="1600" dirty="0">
                <a:sym typeface="Wingdings" pitchFamily="2" charset="2"/>
              </a:rPr>
              <a:t>(10.541)  10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450912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ROUND</a:t>
            </a:r>
            <a:r>
              <a:rPr lang="en-US" altLang="ko-KR" sz="1600" dirty="0"/>
              <a:t>(n,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:  </a:t>
            </a:r>
            <a:r>
              <a:rPr lang="en-US" altLang="ko-KR" sz="1600" dirty="0"/>
              <a:t>n</a:t>
            </a:r>
            <a:r>
              <a:rPr lang="ko-KR" altLang="en-US" sz="1600" dirty="0"/>
              <a:t>을 소수점 기준 </a:t>
            </a:r>
            <a:r>
              <a:rPr lang="en-US" altLang="ko-KR" sz="1600" dirty="0"/>
              <a:t>( i+1 ) </a:t>
            </a:r>
            <a:r>
              <a:rPr lang="ko-KR" altLang="en-US" sz="1600" dirty="0"/>
              <a:t>번째에서 반올림한 결과 반환</a:t>
            </a:r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45955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46" y="4941168"/>
            <a:ext cx="817461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ROUND(10.154) </a:t>
            </a:r>
            <a:r>
              <a:rPr lang="en-US" altLang="ko-KR" sz="1600" dirty="0">
                <a:sym typeface="Wingdings" pitchFamily="2" charset="2"/>
              </a:rPr>
              <a:t> 10, </a:t>
            </a:r>
            <a:r>
              <a:rPr lang="en-US" altLang="ko-KR" sz="1600" dirty="0"/>
              <a:t>ROUND</a:t>
            </a:r>
            <a:r>
              <a:rPr lang="en-US" altLang="ko-KR" sz="1600" dirty="0">
                <a:sym typeface="Wingdings" pitchFamily="2" charset="2"/>
              </a:rPr>
              <a:t>(10.154, 2)  10.15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299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NUMERIC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7056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POWER</a:t>
            </a:r>
            <a:r>
              <a:rPr lang="en-US" altLang="ko-KR" sz="1600" dirty="0"/>
              <a:t>(n2, n1) :  </a:t>
            </a:r>
            <a:r>
              <a:rPr lang="en-US" altLang="ko-KR" sz="1600" dirty="0"/>
              <a:t>n2</a:t>
            </a:r>
            <a:r>
              <a:rPr lang="ko-KR" altLang="en-US" sz="1600" dirty="0"/>
              <a:t>를 </a:t>
            </a:r>
            <a:r>
              <a:rPr lang="en-US" altLang="ko-KR" sz="1600" dirty="0"/>
              <a:t>n1 </a:t>
            </a:r>
            <a:r>
              <a:rPr lang="ko-KR" altLang="en-US" sz="1600" dirty="0"/>
              <a:t>제곱한 결과를 </a:t>
            </a:r>
            <a:r>
              <a:rPr lang="ko-KR" altLang="en-US" sz="1600" dirty="0"/>
              <a:t>반환</a:t>
            </a:r>
            <a:r>
              <a:rPr lang="en-US" altLang="ko-KR" sz="1600" dirty="0"/>
              <a:t>, n2</a:t>
            </a:r>
            <a:r>
              <a:rPr lang="ko-KR" altLang="en-US" sz="1600" dirty="0"/>
              <a:t>가 음수이면 </a:t>
            </a:r>
            <a:r>
              <a:rPr lang="en-US" altLang="ko-KR" sz="1600" dirty="0"/>
              <a:t>n1</a:t>
            </a:r>
            <a:r>
              <a:rPr lang="ko-KR" altLang="en-US" sz="1600" dirty="0"/>
              <a:t>은 반드시 정수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TRUNC</a:t>
            </a:r>
            <a:r>
              <a:rPr lang="en-US" altLang="ko-KR" sz="1600" dirty="0"/>
              <a:t>(n1, n2) : </a:t>
            </a:r>
            <a:r>
              <a:rPr lang="en-US" altLang="ko-KR" sz="1600" dirty="0"/>
              <a:t>n1</a:t>
            </a:r>
            <a:r>
              <a:rPr lang="ko-KR" altLang="en-US" sz="1600" dirty="0"/>
              <a:t>을 소수점 기준 </a:t>
            </a:r>
            <a:r>
              <a:rPr lang="en-US" altLang="ko-KR" sz="1600" dirty="0"/>
              <a:t>n2</a:t>
            </a:r>
            <a:r>
              <a:rPr lang="ko-KR" altLang="en-US" sz="1600" dirty="0"/>
              <a:t>자리에서 무조건 잘라낸 결과를 반환</a:t>
            </a:r>
          </a:p>
        </p:txBody>
      </p:sp>
      <p:sp>
        <p:nvSpPr>
          <p:cNvPr id="19" name="순서도: 추출 18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2132856"/>
            <a:ext cx="112367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TRUNC(115.155) </a:t>
            </a:r>
            <a:r>
              <a:rPr lang="en-US" altLang="ko-KR" sz="1600" dirty="0">
                <a:sym typeface="Wingdings" pitchFamily="2" charset="2"/>
              </a:rPr>
              <a:t> 115, </a:t>
            </a:r>
            <a:r>
              <a:rPr lang="en-US" altLang="ko-KR" sz="1600" dirty="0"/>
              <a:t>TRUNC</a:t>
            </a:r>
            <a:r>
              <a:rPr lang="en-US" altLang="ko-KR" sz="1600" dirty="0">
                <a:sym typeface="Wingdings" pitchFamily="2" charset="2"/>
              </a:rPr>
              <a:t>(115.155, 1)  115.1</a:t>
            </a:r>
            <a:endParaRPr lang="en-US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01846" y="3162454"/>
            <a:ext cx="112367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POWER(3, 2)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9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en-US" altLang="ko-KR" sz="1600" dirty="0"/>
              <a:t>POWER</a:t>
            </a:r>
            <a:r>
              <a:rPr lang="en-US" altLang="ko-KR" sz="1600" dirty="0">
                <a:sym typeface="Wingdings" pitchFamily="2" charset="2"/>
              </a:rPr>
              <a:t>(3, 3)  27</a:t>
            </a:r>
            <a:endParaRPr lang="en-US" altLang="ko-KR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647056" y="376000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SQRT</a:t>
            </a:r>
            <a:r>
              <a:rPr lang="en-US" altLang="ko-KR" sz="1600" dirty="0"/>
              <a:t>(n) :  n</a:t>
            </a:r>
            <a:r>
              <a:rPr lang="ko-KR" altLang="en-US" sz="1600" dirty="0"/>
              <a:t>의 제곱근 반환</a:t>
            </a:r>
            <a:endParaRPr lang="ko-KR" altLang="en-US" sz="1600" dirty="0"/>
          </a:p>
        </p:txBody>
      </p:sp>
      <p:sp>
        <p:nvSpPr>
          <p:cNvPr id="23" name="순서도: 추출 22"/>
          <p:cNvSpPr/>
          <p:nvPr/>
        </p:nvSpPr>
        <p:spPr>
          <a:xfrm rot="5400000">
            <a:off x="453142" y="38464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1846" y="4192052"/>
            <a:ext cx="112367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SQRT(2)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1.41421356, </a:t>
            </a:r>
            <a:r>
              <a:rPr lang="en-US" altLang="ko-KR" sz="1600" dirty="0"/>
              <a:t>SQRT</a:t>
            </a:r>
            <a:r>
              <a:rPr lang="en-US" altLang="ko-KR" sz="1600" dirty="0">
                <a:sym typeface="Wingdings" pitchFamily="2" charset="2"/>
              </a:rPr>
              <a:t>(5)  </a:t>
            </a:r>
            <a:r>
              <a:rPr lang="en-US" altLang="ko-KR" sz="1600" dirty="0">
                <a:sym typeface="Wingdings" pitchFamily="2" charset="2"/>
              </a:rPr>
              <a:t>2.23606798</a:t>
            </a:r>
            <a:endParaRPr lang="en-US" altLang="ko-KR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647056" y="489064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MOD</a:t>
            </a:r>
            <a:r>
              <a:rPr lang="en-US" altLang="ko-KR" sz="1600" dirty="0"/>
              <a:t>(n2, n1) :  </a:t>
            </a:r>
            <a:r>
              <a:rPr lang="en-US" altLang="ko-KR" sz="1600" dirty="0"/>
              <a:t>n2</a:t>
            </a:r>
            <a:r>
              <a:rPr lang="ko-KR" altLang="en-US" sz="1600" dirty="0"/>
              <a:t>를 </a:t>
            </a:r>
            <a:r>
              <a:rPr lang="en-US" altLang="ko-KR" sz="1600" dirty="0"/>
              <a:t>n1</a:t>
            </a:r>
            <a:r>
              <a:rPr lang="ko-KR" altLang="en-US" sz="1600" dirty="0"/>
              <a:t>으로 나눈 나머지 값을 반환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49770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846" y="5322694"/>
            <a:ext cx="112367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MOD(19,4)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3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en-US" altLang="ko-KR" sz="1600" dirty="0"/>
              <a:t>MOD(19.123, 4.2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2.323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9305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NUMERIC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6369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CEIL</a:t>
            </a:r>
            <a:r>
              <a:rPr lang="en-US" altLang="ko-KR" sz="1600" dirty="0"/>
              <a:t>(n) :  n</a:t>
            </a:r>
            <a:r>
              <a:rPr lang="ko-KR" altLang="en-US" sz="1600" dirty="0"/>
              <a:t>과 같거나 가장 큰 정수 반환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7233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ABS(</a:t>
            </a:r>
            <a:r>
              <a:rPr lang="en-US" altLang="ko-KR" sz="1600" dirty="0"/>
              <a:t>n) : n</a:t>
            </a:r>
            <a:r>
              <a:rPr lang="ko-KR" altLang="en-US" sz="1600" dirty="0"/>
              <a:t>의 절대값 반환</a:t>
            </a:r>
            <a:r>
              <a:rPr lang="en-US" altLang="ko-KR" sz="1600" dirty="0"/>
              <a:t>        </a:t>
            </a:r>
            <a:endParaRPr lang="ko-KR" altLang="en-US" sz="16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3" y="2132856"/>
            <a:ext cx="1121553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r>
              <a:rPr lang="en-US" altLang="ko-KR" sz="1600" dirty="0"/>
              <a:t>ABS(3) </a:t>
            </a:r>
            <a:r>
              <a:rPr lang="en-US" altLang="ko-KR" sz="1600" dirty="0">
                <a:sym typeface="Wingdings" pitchFamily="2" charset="2"/>
              </a:rPr>
              <a:t> 3, ABS(-3)  3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5" y="3068960"/>
            <a:ext cx="1121553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  <a:r>
              <a:rPr lang="en-US" altLang="ko-KR" sz="1600" dirty="0"/>
              <a:t>CEIL(10.123) </a:t>
            </a:r>
            <a:r>
              <a:rPr lang="en-US" altLang="ko-KR" sz="1600" dirty="0">
                <a:sym typeface="Wingdings" pitchFamily="2" charset="2"/>
              </a:rPr>
              <a:t> 11, CEIL(10.541)  11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47056" y="35224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FLOOR</a:t>
            </a:r>
            <a:r>
              <a:rPr lang="en-US" altLang="ko-KR" sz="1600" dirty="0"/>
              <a:t>(n) :  n</a:t>
            </a:r>
            <a:r>
              <a:rPr lang="ko-KR" altLang="en-US" sz="1600" dirty="0"/>
              <a:t>보다 작거나 가장 큰 정수 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6089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5" y="3954542"/>
            <a:ext cx="1121553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FLOOR(10.123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10, </a:t>
            </a:r>
            <a:r>
              <a:rPr lang="en-US" altLang="ko-KR" sz="1600" dirty="0"/>
              <a:t>FLOOR</a:t>
            </a:r>
            <a:r>
              <a:rPr lang="en-US" altLang="ko-KR" sz="1600" dirty="0">
                <a:sym typeface="Wingdings" pitchFamily="2" charset="2"/>
              </a:rPr>
              <a:t>(10.541)  10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450912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ROUND</a:t>
            </a:r>
            <a:r>
              <a:rPr lang="en-US" altLang="ko-KR" sz="1600" dirty="0"/>
              <a:t>(n,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:  </a:t>
            </a:r>
            <a:r>
              <a:rPr lang="en-US" altLang="ko-KR" sz="1600" dirty="0"/>
              <a:t>n</a:t>
            </a:r>
            <a:r>
              <a:rPr lang="ko-KR" altLang="en-US" sz="1600" dirty="0"/>
              <a:t>을 소수점 기준 </a:t>
            </a:r>
            <a:r>
              <a:rPr lang="en-US" altLang="ko-KR" sz="1600" dirty="0"/>
              <a:t>( i+1 ) </a:t>
            </a:r>
            <a:r>
              <a:rPr lang="ko-KR" altLang="en-US" sz="1600" dirty="0"/>
              <a:t>번째에서 반올림한 결과 반환</a:t>
            </a:r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45955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45" y="4941168"/>
            <a:ext cx="1121553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ROUND(10.154) </a:t>
            </a:r>
            <a:r>
              <a:rPr lang="en-US" altLang="ko-KR" sz="1600" dirty="0">
                <a:sym typeface="Wingdings" pitchFamily="2" charset="2"/>
              </a:rPr>
              <a:t> 10, </a:t>
            </a:r>
            <a:r>
              <a:rPr lang="en-US" altLang="ko-KR" sz="1600" dirty="0"/>
              <a:t>ROUND</a:t>
            </a:r>
            <a:r>
              <a:rPr lang="en-US" altLang="ko-KR" sz="1600" dirty="0">
                <a:sym typeface="Wingdings" pitchFamily="2" charset="2"/>
              </a:rPr>
              <a:t>(10.154, 2)  10.15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0901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STRING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30689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LOWER</a:t>
            </a:r>
            <a:r>
              <a:rPr lang="en-US" altLang="ko-KR" sz="1600" dirty="0"/>
              <a:t>(char) </a:t>
            </a:r>
            <a:r>
              <a:rPr lang="en-US" altLang="ko-KR" sz="1600" dirty="0"/>
              <a:t>:  </a:t>
            </a:r>
            <a:r>
              <a:rPr lang="ko-KR" altLang="en-US" sz="1600" dirty="0"/>
              <a:t>소문자 변환 후 반환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315537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INITCAP</a:t>
            </a:r>
            <a:r>
              <a:rPr lang="en-US" altLang="ko-KR" sz="1600" dirty="0"/>
              <a:t>(char</a:t>
            </a:r>
            <a:r>
              <a:rPr lang="en-US" altLang="ko-KR" sz="1600" dirty="0"/>
              <a:t>) : </a:t>
            </a:r>
            <a:r>
              <a:rPr lang="en-US" altLang="ko-KR" sz="1600" dirty="0"/>
              <a:t>char</a:t>
            </a:r>
            <a:r>
              <a:rPr lang="ko-KR" altLang="en-US" sz="1600" dirty="0"/>
              <a:t>의 첫 문자는 대문자로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소문자로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/>
              <a:t>                   </a:t>
            </a:r>
            <a:r>
              <a:rPr lang="ko-KR" altLang="en-US" sz="1600" dirty="0"/>
              <a:t>첫 문자 인식 기준은 공백</a:t>
            </a:r>
            <a:r>
              <a:rPr lang="en-US" altLang="ko-KR" sz="1600" dirty="0"/>
              <a:t> </a:t>
            </a:r>
            <a:r>
              <a:rPr lang="ko-KR" altLang="en-US" sz="1600" dirty="0"/>
              <a:t>그리고</a:t>
            </a:r>
            <a:r>
              <a:rPr lang="en-US" altLang="ko-KR" sz="1600" dirty="0"/>
              <a:t> </a:t>
            </a:r>
            <a:r>
              <a:rPr lang="ko-KR" altLang="en-US" sz="1600" dirty="0"/>
              <a:t>알파벳과 숫자를 제외한 문자</a:t>
            </a:r>
            <a:endParaRPr lang="ko-KR" altLang="en-US" sz="16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514382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INITCAP('never say goodbye')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 Never </a:t>
            </a:r>
            <a:r>
              <a:rPr lang="en-US" altLang="ko-KR" sz="1600" dirty="0">
                <a:sym typeface="Wingdings" pitchFamily="2" charset="2"/>
              </a:rPr>
              <a:t>Say Goodbye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6" y="3501008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LOWER('NEVER SAY GOODBYE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never say </a:t>
            </a:r>
            <a:r>
              <a:rPr lang="en-US" altLang="ko-KR" sz="1600" dirty="0"/>
              <a:t>goodbye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8072" y="393305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UPPER</a:t>
            </a:r>
            <a:r>
              <a:rPr lang="en-US" altLang="ko-KR" sz="1600" dirty="0"/>
              <a:t>(char) </a:t>
            </a:r>
            <a:r>
              <a:rPr lang="en-US" altLang="ko-KR" sz="1600" dirty="0"/>
              <a:t>:  </a:t>
            </a:r>
            <a:r>
              <a:rPr lang="ko-KR" altLang="en-US" sz="1600" dirty="0"/>
              <a:t>대문자 변환 후 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404095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6" y="4386590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UPPER('never say goodbye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NEVER SAY GOODBYE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494116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CONCAT</a:t>
            </a:r>
            <a:r>
              <a:rPr lang="en-US" altLang="ko-KR" sz="1600" dirty="0"/>
              <a:t>(char1, char2</a:t>
            </a:r>
            <a:r>
              <a:rPr lang="en-US" altLang="ko-KR" sz="1600" dirty="0"/>
              <a:t>) :  </a:t>
            </a:r>
            <a:r>
              <a:rPr lang="ko-KR" altLang="en-US" sz="1600" dirty="0"/>
              <a:t>두 문자를 붙여 반환</a:t>
            </a:r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50275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46" y="5373216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CONCAT('I Have', ' A Dream')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I Have A Dream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506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STRING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SUBSTRB</a:t>
            </a:r>
            <a:r>
              <a:rPr lang="en-US" altLang="ko-KR" sz="1600" dirty="0"/>
              <a:t>(char, pos, len) </a:t>
            </a:r>
            <a:r>
              <a:rPr lang="en-US" altLang="ko-KR" sz="1600" dirty="0"/>
              <a:t>:  SUBSTR</a:t>
            </a:r>
            <a:r>
              <a:rPr lang="ko-KR" altLang="en-US" sz="1600" dirty="0"/>
              <a:t>과 같으나 문자 개수가 아닌 바이트 수 단위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SUBSTR</a:t>
            </a:r>
            <a:r>
              <a:rPr lang="en-US" altLang="ko-KR" sz="1600" dirty="0"/>
              <a:t>(char, pos, len) </a:t>
            </a:r>
            <a:r>
              <a:rPr lang="en-US" altLang="ko-KR" sz="1600" dirty="0"/>
              <a:t>: </a:t>
            </a:r>
            <a:r>
              <a:rPr lang="en-US" altLang="ko-KR" sz="1600" dirty="0"/>
              <a:t>char</a:t>
            </a:r>
            <a:r>
              <a:rPr lang="ko-KR" altLang="en-US" sz="1600" dirty="0"/>
              <a:t>의 </a:t>
            </a:r>
            <a:r>
              <a:rPr lang="en-US" altLang="ko-KR" sz="1600" dirty="0"/>
              <a:t>pos</a:t>
            </a:r>
            <a:r>
              <a:rPr lang="ko-KR" altLang="en-US" sz="1600" dirty="0"/>
              <a:t>번째 문자부터 </a:t>
            </a:r>
            <a:r>
              <a:rPr lang="en-US" altLang="ko-KR" sz="1600" dirty="0"/>
              <a:t>len </a:t>
            </a:r>
            <a:r>
              <a:rPr lang="ko-KR" altLang="en-US" sz="1600" dirty="0"/>
              <a:t>길이만큼 잘라낸 결과를 반환</a:t>
            </a:r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3" y="2204864"/>
            <a:ext cx="112547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SUBSTR</a:t>
            </a:r>
            <a:r>
              <a:rPr lang="en-US" altLang="ko-KR" sz="1600" dirty="0"/>
              <a:t>('ABCDEFG', 1, 4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ABCD, SUBSTR('ABCDEFG', -1, 4</a:t>
            </a:r>
            <a:r>
              <a:rPr lang="en-US" altLang="ko-KR" sz="1600" dirty="0">
                <a:sym typeface="Wingdings" pitchFamily="2" charset="2"/>
              </a:rPr>
              <a:t>)  G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5" y="3212976"/>
            <a:ext cx="112547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SUBSTRB('ABCDEFG', 1, 4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ABCD, SUBSTRB('</a:t>
            </a:r>
            <a:r>
              <a:rPr lang="ko-KR" altLang="en-US" sz="1600" dirty="0"/>
              <a:t>가나다라마바사</a:t>
            </a:r>
            <a:r>
              <a:rPr lang="en-US" altLang="ko-KR" sz="1600" dirty="0"/>
              <a:t>', 1, 4</a:t>
            </a:r>
            <a:r>
              <a:rPr lang="en-US" altLang="ko-KR" sz="1600" dirty="0"/>
              <a:t>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ko-KR" altLang="en-US" sz="1600" dirty="0">
                <a:sym typeface="Wingdings" pitchFamily="2" charset="2"/>
              </a:rPr>
              <a:t>가나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48072" y="3645024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LTRIM</a:t>
            </a:r>
            <a:r>
              <a:rPr lang="en-US" altLang="ko-KR" sz="1600" dirty="0"/>
              <a:t>(char, set</a:t>
            </a:r>
            <a:r>
              <a:rPr lang="en-US" altLang="ko-KR" sz="1600" dirty="0"/>
              <a:t>) </a:t>
            </a:r>
            <a:r>
              <a:rPr lang="en-US" altLang="ko-KR" sz="1600" dirty="0"/>
              <a:t>:  </a:t>
            </a:r>
            <a:r>
              <a:rPr lang="en-US" altLang="ko-KR" sz="1600" dirty="0"/>
              <a:t>char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set</a:t>
            </a:r>
            <a:r>
              <a:rPr lang="ko-KR" altLang="en-US" sz="1600" dirty="0"/>
              <a:t>으로 지정된 문자열을 왼쪽 끝에서 </a:t>
            </a:r>
            <a:r>
              <a:rPr lang="ko-KR" altLang="en-US" sz="1600" dirty="0"/>
              <a:t>제거 </a:t>
            </a:r>
            <a:r>
              <a:rPr lang="ko-KR" altLang="en-US" sz="1600" dirty="0"/>
              <a:t>후 나머지 </a:t>
            </a:r>
            <a:r>
              <a:rPr lang="ko-KR" altLang="en-US" sz="1600" dirty="0"/>
              <a:t>문자열       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/>
              <a:t>                       </a:t>
            </a:r>
            <a:r>
              <a:rPr lang="ko-KR" altLang="en-US" sz="1600" dirty="0"/>
              <a:t>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7529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5" y="4264060"/>
            <a:ext cx="112547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LTRIM('ABCDEFGABC', 'ABC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DEFGABC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48186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RTRIM</a:t>
            </a:r>
            <a:r>
              <a:rPr lang="en-US" altLang="ko-KR" sz="1600" dirty="0"/>
              <a:t>(char, set</a:t>
            </a:r>
            <a:r>
              <a:rPr lang="en-US" altLang="ko-KR" sz="1600" dirty="0"/>
              <a:t>) :  </a:t>
            </a:r>
            <a:r>
              <a:rPr lang="en-US" altLang="ko-KR" sz="1600" dirty="0"/>
              <a:t>LTRIM</a:t>
            </a:r>
            <a:r>
              <a:rPr lang="ko-KR" altLang="en-US" sz="1600" dirty="0"/>
              <a:t>과 반대로 오른쪽 끝에서 제거한 뒤 나머지 문자열을 </a:t>
            </a:r>
            <a:r>
              <a:rPr lang="ko-KR" altLang="en-US" sz="1600" dirty="0"/>
              <a:t>반환</a:t>
            </a:r>
            <a:endParaRPr lang="ko-KR" altLang="en-US" sz="1600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45" y="5250686"/>
            <a:ext cx="112547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RTRIM('ABCDEFGABC', 'ABC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ABCDEFG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1176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STRING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78092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RPAD</a:t>
            </a:r>
            <a:r>
              <a:rPr lang="en-US" altLang="ko-KR" sz="1600" dirty="0"/>
              <a:t>(expr1, n, expr2</a:t>
            </a:r>
            <a:r>
              <a:rPr lang="en-US" altLang="ko-KR" sz="1600" dirty="0"/>
              <a:t>) :  </a:t>
            </a:r>
            <a:r>
              <a:rPr lang="en-US" altLang="ko-KR" sz="1600" dirty="0"/>
              <a:t>LPAD</a:t>
            </a:r>
            <a:r>
              <a:rPr lang="ko-KR" altLang="en-US" sz="1600" dirty="0"/>
              <a:t>와는 반대로 오른쪽에 해당 문자열을 채워 반환</a:t>
            </a:r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LPAD</a:t>
            </a:r>
            <a:r>
              <a:rPr lang="en-US" altLang="ko-KR" sz="1600" dirty="0"/>
              <a:t>(expr1, n, expr2</a:t>
            </a:r>
            <a:r>
              <a:rPr lang="en-US" altLang="ko-KR" sz="1600" dirty="0"/>
              <a:t>) : </a:t>
            </a:r>
            <a:r>
              <a:rPr lang="en-US" altLang="ko-KR" sz="1600" dirty="0"/>
              <a:t>expr2 </a:t>
            </a:r>
            <a:r>
              <a:rPr lang="ko-KR" altLang="en-US" sz="1600" dirty="0"/>
              <a:t>문자열을 </a:t>
            </a:r>
            <a:r>
              <a:rPr lang="en-US" altLang="ko-KR" sz="1600" dirty="0"/>
              <a:t>n</a:t>
            </a:r>
            <a:r>
              <a:rPr lang="ko-KR" altLang="en-US" sz="1600" dirty="0"/>
              <a:t>자리만큼 왼쪽부터 채워 </a:t>
            </a:r>
            <a:r>
              <a:rPr lang="en-US" altLang="ko-KR" sz="1600" dirty="0"/>
              <a:t>expr1</a:t>
            </a:r>
            <a:r>
              <a:rPr lang="ko-KR" altLang="en-US" sz="1600" dirty="0"/>
              <a:t>을 반환</a:t>
            </a:r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2204864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/>
              <a:t>LPAD('111-1111', 12, '(02</a:t>
            </a:r>
            <a:r>
              <a:rPr lang="en-US" altLang="ko-KR" sz="1600" dirty="0"/>
              <a:t>)') </a:t>
            </a:r>
            <a:r>
              <a:rPr lang="en-US" altLang="ko-KR" sz="1600" dirty="0">
                <a:sym typeface="Wingdings" pitchFamily="2" charset="2"/>
              </a:rPr>
              <a:t> (02)111-1111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6" y="3212976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RPAD</a:t>
            </a:r>
            <a:r>
              <a:rPr lang="en-US" altLang="ko-KR" sz="1600" dirty="0"/>
              <a:t>('111-1111', 12, '(02)')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111-1111</a:t>
            </a:r>
            <a:r>
              <a:rPr lang="en-US" altLang="ko-KR" sz="1600" dirty="0">
                <a:sym typeface="Wingdings" pitchFamily="2" charset="2"/>
              </a:rPr>
              <a:t>(02)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48072" y="364502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REPLACE</a:t>
            </a:r>
            <a:r>
              <a:rPr lang="en-US" altLang="ko-KR" sz="1600" dirty="0"/>
              <a:t>(char, search_str, replace_str) :  char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search_str</a:t>
            </a:r>
            <a:r>
              <a:rPr lang="ko-KR" altLang="en-US" sz="1600" dirty="0"/>
              <a:t>을 찾아 이를 </a:t>
            </a:r>
            <a:r>
              <a:rPr lang="en-US" altLang="ko-KR" sz="1600" dirty="0" err="1"/>
              <a:t>replace_str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대체한 </a:t>
            </a:r>
            <a:r>
              <a:rPr lang="ko-KR" altLang="en-US" sz="1600" dirty="0"/>
              <a:t>결과를 </a:t>
            </a:r>
            <a:r>
              <a:rPr lang="ko-KR" altLang="en-US" sz="1600" dirty="0"/>
              <a:t>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7529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6" y="4264060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REPLACE('</a:t>
            </a:r>
            <a:r>
              <a:rPr lang="ko-KR" altLang="en-US" sz="1600" dirty="0"/>
              <a:t>나는 너를 </a:t>
            </a:r>
            <a:r>
              <a:rPr lang="ko-KR" altLang="en-US" sz="1600" dirty="0"/>
              <a:t>모르는데</a:t>
            </a:r>
            <a:r>
              <a:rPr lang="en-US" altLang="ko-KR" sz="1600" dirty="0"/>
              <a:t>', </a:t>
            </a:r>
            <a:r>
              <a:rPr lang="en-US" altLang="ko-KR" sz="1600" dirty="0"/>
              <a:t>'</a:t>
            </a:r>
            <a:r>
              <a:rPr lang="ko-KR" altLang="en-US" sz="1600" dirty="0"/>
              <a:t>나</a:t>
            </a:r>
            <a:r>
              <a:rPr lang="en-US" altLang="ko-KR" sz="1600" dirty="0"/>
              <a:t>', '</a:t>
            </a:r>
            <a:r>
              <a:rPr lang="ko-KR" altLang="en-US" sz="1600" dirty="0"/>
              <a:t>너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</a:rPr>
              <a:t>너</a:t>
            </a:r>
            <a:r>
              <a:rPr lang="ko-KR" altLang="en-US" sz="1600" dirty="0"/>
              <a:t>는 너를 모르는데</a:t>
            </a:r>
            <a:endParaRPr lang="en-US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4818638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TRANSLATE</a:t>
            </a:r>
            <a:r>
              <a:rPr lang="en-US" altLang="ko-KR" sz="1600" dirty="0"/>
              <a:t>(expr, from_str, to_str</a:t>
            </a:r>
            <a:r>
              <a:rPr lang="en-US" altLang="ko-KR" sz="1600" dirty="0"/>
              <a:t>) :  </a:t>
            </a:r>
            <a:r>
              <a:rPr lang="en-US" altLang="ko-KR" sz="1600" dirty="0"/>
              <a:t>expr</a:t>
            </a:r>
            <a:r>
              <a:rPr lang="ko-KR" altLang="en-US" sz="1600" dirty="0"/>
              <a:t>에서 </a:t>
            </a:r>
            <a:r>
              <a:rPr lang="en-US" altLang="ko-KR" sz="1600" dirty="0"/>
              <a:t>from_str</a:t>
            </a:r>
            <a:r>
              <a:rPr lang="ko-KR" altLang="en-US" sz="1600" dirty="0"/>
              <a:t>에 해당하는 문자를 찾아 </a:t>
            </a:r>
            <a:r>
              <a:rPr lang="en-US" altLang="ko-KR" sz="1600" dirty="0" err="1"/>
              <a:t>to_str</a:t>
            </a:r>
            <a:r>
              <a:rPr lang="ko-KR" altLang="en-US" sz="1600" dirty="0"/>
              <a:t>로 한 글</a:t>
            </a:r>
            <a:r>
              <a:rPr lang="ko-KR" altLang="en-US" sz="1600" dirty="0"/>
              <a:t>자</a:t>
            </a:r>
            <a:r>
              <a:rPr lang="ko-KR" altLang="en-US" sz="1600" dirty="0"/>
              <a:t>씩 </a:t>
            </a:r>
            <a:r>
              <a:rPr lang="ko-KR" altLang="en-US" sz="1600" dirty="0"/>
              <a:t>바꾼 결과 반환</a:t>
            </a:r>
          </a:p>
        </p:txBody>
      </p:sp>
      <p:sp>
        <p:nvSpPr>
          <p:cNvPr id="14" name="순서도: 추출 13"/>
          <p:cNvSpPr/>
          <p:nvPr/>
        </p:nvSpPr>
        <p:spPr>
          <a:xfrm rot="5400000">
            <a:off x="453142" y="49050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46" y="5538718"/>
            <a:ext cx="11228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TRANSLATE('</a:t>
            </a:r>
            <a:r>
              <a:rPr lang="ko-KR" altLang="en-US" sz="1600" dirty="0"/>
              <a:t>나는 너를 </a:t>
            </a:r>
            <a:r>
              <a:rPr lang="ko-KR" altLang="en-US" sz="1600" dirty="0"/>
              <a:t>모르는데</a:t>
            </a:r>
            <a:r>
              <a:rPr lang="en-US" altLang="ko-KR" sz="1600" dirty="0"/>
              <a:t>', </a:t>
            </a:r>
            <a:r>
              <a:rPr lang="en-US" altLang="ko-KR" sz="1600" dirty="0"/>
              <a:t>'</a:t>
            </a:r>
            <a:r>
              <a:rPr lang="ko-KR" altLang="en-US" sz="1600" dirty="0"/>
              <a:t>나는</a:t>
            </a:r>
            <a:r>
              <a:rPr lang="en-US" altLang="ko-KR" sz="1600" dirty="0"/>
              <a:t>', '</a:t>
            </a:r>
            <a:r>
              <a:rPr lang="ko-KR" altLang="en-US" sz="1600" dirty="0"/>
              <a:t>너를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너를</a:t>
            </a:r>
            <a:r>
              <a:rPr lang="ko-KR" altLang="en-US" sz="1600" dirty="0">
                <a:sym typeface="Wingdings" pitchFamily="2" charset="2"/>
              </a:rPr>
              <a:t> 너를 </a:t>
            </a:r>
            <a:r>
              <a:rPr lang="ko-KR" altLang="en-US" sz="1600" dirty="0" err="1">
                <a:sym typeface="Wingdings" pitchFamily="2" charset="2"/>
              </a:rPr>
              <a:t>모르</a:t>
            </a:r>
            <a:r>
              <a:rPr lang="ko-KR" altLang="en-US" sz="1600" b="1" dirty="0" err="1">
                <a:solidFill>
                  <a:srgbClr val="FF0000"/>
                </a:solidFill>
                <a:sym typeface="Wingdings" pitchFamily="2" charset="2"/>
              </a:rPr>
              <a:t>를</a:t>
            </a:r>
            <a:r>
              <a:rPr lang="ko-KR" altLang="en-US" sz="1600" dirty="0" err="1">
                <a:sym typeface="Wingdings" pitchFamily="2" charset="2"/>
              </a:rPr>
              <a:t>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309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STRING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9754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LENGTH</a:t>
            </a:r>
            <a:r>
              <a:rPr lang="en-US" altLang="ko-KR" sz="1600" dirty="0"/>
              <a:t>( chr) :  </a:t>
            </a:r>
            <a:r>
              <a:rPr lang="ko-KR" altLang="en-US" sz="1600" dirty="0"/>
              <a:t>문자열의 길이 반환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30618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INSTR</a:t>
            </a:r>
            <a:r>
              <a:rPr lang="en-US" altLang="ko-KR" sz="1600" dirty="0"/>
              <a:t>(str, substr, pos, occur) </a:t>
            </a:r>
            <a:r>
              <a:rPr lang="en-US" altLang="ko-KR" sz="1600" dirty="0"/>
              <a:t>: </a:t>
            </a:r>
            <a:r>
              <a:rPr lang="en-US" altLang="ko-KR" sz="1600" dirty="0"/>
              <a:t>str</a:t>
            </a:r>
            <a:r>
              <a:rPr lang="ko-KR" altLang="en-US" sz="1600" dirty="0"/>
              <a:t>에서 </a:t>
            </a:r>
            <a:r>
              <a:rPr lang="en-US" altLang="ko-KR" sz="1600" dirty="0"/>
              <a:t>substr</a:t>
            </a:r>
            <a:r>
              <a:rPr lang="ko-KR" altLang="en-US" sz="1600" dirty="0"/>
              <a:t>과 일치하는 위치를 반환</a:t>
            </a:r>
            <a:r>
              <a:rPr lang="en-US" altLang="ko-KR" sz="1600" dirty="0"/>
              <a:t>, pos</a:t>
            </a:r>
            <a:r>
              <a:rPr lang="ko-KR" altLang="en-US" sz="1600" dirty="0"/>
              <a:t>는 시작위치</a:t>
            </a:r>
            <a:r>
              <a:rPr lang="en-US" altLang="ko-KR" sz="1600" dirty="0"/>
              <a:t>, </a:t>
            </a:r>
            <a:r>
              <a:rPr lang="en-US" altLang="ko-KR" sz="1600" dirty="0"/>
              <a:t>occur</a:t>
            </a:r>
            <a:r>
              <a:rPr lang="ko-KR" altLang="en-US" sz="1600" dirty="0"/>
              <a:t>은 몇 번째 일치하는지를 명시</a:t>
            </a:r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3" y="2370366"/>
            <a:ext cx="113069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/>
              <a:t>LPAD('111-1111', 12, '(02</a:t>
            </a:r>
            <a:r>
              <a:rPr lang="en-US" altLang="ko-KR" sz="1600" dirty="0"/>
              <a:t>)') </a:t>
            </a:r>
            <a:r>
              <a:rPr lang="en-US" altLang="ko-KR" sz="1600" dirty="0">
                <a:sym typeface="Wingdings" pitchFamily="2" charset="2"/>
              </a:rPr>
              <a:t> (02)111-1111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1845" y="3407514"/>
            <a:ext cx="113069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LENGTH('</a:t>
            </a:r>
            <a:r>
              <a:rPr lang="ko-KR" altLang="en-US" sz="1600" dirty="0"/>
              <a:t>대한민국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/>
              <a:t>4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48072" y="402655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LENGTHB</a:t>
            </a:r>
            <a:r>
              <a:rPr lang="en-US" altLang="ko-KR" sz="1600" dirty="0"/>
              <a:t>( chr) :  </a:t>
            </a:r>
            <a:r>
              <a:rPr lang="ko-KR" altLang="en-US" sz="1600" dirty="0"/>
              <a:t>문자열의 </a:t>
            </a:r>
            <a:r>
              <a:rPr lang="en-US" altLang="ko-KR" sz="1600" dirty="0"/>
              <a:t>BYTE</a:t>
            </a:r>
            <a:r>
              <a:rPr lang="ko-KR" altLang="en-US" sz="1600" dirty="0"/>
              <a:t>수 반환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411296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845" y="4458598"/>
            <a:ext cx="113069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LENGTHB('</a:t>
            </a:r>
            <a:r>
              <a:rPr lang="ko-KR" altLang="en-US" sz="1600" dirty="0"/>
              <a:t>대한민국</a:t>
            </a:r>
            <a:r>
              <a:rPr lang="en-US" altLang="ko-KR" sz="1600" dirty="0"/>
              <a:t>')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en-US" altLang="ko-KR" sz="1600" dirty="0">
                <a:sym typeface="Wingdings" pitchFamily="2" charset="2"/>
              </a:rPr>
              <a:t>8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626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2"/>
            <a:ext cx="12192000" cy="3853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개요와 </a:t>
            </a:r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2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DATE &amp; TIME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976" y="1532916"/>
            <a:ext cx="72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>
              <a:spcBef>
                <a:spcPts val="1000"/>
              </a:spcBef>
              <a:buClr>
                <a:srgbClr val="4BB0A0"/>
              </a:buClr>
            </a:pPr>
            <a:r>
              <a:rPr lang="ko-KR" altLang="en-US" dirty="0"/>
              <a:t>날짜 및 시간 함수</a:t>
            </a:r>
          </a:p>
        </p:txBody>
      </p:sp>
      <p:sp>
        <p:nvSpPr>
          <p:cNvPr id="8" name="순서도: 추출 7"/>
          <p:cNvSpPr/>
          <p:nvPr/>
        </p:nvSpPr>
        <p:spPr>
          <a:xfrm rot="5400000">
            <a:off x="470560" y="16502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2111" y="1998238"/>
            <a:ext cx="11306712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DATE( ), TIME( )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</a:rPr>
              <a:t>DATETIME </a:t>
            </a:r>
            <a:r>
              <a:rPr lang="ko-KR" altLang="en-US" sz="1400" dirty="0">
                <a:solidFill>
                  <a:prstClr val="black"/>
                </a:solidFill>
              </a:rPr>
              <a:t>형식에서 연</a:t>
            </a:r>
            <a:r>
              <a:rPr lang="en-US" altLang="ko-KR" sz="1400" dirty="0">
                <a:solidFill>
                  <a:prstClr val="black"/>
                </a:solidFill>
              </a:rPr>
              <a:t>-</a:t>
            </a:r>
            <a:r>
              <a:rPr lang="ko-KR" altLang="en-US" sz="1400" dirty="0">
                <a:solidFill>
                  <a:prstClr val="black"/>
                </a:solidFill>
              </a:rPr>
              <a:t>월</a:t>
            </a:r>
            <a:r>
              <a:rPr lang="en-US" altLang="ko-KR" sz="1400" dirty="0">
                <a:solidFill>
                  <a:prstClr val="black"/>
                </a:solidFill>
              </a:rPr>
              <a:t>-</a:t>
            </a:r>
            <a:r>
              <a:rPr lang="ko-KR" altLang="en-US" sz="1400" dirty="0">
                <a:solidFill>
                  <a:prstClr val="black"/>
                </a:solidFill>
              </a:rPr>
              <a:t>일 및 시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분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초만 추출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DATEDIFF(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1, 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2), TIMEDIFF(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1 </a:t>
            </a:r>
            <a:r>
              <a:rPr lang="ko-KR" altLang="en-US" sz="1400" dirty="0">
                <a:solidFill>
                  <a:prstClr val="black"/>
                </a:solidFill>
              </a:rPr>
              <a:t>또는 시간</a:t>
            </a:r>
            <a:r>
              <a:rPr lang="en-US" altLang="ko-KR" sz="1400" dirty="0">
                <a:solidFill>
                  <a:prstClr val="black"/>
                </a:solidFill>
              </a:rPr>
              <a:t>1, 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1 </a:t>
            </a:r>
            <a:r>
              <a:rPr lang="ko-KR" altLang="en-US" sz="1400" dirty="0">
                <a:solidFill>
                  <a:prstClr val="black"/>
                </a:solidFill>
              </a:rPr>
              <a:t>또는 시간</a:t>
            </a:r>
            <a:r>
              <a:rPr lang="en-US" altLang="ko-KR" sz="1400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</a:rPr>
              <a:t>DATEDIFF( )</a:t>
            </a:r>
            <a:r>
              <a:rPr lang="ko-KR" altLang="en-US" sz="1400" dirty="0">
                <a:solidFill>
                  <a:prstClr val="black"/>
                </a:solidFill>
              </a:rPr>
              <a:t>는 날짜</a:t>
            </a:r>
            <a:r>
              <a:rPr lang="en-US" altLang="ko-KR" sz="1400" dirty="0">
                <a:solidFill>
                  <a:prstClr val="black"/>
                </a:solidFill>
              </a:rPr>
              <a:t>1-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2</a:t>
            </a:r>
            <a:r>
              <a:rPr lang="ko-KR" altLang="en-US" sz="1400" dirty="0">
                <a:solidFill>
                  <a:prstClr val="black"/>
                </a:solidFill>
              </a:rPr>
              <a:t>의 일수를 결과로 구함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DAYOFWEEK(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), MONTHNAME( ), DAYOFYEAR(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요일</a:t>
            </a:r>
            <a:r>
              <a:rPr lang="en-US" altLang="ko-KR" sz="1400" dirty="0">
                <a:solidFill>
                  <a:prstClr val="black"/>
                </a:solidFill>
              </a:rPr>
              <a:t>(1:</a:t>
            </a:r>
            <a:r>
              <a:rPr lang="ko-KR" altLang="en-US" sz="1400" dirty="0">
                <a:solidFill>
                  <a:prstClr val="black"/>
                </a:solidFill>
              </a:rPr>
              <a:t>일</a:t>
            </a:r>
            <a:r>
              <a:rPr lang="en-US" altLang="ko-KR" sz="1400" dirty="0">
                <a:solidFill>
                  <a:prstClr val="black"/>
                </a:solidFill>
              </a:rPr>
              <a:t>, 2:</a:t>
            </a:r>
            <a:r>
              <a:rPr lang="ko-KR" altLang="en-US" sz="1400" dirty="0">
                <a:solidFill>
                  <a:prstClr val="black"/>
                </a:solidFill>
              </a:rPr>
              <a:t>월</a:t>
            </a:r>
            <a:r>
              <a:rPr lang="en-US" altLang="ko-KR" sz="1400" dirty="0">
                <a:solidFill>
                  <a:prstClr val="black"/>
                </a:solidFill>
              </a:rPr>
              <a:t>~7:</a:t>
            </a:r>
            <a:r>
              <a:rPr lang="ko-KR" altLang="en-US" sz="1400" dirty="0">
                <a:solidFill>
                  <a:prstClr val="black"/>
                </a:solidFill>
              </a:rPr>
              <a:t>토</a:t>
            </a:r>
            <a:r>
              <a:rPr lang="en-US" altLang="ko-KR" sz="1400" dirty="0">
                <a:solidFill>
                  <a:prstClr val="black"/>
                </a:solidFill>
              </a:rPr>
              <a:t>) </a:t>
            </a:r>
            <a:r>
              <a:rPr lang="ko-KR" altLang="en-US" sz="1400" dirty="0">
                <a:solidFill>
                  <a:prstClr val="black"/>
                </a:solidFill>
              </a:rPr>
              <a:t>및 </a:t>
            </a:r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년 중 몇 번째 날짜인지 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LAST_DAY(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주어진 날짜의 마지막 날짜를 </a:t>
            </a:r>
            <a:r>
              <a:rPr lang="ko-KR" altLang="en-US" sz="1400" dirty="0">
                <a:solidFill>
                  <a:prstClr val="black"/>
                </a:solidFill>
              </a:rPr>
              <a:t>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2"/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MAKEDATE(</a:t>
            </a:r>
            <a:r>
              <a:rPr lang="ko-KR" altLang="en-US" sz="1400" dirty="0">
                <a:solidFill>
                  <a:prstClr val="black"/>
                </a:solidFill>
              </a:rPr>
              <a:t>연도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정수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연도에서 정수만큼 지난 날짜 구함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MAKETIME(</a:t>
            </a:r>
            <a:r>
              <a:rPr lang="ko-KR" altLang="en-US" sz="1400" dirty="0">
                <a:solidFill>
                  <a:prstClr val="black"/>
                </a:solidFill>
              </a:rPr>
              <a:t>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초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초를 이용해서 ‘시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분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초’의 </a:t>
            </a:r>
            <a:r>
              <a:rPr lang="en-US" altLang="ko-KR" sz="1400" dirty="0">
                <a:solidFill>
                  <a:prstClr val="black"/>
                </a:solidFill>
              </a:rPr>
              <a:t>TIME </a:t>
            </a:r>
            <a:r>
              <a:rPr lang="ko-KR" altLang="en-US" sz="1400" dirty="0">
                <a:solidFill>
                  <a:prstClr val="black"/>
                </a:solidFill>
              </a:rPr>
              <a:t>형식 만듦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PERIOD_ADD(</a:t>
            </a:r>
            <a:r>
              <a:rPr lang="ko-KR" altLang="en-US" sz="1400" dirty="0">
                <a:solidFill>
                  <a:prstClr val="black"/>
                </a:solidFill>
              </a:rPr>
              <a:t>연월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</a:rPr>
              <a:t>개월수</a:t>
            </a:r>
            <a:r>
              <a:rPr lang="en-US" altLang="ko-KR" sz="1400" dirty="0">
                <a:solidFill>
                  <a:prstClr val="black"/>
                </a:solidFill>
              </a:rPr>
              <a:t>), PERIOD_DIFF(</a:t>
            </a:r>
            <a:r>
              <a:rPr lang="ko-KR" altLang="en-US" sz="1400" dirty="0">
                <a:solidFill>
                  <a:prstClr val="black"/>
                </a:solidFill>
              </a:rPr>
              <a:t>연월</a:t>
            </a:r>
            <a:r>
              <a:rPr lang="en-US" altLang="ko-KR" sz="1400" dirty="0">
                <a:solidFill>
                  <a:prstClr val="black"/>
                </a:solidFill>
              </a:rPr>
              <a:t>1, </a:t>
            </a:r>
            <a:r>
              <a:rPr lang="ko-KR" altLang="en-US" sz="1400" dirty="0">
                <a:solidFill>
                  <a:prstClr val="black"/>
                </a:solidFill>
              </a:rPr>
              <a:t>연월</a:t>
            </a:r>
            <a:r>
              <a:rPr lang="en-US" altLang="ko-KR" sz="1400" dirty="0">
                <a:solidFill>
                  <a:prstClr val="black"/>
                </a:solidFill>
              </a:rPr>
              <a:t>2)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</a:rPr>
              <a:t>PERIOD_ADD( )</a:t>
            </a:r>
            <a:r>
              <a:rPr lang="ko-KR" altLang="en-US" sz="1400" dirty="0">
                <a:solidFill>
                  <a:prstClr val="black"/>
                </a:solidFill>
              </a:rPr>
              <a:t>는 연월에서 개월만큼의 개월이 지난 연월 구함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</a:rPr>
              <a:t>PERIOD_DIFF( )</a:t>
            </a:r>
            <a:r>
              <a:rPr lang="ko-KR" altLang="en-US" sz="1400" dirty="0">
                <a:solidFill>
                  <a:prstClr val="black"/>
                </a:solidFill>
              </a:rPr>
              <a:t>는 연월</a:t>
            </a:r>
            <a:r>
              <a:rPr lang="en-US" altLang="ko-KR" sz="1400" dirty="0">
                <a:solidFill>
                  <a:prstClr val="black"/>
                </a:solidFill>
              </a:rPr>
              <a:t>1-</a:t>
            </a:r>
            <a:r>
              <a:rPr lang="ko-KR" altLang="en-US" sz="1400" dirty="0">
                <a:solidFill>
                  <a:prstClr val="black"/>
                </a:solidFill>
              </a:rPr>
              <a:t>연월</a:t>
            </a:r>
            <a:r>
              <a:rPr lang="en-US" altLang="ko-KR" sz="1400" dirty="0">
                <a:solidFill>
                  <a:prstClr val="black"/>
                </a:solidFill>
              </a:rPr>
              <a:t>2</a:t>
            </a:r>
            <a:r>
              <a:rPr lang="ko-KR" altLang="en-US" sz="1400" dirty="0">
                <a:solidFill>
                  <a:prstClr val="black"/>
                </a:solidFill>
              </a:rPr>
              <a:t>의 </a:t>
            </a:r>
            <a:r>
              <a:rPr lang="ko-KR" altLang="en-US" sz="1400" dirty="0" err="1">
                <a:solidFill>
                  <a:prstClr val="black"/>
                </a:solidFill>
              </a:rPr>
              <a:t>개월수</a:t>
            </a:r>
            <a:r>
              <a:rPr lang="ko-KR" altLang="en-US" sz="1400" dirty="0">
                <a:solidFill>
                  <a:prstClr val="black"/>
                </a:solidFill>
              </a:rPr>
              <a:t> 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QUARTER(</a:t>
            </a:r>
            <a:r>
              <a:rPr lang="ko-KR" altLang="en-US" sz="1400" dirty="0">
                <a:solidFill>
                  <a:prstClr val="black"/>
                </a:solidFill>
              </a:rPr>
              <a:t>날짜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날짜가 </a:t>
            </a:r>
            <a:r>
              <a:rPr lang="en-US" altLang="ko-KR" sz="1400" dirty="0">
                <a:solidFill>
                  <a:prstClr val="black"/>
                </a:solidFill>
              </a:rPr>
              <a:t>4</a:t>
            </a:r>
            <a:r>
              <a:rPr lang="ko-KR" altLang="en-US" sz="1400" dirty="0">
                <a:solidFill>
                  <a:prstClr val="black"/>
                </a:solidFill>
              </a:rPr>
              <a:t>분기 중에서 몇 분기인지를 구함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TIME_TO_SEC(</a:t>
            </a:r>
            <a:r>
              <a:rPr lang="ko-KR" altLang="en-US" sz="1400" dirty="0">
                <a:solidFill>
                  <a:prstClr val="black"/>
                </a:solidFill>
              </a:rPr>
              <a:t>시간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</a:rPr>
              <a:t>시간을 초 단위로 구함</a:t>
            </a:r>
          </a:p>
          <a:p>
            <a:pPr lvl="2"/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8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GROUP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SUM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전체 합계</a:t>
            </a:r>
            <a:endParaRPr lang="ko-KR" altLang="en-US" sz="1600" dirty="0"/>
          </a:p>
        </p:txBody>
      </p:sp>
      <p:sp>
        <p:nvSpPr>
          <p:cNvPr id="4" name="순서도: 추출 3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COUNT</a:t>
            </a:r>
            <a:r>
              <a:rPr lang="en-US" altLang="ko-KR" sz="1600" dirty="0"/>
              <a:t> : </a:t>
            </a:r>
            <a:r>
              <a:rPr lang="ko-KR" altLang="en-US" sz="1600" dirty="0"/>
              <a:t>쿼리 결과건 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로우</a:t>
            </a:r>
            <a:r>
              <a:rPr lang="ko-KR" altLang="en-US" sz="1600" dirty="0"/>
              <a:t> 수 반환</a:t>
            </a:r>
            <a:endParaRPr lang="ko-KR" altLang="en-US" sz="16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7056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AVG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평균</a:t>
            </a:r>
            <a:endParaRPr lang="ko-KR" altLang="en-US" sz="1600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453142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056" y="330647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MIN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최소값</a:t>
            </a:r>
            <a:endParaRPr lang="ko-KR" altLang="en-US" sz="1600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33928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056" y="38825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MAX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최대값</a:t>
            </a:r>
            <a:endParaRPr lang="ko-KR" altLang="en-US" sz="1600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453142" y="39689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7056" y="445859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VARIANCE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분</a:t>
            </a:r>
            <a:r>
              <a:rPr lang="ko-KR" altLang="en-US" sz="1600" dirty="0"/>
              <a:t>산</a:t>
            </a:r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454500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7056" y="501317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STDDEV</a:t>
            </a:r>
            <a:r>
              <a:rPr lang="en-US" altLang="ko-KR" sz="1600" dirty="0"/>
              <a:t>(expr) : expr</a:t>
            </a:r>
            <a:r>
              <a:rPr lang="ko-KR" altLang="en-US" sz="1600" dirty="0"/>
              <a:t>의 표준편차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50995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2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GROUP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9976" y="14733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GROUP BY </a:t>
            </a:r>
            <a:r>
              <a:rPr lang="ko-KR" altLang="en-US" sz="1600" dirty="0"/>
              <a:t>절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488261" y="2099894"/>
            <a:ext cx="1122535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특정 그룹으로 묶어 데이터 집계 시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WHERE</a:t>
            </a:r>
            <a:r>
              <a:rPr lang="ko-KR" altLang="en-US" sz="1400" dirty="0"/>
              <a:t>와 </a:t>
            </a:r>
            <a:r>
              <a:rPr lang="en-US" altLang="ko-KR" sz="1400" dirty="0"/>
              <a:t>ORDER BY</a:t>
            </a:r>
            <a:r>
              <a:rPr lang="ko-KR" altLang="en-US" sz="1400" dirty="0"/>
              <a:t>절</a:t>
            </a:r>
            <a:r>
              <a:rPr lang="en-US" altLang="ko-KR" sz="1400" dirty="0"/>
              <a:t> </a:t>
            </a:r>
            <a:r>
              <a:rPr lang="ko-KR" altLang="en-US" sz="1400" dirty="0"/>
              <a:t>사이에 위치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집계함수와 함께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</a:t>
            </a:r>
            <a:r>
              <a:rPr lang="ko-KR" altLang="en-US" sz="1400" dirty="0"/>
              <a:t>리스트에서 집계함수를 제외한 모든 컬럼과 </a:t>
            </a:r>
            <a:r>
              <a:rPr lang="ko-KR" altLang="en-US" sz="1400" dirty="0"/>
              <a:t>표현식은</a:t>
            </a:r>
            <a:r>
              <a:rPr lang="en-US" altLang="ko-KR" sz="1400" dirty="0"/>
              <a:t>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절에 명시해야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76437" y="154483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976" y="463469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HAVING</a:t>
            </a:r>
            <a:r>
              <a:rPr lang="en-US" altLang="ko-KR" sz="1600" dirty="0"/>
              <a:t> </a:t>
            </a:r>
            <a:r>
              <a:rPr lang="ko-KR" altLang="en-US" sz="1600" dirty="0"/>
              <a:t>절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88261" y="5261281"/>
            <a:ext cx="1122535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GROUP BY</a:t>
            </a:r>
            <a:r>
              <a:rPr lang="ko-KR" altLang="en-US" sz="1400" dirty="0"/>
              <a:t>절 다음에 위치해 </a:t>
            </a:r>
            <a:r>
              <a:rPr lang="en-US" altLang="ko-KR" sz="1400" dirty="0"/>
              <a:t>GROUP BY</a:t>
            </a:r>
            <a:r>
              <a:rPr lang="ko-KR" altLang="en-US" sz="1400" dirty="0"/>
              <a:t>한 결과를 대상으로 다시 필터를 거는 </a:t>
            </a:r>
            <a:r>
              <a:rPr lang="ko-KR" altLang="en-US" sz="1400" dirty="0"/>
              <a:t>역할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HAVING </a:t>
            </a:r>
            <a:r>
              <a:rPr lang="ko-KR" altLang="en-US" sz="1400" dirty="0"/>
              <a:t>다음에는 </a:t>
            </a:r>
            <a:r>
              <a:rPr lang="en-US" altLang="ko-KR" sz="1400" dirty="0"/>
              <a:t>SELECT </a:t>
            </a:r>
            <a:r>
              <a:rPr lang="ko-KR" altLang="en-US" sz="1400" dirty="0"/>
              <a:t>리스트에 사용했던 집계함수를 이용한 조건을 명시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23" name="순서도: 추출 22"/>
          <p:cNvSpPr/>
          <p:nvPr/>
        </p:nvSpPr>
        <p:spPr>
          <a:xfrm rot="5400000">
            <a:off x="376437" y="4706218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7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ROLLUP &amp; CUBE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0271" y="13946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ROLLUP </a:t>
            </a:r>
            <a:r>
              <a:rPr lang="en-US" altLang="ko-KR" sz="1600" dirty="0"/>
              <a:t>(expr1, expr2, ...)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7440" y="1949228"/>
            <a:ext cx="1154875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절에서 사용됨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expr</a:t>
            </a:r>
            <a:r>
              <a:rPr lang="ko-KR" altLang="en-US" sz="1400" dirty="0"/>
              <a:t>로 명시한 표현식을 기준으로 집계한 결과</a:t>
            </a:r>
            <a:r>
              <a:rPr lang="en-US" altLang="ko-KR" sz="1400" dirty="0"/>
              <a:t>,</a:t>
            </a:r>
            <a:r>
              <a:rPr lang="ko-KR" altLang="en-US" sz="1400" dirty="0"/>
              <a:t> 추가 정보</a:t>
            </a:r>
            <a:r>
              <a:rPr lang="en-US" altLang="ko-KR" sz="1400" dirty="0"/>
              <a:t> </a:t>
            </a:r>
            <a:r>
              <a:rPr lang="ko-KR" altLang="en-US" sz="1400" dirty="0"/>
              <a:t>집계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expr</a:t>
            </a:r>
            <a:r>
              <a:rPr lang="ko-KR" altLang="en-US" sz="1400" dirty="0"/>
              <a:t>로 명시한 표현식 수와 순서에 따라 레벨 별로 집계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expr </a:t>
            </a:r>
            <a:r>
              <a:rPr lang="ko-KR" altLang="en-US" sz="1400" dirty="0"/>
              <a:t>개수가 </a:t>
            </a:r>
            <a:r>
              <a:rPr lang="en-US" altLang="ko-KR" sz="1400" dirty="0"/>
              <a:t>n</a:t>
            </a:r>
            <a:r>
              <a:rPr lang="ko-KR" altLang="en-US" sz="1400" dirty="0"/>
              <a:t>개 라면</a:t>
            </a:r>
            <a:r>
              <a:rPr lang="en-US" altLang="ko-KR" sz="1400" dirty="0"/>
              <a:t>, n+1 </a:t>
            </a:r>
            <a:r>
              <a:rPr lang="ko-KR" altLang="en-US" sz="1400" dirty="0"/>
              <a:t>레벨까지</a:t>
            </a:r>
            <a:r>
              <a:rPr lang="en-US" altLang="ko-KR" sz="1400" dirty="0"/>
              <a:t>, </a:t>
            </a:r>
            <a:r>
              <a:rPr lang="ko-KR" altLang="en-US" sz="1400" dirty="0"/>
              <a:t>하위에서 상위 레벨 순으로 집계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371236" y="1466173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5069" y="419657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CUBE </a:t>
            </a:r>
            <a:r>
              <a:rPr lang="en-US" altLang="ko-KR" sz="1600" dirty="0"/>
              <a:t>(expr1, expr2, ...)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92238" y="4751153"/>
            <a:ext cx="1155395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절에서 사용됨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명시한 표현식 개수에 따라 가능한 모든 조합별로 </a:t>
            </a:r>
            <a:r>
              <a:rPr lang="ko-KR" altLang="en-US" sz="1400" dirty="0"/>
              <a:t>집계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expr </a:t>
            </a:r>
            <a:r>
              <a:rPr lang="ko-KR" altLang="en-US" sz="1400" dirty="0"/>
              <a:t>개수가 </a:t>
            </a:r>
            <a:r>
              <a:rPr lang="en-US" altLang="ko-KR" sz="1400" dirty="0"/>
              <a:t>3</a:t>
            </a:r>
            <a:r>
              <a:rPr lang="ko-KR" altLang="en-US" sz="1400" dirty="0"/>
              <a:t>이면</a:t>
            </a:r>
            <a:r>
              <a:rPr lang="en-US" altLang="ko-KR" sz="1400" dirty="0"/>
              <a:t> 2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승</a:t>
            </a:r>
            <a:r>
              <a:rPr lang="en-US" altLang="ko-KR" sz="1400" dirty="0"/>
              <a:t>, </a:t>
            </a:r>
            <a:r>
              <a:rPr lang="ko-KR" altLang="en-US" sz="1400" dirty="0"/>
              <a:t>즉 총 </a:t>
            </a:r>
            <a:r>
              <a:rPr lang="en-US" altLang="ko-KR" sz="1400" dirty="0"/>
              <a:t>8</a:t>
            </a:r>
            <a:r>
              <a:rPr lang="ko-KR" altLang="en-US" sz="1400" dirty="0"/>
              <a:t>가지 종류로 집계됨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366034" y="426810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3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SET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472" y="138481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UNION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402641" y="1995139"/>
            <a:ext cx="1149439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집합의 합집합</a:t>
            </a:r>
            <a:r>
              <a:rPr lang="en-US" altLang="ko-KR" sz="1400" dirty="0"/>
              <a:t> </a:t>
            </a:r>
            <a:r>
              <a:rPr lang="ko-KR" altLang="en-US" sz="1400" dirty="0"/>
              <a:t>개념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두 개 이상의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쿼리를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결과가 중복될 경우 </a:t>
            </a:r>
            <a:r>
              <a:rPr lang="en-US" altLang="ko-KR" sz="1400" dirty="0"/>
              <a:t>UNION </a:t>
            </a:r>
            <a:r>
              <a:rPr lang="ko-KR" altLang="en-US" sz="1400" dirty="0"/>
              <a:t>연산 결과는 한 로우만 반환됨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376437" y="145634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472" y="372489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UNION ALL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402641" y="4335219"/>
            <a:ext cx="1149439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UNION</a:t>
            </a:r>
            <a:r>
              <a:rPr lang="ko-KR" altLang="en-US" sz="1400" dirty="0"/>
              <a:t>과 유사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결과가 중복될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중복되는 건까지 모두 반환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376437" y="3796418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23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SET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271" y="143685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INTERSECT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2238" y="1880025"/>
            <a:ext cx="1152445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집합의 교집합 개념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두 개 이상의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쿼리를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</a:t>
            </a:r>
            <a:r>
              <a:rPr lang="ko-KR" altLang="en-US" sz="1400" dirty="0"/>
              <a:t>결과 중  공통된 항목만 추출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12" name="순서도: 추출 11"/>
          <p:cNvSpPr/>
          <p:nvPr/>
        </p:nvSpPr>
        <p:spPr>
          <a:xfrm rot="5400000">
            <a:off x="371236" y="150837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0272" y="388680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MINUS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92238" y="4329983"/>
            <a:ext cx="1152445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집합의 차</a:t>
            </a:r>
            <a:r>
              <a:rPr lang="ko-KR" altLang="en-US" sz="1400" dirty="0"/>
              <a:t>집합 </a:t>
            </a:r>
            <a:r>
              <a:rPr lang="ko-KR" altLang="en-US" sz="1400" dirty="0"/>
              <a:t>개념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두 개 이상의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쿼리를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</a:t>
            </a:r>
            <a:r>
              <a:rPr lang="ko-KR" altLang="en-US" sz="1400" dirty="0"/>
              <a:t>결과 중  중복된 건을 제외한 선행 쿼리 결과 추출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1237" y="3958333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09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SET FUNCTION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472" y="157657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집합 연산자 제한사항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2641" y="2186905"/>
            <a:ext cx="114939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쿼리의</a:t>
            </a:r>
            <a:r>
              <a:rPr lang="en-US" altLang="ko-KR" sz="1400" dirty="0"/>
              <a:t> SELECT </a:t>
            </a:r>
            <a:r>
              <a:rPr lang="ko-KR" altLang="en-US" sz="1400" dirty="0"/>
              <a:t>리스트 개수와 데이터 타입이 일치해야 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ORDER BY </a:t>
            </a:r>
            <a:r>
              <a:rPr lang="ko-KR" altLang="en-US" sz="1400" dirty="0"/>
              <a:t>절은 맨 마지막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쿼리에만 명시 가능함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BLOB, CLOB, BFILE </a:t>
            </a:r>
            <a:r>
              <a:rPr lang="ko-KR" altLang="en-US" sz="1400" dirty="0"/>
              <a:t>같은 </a:t>
            </a:r>
            <a:r>
              <a:rPr lang="en-US" altLang="ko-KR" sz="1400" dirty="0"/>
              <a:t>LOB </a:t>
            </a:r>
            <a:r>
              <a:rPr lang="ko-KR" altLang="en-US" sz="1400" dirty="0"/>
              <a:t>타입 컬럼은 집합 연산자 사용 불가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UNION, INTERSECT, MINUS </a:t>
            </a:r>
            <a:r>
              <a:rPr lang="ko-KR" altLang="en-US" sz="1400" dirty="0"/>
              <a:t>연산자는 </a:t>
            </a:r>
            <a:r>
              <a:rPr lang="en-US" altLang="ko-KR" sz="1400" dirty="0"/>
              <a:t>LONG</a:t>
            </a:r>
            <a:r>
              <a:rPr lang="ko-KR" altLang="en-US" sz="1400" dirty="0"/>
              <a:t>형 컬럼에는 </a:t>
            </a:r>
            <a:r>
              <a:rPr lang="ko-KR" altLang="en-US" sz="1400" dirty="0"/>
              <a:t>사용 불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pPr fontAlgn="base"/>
            <a:endParaRPr lang="en-US" altLang="ko-KR" sz="1400" dirty="0"/>
          </a:p>
        </p:txBody>
      </p:sp>
      <p:sp>
        <p:nvSpPr>
          <p:cNvPr id="12" name="순서도: 추출 11"/>
          <p:cNvSpPr/>
          <p:nvPr/>
        </p:nvSpPr>
        <p:spPr>
          <a:xfrm rot="5400000">
            <a:off x="376437" y="164810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80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3144976"/>
            <a:ext cx="121920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JOIN &amp; SUB QUERY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66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9976" y="223912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조인이란</a:t>
            </a:r>
            <a:r>
              <a:rPr lang="en-US" altLang="ko-KR" sz="1600" b="1" dirty="0"/>
              <a:t>?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98475" y="404915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조인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연산자에 따른 구분 </a:t>
            </a:r>
            <a:r>
              <a:rPr lang="en-US" altLang="ko-KR" sz="1600" dirty="0"/>
              <a:t>: INNER JOIN, OUTER JOIN, CROSS JOIN</a:t>
            </a:r>
            <a:endParaRPr lang="ko-KR" altLang="en-US" sz="1600" b="1" dirty="0"/>
          </a:p>
        </p:txBody>
      </p:sp>
      <p:sp>
        <p:nvSpPr>
          <p:cNvPr id="12" name="순서도: 추출 11"/>
          <p:cNvSpPr/>
          <p:nvPr/>
        </p:nvSpPr>
        <p:spPr>
          <a:xfrm rot="5400000">
            <a:off x="804561" y="413556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8475" y="462522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조인대상에 따른 구분</a:t>
            </a:r>
            <a:r>
              <a:rPr lang="en-US" altLang="ko-KR" sz="1600" dirty="0"/>
              <a:t> : </a:t>
            </a:r>
            <a:r>
              <a:rPr lang="en-US" altLang="ko-KR" sz="1600" b="1" dirty="0"/>
              <a:t>SELF JOIN</a:t>
            </a:r>
            <a:endParaRPr lang="ko-KR" altLang="en-US" sz="1600" b="1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804561" y="471163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376438" y="231065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76437" y="356317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5471" y="3506171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조인의 종류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998475" y="287958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테이블</a:t>
            </a:r>
            <a:r>
              <a:rPr lang="en-US" altLang="ko-KR" sz="1600" dirty="0"/>
              <a:t>(</a:t>
            </a:r>
            <a:r>
              <a:rPr lang="ko-KR" altLang="en-US" sz="1600" dirty="0"/>
              <a:t>혹은 </a:t>
            </a:r>
            <a:r>
              <a:rPr lang="ko-KR" altLang="en-US" sz="1600" dirty="0" err="1"/>
              <a:t>뷰</a:t>
            </a:r>
            <a:r>
              <a:rPr lang="en-US" altLang="ko-KR" sz="1600" dirty="0"/>
              <a:t>)</a:t>
            </a:r>
            <a:r>
              <a:rPr lang="ko-KR" altLang="en-US" sz="1600" dirty="0"/>
              <a:t>간의 관계를 맺는 방법</a:t>
            </a:r>
          </a:p>
        </p:txBody>
      </p:sp>
      <p:sp>
        <p:nvSpPr>
          <p:cNvPr id="24" name="순서도: 추출 23"/>
          <p:cNvSpPr/>
          <p:nvPr/>
        </p:nvSpPr>
        <p:spPr>
          <a:xfrm rot="5400000">
            <a:off x="804561" y="296599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8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내부조인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764653" y="2659143"/>
            <a:ext cx="1115236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가장 기본적이고 일반적인 조인 </a:t>
            </a:r>
            <a:r>
              <a:rPr lang="ko-KR" altLang="en-US" sz="1400" dirty="0"/>
              <a:t>방법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등호</a:t>
            </a:r>
            <a:r>
              <a:rPr lang="en-US" altLang="ko-KR" sz="1400" dirty="0"/>
              <a:t>(‘=’)</a:t>
            </a:r>
            <a:r>
              <a:rPr lang="ko-KR" altLang="en-US" sz="1400" dirty="0"/>
              <a:t>연산자를 사용해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테이블이나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연결한 </a:t>
            </a:r>
            <a:r>
              <a:rPr lang="ko-KR" altLang="en-US" sz="1400" dirty="0"/>
              <a:t>조인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조인조건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컬럼 단위로 조인조건 기술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a,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WHERE</a:t>
            </a:r>
            <a:r>
              <a:rPr lang="en-US" altLang="ko-KR" sz="1400" b="1" dirty="0"/>
              <a:t>  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….</a:t>
            </a:r>
          </a:p>
          <a:p>
            <a:pPr fontAlgn="base"/>
            <a:endParaRPr lang="en-US" altLang="ko-KR" sz="14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5352" y="217657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동등 조인</a:t>
            </a:r>
            <a:r>
              <a:rPr lang="en-US" altLang="ko-KR" sz="1600" b="1" dirty="0"/>
              <a:t>(EQUI JOIN)</a:t>
            </a:r>
            <a:endParaRPr lang="ko-KR" altLang="en-US" sz="16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1438" y="226298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Database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란</a:t>
            </a:r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7440" y="1402081"/>
            <a:ext cx="8903314" cy="4816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1"/>
            <a:r>
              <a:rPr lang="ko-KR" altLang="en-US" sz="2400" dirty="0">
                <a:latin typeface="+mj-lt"/>
              </a:rPr>
              <a:t>데이터베이스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 </a:t>
            </a:r>
            <a:r>
              <a:rPr lang="ko-KR" altLang="en-US" sz="2400" dirty="0">
                <a:latin typeface="+mj-lt"/>
              </a:rPr>
              <a:t>‘데이터의 집합</a:t>
            </a:r>
            <a:r>
              <a:rPr lang="ko-KR" altLang="en-US" sz="2400" dirty="0">
                <a:latin typeface="+mj-lt"/>
              </a:rPr>
              <a:t>’</a:t>
            </a:r>
            <a:endParaRPr lang="en-US" altLang="ko-KR" sz="24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여러 </a:t>
            </a:r>
            <a:r>
              <a:rPr lang="ko-KR" altLang="en-US" sz="2400" dirty="0">
                <a:latin typeface="+mj-lt"/>
              </a:rPr>
              <a:t>명의 사용자나 응용프로그램이 </a:t>
            </a:r>
            <a:r>
              <a:rPr lang="ko-KR" altLang="en-US" sz="2400" dirty="0">
                <a:latin typeface="+mj-lt"/>
              </a:rPr>
              <a:t>공유</a:t>
            </a:r>
            <a:endParaRPr lang="en-US" altLang="ko-KR" sz="2400" dirty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하는 </a:t>
            </a:r>
            <a:r>
              <a:rPr lang="ko-KR" altLang="en-US" sz="2400" dirty="0">
                <a:latin typeface="+mj-lt"/>
              </a:rPr>
              <a:t>데이터들</a:t>
            </a: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동시에 접근 가능해야</a:t>
            </a: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‘데이터의 저장 공간’ 자체</a:t>
            </a:r>
            <a:endParaRPr lang="en-US" altLang="ko-KR" sz="2400" dirty="0">
              <a:latin typeface="+mj-lt"/>
            </a:endParaRPr>
          </a:p>
          <a:p>
            <a:pPr lvl="2">
              <a:lnSpc>
                <a:spcPct val="150000"/>
              </a:lnSpc>
            </a:pPr>
            <a:endParaRPr lang="en-US" altLang="ko-KR" sz="2400" dirty="0">
              <a:latin typeface="+mj-lt"/>
            </a:endParaRPr>
          </a:p>
          <a:p>
            <a:pPr lvl="1"/>
            <a:r>
              <a:rPr lang="en-US" altLang="ko-KR" sz="2400" dirty="0">
                <a:latin typeface="+mj-lt"/>
              </a:rPr>
              <a:t>DBMS</a:t>
            </a: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데이터베이스를 관리</a:t>
            </a:r>
            <a:r>
              <a:rPr lang="en-US" altLang="ko-KR" sz="2400" dirty="0">
                <a:latin typeface="+mj-lt"/>
              </a:rPr>
              <a:t>·</a:t>
            </a:r>
            <a:r>
              <a:rPr lang="ko-KR" altLang="en-US" sz="2400" dirty="0">
                <a:latin typeface="+mj-lt"/>
              </a:rPr>
              <a:t>운영하는 역할</a:t>
            </a:r>
          </a:p>
        </p:txBody>
      </p:sp>
      <p:pic>
        <p:nvPicPr>
          <p:cNvPr id="7" name="Picture 6" descr="영역 넓히는 오픈소스 DB ...오라클 전성시대 “굿바이” - 디지털데일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75" y="1481229"/>
            <a:ext cx="4336869" cy="485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6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26571" y="4408449"/>
            <a:ext cx="1137989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</a:t>
            </a:r>
          </a:p>
          <a:p>
            <a:r>
              <a:rPr lang="en-US" altLang="ko-KR" sz="1400" dirty="0"/>
              <a:t>    WHERE</a:t>
            </a:r>
            <a:r>
              <a:rPr lang="en-US" altLang="ko-KR" sz="1400" b="1" dirty="0"/>
              <a:t>  </a:t>
            </a:r>
            <a:r>
              <a:rPr lang="en-US" altLang="ko-KR" sz="1400" dirty="0"/>
              <a:t>a.col1</a:t>
            </a:r>
            <a:r>
              <a:rPr lang="en-US" altLang="ko-KR" sz="1400" b="1" dirty="0"/>
              <a:t> IN </a:t>
            </a:r>
            <a:r>
              <a:rPr lang="en-US" altLang="ko-KR" sz="1400" dirty="0"/>
              <a:t>( SELECT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WHERE  </a:t>
            </a:r>
            <a:r>
              <a:rPr lang="en-US" altLang="ko-KR" sz="1400" b="1" dirty="0"/>
              <a:t>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);</a:t>
            </a:r>
          </a:p>
          <a:p>
            <a:pPr fontAlgn="base"/>
            <a:r>
              <a:rPr lang="ko-KR" altLang="en-US" sz="1400" dirty="0"/>
              <a:t>● 세미 </a:t>
            </a:r>
            <a:r>
              <a:rPr lang="ko-KR" altLang="en-US" sz="1400" dirty="0"/>
              <a:t>조인은 </a:t>
            </a:r>
            <a:r>
              <a:rPr lang="ko-KR" altLang="en-US" sz="1400" dirty="0"/>
              <a:t>서브쿼리에 존재하는 메인쿼리 데이터가 여러 건 존재하더라도 </a:t>
            </a:r>
            <a:r>
              <a:rPr lang="ko-KR" altLang="en-US" sz="1400" dirty="0"/>
              <a:t>최종 </a:t>
            </a:r>
            <a:r>
              <a:rPr lang="ko-KR" altLang="en-US" sz="1400" dirty="0"/>
              <a:t>반환되는 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메인쿼리</a:t>
            </a:r>
            <a:r>
              <a:rPr lang="ko-KR" altLang="en-US" sz="1400" dirty="0"/>
              <a:t> </a:t>
            </a:r>
            <a:r>
              <a:rPr lang="ko-KR" altLang="en-US" sz="1400" dirty="0"/>
              <a:t>데이터에는 중복되는 건이 </a:t>
            </a:r>
            <a:r>
              <a:rPr lang="ko-KR" altLang="en-US" sz="1400" dirty="0"/>
              <a:t>없다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/>
              <a:t>일반 </a:t>
            </a:r>
            <a:r>
              <a:rPr lang="ko-KR" altLang="en-US" sz="1400" dirty="0"/>
              <a:t>조인과의 </a:t>
            </a:r>
            <a:r>
              <a:rPr lang="ko-KR" altLang="en-US" sz="1400" dirty="0"/>
              <a:t>차이점</a:t>
            </a:r>
            <a:endParaRPr lang="en-US" altLang="ko-KR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6570" y="1658525"/>
            <a:ext cx="11361086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서브쿼리를 사용해 서브쿼리에 존재하는 데이터만 메인 쿼리에서 추출하는 </a:t>
            </a:r>
            <a:r>
              <a:rPr lang="ko-KR" altLang="en-US" sz="1400" dirty="0"/>
              <a:t>조인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b="1" dirty="0"/>
              <a:t>EXISTS</a:t>
            </a:r>
            <a:r>
              <a:rPr lang="en-US" altLang="ko-KR" sz="1400" dirty="0"/>
              <a:t> </a:t>
            </a:r>
            <a:r>
              <a:rPr lang="ko-KR" altLang="en-US" sz="1400" dirty="0"/>
              <a:t>연산자를 사용한 조인방법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</a:t>
            </a:r>
          </a:p>
          <a:p>
            <a:r>
              <a:rPr lang="en-US" altLang="ko-KR" sz="1400" dirty="0"/>
              <a:t>    WHERE</a:t>
            </a:r>
            <a:r>
              <a:rPr lang="en-US" altLang="ko-KR" sz="1400" b="1" dirty="0"/>
              <a:t>  EXISTS </a:t>
            </a:r>
            <a:r>
              <a:rPr lang="en-US" altLang="ko-KR" sz="1400" dirty="0"/>
              <a:t>( SELECT 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WHERE  </a:t>
            </a:r>
            <a:r>
              <a:rPr lang="en-US" altLang="ko-KR" sz="1400" b="1" dirty="0"/>
              <a:t>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);</a:t>
            </a:r>
          </a:p>
          <a:p>
            <a:pPr fontAlgn="base"/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6082" y="1319971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세</a:t>
            </a:r>
            <a:r>
              <a:rPr lang="ko-KR" altLang="en-US" sz="1600" b="1" dirty="0"/>
              <a:t>미</a:t>
            </a:r>
            <a:r>
              <a:rPr lang="ko-KR" altLang="en-US" sz="1600" b="1" dirty="0"/>
              <a:t> 조인</a:t>
            </a:r>
            <a:r>
              <a:rPr lang="en-US" altLang="ko-KR" sz="1600" b="1" dirty="0"/>
              <a:t>(SEMI JOIN)</a:t>
            </a:r>
            <a:endParaRPr lang="ko-KR" altLang="en-US" sz="1600" b="1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612168" y="140638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84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253" y="1859226"/>
            <a:ext cx="1156039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서브쿼리 테이블에</a:t>
            </a:r>
            <a:r>
              <a:rPr lang="ko-KR" altLang="en-US" sz="1400" dirty="0"/>
              <a:t>는</a:t>
            </a:r>
            <a:r>
              <a:rPr lang="ko-KR" altLang="en-US" sz="1400" dirty="0"/>
              <a:t> 없는</a:t>
            </a:r>
            <a:r>
              <a:rPr lang="en-US" altLang="ko-KR" sz="1400" dirty="0"/>
              <a:t>,</a:t>
            </a:r>
            <a:r>
              <a:rPr lang="ko-KR" altLang="en-US" sz="1400" dirty="0"/>
              <a:t> 메인쿼리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테이블의 데이터만 추출하는 조인 </a:t>
            </a:r>
            <a:r>
              <a:rPr lang="ko-KR" altLang="en-US" sz="1400" dirty="0"/>
              <a:t>방법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</a:t>
            </a:r>
            <a:r>
              <a:rPr lang="en-US" altLang="ko-KR" sz="1400" b="1" dirty="0"/>
              <a:t>NOT</a:t>
            </a:r>
            <a:r>
              <a:rPr lang="en-US" altLang="ko-KR" sz="1400" dirty="0"/>
              <a:t>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b="1" dirty="0"/>
              <a:t>NOT</a:t>
            </a:r>
            <a:r>
              <a:rPr lang="en-US" altLang="ko-KR" sz="1400" dirty="0"/>
              <a:t> </a:t>
            </a:r>
            <a:r>
              <a:rPr lang="en-US" altLang="ko-KR" sz="1400" b="1" dirty="0"/>
              <a:t>EXISTS</a:t>
            </a:r>
            <a:r>
              <a:rPr lang="en-US" altLang="ko-KR" sz="1400" dirty="0"/>
              <a:t> </a:t>
            </a:r>
            <a:r>
              <a:rPr lang="ko-KR" altLang="en-US" sz="1400" dirty="0"/>
              <a:t>연산자를 사용한 조인방법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</a:t>
            </a:r>
          </a:p>
          <a:p>
            <a:r>
              <a:rPr lang="en-US" altLang="ko-KR" sz="1400" dirty="0"/>
              <a:t>    WHERE</a:t>
            </a:r>
            <a:r>
              <a:rPr lang="en-US" altLang="ko-KR" sz="1400" b="1" dirty="0"/>
              <a:t>  NOT EXISTS </a:t>
            </a:r>
            <a:r>
              <a:rPr lang="en-US" altLang="ko-KR" sz="1400" dirty="0"/>
              <a:t>( SELECT 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WHERE  </a:t>
            </a:r>
            <a:r>
              <a:rPr lang="en-US" altLang="ko-KR" sz="1400" b="1" dirty="0"/>
              <a:t>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952" y="137665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안</a:t>
            </a:r>
            <a:r>
              <a:rPr lang="ko-KR" altLang="en-US" sz="1600" b="1" dirty="0"/>
              <a:t>티</a:t>
            </a:r>
            <a:r>
              <a:rPr lang="ko-KR" altLang="en-US" sz="1600" b="1" dirty="0"/>
              <a:t> 조인</a:t>
            </a:r>
            <a:r>
              <a:rPr lang="en-US" altLang="ko-KR" sz="1600" b="1" dirty="0"/>
              <a:t>(ANTI JOIN)</a:t>
            </a:r>
            <a:endParaRPr lang="ko-KR" altLang="en-US" sz="1600" b="1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383038" y="14630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6252" y="4536884"/>
            <a:ext cx="1156039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</a:t>
            </a:r>
          </a:p>
          <a:p>
            <a:r>
              <a:rPr lang="en-US" altLang="ko-KR" sz="1400" dirty="0"/>
              <a:t>    WHERE</a:t>
            </a:r>
            <a:r>
              <a:rPr lang="en-US" altLang="ko-KR" sz="1400" b="1" dirty="0"/>
              <a:t>  </a:t>
            </a:r>
            <a:r>
              <a:rPr lang="en-US" altLang="ko-KR" sz="1400" dirty="0"/>
              <a:t>a.col1</a:t>
            </a:r>
            <a:r>
              <a:rPr lang="en-US" altLang="ko-KR" sz="1400" b="1" dirty="0"/>
              <a:t> NOT IN </a:t>
            </a:r>
            <a:r>
              <a:rPr lang="en-US" altLang="ko-KR" sz="1400" dirty="0"/>
              <a:t>( SELECT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  WHERE  </a:t>
            </a:r>
            <a:r>
              <a:rPr lang="en-US" altLang="ko-KR" sz="1400" b="1" dirty="0"/>
              <a:t>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                            );</a:t>
            </a:r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15408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357" y="2564906"/>
            <a:ext cx="1143066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서로 다른 두 테이블이 아닌 동일한 한 테이블을 사용해 </a:t>
            </a:r>
            <a:r>
              <a:rPr lang="ko-KR" altLang="en-US" sz="1400" dirty="0"/>
              <a:t>조인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FROM   TAB1 a,  TAB1 b</a:t>
            </a:r>
          </a:p>
          <a:p>
            <a:r>
              <a:rPr lang="en-US" altLang="ko-KR" sz="1400" dirty="0"/>
              <a:t>    WHERE</a:t>
            </a:r>
            <a:r>
              <a:rPr lang="en-US" altLang="ko-KR" sz="1400" b="1" dirty="0"/>
              <a:t> a.col1 = b.col1</a:t>
            </a:r>
          </a:p>
          <a:p>
            <a:r>
              <a:rPr lang="en-US" altLang="ko-KR" sz="1400" dirty="0"/>
              <a:t>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;</a:t>
            </a:r>
          </a:p>
          <a:p>
            <a:pPr fontAlgn="base"/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셀</a:t>
            </a:r>
            <a:r>
              <a:rPr lang="ko-KR" altLang="en-US" sz="1600" b="1" dirty="0"/>
              <a:t>프</a:t>
            </a:r>
            <a:r>
              <a:rPr lang="ko-KR" altLang="en-US" sz="1600" b="1" dirty="0"/>
              <a:t> 조인</a:t>
            </a:r>
            <a:r>
              <a:rPr lang="en-US" altLang="ko-KR" sz="1600" b="1" dirty="0"/>
              <a:t>(SELF JOIN)</a:t>
            </a:r>
            <a:endParaRPr lang="ko-KR" altLang="en-US" sz="1600" b="1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83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976" y="129247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/>
              <a:t>조인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488261" y="2207095"/>
            <a:ext cx="1142072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일반 조인을 확장한 </a:t>
            </a:r>
            <a:r>
              <a:rPr lang="ko-KR" altLang="en-US" sz="1400" dirty="0"/>
              <a:t>개념</a:t>
            </a:r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/>
              <a:t>조인 </a:t>
            </a:r>
            <a:r>
              <a:rPr lang="ko-KR" altLang="en-US" sz="1400" dirty="0"/>
              <a:t>조건에 만족하는 데이터 뿐만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어느 한 쪽 테이블에 조인 조건에 명시된 </a:t>
            </a:r>
            <a:r>
              <a:rPr lang="ko-KR" altLang="en-US" sz="1400" dirty="0" err="1"/>
              <a:t>컬럼에</a:t>
            </a:r>
            <a:r>
              <a:rPr lang="ko-KR" altLang="en-US" sz="1400" dirty="0"/>
              <a:t> 값이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</a:t>
            </a:r>
            <a:r>
              <a:rPr lang="ko-KR" altLang="en-US" sz="1400" dirty="0"/>
              <a:t>없거나</a:t>
            </a:r>
            <a:r>
              <a:rPr lang="en-US" altLang="ko-KR" sz="1400" dirty="0"/>
              <a:t>(NULL </a:t>
            </a:r>
            <a:r>
              <a:rPr lang="ko-KR" altLang="en-US" sz="1400" dirty="0"/>
              <a:t>이더라도</a:t>
            </a:r>
            <a:r>
              <a:rPr lang="en-US" altLang="ko-KR" sz="1400" dirty="0"/>
              <a:t>) </a:t>
            </a:r>
            <a:r>
              <a:rPr lang="en-US" altLang="ko-KR" sz="1400" dirty="0"/>
              <a:t> </a:t>
            </a:r>
            <a:r>
              <a:rPr lang="ko-KR" altLang="en-US" sz="1400" dirty="0"/>
              <a:t>해당 </a:t>
            </a:r>
            <a:r>
              <a:rPr lang="ko-KR" altLang="en-US" sz="1400" dirty="0"/>
              <a:t>로우가 아예 없더라도 데이터를 모두 </a:t>
            </a:r>
            <a:r>
              <a:rPr lang="ko-KR" altLang="en-US" sz="1400" dirty="0"/>
              <a:t>추출</a:t>
            </a:r>
            <a:endParaRPr lang="en-US" altLang="ko-KR" sz="1400" dirty="0"/>
          </a:p>
          <a:p>
            <a:r>
              <a:rPr lang="ko-KR" altLang="en-US" sz="1400" dirty="0"/>
              <a:t>● 조인조건에서 데이터가 없는 쪽 테이블의 컬럼 끝에 </a:t>
            </a:r>
            <a:r>
              <a:rPr lang="en-US" altLang="ko-KR" sz="1400" dirty="0"/>
              <a:t>(+)</a:t>
            </a:r>
            <a:r>
              <a:rPr lang="ko-KR" altLang="en-US" sz="1400" dirty="0"/>
              <a:t>를 붙인다</a:t>
            </a:r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/>
              <a:t>조인조건이 여러 개일 경우 모든 조인조건에 </a:t>
            </a:r>
            <a:r>
              <a:rPr lang="en-US" altLang="ko-KR" sz="1400" dirty="0"/>
              <a:t>(+)</a:t>
            </a:r>
            <a:r>
              <a:rPr lang="ko-KR" altLang="en-US" sz="1400" dirty="0"/>
              <a:t>를 </a:t>
            </a:r>
            <a:r>
              <a:rPr lang="ko-KR" altLang="en-US" sz="1400" dirty="0"/>
              <a:t>붙여야 한다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376437" y="136400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8960" y="172452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/>
              <a:t> 조인</a:t>
            </a:r>
            <a:r>
              <a:rPr lang="en-US" altLang="ko-KR" sz="1600" b="1" dirty="0"/>
              <a:t>(OUTER JOIN)</a:t>
            </a:r>
            <a:endParaRPr lang="ko-KR" altLang="en-US" sz="16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455046" y="18109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261" y="3655228"/>
            <a:ext cx="1143953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a.department_id, a.department_name, b.job_id, b.department_id</a:t>
            </a:r>
            <a:endParaRPr lang="ko-KR" altLang="ko-KR" sz="1400" dirty="0"/>
          </a:p>
          <a:p>
            <a:r>
              <a:rPr lang="en-US" altLang="ko-KR" sz="1400" dirty="0"/>
              <a:t>     FROM departments 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job_history</a:t>
            </a:r>
            <a:r>
              <a:rPr lang="en-US" altLang="ko-KR" sz="1400" dirty="0"/>
              <a:t> </a:t>
            </a:r>
            <a:r>
              <a:rPr lang="en-US" altLang="ko-KR" sz="1400" dirty="0"/>
              <a:t>b</a:t>
            </a:r>
            <a:endParaRPr lang="ko-KR" altLang="ko-KR" sz="1400" dirty="0"/>
          </a:p>
          <a:p>
            <a:r>
              <a:rPr lang="en-US" altLang="ko-KR" sz="1400" dirty="0"/>
              <a:t>   WHERE a.department_id = b.department_id;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일반조인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결과는 </a:t>
            </a:r>
            <a:r>
              <a:rPr lang="en-US" altLang="ko-KR" sz="1400" dirty="0">
                <a:sym typeface="Wingdings" pitchFamily="2" charset="2"/>
              </a:rPr>
              <a:t>10</a:t>
            </a:r>
            <a:r>
              <a:rPr lang="ko-KR" altLang="en-US" sz="1400" dirty="0">
                <a:sym typeface="Wingdings" pitchFamily="2" charset="2"/>
              </a:rPr>
              <a:t>건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a.department_id, a.department_name, b.job_id, b.department_id</a:t>
            </a:r>
            <a:endParaRPr lang="ko-KR" altLang="ko-KR" sz="1400" dirty="0"/>
          </a:p>
          <a:p>
            <a:r>
              <a:rPr lang="en-US" altLang="ko-KR" sz="1400" dirty="0"/>
              <a:t>     FROM </a:t>
            </a:r>
            <a:r>
              <a:rPr lang="en-US" altLang="ko-KR" sz="1400" dirty="0"/>
              <a:t>departments 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job_history</a:t>
            </a:r>
            <a:r>
              <a:rPr lang="en-US" altLang="ko-KR" sz="1400" dirty="0"/>
              <a:t> b</a:t>
            </a:r>
            <a:endParaRPr lang="ko-KR" altLang="ko-KR" sz="1400" dirty="0"/>
          </a:p>
          <a:p>
            <a:r>
              <a:rPr lang="en-US" altLang="ko-KR" sz="1400" dirty="0"/>
              <a:t>   WHERE </a:t>
            </a:r>
            <a:r>
              <a:rPr lang="en-US" altLang="ko-KR" sz="1400" dirty="0"/>
              <a:t>a.department_id = </a:t>
            </a:r>
            <a:r>
              <a:rPr lang="en-US" altLang="ko-KR" sz="1400" dirty="0"/>
              <a:t>b.department_id</a:t>
            </a:r>
            <a:r>
              <a:rPr lang="en-US" altLang="ko-KR" sz="1400" b="1" dirty="0"/>
              <a:t>(+)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외부조인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결과는 </a:t>
            </a:r>
            <a:r>
              <a:rPr lang="en-US" altLang="ko-KR" sz="1400" dirty="0">
                <a:sym typeface="Wingdings" pitchFamily="2" charset="2"/>
              </a:rPr>
              <a:t>31</a:t>
            </a:r>
            <a:r>
              <a:rPr lang="ko-KR" altLang="en-US" sz="1400" dirty="0">
                <a:sym typeface="Wingdings" pitchFamily="2" charset="2"/>
              </a:rPr>
              <a:t>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5780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253" y="1839350"/>
            <a:ext cx="1155046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/>
              <a:t>한 번에 한 테이블에만 외부 </a:t>
            </a:r>
            <a:r>
              <a:rPr lang="ko-KR" altLang="en-US" sz="1400" dirty="0"/>
              <a:t>조인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/>
              <a:t>  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테이블을 외부 조인으로 연결했다면</a:t>
            </a:r>
            <a:r>
              <a:rPr lang="en-US" altLang="ko-KR" sz="1400" dirty="0"/>
              <a:t>, </a:t>
            </a:r>
            <a:r>
              <a:rPr lang="ko-KR" altLang="en-US" sz="1400" dirty="0"/>
              <a:t>동시에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C </a:t>
            </a:r>
            <a:r>
              <a:rPr lang="ko-KR" altLang="en-US" sz="1400" dirty="0"/>
              <a:t>테이블에 외부 조인을 걸 수는 없다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(+)</a:t>
            </a:r>
            <a:r>
              <a:rPr lang="ko-KR" altLang="en-US" sz="1400" dirty="0"/>
              <a:t>연산자가 붙은 조건과 </a:t>
            </a:r>
            <a:r>
              <a:rPr lang="en-US" altLang="ko-KR" sz="1400" dirty="0"/>
              <a:t>OR</a:t>
            </a:r>
            <a:r>
              <a:rPr lang="ko-KR" altLang="en-US" sz="1400" dirty="0"/>
              <a:t>를 같이 사용할 수 </a:t>
            </a:r>
            <a:r>
              <a:rPr lang="ko-KR" altLang="en-US" sz="1400" dirty="0"/>
              <a:t>없다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(+)</a:t>
            </a:r>
            <a:r>
              <a:rPr lang="ko-KR" altLang="en-US" sz="1400" dirty="0"/>
              <a:t>연산자가 붙은 조건에는 </a:t>
            </a:r>
            <a:r>
              <a:rPr lang="en-US" altLang="ko-KR" sz="1400" dirty="0"/>
              <a:t>IN </a:t>
            </a:r>
            <a:r>
              <a:rPr lang="ko-KR" altLang="en-US" sz="1400" dirty="0"/>
              <a:t>연산자를 같이 사용할 수 </a:t>
            </a:r>
            <a:r>
              <a:rPr lang="ko-KR" altLang="en-US" sz="1400" dirty="0"/>
              <a:t>없다</a:t>
            </a:r>
            <a:r>
              <a:rPr lang="en-US" altLang="ko-KR" sz="1400" dirty="0"/>
              <a:t>.  </a:t>
            </a:r>
            <a:r>
              <a:rPr lang="ko-KR" altLang="en-US" sz="1400" dirty="0"/>
              <a:t>단 </a:t>
            </a:r>
            <a:r>
              <a:rPr lang="en-US" altLang="ko-KR" sz="1400" dirty="0"/>
              <a:t>IN</a:t>
            </a:r>
            <a:r>
              <a:rPr lang="ko-KR" altLang="en-US" sz="1400" dirty="0"/>
              <a:t>절에 포함되는 값이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개인 때는 사용 가능하다</a:t>
            </a:r>
            <a:r>
              <a:rPr lang="en-US" altLang="ko-KR" sz="1400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952" y="135677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/>
              <a:t> 조인</a:t>
            </a:r>
            <a:r>
              <a:rPr lang="en-US" altLang="ko-KR" sz="1600" b="1" dirty="0"/>
              <a:t>(OUTER JOIN)</a:t>
            </a:r>
            <a:endParaRPr lang="ko-KR" altLang="en-US" sz="1600" b="1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383038" y="14431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8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ANSI SQL </a:t>
            </a:r>
            <a:r>
              <a:rPr lang="ko-KR" altLang="en-US" sz="1600" b="1" dirty="0"/>
              <a:t>문법을 사용한 조인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486357" y="2564904"/>
            <a:ext cx="11371026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A.</a:t>
            </a:r>
            <a:r>
              <a:rPr lang="ko-KR" altLang="ko-KR" sz="1400" dirty="0"/>
              <a:t>컬럼</a:t>
            </a:r>
            <a:r>
              <a:rPr lang="en-US" altLang="ko-KR" sz="1400" dirty="0"/>
              <a:t>2,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2 …</a:t>
            </a:r>
            <a:endParaRPr lang="ko-KR" altLang="ko-KR" sz="1400" dirty="0"/>
          </a:p>
          <a:p>
            <a:r>
              <a:rPr lang="en-US" altLang="ko-KR" sz="1400" dirty="0"/>
              <a:t>    FROM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A</a:t>
            </a:r>
            <a:endParaRPr lang="ko-KR" altLang="ko-KR" sz="1400" dirty="0"/>
          </a:p>
          <a:p>
            <a:r>
              <a:rPr lang="en-US" altLang="ko-KR" sz="1400" b="1" dirty="0"/>
              <a:t>    INNER </a:t>
            </a:r>
            <a:r>
              <a:rPr lang="en-US" altLang="ko-KR" sz="1400" b="1" dirty="0"/>
              <a:t>JOIN</a:t>
            </a:r>
            <a:r>
              <a:rPr lang="en-US" altLang="ko-KR" sz="1400" dirty="0"/>
              <a:t>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B</a:t>
            </a:r>
            <a:endParaRPr lang="ko-KR" altLang="ko-KR" sz="1400" dirty="0"/>
          </a:p>
          <a:p>
            <a:r>
              <a:rPr lang="en-US" altLang="ko-KR" sz="1400" b="1" dirty="0"/>
              <a:t>    ON </a:t>
            </a:r>
            <a:r>
              <a:rPr lang="en-US" altLang="ko-KR" sz="1400" dirty="0"/>
              <a:t>(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 =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1) 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-- </a:t>
            </a:r>
            <a:r>
              <a:rPr lang="ko-KR" altLang="ko-KR" sz="1400" b="1" dirty="0">
                <a:solidFill>
                  <a:srgbClr val="00B0F0"/>
                </a:solidFill>
              </a:rPr>
              <a:t>조인 조건</a:t>
            </a:r>
            <a:endParaRPr lang="ko-KR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WHERE ….;</a:t>
            </a:r>
            <a:endParaRPr lang="ko-KR" altLang="ko-KR" sz="1400" dirty="0"/>
          </a:p>
          <a:p>
            <a:pPr fontAlgn="base"/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● 내부조인의 경우 </a:t>
            </a:r>
            <a:r>
              <a:rPr lang="en-US" altLang="ko-KR" sz="1400" dirty="0"/>
              <a:t>FROM </a:t>
            </a:r>
            <a:r>
              <a:rPr lang="ko-KR" altLang="en-US" sz="1400" dirty="0"/>
              <a:t>절에 </a:t>
            </a:r>
            <a:r>
              <a:rPr lang="en-US" altLang="ko-KR" sz="1400" b="1" dirty="0"/>
              <a:t>INNER JOIN</a:t>
            </a:r>
            <a:r>
              <a:rPr lang="ko-KR" altLang="en-US" sz="1400" dirty="0"/>
              <a:t>을 명시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/>
              <a:t>조인조건은 </a:t>
            </a:r>
            <a:r>
              <a:rPr lang="en-US" altLang="ko-KR" sz="1400" b="1" dirty="0"/>
              <a:t>ON</a:t>
            </a:r>
            <a:r>
              <a:rPr lang="en-US" altLang="ko-KR" sz="1400" dirty="0"/>
              <a:t> </a:t>
            </a:r>
            <a:r>
              <a:rPr lang="ko-KR" altLang="en-US" sz="1400" dirty="0"/>
              <a:t>절에 명시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테이블간 조인조건 외의 다른 조건은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 명시한다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sp>
        <p:nvSpPr>
          <p:cNvPr id="7" name="순서도: 추출 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ANSI </a:t>
            </a:r>
            <a:r>
              <a:rPr lang="ko-KR" altLang="en-US" sz="1600" b="1" dirty="0"/>
              <a:t>내부조인</a:t>
            </a:r>
            <a:endParaRPr lang="ko-KR" altLang="en-US" sz="1600" b="1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4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SUB QUERY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870" y="1771005"/>
            <a:ext cx="1139090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r>
              <a:rPr lang="ko-KR" altLang="en-US" sz="1400" dirty="0"/>
              <a:t>● 한 </a:t>
            </a:r>
            <a:r>
              <a:rPr lang="en-US" altLang="ko-KR" sz="1400" dirty="0"/>
              <a:t>SQL </a:t>
            </a:r>
            <a:r>
              <a:rPr lang="ko-KR" altLang="en-US" sz="1400" dirty="0"/>
              <a:t>문장 안에서 보조로 사용되는 또 다른 </a:t>
            </a:r>
            <a:r>
              <a:rPr lang="en-US" altLang="ko-KR" sz="1400" dirty="0"/>
              <a:t>SELECT</a:t>
            </a:r>
            <a:r>
              <a:rPr lang="ko-KR" altLang="en-US" sz="1400" dirty="0"/>
              <a:t>문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메인 쿼리를 기준으로 보조 역할을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SELECT, FROM, WHERE</a:t>
            </a:r>
            <a:r>
              <a:rPr lang="ko-KR" altLang="en-US" sz="1400" dirty="0"/>
              <a:t>절 </a:t>
            </a:r>
            <a:r>
              <a:rPr lang="ko-KR" altLang="en-US" sz="1400" dirty="0"/>
              <a:t>뿐만 </a:t>
            </a:r>
            <a:r>
              <a:rPr lang="ko-KR" altLang="en-US" sz="1400" dirty="0"/>
              <a:t>아니라</a:t>
            </a:r>
            <a:r>
              <a:rPr lang="en-US" altLang="ko-KR" sz="1400" dirty="0"/>
              <a:t>, INSERT, UPDATE, MERGE, DELETE </a:t>
            </a:r>
            <a:r>
              <a:rPr lang="ko-KR" altLang="en-US" sz="1400" dirty="0"/>
              <a:t>문에서도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서브쿼리를 사용할 </a:t>
            </a:r>
            <a:r>
              <a:rPr lang="ko-KR" altLang="en-US" sz="1400" dirty="0"/>
              <a:t>수 있다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726569" y="128843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서브쿼리란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sp>
        <p:nvSpPr>
          <p:cNvPr id="6" name="순서도: 추출 5"/>
          <p:cNvSpPr/>
          <p:nvPr/>
        </p:nvSpPr>
        <p:spPr>
          <a:xfrm rot="5400000">
            <a:off x="532655" y="137484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870" y="4213475"/>
            <a:ext cx="11390904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메인쿼리와의 연관성에 </a:t>
            </a:r>
            <a:r>
              <a:rPr lang="ko-KR" altLang="ko-KR" sz="1400" dirty="0"/>
              <a:t>따라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/>
              <a:t>   </a:t>
            </a:r>
            <a:r>
              <a:rPr lang="en-US" altLang="ko-KR" sz="1400" dirty="0"/>
              <a:t>- </a:t>
            </a:r>
            <a:r>
              <a:rPr lang="ko-KR" altLang="en-US" sz="1400" dirty="0"/>
              <a:t>연관성 없는</a:t>
            </a:r>
            <a:r>
              <a:rPr lang="en-US" altLang="ko-KR" sz="1400" dirty="0"/>
              <a:t>(Noncorrelated) </a:t>
            </a:r>
            <a:r>
              <a:rPr lang="ko-KR" altLang="en-US" sz="1400" dirty="0"/>
              <a:t>서브쿼리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연관성 있는 </a:t>
            </a:r>
            <a:r>
              <a:rPr lang="ko-KR" altLang="en-US" sz="1400" dirty="0"/>
              <a:t>서브쿼리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형태에 </a:t>
            </a:r>
            <a:r>
              <a:rPr lang="ko-KR" altLang="ko-KR" sz="1400" dirty="0"/>
              <a:t>따라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/>
              <a:t>   </a:t>
            </a:r>
            <a:r>
              <a:rPr lang="en-US" altLang="ko-KR" sz="1400" dirty="0"/>
              <a:t>- </a:t>
            </a:r>
            <a:r>
              <a:rPr lang="ko-KR" altLang="en-US" sz="1400" dirty="0"/>
              <a:t>일반 서브쿼리 </a:t>
            </a:r>
            <a:r>
              <a:rPr lang="en-US" altLang="ko-KR" sz="1400" dirty="0"/>
              <a:t>(SELECT </a:t>
            </a:r>
            <a:r>
              <a:rPr lang="ko-KR" altLang="en-US" sz="1400" dirty="0"/>
              <a:t>절</a:t>
            </a:r>
            <a:r>
              <a:rPr lang="en-US" altLang="ko-KR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</a:t>
            </a:r>
            <a:r>
              <a:rPr lang="en-US" altLang="ko-KR" sz="1400" dirty="0"/>
              <a:t>- </a:t>
            </a:r>
            <a:r>
              <a:rPr lang="ko-KR" altLang="en-US" sz="1400" dirty="0"/>
              <a:t>인라인 뷰 </a:t>
            </a:r>
            <a:r>
              <a:rPr lang="en-US" altLang="ko-KR" sz="1400" dirty="0"/>
              <a:t>(FROM </a:t>
            </a:r>
            <a:r>
              <a:rPr lang="ko-KR" altLang="en-US" sz="1400" dirty="0"/>
              <a:t>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중첩쿼리 </a:t>
            </a:r>
            <a:r>
              <a:rPr lang="en-US" altLang="ko-KR" sz="1400" dirty="0"/>
              <a:t>(WHERE </a:t>
            </a:r>
            <a:r>
              <a:rPr lang="ko-KR" altLang="en-US" sz="1400" dirty="0"/>
              <a:t>절</a:t>
            </a:r>
            <a:r>
              <a:rPr lang="en-US" altLang="ko-KR" sz="1400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6569" y="373090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서브쿼리의 종류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532655" y="381731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07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SUB QUERY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357" y="1916832"/>
            <a:ext cx="11380965" cy="338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FROM</a:t>
            </a:r>
            <a:r>
              <a:rPr lang="ko-KR" altLang="ko-KR" sz="1400" dirty="0"/>
              <a:t>절에 사용하는 서브쿼리를 </a:t>
            </a:r>
            <a:r>
              <a:rPr lang="en-US" altLang="ko-KR" sz="1400" dirty="0"/>
              <a:t> </a:t>
            </a:r>
            <a:r>
              <a:rPr lang="ko-KR" altLang="en-US" sz="1400" dirty="0"/>
              <a:t>말한다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SELECT </a:t>
            </a:r>
            <a:r>
              <a:rPr lang="en-US" altLang="ko-KR" sz="1400" dirty="0" err="1"/>
              <a:t>a.employee_id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a.emp_name</a:t>
            </a:r>
            <a:r>
              <a:rPr lang="en-US" altLang="ko-KR" sz="1400" dirty="0"/>
              <a:t>, b.department_id, </a:t>
            </a:r>
            <a:r>
              <a:rPr lang="en-US" altLang="ko-KR" sz="1400" dirty="0" err="1"/>
              <a:t>b.department_name</a:t>
            </a:r>
            <a:endParaRPr lang="ko-KR" altLang="ko-KR" sz="1400" dirty="0"/>
          </a:p>
          <a:p>
            <a:r>
              <a:rPr lang="en-US" altLang="ko-KR" sz="1400" dirty="0"/>
              <a:t>  FROM employees a,</a:t>
            </a:r>
            <a:endParaRPr lang="ko-KR" altLang="ko-KR" sz="1400" dirty="0"/>
          </a:p>
          <a:p>
            <a:r>
              <a:rPr lang="en-US" altLang="ko-KR" sz="1400" dirty="0"/>
              <a:t>       departments b,</a:t>
            </a:r>
            <a:endParaRPr lang="ko-KR" altLang="ko-KR" sz="1400" dirty="0"/>
          </a:p>
          <a:p>
            <a:r>
              <a:rPr lang="en-US" altLang="ko-KR" sz="1400" b="1" dirty="0"/>
              <a:t>       ( SELECT AVG(</a:t>
            </a:r>
            <a:r>
              <a:rPr lang="en-US" altLang="ko-KR" sz="1400" b="1" dirty="0" err="1"/>
              <a:t>c.salary</a:t>
            </a:r>
            <a:r>
              <a:rPr lang="en-US" altLang="ko-KR" sz="1400" b="1" dirty="0"/>
              <a:t>) AS </a:t>
            </a:r>
            <a:r>
              <a:rPr lang="en-US" altLang="ko-KR" sz="1400" b="1" dirty="0" err="1"/>
              <a:t>avg_salary</a:t>
            </a:r>
            <a:r>
              <a:rPr lang="en-US" altLang="ko-KR" sz="1400" b="1" dirty="0"/>
              <a:t> </a:t>
            </a:r>
            <a:endParaRPr lang="ko-KR" altLang="ko-KR" sz="1400" dirty="0"/>
          </a:p>
          <a:p>
            <a:r>
              <a:rPr lang="en-US" altLang="ko-KR" sz="1400" b="1" dirty="0"/>
              <a:t>           FROM departments b,</a:t>
            </a:r>
            <a:endParaRPr lang="ko-KR" altLang="ko-KR" sz="1400" dirty="0"/>
          </a:p>
          <a:p>
            <a:r>
              <a:rPr lang="en-US" altLang="ko-KR" sz="1400" b="1" dirty="0"/>
              <a:t>                employees c</a:t>
            </a:r>
            <a:endParaRPr lang="ko-KR" altLang="ko-KR" sz="1400" dirty="0"/>
          </a:p>
          <a:p>
            <a:r>
              <a:rPr lang="en-US" altLang="ko-KR" sz="1400" b="1" dirty="0"/>
              <a:t>          WHERE </a:t>
            </a:r>
            <a:r>
              <a:rPr lang="en-US" altLang="ko-KR" sz="1400" b="1" dirty="0" err="1"/>
              <a:t>b.parent_id</a:t>
            </a:r>
            <a:r>
              <a:rPr lang="en-US" altLang="ko-KR" sz="1400" b="1" dirty="0"/>
              <a:t> = 90  </a:t>
            </a:r>
            <a:r>
              <a:rPr lang="en-US" altLang="ko-KR" sz="1400" b="1" dirty="0">
                <a:solidFill>
                  <a:srgbClr val="00B0F0"/>
                </a:solidFill>
              </a:rPr>
              <a:t>-- </a:t>
            </a:r>
            <a:r>
              <a:rPr lang="ko-KR" altLang="ko-KR" sz="1400" dirty="0">
                <a:solidFill>
                  <a:srgbClr val="00B0F0"/>
                </a:solidFill>
              </a:rPr>
              <a:t>기획부</a:t>
            </a:r>
          </a:p>
          <a:p>
            <a:r>
              <a:rPr lang="en-US" altLang="ko-KR" sz="1400" b="1" dirty="0"/>
              <a:t>            AND b.department_id = </a:t>
            </a:r>
            <a:r>
              <a:rPr lang="en-US" altLang="ko-KR" sz="1400" b="1" dirty="0" err="1"/>
              <a:t>c.department_id</a:t>
            </a:r>
            <a:r>
              <a:rPr lang="en-US" altLang="ko-KR" sz="1400" b="1" dirty="0"/>
              <a:t> ) d</a:t>
            </a:r>
            <a:endParaRPr lang="ko-KR" altLang="ko-KR" sz="1400" dirty="0"/>
          </a:p>
          <a:p>
            <a:r>
              <a:rPr lang="en-US" altLang="ko-KR" sz="1400" dirty="0"/>
              <a:t> WHERE a.department_id = b.department_id </a:t>
            </a:r>
            <a:endParaRPr lang="ko-KR" altLang="ko-KR" sz="1400" dirty="0"/>
          </a:p>
          <a:p>
            <a:r>
              <a:rPr lang="en-US" altLang="ko-KR" sz="1400" dirty="0"/>
              <a:t>   AND </a:t>
            </a:r>
            <a:r>
              <a:rPr lang="en-US" altLang="ko-KR" sz="1400" b="1" dirty="0" err="1"/>
              <a:t>a.salary</a:t>
            </a:r>
            <a:r>
              <a:rPr lang="en-US" altLang="ko-KR" sz="1400" b="1" dirty="0"/>
              <a:t> &gt; </a:t>
            </a:r>
            <a:r>
              <a:rPr lang="en-US" altLang="ko-KR" sz="1400" b="1" dirty="0" err="1"/>
              <a:t>d.avg_salary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ko-KR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인라인 뷰</a:t>
            </a:r>
            <a:endParaRPr lang="ko-KR" altLang="en-US" sz="1600" b="1" dirty="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23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3144976"/>
            <a:ext cx="121920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TABLE &amp; VIEW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29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VIEW</a:t>
            </a:r>
            <a:r>
              <a:rPr lang="ko-KR" altLang="en-US" sz="1600" b="1" dirty="0"/>
              <a:t>의 개념</a:t>
            </a:r>
            <a:endParaRPr lang="ko-KR" altLang="en-US" sz="16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일반 사용자 입장에서 테이블과 동일하게 사용하는 객체</a:t>
            </a:r>
            <a:endParaRPr lang="ko-KR" altLang="en-US" sz="1600" b="1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7056" y="290019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VIEW</a:t>
            </a:r>
            <a:r>
              <a:rPr lang="ko-KR" altLang="en-US" sz="1600" b="1" dirty="0"/>
              <a:t>의 작동방식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3517" y="297172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3" y="3853070"/>
            <a:ext cx="1285875" cy="1676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77" y="4424570"/>
            <a:ext cx="1657350" cy="533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31165" y="4097612"/>
            <a:ext cx="2130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조회</a:t>
            </a:r>
            <a:r>
              <a:rPr lang="en-US" altLang="ko-KR" sz="1600" b="1" dirty="0"/>
              <a:t> or </a:t>
            </a:r>
            <a:r>
              <a:rPr lang="ko-KR" altLang="en-US" sz="1600" b="1" dirty="0"/>
              <a:t>변경 요청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377108" y="4946374"/>
            <a:ext cx="2130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b="1" dirty="0"/>
              <a:t>결과</a:t>
            </a:r>
            <a:endParaRPr lang="ko-KR" altLang="en-US" sz="16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65" y="3970478"/>
            <a:ext cx="1524000" cy="13144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75" y="4436166"/>
            <a:ext cx="1657350" cy="5334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46563" y="4109208"/>
            <a:ext cx="173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b="1" dirty="0"/>
              <a:t>SQL </a:t>
            </a:r>
            <a:r>
              <a:rPr lang="ko-KR" altLang="en-US" sz="1600" b="1" dirty="0"/>
              <a:t>실행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6292506" y="4957970"/>
            <a:ext cx="2130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b="1" dirty="0"/>
              <a:t>SQL</a:t>
            </a:r>
            <a:r>
              <a:rPr lang="ko-KR" altLang="en-US" sz="1600" b="1" dirty="0"/>
              <a:t>의 결과값</a:t>
            </a:r>
            <a:endParaRPr lang="ko-KR" altLang="en-US" sz="16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206" y="3417903"/>
            <a:ext cx="2828250" cy="25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2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의 주요기능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43253" y="1511073"/>
            <a:ext cx="10837258" cy="4964569"/>
            <a:chOff x="1043253" y="1511071"/>
            <a:chExt cx="10837258" cy="4964569"/>
          </a:xfrm>
        </p:grpSpPr>
        <p:sp>
          <p:nvSpPr>
            <p:cNvPr id="11" name="순서도: 추출 10"/>
            <p:cNvSpPr/>
            <p:nvPr/>
          </p:nvSpPr>
          <p:spPr>
            <a:xfrm rot="5400000">
              <a:off x="1022251" y="1575453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290888" y="1511071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 err="1">
                  <a:solidFill>
                    <a:schemeClr val="tx1"/>
                  </a:solidFill>
                  <a:latin typeface="+mj-lt"/>
                </a:rPr>
                <a:t>트렌잭션관리</a:t>
              </a:r>
              <a:endParaRPr lang="en-US" altLang="ko-KR" sz="2000" b="1" dirty="0">
                <a:solidFill>
                  <a:schemeClr val="tx1"/>
                </a:solidFill>
                <a:latin typeface="+mj-lt"/>
              </a:endParaRPr>
            </a:p>
            <a:p>
              <a:pPr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   </a:t>
              </a:r>
              <a:r>
                <a:rPr lang="ko-KR" altLang="ko-KR" sz="1800" dirty="0">
                  <a:solidFill>
                    <a:schemeClr val="tx1"/>
                  </a:solidFill>
                  <a:latin typeface="+mj-lt"/>
                </a:rPr>
                <a:t>데이터베이스 트랜잭션을 관리하여 데이터의 일관성과 </a:t>
              </a:r>
              <a:r>
                <a:rPr lang="ko-KR" altLang="ko-KR" sz="1800" dirty="0" err="1">
                  <a:solidFill>
                    <a:schemeClr val="tx1"/>
                  </a:solidFill>
                  <a:latin typeface="+mj-lt"/>
                </a:rPr>
                <a:t>무결성을</a:t>
              </a:r>
              <a:r>
                <a:rPr lang="ko-KR" altLang="ko-KR" sz="18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ko-KR" sz="1800" dirty="0">
                  <a:solidFill>
                    <a:schemeClr val="tx1"/>
                  </a:solidFill>
                  <a:latin typeface="+mj-lt"/>
                </a:rPr>
                <a:t>보장</a:t>
              </a:r>
              <a:endParaRPr lang="ko-KR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순서도: 추출 12"/>
            <p:cNvSpPr/>
            <p:nvPr/>
          </p:nvSpPr>
          <p:spPr>
            <a:xfrm rot="5400000">
              <a:off x="1453432" y="2052705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5" name="순서도: 추출 14"/>
            <p:cNvSpPr/>
            <p:nvPr/>
          </p:nvSpPr>
          <p:spPr>
            <a:xfrm rot="5400000">
              <a:off x="1022251" y="2642253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1290888" y="2577871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 err="1">
                  <a:solidFill>
                    <a:schemeClr val="tx1"/>
                  </a:solidFill>
                  <a:latin typeface="+mj-lt"/>
                </a:rPr>
                <a:t>무결성</a:t>
              </a:r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 제약 조건</a:t>
              </a:r>
              <a:endParaRPr lang="en-US" altLang="ko-KR" sz="2000" b="1" dirty="0">
                <a:solidFill>
                  <a:schemeClr val="tx1"/>
                </a:solidFill>
                <a:latin typeface="+mj-lt"/>
              </a:endParaRP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데이터의 정확성과 신뢰성을 유지하기 위해 다양한 제약 조건을 제공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순서도: 추출 16"/>
            <p:cNvSpPr/>
            <p:nvPr/>
          </p:nvSpPr>
          <p:spPr>
            <a:xfrm rot="5400000">
              <a:off x="1453431" y="3167871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9" name="순서도: 추출 18"/>
            <p:cNvSpPr/>
            <p:nvPr/>
          </p:nvSpPr>
          <p:spPr>
            <a:xfrm rot="5400000">
              <a:off x="1022251" y="3709053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1290888" y="3644671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접근제어 및 보안</a:t>
              </a:r>
              <a:endParaRPr lang="en-US" altLang="ko-KR" sz="2000" b="1" dirty="0">
                <a:solidFill>
                  <a:schemeClr val="tx1"/>
                </a:solidFill>
                <a:latin typeface="+mj-lt"/>
              </a:endParaRP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ko-KR" altLang="en-US" sz="1800" dirty="0">
                  <a:solidFill>
                    <a:schemeClr val="tx1"/>
                  </a:solidFill>
                  <a:latin typeface="+mj-lt"/>
                </a:rPr>
                <a:t>사용자 권한 관리와 접근 제어를 통해 보안 강화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순서도: 추출 20"/>
            <p:cNvSpPr/>
            <p:nvPr/>
          </p:nvSpPr>
          <p:spPr>
            <a:xfrm rot="5400000">
              <a:off x="1453431" y="4180791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3" name="순서도: 추출 22"/>
            <p:cNvSpPr/>
            <p:nvPr/>
          </p:nvSpPr>
          <p:spPr>
            <a:xfrm rot="5400000">
              <a:off x="1022251" y="4775853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290888" y="4711471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ko-KR" sz="2000" b="1" dirty="0">
                  <a:solidFill>
                    <a:schemeClr val="tx1"/>
                  </a:solidFill>
                </a:rPr>
                <a:t>데이터 백업 및 </a:t>
              </a:r>
              <a:r>
                <a:rPr lang="ko-KR" altLang="ko-KR" sz="2000" b="1" dirty="0">
                  <a:solidFill>
                    <a:schemeClr val="tx1"/>
                  </a:solidFill>
                </a:rPr>
                <a:t>복구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  </a:t>
              </a:r>
              <a:r>
                <a:rPr lang="ko-KR" altLang="ko-KR" sz="1800" dirty="0">
                  <a:solidFill>
                    <a:schemeClr val="tx1"/>
                  </a:solidFill>
                </a:rPr>
                <a:t>데이터 </a:t>
              </a:r>
              <a:r>
                <a:rPr lang="ko-KR" altLang="ko-KR" sz="1800" dirty="0">
                  <a:solidFill>
                    <a:schemeClr val="tx1"/>
                  </a:solidFill>
                </a:rPr>
                <a:t>손실을 방지하고 복구할 수 있는 기능을 제공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" name="순서도: 추출 24"/>
            <p:cNvSpPr/>
            <p:nvPr/>
          </p:nvSpPr>
          <p:spPr>
            <a:xfrm rot="5400000">
              <a:off x="1453431" y="5257125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1" name="순서도: 추출 40"/>
            <p:cNvSpPr/>
            <p:nvPr/>
          </p:nvSpPr>
          <p:spPr>
            <a:xfrm rot="5400000">
              <a:off x="1022251" y="5695291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1290888" y="5630909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정규화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  </a:t>
              </a:r>
              <a:r>
                <a:rPr lang="ko-KR" altLang="ko-KR" sz="1800" dirty="0">
                  <a:solidFill>
                    <a:schemeClr val="tx1"/>
                  </a:solidFill>
                </a:rPr>
                <a:t>데이터 </a:t>
              </a:r>
              <a:r>
                <a:rPr lang="ko-KR" altLang="ko-KR" sz="1800" dirty="0">
                  <a:solidFill>
                    <a:schemeClr val="tx1"/>
                  </a:solidFill>
                </a:rPr>
                <a:t>중복을 최소화하고 저장 공간을 효율적으로 사용하도록 데이터베이스 설계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순서도: 추출 42"/>
            <p:cNvSpPr/>
            <p:nvPr/>
          </p:nvSpPr>
          <p:spPr>
            <a:xfrm rot="5400000">
              <a:off x="1453430" y="6183635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252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VIEW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CREATE VIEW</a:t>
            </a:r>
            <a:endParaRPr lang="ko-KR" altLang="en-US" sz="16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1036" y="2586882"/>
            <a:ext cx="1107616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CREATE VIEW V_USER</a:t>
            </a:r>
          </a:p>
          <a:p>
            <a:r>
              <a:rPr lang="en-US" altLang="ko-KR" sz="1400" dirty="0"/>
              <a:t>AS</a:t>
            </a:r>
          </a:p>
          <a:p>
            <a:r>
              <a:rPr lang="en-US" altLang="ko-KR" sz="1400" dirty="0"/>
              <a:t>SELECT USERID, NAME, ADDR FROM USERTBL;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SELECT * FROM V_USER;</a:t>
            </a:r>
            <a:endParaRPr lang="ko-KR" altLang="ko-KR" sz="1400" dirty="0"/>
          </a:p>
        </p:txBody>
      </p:sp>
      <p:sp>
        <p:nvSpPr>
          <p:cNvPr id="9" name="순서도: 추출 8"/>
          <p:cNvSpPr/>
          <p:nvPr/>
        </p:nvSpPr>
        <p:spPr>
          <a:xfrm rot="5400000">
            <a:off x="794704" y="2230308"/>
            <a:ext cx="172819" cy="140158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0547" y="2141969"/>
            <a:ext cx="823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SIMPLE VIEW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811036" y="4616871"/>
            <a:ext cx="1107616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CREATE VIEW V_USER_PROD</a:t>
            </a:r>
          </a:p>
          <a:p>
            <a:r>
              <a:rPr lang="en-US" altLang="ko-KR" sz="1400" dirty="0"/>
              <a:t>AS</a:t>
            </a:r>
          </a:p>
          <a:p>
            <a:r>
              <a:rPr lang="en-US" altLang="ko-KR" sz="1400" dirty="0"/>
              <a:t>SELECT U.USERID, U.NAME, B.PRODNAME, U.ADDR, CONCAT(U.MOBILE1, U.MOBILE2) AS MOBILE_PHONE</a:t>
            </a:r>
          </a:p>
          <a:p>
            <a:r>
              <a:rPr lang="en-US" altLang="ko-KR" sz="1400" dirty="0"/>
              <a:t>FROM USERTBL U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INNER JOIN PROD_TBL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   ON U.USERID = B.USERID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SELECT * </a:t>
            </a:r>
            <a:r>
              <a:rPr lang="en-US" altLang="ko-KR" sz="1400" dirty="0"/>
              <a:t>FROM </a:t>
            </a:r>
            <a:r>
              <a:rPr lang="en-US" altLang="ko-KR" sz="1400" dirty="0"/>
              <a:t>V_USER_PROD WHERE USERID=‘USER01’;</a:t>
            </a:r>
            <a:endParaRPr lang="ko-KR" altLang="ko-KR" sz="1400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794704" y="4260297"/>
            <a:ext cx="172819" cy="140158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547" y="4171958"/>
            <a:ext cx="8233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COMPLEX VIEW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49207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0" y="3144976"/>
            <a:ext cx="121920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noProof="1"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endParaRPr lang="ko-KR" altLang="en-US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551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INDEX</a:t>
            </a:r>
            <a:r>
              <a:rPr lang="ko-KR" altLang="en-US" sz="1600" b="1" dirty="0"/>
              <a:t>의 개념</a:t>
            </a:r>
            <a:endParaRPr lang="ko-KR" altLang="en-US" sz="16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5048" y="206245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데이터를 좀 더 빠르게 찾을 수 있도록 해 주는 도구</a:t>
            </a:r>
            <a:endParaRPr lang="ko-KR" altLang="en-US" sz="1600" b="1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781134" y="21488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8072" y="247462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INDEX</a:t>
            </a:r>
            <a:r>
              <a:rPr lang="ko-KR" altLang="en-US" sz="1600" b="1" dirty="0"/>
              <a:t>의 장단점</a:t>
            </a:r>
            <a:endParaRPr lang="ko-KR" altLang="en-US" sz="1600" b="1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254615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5048" y="288679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장점</a:t>
            </a:r>
            <a:endParaRPr lang="en-US" altLang="ko-KR" sz="1600" b="1" dirty="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781134" y="297320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5536" y="3298966"/>
            <a:ext cx="1114136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● 검색속도의 향상</a:t>
            </a:r>
            <a:r>
              <a:rPr lang="en-US" altLang="ko-KR" sz="1400" dirty="0"/>
              <a:t>(</a:t>
            </a:r>
            <a:r>
              <a:rPr lang="ko-KR" altLang="en-US" sz="1400" dirty="0"/>
              <a:t>항상 그런 것은 아님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쿼리의 부하감소로 시스템 전체의 성능 향상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975048" y="415408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단점</a:t>
            </a:r>
            <a:endParaRPr lang="en-US" altLang="ko-KR" sz="1600" b="1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81134" y="424049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5536" y="4566256"/>
            <a:ext cx="1114136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● 인덱스가 공간을 차지해서 추가적인 공간 필요</a:t>
            </a:r>
            <a:r>
              <a:rPr lang="en-US" altLang="ko-KR" sz="1400" dirty="0"/>
              <a:t>, </a:t>
            </a:r>
            <a:r>
              <a:rPr lang="ko-KR" altLang="en-US" sz="1400" dirty="0"/>
              <a:t>대략 데이터베이스크기의 </a:t>
            </a:r>
            <a:r>
              <a:rPr lang="en-US" altLang="ko-KR" sz="1400" dirty="0"/>
              <a:t>10%</a:t>
            </a:r>
            <a:r>
              <a:rPr lang="ko-KR" altLang="en-US" sz="1400" dirty="0"/>
              <a:t>정도의 추가공간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처음 인덱스를 생성하는데 시간소요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/>
              <a:t>데이터의 변경작업</a:t>
            </a:r>
            <a:r>
              <a:rPr lang="en-US" altLang="ko-KR" sz="1400" dirty="0"/>
              <a:t>(INSERT, UPDATE, DELETE)</a:t>
            </a:r>
            <a:r>
              <a:rPr lang="ko-KR" altLang="en-US" sz="1400" dirty="0"/>
              <a:t>이 자주 일어나는 경우 성능이 나빠질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49267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noProof="1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CREATE INDEX</a:t>
            </a:r>
            <a:endParaRPr lang="ko-KR" altLang="en-US" sz="1600" b="1" dirty="0"/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5779" y="2138791"/>
            <a:ext cx="111413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CREATE INDEX </a:t>
            </a:r>
            <a:r>
              <a:rPr lang="en-US" altLang="ko-KR" sz="1400" i="1" dirty="0" err="1"/>
              <a:t>index_name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ON </a:t>
            </a:r>
            <a:r>
              <a:rPr lang="en-US" altLang="ko-KR" sz="1400" i="1" dirty="0" err="1"/>
              <a:t>table_name</a:t>
            </a:r>
            <a:r>
              <a:rPr lang="en-US" altLang="ko-KR" sz="1400" dirty="0"/>
              <a:t> (</a:t>
            </a:r>
            <a:r>
              <a:rPr lang="en-US" altLang="ko-KR" sz="1400" i="1" dirty="0"/>
              <a:t>column1</a:t>
            </a:r>
            <a:r>
              <a:rPr lang="en-US" altLang="ko-KR" sz="1400" dirty="0"/>
              <a:t>, </a:t>
            </a:r>
            <a:r>
              <a:rPr lang="en-US" altLang="ko-KR" sz="1400" i="1" dirty="0"/>
              <a:t>column2</a:t>
            </a:r>
            <a:r>
              <a:rPr lang="en-US" altLang="ko-KR" sz="1400" dirty="0"/>
              <a:t>, </a:t>
            </a:r>
            <a:r>
              <a:rPr lang="en-US" altLang="ko-KR" sz="1400" dirty="0"/>
              <a:t>...);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5779" y="2958805"/>
            <a:ext cx="1114136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CREATE UNIQUE INDEX </a:t>
            </a:r>
            <a:r>
              <a:rPr lang="en-US" altLang="ko-KR" sz="1400" i="1" dirty="0" err="1"/>
              <a:t>index_name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ON </a:t>
            </a:r>
            <a:r>
              <a:rPr lang="en-US" altLang="ko-KR" sz="1400" i="1" dirty="0" err="1"/>
              <a:t>table_name</a:t>
            </a:r>
            <a:r>
              <a:rPr lang="en-US" altLang="ko-KR" sz="1400" dirty="0"/>
              <a:t> (</a:t>
            </a:r>
            <a:r>
              <a:rPr lang="en-US" altLang="ko-KR" sz="1400" i="1" dirty="0"/>
              <a:t>column1</a:t>
            </a:r>
            <a:r>
              <a:rPr lang="en-US" altLang="ko-KR" sz="1400" dirty="0"/>
              <a:t>, </a:t>
            </a:r>
            <a:r>
              <a:rPr lang="en-US" altLang="ko-KR" sz="1400" i="1" dirty="0"/>
              <a:t>column2</a:t>
            </a:r>
            <a:r>
              <a:rPr lang="en-US" altLang="ko-KR" sz="1400" dirty="0"/>
              <a:t>, ...);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4665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의 종류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87092" y="1864062"/>
            <a:ext cx="10837258" cy="4045131"/>
            <a:chOff x="1287092" y="1864060"/>
            <a:chExt cx="10837258" cy="4045131"/>
          </a:xfrm>
        </p:grpSpPr>
        <p:sp>
          <p:nvSpPr>
            <p:cNvPr id="4" name="순서도: 추출 3"/>
            <p:cNvSpPr/>
            <p:nvPr/>
          </p:nvSpPr>
          <p:spPr>
            <a:xfrm rot="5400000">
              <a:off x="1266090" y="1928442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1534727" y="1864060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1800" b="1" dirty="0" err="1">
                  <a:solidFill>
                    <a:schemeClr val="tx1"/>
                  </a:solidFill>
                  <a:latin typeface="+mj-lt"/>
                </a:rPr>
                <a:t>관계형</a:t>
              </a:r>
              <a:r>
                <a:rPr lang="ko-KR" altLang="en-US" sz="18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DBMS</a:t>
              </a:r>
              <a:r>
                <a:rPr lang="en-US" altLang="ko-KR" sz="1800" b="1" dirty="0">
                  <a:solidFill>
                    <a:schemeClr val="tx1"/>
                  </a:solidFill>
                  <a:latin typeface="+mj-lt"/>
                </a:rPr>
                <a:t> (RDBMS) </a:t>
              </a: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     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MySQL.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lt"/>
                </a:rPr>
                <a:t>PostgreSQL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Oracle</a:t>
              </a:r>
            </a:p>
          </p:txBody>
        </p:sp>
        <p:sp>
          <p:nvSpPr>
            <p:cNvPr id="12" name="순서도: 추출 11"/>
            <p:cNvSpPr/>
            <p:nvPr/>
          </p:nvSpPr>
          <p:spPr>
            <a:xfrm rot="5400000">
              <a:off x="1697271" y="2405694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8" name="순서도: 추출 17"/>
            <p:cNvSpPr/>
            <p:nvPr/>
          </p:nvSpPr>
          <p:spPr>
            <a:xfrm rot="5400000">
              <a:off x="1266090" y="2995242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1534727" y="2930860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객체지향 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DBMS(OODBMS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lt"/>
                </a:rPr>
                <a:t>PostgreSQL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Oracle</a:t>
              </a:r>
            </a:p>
          </p:txBody>
        </p:sp>
        <p:sp>
          <p:nvSpPr>
            <p:cNvPr id="20" name="순서도: 추출 19"/>
            <p:cNvSpPr/>
            <p:nvPr/>
          </p:nvSpPr>
          <p:spPr>
            <a:xfrm rot="5400000">
              <a:off x="1697270" y="3520860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순서도: 추출 21"/>
            <p:cNvSpPr/>
            <p:nvPr/>
          </p:nvSpPr>
          <p:spPr>
            <a:xfrm rot="5400000">
              <a:off x="1266090" y="4062042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1534727" y="3997660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2000" b="1" dirty="0" err="1">
                  <a:solidFill>
                    <a:schemeClr val="tx1"/>
                  </a:solidFill>
                  <a:latin typeface="+mj-lt"/>
                </a:rPr>
                <a:t>NoSQL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DBMS</a:t>
              </a:r>
            </a:p>
            <a:p>
              <a:pPr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    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lt"/>
                </a:rPr>
                <a:t>MongoDB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Cassandra,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lt"/>
                </a:rPr>
                <a:t>Redis</a:t>
              </a:r>
              <a:endParaRPr lang="en-US" altLang="ko-KR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4" name="순서도: 추출 23"/>
            <p:cNvSpPr/>
            <p:nvPr/>
          </p:nvSpPr>
          <p:spPr>
            <a:xfrm rot="5400000">
              <a:off x="1697270" y="4618244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순서도: 추출 25"/>
            <p:cNvSpPr/>
            <p:nvPr/>
          </p:nvSpPr>
          <p:spPr>
            <a:xfrm rot="5400000">
              <a:off x="1266090" y="5128842"/>
              <a:ext cx="252028" cy="210023"/>
            </a:xfrm>
            <a:prstGeom prst="flowChartExtract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1534727" y="5064460"/>
              <a:ext cx="10589623" cy="8447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</a:lstStyle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ko-KR" altLang="en-US" sz="2000" b="1" dirty="0">
                  <a:solidFill>
                    <a:schemeClr val="tx1"/>
                  </a:solidFill>
                  <a:latin typeface="+mj-lt"/>
                </a:rPr>
                <a:t>객체지향 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DBMS(OODBMS</a:t>
              </a:r>
              <a:r>
                <a:rPr lang="en-US" altLang="ko-KR" sz="2000" b="1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pPr lvl="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altLang="ko-KR" sz="1800" dirty="0" err="1">
                  <a:solidFill>
                    <a:schemeClr val="tx1"/>
                  </a:solidFill>
                  <a:latin typeface="+mj-lt"/>
                </a:rPr>
                <a:t>PostgreSQL</a:t>
              </a:r>
              <a:r>
                <a:rPr lang="en-US" altLang="ko-KR" sz="1800" dirty="0">
                  <a:solidFill>
                    <a:schemeClr val="tx1"/>
                  </a:solidFill>
                  <a:latin typeface="+mj-lt"/>
                </a:rPr>
                <a:t>, Oracle</a:t>
              </a:r>
            </a:p>
          </p:txBody>
        </p:sp>
        <p:sp>
          <p:nvSpPr>
            <p:cNvPr id="28" name="순서도: 추출 27"/>
            <p:cNvSpPr/>
            <p:nvPr/>
          </p:nvSpPr>
          <p:spPr>
            <a:xfrm rot="5400000">
              <a:off x="1697270" y="5654460"/>
              <a:ext cx="172819" cy="144015"/>
            </a:xfrm>
            <a:prstGeom prst="flowChartExtract">
              <a:avLst/>
            </a:prstGeom>
            <a:solidFill>
              <a:schemeClr val="bg1"/>
            </a:solidFill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4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PL/SQL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99537" y="2064228"/>
            <a:ext cx="5911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DDL ( Data Definition Language)</a:t>
            </a:r>
            <a:endParaRPr lang="ko-KR" altLang="en-US" sz="2400" b="1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1093268" y="2126481"/>
            <a:ext cx="252028" cy="271540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4" name="직사각형 13"/>
          <p:cNvSpPr/>
          <p:nvPr/>
        </p:nvSpPr>
        <p:spPr>
          <a:xfrm>
            <a:off x="1407041" y="268878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데이터베이스 객체를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변경하는 언어</a:t>
            </a:r>
          </a:p>
        </p:txBody>
      </p:sp>
      <p:sp>
        <p:nvSpPr>
          <p:cNvPr id="15" name="순서도: 추출 14"/>
          <p:cNvSpPr/>
          <p:nvPr/>
        </p:nvSpPr>
        <p:spPr>
          <a:xfrm rot="5400000">
            <a:off x="1213127" y="27751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직사각형 15"/>
          <p:cNvSpPr/>
          <p:nvPr/>
        </p:nvSpPr>
        <p:spPr>
          <a:xfrm>
            <a:off x="1407041" y="316583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CREATE</a:t>
            </a:r>
            <a:r>
              <a:rPr lang="en-US" altLang="ko-KR" dirty="0"/>
              <a:t> : </a:t>
            </a:r>
            <a:r>
              <a:rPr lang="ko-KR" altLang="en-US" dirty="0"/>
              <a:t>테이블이나 인덱스</a:t>
            </a:r>
            <a:r>
              <a:rPr lang="en-US" altLang="ko-KR" dirty="0"/>
              <a:t>, </a:t>
            </a:r>
            <a:r>
              <a:rPr lang="ko-KR" altLang="en-US" dirty="0" err="1"/>
              <a:t>뷰</a:t>
            </a:r>
            <a:r>
              <a:rPr lang="ko-KR" altLang="en-US" dirty="0"/>
              <a:t> 등 데이터베이스 객체를 생성</a:t>
            </a:r>
            <a:endParaRPr lang="ko-KR" altLang="ko-KR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1213127" y="32522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직사각형 17"/>
          <p:cNvSpPr/>
          <p:nvPr/>
        </p:nvSpPr>
        <p:spPr>
          <a:xfrm>
            <a:off x="1407041" y="366989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DROP</a:t>
            </a:r>
            <a:r>
              <a:rPr lang="en-US" altLang="ko-KR" dirty="0"/>
              <a:t> : </a:t>
            </a:r>
            <a:r>
              <a:rPr lang="ko-KR" altLang="en-US" dirty="0"/>
              <a:t>생성된 데이터베이스 객체를 영구히 삭제</a:t>
            </a:r>
          </a:p>
        </p:txBody>
      </p:sp>
      <p:sp>
        <p:nvSpPr>
          <p:cNvPr id="19" name="순서도: 추출 18"/>
          <p:cNvSpPr/>
          <p:nvPr/>
        </p:nvSpPr>
        <p:spPr>
          <a:xfrm rot="5400000">
            <a:off x="1213127" y="375630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1407041" y="4224468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ALTER</a:t>
            </a:r>
            <a:r>
              <a:rPr lang="en-US" altLang="ko-KR" dirty="0"/>
              <a:t> : </a:t>
            </a:r>
            <a:r>
              <a:rPr lang="ko-KR" altLang="en-US" dirty="0"/>
              <a:t>기 생성된 데이터베이스 객체를 수정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1213127" y="43108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1407041" y="475001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TRUNCATE</a:t>
            </a:r>
            <a:r>
              <a:rPr lang="en-US" altLang="ko-KR" dirty="0"/>
              <a:t> : </a:t>
            </a:r>
            <a:r>
              <a:rPr lang="ko-KR" altLang="en-US" dirty="0"/>
              <a:t>테이블이나 클러스터의 데이터를 통째로 삭제</a:t>
            </a:r>
          </a:p>
        </p:txBody>
      </p:sp>
      <p:sp>
        <p:nvSpPr>
          <p:cNvPr id="23" name="순서도: 추출 22"/>
          <p:cNvSpPr/>
          <p:nvPr/>
        </p:nvSpPr>
        <p:spPr>
          <a:xfrm rot="5400000">
            <a:off x="1213127" y="48364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714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PL/SQL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1159" y="1872640"/>
            <a:ext cx="7330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DML ( Data Manipulation Language)</a:t>
            </a:r>
            <a:endParaRPr lang="ko-KR" altLang="en-US" sz="2400" b="1" dirty="0"/>
          </a:p>
        </p:txBody>
      </p:sp>
      <p:sp>
        <p:nvSpPr>
          <p:cNvPr id="27" name="순서도: 추출 26"/>
          <p:cNvSpPr/>
          <p:nvPr/>
        </p:nvSpPr>
        <p:spPr>
          <a:xfrm rot="5400000">
            <a:off x="984133" y="196565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28664" y="2497192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데이터베이스 객체를 </a:t>
            </a:r>
            <a:r>
              <a:rPr lang="ko-KR" altLang="en-US" dirty="0"/>
              <a:t>조작하는 언어</a:t>
            </a:r>
            <a:endParaRPr lang="ko-KR" altLang="en-US" dirty="0"/>
          </a:p>
        </p:txBody>
      </p:sp>
      <p:sp>
        <p:nvSpPr>
          <p:cNvPr id="29" name="순서도: 추출 28"/>
          <p:cNvSpPr/>
          <p:nvPr/>
        </p:nvSpPr>
        <p:spPr>
          <a:xfrm rot="5400000">
            <a:off x="1134750" y="25836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1328664" y="2974246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테이블이나 </a:t>
            </a:r>
            <a:r>
              <a:rPr lang="ko-KR" altLang="en-US" dirty="0" err="1"/>
              <a:t>뷰에</a:t>
            </a:r>
            <a:r>
              <a:rPr lang="ko-KR" altLang="en-US" dirty="0"/>
              <a:t> 있는 데이터를 조회</a:t>
            </a:r>
            <a:endParaRPr lang="ko-KR" altLang="ko-KR" dirty="0"/>
          </a:p>
        </p:txBody>
      </p:sp>
      <p:sp>
        <p:nvSpPr>
          <p:cNvPr id="31" name="순서도: 추출 30"/>
          <p:cNvSpPr/>
          <p:nvPr/>
        </p:nvSpPr>
        <p:spPr>
          <a:xfrm rot="5400000">
            <a:off x="1134750" y="30606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2" name="직사각형 31"/>
          <p:cNvSpPr/>
          <p:nvPr/>
        </p:nvSpPr>
        <p:spPr>
          <a:xfrm>
            <a:off x="1328664" y="3478302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신규로 생성</a:t>
            </a:r>
            <a:endParaRPr lang="ko-KR" altLang="en-US" dirty="0"/>
          </a:p>
        </p:txBody>
      </p:sp>
      <p:sp>
        <p:nvSpPr>
          <p:cNvPr id="33" name="순서도: 추출 32"/>
          <p:cNvSpPr/>
          <p:nvPr/>
        </p:nvSpPr>
        <p:spPr>
          <a:xfrm rot="5400000">
            <a:off x="1134750" y="356471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직사각형 33"/>
          <p:cNvSpPr/>
          <p:nvPr/>
        </p:nvSpPr>
        <p:spPr>
          <a:xfrm>
            <a:off x="1328664" y="403288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UPDATE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 생성된 </a:t>
            </a:r>
            <a:r>
              <a:rPr lang="ko-KR" altLang="en-US" dirty="0"/>
              <a:t>데이터를 </a:t>
            </a:r>
            <a:r>
              <a:rPr lang="ko-KR" altLang="en-US" dirty="0"/>
              <a:t>수정</a:t>
            </a:r>
          </a:p>
        </p:txBody>
      </p:sp>
      <p:sp>
        <p:nvSpPr>
          <p:cNvPr id="35" name="순서도: 추출 34"/>
          <p:cNvSpPr/>
          <p:nvPr/>
        </p:nvSpPr>
        <p:spPr>
          <a:xfrm rot="5400000">
            <a:off x="1134750" y="41192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직사각형 35"/>
          <p:cNvSpPr/>
          <p:nvPr/>
        </p:nvSpPr>
        <p:spPr>
          <a:xfrm>
            <a:off x="1328664" y="4558422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삭제</a:t>
            </a:r>
            <a:endParaRPr lang="ko-KR" altLang="en-US" dirty="0"/>
          </a:p>
        </p:txBody>
      </p:sp>
      <p:sp>
        <p:nvSpPr>
          <p:cNvPr id="37" name="순서도: 추출 36"/>
          <p:cNvSpPr/>
          <p:nvPr/>
        </p:nvSpPr>
        <p:spPr>
          <a:xfrm rot="5400000">
            <a:off x="1134750" y="464483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28664" y="5062478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COMMIT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변경된 데이터를 최종 적용</a:t>
            </a:r>
            <a:endParaRPr lang="ko-KR" altLang="en-US" dirty="0"/>
          </a:p>
        </p:txBody>
      </p:sp>
      <p:sp>
        <p:nvSpPr>
          <p:cNvPr id="39" name="순서도: 추출 38"/>
          <p:cNvSpPr/>
          <p:nvPr/>
        </p:nvSpPr>
        <p:spPr>
          <a:xfrm rot="5400000">
            <a:off x="1134750" y="51488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/>
          <p:cNvSpPr/>
          <p:nvPr/>
        </p:nvSpPr>
        <p:spPr>
          <a:xfrm>
            <a:off x="1329680" y="556653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ROLLBACK</a:t>
            </a:r>
            <a:r>
              <a:rPr lang="en-US" altLang="ko-KR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변경된 데이터를 </a:t>
            </a:r>
            <a:r>
              <a:rPr lang="ko-KR" altLang="en-US" dirty="0"/>
              <a:t>적용하지 않고 이전 상태로 되돌림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순서도: 추출 40"/>
          <p:cNvSpPr/>
          <p:nvPr/>
        </p:nvSpPr>
        <p:spPr>
          <a:xfrm rot="5400000">
            <a:off x="1135766" y="56529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1500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97440" y="271146"/>
            <a:ext cx="10515600" cy="70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SQL</a:t>
            </a:r>
            <a:r>
              <a:rPr lang="ko-KR" altLang="en-US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3200" noProof="1">
                <a:latin typeface="D2Coding" panose="020B0609020101020101" pitchFamily="49" charset="-127"/>
                <a:ea typeface="D2Coding" panose="020B0609020101020101" pitchFamily="49" charset="-127"/>
              </a:rPr>
              <a:t>PL/SQL</a:t>
            </a:r>
            <a:endParaRPr lang="ko-KR" altLang="en-US" sz="4400" noProof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3830" y="18224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PL/SQL</a:t>
            </a:r>
            <a:endParaRPr lang="ko-KR" altLang="en-US" sz="2400" b="1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949299" y="194823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93830" y="2479775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SQL</a:t>
            </a:r>
            <a:r>
              <a:rPr lang="ko-KR" altLang="en-US" dirty="0"/>
              <a:t>과는 달리 절차적 특징을 가진 언어</a:t>
            </a:r>
            <a:endParaRPr lang="ko-KR" altLang="en-US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1099916" y="256618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" name="직사각형 22"/>
          <p:cNvSpPr/>
          <p:nvPr/>
        </p:nvSpPr>
        <p:spPr>
          <a:xfrm>
            <a:off x="1293830" y="2956829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다른 프로그래밍 언어처럼 변수 선언과 할당</a:t>
            </a:r>
            <a:r>
              <a:rPr lang="en-US" altLang="ko-KR" dirty="0"/>
              <a:t>, </a:t>
            </a:r>
            <a:r>
              <a:rPr lang="ko-KR" altLang="en-US" dirty="0"/>
              <a:t>함수 작성이 가능</a:t>
            </a:r>
            <a:endParaRPr lang="ko-KR" altLang="ko-KR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1099916" y="304323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1293830" y="3460885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PL/SQL </a:t>
            </a:r>
            <a:r>
              <a:rPr lang="ko-KR" altLang="en-US" dirty="0"/>
              <a:t>코드 내에서 </a:t>
            </a:r>
            <a:r>
              <a:rPr lang="en-US" altLang="ko-KR" dirty="0"/>
              <a:t>SQL</a:t>
            </a:r>
            <a:r>
              <a:rPr lang="ko-KR" altLang="en-US" dirty="0"/>
              <a:t>을 사용 가능</a:t>
            </a:r>
            <a:endParaRPr lang="ko-KR" altLang="en-US" dirty="0"/>
          </a:p>
        </p:txBody>
      </p:sp>
      <p:sp>
        <p:nvSpPr>
          <p:cNvPr id="42" name="순서도: 추출 41"/>
          <p:cNvSpPr/>
          <p:nvPr/>
        </p:nvSpPr>
        <p:spPr>
          <a:xfrm rot="5400000">
            <a:off x="1099916" y="354729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직사각형 42"/>
          <p:cNvSpPr/>
          <p:nvPr/>
        </p:nvSpPr>
        <p:spPr>
          <a:xfrm>
            <a:off x="1293830" y="4015463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앞으로 이 책에서 다룰 내용의 상당 부분이 </a:t>
            </a:r>
            <a:r>
              <a:rPr lang="en-US" altLang="ko-KR" dirty="0"/>
              <a:t>PL/SQL</a:t>
            </a:r>
            <a:r>
              <a:rPr lang="ko-KR" altLang="en-US" dirty="0"/>
              <a:t>에 해당됨</a:t>
            </a:r>
            <a:endParaRPr lang="ko-KR" altLang="en-US" dirty="0"/>
          </a:p>
        </p:txBody>
      </p:sp>
      <p:sp>
        <p:nvSpPr>
          <p:cNvPr id="44" name="순서도: 추출 43"/>
          <p:cNvSpPr/>
          <p:nvPr/>
        </p:nvSpPr>
        <p:spPr>
          <a:xfrm rot="5400000">
            <a:off x="1099916" y="410187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678735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245</TotalTime>
  <Words>3064</Words>
  <Application>Microsoft Office PowerPoint</Application>
  <PresentationFormat>와이드스크린</PresentationFormat>
  <Paragraphs>555</Paragraphs>
  <Slides>53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D2Coding</vt:lpstr>
      <vt:lpstr>맑은 고딕</vt:lpstr>
      <vt:lpstr>Arial</vt:lpstr>
      <vt:lpstr>Wingdings</vt:lpstr>
      <vt:lpstr>WelcomeDoc</vt:lpstr>
      <vt:lpstr>Kt ds 신입사원 기술 온보딩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ds 신입사원 기술 온보딩</dc:title>
  <dc:creator>EZEN</dc:creator>
  <cp:keywords/>
  <cp:lastModifiedBy>EZEN</cp:lastModifiedBy>
  <cp:revision>33</cp:revision>
  <dcterms:created xsi:type="dcterms:W3CDTF">2024-07-08T06:08:08Z</dcterms:created>
  <dcterms:modified xsi:type="dcterms:W3CDTF">2024-07-08T10:17:01Z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