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6" r:id="rId3"/>
    <p:sldId id="260" r:id="rId4"/>
    <p:sldId id="258" r:id="rId5"/>
    <p:sldId id="262" r:id="rId6"/>
    <p:sldId id="269" r:id="rId7"/>
    <p:sldId id="268" r:id="rId8"/>
    <p:sldId id="283" r:id="rId9"/>
    <p:sldId id="259" r:id="rId10"/>
    <p:sldId id="261" r:id="rId11"/>
    <p:sldId id="263" r:id="rId12"/>
    <p:sldId id="270" r:id="rId13"/>
    <p:sldId id="285" r:id="rId14"/>
    <p:sldId id="282" r:id="rId15"/>
    <p:sldId id="281" r:id="rId16"/>
    <p:sldId id="272" r:id="rId17"/>
    <p:sldId id="280" r:id="rId18"/>
    <p:sldId id="276" r:id="rId19"/>
    <p:sldId id="267" r:id="rId20"/>
  </p:sldIdLst>
  <p:sldSz cx="12192000" cy="6858000"/>
  <p:notesSz cx="6858000" cy="9144000"/>
  <p:defaultTextStyle>
    <a:defPPr>
      <a:defRPr lang="de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 Baram" initials="GB" lastIdx="1" clrIdx="0">
    <p:extLst>
      <p:ext uri="{19B8F6BF-5375-455C-9EA6-DF929625EA0E}">
        <p15:presenceInfo xmlns:p15="http://schemas.microsoft.com/office/powerpoint/2012/main" userId="98fe85d9b8dfb10d" providerId="Windows Live"/>
      </p:ext>
    </p:extLst>
  </p:cmAuthor>
  <p:cmAuthor id="2" name="wasi ahmd" initials="wa" lastIdx="2" clrIdx="1">
    <p:extLst>
      <p:ext uri="{19B8F6BF-5375-455C-9EA6-DF929625EA0E}">
        <p15:presenceInfo xmlns:p15="http://schemas.microsoft.com/office/powerpoint/2012/main" userId="b361867e236ca7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5-16T15:59:09.483" idx="2">
    <p:pos x="10" y="10"/>
    <p:text>Diagonale, auch bei Folie 14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04093C3-F1DF-4B74-B1BA-64C209B4E7A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40D05D-B48C-4044-B98F-2B78A565ABD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F6FE5FE-802A-4CAE-9DC4-9E9BFC3CE61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05.07.2022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C11B80-BFF0-4550-84AC-6CCA82C2849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F3120F-9D18-49EA-9004-3FE73488982E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CA3847E-5600-484F-9E4D-EF7B286702E9}" type="slidenum">
              <a:t>‹Nr.›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Header Placeholder 1">
            <a:extLst>
              <a:ext uri="{FF2B5EF4-FFF2-40B4-BE49-F238E27FC236}">
                <a16:creationId xmlns:a16="http://schemas.microsoft.com/office/drawing/2014/main" id="{4ACD4935-068B-49B8-B153-ADE03187CFAD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DDBC3FD5-9FD4-4E43-89E1-D304B622F6CC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6A962A2-899A-4C41-B215-2A1C554D9D32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05.07.2022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DD733BA-55F1-4605-9695-30B448C36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1C8E53D1-5DD7-405B-854D-4342DD8780B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D544DC3-B54A-4B35-87A6-5FBC4A8D46FD}" type="slidenum">
              <a:t>‹Nr.›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8777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4D6703-94A5-44D4-9142-99DE2EB32D7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57FA4-10A0-42F8-B7B5-4BA68CC1133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0810E96-4307-46E4-8201-BC2A783B1D6C}" type="datetime1">
              <a:rPr lang="de-DE"/>
              <a:pPr lvl="0"/>
              <a:t>05.07.2022</a:t>
            </a:fld>
            <a:endParaRPr lang="de-DE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DF60DA1-C839-4242-8CFD-98FD6CBF45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4367A10-0A77-4006-9788-F41905D8EDE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CA291-0B91-4658-B88A-A4FDBFF8E65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30213-65D2-4B88-A9D9-178C63B9D5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6ACC906-5ACC-47EA-B524-3D17BF8D755A}" type="slidenum">
              <a:t>‹Nr.›</a:t>
            </a:fld>
            <a:endParaRPr lang="de-DE"/>
          </a:p>
        </p:txBody>
      </p:sp>
      <p:sp>
        <p:nvSpPr>
          <p:cNvPr id="8" name="Kopfzeilenplatzhalter 1">
            <a:extLst>
              <a:ext uri="{FF2B5EF4-FFF2-40B4-BE49-F238E27FC236}">
                <a16:creationId xmlns:a16="http://schemas.microsoft.com/office/drawing/2014/main" id="{8B26DC72-4C8F-4E8F-95C0-39A632BFB6CE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9" name="Datumsplatzhalter 2">
            <a:extLst>
              <a:ext uri="{FF2B5EF4-FFF2-40B4-BE49-F238E27FC236}">
                <a16:creationId xmlns:a16="http://schemas.microsoft.com/office/drawing/2014/main" id="{AB97E04C-C6DB-4829-B438-2F186A64AFF2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3F37F76-5CFA-45BD-AA7A-7DD09DBC03FD}" type="datetime1">
              <a:rPr lang="de-DE"/>
              <a:pPr lvl="0"/>
              <a:t>05.07.2022</a:t>
            </a:fld>
            <a:endParaRPr lang="de-DE"/>
          </a:p>
        </p:txBody>
      </p:sp>
      <p:sp>
        <p:nvSpPr>
          <p:cNvPr id="10" name="Folienbildplatzhalter 3">
            <a:extLst>
              <a:ext uri="{FF2B5EF4-FFF2-40B4-BE49-F238E27FC236}">
                <a16:creationId xmlns:a16="http://schemas.microsoft.com/office/drawing/2014/main" id="{0EEEE1E2-092D-4187-B02F-04368FD10C0D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1" name="Notizenplatzhalter 4">
            <a:extLst>
              <a:ext uri="{FF2B5EF4-FFF2-40B4-BE49-F238E27FC236}">
                <a16:creationId xmlns:a16="http://schemas.microsoft.com/office/drawing/2014/main" id="{5FB06DF8-6619-4974-A4BF-4549B18DA48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1F007A36-4717-485F-9B4C-11046B09A4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13" name="Foliennummernplatzhalter 6">
            <a:extLst>
              <a:ext uri="{FF2B5EF4-FFF2-40B4-BE49-F238E27FC236}">
                <a16:creationId xmlns:a16="http://schemas.microsoft.com/office/drawing/2014/main" id="{BB7C0ABF-7730-46C7-BC6E-FB317EBD939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4AC019DC-2806-48F6-93EA-464641F56D4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07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6ACC906-5ACC-47EA-B524-3D17BF8D755A}" type="slidenum">
              <a:rPr lang="de-DE" smtClean="0"/>
              <a:t>6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4AC019DC-2806-48F6-93EA-464641F56D4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00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6203-1635-4D9F-8F0B-DFA38FBADAE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89215" y="2514600"/>
            <a:ext cx="8915400" cy="2262783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99405-17D5-4FB2-9D59-9CEF25BBF4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89215" y="4777383"/>
            <a:ext cx="8915400" cy="1126284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9B104-CBAF-43FD-AED7-26A7B7CAC0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89C618-F6AD-4881-BD68-2E2F6B8644E1}" type="datetime1">
              <a:rPr lang="de-DE" smtClean="0"/>
              <a:t>05.07.2022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92FC5-FA96-472B-BDE2-CBDF64D60E8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77573  67641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4205422D-EE30-467B-A822-9A5458BE0A98}"/>
              </a:ext>
            </a:extLst>
          </p:cNvPr>
          <p:cNvSpPr/>
          <p:nvPr/>
        </p:nvSpPr>
        <p:spPr>
          <a:xfrm>
            <a:off x="0" y="4323813"/>
            <a:ext cx="1744647" cy="778593"/>
          </a:xfrm>
          <a:custGeom>
            <a:avLst/>
            <a:gdLst>
              <a:gd name="f0" fmla="val w"/>
              <a:gd name="f1" fmla="val h"/>
              <a:gd name="f2" fmla="val 0"/>
              <a:gd name="f3" fmla="val 372"/>
              <a:gd name="f4" fmla="val 166"/>
              <a:gd name="f5" fmla="val 287"/>
              <a:gd name="f6" fmla="val 290"/>
              <a:gd name="f7" fmla="val 292"/>
              <a:gd name="f8" fmla="val 165"/>
              <a:gd name="f9" fmla="val 293"/>
              <a:gd name="f10" fmla="val 164"/>
              <a:gd name="f11" fmla="val 163"/>
              <a:gd name="f12" fmla="val 294"/>
              <a:gd name="f13" fmla="val 370"/>
              <a:gd name="f14" fmla="val 87"/>
              <a:gd name="f15" fmla="val 85"/>
              <a:gd name="f16" fmla="val 81"/>
              <a:gd name="f17" fmla="val 78"/>
              <a:gd name="f18" fmla="val 3"/>
              <a:gd name="f19" fmla="val 2"/>
              <a:gd name="f20" fmla="val 1"/>
              <a:gd name="f21" fmla="*/ f0 1 372"/>
              <a:gd name="f22" fmla="*/ f1 1 166"/>
              <a:gd name="f23" fmla="+- f4 0 f2"/>
              <a:gd name="f24" fmla="+- f3 0 f2"/>
              <a:gd name="f25" fmla="*/ f24 1 372"/>
              <a:gd name="f26" fmla="*/ f23 1 166"/>
              <a:gd name="f27" fmla="*/ 0 1 f25"/>
              <a:gd name="f28" fmla="*/ f3 1 f25"/>
              <a:gd name="f29" fmla="*/ 0 1 f26"/>
              <a:gd name="f30" fmla="*/ f4 1 f26"/>
              <a:gd name="f31" fmla="*/ f27 f21 1"/>
              <a:gd name="f32" fmla="*/ f28 f21 1"/>
              <a:gd name="f33" fmla="*/ f30 f22 1"/>
              <a:gd name="f34" fmla="*/ f29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372" h="166">
                <a:moveTo>
                  <a:pt x="f5" y="f4"/>
                </a:moveTo>
                <a:cubicBezTo>
                  <a:pt x="f6" y="f4"/>
                  <a:pt x="f7" y="f8"/>
                  <a:pt x="f9" y="f10"/>
                </a:cubicBezTo>
                <a:cubicBezTo>
                  <a:pt x="f9" y="f11"/>
                  <a:pt x="f12" y="f11"/>
                  <a:pt x="f12" y="f11"/>
                </a:cubicBezTo>
                <a:cubicBezTo>
                  <a:pt x="f13" y="f14"/>
                  <a:pt x="f13" y="f14"/>
                  <a:pt x="f13" y="f14"/>
                </a:cubicBezTo>
                <a:cubicBezTo>
                  <a:pt x="f3" y="f15"/>
                  <a:pt x="f3" y="f16"/>
                  <a:pt x="f13" y="f17"/>
                </a:cubicBezTo>
                <a:cubicBezTo>
                  <a:pt x="f12" y="f18"/>
                  <a:pt x="f12" y="f18"/>
                  <a:pt x="f12" y="f18"/>
                </a:cubicBezTo>
                <a:cubicBezTo>
                  <a:pt x="f12" y="f19"/>
                  <a:pt x="f9" y="f19"/>
                  <a:pt x="f9" y="f19"/>
                </a:cubicBezTo>
                <a:cubicBezTo>
                  <a:pt x="f7" y="f20"/>
                  <a:pt x="f6" y="f2"/>
                  <a:pt x="f5" y="f2"/>
                </a:cubicBezTo>
                <a:cubicBezTo>
                  <a:pt x="f2" y="f2"/>
                  <a:pt x="f2" y="f2"/>
                  <a:pt x="f2" y="f2"/>
                </a:cubicBezTo>
                <a:cubicBezTo>
                  <a:pt x="f2" y="f4"/>
                  <a:pt x="f2" y="f4"/>
                  <a:pt x="f2" y="f4"/>
                </a:cubicBezTo>
                <a:lnTo>
                  <a:pt x="f5" y="f4"/>
                </a:ln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FF29285-E83E-4F4A-9FC6-35477E2F5D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529544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5E83C08-16A8-4EFC-B9E0-B4C4E9618BF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52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C1850-368F-4F29-8E86-03DD3AB9FA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09603"/>
            <a:ext cx="8915400" cy="311704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90B35-6C2D-45FA-A181-9E97359CDA3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6436D-7C4E-49B6-AC5A-940A56DA94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CE21ED-7725-4D94-B732-87A74428C10A}" type="datetime1">
              <a:rPr lang="de-DE" smtClean="0"/>
              <a:t>05.07.2022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35028-66B5-4391-87B5-B8EF6BBE1F1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77573  67641</a:t>
            </a:r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6E2CAA6B-E292-4E23-A3D4-59D1D4576F08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027987-C88B-4451-9564-1AC26AB582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84C4671-FE9A-4F99-BD92-549CEE003D0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87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62FE-9832-4946-95F9-FB439F9FBF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05DC689-0D4A-4357-9CFB-5C649AB5BD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5015" y="3505196"/>
            <a:ext cx="7536557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476ABFA-18AC-480C-99FF-5623D32946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550D356-B290-4385-8E83-CEA1CC5BCE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D323E6-222F-4E10-8CCC-87BA85DEF585}" type="datetime1">
              <a:rPr lang="de-DE" smtClean="0"/>
              <a:t>05.07.2022</a:t>
            </a:fld>
            <a:endParaRPr lang="de-D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3E090D7-7E6E-4236-9616-B794545E8D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77573  67641</a:t>
            </a: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EBA99650-357B-480C-BDD7-BD8DA7C0F593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C184E65-FCE8-4566-9306-5EBA69E08A0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96D75C6-08D3-4430-976D-507D504E8DB7}" type="slidenum">
              <a:t>‹Nr.›</a:t>
            </a:fld>
            <a:endParaRPr lang="de-DE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B7454D46-09E3-4028-ABD9-512EE5EEC9D3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19AE5193-8E5F-4AFA-9575-C055C4D4BCC9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65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FEF4-46B3-4FD0-91C2-DCAD34C95F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438403"/>
            <a:ext cx="8915400" cy="2724847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6E7A2F4-0EDC-4785-8A28-786B916155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FB14E259-4B5C-4BC7-B0CC-47A95FCBC16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1F4ADA-EA6E-46A3-ADE4-3B3DFE82026E}" type="datetime1">
              <a:rPr lang="de-DE" smtClean="0"/>
              <a:t>05.07.2022</a:t>
            </a:fld>
            <a:endParaRPr lang="de-DE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00BC4D8-7C30-4721-8B7C-22B6968AE34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77573  67641</a:t>
            </a:r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5E16A6BF-A97E-4820-AF58-22696D39F1DA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E1C7E-392E-466D-AC13-B7B4EF01C7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5FE03FE-66CD-42A4-9221-52E28F405BC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357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8A6D-FE41-47F4-B2DA-29F59168E1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7EE8E4B-2D17-4D51-97F9-C902135352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E8D52-EEF7-4294-A561-E9F15BDB83A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6B050-E192-4772-A4BF-187DC5051E3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54F16A-6F25-4B5B-91AF-2BE7F1CD4A10}" type="datetime1">
              <a:rPr lang="de-DE" smtClean="0"/>
              <a:t>05.07.2022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6FB8B-171B-467A-BE96-2E2775259C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77573  67641</a:t>
            </a: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C487AE80-0D86-4064-875F-6207FF37DC71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91AAB8A-C6FB-4F65-B317-2E7EEB7F9D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689F117-07C6-41EC-884C-FEB15D703302}" type="slidenum">
              <a:t>‹Nr.›</a:t>
            </a:fld>
            <a:endParaRPr lang="de-DE"/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4D1146AE-21C9-4522-916B-7EC46562776B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B3FC27D2-B626-4AB9-A51F-EE236E61F605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1337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2590-0986-4997-BDBC-06FDDCC441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27406"/>
            <a:ext cx="8915400" cy="2880021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D4859D30-F4EB-4FE8-8C5A-4590679DBB9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EF8FB-AA7F-485C-A1B0-42000E214D6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CB28B-1DBA-4AD7-90F3-5521FF7968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6A71F0-BF11-42BC-A220-AE2055914728}" type="datetime1">
              <a:rPr lang="de-DE" smtClean="0"/>
              <a:t>05.07.2022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CBC09-6D4A-42FD-A769-919DFBE267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77573  67641</a:t>
            </a: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C5EAAAAE-5D89-4613-A6FF-F18C2C524B5A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8FA6B51-E599-4066-8C3C-5B59D464F5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24E034E9-1FA1-42FA-BA50-9EA72F31520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766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394F-CD2B-4EC7-90C3-BA49F5ED702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38C90-F3D3-4083-909D-7655D9886C6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B487C-CE5A-4381-9F04-231EAB87DE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608911-7E3D-4437-B46E-B3918E694CE0}" type="datetime1">
              <a:rPr lang="de-DE" smtClean="0"/>
              <a:t>05.07.2022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0DC3-3278-4898-A265-88C3E7AC45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77573  67641</a:t>
            </a:r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9986D273-AB6D-41EF-B8C2-650D52355017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559CCD4-468A-472F-9AC4-7B692F2117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340F4B-CFCA-4EAE-B5B2-621E5F3BF73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794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2E9CB-55DC-4373-8A8A-ED5159C3D61C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294811" y="627406"/>
            <a:ext cx="2207599" cy="528381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3DE04-BFDA-43DC-92C6-D70BA08E145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2589215" y="627406"/>
            <a:ext cx="6476996" cy="528381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45F4B-089D-4961-88D3-53DDF339FA6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97E3AE-4551-4FDB-AAEF-2480AFFB8F4C}" type="datetime1">
              <a:rPr lang="de-DE" smtClean="0"/>
              <a:t>05.07.2022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45FCD-DB9A-4886-9975-128482371DA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77573  67641</a:t>
            </a:r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A9B034A5-8A7D-4397-A6EF-3670EE86E7D7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B802F41-7470-43A9-A499-1667AAA071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8AB4E2-2AD4-49ED-9B74-DF809974430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1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E440-8E9F-4E7F-A062-B068B215CB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51181-F6BC-4BA4-A05B-96F403622AF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8915400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A99B0-CA16-4D25-9E59-E314DB1D77D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EDCB4C-B44A-4E36-B484-A0AFE74A4C69}" type="datetime1">
              <a:rPr lang="de-DE" smtClean="0"/>
              <a:t>05.07.2022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1E164-05EF-40D6-BBBD-ABDC4E7ECD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77573  67641</a:t>
            </a:r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F8529AFD-F4C9-44DF-BEC4-20079E8C392C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722D57-C8B1-40D9-9E47-2FA36A8E17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0D4976-9FAD-49AC-B3DE-DCD09729AB4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14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D313-BD46-4FCF-ABA5-A717D8F6A8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058753"/>
            <a:ext cx="8915400" cy="1468800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A0314-6788-4344-AEF5-407AE5FB2D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3530132"/>
            <a:ext cx="8915400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2CB4E-FDAE-49E6-91E0-02C973C9DC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E1E6C1-9101-41F7-88DC-DF53E3A8AE62}" type="datetime1">
              <a:rPr lang="de-DE" smtClean="0"/>
              <a:t>05.07.2022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F635E-D21E-4F12-982F-0F37361E80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77573  67641</a:t>
            </a:r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5C59C2A6-D53F-44D0-94A3-4990D9C0A97A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C1D6C9-A48A-4832-ABA6-EBC5EAD37C4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7A44513-B6D2-42C9-8DF8-736F0A5EF5A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99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24EE72C9-B02B-4C51-AA66-E2E306273BF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85DCF-0F77-400D-9458-B9CBE9701AF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FC31F-EAE7-4762-B4A0-3EF3C35D1E7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7190750" y="2126217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54688-0CF1-4C32-9239-1C223456EA1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A66199-02E5-4B1A-959A-2E2D77EF54F3}" type="datetime1">
              <a:rPr lang="de-DE" smtClean="0"/>
              <a:t>05.07.2022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BFB67-AEB2-4CFB-AB78-24FAC6CD3E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77573  67641</a:t>
            </a: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5FE8A517-A8B7-4E9B-B4EB-1CFCFA2007DC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6893FD1-A0A1-494B-8041-C399C042AE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283400-5E4A-4F54-A1C9-F52F64ACA1F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20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A338E89D-C6AD-4F2E-BE48-F7C31AE6908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A7DE7-5E6C-4333-B2FE-AD566855C3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9375" y="1972699"/>
            <a:ext cx="3992727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E17D2-876A-488F-B579-7109542DBAE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2589215" y="2548963"/>
            <a:ext cx="4342897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64437-913B-4519-8DC8-66740EA8A15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7506629" y="1969471"/>
            <a:ext cx="399900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65119-7123-4865-A7AF-121806AAF45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7166957" y="2545735"/>
            <a:ext cx="4338672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46429-3B3E-44A3-8536-853BB4BD75A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557AC0-D627-4A8A-B3B0-CC0449BB3DA1}" type="datetime1">
              <a:rPr lang="de-DE" smtClean="0"/>
              <a:t>05.07.2022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CE6D2-16C1-4DBC-A96A-3CD6E6D35F8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77573  67641</a:t>
            </a: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74120E5D-B796-4B97-AB65-29CD84F706D8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DF9FB91-A161-47DA-93A7-92438B0653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3FFC24-97FC-49BA-873A-D2FE29A8E30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17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C819-E15C-4A3B-9C6F-68EA66F8204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C2672-DE2F-4AE0-8FAE-18C7154422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091D97-7730-498B-B6D9-56B4123358B1}" type="datetime1">
              <a:rPr lang="de-DE" smtClean="0"/>
              <a:t>05.07.2022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C22AF-4E7E-40A4-A522-ED4A77F51A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77573  67641</a:t>
            </a:r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52A7795E-DF4D-40F7-96D7-C0CFBD08E335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2763A20-917A-4659-9CE4-1E641595F9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E51AE4-FAD0-4F5A-B08E-182CCD15348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03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52B99-36CC-47BC-944C-AFB62CC2BA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D20605-D572-4379-BD4F-D1674A06BFF3}" type="datetime1">
              <a:rPr lang="de-DE" smtClean="0"/>
              <a:t>05.07.2022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98C50-58ED-42FB-ABFD-5F956E9E8F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77573  67641</a:t>
            </a:r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29E5BDF1-2E94-4F54-82B2-2585DAC0DA50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E9BF65C-97F9-4988-943A-4CF1DAFFC0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4CB824-560B-43D6-8B23-C9977676615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53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AEF2-B27C-4243-B39A-525E87207B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46090"/>
            <a:ext cx="3505196" cy="976314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57F50-B394-4599-AD71-D68D749DBA8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23011" y="446090"/>
            <a:ext cx="5181603" cy="541496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C4B45-2334-4C66-9A26-2E63B66849C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1598608"/>
            <a:ext cx="3505196" cy="426243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F9737-7DCC-4899-B234-1CF79C173C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A8DDAF-6112-42CE-A6FA-083DC4620140}" type="datetime1">
              <a:rPr lang="de-DE" smtClean="0"/>
              <a:t>05.07.2022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DB7E5-B1E2-4104-8705-1B7E1C1C2B9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77573  67641</a:t>
            </a: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D7D76446-0941-46B0-B4FC-39CF3B793502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546DBCB-2D17-414A-B0E0-44C6D068A0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A5A9B0-9BA5-48BF-8DDB-03143B258D1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1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DE24-F1D3-48A9-9335-07ECD64F27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800600"/>
            <a:ext cx="8915400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3F549-444B-48E0-96A6-0B16B71735C2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2589215" y="634968"/>
            <a:ext cx="8915400" cy="3854973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57AE0-77C3-4E59-A8B1-2E0FABD5174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5367335"/>
            <a:ext cx="8915400" cy="493711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DAE4B-BCC8-4D92-B362-639908F5AF6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CE0003-0F15-453D-B8C8-D7B3CEE1CAF9}" type="datetime1">
              <a:rPr lang="de-DE" smtClean="0"/>
              <a:t>05.07.2022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790D5-D312-4885-9F85-7735849AE8C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77573  67641</a:t>
            </a: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C7BAD605-C0B3-4E95-B9C3-7F5D845BCB46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+- f4 0 f2"/>
              <a:gd name="f34" fmla="+- f3 0 f2"/>
              <a:gd name="f35" fmla="*/ f34 1 9248"/>
              <a:gd name="f36" fmla="*/ f33 1 10000"/>
              <a:gd name="f37" fmla="*/ f2 1 f35"/>
              <a:gd name="f38" fmla="*/ f3 1 f35"/>
              <a:gd name="f39" fmla="*/ f2 1 f36"/>
              <a:gd name="f40" fmla="*/ f4 1 f36"/>
              <a:gd name="f41" fmla="*/ f37 f31 1"/>
              <a:gd name="f42" fmla="*/ f38 f31 1"/>
              <a:gd name="f43" fmla="*/ f40 f32 1"/>
              <a:gd name="f44" fmla="*/ f3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1" t="f44" r="f42" b="f43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40EBC38-150B-4350-9516-834F98B057E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41774911-41C4-4035-9AD5-918E622189D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73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:a16="http://schemas.microsoft.com/office/drawing/2014/main" id="{8F5FA025-33AD-48AB-A3BC-D90DE8C5945A}"/>
              </a:ext>
            </a:extLst>
          </p:cNvPr>
          <p:cNvGrpSpPr/>
          <p:nvPr/>
        </p:nvGrpSpPr>
        <p:grpSpPr>
          <a:xfrm>
            <a:off x="0" y="228600"/>
            <a:ext cx="2851510" cy="6638634"/>
            <a:chOff x="0" y="228600"/>
            <a:chExt cx="2851510" cy="6638634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A4C90443-A887-4D9B-8AA3-AC0727A9487D}"/>
                </a:ext>
              </a:extLst>
            </p:cNvPr>
            <p:cNvSpPr/>
            <p:nvPr/>
          </p:nvSpPr>
          <p:spPr>
            <a:xfrm>
              <a:off x="0" y="2575041"/>
              <a:ext cx="100638" cy="62621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2"/>
                <a:gd name="f4" fmla="val 136"/>
                <a:gd name="f5" fmla="val 20"/>
                <a:gd name="f6" fmla="val 117"/>
                <a:gd name="f7" fmla="val 19"/>
                <a:gd name="f8" fmla="val 99"/>
                <a:gd name="f9" fmla="val 17"/>
                <a:gd name="f10" fmla="val 80"/>
                <a:gd name="f11" fmla="val 11"/>
                <a:gd name="f12" fmla="val 54"/>
                <a:gd name="f13" fmla="val 6"/>
                <a:gd name="f14" fmla="val 27"/>
                <a:gd name="f15" fmla="val 35"/>
                <a:gd name="f16" fmla="val 64"/>
                <a:gd name="f17" fmla="val 13"/>
                <a:gd name="f18" fmla="val 94"/>
                <a:gd name="f19" fmla="val 124"/>
                <a:gd name="f20" fmla="val 128"/>
                <a:gd name="f21" fmla="val 21"/>
                <a:gd name="f22" fmla="val 132"/>
                <a:gd name="f23" fmla="*/ f0 1 22"/>
                <a:gd name="f24" fmla="*/ f1 1 136"/>
                <a:gd name="f25" fmla="+- f4 0 f2"/>
                <a:gd name="f26" fmla="+- f3 0 f2"/>
                <a:gd name="f27" fmla="*/ f26 1 22"/>
                <a:gd name="f28" fmla="*/ f25 1 136"/>
                <a:gd name="f29" fmla="*/ 0 1 f27"/>
                <a:gd name="f30" fmla="*/ f3 1 f27"/>
                <a:gd name="f31" fmla="*/ 0 1 f28"/>
                <a:gd name="f32" fmla="*/ f4 1 f28"/>
                <a:gd name="f33" fmla="*/ f29 f23 1"/>
                <a:gd name="f34" fmla="*/ f30 f23 1"/>
                <a:gd name="f35" fmla="*/ f32 f24 1"/>
                <a:gd name="f36" fmla="*/ f3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3" t="f36" r="f34" b="f35"/>
              <a:pathLst>
                <a:path w="22" h="136">
                  <a:moveTo>
                    <a:pt x="f3" y="f4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2" y="f2"/>
                  </a:cubicBezTo>
                  <a:cubicBezTo>
                    <a:pt x="f2" y="f15"/>
                    <a:pt x="f2" y="f15"/>
                    <a:pt x="f2" y="f15"/>
                  </a:cubicBezTo>
                  <a:cubicBezTo>
                    <a:pt x="f13" y="f16"/>
                    <a:pt x="f17" y="f18"/>
                    <a:pt x="f5" y="f19"/>
                  </a:cubicBezTo>
                  <a:cubicBezTo>
                    <a:pt x="f5" y="f20"/>
                    <a:pt x="f21" y="f22"/>
                    <a:pt x="f3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A11F531A-9181-4F86-B7DB-ECA949F28B67}"/>
                </a:ext>
              </a:extLst>
            </p:cNvPr>
            <p:cNvSpPr/>
            <p:nvPr/>
          </p:nvSpPr>
          <p:spPr>
            <a:xfrm>
              <a:off x="128601" y="3156527"/>
              <a:ext cx="646718" cy="232221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0"/>
                <a:gd name="f4" fmla="val 504"/>
                <a:gd name="f5" fmla="val 86"/>
                <a:gd name="f6" fmla="val 350"/>
                <a:gd name="f7" fmla="val 103"/>
                <a:gd name="f8" fmla="val 402"/>
                <a:gd name="f9" fmla="val 120"/>
                <a:gd name="f10" fmla="val 453"/>
                <a:gd name="f11" fmla="val 139"/>
                <a:gd name="f12" fmla="val 495"/>
                <a:gd name="f13" fmla="val 487"/>
                <a:gd name="f14" fmla="val 478"/>
                <a:gd name="f15" fmla="val 124"/>
                <a:gd name="f16" fmla="val 435"/>
                <a:gd name="f17" fmla="val 109"/>
                <a:gd name="f18" fmla="val 391"/>
                <a:gd name="f19" fmla="val 95"/>
                <a:gd name="f20" fmla="val 347"/>
                <a:gd name="f21" fmla="val 58"/>
                <a:gd name="f22" fmla="val 233"/>
                <a:gd name="f23" fmla="val 27"/>
                <a:gd name="f24" fmla="val 117"/>
                <a:gd name="f25" fmla="val 2"/>
                <a:gd name="f26" fmla="val 20"/>
                <a:gd name="f27" fmla="val 4"/>
                <a:gd name="f28" fmla="val 41"/>
                <a:gd name="f29" fmla="val 6"/>
                <a:gd name="f30" fmla="val 61"/>
                <a:gd name="f31" fmla="val 30"/>
                <a:gd name="f32" fmla="val 158"/>
                <a:gd name="f33" fmla="val 56"/>
                <a:gd name="f34" fmla="val 255"/>
                <a:gd name="f35" fmla="*/ f0 1 140"/>
                <a:gd name="f36" fmla="*/ f1 1 504"/>
                <a:gd name="f37" fmla="+- f4 0 f2"/>
                <a:gd name="f38" fmla="+- f3 0 f2"/>
                <a:gd name="f39" fmla="*/ f38 1 140"/>
                <a:gd name="f40" fmla="*/ f37 1 504"/>
                <a:gd name="f41" fmla="*/ 0 1 f39"/>
                <a:gd name="f42" fmla="*/ f3 1 f39"/>
                <a:gd name="f43" fmla="*/ 0 1 f40"/>
                <a:gd name="f44" fmla="*/ f4 1 f40"/>
                <a:gd name="f45" fmla="*/ f41 f35 1"/>
                <a:gd name="f46" fmla="*/ f42 f35 1"/>
                <a:gd name="f47" fmla="*/ f44 f36 1"/>
                <a:gd name="f48" fmla="*/ f43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140" h="504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1" y="f12"/>
                    <a:pt x="f11" y="f13"/>
                    <a:pt x="f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" y="f2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AB7A07E9-96F0-4728-86EB-292742D1125F}"/>
                </a:ext>
              </a:extLst>
            </p:cNvPr>
            <p:cNvSpPr/>
            <p:nvPr/>
          </p:nvSpPr>
          <p:spPr>
            <a:xfrm>
              <a:off x="806994" y="5447062"/>
              <a:ext cx="609438" cy="142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2"/>
                <a:gd name="f4" fmla="val 308"/>
                <a:gd name="f5" fmla="val 8"/>
                <a:gd name="f6" fmla="val 22"/>
                <a:gd name="f7" fmla="val 5"/>
                <a:gd name="f8" fmla="val 15"/>
                <a:gd name="f9" fmla="val 2"/>
                <a:gd name="f10" fmla="val 10"/>
                <a:gd name="f11" fmla="val 19"/>
                <a:gd name="f12" fmla="val 29"/>
                <a:gd name="f13" fmla="val 21"/>
                <a:gd name="f14" fmla="val 85"/>
                <a:gd name="f15" fmla="val 44"/>
                <a:gd name="f16" fmla="val 140"/>
                <a:gd name="f17" fmla="val 68"/>
                <a:gd name="f18" fmla="val 194"/>
                <a:gd name="f19" fmla="val 232"/>
                <a:gd name="f20" fmla="val 104"/>
                <a:gd name="f21" fmla="val 270"/>
                <a:gd name="f22" fmla="val 123"/>
                <a:gd name="f23" fmla="val 113"/>
                <a:gd name="f24" fmla="val 269"/>
                <a:gd name="f25" fmla="val 94"/>
                <a:gd name="f26" fmla="val 230"/>
                <a:gd name="f27" fmla="val 77"/>
                <a:gd name="f28" fmla="val 190"/>
                <a:gd name="f29" fmla="val 52"/>
                <a:gd name="f30" fmla="val 135"/>
                <a:gd name="f31" fmla="val 79"/>
                <a:gd name="f32" fmla="*/ f0 1 132"/>
                <a:gd name="f33" fmla="*/ f1 1 308"/>
                <a:gd name="f34" fmla="+- f4 0 f2"/>
                <a:gd name="f35" fmla="+- f3 0 f2"/>
                <a:gd name="f36" fmla="*/ f35 1 132"/>
                <a:gd name="f37" fmla="*/ f34 1 308"/>
                <a:gd name="f38" fmla="*/ 0 1 f36"/>
                <a:gd name="f39" fmla="*/ f3 1 f36"/>
                <a:gd name="f40" fmla="*/ 0 1 f37"/>
                <a:gd name="f41" fmla="*/ f4 1 f37"/>
                <a:gd name="f42" fmla="*/ f38 f32 1"/>
                <a:gd name="f43" fmla="*/ f39 f32 1"/>
                <a:gd name="f44" fmla="*/ f41 f33 1"/>
                <a:gd name="f45" fmla="*/ f40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2" t="f45" r="f43" b="f44"/>
              <a:pathLst>
                <a:path w="132" h="308">
                  <a:moveTo>
                    <a:pt x="f5" y="f6"/>
                  </a:moveTo>
                  <a:cubicBezTo>
                    <a:pt x="f7" y="f8"/>
                    <a:pt x="f9" y="f5"/>
                    <a:pt x="f2" y="f2"/>
                  </a:cubicBezTo>
                  <a:cubicBezTo>
                    <a:pt x="f2" y="f10"/>
                    <a:pt x="f2" y="f11"/>
                    <a:pt x="f2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4" y="f19"/>
                    <a:pt x="f20" y="f21"/>
                    <a:pt x="f22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12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36117E48-C493-44A2-9899-504CD5A9CEF3}"/>
                </a:ext>
              </a:extLst>
            </p:cNvPr>
            <p:cNvSpPr/>
            <p:nvPr/>
          </p:nvSpPr>
          <p:spPr>
            <a:xfrm>
              <a:off x="959827" y="6503798"/>
              <a:ext cx="171468" cy="36342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7"/>
                <a:gd name="f4" fmla="val 79"/>
                <a:gd name="f5" fmla="val 28"/>
                <a:gd name="f6" fmla="val 24"/>
                <a:gd name="f7" fmla="val 53"/>
                <a:gd name="f8" fmla="val 12"/>
                <a:gd name="f9" fmla="val 27"/>
                <a:gd name="f10" fmla="val 8"/>
                <a:gd name="f11" fmla="val 17"/>
                <a:gd name="f12" fmla="*/ f0 1 37"/>
                <a:gd name="f13" fmla="*/ f1 1 79"/>
                <a:gd name="f14" fmla="+- f4 0 f2"/>
                <a:gd name="f15" fmla="+- f3 0 f2"/>
                <a:gd name="f16" fmla="*/ f15 1 37"/>
                <a:gd name="f17" fmla="*/ f14 1 79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37" h="7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333E8EBD-95A1-44A7-AA8A-F789029FE107}"/>
                </a:ext>
              </a:extLst>
            </p:cNvPr>
            <p:cNvSpPr/>
            <p:nvPr/>
          </p:nvSpPr>
          <p:spPr>
            <a:xfrm>
              <a:off x="100638" y="3201259"/>
              <a:ext cx="821908" cy="33286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8"/>
                <a:gd name="f4" fmla="val 722"/>
                <a:gd name="f5" fmla="val 162"/>
                <a:gd name="f6" fmla="val 660"/>
                <a:gd name="f7" fmla="val 145"/>
                <a:gd name="f8" fmla="val 618"/>
                <a:gd name="f9" fmla="val 130"/>
                <a:gd name="f10" fmla="val 576"/>
                <a:gd name="f11" fmla="val 116"/>
                <a:gd name="f12" fmla="val 534"/>
                <a:gd name="f13" fmla="val 84"/>
                <a:gd name="f14" fmla="val 437"/>
                <a:gd name="f15" fmla="val 59"/>
                <a:gd name="f16" fmla="val 337"/>
                <a:gd name="f17" fmla="val 40"/>
                <a:gd name="f18" fmla="val 236"/>
                <a:gd name="f19" fmla="val 29"/>
                <a:gd name="f20" fmla="val 175"/>
                <a:gd name="f21" fmla="val 20"/>
                <a:gd name="f22" fmla="val 113"/>
                <a:gd name="f23" fmla="val 12"/>
                <a:gd name="f24" fmla="val 51"/>
                <a:gd name="f25" fmla="val 8"/>
                <a:gd name="f26" fmla="val 34"/>
                <a:gd name="f27" fmla="val 4"/>
                <a:gd name="f28" fmla="val 17"/>
                <a:gd name="f29" fmla="val 79"/>
                <a:gd name="f30" fmla="val 19"/>
                <a:gd name="f31" fmla="val 159"/>
                <a:gd name="f32" fmla="val 33"/>
                <a:gd name="f33" fmla="val 237"/>
                <a:gd name="f34" fmla="val 339"/>
                <a:gd name="f35" fmla="val 76"/>
                <a:gd name="f36" fmla="val 439"/>
                <a:gd name="f37" fmla="val 107"/>
                <a:gd name="f38" fmla="val 537"/>
                <a:gd name="f39" fmla="val 123"/>
                <a:gd name="f40" fmla="val 586"/>
                <a:gd name="f41" fmla="val 141"/>
                <a:gd name="f42" fmla="val 634"/>
                <a:gd name="f43" fmla="val 160"/>
                <a:gd name="f44" fmla="val 681"/>
                <a:gd name="f45" fmla="val 166"/>
                <a:gd name="f46" fmla="val 695"/>
                <a:gd name="f47" fmla="val 172"/>
                <a:gd name="f48" fmla="val 708"/>
                <a:gd name="f49" fmla="val 176"/>
                <a:gd name="f50" fmla="val 717"/>
                <a:gd name="f51" fmla="val 713"/>
                <a:gd name="f52" fmla="val 174"/>
                <a:gd name="f53" fmla="val 169"/>
                <a:gd name="f54" fmla="val 692"/>
                <a:gd name="f55" fmla="val 165"/>
                <a:gd name="f56" fmla="val 676"/>
                <a:gd name="f57" fmla="*/ f0 1 178"/>
                <a:gd name="f58" fmla="*/ f1 1 722"/>
                <a:gd name="f59" fmla="+- f4 0 f2"/>
                <a:gd name="f60" fmla="+- f3 0 f2"/>
                <a:gd name="f61" fmla="*/ f60 1 178"/>
                <a:gd name="f62" fmla="*/ f59 1 722"/>
                <a:gd name="f63" fmla="*/ 0 1 f61"/>
                <a:gd name="f64" fmla="*/ f3 1 f61"/>
                <a:gd name="f65" fmla="*/ 0 1 f62"/>
                <a:gd name="f66" fmla="*/ f4 1 f62"/>
                <a:gd name="f67" fmla="*/ f63 f57 1"/>
                <a:gd name="f68" fmla="*/ f64 f57 1"/>
                <a:gd name="f69" fmla="*/ f66 f58 1"/>
                <a:gd name="f70" fmla="*/ f65 f5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67" t="f70" r="f68" b="f69"/>
              <a:pathLst>
                <a:path w="178" h="722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5" y="f29"/>
                    <a:pt x="f30" y="f31"/>
                    <a:pt x="f32" y="f33"/>
                  </a:cubicBezTo>
                  <a:cubicBezTo>
                    <a:pt x="f24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3" y="f4"/>
                  </a:cubicBezTo>
                  <a:cubicBezTo>
                    <a:pt x="f49" y="f50"/>
                    <a:pt x="f20" y="f51"/>
                    <a:pt x="f52" y="f48"/>
                  </a:cubicBezTo>
                  <a:cubicBezTo>
                    <a:pt x="f53" y="f54"/>
                    <a:pt x="f55" y="f56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D0F6D265-775B-48E8-BBC4-366A5E0EA2B5}"/>
                </a:ext>
              </a:extLst>
            </p:cNvPr>
            <p:cNvSpPr/>
            <p:nvPr/>
          </p:nvSpPr>
          <p:spPr>
            <a:xfrm>
              <a:off x="22366" y="228600"/>
              <a:ext cx="106234" cy="292792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635"/>
                <a:gd name="f5" fmla="val 11"/>
                <a:gd name="f6" fmla="val 577"/>
                <a:gd name="f7" fmla="val 12"/>
                <a:gd name="f8" fmla="val 581"/>
                <a:gd name="f9" fmla="val 585"/>
                <a:gd name="f10" fmla="val 589"/>
                <a:gd name="f11" fmla="val 15"/>
                <a:gd name="f12" fmla="val 603"/>
                <a:gd name="f13" fmla="val 19"/>
                <a:gd name="f14" fmla="val 617"/>
                <a:gd name="f15" fmla="val 22"/>
                <a:gd name="f16" fmla="val 632"/>
                <a:gd name="f17" fmla="val 633"/>
                <a:gd name="f18" fmla="val 634"/>
                <a:gd name="f19" fmla="val 21"/>
                <a:gd name="f20" fmla="val 615"/>
                <a:gd name="f21" fmla="val 596"/>
                <a:gd name="f22" fmla="val 17"/>
                <a:gd name="f23" fmla="val 576"/>
                <a:gd name="f24" fmla="val 9"/>
                <a:gd name="f25" fmla="val 474"/>
                <a:gd name="f26" fmla="val 5"/>
                <a:gd name="f27" fmla="val 372"/>
                <a:gd name="f28" fmla="val 269"/>
                <a:gd name="f29" fmla="val 6"/>
                <a:gd name="f30" fmla="val 179"/>
                <a:gd name="f31" fmla="val 90"/>
                <a:gd name="f32" fmla="val 89"/>
                <a:gd name="f33" fmla="val 2"/>
                <a:gd name="f34" fmla="val 1"/>
                <a:gd name="f35" fmla="val 3"/>
                <a:gd name="f36" fmla="*/ f0 1 23"/>
                <a:gd name="f37" fmla="*/ f1 1 635"/>
                <a:gd name="f38" fmla="+- f4 0 f2"/>
                <a:gd name="f39" fmla="+- f3 0 f2"/>
                <a:gd name="f40" fmla="*/ f39 1 23"/>
                <a:gd name="f41" fmla="*/ f38 1 635"/>
                <a:gd name="f42" fmla="*/ 0 1 f40"/>
                <a:gd name="f43" fmla="*/ f3 1 f40"/>
                <a:gd name="f44" fmla="*/ 0 1 f41"/>
                <a:gd name="f45" fmla="*/ f4 1 f41"/>
                <a:gd name="f46" fmla="*/ f42 f36 1"/>
                <a:gd name="f47" fmla="*/ f43 f36 1"/>
                <a:gd name="f48" fmla="*/ f45 f37 1"/>
                <a:gd name="f49" fmla="*/ f44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49" r="f47" b="f48"/>
              <a:pathLst>
                <a:path w="23" h="635">
                  <a:moveTo>
                    <a:pt x="f5" y="f6"/>
                  </a:moveTo>
                  <a:cubicBezTo>
                    <a:pt x="f7" y="f8"/>
                    <a:pt x="f7" y="f9"/>
                    <a:pt x="f7" y="f10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7"/>
                    <a:pt x="f15" y="f18"/>
                    <a:pt x="f3" y="f4"/>
                  </a:cubicBezTo>
                  <a:cubicBezTo>
                    <a:pt x="f19" y="f20"/>
                    <a:pt x="f13" y="f21"/>
                    <a:pt x="f22" y="f23"/>
                  </a:cubicBezTo>
                  <a:cubicBezTo>
                    <a:pt x="f24" y="f25"/>
                    <a:pt x="f26" y="f27"/>
                    <a:pt x="f26" y="f28"/>
                  </a:cubicBezTo>
                  <a:cubicBezTo>
                    <a:pt x="f29" y="f30"/>
                    <a:pt x="f24" y="f31"/>
                    <a:pt x="f11" y="f2"/>
                  </a:cubicBezTo>
                  <a:cubicBezTo>
                    <a:pt x="f7" y="f2"/>
                    <a:pt x="f7" y="f2"/>
                    <a:pt x="f7" y="f2"/>
                  </a:cubicBezTo>
                  <a:cubicBezTo>
                    <a:pt x="f26" y="f32"/>
                    <a:pt x="f33" y="f30"/>
                    <a:pt x="f34" y="f28"/>
                  </a:cubicBezTo>
                  <a:cubicBezTo>
                    <a:pt x="f2" y="f27"/>
                    <a:pt x="f35" y="f25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DE903561-AE9C-463C-AE9F-555E29138DC6}"/>
                </a:ext>
              </a:extLst>
            </p:cNvPr>
            <p:cNvSpPr/>
            <p:nvPr/>
          </p:nvSpPr>
          <p:spPr>
            <a:xfrm>
              <a:off x="78281" y="2944066"/>
              <a:ext cx="78272" cy="49389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2"/>
                <a:gd name="f6" fmla="val 19"/>
                <a:gd name="f7" fmla="val 3"/>
                <a:gd name="f8" fmla="val 37"/>
                <a:gd name="f9" fmla="val 5"/>
                <a:gd name="f10" fmla="val 56"/>
                <a:gd name="f11" fmla="val 9"/>
                <a:gd name="f12" fmla="val 73"/>
                <a:gd name="f13" fmla="val 13"/>
                <a:gd name="f14" fmla="val 90"/>
                <a:gd name="f15" fmla="val 15"/>
                <a:gd name="f16" fmla="val 87"/>
                <a:gd name="f17" fmla="val 66"/>
                <a:gd name="f18" fmla="val 11"/>
                <a:gd name="f19" fmla="val 46"/>
                <a:gd name="f20" fmla="val 10"/>
                <a:gd name="f21" fmla="val 45"/>
                <a:gd name="f22" fmla="val 44"/>
                <a:gd name="f23" fmla="val 43"/>
                <a:gd name="f24" fmla="val 7"/>
                <a:gd name="f25" fmla="val 28"/>
                <a:gd name="f26" fmla="val 14"/>
                <a:gd name="f27" fmla="*/ f0 1 17"/>
                <a:gd name="f28" fmla="*/ f1 1 107"/>
                <a:gd name="f29" fmla="+- f4 0 f2"/>
                <a:gd name="f30" fmla="+- f3 0 f2"/>
                <a:gd name="f31" fmla="*/ f30 1 17"/>
                <a:gd name="f32" fmla="*/ f29 1 107"/>
                <a:gd name="f33" fmla="*/ 0 1 f31"/>
                <a:gd name="f34" fmla="*/ f3 1 f31"/>
                <a:gd name="f35" fmla="*/ 0 1 f32"/>
                <a:gd name="f36" fmla="*/ f4 1 f32"/>
                <a:gd name="f37" fmla="*/ f33 f27 1"/>
                <a:gd name="f38" fmla="*/ f34 f27 1"/>
                <a:gd name="f39" fmla="*/ f36 f28 1"/>
                <a:gd name="f40" fmla="*/ f35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7" t="f40" r="f38" b="f39"/>
              <a:pathLst>
                <a:path w="17" h="107">
                  <a:moveTo>
                    <a:pt x="f2" y="f2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3" y="f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20" y="f21"/>
                    <a:pt x="f20" y="f22"/>
                    <a:pt x="f20" y="f23"/>
                  </a:cubicBezTo>
                  <a:cubicBezTo>
                    <a:pt x="f24" y="f25"/>
                    <a:pt x="f7" y="f2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B8CEC49D-5900-4591-A706-9E655A1F39F4}"/>
                </a:ext>
              </a:extLst>
            </p:cNvPr>
            <p:cNvSpPr/>
            <p:nvPr/>
          </p:nvSpPr>
          <p:spPr>
            <a:xfrm>
              <a:off x="769723" y="5478746"/>
              <a:ext cx="190103" cy="10250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1"/>
                <a:gd name="f4" fmla="val 222"/>
                <a:gd name="f5" fmla="val 31"/>
                <a:gd name="f6" fmla="val 2"/>
                <a:gd name="f7" fmla="val 62"/>
                <a:gd name="f8" fmla="val 5"/>
                <a:gd name="f9" fmla="val 93"/>
                <a:gd name="f10" fmla="val 8"/>
                <a:gd name="f11" fmla="val 117"/>
                <a:gd name="f12" fmla="val 12"/>
                <a:gd name="f13" fmla="val 142"/>
                <a:gd name="f14" fmla="val 17"/>
                <a:gd name="f15" fmla="val 166"/>
                <a:gd name="f16" fmla="val 19"/>
                <a:gd name="f17" fmla="val 172"/>
                <a:gd name="f18" fmla="val 22"/>
                <a:gd name="f19" fmla="val 178"/>
                <a:gd name="f20" fmla="val 24"/>
                <a:gd name="f21" fmla="val 184"/>
                <a:gd name="f22" fmla="val 30"/>
                <a:gd name="f23" fmla="val 197"/>
                <a:gd name="f24" fmla="val 35"/>
                <a:gd name="f25" fmla="val 209"/>
                <a:gd name="f26" fmla="val 40"/>
                <a:gd name="f27" fmla="val 219"/>
                <a:gd name="f28" fmla="val 39"/>
                <a:gd name="f29" fmla="val 215"/>
                <a:gd name="f30" fmla="val 38"/>
                <a:gd name="f31" fmla="val 212"/>
                <a:gd name="f32" fmla="val 26"/>
                <a:gd name="f33" fmla="val 18"/>
                <a:gd name="f34" fmla="val 132"/>
                <a:gd name="f35" fmla="val 13"/>
                <a:gd name="f36" fmla="val 92"/>
                <a:gd name="f37" fmla="val 11"/>
                <a:gd name="f38" fmla="val 68"/>
                <a:gd name="f39" fmla="val 9"/>
                <a:gd name="f40" fmla="val 45"/>
                <a:gd name="f41" fmla="val 21"/>
                <a:gd name="f42" fmla="val 7"/>
                <a:gd name="f43" fmla="val 20"/>
                <a:gd name="f44" fmla="val 6"/>
                <a:gd name="f45" fmla="*/ f0 1 41"/>
                <a:gd name="f46" fmla="*/ f1 1 222"/>
                <a:gd name="f47" fmla="+- f4 0 f2"/>
                <a:gd name="f48" fmla="+- f3 0 f2"/>
                <a:gd name="f49" fmla="*/ f48 1 41"/>
                <a:gd name="f50" fmla="*/ f47 1 222"/>
                <a:gd name="f51" fmla="*/ 0 1 f49"/>
                <a:gd name="f52" fmla="*/ f3 1 f49"/>
                <a:gd name="f53" fmla="*/ 0 1 f50"/>
                <a:gd name="f54" fmla="*/ f4 1 f50"/>
                <a:gd name="f55" fmla="*/ f51 f45 1"/>
                <a:gd name="f56" fmla="*/ f52 f45 1"/>
                <a:gd name="f57" fmla="*/ f54 f46 1"/>
                <a:gd name="f58" fmla="*/ f53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5" t="f58" r="f56" b="f57"/>
              <a:pathLst>
                <a:path w="41" h="222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3" y="f4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17"/>
                    <a:pt x="f33" y="f34"/>
                    <a:pt x="f35" y="f36"/>
                  </a:cubicBezTo>
                  <a:cubicBezTo>
                    <a:pt x="f37" y="f38"/>
                    <a:pt x="f39" y="f40"/>
                    <a:pt x="f10" y="f18"/>
                  </a:cubicBezTo>
                  <a:cubicBezTo>
                    <a:pt x="f10" y="f41"/>
                    <a:pt x="f42" y="f43"/>
                    <a:pt x="f42" y="f33"/>
                  </a:cubicBezTo>
                  <a:cubicBezTo>
                    <a:pt x="f8" y="f12"/>
                    <a:pt x="f6" y="f44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BDA83EF2-480C-4F1D-ABF4-C88578D77244}"/>
                </a:ext>
              </a:extLst>
            </p:cNvPr>
            <p:cNvSpPr/>
            <p:nvPr/>
          </p:nvSpPr>
          <p:spPr>
            <a:xfrm>
              <a:off x="775310" y="1399022"/>
              <a:ext cx="2076200" cy="404803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0"/>
                <a:gd name="f4" fmla="val 878"/>
                <a:gd name="f5" fmla="val 7"/>
                <a:gd name="f6" fmla="val 854"/>
                <a:gd name="f7" fmla="val 10"/>
                <a:gd name="f8" fmla="val 772"/>
                <a:gd name="f9" fmla="val 26"/>
                <a:gd name="f10" fmla="val 691"/>
                <a:gd name="f11" fmla="val 50"/>
                <a:gd name="f12" fmla="val 613"/>
                <a:gd name="f13" fmla="val 75"/>
                <a:gd name="f14" fmla="val 535"/>
                <a:gd name="f15" fmla="val 109"/>
                <a:gd name="f16" fmla="val 460"/>
                <a:gd name="f17" fmla="val 149"/>
                <a:gd name="f18" fmla="val 388"/>
                <a:gd name="f19" fmla="val 189"/>
                <a:gd name="f20" fmla="val 316"/>
                <a:gd name="f21" fmla="val 235"/>
                <a:gd name="f22" fmla="val 248"/>
                <a:gd name="f23" fmla="val 285"/>
                <a:gd name="f24" fmla="val 183"/>
                <a:gd name="f25" fmla="val 310"/>
                <a:gd name="f26" fmla="val 151"/>
                <a:gd name="f27" fmla="val 337"/>
                <a:gd name="f28" fmla="val 119"/>
                <a:gd name="f29" fmla="val 364"/>
                <a:gd name="f30" fmla="val 89"/>
                <a:gd name="f31" fmla="val 378"/>
                <a:gd name="f32" fmla="val 74"/>
                <a:gd name="f33" fmla="val 392"/>
                <a:gd name="f34" fmla="val 58"/>
                <a:gd name="f35" fmla="val 406"/>
                <a:gd name="f36" fmla="val 44"/>
                <a:gd name="f37" fmla="val 421"/>
                <a:gd name="f38" fmla="val 29"/>
                <a:gd name="f39" fmla="val 435"/>
                <a:gd name="f40" fmla="val 15"/>
                <a:gd name="f41" fmla="val 1"/>
                <a:gd name="f42" fmla="val 434"/>
                <a:gd name="f43" fmla="val 14"/>
                <a:gd name="f44" fmla="val 420"/>
                <a:gd name="f45" fmla="val 28"/>
                <a:gd name="f46" fmla="val 405"/>
                <a:gd name="f47" fmla="val 43"/>
                <a:gd name="f48" fmla="val 391"/>
                <a:gd name="f49" fmla="val 57"/>
                <a:gd name="f50" fmla="val 377"/>
                <a:gd name="f51" fmla="val 72"/>
                <a:gd name="f52" fmla="val 363"/>
                <a:gd name="f53" fmla="val 88"/>
                <a:gd name="f54" fmla="val 335"/>
                <a:gd name="f55" fmla="val 118"/>
                <a:gd name="f56" fmla="val 308"/>
                <a:gd name="f57" fmla="val 283"/>
                <a:gd name="f58" fmla="val 181"/>
                <a:gd name="f59" fmla="val 232"/>
                <a:gd name="f60" fmla="val 246"/>
                <a:gd name="f61" fmla="val 185"/>
                <a:gd name="f62" fmla="val 314"/>
                <a:gd name="f63" fmla="val 145"/>
                <a:gd name="f64" fmla="val 386"/>
                <a:gd name="f65" fmla="val 104"/>
                <a:gd name="f66" fmla="val 457"/>
                <a:gd name="f67" fmla="val 70"/>
                <a:gd name="f68" fmla="val 533"/>
                <a:gd name="f69" fmla="val 45"/>
                <a:gd name="f70" fmla="val 611"/>
                <a:gd name="f71" fmla="val 19"/>
                <a:gd name="f72" fmla="val 690"/>
                <a:gd name="f73" fmla="val 3"/>
                <a:gd name="f74" fmla="val 771"/>
                <a:gd name="f75" fmla="val 856"/>
                <a:gd name="f76" fmla="val 857"/>
                <a:gd name="f77" fmla="val 859"/>
                <a:gd name="f78" fmla="val 2"/>
                <a:gd name="f79" fmla="val 865"/>
                <a:gd name="f80" fmla="val 4"/>
                <a:gd name="f81" fmla="val 872"/>
                <a:gd name="f82" fmla="val 870"/>
                <a:gd name="f83" fmla="val 862"/>
                <a:gd name="f84" fmla="*/ f0 1 450"/>
                <a:gd name="f85" fmla="*/ f1 1 878"/>
                <a:gd name="f86" fmla="+- f4 0 f2"/>
                <a:gd name="f87" fmla="+- f3 0 f2"/>
                <a:gd name="f88" fmla="*/ f87 1 450"/>
                <a:gd name="f89" fmla="*/ f86 1 878"/>
                <a:gd name="f90" fmla="*/ 0 1 f88"/>
                <a:gd name="f91" fmla="*/ f3 1 f88"/>
                <a:gd name="f92" fmla="*/ 0 1 f89"/>
                <a:gd name="f93" fmla="*/ f4 1 f89"/>
                <a:gd name="f94" fmla="*/ f90 f84 1"/>
                <a:gd name="f95" fmla="*/ f91 f84 1"/>
                <a:gd name="f96" fmla="*/ f93 f85 1"/>
                <a:gd name="f97" fmla="*/ f92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4" t="f97" r="f95" b="f96"/>
              <a:pathLst>
                <a:path w="450" h="87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3" y="f41"/>
                  </a:cubicBezTo>
                  <a:cubicBezTo>
                    <a:pt x="f3" y="f2"/>
                    <a:pt x="f3" y="f2"/>
                    <a:pt x="f3" y="f2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17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2" y="f6"/>
                  </a:cubicBezTo>
                  <a:cubicBezTo>
                    <a:pt x="f2" y="f75"/>
                    <a:pt x="f2" y="f76"/>
                    <a:pt x="f2" y="f77"/>
                  </a:cubicBezTo>
                  <a:cubicBezTo>
                    <a:pt x="f78" y="f79"/>
                    <a:pt x="f80" y="f81"/>
                    <a:pt x="f5" y="f4"/>
                  </a:cubicBezTo>
                  <a:cubicBezTo>
                    <a:pt x="f5" y="f82"/>
                    <a:pt x="f5" y="f83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596C2764-4C55-4671-8EEE-552D508EAA5F}"/>
                </a:ext>
              </a:extLst>
            </p:cNvPr>
            <p:cNvSpPr/>
            <p:nvPr/>
          </p:nvSpPr>
          <p:spPr>
            <a:xfrm>
              <a:off x="922547" y="6529894"/>
              <a:ext cx="162150" cy="3373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73"/>
                <a:gd name="f5" fmla="val 7"/>
                <a:gd name="f6" fmla="val 24"/>
                <a:gd name="f7" fmla="val 16"/>
                <a:gd name="f8" fmla="val 49"/>
                <a:gd name="f9" fmla="val 26"/>
                <a:gd name="f10" fmla="val 23"/>
                <a:gd name="f11" fmla="val 11"/>
                <a:gd name="f12" fmla="*/ f0 1 35"/>
                <a:gd name="f13" fmla="*/ f1 1 73"/>
                <a:gd name="f14" fmla="+- f4 0 f2"/>
                <a:gd name="f15" fmla="+- f3 0 f2"/>
                <a:gd name="f16" fmla="*/ f15 1 35"/>
                <a:gd name="f17" fmla="*/ f14 1 73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35" h="7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60B273AE-84DE-4033-8C34-CD834858CDF1}"/>
                </a:ext>
              </a:extLst>
            </p:cNvPr>
            <p:cNvSpPr/>
            <p:nvPr/>
          </p:nvSpPr>
          <p:spPr>
            <a:xfrm>
              <a:off x="769723" y="5359462"/>
              <a:ext cx="37270" cy="22178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7"/>
                <a:gd name="f6" fmla="val 44"/>
                <a:gd name="f7" fmla="val 46"/>
                <a:gd name="f8" fmla="val 47"/>
                <a:gd name="f9" fmla="val 38"/>
                <a:gd name="f10" fmla="val 29"/>
                <a:gd name="f11" fmla="val 19"/>
                <a:gd name="f12" fmla="val 5"/>
                <a:gd name="f13" fmla="val 13"/>
                <a:gd name="f14" fmla="val 3"/>
                <a:gd name="f15" fmla="val 6"/>
                <a:gd name="f16" fmla="val 1"/>
                <a:gd name="f17" fmla="val 9"/>
                <a:gd name="f18" fmla="val 17"/>
                <a:gd name="f19" fmla="val 26"/>
                <a:gd name="f20" fmla="val 2"/>
                <a:gd name="f21" fmla="val 32"/>
                <a:gd name="f22" fmla="*/ f0 1 8"/>
                <a:gd name="f23" fmla="*/ f1 1 48"/>
                <a:gd name="f24" fmla="+- f4 0 f2"/>
                <a:gd name="f25" fmla="+- f3 0 f2"/>
                <a:gd name="f26" fmla="*/ f25 1 8"/>
                <a:gd name="f27" fmla="*/ f24 1 48"/>
                <a:gd name="f28" fmla="*/ 0 1 f26"/>
                <a:gd name="f29" fmla="*/ f3 1 f26"/>
                <a:gd name="f30" fmla="*/ 0 1 f27"/>
                <a:gd name="f31" fmla="*/ f4 1 f27"/>
                <a:gd name="f32" fmla="*/ f28 f22 1"/>
                <a:gd name="f33" fmla="*/ f29 f22 1"/>
                <a:gd name="f34" fmla="*/ f31 f23 1"/>
                <a:gd name="f35" fmla="*/ f30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2" t="f35" r="f33" b="f34"/>
              <a:pathLst>
                <a:path w="8" h="48">
                  <a:moveTo>
                    <a:pt x="f5" y="f6"/>
                  </a:moveTo>
                  <a:cubicBezTo>
                    <a:pt x="f5" y="f7"/>
                    <a:pt x="f3" y="f8"/>
                    <a:pt x="f3" y="f4"/>
                  </a:cubicBezTo>
                  <a:cubicBezTo>
                    <a:pt x="f3" y="f9"/>
                    <a:pt x="f3" y="f10"/>
                    <a:pt x="f3" y="f11"/>
                  </a:cubicBezTo>
                  <a:cubicBezTo>
                    <a:pt x="f12" y="f13"/>
                    <a:pt x="f14" y="f15"/>
                    <a:pt x="f16" y="f2"/>
                  </a:cubicBezTo>
                  <a:cubicBezTo>
                    <a:pt x="f2" y="f17"/>
                    <a:pt x="f2" y="f18"/>
                    <a:pt x="f2" y="f19"/>
                  </a:cubicBezTo>
                  <a:cubicBezTo>
                    <a:pt x="f20" y="f21"/>
                    <a:pt x="f12" y="f9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32FE7EE2-A474-43AD-B4F8-4AA9DC28A431}"/>
                </a:ext>
              </a:extLst>
            </p:cNvPr>
            <p:cNvSpPr/>
            <p:nvPr/>
          </p:nvSpPr>
          <p:spPr>
            <a:xfrm>
              <a:off x="849861" y="6244739"/>
              <a:ext cx="238557" cy="622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2"/>
                <a:gd name="f4" fmla="val 135"/>
                <a:gd name="f5" fmla="val 7"/>
                <a:gd name="f6" fmla="val 18"/>
                <a:gd name="f7" fmla="val 5"/>
                <a:gd name="f8" fmla="val 12"/>
                <a:gd name="f9" fmla="val 2"/>
                <a:gd name="f10" fmla="val 6"/>
                <a:gd name="f11" fmla="val 3"/>
                <a:gd name="f12" fmla="val 16"/>
                <a:gd name="f13" fmla="val 32"/>
                <a:gd name="f14" fmla="val 48"/>
                <a:gd name="f15" fmla="val 13"/>
                <a:gd name="f16" fmla="val 53"/>
                <a:gd name="f17" fmla="val 14"/>
                <a:gd name="f18" fmla="val 57"/>
                <a:gd name="f19" fmla="val 62"/>
                <a:gd name="f20" fmla="val 27"/>
                <a:gd name="f21" fmla="val 86"/>
                <a:gd name="f22" fmla="val 39"/>
                <a:gd name="f23" fmla="val 111"/>
                <a:gd name="f24" fmla="val 51"/>
                <a:gd name="f25" fmla="val 41"/>
                <a:gd name="f26" fmla="val 109"/>
                <a:gd name="f27" fmla="val 83"/>
                <a:gd name="f28" fmla="val 24"/>
                <a:gd name="f29" fmla="val 56"/>
                <a:gd name="f30" fmla="val 43"/>
                <a:gd name="f31" fmla="val 31"/>
                <a:gd name="f32" fmla="*/ f0 1 52"/>
                <a:gd name="f33" fmla="*/ f1 1 135"/>
                <a:gd name="f34" fmla="+- f4 0 f2"/>
                <a:gd name="f35" fmla="+- f3 0 f2"/>
                <a:gd name="f36" fmla="*/ f35 1 52"/>
                <a:gd name="f37" fmla="*/ f34 1 135"/>
                <a:gd name="f38" fmla="*/ 0 1 f36"/>
                <a:gd name="f39" fmla="*/ f3 1 f36"/>
                <a:gd name="f40" fmla="*/ 0 1 f37"/>
                <a:gd name="f41" fmla="*/ f4 1 f37"/>
                <a:gd name="f42" fmla="*/ f38 f32 1"/>
                <a:gd name="f43" fmla="*/ f39 f32 1"/>
                <a:gd name="f44" fmla="*/ f41 f33 1"/>
                <a:gd name="f45" fmla="*/ f40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2" t="f45" r="f43" b="f44"/>
              <a:pathLst>
                <a:path w="52" h="135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5" y="f13"/>
                    <a:pt x="f8" y="f14"/>
                  </a:cubicBezTo>
                  <a:cubicBezTo>
                    <a:pt x="f15" y="f16"/>
                    <a:pt x="f17" y="f18"/>
                    <a:pt x="f12" y="f19"/>
                  </a:cubicBezTo>
                  <a:cubicBezTo>
                    <a:pt x="f20" y="f21"/>
                    <a:pt x="f22" y="f23"/>
                    <a:pt x="f24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5" y="f26"/>
                    <a:pt x="f13" y="f27"/>
                    <a:pt x="f28" y="f29"/>
                  </a:cubicBezTo>
                  <a:cubicBezTo>
                    <a:pt x="f6" y="f30"/>
                    <a:pt x="f15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8FB7BC53-23E1-49F0-B1E2-DC9C469A9507}"/>
              </a:ext>
            </a:extLst>
          </p:cNvPr>
          <p:cNvGrpSpPr/>
          <p:nvPr/>
        </p:nvGrpSpPr>
        <p:grpSpPr>
          <a:xfrm>
            <a:off x="27221" y="-786"/>
            <a:ext cx="2356674" cy="6854040"/>
            <a:chOff x="27221" y="-786"/>
            <a:chExt cx="2356674" cy="6854040"/>
          </a:xfrm>
        </p:grpSpPr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E01FA6F1-6819-49EC-8568-2B0041A67254}"/>
                </a:ext>
              </a:extLst>
            </p:cNvPr>
            <p:cNvSpPr/>
            <p:nvPr/>
          </p:nvSpPr>
          <p:spPr>
            <a:xfrm>
              <a:off x="27221" y="-786"/>
              <a:ext cx="494324" cy="440104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3"/>
                <a:gd name="f4" fmla="val 920"/>
                <a:gd name="f5" fmla="val 7"/>
                <a:gd name="f6" fmla="val 210"/>
                <a:gd name="f7" fmla="val 11"/>
                <a:gd name="f8" fmla="val 288"/>
                <a:gd name="f9" fmla="val 17"/>
                <a:gd name="f10" fmla="val 367"/>
                <a:gd name="f11" fmla="val 26"/>
                <a:gd name="f12" fmla="val 445"/>
                <a:gd name="f13" fmla="val 34"/>
                <a:gd name="f14" fmla="val 523"/>
                <a:gd name="f15" fmla="val 44"/>
                <a:gd name="f16" fmla="val 601"/>
                <a:gd name="f17" fmla="val 57"/>
                <a:gd name="f18" fmla="val 679"/>
                <a:gd name="f19" fmla="val 69"/>
                <a:gd name="f20" fmla="val 757"/>
                <a:gd name="f21" fmla="val 84"/>
                <a:gd name="f22" fmla="val 834"/>
                <a:gd name="f23" fmla="val 101"/>
                <a:gd name="f24" fmla="val 911"/>
                <a:gd name="f25" fmla="val 102"/>
                <a:gd name="f26" fmla="val 914"/>
                <a:gd name="f27" fmla="val 917"/>
                <a:gd name="f28" fmla="val 905"/>
                <a:gd name="f29" fmla="val 100"/>
                <a:gd name="f30" fmla="val 889"/>
                <a:gd name="f31" fmla="val 99"/>
                <a:gd name="f32" fmla="val 874"/>
                <a:gd name="f33" fmla="val 871"/>
                <a:gd name="f34" fmla="val 868"/>
                <a:gd name="f35" fmla="val 866"/>
                <a:gd name="f36" fmla="val 85"/>
                <a:gd name="f37" fmla="val 803"/>
                <a:gd name="f38" fmla="val 73"/>
                <a:gd name="f39" fmla="val 741"/>
                <a:gd name="f40" fmla="val 63"/>
                <a:gd name="f41" fmla="val 678"/>
                <a:gd name="f42" fmla="val 50"/>
                <a:gd name="f43" fmla="val 600"/>
                <a:gd name="f44" fmla="val 39"/>
                <a:gd name="f45" fmla="val 30"/>
                <a:gd name="f46" fmla="val 444"/>
                <a:gd name="f47" fmla="val 21"/>
                <a:gd name="f48" fmla="val 366"/>
                <a:gd name="f49" fmla="val 14"/>
                <a:gd name="f50" fmla="val 9"/>
                <a:gd name="f51" fmla="val 209"/>
                <a:gd name="f52" fmla="val 170"/>
                <a:gd name="f53" fmla="val 5"/>
                <a:gd name="f54" fmla="val 131"/>
                <a:gd name="f55" fmla="val 3"/>
                <a:gd name="f56" fmla="val 92"/>
                <a:gd name="f57" fmla="val 2"/>
                <a:gd name="f58" fmla="val 61"/>
                <a:gd name="f59" fmla="val 1"/>
                <a:gd name="f60" fmla="val 31"/>
                <a:gd name="f61" fmla="val 4"/>
                <a:gd name="f62" fmla="*/ f0 1 103"/>
                <a:gd name="f63" fmla="*/ f1 1 920"/>
                <a:gd name="f64" fmla="+- f4 0 f2"/>
                <a:gd name="f65" fmla="+- f3 0 f2"/>
                <a:gd name="f66" fmla="*/ f65 1 103"/>
                <a:gd name="f67" fmla="*/ f64 1 920"/>
                <a:gd name="f68" fmla="*/ 0 1 f66"/>
                <a:gd name="f69" fmla="*/ f3 1 f66"/>
                <a:gd name="f70" fmla="*/ 0 1 f67"/>
                <a:gd name="f71" fmla="*/ f4 1 f67"/>
                <a:gd name="f72" fmla="*/ f68 f62 1"/>
                <a:gd name="f73" fmla="*/ f69 f62 1"/>
                <a:gd name="f74" fmla="*/ f71 f63 1"/>
                <a:gd name="f75" fmla="*/ f70 f6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2" t="f75" r="f73" b="f74"/>
              <a:pathLst>
                <a:path w="103" h="92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3" y="f27"/>
                    <a:pt x="f3" y="f4"/>
                  </a:cubicBezTo>
                  <a:cubicBezTo>
                    <a:pt x="f25" y="f28"/>
                    <a:pt x="f29" y="f30"/>
                    <a:pt x="f31" y="f32"/>
                  </a:cubicBezTo>
                  <a:cubicBezTo>
                    <a:pt x="f31" y="f33"/>
                    <a:pt x="f31" y="f34"/>
                    <a:pt x="f31" y="f35"/>
                  </a:cubicBezTo>
                  <a:cubicBezTo>
                    <a:pt x="f36" y="f37"/>
                    <a:pt x="f38" y="f39"/>
                    <a:pt x="f40" y="f41"/>
                  </a:cubicBezTo>
                  <a:cubicBezTo>
                    <a:pt x="f42" y="f43"/>
                    <a:pt x="f44" y="f14"/>
                    <a:pt x="f45" y="f46"/>
                  </a:cubicBezTo>
                  <a:cubicBezTo>
                    <a:pt x="f47" y="f48"/>
                    <a:pt x="f49" y="f8"/>
                    <a:pt x="f50" y="f51"/>
                  </a:cubicBezTo>
                  <a:cubicBezTo>
                    <a:pt x="f5" y="f52"/>
                    <a:pt x="f53" y="f54"/>
                    <a:pt x="f55" y="f56"/>
                  </a:cubicBezTo>
                  <a:cubicBezTo>
                    <a:pt x="f57" y="f58"/>
                    <a:pt x="f59" y="f60"/>
                    <a:pt x="f59" y="f2"/>
                  </a:cubicBezTo>
                  <a:cubicBezTo>
                    <a:pt x="f2" y="f2"/>
                    <a:pt x="f2" y="f2"/>
                    <a:pt x="f2" y="f2"/>
                  </a:cubicBezTo>
                  <a:cubicBezTo>
                    <a:pt x="f2" y="f60"/>
                    <a:pt x="f59" y="f58"/>
                    <a:pt x="f59" y="f56"/>
                  </a:cubicBezTo>
                  <a:cubicBezTo>
                    <a:pt x="f55" y="f54"/>
                    <a:pt x="f61" y="f52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61E63648-3786-4F9E-9EA5-7B7127BC59D7}"/>
                </a:ext>
              </a:extLst>
            </p:cNvPr>
            <p:cNvSpPr/>
            <p:nvPr/>
          </p:nvSpPr>
          <p:spPr>
            <a:xfrm>
              <a:off x="550285" y="4316470"/>
              <a:ext cx="423440" cy="158069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8"/>
                <a:gd name="f4" fmla="val 330"/>
                <a:gd name="f5" fmla="val 53"/>
                <a:gd name="f6" fmla="val 229"/>
                <a:gd name="f7" fmla="val 64"/>
                <a:gd name="f8" fmla="val 263"/>
                <a:gd name="f9" fmla="val 75"/>
                <a:gd name="f10" fmla="val 297"/>
                <a:gd name="f11" fmla="val 323"/>
                <a:gd name="f12" fmla="val 315"/>
                <a:gd name="f13" fmla="val 308"/>
                <a:gd name="f14" fmla="val 307"/>
                <a:gd name="f15" fmla="val 305"/>
                <a:gd name="f16" fmla="val 304"/>
                <a:gd name="f17" fmla="val 79"/>
                <a:gd name="f18" fmla="val 278"/>
                <a:gd name="f19" fmla="val 70"/>
                <a:gd name="f20" fmla="val 252"/>
                <a:gd name="f21" fmla="val 62"/>
                <a:gd name="f22" fmla="val 226"/>
                <a:gd name="f23" fmla="val 38"/>
                <a:gd name="f24" fmla="val 152"/>
                <a:gd name="f25" fmla="val 17"/>
                <a:gd name="f26" fmla="val 76"/>
                <a:gd name="f27" fmla="val 2"/>
                <a:gd name="f28" fmla="val 21"/>
                <a:gd name="f29" fmla="val 4"/>
                <a:gd name="f30" fmla="val 42"/>
                <a:gd name="f31" fmla="val 7"/>
                <a:gd name="f32" fmla="val 63"/>
                <a:gd name="f33" fmla="val 119"/>
                <a:gd name="f34" fmla="val 36"/>
                <a:gd name="f35" fmla="val 174"/>
                <a:gd name="f36" fmla="*/ f0 1 88"/>
                <a:gd name="f37" fmla="*/ f1 1 330"/>
                <a:gd name="f38" fmla="+- f4 0 f2"/>
                <a:gd name="f39" fmla="+- f3 0 f2"/>
                <a:gd name="f40" fmla="*/ f39 1 88"/>
                <a:gd name="f41" fmla="*/ f38 1 330"/>
                <a:gd name="f42" fmla="*/ 0 1 f40"/>
                <a:gd name="f43" fmla="*/ f3 1 f40"/>
                <a:gd name="f44" fmla="*/ 0 1 f41"/>
                <a:gd name="f45" fmla="*/ f4 1 f41"/>
                <a:gd name="f46" fmla="*/ f42 f36 1"/>
                <a:gd name="f47" fmla="*/ f43 f36 1"/>
                <a:gd name="f48" fmla="*/ f45 f37 1"/>
                <a:gd name="f49" fmla="*/ f44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49" r="f47" b="f48"/>
              <a:pathLst>
                <a:path w="88" h="330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3" y="f11"/>
                    <a:pt x="f3" y="f12"/>
                    <a:pt x="f3" y="f13"/>
                  </a:cubicBezTo>
                  <a:cubicBezTo>
                    <a:pt x="f3" y="f14"/>
                    <a:pt x="f3" y="f15"/>
                    <a:pt x="f3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" y="f2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28" y="f33"/>
                    <a:pt x="f34" y="f35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FF5F73DE-03E3-479C-9C51-67B5FB6669C1}"/>
                </a:ext>
              </a:extLst>
            </p:cNvPr>
            <p:cNvSpPr/>
            <p:nvPr/>
          </p:nvSpPr>
          <p:spPr>
            <a:xfrm>
              <a:off x="1006297" y="5862684"/>
              <a:ext cx="431103" cy="990569"/>
            </a:xfrm>
            <a:custGeom>
              <a:avLst/>
              <a:gdLst>
                <a:gd name="f0" fmla="val 180"/>
                <a:gd name="f1" fmla="val w"/>
                <a:gd name="f2" fmla="val h"/>
                <a:gd name="f3" fmla="val 0"/>
                <a:gd name="f4" fmla="val 90"/>
                <a:gd name="f5" fmla="val 207"/>
                <a:gd name="f6" fmla="val 6"/>
                <a:gd name="f7" fmla="val 15"/>
                <a:gd name="f8" fmla="val 4"/>
                <a:gd name="f9" fmla="val 10"/>
                <a:gd name="f10" fmla="val 2"/>
                <a:gd name="f11" fmla="val 5"/>
                <a:gd name="f12" fmla="val 9"/>
                <a:gd name="f13" fmla="val 19"/>
                <a:gd name="f14" fmla="val 1"/>
                <a:gd name="f15" fmla="val 29"/>
                <a:gd name="f16" fmla="val 14"/>
                <a:gd name="f17" fmla="val 62"/>
                <a:gd name="f18" fmla="val 27"/>
                <a:gd name="f19" fmla="val 95"/>
                <a:gd name="f20" fmla="val 42"/>
                <a:gd name="f21" fmla="val 127"/>
                <a:gd name="f22" fmla="val 54"/>
                <a:gd name="f23" fmla="val 154"/>
                <a:gd name="f24" fmla="val 67"/>
                <a:gd name="f25" fmla="val 181"/>
                <a:gd name="f26" fmla="val 80"/>
                <a:gd name="f27" fmla="val 76"/>
                <a:gd name="f28" fmla="val 63"/>
                <a:gd name="f29" fmla="val 152"/>
                <a:gd name="f30" fmla="val 50"/>
                <a:gd name="f31" fmla="val 123"/>
                <a:gd name="f32" fmla="val 34"/>
                <a:gd name="f33" fmla="val 88"/>
                <a:gd name="f34" fmla="val 20"/>
                <a:gd name="f35" fmla="val 51"/>
                <a:gd name="f36" fmla="*/ f1 1 90"/>
                <a:gd name="f37" fmla="*/ f2 1 207"/>
                <a:gd name="f38" fmla="+- f5 0 f3"/>
                <a:gd name="f39" fmla="+- f4 0 f3"/>
                <a:gd name="f40" fmla="*/ f39 1 90"/>
                <a:gd name="f41" fmla="*/ f38 1 207"/>
                <a:gd name="f42" fmla="*/ 0 1 f40"/>
                <a:gd name="f43" fmla="*/ f4 1 f40"/>
                <a:gd name="f44" fmla="*/ 0 1 f41"/>
                <a:gd name="f45" fmla="*/ f5 1 f41"/>
                <a:gd name="f46" fmla="*/ f42 f36 1"/>
                <a:gd name="f47" fmla="*/ f43 f36 1"/>
                <a:gd name="f48" fmla="*/ f45 f37 1"/>
                <a:gd name="f49" fmla="*/ f44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49" r="f47" b="f48"/>
              <a:pathLst>
                <a:path w="90" h="207">
                  <a:moveTo>
                    <a:pt x="f6" y="f7"/>
                  </a:moveTo>
                  <a:cubicBezTo>
                    <a:pt x="f8" y="f9"/>
                    <a:pt x="f10" y="f11"/>
                    <a:pt x="f3" y="f3"/>
                  </a:cubicBezTo>
                  <a:cubicBezTo>
                    <a:pt x="f3" y="f12"/>
                    <a:pt x="f3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5"/>
                  </a:cubicBezTo>
                  <a:cubicBezTo>
                    <a:pt x="f4" y="f5"/>
                    <a:pt x="f4" y="f5"/>
                    <a:pt x="f4" y="f5"/>
                  </a:cubicBezTo>
                  <a:cubicBezTo>
                    <a:pt x="f27" y="f0"/>
                    <a:pt x="f28" y="f29"/>
                    <a:pt x="f30" y="f31"/>
                  </a:cubicBezTo>
                  <a:cubicBezTo>
                    <a:pt x="f32" y="f33"/>
                    <a:pt x="f34" y="f35"/>
                    <a:pt x="f6" y="f7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8045048A-9963-45D2-851E-663ADDBE7EFC}"/>
                </a:ext>
              </a:extLst>
            </p:cNvPr>
            <p:cNvSpPr/>
            <p:nvPr/>
          </p:nvSpPr>
          <p:spPr>
            <a:xfrm>
              <a:off x="521546" y="4364376"/>
              <a:ext cx="551803" cy="2235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5"/>
                <a:gd name="f4" fmla="val 467"/>
                <a:gd name="f5" fmla="val 101"/>
                <a:gd name="f6" fmla="val 409"/>
                <a:gd name="f7" fmla="val 93"/>
                <a:gd name="f8" fmla="val 388"/>
                <a:gd name="f9" fmla="val 85"/>
                <a:gd name="f10" fmla="val 366"/>
                <a:gd name="f11" fmla="val 78"/>
                <a:gd name="f12" fmla="val 344"/>
                <a:gd name="f13" fmla="val 57"/>
                <a:gd name="f14" fmla="val 281"/>
                <a:gd name="f15" fmla="val 41"/>
                <a:gd name="f16" fmla="val 216"/>
                <a:gd name="f17" fmla="val 29"/>
                <a:gd name="f18" fmla="val 151"/>
                <a:gd name="f19" fmla="val 22"/>
                <a:gd name="f20" fmla="val 119"/>
                <a:gd name="f21" fmla="val 17"/>
                <a:gd name="f22" fmla="val 86"/>
                <a:gd name="f23" fmla="val 13"/>
                <a:gd name="f24" fmla="val 53"/>
                <a:gd name="f25" fmla="val 9"/>
                <a:gd name="f26" fmla="val 35"/>
                <a:gd name="f27" fmla="val 4"/>
                <a:gd name="f28" fmla="val 18"/>
                <a:gd name="f29" fmla="val 5"/>
                <a:gd name="f30" fmla="val 51"/>
                <a:gd name="f31" fmla="val 12"/>
                <a:gd name="f32" fmla="val 102"/>
                <a:gd name="f33" fmla="val 21"/>
                <a:gd name="f34" fmla="val 152"/>
                <a:gd name="f35" fmla="val 33"/>
                <a:gd name="f36" fmla="val 218"/>
                <a:gd name="f37" fmla="val 49"/>
                <a:gd name="f38" fmla="val 283"/>
                <a:gd name="f39" fmla="val 69"/>
                <a:gd name="f40" fmla="val 347"/>
                <a:gd name="f41" fmla="val 79"/>
                <a:gd name="f42" fmla="val 378"/>
                <a:gd name="f43" fmla="val 90"/>
                <a:gd name="f44" fmla="val 410"/>
                <a:gd name="f45" fmla="val 103"/>
                <a:gd name="f46" fmla="val 441"/>
                <a:gd name="f47" fmla="val 107"/>
                <a:gd name="f48" fmla="val 449"/>
                <a:gd name="f49" fmla="val 111"/>
                <a:gd name="f50" fmla="val 458"/>
                <a:gd name="f51" fmla="val 114"/>
                <a:gd name="f52" fmla="val 464"/>
                <a:gd name="f53" fmla="val 113"/>
                <a:gd name="f54" fmla="val 461"/>
                <a:gd name="f55" fmla="val 112"/>
                <a:gd name="f56" fmla="val 108"/>
                <a:gd name="f57" fmla="val 442"/>
                <a:gd name="f58" fmla="val 104"/>
                <a:gd name="f59" fmla="val 425"/>
                <a:gd name="f60" fmla="*/ f0 1 115"/>
                <a:gd name="f61" fmla="*/ f1 1 467"/>
                <a:gd name="f62" fmla="+- f4 0 f2"/>
                <a:gd name="f63" fmla="+- f3 0 f2"/>
                <a:gd name="f64" fmla="*/ f63 1 115"/>
                <a:gd name="f65" fmla="*/ f62 1 467"/>
                <a:gd name="f66" fmla="*/ 0 1 f64"/>
                <a:gd name="f67" fmla="*/ f3 1 f64"/>
                <a:gd name="f68" fmla="*/ 0 1 f65"/>
                <a:gd name="f69" fmla="*/ f4 1 f65"/>
                <a:gd name="f70" fmla="*/ f66 f60 1"/>
                <a:gd name="f71" fmla="*/ f67 f60 1"/>
                <a:gd name="f72" fmla="*/ f69 f61 1"/>
                <a:gd name="f73" fmla="*/ f68 f6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0" t="f73" r="f71" b="f72"/>
              <a:pathLst>
                <a:path w="115" h="467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3" y="f4"/>
                  </a:cubicBezTo>
                  <a:cubicBezTo>
                    <a:pt x="f51" y="f52"/>
                    <a:pt x="f53" y="f54"/>
                    <a:pt x="f55" y="f50"/>
                  </a:cubicBezTo>
                  <a:cubicBezTo>
                    <a:pt x="f56" y="f57"/>
                    <a:pt x="f58" y="f59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C89A4A0D-97C5-45C2-9C5A-B6A7F08882A6}"/>
                </a:ext>
              </a:extLst>
            </p:cNvPr>
            <p:cNvSpPr/>
            <p:nvPr/>
          </p:nvSpPr>
          <p:spPr>
            <a:xfrm>
              <a:off x="467898" y="1289194"/>
              <a:ext cx="174357" cy="30272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6"/>
                <a:gd name="f4" fmla="val 633"/>
                <a:gd name="f5" fmla="val 17"/>
                <a:gd name="f6" fmla="val 15"/>
                <a:gd name="f7" fmla="val 621"/>
                <a:gd name="f8" fmla="val 14"/>
                <a:gd name="f9" fmla="val 609"/>
                <a:gd name="f10" fmla="val 13"/>
                <a:gd name="f11" fmla="val 597"/>
                <a:gd name="f12" fmla="val 8"/>
                <a:gd name="f13" fmla="val 530"/>
                <a:gd name="f14" fmla="val 5"/>
                <a:gd name="f15" fmla="val 464"/>
                <a:gd name="f16" fmla="val 398"/>
                <a:gd name="f17" fmla="val 331"/>
                <a:gd name="f18" fmla="val 265"/>
                <a:gd name="f19" fmla="val 198"/>
                <a:gd name="f20" fmla="val 165"/>
                <a:gd name="f21" fmla="val 18"/>
                <a:gd name="f22" fmla="val 132"/>
                <a:gd name="f23" fmla="val 22"/>
                <a:gd name="f24" fmla="val 99"/>
                <a:gd name="f25" fmla="val 26"/>
                <a:gd name="f26" fmla="val 66"/>
                <a:gd name="f27" fmla="val 30"/>
                <a:gd name="f28" fmla="val 33"/>
                <a:gd name="f29" fmla="val 35"/>
                <a:gd name="f30" fmla="val 29"/>
                <a:gd name="f31" fmla="val 24"/>
                <a:gd name="f32" fmla="val 20"/>
                <a:gd name="f33" fmla="val 16"/>
                <a:gd name="f34" fmla="val 10"/>
                <a:gd name="f35" fmla="val 4"/>
                <a:gd name="f36" fmla="val 264"/>
                <a:gd name="f37" fmla="val 1"/>
                <a:gd name="f38" fmla="val 461"/>
                <a:gd name="f39" fmla="val 2"/>
                <a:gd name="f40" fmla="val 525"/>
                <a:gd name="f41" fmla="val 7"/>
                <a:gd name="f42" fmla="val 589"/>
                <a:gd name="f43" fmla="val 603"/>
                <a:gd name="f44" fmla="val 618"/>
                <a:gd name="f45" fmla="val 632"/>
                <a:gd name="f46" fmla="*/ f0 1 36"/>
                <a:gd name="f47" fmla="*/ f1 1 633"/>
                <a:gd name="f48" fmla="+- f4 0 f2"/>
                <a:gd name="f49" fmla="+- f3 0 f2"/>
                <a:gd name="f50" fmla="*/ f49 1 36"/>
                <a:gd name="f51" fmla="*/ f48 1 633"/>
                <a:gd name="f52" fmla="*/ 0 1 f50"/>
                <a:gd name="f53" fmla="*/ f3 1 f50"/>
                <a:gd name="f54" fmla="*/ 0 1 f51"/>
                <a:gd name="f55" fmla="*/ f4 1 f51"/>
                <a:gd name="f56" fmla="*/ f52 f46 1"/>
                <a:gd name="f57" fmla="*/ f53 f46 1"/>
                <a:gd name="f58" fmla="*/ f55 f47 1"/>
                <a:gd name="f59" fmla="*/ f54 f4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6" t="f59" r="f57" b="f58"/>
              <a:pathLst>
                <a:path w="36" h="633">
                  <a:moveTo>
                    <a:pt x="f5" y="f4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2" y="f18"/>
                    <a:pt x="f10" y="f19"/>
                  </a:cubicBezTo>
                  <a:cubicBezTo>
                    <a:pt x="f6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3" y="f2"/>
                  </a:cubicBezTo>
                  <a:cubicBezTo>
                    <a:pt x="f29" y="f2"/>
                    <a:pt x="f29" y="f2"/>
                    <a:pt x="f29" y="f2"/>
                  </a:cubicBezTo>
                  <a:cubicBezTo>
                    <a:pt x="f30" y="f28"/>
                    <a:pt x="f31" y="f26"/>
                    <a:pt x="f32" y="f24"/>
                  </a:cubicBezTo>
                  <a:cubicBezTo>
                    <a:pt x="f33" y="f22"/>
                    <a:pt x="f10" y="f20"/>
                    <a:pt x="f34" y="f19"/>
                  </a:cubicBezTo>
                  <a:cubicBezTo>
                    <a:pt x="f35" y="f36"/>
                    <a:pt x="f37" y="f17"/>
                    <a:pt x="f37" y="f16"/>
                  </a:cubicBezTo>
                  <a:cubicBezTo>
                    <a:pt x="f2" y="f38"/>
                    <a:pt x="f39" y="f40"/>
                    <a:pt x="f41" y="f42"/>
                  </a:cubicBezTo>
                  <a:cubicBezTo>
                    <a:pt x="f34" y="f43"/>
                    <a:pt x="f10" y="f44"/>
                    <a:pt x="f33" y="f45"/>
                  </a:cubicBezTo>
                  <a:cubicBezTo>
                    <a:pt x="f33" y="f45"/>
                    <a:pt x="f5" y="f4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F1AE505C-0943-4ABD-88CB-6C6CA16F8877}"/>
                </a:ext>
              </a:extLst>
            </p:cNvPr>
            <p:cNvSpPr/>
            <p:nvPr/>
          </p:nvSpPr>
          <p:spPr>
            <a:xfrm>
              <a:off x="1111672" y="6571600"/>
              <a:ext cx="134124" cy="28165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"/>
                <a:gd name="f4" fmla="val 59"/>
                <a:gd name="f5" fmla="val 22"/>
                <a:gd name="f6" fmla="val 18"/>
                <a:gd name="f7" fmla="val 40"/>
                <a:gd name="f8" fmla="val 9"/>
                <a:gd name="f9" fmla="val 20"/>
                <a:gd name="f10" fmla="val 6"/>
                <a:gd name="f11" fmla="val 13"/>
                <a:gd name="f12" fmla="*/ f0 1 28"/>
                <a:gd name="f13" fmla="*/ f1 1 59"/>
                <a:gd name="f14" fmla="+- f4 0 f2"/>
                <a:gd name="f15" fmla="+- f3 0 f2"/>
                <a:gd name="f16" fmla="*/ f15 1 28"/>
                <a:gd name="f17" fmla="*/ f14 1 59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28" h="5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19A3B678-6683-48E2-8962-26043A5A37D5}"/>
                </a:ext>
              </a:extLst>
            </p:cNvPr>
            <p:cNvSpPr/>
            <p:nvPr/>
          </p:nvSpPr>
          <p:spPr>
            <a:xfrm>
              <a:off x="502389" y="4107631"/>
              <a:ext cx="82387" cy="51157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4"/>
                <a:gd name="f6" fmla="val 54"/>
                <a:gd name="f7" fmla="val 8"/>
                <a:gd name="f8" fmla="val 72"/>
                <a:gd name="f9" fmla="val 13"/>
                <a:gd name="f10" fmla="val 89"/>
                <a:gd name="f11" fmla="val 14"/>
                <a:gd name="f12" fmla="val 86"/>
                <a:gd name="f13" fmla="val 12"/>
                <a:gd name="f14" fmla="val 65"/>
                <a:gd name="f15" fmla="val 10"/>
                <a:gd name="f16" fmla="val 44"/>
                <a:gd name="f17" fmla="val 9"/>
                <a:gd name="f18" fmla="val 43"/>
                <a:gd name="f19" fmla="val 6"/>
                <a:gd name="f20" fmla="val 29"/>
                <a:gd name="f21" fmla="val 3"/>
                <a:gd name="f22" fmla="val 2"/>
                <a:gd name="f23" fmla="val 5"/>
                <a:gd name="f24" fmla="val 1"/>
                <a:gd name="f25" fmla="val 23"/>
                <a:gd name="f26" fmla="val 39"/>
                <a:gd name="f27" fmla="*/ f0 1 17"/>
                <a:gd name="f28" fmla="*/ f1 1 107"/>
                <a:gd name="f29" fmla="+- f4 0 f2"/>
                <a:gd name="f30" fmla="+- f3 0 f2"/>
                <a:gd name="f31" fmla="*/ f30 1 17"/>
                <a:gd name="f32" fmla="*/ f29 1 107"/>
                <a:gd name="f33" fmla="*/ 0 1 f31"/>
                <a:gd name="f34" fmla="*/ f3 1 f31"/>
                <a:gd name="f35" fmla="*/ 0 1 f32"/>
                <a:gd name="f36" fmla="*/ f4 1 f32"/>
                <a:gd name="f37" fmla="*/ f33 f27 1"/>
                <a:gd name="f38" fmla="*/ f34 f27 1"/>
                <a:gd name="f39" fmla="*/ f36 f28 1"/>
                <a:gd name="f40" fmla="*/ f35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7" t="f40" r="f38" b="f39"/>
              <a:pathLst>
                <a:path w="17" h="107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6"/>
                    <a:pt x="f17" y="f18"/>
                    <a:pt x="f17" y="f18"/>
                  </a:cubicBezTo>
                  <a:cubicBezTo>
                    <a:pt x="f19" y="f20"/>
                    <a:pt x="f21" y="f11"/>
                    <a:pt x="f2" y="f2"/>
                  </a:cubicBezTo>
                  <a:cubicBezTo>
                    <a:pt x="f2" y="f22"/>
                    <a:pt x="f2" y="f23"/>
                    <a:pt x="f2" y="f7"/>
                  </a:cubicBezTo>
                  <a:cubicBezTo>
                    <a:pt x="f24" y="f25"/>
                    <a:pt x="f21" y="f26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E73559A0-7CAB-4044-B5B0-78F8308F31AA}"/>
                </a:ext>
              </a:extLst>
            </p:cNvPr>
            <p:cNvSpPr/>
            <p:nvPr/>
          </p:nvSpPr>
          <p:spPr>
            <a:xfrm>
              <a:off x="973726" y="3145801"/>
              <a:ext cx="1410169" cy="271688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4"/>
                <a:gd name="f4" fmla="val 568"/>
                <a:gd name="f5" fmla="val 8"/>
                <a:gd name="f6" fmla="val 553"/>
                <a:gd name="f7" fmla="val 9"/>
                <a:gd name="f8" fmla="val 501"/>
                <a:gd name="f9" fmla="val 19"/>
                <a:gd name="f10" fmla="val 448"/>
                <a:gd name="f11" fmla="val 35"/>
                <a:gd name="f12" fmla="val 397"/>
                <a:gd name="f13" fmla="val 51"/>
                <a:gd name="f14" fmla="val 347"/>
                <a:gd name="f15" fmla="val 73"/>
                <a:gd name="f16" fmla="val 298"/>
                <a:gd name="f17" fmla="val 99"/>
                <a:gd name="f18" fmla="val 252"/>
                <a:gd name="f19" fmla="val 124"/>
                <a:gd name="f20" fmla="val 205"/>
                <a:gd name="f21" fmla="val 154"/>
                <a:gd name="f22" fmla="val 161"/>
                <a:gd name="f23" fmla="val 187"/>
                <a:gd name="f24" fmla="val 119"/>
                <a:gd name="f25" fmla="val 203"/>
                <a:gd name="f26" fmla="val 98"/>
                <a:gd name="f27" fmla="val 220"/>
                <a:gd name="f28" fmla="val 77"/>
                <a:gd name="f29" fmla="val 238"/>
                <a:gd name="f30" fmla="val 58"/>
                <a:gd name="f31" fmla="val 247"/>
                <a:gd name="f32" fmla="val 48"/>
                <a:gd name="f33" fmla="val 256"/>
                <a:gd name="f34" fmla="val 38"/>
                <a:gd name="f35" fmla="val 265"/>
                <a:gd name="f36" fmla="val 28"/>
                <a:gd name="f37" fmla="val 274"/>
                <a:gd name="f38" fmla="val 284"/>
                <a:gd name="f39" fmla="val 293"/>
                <a:gd name="f40" fmla="val 283"/>
                <a:gd name="f41" fmla="val 273"/>
                <a:gd name="f42" fmla="val 18"/>
                <a:gd name="f43" fmla="val 264"/>
                <a:gd name="f44" fmla="val 27"/>
                <a:gd name="f45" fmla="val 255"/>
                <a:gd name="f46" fmla="val 37"/>
                <a:gd name="f47" fmla="val 246"/>
                <a:gd name="f48" fmla="val 47"/>
                <a:gd name="f49" fmla="val 237"/>
                <a:gd name="f50" fmla="val 56"/>
                <a:gd name="f51" fmla="val 218"/>
                <a:gd name="f52" fmla="val 76"/>
                <a:gd name="f53" fmla="val 201"/>
                <a:gd name="f54" fmla="val 96"/>
                <a:gd name="f55" fmla="val 185"/>
                <a:gd name="f56" fmla="val 117"/>
                <a:gd name="f57" fmla="val 151"/>
                <a:gd name="f58" fmla="val 159"/>
                <a:gd name="f59" fmla="val 121"/>
                <a:gd name="f60" fmla="val 95"/>
                <a:gd name="f61" fmla="val 249"/>
                <a:gd name="f62" fmla="val 68"/>
                <a:gd name="f63" fmla="val 296"/>
                <a:gd name="f64" fmla="val 46"/>
                <a:gd name="f65" fmla="val 345"/>
                <a:gd name="f66" fmla="val 30"/>
                <a:gd name="f67" fmla="val 396"/>
                <a:gd name="f68" fmla="val 13"/>
                <a:gd name="f69" fmla="val 445"/>
                <a:gd name="f70" fmla="val 3"/>
                <a:gd name="f71" fmla="val 497"/>
                <a:gd name="f72" fmla="val 549"/>
                <a:gd name="f73" fmla="val 555"/>
                <a:gd name="f74" fmla="val 5"/>
                <a:gd name="f75" fmla="val 561"/>
                <a:gd name="f76" fmla="val 7"/>
                <a:gd name="f77" fmla="val 563"/>
                <a:gd name="f78" fmla="val 558"/>
                <a:gd name="f79" fmla="*/ f0 1 294"/>
                <a:gd name="f80" fmla="*/ f1 1 568"/>
                <a:gd name="f81" fmla="+- f4 0 f2"/>
                <a:gd name="f82" fmla="+- f3 0 f2"/>
                <a:gd name="f83" fmla="*/ f82 1 294"/>
                <a:gd name="f84" fmla="*/ f81 1 568"/>
                <a:gd name="f85" fmla="*/ 0 1 f83"/>
                <a:gd name="f86" fmla="*/ f3 1 f83"/>
                <a:gd name="f87" fmla="*/ 0 1 f84"/>
                <a:gd name="f88" fmla="*/ f4 1 f84"/>
                <a:gd name="f89" fmla="*/ f85 f79 1"/>
                <a:gd name="f90" fmla="*/ f86 f79 1"/>
                <a:gd name="f91" fmla="*/ f88 f80 1"/>
                <a:gd name="f92" fmla="*/ f87 f8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9" t="f92" r="f90" b="f91"/>
              <a:pathLst>
                <a:path w="294" h="56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9"/>
                    <a:pt x="f38" y="f7"/>
                    <a:pt x="f3" y="f2"/>
                  </a:cubicBezTo>
                  <a:cubicBezTo>
                    <a:pt x="f39" y="f2"/>
                    <a:pt x="f39" y="f2"/>
                    <a:pt x="f39" y="f2"/>
                  </a:cubicBezTo>
                  <a:cubicBezTo>
                    <a:pt x="f40" y="f7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4"/>
                    <a:pt x="f55" y="f56"/>
                  </a:cubicBezTo>
                  <a:cubicBezTo>
                    <a:pt x="f57" y="f58"/>
                    <a:pt x="f59" y="f25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2" y="f72"/>
                  </a:cubicBezTo>
                  <a:cubicBezTo>
                    <a:pt x="f70" y="f73"/>
                    <a:pt x="f74" y="f75"/>
                    <a:pt x="f76" y="f4"/>
                  </a:cubicBezTo>
                  <a:cubicBezTo>
                    <a:pt x="f76" y="f77"/>
                    <a:pt x="f76" y="f78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6CEB7D4E-AC7D-4A4F-8802-4B2AA7A474F2}"/>
                </a:ext>
              </a:extLst>
            </p:cNvPr>
            <p:cNvSpPr/>
            <p:nvPr/>
          </p:nvSpPr>
          <p:spPr>
            <a:xfrm>
              <a:off x="1073350" y="6600340"/>
              <a:ext cx="120709" cy="25291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"/>
                <a:gd name="f4" fmla="val 53"/>
                <a:gd name="f5" fmla="val 5"/>
                <a:gd name="f6" fmla="val 18"/>
                <a:gd name="f7" fmla="val 12"/>
                <a:gd name="f8" fmla="val 36"/>
                <a:gd name="f9" fmla="val 19"/>
                <a:gd name="f10" fmla="val 16"/>
                <a:gd name="f11" fmla="val 8"/>
                <a:gd name="f12" fmla="*/ f0 1 25"/>
                <a:gd name="f13" fmla="*/ f1 1 53"/>
                <a:gd name="f14" fmla="+- f4 0 f2"/>
                <a:gd name="f15" fmla="+- f3 0 f2"/>
                <a:gd name="f16" fmla="*/ f15 1 25"/>
                <a:gd name="f17" fmla="*/ f14 1 53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25" h="5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0CF59A57-DB38-402B-869C-574A706A5BCB}"/>
                </a:ext>
              </a:extLst>
            </p:cNvPr>
            <p:cNvSpPr/>
            <p:nvPr/>
          </p:nvSpPr>
          <p:spPr>
            <a:xfrm>
              <a:off x="973726" y="5897166"/>
              <a:ext cx="137955" cy="67443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"/>
                <a:gd name="f4" fmla="val 141"/>
                <a:gd name="f5" fmla="val 30"/>
                <a:gd name="f6" fmla="val 2"/>
                <a:gd name="f7" fmla="val 60"/>
                <a:gd name="f8" fmla="val 7"/>
                <a:gd name="f9" fmla="val 89"/>
                <a:gd name="f10" fmla="val 11"/>
                <a:gd name="f11" fmla="val 98"/>
                <a:gd name="f12" fmla="val 14"/>
                <a:gd name="f13" fmla="val 108"/>
                <a:gd name="f14" fmla="val 18"/>
                <a:gd name="f15" fmla="val 117"/>
                <a:gd name="f16" fmla="val 22"/>
                <a:gd name="f17" fmla="val 125"/>
                <a:gd name="f18" fmla="val 25"/>
                <a:gd name="f19" fmla="val 133"/>
                <a:gd name="f20" fmla="val 28"/>
                <a:gd name="f21" fmla="val 139"/>
                <a:gd name="f22" fmla="val 137"/>
                <a:gd name="f23" fmla="val 27"/>
                <a:gd name="f24" fmla="val 135"/>
                <a:gd name="f25" fmla="val 16"/>
                <a:gd name="f26" fmla="val 10"/>
                <a:gd name="f27" fmla="val 8"/>
                <a:gd name="f28" fmla="val 5"/>
                <a:gd name="f29" fmla="val 15"/>
                <a:gd name="f30" fmla="val 4"/>
                <a:gd name="f31" fmla="val 1"/>
                <a:gd name="f32" fmla="val 3"/>
                <a:gd name="f33" fmla="*/ f0 1 29"/>
                <a:gd name="f34" fmla="*/ f1 1 141"/>
                <a:gd name="f35" fmla="+- f4 0 f2"/>
                <a:gd name="f36" fmla="+- f3 0 f2"/>
                <a:gd name="f37" fmla="*/ f36 1 29"/>
                <a:gd name="f38" fmla="*/ f35 1 141"/>
                <a:gd name="f39" fmla="*/ 0 1 f37"/>
                <a:gd name="f40" fmla="*/ f3 1 f37"/>
                <a:gd name="f41" fmla="*/ 0 1 f38"/>
                <a:gd name="f42" fmla="*/ f4 1 f38"/>
                <a:gd name="f43" fmla="*/ f39 f33 1"/>
                <a:gd name="f44" fmla="*/ f40 f33 1"/>
                <a:gd name="f45" fmla="*/ f42 f34 1"/>
                <a:gd name="f46" fmla="*/ f41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3" t="f46" r="f44" b="f45"/>
              <a:pathLst>
                <a:path w="29" h="141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3" y="f4"/>
                  </a:cubicBezTo>
                  <a:cubicBezTo>
                    <a:pt x="f20" y="f21"/>
                    <a:pt x="f20" y="f22"/>
                    <a:pt x="f23" y="f24"/>
                  </a:cubicBezTo>
                  <a:cubicBezTo>
                    <a:pt x="f25" y="f11"/>
                    <a:pt x="f26" y="f7"/>
                    <a:pt x="f27" y="f16"/>
                  </a:cubicBezTo>
                  <a:cubicBezTo>
                    <a:pt x="f8" y="f14"/>
                    <a:pt x="f28" y="f29"/>
                    <a:pt x="f30" y="f10"/>
                  </a:cubicBezTo>
                  <a:cubicBezTo>
                    <a:pt x="f6" y="f8"/>
                    <a:pt x="f31" y="f32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6" name="Freeform 37">
              <a:extLst>
                <a:ext uri="{FF2B5EF4-FFF2-40B4-BE49-F238E27FC236}">
                  <a16:creationId xmlns:a16="http://schemas.microsoft.com/office/drawing/2014/main" id="{0CA58C3D-9ABD-41DD-950C-7A87D8CE85F9}"/>
                </a:ext>
              </a:extLst>
            </p:cNvPr>
            <p:cNvSpPr/>
            <p:nvPr/>
          </p:nvSpPr>
          <p:spPr>
            <a:xfrm>
              <a:off x="973726" y="5772625"/>
              <a:ext cx="38322" cy="22800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26"/>
                <a:gd name="f6" fmla="val 1"/>
                <a:gd name="f7" fmla="val 29"/>
                <a:gd name="f8" fmla="val 2"/>
                <a:gd name="f9" fmla="val 33"/>
                <a:gd name="f10" fmla="val 4"/>
                <a:gd name="f11" fmla="val 37"/>
                <a:gd name="f12" fmla="val 5"/>
                <a:gd name="f13" fmla="val 41"/>
                <a:gd name="f14" fmla="val 7"/>
                <a:gd name="f15" fmla="val 44"/>
                <a:gd name="f16" fmla="val 38"/>
                <a:gd name="f17" fmla="val 28"/>
                <a:gd name="f18" fmla="val 19"/>
                <a:gd name="f19" fmla="val 12"/>
                <a:gd name="f20" fmla="val 3"/>
                <a:gd name="f21" fmla="val 6"/>
                <a:gd name="f22" fmla="val 11"/>
                <a:gd name="f23" fmla="*/ f0 1 8"/>
                <a:gd name="f24" fmla="*/ f1 1 48"/>
                <a:gd name="f25" fmla="+- f4 0 f2"/>
                <a:gd name="f26" fmla="+- f3 0 f2"/>
                <a:gd name="f27" fmla="*/ f26 1 8"/>
                <a:gd name="f28" fmla="*/ f25 1 48"/>
                <a:gd name="f29" fmla="*/ 0 1 f27"/>
                <a:gd name="f30" fmla="*/ f3 1 f27"/>
                <a:gd name="f31" fmla="*/ 0 1 f28"/>
                <a:gd name="f32" fmla="*/ f4 1 f28"/>
                <a:gd name="f33" fmla="*/ f29 f23 1"/>
                <a:gd name="f34" fmla="*/ f30 f23 1"/>
                <a:gd name="f35" fmla="*/ f32 f24 1"/>
                <a:gd name="f36" fmla="*/ f3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3" t="f36" r="f34" b="f35"/>
              <a:pathLst>
                <a:path w="8" h="48">
                  <a:moveTo>
                    <a:pt x="f2" y="f5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3" y="f4"/>
                  </a:cubicBezTo>
                  <a:cubicBezTo>
                    <a:pt x="f14" y="f16"/>
                    <a:pt x="f14" y="f17"/>
                    <a:pt x="f14" y="f18"/>
                  </a:cubicBezTo>
                  <a:cubicBezTo>
                    <a:pt x="f12" y="f19"/>
                    <a:pt x="f20" y="f21"/>
                    <a:pt x="f2" y="f2"/>
                  </a:cubicBezTo>
                  <a:cubicBezTo>
                    <a:pt x="f2" y="f6"/>
                    <a:pt x="f2" y="f20"/>
                    <a:pt x="f2" y="f10"/>
                  </a:cubicBezTo>
                  <a:cubicBezTo>
                    <a:pt x="f2" y="f22"/>
                    <a:pt x="f2" y="f18"/>
                    <a:pt x="f2" y="f5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17957BD0-D43D-4346-A789-DAD58FD8CCCC}"/>
                </a:ext>
              </a:extLst>
            </p:cNvPr>
            <p:cNvSpPr/>
            <p:nvPr/>
          </p:nvSpPr>
          <p:spPr>
            <a:xfrm>
              <a:off x="1006297" y="6322518"/>
              <a:ext cx="210760" cy="53073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4"/>
                <a:gd name="f4" fmla="val 111"/>
                <a:gd name="f5" fmla="val 11"/>
                <a:gd name="f6" fmla="val 28"/>
                <a:gd name="f7" fmla="val 7"/>
                <a:gd name="f8" fmla="val 19"/>
                <a:gd name="f9" fmla="val 4"/>
                <a:gd name="f10" fmla="val 9"/>
                <a:gd name="f11" fmla="val 3"/>
                <a:gd name="f12" fmla="val 16"/>
                <a:gd name="f13" fmla="val 33"/>
                <a:gd name="f14" fmla="val 49"/>
                <a:gd name="f15" fmla="val 12"/>
                <a:gd name="f16" fmla="val 52"/>
                <a:gd name="f17" fmla="val 13"/>
                <a:gd name="f18" fmla="val 55"/>
                <a:gd name="f19" fmla="val 14"/>
                <a:gd name="f20" fmla="val 58"/>
                <a:gd name="f21" fmla="val 22"/>
                <a:gd name="f22" fmla="val 76"/>
                <a:gd name="f23" fmla="val 30"/>
                <a:gd name="f24" fmla="val 94"/>
                <a:gd name="f25" fmla="val 39"/>
                <a:gd name="f26" fmla="val 35"/>
                <a:gd name="f27" fmla="val 92"/>
                <a:gd name="f28" fmla="val 72"/>
                <a:gd name="f29" fmla="val 18"/>
                <a:gd name="f30" fmla="val 15"/>
                <a:gd name="f31" fmla="val 36"/>
                <a:gd name="f32" fmla="*/ f0 1 44"/>
                <a:gd name="f33" fmla="*/ f1 1 111"/>
                <a:gd name="f34" fmla="+- f4 0 f2"/>
                <a:gd name="f35" fmla="+- f3 0 f2"/>
                <a:gd name="f36" fmla="*/ f35 1 44"/>
                <a:gd name="f37" fmla="*/ f34 1 111"/>
                <a:gd name="f38" fmla="*/ 0 1 f36"/>
                <a:gd name="f39" fmla="*/ f3 1 f36"/>
                <a:gd name="f40" fmla="*/ 0 1 f37"/>
                <a:gd name="f41" fmla="*/ f4 1 f37"/>
                <a:gd name="f42" fmla="*/ f38 f32 1"/>
                <a:gd name="f43" fmla="*/ f39 f32 1"/>
                <a:gd name="f44" fmla="*/ f41 f33 1"/>
                <a:gd name="f45" fmla="*/ f40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2" t="f45" r="f43" b="f44"/>
              <a:pathLst>
                <a:path w="44" h="111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7" y="f13"/>
                    <a:pt x="f5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6" y="f27"/>
                    <a:pt x="f6" y="f28"/>
                    <a:pt x="f21" y="f16"/>
                  </a:cubicBezTo>
                  <a:cubicBezTo>
                    <a:pt x="f29" y="f3"/>
                    <a:pt x="f30" y="f31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28" name="Rectangle 6">
            <a:extLst>
              <a:ext uri="{FF2B5EF4-FFF2-40B4-BE49-F238E27FC236}">
                <a16:creationId xmlns:a16="http://schemas.microsoft.com/office/drawing/2014/main" id="{493E4F5C-474A-45B3-9C65-F3AFFEC13ECF}"/>
              </a:ext>
            </a:extLst>
          </p:cNvPr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766F5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E8868A7C-A752-413F-84EE-35B570930F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7" y="624105"/>
            <a:ext cx="8911687" cy="12808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DFA4D22-C1B4-49F3-84BF-637889D7E9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2133596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924970A8-7AD1-421C-BC9B-BBA5E6188F9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fld id="{5733636F-7A26-4E88-933C-5171C41F237C}" type="datetime1">
              <a:rPr lang="de-DE" smtClean="0"/>
              <a:t>05.07.2022</a:t>
            </a:fld>
            <a:endParaRPr lang="de-DE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88D55D6D-6264-4112-A100-E1B346BBD0D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r>
              <a:rPr lang="de-DE"/>
              <a:t>77573  67641</a:t>
            </a:r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CA5645BF-E096-42D0-939F-06E6EE615A5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000" b="0" i="0" u="none" strike="noStrike" kern="1200" cap="none" spc="0" baseline="0">
                <a:solidFill>
                  <a:srgbClr val="FEFFFF"/>
                </a:solidFill>
                <a:uFillTx/>
                <a:latin typeface="Century Gothic"/>
              </a:defRPr>
            </a:lvl1pPr>
          </a:lstStyle>
          <a:p>
            <a:pPr lvl="0"/>
            <a:fld id="{706CBC4C-51AA-49CE-8336-2C6672C1B547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">
          <a:solidFill>
            <a:srgbClr val="262626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en-US" sz="1600" b="0" i="0" u="none" strike="noStrike" kern="1200" cap="none" spc="0" baseline="0">
          <a:solidFill>
            <a:srgbClr val="404040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06A0-64E6-4F78-AEEA-E2D9C3BDB70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06557" y="444617"/>
            <a:ext cx="9144000" cy="830512"/>
          </a:xfrm>
        </p:spPr>
        <p:txBody>
          <a:bodyPr>
            <a:noAutofit/>
          </a:bodyPr>
          <a:lstStyle/>
          <a:p>
            <a:pPr lvl="0"/>
            <a:r>
              <a:rPr lang="de-DE" sz="2800">
                <a:solidFill>
                  <a:srgbClr val="D72305"/>
                </a:solidFill>
                <a:latin typeface="GT Pressura Mono Greek Bold"/>
              </a:rPr>
              <a:t>Analyse von Prozess- und Produktdaten</a:t>
            </a:r>
            <a:br>
              <a:rPr lang="en-IL" sz="2800">
                <a:solidFill>
                  <a:srgbClr val="D72305"/>
                </a:solidFill>
                <a:latin typeface="GT Pressura Mono Greek Bold"/>
              </a:rPr>
            </a:br>
            <a:r>
              <a:rPr lang="en-IL" sz="2800">
                <a:solidFill>
                  <a:srgbClr val="D72305"/>
                </a:solidFill>
                <a:latin typeface="GT Pressura Mono Greek Bold"/>
              </a:rPr>
              <a:t>DSCB450</a:t>
            </a:r>
            <a:endParaRPr lang="de-DE" sz="2800">
              <a:solidFill>
                <a:srgbClr val="333333"/>
              </a:solidFill>
              <a:latin typeface="GT Pressura Mono Greek 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D1CB9AC-7D4E-4AC0-9234-4A94844FF928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524003" y="2293351"/>
                <a:ext cx="9144000" cy="2043757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IL" sz="4400"/>
                  <a:t>Predictive Emission Monitoring Systems (PEMS) of CO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BE" sz="4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BE" sz="4400">
                            <a:latin typeface="Cambria Math" panose="02040503050406030204" pitchFamily="18" charset="0"/>
                          </a:rPr>
                          <m:t>NO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BE" sz="440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endParaRPr lang="en-IL" sz="4400"/>
              </a:p>
              <a:p>
                <a:pPr lvl="0"/>
                <a:endParaRPr lang="en-IL" sz="4400"/>
              </a:p>
              <a:p>
                <a:pPr marL="342900" lvl="0" indent="-342900">
                  <a:buFont typeface="Arial" pitchFamily="34"/>
                  <a:buChar char="•"/>
                </a:pPr>
                <a:r>
                  <a:rPr lang="en-IL" sz="4400"/>
                  <a:t>Gil Baram 77573</a:t>
                </a:r>
              </a:p>
              <a:p>
                <a:pPr marL="342900" lvl="0" indent="-342900">
                  <a:buFont typeface="Arial" pitchFamily="34"/>
                  <a:buChar char="•"/>
                </a:pPr>
                <a:r>
                  <a:rPr lang="en-IL" sz="4400"/>
                  <a:t>Afaque Jajja 67641</a:t>
                </a:r>
              </a:p>
              <a:p>
                <a:pPr lvl="0"/>
                <a:endParaRPr lang="de-DE" sz="440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D1CB9AC-7D4E-4AC0-9234-4A94844FF92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3" y="2293351"/>
                <a:ext cx="9144000" cy="2043757"/>
              </a:xfrm>
              <a:blipFill>
                <a:blip r:embed="rId2"/>
                <a:stretch>
                  <a:fillRect l="-2667" t="-5970" b="-10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7263F6A7-4285-4C2F-8E4C-89B984F6D2AE}"/>
              </a:ext>
            </a:extLst>
          </p:cNvPr>
          <p:cNvGrpSpPr/>
          <p:nvPr/>
        </p:nvGrpSpPr>
        <p:grpSpPr>
          <a:xfrm>
            <a:off x="343912" y="6470398"/>
            <a:ext cx="11916151" cy="384721"/>
            <a:chOff x="343912" y="6454768"/>
            <a:chExt cx="11916151" cy="3847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32A476-9940-460F-B428-2D20AE341E6C}"/>
                </a:ext>
              </a:extLst>
            </p:cNvPr>
            <p:cNvSpPr txBox="1"/>
            <p:nvPr/>
          </p:nvSpPr>
          <p:spPr>
            <a:xfrm>
              <a:off x="343912" y="6454768"/>
              <a:ext cx="96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SoSe 22</a:t>
              </a:r>
              <a:endParaRPr lang="de-DE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E24EB1-F8E3-4590-A503-4F95CDE51EE1}"/>
                </a:ext>
              </a:extLst>
            </p:cNvPr>
            <p:cNvSpPr txBox="1"/>
            <p:nvPr/>
          </p:nvSpPr>
          <p:spPr>
            <a:xfrm>
              <a:off x="4012708" y="6476042"/>
              <a:ext cx="303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Gruppe 6: Gil Baram, Afaque Jajja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27E5F9-8C2C-44DD-BC24-0088D52B334D}"/>
                </a:ext>
              </a:extLst>
            </p:cNvPr>
            <p:cNvSpPr txBox="1"/>
            <p:nvPr/>
          </p:nvSpPr>
          <p:spPr>
            <a:xfrm>
              <a:off x="7874493" y="6500935"/>
              <a:ext cx="43855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DSCB450  </a:t>
              </a:r>
              <a:r>
                <a:rPr lang="de-DE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Analyse von Prozess- und Produktdaten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449E-5ED7-4A7C-984D-92E9B6B507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L"/>
              <a:t>Prediction</a:t>
            </a:r>
            <a:endParaRPr lang="de-DE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2BB3C04-ECC6-4F87-B766-5395542BAD7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Data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years</a:t>
            </a:r>
            <a:r>
              <a:rPr lang="de-DE"/>
              <a:t> 2011-201</a:t>
            </a:r>
            <a:r>
              <a:rPr lang="en-IL"/>
              <a:t>3</a:t>
            </a:r>
            <a:r>
              <a:rPr lang="de-DE"/>
              <a:t> 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train</a:t>
            </a:r>
            <a:r>
              <a:rPr lang="de-DE"/>
              <a:t> </a:t>
            </a:r>
            <a:r>
              <a:rPr lang="de-DE" err="1"/>
              <a:t>our</a:t>
            </a:r>
            <a:r>
              <a:rPr lang="de-DE"/>
              <a:t> </a:t>
            </a:r>
            <a:r>
              <a:rPr lang="de-DE" err="1"/>
              <a:t>model</a:t>
            </a:r>
            <a:endParaRPr lang="en-IL"/>
          </a:p>
          <a:p>
            <a:pPr lvl="0"/>
            <a:r>
              <a:rPr lang="de-DE"/>
              <a:t>Data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years</a:t>
            </a:r>
            <a:r>
              <a:rPr lang="de-DE"/>
              <a:t> 2014 and 2015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test</a:t>
            </a:r>
            <a:r>
              <a:rPr lang="de-DE"/>
              <a:t> </a:t>
            </a:r>
            <a:r>
              <a:rPr lang="de-DE" err="1"/>
              <a:t>our</a:t>
            </a:r>
            <a:r>
              <a:rPr lang="de-DE"/>
              <a:t> </a:t>
            </a:r>
            <a:r>
              <a:rPr lang="de-DE" err="1"/>
              <a:t>model</a:t>
            </a:r>
            <a:endParaRPr lang="en-IL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95CF1E-86A9-43F8-BFD9-115F0B25514E}"/>
              </a:ext>
            </a:extLst>
          </p:cNvPr>
          <p:cNvGrpSpPr/>
          <p:nvPr/>
        </p:nvGrpSpPr>
        <p:grpSpPr>
          <a:xfrm>
            <a:off x="343912" y="6454768"/>
            <a:ext cx="11916151" cy="384721"/>
            <a:chOff x="343912" y="6454768"/>
            <a:chExt cx="11916151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55B397-4DB2-4166-9036-9B5DE5557D98}"/>
                </a:ext>
              </a:extLst>
            </p:cNvPr>
            <p:cNvSpPr txBox="1"/>
            <p:nvPr/>
          </p:nvSpPr>
          <p:spPr>
            <a:xfrm>
              <a:off x="343912" y="6454768"/>
              <a:ext cx="96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SoSe 22</a:t>
              </a:r>
              <a:endParaRPr lang="de-DE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5D5153-2130-4304-AB5E-43F986A4AEB8}"/>
                </a:ext>
              </a:extLst>
            </p:cNvPr>
            <p:cNvSpPr txBox="1"/>
            <p:nvPr/>
          </p:nvSpPr>
          <p:spPr>
            <a:xfrm>
              <a:off x="4012708" y="6476042"/>
              <a:ext cx="303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Gruppe 6: Gil Baram, Afaque Jajja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8B0240-7D65-4AEA-B2A2-709D38A70CAA}"/>
                </a:ext>
              </a:extLst>
            </p:cNvPr>
            <p:cNvSpPr txBox="1"/>
            <p:nvPr/>
          </p:nvSpPr>
          <p:spPr>
            <a:xfrm>
              <a:off x="7874493" y="6500935"/>
              <a:ext cx="43855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DSCB450  </a:t>
              </a:r>
              <a:r>
                <a:rPr lang="de-DE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Analyse von Prozess- und Produktdaten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F5AD7D9-FCC4-46C6-BFBE-D43966B22EA2}"/>
              </a:ext>
            </a:extLst>
          </p:cNvPr>
          <p:cNvSpPr txBox="1"/>
          <p:nvPr/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307DD3A-8B76-4903-9E3F-F363D843ADA9}" type="slidenum">
              <a:t>10</a:t>
            </a:fld>
            <a:endParaRPr lang="de-DE" sz="2000" b="0" i="0" u="none" strike="noStrike" kern="1200" cap="none" spc="0" baseline="0">
              <a:solidFill>
                <a:srgbClr val="FE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0C38-DE62-4189-BE2E-AFFBCD474DD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sz="2800" b="1"/>
              <a:t>Model </a:t>
            </a:r>
            <a:r>
              <a:rPr lang="de-DE" sz="2800" b="1" err="1"/>
              <a:t>trained</a:t>
            </a:r>
            <a:r>
              <a:rPr lang="de-DE" sz="2800" b="1"/>
              <a:t> on </a:t>
            </a:r>
            <a:r>
              <a:rPr lang="de-DE" sz="2800" b="1" err="1"/>
              <a:t>data</a:t>
            </a:r>
            <a:r>
              <a:rPr lang="de-DE" sz="2800" b="1"/>
              <a:t> </a:t>
            </a:r>
            <a:r>
              <a:rPr lang="de-DE" sz="2800" b="1" err="1"/>
              <a:t>from</a:t>
            </a:r>
            <a:r>
              <a:rPr lang="de-DE" sz="2800" b="1"/>
              <a:t> 2011-2013 </a:t>
            </a:r>
            <a:r>
              <a:rPr lang="en-IL" sz="2800" b="1"/>
              <a:t>to predict CO emission</a:t>
            </a:r>
            <a:r>
              <a:rPr lang="de-DE" sz="2800" b="1"/>
              <a:t>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145EFA-C6A7-4878-B7BD-60DF6E567B38}"/>
              </a:ext>
            </a:extLst>
          </p:cNvPr>
          <p:cNvGrpSpPr/>
          <p:nvPr/>
        </p:nvGrpSpPr>
        <p:grpSpPr>
          <a:xfrm>
            <a:off x="343912" y="6454768"/>
            <a:ext cx="11916151" cy="384721"/>
            <a:chOff x="343912" y="6454768"/>
            <a:chExt cx="11916151" cy="3847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651B3D-FC64-454C-81BC-868E93F56EC9}"/>
                </a:ext>
              </a:extLst>
            </p:cNvPr>
            <p:cNvSpPr txBox="1"/>
            <p:nvPr/>
          </p:nvSpPr>
          <p:spPr>
            <a:xfrm>
              <a:off x="343912" y="6454768"/>
              <a:ext cx="96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SoSe 22</a:t>
              </a:r>
              <a:endParaRPr lang="de-DE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530E34-7ACF-44A6-8988-8687736B9071}"/>
                </a:ext>
              </a:extLst>
            </p:cNvPr>
            <p:cNvSpPr txBox="1"/>
            <p:nvPr/>
          </p:nvSpPr>
          <p:spPr>
            <a:xfrm>
              <a:off x="4012708" y="6476042"/>
              <a:ext cx="303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Gruppe 6: Gil Baram, Afaque Jajja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50F9B4-BB58-4D1F-8911-FA99645D048A}"/>
                </a:ext>
              </a:extLst>
            </p:cNvPr>
            <p:cNvSpPr txBox="1"/>
            <p:nvPr/>
          </p:nvSpPr>
          <p:spPr>
            <a:xfrm>
              <a:off x="7874493" y="6500935"/>
              <a:ext cx="43855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DSCB450  </a:t>
              </a:r>
              <a:r>
                <a:rPr lang="de-DE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Analyse von Prozess- und Produktdaten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639129A7-1FE4-48B0-9CD0-36B40C074BC6}"/>
              </a:ext>
            </a:extLst>
          </p:cNvPr>
          <p:cNvSpPr txBox="1"/>
          <p:nvPr/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307DD3A-8B76-4903-9E3F-F363D843ADA9}" type="slidenum">
              <a:t>11</a:t>
            </a:fld>
            <a:endParaRPr lang="de-DE" sz="2000" b="0" i="0" u="none" strike="noStrike" kern="1200" cap="none" spc="0" baseline="0">
              <a:solidFill>
                <a:srgbClr val="FEFFFF"/>
              </a:solidFill>
              <a:uFillTx/>
              <a:latin typeface="Century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50546D-244C-88F8-203E-0931D2916869}"/>
              </a:ext>
            </a:extLst>
          </p:cNvPr>
          <p:cNvSpPr txBox="1"/>
          <p:nvPr/>
        </p:nvSpPr>
        <p:spPr>
          <a:xfrm>
            <a:off x="2357024" y="2119978"/>
            <a:ext cx="2868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latin typeface="Georgia" panose="02040502050405020303" pitchFamily="18" charset="0"/>
              </a:rPr>
              <a:t>Model:</a:t>
            </a:r>
            <a:r>
              <a:rPr lang="de-DE">
                <a:latin typeface="Georgia" panose="02040502050405020303" pitchFamily="18" charset="0"/>
              </a:rPr>
              <a:t>   </a:t>
            </a:r>
            <a:r>
              <a:rPr lang="en-IL">
                <a:latin typeface="Constantia" panose="02030602050306030303" pitchFamily="18" charset="0"/>
              </a:rPr>
              <a:t>MLP</a:t>
            </a:r>
            <a:r>
              <a:rPr lang="en-IL" sz="1800">
                <a:latin typeface="Constantia" panose="02030602050306030303" pitchFamily="18" charset="0"/>
              </a:rPr>
              <a:t>Regressor</a:t>
            </a:r>
            <a:endParaRPr lang="de-DE">
              <a:latin typeface="Constantia" panose="02030602050306030303" pitchFamily="18" charset="0"/>
            </a:endParaRPr>
          </a:p>
          <a:p>
            <a:endParaRPr lang="de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16F272-E567-9F73-BB9F-C4AB947E8B87}"/>
              </a:ext>
            </a:extLst>
          </p:cNvPr>
          <p:cNvSpPr txBox="1"/>
          <p:nvPr/>
        </p:nvSpPr>
        <p:spPr>
          <a:xfrm>
            <a:off x="6966339" y="2119978"/>
            <a:ext cx="417632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</a:pPr>
            <a:r>
              <a:rPr lang="de-DE" b="1">
                <a:latin typeface="Georgia" panose="02040502050405020303" pitchFamily="18" charset="0"/>
              </a:rPr>
              <a:t>Model:   </a:t>
            </a:r>
            <a:r>
              <a:rPr lang="en-IL" sz="1800">
                <a:latin typeface="Constantia" panose="02030602050306030303" pitchFamily="18" charset="0"/>
              </a:rPr>
              <a:t>GradientBoostingRegressor 	with Cross validation</a:t>
            </a:r>
            <a:endParaRPr lang="de-DE" sz="1800">
              <a:latin typeface="Constantia" panose="02030602050306030303" pitchFamily="18" charset="0"/>
            </a:endParaRPr>
          </a:p>
          <a:p>
            <a:endParaRPr lang="de-DE"/>
          </a:p>
          <a:p>
            <a:endParaRPr lang="de-B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32A6444-4173-FF3B-0B45-9FA29F6E8E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7434764"/>
                  </p:ext>
                </p:extLst>
              </p:nvPr>
            </p:nvGraphicFramePr>
            <p:xfrm>
              <a:off x="7639531" y="2766309"/>
              <a:ext cx="2630805" cy="147716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60">
                      <a:extLst>
                        <a:ext uri="{9D8B030D-6E8A-4147-A177-3AD203B41FA5}">
                          <a16:colId xmlns:a16="http://schemas.microsoft.com/office/drawing/2014/main" val="3442532904"/>
                        </a:ext>
                      </a:extLst>
                    </a:gridCol>
                    <a:gridCol w="920750">
                      <a:extLst>
                        <a:ext uri="{9D8B030D-6E8A-4147-A177-3AD203B41FA5}">
                          <a16:colId xmlns:a16="http://schemas.microsoft.com/office/drawing/2014/main" val="557851130"/>
                        </a:ext>
                      </a:extLst>
                    </a:gridCol>
                    <a:gridCol w="899795">
                      <a:extLst>
                        <a:ext uri="{9D8B030D-6E8A-4147-A177-3AD203B41FA5}">
                          <a16:colId xmlns:a16="http://schemas.microsoft.com/office/drawing/2014/main" val="4228079640"/>
                        </a:ext>
                      </a:extLst>
                    </a:gridCol>
                  </a:tblGrid>
                  <a:tr h="1957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100">
                              <a:effectLst/>
                            </a:rPr>
                            <a:t> 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Training Data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Test Data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1952413"/>
                      </a:ext>
                    </a:extLst>
                  </a:tr>
                  <a:tr h="31919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L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IL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L" sz="1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IL" sz="1100">
                              <a:effectLst/>
                            </a:rPr>
                            <a:t>score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0.71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0.74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30093060"/>
                      </a:ext>
                    </a:extLst>
                  </a:tr>
                  <a:tr h="3207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IL" sz="1100">
                                    <a:effectLst/>
                                    <a:latin typeface="Cambria Math" panose="02040503050406030204" pitchFamily="18" charset="0"/>
                                  </a:rPr>
                                  <m:t>𝐴𝐸</m:t>
                                </m:r>
                              </m:oMath>
                            </m:oMathPara>
                          </a14:m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0.6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0.53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93314692"/>
                      </a:ext>
                    </a:extLst>
                  </a:tr>
                  <a:tr h="3207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sz="1100">
                                    <a:effectLst/>
                                    <a:latin typeface="Cambria Math" panose="02040503050406030204" pitchFamily="18" charset="0"/>
                                  </a:rPr>
                                  <m:t>𝑀𝐴𝑃𝐸</m:t>
                                </m:r>
                              </m:oMath>
                            </m:oMathPara>
                          </a14:m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0.75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0.76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62876930"/>
                      </a:ext>
                    </a:extLst>
                  </a:tr>
                  <a:tr h="3207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sz="1100">
                                    <a:effectLst/>
                                    <a:latin typeface="Cambria Math" panose="02040503050406030204" pitchFamily="18" charset="0"/>
                                  </a:rPr>
                                  <m:t>𝑅𝑀𝑆𝐸</m:t>
                                </m:r>
                              </m:oMath>
                            </m:oMathPara>
                          </a14:m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1.22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1.09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3369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32A6444-4173-FF3B-0B45-9FA29F6E8E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7434764"/>
                  </p:ext>
                </p:extLst>
              </p:nvPr>
            </p:nvGraphicFramePr>
            <p:xfrm>
              <a:off x="7639531" y="2766309"/>
              <a:ext cx="2630805" cy="147716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60">
                      <a:extLst>
                        <a:ext uri="{9D8B030D-6E8A-4147-A177-3AD203B41FA5}">
                          <a16:colId xmlns:a16="http://schemas.microsoft.com/office/drawing/2014/main" val="3442532904"/>
                        </a:ext>
                      </a:extLst>
                    </a:gridCol>
                    <a:gridCol w="920750">
                      <a:extLst>
                        <a:ext uri="{9D8B030D-6E8A-4147-A177-3AD203B41FA5}">
                          <a16:colId xmlns:a16="http://schemas.microsoft.com/office/drawing/2014/main" val="557851130"/>
                        </a:ext>
                      </a:extLst>
                    </a:gridCol>
                    <a:gridCol w="899795">
                      <a:extLst>
                        <a:ext uri="{9D8B030D-6E8A-4147-A177-3AD203B41FA5}">
                          <a16:colId xmlns:a16="http://schemas.microsoft.com/office/drawing/2014/main" val="4228079640"/>
                        </a:ext>
                      </a:extLst>
                    </a:gridCol>
                  </a:tblGrid>
                  <a:tr h="1957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100">
                              <a:effectLst/>
                            </a:rPr>
                            <a:t> 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Training Data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Test Data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1952413"/>
                      </a:ext>
                    </a:extLst>
                  </a:tr>
                  <a:tr h="31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52" t="-73585" r="-227820" b="-3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0.71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0.74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30093060"/>
                      </a:ext>
                    </a:extLst>
                  </a:tr>
                  <a:tr h="3207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52" t="-173585" r="-227820" b="-2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0.6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0.53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93314692"/>
                      </a:ext>
                    </a:extLst>
                  </a:tr>
                  <a:tr h="3207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52" t="-273585" r="-227820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0.75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0.76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62876930"/>
                      </a:ext>
                    </a:extLst>
                  </a:tr>
                  <a:tr h="3207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52" t="-373585" r="-227820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1.22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1.09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3369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2A29720-D5B2-C6E1-F169-54DCD43FD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2669504"/>
                  </p:ext>
                </p:extLst>
              </p:nvPr>
            </p:nvGraphicFramePr>
            <p:xfrm>
              <a:off x="2679401" y="2766309"/>
              <a:ext cx="1710055" cy="14771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60">
                      <a:extLst>
                        <a:ext uri="{9D8B030D-6E8A-4147-A177-3AD203B41FA5}">
                          <a16:colId xmlns:a16="http://schemas.microsoft.com/office/drawing/2014/main" val="2691472715"/>
                        </a:ext>
                      </a:extLst>
                    </a:gridCol>
                    <a:gridCol w="899795">
                      <a:extLst>
                        <a:ext uri="{9D8B030D-6E8A-4147-A177-3AD203B41FA5}">
                          <a16:colId xmlns:a16="http://schemas.microsoft.com/office/drawing/2014/main" val="1832353867"/>
                        </a:ext>
                      </a:extLst>
                    </a:gridCol>
                  </a:tblGrid>
                  <a:tr h="1926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100">
                              <a:effectLst/>
                            </a:rPr>
                            <a:t> 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Test Data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75928486"/>
                      </a:ext>
                    </a:extLst>
                  </a:tr>
                  <a:tr h="3374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L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IL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L" sz="1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IL" sz="1100">
                              <a:effectLst/>
                            </a:rPr>
                            <a:t>score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0.52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66844617"/>
                      </a:ext>
                    </a:extLst>
                  </a:tr>
                  <a:tr h="31569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IL" sz="1100">
                                    <a:effectLst/>
                                    <a:latin typeface="Cambria Math" panose="02040503050406030204" pitchFamily="18" charset="0"/>
                                  </a:rPr>
                                  <m:t>𝐴𝐸</m:t>
                                </m:r>
                              </m:oMath>
                            </m:oMathPara>
                          </a14:m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1.02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10370246"/>
                      </a:ext>
                    </a:extLst>
                  </a:tr>
                  <a:tr h="31569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sz="1100">
                                    <a:effectLst/>
                                    <a:latin typeface="Cambria Math" panose="02040503050406030204" pitchFamily="18" charset="0"/>
                                  </a:rPr>
                                  <m:t>𝑀𝐴𝑃𝐸</m:t>
                                </m:r>
                              </m:oMath>
                            </m:oMathPara>
                          </a14:m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103.01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63240943"/>
                      </a:ext>
                    </a:extLst>
                  </a:tr>
                  <a:tr h="31569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sz="1100">
                                    <a:effectLst/>
                                    <a:latin typeface="Cambria Math" panose="02040503050406030204" pitchFamily="18" charset="0"/>
                                  </a:rPr>
                                  <m:t>𝑅𝑀𝑆𝐸</m:t>
                                </m:r>
                              </m:oMath>
                            </m:oMathPara>
                          </a14:m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1.51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77313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2A29720-D5B2-C6E1-F169-54DCD43FD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2669504"/>
                  </p:ext>
                </p:extLst>
              </p:nvPr>
            </p:nvGraphicFramePr>
            <p:xfrm>
              <a:off x="2679401" y="2766309"/>
              <a:ext cx="1710055" cy="14771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60">
                      <a:extLst>
                        <a:ext uri="{9D8B030D-6E8A-4147-A177-3AD203B41FA5}">
                          <a16:colId xmlns:a16="http://schemas.microsoft.com/office/drawing/2014/main" val="2691472715"/>
                        </a:ext>
                      </a:extLst>
                    </a:gridCol>
                    <a:gridCol w="899795">
                      <a:extLst>
                        <a:ext uri="{9D8B030D-6E8A-4147-A177-3AD203B41FA5}">
                          <a16:colId xmlns:a16="http://schemas.microsoft.com/office/drawing/2014/main" val="1832353867"/>
                        </a:ext>
                      </a:extLst>
                    </a:gridCol>
                  </a:tblGrid>
                  <a:tr h="1926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100">
                              <a:effectLst/>
                            </a:rPr>
                            <a:t> 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Test Data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75928486"/>
                      </a:ext>
                    </a:extLst>
                  </a:tr>
                  <a:tr h="337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46" t="-69643" r="-113433" b="-28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0.52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66844617"/>
                      </a:ext>
                    </a:extLst>
                  </a:tr>
                  <a:tr h="3156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46" t="-182692" r="-113433" b="-2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1.02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10370246"/>
                      </a:ext>
                    </a:extLst>
                  </a:tr>
                  <a:tr h="3156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46" t="-282692" r="-113433" b="-1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103.01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63240943"/>
                      </a:ext>
                    </a:extLst>
                  </a:tr>
                  <a:tr h="3156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46" t="-382692" r="-113433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1.51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7731393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0C38-DE62-4189-BE2E-AFFBCD474DD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sz="2800" b="1" err="1"/>
              <a:t>Plotting</a:t>
            </a:r>
            <a:r>
              <a:rPr lang="de-DE" sz="2800" b="1"/>
              <a:t> </a:t>
            </a:r>
            <a:r>
              <a:rPr lang="de-DE" sz="2800" b="1" err="1"/>
              <a:t>true</a:t>
            </a:r>
            <a:r>
              <a:rPr lang="de-DE" sz="2800" b="1"/>
              <a:t> </a:t>
            </a:r>
            <a:r>
              <a:rPr lang="de-DE" sz="2800" b="1" err="1"/>
              <a:t>values</a:t>
            </a:r>
            <a:r>
              <a:rPr lang="de-DE" sz="2800" b="1"/>
              <a:t> </a:t>
            </a:r>
            <a:r>
              <a:rPr lang="de-DE" sz="2800" b="1" err="1"/>
              <a:t>against</a:t>
            </a:r>
            <a:r>
              <a:rPr lang="de-DE" sz="2800" b="1"/>
              <a:t> </a:t>
            </a:r>
            <a:r>
              <a:rPr lang="de-DE" sz="2800" b="1" err="1"/>
              <a:t>predicted</a:t>
            </a:r>
            <a:r>
              <a:rPr lang="de-DE" sz="2800" b="1"/>
              <a:t> </a:t>
            </a:r>
            <a:r>
              <a:rPr lang="de-DE" sz="2800" b="1" err="1"/>
              <a:t>values</a:t>
            </a:r>
            <a:endParaRPr lang="de-DE" sz="2800" b="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145EFA-C6A7-4878-B7BD-60DF6E567B38}"/>
              </a:ext>
            </a:extLst>
          </p:cNvPr>
          <p:cNvGrpSpPr/>
          <p:nvPr/>
        </p:nvGrpSpPr>
        <p:grpSpPr>
          <a:xfrm>
            <a:off x="343912" y="6454768"/>
            <a:ext cx="11916151" cy="384721"/>
            <a:chOff x="343912" y="6454768"/>
            <a:chExt cx="11916151" cy="3847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651B3D-FC64-454C-81BC-868E93F56EC9}"/>
                </a:ext>
              </a:extLst>
            </p:cNvPr>
            <p:cNvSpPr txBox="1"/>
            <p:nvPr/>
          </p:nvSpPr>
          <p:spPr>
            <a:xfrm>
              <a:off x="343912" y="6454768"/>
              <a:ext cx="96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SoSe 22</a:t>
              </a:r>
              <a:endParaRPr lang="de-DE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530E34-7ACF-44A6-8988-8687736B9071}"/>
                </a:ext>
              </a:extLst>
            </p:cNvPr>
            <p:cNvSpPr txBox="1"/>
            <p:nvPr/>
          </p:nvSpPr>
          <p:spPr>
            <a:xfrm>
              <a:off x="4012708" y="6476042"/>
              <a:ext cx="303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Gruppe 6: Gil Baram, Afaque Jajja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50F9B4-BB58-4D1F-8911-FA99645D048A}"/>
                </a:ext>
              </a:extLst>
            </p:cNvPr>
            <p:cNvSpPr txBox="1"/>
            <p:nvPr/>
          </p:nvSpPr>
          <p:spPr>
            <a:xfrm>
              <a:off x="7874493" y="6500935"/>
              <a:ext cx="43855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DSCB450  </a:t>
              </a:r>
              <a:r>
                <a:rPr lang="de-DE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Analyse von Prozess- und Produktdaten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639129A7-1FE4-48B0-9CD0-36B40C074BC6}"/>
              </a:ext>
            </a:extLst>
          </p:cNvPr>
          <p:cNvSpPr txBox="1"/>
          <p:nvPr/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307DD3A-8B76-4903-9E3F-F363D843ADA9}" type="slidenum">
              <a:t>12</a:t>
            </a:fld>
            <a:endParaRPr lang="de-DE" sz="2000" b="0" i="0" u="none" strike="noStrike" kern="1200" cap="none" spc="0" baseline="0">
              <a:solidFill>
                <a:srgbClr val="FEFFFF"/>
              </a:solidFill>
              <a:uFillTx/>
              <a:latin typeface="Century Gothic"/>
            </a:endParaRPr>
          </a:p>
        </p:txBody>
      </p:sp>
      <p:pic>
        <p:nvPicPr>
          <p:cNvPr id="12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95DFC41D-D44F-1ECF-4950-C073AFCD2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831" y="1569971"/>
            <a:ext cx="5488131" cy="381330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1A60DC1-490F-5D49-0FEB-C14D2D7A6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46" y="1627092"/>
            <a:ext cx="5338854" cy="369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4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0C38-DE62-4189-BE2E-AFFBCD474DD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sz="2800" b="1" err="1"/>
              <a:t>Plotting</a:t>
            </a:r>
            <a:r>
              <a:rPr lang="de-DE" sz="2800" b="1"/>
              <a:t> </a:t>
            </a:r>
            <a:r>
              <a:rPr lang="de-DE" sz="2800" b="1" err="1"/>
              <a:t>true</a:t>
            </a:r>
            <a:r>
              <a:rPr lang="de-DE" sz="2800" b="1"/>
              <a:t> </a:t>
            </a:r>
            <a:r>
              <a:rPr lang="de-DE" sz="2800" b="1" err="1"/>
              <a:t>values</a:t>
            </a:r>
            <a:r>
              <a:rPr lang="de-DE" sz="2800" b="1"/>
              <a:t> </a:t>
            </a:r>
            <a:r>
              <a:rPr lang="de-DE" sz="2800" b="1" err="1"/>
              <a:t>against</a:t>
            </a:r>
            <a:r>
              <a:rPr lang="de-DE" sz="2800" b="1"/>
              <a:t> </a:t>
            </a:r>
            <a:r>
              <a:rPr lang="de-DE" sz="2800" b="1" err="1"/>
              <a:t>predicted</a:t>
            </a:r>
            <a:r>
              <a:rPr lang="de-DE" sz="2800" b="1"/>
              <a:t> </a:t>
            </a:r>
            <a:r>
              <a:rPr lang="de-DE" sz="2800" b="1" err="1"/>
              <a:t>values</a:t>
            </a:r>
            <a:endParaRPr lang="de-DE" sz="2800" b="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145EFA-C6A7-4878-B7BD-60DF6E567B38}"/>
              </a:ext>
            </a:extLst>
          </p:cNvPr>
          <p:cNvGrpSpPr/>
          <p:nvPr/>
        </p:nvGrpSpPr>
        <p:grpSpPr>
          <a:xfrm>
            <a:off x="343912" y="6454768"/>
            <a:ext cx="11916151" cy="384721"/>
            <a:chOff x="343912" y="6454768"/>
            <a:chExt cx="11916151" cy="3847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651B3D-FC64-454C-81BC-868E93F56EC9}"/>
                </a:ext>
              </a:extLst>
            </p:cNvPr>
            <p:cNvSpPr txBox="1"/>
            <p:nvPr/>
          </p:nvSpPr>
          <p:spPr>
            <a:xfrm>
              <a:off x="343912" y="6454768"/>
              <a:ext cx="96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SoSe 22</a:t>
              </a:r>
              <a:endParaRPr lang="de-DE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530E34-7ACF-44A6-8988-8687736B9071}"/>
                </a:ext>
              </a:extLst>
            </p:cNvPr>
            <p:cNvSpPr txBox="1"/>
            <p:nvPr/>
          </p:nvSpPr>
          <p:spPr>
            <a:xfrm>
              <a:off x="4012708" y="6476042"/>
              <a:ext cx="303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Gruppe 6: Gil Baram, Afaque Jajja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50F9B4-BB58-4D1F-8911-FA99645D048A}"/>
                </a:ext>
              </a:extLst>
            </p:cNvPr>
            <p:cNvSpPr txBox="1"/>
            <p:nvPr/>
          </p:nvSpPr>
          <p:spPr>
            <a:xfrm>
              <a:off x="7874493" y="6500935"/>
              <a:ext cx="43855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DSCB450  </a:t>
              </a:r>
              <a:r>
                <a:rPr lang="de-DE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Analyse von Prozess- und Produktdaten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639129A7-1FE4-48B0-9CD0-36B40C074BC6}"/>
              </a:ext>
            </a:extLst>
          </p:cNvPr>
          <p:cNvSpPr txBox="1"/>
          <p:nvPr/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307DD3A-8B76-4903-9E3F-F363D843ADA9}" type="slidenum">
              <a:t>13</a:t>
            </a:fld>
            <a:endParaRPr lang="de-DE" sz="2000" b="0" i="0" u="none" strike="noStrike" kern="1200" cap="none" spc="0" baseline="0">
              <a:solidFill>
                <a:srgbClr val="FEFFFF"/>
              </a:solidFill>
              <a:uFillTx/>
              <a:latin typeface="Century Gothic"/>
            </a:endParaRPr>
          </a:p>
        </p:txBody>
      </p:sp>
      <p:pic>
        <p:nvPicPr>
          <p:cNvPr id="12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95DFC41D-D44F-1ECF-4950-C073AFCD2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831" y="1569971"/>
            <a:ext cx="5488131" cy="381330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D1FB923-ECAC-DEE7-B788-EAB4B0458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6" y="1487605"/>
            <a:ext cx="5604016" cy="390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79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0C90C38-DE62-4189-BE2E-AFFBCD474DD6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/>
                <a:r>
                  <a:rPr lang="de-DE" sz="2800" b="1"/>
                  <a:t>Model </a:t>
                </a:r>
                <a:r>
                  <a:rPr lang="de-DE" sz="2800" b="1" err="1"/>
                  <a:t>trained</a:t>
                </a:r>
                <a:r>
                  <a:rPr lang="de-DE" sz="2800" b="1"/>
                  <a:t> on </a:t>
                </a:r>
                <a:r>
                  <a:rPr lang="de-DE" sz="2800" b="1" err="1"/>
                  <a:t>data</a:t>
                </a:r>
                <a:r>
                  <a:rPr lang="de-DE" sz="2800" b="1"/>
                  <a:t> </a:t>
                </a:r>
                <a:r>
                  <a:rPr lang="de-DE" sz="2800" b="1" err="1"/>
                  <a:t>from</a:t>
                </a:r>
                <a:r>
                  <a:rPr lang="de-DE" sz="2800" b="1"/>
                  <a:t> 2011-2013 </a:t>
                </a:r>
                <a:r>
                  <a:rPr lang="en-IL" sz="2800" b="1"/>
                  <a:t>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BE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BE" sz="2800">
                            <a:latin typeface="Cambria Math" panose="02040503050406030204" pitchFamily="18" charset="0"/>
                          </a:rPr>
                          <m:t>NO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BE" sz="280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IL" sz="2800"/>
                  <a:t> </a:t>
                </a:r>
                <a:r>
                  <a:rPr lang="en-IL" sz="2800" b="1"/>
                  <a:t>emission</a:t>
                </a:r>
                <a:r>
                  <a:rPr lang="de-DE" sz="2800" b="1"/>
                  <a:t>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0C90C38-DE62-4189-BE2E-AFFBCD474DD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368" t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A145EFA-C6A7-4878-B7BD-60DF6E567B38}"/>
              </a:ext>
            </a:extLst>
          </p:cNvPr>
          <p:cNvGrpSpPr/>
          <p:nvPr/>
        </p:nvGrpSpPr>
        <p:grpSpPr>
          <a:xfrm>
            <a:off x="343912" y="6454768"/>
            <a:ext cx="11916151" cy="384721"/>
            <a:chOff x="343912" y="6454768"/>
            <a:chExt cx="11916151" cy="3847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651B3D-FC64-454C-81BC-868E93F56EC9}"/>
                </a:ext>
              </a:extLst>
            </p:cNvPr>
            <p:cNvSpPr txBox="1"/>
            <p:nvPr/>
          </p:nvSpPr>
          <p:spPr>
            <a:xfrm>
              <a:off x="343912" y="6454768"/>
              <a:ext cx="96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SoSe 22</a:t>
              </a:r>
              <a:endParaRPr lang="de-DE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530E34-7ACF-44A6-8988-8687736B9071}"/>
                </a:ext>
              </a:extLst>
            </p:cNvPr>
            <p:cNvSpPr txBox="1"/>
            <p:nvPr/>
          </p:nvSpPr>
          <p:spPr>
            <a:xfrm>
              <a:off x="4012708" y="6476042"/>
              <a:ext cx="303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Gruppe 6: Gil Baram, Afaque Jajja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50F9B4-BB58-4D1F-8911-FA99645D048A}"/>
                </a:ext>
              </a:extLst>
            </p:cNvPr>
            <p:cNvSpPr txBox="1"/>
            <p:nvPr/>
          </p:nvSpPr>
          <p:spPr>
            <a:xfrm>
              <a:off x="7874493" y="6500935"/>
              <a:ext cx="43855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DSCB450  </a:t>
              </a:r>
              <a:r>
                <a:rPr lang="de-DE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Analyse von Prozess- und Produktdaten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639129A7-1FE4-48B0-9CD0-36B40C074BC6}"/>
              </a:ext>
            </a:extLst>
          </p:cNvPr>
          <p:cNvSpPr txBox="1"/>
          <p:nvPr/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BE"/>
              <a:t>13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50546D-244C-88F8-203E-0931D2916869}"/>
              </a:ext>
            </a:extLst>
          </p:cNvPr>
          <p:cNvSpPr txBox="1"/>
          <p:nvPr/>
        </p:nvSpPr>
        <p:spPr>
          <a:xfrm>
            <a:off x="2357024" y="2119978"/>
            <a:ext cx="2868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latin typeface="Georgia" panose="02040502050405020303" pitchFamily="18" charset="0"/>
              </a:rPr>
              <a:t>Model:</a:t>
            </a:r>
            <a:r>
              <a:rPr lang="de-DE">
                <a:latin typeface="Georgia" panose="02040502050405020303" pitchFamily="18" charset="0"/>
              </a:rPr>
              <a:t>   </a:t>
            </a:r>
            <a:r>
              <a:rPr lang="en-IL">
                <a:latin typeface="Constantia" panose="02030602050306030303" pitchFamily="18" charset="0"/>
              </a:rPr>
              <a:t>MLP</a:t>
            </a:r>
            <a:r>
              <a:rPr lang="en-IL" sz="1800">
                <a:latin typeface="Constantia" panose="02030602050306030303" pitchFamily="18" charset="0"/>
              </a:rPr>
              <a:t>Regressor</a:t>
            </a:r>
            <a:endParaRPr lang="de-DE">
              <a:latin typeface="Constantia" panose="02030602050306030303" pitchFamily="18" charset="0"/>
            </a:endParaRPr>
          </a:p>
          <a:p>
            <a:endParaRPr lang="de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16F272-E567-9F73-BB9F-C4AB947E8B87}"/>
              </a:ext>
            </a:extLst>
          </p:cNvPr>
          <p:cNvSpPr txBox="1"/>
          <p:nvPr/>
        </p:nvSpPr>
        <p:spPr>
          <a:xfrm>
            <a:off x="6966339" y="2119978"/>
            <a:ext cx="417632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DE" b="1">
                <a:latin typeface="Georgia" panose="02040502050405020303" pitchFamily="18" charset="0"/>
              </a:rPr>
              <a:t>Model:   </a:t>
            </a:r>
            <a:r>
              <a:rPr lang="en-IL" sz="1800">
                <a:latin typeface="Constantia" panose="02030602050306030303" pitchFamily="18" charset="0"/>
              </a:rPr>
              <a:t>GradientBoostingRegressor 	with Cross validation</a:t>
            </a:r>
            <a:endParaRPr lang="de-DE" sz="1800">
              <a:latin typeface="Constantia" panose="02030602050306030303" pitchFamily="18" charset="0"/>
            </a:endParaRPr>
          </a:p>
          <a:p>
            <a:pPr lvl="0">
              <a:lnSpc>
                <a:spcPct val="80000"/>
              </a:lnSpc>
            </a:pPr>
            <a:endParaRPr lang="de-DE" sz="1800">
              <a:latin typeface="Constantia" panose="02030602050306030303" pitchFamily="18" charset="0"/>
            </a:endParaRPr>
          </a:p>
          <a:p>
            <a:endParaRPr lang="de-DE"/>
          </a:p>
          <a:p>
            <a:endParaRPr lang="de-B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32A6444-4173-FF3B-0B45-9FA29F6E8E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566243"/>
                  </p:ext>
                </p:extLst>
              </p:nvPr>
            </p:nvGraphicFramePr>
            <p:xfrm>
              <a:off x="7639531" y="2766309"/>
              <a:ext cx="2630805" cy="147716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60">
                      <a:extLst>
                        <a:ext uri="{9D8B030D-6E8A-4147-A177-3AD203B41FA5}">
                          <a16:colId xmlns:a16="http://schemas.microsoft.com/office/drawing/2014/main" val="3442532904"/>
                        </a:ext>
                      </a:extLst>
                    </a:gridCol>
                    <a:gridCol w="920750">
                      <a:extLst>
                        <a:ext uri="{9D8B030D-6E8A-4147-A177-3AD203B41FA5}">
                          <a16:colId xmlns:a16="http://schemas.microsoft.com/office/drawing/2014/main" val="557851130"/>
                        </a:ext>
                      </a:extLst>
                    </a:gridCol>
                    <a:gridCol w="899795">
                      <a:extLst>
                        <a:ext uri="{9D8B030D-6E8A-4147-A177-3AD203B41FA5}">
                          <a16:colId xmlns:a16="http://schemas.microsoft.com/office/drawing/2014/main" val="4228079640"/>
                        </a:ext>
                      </a:extLst>
                    </a:gridCol>
                  </a:tblGrid>
                  <a:tr h="1957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100">
                              <a:effectLst/>
                            </a:rPr>
                            <a:t> 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Training Data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Test Data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1952413"/>
                      </a:ext>
                    </a:extLst>
                  </a:tr>
                  <a:tr h="31919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L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IL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L" sz="1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IL" sz="1100">
                              <a:effectLst/>
                            </a:rPr>
                            <a:t>score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0.73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0.72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30093060"/>
                      </a:ext>
                    </a:extLst>
                  </a:tr>
                  <a:tr h="3207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IL" sz="1100">
                                    <a:effectLst/>
                                    <a:latin typeface="Cambria Math" panose="02040503050406030204" pitchFamily="18" charset="0"/>
                                  </a:rPr>
                                  <m:t>𝐴𝐸</m:t>
                                </m:r>
                              </m:oMath>
                            </m:oMathPara>
                          </a14:m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4.17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3.87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93314692"/>
                      </a:ext>
                    </a:extLst>
                  </a:tr>
                  <a:tr h="3207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sz="1100">
                                    <a:effectLst/>
                                    <a:latin typeface="Cambria Math" panose="02040503050406030204" pitchFamily="18" charset="0"/>
                                  </a:rPr>
                                  <m:t>𝑀𝐴𝑃𝐸</m:t>
                                </m:r>
                              </m:oMath>
                            </m:oMathPara>
                          </a14:m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0.6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0.64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62876930"/>
                      </a:ext>
                    </a:extLst>
                  </a:tr>
                  <a:tr h="3207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sz="1100">
                                    <a:effectLst/>
                                    <a:latin typeface="Cambria Math" panose="02040503050406030204" pitchFamily="18" charset="0"/>
                                  </a:rPr>
                                  <m:t>𝑅𝑀𝑆𝐸</m:t>
                                </m:r>
                              </m:oMath>
                            </m:oMathPara>
                          </a14:m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5.73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5.51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3369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32A6444-4173-FF3B-0B45-9FA29F6E8E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566243"/>
                  </p:ext>
                </p:extLst>
              </p:nvPr>
            </p:nvGraphicFramePr>
            <p:xfrm>
              <a:off x="7639531" y="2766309"/>
              <a:ext cx="2630805" cy="147716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60">
                      <a:extLst>
                        <a:ext uri="{9D8B030D-6E8A-4147-A177-3AD203B41FA5}">
                          <a16:colId xmlns:a16="http://schemas.microsoft.com/office/drawing/2014/main" val="3442532904"/>
                        </a:ext>
                      </a:extLst>
                    </a:gridCol>
                    <a:gridCol w="920750">
                      <a:extLst>
                        <a:ext uri="{9D8B030D-6E8A-4147-A177-3AD203B41FA5}">
                          <a16:colId xmlns:a16="http://schemas.microsoft.com/office/drawing/2014/main" val="557851130"/>
                        </a:ext>
                      </a:extLst>
                    </a:gridCol>
                    <a:gridCol w="899795">
                      <a:extLst>
                        <a:ext uri="{9D8B030D-6E8A-4147-A177-3AD203B41FA5}">
                          <a16:colId xmlns:a16="http://schemas.microsoft.com/office/drawing/2014/main" val="4228079640"/>
                        </a:ext>
                      </a:extLst>
                    </a:gridCol>
                  </a:tblGrid>
                  <a:tr h="1957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100">
                              <a:effectLst/>
                            </a:rPr>
                            <a:t> 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Training Data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Test Data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1952413"/>
                      </a:ext>
                    </a:extLst>
                  </a:tr>
                  <a:tr h="31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52" t="-73585" r="-227820" b="-3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0.73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0.72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30093060"/>
                      </a:ext>
                    </a:extLst>
                  </a:tr>
                  <a:tr h="3207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52" t="-173585" r="-227820" b="-2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4.17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3.87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93314692"/>
                      </a:ext>
                    </a:extLst>
                  </a:tr>
                  <a:tr h="3207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52" t="-273585" r="-227820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0.6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0.64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62876930"/>
                      </a:ext>
                    </a:extLst>
                  </a:tr>
                  <a:tr h="3207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52" t="-373585" r="-227820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5.73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5.51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3369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2A29720-D5B2-C6E1-F169-54DCD43FD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5056364"/>
                  </p:ext>
                </p:extLst>
              </p:nvPr>
            </p:nvGraphicFramePr>
            <p:xfrm>
              <a:off x="2679401" y="2766309"/>
              <a:ext cx="1710055" cy="14771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60">
                      <a:extLst>
                        <a:ext uri="{9D8B030D-6E8A-4147-A177-3AD203B41FA5}">
                          <a16:colId xmlns:a16="http://schemas.microsoft.com/office/drawing/2014/main" val="2691472715"/>
                        </a:ext>
                      </a:extLst>
                    </a:gridCol>
                    <a:gridCol w="899795">
                      <a:extLst>
                        <a:ext uri="{9D8B030D-6E8A-4147-A177-3AD203B41FA5}">
                          <a16:colId xmlns:a16="http://schemas.microsoft.com/office/drawing/2014/main" val="1832353867"/>
                        </a:ext>
                      </a:extLst>
                    </a:gridCol>
                  </a:tblGrid>
                  <a:tr h="1926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100">
                              <a:effectLst/>
                            </a:rPr>
                            <a:t> 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Test Data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75928486"/>
                      </a:ext>
                    </a:extLst>
                  </a:tr>
                  <a:tr h="3374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L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IL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L" sz="1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IL" sz="1100">
                              <a:effectLst/>
                            </a:rPr>
                            <a:t>score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0.4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66844617"/>
                      </a:ext>
                    </a:extLst>
                  </a:tr>
                  <a:tr h="31569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100"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IL" sz="1100">
                                    <a:effectLst/>
                                    <a:latin typeface="Cambria Math" panose="02040503050406030204" pitchFamily="18" charset="0"/>
                                  </a:rPr>
                                  <m:t>𝐴𝐸</m:t>
                                </m:r>
                              </m:oMath>
                            </m:oMathPara>
                          </a14:m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10.87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10370246"/>
                      </a:ext>
                    </a:extLst>
                  </a:tr>
                  <a:tr h="31569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sz="1100">
                                    <a:effectLst/>
                                    <a:latin typeface="Cambria Math" panose="02040503050406030204" pitchFamily="18" charset="0"/>
                                  </a:rPr>
                                  <m:t>𝑀𝐴𝑃𝐸</m:t>
                                </m:r>
                              </m:oMath>
                            </m:oMathPara>
                          </a14:m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18.51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63240943"/>
                      </a:ext>
                    </a:extLst>
                  </a:tr>
                  <a:tr h="31569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sz="1100">
                                    <a:effectLst/>
                                    <a:latin typeface="Cambria Math" panose="02040503050406030204" pitchFamily="18" charset="0"/>
                                  </a:rPr>
                                  <m:t>𝑅𝑀𝑆𝐸</m:t>
                                </m:r>
                              </m:oMath>
                            </m:oMathPara>
                          </a14:m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12.54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77313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2A29720-D5B2-C6E1-F169-54DCD43FD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5056364"/>
                  </p:ext>
                </p:extLst>
              </p:nvPr>
            </p:nvGraphicFramePr>
            <p:xfrm>
              <a:off x="2679401" y="2766309"/>
              <a:ext cx="1710055" cy="14771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60">
                      <a:extLst>
                        <a:ext uri="{9D8B030D-6E8A-4147-A177-3AD203B41FA5}">
                          <a16:colId xmlns:a16="http://schemas.microsoft.com/office/drawing/2014/main" val="2691472715"/>
                        </a:ext>
                      </a:extLst>
                    </a:gridCol>
                    <a:gridCol w="899795">
                      <a:extLst>
                        <a:ext uri="{9D8B030D-6E8A-4147-A177-3AD203B41FA5}">
                          <a16:colId xmlns:a16="http://schemas.microsoft.com/office/drawing/2014/main" val="1832353867"/>
                        </a:ext>
                      </a:extLst>
                    </a:gridCol>
                  </a:tblGrid>
                  <a:tr h="1926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de-DE" sz="1100">
                              <a:effectLst/>
                            </a:rPr>
                            <a:t> 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Test Data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75928486"/>
                      </a:ext>
                    </a:extLst>
                  </a:tr>
                  <a:tr h="337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46" t="-69643" r="-113433" b="-28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0.4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66844617"/>
                      </a:ext>
                    </a:extLst>
                  </a:tr>
                  <a:tr h="3156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46" t="-182692" r="-113433" b="-2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10.87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10370246"/>
                      </a:ext>
                    </a:extLst>
                  </a:tr>
                  <a:tr h="3156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46" t="-282692" r="-113433" b="-1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18.51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63240943"/>
                      </a:ext>
                    </a:extLst>
                  </a:tr>
                  <a:tr h="3156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46" t="-382692" r="-113433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L" sz="1100">
                              <a:effectLst/>
                            </a:rPr>
                            <a:t>12.54</a:t>
                          </a:r>
                          <a:endParaRPr lang="de-DE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77313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9176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C816-2186-4144-95AD-8CD3DB11631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sz="2800" b="1" err="1"/>
              <a:t>Plotting</a:t>
            </a:r>
            <a:r>
              <a:rPr lang="de-DE" sz="2800" b="1"/>
              <a:t> </a:t>
            </a:r>
            <a:r>
              <a:rPr lang="de-DE" sz="2800" b="1" err="1"/>
              <a:t>true</a:t>
            </a:r>
            <a:r>
              <a:rPr lang="de-DE" sz="2800" b="1"/>
              <a:t> </a:t>
            </a:r>
            <a:r>
              <a:rPr lang="de-DE" sz="2800" b="1" err="1"/>
              <a:t>values</a:t>
            </a:r>
            <a:r>
              <a:rPr lang="de-DE" sz="2800" b="1"/>
              <a:t> </a:t>
            </a:r>
            <a:r>
              <a:rPr lang="de-DE" sz="2800" b="1" err="1"/>
              <a:t>against</a:t>
            </a:r>
            <a:r>
              <a:rPr lang="de-DE" sz="2800" b="1"/>
              <a:t> </a:t>
            </a:r>
            <a:r>
              <a:rPr lang="de-DE" sz="2800" b="1" err="1"/>
              <a:t>predicted</a:t>
            </a:r>
            <a:r>
              <a:rPr lang="de-DE" sz="2800" b="1"/>
              <a:t> </a:t>
            </a:r>
            <a:r>
              <a:rPr lang="de-DE" sz="2800" b="1" err="1"/>
              <a:t>values</a:t>
            </a:r>
            <a:endParaRPr lang="de-DE" sz="2800" b="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A2BF44-9182-4CE1-BDFA-4114A3C114CE}"/>
              </a:ext>
            </a:extLst>
          </p:cNvPr>
          <p:cNvGrpSpPr/>
          <p:nvPr/>
        </p:nvGrpSpPr>
        <p:grpSpPr>
          <a:xfrm>
            <a:off x="343912" y="6454768"/>
            <a:ext cx="11916151" cy="384721"/>
            <a:chOff x="343912" y="6454768"/>
            <a:chExt cx="11916151" cy="3847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0A9071-7BA4-43F0-9878-0CED27BF2A92}"/>
                </a:ext>
              </a:extLst>
            </p:cNvPr>
            <p:cNvSpPr txBox="1"/>
            <p:nvPr/>
          </p:nvSpPr>
          <p:spPr>
            <a:xfrm>
              <a:off x="343912" y="6454768"/>
              <a:ext cx="96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SoSe 22</a:t>
              </a:r>
              <a:endParaRPr lang="de-DE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04C4C6-ED8F-4831-A150-626A69441705}"/>
                </a:ext>
              </a:extLst>
            </p:cNvPr>
            <p:cNvSpPr txBox="1"/>
            <p:nvPr/>
          </p:nvSpPr>
          <p:spPr>
            <a:xfrm>
              <a:off x="4012708" y="6476042"/>
              <a:ext cx="303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Gruppe 6: Gil Baram, Afaque Jajja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702805-B8D1-403D-A6C8-1A83BE14955C}"/>
                </a:ext>
              </a:extLst>
            </p:cNvPr>
            <p:cNvSpPr txBox="1"/>
            <p:nvPr/>
          </p:nvSpPr>
          <p:spPr>
            <a:xfrm>
              <a:off x="7874493" y="6500935"/>
              <a:ext cx="43855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DSCB450  </a:t>
              </a:r>
              <a:r>
                <a:rPr lang="de-DE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Analyse von Prozess- und Produktdaten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451F61E-7227-40B6-B64E-99588132A691}"/>
              </a:ext>
            </a:extLst>
          </p:cNvPr>
          <p:cNvSpPr txBox="1"/>
          <p:nvPr/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307DD3A-8B76-4903-9E3F-F363D843ADA9}" type="slidenum">
              <a:t>15</a:t>
            </a:fld>
            <a:endParaRPr lang="de-DE" sz="2000" b="0" i="0" u="none" strike="noStrike" kern="1200" cap="none" spc="0" baseline="0">
              <a:solidFill>
                <a:srgbClr val="FEFFFF"/>
              </a:solidFill>
              <a:uFillTx/>
              <a:latin typeface="Century Gothic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7ACF67-0E85-B679-F9E7-F94A56F55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35" y="1904996"/>
            <a:ext cx="5269623" cy="364868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5E37931-97A9-7B7E-20A2-8FF7C7A26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944" y="1904996"/>
            <a:ext cx="5326310" cy="364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56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EFC816-2186-4144-95AD-8CD3DB116313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de-DE">
                    <a:latin typeface="Cambria Math" panose="02040503050406030204" pitchFamily="18" charset="0"/>
                    <a:ea typeface="Cambria Math" panose="02040503050406030204" pitchFamily="18" charset="0"/>
                  </a:rPr>
                  <a:t>Using in </a:t>
                </a:r>
                <a:r>
                  <a:rPr lang="de-DE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case</a:t>
                </a:r>
                <a:r>
                  <a:rPr lang="de-DE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</a:t>
                </a:r>
                <a:r>
                  <a:rPr lang="de-DE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sensor</a:t>
                </a:r>
                <a:r>
                  <a:rPr lang="de-DE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failure</a:t>
                </a:r>
                <a:r>
                  <a:rPr lang="de-DE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</m:t>
                    </m:r>
                  </m:oMath>
                </a14:m>
                <a:r>
                  <a:rPr lang="de-DE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de-DE" b="1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EFC816-2186-4144-95AD-8CD3DB11631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2" t="-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1A2BF44-9182-4CE1-BDFA-4114A3C114CE}"/>
              </a:ext>
            </a:extLst>
          </p:cNvPr>
          <p:cNvGrpSpPr/>
          <p:nvPr/>
        </p:nvGrpSpPr>
        <p:grpSpPr>
          <a:xfrm>
            <a:off x="343912" y="6454768"/>
            <a:ext cx="11916151" cy="384721"/>
            <a:chOff x="343912" y="6454768"/>
            <a:chExt cx="11916151" cy="3847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0A9071-7BA4-43F0-9878-0CED27BF2A92}"/>
                </a:ext>
              </a:extLst>
            </p:cNvPr>
            <p:cNvSpPr txBox="1"/>
            <p:nvPr/>
          </p:nvSpPr>
          <p:spPr>
            <a:xfrm>
              <a:off x="343912" y="6454768"/>
              <a:ext cx="96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SoSe 22</a:t>
              </a:r>
              <a:endParaRPr lang="de-DE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04C4C6-ED8F-4831-A150-626A69441705}"/>
                </a:ext>
              </a:extLst>
            </p:cNvPr>
            <p:cNvSpPr txBox="1"/>
            <p:nvPr/>
          </p:nvSpPr>
          <p:spPr>
            <a:xfrm>
              <a:off x="4012708" y="6476042"/>
              <a:ext cx="303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Gruppe 6: Gil Baram, Afaque Jajja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702805-B8D1-403D-A6C8-1A83BE14955C}"/>
                </a:ext>
              </a:extLst>
            </p:cNvPr>
            <p:cNvSpPr txBox="1"/>
            <p:nvPr/>
          </p:nvSpPr>
          <p:spPr>
            <a:xfrm>
              <a:off x="7874493" y="6500935"/>
              <a:ext cx="43855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DSCB450  </a:t>
              </a:r>
              <a:r>
                <a:rPr lang="de-DE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Analyse von Prozess- und Produktdaten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451F61E-7227-40B6-B64E-99588132A691}"/>
              </a:ext>
            </a:extLst>
          </p:cNvPr>
          <p:cNvSpPr txBox="1"/>
          <p:nvPr/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307DD3A-8B76-4903-9E3F-F363D843ADA9}" type="slidenum">
              <a:t>16</a:t>
            </a:fld>
            <a:endParaRPr lang="de-DE" sz="2000" b="0" i="0" u="none" strike="noStrike" kern="1200" cap="none" spc="0" baseline="0">
              <a:solidFill>
                <a:srgbClr val="FEFFFF"/>
              </a:solidFill>
              <a:uFillTx/>
              <a:latin typeface="Century Gothic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09E4A8A-D1B8-4A62-91EE-19521CA7F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0" y="1528953"/>
            <a:ext cx="5764878" cy="3800093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CE6AA5AD-4695-4B44-8B4E-571A3C63A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264" y="1662437"/>
            <a:ext cx="5079866" cy="3416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667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2BC5DD-7701-B9BD-3F30-46660AF9CE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sz="3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Using in </a:t>
                </a:r>
                <a:r>
                  <a:rPr lang="de-DE" sz="360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case</a:t>
                </a:r>
                <a:r>
                  <a:rPr lang="de-DE" sz="3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360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</a:t>
                </a:r>
                <a:r>
                  <a:rPr lang="de-DE" sz="3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360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sensor</a:t>
                </a:r>
                <a:r>
                  <a:rPr lang="de-DE" sz="3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360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failure</a:t>
                </a:r>
                <a:r>
                  <a:rPr lang="de-DE" sz="3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B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BE" sz="3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BE" sz="3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de-BE" sz="3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3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2BC5DD-7701-B9BD-3F30-46660AF9C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2" t="-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7CB8CA21-8B8D-13A7-8EC0-B54565576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7" y="2138516"/>
            <a:ext cx="5678632" cy="2814489"/>
          </a:xfrm>
          <a:prstGeom prst="rect">
            <a:avLst/>
          </a:prstGeom>
        </p:spPr>
      </p:pic>
      <p:pic>
        <p:nvPicPr>
          <p:cNvPr id="15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2377F593-F30E-7122-41F4-CC485DE52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60669" y="2096807"/>
            <a:ext cx="5572992" cy="2897905"/>
          </a:xfr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4E5E9F6-BB08-1967-937D-CB532D30D4E6}"/>
              </a:ext>
            </a:extLst>
          </p:cNvPr>
          <p:cNvGrpSpPr/>
          <p:nvPr/>
        </p:nvGrpSpPr>
        <p:grpSpPr>
          <a:xfrm>
            <a:off x="343912" y="6454768"/>
            <a:ext cx="11916151" cy="384721"/>
            <a:chOff x="343912" y="6454768"/>
            <a:chExt cx="11916151" cy="3847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EA1B23-CD0A-7A47-5D97-63BDC44450E1}"/>
                </a:ext>
              </a:extLst>
            </p:cNvPr>
            <p:cNvSpPr txBox="1"/>
            <p:nvPr/>
          </p:nvSpPr>
          <p:spPr>
            <a:xfrm>
              <a:off x="343912" y="6454768"/>
              <a:ext cx="96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SoSe 22</a:t>
              </a:r>
              <a:endParaRPr lang="de-DE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DE847F-1E22-D9AF-BF75-1FBFC757618F}"/>
                </a:ext>
              </a:extLst>
            </p:cNvPr>
            <p:cNvSpPr txBox="1"/>
            <p:nvPr/>
          </p:nvSpPr>
          <p:spPr>
            <a:xfrm>
              <a:off x="4012708" y="6476042"/>
              <a:ext cx="303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Gruppe 6: Gil Baram, Afaque Jajja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AD10A8-3F0D-3B73-696A-AF054225641C}"/>
                </a:ext>
              </a:extLst>
            </p:cNvPr>
            <p:cNvSpPr txBox="1"/>
            <p:nvPr/>
          </p:nvSpPr>
          <p:spPr>
            <a:xfrm>
              <a:off x="7874493" y="6500935"/>
              <a:ext cx="43855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DSCB450  </a:t>
              </a:r>
              <a:r>
                <a:rPr lang="de-DE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Analyse von Prozess- und Produktdaten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D53A0F9C-A372-10D9-A6AE-2D1D936EBDD0}"/>
              </a:ext>
            </a:extLst>
          </p:cNvPr>
          <p:cNvSpPr txBox="1"/>
          <p:nvPr/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L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599097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E5E7-E387-40AA-A2CF-F17A7D85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err="1">
                <a:latin typeface="Cambria Math" panose="02040503050406030204" pitchFamily="18" charset="0"/>
                <a:ea typeface="Cambria Math" panose="02040503050406030204" pitchFamily="18" charset="0"/>
              </a:rPr>
              <a:t>Streamlit</a:t>
            </a:r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809511-D156-43B1-BA33-223B0758A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7" y="2015613"/>
            <a:ext cx="5725163" cy="42105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878674-7686-41A0-A7A4-C7B1819A981A}"/>
              </a:ext>
            </a:extLst>
          </p:cNvPr>
          <p:cNvSpPr txBox="1"/>
          <p:nvPr/>
        </p:nvSpPr>
        <p:spPr>
          <a:xfrm>
            <a:off x="954250" y="75636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D307DD3A-8B76-4903-9E3F-F363D843ADA9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55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2BB3C04-ECC6-4F87-B766-5395542BAD7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endParaRPr lang="de-DE" sz="3200"/>
          </a:p>
          <a:p>
            <a:pPr marL="0" lvl="0" indent="0" algn="ctr">
              <a:buNone/>
            </a:pPr>
            <a:endParaRPr lang="de-DE" sz="3200"/>
          </a:p>
          <a:p>
            <a:pPr marL="0" lvl="0" indent="0" algn="ctr">
              <a:buNone/>
            </a:pPr>
            <a:r>
              <a:rPr lang="de-DE" sz="3200"/>
              <a:t>Vielen Dank für Ihre Aufmerksamkeit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3E8A16-792C-416D-BD6A-E527EA11FCD0}"/>
              </a:ext>
            </a:extLst>
          </p:cNvPr>
          <p:cNvGrpSpPr/>
          <p:nvPr/>
        </p:nvGrpSpPr>
        <p:grpSpPr>
          <a:xfrm>
            <a:off x="343912" y="6454768"/>
            <a:ext cx="11916151" cy="384721"/>
            <a:chOff x="343912" y="6454768"/>
            <a:chExt cx="11916151" cy="3847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3AF866-A718-4B40-97CA-F396DD7B2A5C}"/>
                </a:ext>
              </a:extLst>
            </p:cNvPr>
            <p:cNvSpPr txBox="1"/>
            <p:nvPr/>
          </p:nvSpPr>
          <p:spPr>
            <a:xfrm>
              <a:off x="343912" y="6454768"/>
              <a:ext cx="96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SoSe 22</a:t>
              </a:r>
              <a:endParaRPr lang="de-DE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0EEA8C-C9C1-4C53-AE8E-5AB465C67ABE}"/>
                </a:ext>
              </a:extLst>
            </p:cNvPr>
            <p:cNvSpPr txBox="1"/>
            <p:nvPr/>
          </p:nvSpPr>
          <p:spPr>
            <a:xfrm>
              <a:off x="4012708" y="6476042"/>
              <a:ext cx="303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Gruppe 6: Gil Baram, Afaque Jajja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D63E4C-E5DC-407A-8DF9-94126EB426FA}"/>
                </a:ext>
              </a:extLst>
            </p:cNvPr>
            <p:cNvSpPr txBox="1"/>
            <p:nvPr/>
          </p:nvSpPr>
          <p:spPr>
            <a:xfrm>
              <a:off x="7874493" y="6500935"/>
              <a:ext cx="43855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DSCB450  </a:t>
              </a:r>
              <a:r>
                <a:rPr lang="de-DE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Analyse von Prozess- und Produktdaten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988CFE5-56E8-46FD-BAB7-D603573E8536}"/>
              </a:ext>
            </a:extLst>
          </p:cNvPr>
          <p:cNvSpPr txBox="1"/>
          <p:nvPr/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307DD3A-8B76-4903-9E3F-F363D843ADA9}" type="slidenum">
              <a:t>19</a:t>
            </a:fld>
            <a:endParaRPr lang="de-DE" sz="2000" b="0" i="0" u="none" strike="noStrike" kern="1200" cap="none" spc="0" baseline="0">
              <a:solidFill>
                <a:srgbClr val="FEFFFF"/>
              </a:solidFill>
              <a:uFillTx/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1269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1A4A-A93A-4B24-9804-04ED8B3841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L"/>
              <a:t>Contents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BF07D-698F-4767-A902-D5C72DA1C8EF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IL"/>
                  <a:t>Data Prepa</a:t>
                </a:r>
                <a:r>
                  <a:rPr lang="en-GB"/>
                  <a:t>ration</a:t>
                </a:r>
                <a:r>
                  <a:rPr lang="en-IL"/>
                  <a:t> ------------------------------------------------------------------</a:t>
                </a:r>
                <a:r>
                  <a:rPr lang="de-DE"/>
                  <a:t> 3</a:t>
                </a:r>
                <a:endParaRPr lang="en-IL"/>
              </a:p>
              <a:p>
                <a:pPr lvl="0"/>
                <a:r>
                  <a:rPr lang="de-DE" sz="1800"/>
                  <a:t>Feature </a:t>
                </a:r>
                <a:r>
                  <a:rPr lang="en-IL" sz="1800"/>
                  <a:t>S</a:t>
                </a:r>
                <a:r>
                  <a:rPr lang="de-DE" sz="1800"/>
                  <a:t>election </a:t>
                </a:r>
                <a:r>
                  <a:rPr lang="en-IL" sz="1800"/>
                  <a:t>C</a:t>
                </a:r>
                <a:r>
                  <a:rPr lang="de-DE" sz="1800"/>
                  <a:t>riter</a:t>
                </a:r>
                <a:r>
                  <a:rPr lang="en-IL" sz="1800"/>
                  <a:t>i</a:t>
                </a:r>
                <a:r>
                  <a:rPr lang="de-DE" sz="1800"/>
                  <a:t>a</a:t>
                </a:r>
                <a:r>
                  <a:rPr lang="en-IL"/>
                  <a:t>-----------------------------------------------------</a:t>
                </a:r>
                <a:r>
                  <a:rPr lang="de-DE"/>
                  <a:t>-- 4</a:t>
                </a:r>
                <a:endParaRPr lang="en-IL"/>
              </a:p>
              <a:p>
                <a:pPr lvl="0"/>
                <a:r>
                  <a:rPr lang="de-DE"/>
                  <a:t>CEN/TS 17198</a:t>
                </a:r>
                <a:r>
                  <a:rPr lang="en-IL"/>
                  <a:t> Requirements --------------------------------------------------</a:t>
                </a:r>
                <a:r>
                  <a:rPr lang="de-DE"/>
                  <a:t>- 5</a:t>
                </a:r>
              </a:p>
              <a:p>
                <a:pPr lvl="0"/>
                <a:r>
                  <a:rPr lang="en-US"/>
                  <a:t>Uncertainty</a:t>
                </a:r>
                <a:r>
                  <a:rPr lang="de-DE"/>
                  <a:t> check </a:t>
                </a:r>
                <a:r>
                  <a:rPr lang="en-US"/>
                  <a:t>of emissions </a:t>
                </a:r>
                <a:r>
                  <a:rPr lang="de-DE"/>
                  <a:t>----------------------------------------------- 6</a:t>
                </a:r>
                <a:endParaRPr lang="en-GB"/>
              </a:p>
              <a:p>
                <a:pPr lvl="0"/>
                <a:r>
                  <a:rPr lang="en-IL"/>
                  <a:t>CO Emission in years 2011-2015 ----------------------------------------------</a:t>
                </a:r>
                <a:r>
                  <a:rPr lang="de-DE"/>
                  <a:t>- </a:t>
                </a:r>
                <a:r>
                  <a:rPr lang="en-IL"/>
                  <a:t>9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de-B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BE">
                            <a:latin typeface="Cambria Math" panose="02040503050406030204" pitchFamily="18" charset="0"/>
                          </a:rPr>
                          <m:t>NO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BE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IL"/>
                  <a:t> Emission in years 2011-2015 --------------------------------------------</a:t>
                </a:r>
                <a:r>
                  <a:rPr lang="de-DE"/>
                  <a:t>--</a:t>
                </a:r>
                <a:r>
                  <a:rPr lang="en-IL"/>
                  <a:t> 9</a:t>
                </a:r>
              </a:p>
              <a:p>
                <a:pPr lvl="0"/>
                <a:r>
                  <a:rPr lang="en-IL"/>
                  <a:t>Train</a:t>
                </a:r>
                <a:r>
                  <a:rPr lang="de-DE"/>
                  <a:t> </a:t>
                </a:r>
                <a:r>
                  <a:rPr lang="en-GB"/>
                  <a:t>data</a:t>
                </a:r>
                <a:r>
                  <a:rPr lang="de-DE"/>
                  <a:t> </a:t>
                </a:r>
                <a:r>
                  <a:rPr lang="en-GB"/>
                  <a:t>from</a:t>
                </a:r>
                <a:r>
                  <a:rPr lang="en-IL"/>
                  <a:t> 2011 – 2012 to predict CO emission ------------------</a:t>
                </a:r>
                <a:r>
                  <a:rPr lang="de-DE"/>
                  <a:t> </a:t>
                </a:r>
                <a:r>
                  <a:rPr lang="en-IL"/>
                  <a:t>11</a:t>
                </a:r>
              </a:p>
              <a:p>
                <a:pPr lvl="0"/>
                <a:r>
                  <a:rPr lang="en-IL"/>
                  <a:t>Train </a:t>
                </a:r>
                <a:r>
                  <a:rPr lang="en-GB"/>
                  <a:t>data</a:t>
                </a:r>
                <a:r>
                  <a:rPr lang="de-DE"/>
                  <a:t> </a:t>
                </a:r>
                <a:r>
                  <a:rPr lang="en-GB"/>
                  <a:t>from</a:t>
                </a:r>
                <a:r>
                  <a:rPr lang="de-DE"/>
                  <a:t> </a:t>
                </a:r>
                <a:r>
                  <a:rPr lang="en-IL"/>
                  <a:t>2011 – 2012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B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BE">
                            <a:latin typeface="Cambria Math" panose="02040503050406030204" pitchFamily="18" charset="0"/>
                          </a:rPr>
                          <m:t>NO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BE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IL"/>
                  <a:t> emission ------------------</a:t>
                </a:r>
                <a:r>
                  <a:rPr lang="de-DE"/>
                  <a:t> </a:t>
                </a:r>
                <a:r>
                  <a:rPr lang="en-IL"/>
                  <a:t>13</a:t>
                </a:r>
                <a:endParaRPr lang="de-DE"/>
              </a:p>
              <a:p>
                <a:pPr lvl="0"/>
                <a:r>
                  <a:rPr lang="en-US"/>
                  <a:t>Prediction in case of sensor failure  </a:t>
                </a:r>
                <a:r>
                  <a:rPr lang="de-DE"/>
                  <a:t>------------------------------------------ </a:t>
                </a:r>
                <a:r>
                  <a:rPr lang="en-IL"/>
                  <a:t>15</a:t>
                </a:r>
              </a:p>
              <a:p>
                <a:pPr lvl="0"/>
                <a:endParaRPr lang="en-IL"/>
              </a:p>
              <a:p>
                <a:pPr lvl="0"/>
                <a:endParaRPr lang="en-IL"/>
              </a:p>
              <a:p>
                <a:pPr lvl="0"/>
                <a:endParaRPr lang="de-DE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BF07D-698F-4767-A902-D5C72DA1C8E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6D6AD-8E3C-4E50-BFE5-8FF3BE38E7A2}"/>
              </a:ext>
            </a:extLst>
          </p:cNvPr>
          <p:cNvSpPr txBox="1"/>
          <p:nvPr/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307DD3A-8B76-4903-9E3F-F363D843ADA9}" type="slidenum">
              <a:t>2</a:t>
            </a:fld>
            <a:endParaRPr lang="de-DE" sz="2000" b="0" i="0" u="none" strike="noStrike" kern="1200" cap="none" spc="0" baseline="0">
              <a:solidFill>
                <a:srgbClr val="FEFFFF"/>
              </a:solidFill>
              <a:uFillTx/>
              <a:latin typeface="Century Gothic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252220-6939-456F-8E9F-3130852463A5}"/>
              </a:ext>
            </a:extLst>
          </p:cNvPr>
          <p:cNvGrpSpPr/>
          <p:nvPr/>
        </p:nvGrpSpPr>
        <p:grpSpPr>
          <a:xfrm>
            <a:off x="343912" y="6454768"/>
            <a:ext cx="11916151" cy="384721"/>
            <a:chOff x="343912" y="6454768"/>
            <a:chExt cx="11916151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463E01A-06EA-4878-95E9-8922FDC266E5}"/>
                </a:ext>
              </a:extLst>
            </p:cNvPr>
            <p:cNvSpPr txBox="1"/>
            <p:nvPr/>
          </p:nvSpPr>
          <p:spPr>
            <a:xfrm>
              <a:off x="343912" y="6454768"/>
              <a:ext cx="96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SoSe 22</a:t>
              </a:r>
              <a:endParaRPr lang="de-DE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F06CAF-C245-4941-B7D5-75385FDDFE5F}"/>
                </a:ext>
              </a:extLst>
            </p:cNvPr>
            <p:cNvSpPr txBox="1"/>
            <p:nvPr/>
          </p:nvSpPr>
          <p:spPr>
            <a:xfrm>
              <a:off x="4012708" y="6476042"/>
              <a:ext cx="303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Gruppe 6: Gil Baram, Afaque Jajja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8A474A-2938-415A-B1F1-49CFA69385A6}"/>
                </a:ext>
              </a:extLst>
            </p:cNvPr>
            <p:cNvSpPr txBox="1"/>
            <p:nvPr/>
          </p:nvSpPr>
          <p:spPr>
            <a:xfrm>
              <a:off x="7874493" y="6500935"/>
              <a:ext cx="43855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DSCB450  </a:t>
              </a:r>
              <a:r>
                <a:rPr lang="de-DE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Analyse von Prozess- und Produktdaten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D475-0B1B-44CC-90C0-7D1C5C1BA6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L"/>
              <a:t>Data Prepar</a:t>
            </a:r>
            <a:r>
              <a:rPr lang="de-DE" err="1"/>
              <a:t>ation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C163D-959E-46EE-BAEA-E060EAC58BF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4" y="1716345"/>
            <a:ext cx="8915400" cy="3777624"/>
          </a:xfrm>
        </p:spPr>
        <p:txBody>
          <a:bodyPr/>
          <a:lstStyle/>
          <a:p>
            <a:pPr lvl="0"/>
            <a:r>
              <a:rPr lang="en-IL"/>
              <a:t>Load .csv file of each year</a:t>
            </a:r>
          </a:p>
          <a:p>
            <a:pPr lvl="0"/>
            <a:r>
              <a:rPr lang="en-IL"/>
              <a:t>Add Datetime column to every year’s dataframe</a:t>
            </a:r>
          </a:p>
          <a:p>
            <a:pPr lvl="0"/>
            <a:r>
              <a:rPr lang="en-IL"/>
              <a:t>Concat to </a:t>
            </a:r>
            <a:r>
              <a:rPr lang="en-GB"/>
              <a:t>make</a:t>
            </a:r>
            <a:r>
              <a:rPr lang="de-DE"/>
              <a:t> it </a:t>
            </a:r>
            <a:r>
              <a:rPr lang="en-IL"/>
              <a:t>one</a:t>
            </a:r>
            <a:r>
              <a:rPr lang="de-DE"/>
              <a:t> </a:t>
            </a:r>
            <a:r>
              <a:rPr lang="de-DE" err="1"/>
              <a:t>big</a:t>
            </a:r>
            <a:r>
              <a:rPr lang="en-IL"/>
              <a:t> </a:t>
            </a:r>
            <a:r>
              <a:rPr lang="de-DE" err="1"/>
              <a:t>pandas</a:t>
            </a:r>
            <a:r>
              <a:rPr lang="de-DE"/>
              <a:t>.</a:t>
            </a:r>
            <a:r>
              <a:rPr lang="en-IL"/>
              <a:t>Dataframe</a:t>
            </a:r>
          </a:p>
          <a:p>
            <a:pPr lvl="0"/>
            <a:r>
              <a:rPr lang="en-IL"/>
              <a:t>Save it as a .parquet file </a:t>
            </a:r>
            <a:endParaRPr lang="de-D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03E708F-64BC-4A60-9897-750F8A9157BE}"/>
              </a:ext>
            </a:extLst>
          </p:cNvPr>
          <p:cNvGrpSpPr/>
          <p:nvPr/>
        </p:nvGrpSpPr>
        <p:grpSpPr>
          <a:xfrm>
            <a:off x="343912" y="6454768"/>
            <a:ext cx="11916151" cy="384721"/>
            <a:chOff x="343912" y="6454768"/>
            <a:chExt cx="11916151" cy="3847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D8231D-CA3E-4ED2-B200-2B81486C0A77}"/>
                </a:ext>
              </a:extLst>
            </p:cNvPr>
            <p:cNvSpPr txBox="1"/>
            <p:nvPr/>
          </p:nvSpPr>
          <p:spPr>
            <a:xfrm>
              <a:off x="343912" y="6454768"/>
              <a:ext cx="96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SoSe 22</a:t>
              </a:r>
              <a:endParaRPr lang="de-DE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A08CCD-2948-48AF-A16B-7A188778536E}"/>
                </a:ext>
              </a:extLst>
            </p:cNvPr>
            <p:cNvSpPr txBox="1"/>
            <p:nvPr/>
          </p:nvSpPr>
          <p:spPr>
            <a:xfrm>
              <a:off x="4012708" y="6476042"/>
              <a:ext cx="303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Gruppe 6: Gil Baram, Afaque Jajja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BDBB3-192C-4C56-AE07-41F75AF18399}"/>
                </a:ext>
              </a:extLst>
            </p:cNvPr>
            <p:cNvSpPr txBox="1"/>
            <p:nvPr/>
          </p:nvSpPr>
          <p:spPr>
            <a:xfrm>
              <a:off x="7874493" y="6500935"/>
              <a:ext cx="43855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DSCB450  </a:t>
              </a:r>
              <a:r>
                <a:rPr lang="de-DE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Analyse von Prozess- und Produktdaten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DD83522E-63F9-4D0A-9556-DF4266C8661D}"/>
              </a:ext>
            </a:extLst>
          </p:cNvPr>
          <p:cNvSpPr txBox="1"/>
          <p:nvPr/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307DD3A-8B76-4903-9E3F-F363D843ADA9}" type="slidenum">
              <a:t>3</a:t>
            </a:fld>
            <a:endParaRPr lang="de-DE" sz="2000" b="0" i="0" u="none" strike="noStrike" kern="1200" cap="none" spc="0" baseline="0">
              <a:solidFill>
                <a:srgbClr val="FE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8CE4-778D-4E43-A328-42D1443D92A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sz="2600"/>
              <a:t>Feature </a:t>
            </a:r>
            <a:r>
              <a:rPr lang="en-IL" sz="2600"/>
              <a:t>S</a:t>
            </a:r>
            <a:r>
              <a:rPr lang="de-DE" sz="2600"/>
              <a:t>election </a:t>
            </a:r>
            <a:r>
              <a:rPr lang="en-IL" sz="2600"/>
              <a:t>C</a:t>
            </a:r>
            <a:r>
              <a:rPr lang="de-DE" sz="2600"/>
              <a:t>riter</a:t>
            </a:r>
            <a:r>
              <a:rPr lang="en-IL" sz="2600"/>
              <a:t>i</a:t>
            </a:r>
            <a:r>
              <a:rPr lang="de-DE" sz="2600"/>
              <a:t>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666A00-A558-47B9-9ACC-4675E943F94F}"/>
              </a:ext>
            </a:extLst>
          </p:cNvPr>
          <p:cNvGrpSpPr/>
          <p:nvPr/>
        </p:nvGrpSpPr>
        <p:grpSpPr>
          <a:xfrm>
            <a:off x="343912" y="6454768"/>
            <a:ext cx="11916151" cy="384721"/>
            <a:chOff x="343912" y="6454768"/>
            <a:chExt cx="11916151" cy="3847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875044-1BC0-4E0C-9A74-F97C34FA2008}"/>
                </a:ext>
              </a:extLst>
            </p:cNvPr>
            <p:cNvSpPr txBox="1"/>
            <p:nvPr/>
          </p:nvSpPr>
          <p:spPr>
            <a:xfrm>
              <a:off x="343912" y="6454768"/>
              <a:ext cx="96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SoSe 22</a:t>
              </a:r>
              <a:endParaRPr lang="de-DE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B89270-FA2B-4787-81DE-0BB0DA4AB97D}"/>
                </a:ext>
              </a:extLst>
            </p:cNvPr>
            <p:cNvSpPr txBox="1"/>
            <p:nvPr/>
          </p:nvSpPr>
          <p:spPr>
            <a:xfrm>
              <a:off x="4012708" y="6476042"/>
              <a:ext cx="303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Gruppe 6: Gil Baram, Afaque Jajja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7D4A96-4C8F-4760-9126-A19D8F5437CE}"/>
                </a:ext>
              </a:extLst>
            </p:cNvPr>
            <p:cNvSpPr txBox="1"/>
            <p:nvPr/>
          </p:nvSpPr>
          <p:spPr>
            <a:xfrm>
              <a:off x="7874493" y="6500935"/>
              <a:ext cx="43855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DSCB450  </a:t>
              </a:r>
              <a:r>
                <a:rPr lang="de-DE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Analyse von Prozess- und Produktdaten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011CFF3-A0A7-4731-BBB5-1A82DB404559}"/>
              </a:ext>
            </a:extLst>
          </p:cNvPr>
          <p:cNvSpPr txBox="1"/>
          <p:nvPr/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307DD3A-8B76-4903-9E3F-F363D843ADA9}" type="slidenum">
              <a:t>4</a:t>
            </a:fld>
            <a:endParaRPr lang="de-DE" sz="2000" b="0" i="0" u="none" strike="noStrike" kern="1200" cap="none" spc="0" baseline="0">
              <a:solidFill>
                <a:srgbClr val="FEFFFF"/>
              </a:solidFill>
              <a:uFillTx/>
              <a:latin typeface="Century Gothic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1CCC07-C32E-E124-4C0E-57056FF2F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57" y="1657350"/>
            <a:ext cx="3343275" cy="3543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5FA5E3-6237-0B93-FBE2-F805B8787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743" y="1652587"/>
            <a:ext cx="3333750" cy="3552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B1F1A4-3033-4093-6AE5-5E8AF5EEA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273" y="1784555"/>
            <a:ext cx="2112470" cy="32888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30E9-034A-44F4-B51C-8E973526C4A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sz="2200" cap="all">
                <a:solidFill>
                  <a:srgbClr val="212529"/>
                </a:solidFill>
                <a:latin typeface="Roboto" pitchFamily="2"/>
              </a:rPr>
              <a:t>CEN/TS 17198:2018</a:t>
            </a:r>
            <a:br>
              <a:rPr lang="en-IL" sz="2200" cap="all">
                <a:solidFill>
                  <a:srgbClr val="212529"/>
                </a:solidFill>
                <a:latin typeface="Roboto" pitchFamily="2"/>
              </a:rPr>
            </a:br>
            <a:r>
              <a:rPr lang="en-GB" sz="1400">
                <a:solidFill>
                  <a:srgbClr val="343A40"/>
                </a:solidFill>
                <a:latin typeface="Roboto" pitchFamily="2"/>
              </a:rPr>
              <a:t>Stationary source emissions - Predictive Emission Monitoring Systems (PEMS) - Applicability, execution and quality assurance</a:t>
            </a:r>
            <a:br>
              <a:rPr lang="en-GB" sz="900">
                <a:solidFill>
                  <a:srgbClr val="343A40"/>
                </a:solidFill>
                <a:latin typeface="Roboto" pitchFamily="2"/>
              </a:rPr>
            </a:br>
            <a:endParaRPr lang="de-DE" sz="220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F17A2F6-0AD1-4526-B541-91909C9BD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681100" y="1800453"/>
            <a:ext cx="4829805" cy="4351336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EEA936D-4066-4689-8C83-7E1AA5CE28CA}"/>
              </a:ext>
            </a:extLst>
          </p:cNvPr>
          <p:cNvGrpSpPr/>
          <p:nvPr/>
        </p:nvGrpSpPr>
        <p:grpSpPr>
          <a:xfrm>
            <a:off x="343912" y="6454768"/>
            <a:ext cx="11916151" cy="384721"/>
            <a:chOff x="343912" y="6454768"/>
            <a:chExt cx="11916151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B8F2CA-C5A8-4FA6-AD72-AF5350A3EC83}"/>
                </a:ext>
              </a:extLst>
            </p:cNvPr>
            <p:cNvSpPr txBox="1"/>
            <p:nvPr/>
          </p:nvSpPr>
          <p:spPr>
            <a:xfrm>
              <a:off x="343912" y="6454768"/>
              <a:ext cx="96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SoSe 22</a:t>
              </a:r>
              <a:endParaRPr lang="de-DE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7D4F5-DE0C-49EC-94CD-DD907C4CB400}"/>
                </a:ext>
              </a:extLst>
            </p:cNvPr>
            <p:cNvSpPr txBox="1"/>
            <p:nvPr/>
          </p:nvSpPr>
          <p:spPr>
            <a:xfrm>
              <a:off x="4012708" y="6476042"/>
              <a:ext cx="303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Gruppe 6: Gil Baram, Afaque Jajja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D7FAB0-B437-4437-8AF8-F915E703F413}"/>
                </a:ext>
              </a:extLst>
            </p:cNvPr>
            <p:cNvSpPr txBox="1"/>
            <p:nvPr/>
          </p:nvSpPr>
          <p:spPr>
            <a:xfrm>
              <a:off x="7874493" y="6500935"/>
              <a:ext cx="43855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DSCB450  </a:t>
              </a:r>
              <a:r>
                <a:rPr lang="de-DE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Analyse von Prozess- und Produktdaten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FD2BF36-6908-4B55-B26D-0533B09FA1F7}"/>
              </a:ext>
            </a:extLst>
          </p:cNvPr>
          <p:cNvSpPr txBox="1"/>
          <p:nvPr/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307DD3A-8B76-4903-9E3F-F363D843ADA9}" type="slidenum">
              <a:t>5</a:t>
            </a:fld>
            <a:endParaRPr lang="de-DE" sz="2000" b="0" i="0" u="none" strike="noStrike" kern="1200" cap="none" spc="0" baseline="0">
              <a:solidFill>
                <a:srgbClr val="FE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12DBE27-5A55-4EC7-A44F-9DBAD784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052" y="375464"/>
            <a:ext cx="4197172" cy="635354"/>
          </a:xfrm>
        </p:spPr>
        <p:txBody>
          <a:bodyPr>
            <a:normAutofit/>
          </a:bodyPr>
          <a:lstStyle/>
          <a:p>
            <a:r>
              <a:rPr lang="en-US" sz="1800"/>
              <a:t>Uncertainty Check of NOX Emission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3E5D82-E03F-4855-96BD-83313FBD62B9}"/>
              </a:ext>
            </a:extLst>
          </p:cNvPr>
          <p:cNvGrpSpPr/>
          <p:nvPr/>
        </p:nvGrpSpPr>
        <p:grpSpPr>
          <a:xfrm>
            <a:off x="343912" y="6454768"/>
            <a:ext cx="11916151" cy="384721"/>
            <a:chOff x="343912" y="6454768"/>
            <a:chExt cx="11916151" cy="38472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8A0345-B70B-4CD1-A8BC-36F21A81B653}"/>
                </a:ext>
              </a:extLst>
            </p:cNvPr>
            <p:cNvSpPr txBox="1"/>
            <p:nvPr/>
          </p:nvSpPr>
          <p:spPr>
            <a:xfrm>
              <a:off x="343912" y="6454768"/>
              <a:ext cx="96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SoSe 22</a:t>
              </a:r>
              <a:endParaRPr lang="de-DE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3DD721-B923-49A1-8B7F-B61FF68E19AF}"/>
                </a:ext>
              </a:extLst>
            </p:cNvPr>
            <p:cNvSpPr txBox="1"/>
            <p:nvPr/>
          </p:nvSpPr>
          <p:spPr>
            <a:xfrm>
              <a:off x="4012708" y="6476042"/>
              <a:ext cx="303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Gruppe 6: Gil Baram, Afaque Jajja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11B08E-88EA-41CC-8120-A9E2700AF68E}"/>
                </a:ext>
              </a:extLst>
            </p:cNvPr>
            <p:cNvSpPr txBox="1"/>
            <p:nvPr/>
          </p:nvSpPr>
          <p:spPr>
            <a:xfrm>
              <a:off x="7874493" y="6500935"/>
              <a:ext cx="43855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DSCB450  </a:t>
              </a:r>
              <a:r>
                <a:rPr lang="de-DE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Analyse von Prozess- und Produktdaten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4931F249-65DD-4A97-AF04-04A4F958F05D}"/>
              </a:ext>
            </a:extLst>
          </p:cNvPr>
          <p:cNvSpPr txBox="1"/>
          <p:nvPr/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307DD3A-8B76-4903-9E3F-F363D843ADA9}" type="slidenum">
              <a:rPr/>
              <a:t>6</a:t>
            </a:fld>
            <a:endParaRPr lang="de-DE" sz="2000" b="0" i="0" u="none" strike="noStrike" kern="1200" cap="none" spc="0" baseline="0">
              <a:solidFill>
                <a:srgbClr val="FEFFFF"/>
              </a:solidFill>
              <a:uFillTx/>
              <a:latin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42993-DEA4-ADDF-F024-8D21FC1A78AA}"/>
              </a:ext>
            </a:extLst>
          </p:cNvPr>
          <p:cNvSpPr txBox="1"/>
          <p:nvPr/>
        </p:nvSpPr>
        <p:spPr>
          <a:xfrm>
            <a:off x="8768663" y="287312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290E8B-7F3A-09D1-2341-C372406ADE3F}"/>
                  </a:ext>
                </a:extLst>
              </p:cNvPr>
              <p:cNvSpPr txBox="1"/>
              <p:nvPr/>
            </p:nvSpPr>
            <p:spPr>
              <a:xfrm>
                <a:off x="2378934" y="1144788"/>
                <a:ext cx="2956079" cy="477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BE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de-BE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de-BE" sz="1200">
                    <a:solidFill>
                      <a:schemeClr val="tx1"/>
                    </a:solidFill>
                  </a:rPr>
                  <a:t>  - is the concentration measured in the field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BE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L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BE" sz="1200">
                    <a:solidFill>
                      <a:schemeClr val="tx1"/>
                    </a:solidFill>
                  </a:rPr>
                  <a:t>value pair.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290E8B-7F3A-09D1-2341-C372406AD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934" y="1144788"/>
                <a:ext cx="2956079" cy="477503"/>
              </a:xfrm>
              <a:prstGeom prst="rect">
                <a:avLst/>
              </a:prstGeom>
              <a:blipFill>
                <a:blip r:embed="rId3"/>
                <a:stretch>
                  <a:fillRect t="-1282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8168FC-AC96-E6A2-3112-967A34DE30AA}"/>
                  </a:ext>
                </a:extLst>
              </p:cNvPr>
              <p:cNvSpPr txBox="1"/>
              <p:nvPr/>
            </p:nvSpPr>
            <p:spPr>
              <a:xfrm>
                <a:off x="2367401" y="1661173"/>
                <a:ext cx="2807814" cy="484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de-BE"/>
                </a:defPPr>
                <a:lvl1pPr>
                  <a:defRPr sz="120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B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de-B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L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de-BE">
                    <a:solidFill>
                      <a:schemeClr val="tx1"/>
                    </a:solidFill>
                  </a:rPr>
                  <a:t> - </a:t>
                </a:r>
                <a:r>
                  <a:rPr lang="de-BE" i="0">
                    <a:solidFill>
                      <a:schemeClr val="tx1"/>
                    </a:solidFill>
                  </a:rPr>
                  <a:t>is the concentration measured in the field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B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L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L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  <m:r>
                      <a:rPr lang="en-IL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BE" i="0">
                    <a:solidFill>
                      <a:schemeClr val="tx1"/>
                    </a:solidFill>
                  </a:rPr>
                  <a:t>value pair.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8168FC-AC96-E6A2-3112-967A34DE3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401" y="1661173"/>
                <a:ext cx="2807814" cy="484235"/>
              </a:xfrm>
              <a:prstGeom prst="rect">
                <a:avLst/>
              </a:prstGeom>
              <a:blipFill>
                <a:blip r:embed="rId4"/>
                <a:stretch>
                  <a:fillRect t="-1266" b="-10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4B328C-1516-47F3-3999-9CECD66B72B2}"/>
                  </a:ext>
                </a:extLst>
              </p:cNvPr>
              <p:cNvSpPr txBox="1"/>
              <p:nvPr/>
            </p:nvSpPr>
            <p:spPr>
              <a:xfrm>
                <a:off x="2390466" y="3062992"/>
                <a:ext cx="3237545" cy="324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IL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L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L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B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L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de-B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L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IL" sz="1400">
                    <a:solidFill>
                      <a:schemeClr val="tx1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B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de-B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L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de-DE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4B328C-1516-47F3-3999-9CECD66B7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466" y="3062992"/>
                <a:ext cx="3237545" cy="324384"/>
              </a:xfrm>
              <a:prstGeom prst="rect">
                <a:avLst/>
              </a:prstGeom>
              <a:blipFill>
                <a:blip r:embed="rId5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3DBD9E-DB01-EBFA-B46F-CAA3D55BEBCE}"/>
                  </a:ext>
                </a:extLst>
              </p:cNvPr>
              <p:cNvSpPr txBox="1"/>
              <p:nvPr/>
            </p:nvSpPr>
            <p:spPr>
              <a:xfrm>
                <a:off x="2367401" y="3681228"/>
                <a:ext cx="2784749" cy="397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I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L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L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IL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L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L" sz="1400">
                    <a:solidFill>
                      <a:schemeClr val="tx1"/>
                    </a:solidFill>
                  </a:rPr>
                  <a:t> = 4.57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de-B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L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𝑚𝑔</m:t>
                        </m:r>
                      </m:num>
                      <m:den>
                        <m:sSup>
                          <m:sSupPr>
                            <m:ctrlPr>
                              <a:rPr lang="de-B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L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IL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de-DE" sz="1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3DBD9E-DB01-EBFA-B46F-CAA3D55BE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401" y="3681228"/>
                <a:ext cx="2784749" cy="397673"/>
              </a:xfrm>
              <a:prstGeom prst="rect">
                <a:avLst/>
              </a:prstGeom>
              <a:blipFill>
                <a:blip r:embed="rId6"/>
                <a:stretch>
                  <a:fillRect t="-67692" b="-113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7EC434-C40F-E94B-20C6-F4C2CD6312FA}"/>
                  </a:ext>
                </a:extLst>
              </p:cNvPr>
              <p:cNvSpPr txBox="1"/>
              <p:nvPr/>
            </p:nvSpPr>
            <p:spPr>
              <a:xfrm>
                <a:off x="2378933" y="4509929"/>
                <a:ext cx="3034208" cy="530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BE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L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model</m:t>
                        </m:r>
                      </m:sub>
                    </m:sSub>
                    <m:r>
                      <a:rPr lang="pt-B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pt-BR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B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∆</m:t>
                                            </m:r>
                                          </m:e>
                                          <m:sub>
                                            <m:r>
                                              <a:rPr lang="en-IL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IL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sub>
                                        </m:sSub>
                                        <m:r>
                                          <a:rPr lang="en-IL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∆</m:t>
                                            </m:r>
                                          </m:e>
                                          <m:sub>
                                            <m:r>
                                              <a:rPr lang="en-IL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IL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IL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IL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L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r>
                  <a:rPr lang="en-IL" sz="1400">
                    <a:solidFill>
                      <a:schemeClr val="tx1"/>
                    </a:solidFill>
                  </a:rPr>
                  <a:t> = </a:t>
                </a:r>
                <a:r>
                  <a:rPr lang="en-IL" sz="1400"/>
                  <a:t>4</a:t>
                </a:r>
                <a:endParaRPr lang="de-DE" sz="1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7EC434-C40F-E94B-20C6-F4C2CD631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933" y="4509929"/>
                <a:ext cx="3034208" cy="5307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36628C8-9439-4D83-474F-AB5436EA01D4}"/>
                  </a:ext>
                </a:extLst>
              </p:cNvPr>
              <p:cNvSpPr txBox="1"/>
              <p:nvPr/>
            </p:nvSpPr>
            <p:spPr>
              <a:xfrm>
                <a:off x="7375791" y="5103795"/>
                <a:ext cx="3881094" cy="8313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B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L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PEMS</m:t>
                          </m:r>
                        </m:sub>
                      </m:sSub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1.96</m:t>
                      </m:r>
                      <m:r>
                        <a:rPr lang="en-I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BE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L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L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PEMS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BE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L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L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PEMS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L" sz="1400">
                  <a:solidFill>
                    <a:schemeClr val="tx1"/>
                  </a:solidFill>
                </a:endParaRPr>
              </a:p>
              <a:p>
                <a:r>
                  <a:rPr lang="en-IL" sz="1400">
                    <a:solidFill>
                      <a:schemeClr val="tx1"/>
                    </a:solidFill>
                  </a:rPr>
                  <a:t>	= </a:t>
                </a:r>
                <a14:m>
                  <m:oMath xmlns:m="http://schemas.openxmlformats.org/officeDocument/2006/math">
                    <m:r>
                      <a:rPr lang="en-IL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1.96</m:t>
                    </m:r>
                    <m:r>
                      <a:rPr lang="en-IL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IL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48.92 </m:t>
                        </m:r>
                        <m:f>
                          <m:fPr>
                            <m:type m:val="lin"/>
                            <m:ctrlPr>
                              <a:rPr lang="de-B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L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𝑚𝑔</m:t>
                            </m:r>
                          </m:num>
                          <m:den>
                            <m:sSup>
                              <m:sSupPr>
                                <m:ctrlPr>
                                  <a:rPr lang="de-BE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L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IL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r>
                  <a:rPr lang="en-IL" sz="1400">
                    <a:solidFill>
                      <a:schemeClr val="tx1"/>
                    </a:solidFill>
                  </a:rPr>
                  <a:t> = 0.081 = </a:t>
                </a:r>
                <a:r>
                  <a:rPr lang="en-IL" sz="1400"/>
                  <a:t>8.1</a:t>
                </a:r>
                <a:r>
                  <a:rPr lang="en-IL" sz="1400">
                    <a:solidFill>
                      <a:schemeClr val="tx1"/>
                    </a:solidFill>
                  </a:rPr>
                  <a:t>% </a:t>
                </a:r>
                <a:endParaRPr lang="de-DE" sz="1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36628C8-9439-4D83-474F-AB5436EA0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791" y="5103795"/>
                <a:ext cx="3881094" cy="831381"/>
              </a:xfrm>
              <a:prstGeom prst="rect">
                <a:avLst/>
              </a:prstGeom>
              <a:blipFill>
                <a:blip r:embed="rId8"/>
                <a:stretch>
                  <a:fillRect b="-38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F9A104-7DA6-F6E0-82C2-5754206CCD3D}"/>
                  </a:ext>
                </a:extLst>
              </p:cNvPr>
              <p:cNvSpPr txBox="1"/>
              <p:nvPr/>
            </p:nvSpPr>
            <p:spPr>
              <a:xfrm>
                <a:off x="7661428" y="3128595"/>
                <a:ext cx="3948417" cy="791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B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L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PEM</m:t>
                          </m:r>
                          <m:r>
                            <a:rPr lang="en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L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BE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L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IL" sz="1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model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L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L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L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BE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L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IL" sz="1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input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L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L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L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BE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L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IL" sz="1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other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L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en-IL" sz="1400">
                  <a:solidFill>
                    <a:schemeClr val="tx1"/>
                  </a:solidFill>
                </a:endParaRPr>
              </a:p>
              <a:p>
                <a:r>
                  <a:rPr lang="en-IL" sz="1400">
                    <a:solidFill>
                      <a:schemeClr val="tx1"/>
                    </a:solidFill>
                  </a:rPr>
                  <a:t>	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pt-B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L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L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IL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r>
                  <a:rPr lang="en-IL" sz="1400">
                    <a:solidFill>
                      <a:schemeClr val="tx1"/>
                    </a:solidFill>
                  </a:rPr>
                  <a:t> =  4</a:t>
                </a:r>
                <a:endParaRPr lang="de-DE" sz="1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F9A104-7DA6-F6E0-82C2-5754206CC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28" y="3128595"/>
                <a:ext cx="3948417" cy="79162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37A49D-F4F8-3328-5B72-2D3B870100A3}"/>
                  </a:ext>
                </a:extLst>
              </p:cNvPr>
              <p:cNvSpPr txBox="1"/>
              <p:nvPr/>
            </p:nvSpPr>
            <p:spPr>
              <a:xfrm>
                <a:off x="2367401" y="2284777"/>
                <a:ext cx="4320000" cy="6503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de-BE"/>
                </a:defPPr>
                <a:lvl1pPr>
                  <a:defRPr sz="12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IL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IL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IL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L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n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deviation</m:t>
                      </m:r>
                      <m:r>
                        <a:rPr lang="en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between</m:t>
                      </m:r>
                      <m:r>
                        <a:rPr lang="en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emission</m:t>
                      </m:r>
                      <m:r>
                        <a:rPr lang="en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concentration</m:t>
                      </m:r>
                    </m:oMath>
                  </m:oMathPara>
                </a14:m>
                <a:endParaRPr lang="en-IL" i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L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measured</m:t>
                    </m:r>
                    <m:r>
                      <a:rPr lang="en-IL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L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a:rPr lang="en-IL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L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IL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L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field</m:t>
                    </m:r>
                    <m:r>
                      <a:rPr lang="en-IL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L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IL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L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IL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L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concentration</m:t>
                    </m:r>
                  </m:oMath>
                </a14:m>
                <a:r>
                  <a:rPr lang="en-IL" i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predicted by </a:t>
                </a:r>
                <a:r>
                  <a:rPr lang="de-BE" i="0">
                    <a:solidFill>
                      <a:schemeClr val="tx1"/>
                    </a:solidFill>
                  </a:rPr>
                  <a:t>the field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B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L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L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  <m:r>
                      <a:rPr lang="en-IL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BE" i="0">
                    <a:solidFill>
                      <a:schemeClr val="tx1"/>
                    </a:solidFill>
                  </a:rPr>
                  <a:t>value pair.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37A49D-F4F8-3328-5B72-2D3B87010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401" y="2284777"/>
                <a:ext cx="4320000" cy="650371"/>
              </a:xfrm>
              <a:prstGeom prst="rect">
                <a:avLst/>
              </a:prstGeom>
              <a:blipFill>
                <a:blip r:embed="rId10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B62B88-D653-114F-B70C-D7937A75B038}"/>
                  </a:ext>
                </a:extLst>
              </p:cNvPr>
              <p:cNvSpPr txBox="1"/>
              <p:nvPr/>
            </p:nvSpPr>
            <p:spPr>
              <a:xfrm>
                <a:off x="2367401" y="3429976"/>
                <a:ext cx="29324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de-BE"/>
                </a:defPPr>
                <a:lvl1pPr>
                  <a:defRPr sz="12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IL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IL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n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L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IL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ean</m:t>
                      </m:r>
                      <m:r>
                        <a:rPr lang="en-IL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L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IL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L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relative</m:t>
                      </m:r>
                      <m:r>
                        <a:rPr lang="en-IL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L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deviations</m:t>
                      </m:r>
                    </m:oMath>
                  </m:oMathPara>
                </a14:m>
                <a:endParaRPr lang="de-BE" i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B62B88-D653-114F-B70C-D7937A75B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401" y="3429976"/>
                <a:ext cx="293249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2129921-6E8A-96FD-53B9-48E603100068}"/>
                  </a:ext>
                </a:extLst>
              </p:cNvPr>
              <p:cNvSpPr txBox="1"/>
              <p:nvPr/>
            </p:nvSpPr>
            <p:spPr>
              <a:xfrm>
                <a:off x="2390466" y="4106513"/>
                <a:ext cx="260124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BE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L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model</m:t>
                        </m:r>
                      </m:sub>
                    </m:sSub>
                  </m:oMath>
                </a14:m>
                <a:r>
                  <a:rPr lang="en-IL" sz="1200">
                    <a:solidFill>
                      <a:schemeClr val="tx1"/>
                    </a:solidFill>
                  </a:rPr>
                  <a:t> - is the standard uncertainty of the emission model.</a:t>
                </a:r>
                <a:endParaRPr lang="de-DE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2129921-6E8A-96FD-53B9-48E603100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466" y="4106513"/>
                <a:ext cx="2601243" cy="461665"/>
              </a:xfrm>
              <a:prstGeom prst="rect">
                <a:avLst/>
              </a:prstGeom>
              <a:blipFill>
                <a:blip r:embed="rId12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C7DB2F-8867-6E56-0E65-3B460B087BAA}"/>
                  </a:ext>
                </a:extLst>
              </p:cNvPr>
              <p:cNvSpPr txBox="1"/>
              <p:nvPr/>
            </p:nvSpPr>
            <p:spPr>
              <a:xfrm>
                <a:off x="7593606" y="1342301"/>
                <a:ext cx="2601243" cy="662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BE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L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input</m:t>
                        </m:r>
                      </m:sub>
                    </m:sSub>
                  </m:oMath>
                </a14:m>
                <a:r>
                  <a:rPr lang="en-IL" sz="1200">
                    <a:solidFill>
                      <a:schemeClr val="tx1"/>
                    </a:solidFill>
                  </a:rPr>
                  <a:t> - is the standard uncertainty due to deviations in the PEMS input sensors.</a:t>
                </a:r>
                <a:endParaRPr lang="de-DE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C7DB2F-8867-6E56-0E65-3B460B087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606" y="1342301"/>
                <a:ext cx="2601243" cy="662874"/>
              </a:xfrm>
              <a:prstGeom prst="rect">
                <a:avLst/>
              </a:prstGeom>
              <a:blipFill>
                <a:blip r:embed="rId13"/>
                <a:stretch>
                  <a:fillRect l="-235" b="-6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0A5F4DD-EC4C-3097-F5C2-7E146A9BDD5E}"/>
                  </a:ext>
                </a:extLst>
              </p:cNvPr>
              <p:cNvSpPr txBox="1"/>
              <p:nvPr/>
            </p:nvSpPr>
            <p:spPr>
              <a:xfrm>
                <a:off x="7593606" y="2042601"/>
                <a:ext cx="279369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BE" sz="1200">
                    <a:solidFill>
                      <a:schemeClr val="tx1"/>
                    </a:solidFill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BE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L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oth</m:t>
                        </m:r>
                        <m:r>
                          <a:rPr lang="en-I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𝑒𝑟</m:t>
                        </m:r>
                      </m:sub>
                    </m:sSub>
                  </m:oMath>
                </a14:m>
                <a:r>
                  <a:rPr lang="en-IL" sz="1200">
                    <a:solidFill>
                      <a:schemeClr val="tx1"/>
                    </a:solidFill>
                  </a:rPr>
                  <a:t> - is the standard uncertainty due to parameters not included in the PEMS.</a:t>
                </a:r>
                <a:endParaRPr lang="de-DE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0A5F4DD-EC4C-3097-F5C2-7E146A9BD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606" y="2042601"/>
                <a:ext cx="2793692" cy="461665"/>
              </a:xfrm>
              <a:prstGeom prst="rect">
                <a:avLst/>
              </a:prstGeom>
              <a:blipFill>
                <a:blip r:embed="rId14"/>
                <a:stretch>
                  <a:fillRect l="-218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2341C6-5B47-FB83-256E-EC206193EFBC}"/>
                  </a:ext>
                </a:extLst>
              </p:cNvPr>
              <p:cNvSpPr txBox="1"/>
              <p:nvPr/>
            </p:nvSpPr>
            <p:spPr>
              <a:xfrm>
                <a:off x="7599115" y="2541692"/>
                <a:ext cx="20911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BE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L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PEMS</m:t>
                        </m:r>
                      </m:sub>
                    </m:sSub>
                  </m:oMath>
                </a14:m>
                <a:r>
                  <a:rPr lang="en-IL" sz="1200">
                    <a:solidFill>
                      <a:schemeClr val="tx1"/>
                    </a:solidFill>
                  </a:rPr>
                  <a:t> - is the standard uncertainty of the PEMS.</a:t>
                </a:r>
                <a:endParaRPr lang="de-DE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2341C6-5B47-FB83-256E-EC206193E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115" y="2541692"/>
                <a:ext cx="2091171" cy="461665"/>
              </a:xfrm>
              <a:prstGeom prst="rect">
                <a:avLst/>
              </a:prstGeom>
              <a:blipFill>
                <a:blip r:embed="rId15"/>
                <a:stretch>
                  <a:fillRect l="-292"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686CDA-F970-F6C8-5782-103CC4D0E4DB}"/>
                  </a:ext>
                </a:extLst>
              </p:cNvPr>
              <p:cNvSpPr txBox="1"/>
              <p:nvPr/>
            </p:nvSpPr>
            <p:spPr>
              <a:xfrm>
                <a:off x="7556018" y="4013146"/>
                <a:ext cx="20911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BE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L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PEMS</m:t>
                        </m:r>
                      </m:sub>
                    </m:sSub>
                  </m:oMath>
                </a14:m>
                <a:r>
                  <a:rPr lang="en-IL" sz="1200">
                    <a:solidFill>
                      <a:schemeClr val="tx1"/>
                    </a:solidFill>
                  </a:rPr>
                  <a:t> - is the concentration range of the PEMS.</a:t>
                </a:r>
                <a:endParaRPr lang="de-DE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686CDA-F970-F6C8-5782-103CC4D0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018" y="4013146"/>
                <a:ext cx="2091171" cy="461665"/>
              </a:xfrm>
              <a:prstGeom prst="rect">
                <a:avLst/>
              </a:prstGeom>
              <a:blipFill>
                <a:blip r:embed="rId16"/>
                <a:stretch>
                  <a:fillRect l="-292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6B0C6DA-B7F7-D3FB-8D4A-08702AF4A483}"/>
                  </a:ext>
                </a:extLst>
              </p:cNvPr>
              <p:cNvSpPr txBox="1"/>
              <p:nvPr/>
            </p:nvSpPr>
            <p:spPr>
              <a:xfrm>
                <a:off x="7575095" y="4549663"/>
                <a:ext cx="244871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BE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L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PEMS</m:t>
                        </m:r>
                      </m:sub>
                    </m:sSub>
                  </m:oMath>
                </a14:m>
                <a:r>
                  <a:rPr lang="en-IL" sz="1200">
                    <a:solidFill>
                      <a:schemeClr val="tx1"/>
                    </a:solidFill>
                  </a:rPr>
                  <a:t> - is the relative expanded uncertainty of the PEMS.</a:t>
                </a:r>
                <a:endParaRPr lang="de-DE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6B0C6DA-B7F7-D3FB-8D4A-08702AF4A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095" y="4549663"/>
                <a:ext cx="2448717" cy="461665"/>
              </a:xfrm>
              <a:prstGeom prst="rect">
                <a:avLst/>
              </a:prstGeom>
              <a:blipFill>
                <a:blip r:embed="rId17"/>
                <a:stretch>
                  <a:fillRect l="-24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65847C94-0BF9-E055-2627-50B5505783AA}"/>
              </a:ext>
            </a:extLst>
          </p:cNvPr>
          <p:cNvSpPr txBox="1"/>
          <p:nvPr/>
        </p:nvSpPr>
        <p:spPr>
          <a:xfrm>
            <a:off x="7661428" y="6239325"/>
            <a:ext cx="419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* Uncertainty of Parameters not included in PEMS have no impact</a:t>
            </a:r>
            <a:endParaRPr lang="de-DE" sz="105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47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B368-A98A-91F2-B8C3-999814F9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Uncertainty Check of NOX Emission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947E58-BDFE-8B7C-3AC9-9732FA7C0E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L"/>
                  <a:t>Maximum range: 119.83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de-BE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𝑚𝑔</m:t>
                        </m:r>
                      </m:num>
                      <m:den>
                        <m:sSup>
                          <m:sSupPr>
                            <m:ctrlPr>
                              <a:rPr lang="de-B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I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IL"/>
              </a:p>
              <a:p>
                <a:r>
                  <a:rPr lang="en-US"/>
                  <a:t>Range of P</a:t>
                </a:r>
                <a:r>
                  <a:rPr lang="en-IL"/>
                  <a:t>EMS</a:t>
                </a:r>
                <a:r>
                  <a:rPr lang="en-US"/>
                  <a:t>: </a:t>
                </a:r>
                <a14:m>
                  <m:oMath xmlns:m="http://schemas.openxmlformats.org/officeDocument/2006/math">
                    <m:r>
                      <a:rPr lang="en-IL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I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8.92</m:t>
                    </m:r>
                    <m:f>
                      <m:fPr>
                        <m:type m:val="lin"/>
                        <m:ctrlPr>
                          <a:rPr lang="de-BE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𝑚𝑔</m:t>
                        </m:r>
                      </m:num>
                      <m:den>
                        <m:sSup>
                          <m:sSupPr>
                            <m:ctrlPr>
                              <a:rPr lang="de-B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I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de-BE" sz="1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L" sz="1800">
                  <a:latin typeface="Consolas"/>
                  <a:ea typeface="Cambria Math" panose="02040503050406030204" pitchFamily="18" charset="0"/>
                </a:endParaRPr>
              </a:p>
              <a:p>
                <a:r>
                  <a:rPr lang="en-IL"/>
                  <a:t>Uncertainty range at 95%:  4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de-BE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𝑚𝑔</m:t>
                        </m:r>
                      </m:num>
                      <m:den>
                        <m:sSup>
                          <m:sSupPr>
                            <m:ctrlPr>
                              <a:rPr lang="de-B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I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IL"/>
              </a:p>
              <a:p>
                <a:r>
                  <a:rPr lang="en-IL"/>
                  <a:t>Uncertainty PEMS at Range 95% (at 95% Confidence Level):  8.1%</a:t>
                </a:r>
              </a:p>
              <a:p>
                <a:r>
                  <a:rPr lang="en-IL"/>
                  <a:t>Maximum Permiss</a:t>
                </a:r>
                <a:r>
                  <a:rPr lang="de-DE"/>
                  <a:t>a</a:t>
                </a:r>
                <a:r>
                  <a:rPr lang="en-IL"/>
                  <a:t>ble Uncertainty: 20% </a:t>
                </a:r>
              </a:p>
              <a:p>
                <a:r>
                  <a:rPr lang="en-IL"/>
                  <a:t>PEMS compliant with requirement?</a:t>
                </a:r>
                <a:r>
                  <a:rPr lang="en-IL" b="1"/>
                  <a:t> Yes</a:t>
                </a: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947E58-BDFE-8B7C-3AC9-9732FA7C0E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1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D738C66-A226-4B90-8386-F3C2D571BB49}"/>
              </a:ext>
            </a:extLst>
          </p:cNvPr>
          <p:cNvGrpSpPr/>
          <p:nvPr/>
        </p:nvGrpSpPr>
        <p:grpSpPr>
          <a:xfrm>
            <a:off x="343912" y="6454768"/>
            <a:ext cx="11916151" cy="384721"/>
            <a:chOff x="343912" y="6454768"/>
            <a:chExt cx="11916151" cy="3847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BF8C76-C6E7-4E44-B838-9A695504F3B3}"/>
                </a:ext>
              </a:extLst>
            </p:cNvPr>
            <p:cNvSpPr txBox="1"/>
            <p:nvPr/>
          </p:nvSpPr>
          <p:spPr>
            <a:xfrm>
              <a:off x="343912" y="6454768"/>
              <a:ext cx="96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SoSe 22</a:t>
              </a:r>
              <a:endParaRPr lang="de-DE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8955EE-A352-4577-8E53-358B0F11811E}"/>
                </a:ext>
              </a:extLst>
            </p:cNvPr>
            <p:cNvSpPr txBox="1"/>
            <p:nvPr/>
          </p:nvSpPr>
          <p:spPr>
            <a:xfrm>
              <a:off x="4012708" y="6476042"/>
              <a:ext cx="303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Gruppe 6: Gil Baram, Afaque Jajja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E35504-2AF5-494C-8337-54FE7CFC70EF}"/>
                </a:ext>
              </a:extLst>
            </p:cNvPr>
            <p:cNvSpPr txBox="1"/>
            <p:nvPr/>
          </p:nvSpPr>
          <p:spPr>
            <a:xfrm>
              <a:off x="7874493" y="6500935"/>
              <a:ext cx="43855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DSCB450  </a:t>
              </a:r>
              <a:r>
                <a:rPr lang="de-DE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Analyse von Prozess- und Produktdaten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4A8C096-03CE-464C-8FE6-5CF2F5EE76FE}"/>
              </a:ext>
            </a:extLst>
          </p:cNvPr>
          <p:cNvSpPr txBox="1"/>
          <p:nvPr/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307DD3A-8B76-4903-9E3F-F363D843ADA9}" type="slidenum">
              <a:rPr/>
              <a:t>7</a:t>
            </a:fld>
            <a:endParaRPr lang="de-DE" sz="2000" b="0" i="0" u="none" strike="noStrike" kern="1200" cap="none" spc="0" baseline="0">
              <a:solidFill>
                <a:srgbClr val="FEFFFF"/>
              </a:solidFill>
              <a:uFillTx/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3424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01BD4-5755-9F4B-9F51-2997F3ADEF07}"/>
              </a:ext>
            </a:extLst>
          </p:cNvPr>
          <p:cNvSpPr txBox="1"/>
          <p:nvPr/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307DD3A-8B76-4903-9E3F-F363D843ADA9}" type="slidenum">
              <a:t>8</a:t>
            </a:fld>
            <a:endParaRPr lang="de-DE" sz="2000" b="0" i="0" u="none" strike="noStrike" kern="1200" cap="none" spc="0" baseline="0">
              <a:solidFill>
                <a:srgbClr val="FEFFFF"/>
              </a:solidFill>
              <a:uFillTx/>
              <a:latin typeface="Century Gothic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5B8654-9DFF-F981-678E-613A1ABA0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704" y="1350600"/>
            <a:ext cx="9432591" cy="464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5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0C171A-9151-40B7-A8CC-E4BB64B3ECA0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719691" y="263383"/>
                <a:ext cx="10515600" cy="2897184"/>
              </a:xfrm>
            </p:spPr>
            <p:txBody>
              <a:bodyPr/>
              <a:lstStyle/>
              <a:p>
                <a:pPr lvl="0"/>
                <a:r>
                  <a:rPr lang="en-IL">
                    <a:latin typeface="Cambria Math" panose="02040503050406030204" pitchFamily="18" charset="0"/>
                    <a:ea typeface="Cambria Math" panose="02040503050406030204" pitchFamily="18" charset="0"/>
                  </a:rPr>
                  <a:t>Emission of CO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B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B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de-B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L">
                    <a:latin typeface="Cambria Math" panose="02040503050406030204" pitchFamily="18" charset="0"/>
                    <a:ea typeface="Cambria Math" panose="02040503050406030204" pitchFamily="18" charset="0"/>
                  </a:rPr>
                  <a:t>during years 2011-2015</a:t>
                </a:r>
                <a:br>
                  <a:rPr lang="en-IL"/>
                </a:br>
                <a:br>
                  <a:rPr lang="en-IL" sz="2000"/>
                </a:br>
                <a:r>
                  <a:rPr lang="en-IL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 measurement of CO: 2,37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de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𝑚𝑔</m:t>
                        </m:r>
                      </m:num>
                      <m:den>
                        <m:sSup>
                          <m:sSupPr>
                            <m:ctrlPr>
                              <a:rPr lang="de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L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IL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de-BE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IL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IL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 measurement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B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BE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IL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65,3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de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𝑚𝑔</m:t>
                        </m:r>
                      </m:num>
                      <m:den>
                        <m:sSup>
                          <m:sSupPr>
                            <m:ctrlPr>
                              <a:rPr lang="de-B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L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IL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de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20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0C171A-9151-40B7-A8CC-E4BB64B3ECA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19691" y="263383"/>
                <a:ext cx="10515600" cy="2897184"/>
              </a:xfrm>
              <a:blipFill>
                <a:blip r:embed="rId2"/>
                <a:stretch>
                  <a:fillRect l="-1739" t="-31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AE1EB3EF-9EEB-4520-ADD3-D6E6994F2BE0}"/>
              </a:ext>
            </a:extLst>
          </p:cNvPr>
          <p:cNvGrpSpPr/>
          <p:nvPr/>
        </p:nvGrpSpPr>
        <p:grpSpPr>
          <a:xfrm>
            <a:off x="343912" y="6454768"/>
            <a:ext cx="11916151" cy="384721"/>
            <a:chOff x="343912" y="6454768"/>
            <a:chExt cx="11916151" cy="38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516234-7462-4813-84E3-988B46096843}"/>
                </a:ext>
              </a:extLst>
            </p:cNvPr>
            <p:cNvSpPr txBox="1"/>
            <p:nvPr/>
          </p:nvSpPr>
          <p:spPr>
            <a:xfrm>
              <a:off x="343912" y="6454768"/>
              <a:ext cx="96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SoSe 22</a:t>
              </a:r>
              <a:endParaRPr lang="de-DE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B06968-A565-469A-81F6-3AF95984294A}"/>
                </a:ext>
              </a:extLst>
            </p:cNvPr>
            <p:cNvSpPr txBox="1"/>
            <p:nvPr/>
          </p:nvSpPr>
          <p:spPr>
            <a:xfrm>
              <a:off x="4012708" y="6476042"/>
              <a:ext cx="3034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Gruppe 6: Gil Baram, Afaque Jajja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T Pressura Mono Greek Bold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E9B985-1B9D-4B36-B2DE-D60F693D9B08}"/>
                </a:ext>
              </a:extLst>
            </p:cNvPr>
            <p:cNvSpPr txBox="1"/>
            <p:nvPr/>
          </p:nvSpPr>
          <p:spPr>
            <a:xfrm>
              <a:off x="7874493" y="6500935"/>
              <a:ext cx="43855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L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DSCB450  </a:t>
              </a:r>
              <a:r>
                <a:rPr lang="de-DE" sz="160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T Pressura Mono Greek Bold"/>
                </a:rPr>
                <a:t>Analyse von Prozess- und Produktdaten</a:t>
              </a:r>
              <a:endParaRPr lang="de-DE" sz="16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A30DF506-F14F-4B7F-93FB-DAE06C46B437}"/>
              </a:ext>
            </a:extLst>
          </p:cNvPr>
          <p:cNvSpPr txBox="1"/>
          <p:nvPr/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307DD3A-8B76-4903-9E3F-F363D843ADA9}" type="slidenum">
              <a:t>9</a:t>
            </a:fld>
            <a:endParaRPr lang="de-DE" sz="2000" b="0" i="0" u="none" strike="noStrike" kern="1200" cap="none" spc="0" baseline="0">
              <a:solidFill>
                <a:srgbClr val="FEFFFF"/>
              </a:solidFill>
              <a:uFillTx/>
              <a:latin typeface="Century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9CB89-3DE3-47A0-9348-68E7C797F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3" y="2148396"/>
            <a:ext cx="10630269" cy="35434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_Präsentation" id="{D466B05D-16A8-44E3-8E54-66D657B7B1D4}" vid="{81EED2E9-14F1-4452-840B-D47ACA5D74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902</Words>
  <Application>Microsoft Office PowerPoint</Application>
  <PresentationFormat>Breitbild</PresentationFormat>
  <Paragraphs>191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31" baseType="lpstr">
      <vt:lpstr>Arial</vt:lpstr>
      <vt:lpstr>Calibri</vt:lpstr>
      <vt:lpstr>Cambria Math</vt:lpstr>
      <vt:lpstr>Century Gothic</vt:lpstr>
      <vt:lpstr>Consolas</vt:lpstr>
      <vt:lpstr>Constantia</vt:lpstr>
      <vt:lpstr>Georgia</vt:lpstr>
      <vt:lpstr>GT Pressura Mono Greek Bold</vt:lpstr>
      <vt:lpstr>Roboto</vt:lpstr>
      <vt:lpstr>Times New Roman</vt:lpstr>
      <vt:lpstr>Wingdings 3</vt:lpstr>
      <vt:lpstr>Wisp</vt:lpstr>
      <vt:lpstr>Analyse von Prozess- und Produktdaten DSCB450</vt:lpstr>
      <vt:lpstr>Contents</vt:lpstr>
      <vt:lpstr>Data Preparation</vt:lpstr>
      <vt:lpstr>Feature Selection Criteria</vt:lpstr>
      <vt:lpstr>CEN/TS 17198:2018 Stationary source emissions - Predictive Emission Monitoring Systems (PEMS) - Applicability, execution and quality assurance </vt:lpstr>
      <vt:lpstr>Uncertainty Check of NOX Emission</vt:lpstr>
      <vt:lpstr>Uncertainty Check of NOX Emission</vt:lpstr>
      <vt:lpstr>PowerPoint-Präsentation</vt:lpstr>
      <vt:lpstr>Emission of CO and NO_X  during years 2011-2015  Average measurement of CO: 2,37 mg∕m^3    Average measurement of NO_X : 65,3 mg∕m^3   </vt:lpstr>
      <vt:lpstr>Prediction</vt:lpstr>
      <vt:lpstr>Model trained on data from 2011-2013 to predict CO emissions</vt:lpstr>
      <vt:lpstr>Plotting true values against predicted values</vt:lpstr>
      <vt:lpstr>Plotting true values against predicted values</vt:lpstr>
      <vt:lpstr>Model trained on data from 2011-2013 to predict NO_X emissions</vt:lpstr>
      <vt:lpstr>Plotting true values against predicted values</vt:lpstr>
      <vt:lpstr>Using in case of sensor failure (CO)</vt:lpstr>
      <vt:lpstr>Using in case of sensor failure (NO_X  )</vt:lpstr>
      <vt:lpstr>Streamlit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von Prozess- und Produktdaten DSCB450</dc:title>
  <dc:creator>Gil Baram</dc:creator>
  <cp:lastModifiedBy>Gil Baram</cp:lastModifiedBy>
  <cp:revision>6</cp:revision>
  <dcterms:created xsi:type="dcterms:W3CDTF">2022-03-30T10:47:24Z</dcterms:created>
  <dcterms:modified xsi:type="dcterms:W3CDTF">2022-07-06T07:42:20Z</dcterms:modified>
</cp:coreProperties>
</file>