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58" r:id="rId14"/>
    <p:sldId id="267" r:id="rId15"/>
    <p:sldId id="271" r:id="rId16"/>
    <p:sldId id="272" r:id="rId17"/>
    <p:sldId id="270" r:id="rId18"/>
  </p:sldIdLst>
  <p:sldSz cx="10080625" cy="5670550"/>
  <p:notesSz cx="7559675" cy="10691813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B0515A-CBCD-48A6-8158-C88A3AA4C6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DC90B-712D-44A4-A766-A351E81C2A2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1FE3-F517-44D9-8038-C3CE898CDEF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E133B-6AC2-4089-80E6-ED9B1FDD10A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F4CFC3-63CA-4F2B-AAC0-DD4DDEF6F881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8549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3734-4B14-4CCA-A50F-483490DBE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822530-F374-4118-A87C-DB2422EF74B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296A3CF-309E-40CE-AE26-4326992093D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E883-14A9-4254-98AB-8B19088A966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4D9F-757F-45EC-B60D-211575EDF0B5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7E41-92C3-4C2E-A881-A67A1FA7FF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6820FC52-0DD8-47E2-B63A-5C8BAF7C76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6EB30-5CF3-48A6-9F5A-39EBF69E84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2074EB3-0865-4E93-8FE3-23162FE7B2C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3F710-808C-4D4B-AF9D-A96052F9D3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C3D9F-71A6-4882-A494-1926527DC3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F99F-DE3E-4EBE-B400-3F4450D3C6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13F59C-F492-42A8-9A63-873B7165301E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EFF46-4571-408F-9153-61889B8631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E5B02-CDAE-4F40-8825-22AA97D364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AE048-B10E-4979-B1A3-FDFDB3BF13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B6EBC4-A92D-4097-8D11-D6D8B73C1A0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C00575-7EC7-4F31-AF19-D37D589FFD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B6FF9-A4DB-4024-950B-48142C2E7B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B6F3A-4E45-4138-A730-BA6620FFCA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7F24A8-0B4A-4368-94BC-5281EE392819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AC260A-7ABE-44D9-8335-B1F1362E09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86504-6A83-4723-84FF-29EC8D311C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15777-F54F-4FD4-AB63-750F9A4D95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7BE8513-A98E-4790-94AD-B67447606F30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137CF-64AA-4785-9A3B-63AE86B7BC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1838C-25D3-46C3-BA66-99D02A3374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CA72-DFCC-4106-A310-E08ED438BB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5E83C66-0694-4544-BD91-EADF32C90FC3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ED255-4A68-417A-BF21-26FF0675B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66336-F57D-4F4D-AD3C-EFE78C9247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720725" y="900113"/>
            <a:ext cx="6119813" cy="34417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820FC52-0DD8-47E2-B63A-5C8BAF7C768B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0728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1580-FFA5-428A-AA4D-1DA2A9AF9F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458A130-D760-4692-8FC7-2095F49C3343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84D80-24CA-41C0-B712-B53B5353F8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3EC88-A73C-4D1E-863B-BEDE07F23B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8E18-4003-403D-9FB3-CB846CA251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A8864F-BC8F-499C-A66F-F00DD9A3F854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9BB2D-77EC-4B52-B802-8A3BA964BB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A1748-F867-4515-958C-F8D16C65E9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29A0B-B990-475E-BB39-B3DF7BE285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809C97A-79F8-49CB-9E2D-A033C917132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68C4E-A7C1-4963-9D34-95FFE7F06D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AAD16-7AB7-449C-A230-391C57F516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0D745-4432-4432-8885-A9DBB43743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9A491C2-E078-4707-97AD-458B5F417A9C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51EEE-3277-473A-B03A-0ADA529522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300C1-0A0A-4351-AC32-2ED949BF5D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D7536-4832-49CC-B6DA-1F77E9F82F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79B63E6-F0EE-4D63-9B25-4EF25D3D96A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61781-7357-4650-B4E4-832A026C38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E5FE9-0078-4140-96B6-3F78B601DB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CB5A-5D81-47AF-AF30-A0C8C7D397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F76F926-1674-43D2-8BB6-C6700BEE253D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D1E05-59A6-461C-994E-266BAD3CA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9CB8F-ED0B-4E9C-B89F-07467534BD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E466-E381-4CAD-85C7-7F7E5DC8BF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6C63A72-32D3-4410-A1FB-9F08FAADEB8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78ED7-E354-4D10-8F9E-3181C5B839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7242B-3DEF-4B61-B37A-270445B57D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E04C-7D12-4E5E-89C9-FCF0C3282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AE0F887-042C-4690-A6B8-0F17001603D6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6A022-24E7-465F-BF4C-7CE889F14DB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DAEFE-B913-4DA3-A271-26CB0A0792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A31BE-889A-41E8-8FAE-A2D1626634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85E772-7A67-4737-8BCE-E839D75B737B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2DEE-98AE-4AFC-B6DE-0D5BBF4997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10919-167A-4FD2-A3C1-BCAFCA84A3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4708-F52B-4388-B723-EB9106D81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EC0D-F0C5-4976-909A-10C26D64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3F64-DFAC-41DD-9EDD-DFD497DE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50F1-5BA9-4050-9398-A7B1743B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72A0-E634-45F6-BBF8-7AA7D564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B4611F-5E64-49D8-AEC2-49494552D1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E1AB-0E85-46F8-9726-87656114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9C04C-7DF8-48DA-AA04-750BDD83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E0C9-F90F-4C3B-8C87-76291EAA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5AA6-C741-4885-B08E-7A859340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76CA-8DAC-4794-9CF4-83824C36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8F058A-47FA-460D-BB58-373C1DD7E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98A2B-BB36-4706-AF4D-A67C643B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15900"/>
            <a:ext cx="2266950" cy="4440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3466-E693-47F1-935C-A2E6AECE2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15900"/>
            <a:ext cx="6653212" cy="4440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EE0-1F6F-4D75-B1EB-1BCD018D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0D68F-7BA4-45A9-A9FA-469EC1FF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C1D5-9FE4-4A38-A49B-59F9AB61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F5A22F-7853-4F71-8700-B33C2D127AE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BA4C-74CF-4787-B5F0-D7AEE10B6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C22D-01EF-4806-8C19-D82E9CC47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F9BB4-D9B3-4C24-8362-A123E6B8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A160-5C6F-4799-A5E1-78DE8DA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9BCD-6680-4CB0-A098-0222C6BD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A6BFE-B253-45D7-851F-B052568571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0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24C8-B414-4216-9853-113C603C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9B595-DFB6-47E2-87DF-ED525985C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FE2E-A0B4-4D98-BB5E-E1997211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15C4-3284-4682-8D70-F4364B7B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88EF-BCCF-4102-A552-50281AAB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76EEC1-0AF6-4AFE-8883-906A32E1E8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AD71-74A6-4FF6-8C21-4A5CDFF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6FA4-8BAF-4183-A3DC-E72F01DE8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68425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9751-C7A7-40AB-AB6B-2DA34F026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68425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E7828-AC33-457B-AFB7-A2D11BA8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4BF58-F7CD-46A6-B4B8-0C99C709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B6D7C-50A4-410F-A60B-E1629A60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BBF6AF-EA42-45D1-9FCA-0443519198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31D5-568F-4AD3-A803-28A1DC65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61EE5-E9B9-495D-AF32-A0237D7AE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2C95-4290-4271-A689-D3C366BF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B6CD0-D30D-4237-B84E-886F0F60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80FFE-DCB0-42F5-BB5A-3366E4BAA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5423C-A618-42BC-8DE7-6946CDD5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F16D7-770F-4261-8816-11C2856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17FC-C13D-4943-A80E-3922E298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70A857-EDFB-41DD-9B8A-AD85DBE66A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0002-9BD7-43A4-AC86-AE862F5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9C571-E751-4281-9722-69F10FB5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4B3A8-7B62-4A43-A21F-ADD567D9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1818E-1C26-4E13-AF52-5D0181BD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4AB83D-53C5-46FF-9026-3802B85E03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0EFBB-08F2-404F-BCD2-95B0A3DFB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E48BC-C9E5-4B99-8727-2C0D4C9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916E8-0B0F-4571-81C9-7425D16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58E7C-038F-4178-AB2C-6BCC0A398A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9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6681-055C-4A6C-BF05-C47B6728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1B89-B760-4A1A-A20B-FE134A487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EE6E-5524-4ECD-AD39-9D231552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56AA-15EA-4656-9B9F-BA891133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4BA-9EE0-4E01-84CB-AB2FFECD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1820-F57F-43BE-8EDF-894E7C03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0B0F07-ED2E-4FE6-B37D-C78CD2A9E8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1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61D0-958A-43A6-9E80-5C93CD28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492AA-C3DB-496D-880E-3E4C6F115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CA5B-D35C-49AE-8A70-F5845A1CF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2520-D611-48AE-B4C0-8787C2DA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5126D-FCB8-49AF-A6EB-864AF773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29851-81F4-4A8C-BC83-08F11034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E4F40A-1B87-413D-91B7-EC9649F524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גרפיקה 1">
            <a:extLst>
              <a:ext uri="{FF2B5EF4-FFF2-40B4-BE49-F238E27FC236}">
                <a16:creationId xmlns:a16="http://schemas.microsoft.com/office/drawing/2014/main" id="{895C1395-F9E6-4091-8B7B-088722447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>
          <a:xfrm>
            <a:off x="-58320" y="81000"/>
            <a:ext cx="7794360" cy="1205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22B71208-154E-49CE-89AD-309ACA2AF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E4C09-7EDE-4C00-8407-63F9AD1B8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68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20A86-1D38-4116-AEEA-28CEDB462C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28581-C402-46C4-AC13-D0252FC173E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B2C76-418B-42B0-B60C-1E125047A2D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9E3C5836-1738-4161-BD46-F4B86300763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3570" b="0" i="0" u="none" strike="noStrike" kern="1200">
          <a:ln>
            <a:noFill/>
          </a:ln>
          <a:solidFill>
            <a:srgbClr val="FFFFFF"/>
          </a:solidFill>
          <a:latin typeface="Liberation Sans" pitchFamily="34"/>
        </a:defRPr>
      </a:lvl1pPr>
    </p:titleStyle>
    <p:bodyStyle>
      <a:lvl1pPr marL="0" marR="0" indent="0" hangingPunct="0">
        <a:spcBef>
          <a:spcPts val="0"/>
        </a:spcBef>
        <a:spcAft>
          <a:spcPts val="1148"/>
        </a:spcAft>
        <a:tabLst/>
        <a:defRPr lang="en-US" sz="2600" b="0" i="0" u="none" strike="noStrike" kern="1200">
          <a:ln>
            <a:noFill/>
          </a:ln>
          <a:latin typeface="Liberatio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9182-D722-40F3-ADF0-5F14228C66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“</a:t>
            </a:r>
            <a:r>
              <a:rPr lang="en-US" dirty="0" err="1">
                <a:cs typeface="Tahoma" pitchFamily="2"/>
              </a:rPr>
              <a:t>Animemebers</a:t>
            </a:r>
            <a:r>
              <a:rPr lang="en-US" dirty="0">
                <a:cs typeface="Tahoma" pitchFamily="2"/>
              </a:rPr>
              <a:t>” data &amp;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53DE-466B-4BC9-BB85-8AB302C9873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14925" y="1250013"/>
            <a:ext cx="9072000" cy="3288239"/>
          </a:xfrm>
        </p:spPr>
        <p:txBody>
          <a:bodyPr anchor="ctr">
            <a:normAutofit lnSpcReduction="10000"/>
          </a:bodyPr>
          <a:lstStyle/>
          <a:p>
            <a:pPr lvl="0" algn="ctr"/>
            <a:r>
              <a:rPr lang="en-US" sz="3200" dirty="0">
                <a:latin typeface="Liberation Sans" pitchFamily="18"/>
                <a:cs typeface="Tahoma" pitchFamily="2"/>
              </a:rPr>
              <a:t>Data collection (CRAWLER), EDA visualization and predictive models (machine learning)</a:t>
            </a:r>
          </a:p>
          <a:p>
            <a:pPr lvl="0" algn="l"/>
            <a:endParaRPr lang="en-US" sz="3200" dirty="0">
              <a:latin typeface="Liberation Sans" pitchFamily="18"/>
              <a:cs typeface="Tahoma" pitchFamily="2"/>
            </a:endParaRPr>
          </a:p>
          <a:p>
            <a:pPr lvl="0" algn="l"/>
            <a:r>
              <a:rPr lang="en-US" sz="3200" dirty="0">
                <a:latin typeface="Liberation Sans" pitchFamily="18"/>
                <a:cs typeface="Tahoma" pitchFamily="2"/>
              </a:rPr>
              <a:t>Gil </a:t>
            </a:r>
            <a:r>
              <a:rPr lang="en-US" sz="3200" dirty="0" err="1">
                <a:latin typeface="Liberation Sans" pitchFamily="18"/>
                <a:cs typeface="Tahoma" pitchFamily="2"/>
              </a:rPr>
              <a:t>Shevach</a:t>
            </a:r>
            <a:r>
              <a:rPr lang="en-US" sz="3200" dirty="0">
                <a:latin typeface="Liberation Sans" pitchFamily="18"/>
                <a:cs typeface="Tahoma" pitchFamily="2"/>
              </a:rPr>
              <a:t>                  313193617</a:t>
            </a:r>
          </a:p>
          <a:p>
            <a:pPr algn="l"/>
            <a:r>
              <a:rPr lang="en-US" sz="3200" dirty="0">
                <a:latin typeface="Liberation Sans" pitchFamily="18"/>
                <a:cs typeface="Tahoma" pitchFamily="2"/>
              </a:rPr>
              <a:t>Daniel Shepelev           207056037</a:t>
            </a:r>
          </a:p>
          <a:p>
            <a:pPr lvl="0" algn="l"/>
            <a:r>
              <a:rPr lang="he-IL" sz="3200" dirty="0">
                <a:latin typeface="Liberation Sans" pitchFamily="18"/>
                <a:cs typeface="Tahoma" pitchFamily="2"/>
              </a:rPr>
              <a:t>  </a:t>
            </a:r>
            <a:endParaRPr lang="en-US" sz="3200" dirty="0">
              <a:latin typeface="Liberation Sans" pitchFamily="18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EA82-B72C-4814-9174-54F1E00B3A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sz="3600" dirty="0">
                <a:latin typeface="Liberation Sans" pitchFamily="18"/>
                <a:cs typeface="Tahoma" pitchFamily="2"/>
              </a:rPr>
              <a:t>Predictive models</a:t>
            </a:r>
            <a:endParaRPr lang="en-US" dirty="0">
              <a:cs typeface="Tahoma" pitchFamily="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075F-C11B-48A6-984E-69E6EE4D17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68000"/>
            <a:ext cx="9072000" cy="4140523"/>
          </a:xfrm>
        </p:spPr>
        <p:txBody>
          <a:bodyPr/>
          <a:lstStyle/>
          <a:p>
            <a:pPr lvl="0">
              <a:buSzPct val="45000"/>
            </a:pPr>
            <a:r>
              <a:rPr lang="en-US" dirty="0">
                <a:cs typeface="Tahoma" pitchFamily="2"/>
              </a:rPr>
              <a:t>We have used three types of machine learning models</a:t>
            </a:r>
            <a:r>
              <a:rPr lang="he-IL" dirty="0">
                <a:cs typeface="Tahoma" pitchFamily="2"/>
              </a:rPr>
              <a:t>  :</a:t>
            </a:r>
            <a:endParaRPr lang="en-US" dirty="0">
              <a:cs typeface="Tahoma" pitchFamily="2"/>
            </a:endParaRPr>
          </a:p>
          <a:p>
            <a:pPr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 KNN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 Decision Tree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 Linear Regression</a:t>
            </a:r>
          </a:p>
          <a:p>
            <a:pPr lvl="0">
              <a:buSzPct val="45000"/>
            </a:pPr>
            <a:endParaRPr lang="en-US" dirty="0">
              <a:cs typeface="Tahoma" pitchFamily="2"/>
            </a:endParaRPr>
          </a:p>
          <a:p>
            <a:pPr lvl="0">
              <a:buSzPct val="45000"/>
            </a:pPr>
            <a:r>
              <a:rPr lang="en-US" dirty="0">
                <a:cs typeface="Tahoma" pitchFamily="2"/>
              </a:rPr>
              <a:t>For each model we </a:t>
            </a:r>
            <a:r>
              <a:rPr lang="en-US" dirty="0" err="1">
                <a:cs typeface="Tahoma" pitchFamily="2"/>
              </a:rPr>
              <a:t>splitted</a:t>
            </a:r>
            <a:r>
              <a:rPr lang="en-US" dirty="0">
                <a:cs typeface="Tahoma" pitchFamily="2"/>
              </a:rPr>
              <a:t> the data to 80% train for model fitting and 20% test for predictions.</a:t>
            </a:r>
          </a:p>
          <a:p>
            <a:pPr lvl="0">
              <a:buSzPct val="45000"/>
            </a:pPr>
            <a:endParaRPr lang="en-US" dirty="0">
              <a:cs typeface="Tahoma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3A8E-562A-474F-8C51-4875FC7CDAE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KNN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ED9B-C37F-4E2D-A83D-FCD8095050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cs typeface="Tahoma" pitchFamily="2"/>
              </a:rPr>
              <a:t>We have used the KNN method to create classification model for feature “source” using grid search to identify best K parameter.</a:t>
            </a:r>
          </a:p>
          <a:p>
            <a:pPr lvl="0"/>
            <a:r>
              <a:rPr lang="en-US" dirty="0">
                <a:cs typeface="Tahoma" pitchFamily="2"/>
              </a:rPr>
              <a:t> </a:t>
            </a:r>
            <a:endParaRPr lang="he-IL" dirty="0">
              <a:cs typeface="Tahoma" pitchFamily="2"/>
            </a:endParaRPr>
          </a:p>
          <a:p>
            <a:pPr lvl="0"/>
            <a:endParaRPr lang="he-IL" dirty="0">
              <a:cs typeface="Tahoma" pitchFamily="2"/>
            </a:endParaRPr>
          </a:p>
          <a:p>
            <a:pPr lvl="0"/>
            <a:r>
              <a:rPr lang="en-US" dirty="0">
                <a:cs typeface="Tahoma" pitchFamily="2"/>
              </a:rPr>
              <a:t>And through feature manipulation improved our accuracy by 0.02 </a:t>
            </a:r>
            <a:r>
              <a:rPr lang="he-IL" dirty="0">
                <a:cs typeface="Tahoma" pitchFamily="2"/>
              </a:rPr>
              <a:t> </a:t>
            </a:r>
            <a:r>
              <a:rPr lang="en-US" dirty="0">
                <a:cs typeface="Tahoma" pitchFamily="2"/>
              </a:rPr>
              <a:t>and F1 by 0.03</a:t>
            </a:r>
            <a:endParaRPr lang="he-IL" dirty="0">
              <a:cs typeface="Tahoma" pitchFamily="2"/>
            </a:endParaRPr>
          </a:p>
          <a:p>
            <a:pPr lvl="0"/>
            <a:endParaRPr lang="en-US" dirty="0">
              <a:cs typeface="Tahoma" pitchFamily="2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E74D2A9-97E4-4358-A9BF-D3405B05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49" y="2544779"/>
            <a:ext cx="2628900" cy="82867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D374EE1-8487-4A9F-B6D4-F3BB486A9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99" y="4448376"/>
            <a:ext cx="26670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30A7-BD2B-404C-87EE-999956406C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B235-16CC-42E4-BCA1-1A81222CC4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3200" y="1368000"/>
            <a:ext cx="9072000" cy="3288239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>
                <a:cs typeface="Tahoma" pitchFamily="2"/>
              </a:rPr>
              <a:t>We have tried to use decision tree method to improve the scores.</a:t>
            </a:r>
          </a:p>
          <a:p>
            <a:pPr lvl="0"/>
            <a:r>
              <a:rPr lang="en-US" dirty="0">
                <a:cs typeface="Tahoma" pitchFamily="2"/>
              </a:rPr>
              <a:t>We used grid search to determine depth and samples split parameters with scores:</a:t>
            </a:r>
          </a:p>
          <a:p>
            <a:pPr lvl="0"/>
            <a:endParaRPr lang="en-US" dirty="0">
              <a:cs typeface="Tahoma" pitchFamily="2"/>
            </a:endParaRPr>
          </a:p>
          <a:p>
            <a:pPr lvl="0"/>
            <a:endParaRPr lang="en-US" dirty="0">
              <a:cs typeface="Tahoma" pitchFamily="2"/>
            </a:endParaRPr>
          </a:p>
          <a:p>
            <a:pPr lvl="0"/>
            <a:r>
              <a:rPr lang="en-US" dirty="0">
                <a:cs typeface="Tahoma" pitchFamily="2"/>
              </a:rPr>
              <a:t>For validation we used random forest with grid search to determined number of estimators. 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7C96A67-CA50-4D42-B985-12E6B26D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" y="2750624"/>
            <a:ext cx="5048250" cy="84772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BE1E422-D113-43A5-9218-D359E2743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99" y="4606825"/>
            <a:ext cx="3314700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9F8E-4A60-4EFB-A42A-C3B108FD0A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55-B9F4-4649-92D1-8CA304B77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>
                <a:cs typeface="Tahoma" pitchFamily="2"/>
              </a:rPr>
              <a:t>Through random forest we have extracted the features with the most weights:  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2EFA7B8-7CC3-4DB0-9847-5603005C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229" y="1762432"/>
            <a:ext cx="2285540" cy="3856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4A54-0FDE-4FFC-834E-F031470300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0D54-CB36-4BF3-88CE-9AF69C68A8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8999" y="1554479"/>
            <a:ext cx="9072000" cy="328823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cs typeface="Tahoma" pitchFamily="2"/>
              </a:rPr>
              <a:t>We have used the “members” against all the other features </a:t>
            </a:r>
          </a:p>
          <a:p>
            <a:pPr lvl="0"/>
            <a:r>
              <a:rPr lang="en-US" dirty="0">
                <a:cs typeface="Tahoma" pitchFamily="2"/>
              </a:rPr>
              <a:t>Given all features, the regression </a:t>
            </a:r>
          </a:p>
          <a:p>
            <a:pPr lvl="0"/>
            <a:r>
              <a:rPr lang="en-US" dirty="0">
                <a:cs typeface="Tahoma" pitchFamily="2"/>
              </a:rPr>
              <a:t>explains  54% of the member’s variance.</a:t>
            </a:r>
          </a:p>
          <a:p>
            <a:pPr lvl="0"/>
            <a:r>
              <a:rPr lang="en-US" dirty="0">
                <a:cs typeface="Tahoma" pitchFamily="2"/>
              </a:rPr>
              <a:t>Creating linear regression between all </a:t>
            </a:r>
          </a:p>
          <a:p>
            <a:pPr lvl="0"/>
            <a:r>
              <a:rPr lang="en-US" dirty="0">
                <a:cs typeface="Tahoma" pitchFamily="2"/>
              </a:rPr>
              <a:t>Features against “members” those with the </a:t>
            </a:r>
          </a:p>
          <a:p>
            <a:pPr lvl="0"/>
            <a:r>
              <a:rPr lang="en-US" dirty="0">
                <a:cs typeface="Tahoma" pitchFamily="2"/>
              </a:rPr>
              <a:t>greatest r2 were score and popularity. </a:t>
            </a:r>
          </a:p>
          <a:p>
            <a:pPr lvl="0"/>
            <a:r>
              <a:rPr lang="en-US" dirty="0">
                <a:cs typeface="Tahoma" pitchFamily="2"/>
              </a:rPr>
              <a:t>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2CEFC4C-E0FA-40CF-9139-889FB7AC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350" y="2165760"/>
            <a:ext cx="3419475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D8FE15-AA5A-4620-B8F7-E0E565502C73}"/>
              </a:ext>
            </a:extLst>
          </p:cNvPr>
          <p:cNvSpPr txBox="1">
            <a:spLocks/>
          </p:cNvSpPr>
          <p:nvPr/>
        </p:nvSpPr>
        <p:spPr>
          <a:xfrm>
            <a:off x="503999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hangingPunct="0">
              <a:tabLst/>
              <a:defRPr lang="en-US" sz="35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34"/>
              </a:defRPr>
            </a:lvl1pPr>
          </a:lstStyle>
          <a:p>
            <a:r>
              <a:rPr lang="en-US">
                <a:cs typeface="Tahoma" pitchFamily="2"/>
              </a:rPr>
              <a:t>Linear Regression</a:t>
            </a:r>
            <a:endParaRPr lang="en-US" dirty="0">
              <a:cs typeface="Tahoma" pitchFamily="2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EA0BD5-7C2B-4268-9FF9-FC503E8F0108}"/>
              </a:ext>
            </a:extLst>
          </p:cNvPr>
          <p:cNvSpPr txBox="1">
            <a:spLocks/>
          </p:cNvSpPr>
          <p:nvPr/>
        </p:nvSpPr>
        <p:spPr>
          <a:xfrm>
            <a:off x="444251" y="1532356"/>
            <a:ext cx="9072000" cy="4051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148"/>
              </a:spcAft>
              <a:tabLst/>
              <a:defRPr lang="en-US" sz="2600" b="0" i="0" u="none" strike="noStrike" kern="1200">
                <a:ln>
                  <a:noFill/>
                </a:ln>
                <a:latin typeface="Liberation Sans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Than we divided our data by “source” and made linear regression against all features by each “source”.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Those were the highest r2 for members divided by “source”.</a:t>
            </a:r>
          </a:p>
          <a:p>
            <a:endParaRPr lang="en-US" dirty="0">
              <a:solidFill>
                <a:sysClr val="windowText" lastClr="000000"/>
              </a:solidFill>
              <a:cs typeface="Tahoma" pitchFamily="2"/>
            </a:endParaRPr>
          </a:p>
          <a:p>
            <a:endParaRPr lang="en-US" dirty="0">
              <a:solidFill>
                <a:sysClr val="windowText" lastClr="000000"/>
              </a:solidFill>
              <a:cs typeface="Tahoma" pitchFamily="2"/>
            </a:endParaRP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And the highest r2 for members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pairs for each “source”.  </a:t>
            </a:r>
          </a:p>
          <a:p>
            <a:endParaRPr lang="en-US" dirty="0">
              <a:solidFill>
                <a:sysClr val="windowText" lastClr="000000"/>
              </a:solidFill>
              <a:cs typeface="Tahoma" pitchFamily="2"/>
            </a:endParaRPr>
          </a:p>
          <a:p>
            <a:endParaRPr lang="en-US" dirty="0">
              <a:solidFill>
                <a:sysClr val="windowText" lastClr="000000"/>
              </a:solidFill>
              <a:cs typeface="Tahoma" pitchFamily="2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5447437-7F2D-448A-82A1-CDBB4D16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1" y="2942152"/>
            <a:ext cx="3470289" cy="107443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613EE04-02EB-4755-BFA7-F0DF62E5E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91" y="3265096"/>
            <a:ext cx="4356659" cy="24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D8FE15-AA5A-4620-B8F7-E0E565502C73}"/>
              </a:ext>
            </a:extLst>
          </p:cNvPr>
          <p:cNvSpPr txBox="1">
            <a:spLocks/>
          </p:cNvSpPr>
          <p:nvPr/>
        </p:nvSpPr>
        <p:spPr>
          <a:xfrm>
            <a:off x="503999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hangingPunct="0">
              <a:tabLst/>
              <a:defRPr lang="en-US" sz="3570" b="0" i="0" u="none" strike="noStrike" kern="1200">
                <a:ln>
                  <a:noFill/>
                </a:ln>
                <a:solidFill>
                  <a:srgbClr val="FFFFFF"/>
                </a:solidFill>
                <a:latin typeface="Liberation Sans" pitchFamily="34"/>
              </a:defRPr>
            </a:lvl1pPr>
          </a:lstStyle>
          <a:p>
            <a:r>
              <a:rPr lang="en-US">
                <a:cs typeface="Tahoma" pitchFamily="2"/>
              </a:rPr>
              <a:t>Linear Regression</a:t>
            </a:r>
            <a:endParaRPr lang="en-US" dirty="0">
              <a:cs typeface="Tahoma" pitchFamily="2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EA0BD5-7C2B-4268-9FF9-FC503E8F0108}"/>
              </a:ext>
            </a:extLst>
          </p:cNvPr>
          <p:cNvSpPr txBox="1">
            <a:spLocks/>
          </p:cNvSpPr>
          <p:nvPr/>
        </p:nvSpPr>
        <p:spPr>
          <a:xfrm>
            <a:off x="444251" y="1532356"/>
            <a:ext cx="9072000" cy="40513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148"/>
              </a:spcAft>
              <a:tabLst/>
              <a:defRPr lang="en-US" sz="2600" b="0" i="0" u="none" strike="noStrike" kern="1200">
                <a:ln>
                  <a:noFill/>
                </a:ln>
                <a:latin typeface="Liberation Sans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After we have seen “popularity” prominence we made a new model excluding “popularity” with greater decrease of r2. 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The highest r2 for members divided by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 “source”.</a:t>
            </a:r>
          </a:p>
          <a:p>
            <a:endParaRPr lang="en-US" dirty="0">
              <a:solidFill>
                <a:sysClr val="windowText" lastClr="000000"/>
              </a:solidFill>
              <a:cs typeface="Tahoma" pitchFamily="2"/>
            </a:endParaRP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And the highest r2 for members pairs for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each “source”.  </a:t>
            </a:r>
          </a:p>
          <a:p>
            <a:r>
              <a:rPr lang="en-US" dirty="0">
                <a:solidFill>
                  <a:sysClr val="windowText" lastClr="000000"/>
                </a:solidFill>
                <a:cs typeface="Tahoma" pitchFamily="2"/>
              </a:rPr>
              <a:t> 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49AC5E5-9AC4-4653-915D-2C21752D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954" y="2396920"/>
            <a:ext cx="3397704" cy="32736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DFCC8D8-79D6-42C6-8C5C-9FA6FF4B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51" y="3491675"/>
            <a:ext cx="5798067" cy="313409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ED77BD1-72EE-4784-B9BC-D78D8BFE8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51" y="5118100"/>
            <a:ext cx="41243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6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3395-CA68-4F93-B263-7B5B966ED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8341-99AB-4DD3-9FCC-70A81EFD59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626" y="1356852"/>
            <a:ext cx="9052329" cy="4166418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By both classification models (KNN &amp; decision tree) accuracy score was roughly 42% which means we can not reliably predict classification of the “source” by all the given features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Generally all the given features explain about 54% of “members” variance. After dividing by “source” we mostly got r2 in range of the general case r2 apart from a couple of sources with r2 &gt; 0.85 . The features that mostly explained the result were “popularity” and “score”. The features that explained the results the least were all the genres (even after excluding “popularity”) apart from 3 cases aforementioned.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66CE-7045-4386-BD96-BB25C55972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Research question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BF060-349D-4D25-9998-E7C375C286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04872"/>
            <a:ext cx="9072000" cy="3288239"/>
          </a:xfrm>
        </p:spPr>
        <p:txBody>
          <a:bodyPr/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What predicts the given animation it’s “source” material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  <a:p>
            <a:pPr rt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What are the variables that predict “members”, does “member” prediction differ between “source”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4452-CC01-4EF3-BB60-A815161E17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collection and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B5B9-BA3F-483D-89E2-7D9A412B27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have used the “Beautiful Soup” library to build a crawler to get our data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All data was saved to “</a:t>
            </a:r>
            <a:r>
              <a:rPr lang="en-US" dirty="0">
                <a:solidFill>
                  <a:schemeClr val="tx1"/>
                </a:solidFill>
                <a:cs typeface="Tahoma" pitchFamily="2"/>
              </a:rPr>
              <a:t>concat_data_mal.csv” </a:t>
            </a:r>
            <a:r>
              <a:rPr lang="en-US" dirty="0">
                <a:cs typeface="Tahoma" pitchFamily="2"/>
              </a:rPr>
              <a:t>(shape of the data frame is 12150 instances and 12 properties) 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Source – https://www.myanimelist.net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57B5-F5C9-4F87-908C-CE014CB28E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handling – duplicates and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9012A-DB01-4461-B28A-1D9C330509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dropped all duplicates rows as each needs to be unique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High miss columns were completely dropped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All missing values of numeric columns approximating a normal distribution were replaces with means 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All missing values of the categorical columns were replaced with modes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Columns “episodes” missing values were replaced with means by “type” classification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841-7BBB-4D9D-9E3A-499EB6A362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Data handling – dealing with list column and outliers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34E37-50C8-4E64-B521-ED95F9B0A5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handled outliers with 1.5 IQR method for each numerical column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In order to be able to work with genre column we had to create Boolean features for each unique genre in all the column list and assigned values accordingly   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removed all the unnecessary columns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4031AE8-0022-4CCE-BC97-FBFA985D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489" y="3377841"/>
            <a:ext cx="3075141" cy="2292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011C-F518-4E6D-8280-ACB3B10B64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EDA – 1D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D368D-6827-4F37-93BB-0BA5546B69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have checked all the columns and examined the way that the data is distributed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2B4E88F-9CA4-4DBD-B928-F2DC333CE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510" y="1855773"/>
            <a:ext cx="4290242" cy="381477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1E538AF-1B90-46FD-B358-846BA52E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4" y="2310611"/>
            <a:ext cx="4387234" cy="2852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02E3-4C48-4DEB-AFE2-75A51CF98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EDA – 2D visualization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1628-1577-4AD0-992D-7998F047B3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than checked all pairs of correlation and P value according to type </a:t>
            </a:r>
            <a:endParaRPr lang="he-IL" dirty="0">
              <a:cs typeface="Tahoma" pitchFamily="2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cs typeface="Tahoma" pitchFamily="2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75A3B7B-1551-435D-934C-19276DE7ED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1868" y="2682874"/>
            <a:ext cx="2150845" cy="215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DF445C1-A9AB-4B64-AF24-E1C6577E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8" y="2232707"/>
            <a:ext cx="4537619" cy="337727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E100199-59C7-4C52-AE31-1D40E3E4E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91" y="1725916"/>
            <a:ext cx="3830490" cy="38840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1B1F-CA41-487B-BBC9-E158EC1E38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EDA – 2D visualization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34FA-6379-4680-9A28-3550E6A52C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have checked the “source” against “type” and “studio” to determine dependency and prevalence by those categories   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5B5B29-544B-4CA0-9F15-99AF5CEF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51" y="2195594"/>
            <a:ext cx="5400474" cy="347495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CDF1F6C-6604-44DD-8F87-C1D4C289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84618"/>
            <a:ext cx="4786767" cy="3474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CBB4-2687-4A2C-B08C-4BA402E300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77840"/>
            <a:ext cx="7020000" cy="1012679"/>
          </a:xfrm>
        </p:spPr>
        <p:txBody>
          <a:bodyPr/>
          <a:lstStyle/>
          <a:p>
            <a:pPr lvl="0"/>
            <a:r>
              <a:rPr lang="en-US" dirty="0">
                <a:cs typeface="Tahoma" pitchFamily="2"/>
              </a:rPr>
              <a:t>EDA – multidimensional visualization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9C01-5966-4C85-A43E-31C3AECCA1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ahoma" pitchFamily="2"/>
              </a:rPr>
              <a:t>We have divided our data by “source” and compared “members” against each variable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3B9CD9-C2AA-4BA9-BBBC-9B51DE9A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06" y="2168010"/>
            <a:ext cx="7005483" cy="35025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736</Words>
  <Application>Microsoft Office PowerPoint</Application>
  <PresentationFormat>מותאם אישית</PresentationFormat>
  <Paragraphs>95</Paragraphs>
  <Slides>17</Slides>
  <Notes>16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Arial</vt:lpstr>
      <vt:lpstr>Calibri</vt:lpstr>
      <vt:lpstr>Liberation Sans</vt:lpstr>
      <vt:lpstr>StarSymbol</vt:lpstr>
      <vt:lpstr>BrightBlue</vt:lpstr>
      <vt:lpstr>“Animemebers” data &amp; prediction</vt:lpstr>
      <vt:lpstr>Research question </vt:lpstr>
      <vt:lpstr>Data collection and source</vt:lpstr>
      <vt:lpstr>Data handling – duplicates and missing data</vt:lpstr>
      <vt:lpstr>Data handling – dealing with list column and outliers</vt:lpstr>
      <vt:lpstr>EDA – 1D visualization</vt:lpstr>
      <vt:lpstr>EDA – 2D visualization </vt:lpstr>
      <vt:lpstr>EDA – 2D visualization   </vt:lpstr>
      <vt:lpstr>EDA – multidimensional visualization </vt:lpstr>
      <vt:lpstr>Predictive models</vt:lpstr>
      <vt:lpstr>KNN</vt:lpstr>
      <vt:lpstr>Decision Tree</vt:lpstr>
      <vt:lpstr>Decision tree</vt:lpstr>
      <vt:lpstr>Linear Regression</vt:lpstr>
      <vt:lpstr>מצגת של PowerPoint‏</vt:lpstr>
      <vt:lpstr>מצגת של PowerPoint‏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creator>Yevgeni</dc:creator>
  <cp:lastModifiedBy>Daniel Shepelev</cp:lastModifiedBy>
  <cp:revision>12</cp:revision>
  <dcterms:created xsi:type="dcterms:W3CDTF">2021-02-18T12:27:44Z</dcterms:created>
  <dcterms:modified xsi:type="dcterms:W3CDTF">2022-01-29T21:40:13Z</dcterms:modified>
</cp:coreProperties>
</file>