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5143500" type="screen16x9"/>
  <p:notesSz cx="6858000" cy="9144000"/>
  <p:embeddedFontLst>
    <p:embeddedFont>
      <p:font typeface="Miriam" panose="020B0502050101010101" pitchFamily="34" charset="-79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534" autoAdjust="0"/>
  </p:normalViewPr>
  <p:slideViewPr>
    <p:cSldViewPr snapToGrid="0">
      <p:cViewPr>
        <p:scale>
          <a:sx n="66" d="100"/>
          <a:sy n="66" d="100"/>
        </p:scale>
        <p:origin x="1930" y="-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template-synta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observabl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JavaScript/New_in_JavaScript/1.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1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Modules help organize an application into cohesive functionality blocks by wrapping components, pipes, directives, and services</a:t>
            </a:r>
          </a:p>
          <a:p>
            <a:endParaRPr lang="en" sz="1100" dirty="0" smtClean="0">
              <a:solidFill>
                <a:srgbClr val="818181"/>
              </a:solidFill>
              <a:highlight>
                <a:srgbClr val="FFFFFF"/>
              </a:highlight>
            </a:endParaRPr>
          </a:p>
          <a:p>
            <a:pPr lvl="2" algn="l" rtl="0"/>
            <a:r>
              <a:rPr lang="en-US" b="1" dirty="0" smtClean="0"/>
              <a:t>declarations</a:t>
            </a:r>
            <a:r>
              <a:rPr lang="en-US" dirty="0" smtClean="0"/>
              <a:t>: The classes that belong to this module and are related to views. There are three classes in Angular that can contain views: components, directives and pipes.</a:t>
            </a:r>
          </a:p>
          <a:p>
            <a:pPr lvl="2" algn="l" rtl="0"/>
            <a:r>
              <a:rPr lang="en-US" b="1" dirty="0" smtClean="0"/>
              <a:t>exports</a:t>
            </a:r>
            <a:r>
              <a:rPr lang="en-US" dirty="0" smtClean="0"/>
              <a:t>: The classes that should be accessible to other modules components.</a:t>
            </a:r>
          </a:p>
          <a:p>
            <a:pPr lvl="2" algn="l" rtl="0"/>
            <a:r>
              <a:rPr lang="en-US" b="1" dirty="0" smtClean="0"/>
              <a:t>imports</a:t>
            </a:r>
            <a:r>
              <a:rPr lang="en-US" dirty="0" smtClean="0"/>
              <a:t>: Modules whose classes are needed by the components of this module.</a:t>
            </a:r>
          </a:p>
          <a:p>
            <a:pPr lvl="2" algn="l" rtl="0"/>
            <a:r>
              <a:rPr lang="en-US" b="1" dirty="0" smtClean="0"/>
              <a:t>providers</a:t>
            </a:r>
            <a:r>
              <a:rPr lang="en-US" dirty="0" smtClean="0"/>
              <a:t>: Services present in one of the modules which are going to be used in the other modules or components. Once a service is included in the providers, it becomes accessible in all parts of that application.</a:t>
            </a:r>
          </a:p>
          <a:p>
            <a:pPr lvl="2" algn="l" rtl="0"/>
            <a:r>
              <a:rPr lang="en-US" b="1" dirty="0" smtClean="0"/>
              <a:t>bootstrap</a:t>
            </a:r>
            <a:r>
              <a:rPr lang="en-US" dirty="0" smtClean="0"/>
              <a:t>: The root component which is the main view of the application. Only the root module has this property and it indicates the component that’s </a:t>
            </a:r>
            <a:r>
              <a:rPr lang="en-US" dirty="0" err="1" smtClean="0"/>
              <a:t>gonna</a:t>
            </a:r>
            <a:r>
              <a:rPr lang="en-US" dirty="0" smtClean="0"/>
              <a:t> be bootstrapped.</a:t>
            </a:r>
          </a:p>
          <a:p>
            <a:pPr lvl="2" algn="l" rtl="0"/>
            <a:r>
              <a:rPr lang="en-US" b="1" dirty="0" err="1" smtClean="0"/>
              <a:t>entryComponents</a:t>
            </a:r>
            <a:r>
              <a:rPr lang="en-US" dirty="0" smtClean="0"/>
              <a:t>: An entry component is any component that Angular loads imperatively, (which means you’re not referencing it in the template), by type.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039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/>
            <a:r>
              <a:rPr lang="en-US" dirty="0" smtClean="0"/>
              <a:t>Components are the most basic building block of an UI and Angular applications. A component controls one or more sections on the screen (what we call views).</a:t>
            </a:r>
          </a:p>
          <a:p>
            <a:pPr lvl="1" algn="l" rtl="0"/>
            <a:r>
              <a:rPr lang="en-US" dirty="0" smtClean="0"/>
              <a:t>A component must belong to an @</a:t>
            </a:r>
            <a:r>
              <a:rPr lang="en-US" dirty="0" err="1" smtClean="0"/>
              <a:t>NgModule</a:t>
            </a:r>
            <a:r>
              <a:rPr lang="en-US" dirty="0" smtClean="0"/>
              <a:t> in order for it to be usable by another component or application</a:t>
            </a:r>
          </a:p>
          <a:p>
            <a:pPr lvl="1" algn="l" rtl="0"/>
            <a:r>
              <a:rPr lang="en-US" dirty="0" smtClean="0"/>
              <a:t>The Component passes data to the view using a process called Data Binding. This is done by Binding the DOM Elements to component properties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n-US" sz="11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Templates are used to define a component view. A template looks like regular HTML, but it also has some differences. Code like *</a:t>
            </a:r>
            <a:r>
              <a:rPr lang="en-US" sz="1100" dirty="0" err="1" smtClean="0">
                <a:solidFill>
                  <a:srgbClr val="818181"/>
                </a:solidFill>
                <a:highlight>
                  <a:srgbClr val="FFFFFF"/>
                </a:highlight>
              </a:rPr>
              <a:t>ngFor</a:t>
            </a:r>
            <a:r>
              <a:rPr lang="en-US" sz="11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, {{hero.name}}, (click), and [hero] uses Angular </a:t>
            </a:r>
            <a:r>
              <a:rPr lang="en-US" sz="1100" u="sng" dirty="0" smtClean="0">
                <a:solidFill>
                  <a:srgbClr val="337AB7"/>
                </a:solidFill>
                <a:highlight>
                  <a:srgbClr val="FFFFFF"/>
                </a:highlight>
                <a:hlinkClick r:id="rId3"/>
              </a:rPr>
              <a:t>template syntax</a:t>
            </a:r>
            <a:r>
              <a:rPr lang="en-US" sz="11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 to enhance HTML markup capabilities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A service is typically a class with a narrow, well-defined purpose. It should do something specific and do it well. The main purpose of Angular Services is sharing resources across components.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Components consume services; that is, you can inject a service into a component, giving the component access to that service class.(this is known as Dependency injection)</a:t>
            </a:r>
            <a:endParaRPr lang="en-US" sz="1200" dirty="0">
              <a:solidFill>
                <a:srgbClr val="81818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947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100" b="0" i="0" u="none" strike="noStrike" cap="all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REACTIVE EXTENSIONS LIBRARY FOR JAVASCRIPT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provides one core type, the 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Observable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satellite types (Observer, Schedulers, Subjects) and operators inspired by 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Array#extras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(map, filter, reduce, every,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to allow handling asynchronous events as collections.</a:t>
            </a:r>
            <a:endParaRPr lang="en-US" sz="1200" u="sng" dirty="0" smtClean="0">
              <a:solidFill>
                <a:srgbClr val="818181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endParaRPr lang="en-US" sz="1200" u="sng" dirty="0" smtClean="0">
              <a:solidFill>
                <a:srgbClr val="818181"/>
              </a:solidFill>
              <a:highlight>
                <a:srgbClr val="FFFFFF"/>
              </a:highlight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200" u="sng" dirty="0" smtClean="0">
                <a:solidFill>
                  <a:srgbClr val="818181"/>
                </a:solidFill>
                <a:highlight>
                  <a:srgbClr val="FFFFFF"/>
                </a:highlight>
              </a:rPr>
              <a:t>Observable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: represents the idea of an </a:t>
            </a:r>
            <a:r>
              <a:rPr lang="en-US" sz="1200" dirty="0" err="1" smtClean="0">
                <a:solidFill>
                  <a:srgbClr val="818181"/>
                </a:solidFill>
                <a:highlight>
                  <a:srgbClr val="FFFFFF"/>
                </a:highlight>
              </a:rPr>
              <a:t>invokable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 collection of future values or events.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200" u="sng" dirty="0" smtClean="0">
                <a:solidFill>
                  <a:srgbClr val="818181"/>
                </a:solidFill>
                <a:highlight>
                  <a:srgbClr val="FFFFFF"/>
                </a:highlight>
              </a:rPr>
              <a:t>Observer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: is a collection of callbacks that knows how to listen to values delivered by the Observable.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200" u="sng" dirty="0" smtClean="0">
                <a:solidFill>
                  <a:srgbClr val="818181"/>
                </a:solidFill>
                <a:highlight>
                  <a:srgbClr val="FFFFFF"/>
                </a:highlight>
              </a:rPr>
              <a:t>Subscription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: represents the execution of an Observable, is primarily useful for cancelling the execution.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200" u="sng" dirty="0" smtClean="0">
                <a:solidFill>
                  <a:srgbClr val="818181"/>
                </a:solidFill>
                <a:highlight>
                  <a:srgbClr val="FFFFFF"/>
                </a:highlight>
              </a:rPr>
              <a:t>Operators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: are pure functions that enable a functional programming style of dealing with collections with operations like map, filter, </a:t>
            </a:r>
            <a:r>
              <a:rPr lang="en-US" sz="1200" dirty="0" err="1" smtClean="0">
                <a:solidFill>
                  <a:srgbClr val="818181"/>
                </a:solidFill>
                <a:highlight>
                  <a:srgbClr val="FFFFFF"/>
                </a:highlight>
              </a:rPr>
              <a:t>concat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, reduce, etc.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200" u="sng" dirty="0" smtClean="0">
                <a:solidFill>
                  <a:srgbClr val="818181"/>
                </a:solidFill>
                <a:highlight>
                  <a:srgbClr val="FFFFFF"/>
                </a:highlight>
              </a:rPr>
              <a:t>Subject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: is the equivalent to an </a:t>
            </a:r>
            <a:r>
              <a:rPr lang="en-US" sz="1200" dirty="0" err="1" smtClean="0">
                <a:solidFill>
                  <a:srgbClr val="818181"/>
                </a:solidFill>
                <a:highlight>
                  <a:srgbClr val="FFFFFF"/>
                </a:highlight>
              </a:rPr>
              <a:t>EventEmitter</a:t>
            </a:r>
            <a:r>
              <a:rPr lang="en-US" sz="1200" dirty="0" smtClean="0">
                <a:solidFill>
                  <a:srgbClr val="818181"/>
                </a:solidFill>
                <a:highlight>
                  <a:srgbClr val="FFFFFF"/>
                </a:highlight>
              </a:rPr>
              <a:t>, and the only way of multicasting a value or event to multiple Observers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endParaRPr lang="en-US" sz="1200" dirty="0" smtClean="0">
              <a:solidFill>
                <a:srgbClr val="81818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05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https://www.learnrxjs.io/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8181"/>
              </a:buClr>
              <a:buSzPts val="1200"/>
              <a:buChar char="●"/>
            </a:pPr>
            <a:r>
              <a:rPr lang="en-US" sz="105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https://rxjs-dev.firebaseapp.com</a:t>
            </a:r>
            <a:endParaRPr lang="en-US" sz="105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036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18181"/>
                </a:solidFill>
              </a:rPr>
              <a:t>Angular apps are created and developed primarily through the Angular CLI (command line interface tool) that helps project creation, adding files, and performing a variety of ongoing development tasks.</a:t>
            </a:r>
          </a:p>
          <a:p>
            <a:pPr marL="0" lvl="0" indent="0" algn="l" rtl="0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18181"/>
                </a:solidFill>
              </a:rPr>
              <a:t>The Angular CLI takes care of configuration and initialization of various libraries. It also helps us adding components, directives, services, </a:t>
            </a:r>
            <a:r>
              <a:rPr lang="en-US" sz="1100" dirty="0" err="1" smtClean="0">
                <a:solidFill>
                  <a:srgbClr val="818181"/>
                </a:solidFill>
              </a:rPr>
              <a:t>etc</a:t>
            </a:r>
            <a:r>
              <a:rPr lang="en-US" sz="1100" dirty="0" smtClean="0">
                <a:solidFill>
                  <a:srgbClr val="818181"/>
                </a:solidFill>
              </a:rPr>
              <a:t>, to already existing Angular applications</a:t>
            </a:r>
            <a:endParaRPr lang="en-US" sz="11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3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18181"/>
                </a:solidFill>
              </a:rPr>
              <a:t> </a:t>
            </a:r>
            <a:endParaRPr lang="en-US" sz="11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1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9553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259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861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968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63785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621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0720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841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018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4742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9330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286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0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359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71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31728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3906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4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342900" rtl="1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143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cli" TargetMode="External"/><Relationship Id="rId5" Type="http://schemas.openxmlformats.org/officeDocument/2006/relationships/hyperlink" Target="https://angular.io/guide/quickstart" TargetMode="External"/><Relationship Id="rId4" Type="http://schemas.openxmlformats.org/officeDocument/2006/relationships/hyperlink" Target="https://rxjs-dev.firebase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AfterContentChecked#ngAfterContentCheck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quickst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QSM Training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May 6, 2019 </a:t>
            </a:r>
            <a:endParaRPr lang="he-IL" dirty="0"/>
          </a:p>
        </p:txBody>
      </p:sp>
      <p:pic>
        <p:nvPicPr>
          <p:cNvPr id="1026" name="Picture 2" descr="https://lh6.googleusercontent.com/qs5x84dsPw8H1z_8APR6DWZhIetbaMkOgjH_psGZPYegdg2hkTv6wz-sCz8ZYetYkjxMqEa2WrImzUCJSb0NzSHl-eaAYGXnGgvwNl6n4c68y07yGs9MSd34gIq3WJRzUN1gzKZPI8CF18Xb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38" y="1441819"/>
            <a:ext cx="2963331" cy="15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>
                <a:hlinkClick r:id="rId3"/>
              </a:rPr>
              <a:t>https://www.learnrxjs.io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 algn="l" rtl="0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rxjs-dev.firebaseapp.com</a:t>
            </a:r>
            <a:endParaRPr lang="en-US" dirty="0"/>
          </a:p>
          <a:p>
            <a:pPr lvl="1" algn="l" rtl="0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angular.io/guide/quickstart</a:t>
            </a:r>
            <a:endParaRPr lang="en-US" dirty="0" smtClean="0"/>
          </a:p>
          <a:p>
            <a:pPr lvl="1" algn="l" rtl="0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angular.io/cli</a:t>
            </a:r>
            <a:r>
              <a:rPr lang="en-US" dirty="0" smtClean="0"/>
              <a:t>  </a:t>
            </a:r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1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Things To Cover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/>
              <a:t>Why Angular?</a:t>
            </a:r>
            <a:endParaRPr lang="en-US" dirty="0"/>
          </a:p>
          <a:p>
            <a:pPr lvl="1" algn="l" rtl="0"/>
            <a:r>
              <a:rPr lang="en-US" dirty="0" smtClean="0"/>
              <a:t>Lifecycle Hooks</a:t>
            </a:r>
            <a:endParaRPr lang="en-US" dirty="0"/>
          </a:p>
          <a:p>
            <a:pPr lvl="1" algn="l" rtl="0"/>
            <a:r>
              <a:rPr lang="en-US" dirty="0"/>
              <a:t>Angular </a:t>
            </a:r>
            <a:r>
              <a:rPr lang="en-US" dirty="0" smtClean="0"/>
              <a:t>Modules</a:t>
            </a:r>
          </a:p>
          <a:p>
            <a:pPr lvl="1" algn="l" rtl="0"/>
            <a:r>
              <a:rPr lang="en-US" dirty="0" smtClean="0"/>
              <a:t>Angular components</a:t>
            </a:r>
          </a:p>
          <a:p>
            <a:pPr lvl="1" algn="l" rtl="0"/>
            <a:r>
              <a:rPr lang="en-US" dirty="0"/>
              <a:t>Angular </a:t>
            </a:r>
            <a:r>
              <a:rPr lang="en-US" dirty="0" smtClean="0"/>
              <a:t>Services</a:t>
            </a:r>
          </a:p>
          <a:p>
            <a:pPr lvl="1" algn="l" rtl="0"/>
            <a:r>
              <a:rPr lang="en-US" dirty="0" err="1" smtClean="0"/>
              <a:t>Rxjs</a:t>
            </a:r>
            <a:endParaRPr lang="en-US" dirty="0"/>
          </a:p>
          <a:p>
            <a:pPr lvl="1" algn="l" rtl="0"/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Why Angular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 fontScale="92500" lnSpcReduction="10000"/>
          </a:bodyPr>
          <a:lstStyle/>
          <a:p>
            <a:pPr lvl="1" algn="l" rtl="0"/>
            <a:r>
              <a:rPr lang="en-US" dirty="0"/>
              <a:t>Angular is recommends using the </a:t>
            </a:r>
            <a:r>
              <a:rPr lang="en-US" dirty="0" err="1"/>
              <a:t>TypeScript</a:t>
            </a:r>
            <a:r>
              <a:rPr lang="en-US" dirty="0"/>
              <a:t> language, which introduces these features:</a:t>
            </a:r>
          </a:p>
          <a:p>
            <a:pPr lvl="2" algn="l" rtl="0"/>
            <a:r>
              <a:rPr lang="en-US" dirty="0"/>
              <a:t>Static Typing</a:t>
            </a:r>
          </a:p>
          <a:p>
            <a:pPr lvl="2" algn="l" rtl="0"/>
            <a:r>
              <a:rPr lang="en-US" dirty="0"/>
              <a:t>Object Oriented Programming based on classes</a:t>
            </a:r>
          </a:p>
          <a:p>
            <a:pPr lvl="2" algn="l" rtl="0"/>
            <a:r>
              <a:rPr lang="en-US" dirty="0"/>
              <a:t>Support reactive programming using </a:t>
            </a:r>
            <a:r>
              <a:rPr lang="en-US" dirty="0" err="1"/>
              <a:t>RxJS</a:t>
            </a:r>
            <a:endParaRPr lang="en-US" dirty="0"/>
          </a:p>
          <a:p>
            <a:pPr lvl="1" algn="l" rtl="0"/>
            <a:r>
              <a:rPr lang="en-US" dirty="0"/>
              <a:t>On top of </a:t>
            </a:r>
            <a:r>
              <a:rPr lang="en-US" dirty="0" err="1"/>
              <a:t>TypeScript</a:t>
            </a:r>
            <a:r>
              <a:rPr lang="en-US" dirty="0"/>
              <a:t> features, Angular also includes the benefits taken from ES6:</a:t>
            </a:r>
          </a:p>
          <a:p>
            <a:pPr lvl="2" algn="l" rtl="0"/>
            <a:r>
              <a:rPr lang="en-US" dirty="0"/>
              <a:t>For/Of loops</a:t>
            </a:r>
          </a:p>
          <a:p>
            <a:pPr lvl="2" algn="l" rtl="0"/>
            <a:r>
              <a:rPr lang="en-US" dirty="0"/>
              <a:t>Improved dependency injection</a:t>
            </a:r>
          </a:p>
          <a:p>
            <a:pPr lvl="2" algn="l" rtl="0"/>
            <a:r>
              <a:rPr lang="en-US" dirty="0"/>
              <a:t>Iterators</a:t>
            </a:r>
          </a:p>
          <a:p>
            <a:pPr lvl="2" algn="l" rtl="0"/>
            <a:r>
              <a:rPr lang="en-US" dirty="0"/>
              <a:t>Reflection</a:t>
            </a:r>
          </a:p>
          <a:p>
            <a:pPr lvl="2" algn="l" rtl="0"/>
            <a:r>
              <a:rPr lang="en-US" dirty="0"/>
              <a:t>Dynamic loading</a:t>
            </a:r>
          </a:p>
          <a:p>
            <a:pPr lvl="2" algn="l" rtl="0"/>
            <a:r>
              <a:rPr lang="en-US" dirty="0"/>
              <a:t>Asynchronous template compilation</a:t>
            </a:r>
          </a:p>
          <a:p>
            <a:pPr lvl="2" algn="l" rtl="0"/>
            <a:r>
              <a:rPr lang="en-US" dirty="0"/>
              <a:t>Simpler Routing</a:t>
            </a:r>
          </a:p>
        </p:txBody>
      </p:sp>
    </p:spTree>
    <p:extLst>
      <p:ext uri="{BB962C8B-B14F-4D97-AF65-F5344CB8AC3E}">
        <p14:creationId xmlns:p14="http://schemas.microsoft.com/office/powerpoint/2010/main" val="11665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Lifecycle Hooks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07927"/>
              </p:ext>
            </p:extLst>
          </p:nvPr>
        </p:nvGraphicFramePr>
        <p:xfrm>
          <a:off x="1113233" y="1094508"/>
          <a:ext cx="7513242" cy="31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306">
                  <a:extLst>
                    <a:ext uri="{9D8B030D-6E8A-4147-A177-3AD203B41FA5}">
                      <a16:colId xmlns:a16="http://schemas.microsoft.com/office/drawing/2014/main" val="3773289487"/>
                    </a:ext>
                  </a:extLst>
                </a:gridCol>
                <a:gridCol w="5779936">
                  <a:extLst>
                    <a:ext uri="{9D8B030D-6E8A-4147-A177-3AD203B41FA5}">
                      <a16:colId xmlns:a16="http://schemas.microsoft.com/office/drawing/2014/main" val="2067904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Hook</a:t>
                      </a:r>
                    </a:p>
                  </a:txBody>
                  <a:tcPr marL="121920" marR="121920" marT="121920" marB="1219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</a:rPr>
                        <a:t>Purpose and Timing</a:t>
                      </a: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713916636"/>
                  </a:ext>
                </a:extLst>
              </a:tr>
              <a:tr h="666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ngOnChanges()</a:t>
                      </a:r>
                    </a:p>
                  </a:txBody>
                  <a:tcPr marL="121920" marR="121920" marT="121920" marB="1219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smtClean="0">
                          <a:effectLst/>
                        </a:rPr>
                        <a:t>Respond when Angular (re)sets data-bound input properties. Called </a:t>
                      </a:r>
                      <a:r>
                        <a:rPr lang="en-US" sz="1200" b="0" dirty="0">
                          <a:effectLst/>
                        </a:rPr>
                        <a:t>before </a:t>
                      </a:r>
                      <a:r>
                        <a:rPr lang="en-US" sz="1200" b="0" dirty="0" err="1">
                          <a:effectLst/>
                        </a:rPr>
                        <a:t>ngOnInit</a:t>
                      </a:r>
                      <a:r>
                        <a:rPr lang="en-US" sz="1200" b="0" dirty="0">
                          <a:effectLst/>
                        </a:rPr>
                        <a:t>() and whenever one or more data-bound input properties change.</a:t>
                      </a: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3700997915"/>
                  </a:ext>
                </a:extLst>
              </a:tr>
              <a:tr h="4806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ngOnInit()</a:t>
                      </a:r>
                    </a:p>
                  </a:txBody>
                  <a:tcPr marL="121920" marR="121920" marT="121920" marB="1219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Initialize the directive/component after Angular first displays the data-bound </a:t>
                      </a:r>
                      <a:r>
                        <a:rPr lang="en-US" sz="1200" b="0" dirty="0" smtClean="0">
                          <a:effectLst/>
                        </a:rPr>
                        <a:t>properties and sets the directive/component's input properties.</a:t>
                      </a:r>
                    </a:p>
                    <a:p>
                      <a:pPr algn="l" fontAlgn="t"/>
                      <a:r>
                        <a:rPr lang="en-US" sz="1200" b="0" dirty="0" smtClean="0">
                          <a:effectLst/>
                        </a:rPr>
                        <a:t>Called </a:t>
                      </a:r>
                      <a:r>
                        <a:rPr lang="en-US" sz="1200" b="0" i="1" dirty="0" smtClean="0">
                          <a:effectLst/>
                        </a:rPr>
                        <a:t>once</a:t>
                      </a:r>
                      <a:r>
                        <a:rPr lang="en-US" sz="1200" b="0" dirty="0" smtClean="0">
                          <a:effectLst/>
                        </a:rPr>
                        <a:t>, after the </a:t>
                      </a:r>
                      <a:r>
                        <a:rPr lang="en-US" sz="1200" b="0" i="1" dirty="0" smtClean="0">
                          <a:effectLst/>
                        </a:rPr>
                        <a:t>first</a:t>
                      </a:r>
                      <a:r>
                        <a:rPr lang="en-US" sz="1200" b="0" dirty="0" smtClean="0">
                          <a:effectLst/>
                        </a:rPr>
                        <a:t> </a:t>
                      </a:r>
                      <a:r>
                        <a:rPr lang="en-US" sz="1200" b="0" dirty="0" err="1" smtClean="0">
                          <a:effectLst/>
                        </a:rPr>
                        <a:t>ngOnChanges</a:t>
                      </a:r>
                      <a:r>
                        <a:rPr lang="en-US" sz="1200" b="0" dirty="0" smtClean="0">
                          <a:effectLst/>
                        </a:rPr>
                        <a:t>().</a:t>
                      </a:r>
                      <a:endParaRPr lang="en-US" sz="1200" b="0" dirty="0">
                        <a:effectLst/>
                      </a:endParaRP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1475789567"/>
                  </a:ext>
                </a:extLst>
              </a:tr>
              <a:tr h="57335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ngAfterViewInit</a:t>
                      </a:r>
                      <a:r>
                        <a:rPr lang="en-US" sz="1200" b="0" dirty="0">
                          <a:effectLst/>
                        </a:rPr>
                        <a:t>()</a:t>
                      </a:r>
                    </a:p>
                  </a:txBody>
                  <a:tcPr marL="121920" marR="121920" marT="121920" marB="1219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Respond after Angular initializes the component's views and child views / the view that a directive is </a:t>
                      </a:r>
                      <a:r>
                        <a:rPr lang="en-US" sz="1200" b="0" dirty="0" smtClean="0">
                          <a:effectLst/>
                        </a:rPr>
                        <a:t>in. Called</a:t>
                      </a:r>
                      <a:r>
                        <a:rPr lang="en-US" sz="1200" b="0" dirty="0">
                          <a:effectLst/>
                        </a:rPr>
                        <a:t> </a:t>
                      </a:r>
                      <a:r>
                        <a:rPr lang="en-US" sz="1200" b="0" i="1" dirty="0">
                          <a:effectLst/>
                        </a:rPr>
                        <a:t>once</a:t>
                      </a:r>
                      <a:r>
                        <a:rPr lang="en-US" sz="1200" b="0" dirty="0">
                          <a:effectLst/>
                        </a:rPr>
                        <a:t> after the first </a:t>
                      </a:r>
                      <a:r>
                        <a:rPr lang="en-US" sz="1200" b="0" u="none" strike="noStrike" dirty="0" err="1">
                          <a:effectLst/>
                          <a:hlinkClick r:id="rId2"/>
                        </a:rPr>
                        <a:t>ngAfterContentChecked</a:t>
                      </a:r>
                      <a:r>
                        <a:rPr lang="en-US" sz="1200" b="0" u="none" strike="noStrike" dirty="0">
                          <a:effectLst/>
                          <a:hlinkClick r:id="rId2"/>
                        </a:rPr>
                        <a:t>()</a:t>
                      </a:r>
                      <a:r>
                        <a:rPr lang="en-US" sz="1200" b="0" dirty="0">
                          <a:effectLst/>
                        </a:rPr>
                        <a:t>.</a:t>
                      </a: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645216636"/>
                  </a:ext>
                </a:extLst>
              </a:tr>
              <a:tr h="66604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</a:rPr>
                        <a:t>ngOnDestroy</a:t>
                      </a:r>
                      <a:r>
                        <a:rPr lang="en-US" sz="1200" b="0" dirty="0">
                          <a:effectLst/>
                        </a:rPr>
                        <a:t>()</a:t>
                      </a:r>
                    </a:p>
                  </a:txBody>
                  <a:tcPr marL="121920" marR="121920" marT="121920" marB="1219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Cleanup just before Angular destroys the directive/component. Unsubscribe Observables and detach event handlers to avoid memory leaks</a:t>
                      </a:r>
                      <a:r>
                        <a:rPr lang="en-US" sz="1200" b="0" dirty="0" smtClean="0">
                          <a:effectLst/>
                        </a:rPr>
                        <a:t>.</a:t>
                      </a:r>
                      <a:endParaRPr lang="en-US" sz="1200" b="0" dirty="0">
                        <a:effectLst/>
                      </a:endParaRP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257749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/>
              <a:t>The @</a:t>
            </a:r>
            <a:r>
              <a:rPr lang="en-US" dirty="0" err="1"/>
              <a:t>NgModule</a:t>
            </a:r>
            <a:r>
              <a:rPr lang="en-US" dirty="0"/>
              <a:t> decorator properties that describe the module are:</a:t>
            </a:r>
          </a:p>
          <a:p>
            <a:pPr lvl="2" algn="l" rtl="0"/>
            <a:r>
              <a:rPr lang="en-US" b="1" dirty="0"/>
              <a:t>declarations</a:t>
            </a:r>
            <a:r>
              <a:rPr lang="en-US" dirty="0"/>
              <a:t>: The classes that belong to this module and are related to views. </a:t>
            </a:r>
          </a:p>
          <a:p>
            <a:pPr lvl="2" algn="l" rtl="0"/>
            <a:r>
              <a:rPr lang="en-US" b="1" dirty="0"/>
              <a:t>exports</a:t>
            </a:r>
            <a:r>
              <a:rPr lang="en-US" dirty="0"/>
              <a:t>: The classes that should be accessible to other modules components.</a:t>
            </a:r>
          </a:p>
          <a:p>
            <a:pPr lvl="2" algn="l" rtl="0"/>
            <a:r>
              <a:rPr lang="en-US" b="1" dirty="0"/>
              <a:t>imports</a:t>
            </a:r>
            <a:r>
              <a:rPr lang="en-US" dirty="0"/>
              <a:t>: </a:t>
            </a:r>
            <a:r>
              <a:rPr lang="en-US" dirty="0" smtClean="0"/>
              <a:t>Dependency Modules</a:t>
            </a:r>
            <a:endParaRPr lang="en-US" dirty="0"/>
          </a:p>
          <a:p>
            <a:pPr lvl="2" algn="l" rtl="0"/>
            <a:r>
              <a:rPr lang="en-US" b="1" dirty="0"/>
              <a:t>providers</a:t>
            </a:r>
            <a:r>
              <a:rPr lang="en-US" dirty="0"/>
              <a:t>: Services present in one of the modules which are going to be used in the other modules or components. </a:t>
            </a:r>
            <a:endParaRPr lang="en-US" dirty="0" smtClean="0"/>
          </a:p>
          <a:p>
            <a:pPr lvl="2" algn="l" rtl="0"/>
            <a:r>
              <a:rPr lang="en-US" b="1" dirty="0" smtClean="0"/>
              <a:t>bootstrap</a:t>
            </a:r>
            <a:r>
              <a:rPr lang="en-US" dirty="0"/>
              <a:t>: The root component which is the main view of the application</a:t>
            </a:r>
            <a:r>
              <a:rPr lang="en-US" dirty="0" smtClean="0"/>
              <a:t>.</a:t>
            </a:r>
            <a:endParaRPr lang="en-US" dirty="0"/>
          </a:p>
          <a:p>
            <a:pPr lvl="2" algn="l" rtl="0"/>
            <a:r>
              <a:rPr lang="en-US" b="1" dirty="0" err="1"/>
              <a:t>entryComponents</a:t>
            </a:r>
            <a:r>
              <a:rPr lang="en-US" dirty="0"/>
              <a:t>: An entry component is any component that Angular loads </a:t>
            </a:r>
            <a:r>
              <a:rPr lang="en-US" dirty="0" smtClean="0"/>
              <a:t>imperatively.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Components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/>
              <a:t>Components are the most basic building block of an </a:t>
            </a:r>
            <a:r>
              <a:rPr lang="en-US" dirty="0" smtClean="0"/>
              <a:t>UI.</a:t>
            </a:r>
          </a:p>
          <a:p>
            <a:pPr lvl="1" algn="l" rtl="0"/>
            <a:r>
              <a:rPr lang="en-US" dirty="0" smtClean="0"/>
              <a:t>A </a:t>
            </a:r>
            <a:r>
              <a:rPr lang="en-US" dirty="0"/>
              <a:t>component must belong to an @</a:t>
            </a:r>
            <a:r>
              <a:rPr lang="en-US" dirty="0" err="1"/>
              <a:t>NgModule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Component passes data to the view using a process called Data </a:t>
            </a:r>
            <a:r>
              <a:rPr lang="en-US" dirty="0" smtClean="0"/>
              <a:t>Binding.</a:t>
            </a:r>
          </a:p>
          <a:p>
            <a:pPr lvl="1" algn="l" rtl="0"/>
            <a:r>
              <a:rPr lang="en-US" dirty="0"/>
              <a:t>Templates are used to define a component view</a:t>
            </a:r>
          </a:p>
        </p:txBody>
      </p:sp>
    </p:spTree>
    <p:extLst>
      <p:ext uri="{BB962C8B-B14F-4D97-AF65-F5344CB8AC3E}">
        <p14:creationId xmlns:p14="http://schemas.microsoft.com/office/powerpoint/2010/main" val="361556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Services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/>
              <a:t>A service is typically a class with a narrow, well-defined purpose.</a:t>
            </a:r>
            <a:endParaRPr lang="en-US" dirty="0" smtClean="0"/>
          </a:p>
          <a:p>
            <a:pPr lvl="1" algn="l" rtl="0"/>
            <a:r>
              <a:rPr lang="en-US" dirty="0"/>
              <a:t>The main purpose of Angular Services is sharing resources across </a:t>
            </a:r>
            <a:r>
              <a:rPr lang="en-US" dirty="0" smtClean="0"/>
              <a:t>components.</a:t>
            </a:r>
          </a:p>
          <a:p>
            <a:pPr lvl="1" algn="l" rtl="0"/>
            <a:r>
              <a:rPr lang="en-US" dirty="0" smtClean="0"/>
              <a:t>Services hold and manage the client business logic.</a:t>
            </a:r>
          </a:p>
          <a:p>
            <a:pPr lvl="1" algn="l" rtl="0"/>
            <a:r>
              <a:rPr lang="en-US" dirty="0"/>
              <a:t>Components consume services (Dependency </a:t>
            </a:r>
            <a:r>
              <a:rPr lang="en-US" dirty="0" smtClean="0"/>
              <a:t>injection)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4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err="1" smtClean="0"/>
              <a:t>RxJs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err="1"/>
              <a:t>RxJS</a:t>
            </a:r>
            <a:r>
              <a:rPr lang="en-US" dirty="0"/>
              <a:t> is a library for reactive programming using Observables</a:t>
            </a:r>
          </a:p>
          <a:p>
            <a:pPr lvl="1" algn="l" rtl="0"/>
            <a:r>
              <a:rPr lang="en-US" dirty="0" smtClean="0"/>
              <a:t>Offering </a:t>
            </a:r>
            <a:r>
              <a:rPr lang="en-US" dirty="0"/>
              <a:t>a powerful, functional approach for dealing with events and with </a:t>
            </a:r>
            <a:r>
              <a:rPr lang="en-US" dirty="0" smtClean="0"/>
              <a:t>integration</a:t>
            </a:r>
          </a:p>
          <a:p>
            <a:pPr lvl="1" algn="l" rtl="0"/>
            <a:r>
              <a:rPr lang="en-US" dirty="0"/>
              <a:t>It provides one core type, the Observable, and operators inspired by </a:t>
            </a:r>
            <a:r>
              <a:rPr lang="en-US" dirty="0" err="1"/>
              <a:t>Array#extras</a:t>
            </a:r>
            <a:r>
              <a:rPr lang="en-US" dirty="0"/>
              <a:t> (map, filter, reduce, every, </a:t>
            </a:r>
            <a:r>
              <a:rPr lang="en-US" dirty="0" smtClean="0"/>
              <a:t>etc…) </a:t>
            </a:r>
            <a:r>
              <a:rPr lang="en-US" dirty="0"/>
              <a:t>to allow handling asynchronous events as collections</a:t>
            </a:r>
          </a:p>
        </p:txBody>
      </p:sp>
    </p:spTree>
    <p:extLst>
      <p:ext uri="{BB962C8B-B14F-4D97-AF65-F5344CB8AC3E}">
        <p14:creationId xmlns:p14="http://schemas.microsoft.com/office/powerpoint/2010/main" val="325806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Cli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/>
              <a:t>Angular apps are created and developed primarily through the Angular </a:t>
            </a:r>
            <a:r>
              <a:rPr lang="en-US" dirty="0" smtClean="0"/>
              <a:t>CLI</a:t>
            </a:r>
          </a:p>
          <a:p>
            <a:pPr lvl="1" algn="l" rtl="0"/>
            <a:r>
              <a:rPr lang="en-US" dirty="0"/>
              <a:t> helps project creation, adding files, and performing a variety of ongoing development </a:t>
            </a:r>
            <a:r>
              <a:rPr lang="en-US" dirty="0" smtClean="0"/>
              <a:t>tasks</a:t>
            </a:r>
          </a:p>
          <a:p>
            <a:pPr lvl="1" algn="l" rt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angular.io/guide/quickstart</a:t>
            </a:r>
            <a:r>
              <a:rPr lang="en-US" dirty="0" smtClean="0"/>
              <a:t> </a:t>
            </a:r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22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888</Words>
  <Application>Microsoft Office PowerPoint</Application>
  <PresentationFormat>On-screen Show (16:9)</PresentationFormat>
  <Paragraphs>96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Miriam</vt:lpstr>
      <vt:lpstr>Roboto</vt:lpstr>
      <vt:lpstr>Corbel</vt:lpstr>
      <vt:lpstr>Arial</vt:lpstr>
      <vt:lpstr>Parallax</vt:lpstr>
      <vt:lpstr>PowerPoint Presentation</vt:lpstr>
      <vt:lpstr>Things To Cover</vt:lpstr>
      <vt:lpstr>Why Angular</vt:lpstr>
      <vt:lpstr>Lifecycle Hooks</vt:lpstr>
      <vt:lpstr>Angular Modules</vt:lpstr>
      <vt:lpstr>Angular Components</vt:lpstr>
      <vt:lpstr>Angular Services</vt:lpstr>
      <vt:lpstr>RxJs</vt:lpstr>
      <vt:lpstr>Angular Cli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gilad y</cp:lastModifiedBy>
  <cp:revision>9</cp:revision>
  <dcterms:modified xsi:type="dcterms:W3CDTF">2019-05-06T06:18:29Z</dcterms:modified>
</cp:coreProperties>
</file>