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7" r:id="rId2"/>
    <p:sldId id="258" r:id="rId3"/>
    <p:sldId id="259" r:id="rId4"/>
    <p:sldId id="266" r:id="rId5"/>
    <p:sldId id="260" r:id="rId6"/>
    <p:sldId id="263" r:id="rId7"/>
    <p:sldId id="261" r:id="rId8"/>
    <p:sldId id="265" r:id="rId9"/>
    <p:sldId id="264" r:id="rId1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466" autoAdjust="0"/>
  </p:normalViewPr>
  <p:slideViewPr>
    <p:cSldViewPr snapToGrid="0">
      <p:cViewPr>
        <p:scale>
          <a:sx n="66" d="100"/>
          <a:sy n="66" d="100"/>
        </p:scale>
        <p:origin x="1330" y="-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456B045-39E3-4839-A4A5-497040143592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32E630E-28E2-413B-BDAE-53A164A6C8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1918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ithub.com/2018-11-15-state-of-the-octoverse-top-programming-language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one of the fastest growing languages, and is currently the leading compile-to-JavaScript language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 Fastest Growing Languages by Contributor Numbers – typescript by1.9x [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Source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2A598-D3ED-4BE2-ABFF-D72C6685AF76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424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Superset of </a:t>
            </a:r>
            <a:r>
              <a:rPr lang="en-US" sz="1200" b="1" dirty="0" err="1" smtClean="0"/>
              <a:t>Javascript</a:t>
            </a:r>
            <a:r>
              <a:rPr lang="en-US" b="1" dirty="0" smtClean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future is now – bring the agreed upon features in the future ECMAScript spec to us today. 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transpiled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language, need compilation and can be updated with new features that will be compiled to plain JavaScript. (nun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nullable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a shortcut language. It doesn’t deviate from JavaScript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Type safety</a:t>
            </a:r>
            <a:r>
              <a:rPr lang="en-US" b="1" dirty="0" smtClean="0"/>
              <a:t>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provide type safety with minimal cost of productivity during code development</a:t>
            </a:r>
            <a:endParaRPr lang="en-US" sz="1200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 smtClean="0"/>
              <a:t>Intellisense</a:t>
            </a:r>
            <a:r>
              <a:rPr lang="en-US" b="1" dirty="0" smtClean="0"/>
              <a:t>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 types in your script allows text editors and IDEs to give you intelligent hints quickly without having to run your code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Autocompletion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your code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code is annotated with the types needed for a method call or what will be returned from a method call.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050" b="1" dirty="0" smtClean="0"/>
              <a:t>Rigid Code: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Agreed structural pattern throughout the App and shared by multiple developers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optional.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dirty="0" smtClean="0"/>
              <a:t>Angular 2 preferred language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2 main codebase is built with type languages Typescript</a:t>
            </a:r>
            <a:endParaRPr lang="en-US" sz="1600" b="0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2A598-D3ED-4BE2-ABFF-D72C6685AF76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279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consistency across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- Classes that implement an interface must implement all of the required members (note that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interfaces also support optional members as well)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compiled to es5 -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Interfaces are only used when you’re writing code (the editor can show you errors) and when you compile. They’re not used at all in the generated JavaScript.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Interfaces can be used to ensure proper values are being passed into properties, constructors, or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Describing an Object: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interfaces allow optional properties to help you use these sorts of objects correctly.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Describing an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Indexable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interfaces can be used to represent what the expected type of an indexing operation 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foo['x']).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Ensuring Class Instance Shape: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sure that a class you’re writing matches some existing surface area. This is how interfaces are used in more traditional OOP languages like C# and Java.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Ensuring the Static Shape of a Class or Constructor Object: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Interfaces normally describe the shape of an instance of a class, but we can also use them to describe the static shape of the class (including its constructor function)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2A598-D3ED-4BE2-ABFF-D72C6685AF76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6872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Inheritance: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ability to extend existing classes to create new ones using inheritance.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Derived classes that contain constructor functions must call super() which will execute the constructor function on the base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cannot use </a:t>
            </a:r>
            <a:r>
              <a:rPr lang="en-US" dirty="0" smtClean="0"/>
              <a:t>super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member properties because of how the Typescript compile to es5 - Instead you should just use </a:t>
            </a:r>
            <a:r>
              <a:rPr lang="en-US" dirty="0" smtClean="0"/>
              <a:t>this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Modifiers: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Modifiers types: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supports access modifiers </a:t>
            </a:r>
            <a:r>
              <a:rPr lang="en-US" dirty="0" err="1" smtClean="0"/>
              <a:t>public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dirty="0" err="1" smtClean="0"/>
              <a:t>private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dirty="0" smtClean="0"/>
              <a:t>protected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determine the accessibility of a </a:t>
            </a:r>
            <a:r>
              <a:rPr lang="en-US" dirty="0" smtClean="0"/>
              <a:t>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member.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dirty="0" smtClean="0"/>
              <a:t>public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default: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an access modifier is not specified it is implicitly </a:t>
            </a:r>
            <a:r>
              <a:rPr lang="en-US" dirty="0" smtClean="0"/>
              <a:t>public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that matches the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convinient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nature of JavaScript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Comparing 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structures with types: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compare two different structural objects, regardless of where they came from, if the types of all members are compatible then we say the types themselves are compatible.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two types to be considered compatible, if one of them has a </a:t>
            </a:r>
            <a:r>
              <a:rPr lang="en-US" dirty="0" smtClean="0"/>
              <a:t>private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member, then the other must have a </a:t>
            </a:r>
            <a:r>
              <a:rPr lang="en-US" dirty="0" smtClean="0"/>
              <a:t>private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 that originated in the same declaration. The same applies to </a:t>
            </a:r>
            <a:r>
              <a:rPr lang="en-US" dirty="0" smtClean="0"/>
              <a:t>protected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members.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cannot be accessed from outside of its containing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Protected: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also be accessed by instances of deriving classes</a:t>
            </a:r>
            <a:endParaRPr lang="en-US" sz="1200" b="0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support </a:t>
            </a:r>
            <a:r>
              <a:rPr lang="en-US" dirty="0" smtClean="0"/>
              <a:t>static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members of a class, those that are visible on the class itself rather than on the instances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 modifier primarily means that such functionality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directly invoked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 child class must provide the functionality. 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Unlike an interface, an abstract class may contain implementation details for its members.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cannot be directly instantiated. Instead the user must create some class that inherit from the abstract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cannot be directly accessed and a child class must provide the functionality.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2A598-D3ED-4BE2-ABFF-D72C6685AF76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9883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2A598-D3ED-4BE2-ABFF-D72C6685AF76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3503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number based. This means that numbers can be assigned to an instance of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so can anything else that is compatible with </a:t>
            </a:r>
            <a:r>
              <a:rPr lang="en-US" sz="1600" dirty="0" smtClean="0"/>
              <a:t>number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Excellent use of the ability to 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 </a:t>
            </a:r>
            <a:r>
              <a:rPr lang="en-US" dirty="0" smtClean="0"/>
              <a:t>Flags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Flags allow you to check if a certain condition from a set of conditions is true. 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2A598-D3ED-4BE2-ABFF-D72C6685AF76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389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2A598-D3ED-4BE2-ABFF-D72C6685AF76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135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3BC1-6104-41DB-A823-C9302EE12C12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37D-9435-4C4A-BAF4-1954F63F5E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398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3BC1-6104-41DB-A823-C9302EE12C12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37D-9435-4C4A-BAF4-1954F63F5E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43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3BC1-6104-41DB-A823-C9302EE12C12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37D-9435-4C4A-BAF4-1954F63F5E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0479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3BC1-6104-41DB-A823-C9302EE12C12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37D-9435-4C4A-BAF4-1954F63F5E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4164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3BC1-6104-41DB-A823-C9302EE12C12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37D-9435-4C4A-BAF4-1954F63F5E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4824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3BC1-6104-41DB-A823-C9302EE12C12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37D-9435-4C4A-BAF4-1954F63F5E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5613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3BC1-6104-41DB-A823-C9302EE12C12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37D-9435-4C4A-BAF4-1954F63F5E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8923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3BC1-6104-41DB-A823-C9302EE12C12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37D-9435-4C4A-BAF4-1954F63F5E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5267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3BC1-6104-41DB-A823-C9302EE12C12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37D-9435-4C4A-BAF4-1954F63F5E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743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3BC1-6104-41DB-A823-C9302EE12C12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272137D-9435-4C4A-BAF4-1954F63F5E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006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3BC1-6104-41DB-A823-C9302EE12C12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37D-9435-4C4A-BAF4-1954F63F5E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669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3BC1-6104-41DB-A823-C9302EE12C12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37D-9435-4C4A-BAF4-1954F63F5E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526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3BC1-6104-41DB-A823-C9302EE12C12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37D-9435-4C4A-BAF4-1954F63F5E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823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3BC1-6104-41DB-A823-C9302EE12C12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37D-9435-4C4A-BAF4-1954F63F5E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219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3BC1-6104-41DB-A823-C9302EE12C12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37D-9435-4C4A-BAF4-1954F63F5E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999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3BC1-6104-41DB-A823-C9302EE12C12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37D-9435-4C4A-BAF4-1954F63F5E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287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3BC1-6104-41DB-A823-C9302EE12C12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37D-9435-4C4A-BAF4-1954F63F5E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66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AE3BC1-6104-41DB-A823-C9302EE12C12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72137D-9435-4C4A-BAF4-1954F63F5E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501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pla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sarat.gitbooks.io/typescript/content/docs/getting-starte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QSM Training</a:t>
            </a:r>
          </a:p>
          <a:p>
            <a:r>
              <a:rPr lang="en-US" dirty="0" smtClean="0"/>
              <a:t>Typescript</a:t>
            </a:r>
          </a:p>
          <a:p>
            <a:r>
              <a:rPr lang="en-US"/>
              <a:t>May 6, 2019 </a:t>
            </a:r>
            <a:endParaRPr lang="he-IL" dirty="0"/>
          </a:p>
        </p:txBody>
      </p:sp>
      <p:pic>
        <p:nvPicPr>
          <p:cNvPr id="1026" name="Picture 2" descr="https://lh6.googleusercontent.com/qs5x84dsPw8H1z_8APR6DWZhIetbaMkOgjH_psGZPYegdg2hkTv6wz-sCz8ZYetYkjxMqEa2WrImzUCJSb0NzSHl-eaAYGXnGgvwNl6n4c68y07yGs9MSd34gIq3WJRzUN1gzKZPI8CF18Xb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717" y="1922425"/>
            <a:ext cx="3951108" cy="207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26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73545"/>
          </a:xfrm>
        </p:spPr>
        <p:txBody>
          <a:bodyPr/>
          <a:lstStyle/>
          <a:p>
            <a:r>
              <a:rPr lang="en-US" dirty="0" smtClean="0"/>
              <a:t>Things To Cover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59345"/>
            <a:ext cx="10018713" cy="4331855"/>
          </a:xfrm>
        </p:spPr>
        <p:txBody>
          <a:bodyPr>
            <a:normAutofit/>
          </a:bodyPr>
          <a:lstStyle/>
          <a:p>
            <a:pPr lvl="1" algn="l" rtl="0"/>
            <a:r>
              <a:rPr lang="en-US" dirty="0"/>
              <a:t>Typescript overview</a:t>
            </a:r>
          </a:p>
          <a:p>
            <a:pPr lvl="1" algn="l" rtl="0"/>
            <a:r>
              <a:rPr lang="en-US" dirty="0"/>
              <a:t>Why Typescript?</a:t>
            </a:r>
          </a:p>
          <a:p>
            <a:pPr lvl="1" algn="l" rtl="0"/>
            <a:r>
              <a:rPr lang="en-US" dirty="0"/>
              <a:t>Syntax  - interfaces</a:t>
            </a:r>
          </a:p>
          <a:p>
            <a:pPr lvl="1" algn="l" rtl="0"/>
            <a:r>
              <a:rPr lang="en-US" dirty="0"/>
              <a:t>Syntax- Class</a:t>
            </a:r>
          </a:p>
          <a:p>
            <a:pPr lvl="1" algn="l" rtl="0"/>
            <a:r>
              <a:rPr lang="en-US" dirty="0"/>
              <a:t>Syntax – Advance features</a:t>
            </a:r>
          </a:p>
          <a:p>
            <a:pPr lvl="1" algn="l" rtl="0"/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3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>
            <a:normAutofit fontScale="90000"/>
          </a:bodyPr>
          <a:lstStyle/>
          <a:p>
            <a:pPr lvl="1" algn="ctr" defTabSz="457200">
              <a:spcBef>
                <a:spcPct val="0"/>
              </a:spcBef>
            </a:pPr>
            <a:r>
              <a:rPr lang="en-US" sz="4400" dirty="0" smtClean="0"/>
              <a:t>Typescript Overview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pic>
        <p:nvPicPr>
          <p:cNvPr id="6146" name="Picture 2" descr="https://cdn-images-1.medium.com/max/2600/1*5DLxM43Ih40MVQzpRupUUg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885" y="2667000"/>
            <a:ext cx="9045567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08745" y="5791200"/>
            <a:ext cx="75698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i="1" dirty="0"/>
              <a:t>Google Trends 2014–2019 </a:t>
            </a:r>
            <a:r>
              <a:rPr lang="en-US" i="1" dirty="0" err="1"/>
              <a:t>TypeScript</a:t>
            </a:r>
            <a:r>
              <a:rPr lang="en-US" i="1" dirty="0"/>
              <a:t> Topic Growth</a:t>
            </a:r>
            <a:endParaRPr lang="he-IL" i="1" dirty="0"/>
          </a:p>
        </p:txBody>
      </p:sp>
    </p:spTree>
    <p:extLst>
      <p:ext uri="{BB962C8B-B14F-4D97-AF65-F5344CB8AC3E}">
        <p14:creationId xmlns:p14="http://schemas.microsoft.com/office/powerpoint/2010/main" val="135483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>
            <a:normAutofit fontScale="90000"/>
          </a:bodyPr>
          <a:lstStyle/>
          <a:p>
            <a:pPr lvl="1" algn="ctr" defTabSz="457200">
              <a:spcBef>
                <a:spcPct val="0"/>
              </a:spcBef>
            </a:pPr>
            <a:r>
              <a:rPr lang="en-US" sz="4400" dirty="0" smtClean="0"/>
              <a:t>Why Typescript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2000" dirty="0">
                <a:latin typeface="+mj-lt"/>
              </a:rPr>
              <a:t>Superset of JavaScript</a:t>
            </a:r>
          </a:p>
          <a:p>
            <a:pPr algn="l" rtl="0"/>
            <a:r>
              <a:rPr lang="en-US" sz="2000" dirty="0">
                <a:latin typeface="+mj-lt"/>
              </a:rPr>
              <a:t>Type </a:t>
            </a:r>
            <a:r>
              <a:rPr lang="en-US" sz="2000" dirty="0" smtClean="0">
                <a:latin typeface="+mj-lt"/>
              </a:rPr>
              <a:t>safety</a:t>
            </a:r>
            <a:endParaRPr lang="he-IL" sz="2000" dirty="0" smtClean="0">
              <a:latin typeface="+mj-lt"/>
            </a:endParaRPr>
          </a:p>
          <a:p>
            <a:pPr algn="l" rtl="0"/>
            <a:r>
              <a:rPr lang="en-US" sz="2000" dirty="0" err="1">
                <a:latin typeface="+mj-lt"/>
              </a:rPr>
              <a:t>Intellisense</a:t>
            </a:r>
            <a:r>
              <a:rPr lang="en-US" sz="2000" dirty="0">
                <a:latin typeface="+mj-lt"/>
              </a:rPr>
              <a:t> (</a:t>
            </a:r>
            <a:r>
              <a:rPr lang="en-US" sz="2000" dirty="0" err="1">
                <a:latin typeface="+mj-lt"/>
              </a:rPr>
              <a:t>Autocompletion</a:t>
            </a:r>
            <a:r>
              <a:rPr lang="en-US" sz="2000" dirty="0" smtClean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pPr algn="l" rtl="0"/>
            <a:r>
              <a:rPr lang="en-US" sz="2000" dirty="0">
                <a:latin typeface="+mj-lt"/>
              </a:rPr>
              <a:t>Rigid code </a:t>
            </a:r>
          </a:p>
          <a:p>
            <a:pPr algn="l" rtl="0"/>
            <a:r>
              <a:rPr lang="en-US" sz="2000" dirty="0">
                <a:latin typeface="+mj-lt"/>
              </a:rPr>
              <a:t>Angular </a:t>
            </a:r>
            <a:r>
              <a:rPr lang="en-US" sz="2000" dirty="0" smtClean="0">
                <a:latin typeface="+mj-lt"/>
              </a:rPr>
              <a:t>preferred language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720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>
            <a:normAutofit/>
          </a:bodyPr>
          <a:lstStyle/>
          <a:p>
            <a:pPr lvl="1" algn="ctr" defTabSz="457200">
              <a:spcBef>
                <a:spcPct val="0"/>
              </a:spcBef>
            </a:pPr>
            <a:r>
              <a:rPr lang="en-US" sz="4400" dirty="0" smtClean="0"/>
              <a:t>Syntax - Interface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2569078" y="2746375"/>
            <a:ext cx="8068442" cy="24006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IButtonSettings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text: string;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size?: number;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color?: string;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propName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string]: number;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click: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IButtonFunc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IButtonFunc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(source: string,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string):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he-IL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92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>
            <a:normAutofit fontScale="90000"/>
          </a:bodyPr>
          <a:lstStyle/>
          <a:p>
            <a:pPr lvl="1" algn="ctr" defTabSz="457200">
              <a:spcBef>
                <a:spcPct val="0"/>
              </a:spcBef>
            </a:pPr>
            <a:r>
              <a:rPr lang="en-US" sz="4400" dirty="0"/>
              <a:t>Syntax – </a:t>
            </a:r>
            <a:r>
              <a:rPr lang="en-US" sz="4400" dirty="0" smtClean="0"/>
              <a:t>Classes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45361"/>
            <a:ext cx="10018713" cy="3545840"/>
          </a:xfrm>
        </p:spPr>
        <p:txBody>
          <a:bodyPr>
            <a:noAutofit/>
          </a:bodyPr>
          <a:lstStyle/>
          <a:p>
            <a:pPr algn="l" rtl="0"/>
            <a:r>
              <a:rPr lang="en-US" sz="2000" dirty="0">
                <a:latin typeface="+mj-lt"/>
              </a:rPr>
              <a:t>Inheritance (extends keyword)</a:t>
            </a:r>
          </a:p>
          <a:p>
            <a:pPr algn="l" rtl="0"/>
            <a:r>
              <a:rPr lang="en-US" sz="2000" dirty="0">
                <a:latin typeface="+mj-lt"/>
              </a:rPr>
              <a:t>Access modifiers</a:t>
            </a:r>
          </a:p>
          <a:p>
            <a:pPr algn="l" rtl="0"/>
            <a:endParaRPr lang="en-US" sz="2000" dirty="0">
              <a:latin typeface="+mj-lt"/>
            </a:endParaRPr>
          </a:p>
          <a:p>
            <a:pPr algn="l" rtl="0"/>
            <a:endParaRPr lang="en-US" sz="2000" dirty="0">
              <a:latin typeface="+mj-lt"/>
            </a:endParaRPr>
          </a:p>
          <a:p>
            <a:pPr algn="l" rtl="0"/>
            <a:endParaRPr lang="en-US" sz="2000" dirty="0">
              <a:latin typeface="+mj-lt"/>
            </a:endParaRPr>
          </a:p>
          <a:p>
            <a:pPr algn="l" rtl="0"/>
            <a:r>
              <a:rPr lang="en-US" sz="2000" dirty="0">
                <a:latin typeface="+mj-lt"/>
              </a:rPr>
              <a:t>Statics </a:t>
            </a:r>
          </a:p>
          <a:p>
            <a:pPr algn="l" rtl="0"/>
            <a:r>
              <a:rPr lang="en-US" sz="2000" dirty="0">
                <a:latin typeface="+mj-lt"/>
              </a:rPr>
              <a:t>Abstract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240" y="3201894"/>
            <a:ext cx="7550783" cy="163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8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>
            <a:normAutofit/>
          </a:bodyPr>
          <a:lstStyle/>
          <a:p>
            <a:pPr lvl="1" algn="ctr" defTabSz="457200">
              <a:spcBef>
                <a:spcPct val="0"/>
              </a:spcBef>
            </a:pPr>
            <a:r>
              <a:rPr lang="en-US" sz="4400" dirty="0" smtClean="0"/>
              <a:t>Syntax - Class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2373672" y="2148546"/>
            <a:ext cx="8239990" cy="42423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 wrap="square" rtlCol="1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 class Tag {</a:t>
            </a:r>
            <a:b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id: number;</a:t>
            </a:r>
            <a:b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name: string;</a:t>
            </a:r>
            <a:b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description: string;</a:t>
            </a:r>
            <a:b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constructor(id: number, name: string, description: string){</a:t>
            </a:r>
            <a:b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this.id = id;</a:t>
            </a:r>
            <a:b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this.name = name;</a:t>
            </a:r>
            <a:b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this.description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description;</a:t>
            </a:r>
            <a:b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b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 class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TagResponseModel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extends Tag{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isValid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validate():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ApiResponseValidationModel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b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i="1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/*</a:t>
            </a:r>
            <a:br>
              <a:rPr lang="en-US" sz="1200" i="1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//TODO validate model logic</a:t>
            </a:r>
            <a:br>
              <a:rPr lang="en-US" sz="1200" i="1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*/</a:t>
            </a:r>
            <a:br>
              <a:rPr lang="en-US" sz="1200" i="1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true; // or false</a:t>
            </a:r>
            <a:b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74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>
            <a:normAutofit fontScale="90000"/>
          </a:bodyPr>
          <a:lstStyle/>
          <a:p>
            <a:pPr lvl="1" algn="ctr" defTabSz="457200">
              <a:spcBef>
                <a:spcPct val="0"/>
              </a:spcBef>
            </a:pPr>
            <a:r>
              <a:rPr lang="en-US" sz="4400" dirty="0"/>
              <a:t>Syntax – Advance features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45361"/>
            <a:ext cx="10018713" cy="3545840"/>
          </a:xfrm>
        </p:spPr>
        <p:txBody>
          <a:bodyPr>
            <a:noAutofit/>
          </a:bodyPr>
          <a:lstStyle/>
          <a:p>
            <a:pPr algn="l" rtl="0"/>
            <a:r>
              <a:rPr lang="en-US" sz="2000" dirty="0">
                <a:latin typeface="+mj-lt"/>
              </a:rPr>
              <a:t>Arrow function</a:t>
            </a:r>
          </a:p>
          <a:p>
            <a:pPr algn="l" rtl="0"/>
            <a:r>
              <a:rPr lang="en-US" sz="2000" dirty="0">
                <a:latin typeface="+mj-lt"/>
              </a:rPr>
              <a:t>Rest parameters (…)</a:t>
            </a:r>
          </a:p>
          <a:p>
            <a:pPr algn="l" rtl="0"/>
            <a:r>
              <a:rPr lang="en-US" sz="2000" dirty="0">
                <a:latin typeface="+mj-lt"/>
              </a:rPr>
              <a:t>Block scoped parameters </a:t>
            </a:r>
            <a:r>
              <a:rPr lang="en-US" sz="2000" dirty="0" smtClean="0">
                <a:latin typeface="+mj-lt"/>
              </a:rPr>
              <a:t>( let, </a:t>
            </a:r>
            <a:r>
              <a:rPr lang="en-US" sz="2000" dirty="0" err="1" smtClean="0">
                <a:latin typeface="+mj-lt"/>
              </a:rPr>
              <a:t>const</a:t>
            </a:r>
            <a:r>
              <a:rPr lang="en-US" sz="2000" dirty="0" smtClean="0">
                <a:latin typeface="+mj-lt"/>
              </a:rPr>
              <a:t> )</a:t>
            </a:r>
            <a:endParaRPr lang="en-US" sz="2000" dirty="0">
              <a:latin typeface="+mj-lt"/>
            </a:endParaRPr>
          </a:p>
          <a:p>
            <a:pPr algn="l" rtl="0"/>
            <a:r>
              <a:rPr lang="en-US" sz="2000" dirty="0">
                <a:latin typeface="+mj-lt"/>
              </a:rPr>
              <a:t>Template Strings (`)</a:t>
            </a:r>
          </a:p>
          <a:p>
            <a:pPr algn="l" rtl="0"/>
            <a:r>
              <a:rPr lang="en-US" sz="2000" dirty="0" err="1">
                <a:latin typeface="+mj-lt"/>
              </a:rPr>
              <a:t>Destructuring</a:t>
            </a:r>
            <a:endParaRPr lang="en-US" sz="2000" dirty="0">
              <a:latin typeface="+mj-lt"/>
            </a:endParaRPr>
          </a:p>
          <a:p>
            <a:pPr algn="l" rtl="0"/>
            <a:r>
              <a:rPr lang="en-US" sz="2000" dirty="0" err="1">
                <a:latin typeface="+mj-lt"/>
              </a:rPr>
              <a:t>Enums</a:t>
            </a:r>
            <a:endParaRPr lang="en-US" sz="2000" dirty="0">
              <a:latin typeface="+mj-lt"/>
            </a:endParaRPr>
          </a:p>
          <a:p>
            <a:pPr algn="l" rtl="0"/>
            <a:r>
              <a:rPr lang="en-US" sz="2000" dirty="0">
                <a:latin typeface="+mj-lt"/>
              </a:rPr>
              <a:t>Type Assertion ( &lt;string&gt;foo)</a:t>
            </a:r>
          </a:p>
          <a:p>
            <a:pPr algn="l" rtl="0"/>
            <a:r>
              <a:rPr lang="en-US" sz="2000" dirty="0">
                <a:latin typeface="+mj-lt"/>
              </a:rPr>
              <a:t>Generics (&lt;T&gt;)</a:t>
            </a:r>
          </a:p>
        </p:txBody>
      </p:sp>
    </p:spTree>
    <p:extLst>
      <p:ext uri="{BB962C8B-B14F-4D97-AF65-F5344CB8AC3E}">
        <p14:creationId xmlns:p14="http://schemas.microsoft.com/office/powerpoint/2010/main" val="366320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>
            <a:normAutofit fontScale="90000"/>
          </a:bodyPr>
          <a:lstStyle/>
          <a:p>
            <a:pPr lvl="1" algn="ctr" defTabSz="457200">
              <a:spcBef>
                <a:spcPct val="0"/>
              </a:spcBef>
            </a:pPr>
            <a:r>
              <a:rPr lang="en-US" sz="4400" dirty="0" smtClean="0"/>
              <a:t>Resources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45361"/>
            <a:ext cx="10018713" cy="3545840"/>
          </a:xfrm>
        </p:spPr>
        <p:txBody>
          <a:bodyPr>
            <a:noAutofit/>
          </a:bodyPr>
          <a:lstStyle/>
          <a:p>
            <a:pPr algn="l" rtl="0"/>
            <a:r>
              <a:rPr lang="en-US" sz="2000" dirty="0">
                <a:latin typeface="+mj-lt"/>
                <a:hlinkClick r:id="rId3"/>
              </a:rPr>
              <a:t>www.typescriptlang.org</a:t>
            </a:r>
            <a:endParaRPr lang="en-US" sz="2000" dirty="0">
              <a:latin typeface="+mj-lt"/>
            </a:endParaRPr>
          </a:p>
          <a:p>
            <a:pPr algn="l" rtl="0"/>
            <a:r>
              <a:rPr lang="en-US" sz="2000" dirty="0" smtClean="0">
                <a:latin typeface="+mj-lt"/>
                <a:hlinkClick r:id="rId3"/>
              </a:rPr>
              <a:t>Typescript </a:t>
            </a:r>
            <a:r>
              <a:rPr lang="en-US" sz="2000" dirty="0">
                <a:latin typeface="+mj-lt"/>
                <a:hlinkClick r:id="rId3"/>
              </a:rPr>
              <a:t>Playground</a:t>
            </a:r>
            <a:endParaRPr lang="en-US" sz="2000" dirty="0">
              <a:latin typeface="+mj-lt"/>
            </a:endParaRPr>
          </a:p>
          <a:p>
            <a:pPr algn="l" rtl="0"/>
            <a:r>
              <a:rPr lang="en-US" sz="2000" dirty="0" smtClean="0">
                <a:latin typeface="+mj-lt"/>
                <a:hlinkClick r:id="rId4"/>
              </a:rPr>
              <a:t>Typescript </a:t>
            </a:r>
            <a:r>
              <a:rPr lang="en-US" sz="2000" dirty="0">
                <a:latin typeface="+mj-lt"/>
                <a:hlinkClick r:id="rId4"/>
              </a:rPr>
              <a:t>Deep </a:t>
            </a:r>
            <a:r>
              <a:rPr lang="en-US" sz="2000" dirty="0" smtClean="0">
                <a:latin typeface="+mj-lt"/>
                <a:hlinkClick r:id="rId4"/>
              </a:rPr>
              <a:t>Dive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9310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264</TotalTime>
  <Words>555</Words>
  <Application>Microsoft Office PowerPoint</Application>
  <PresentationFormat>Widescreen</PresentationFormat>
  <Paragraphs>114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Corbel</vt:lpstr>
      <vt:lpstr>Courier New</vt:lpstr>
      <vt:lpstr>Miriam</vt:lpstr>
      <vt:lpstr>Times New Roman</vt:lpstr>
      <vt:lpstr>Parallax</vt:lpstr>
      <vt:lpstr>PowerPoint Presentation</vt:lpstr>
      <vt:lpstr>Things To Cover</vt:lpstr>
      <vt:lpstr>Typescript Overview  </vt:lpstr>
      <vt:lpstr>Why Typescript  </vt:lpstr>
      <vt:lpstr>Syntax - Interface</vt:lpstr>
      <vt:lpstr>Syntax – Classes  </vt:lpstr>
      <vt:lpstr>Syntax - Class</vt:lpstr>
      <vt:lpstr>Syntax – Advance features  </vt:lpstr>
      <vt:lpstr>Resources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gilad y</dc:creator>
  <cp:lastModifiedBy>gilad y</cp:lastModifiedBy>
  <cp:revision>10</cp:revision>
  <dcterms:created xsi:type="dcterms:W3CDTF">2019-05-06T01:54:00Z</dcterms:created>
  <dcterms:modified xsi:type="dcterms:W3CDTF">2019-05-06T06:18:41Z</dcterms:modified>
</cp:coreProperties>
</file>