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0"/>
  </p:notesMasterIdLst>
  <p:handoutMasterIdLst>
    <p:handoutMasterId r:id="rId51"/>
  </p:handoutMasterIdLst>
  <p:sldIdLst>
    <p:sldId id="256" r:id="rId2"/>
    <p:sldId id="311" r:id="rId3"/>
    <p:sldId id="312" r:id="rId4"/>
    <p:sldId id="313" r:id="rId5"/>
    <p:sldId id="314" r:id="rId6"/>
    <p:sldId id="315" r:id="rId7"/>
    <p:sldId id="330" r:id="rId8"/>
    <p:sldId id="331" r:id="rId9"/>
    <p:sldId id="332" r:id="rId10"/>
    <p:sldId id="316" r:id="rId11"/>
    <p:sldId id="317" r:id="rId12"/>
    <p:sldId id="318" r:id="rId13"/>
    <p:sldId id="369" r:id="rId14"/>
    <p:sldId id="370" r:id="rId15"/>
    <p:sldId id="371" r:id="rId16"/>
    <p:sldId id="372" r:id="rId17"/>
    <p:sldId id="320" r:id="rId18"/>
    <p:sldId id="321" r:id="rId19"/>
    <p:sldId id="322" r:id="rId20"/>
    <p:sldId id="350" r:id="rId21"/>
    <p:sldId id="323" r:id="rId22"/>
    <p:sldId id="265" r:id="rId23"/>
    <p:sldId id="324" r:id="rId24"/>
    <p:sldId id="325" r:id="rId25"/>
    <p:sldId id="326" r:id="rId26"/>
    <p:sldId id="327" r:id="rId27"/>
    <p:sldId id="328" r:id="rId28"/>
    <p:sldId id="373" r:id="rId29"/>
    <p:sldId id="374" r:id="rId30"/>
    <p:sldId id="329" r:id="rId31"/>
    <p:sldId id="375" r:id="rId32"/>
    <p:sldId id="351" r:id="rId33"/>
    <p:sldId id="352"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Lst>
  <p:sldSz cx="9144000" cy="6858000" type="screen4x3"/>
  <p:notesSz cx="6873875" cy="10018713"/>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CC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3439" autoAdjust="0"/>
  </p:normalViewPr>
  <p:slideViewPr>
    <p:cSldViewPr>
      <p:cViewPr varScale="1">
        <p:scale>
          <a:sx n="69" d="100"/>
          <a:sy n="69"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95725" y="0"/>
            <a:ext cx="2978150" cy="501650"/>
          </a:xfrm>
          <a:prstGeom prst="rect">
            <a:avLst/>
          </a:prstGeom>
        </p:spPr>
        <p:txBody>
          <a:bodyPr vert="horz" lIns="91440" tIns="45720" rIns="91440" bIns="45720" rtlCol="1"/>
          <a:lstStyle>
            <a:lvl1pPr algn="r">
              <a:defRPr sz="1200"/>
            </a:lvl1pPr>
          </a:lstStyle>
          <a:p>
            <a:pPr>
              <a:defRPr/>
            </a:pPr>
            <a:endParaRPr lang="he-IL"/>
          </a:p>
        </p:txBody>
      </p:sp>
      <p:sp>
        <p:nvSpPr>
          <p:cNvPr id="3" name="Date Placeholder 2"/>
          <p:cNvSpPr>
            <a:spLocks noGrp="1"/>
          </p:cNvSpPr>
          <p:nvPr>
            <p:ph type="dt" sz="quarter" idx="1"/>
          </p:nvPr>
        </p:nvSpPr>
        <p:spPr>
          <a:xfrm>
            <a:off x="1588" y="0"/>
            <a:ext cx="2978150" cy="501650"/>
          </a:xfrm>
          <a:prstGeom prst="rect">
            <a:avLst/>
          </a:prstGeom>
        </p:spPr>
        <p:txBody>
          <a:bodyPr vert="horz" lIns="91440" tIns="45720" rIns="91440" bIns="45720" rtlCol="1"/>
          <a:lstStyle>
            <a:lvl1pPr algn="l">
              <a:defRPr sz="1200"/>
            </a:lvl1pPr>
          </a:lstStyle>
          <a:p>
            <a:pPr>
              <a:defRPr/>
            </a:pPr>
            <a:fld id="{BA654A4E-4033-4D3E-9B2E-F83CC637B6CA}" type="datetimeFigureOut">
              <a:rPr lang="he-IL"/>
              <a:pPr>
                <a:defRPr/>
              </a:pPr>
              <a:t>י"ח/אדר/תשע"ג</a:t>
            </a:fld>
            <a:endParaRPr lang="he-IL"/>
          </a:p>
        </p:txBody>
      </p:sp>
      <p:sp>
        <p:nvSpPr>
          <p:cNvPr id="4" name="Footer Placeholder 3"/>
          <p:cNvSpPr>
            <a:spLocks noGrp="1"/>
          </p:cNvSpPr>
          <p:nvPr>
            <p:ph type="ftr" sz="quarter" idx="2"/>
          </p:nvPr>
        </p:nvSpPr>
        <p:spPr>
          <a:xfrm>
            <a:off x="3895725" y="9515475"/>
            <a:ext cx="2978150" cy="501650"/>
          </a:xfrm>
          <a:prstGeom prst="rect">
            <a:avLst/>
          </a:prstGeom>
        </p:spPr>
        <p:txBody>
          <a:bodyPr vert="horz" lIns="91440" tIns="45720" rIns="91440" bIns="45720" rtlCol="1" anchor="b"/>
          <a:lstStyle>
            <a:lvl1pPr algn="r">
              <a:defRPr sz="1200"/>
            </a:lvl1pPr>
          </a:lstStyle>
          <a:p>
            <a:pPr>
              <a:defRPr/>
            </a:pPr>
            <a:endParaRPr lang="he-IL"/>
          </a:p>
        </p:txBody>
      </p:sp>
      <p:sp>
        <p:nvSpPr>
          <p:cNvPr id="5" name="Slide Number Placeholder 4"/>
          <p:cNvSpPr>
            <a:spLocks noGrp="1"/>
          </p:cNvSpPr>
          <p:nvPr>
            <p:ph type="sldNum" sz="quarter" idx="3"/>
          </p:nvPr>
        </p:nvSpPr>
        <p:spPr>
          <a:xfrm>
            <a:off x="1588" y="9515475"/>
            <a:ext cx="2978150" cy="501650"/>
          </a:xfrm>
          <a:prstGeom prst="rect">
            <a:avLst/>
          </a:prstGeom>
        </p:spPr>
        <p:txBody>
          <a:bodyPr vert="horz" lIns="91440" tIns="45720" rIns="91440" bIns="45720" rtlCol="1" anchor="b"/>
          <a:lstStyle>
            <a:lvl1pPr algn="l">
              <a:defRPr sz="1200"/>
            </a:lvl1pPr>
          </a:lstStyle>
          <a:p>
            <a:pPr>
              <a:defRPr/>
            </a:pPr>
            <a:fld id="{A522B6D3-7F9D-4DB9-927B-36B63F59C16F}" type="slidenum">
              <a:rPr lang="he-IL"/>
              <a:pPr>
                <a:defRPr/>
              </a:pPr>
              <a:t>‹#›</a:t>
            </a:fld>
            <a:endParaRPr lang="he-I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95725" y="0"/>
            <a:ext cx="2978150" cy="501650"/>
          </a:xfrm>
          <a:prstGeom prst="rect">
            <a:avLst/>
          </a:prstGeom>
        </p:spPr>
        <p:txBody>
          <a:bodyPr vert="horz" lIns="96524" tIns="48262" rIns="96524" bIns="48262" rtlCol="1"/>
          <a:lstStyle>
            <a:lvl1pPr algn="r">
              <a:defRPr sz="1300"/>
            </a:lvl1pPr>
          </a:lstStyle>
          <a:p>
            <a:pPr>
              <a:defRPr/>
            </a:pPr>
            <a:endParaRPr lang="he-IL"/>
          </a:p>
        </p:txBody>
      </p:sp>
      <p:sp>
        <p:nvSpPr>
          <p:cNvPr id="3" name="Date Placeholder 2"/>
          <p:cNvSpPr>
            <a:spLocks noGrp="1"/>
          </p:cNvSpPr>
          <p:nvPr>
            <p:ph type="dt" idx="1"/>
          </p:nvPr>
        </p:nvSpPr>
        <p:spPr>
          <a:xfrm>
            <a:off x="1588" y="0"/>
            <a:ext cx="2978150" cy="501650"/>
          </a:xfrm>
          <a:prstGeom prst="rect">
            <a:avLst/>
          </a:prstGeom>
        </p:spPr>
        <p:txBody>
          <a:bodyPr vert="horz" lIns="96524" tIns="48262" rIns="96524" bIns="48262" rtlCol="1"/>
          <a:lstStyle>
            <a:lvl1pPr algn="l">
              <a:defRPr sz="1300"/>
            </a:lvl1pPr>
          </a:lstStyle>
          <a:p>
            <a:pPr>
              <a:defRPr/>
            </a:pPr>
            <a:fld id="{4416729E-C368-49DB-B4BD-B4307B2FF109}" type="datetimeFigureOut">
              <a:rPr lang="he-IL"/>
              <a:pPr>
                <a:defRPr/>
              </a:pPr>
              <a:t>י"ח/אדר/תשע"ג</a:t>
            </a:fld>
            <a:endParaRPr lang="he-IL"/>
          </a:p>
        </p:txBody>
      </p:sp>
      <p:sp>
        <p:nvSpPr>
          <p:cNvPr id="4" name="Slide Image Placeholder 3"/>
          <p:cNvSpPr>
            <a:spLocks noGrp="1" noRot="1" noChangeAspect="1"/>
          </p:cNvSpPr>
          <p:nvPr>
            <p:ph type="sldImg" idx="2"/>
          </p:nvPr>
        </p:nvSpPr>
        <p:spPr>
          <a:xfrm>
            <a:off x="931863" y="750888"/>
            <a:ext cx="5010150" cy="3757612"/>
          </a:xfrm>
          <a:prstGeom prst="rect">
            <a:avLst/>
          </a:prstGeom>
          <a:noFill/>
          <a:ln w="12700">
            <a:solidFill>
              <a:prstClr val="black"/>
            </a:solidFill>
          </a:ln>
        </p:spPr>
        <p:txBody>
          <a:bodyPr vert="horz" lIns="96524" tIns="48262" rIns="96524" bIns="48262" rtlCol="1" anchor="ctr"/>
          <a:lstStyle/>
          <a:p>
            <a:pPr lvl="0"/>
            <a:endParaRPr lang="he-IL" noProof="0" smtClean="0"/>
          </a:p>
        </p:txBody>
      </p:sp>
      <p:sp>
        <p:nvSpPr>
          <p:cNvPr id="5" name="Notes Placeholder 4"/>
          <p:cNvSpPr>
            <a:spLocks noGrp="1"/>
          </p:cNvSpPr>
          <p:nvPr>
            <p:ph type="body" sz="quarter" idx="3"/>
          </p:nvPr>
        </p:nvSpPr>
        <p:spPr>
          <a:xfrm>
            <a:off x="687388" y="4759325"/>
            <a:ext cx="5499100" cy="4508500"/>
          </a:xfrm>
          <a:prstGeom prst="rect">
            <a:avLst/>
          </a:prstGeom>
        </p:spPr>
        <p:txBody>
          <a:bodyPr vert="horz" wrap="square" lIns="96524" tIns="48262" rIns="96524" bIns="48262"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95725" y="9515475"/>
            <a:ext cx="2978150" cy="501650"/>
          </a:xfrm>
          <a:prstGeom prst="rect">
            <a:avLst/>
          </a:prstGeom>
        </p:spPr>
        <p:txBody>
          <a:bodyPr vert="horz" lIns="96524" tIns="48262" rIns="96524" bIns="48262" rtlCol="1" anchor="b"/>
          <a:lstStyle>
            <a:lvl1pPr algn="r">
              <a:defRPr sz="1300"/>
            </a:lvl1pPr>
          </a:lstStyle>
          <a:p>
            <a:pPr>
              <a:defRPr/>
            </a:pPr>
            <a:endParaRPr lang="he-IL"/>
          </a:p>
        </p:txBody>
      </p:sp>
      <p:sp>
        <p:nvSpPr>
          <p:cNvPr id="7" name="Slide Number Placeholder 6"/>
          <p:cNvSpPr>
            <a:spLocks noGrp="1"/>
          </p:cNvSpPr>
          <p:nvPr>
            <p:ph type="sldNum" sz="quarter" idx="5"/>
          </p:nvPr>
        </p:nvSpPr>
        <p:spPr>
          <a:xfrm>
            <a:off x="1588" y="9515475"/>
            <a:ext cx="2978150" cy="501650"/>
          </a:xfrm>
          <a:prstGeom prst="rect">
            <a:avLst/>
          </a:prstGeom>
        </p:spPr>
        <p:txBody>
          <a:bodyPr vert="horz" lIns="96524" tIns="48262" rIns="96524" bIns="48262" rtlCol="1" anchor="b"/>
          <a:lstStyle>
            <a:lvl1pPr algn="l">
              <a:defRPr sz="1300"/>
            </a:lvl1pPr>
          </a:lstStyle>
          <a:p>
            <a:pPr>
              <a:defRPr/>
            </a:pPr>
            <a:fld id="{821D4CA2-E34F-41BA-BE31-EF76D8AA7B92}" type="slidenum">
              <a:rPr lang="he-IL"/>
              <a:pPr>
                <a:defRPr/>
              </a:pPr>
              <a:t>‹#›</a:t>
            </a:fld>
            <a:endParaRPr lang="he-IL"/>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49DDDDB3-AAEE-41D4-AACE-46AC8FB52E5B}" type="datetimeFigureOut">
              <a:rPr lang="he-IL"/>
              <a:pPr>
                <a:defRPr/>
              </a:pPr>
              <a:t>י"ח/אדר/תשע"ג</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628C9E93-6FDC-4429-85DD-30E2B27B2C45}"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012CD3E7-E205-439F-8F0F-789B5598BC23}" type="datetimeFigureOut">
              <a:rPr lang="he-IL"/>
              <a:pPr>
                <a:defRPr/>
              </a:pPr>
              <a:t>י"ח/אדר/תשע"ג</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F4BF858B-3B21-4865-8E75-E231656B73EA}"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421D3A8A-4CE6-445E-915C-F3C194175E58}" type="datetimeFigureOut">
              <a:rPr lang="he-IL"/>
              <a:pPr>
                <a:defRPr/>
              </a:pPr>
              <a:t>י"ח/אדר/תשע"ג</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AD3A77F6-7588-47A4-87D1-1F4FF88F52A7}"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F6F3AEF5-8BF4-4573-9F77-DE1AAC8E1113}" type="datetimeFigureOut">
              <a:rPr lang="he-IL"/>
              <a:pPr>
                <a:defRPr/>
              </a:pPr>
              <a:t>י"ח/אדר/תשע"ג</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B4F6AA58-645C-48D0-AD64-5D94B603CD89}"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A1E4079-8380-47D6-97C3-34F0DC3D260F}" type="datetimeFigureOut">
              <a:rPr lang="he-IL"/>
              <a:pPr>
                <a:defRPr/>
              </a:pPr>
              <a:t>י"ח/אדר/תשע"ג</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415ED828-2435-4BC3-851D-D208B79DB32C}"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3"/>
          <p:cNvSpPr>
            <a:spLocks noGrp="1"/>
          </p:cNvSpPr>
          <p:nvPr>
            <p:ph type="dt" sz="half" idx="10"/>
          </p:nvPr>
        </p:nvSpPr>
        <p:spPr/>
        <p:txBody>
          <a:bodyPr/>
          <a:lstStyle>
            <a:lvl1pPr>
              <a:defRPr/>
            </a:lvl1pPr>
          </a:lstStyle>
          <a:p>
            <a:pPr>
              <a:defRPr/>
            </a:pPr>
            <a:fld id="{7A53E041-049F-48A5-956A-A39032B3BD4B}" type="datetimeFigureOut">
              <a:rPr lang="he-IL"/>
              <a:pPr>
                <a:defRPr/>
              </a:pPr>
              <a:t>י"ח/אדר/תשע"ג</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1C23AFE9-3C4D-42BB-B748-08277B21ED68}"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3"/>
          <p:cNvSpPr>
            <a:spLocks noGrp="1"/>
          </p:cNvSpPr>
          <p:nvPr>
            <p:ph type="dt" sz="half" idx="10"/>
          </p:nvPr>
        </p:nvSpPr>
        <p:spPr/>
        <p:txBody>
          <a:bodyPr/>
          <a:lstStyle>
            <a:lvl1pPr>
              <a:defRPr/>
            </a:lvl1pPr>
          </a:lstStyle>
          <a:p>
            <a:pPr>
              <a:defRPr/>
            </a:pPr>
            <a:fld id="{5C8EFA8A-2D11-4AE7-8EF4-F81CCDEEAE6A}" type="datetimeFigureOut">
              <a:rPr lang="he-IL"/>
              <a:pPr>
                <a:defRPr/>
              </a:pPr>
              <a:t>י"ח/אדר/תשע"ג</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2A790AEA-794F-49EF-8DA7-F0A87B756833}"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fld id="{3C25DE8A-0926-4DBA-A9A7-80F4B06DAB09}" type="datetimeFigureOut">
              <a:rPr lang="he-IL"/>
              <a:pPr>
                <a:defRPr/>
              </a:pPr>
              <a:t>י"ח/אדר/תשע"ג</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E7E7CA59-AA02-4CD1-A9FD-E1A8CD3E37D5}"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D267480-9CAA-465B-A4C0-F132BE6C0CC2}" type="datetimeFigureOut">
              <a:rPr lang="he-IL"/>
              <a:pPr>
                <a:defRPr/>
              </a:pPr>
              <a:t>י"ח/אדר/תשע"ג</a:t>
            </a:fld>
            <a:endParaRPr lang="he-IL"/>
          </a:p>
        </p:txBody>
      </p:sp>
      <p:sp>
        <p:nvSpPr>
          <p:cNvPr id="3" name="Footer Placeholder 4"/>
          <p:cNvSpPr>
            <a:spLocks noGrp="1"/>
          </p:cNvSpPr>
          <p:nvPr>
            <p:ph type="ftr" sz="quarter" idx="11"/>
          </p:nvPr>
        </p:nvSpPr>
        <p:spPr/>
        <p:txBody>
          <a:bodyPr/>
          <a:lstStyle>
            <a:lvl1pPr>
              <a:defRPr/>
            </a:lvl1pPr>
          </a:lstStyle>
          <a:p>
            <a:pPr>
              <a:defRPr/>
            </a:pPr>
            <a:endParaRPr lang="he-IL"/>
          </a:p>
        </p:txBody>
      </p:sp>
      <p:sp>
        <p:nvSpPr>
          <p:cNvPr id="4" name="Slide Number Placeholder 5"/>
          <p:cNvSpPr>
            <a:spLocks noGrp="1"/>
          </p:cNvSpPr>
          <p:nvPr>
            <p:ph type="sldNum" sz="quarter" idx="12"/>
          </p:nvPr>
        </p:nvSpPr>
        <p:spPr/>
        <p:txBody>
          <a:bodyPr/>
          <a:lstStyle>
            <a:lvl1pPr>
              <a:defRPr/>
            </a:lvl1pPr>
          </a:lstStyle>
          <a:p>
            <a:pPr>
              <a:defRPr/>
            </a:pPr>
            <a:fld id="{D2636422-0444-43B8-86ED-D51A4ECD087C}"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7D1379-2043-402D-9743-9E149FA6071B}" type="datetimeFigureOut">
              <a:rPr lang="he-IL"/>
              <a:pPr>
                <a:defRPr/>
              </a:pPr>
              <a:t>י"ח/אדר/תשע"ג</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8BCD5E29-619F-44BB-924F-F9C51CABCC6C}"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421F0E-EEB5-4DC7-BE43-9D3B29E2C97E}" type="datetimeFigureOut">
              <a:rPr lang="he-IL"/>
              <a:pPr>
                <a:defRPr/>
              </a:pPr>
              <a:t>י"ח/אדר/תשע"ג</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964A406B-AB1F-44EA-BD5F-747AE4E4ACA9}"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7AB18EB-0CA7-4A34-91E3-0A8432F04914}" type="datetimeFigureOut">
              <a:rPr lang="he-IL"/>
              <a:pPr>
                <a:defRPr/>
              </a:pPr>
              <a:t>י"ח/אדר/תשע"ג</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0B42698-68F7-4251-9EEF-F2F9C4338571}"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88913"/>
            <a:ext cx="7772400" cy="863600"/>
          </a:xfrm>
        </p:spPr>
        <p:txBody>
          <a:bodyPr/>
          <a:lstStyle/>
          <a:p>
            <a:pPr rtl="0" eaLnBrk="1" hangingPunct="1"/>
            <a:r>
              <a:rPr lang="en-US" b="1" smtClean="0">
                <a:solidFill>
                  <a:srgbClr val="0000FF"/>
                </a:solidFill>
                <a:cs typeface="Times New Roman" pitchFamily="18" charset="0"/>
              </a:rPr>
              <a:t>Data Mining  20595 - Class 7</a:t>
            </a:r>
            <a:endParaRPr lang="he-IL" b="1" smtClean="0">
              <a:solidFill>
                <a:srgbClr val="0000FF"/>
              </a:solidFill>
            </a:endParaRPr>
          </a:p>
        </p:txBody>
      </p:sp>
      <p:sp>
        <p:nvSpPr>
          <p:cNvPr id="2051" name="Rectangle 3"/>
          <p:cNvSpPr txBox="1">
            <a:spLocks noChangeArrowheads="1"/>
          </p:cNvSpPr>
          <p:nvPr/>
        </p:nvSpPr>
        <p:spPr bwMode="auto">
          <a:xfrm>
            <a:off x="395288" y="1412875"/>
            <a:ext cx="8229600" cy="5111750"/>
          </a:xfrm>
          <a:prstGeom prst="rect">
            <a:avLst/>
          </a:prstGeom>
          <a:noFill/>
          <a:ln w="9525">
            <a:noFill/>
            <a:miter lim="800000"/>
            <a:headEnd/>
            <a:tailEnd/>
          </a:ln>
        </p:spPr>
        <p:txBody>
          <a:bodyPr/>
          <a:lstStyle/>
          <a:p>
            <a:pPr algn="ctr" rtl="0">
              <a:defRPr/>
            </a:pPr>
            <a:r>
              <a:rPr lang="en-US" sz="3200" b="1" dirty="0">
                <a:solidFill>
                  <a:srgbClr val="0000FF"/>
                </a:solidFill>
                <a:latin typeface="+mj-lt"/>
              </a:rPr>
              <a:t>Exam practice</a:t>
            </a:r>
          </a:p>
          <a:p>
            <a:endParaRPr lang="he-IL" b="1" dirty="0" smtClean="0"/>
          </a:p>
          <a:p>
            <a:r>
              <a:rPr lang="he-IL" b="1" dirty="0" smtClean="0">
                <a:solidFill>
                  <a:srgbClr val="C00000"/>
                </a:solidFill>
              </a:rPr>
              <a:t>שימו </a:t>
            </a:r>
            <a:r>
              <a:rPr lang="he-IL" b="1" dirty="0">
                <a:solidFill>
                  <a:srgbClr val="C00000"/>
                </a:solidFill>
              </a:rPr>
              <a:t>לב,</a:t>
            </a:r>
            <a:endParaRPr lang="en-US" sz="1600" dirty="0">
              <a:solidFill>
                <a:srgbClr val="C00000"/>
              </a:solidFill>
            </a:endParaRPr>
          </a:p>
          <a:p>
            <a:r>
              <a:rPr lang="he-IL" b="1" dirty="0">
                <a:solidFill>
                  <a:srgbClr val="C00000"/>
                </a:solidFill>
              </a:rPr>
              <a:t>הבחינה לדוגמה שמופיעה להלן תוכל לשמש לכם כלי עזר נוסף ללימוד, ולעזרה בהכנה למבחן.</a:t>
            </a:r>
            <a:endParaRPr lang="en-US" sz="1600" dirty="0">
              <a:solidFill>
                <a:srgbClr val="C00000"/>
              </a:solidFill>
            </a:endParaRPr>
          </a:p>
          <a:p>
            <a:r>
              <a:rPr lang="he-IL" b="1" dirty="0">
                <a:solidFill>
                  <a:srgbClr val="C00000"/>
                </a:solidFill>
              </a:rPr>
              <a:t>אך אין כאן שום התחייבות מצידנו שהבחינות בסמסטר זה תהיינה זהות במבנה, באופי </a:t>
            </a:r>
            <a:r>
              <a:rPr lang="he-IL" b="1" dirty="0" err="1">
                <a:solidFill>
                  <a:srgbClr val="C00000"/>
                </a:solidFill>
              </a:rPr>
              <a:t>וכו</a:t>
            </a:r>
            <a:r>
              <a:rPr lang="he-IL" b="1" dirty="0">
                <a:solidFill>
                  <a:srgbClr val="C00000"/>
                </a:solidFill>
              </a:rPr>
              <a:t>' לבחינה שהפצנו.</a:t>
            </a:r>
            <a:endParaRPr lang="en-US" sz="1600" dirty="0">
              <a:solidFill>
                <a:srgbClr val="C00000"/>
              </a:solidFill>
            </a:endParaRPr>
          </a:p>
          <a:p>
            <a:r>
              <a:rPr lang="he-IL" b="1" dirty="0">
                <a:solidFill>
                  <a:srgbClr val="C00000"/>
                </a:solidFill>
              </a:rPr>
              <a:t>הבחינה כמו המטלות משמשת כלי ללימוד, ומבטיחה הכנה טובה למבחן</a:t>
            </a:r>
            <a:endParaRPr lang="en-US" sz="1600" dirty="0">
              <a:solidFill>
                <a:srgbClr val="C00000"/>
              </a:solidFill>
            </a:endParaRPr>
          </a:p>
          <a:p>
            <a:pPr lvl="1" algn="l" rtl="0">
              <a:defRPr/>
            </a:pPr>
            <a:endParaRPr lang="en-US" sz="3200" dirty="0">
              <a:latin typeface="+mn-lt"/>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15888"/>
            <a:ext cx="8229600" cy="1143000"/>
          </a:xfrm>
        </p:spPr>
        <p:txBody>
          <a:bodyPr/>
          <a:lstStyle/>
          <a:p>
            <a:r>
              <a:rPr lang="he-IL" b="1" u="sng" smtClean="0">
                <a:solidFill>
                  <a:srgbClr val="0000FF"/>
                </a:solidFill>
              </a:rPr>
              <a:t>פתרון שאלה 2</a:t>
            </a:r>
            <a:endParaRPr lang="he-IL" b="1" smtClean="0">
              <a:solidFill>
                <a:srgbClr val="0000FF"/>
              </a:solidFill>
            </a:endParaRPr>
          </a:p>
        </p:txBody>
      </p:sp>
      <p:grpSp>
        <p:nvGrpSpPr>
          <p:cNvPr id="12291" name="Group 29"/>
          <p:cNvGrpSpPr>
            <a:grpSpLocks/>
          </p:cNvGrpSpPr>
          <p:nvPr/>
        </p:nvGrpSpPr>
        <p:grpSpPr bwMode="auto">
          <a:xfrm>
            <a:off x="250825" y="4292600"/>
            <a:ext cx="3457575" cy="1512888"/>
            <a:chOff x="35496" y="4292600"/>
            <a:chExt cx="3457079" cy="1513384"/>
          </a:xfrm>
        </p:grpSpPr>
        <p:sp>
          <p:nvSpPr>
            <p:cNvPr id="5" name="Oval 4"/>
            <p:cNvSpPr/>
            <p:nvPr/>
          </p:nvSpPr>
          <p:spPr>
            <a:xfrm>
              <a:off x="756118" y="5300993"/>
              <a:ext cx="576180" cy="504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377"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7" name="Oval 6"/>
            <p:cNvSpPr/>
            <p:nvPr/>
          </p:nvSpPr>
          <p:spPr>
            <a:xfrm>
              <a:off x="1476739" y="5300993"/>
              <a:ext cx="576180" cy="504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379"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9" name="Straight Connector 8"/>
            <p:cNvCxnSpPr/>
            <p:nvPr/>
          </p:nvCxnSpPr>
          <p:spPr>
            <a:xfrm rot="5400000" flipH="1" flipV="1">
              <a:off x="1512335" y="5049292"/>
              <a:ext cx="50340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0"/>
            </p:cNvCxnSpPr>
            <p:nvPr/>
          </p:nvCxnSpPr>
          <p:spPr>
            <a:xfrm rot="16200000" flipV="1">
              <a:off x="793300" y="5049292"/>
              <a:ext cx="50340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496" y="5300993"/>
              <a:ext cx="576180" cy="504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383"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13" name="Straight Connector 12"/>
            <p:cNvCxnSpPr>
              <a:stCxn id="11" idx="0"/>
            </p:cNvCxnSpPr>
            <p:nvPr/>
          </p:nvCxnSpPr>
          <p:spPr>
            <a:xfrm rot="5400000" flipH="1" flipV="1">
              <a:off x="72678" y="5049292"/>
              <a:ext cx="50340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324380" y="4797591"/>
              <a:ext cx="143965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95774" y="5300993"/>
              <a:ext cx="576179" cy="504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387"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21" name="Straight Connector 20"/>
            <p:cNvCxnSpPr/>
            <p:nvPr/>
          </p:nvCxnSpPr>
          <p:spPr>
            <a:xfrm rot="5400000" flipH="1" flipV="1">
              <a:off x="1980460" y="4796797"/>
              <a:ext cx="100839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2484658" y="4292600"/>
              <a:ext cx="7206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916396" y="5300993"/>
              <a:ext cx="576179" cy="504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391"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24" name="Straight Connector 23"/>
            <p:cNvCxnSpPr/>
            <p:nvPr/>
          </p:nvCxnSpPr>
          <p:spPr>
            <a:xfrm rot="5400000" flipH="1" flipV="1">
              <a:off x="2701082" y="4796797"/>
              <a:ext cx="1008393" cy="0"/>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nvGraphicFramePr>
        <p:xfrm>
          <a:off x="4643205" y="1484313"/>
          <a:ext cx="4321408" cy="3697600"/>
        </p:xfrm>
        <a:graphic>
          <a:graphicData uri="http://schemas.openxmlformats.org/drawingml/2006/table">
            <a:tbl>
              <a:tblPr rtl="1" firstRow="1" bandRow="1">
                <a:tableStyleId>{5C22544A-7EE6-4342-B048-85BDC9FD1C3A}</a:tableStyleId>
              </a:tblPr>
              <a:tblGrid>
                <a:gridCol w="539435"/>
                <a:gridCol w="472323"/>
                <a:gridCol w="606547"/>
                <a:gridCol w="539435"/>
                <a:gridCol w="539435"/>
                <a:gridCol w="556307"/>
                <a:gridCol w="474790"/>
                <a:gridCol w="593136"/>
              </a:tblGrid>
              <a:tr h="862960">
                <a:tc>
                  <a:txBody>
                    <a:bodyPr/>
                    <a:lstStyle/>
                    <a:p>
                      <a:pPr algn="ctr" rtl="0"/>
                      <a:r>
                        <a:rPr lang="en-US" dirty="0" smtClean="0">
                          <a:solidFill>
                            <a:srgbClr val="0000FF"/>
                          </a:solidFill>
                        </a:rPr>
                        <a: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7</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6,9,8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2,3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solidFill>
                            <a:srgbClr val="0000FF"/>
                          </a:solidFill>
                        </a:rPr>
                        <a: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2,3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6,9,8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1" name="Oval 30"/>
          <p:cNvSpPr/>
          <p:nvPr/>
        </p:nvSpPr>
        <p:spPr>
          <a:xfrm>
            <a:off x="6372225" y="4508500"/>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44450"/>
            <a:ext cx="8229600" cy="1143000"/>
          </a:xfrm>
        </p:spPr>
        <p:txBody>
          <a:bodyPr/>
          <a:lstStyle/>
          <a:p>
            <a:r>
              <a:rPr lang="he-IL" b="1" u="sng" smtClean="0">
                <a:solidFill>
                  <a:srgbClr val="0000FF"/>
                </a:solidFill>
              </a:rPr>
              <a:t>פתרון שאלה 2</a:t>
            </a:r>
            <a:endParaRPr lang="he-IL" b="1" smtClean="0">
              <a:solidFill>
                <a:srgbClr val="0000FF"/>
              </a:solidFill>
            </a:endParaRPr>
          </a:p>
        </p:txBody>
      </p:sp>
      <p:graphicFrame>
        <p:nvGraphicFramePr>
          <p:cNvPr id="46" name="Table 45"/>
          <p:cNvGraphicFramePr>
            <a:graphicFrameLocks noGrp="1"/>
          </p:cNvGraphicFramePr>
          <p:nvPr/>
        </p:nvGraphicFramePr>
        <p:xfrm>
          <a:off x="5115528" y="1125538"/>
          <a:ext cx="3849085" cy="3331840"/>
        </p:xfrm>
        <a:graphic>
          <a:graphicData uri="http://schemas.openxmlformats.org/drawingml/2006/table">
            <a:tbl>
              <a:tblPr rtl="1" firstRow="1" bandRow="1">
                <a:tableStyleId>{5C22544A-7EE6-4342-B048-85BDC9FD1C3A}</a:tableStyleId>
              </a:tblPr>
              <a:tblGrid>
                <a:gridCol w="539435"/>
                <a:gridCol w="606547"/>
                <a:gridCol w="539435"/>
                <a:gridCol w="539435"/>
                <a:gridCol w="539435"/>
                <a:gridCol w="491662"/>
                <a:gridCol w="593136"/>
              </a:tblGrid>
              <a:tr h="862960">
                <a:tc>
                  <a:txBody>
                    <a:bodyPr/>
                    <a:lstStyle/>
                    <a:p>
                      <a:pPr algn="ctr" rtl="0"/>
                      <a:r>
                        <a:rPr lang="en-US" dirty="0" smtClean="0">
                          <a:solidFill>
                            <a:srgbClr val="0000FF"/>
                          </a:solidFill>
                        </a:rPr>
                        <a: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6,9,8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5,7</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2,3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5,7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6,9,8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381" name="Group 56"/>
          <p:cNvGrpSpPr>
            <a:grpSpLocks/>
          </p:cNvGrpSpPr>
          <p:nvPr/>
        </p:nvGrpSpPr>
        <p:grpSpPr bwMode="auto">
          <a:xfrm>
            <a:off x="179388" y="4938713"/>
            <a:ext cx="4752975" cy="1514475"/>
            <a:chOff x="35496" y="4292600"/>
            <a:chExt cx="4752528" cy="1513880"/>
          </a:xfrm>
        </p:grpSpPr>
        <p:grpSp>
          <p:nvGrpSpPr>
            <p:cNvPr id="13385" name="Group 22"/>
            <p:cNvGrpSpPr>
              <a:grpSpLocks/>
            </p:cNvGrpSpPr>
            <p:nvPr/>
          </p:nvGrpSpPr>
          <p:grpSpPr bwMode="auto">
            <a:xfrm>
              <a:off x="35496" y="4292600"/>
              <a:ext cx="3457079" cy="1513384"/>
              <a:chOff x="35496" y="4292600"/>
              <a:chExt cx="3457079" cy="1513384"/>
            </a:xfrm>
          </p:grpSpPr>
          <p:sp>
            <p:nvSpPr>
              <p:cNvPr id="25" name="Oval 24"/>
              <p:cNvSpPr/>
              <p:nvPr/>
            </p:nvSpPr>
            <p:spPr>
              <a:xfrm>
                <a:off x="756153" y="5300266"/>
                <a:ext cx="576208" cy="506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394"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29" name="Oval 28"/>
              <p:cNvSpPr/>
              <p:nvPr/>
            </p:nvSpPr>
            <p:spPr>
              <a:xfrm>
                <a:off x="1476811" y="5300266"/>
                <a:ext cx="576208" cy="506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396"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31" name="Straight Connector 30"/>
              <p:cNvCxnSpPr/>
              <p:nvPr/>
            </p:nvCxnSpPr>
            <p:spPr>
              <a:xfrm rot="5400000" flipH="1" flipV="1">
                <a:off x="1512600" y="5048747"/>
                <a:ext cx="50303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0"/>
              </p:cNvCxnSpPr>
              <p:nvPr/>
            </p:nvCxnSpPr>
            <p:spPr>
              <a:xfrm rot="16200000" flipV="1">
                <a:off x="793531" y="5048747"/>
                <a:ext cx="50303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5496" y="5300266"/>
                <a:ext cx="576208" cy="506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400"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35" name="Straight Connector 34"/>
              <p:cNvCxnSpPr>
                <a:stCxn id="33" idx="0"/>
              </p:cNvCxnSpPr>
              <p:nvPr/>
            </p:nvCxnSpPr>
            <p:spPr>
              <a:xfrm rot="5400000" flipH="1" flipV="1">
                <a:off x="72874" y="5048747"/>
                <a:ext cx="50303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24394" y="4797227"/>
                <a:ext cx="143972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195880" y="5300266"/>
                <a:ext cx="576209" cy="506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404"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39" name="Straight Connector 38"/>
              <p:cNvCxnSpPr/>
              <p:nvPr/>
            </p:nvCxnSpPr>
            <p:spPr>
              <a:xfrm rot="5400000" flipH="1" flipV="1">
                <a:off x="1980945" y="4796433"/>
                <a:ext cx="10076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a:off x="2484778" y="4292600"/>
                <a:ext cx="7206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916537" y="5301853"/>
                <a:ext cx="576209"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408"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43" name="Straight Connector 42"/>
              <p:cNvCxnSpPr/>
              <p:nvPr/>
            </p:nvCxnSpPr>
            <p:spPr>
              <a:xfrm rot="5400000" flipH="1" flipV="1">
                <a:off x="2700808"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7" name="Oval 46"/>
            <p:cNvSpPr/>
            <p:nvPr/>
          </p:nvSpPr>
          <p:spPr>
            <a:xfrm>
              <a:off x="3564176" y="5301853"/>
              <a:ext cx="576209"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387" name="TextBox 19"/>
            <p:cNvSpPr txBox="1">
              <a:spLocks noChangeArrowheads="1"/>
            </p:cNvSpPr>
            <p:nvPr/>
          </p:nvSpPr>
          <p:spPr bwMode="auto">
            <a:xfrm>
              <a:off x="3779590" y="5374184"/>
              <a:ext cx="215900" cy="368300"/>
            </a:xfrm>
            <a:prstGeom prst="rect">
              <a:avLst/>
            </a:prstGeom>
            <a:noFill/>
            <a:ln w="9525">
              <a:noFill/>
              <a:miter lim="800000"/>
              <a:headEnd/>
              <a:tailEnd/>
            </a:ln>
          </p:spPr>
          <p:txBody>
            <a:bodyPr>
              <a:spAutoFit/>
            </a:bodyPr>
            <a:lstStyle/>
            <a:p>
              <a:r>
                <a:rPr lang="he-IL"/>
                <a:t>5</a:t>
              </a:r>
            </a:p>
          </p:txBody>
        </p:sp>
        <p:cxnSp>
          <p:nvCxnSpPr>
            <p:cNvPr id="49" name="Straight Connector 48"/>
            <p:cNvCxnSpPr/>
            <p:nvPr/>
          </p:nvCxnSpPr>
          <p:spPr>
            <a:xfrm rot="5400000" flipH="1" flipV="1">
              <a:off x="3348447"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3851487" y="4292600"/>
              <a:ext cx="649226" cy="158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211815" y="5301853"/>
              <a:ext cx="576209"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391"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53" name="Straight Connector 52"/>
            <p:cNvCxnSpPr/>
            <p:nvPr/>
          </p:nvCxnSpPr>
          <p:spPr>
            <a:xfrm rot="5400000" flipH="1" flipV="1">
              <a:off x="3996879" y="4798020"/>
              <a:ext cx="1007667"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300788" y="3141663"/>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5" name="Oval 54"/>
          <p:cNvSpPr/>
          <p:nvPr/>
        </p:nvSpPr>
        <p:spPr>
          <a:xfrm>
            <a:off x="6804025" y="3500438"/>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6" name="Oval 55"/>
          <p:cNvSpPr/>
          <p:nvPr/>
        </p:nvSpPr>
        <p:spPr>
          <a:xfrm>
            <a:off x="7380288" y="4149725"/>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95288" y="-171450"/>
            <a:ext cx="8229600" cy="1143000"/>
          </a:xfrm>
        </p:spPr>
        <p:txBody>
          <a:bodyPr/>
          <a:lstStyle/>
          <a:p>
            <a:r>
              <a:rPr lang="he-IL" sz="5400" b="1" u="sng" smtClean="0">
                <a:solidFill>
                  <a:srgbClr val="0000FF"/>
                </a:solidFill>
              </a:rPr>
              <a:t>פתרון שאלה 2</a:t>
            </a:r>
            <a:endParaRPr lang="he-IL" b="1" smtClean="0">
              <a:solidFill>
                <a:srgbClr val="0000FF"/>
              </a:solidFill>
            </a:endParaRPr>
          </a:p>
        </p:txBody>
      </p:sp>
      <p:grpSp>
        <p:nvGrpSpPr>
          <p:cNvPr id="14339" name="Group 25"/>
          <p:cNvGrpSpPr>
            <a:grpSpLocks/>
          </p:cNvGrpSpPr>
          <p:nvPr/>
        </p:nvGrpSpPr>
        <p:grpSpPr bwMode="auto">
          <a:xfrm>
            <a:off x="107950" y="5083175"/>
            <a:ext cx="4751388" cy="1514475"/>
            <a:chOff x="35496" y="4292600"/>
            <a:chExt cx="4752528" cy="1513880"/>
          </a:xfrm>
        </p:grpSpPr>
        <p:grpSp>
          <p:nvGrpSpPr>
            <p:cNvPr id="14401" name="Group 22"/>
            <p:cNvGrpSpPr>
              <a:grpSpLocks/>
            </p:cNvGrpSpPr>
            <p:nvPr/>
          </p:nvGrpSpPr>
          <p:grpSpPr bwMode="auto">
            <a:xfrm>
              <a:off x="35496" y="4292600"/>
              <a:ext cx="3457079" cy="1513384"/>
              <a:chOff x="35496" y="4292600"/>
              <a:chExt cx="3457079" cy="1513384"/>
            </a:xfrm>
          </p:grpSpPr>
          <p:sp>
            <p:nvSpPr>
              <p:cNvPr id="36" name="Oval 35"/>
              <p:cNvSpPr/>
              <p:nvPr/>
            </p:nvSpPr>
            <p:spPr>
              <a:xfrm>
                <a:off x="756394"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10"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38" name="Oval 37"/>
              <p:cNvSpPr/>
              <p:nvPr/>
            </p:nvSpPr>
            <p:spPr>
              <a:xfrm>
                <a:off x="1477292"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12"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40" name="Straight Connector 39"/>
              <p:cNvCxnSpPr/>
              <p:nvPr/>
            </p:nvCxnSpPr>
            <p:spPr>
              <a:xfrm rot="5400000" flipH="1" flipV="1">
                <a:off x="1513179"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0"/>
              </p:cNvCxnSpPr>
              <p:nvPr/>
            </p:nvCxnSpPr>
            <p:spPr>
              <a:xfrm rot="16200000" flipV="1">
                <a:off x="792281"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5496"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16"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44" name="Straight Connector 43"/>
              <p:cNvCxnSpPr>
                <a:stCxn id="42" idx="0"/>
              </p:cNvCxnSpPr>
              <p:nvPr/>
            </p:nvCxnSpPr>
            <p:spPr>
              <a:xfrm rot="5400000" flipH="1" flipV="1">
                <a:off x="72970"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24490" y="4797227"/>
                <a:ext cx="1440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96602" y="5300267"/>
                <a:ext cx="574813"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20"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48" name="Straight Connector 47"/>
              <p:cNvCxnSpPr/>
              <p:nvPr/>
            </p:nvCxnSpPr>
            <p:spPr>
              <a:xfrm rot="5400000" flipH="1" flipV="1">
                <a:off x="1981763" y="4796434"/>
                <a:ext cx="100766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2484008" y="4292600"/>
                <a:ext cx="7208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915912"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24"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52" name="Straight Connector 51"/>
              <p:cNvCxnSpPr/>
              <p:nvPr/>
            </p:nvCxnSpPr>
            <p:spPr>
              <a:xfrm rot="5400000" flipH="1" flipV="1">
                <a:off x="2700279"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3563767"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03" name="TextBox 19"/>
            <p:cNvSpPr txBox="1">
              <a:spLocks noChangeArrowheads="1"/>
            </p:cNvSpPr>
            <p:nvPr/>
          </p:nvSpPr>
          <p:spPr bwMode="auto">
            <a:xfrm>
              <a:off x="3779788" y="5374184"/>
              <a:ext cx="215900" cy="368300"/>
            </a:xfrm>
            <a:prstGeom prst="rect">
              <a:avLst/>
            </a:prstGeom>
            <a:noFill/>
            <a:ln w="9525">
              <a:noFill/>
              <a:miter lim="800000"/>
              <a:headEnd/>
              <a:tailEnd/>
            </a:ln>
          </p:spPr>
          <p:txBody>
            <a:bodyPr>
              <a:spAutoFit/>
            </a:bodyPr>
            <a:lstStyle/>
            <a:p>
              <a:r>
                <a:rPr lang="he-IL"/>
                <a:t>5</a:t>
              </a:r>
            </a:p>
          </p:txBody>
        </p:sp>
        <p:cxnSp>
          <p:nvCxnSpPr>
            <p:cNvPr id="31" name="Straight Connector 30"/>
            <p:cNvCxnSpPr/>
            <p:nvPr/>
          </p:nvCxnSpPr>
          <p:spPr>
            <a:xfrm rot="5400000" flipH="1" flipV="1">
              <a:off x="3348135"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3851174" y="4294187"/>
              <a:ext cx="6494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211623"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407"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35" name="Straight Connector 34"/>
            <p:cNvCxnSpPr/>
            <p:nvPr/>
          </p:nvCxnSpPr>
          <p:spPr>
            <a:xfrm rot="5400000" flipH="1" flipV="1">
              <a:off x="3996784" y="4798020"/>
              <a:ext cx="1007666" cy="0"/>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79" name="Table 78"/>
          <p:cNvGraphicFramePr>
            <a:graphicFrameLocks noGrp="1"/>
          </p:cNvGraphicFramePr>
          <p:nvPr/>
        </p:nvGraphicFramePr>
        <p:xfrm>
          <a:off x="5583525" y="981075"/>
          <a:ext cx="3309650" cy="3291840"/>
        </p:xfrm>
        <a:graphic>
          <a:graphicData uri="http://schemas.openxmlformats.org/drawingml/2006/table">
            <a:tbl>
              <a:tblPr rtl="1" firstRow="1" bandRow="1">
                <a:tableStyleId>{5C22544A-7EE6-4342-B048-85BDC9FD1C3A}</a:tableStyleId>
              </a:tblPr>
              <a:tblGrid>
                <a:gridCol w="539435"/>
                <a:gridCol w="606547"/>
                <a:gridCol w="539435"/>
                <a:gridCol w="539435"/>
                <a:gridCol w="491662"/>
                <a:gridCol w="593136"/>
              </a:tblGrid>
              <a:tr h="718944">
                <a:tc>
                  <a:txBody>
                    <a:bodyPr/>
                    <a:lstStyle/>
                    <a:p>
                      <a:pPr algn="ctr" rtl="0"/>
                      <a:r>
                        <a:rPr lang="en-US" dirty="0" smtClean="0">
                          <a:solidFill>
                            <a:srgbClr val="0000FF"/>
                          </a:solidFill>
                        </a:rPr>
                        <a: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6,9,8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5,7,4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2,3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5,7,4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6,9,8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3" name="Oval 82"/>
          <p:cNvSpPr/>
          <p:nvPr/>
        </p:nvSpPr>
        <p:spPr>
          <a:xfrm>
            <a:off x="5075238" y="6092825"/>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392" name="TextBox 19"/>
          <p:cNvSpPr txBox="1">
            <a:spLocks noChangeArrowheads="1"/>
          </p:cNvSpPr>
          <p:nvPr/>
        </p:nvSpPr>
        <p:spPr bwMode="auto">
          <a:xfrm>
            <a:off x="5291138" y="6165850"/>
            <a:ext cx="215900" cy="368300"/>
          </a:xfrm>
          <a:prstGeom prst="rect">
            <a:avLst/>
          </a:prstGeom>
          <a:noFill/>
          <a:ln w="9525">
            <a:noFill/>
            <a:miter lim="800000"/>
            <a:headEnd/>
            <a:tailEnd/>
          </a:ln>
        </p:spPr>
        <p:txBody>
          <a:bodyPr>
            <a:spAutoFit/>
          </a:bodyPr>
          <a:lstStyle/>
          <a:p>
            <a:r>
              <a:rPr lang="he-IL"/>
              <a:t>4</a:t>
            </a:r>
          </a:p>
        </p:txBody>
      </p:sp>
      <p:cxnSp>
        <p:nvCxnSpPr>
          <p:cNvPr id="85" name="Straight Connector 84"/>
          <p:cNvCxnSpPr/>
          <p:nvPr/>
        </p:nvCxnSpPr>
        <p:spPr>
          <a:xfrm rot="16200000" flipV="1">
            <a:off x="4608513"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V="1">
            <a:off x="4032250" y="4833938"/>
            <a:ext cx="512763" cy="79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flipV="1">
            <a:off x="4284663" y="4581525"/>
            <a:ext cx="10795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804025" y="2636838"/>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3" name="Oval 92"/>
          <p:cNvSpPr/>
          <p:nvPr/>
        </p:nvSpPr>
        <p:spPr>
          <a:xfrm>
            <a:off x="6227763" y="3284538"/>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4" name="Oval 93"/>
          <p:cNvSpPr/>
          <p:nvPr/>
        </p:nvSpPr>
        <p:spPr>
          <a:xfrm>
            <a:off x="7307263" y="3284538"/>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5" name="Oval 94"/>
          <p:cNvSpPr/>
          <p:nvPr/>
        </p:nvSpPr>
        <p:spPr>
          <a:xfrm>
            <a:off x="7883525" y="3933825"/>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6" name="Oval 95"/>
          <p:cNvSpPr/>
          <p:nvPr/>
        </p:nvSpPr>
        <p:spPr>
          <a:xfrm>
            <a:off x="6227763" y="2636838"/>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95288" y="-171450"/>
            <a:ext cx="8229600" cy="1143000"/>
          </a:xfrm>
        </p:spPr>
        <p:txBody>
          <a:bodyPr/>
          <a:lstStyle/>
          <a:p>
            <a:r>
              <a:rPr lang="he-IL" sz="5400" b="1" u="sng" smtClean="0">
                <a:solidFill>
                  <a:srgbClr val="0000FF"/>
                </a:solidFill>
              </a:rPr>
              <a:t>פתרון שאלה 2</a:t>
            </a:r>
            <a:endParaRPr lang="he-IL" b="1" smtClean="0">
              <a:solidFill>
                <a:srgbClr val="0000FF"/>
              </a:solidFill>
            </a:endParaRPr>
          </a:p>
        </p:txBody>
      </p:sp>
      <p:grpSp>
        <p:nvGrpSpPr>
          <p:cNvPr id="15363" name="Group 5"/>
          <p:cNvGrpSpPr>
            <a:grpSpLocks/>
          </p:cNvGrpSpPr>
          <p:nvPr/>
        </p:nvGrpSpPr>
        <p:grpSpPr bwMode="auto">
          <a:xfrm>
            <a:off x="107950" y="5083175"/>
            <a:ext cx="4751388" cy="1514475"/>
            <a:chOff x="35496" y="4292600"/>
            <a:chExt cx="4752528" cy="1513880"/>
          </a:xfrm>
        </p:grpSpPr>
        <p:grpSp>
          <p:nvGrpSpPr>
            <p:cNvPr id="15419" name="Group 22"/>
            <p:cNvGrpSpPr>
              <a:grpSpLocks/>
            </p:cNvGrpSpPr>
            <p:nvPr/>
          </p:nvGrpSpPr>
          <p:grpSpPr bwMode="auto">
            <a:xfrm>
              <a:off x="35496" y="4292600"/>
              <a:ext cx="3457079" cy="1513384"/>
              <a:chOff x="35496" y="4292600"/>
              <a:chExt cx="3457079" cy="1513384"/>
            </a:xfrm>
          </p:grpSpPr>
          <p:sp>
            <p:nvSpPr>
              <p:cNvPr id="15" name="Oval 14"/>
              <p:cNvSpPr/>
              <p:nvPr/>
            </p:nvSpPr>
            <p:spPr>
              <a:xfrm>
                <a:off x="756394"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28"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17" name="Oval 16"/>
              <p:cNvSpPr/>
              <p:nvPr/>
            </p:nvSpPr>
            <p:spPr>
              <a:xfrm>
                <a:off x="1477292"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30"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19" name="Straight Connector 18"/>
              <p:cNvCxnSpPr/>
              <p:nvPr/>
            </p:nvCxnSpPr>
            <p:spPr>
              <a:xfrm rot="5400000" flipH="1" flipV="1">
                <a:off x="1513179"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p:cNvCxnSpPr>
              <p:nvPr/>
            </p:nvCxnSpPr>
            <p:spPr>
              <a:xfrm rot="16200000" flipV="1">
                <a:off x="792281"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5496" y="5300267"/>
                <a:ext cx="576401"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34"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23" name="Straight Connector 22"/>
              <p:cNvCxnSpPr>
                <a:stCxn id="21" idx="0"/>
              </p:cNvCxnSpPr>
              <p:nvPr/>
            </p:nvCxnSpPr>
            <p:spPr>
              <a:xfrm rot="5400000" flipH="1" flipV="1">
                <a:off x="72970" y="5048747"/>
                <a:ext cx="503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324490" y="4797227"/>
                <a:ext cx="1440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96602" y="5300267"/>
                <a:ext cx="574813" cy="5062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38"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27" name="Straight Connector 26"/>
              <p:cNvCxnSpPr/>
              <p:nvPr/>
            </p:nvCxnSpPr>
            <p:spPr>
              <a:xfrm rot="5400000" flipH="1" flipV="1">
                <a:off x="1981763" y="4796434"/>
                <a:ext cx="100766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2484008" y="4292600"/>
                <a:ext cx="7208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915912"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42"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31" name="Straight Connector 30"/>
              <p:cNvCxnSpPr/>
              <p:nvPr/>
            </p:nvCxnSpPr>
            <p:spPr>
              <a:xfrm rot="5400000" flipH="1" flipV="1">
                <a:off x="2700279"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3563767"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21" name="TextBox 19"/>
            <p:cNvSpPr txBox="1">
              <a:spLocks noChangeArrowheads="1"/>
            </p:cNvSpPr>
            <p:nvPr/>
          </p:nvSpPr>
          <p:spPr bwMode="auto">
            <a:xfrm>
              <a:off x="3779788" y="5374184"/>
              <a:ext cx="215900" cy="368300"/>
            </a:xfrm>
            <a:prstGeom prst="rect">
              <a:avLst/>
            </a:prstGeom>
            <a:noFill/>
            <a:ln w="9525">
              <a:noFill/>
              <a:miter lim="800000"/>
              <a:headEnd/>
              <a:tailEnd/>
            </a:ln>
          </p:spPr>
          <p:txBody>
            <a:bodyPr>
              <a:spAutoFit/>
            </a:bodyPr>
            <a:lstStyle/>
            <a:p>
              <a:r>
                <a:rPr lang="he-IL"/>
                <a:t>5</a:t>
              </a:r>
            </a:p>
          </p:txBody>
        </p:sp>
        <p:cxnSp>
          <p:nvCxnSpPr>
            <p:cNvPr id="10" name="Straight Connector 9"/>
            <p:cNvCxnSpPr/>
            <p:nvPr/>
          </p:nvCxnSpPr>
          <p:spPr>
            <a:xfrm rot="5400000" flipH="1" flipV="1">
              <a:off x="3348135" y="4797227"/>
              <a:ext cx="100925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3851174" y="4294187"/>
              <a:ext cx="6494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11623" y="5301853"/>
              <a:ext cx="576401" cy="504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25"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14" name="Straight Connector 13"/>
            <p:cNvCxnSpPr/>
            <p:nvPr/>
          </p:nvCxnSpPr>
          <p:spPr>
            <a:xfrm rot="5400000" flipH="1" flipV="1">
              <a:off x="3996784" y="4798020"/>
              <a:ext cx="1007666" cy="0"/>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32" name="Table 31"/>
          <p:cNvGraphicFramePr>
            <a:graphicFrameLocks noGrp="1"/>
          </p:cNvGraphicFramePr>
          <p:nvPr/>
        </p:nvGraphicFramePr>
        <p:xfrm>
          <a:off x="5535752" y="981075"/>
          <a:ext cx="3357423" cy="2926080"/>
        </p:xfrm>
        <a:graphic>
          <a:graphicData uri="http://schemas.openxmlformats.org/drawingml/2006/table">
            <a:tbl>
              <a:tblPr rtl="1" firstRow="1" bandRow="1">
                <a:tableStyleId>{5C22544A-7EE6-4342-B048-85BDC9FD1C3A}</a:tableStyleId>
              </a:tblPr>
              <a:tblGrid>
                <a:gridCol w="539435"/>
                <a:gridCol w="539435"/>
                <a:gridCol w="606547"/>
                <a:gridCol w="539435"/>
                <a:gridCol w="539435"/>
                <a:gridCol w="593136"/>
              </a:tblGrid>
              <a:tr h="718944">
                <a:tc>
                  <a:txBody>
                    <a:bodyPr/>
                    <a:lstStyle/>
                    <a:p>
                      <a:pPr algn="ctr" rtl="0"/>
                      <a:r>
                        <a:rPr lang="en-US" dirty="0" smtClean="0">
                          <a:solidFill>
                            <a:srgbClr val="0000FF"/>
                          </a:solidFill>
                        </a:rPr>
                        <a: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6,9,8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5,7,4</a:t>
                      </a:r>
                      <a:r>
                        <a:rPr lang="he-IL" dirty="0" smtClean="0">
                          <a:solidFill>
                            <a:srgbClr val="0000FF"/>
                          </a:solidFill>
                        </a:rPr>
                        <a:t>,</a:t>
                      </a:r>
                      <a:r>
                        <a:rPr lang="en-US" dirty="0" smtClean="0">
                          <a:solidFill>
                            <a:srgbClr val="0000FF"/>
                          </a:solidFill>
                        </a:rPr>
                        <a:t>1</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2,3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5,7,4,1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6,9,8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Oval 32"/>
          <p:cNvSpPr/>
          <p:nvPr/>
        </p:nvSpPr>
        <p:spPr>
          <a:xfrm>
            <a:off x="5075238" y="6092825"/>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09" name="TextBox 19"/>
          <p:cNvSpPr txBox="1">
            <a:spLocks noChangeArrowheads="1"/>
          </p:cNvSpPr>
          <p:nvPr/>
        </p:nvSpPr>
        <p:spPr bwMode="auto">
          <a:xfrm>
            <a:off x="5291138" y="6165850"/>
            <a:ext cx="215900" cy="368300"/>
          </a:xfrm>
          <a:prstGeom prst="rect">
            <a:avLst/>
          </a:prstGeom>
          <a:noFill/>
          <a:ln w="9525">
            <a:noFill/>
            <a:miter lim="800000"/>
            <a:headEnd/>
            <a:tailEnd/>
          </a:ln>
        </p:spPr>
        <p:txBody>
          <a:bodyPr>
            <a:spAutoFit/>
          </a:bodyPr>
          <a:lstStyle/>
          <a:p>
            <a:r>
              <a:rPr lang="he-IL"/>
              <a:t>4</a:t>
            </a:r>
          </a:p>
        </p:txBody>
      </p:sp>
      <p:cxnSp>
        <p:nvCxnSpPr>
          <p:cNvPr id="35" name="Straight Connector 34"/>
          <p:cNvCxnSpPr/>
          <p:nvPr/>
        </p:nvCxnSpPr>
        <p:spPr>
          <a:xfrm rot="16200000" flipV="1">
            <a:off x="4608513"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4032250" y="4833938"/>
            <a:ext cx="512763" cy="79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4284663" y="4581525"/>
            <a:ext cx="18002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156325" y="2276475"/>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6732588" y="2924175"/>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7308850" y="3573463"/>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3" name="Oval 42"/>
          <p:cNvSpPr/>
          <p:nvPr/>
        </p:nvSpPr>
        <p:spPr>
          <a:xfrm>
            <a:off x="5795963" y="6092825"/>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417" name="TextBox 19"/>
          <p:cNvSpPr txBox="1">
            <a:spLocks noChangeArrowheads="1"/>
          </p:cNvSpPr>
          <p:nvPr/>
        </p:nvSpPr>
        <p:spPr bwMode="auto">
          <a:xfrm>
            <a:off x="6011863" y="6165850"/>
            <a:ext cx="215900" cy="368300"/>
          </a:xfrm>
          <a:prstGeom prst="rect">
            <a:avLst/>
          </a:prstGeom>
          <a:noFill/>
          <a:ln w="9525">
            <a:noFill/>
            <a:miter lim="800000"/>
            <a:headEnd/>
            <a:tailEnd/>
          </a:ln>
        </p:spPr>
        <p:txBody>
          <a:bodyPr>
            <a:spAutoFit/>
          </a:bodyPr>
          <a:lstStyle/>
          <a:p>
            <a:r>
              <a:rPr lang="he-IL"/>
              <a:t>1</a:t>
            </a:r>
          </a:p>
        </p:txBody>
      </p:sp>
      <p:cxnSp>
        <p:nvCxnSpPr>
          <p:cNvPr id="45" name="Straight Connector 44"/>
          <p:cNvCxnSpPr/>
          <p:nvPr/>
        </p:nvCxnSpPr>
        <p:spPr>
          <a:xfrm rot="16200000" flipV="1">
            <a:off x="5329238"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1188" y="-171450"/>
            <a:ext cx="8229600" cy="1143000"/>
          </a:xfrm>
        </p:spPr>
        <p:txBody>
          <a:bodyPr/>
          <a:lstStyle/>
          <a:p>
            <a:r>
              <a:rPr lang="he-IL" sz="5400" b="1" u="sng" smtClean="0">
                <a:solidFill>
                  <a:srgbClr val="0000FF"/>
                </a:solidFill>
              </a:rPr>
              <a:t>פתרון שאלה 2</a:t>
            </a:r>
            <a:endParaRPr lang="he-IL" b="1" smtClean="0">
              <a:solidFill>
                <a:srgbClr val="0000FF"/>
              </a:solidFill>
            </a:endParaRPr>
          </a:p>
        </p:txBody>
      </p:sp>
      <p:grpSp>
        <p:nvGrpSpPr>
          <p:cNvPr id="16387" name="Group 4"/>
          <p:cNvGrpSpPr>
            <a:grpSpLocks/>
          </p:cNvGrpSpPr>
          <p:nvPr/>
        </p:nvGrpSpPr>
        <p:grpSpPr bwMode="auto">
          <a:xfrm>
            <a:off x="684213" y="4581525"/>
            <a:ext cx="4751387" cy="2016125"/>
            <a:chOff x="35496" y="3790256"/>
            <a:chExt cx="4752528" cy="2016224"/>
          </a:xfrm>
        </p:grpSpPr>
        <p:grpSp>
          <p:nvGrpSpPr>
            <p:cNvPr id="16430" name="Group 22"/>
            <p:cNvGrpSpPr>
              <a:grpSpLocks/>
            </p:cNvGrpSpPr>
            <p:nvPr/>
          </p:nvGrpSpPr>
          <p:grpSpPr bwMode="auto">
            <a:xfrm>
              <a:off x="35496" y="3790256"/>
              <a:ext cx="3457079" cy="2015728"/>
              <a:chOff x="35496" y="3790256"/>
              <a:chExt cx="3457079" cy="2015728"/>
            </a:xfrm>
          </p:grpSpPr>
          <p:sp>
            <p:nvSpPr>
              <p:cNvPr id="14" name="Oval 13"/>
              <p:cNvSpPr/>
              <p:nvPr/>
            </p:nvSpPr>
            <p:spPr>
              <a:xfrm>
                <a:off x="756394"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39"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16" name="Oval 15"/>
              <p:cNvSpPr/>
              <p:nvPr/>
            </p:nvSpPr>
            <p:spPr>
              <a:xfrm>
                <a:off x="1477292"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41"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18" name="Straight Connector 17"/>
              <p:cNvCxnSpPr/>
              <p:nvPr/>
            </p:nvCxnSpPr>
            <p:spPr>
              <a:xfrm rot="5400000" flipH="1" flipV="1">
                <a:off x="1513067" y="5050000"/>
                <a:ext cx="5032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0"/>
              </p:cNvCxnSpPr>
              <p:nvPr/>
            </p:nvCxnSpPr>
            <p:spPr>
              <a:xfrm rot="16200000" flipV="1">
                <a:off x="288113" y="4545943"/>
                <a:ext cx="151137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5496"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45"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22" name="Straight Connector 21"/>
              <p:cNvCxnSpPr>
                <a:stCxn id="20" idx="0"/>
              </p:cNvCxnSpPr>
              <p:nvPr/>
            </p:nvCxnSpPr>
            <p:spPr>
              <a:xfrm rot="5400000" flipH="1" flipV="1">
                <a:off x="72859" y="5050000"/>
                <a:ext cx="5032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24490" y="4798369"/>
                <a:ext cx="1440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196602" y="5301630"/>
                <a:ext cx="574813"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49"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26" name="Straight Connector 25"/>
              <p:cNvCxnSpPr/>
              <p:nvPr/>
            </p:nvCxnSpPr>
            <p:spPr>
              <a:xfrm rot="5400000" flipH="1" flipV="1">
                <a:off x="1980746" y="4796780"/>
                <a:ext cx="10097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2484009" y="4293519"/>
                <a:ext cx="7208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15913"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53"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30" name="Straight Connector 29"/>
              <p:cNvCxnSpPr/>
              <p:nvPr/>
            </p:nvCxnSpPr>
            <p:spPr>
              <a:xfrm rot="5400000" flipH="1" flipV="1">
                <a:off x="2700851" y="4797574"/>
                <a:ext cx="1008112"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3563768"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32" name="TextBox 19"/>
            <p:cNvSpPr txBox="1">
              <a:spLocks noChangeArrowheads="1"/>
            </p:cNvSpPr>
            <p:nvPr/>
          </p:nvSpPr>
          <p:spPr bwMode="auto">
            <a:xfrm>
              <a:off x="3779788" y="5374184"/>
              <a:ext cx="215900" cy="368300"/>
            </a:xfrm>
            <a:prstGeom prst="rect">
              <a:avLst/>
            </a:prstGeom>
            <a:noFill/>
            <a:ln w="9525">
              <a:noFill/>
              <a:miter lim="800000"/>
              <a:headEnd/>
              <a:tailEnd/>
            </a:ln>
          </p:spPr>
          <p:txBody>
            <a:bodyPr>
              <a:spAutoFit/>
            </a:bodyPr>
            <a:lstStyle/>
            <a:p>
              <a:r>
                <a:rPr lang="he-IL"/>
                <a:t>5</a:t>
              </a:r>
            </a:p>
          </p:txBody>
        </p:sp>
        <p:cxnSp>
          <p:nvCxnSpPr>
            <p:cNvPr id="9" name="Straight Connector 8"/>
            <p:cNvCxnSpPr/>
            <p:nvPr/>
          </p:nvCxnSpPr>
          <p:spPr>
            <a:xfrm rot="5400000" flipH="1" flipV="1">
              <a:off x="3348707" y="4797574"/>
              <a:ext cx="100811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3851174" y="4293519"/>
              <a:ext cx="649444" cy="158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211624"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36"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13" name="Straight Connector 12"/>
            <p:cNvCxnSpPr/>
            <p:nvPr/>
          </p:nvCxnSpPr>
          <p:spPr>
            <a:xfrm rot="5400000" flipH="1" flipV="1">
              <a:off x="3996562" y="4797574"/>
              <a:ext cx="1008111" cy="0"/>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31" name="Table 30"/>
          <p:cNvGraphicFramePr>
            <a:graphicFrameLocks noGrp="1"/>
          </p:cNvGraphicFramePr>
          <p:nvPr/>
        </p:nvGraphicFramePr>
        <p:xfrm>
          <a:off x="6154247" y="1196975"/>
          <a:ext cx="2278553" cy="2592288"/>
        </p:xfrm>
        <a:graphic>
          <a:graphicData uri="http://schemas.openxmlformats.org/drawingml/2006/table">
            <a:tbl>
              <a:tblPr rtl="1" firstRow="1" bandRow="1">
                <a:tableStyleId>{5C22544A-7EE6-4342-B048-85BDC9FD1C3A}</a:tableStyleId>
              </a:tblPr>
              <a:tblGrid>
                <a:gridCol w="606547"/>
                <a:gridCol w="539435"/>
                <a:gridCol w="497943"/>
                <a:gridCol w="634628"/>
              </a:tblGrid>
              <a:tr h="718944">
                <a:tc>
                  <a:txBody>
                    <a:bodyPr/>
                    <a:lstStyle/>
                    <a:p>
                      <a:pPr algn="ctr" rtl="0"/>
                      <a:r>
                        <a:rPr lang="en-US" dirty="0" smtClean="0">
                          <a:solidFill>
                            <a:srgbClr val="0000FF"/>
                          </a:solidFill>
                        </a:rPr>
                        <a:t>6,9,8,10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5,7,4</a:t>
                      </a:r>
                      <a:r>
                        <a:rPr lang="he-IL" dirty="0" smtClean="0">
                          <a:solidFill>
                            <a:srgbClr val="0000FF"/>
                          </a:solidFill>
                        </a:rPr>
                        <a:t>,</a:t>
                      </a:r>
                      <a:r>
                        <a:rPr lang="en-US" dirty="0" smtClean="0">
                          <a:solidFill>
                            <a:srgbClr val="0000FF"/>
                          </a:solidFill>
                        </a:rPr>
                        <a:t>1</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2,3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5,7,4,1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2048">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6,9,8</a:t>
                      </a:r>
                      <a:r>
                        <a:rPr lang="he-IL" b="1" dirty="0" smtClean="0">
                          <a:solidFill>
                            <a:srgbClr val="0000FF"/>
                          </a:solidFill>
                        </a:rPr>
                        <a:t>,</a:t>
                      </a:r>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32" name="Oval 31"/>
          <p:cNvSpPr/>
          <p:nvPr/>
        </p:nvSpPr>
        <p:spPr>
          <a:xfrm>
            <a:off x="5651500"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16" name="TextBox 19"/>
          <p:cNvSpPr txBox="1">
            <a:spLocks noChangeArrowheads="1"/>
          </p:cNvSpPr>
          <p:nvPr/>
        </p:nvSpPr>
        <p:spPr bwMode="auto">
          <a:xfrm>
            <a:off x="5867400" y="6165850"/>
            <a:ext cx="215900" cy="368300"/>
          </a:xfrm>
          <a:prstGeom prst="rect">
            <a:avLst/>
          </a:prstGeom>
          <a:noFill/>
          <a:ln w="9525">
            <a:noFill/>
            <a:miter lim="800000"/>
            <a:headEnd/>
            <a:tailEnd/>
          </a:ln>
        </p:spPr>
        <p:txBody>
          <a:bodyPr>
            <a:spAutoFit/>
          </a:bodyPr>
          <a:lstStyle/>
          <a:p>
            <a:r>
              <a:rPr lang="he-IL"/>
              <a:t>4</a:t>
            </a:r>
          </a:p>
        </p:txBody>
      </p:sp>
      <p:cxnSp>
        <p:nvCxnSpPr>
          <p:cNvPr id="34" name="Straight Connector 33"/>
          <p:cNvCxnSpPr/>
          <p:nvPr/>
        </p:nvCxnSpPr>
        <p:spPr>
          <a:xfrm rot="16200000" flipV="1">
            <a:off x="5184775"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V="1">
            <a:off x="4607719" y="4833144"/>
            <a:ext cx="512763" cy="95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4859338" y="4581525"/>
            <a:ext cx="18002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804025" y="2492375"/>
            <a:ext cx="360363"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7380288" y="3141663"/>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6372225"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23" name="TextBox 19"/>
          <p:cNvSpPr txBox="1">
            <a:spLocks noChangeArrowheads="1"/>
          </p:cNvSpPr>
          <p:nvPr/>
        </p:nvSpPr>
        <p:spPr bwMode="auto">
          <a:xfrm>
            <a:off x="6588125" y="6165850"/>
            <a:ext cx="215900" cy="368300"/>
          </a:xfrm>
          <a:prstGeom prst="rect">
            <a:avLst/>
          </a:prstGeom>
          <a:noFill/>
          <a:ln w="9525">
            <a:noFill/>
            <a:miter lim="800000"/>
            <a:headEnd/>
            <a:tailEnd/>
          </a:ln>
        </p:spPr>
        <p:txBody>
          <a:bodyPr>
            <a:spAutoFit/>
          </a:bodyPr>
          <a:lstStyle/>
          <a:p>
            <a:r>
              <a:rPr lang="he-IL"/>
              <a:t>1</a:t>
            </a:r>
          </a:p>
        </p:txBody>
      </p:sp>
      <p:cxnSp>
        <p:nvCxnSpPr>
          <p:cNvPr id="42" name="Straight Connector 41"/>
          <p:cNvCxnSpPr/>
          <p:nvPr/>
        </p:nvCxnSpPr>
        <p:spPr>
          <a:xfrm rot="16200000" flipV="1">
            <a:off x="5904707" y="5336381"/>
            <a:ext cx="1511300" cy="15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3312319" y="4833144"/>
            <a:ext cx="512763" cy="95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4925"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427" name="TextBox 19"/>
          <p:cNvSpPr txBox="1">
            <a:spLocks noChangeArrowheads="1"/>
          </p:cNvSpPr>
          <p:nvPr/>
        </p:nvSpPr>
        <p:spPr bwMode="auto">
          <a:xfrm>
            <a:off x="-36513" y="6165850"/>
            <a:ext cx="576263" cy="369888"/>
          </a:xfrm>
          <a:prstGeom prst="rect">
            <a:avLst/>
          </a:prstGeom>
          <a:noFill/>
          <a:ln w="9525">
            <a:noFill/>
            <a:miter lim="800000"/>
            <a:headEnd/>
            <a:tailEnd/>
          </a:ln>
        </p:spPr>
        <p:txBody>
          <a:bodyPr>
            <a:spAutoFit/>
          </a:bodyPr>
          <a:lstStyle/>
          <a:p>
            <a:r>
              <a:rPr lang="he-IL"/>
              <a:t>10</a:t>
            </a:r>
          </a:p>
        </p:txBody>
      </p:sp>
      <p:cxnSp>
        <p:nvCxnSpPr>
          <p:cNvPr id="47" name="Straight Connector 46"/>
          <p:cNvCxnSpPr/>
          <p:nvPr/>
        </p:nvCxnSpPr>
        <p:spPr>
          <a:xfrm rot="16200000" flipV="1">
            <a:off x="-431800"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323850" y="4581525"/>
            <a:ext cx="1368425"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171450"/>
            <a:ext cx="8229600" cy="1143000"/>
          </a:xfrm>
        </p:spPr>
        <p:txBody>
          <a:bodyPr/>
          <a:lstStyle/>
          <a:p>
            <a:r>
              <a:rPr lang="he-IL" sz="5400" b="1" u="sng" smtClean="0">
                <a:solidFill>
                  <a:srgbClr val="0000FF"/>
                </a:solidFill>
              </a:rPr>
              <a:t>פתרון שאלה 2</a:t>
            </a:r>
            <a:endParaRPr lang="he-IL" b="1" smtClean="0">
              <a:solidFill>
                <a:srgbClr val="0000FF"/>
              </a:solidFill>
            </a:endParaRPr>
          </a:p>
        </p:txBody>
      </p:sp>
      <p:grpSp>
        <p:nvGrpSpPr>
          <p:cNvPr id="17411" name="Group 5"/>
          <p:cNvGrpSpPr>
            <a:grpSpLocks/>
          </p:cNvGrpSpPr>
          <p:nvPr/>
        </p:nvGrpSpPr>
        <p:grpSpPr bwMode="auto">
          <a:xfrm>
            <a:off x="684213" y="4581525"/>
            <a:ext cx="4751387" cy="2016125"/>
            <a:chOff x="35496" y="3790256"/>
            <a:chExt cx="4752528" cy="2016224"/>
          </a:xfrm>
        </p:grpSpPr>
        <p:grpSp>
          <p:nvGrpSpPr>
            <p:cNvPr id="17444" name="Group 22"/>
            <p:cNvGrpSpPr>
              <a:grpSpLocks/>
            </p:cNvGrpSpPr>
            <p:nvPr/>
          </p:nvGrpSpPr>
          <p:grpSpPr bwMode="auto">
            <a:xfrm>
              <a:off x="35496" y="3790256"/>
              <a:ext cx="3457079" cy="2015728"/>
              <a:chOff x="35496" y="3790256"/>
              <a:chExt cx="3457079" cy="2015728"/>
            </a:xfrm>
          </p:grpSpPr>
          <p:sp>
            <p:nvSpPr>
              <p:cNvPr id="15" name="Oval 14"/>
              <p:cNvSpPr/>
              <p:nvPr/>
            </p:nvSpPr>
            <p:spPr>
              <a:xfrm>
                <a:off x="756394"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53"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17" name="Oval 16"/>
              <p:cNvSpPr/>
              <p:nvPr/>
            </p:nvSpPr>
            <p:spPr>
              <a:xfrm>
                <a:off x="1477292"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55"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19" name="Straight Connector 18"/>
              <p:cNvCxnSpPr/>
              <p:nvPr/>
            </p:nvCxnSpPr>
            <p:spPr>
              <a:xfrm rot="5400000" flipH="1" flipV="1">
                <a:off x="1513067" y="5050000"/>
                <a:ext cx="5032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p:cNvCxnSpPr>
              <p:nvPr/>
            </p:nvCxnSpPr>
            <p:spPr>
              <a:xfrm rot="16200000" flipV="1">
                <a:off x="288113" y="4545943"/>
                <a:ext cx="151137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5496"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59"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23" name="Straight Connector 22"/>
              <p:cNvCxnSpPr>
                <a:stCxn id="21" idx="0"/>
              </p:cNvCxnSpPr>
              <p:nvPr/>
            </p:nvCxnSpPr>
            <p:spPr>
              <a:xfrm rot="5400000" flipH="1" flipV="1">
                <a:off x="72859" y="5050000"/>
                <a:ext cx="5032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324490" y="4798369"/>
                <a:ext cx="1440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96602" y="5301630"/>
                <a:ext cx="574813"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63"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27" name="Straight Connector 26"/>
              <p:cNvCxnSpPr/>
              <p:nvPr/>
            </p:nvCxnSpPr>
            <p:spPr>
              <a:xfrm rot="5400000" flipH="1" flipV="1">
                <a:off x="1980746" y="4796780"/>
                <a:ext cx="10097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2484009" y="4293519"/>
                <a:ext cx="7208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915913"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67"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31" name="Straight Connector 30"/>
              <p:cNvCxnSpPr/>
              <p:nvPr/>
            </p:nvCxnSpPr>
            <p:spPr>
              <a:xfrm rot="5400000" flipH="1" flipV="1">
                <a:off x="2700851" y="4797574"/>
                <a:ext cx="1008112"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3563768"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46" name="TextBox 19"/>
            <p:cNvSpPr txBox="1">
              <a:spLocks noChangeArrowheads="1"/>
            </p:cNvSpPr>
            <p:nvPr/>
          </p:nvSpPr>
          <p:spPr bwMode="auto">
            <a:xfrm>
              <a:off x="3779788" y="5374184"/>
              <a:ext cx="215900" cy="368300"/>
            </a:xfrm>
            <a:prstGeom prst="rect">
              <a:avLst/>
            </a:prstGeom>
            <a:noFill/>
            <a:ln w="9525">
              <a:noFill/>
              <a:miter lim="800000"/>
              <a:headEnd/>
              <a:tailEnd/>
            </a:ln>
          </p:spPr>
          <p:txBody>
            <a:bodyPr>
              <a:spAutoFit/>
            </a:bodyPr>
            <a:lstStyle/>
            <a:p>
              <a:r>
                <a:rPr lang="he-IL"/>
                <a:t>5</a:t>
              </a:r>
            </a:p>
          </p:txBody>
        </p:sp>
        <p:cxnSp>
          <p:nvCxnSpPr>
            <p:cNvPr id="10" name="Straight Connector 9"/>
            <p:cNvCxnSpPr/>
            <p:nvPr/>
          </p:nvCxnSpPr>
          <p:spPr>
            <a:xfrm rot="5400000" flipH="1" flipV="1">
              <a:off x="3348707" y="4797574"/>
              <a:ext cx="100811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3851174" y="4293519"/>
              <a:ext cx="649444" cy="158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11624" y="5301630"/>
              <a:ext cx="576400" cy="5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50"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14" name="Straight Connector 13"/>
            <p:cNvCxnSpPr/>
            <p:nvPr/>
          </p:nvCxnSpPr>
          <p:spPr>
            <a:xfrm rot="5400000" flipH="1" flipV="1">
              <a:off x="3996562" y="4797574"/>
              <a:ext cx="1008111" cy="0"/>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32" name="Table 31"/>
          <p:cNvGraphicFramePr>
            <a:graphicFrameLocks noGrp="1"/>
          </p:cNvGraphicFramePr>
          <p:nvPr/>
        </p:nvGraphicFramePr>
        <p:xfrm>
          <a:off x="6652190" y="1196975"/>
          <a:ext cx="1780610" cy="2775168"/>
        </p:xfrm>
        <a:graphic>
          <a:graphicData uri="http://schemas.openxmlformats.org/drawingml/2006/table">
            <a:tbl>
              <a:tblPr rtl="1" firstRow="1" bandRow="1">
                <a:tableStyleId>{5C22544A-7EE6-4342-B048-85BDC9FD1C3A}</a:tableStyleId>
              </a:tblPr>
              <a:tblGrid>
                <a:gridCol w="606547"/>
                <a:gridCol w="539435"/>
                <a:gridCol w="634628"/>
              </a:tblGrid>
              <a:tr h="718944">
                <a:tc>
                  <a:txBody>
                    <a:bodyPr/>
                    <a:lstStyle/>
                    <a:p>
                      <a:pPr algn="ctr" rtl="0"/>
                      <a:r>
                        <a:rPr lang="en-US" dirty="0" smtClean="0">
                          <a:solidFill>
                            <a:srgbClr val="0000FF"/>
                          </a:solidFill>
                        </a:rPr>
                        <a:t>6,9,8,10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5,7,</a:t>
                      </a:r>
                      <a:r>
                        <a:rPr lang="en-US" b="1" dirty="0" smtClean="0">
                          <a:solidFill>
                            <a:srgbClr val="0000FF"/>
                          </a:solidFill>
                        </a:rPr>
                        <a:t> 3,2,</a:t>
                      </a:r>
                      <a:r>
                        <a:rPr lang="en-US" dirty="0" smtClean="0">
                          <a:solidFill>
                            <a:srgbClr val="0000FF"/>
                          </a:solidFill>
                        </a:rPr>
                        <a:t>4</a:t>
                      </a:r>
                      <a:r>
                        <a:rPr lang="he-IL" dirty="0" smtClean="0">
                          <a:solidFill>
                            <a:srgbClr val="0000FF"/>
                          </a:solidFill>
                        </a:rPr>
                        <a:t>,</a:t>
                      </a:r>
                      <a:r>
                        <a:rPr lang="en-US" dirty="0" smtClean="0">
                          <a:solidFill>
                            <a:srgbClr val="0000FF"/>
                          </a:solidFill>
                        </a:rPr>
                        <a:t>1</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5184">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5,7,3,2,4,1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2048">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6,9,8</a:t>
                      </a:r>
                      <a:r>
                        <a:rPr lang="he-IL" b="1" dirty="0" smtClean="0">
                          <a:solidFill>
                            <a:srgbClr val="0000FF"/>
                          </a:solidFill>
                        </a:rPr>
                        <a:t>,</a:t>
                      </a:r>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33" name="Oval 32"/>
          <p:cNvSpPr/>
          <p:nvPr/>
        </p:nvSpPr>
        <p:spPr>
          <a:xfrm>
            <a:off x="5651500"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31" name="TextBox 19"/>
          <p:cNvSpPr txBox="1">
            <a:spLocks noChangeArrowheads="1"/>
          </p:cNvSpPr>
          <p:nvPr/>
        </p:nvSpPr>
        <p:spPr bwMode="auto">
          <a:xfrm>
            <a:off x="5867400" y="6165850"/>
            <a:ext cx="215900" cy="368300"/>
          </a:xfrm>
          <a:prstGeom prst="rect">
            <a:avLst/>
          </a:prstGeom>
          <a:noFill/>
          <a:ln w="9525">
            <a:noFill/>
            <a:miter lim="800000"/>
            <a:headEnd/>
            <a:tailEnd/>
          </a:ln>
        </p:spPr>
        <p:txBody>
          <a:bodyPr>
            <a:spAutoFit/>
          </a:bodyPr>
          <a:lstStyle/>
          <a:p>
            <a:r>
              <a:rPr lang="he-IL"/>
              <a:t>4</a:t>
            </a:r>
          </a:p>
        </p:txBody>
      </p:sp>
      <p:cxnSp>
        <p:nvCxnSpPr>
          <p:cNvPr id="35" name="Straight Connector 34"/>
          <p:cNvCxnSpPr/>
          <p:nvPr/>
        </p:nvCxnSpPr>
        <p:spPr>
          <a:xfrm rot="16200000" flipV="1">
            <a:off x="5184775"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4607719" y="4833144"/>
            <a:ext cx="512763" cy="95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3563938" y="4581525"/>
            <a:ext cx="30956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380288" y="3357563"/>
            <a:ext cx="360362"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6372225"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37" name="TextBox 19"/>
          <p:cNvSpPr txBox="1">
            <a:spLocks noChangeArrowheads="1"/>
          </p:cNvSpPr>
          <p:nvPr/>
        </p:nvSpPr>
        <p:spPr bwMode="auto">
          <a:xfrm>
            <a:off x="6588125" y="6165850"/>
            <a:ext cx="215900" cy="368300"/>
          </a:xfrm>
          <a:prstGeom prst="rect">
            <a:avLst/>
          </a:prstGeom>
          <a:noFill/>
          <a:ln w="9525">
            <a:noFill/>
            <a:miter lim="800000"/>
            <a:headEnd/>
            <a:tailEnd/>
          </a:ln>
        </p:spPr>
        <p:txBody>
          <a:bodyPr>
            <a:spAutoFit/>
          </a:bodyPr>
          <a:lstStyle/>
          <a:p>
            <a:r>
              <a:rPr lang="he-IL"/>
              <a:t>1</a:t>
            </a:r>
          </a:p>
        </p:txBody>
      </p:sp>
      <p:cxnSp>
        <p:nvCxnSpPr>
          <p:cNvPr id="42" name="Straight Connector 41"/>
          <p:cNvCxnSpPr/>
          <p:nvPr/>
        </p:nvCxnSpPr>
        <p:spPr>
          <a:xfrm rot="16200000" flipV="1">
            <a:off x="5904707" y="5336381"/>
            <a:ext cx="1511300" cy="15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3312319" y="4833144"/>
            <a:ext cx="512763" cy="95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4925" y="6092825"/>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441" name="TextBox 19"/>
          <p:cNvSpPr txBox="1">
            <a:spLocks noChangeArrowheads="1"/>
          </p:cNvSpPr>
          <p:nvPr/>
        </p:nvSpPr>
        <p:spPr bwMode="auto">
          <a:xfrm>
            <a:off x="-36513" y="6165850"/>
            <a:ext cx="576263" cy="369888"/>
          </a:xfrm>
          <a:prstGeom prst="rect">
            <a:avLst/>
          </a:prstGeom>
          <a:noFill/>
          <a:ln w="9525">
            <a:noFill/>
            <a:miter lim="800000"/>
            <a:headEnd/>
            <a:tailEnd/>
          </a:ln>
        </p:spPr>
        <p:txBody>
          <a:bodyPr>
            <a:spAutoFit/>
          </a:bodyPr>
          <a:lstStyle/>
          <a:p>
            <a:r>
              <a:rPr lang="he-IL"/>
              <a:t>10</a:t>
            </a:r>
          </a:p>
        </p:txBody>
      </p:sp>
      <p:cxnSp>
        <p:nvCxnSpPr>
          <p:cNvPr id="46" name="Straight Connector 45"/>
          <p:cNvCxnSpPr/>
          <p:nvPr/>
        </p:nvCxnSpPr>
        <p:spPr>
          <a:xfrm rot="16200000" flipV="1">
            <a:off x="-431800" y="5337175"/>
            <a:ext cx="1511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323850" y="4581525"/>
            <a:ext cx="1368425"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1188" y="260350"/>
            <a:ext cx="8229600" cy="1143000"/>
          </a:xfrm>
        </p:spPr>
        <p:txBody>
          <a:bodyPr/>
          <a:lstStyle/>
          <a:p>
            <a:r>
              <a:rPr lang="he-IL" sz="5400" b="1" u="sng" smtClean="0">
                <a:solidFill>
                  <a:srgbClr val="0000FF"/>
                </a:solidFill>
              </a:rPr>
              <a:t>פתרון שאלה 2</a:t>
            </a:r>
            <a:endParaRPr lang="he-IL" b="1" smtClean="0">
              <a:solidFill>
                <a:srgbClr val="0000FF"/>
              </a:solidFill>
            </a:endParaRPr>
          </a:p>
        </p:txBody>
      </p:sp>
      <p:grpSp>
        <p:nvGrpSpPr>
          <p:cNvPr id="18435" name="Group 4"/>
          <p:cNvGrpSpPr>
            <a:grpSpLocks/>
          </p:cNvGrpSpPr>
          <p:nvPr/>
        </p:nvGrpSpPr>
        <p:grpSpPr bwMode="auto">
          <a:xfrm>
            <a:off x="1814513" y="2924175"/>
            <a:ext cx="4752975" cy="2017713"/>
            <a:chOff x="35496" y="3790256"/>
            <a:chExt cx="4752528" cy="2016224"/>
          </a:xfrm>
        </p:grpSpPr>
        <p:grpSp>
          <p:nvGrpSpPr>
            <p:cNvPr id="18449" name="Group 22"/>
            <p:cNvGrpSpPr>
              <a:grpSpLocks/>
            </p:cNvGrpSpPr>
            <p:nvPr/>
          </p:nvGrpSpPr>
          <p:grpSpPr bwMode="auto">
            <a:xfrm>
              <a:off x="35496" y="3790256"/>
              <a:ext cx="3457079" cy="2015728"/>
              <a:chOff x="35496" y="3790256"/>
              <a:chExt cx="3457079" cy="2015728"/>
            </a:xfrm>
          </p:grpSpPr>
          <p:sp>
            <p:nvSpPr>
              <p:cNvPr id="14" name="Oval 13"/>
              <p:cNvSpPr/>
              <p:nvPr/>
            </p:nvSpPr>
            <p:spPr>
              <a:xfrm>
                <a:off x="756153" y="5300440"/>
                <a:ext cx="576208" cy="506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58" name="TextBox 5"/>
              <p:cNvSpPr txBox="1">
                <a:spLocks noChangeArrowheads="1"/>
              </p:cNvSpPr>
              <p:nvPr/>
            </p:nvSpPr>
            <p:spPr bwMode="auto">
              <a:xfrm>
                <a:off x="972121" y="5373688"/>
                <a:ext cx="215900" cy="368300"/>
              </a:xfrm>
              <a:prstGeom prst="rect">
                <a:avLst/>
              </a:prstGeom>
              <a:noFill/>
              <a:ln w="9525">
                <a:noFill/>
                <a:miter lim="800000"/>
                <a:headEnd/>
                <a:tailEnd/>
              </a:ln>
            </p:spPr>
            <p:txBody>
              <a:bodyPr>
                <a:spAutoFit/>
              </a:bodyPr>
              <a:lstStyle/>
              <a:p>
                <a:r>
                  <a:rPr lang="en-US"/>
                  <a:t>6</a:t>
                </a:r>
                <a:endParaRPr lang="he-IL"/>
              </a:p>
            </p:txBody>
          </p:sp>
          <p:sp>
            <p:nvSpPr>
              <p:cNvPr id="16" name="Oval 15"/>
              <p:cNvSpPr/>
              <p:nvPr/>
            </p:nvSpPr>
            <p:spPr>
              <a:xfrm>
                <a:off x="1476811" y="5300440"/>
                <a:ext cx="576208" cy="506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60" name="TextBox 7"/>
              <p:cNvSpPr txBox="1">
                <a:spLocks noChangeArrowheads="1"/>
              </p:cNvSpPr>
              <p:nvPr/>
            </p:nvSpPr>
            <p:spPr bwMode="auto">
              <a:xfrm>
                <a:off x="1692846" y="5373688"/>
                <a:ext cx="215900" cy="368300"/>
              </a:xfrm>
              <a:prstGeom prst="rect">
                <a:avLst/>
              </a:prstGeom>
              <a:noFill/>
              <a:ln w="9525">
                <a:noFill/>
                <a:miter lim="800000"/>
                <a:headEnd/>
                <a:tailEnd/>
              </a:ln>
            </p:spPr>
            <p:txBody>
              <a:bodyPr>
                <a:spAutoFit/>
              </a:bodyPr>
              <a:lstStyle/>
              <a:p>
                <a:r>
                  <a:rPr lang="he-IL"/>
                  <a:t>9</a:t>
                </a:r>
              </a:p>
            </p:txBody>
          </p:sp>
          <p:cxnSp>
            <p:nvCxnSpPr>
              <p:cNvPr id="18" name="Straight Connector 17"/>
              <p:cNvCxnSpPr/>
              <p:nvPr/>
            </p:nvCxnSpPr>
            <p:spPr>
              <a:xfrm rot="5400000" flipH="1" flipV="1">
                <a:off x="1512687" y="5049008"/>
                <a:ext cx="5028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0"/>
              </p:cNvCxnSpPr>
              <p:nvPr/>
            </p:nvCxnSpPr>
            <p:spPr>
              <a:xfrm rot="16200000" flipV="1">
                <a:off x="289165" y="4544554"/>
                <a:ext cx="1510184"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5496" y="5300440"/>
                <a:ext cx="576208" cy="506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64" name="TextBox 11"/>
              <p:cNvSpPr txBox="1">
                <a:spLocks noChangeArrowheads="1"/>
              </p:cNvSpPr>
              <p:nvPr/>
            </p:nvSpPr>
            <p:spPr bwMode="auto">
              <a:xfrm>
                <a:off x="252984"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22" name="Straight Connector 21"/>
              <p:cNvCxnSpPr>
                <a:stCxn id="20" idx="0"/>
              </p:cNvCxnSpPr>
              <p:nvPr/>
            </p:nvCxnSpPr>
            <p:spPr>
              <a:xfrm rot="5400000" flipH="1" flipV="1">
                <a:off x="72961" y="5049008"/>
                <a:ext cx="5028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24394" y="4797575"/>
                <a:ext cx="143972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195880" y="5300440"/>
                <a:ext cx="576209" cy="506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68" name="TextBox 19"/>
              <p:cNvSpPr txBox="1">
                <a:spLocks noChangeArrowheads="1"/>
              </p:cNvSpPr>
              <p:nvPr/>
            </p:nvSpPr>
            <p:spPr bwMode="auto">
              <a:xfrm>
                <a:off x="2411984" y="5373688"/>
                <a:ext cx="215900" cy="368300"/>
              </a:xfrm>
              <a:prstGeom prst="rect">
                <a:avLst/>
              </a:prstGeom>
              <a:noFill/>
              <a:ln w="9525">
                <a:noFill/>
                <a:miter lim="800000"/>
                <a:headEnd/>
                <a:tailEnd/>
              </a:ln>
            </p:spPr>
            <p:txBody>
              <a:bodyPr>
                <a:spAutoFit/>
              </a:bodyPr>
              <a:lstStyle/>
              <a:p>
                <a:r>
                  <a:rPr lang="he-IL"/>
                  <a:t>3</a:t>
                </a:r>
              </a:p>
            </p:txBody>
          </p:sp>
          <p:cxnSp>
            <p:nvCxnSpPr>
              <p:cNvPr id="26" name="Straight Connector 25"/>
              <p:cNvCxnSpPr/>
              <p:nvPr/>
            </p:nvCxnSpPr>
            <p:spPr>
              <a:xfrm rot="5400000" flipH="1" flipV="1">
                <a:off x="1981119" y="4796781"/>
                <a:ext cx="100731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2484778" y="4293123"/>
                <a:ext cx="7206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16537" y="5302027"/>
                <a:ext cx="576209" cy="504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72" name="TextBox 19"/>
              <p:cNvSpPr txBox="1">
                <a:spLocks noChangeArrowheads="1"/>
              </p:cNvSpPr>
              <p:nvPr/>
            </p:nvSpPr>
            <p:spPr bwMode="auto">
              <a:xfrm>
                <a:off x="3132213" y="5374184"/>
                <a:ext cx="215900" cy="368300"/>
              </a:xfrm>
              <a:prstGeom prst="rect">
                <a:avLst/>
              </a:prstGeom>
              <a:noFill/>
              <a:ln w="9525">
                <a:noFill/>
                <a:miter lim="800000"/>
                <a:headEnd/>
                <a:tailEnd/>
              </a:ln>
            </p:spPr>
            <p:txBody>
              <a:bodyPr>
                <a:spAutoFit/>
              </a:bodyPr>
              <a:lstStyle/>
              <a:p>
                <a:r>
                  <a:rPr lang="he-IL"/>
                  <a:t>2</a:t>
                </a:r>
              </a:p>
            </p:txBody>
          </p:sp>
          <p:cxnSp>
            <p:nvCxnSpPr>
              <p:cNvPr id="30" name="Straight Connector 29"/>
              <p:cNvCxnSpPr/>
              <p:nvPr/>
            </p:nvCxnSpPr>
            <p:spPr>
              <a:xfrm rot="5400000" flipH="1" flipV="1">
                <a:off x="2700983" y="4797575"/>
                <a:ext cx="1008905"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3564176" y="5300441"/>
              <a:ext cx="576209" cy="506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51" name="TextBox 19"/>
            <p:cNvSpPr txBox="1">
              <a:spLocks noChangeArrowheads="1"/>
            </p:cNvSpPr>
            <p:nvPr/>
          </p:nvSpPr>
          <p:spPr bwMode="auto">
            <a:xfrm>
              <a:off x="3779788" y="5374184"/>
              <a:ext cx="215900" cy="368300"/>
            </a:xfrm>
            <a:prstGeom prst="rect">
              <a:avLst/>
            </a:prstGeom>
            <a:noFill/>
            <a:ln w="9525">
              <a:noFill/>
              <a:miter lim="800000"/>
              <a:headEnd/>
              <a:tailEnd/>
            </a:ln>
          </p:spPr>
          <p:txBody>
            <a:bodyPr>
              <a:spAutoFit/>
            </a:bodyPr>
            <a:lstStyle/>
            <a:p>
              <a:r>
                <a:rPr lang="he-IL"/>
                <a:t>5</a:t>
              </a:r>
            </a:p>
          </p:txBody>
        </p:sp>
        <p:cxnSp>
          <p:nvCxnSpPr>
            <p:cNvPr id="9" name="Straight Connector 8"/>
            <p:cNvCxnSpPr/>
            <p:nvPr/>
          </p:nvCxnSpPr>
          <p:spPr>
            <a:xfrm rot="5400000" flipH="1" flipV="1">
              <a:off x="3349415" y="4796782"/>
              <a:ext cx="100731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3851487" y="4293123"/>
              <a:ext cx="649226" cy="158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211815" y="5302028"/>
              <a:ext cx="576209" cy="504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55" name="TextBox 19"/>
            <p:cNvSpPr txBox="1">
              <a:spLocks noChangeArrowheads="1"/>
            </p:cNvSpPr>
            <p:nvPr/>
          </p:nvSpPr>
          <p:spPr bwMode="auto">
            <a:xfrm>
              <a:off x="4427662" y="5374680"/>
              <a:ext cx="215900" cy="368300"/>
            </a:xfrm>
            <a:prstGeom prst="rect">
              <a:avLst/>
            </a:prstGeom>
            <a:noFill/>
            <a:ln w="9525">
              <a:noFill/>
              <a:miter lim="800000"/>
              <a:headEnd/>
              <a:tailEnd/>
            </a:ln>
          </p:spPr>
          <p:txBody>
            <a:bodyPr>
              <a:spAutoFit/>
            </a:bodyPr>
            <a:lstStyle/>
            <a:p>
              <a:r>
                <a:rPr lang="he-IL"/>
                <a:t>7</a:t>
              </a:r>
            </a:p>
          </p:txBody>
        </p:sp>
        <p:cxnSp>
          <p:nvCxnSpPr>
            <p:cNvPr id="13" name="Straight Connector 12"/>
            <p:cNvCxnSpPr/>
            <p:nvPr/>
          </p:nvCxnSpPr>
          <p:spPr>
            <a:xfrm rot="5400000" flipH="1" flipV="1">
              <a:off x="3996261" y="4797575"/>
              <a:ext cx="1008905"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783388" y="44370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37" name="TextBox 19"/>
          <p:cNvSpPr txBox="1">
            <a:spLocks noChangeArrowheads="1"/>
          </p:cNvSpPr>
          <p:nvPr/>
        </p:nvSpPr>
        <p:spPr bwMode="auto">
          <a:xfrm>
            <a:off x="6999288" y="4510088"/>
            <a:ext cx="215900" cy="368300"/>
          </a:xfrm>
          <a:prstGeom prst="rect">
            <a:avLst/>
          </a:prstGeom>
          <a:noFill/>
          <a:ln w="9525">
            <a:noFill/>
            <a:miter lim="800000"/>
            <a:headEnd/>
            <a:tailEnd/>
          </a:ln>
        </p:spPr>
        <p:txBody>
          <a:bodyPr>
            <a:spAutoFit/>
          </a:bodyPr>
          <a:lstStyle/>
          <a:p>
            <a:r>
              <a:rPr lang="he-IL"/>
              <a:t>4</a:t>
            </a:r>
          </a:p>
        </p:txBody>
      </p:sp>
      <p:cxnSp>
        <p:nvCxnSpPr>
          <p:cNvPr id="34" name="Straight Connector 33"/>
          <p:cNvCxnSpPr/>
          <p:nvPr/>
        </p:nvCxnSpPr>
        <p:spPr>
          <a:xfrm rot="16200000" flipV="1">
            <a:off x="6315869" y="3680619"/>
            <a:ext cx="15128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V="1">
            <a:off x="5739606" y="3175794"/>
            <a:ext cx="512763" cy="95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4695825" y="2924175"/>
            <a:ext cx="30956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04113" y="44370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42" name="TextBox 19"/>
          <p:cNvSpPr txBox="1">
            <a:spLocks noChangeArrowheads="1"/>
          </p:cNvSpPr>
          <p:nvPr/>
        </p:nvSpPr>
        <p:spPr bwMode="auto">
          <a:xfrm>
            <a:off x="7720013" y="4510088"/>
            <a:ext cx="215900" cy="368300"/>
          </a:xfrm>
          <a:prstGeom prst="rect">
            <a:avLst/>
          </a:prstGeom>
          <a:noFill/>
          <a:ln w="9525">
            <a:noFill/>
            <a:miter lim="800000"/>
            <a:headEnd/>
            <a:tailEnd/>
          </a:ln>
        </p:spPr>
        <p:txBody>
          <a:bodyPr>
            <a:spAutoFit/>
          </a:bodyPr>
          <a:lstStyle/>
          <a:p>
            <a:r>
              <a:rPr lang="he-IL"/>
              <a:t>1</a:t>
            </a:r>
          </a:p>
        </p:txBody>
      </p:sp>
      <p:cxnSp>
        <p:nvCxnSpPr>
          <p:cNvPr id="40" name="Straight Connector 39"/>
          <p:cNvCxnSpPr/>
          <p:nvPr/>
        </p:nvCxnSpPr>
        <p:spPr>
          <a:xfrm rot="16200000" flipV="1">
            <a:off x="7035800" y="3679825"/>
            <a:ext cx="151288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V="1">
            <a:off x="4443412" y="3176588"/>
            <a:ext cx="512763" cy="79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166813" y="44370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446" name="TextBox 19"/>
          <p:cNvSpPr txBox="1">
            <a:spLocks noChangeArrowheads="1"/>
          </p:cNvSpPr>
          <p:nvPr/>
        </p:nvSpPr>
        <p:spPr bwMode="auto">
          <a:xfrm>
            <a:off x="1095375" y="4510088"/>
            <a:ext cx="576263" cy="369887"/>
          </a:xfrm>
          <a:prstGeom prst="rect">
            <a:avLst/>
          </a:prstGeom>
          <a:noFill/>
          <a:ln w="9525">
            <a:noFill/>
            <a:miter lim="800000"/>
            <a:headEnd/>
            <a:tailEnd/>
          </a:ln>
        </p:spPr>
        <p:txBody>
          <a:bodyPr>
            <a:spAutoFit/>
          </a:bodyPr>
          <a:lstStyle/>
          <a:p>
            <a:r>
              <a:rPr lang="he-IL"/>
              <a:t>10</a:t>
            </a:r>
          </a:p>
        </p:txBody>
      </p:sp>
      <p:cxnSp>
        <p:nvCxnSpPr>
          <p:cNvPr id="44" name="Straight Connector 43"/>
          <p:cNvCxnSpPr/>
          <p:nvPr/>
        </p:nvCxnSpPr>
        <p:spPr>
          <a:xfrm rot="16200000" flipV="1">
            <a:off x="699294" y="3680619"/>
            <a:ext cx="15128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1455738" y="2924175"/>
            <a:ext cx="3260725"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he-IL" sz="5400" b="1" u="sng" smtClean="0">
                <a:solidFill>
                  <a:srgbClr val="0000FF"/>
                </a:solidFill>
              </a:rPr>
              <a:t>פתרון שאלה 2</a:t>
            </a:r>
            <a:endParaRPr lang="he-IL" b="1" smtClean="0">
              <a:solidFill>
                <a:srgbClr val="0000FF"/>
              </a:solidFill>
            </a:endParaRPr>
          </a:p>
        </p:txBody>
      </p:sp>
      <p:sp>
        <p:nvSpPr>
          <p:cNvPr id="7" name="Oval 6"/>
          <p:cNvSpPr/>
          <p:nvPr/>
        </p:nvSpPr>
        <p:spPr>
          <a:xfrm>
            <a:off x="971550"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60" name="TextBox 7"/>
          <p:cNvSpPr txBox="1">
            <a:spLocks noChangeArrowheads="1"/>
          </p:cNvSpPr>
          <p:nvPr/>
        </p:nvSpPr>
        <p:spPr bwMode="auto">
          <a:xfrm>
            <a:off x="1187450" y="5373688"/>
            <a:ext cx="215900" cy="368300"/>
          </a:xfrm>
          <a:prstGeom prst="rect">
            <a:avLst/>
          </a:prstGeom>
          <a:noFill/>
          <a:ln w="9525">
            <a:noFill/>
            <a:miter lim="800000"/>
            <a:headEnd/>
            <a:tailEnd/>
          </a:ln>
        </p:spPr>
        <p:txBody>
          <a:bodyPr>
            <a:spAutoFit/>
          </a:bodyPr>
          <a:lstStyle/>
          <a:p>
            <a:r>
              <a:rPr lang="en-US"/>
              <a:t>6</a:t>
            </a:r>
            <a:endParaRPr lang="he-IL"/>
          </a:p>
        </p:txBody>
      </p:sp>
      <p:sp>
        <p:nvSpPr>
          <p:cNvPr id="9" name="Oval 8"/>
          <p:cNvSpPr/>
          <p:nvPr/>
        </p:nvSpPr>
        <p:spPr>
          <a:xfrm>
            <a:off x="1692275"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62" name="TextBox 9"/>
          <p:cNvSpPr txBox="1">
            <a:spLocks noChangeArrowheads="1"/>
          </p:cNvSpPr>
          <p:nvPr/>
        </p:nvSpPr>
        <p:spPr bwMode="auto">
          <a:xfrm>
            <a:off x="1908175" y="5373688"/>
            <a:ext cx="215900" cy="368300"/>
          </a:xfrm>
          <a:prstGeom prst="rect">
            <a:avLst/>
          </a:prstGeom>
          <a:noFill/>
          <a:ln w="9525">
            <a:noFill/>
            <a:miter lim="800000"/>
            <a:headEnd/>
            <a:tailEnd/>
          </a:ln>
        </p:spPr>
        <p:txBody>
          <a:bodyPr>
            <a:spAutoFit/>
          </a:bodyPr>
          <a:lstStyle/>
          <a:p>
            <a:r>
              <a:rPr lang="he-IL"/>
              <a:t>9</a:t>
            </a:r>
          </a:p>
        </p:txBody>
      </p:sp>
      <p:cxnSp>
        <p:nvCxnSpPr>
          <p:cNvPr id="11" name="Straight Connector 10"/>
          <p:cNvCxnSpPr>
            <a:stCxn id="7" idx="0"/>
          </p:cNvCxnSpPr>
          <p:nvPr/>
        </p:nvCxnSpPr>
        <p:spPr>
          <a:xfrm rot="5400000" flipH="1" flipV="1">
            <a:off x="754856" y="4796632"/>
            <a:ext cx="10080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50825"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65" name="TextBox 12"/>
          <p:cNvSpPr txBox="1">
            <a:spLocks noChangeArrowheads="1"/>
          </p:cNvSpPr>
          <p:nvPr/>
        </p:nvSpPr>
        <p:spPr bwMode="auto">
          <a:xfrm>
            <a:off x="468313"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14" name="Straight Connector 13"/>
          <p:cNvCxnSpPr>
            <a:stCxn id="12" idx="0"/>
          </p:cNvCxnSpPr>
          <p:nvPr/>
        </p:nvCxnSpPr>
        <p:spPr>
          <a:xfrm rot="5400000" flipH="1" flipV="1">
            <a:off x="288131"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539750" y="4797425"/>
            <a:ext cx="14398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11413"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69" name="TextBox 16"/>
          <p:cNvSpPr txBox="1">
            <a:spLocks noChangeArrowheads="1"/>
          </p:cNvSpPr>
          <p:nvPr/>
        </p:nvSpPr>
        <p:spPr bwMode="auto">
          <a:xfrm>
            <a:off x="2627313" y="5373688"/>
            <a:ext cx="215900" cy="368300"/>
          </a:xfrm>
          <a:prstGeom prst="rect">
            <a:avLst/>
          </a:prstGeom>
          <a:noFill/>
          <a:ln w="9525">
            <a:noFill/>
            <a:miter lim="800000"/>
            <a:headEnd/>
            <a:tailEnd/>
          </a:ln>
        </p:spPr>
        <p:txBody>
          <a:bodyPr>
            <a:spAutoFit/>
          </a:bodyPr>
          <a:lstStyle/>
          <a:p>
            <a:r>
              <a:rPr lang="he-IL"/>
              <a:t>3</a:t>
            </a:r>
          </a:p>
        </p:txBody>
      </p:sp>
      <p:cxnSp>
        <p:nvCxnSpPr>
          <p:cNvPr id="18" name="Straight Connector 17"/>
          <p:cNvCxnSpPr/>
          <p:nvPr/>
        </p:nvCxnSpPr>
        <p:spPr>
          <a:xfrm rot="5400000" flipH="1" flipV="1">
            <a:off x="2196306" y="4796632"/>
            <a:ext cx="100806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1258888" y="4292600"/>
            <a:ext cx="345757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1727994"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59113"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74" name="TextBox 21"/>
          <p:cNvSpPr txBox="1">
            <a:spLocks noChangeArrowheads="1"/>
          </p:cNvSpPr>
          <p:nvPr/>
        </p:nvSpPr>
        <p:spPr bwMode="auto">
          <a:xfrm>
            <a:off x="3276600" y="5373688"/>
            <a:ext cx="215900" cy="368300"/>
          </a:xfrm>
          <a:prstGeom prst="rect">
            <a:avLst/>
          </a:prstGeom>
          <a:noFill/>
          <a:ln w="9525">
            <a:noFill/>
            <a:miter lim="800000"/>
            <a:headEnd/>
            <a:tailEnd/>
          </a:ln>
        </p:spPr>
        <p:txBody>
          <a:bodyPr>
            <a:spAutoFit/>
          </a:bodyPr>
          <a:lstStyle/>
          <a:p>
            <a:r>
              <a:rPr lang="he-IL"/>
              <a:t>7</a:t>
            </a:r>
          </a:p>
        </p:txBody>
      </p:sp>
      <p:cxnSp>
        <p:nvCxnSpPr>
          <p:cNvPr id="23" name="Straight Connector 22"/>
          <p:cNvCxnSpPr/>
          <p:nvPr/>
        </p:nvCxnSpPr>
        <p:spPr>
          <a:xfrm rot="5400000" flipH="1" flipV="1">
            <a:off x="2844006" y="4796632"/>
            <a:ext cx="10080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708400"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77" name="TextBox 25"/>
          <p:cNvSpPr txBox="1">
            <a:spLocks noChangeArrowheads="1"/>
          </p:cNvSpPr>
          <p:nvPr/>
        </p:nvSpPr>
        <p:spPr bwMode="auto">
          <a:xfrm>
            <a:off x="3924300" y="5373688"/>
            <a:ext cx="215900" cy="368300"/>
          </a:xfrm>
          <a:prstGeom prst="rect">
            <a:avLst/>
          </a:prstGeom>
          <a:noFill/>
          <a:ln w="9525">
            <a:noFill/>
            <a:miter lim="800000"/>
            <a:headEnd/>
            <a:tailEnd/>
          </a:ln>
        </p:spPr>
        <p:txBody>
          <a:bodyPr>
            <a:spAutoFit/>
          </a:bodyPr>
          <a:lstStyle/>
          <a:p>
            <a:r>
              <a:rPr lang="he-IL"/>
              <a:t>2</a:t>
            </a:r>
          </a:p>
        </p:txBody>
      </p:sp>
      <p:cxnSp>
        <p:nvCxnSpPr>
          <p:cNvPr id="27" name="Straight Connector 26"/>
          <p:cNvCxnSpPr/>
          <p:nvPr/>
        </p:nvCxnSpPr>
        <p:spPr>
          <a:xfrm rot="5400000" flipH="1" flipV="1">
            <a:off x="3491706" y="4796632"/>
            <a:ext cx="10080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427538"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80" name="TextBox 31"/>
          <p:cNvSpPr txBox="1">
            <a:spLocks noChangeArrowheads="1"/>
          </p:cNvSpPr>
          <p:nvPr/>
        </p:nvSpPr>
        <p:spPr bwMode="auto">
          <a:xfrm>
            <a:off x="4643438" y="5373688"/>
            <a:ext cx="215900" cy="368300"/>
          </a:xfrm>
          <a:prstGeom prst="rect">
            <a:avLst/>
          </a:prstGeom>
          <a:noFill/>
          <a:ln w="9525">
            <a:noFill/>
            <a:miter lim="800000"/>
            <a:headEnd/>
            <a:tailEnd/>
          </a:ln>
        </p:spPr>
        <p:txBody>
          <a:bodyPr>
            <a:spAutoFit/>
          </a:bodyPr>
          <a:lstStyle/>
          <a:p>
            <a:r>
              <a:rPr lang="he-IL"/>
              <a:t>5</a:t>
            </a:r>
          </a:p>
        </p:txBody>
      </p:sp>
      <p:cxnSp>
        <p:nvCxnSpPr>
          <p:cNvPr id="33" name="Straight Connector 32"/>
          <p:cNvCxnSpPr/>
          <p:nvPr/>
        </p:nvCxnSpPr>
        <p:spPr>
          <a:xfrm rot="5400000" flipH="1" flipV="1">
            <a:off x="4212431" y="4796632"/>
            <a:ext cx="10080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148263"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83" name="TextBox 35"/>
          <p:cNvSpPr txBox="1">
            <a:spLocks noChangeArrowheads="1"/>
          </p:cNvSpPr>
          <p:nvPr/>
        </p:nvSpPr>
        <p:spPr bwMode="auto">
          <a:xfrm>
            <a:off x="5364163" y="5373688"/>
            <a:ext cx="215900" cy="368300"/>
          </a:xfrm>
          <a:prstGeom prst="rect">
            <a:avLst/>
          </a:prstGeom>
          <a:noFill/>
          <a:ln w="9525">
            <a:noFill/>
            <a:miter lim="800000"/>
            <a:headEnd/>
            <a:tailEnd/>
          </a:ln>
        </p:spPr>
        <p:txBody>
          <a:bodyPr>
            <a:spAutoFit/>
          </a:bodyPr>
          <a:lstStyle/>
          <a:p>
            <a:r>
              <a:rPr lang="he-IL"/>
              <a:t>1</a:t>
            </a:r>
          </a:p>
        </p:txBody>
      </p:sp>
      <p:cxnSp>
        <p:nvCxnSpPr>
          <p:cNvPr id="37" name="Straight Connector 36"/>
          <p:cNvCxnSpPr/>
          <p:nvPr/>
        </p:nvCxnSpPr>
        <p:spPr>
          <a:xfrm rot="5400000" flipH="1" flipV="1">
            <a:off x="4427537" y="4292601"/>
            <a:ext cx="20161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95963"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86" name="TextBox 38"/>
          <p:cNvSpPr txBox="1">
            <a:spLocks noChangeArrowheads="1"/>
          </p:cNvSpPr>
          <p:nvPr/>
        </p:nvSpPr>
        <p:spPr bwMode="auto">
          <a:xfrm>
            <a:off x="6011863" y="5373688"/>
            <a:ext cx="215900" cy="368300"/>
          </a:xfrm>
          <a:prstGeom prst="rect">
            <a:avLst/>
          </a:prstGeom>
          <a:noFill/>
          <a:ln w="9525">
            <a:noFill/>
            <a:miter lim="800000"/>
            <a:headEnd/>
            <a:tailEnd/>
          </a:ln>
        </p:spPr>
        <p:txBody>
          <a:bodyPr>
            <a:spAutoFit/>
          </a:bodyPr>
          <a:lstStyle/>
          <a:p>
            <a:r>
              <a:rPr lang="he-IL"/>
              <a:t>4</a:t>
            </a:r>
          </a:p>
        </p:txBody>
      </p:sp>
      <p:cxnSp>
        <p:nvCxnSpPr>
          <p:cNvPr id="40" name="Straight Connector 39"/>
          <p:cNvCxnSpPr/>
          <p:nvPr/>
        </p:nvCxnSpPr>
        <p:spPr>
          <a:xfrm rot="5400000" flipH="1" flipV="1">
            <a:off x="5076825" y="4292601"/>
            <a:ext cx="20161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516688"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489" name="TextBox 41"/>
          <p:cNvSpPr txBox="1">
            <a:spLocks noChangeArrowheads="1"/>
          </p:cNvSpPr>
          <p:nvPr/>
        </p:nvSpPr>
        <p:spPr bwMode="auto">
          <a:xfrm>
            <a:off x="6443663" y="5373688"/>
            <a:ext cx="576262" cy="368300"/>
          </a:xfrm>
          <a:prstGeom prst="rect">
            <a:avLst/>
          </a:prstGeom>
          <a:noFill/>
          <a:ln w="9525">
            <a:noFill/>
            <a:miter lim="800000"/>
            <a:headEnd/>
            <a:tailEnd/>
          </a:ln>
        </p:spPr>
        <p:txBody>
          <a:bodyPr>
            <a:spAutoFit/>
          </a:bodyPr>
          <a:lstStyle/>
          <a:p>
            <a:r>
              <a:rPr lang="he-IL"/>
              <a:t>10</a:t>
            </a:r>
          </a:p>
        </p:txBody>
      </p:sp>
      <p:cxnSp>
        <p:nvCxnSpPr>
          <p:cNvPr id="43" name="Straight Connector 42"/>
          <p:cNvCxnSpPr/>
          <p:nvPr/>
        </p:nvCxnSpPr>
        <p:spPr>
          <a:xfrm rot="5400000" flipH="1" flipV="1">
            <a:off x="5795962" y="4292601"/>
            <a:ext cx="201612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2699544" y="3788569"/>
            <a:ext cx="10080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3203575" y="3284538"/>
            <a:ext cx="360045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rtl="0"/>
            <a:r>
              <a:rPr lang="he-IL" b="1" smtClean="0">
                <a:solidFill>
                  <a:srgbClr val="0000FF"/>
                </a:solidFill>
              </a:rPr>
              <a:t>שאלה 3</a:t>
            </a:r>
          </a:p>
        </p:txBody>
      </p:sp>
      <p:graphicFrame>
        <p:nvGraphicFramePr>
          <p:cNvPr id="1026" name="Object 4"/>
          <p:cNvGraphicFramePr>
            <a:graphicFrameLocks noChangeAspect="1"/>
          </p:cNvGraphicFramePr>
          <p:nvPr/>
        </p:nvGraphicFramePr>
        <p:xfrm>
          <a:off x="3348038" y="1196975"/>
          <a:ext cx="4824412" cy="5424488"/>
        </p:xfrm>
        <a:graphic>
          <a:graphicData uri="http://schemas.openxmlformats.org/presentationml/2006/ole">
            <p:oleObj spid="_x0000_s1026" name="Document" r:id="rId3" imgW="5438970" imgH="6383799" progId="Word.Document.12">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he-IL" b="1" smtClean="0">
                <a:solidFill>
                  <a:srgbClr val="0000FF"/>
                </a:solidFill>
              </a:rPr>
              <a:t>שאלה 3 - המשך</a:t>
            </a:r>
          </a:p>
        </p:txBody>
      </p:sp>
      <p:sp>
        <p:nvSpPr>
          <p:cNvPr id="20483" name="Content Placeholder 3"/>
          <p:cNvSpPr>
            <a:spLocks noGrp="1"/>
          </p:cNvSpPr>
          <p:nvPr>
            <p:ph idx="1"/>
          </p:nvPr>
        </p:nvSpPr>
        <p:spPr/>
        <p:txBody>
          <a:bodyPr/>
          <a:lstStyle/>
          <a:p>
            <a:pPr>
              <a:buFont typeface="Arial" pitchFamily="34" charset="0"/>
              <a:buNone/>
            </a:pPr>
            <a:r>
              <a:rPr lang="he-IL" dirty="0" smtClean="0"/>
              <a:t> </a:t>
            </a:r>
            <a:r>
              <a:rPr lang="he-IL" sz="2800" dirty="0" smtClean="0"/>
              <a:t>א. בנו עץ החלטה עבור נתוני האימון שבטבלה לחיזוי סוג הרכב.</a:t>
            </a:r>
            <a:endParaRPr lang="en-US" sz="2800" dirty="0" smtClean="0">
              <a:cs typeface="Arial" pitchFamily="34" charset="0"/>
            </a:endParaRPr>
          </a:p>
          <a:p>
            <a:pPr>
              <a:buFont typeface="Arial" pitchFamily="34" charset="0"/>
              <a:buNone/>
            </a:pPr>
            <a:r>
              <a:rPr lang="he-IL" sz="2800" dirty="0" smtClean="0"/>
              <a:t>בתשובתכם הדגימו את שלבי בחירת התכונה המפצלת בעץ. </a:t>
            </a:r>
            <a:endParaRPr lang="en-US" sz="2800" dirty="0" smtClean="0">
              <a:cs typeface="Arial" pitchFamily="34" charset="0"/>
            </a:endParaRPr>
          </a:p>
          <a:p>
            <a:pPr>
              <a:buFont typeface="Arial" pitchFamily="34" charset="0"/>
              <a:buNone/>
            </a:pPr>
            <a:r>
              <a:rPr lang="he-IL" sz="2800" b="1" dirty="0" smtClean="0"/>
              <a:t>הערה:</a:t>
            </a:r>
            <a:r>
              <a:rPr lang="he-IL" sz="2800" dirty="0" smtClean="0"/>
              <a:t> בתשובתכם יש לכלול  חישוב של אחד המדדים  כדוגמת  אנטרופיה, </a:t>
            </a:r>
            <a:r>
              <a:rPr lang="en-US" sz="2800" dirty="0" smtClean="0">
                <a:cs typeface="Arial" pitchFamily="34" charset="0"/>
              </a:rPr>
              <a:t>Gain ratio</a:t>
            </a:r>
            <a:r>
              <a:rPr lang="he-IL" sz="2800" dirty="0" smtClean="0"/>
              <a:t> , מדד </a:t>
            </a:r>
            <a:r>
              <a:rPr lang="he-IL" sz="2800" dirty="0" err="1" smtClean="0"/>
              <a:t>גיני</a:t>
            </a:r>
            <a:r>
              <a:rPr lang="he-IL" sz="2800" dirty="0" smtClean="0"/>
              <a:t>.</a:t>
            </a:r>
            <a:endParaRPr lang="en-US" sz="2800" dirty="0" smtClean="0">
              <a:cs typeface="Arial" pitchFamily="34" charset="0"/>
            </a:endParaRPr>
          </a:p>
          <a:p>
            <a:pPr>
              <a:buFont typeface="Arial" pitchFamily="34" charset="0"/>
              <a:buNone/>
            </a:pPr>
            <a:r>
              <a:rPr lang="he-IL" sz="2800" dirty="0" smtClean="0"/>
              <a:t>ב. איזה מבין התכונה/תכונות ניתן להסיר ומדוע? באיזה שלב ניתן להסיר את התכונות הללו?</a:t>
            </a:r>
            <a:endParaRPr lang="en-US" sz="2800" dirty="0" smtClean="0">
              <a:cs typeface="Arial" pitchFamily="34" charset="0"/>
            </a:endParaRPr>
          </a:p>
          <a:p>
            <a:endParaRPr lang="he-IL"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he-IL" b="1" u="sng" smtClean="0">
                <a:solidFill>
                  <a:srgbClr val="0000FF"/>
                </a:solidFill>
              </a:rPr>
              <a:t>בחינת גמר לדוגמה</a:t>
            </a:r>
            <a:endParaRPr lang="en-US" smtClean="0">
              <a:solidFill>
                <a:srgbClr val="0000FF"/>
              </a:solidFill>
              <a:cs typeface="Times New Roman" pitchFamily="18" charset="0"/>
            </a:endParaRPr>
          </a:p>
        </p:txBody>
      </p:sp>
      <p:sp>
        <p:nvSpPr>
          <p:cNvPr id="4" name="Content Placeholder 3"/>
          <p:cNvSpPr>
            <a:spLocks noGrp="1"/>
          </p:cNvSpPr>
          <p:nvPr>
            <p:ph idx="1"/>
          </p:nvPr>
        </p:nvSpPr>
        <p:spPr>
          <a:xfrm>
            <a:off x="457200" y="1600200"/>
            <a:ext cx="8229600" cy="4924425"/>
          </a:xfrm>
        </p:spPr>
        <p:txBody>
          <a:bodyPr/>
          <a:lstStyle/>
          <a:p>
            <a:pPr marL="0" indent="0" algn="just">
              <a:buFont typeface="Arial" pitchFamily="34" charset="0"/>
              <a:buNone/>
              <a:defRPr/>
            </a:pPr>
            <a:r>
              <a:rPr lang="he-IL" sz="2800" b="1" dirty="0" smtClean="0"/>
              <a:t>שאלה 1  (20 נקודות) – חוקי הקשר </a:t>
            </a:r>
            <a:r>
              <a:rPr lang="en-US" sz="2800" b="1" dirty="0" smtClean="0"/>
              <a:t>(association rules)</a:t>
            </a:r>
            <a:endParaRPr lang="en-US" sz="2800" dirty="0" smtClean="0"/>
          </a:p>
          <a:p>
            <a:pPr marL="0" indent="0" algn="just">
              <a:buFont typeface="Arial" pitchFamily="34" charset="0"/>
              <a:buNone/>
              <a:defRPr/>
            </a:pPr>
            <a:r>
              <a:rPr lang="he-IL" sz="2800" dirty="0" smtClean="0"/>
              <a:t> </a:t>
            </a:r>
            <a:endParaRPr lang="en-US" sz="2800" dirty="0" smtClean="0"/>
          </a:p>
          <a:p>
            <a:pPr marL="0" indent="0" algn="just">
              <a:buFont typeface="Arial" pitchFamily="34" charset="0"/>
              <a:buNone/>
              <a:defRPr/>
            </a:pPr>
            <a:r>
              <a:rPr lang="he-IL" sz="2800" dirty="0" smtClean="0"/>
              <a:t>נתון סל קניות הכולל 100 תנועות ו- 20 פריטים. התמיכה </a:t>
            </a:r>
            <a:r>
              <a:rPr lang="en-US" sz="2800" dirty="0" smtClean="0"/>
              <a:t>(support)</a:t>
            </a:r>
            <a:r>
              <a:rPr lang="he-IL" sz="2800" dirty="0" smtClean="0"/>
              <a:t> לפריט </a:t>
            </a:r>
            <a:r>
              <a:rPr lang="en-US" sz="2800" dirty="0" smtClean="0"/>
              <a:t>a </a:t>
            </a:r>
            <a:r>
              <a:rPr lang="he-IL" sz="2800" dirty="0" smtClean="0"/>
              <a:t> הוא 25%, התמיכה לפריט </a:t>
            </a:r>
            <a:r>
              <a:rPr lang="en-US" sz="2800" dirty="0" smtClean="0"/>
              <a:t>b</a:t>
            </a:r>
            <a:r>
              <a:rPr lang="he-IL" sz="2800" dirty="0" smtClean="0"/>
              <a:t> הוא 90% והתמיכה לקבוצת הפריטים </a:t>
            </a:r>
            <a:r>
              <a:rPr lang="en-US" sz="2800" dirty="0" smtClean="0"/>
              <a:t>(item set)  {</a:t>
            </a:r>
            <a:r>
              <a:rPr lang="en-US" sz="2800" dirty="0" err="1" smtClean="0"/>
              <a:t>a,b</a:t>
            </a:r>
            <a:r>
              <a:rPr lang="en-US" sz="2800" dirty="0" smtClean="0"/>
              <a:t>} </a:t>
            </a:r>
            <a:r>
              <a:rPr lang="he-IL" sz="2800" dirty="0" smtClean="0"/>
              <a:t> היא 20% .  בהנחה שהתמיכה היא 10% וסף הביטחון </a:t>
            </a:r>
            <a:r>
              <a:rPr lang="en-US" sz="2800" dirty="0" smtClean="0"/>
              <a:t>confidence thresholds)</a:t>
            </a:r>
            <a:r>
              <a:rPr lang="he-IL" sz="2800" dirty="0" smtClean="0"/>
              <a:t>) הוא 60% :</a:t>
            </a:r>
            <a:endParaRPr lang="en-US" sz="2800" dirty="0" smtClean="0"/>
          </a:p>
          <a:p>
            <a:pPr marL="0" indent="0" algn="just">
              <a:buFont typeface="Arial" pitchFamily="34" charset="0"/>
              <a:buNone/>
              <a:defRPr/>
            </a:pPr>
            <a:r>
              <a:rPr lang="he-IL" sz="2800" dirty="0" smtClean="0"/>
              <a:t> </a:t>
            </a:r>
            <a:endParaRPr lang="en-US" sz="2800" dirty="0" smtClean="0"/>
          </a:p>
          <a:p>
            <a:pPr marL="0" indent="0" algn="just">
              <a:buFont typeface="Arial" pitchFamily="34" charset="0"/>
              <a:buNone/>
              <a:defRPr/>
            </a:pPr>
            <a:r>
              <a:rPr lang="he-IL" sz="2400" dirty="0" smtClean="0"/>
              <a:t>א. חשבו את הביטחון </a:t>
            </a:r>
            <a:r>
              <a:rPr lang="en-US" sz="2400" dirty="0" smtClean="0"/>
              <a:t>(confidence) </a:t>
            </a:r>
            <a:r>
              <a:rPr lang="he-IL" sz="2400" dirty="0" smtClean="0"/>
              <a:t>עבור חוק ההקשר </a:t>
            </a:r>
            <a:r>
              <a:rPr lang="en-US" sz="2400" dirty="0" smtClean="0"/>
              <a:t>{a}</a:t>
            </a:r>
            <a:r>
              <a:rPr lang="en-US" sz="2400" dirty="0" smtClean="0">
                <a:sym typeface="Wingdings"/>
              </a:rPr>
              <a:t></a:t>
            </a:r>
            <a:r>
              <a:rPr lang="en-US" sz="2400" dirty="0" smtClean="0"/>
              <a:t>{b} </a:t>
            </a:r>
          </a:p>
          <a:p>
            <a:pPr marL="0" indent="0" algn="just">
              <a:buFont typeface="Arial" pitchFamily="34" charset="0"/>
              <a:buNone/>
              <a:defRPr/>
            </a:pPr>
            <a:r>
              <a:rPr lang="he-IL" sz="2400" dirty="0" smtClean="0"/>
              <a:t>ב. בהמשך לסעיף א', האם החוק הוא בעל עניין </a:t>
            </a:r>
            <a:r>
              <a:rPr lang="en-US" sz="2400" dirty="0" smtClean="0"/>
              <a:t>(interesting)</a:t>
            </a:r>
            <a:r>
              <a:rPr lang="he-IL" sz="2400" dirty="0" smtClean="0"/>
              <a:t> .</a:t>
            </a:r>
            <a:endParaRPr lang="en-US" sz="2400" dirty="0" smtClean="0"/>
          </a:p>
          <a:p>
            <a:pPr>
              <a:defRPr/>
            </a:pPr>
            <a:endParaRPr lang="he-I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he-IL" b="1" u="sng" smtClean="0">
                <a:solidFill>
                  <a:srgbClr val="0000FF"/>
                </a:solidFill>
              </a:rPr>
              <a:t>פתרון שאלה 3</a:t>
            </a:r>
            <a:endParaRPr lang="he-IL" smtClean="0"/>
          </a:p>
        </p:txBody>
      </p:sp>
      <p:pic>
        <p:nvPicPr>
          <p:cNvPr id="21507" name="Picture 2"/>
          <p:cNvPicPr>
            <a:picLocks noGrp="1" noChangeAspect="1" noChangeArrowheads="1"/>
          </p:cNvPicPr>
          <p:nvPr>
            <p:ph idx="1"/>
          </p:nvPr>
        </p:nvPicPr>
        <p:blipFill>
          <a:blip r:embed="rId2" cstate="print"/>
          <a:srcRect r="34726" b="42725"/>
          <a:stretch>
            <a:fillRect/>
          </a:stretch>
        </p:blipFill>
        <p:spPr>
          <a:xfrm>
            <a:off x="827088" y="1700213"/>
            <a:ext cx="6997700" cy="4911725"/>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rtl="0"/>
            <a:r>
              <a:rPr lang="he-IL" b="1" u="sng" smtClean="0">
                <a:solidFill>
                  <a:srgbClr val="0000FF"/>
                </a:solidFill>
              </a:rPr>
              <a:t>פתרון שאלה 3</a:t>
            </a:r>
            <a:endParaRPr lang="he-IL" b="1" smtClean="0">
              <a:solidFill>
                <a:srgbClr val="0000FF"/>
              </a:solidFill>
            </a:endParaRPr>
          </a:p>
        </p:txBody>
      </p:sp>
      <p:sp>
        <p:nvSpPr>
          <p:cNvPr id="22531" name="Content Placeholder 4"/>
          <p:cNvSpPr>
            <a:spLocks noGrp="1"/>
          </p:cNvSpPr>
          <p:nvPr>
            <p:ph idx="1"/>
          </p:nvPr>
        </p:nvSpPr>
        <p:spPr>
          <a:xfrm>
            <a:off x="2843213" y="1600200"/>
            <a:ext cx="5843587" cy="1754188"/>
          </a:xfrm>
        </p:spPr>
        <p:txBody>
          <a:bodyPr>
            <a:spAutoFit/>
          </a:bodyPr>
          <a:lstStyle/>
          <a:p>
            <a:pPr algn="l" rtl="0">
              <a:spcBef>
                <a:spcPct val="50000"/>
              </a:spcBef>
              <a:buClr>
                <a:schemeClr val="tx1"/>
              </a:buClr>
              <a:buFont typeface="Arial" pitchFamily="34" charset="0"/>
              <a:buNone/>
            </a:pPr>
            <a:r>
              <a:rPr lang="en-US" sz="3600" b="1" smtClean="0">
                <a:solidFill>
                  <a:srgbClr val="C00000"/>
                </a:solidFill>
                <a:cs typeface="Arial" pitchFamily="34" charset="0"/>
              </a:rPr>
              <a:t>Info(class) = -</a:t>
            </a:r>
            <a:r>
              <a:rPr lang="el-GR" sz="3600" b="1" smtClean="0">
                <a:solidFill>
                  <a:srgbClr val="C00000"/>
                </a:solidFill>
                <a:cs typeface="Arial" pitchFamily="34" charset="0"/>
              </a:rPr>
              <a:t>Σ</a:t>
            </a:r>
            <a:r>
              <a:rPr lang="en-US" sz="2800" b="1" smtClean="0">
                <a:solidFill>
                  <a:srgbClr val="C00000"/>
                </a:solidFill>
                <a:cs typeface="Arial" pitchFamily="34" charset="0"/>
              </a:rPr>
              <a:t>i</a:t>
            </a:r>
            <a:r>
              <a:rPr lang="en-US" sz="3600" b="1" smtClean="0">
                <a:solidFill>
                  <a:srgbClr val="C00000"/>
                </a:solidFill>
                <a:cs typeface="Arial" pitchFamily="34" charset="0"/>
              </a:rPr>
              <a:t>  P</a:t>
            </a:r>
            <a:r>
              <a:rPr lang="en-US" sz="2800" b="1" smtClean="0">
                <a:solidFill>
                  <a:srgbClr val="C00000"/>
                </a:solidFill>
                <a:cs typeface="Arial" pitchFamily="34" charset="0"/>
              </a:rPr>
              <a:t>i </a:t>
            </a:r>
            <a:r>
              <a:rPr lang="en-US" sz="3600" b="1" smtClean="0">
                <a:solidFill>
                  <a:srgbClr val="C00000"/>
                </a:solidFill>
                <a:cs typeface="Arial" pitchFamily="34" charset="0"/>
              </a:rPr>
              <a:t> log</a:t>
            </a:r>
            <a:r>
              <a:rPr lang="en-US" sz="2800" b="1" smtClean="0">
                <a:solidFill>
                  <a:srgbClr val="C00000"/>
                </a:solidFill>
                <a:cs typeface="Arial" pitchFamily="34" charset="0"/>
              </a:rPr>
              <a:t>2</a:t>
            </a:r>
            <a:r>
              <a:rPr lang="en-US" sz="3600" b="1" smtClean="0">
                <a:solidFill>
                  <a:srgbClr val="C00000"/>
                </a:solidFill>
                <a:cs typeface="Arial" pitchFamily="34" charset="0"/>
              </a:rPr>
              <a:t> P</a:t>
            </a:r>
            <a:r>
              <a:rPr lang="en-US" sz="2800" b="1" smtClean="0">
                <a:solidFill>
                  <a:srgbClr val="C00000"/>
                </a:solidFill>
                <a:cs typeface="Arial" pitchFamily="34" charset="0"/>
              </a:rPr>
              <a:t>i</a:t>
            </a:r>
            <a:r>
              <a:rPr lang="en-US" sz="3600" b="1" smtClean="0">
                <a:solidFill>
                  <a:srgbClr val="C00000"/>
                </a:solidFill>
                <a:cs typeface="Arial" pitchFamily="34" charset="0"/>
              </a:rPr>
              <a:t> </a:t>
            </a:r>
            <a:r>
              <a:rPr lang="en-US" sz="3600" b="1" i="1" smtClean="0">
                <a:solidFill>
                  <a:srgbClr val="C00000"/>
                </a:solidFill>
                <a:latin typeface="Tahoma" pitchFamily="34" charset="0"/>
                <a:cs typeface="Arial" pitchFamily="34" charset="0"/>
              </a:rPr>
              <a:t>=          </a:t>
            </a:r>
            <a:r>
              <a:rPr lang="en-US" sz="3600" i="1" smtClean="0">
                <a:cs typeface="Arial" pitchFamily="34" charset="0"/>
              </a:rPr>
              <a:t>-p(C0)*log p(C0) -p(C1)*log p(C1)</a:t>
            </a:r>
            <a:r>
              <a:rPr lang="en-US" sz="3600" b="1" smtClean="0">
                <a:cs typeface="Arial" pitchFamily="34" charset="0"/>
              </a:rPr>
              <a:t>  = </a:t>
            </a:r>
            <a:r>
              <a:rPr lang="en-US" sz="3600" i="1" smtClean="0">
                <a:cs typeface="Arial" pitchFamily="34" charset="0"/>
              </a:rPr>
              <a:t>0.5*1+ 0.5*1 = </a:t>
            </a:r>
            <a:r>
              <a:rPr lang="en-US" sz="3600" i="1" smtClean="0">
                <a:solidFill>
                  <a:srgbClr val="FF0000"/>
                </a:solidFill>
                <a:cs typeface="Arial" pitchFamily="34" charset="0"/>
              </a:rPr>
              <a:t>1</a:t>
            </a:r>
            <a:endParaRPr lang="he-IL" sz="3600" b="1" smtClean="0">
              <a:solidFill>
                <a:srgbClr val="FF0000"/>
              </a:solidFill>
            </a:endParaRPr>
          </a:p>
        </p:txBody>
      </p:sp>
      <p:graphicFrame>
        <p:nvGraphicFramePr>
          <p:cNvPr id="6" name="Table 5"/>
          <p:cNvGraphicFramePr>
            <a:graphicFrameLocks noGrp="1"/>
          </p:cNvGraphicFramePr>
          <p:nvPr/>
        </p:nvGraphicFramePr>
        <p:xfrm>
          <a:off x="1043261" y="1196975"/>
          <a:ext cx="1368152" cy="5112576"/>
        </p:xfrm>
        <a:graphic>
          <a:graphicData uri="http://schemas.openxmlformats.org/drawingml/2006/table">
            <a:tbl>
              <a:tblPr rtl="1"/>
              <a:tblGrid>
                <a:gridCol w="1368152"/>
              </a:tblGrid>
              <a:tr h="243456">
                <a:tc>
                  <a:txBody>
                    <a:bodyPr/>
                    <a:lstStyle/>
                    <a:p>
                      <a:pPr algn="just" rtl="1">
                        <a:lnSpc>
                          <a:spcPct val="150000"/>
                        </a:lnSpc>
                        <a:spcAft>
                          <a:spcPts val="0"/>
                        </a:spcAft>
                      </a:pPr>
                      <a:r>
                        <a:rPr lang="en-US" sz="800" b="1" dirty="0">
                          <a:latin typeface="Times New Roman"/>
                          <a:ea typeface="Times New Roman"/>
                          <a:cs typeface="David"/>
                        </a:rPr>
                        <a:t>Class</a:t>
                      </a:r>
                      <a:endParaRPr lang="en-US" sz="800" dirty="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56">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71450"/>
            <a:ext cx="8229600" cy="1143000"/>
          </a:xfrm>
        </p:spPr>
        <p:txBody>
          <a:bodyPr/>
          <a:lstStyle/>
          <a:p>
            <a:pPr rtl="0"/>
            <a:r>
              <a:rPr lang="he-IL" b="1" u="sng" smtClean="0">
                <a:solidFill>
                  <a:srgbClr val="0000FF"/>
                </a:solidFill>
              </a:rPr>
              <a:t>פתרון שאלה 3</a:t>
            </a:r>
            <a:endParaRPr lang="he-IL" b="1" smtClean="0">
              <a:solidFill>
                <a:srgbClr val="0000FF"/>
              </a:solidFill>
            </a:endParaRPr>
          </a:p>
        </p:txBody>
      </p:sp>
      <p:sp>
        <p:nvSpPr>
          <p:cNvPr id="7" name="TextBox 6"/>
          <p:cNvSpPr txBox="1"/>
          <p:nvPr/>
        </p:nvSpPr>
        <p:spPr>
          <a:xfrm>
            <a:off x="2232025" y="836613"/>
            <a:ext cx="6911975" cy="523875"/>
          </a:xfrm>
          <a:prstGeom prst="rect">
            <a:avLst/>
          </a:prstGeom>
          <a:noFill/>
        </p:spPr>
        <p:txBody>
          <a:bodyPr rtlCol="1">
            <a:spAutoFit/>
          </a:bodyPr>
          <a:lstStyle/>
          <a:p>
            <a:pPr algn="l" rtl="0">
              <a:spcBef>
                <a:spcPct val="50000"/>
              </a:spcBef>
              <a:buClr>
                <a:schemeClr val="tx1"/>
              </a:buClr>
              <a:defRPr/>
            </a:pPr>
            <a:r>
              <a:rPr lang="en-US" sz="2800" b="1" dirty="0">
                <a:solidFill>
                  <a:srgbClr val="002060"/>
                </a:solidFill>
                <a:latin typeface="+mn-lt"/>
              </a:rPr>
              <a:t>Gain (Income) = Info(class) - </a:t>
            </a:r>
            <a:r>
              <a:rPr lang="en-US" sz="2800" b="1" dirty="0" err="1">
                <a:solidFill>
                  <a:srgbClr val="002060"/>
                </a:solidFill>
                <a:latin typeface="+mn-lt"/>
              </a:rPr>
              <a:t>Info</a:t>
            </a:r>
            <a:r>
              <a:rPr lang="en-US" b="1" dirty="0" err="1">
                <a:solidFill>
                  <a:srgbClr val="002060"/>
                </a:solidFill>
                <a:latin typeface="+mn-lt"/>
              </a:rPr>
              <a:t>Income</a:t>
            </a:r>
            <a:r>
              <a:rPr lang="en-US" sz="2800" b="1" dirty="0">
                <a:solidFill>
                  <a:srgbClr val="002060"/>
                </a:solidFill>
              </a:rPr>
              <a:t>(class)</a:t>
            </a:r>
            <a:endParaRPr lang="he-IL" sz="2800" b="1" dirty="0">
              <a:solidFill>
                <a:srgbClr val="002060"/>
              </a:solidFill>
              <a:latin typeface="+mn-lt"/>
            </a:endParaRPr>
          </a:p>
        </p:txBody>
      </p:sp>
      <p:sp>
        <p:nvSpPr>
          <p:cNvPr id="8" name="TextBox 7"/>
          <p:cNvSpPr txBox="1"/>
          <p:nvPr/>
        </p:nvSpPr>
        <p:spPr>
          <a:xfrm>
            <a:off x="2339975" y="1466850"/>
            <a:ext cx="6335713" cy="954088"/>
          </a:xfrm>
          <a:prstGeom prst="rect">
            <a:avLst/>
          </a:prstGeom>
          <a:noFill/>
        </p:spPr>
        <p:txBody>
          <a:bodyPr rtlCol="1">
            <a:spAutoFit/>
          </a:bodyPr>
          <a:lstStyle/>
          <a:p>
            <a:pPr algn="l" rtl="0">
              <a:defRPr/>
            </a:pPr>
            <a:r>
              <a:rPr lang="en-US" sz="2800" b="1" dirty="0" err="1">
                <a:solidFill>
                  <a:srgbClr val="002060"/>
                </a:solidFill>
                <a:latin typeface="+mn-lt"/>
              </a:rPr>
              <a:t>Info</a:t>
            </a:r>
            <a:r>
              <a:rPr lang="en-US" b="1" dirty="0" err="1">
                <a:solidFill>
                  <a:srgbClr val="002060"/>
                </a:solidFill>
                <a:latin typeface="+mn-lt"/>
              </a:rPr>
              <a:t>Income</a:t>
            </a:r>
            <a:r>
              <a:rPr lang="en-US" sz="2800" b="1" dirty="0">
                <a:solidFill>
                  <a:srgbClr val="002060"/>
                </a:solidFill>
                <a:latin typeface="+mn-lt"/>
              </a:rPr>
              <a:t>(class)=Info(</a:t>
            </a:r>
            <a:r>
              <a:rPr lang="en-US" sz="2800" b="1" dirty="0" err="1">
                <a:solidFill>
                  <a:srgbClr val="002060"/>
                </a:solidFill>
                <a:latin typeface="+mn-lt"/>
              </a:rPr>
              <a:t>class|Income</a:t>
            </a:r>
            <a:r>
              <a:rPr lang="en-US" sz="2800" b="1" dirty="0">
                <a:solidFill>
                  <a:srgbClr val="002060"/>
                </a:solidFill>
                <a:latin typeface="+mn-lt"/>
              </a:rPr>
              <a:t>)=</a:t>
            </a:r>
            <a:r>
              <a:rPr lang="en-US" sz="2800" b="1" i="1" dirty="0">
                <a:solidFill>
                  <a:srgbClr val="002060"/>
                </a:solidFill>
                <a:latin typeface="+mn-lt"/>
              </a:rPr>
              <a:t> </a:t>
            </a:r>
          </a:p>
          <a:p>
            <a:pPr algn="l" rtl="0">
              <a:defRPr/>
            </a:pPr>
            <a:r>
              <a:rPr lang="en-US" sz="2800" b="1" dirty="0">
                <a:solidFill>
                  <a:srgbClr val="002060"/>
                </a:solidFill>
                <a:latin typeface="+mn-lt"/>
              </a:rPr>
              <a:t>-</a:t>
            </a:r>
            <a:r>
              <a:rPr lang="el-GR" sz="2800" b="1" dirty="0">
                <a:solidFill>
                  <a:srgbClr val="002060"/>
                </a:solidFill>
                <a:latin typeface="+mn-lt"/>
              </a:rPr>
              <a:t>Σ</a:t>
            </a:r>
            <a:r>
              <a:rPr lang="en-US" b="1" dirty="0">
                <a:solidFill>
                  <a:srgbClr val="002060"/>
                </a:solidFill>
                <a:latin typeface="+mn-lt"/>
              </a:rPr>
              <a:t>j</a:t>
            </a:r>
            <a:r>
              <a:rPr lang="en-US" sz="2800" b="1" dirty="0">
                <a:solidFill>
                  <a:srgbClr val="002060"/>
                </a:solidFill>
                <a:latin typeface="+mn-lt"/>
              </a:rPr>
              <a:t>  P(Income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 Info(</a:t>
            </a:r>
            <a:r>
              <a:rPr lang="en-US" sz="2800" b="1" dirty="0" err="1">
                <a:solidFill>
                  <a:srgbClr val="002060"/>
                </a:solidFill>
                <a:latin typeface="+mn-lt"/>
              </a:rPr>
              <a:t>class|Income</a:t>
            </a:r>
            <a:r>
              <a:rPr lang="en-US" sz="2800" b="1" dirty="0">
                <a:solidFill>
                  <a:srgbClr val="002060"/>
                </a:solidFill>
                <a:latin typeface="+mn-lt"/>
              </a:rPr>
              <a:t>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a:t>
            </a:r>
            <a:endParaRPr lang="he-IL" dirty="0">
              <a:solidFill>
                <a:srgbClr val="002060"/>
              </a:solidFill>
            </a:endParaRPr>
          </a:p>
        </p:txBody>
      </p:sp>
      <p:graphicFrame>
        <p:nvGraphicFramePr>
          <p:cNvPr id="9" name="Group 7"/>
          <p:cNvGraphicFramePr>
            <a:graphicFrameLocks noGrp="1"/>
          </p:cNvGraphicFramePr>
          <p:nvPr/>
        </p:nvGraphicFramePr>
        <p:xfrm>
          <a:off x="2087563" y="2492375"/>
          <a:ext cx="6948264" cy="3351531"/>
        </p:xfrm>
        <a:graphic>
          <a:graphicData uri="http://schemas.openxmlformats.org/drawingml/2006/table">
            <a:tbl>
              <a:tblPr/>
              <a:tblGrid>
                <a:gridCol w="1690291"/>
                <a:gridCol w="2071721"/>
                <a:gridCol w="3186252"/>
              </a:tblGrid>
              <a:tr h="3983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endParaRPr kumimoji="0" lang="en-US" sz="2000" b="1" i="1" u="none" strike="noStrike" cap="none" normalizeH="0" baseline="-2500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 (Income=</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Info(class</a:t>
                      </a:r>
                      <a:r>
                        <a:rPr kumimoji="0" lang="en-US" sz="2000" b="1" i="0" u="none" strike="noStrike" cap="none" normalizeH="0" baseline="0" dirty="0" smtClean="0">
                          <a:ln>
                            <a:noFill/>
                          </a:ln>
                          <a:solidFill>
                            <a:schemeClr val="tx1"/>
                          </a:solidFill>
                          <a:effectLst/>
                          <a:latin typeface="Arial" charset="0"/>
                        </a:rPr>
                        <a:t> | </a:t>
                      </a:r>
                      <a:r>
                        <a:rPr kumimoji="0" lang="en-US" sz="2000" b="1" i="1" u="none" strike="noStrike" cap="none" normalizeH="0" baseline="0" dirty="0" smtClean="0">
                          <a:ln>
                            <a:noFill/>
                          </a:ln>
                          <a:solidFill>
                            <a:schemeClr val="tx1"/>
                          </a:solidFill>
                          <a:effectLst/>
                          <a:latin typeface="Arial" charset="0"/>
                        </a:rPr>
                        <a:t>Income = </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977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0.6log0.6+0.4log0.4=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0.6*0.73+0.4*1.34=0.97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2060"/>
                          </a:solidFill>
                          <a:effectLst/>
                          <a:latin typeface="Arial" charset="0"/>
                        </a:rPr>
                        <a:t>0.43log0.43+0.57log0.57=0.972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7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0.5log0.5+0.5log0.5=1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7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Very 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rgbClr val="002060"/>
                          </a:solidFill>
                          <a:effectLst/>
                          <a:latin typeface="Arial" charset="0"/>
                        </a:rPr>
                        <a:t>0.5log0.5+0.5log0.5=1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3" name="Rectangle 10"/>
          <p:cNvSpPr>
            <a:spLocks noChangeArrowheads="1"/>
          </p:cNvSpPr>
          <p:nvPr/>
        </p:nvSpPr>
        <p:spPr bwMode="auto">
          <a:xfrm>
            <a:off x="2124075" y="5961063"/>
            <a:ext cx="6738938" cy="708025"/>
          </a:xfrm>
          <a:prstGeom prst="rect">
            <a:avLst/>
          </a:prstGeom>
          <a:noFill/>
          <a:ln w="9525">
            <a:noFill/>
            <a:miter lim="800000"/>
            <a:headEnd/>
            <a:tailEnd/>
          </a:ln>
        </p:spPr>
        <p:txBody>
          <a:bodyPr wrap="none">
            <a:spAutoFit/>
          </a:bodyPr>
          <a:lstStyle/>
          <a:p>
            <a:pPr algn="l" rtl="0"/>
            <a:r>
              <a:rPr lang="en-US" sz="2000" b="1">
                <a:solidFill>
                  <a:srgbClr val="002060"/>
                </a:solidFill>
              </a:rPr>
              <a:t>Info</a:t>
            </a:r>
            <a:r>
              <a:rPr lang="en-US" sz="1400" b="1">
                <a:solidFill>
                  <a:srgbClr val="002060"/>
                </a:solidFill>
              </a:rPr>
              <a:t>Income</a:t>
            </a:r>
            <a:r>
              <a:rPr lang="en-US" sz="2000" b="1">
                <a:solidFill>
                  <a:srgbClr val="002060"/>
                </a:solidFill>
              </a:rPr>
              <a:t>(class)= 0.25*0.97+0.35*0.972+0.2+0.2=0.9827</a:t>
            </a:r>
          </a:p>
          <a:p>
            <a:pPr algn="l" rtl="0"/>
            <a:r>
              <a:rPr lang="en-US" sz="2000" b="1">
                <a:solidFill>
                  <a:srgbClr val="002060"/>
                </a:solidFill>
              </a:rPr>
              <a:t>Gain (Income) = 1 – 0.9827 =0.0173</a:t>
            </a:r>
            <a:endParaRPr lang="he-IL" sz="2000">
              <a:solidFill>
                <a:srgbClr val="002060"/>
              </a:solidFill>
            </a:endParaRPr>
          </a:p>
        </p:txBody>
      </p:sp>
      <p:graphicFrame>
        <p:nvGraphicFramePr>
          <p:cNvPr id="11" name="Table 10"/>
          <p:cNvGraphicFramePr>
            <a:graphicFrameLocks noGrp="1"/>
          </p:cNvGraphicFramePr>
          <p:nvPr/>
        </p:nvGraphicFramePr>
        <p:xfrm>
          <a:off x="179414" y="549275"/>
          <a:ext cx="1800199" cy="6048672"/>
        </p:xfrm>
        <a:graphic>
          <a:graphicData uri="http://schemas.openxmlformats.org/drawingml/2006/table">
            <a:tbl>
              <a:tblPr rtl="1"/>
              <a:tblGrid>
                <a:gridCol w="899835"/>
                <a:gridCol w="900364"/>
              </a:tblGrid>
              <a:tr h="288032">
                <a:tc>
                  <a:txBody>
                    <a:bodyPr/>
                    <a:lstStyle/>
                    <a:p>
                      <a:pPr algn="just" rtl="1">
                        <a:lnSpc>
                          <a:spcPct val="150000"/>
                        </a:lnSpc>
                        <a:spcAft>
                          <a:spcPts val="0"/>
                        </a:spcAft>
                      </a:pPr>
                      <a:r>
                        <a:rPr lang="en-US" sz="800" b="1" dirty="0">
                          <a:latin typeface="Times New Roman"/>
                          <a:ea typeface="Times New Roman"/>
                          <a:cs typeface="David"/>
                        </a:rPr>
                        <a:t>Class</a:t>
                      </a:r>
                      <a:endParaRPr lang="en-US" sz="800" dirty="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b="1">
                          <a:latin typeface="Times New Roman"/>
                          <a:ea typeface="Times New Roman"/>
                          <a:cs typeface="David"/>
                        </a:rPr>
                        <a:t>Income </a:t>
                      </a:r>
                      <a:endParaRPr lang="en-US" sz="80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Low</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dirty="0">
                          <a:latin typeface="Times New Roman"/>
                          <a:ea typeface="Times New Roman"/>
                          <a:cs typeface="David"/>
                        </a:rPr>
                        <a:t>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Very 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Very 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Low</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Low</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dirty="0">
                          <a:latin typeface="Times New Roman"/>
                          <a:ea typeface="Times New Roman"/>
                          <a:cs typeface="David"/>
                        </a:rPr>
                        <a:t>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dirty="0">
                          <a:latin typeface="Times New Roman"/>
                          <a:ea typeface="Times New Roman"/>
                          <a:cs typeface="David"/>
                        </a:rPr>
                        <a:t>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Very 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Very 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Low</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Low</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dirty="0">
                          <a:latin typeface="Times New Roman"/>
                          <a:ea typeface="Times New Roman"/>
                          <a:cs typeface="David"/>
                        </a:rPr>
                        <a:t>Medium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50000"/>
                        </a:lnSpc>
                        <a:spcAft>
                          <a:spcPts val="0"/>
                        </a:spcAft>
                      </a:pPr>
                      <a:r>
                        <a:rPr lang="en-US" sz="800" dirty="0">
                          <a:latin typeface="Times New Roman"/>
                          <a:ea typeface="Times New Roman"/>
                          <a:cs typeface="David"/>
                        </a:rPr>
                        <a:t>High</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71450"/>
            <a:ext cx="8229600" cy="1143000"/>
          </a:xfrm>
        </p:spPr>
        <p:txBody>
          <a:bodyPr/>
          <a:lstStyle/>
          <a:p>
            <a:pPr rtl="0"/>
            <a:r>
              <a:rPr lang="he-IL" b="1" u="sng" smtClean="0">
                <a:solidFill>
                  <a:srgbClr val="0000FF"/>
                </a:solidFill>
              </a:rPr>
              <a:t>פתרון שאלה 3</a:t>
            </a:r>
            <a:endParaRPr lang="he-IL" b="1" smtClean="0">
              <a:solidFill>
                <a:srgbClr val="0000FF"/>
              </a:solidFill>
            </a:endParaRPr>
          </a:p>
        </p:txBody>
      </p:sp>
      <p:sp>
        <p:nvSpPr>
          <p:cNvPr id="7" name="TextBox 6"/>
          <p:cNvSpPr txBox="1"/>
          <p:nvPr/>
        </p:nvSpPr>
        <p:spPr>
          <a:xfrm>
            <a:off x="2051050" y="836613"/>
            <a:ext cx="7092950" cy="523875"/>
          </a:xfrm>
          <a:prstGeom prst="rect">
            <a:avLst/>
          </a:prstGeom>
          <a:noFill/>
        </p:spPr>
        <p:txBody>
          <a:bodyPr rtlCol="1">
            <a:spAutoFit/>
          </a:bodyPr>
          <a:lstStyle/>
          <a:p>
            <a:pPr algn="l" rtl="0">
              <a:spcBef>
                <a:spcPct val="50000"/>
              </a:spcBef>
              <a:buClr>
                <a:schemeClr val="tx1"/>
              </a:buClr>
              <a:defRPr/>
            </a:pPr>
            <a:r>
              <a:rPr lang="en-US" sz="2800" b="1" dirty="0">
                <a:solidFill>
                  <a:srgbClr val="002060"/>
                </a:solidFill>
                <a:latin typeface="+mn-lt"/>
              </a:rPr>
              <a:t>Gain (CarType) = Info(class) - </a:t>
            </a:r>
            <a:r>
              <a:rPr lang="en-US" sz="2800" b="1" dirty="0" err="1">
                <a:solidFill>
                  <a:srgbClr val="002060"/>
                </a:solidFill>
                <a:latin typeface="+mn-lt"/>
              </a:rPr>
              <a:t>Info</a:t>
            </a:r>
            <a:r>
              <a:rPr lang="en-US" b="1" dirty="0" err="1">
                <a:solidFill>
                  <a:srgbClr val="002060"/>
                </a:solidFill>
                <a:latin typeface="+mn-lt"/>
              </a:rPr>
              <a:t>CarType</a:t>
            </a:r>
            <a:r>
              <a:rPr lang="en-US" sz="2800" b="1" dirty="0">
                <a:solidFill>
                  <a:srgbClr val="002060"/>
                </a:solidFill>
              </a:rPr>
              <a:t>(class)</a:t>
            </a:r>
            <a:endParaRPr lang="he-IL" sz="2800" b="1" dirty="0">
              <a:solidFill>
                <a:srgbClr val="002060"/>
              </a:solidFill>
              <a:latin typeface="+mn-lt"/>
            </a:endParaRPr>
          </a:p>
        </p:txBody>
      </p:sp>
      <p:sp>
        <p:nvSpPr>
          <p:cNvPr id="8" name="TextBox 7"/>
          <p:cNvSpPr txBox="1"/>
          <p:nvPr/>
        </p:nvSpPr>
        <p:spPr>
          <a:xfrm>
            <a:off x="2195513" y="1341438"/>
            <a:ext cx="6335712" cy="954087"/>
          </a:xfrm>
          <a:prstGeom prst="rect">
            <a:avLst/>
          </a:prstGeom>
          <a:noFill/>
        </p:spPr>
        <p:txBody>
          <a:bodyPr rtlCol="1">
            <a:spAutoFit/>
          </a:bodyPr>
          <a:lstStyle/>
          <a:p>
            <a:pPr algn="l" rtl="0">
              <a:defRPr/>
            </a:pPr>
            <a:r>
              <a:rPr lang="en-US" sz="2800" b="1" dirty="0" err="1">
                <a:solidFill>
                  <a:srgbClr val="002060"/>
                </a:solidFill>
                <a:latin typeface="+mn-lt"/>
              </a:rPr>
              <a:t>Info</a:t>
            </a:r>
            <a:r>
              <a:rPr lang="en-US" b="1" dirty="0" err="1">
                <a:solidFill>
                  <a:srgbClr val="002060"/>
                </a:solidFill>
              </a:rPr>
              <a:t>CarType</a:t>
            </a:r>
            <a:r>
              <a:rPr lang="en-US" b="1" dirty="0">
                <a:solidFill>
                  <a:srgbClr val="002060"/>
                </a:solidFill>
              </a:rPr>
              <a:t> </a:t>
            </a:r>
            <a:r>
              <a:rPr lang="en-US" sz="2800" b="1" dirty="0">
                <a:solidFill>
                  <a:srgbClr val="002060"/>
                </a:solidFill>
                <a:latin typeface="+mn-lt"/>
              </a:rPr>
              <a:t>(class)=Info(</a:t>
            </a:r>
            <a:r>
              <a:rPr lang="en-US" sz="2800" b="1" dirty="0" err="1">
                <a:solidFill>
                  <a:srgbClr val="002060"/>
                </a:solidFill>
                <a:latin typeface="+mn-lt"/>
              </a:rPr>
              <a:t>class|CarType</a:t>
            </a:r>
            <a:r>
              <a:rPr lang="en-US" sz="2800" b="1" dirty="0">
                <a:solidFill>
                  <a:srgbClr val="002060"/>
                </a:solidFill>
                <a:latin typeface="+mn-lt"/>
              </a:rPr>
              <a:t>)=</a:t>
            </a:r>
            <a:r>
              <a:rPr lang="en-US" sz="2800" b="1" i="1" dirty="0">
                <a:solidFill>
                  <a:srgbClr val="002060"/>
                </a:solidFill>
                <a:latin typeface="+mn-lt"/>
              </a:rPr>
              <a:t> </a:t>
            </a:r>
          </a:p>
          <a:p>
            <a:pPr algn="l" rtl="0">
              <a:defRPr/>
            </a:pPr>
            <a:r>
              <a:rPr lang="en-US" sz="2800" b="1" dirty="0">
                <a:solidFill>
                  <a:srgbClr val="002060"/>
                </a:solidFill>
                <a:latin typeface="+mn-lt"/>
              </a:rPr>
              <a:t>-</a:t>
            </a:r>
            <a:r>
              <a:rPr lang="el-GR" sz="2800" b="1" dirty="0">
                <a:solidFill>
                  <a:srgbClr val="002060"/>
                </a:solidFill>
                <a:latin typeface="+mn-lt"/>
              </a:rPr>
              <a:t>Σ</a:t>
            </a:r>
            <a:r>
              <a:rPr lang="en-US" b="1" dirty="0">
                <a:solidFill>
                  <a:srgbClr val="002060"/>
                </a:solidFill>
                <a:latin typeface="+mn-lt"/>
              </a:rPr>
              <a:t>j</a:t>
            </a:r>
            <a:r>
              <a:rPr lang="en-US" sz="2800" b="1" dirty="0">
                <a:solidFill>
                  <a:srgbClr val="002060"/>
                </a:solidFill>
                <a:latin typeface="+mn-lt"/>
              </a:rPr>
              <a:t>  P(</a:t>
            </a:r>
            <a:r>
              <a:rPr lang="en-US" sz="2800" b="1" dirty="0" err="1">
                <a:solidFill>
                  <a:srgbClr val="002060"/>
                </a:solidFill>
                <a:latin typeface="+mn-lt"/>
              </a:rPr>
              <a:t>CarType</a:t>
            </a:r>
            <a:r>
              <a:rPr lang="en-US" sz="2800" b="1" dirty="0">
                <a:solidFill>
                  <a:srgbClr val="002060"/>
                </a:solidFill>
                <a:latin typeface="+mn-lt"/>
              </a:rPr>
              <a:t>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 Info(</a:t>
            </a:r>
            <a:r>
              <a:rPr lang="en-US" sz="2800" b="1" dirty="0" err="1">
                <a:solidFill>
                  <a:srgbClr val="002060"/>
                </a:solidFill>
                <a:latin typeface="+mn-lt"/>
              </a:rPr>
              <a:t>class|CarType</a:t>
            </a:r>
            <a:r>
              <a:rPr lang="en-US" sz="2800" b="1" dirty="0">
                <a:solidFill>
                  <a:srgbClr val="002060"/>
                </a:solidFill>
                <a:latin typeface="+mn-lt"/>
              </a:rPr>
              <a:t>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a:t>
            </a:r>
            <a:endParaRPr lang="he-IL" dirty="0">
              <a:solidFill>
                <a:srgbClr val="002060"/>
              </a:solidFill>
            </a:endParaRPr>
          </a:p>
        </p:txBody>
      </p:sp>
      <p:graphicFrame>
        <p:nvGraphicFramePr>
          <p:cNvPr id="9" name="Group 7"/>
          <p:cNvGraphicFramePr>
            <a:graphicFrameLocks noGrp="1"/>
          </p:cNvGraphicFramePr>
          <p:nvPr/>
        </p:nvGraphicFramePr>
        <p:xfrm>
          <a:off x="2087563" y="2492375"/>
          <a:ext cx="6948264" cy="2145090"/>
        </p:xfrm>
        <a:graphic>
          <a:graphicData uri="http://schemas.openxmlformats.org/drawingml/2006/table">
            <a:tbl>
              <a:tblPr/>
              <a:tblGrid>
                <a:gridCol w="1690291"/>
                <a:gridCol w="1945605"/>
                <a:gridCol w="3312368"/>
              </a:tblGrid>
              <a:tr h="3983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endParaRPr kumimoji="0" lang="en-US" sz="2000" b="1" i="1" u="none" strike="noStrike" cap="none" normalizeH="0" baseline="-2500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 (</a:t>
                      </a:r>
                      <a:r>
                        <a:rPr kumimoji="0" lang="en-US" sz="2000" b="1" i="1" u="none" strike="noStrike" cap="none" normalizeH="0" baseline="0" dirty="0" err="1" smtClean="0">
                          <a:ln>
                            <a:noFill/>
                          </a:ln>
                          <a:solidFill>
                            <a:schemeClr val="tx1"/>
                          </a:solidFill>
                          <a:effectLst/>
                          <a:latin typeface="Arial" charset="0"/>
                        </a:rPr>
                        <a:t>CarType</a:t>
                      </a:r>
                      <a:r>
                        <a:rPr kumimoji="0" lang="en-US" sz="2000" b="1" i="1" u="none" strike="noStrike" cap="none" normalizeH="0" baseline="0" dirty="0" smtClean="0">
                          <a:ln>
                            <a:noFill/>
                          </a:ln>
                          <a:solidFill>
                            <a:schemeClr val="tx1"/>
                          </a:solidFill>
                          <a:effectLst/>
                          <a:latin typeface="Arial" charset="0"/>
                        </a:rPr>
                        <a:t>=</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Info(class</a:t>
                      </a:r>
                      <a:r>
                        <a:rPr kumimoji="0" lang="en-US" sz="2000" b="1" i="0" u="none" strike="noStrike" cap="none" normalizeH="0" baseline="0" dirty="0" smtClean="0">
                          <a:ln>
                            <a:noFill/>
                          </a:ln>
                          <a:solidFill>
                            <a:schemeClr val="tx1"/>
                          </a:solidFill>
                          <a:effectLst/>
                          <a:latin typeface="Arial" charset="0"/>
                        </a:rPr>
                        <a:t> | </a:t>
                      </a:r>
                      <a:r>
                        <a:rPr kumimoji="0" lang="en-US" sz="2000" b="1" i="1" u="none" strike="noStrike" cap="none" normalizeH="0" baseline="0" dirty="0" err="1" smtClean="0">
                          <a:ln>
                            <a:noFill/>
                          </a:ln>
                          <a:solidFill>
                            <a:schemeClr val="tx1"/>
                          </a:solidFill>
                          <a:effectLst/>
                          <a:latin typeface="Arial" charset="0"/>
                        </a:rPr>
                        <a:t>CaType</a:t>
                      </a:r>
                      <a:r>
                        <a:rPr kumimoji="0" lang="en-US" sz="2000" b="1" i="1" u="none" strike="noStrike" cap="none" normalizeH="0" baseline="0" dirty="0" smtClean="0">
                          <a:ln>
                            <a:noFill/>
                          </a:ln>
                          <a:solidFill>
                            <a:schemeClr val="tx1"/>
                          </a:solidFill>
                          <a:effectLst/>
                          <a:latin typeface="Arial" charset="0"/>
                        </a:rPr>
                        <a:t> = </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65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Family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0.25log0.25+0.75log0.75=0.81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Sports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7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Luxury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0.875log0.875+0.125log0.125=0.54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3" name="Rectangle 10"/>
          <p:cNvSpPr>
            <a:spLocks noChangeArrowheads="1"/>
          </p:cNvSpPr>
          <p:nvPr/>
        </p:nvSpPr>
        <p:spPr bwMode="auto">
          <a:xfrm>
            <a:off x="2124075" y="5084763"/>
            <a:ext cx="5235575" cy="708025"/>
          </a:xfrm>
          <a:prstGeom prst="rect">
            <a:avLst/>
          </a:prstGeom>
          <a:noFill/>
          <a:ln w="9525">
            <a:noFill/>
            <a:miter lim="800000"/>
            <a:headEnd/>
            <a:tailEnd/>
          </a:ln>
        </p:spPr>
        <p:txBody>
          <a:bodyPr wrap="none">
            <a:spAutoFit/>
          </a:bodyPr>
          <a:lstStyle/>
          <a:p>
            <a:pPr algn="l" rtl="0"/>
            <a:r>
              <a:rPr lang="en-US" sz="2000" b="1">
                <a:solidFill>
                  <a:srgbClr val="002060"/>
                </a:solidFill>
              </a:rPr>
              <a:t>Info</a:t>
            </a:r>
            <a:r>
              <a:rPr lang="en-US" sz="1400" b="1">
                <a:solidFill>
                  <a:srgbClr val="002060"/>
                </a:solidFill>
              </a:rPr>
              <a:t>CarType</a:t>
            </a:r>
            <a:r>
              <a:rPr lang="en-US" sz="2000" b="1">
                <a:solidFill>
                  <a:srgbClr val="002060"/>
                </a:solidFill>
              </a:rPr>
              <a:t>(class)= 0.2*0.81+0.4*0.54=0.537</a:t>
            </a:r>
          </a:p>
          <a:p>
            <a:pPr algn="l" rtl="0"/>
            <a:r>
              <a:rPr lang="en-US" sz="2000" b="1">
                <a:solidFill>
                  <a:srgbClr val="002060"/>
                </a:solidFill>
              </a:rPr>
              <a:t>Gain (CarType) = 1 – 0.537 =0.463</a:t>
            </a:r>
            <a:endParaRPr lang="he-IL" sz="2000">
              <a:solidFill>
                <a:srgbClr val="002060"/>
              </a:solidFill>
            </a:endParaRPr>
          </a:p>
        </p:txBody>
      </p:sp>
      <p:graphicFrame>
        <p:nvGraphicFramePr>
          <p:cNvPr id="12" name="Table 11"/>
          <p:cNvGraphicFramePr>
            <a:graphicFrameLocks noGrp="1"/>
          </p:cNvGraphicFramePr>
          <p:nvPr/>
        </p:nvGraphicFramePr>
        <p:xfrm>
          <a:off x="179462" y="260350"/>
          <a:ext cx="792088" cy="6048672"/>
        </p:xfrm>
        <a:graphic>
          <a:graphicData uri="http://schemas.openxmlformats.org/drawingml/2006/table">
            <a:tbl>
              <a:tblPr rtl="1"/>
              <a:tblGrid>
                <a:gridCol w="792088"/>
              </a:tblGrid>
              <a:tr h="288032">
                <a:tc>
                  <a:txBody>
                    <a:bodyPr/>
                    <a:lstStyle/>
                    <a:p>
                      <a:pPr algn="just" rtl="1">
                        <a:lnSpc>
                          <a:spcPct val="150000"/>
                        </a:lnSpc>
                        <a:spcAft>
                          <a:spcPts val="0"/>
                        </a:spcAft>
                      </a:pPr>
                      <a:r>
                        <a:rPr lang="en-US" sz="800" b="1">
                          <a:latin typeface="Times New Roman"/>
                          <a:ea typeface="Times New Roman"/>
                          <a:cs typeface="David"/>
                        </a:rPr>
                        <a:t>Car Type</a:t>
                      </a:r>
                      <a:endParaRPr lang="en-US" sz="80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Family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Sports</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Family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Family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Family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Luxury</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nvGraphicFramePr>
        <p:xfrm>
          <a:off x="971054" y="260350"/>
          <a:ext cx="864096" cy="6048672"/>
        </p:xfrm>
        <a:graphic>
          <a:graphicData uri="http://schemas.openxmlformats.org/drawingml/2006/table">
            <a:tbl>
              <a:tblPr rtl="1"/>
              <a:tblGrid>
                <a:gridCol w="864096"/>
              </a:tblGrid>
              <a:tr h="288032">
                <a:tc>
                  <a:txBody>
                    <a:bodyPr/>
                    <a:lstStyle/>
                    <a:p>
                      <a:pPr algn="just" rtl="1">
                        <a:lnSpc>
                          <a:spcPct val="150000"/>
                        </a:lnSpc>
                        <a:spcAft>
                          <a:spcPts val="0"/>
                        </a:spcAft>
                      </a:pPr>
                      <a:r>
                        <a:rPr lang="en-US" sz="800" b="1" dirty="0">
                          <a:latin typeface="Times New Roman"/>
                          <a:ea typeface="Times New Roman"/>
                          <a:cs typeface="David"/>
                        </a:rPr>
                        <a:t>Class</a:t>
                      </a:r>
                      <a:endParaRPr lang="en-US" sz="800" dirty="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71450"/>
            <a:ext cx="8229600" cy="1143000"/>
          </a:xfrm>
        </p:spPr>
        <p:txBody>
          <a:bodyPr/>
          <a:lstStyle/>
          <a:p>
            <a:pPr rtl="0"/>
            <a:r>
              <a:rPr lang="he-IL" b="1" u="sng" smtClean="0">
                <a:solidFill>
                  <a:srgbClr val="0000FF"/>
                </a:solidFill>
              </a:rPr>
              <a:t>פתרון שאלה 3</a:t>
            </a:r>
            <a:endParaRPr lang="he-IL" b="1" smtClean="0">
              <a:solidFill>
                <a:srgbClr val="0000FF"/>
              </a:solidFill>
            </a:endParaRPr>
          </a:p>
        </p:txBody>
      </p:sp>
      <p:sp>
        <p:nvSpPr>
          <p:cNvPr id="7" name="TextBox 6"/>
          <p:cNvSpPr txBox="1"/>
          <p:nvPr/>
        </p:nvSpPr>
        <p:spPr>
          <a:xfrm>
            <a:off x="2051050" y="1190625"/>
            <a:ext cx="7092950" cy="523875"/>
          </a:xfrm>
          <a:prstGeom prst="rect">
            <a:avLst/>
          </a:prstGeom>
          <a:noFill/>
        </p:spPr>
        <p:txBody>
          <a:bodyPr rtlCol="1">
            <a:spAutoFit/>
          </a:bodyPr>
          <a:lstStyle/>
          <a:p>
            <a:pPr algn="l" rtl="0">
              <a:spcBef>
                <a:spcPct val="50000"/>
              </a:spcBef>
              <a:buClr>
                <a:schemeClr val="tx1"/>
              </a:buClr>
              <a:defRPr/>
            </a:pPr>
            <a:r>
              <a:rPr lang="en-US" sz="2800" b="1" dirty="0">
                <a:solidFill>
                  <a:srgbClr val="002060"/>
                </a:solidFill>
                <a:latin typeface="+mn-lt"/>
              </a:rPr>
              <a:t>Gain (Gender) = Info(class) - </a:t>
            </a:r>
            <a:r>
              <a:rPr lang="en-US" sz="2800" b="1" dirty="0" err="1">
                <a:solidFill>
                  <a:srgbClr val="002060"/>
                </a:solidFill>
                <a:latin typeface="+mn-lt"/>
              </a:rPr>
              <a:t>Info</a:t>
            </a:r>
            <a:r>
              <a:rPr lang="en-US" b="1" dirty="0" err="1">
                <a:solidFill>
                  <a:srgbClr val="002060"/>
                </a:solidFill>
                <a:latin typeface="+mn-lt"/>
              </a:rPr>
              <a:t>Gender</a:t>
            </a:r>
            <a:r>
              <a:rPr lang="en-US" sz="2800" b="1" dirty="0">
                <a:solidFill>
                  <a:srgbClr val="002060"/>
                </a:solidFill>
              </a:rPr>
              <a:t>(class)</a:t>
            </a:r>
            <a:endParaRPr lang="he-IL" sz="2800" b="1" dirty="0">
              <a:solidFill>
                <a:srgbClr val="002060"/>
              </a:solidFill>
              <a:latin typeface="+mn-lt"/>
            </a:endParaRPr>
          </a:p>
        </p:txBody>
      </p:sp>
      <p:sp>
        <p:nvSpPr>
          <p:cNvPr id="8" name="TextBox 7"/>
          <p:cNvSpPr txBox="1"/>
          <p:nvPr/>
        </p:nvSpPr>
        <p:spPr>
          <a:xfrm>
            <a:off x="2195513" y="1693863"/>
            <a:ext cx="6335712" cy="954087"/>
          </a:xfrm>
          <a:prstGeom prst="rect">
            <a:avLst/>
          </a:prstGeom>
          <a:noFill/>
        </p:spPr>
        <p:txBody>
          <a:bodyPr rtlCol="1">
            <a:spAutoFit/>
          </a:bodyPr>
          <a:lstStyle/>
          <a:p>
            <a:pPr algn="l" rtl="0">
              <a:defRPr/>
            </a:pPr>
            <a:r>
              <a:rPr lang="en-US" sz="2800" b="1" dirty="0" err="1">
                <a:solidFill>
                  <a:srgbClr val="002060"/>
                </a:solidFill>
                <a:latin typeface="+mn-lt"/>
              </a:rPr>
              <a:t>Info</a:t>
            </a:r>
            <a:r>
              <a:rPr lang="en-US" b="1" dirty="0" err="1">
                <a:solidFill>
                  <a:srgbClr val="002060"/>
                </a:solidFill>
              </a:rPr>
              <a:t>Gender</a:t>
            </a:r>
            <a:r>
              <a:rPr lang="en-US" b="1" dirty="0">
                <a:solidFill>
                  <a:srgbClr val="002060"/>
                </a:solidFill>
              </a:rPr>
              <a:t> </a:t>
            </a:r>
            <a:r>
              <a:rPr lang="en-US" sz="2800" b="1" dirty="0">
                <a:solidFill>
                  <a:srgbClr val="002060"/>
                </a:solidFill>
                <a:latin typeface="+mn-lt"/>
              </a:rPr>
              <a:t>(class)=Info(</a:t>
            </a:r>
            <a:r>
              <a:rPr lang="en-US" sz="2800" b="1" dirty="0" err="1">
                <a:solidFill>
                  <a:srgbClr val="002060"/>
                </a:solidFill>
                <a:latin typeface="+mn-lt"/>
              </a:rPr>
              <a:t>class|Gender</a:t>
            </a:r>
            <a:r>
              <a:rPr lang="en-US" sz="2800" b="1" dirty="0">
                <a:solidFill>
                  <a:srgbClr val="002060"/>
                </a:solidFill>
                <a:latin typeface="+mn-lt"/>
              </a:rPr>
              <a:t>)=</a:t>
            </a:r>
            <a:r>
              <a:rPr lang="en-US" sz="2800" b="1" i="1" dirty="0">
                <a:solidFill>
                  <a:srgbClr val="002060"/>
                </a:solidFill>
                <a:latin typeface="+mn-lt"/>
              </a:rPr>
              <a:t> </a:t>
            </a:r>
          </a:p>
          <a:p>
            <a:pPr algn="l" rtl="0">
              <a:defRPr/>
            </a:pPr>
            <a:r>
              <a:rPr lang="en-US" sz="2800" b="1" dirty="0">
                <a:solidFill>
                  <a:srgbClr val="002060"/>
                </a:solidFill>
                <a:latin typeface="+mn-lt"/>
              </a:rPr>
              <a:t>-</a:t>
            </a:r>
            <a:r>
              <a:rPr lang="el-GR" sz="2800" b="1" dirty="0">
                <a:solidFill>
                  <a:srgbClr val="002060"/>
                </a:solidFill>
                <a:latin typeface="+mn-lt"/>
              </a:rPr>
              <a:t>Σ</a:t>
            </a:r>
            <a:r>
              <a:rPr lang="en-US" b="1" dirty="0">
                <a:solidFill>
                  <a:srgbClr val="002060"/>
                </a:solidFill>
                <a:latin typeface="+mn-lt"/>
              </a:rPr>
              <a:t>j</a:t>
            </a:r>
            <a:r>
              <a:rPr lang="en-US" sz="2800" b="1" dirty="0">
                <a:solidFill>
                  <a:srgbClr val="002060"/>
                </a:solidFill>
                <a:latin typeface="+mn-lt"/>
              </a:rPr>
              <a:t>  P(Gender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 Info(</a:t>
            </a:r>
            <a:r>
              <a:rPr lang="en-US" sz="2800" b="1" dirty="0" err="1">
                <a:solidFill>
                  <a:srgbClr val="002060"/>
                </a:solidFill>
                <a:latin typeface="+mn-lt"/>
              </a:rPr>
              <a:t>class|Gender</a:t>
            </a:r>
            <a:r>
              <a:rPr lang="en-US" sz="2800" b="1" dirty="0">
                <a:solidFill>
                  <a:srgbClr val="002060"/>
                </a:solidFill>
                <a:latin typeface="+mn-lt"/>
              </a:rPr>
              <a:t> =</a:t>
            </a:r>
            <a:r>
              <a:rPr lang="en-US" sz="2800" b="1" dirty="0" err="1">
                <a:solidFill>
                  <a:srgbClr val="002060"/>
                </a:solidFill>
                <a:latin typeface="+mn-lt"/>
              </a:rPr>
              <a:t>v</a:t>
            </a:r>
            <a:r>
              <a:rPr lang="en-US" b="1" dirty="0" err="1">
                <a:solidFill>
                  <a:srgbClr val="002060"/>
                </a:solidFill>
                <a:latin typeface="+mn-lt"/>
              </a:rPr>
              <a:t>j</a:t>
            </a:r>
            <a:r>
              <a:rPr lang="en-US" sz="2800" b="1" dirty="0">
                <a:solidFill>
                  <a:srgbClr val="002060"/>
                </a:solidFill>
                <a:latin typeface="+mn-lt"/>
              </a:rPr>
              <a:t>)</a:t>
            </a:r>
            <a:endParaRPr lang="he-IL" dirty="0">
              <a:solidFill>
                <a:srgbClr val="002060"/>
              </a:solidFill>
            </a:endParaRPr>
          </a:p>
        </p:txBody>
      </p:sp>
      <p:graphicFrame>
        <p:nvGraphicFramePr>
          <p:cNvPr id="9" name="Group 7"/>
          <p:cNvGraphicFramePr>
            <a:graphicFrameLocks noGrp="1"/>
          </p:cNvGraphicFramePr>
          <p:nvPr/>
        </p:nvGraphicFramePr>
        <p:xfrm>
          <a:off x="2087563" y="2846388"/>
          <a:ext cx="6948264" cy="1446366"/>
        </p:xfrm>
        <a:graphic>
          <a:graphicData uri="http://schemas.openxmlformats.org/drawingml/2006/table">
            <a:tbl>
              <a:tblPr/>
              <a:tblGrid>
                <a:gridCol w="1690291"/>
                <a:gridCol w="1945605"/>
                <a:gridCol w="3312368"/>
              </a:tblGrid>
              <a:tr h="3983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endParaRPr kumimoji="0" lang="en-US" sz="2000" b="1" i="1" u="none" strike="noStrike" cap="none" normalizeH="0" baseline="-2500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 (Gender=</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Info(class</a:t>
                      </a:r>
                      <a:r>
                        <a:rPr kumimoji="0" lang="en-US" sz="2000" b="1" i="0" u="none" strike="noStrike" cap="none" normalizeH="0" baseline="0" dirty="0" smtClean="0">
                          <a:ln>
                            <a:noFill/>
                          </a:ln>
                          <a:solidFill>
                            <a:schemeClr val="tx1"/>
                          </a:solidFill>
                          <a:effectLst/>
                          <a:latin typeface="Arial" charset="0"/>
                        </a:rPr>
                        <a:t> | </a:t>
                      </a:r>
                      <a:r>
                        <a:rPr kumimoji="0" lang="en-US" sz="2000" b="1" i="1" u="none" strike="noStrike" cap="none" normalizeH="0" baseline="0" dirty="0" smtClean="0">
                          <a:ln>
                            <a:noFill/>
                          </a:ln>
                          <a:solidFill>
                            <a:schemeClr val="tx1"/>
                          </a:solidFill>
                          <a:effectLst/>
                          <a:latin typeface="Arial" charset="0"/>
                        </a:rPr>
                        <a:t>Gender = </a:t>
                      </a:r>
                      <a:r>
                        <a:rPr kumimoji="0" lang="en-US" sz="2000" b="1" i="1" u="none" strike="noStrike" cap="none" normalizeH="0" baseline="0" dirty="0" err="1" smtClean="0">
                          <a:ln>
                            <a:noFill/>
                          </a:ln>
                          <a:solidFill>
                            <a:schemeClr val="tx1"/>
                          </a:solidFill>
                          <a:effectLst/>
                          <a:latin typeface="Arial" charset="0"/>
                        </a:rPr>
                        <a:t>v</a:t>
                      </a:r>
                      <a:r>
                        <a:rPr kumimoji="0" lang="en-US" sz="2000" b="1" i="1" u="none" strike="noStrike" cap="none" normalizeH="0" baseline="-25000" dirty="0" err="1" smtClean="0">
                          <a:ln>
                            <a:noFill/>
                          </a:ln>
                          <a:solidFill>
                            <a:schemeClr val="tx1"/>
                          </a:solidFill>
                          <a:effectLst/>
                          <a:latin typeface="Arial" charset="0"/>
                        </a:rPr>
                        <a:t>j</a:t>
                      </a:r>
                      <a:r>
                        <a:rPr kumimoji="0" lang="en-US" sz="2000" b="1" i="1" u="none" strike="noStrike" cap="none" normalizeH="0" baseline="0" dirty="0" smtClean="0">
                          <a:ln>
                            <a:noFill/>
                          </a:ln>
                          <a:solidFill>
                            <a:schemeClr val="tx1"/>
                          </a:solidFill>
                          <a:effectLst/>
                          <a:latin typeface="Arial" charset="0"/>
                        </a:rPr>
                        <a:t>)</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65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0.6log0.6+0.4log0.4=0.97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Female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rgbClr val="002060"/>
                          </a:solidFill>
                          <a:effectLst/>
                          <a:latin typeface="Arial" charset="0"/>
                        </a:rPr>
                        <a:t>0.6log0.6+0.4log0.4=0.97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3" name="Rectangle 10"/>
          <p:cNvSpPr>
            <a:spLocks noChangeArrowheads="1"/>
          </p:cNvSpPr>
          <p:nvPr/>
        </p:nvSpPr>
        <p:spPr bwMode="auto">
          <a:xfrm>
            <a:off x="2124075" y="5084763"/>
            <a:ext cx="3895725" cy="708025"/>
          </a:xfrm>
          <a:prstGeom prst="rect">
            <a:avLst/>
          </a:prstGeom>
          <a:noFill/>
          <a:ln w="9525">
            <a:noFill/>
            <a:miter lim="800000"/>
            <a:headEnd/>
            <a:tailEnd/>
          </a:ln>
        </p:spPr>
        <p:txBody>
          <a:bodyPr wrap="none">
            <a:spAutoFit/>
          </a:bodyPr>
          <a:lstStyle/>
          <a:p>
            <a:pPr algn="l" rtl="0"/>
            <a:r>
              <a:rPr lang="en-US" sz="2000" b="1">
                <a:solidFill>
                  <a:srgbClr val="002060"/>
                </a:solidFill>
              </a:rPr>
              <a:t>Info</a:t>
            </a:r>
            <a:r>
              <a:rPr lang="en-US" sz="1400" b="1">
                <a:solidFill>
                  <a:srgbClr val="002060"/>
                </a:solidFill>
              </a:rPr>
              <a:t>Gender</a:t>
            </a:r>
            <a:r>
              <a:rPr lang="en-US" sz="2000" b="1">
                <a:solidFill>
                  <a:srgbClr val="002060"/>
                </a:solidFill>
              </a:rPr>
              <a:t>(class)= 0.97</a:t>
            </a:r>
          </a:p>
          <a:p>
            <a:pPr algn="l" rtl="0"/>
            <a:r>
              <a:rPr lang="en-US" sz="2000" b="1">
                <a:solidFill>
                  <a:srgbClr val="002060"/>
                </a:solidFill>
              </a:rPr>
              <a:t>Gain (Gender) = 1 – 0.97 = 0.03</a:t>
            </a:r>
            <a:endParaRPr lang="he-IL" sz="2000">
              <a:solidFill>
                <a:srgbClr val="002060"/>
              </a:solidFill>
            </a:endParaRPr>
          </a:p>
        </p:txBody>
      </p:sp>
      <p:graphicFrame>
        <p:nvGraphicFramePr>
          <p:cNvPr id="12" name="Table 11"/>
          <p:cNvGraphicFramePr>
            <a:graphicFrameLocks noGrp="1"/>
          </p:cNvGraphicFramePr>
          <p:nvPr/>
        </p:nvGraphicFramePr>
        <p:xfrm>
          <a:off x="971054" y="260350"/>
          <a:ext cx="864096" cy="6048672"/>
        </p:xfrm>
        <a:graphic>
          <a:graphicData uri="http://schemas.openxmlformats.org/drawingml/2006/table">
            <a:tbl>
              <a:tblPr rtl="1"/>
              <a:tblGrid>
                <a:gridCol w="864096"/>
              </a:tblGrid>
              <a:tr h="288032">
                <a:tc>
                  <a:txBody>
                    <a:bodyPr/>
                    <a:lstStyle/>
                    <a:p>
                      <a:pPr algn="just" rtl="1">
                        <a:lnSpc>
                          <a:spcPct val="150000"/>
                        </a:lnSpc>
                        <a:spcAft>
                          <a:spcPts val="0"/>
                        </a:spcAft>
                      </a:pPr>
                      <a:r>
                        <a:rPr lang="en-US" sz="800" b="1" dirty="0">
                          <a:latin typeface="Times New Roman"/>
                          <a:ea typeface="Times New Roman"/>
                          <a:cs typeface="David"/>
                        </a:rPr>
                        <a:t>Class</a:t>
                      </a:r>
                      <a:endParaRPr lang="en-US" sz="800" dirty="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C0</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C1</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nvGraphicFramePr>
        <p:xfrm>
          <a:off x="179462" y="260350"/>
          <a:ext cx="792088" cy="6048672"/>
        </p:xfrm>
        <a:graphic>
          <a:graphicData uri="http://schemas.openxmlformats.org/drawingml/2006/table">
            <a:tbl>
              <a:tblPr rtl="1"/>
              <a:tblGrid>
                <a:gridCol w="792088"/>
              </a:tblGrid>
              <a:tr h="288032">
                <a:tc>
                  <a:txBody>
                    <a:bodyPr/>
                    <a:lstStyle/>
                    <a:p>
                      <a:pPr algn="just" rtl="1">
                        <a:lnSpc>
                          <a:spcPct val="150000"/>
                        </a:lnSpc>
                        <a:spcAft>
                          <a:spcPts val="0"/>
                        </a:spcAft>
                      </a:pPr>
                      <a:r>
                        <a:rPr lang="en-US" sz="800" b="1">
                          <a:latin typeface="Times New Roman"/>
                          <a:ea typeface="Times New Roman"/>
                          <a:cs typeface="David"/>
                        </a:rPr>
                        <a:t>Gender</a:t>
                      </a:r>
                      <a:endParaRPr lang="en-US" sz="800">
                        <a:latin typeface="Times New Roman"/>
                        <a:ea typeface="Times New Roman"/>
                        <a:cs typeface="David"/>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M</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rtl="1">
                        <a:lnSpc>
                          <a:spcPct val="150000"/>
                        </a:lnSpc>
                        <a:spcAft>
                          <a:spcPts val="0"/>
                        </a:spcAft>
                      </a:pPr>
                      <a:r>
                        <a:rPr lang="en-US" sz="800" dirty="0">
                          <a:latin typeface="Times New Roman"/>
                          <a:ea typeface="Times New Roman"/>
                          <a:cs typeface="David"/>
                        </a:rPr>
                        <a:t>F</a:t>
                      </a: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4450"/>
            <a:ext cx="8229600" cy="1143000"/>
          </a:xfrm>
        </p:spPr>
        <p:txBody>
          <a:bodyPr/>
          <a:lstStyle/>
          <a:p>
            <a:pPr rtl="0"/>
            <a:r>
              <a:rPr lang="he-IL" b="1" u="sng" smtClean="0">
                <a:solidFill>
                  <a:srgbClr val="0000FF"/>
                </a:solidFill>
              </a:rPr>
              <a:t>פתרון שאלה 3</a:t>
            </a:r>
            <a:endParaRPr lang="he-IL" b="1" smtClean="0">
              <a:solidFill>
                <a:srgbClr val="0000FF"/>
              </a:solidFill>
            </a:endParaRPr>
          </a:p>
        </p:txBody>
      </p:sp>
      <p:sp>
        <p:nvSpPr>
          <p:cNvPr id="5" name="Content Placeholder 2"/>
          <p:cNvSpPr>
            <a:spLocks noGrp="1"/>
          </p:cNvSpPr>
          <p:nvPr>
            <p:ph idx="1"/>
          </p:nvPr>
        </p:nvSpPr>
        <p:spPr/>
        <p:txBody>
          <a:bodyPr/>
          <a:lstStyle/>
          <a:p>
            <a:pPr algn="l" rtl="0"/>
            <a:r>
              <a:rPr lang="en-US" b="1" smtClean="0">
                <a:solidFill>
                  <a:srgbClr val="00B0F0"/>
                </a:solidFill>
                <a:cs typeface="Arial" pitchFamily="34" charset="0"/>
              </a:rPr>
              <a:t>Gain (Income) = </a:t>
            </a:r>
            <a:r>
              <a:rPr lang="en-US" b="1" smtClean="0">
                <a:solidFill>
                  <a:srgbClr val="002060"/>
                </a:solidFill>
                <a:cs typeface="Arial" pitchFamily="34" charset="0"/>
              </a:rPr>
              <a:t>0.0173</a:t>
            </a:r>
            <a:endParaRPr lang="he-IL" smtClean="0"/>
          </a:p>
          <a:p>
            <a:pPr algn="l" rtl="0"/>
            <a:r>
              <a:rPr lang="en-US" b="1" smtClean="0">
                <a:solidFill>
                  <a:srgbClr val="00B0F0"/>
                </a:solidFill>
                <a:cs typeface="Arial" pitchFamily="34" charset="0"/>
              </a:rPr>
              <a:t>Gain (CarType) = </a:t>
            </a:r>
            <a:r>
              <a:rPr lang="en-US" b="1" smtClean="0">
                <a:solidFill>
                  <a:srgbClr val="002060"/>
                </a:solidFill>
                <a:cs typeface="Arial" pitchFamily="34" charset="0"/>
              </a:rPr>
              <a:t>0.463</a:t>
            </a:r>
            <a:endParaRPr lang="en-US" b="1" smtClean="0">
              <a:solidFill>
                <a:srgbClr val="00B0F0"/>
              </a:solidFill>
              <a:cs typeface="Arial" pitchFamily="34" charset="0"/>
            </a:endParaRPr>
          </a:p>
          <a:p>
            <a:pPr algn="l" rtl="0"/>
            <a:r>
              <a:rPr lang="en-US" b="1" smtClean="0">
                <a:solidFill>
                  <a:srgbClr val="00B0F0"/>
                </a:solidFill>
                <a:cs typeface="Arial" pitchFamily="34" charset="0"/>
              </a:rPr>
              <a:t>Gain (Gender) = </a:t>
            </a:r>
            <a:r>
              <a:rPr lang="en-US" b="1" smtClean="0">
                <a:solidFill>
                  <a:srgbClr val="002060"/>
                </a:solidFill>
                <a:cs typeface="Arial" pitchFamily="34" charset="0"/>
              </a:rPr>
              <a:t>0.03</a:t>
            </a:r>
            <a:endParaRPr lang="he-IL" smtClean="0"/>
          </a:p>
          <a:p>
            <a:pPr algn="l" rtl="0"/>
            <a:r>
              <a:rPr lang="en-US" b="1" smtClean="0">
                <a:solidFill>
                  <a:srgbClr val="00B0F0"/>
                </a:solidFill>
                <a:cs typeface="Arial" pitchFamily="34" charset="0"/>
              </a:rPr>
              <a:t>Selected Attribute </a:t>
            </a:r>
            <a:r>
              <a:rPr lang="en-US" b="1" smtClean="0">
                <a:solidFill>
                  <a:srgbClr val="FF0000"/>
                </a:solidFill>
                <a:cs typeface="Arial" pitchFamily="34" charset="0"/>
              </a:rPr>
              <a:t>CarType </a:t>
            </a:r>
            <a:endParaRPr lang="he-IL" smtClean="0"/>
          </a:p>
        </p:txBody>
      </p:sp>
      <p:sp>
        <p:nvSpPr>
          <p:cNvPr id="26628" name="TextBox 5"/>
          <p:cNvSpPr txBox="1">
            <a:spLocks noChangeArrowheads="1"/>
          </p:cNvSpPr>
          <p:nvPr/>
        </p:nvSpPr>
        <p:spPr bwMode="auto">
          <a:xfrm>
            <a:off x="3708400" y="4076700"/>
            <a:ext cx="1655763" cy="369888"/>
          </a:xfrm>
          <a:prstGeom prst="rect">
            <a:avLst/>
          </a:prstGeom>
          <a:noFill/>
          <a:ln w="9525">
            <a:solidFill>
              <a:schemeClr val="tx1"/>
            </a:solidFill>
            <a:miter lim="800000"/>
            <a:headEnd/>
            <a:tailEnd/>
          </a:ln>
        </p:spPr>
        <p:txBody>
          <a:bodyPr>
            <a:spAutoFit/>
          </a:bodyPr>
          <a:lstStyle/>
          <a:p>
            <a:pPr algn="ctr"/>
            <a:r>
              <a:rPr lang="en-US" b="1">
                <a:solidFill>
                  <a:srgbClr val="FF0000"/>
                </a:solidFill>
              </a:rPr>
              <a:t>CarType </a:t>
            </a:r>
            <a:endParaRPr lang="he-IL"/>
          </a:p>
        </p:txBody>
      </p:sp>
      <p:cxnSp>
        <p:nvCxnSpPr>
          <p:cNvPr id="7" name="Straight Connector 6"/>
          <p:cNvCxnSpPr/>
          <p:nvPr/>
        </p:nvCxnSpPr>
        <p:spPr>
          <a:xfrm flipV="1">
            <a:off x="2700338" y="4437063"/>
            <a:ext cx="1008062" cy="6477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V="1">
            <a:off x="5291931" y="4509295"/>
            <a:ext cx="720725" cy="5762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631" name="TextBox 12"/>
          <p:cNvSpPr txBox="1">
            <a:spLocks noChangeArrowheads="1"/>
          </p:cNvSpPr>
          <p:nvPr/>
        </p:nvSpPr>
        <p:spPr bwMode="auto">
          <a:xfrm>
            <a:off x="5292725" y="4581525"/>
            <a:ext cx="1655763" cy="368300"/>
          </a:xfrm>
          <a:prstGeom prst="rect">
            <a:avLst/>
          </a:prstGeom>
          <a:noFill/>
          <a:ln w="9525">
            <a:noFill/>
            <a:miter lim="800000"/>
            <a:headEnd/>
            <a:tailEnd/>
          </a:ln>
        </p:spPr>
        <p:txBody>
          <a:bodyPr>
            <a:spAutoFit/>
          </a:bodyPr>
          <a:lstStyle/>
          <a:p>
            <a:pPr algn="ctr"/>
            <a:r>
              <a:rPr lang="en-US" b="1">
                <a:solidFill>
                  <a:srgbClr val="002060"/>
                </a:solidFill>
              </a:rPr>
              <a:t>sports</a:t>
            </a:r>
            <a:endParaRPr lang="he-IL">
              <a:solidFill>
                <a:srgbClr val="002060"/>
              </a:solidFill>
            </a:endParaRPr>
          </a:p>
        </p:txBody>
      </p:sp>
      <p:sp>
        <p:nvSpPr>
          <p:cNvPr id="26632" name="TextBox 13"/>
          <p:cNvSpPr txBox="1">
            <a:spLocks noChangeArrowheads="1"/>
          </p:cNvSpPr>
          <p:nvPr/>
        </p:nvSpPr>
        <p:spPr bwMode="auto">
          <a:xfrm>
            <a:off x="1692275" y="4508500"/>
            <a:ext cx="1655763" cy="369888"/>
          </a:xfrm>
          <a:prstGeom prst="rect">
            <a:avLst/>
          </a:prstGeom>
          <a:noFill/>
          <a:ln w="9525">
            <a:noFill/>
            <a:miter lim="800000"/>
            <a:headEnd/>
            <a:tailEnd/>
          </a:ln>
        </p:spPr>
        <p:txBody>
          <a:bodyPr>
            <a:spAutoFit/>
          </a:bodyPr>
          <a:lstStyle/>
          <a:p>
            <a:pPr algn="ctr"/>
            <a:r>
              <a:rPr lang="en-US" b="1">
                <a:solidFill>
                  <a:srgbClr val="002060"/>
                </a:solidFill>
              </a:rPr>
              <a:t> not sports</a:t>
            </a:r>
            <a:endParaRPr lang="he-IL">
              <a:solidFill>
                <a:srgbClr val="002060"/>
              </a:solidFill>
            </a:endParaRPr>
          </a:p>
        </p:txBody>
      </p:sp>
      <p:sp>
        <p:nvSpPr>
          <p:cNvPr id="26633" name="TextBox 14"/>
          <p:cNvSpPr txBox="1">
            <a:spLocks noChangeArrowheads="1"/>
          </p:cNvSpPr>
          <p:nvPr/>
        </p:nvSpPr>
        <p:spPr bwMode="auto">
          <a:xfrm>
            <a:off x="5148263" y="5157788"/>
            <a:ext cx="1655762" cy="368300"/>
          </a:xfrm>
          <a:prstGeom prst="rect">
            <a:avLst/>
          </a:prstGeom>
          <a:noFill/>
          <a:ln w="9525">
            <a:noFill/>
            <a:miter lim="800000"/>
            <a:headEnd/>
            <a:tailEnd/>
          </a:ln>
        </p:spPr>
        <p:txBody>
          <a:bodyPr>
            <a:spAutoFit/>
          </a:bodyPr>
          <a:lstStyle/>
          <a:p>
            <a:pPr algn="ctr"/>
            <a:r>
              <a:rPr lang="en-US" b="1">
                <a:solidFill>
                  <a:srgbClr val="FF0000"/>
                </a:solidFill>
              </a:rPr>
              <a:t>C0</a:t>
            </a:r>
            <a:endParaRPr lang="he-IL"/>
          </a:p>
        </p:txBody>
      </p:sp>
      <p:sp>
        <p:nvSpPr>
          <p:cNvPr id="26634" name="TextBox 15"/>
          <p:cNvSpPr txBox="1">
            <a:spLocks noChangeArrowheads="1"/>
          </p:cNvSpPr>
          <p:nvPr/>
        </p:nvSpPr>
        <p:spPr bwMode="auto">
          <a:xfrm>
            <a:off x="1835150" y="5084763"/>
            <a:ext cx="1657350" cy="369887"/>
          </a:xfrm>
          <a:prstGeom prst="rect">
            <a:avLst/>
          </a:prstGeom>
          <a:noFill/>
          <a:ln w="9525">
            <a:noFill/>
            <a:miter lim="800000"/>
            <a:headEnd/>
            <a:tailEnd/>
          </a:ln>
        </p:spPr>
        <p:txBody>
          <a:bodyPr>
            <a:spAutoFit/>
          </a:bodyPr>
          <a:lstStyle/>
          <a:p>
            <a:pPr algn="ctr"/>
            <a:r>
              <a:rPr lang="en-US" b="1">
                <a:solidFill>
                  <a:srgbClr val="FF0000"/>
                </a:solidFill>
              </a:rPr>
              <a:t>C1</a:t>
            </a: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23850" y="-26988"/>
            <a:ext cx="8229600" cy="1143001"/>
          </a:xfrm>
        </p:spPr>
        <p:txBody>
          <a:bodyPr/>
          <a:lstStyle/>
          <a:p>
            <a:pPr rtl="0"/>
            <a:r>
              <a:rPr lang="he-IL" b="1" u="sng" smtClean="0">
                <a:solidFill>
                  <a:srgbClr val="0000FF"/>
                </a:solidFill>
              </a:rPr>
              <a:t>פתרון שאלה 3</a:t>
            </a:r>
            <a:endParaRPr lang="he-IL" b="1" smtClean="0">
              <a:solidFill>
                <a:srgbClr val="0000FF"/>
              </a:solidFill>
            </a:endParaRPr>
          </a:p>
        </p:txBody>
      </p:sp>
      <p:sp>
        <p:nvSpPr>
          <p:cNvPr id="27651" name="TextBox 4"/>
          <p:cNvSpPr txBox="1">
            <a:spLocks noChangeArrowheads="1"/>
          </p:cNvSpPr>
          <p:nvPr/>
        </p:nvSpPr>
        <p:spPr bwMode="auto">
          <a:xfrm>
            <a:off x="3708400" y="1773238"/>
            <a:ext cx="1655763" cy="368300"/>
          </a:xfrm>
          <a:prstGeom prst="rect">
            <a:avLst/>
          </a:prstGeom>
          <a:noFill/>
          <a:ln w="9525">
            <a:solidFill>
              <a:schemeClr val="tx1"/>
            </a:solidFill>
            <a:miter lim="800000"/>
            <a:headEnd/>
            <a:tailEnd/>
          </a:ln>
        </p:spPr>
        <p:txBody>
          <a:bodyPr>
            <a:spAutoFit/>
          </a:bodyPr>
          <a:lstStyle/>
          <a:p>
            <a:pPr algn="ctr"/>
            <a:r>
              <a:rPr lang="en-US" b="1">
                <a:solidFill>
                  <a:srgbClr val="FF0000"/>
                </a:solidFill>
              </a:rPr>
              <a:t>CarType </a:t>
            </a:r>
            <a:endParaRPr lang="he-IL"/>
          </a:p>
        </p:txBody>
      </p:sp>
      <p:cxnSp>
        <p:nvCxnSpPr>
          <p:cNvPr id="6" name="Straight Connector 5"/>
          <p:cNvCxnSpPr/>
          <p:nvPr/>
        </p:nvCxnSpPr>
        <p:spPr>
          <a:xfrm flipV="1">
            <a:off x="2700338" y="2133600"/>
            <a:ext cx="1008062" cy="6477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5292725" y="2205038"/>
            <a:ext cx="719138" cy="5762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4" name="TextBox 7"/>
          <p:cNvSpPr txBox="1">
            <a:spLocks noChangeArrowheads="1"/>
          </p:cNvSpPr>
          <p:nvPr/>
        </p:nvSpPr>
        <p:spPr bwMode="auto">
          <a:xfrm>
            <a:off x="5292725" y="2276475"/>
            <a:ext cx="1655763" cy="369888"/>
          </a:xfrm>
          <a:prstGeom prst="rect">
            <a:avLst/>
          </a:prstGeom>
          <a:noFill/>
          <a:ln w="9525">
            <a:noFill/>
            <a:miter lim="800000"/>
            <a:headEnd/>
            <a:tailEnd/>
          </a:ln>
        </p:spPr>
        <p:txBody>
          <a:bodyPr>
            <a:spAutoFit/>
          </a:bodyPr>
          <a:lstStyle/>
          <a:p>
            <a:pPr algn="ctr"/>
            <a:r>
              <a:rPr lang="en-US" b="1">
                <a:solidFill>
                  <a:srgbClr val="002060"/>
                </a:solidFill>
              </a:rPr>
              <a:t>sports</a:t>
            </a:r>
            <a:endParaRPr lang="he-IL">
              <a:solidFill>
                <a:srgbClr val="002060"/>
              </a:solidFill>
            </a:endParaRPr>
          </a:p>
        </p:txBody>
      </p:sp>
      <p:sp>
        <p:nvSpPr>
          <p:cNvPr id="27655" name="TextBox 8"/>
          <p:cNvSpPr txBox="1">
            <a:spLocks noChangeArrowheads="1"/>
          </p:cNvSpPr>
          <p:nvPr/>
        </p:nvSpPr>
        <p:spPr bwMode="auto">
          <a:xfrm>
            <a:off x="1692275" y="2266950"/>
            <a:ext cx="1655763" cy="369888"/>
          </a:xfrm>
          <a:prstGeom prst="rect">
            <a:avLst/>
          </a:prstGeom>
          <a:noFill/>
          <a:ln w="9525">
            <a:noFill/>
            <a:miter lim="800000"/>
            <a:headEnd/>
            <a:tailEnd/>
          </a:ln>
        </p:spPr>
        <p:txBody>
          <a:bodyPr>
            <a:spAutoFit/>
          </a:bodyPr>
          <a:lstStyle/>
          <a:p>
            <a:pPr algn="ctr"/>
            <a:r>
              <a:rPr lang="en-US" b="1">
                <a:solidFill>
                  <a:srgbClr val="002060"/>
                </a:solidFill>
              </a:rPr>
              <a:t>luxury</a:t>
            </a:r>
            <a:endParaRPr lang="he-IL">
              <a:solidFill>
                <a:srgbClr val="002060"/>
              </a:solidFill>
            </a:endParaRPr>
          </a:p>
        </p:txBody>
      </p:sp>
      <p:sp>
        <p:nvSpPr>
          <p:cNvPr id="27656" name="TextBox 10"/>
          <p:cNvSpPr txBox="1">
            <a:spLocks noChangeArrowheads="1"/>
          </p:cNvSpPr>
          <p:nvPr/>
        </p:nvSpPr>
        <p:spPr bwMode="auto">
          <a:xfrm>
            <a:off x="1835150" y="2781300"/>
            <a:ext cx="1657350" cy="368300"/>
          </a:xfrm>
          <a:prstGeom prst="rect">
            <a:avLst/>
          </a:prstGeom>
          <a:noFill/>
          <a:ln w="9525">
            <a:noFill/>
            <a:miter lim="800000"/>
            <a:headEnd/>
            <a:tailEnd/>
          </a:ln>
        </p:spPr>
        <p:txBody>
          <a:bodyPr>
            <a:spAutoFit/>
          </a:bodyPr>
          <a:lstStyle/>
          <a:p>
            <a:pPr algn="ctr"/>
            <a:r>
              <a:rPr lang="en-US" b="1">
                <a:solidFill>
                  <a:srgbClr val="FF0000"/>
                </a:solidFill>
              </a:rPr>
              <a:t>C1</a:t>
            </a:r>
            <a:endParaRPr lang="he-IL"/>
          </a:p>
        </p:txBody>
      </p:sp>
      <p:cxnSp>
        <p:nvCxnSpPr>
          <p:cNvPr id="12" name="Straight Connector 11"/>
          <p:cNvCxnSpPr/>
          <p:nvPr/>
        </p:nvCxnSpPr>
        <p:spPr>
          <a:xfrm rot="5400000" flipH="1" flipV="1">
            <a:off x="4105275" y="2528888"/>
            <a:ext cx="79057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8" name="TextBox 13"/>
          <p:cNvSpPr txBox="1">
            <a:spLocks noChangeArrowheads="1"/>
          </p:cNvSpPr>
          <p:nvPr/>
        </p:nvSpPr>
        <p:spPr bwMode="auto">
          <a:xfrm>
            <a:off x="3276600" y="2266950"/>
            <a:ext cx="1655763" cy="369888"/>
          </a:xfrm>
          <a:prstGeom prst="rect">
            <a:avLst/>
          </a:prstGeom>
          <a:noFill/>
          <a:ln w="9525">
            <a:noFill/>
            <a:miter lim="800000"/>
            <a:headEnd/>
            <a:tailEnd/>
          </a:ln>
        </p:spPr>
        <p:txBody>
          <a:bodyPr>
            <a:spAutoFit/>
          </a:bodyPr>
          <a:lstStyle/>
          <a:p>
            <a:pPr algn="ctr"/>
            <a:r>
              <a:rPr lang="en-US" b="1">
                <a:solidFill>
                  <a:srgbClr val="002060"/>
                </a:solidFill>
              </a:rPr>
              <a:t>family</a:t>
            </a:r>
            <a:endParaRPr lang="he-IL">
              <a:solidFill>
                <a:srgbClr val="002060"/>
              </a:solidFill>
            </a:endParaRPr>
          </a:p>
        </p:txBody>
      </p:sp>
      <p:sp>
        <p:nvSpPr>
          <p:cNvPr id="27659" name="TextBox 15"/>
          <p:cNvSpPr txBox="1">
            <a:spLocks noChangeArrowheads="1"/>
          </p:cNvSpPr>
          <p:nvPr/>
        </p:nvSpPr>
        <p:spPr bwMode="auto">
          <a:xfrm>
            <a:off x="3779838" y="2916238"/>
            <a:ext cx="1655762" cy="368300"/>
          </a:xfrm>
          <a:prstGeom prst="rect">
            <a:avLst/>
          </a:prstGeom>
          <a:noFill/>
          <a:ln w="9525">
            <a:solidFill>
              <a:schemeClr val="tx1"/>
            </a:solidFill>
            <a:miter lim="800000"/>
            <a:headEnd/>
            <a:tailEnd/>
          </a:ln>
        </p:spPr>
        <p:txBody>
          <a:bodyPr>
            <a:spAutoFit/>
          </a:bodyPr>
          <a:lstStyle/>
          <a:p>
            <a:pPr algn="ctr"/>
            <a:r>
              <a:rPr lang="en-US" b="1">
                <a:solidFill>
                  <a:srgbClr val="FF0000"/>
                </a:solidFill>
              </a:rPr>
              <a:t>Income</a:t>
            </a:r>
            <a:endParaRPr lang="he-IL"/>
          </a:p>
        </p:txBody>
      </p:sp>
      <p:cxnSp>
        <p:nvCxnSpPr>
          <p:cNvPr id="17" name="Straight Connector 16"/>
          <p:cNvCxnSpPr/>
          <p:nvPr/>
        </p:nvCxnSpPr>
        <p:spPr>
          <a:xfrm flipV="1">
            <a:off x="3059113" y="3284538"/>
            <a:ext cx="1008062" cy="64928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1" name="TextBox 17"/>
          <p:cNvSpPr txBox="1">
            <a:spLocks noChangeArrowheads="1"/>
          </p:cNvSpPr>
          <p:nvPr/>
        </p:nvSpPr>
        <p:spPr bwMode="auto">
          <a:xfrm>
            <a:off x="3059113" y="3573463"/>
            <a:ext cx="1657350" cy="368300"/>
          </a:xfrm>
          <a:prstGeom prst="rect">
            <a:avLst/>
          </a:prstGeom>
          <a:noFill/>
          <a:ln w="9525">
            <a:noFill/>
            <a:miter lim="800000"/>
            <a:headEnd/>
            <a:tailEnd/>
          </a:ln>
        </p:spPr>
        <p:txBody>
          <a:bodyPr>
            <a:spAutoFit/>
          </a:bodyPr>
          <a:lstStyle/>
          <a:p>
            <a:pPr algn="ctr" rtl="0"/>
            <a:r>
              <a:rPr lang="en-US" b="1">
                <a:solidFill>
                  <a:srgbClr val="002060"/>
                </a:solidFill>
              </a:rPr>
              <a:t> not low</a:t>
            </a:r>
            <a:endParaRPr lang="he-IL">
              <a:solidFill>
                <a:srgbClr val="002060"/>
              </a:solidFill>
            </a:endParaRPr>
          </a:p>
        </p:txBody>
      </p:sp>
      <p:cxnSp>
        <p:nvCxnSpPr>
          <p:cNvPr id="19" name="Straight Connector 18"/>
          <p:cNvCxnSpPr/>
          <p:nvPr/>
        </p:nvCxnSpPr>
        <p:spPr>
          <a:xfrm rot="5400000" flipH="1" flipV="1">
            <a:off x="4463257" y="3680619"/>
            <a:ext cx="7921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3" name="TextBox 19"/>
          <p:cNvSpPr txBox="1">
            <a:spLocks noChangeArrowheads="1"/>
          </p:cNvSpPr>
          <p:nvPr/>
        </p:nvSpPr>
        <p:spPr bwMode="auto">
          <a:xfrm>
            <a:off x="4500563" y="3573463"/>
            <a:ext cx="1655762" cy="368300"/>
          </a:xfrm>
          <a:prstGeom prst="rect">
            <a:avLst/>
          </a:prstGeom>
          <a:noFill/>
          <a:ln w="9525">
            <a:noFill/>
            <a:miter lim="800000"/>
            <a:headEnd/>
            <a:tailEnd/>
          </a:ln>
        </p:spPr>
        <p:txBody>
          <a:bodyPr>
            <a:spAutoFit/>
          </a:bodyPr>
          <a:lstStyle/>
          <a:p>
            <a:pPr algn="ctr"/>
            <a:r>
              <a:rPr lang="en-US" b="1">
                <a:solidFill>
                  <a:srgbClr val="002060"/>
                </a:solidFill>
              </a:rPr>
              <a:t>low</a:t>
            </a:r>
            <a:endParaRPr lang="he-IL">
              <a:solidFill>
                <a:srgbClr val="002060"/>
              </a:solidFill>
            </a:endParaRPr>
          </a:p>
        </p:txBody>
      </p:sp>
      <p:sp>
        <p:nvSpPr>
          <p:cNvPr id="27664" name="TextBox 24"/>
          <p:cNvSpPr txBox="1">
            <a:spLocks noChangeArrowheads="1"/>
          </p:cNvSpPr>
          <p:nvPr/>
        </p:nvSpPr>
        <p:spPr bwMode="auto">
          <a:xfrm>
            <a:off x="5219700" y="2852738"/>
            <a:ext cx="1655763" cy="369887"/>
          </a:xfrm>
          <a:prstGeom prst="rect">
            <a:avLst/>
          </a:prstGeom>
          <a:noFill/>
          <a:ln w="9525">
            <a:noFill/>
            <a:miter lim="800000"/>
            <a:headEnd/>
            <a:tailEnd/>
          </a:ln>
        </p:spPr>
        <p:txBody>
          <a:bodyPr>
            <a:spAutoFit/>
          </a:bodyPr>
          <a:lstStyle/>
          <a:p>
            <a:pPr algn="ctr"/>
            <a:r>
              <a:rPr lang="en-US" b="1">
                <a:solidFill>
                  <a:srgbClr val="FF0000"/>
                </a:solidFill>
              </a:rPr>
              <a:t>C0</a:t>
            </a:r>
            <a:endParaRPr lang="he-IL"/>
          </a:p>
        </p:txBody>
      </p:sp>
      <p:sp>
        <p:nvSpPr>
          <p:cNvPr id="27665" name="TextBox 25"/>
          <p:cNvSpPr txBox="1">
            <a:spLocks noChangeArrowheads="1"/>
          </p:cNvSpPr>
          <p:nvPr/>
        </p:nvSpPr>
        <p:spPr bwMode="auto">
          <a:xfrm>
            <a:off x="3995738" y="4076700"/>
            <a:ext cx="1655762" cy="369888"/>
          </a:xfrm>
          <a:prstGeom prst="rect">
            <a:avLst/>
          </a:prstGeom>
          <a:noFill/>
          <a:ln w="9525">
            <a:noFill/>
            <a:miter lim="800000"/>
            <a:headEnd/>
            <a:tailEnd/>
          </a:ln>
        </p:spPr>
        <p:txBody>
          <a:bodyPr>
            <a:spAutoFit/>
          </a:bodyPr>
          <a:lstStyle/>
          <a:p>
            <a:pPr algn="ctr"/>
            <a:r>
              <a:rPr lang="en-US" b="1">
                <a:solidFill>
                  <a:srgbClr val="FF0000"/>
                </a:solidFill>
              </a:rPr>
              <a:t>C0</a:t>
            </a:r>
            <a:endParaRPr lang="he-IL"/>
          </a:p>
        </p:txBody>
      </p:sp>
      <p:sp>
        <p:nvSpPr>
          <p:cNvPr id="27666" name="TextBox 26"/>
          <p:cNvSpPr txBox="1">
            <a:spLocks noChangeArrowheads="1"/>
          </p:cNvSpPr>
          <p:nvPr/>
        </p:nvSpPr>
        <p:spPr bwMode="auto">
          <a:xfrm>
            <a:off x="2268538" y="3933825"/>
            <a:ext cx="1655762" cy="368300"/>
          </a:xfrm>
          <a:prstGeom prst="rect">
            <a:avLst/>
          </a:prstGeom>
          <a:noFill/>
          <a:ln w="9525">
            <a:noFill/>
            <a:miter lim="800000"/>
            <a:headEnd/>
            <a:tailEnd/>
          </a:ln>
        </p:spPr>
        <p:txBody>
          <a:bodyPr>
            <a:spAutoFit/>
          </a:bodyPr>
          <a:lstStyle/>
          <a:p>
            <a:pPr algn="ctr"/>
            <a:r>
              <a:rPr lang="en-US" b="1">
                <a:solidFill>
                  <a:srgbClr val="FF0000"/>
                </a:solidFill>
              </a:rPr>
              <a:t>C1</a:t>
            </a:r>
            <a:endParaRPr lang="he-I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550" y="1833563"/>
            <a:ext cx="6769100" cy="3324225"/>
          </a:xfrm>
          <a:prstGeom prst="rect">
            <a:avLst/>
          </a:prstGeom>
          <a:noFill/>
        </p:spPr>
        <p:txBody>
          <a:bodyPr rtlCol="1">
            <a:spAutoFit/>
          </a:bodyPr>
          <a:lstStyle/>
          <a:p>
            <a:pPr>
              <a:defRPr/>
            </a:pPr>
            <a:r>
              <a:rPr lang="he-IL" sz="2400" b="1" dirty="0">
                <a:latin typeface="+mn-lt"/>
              </a:rPr>
              <a:t>שאלה 4  (20 נקודות)- סיווג וחיזוי </a:t>
            </a:r>
            <a:r>
              <a:rPr lang="en-US" sz="2400" b="1" dirty="0">
                <a:latin typeface="+mn-lt"/>
              </a:rPr>
              <a:t>(classification and prediction)</a:t>
            </a:r>
          </a:p>
          <a:p>
            <a:pPr>
              <a:defRPr/>
            </a:pPr>
            <a:r>
              <a:rPr lang="he-IL" sz="2400" dirty="0">
                <a:latin typeface="+mn-lt"/>
              </a:rPr>
              <a:t>נתון סט נתונים בו ה </a:t>
            </a:r>
            <a:r>
              <a:rPr lang="en-US" sz="2400" dirty="0">
                <a:latin typeface="+mn-lt"/>
              </a:rPr>
              <a:t>Concept</a:t>
            </a:r>
            <a:r>
              <a:rPr lang="he-IL" sz="2400" dirty="0">
                <a:latin typeface="+mn-lt"/>
              </a:rPr>
              <a:t> הוא </a:t>
            </a:r>
            <a:r>
              <a:rPr lang="en-US" sz="2400" dirty="0">
                <a:latin typeface="+mn-lt"/>
              </a:rPr>
              <a:t>XOR</a:t>
            </a:r>
            <a:r>
              <a:rPr lang="he-IL" sz="2400" dirty="0">
                <a:latin typeface="+mn-lt"/>
              </a:rPr>
              <a:t> של </a:t>
            </a:r>
            <a:r>
              <a:rPr lang="en-US" sz="2400" dirty="0">
                <a:latin typeface="+mn-lt"/>
              </a:rPr>
              <a:t>N</a:t>
            </a:r>
            <a:r>
              <a:rPr lang="he-IL" sz="2400" dirty="0">
                <a:latin typeface="+mn-lt"/>
              </a:rPr>
              <a:t> משתנים בינאריים לא תלויים.</a:t>
            </a:r>
            <a:endParaRPr lang="en-US" sz="2400" dirty="0">
              <a:latin typeface="+mn-lt"/>
            </a:endParaRPr>
          </a:p>
          <a:p>
            <a:pPr>
              <a:defRPr/>
            </a:pPr>
            <a:r>
              <a:rPr lang="he-IL" sz="2400" dirty="0">
                <a:latin typeface="+mn-lt"/>
              </a:rPr>
              <a:t>הסיכוי ל </a:t>
            </a:r>
            <a:r>
              <a:rPr lang="en-US" sz="2400" dirty="0">
                <a:latin typeface="+mn-lt"/>
              </a:rPr>
              <a:t>True</a:t>
            </a:r>
            <a:r>
              <a:rPr lang="he-IL" sz="2400" dirty="0">
                <a:latin typeface="+mn-lt"/>
              </a:rPr>
              <a:t> הוא חצי בכולם.</a:t>
            </a:r>
            <a:endParaRPr lang="en-US" sz="2400" dirty="0">
              <a:latin typeface="+mn-lt"/>
            </a:endParaRPr>
          </a:p>
          <a:p>
            <a:pPr>
              <a:defRPr/>
            </a:pPr>
            <a:r>
              <a:rPr lang="he-IL" sz="2400" dirty="0">
                <a:latin typeface="+mn-lt"/>
              </a:rPr>
              <a:t>א. חשבו את  מספר הענפים הנדרשים לייצוג  ה </a:t>
            </a:r>
            <a:r>
              <a:rPr lang="en-US" sz="2400" dirty="0">
                <a:latin typeface="+mn-lt"/>
              </a:rPr>
              <a:t>Concept</a:t>
            </a:r>
            <a:r>
              <a:rPr lang="he-IL" sz="2400" dirty="0">
                <a:latin typeface="+mn-lt"/>
              </a:rPr>
              <a:t> בעץ החלטה?</a:t>
            </a:r>
            <a:endParaRPr lang="en-US" sz="2400" dirty="0">
              <a:latin typeface="+mn-lt"/>
            </a:endParaRPr>
          </a:p>
          <a:p>
            <a:pPr>
              <a:defRPr/>
            </a:pPr>
            <a:r>
              <a:rPr lang="he-IL" sz="2400" dirty="0">
                <a:latin typeface="+mn-lt"/>
              </a:rPr>
              <a:t>ב. בהמשך לסעיף א' , מהי </a:t>
            </a:r>
            <a:r>
              <a:rPr lang="he-IL" sz="2400" dirty="0" err="1">
                <a:latin typeface="+mn-lt"/>
              </a:rPr>
              <a:t>סיבוכיות</a:t>
            </a:r>
            <a:r>
              <a:rPr lang="he-IL" sz="2400" dirty="0">
                <a:latin typeface="+mn-lt"/>
              </a:rPr>
              <a:t> האלגוריתם ?</a:t>
            </a:r>
            <a:endParaRPr lang="en-US" sz="2400" dirty="0">
              <a:latin typeface="+mn-lt"/>
            </a:endParaRPr>
          </a:p>
          <a:p>
            <a:pPr>
              <a:defRPr/>
            </a:pPr>
            <a:endParaRPr lang="he-IL" dirty="0"/>
          </a:p>
        </p:txBody>
      </p:sp>
      <p:sp>
        <p:nvSpPr>
          <p:cNvPr id="28675" name="Title 1"/>
          <p:cNvSpPr>
            <a:spLocks noGrp="1"/>
          </p:cNvSpPr>
          <p:nvPr>
            <p:ph type="title"/>
          </p:nvPr>
        </p:nvSpPr>
        <p:spPr>
          <a:xfrm>
            <a:off x="323850" y="-26988"/>
            <a:ext cx="8229600" cy="1143001"/>
          </a:xfrm>
        </p:spPr>
        <p:txBody>
          <a:bodyPr/>
          <a:lstStyle/>
          <a:p>
            <a:pPr rtl="0"/>
            <a:r>
              <a:rPr lang="he-IL" b="1" u="sng" smtClean="0">
                <a:solidFill>
                  <a:srgbClr val="0000FF"/>
                </a:solidFill>
              </a:rPr>
              <a:t>שאלה 4</a:t>
            </a:r>
            <a:endParaRPr lang="he-IL" b="1" smtClean="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smtClean="0">
                <a:solidFill>
                  <a:srgbClr val="0000FF"/>
                </a:solidFill>
              </a:rPr>
              <a:t>פתרון שאלה 4</a:t>
            </a:r>
            <a:endParaRPr lang="he-IL" u="sng" dirty="0">
              <a:solidFill>
                <a:srgbClr val="0000FF"/>
              </a:solidFill>
            </a:endParaRPr>
          </a:p>
        </p:txBody>
      </p:sp>
      <p:sp>
        <p:nvSpPr>
          <p:cNvPr id="3" name="מציין מיקום תוכן 2"/>
          <p:cNvSpPr>
            <a:spLocks noGrp="1"/>
          </p:cNvSpPr>
          <p:nvPr>
            <p:ph idx="1"/>
          </p:nvPr>
        </p:nvSpPr>
        <p:spPr/>
        <p:txBody>
          <a:bodyPr/>
          <a:lstStyle/>
          <a:p>
            <a:r>
              <a:rPr lang="he-IL" dirty="0" smtClean="0"/>
              <a:t>להלן עץ בינארי המחשב את הביטוי הלוגי </a:t>
            </a:r>
            <a:r>
              <a:rPr lang="en-US" dirty="0" smtClean="0"/>
              <a:t>A XOR B</a:t>
            </a:r>
            <a:r>
              <a:rPr lang="he-IL" dirty="0" smtClean="0"/>
              <a:t> באמצעות שפה המכילה את הביטויים </a:t>
            </a:r>
            <a:r>
              <a:rPr lang="en-US" dirty="0" smtClean="0"/>
              <a:t>{A, B, AND, OR, NOT}.</a:t>
            </a:r>
          </a:p>
          <a:p>
            <a:endParaRPr lang="he-IL" dirty="0" smtClean="0"/>
          </a:p>
          <a:p>
            <a:r>
              <a:rPr lang="he-IL" dirty="0" smtClean="0"/>
              <a:t> </a:t>
            </a:r>
            <a:endParaRPr lang="en-US" dirty="0" smtClean="0"/>
          </a:p>
          <a:p>
            <a:endParaRPr lang="he-IL" dirty="0" smtClean="0"/>
          </a:p>
          <a:p>
            <a:endParaRPr lang="he-IL" dirty="0" smtClean="0"/>
          </a:p>
        </p:txBody>
      </p:sp>
      <p:pic>
        <p:nvPicPr>
          <p:cNvPr id="4" name="Picture 11506"/>
          <p:cNvPicPr/>
          <p:nvPr/>
        </p:nvPicPr>
        <p:blipFill>
          <a:blip r:embed="rId2" cstate="print"/>
          <a:srcRect/>
          <a:stretch>
            <a:fillRect/>
          </a:stretch>
        </p:blipFill>
        <p:spPr bwMode="auto">
          <a:xfrm>
            <a:off x="4283968" y="3501008"/>
            <a:ext cx="2665506" cy="1775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smtClean="0">
                <a:solidFill>
                  <a:srgbClr val="0000FF"/>
                </a:solidFill>
              </a:rPr>
              <a:t>פתרון שאלה 4</a:t>
            </a:r>
            <a:endParaRPr lang="he-IL" dirty="0"/>
          </a:p>
        </p:txBody>
      </p:sp>
      <p:sp>
        <p:nvSpPr>
          <p:cNvPr id="3" name="מציין מיקום תוכן 2"/>
          <p:cNvSpPr>
            <a:spLocks noGrp="1"/>
          </p:cNvSpPr>
          <p:nvPr>
            <p:ph idx="1"/>
          </p:nvPr>
        </p:nvSpPr>
        <p:spPr/>
        <p:txBody>
          <a:bodyPr/>
          <a:lstStyle/>
          <a:p>
            <a:r>
              <a:rPr lang="he-IL" sz="2400" dirty="0" smtClean="0"/>
              <a:t>סריקת </a:t>
            </a:r>
            <a:r>
              <a:rPr lang="en-US" sz="2400" dirty="0" smtClean="0"/>
              <a:t>Pre-order</a:t>
            </a:r>
            <a:r>
              <a:rPr lang="he-IL" sz="2400" dirty="0" smtClean="0"/>
              <a:t> של העץ תניב את הביטוי</a:t>
            </a:r>
            <a:r>
              <a:rPr lang="en-US" sz="2400" dirty="0" smtClean="0"/>
              <a:t>:</a:t>
            </a:r>
          </a:p>
          <a:p>
            <a:pPr>
              <a:buNone/>
            </a:pPr>
            <a:r>
              <a:rPr lang="en-US" sz="2400" dirty="0" smtClean="0"/>
              <a:t>OR(AND(NOT(A),B),AND(A,NOT(B))</a:t>
            </a:r>
          </a:p>
          <a:p>
            <a:r>
              <a:rPr lang="he-IL" sz="2400" dirty="0" smtClean="0"/>
              <a:t>אוסף הביטויים, שניתן להציב בצמתים מסווג לפונקציות </a:t>
            </a:r>
            <a:r>
              <a:rPr lang="en-US" sz="2400" dirty="0" smtClean="0"/>
              <a:t>(Function)</a:t>
            </a:r>
            <a:r>
              <a:rPr lang="he-IL" sz="2400" dirty="0" smtClean="0"/>
              <a:t> וטרמינלים </a:t>
            </a:r>
            <a:r>
              <a:rPr lang="en-US" sz="2400" dirty="0" smtClean="0"/>
              <a:t>(Terminal) </a:t>
            </a:r>
            <a:r>
              <a:rPr lang="he-IL" sz="2400" dirty="0" smtClean="0"/>
              <a:t>. בדוגמה זו, קבוצת הטרמינלים היא</a:t>
            </a:r>
            <a:r>
              <a:rPr lang="en-US" sz="2400" dirty="0" smtClean="0"/>
              <a:t>{A,B} </a:t>
            </a:r>
            <a:r>
              <a:rPr lang="he-IL" sz="2400" dirty="0" smtClean="0"/>
              <a:t>, וקבוצת הפונקציות היא {</a:t>
            </a:r>
            <a:r>
              <a:rPr lang="en-US" sz="2400" dirty="0" smtClean="0"/>
              <a:t>AND</a:t>
            </a:r>
            <a:r>
              <a:rPr lang="he-IL" sz="2400" dirty="0" smtClean="0"/>
              <a:t>,</a:t>
            </a:r>
            <a:r>
              <a:rPr lang="en-US" sz="2400" dirty="0" smtClean="0"/>
              <a:t>OR</a:t>
            </a:r>
            <a:r>
              <a:rPr lang="he-IL" sz="2400" dirty="0" smtClean="0"/>
              <a:t>,</a:t>
            </a:r>
            <a:r>
              <a:rPr lang="en-US" sz="2400" dirty="0" smtClean="0"/>
              <a:t>NOT</a:t>
            </a:r>
            <a:r>
              <a:rPr lang="he-IL" sz="2400" dirty="0" smtClean="0"/>
              <a:t>}. העלים בעץ יכולים להכיל רק טרמינלים, וצמתים פנימיים יכולים להכיל רק פונקציות. הטרמינלים הם קבועים או משתנים, אשר ערכם נקבע מחוץ למודל, ומוזן בזמן "הרצתו" על מנת להעריך את כשירותו. פונקציות מקבלות פרמטרים, ובתמורה יכולות להחזיר תוצאה ו/או לבצע פעולת לוואי כלשהי </a:t>
            </a:r>
            <a:r>
              <a:rPr lang="en-US" sz="2400" dirty="0" smtClean="0"/>
              <a:t>(Side Effect)</a:t>
            </a:r>
            <a:r>
              <a:rPr lang="he-IL" sz="2400" dirty="0" smtClean="0"/>
              <a:t>, לדוגמה, שמירת נתון בזיכרון.</a:t>
            </a:r>
            <a:endParaRPr lang="en-US" sz="2400" dirty="0" smtClean="0"/>
          </a:p>
          <a:p>
            <a:endParaRPr lang="he-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e-IL" b="1" u="sng" smtClean="0">
                <a:solidFill>
                  <a:srgbClr val="0000FF"/>
                </a:solidFill>
              </a:rPr>
              <a:t>פתרון שאלה 1</a:t>
            </a:r>
            <a:endParaRPr lang="he-IL" b="1" smtClean="0">
              <a:solidFill>
                <a:srgbClr val="0000FF"/>
              </a:solidFill>
            </a:endParaRPr>
          </a:p>
        </p:txBody>
      </p:sp>
      <p:sp>
        <p:nvSpPr>
          <p:cNvPr id="4" name="Content Placeholder 3"/>
          <p:cNvSpPr>
            <a:spLocks noGrp="1"/>
          </p:cNvSpPr>
          <p:nvPr>
            <p:ph idx="1"/>
          </p:nvPr>
        </p:nvSpPr>
        <p:spPr/>
        <p:txBody>
          <a:bodyPr/>
          <a:lstStyle/>
          <a:p>
            <a:pPr algn="l" rtl="0">
              <a:buFont typeface="Arial" pitchFamily="34" charset="0"/>
              <a:buNone/>
              <a:defRPr/>
            </a:pPr>
            <a:r>
              <a:rPr lang="en-US" dirty="0" smtClean="0"/>
              <a:t>support(a) =25%     </a:t>
            </a:r>
            <a:r>
              <a:rPr lang="he-IL" dirty="0" smtClean="0">
                <a:latin typeface="+mj-lt"/>
              </a:rPr>
              <a:t>א                                       </a:t>
            </a:r>
            <a:endParaRPr lang="en-US" dirty="0" smtClean="0">
              <a:latin typeface="+mj-lt"/>
            </a:endParaRPr>
          </a:p>
          <a:p>
            <a:pPr algn="l" rtl="0">
              <a:buFont typeface="Arial" pitchFamily="34" charset="0"/>
              <a:buNone/>
              <a:defRPr/>
            </a:pPr>
            <a:r>
              <a:rPr lang="en-US" dirty="0" smtClean="0"/>
              <a:t>support(b) =90%</a:t>
            </a:r>
          </a:p>
          <a:p>
            <a:pPr algn="l" rtl="0">
              <a:buFont typeface="Arial" pitchFamily="34" charset="0"/>
              <a:buNone/>
              <a:defRPr/>
            </a:pPr>
            <a:r>
              <a:rPr lang="en-US" dirty="0" smtClean="0"/>
              <a:t>support = support({</a:t>
            </a:r>
            <a:r>
              <a:rPr lang="en-US" i="1" dirty="0" smtClean="0"/>
              <a:t>A}U{B}) = 20%</a:t>
            </a:r>
          </a:p>
          <a:p>
            <a:pPr algn="l" rtl="0">
              <a:buFont typeface="Arial" pitchFamily="34" charset="0"/>
              <a:buNone/>
              <a:defRPr/>
            </a:pPr>
            <a:endParaRPr lang="en-US" dirty="0" smtClean="0"/>
          </a:p>
          <a:p>
            <a:pPr algn="l" rtl="0">
              <a:buFont typeface="Arial" pitchFamily="34" charset="0"/>
              <a:buNone/>
              <a:defRPr/>
            </a:pPr>
            <a:r>
              <a:rPr lang="en-US" dirty="0" smtClean="0"/>
              <a:t>For rule </a:t>
            </a:r>
            <a:r>
              <a:rPr lang="en-US" i="1" dirty="0" smtClean="0"/>
              <a:t>A=&gt;B:</a:t>
            </a:r>
          </a:p>
          <a:p>
            <a:pPr algn="l" rtl="0">
              <a:buFont typeface="Arial" pitchFamily="34" charset="0"/>
              <a:buNone/>
              <a:defRPr/>
            </a:pPr>
            <a:r>
              <a:rPr lang="en-US" sz="2800" dirty="0" smtClean="0"/>
              <a:t>confidence = support({</a:t>
            </a:r>
            <a:r>
              <a:rPr lang="en-US" sz="2800" i="1" dirty="0" smtClean="0"/>
              <a:t>A}U{B})/support({A}) = 80%</a:t>
            </a:r>
            <a:endParaRPr lang="he-IL"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Arial" pitchFamily="34" charset="0"/>
              <a:buNone/>
              <a:defRPr/>
            </a:pPr>
            <a:r>
              <a:rPr lang="he-IL" b="1" dirty="0" smtClean="0"/>
              <a:t>שאלה 5 (10 נקודות)</a:t>
            </a:r>
            <a:endParaRPr lang="en-US" dirty="0" smtClean="0"/>
          </a:p>
          <a:p>
            <a:pPr marL="0" indent="0">
              <a:buFont typeface="Arial" pitchFamily="34" charset="0"/>
              <a:buNone/>
              <a:defRPr/>
            </a:pPr>
            <a:r>
              <a:rPr lang="he-IL" dirty="0" smtClean="0"/>
              <a:t>במהלך קורס כריית מידע טען אחד הסטודנטים</a:t>
            </a:r>
            <a:r>
              <a:rPr lang="ar-SA" dirty="0" smtClean="0"/>
              <a:t> "</a:t>
            </a:r>
            <a:r>
              <a:rPr lang="he-IL" dirty="0" smtClean="0"/>
              <a:t>בחברה בה אני עובד הנתונים מעודכנים במחסן נתונים. כמו כן, יש לנו חבילת תוכנה לכריית מידע. לדעתי משך זמן ביצוע כרית המידע יהיה כיום אחד בלבד, מאחר ויש  להריץ את התוכנה עם הנתונים הקיימים במחסן הנתונים</a:t>
            </a:r>
            <a:r>
              <a:rPr lang="ar-SA" dirty="0" smtClean="0"/>
              <a:t>".</a:t>
            </a:r>
            <a:endParaRPr lang="en-US" dirty="0" smtClean="0"/>
          </a:p>
          <a:p>
            <a:pPr>
              <a:buFont typeface="Arial" pitchFamily="34" charset="0"/>
              <a:buNone/>
              <a:defRPr/>
            </a:pPr>
            <a:r>
              <a:rPr lang="he-IL" dirty="0" smtClean="0"/>
              <a:t>חוו דעתכם</a:t>
            </a:r>
            <a:endParaRPr lang="he-IL" dirty="0"/>
          </a:p>
        </p:txBody>
      </p:sp>
      <p:sp>
        <p:nvSpPr>
          <p:cNvPr id="29699" name="Title 1"/>
          <p:cNvSpPr>
            <a:spLocks noGrp="1"/>
          </p:cNvSpPr>
          <p:nvPr>
            <p:ph type="title"/>
          </p:nvPr>
        </p:nvSpPr>
        <p:spPr>
          <a:xfrm>
            <a:off x="323850" y="-26988"/>
            <a:ext cx="8229600" cy="1143001"/>
          </a:xfrm>
        </p:spPr>
        <p:txBody>
          <a:bodyPr/>
          <a:lstStyle/>
          <a:p>
            <a:pPr rtl="0"/>
            <a:r>
              <a:rPr lang="he-IL" b="1" u="sng" smtClean="0">
                <a:solidFill>
                  <a:srgbClr val="0000FF"/>
                </a:solidFill>
              </a:rPr>
              <a:t>שאלה 5</a:t>
            </a:r>
            <a:endParaRPr lang="he-IL" b="1" smtClean="0">
              <a:solidFill>
                <a:srgbClr val="0000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smtClean="0">
                <a:solidFill>
                  <a:srgbClr val="0000FF"/>
                </a:solidFill>
              </a:rPr>
              <a:t>פתרון שאלה 5</a:t>
            </a:r>
            <a:endParaRPr lang="he-IL" dirty="0"/>
          </a:p>
        </p:txBody>
      </p:sp>
      <p:sp>
        <p:nvSpPr>
          <p:cNvPr id="3" name="מציין מיקום תוכן 2"/>
          <p:cNvSpPr>
            <a:spLocks noGrp="1"/>
          </p:cNvSpPr>
          <p:nvPr>
            <p:ph idx="1"/>
          </p:nvPr>
        </p:nvSpPr>
        <p:spPr/>
        <p:txBody>
          <a:bodyPr/>
          <a:lstStyle/>
          <a:p>
            <a:r>
              <a:rPr lang="he-IL" dirty="0" smtClean="0"/>
              <a:t>בשאלה זו עליכם להתייחס לנושא של הכנת הנתונים. האם באמת ניתן לבצע כריית מידע ישירות על מחסן נתונים?</a:t>
            </a:r>
            <a:endParaRPr lang="he-IL"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b="1" u="sng" smtClean="0">
                <a:solidFill>
                  <a:srgbClr val="0000FF"/>
                </a:solidFill>
                <a:cs typeface="Times New Roman" pitchFamily="18" charset="0"/>
              </a:rPr>
              <a:t>FP-Growth</a:t>
            </a:r>
            <a:endParaRPr lang="he-IL" smtClean="0"/>
          </a:p>
        </p:txBody>
      </p:sp>
      <p:pic>
        <p:nvPicPr>
          <p:cNvPr id="30723" name="Picture 2"/>
          <p:cNvPicPr>
            <a:picLocks noGrp="1" noChangeAspect="1" noChangeArrowheads="1"/>
          </p:cNvPicPr>
          <p:nvPr>
            <p:ph idx="1"/>
          </p:nvPr>
        </p:nvPicPr>
        <p:blipFill>
          <a:blip r:embed="rId2" cstate="print"/>
          <a:srcRect l="29636" t="34042" r="11816" b="16637"/>
          <a:stretch>
            <a:fillRect/>
          </a:stretch>
        </p:blipFill>
        <p:spPr>
          <a:xfrm>
            <a:off x="539750" y="1557338"/>
            <a:ext cx="7631113" cy="5141912"/>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b="1" smtClean="0">
                <a:solidFill>
                  <a:srgbClr val="0000FF"/>
                </a:solidFill>
                <a:cs typeface="Times New Roman" pitchFamily="18" charset="0"/>
              </a:rPr>
              <a:t>Core Data Structure FP-Tree</a:t>
            </a:r>
            <a:endParaRPr lang="he-IL" b="1" smtClean="0">
              <a:solidFill>
                <a:srgbClr val="0000FF"/>
              </a:solidFill>
            </a:endParaRPr>
          </a:p>
        </p:txBody>
      </p:sp>
      <p:pic>
        <p:nvPicPr>
          <p:cNvPr id="31747" name="Picture 2"/>
          <p:cNvPicPr>
            <a:picLocks noGrp="1" noChangeAspect="1" noChangeArrowheads="1"/>
          </p:cNvPicPr>
          <p:nvPr>
            <p:ph idx="1"/>
          </p:nvPr>
        </p:nvPicPr>
        <p:blipFill>
          <a:blip r:embed="rId2" cstate="print"/>
          <a:srcRect l="24544" t="32452" r="6725" b="18227"/>
          <a:stretch>
            <a:fillRect/>
          </a:stretch>
        </p:blipFill>
        <p:spPr>
          <a:xfrm>
            <a:off x="395288" y="1557338"/>
            <a:ext cx="8566150" cy="4918075"/>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smtClean="0">
                <a:solidFill>
                  <a:srgbClr val="0000FF"/>
                </a:solidFill>
                <a:cs typeface="Times New Roman" pitchFamily="18" charset="0"/>
              </a:rPr>
              <a:t>Step 1: FP-Tree Construction (Example)</a:t>
            </a:r>
            <a:endParaRPr lang="he-IL" b="1" smtClean="0">
              <a:solidFill>
                <a:srgbClr val="0000FF"/>
              </a:solidFill>
            </a:endParaRPr>
          </a:p>
        </p:txBody>
      </p:sp>
      <p:pic>
        <p:nvPicPr>
          <p:cNvPr id="32771" name="Picture 2"/>
          <p:cNvPicPr>
            <a:picLocks noGrp="1" noChangeAspect="1" noChangeArrowheads="1"/>
          </p:cNvPicPr>
          <p:nvPr>
            <p:ph idx="1"/>
          </p:nvPr>
        </p:nvPicPr>
        <p:blipFill>
          <a:blip r:embed="rId2" cstate="print"/>
          <a:srcRect l="29636" t="35634" r="10542" b="30956"/>
          <a:stretch>
            <a:fillRect/>
          </a:stretch>
        </p:blipFill>
        <p:spPr>
          <a:xfrm>
            <a:off x="468313" y="1916113"/>
            <a:ext cx="8218487" cy="3673475"/>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smtClean="0">
                <a:solidFill>
                  <a:srgbClr val="0000FF"/>
                </a:solidFill>
                <a:cs typeface="Times New Roman" pitchFamily="18" charset="0"/>
              </a:rPr>
              <a:t>Step 1: FP-Tree Construction (Example)</a:t>
            </a:r>
            <a:endParaRPr lang="he-IL" b="1" smtClean="0">
              <a:solidFill>
                <a:srgbClr val="0000FF"/>
              </a:solidFill>
            </a:endParaRPr>
          </a:p>
        </p:txBody>
      </p:sp>
      <p:pic>
        <p:nvPicPr>
          <p:cNvPr id="33795" name="Picture 2"/>
          <p:cNvPicPr>
            <a:picLocks noGrp="1" noChangeAspect="1" noChangeArrowheads="1"/>
          </p:cNvPicPr>
          <p:nvPr>
            <p:ph idx="1"/>
          </p:nvPr>
        </p:nvPicPr>
        <p:blipFill>
          <a:blip r:embed="rId2" cstate="print"/>
          <a:srcRect l="31821" t="30861" r="10904" b="19022"/>
          <a:stretch>
            <a:fillRect/>
          </a:stretch>
        </p:blipFill>
        <p:spPr>
          <a:xfrm>
            <a:off x="827088" y="1700213"/>
            <a:ext cx="6996112" cy="4897437"/>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b="1" smtClean="0">
                <a:solidFill>
                  <a:srgbClr val="0000FF"/>
                </a:solidFill>
                <a:cs typeface="Times New Roman" pitchFamily="18" charset="0"/>
              </a:rPr>
              <a:t>Step 1: FP-Tree Construction (Example)</a:t>
            </a:r>
            <a:endParaRPr lang="he-IL" smtClean="0"/>
          </a:p>
        </p:txBody>
      </p:sp>
      <p:pic>
        <p:nvPicPr>
          <p:cNvPr id="34819" name="Picture 2"/>
          <p:cNvPicPr>
            <a:picLocks noGrp="1" noChangeAspect="1" noChangeArrowheads="1"/>
          </p:cNvPicPr>
          <p:nvPr>
            <p:ph idx="1"/>
          </p:nvPr>
        </p:nvPicPr>
        <p:blipFill>
          <a:blip r:embed="rId2" cstate="print"/>
          <a:srcRect l="37273" t="28448" r="9270" b="21004"/>
          <a:stretch>
            <a:fillRect/>
          </a:stretch>
        </p:blipFill>
        <p:spPr>
          <a:xfrm>
            <a:off x="827088" y="1557338"/>
            <a:ext cx="6769100" cy="5119687"/>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b="1" smtClean="0">
                <a:solidFill>
                  <a:srgbClr val="0000FF"/>
                </a:solidFill>
                <a:cs typeface="Times New Roman" pitchFamily="18" charset="0"/>
              </a:rPr>
              <a:t>FP-Tree size</a:t>
            </a:r>
            <a:endParaRPr lang="he-IL" b="1" smtClean="0">
              <a:solidFill>
                <a:srgbClr val="0000FF"/>
              </a:solidFill>
            </a:endParaRPr>
          </a:p>
        </p:txBody>
      </p:sp>
      <p:pic>
        <p:nvPicPr>
          <p:cNvPr id="35843" name="Picture 2"/>
          <p:cNvPicPr>
            <a:picLocks noGrp="1" noChangeAspect="1" noChangeArrowheads="1"/>
          </p:cNvPicPr>
          <p:nvPr>
            <p:ph idx="1"/>
          </p:nvPr>
        </p:nvPicPr>
        <p:blipFill>
          <a:blip r:embed="rId2" cstate="print"/>
          <a:srcRect l="32912" t="34459" r="11816" b="19818"/>
          <a:stretch>
            <a:fillRect/>
          </a:stretch>
        </p:blipFill>
        <p:spPr>
          <a:xfrm>
            <a:off x="468313" y="1196975"/>
            <a:ext cx="7942262" cy="5256213"/>
          </a:xfr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b="1" smtClean="0">
                <a:solidFill>
                  <a:srgbClr val="0000FF"/>
                </a:solidFill>
                <a:cs typeface="Times New Roman" pitchFamily="18" charset="0"/>
              </a:rPr>
              <a:t>Step 2 : Frequent Itemset Generation</a:t>
            </a:r>
            <a:endParaRPr lang="he-IL" b="1" smtClean="0">
              <a:solidFill>
                <a:srgbClr val="0000FF"/>
              </a:solidFill>
            </a:endParaRPr>
          </a:p>
        </p:txBody>
      </p:sp>
      <p:pic>
        <p:nvPicPr>
          <p:cNvPr id="36867" name="Picture 2"/>
          <p:cNvPicPr>
            <a:picLocks noGrp="1" noChangeAspect="1" noChangeArrowheads="1"/>
          </p:cNvPicPr>
          <p:nvPr>
            <p:ph idx="1"/>
          </p:nvPr>
        </p:nvPicPr>
        <p:blipFill>
          <a:blip r:embed="rId2" cstate="print"/>
          <a:srcRect l="27090" t="29269" r="9270" b="19884"/>
          <a:stretch>
            <a:fillRect/>
          </a:stretch>
        </p:blipFill>
        <p:spPr>
          <a:xfrm>
            <a:off x="755650" y="1628775"/>
            <a:ext cx="7754938" cy="4956175"/>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b="1" smtClean="0">
                <a:solidFill>
                  <a:srgbClr val="0000FF"/>
                </a:solidFill>
                <a:cs typeface="Times New Roman" pitchFamily="18" charset="0"/>
              </a:rPr>
              <a:t>Step 2 : Frequent Itemset Generation</a:t>
            </a:r>
            <a:endParaRPr lang="he-IL" smtClean="0"/>
          </a:p>
        </p:txBody>
      </p:sp>
      <p:pic>
        <p:nvPicPr>
          <p:cNvPr id="37891" name="Picture 2"/>
          <p:cNvPicPr>
            <a:picLocks noGrp="1" noChangeAspect="1" noChangeArrowheads="1"/>
          </p:cNvPicPr>
          <p:nvPr>
            <p:ph idx="1"/>
          </p:nvPr>
        </p:nvPicPr>
        <p:blipFill>
          <a:blip r:embed="rId2" cstate="print"/>
          <a:srcRect l="32181" t="27679" r="9270" b="26183"/>
          <a:stretch>
            <a:fillRect/>
          </a:stretch>
        </p:blipFill>
        <p:spPr>
          <a:xfrm>
            <a:off x="684213" y="1628775"/>
            <a:ext cx="7639050" cy="4816475"/>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he-IL" b="1" u="sng" smtClean="0">
                <a:solidFill>
                  <a:srgbClr val="0000FF"/>
                </a:solidFill>
              </a:rPr>
              <a:t>פתרון שאלה 1</a:t>
            </a:r>
            <a:endParaRPr lang="he-IL" b="1" smtClean="0">
              <a:solidFill>
                <a:srgbClr val="0000FF"/>
              </a:solidFill>
            </a:endParaRPr>
          </a:p>
        </p:txBody>
      </p:sp>
      <p:pic>
        <p:nvPicPr>
          <p:cNvPr id="6147" name="Picture 4"/>
          <p:cNvPicPr>
            <a:picLocks noGrp="1" noChangeAspect="1" noChangeArrowheads="1"/>
          </p:cNvPicPr>
          <p:nvPr>
            <p:ph idx="1"/>
          </p:nvPr>
        </p:nvPicPr>
        <p:blipFill>
          <a:blip r:embed="rId2" cstate="print"/>
          <a:srcRect l="16907" t="61090" r="57637" b="21410"/>
          <a:stretch>
            <a:fillRect/>
          </a:stretch>
        </p:blipFill>
        <p:spPr>
          <a:xfrm>
            <a:off x="1403350" y="1700213"/>
            <a:ext cx="1963738" cy="1081087"/>
          </a:xfrm>
          <a:noFill/>
        </p:spPr>
      </p:pic>
      <p:sp>
        <p:nvSpPr>
          <p:cNvPr id="6" name="TextBox 5"/>
          <p:cNvSpPr txBox="1"/>
          <p:nvPr/>
        </p:nvSpPr>
        <p:spPr>
          <a:xfrm>
            <a:off x="7596188" y="1557338"/>
            <a:ext cx="431800" cy="584200"/>
          </a:xfrm>
          <a:prstGeom prst="rect">
            <a:avLst/>
          </a:prstGeom>
          <a:noFill/>
        </p:spPr>
        <p:txBody>
          <a:bodyPr rtlCol="1">
            <a:spAutoFit/>
          </a:bodyPr>
          <a:lstStyle/>
          <a:p>
            <a:pPr>
              <a:defRPr/>
            </a:pPr>
            <a:r>
              <a:rPr lang="he-IL" sz="3200" dirty="0">
                <a:latin typeface="+mj-lt"/>
              </a:rPr>
              <a:t>ב</a:t>
            </a:r>
          </a:p>
        </p:txBody>
      </p:sp>
      <p:sp>
        <p:nvSpPr>
          <p:cNvPr id="7" name="TextBox 6"/>
          <p:cNvSpPr txBox="1"/>
          <p:nvPr/>
        </p:nvSpPr>
        <p:spPr>
          <a:xfrm>
            <a:off x="3779838" y="2708275"/>
            <a:ext cx="3455987" cy="523875"/>
          </a:xfrm>
          <a:prstGeom prst="rect">
            <a:avLst/>
          </a:prstGeom>
          <a:noFill/>
        </p:spPr>
        <p:txBody>
          <a:bodyPr rtlCol="1">
            <a:spAutoFit/>
          </a:bodyPr>
          <a:lstStyle/>
          <a:p>
            <a:pPr algn="l" rtl="0">
              <a:defRPr/>
            </a:pPr>
            <a:r>
              <a:rPr lang="en-US" sz="2800" dirty="0">
                <a:latin typeface="+mn-lt"/>
              </a:rPr>
              <a:t>= 0.2/0.25*0.9=0.88</a:t>
            </a:r>
            <a:endParaRPr lang="he-IL" sz="2800" dirty="0">
              <a:latin typeface="+mn-lt"/>
            </a:endParaRPr>
          </a:p>
        </p:txBody>
      </p:sp>
      <p:sp>
        <p:nvSpPr>
          <p:cNvPr id="8" name="TextBox 7"/>
          <p:cNvSpPr txBox="1"/>
          <p:nvPr/>
        </p:nvSpPr>
        <p:spPr>
          <a:xfrm>
            <a:off x="3779838" y="3265488"/>
            <a:ext cx="3455987" cy="523875"/>
          </a:xfrm>
          <a:prstGeom prst="rect">
            <a:avLst/>
          </a:prstGeom>
          <a:noFill/>
        </p:spPr>
        <p:txBody>
          <a:bodyPr rtlCol="1">
            <a:spAutoFit/>
          </a:bodyPr>
          <a:lstStyle/>
          <a:p>
            <a:pPr algn="l" rtl="0">
              <a:defRPr/>
            </a:pPr>
            <a:r>
              <a:rPr lang="en-US" sz="2800" dirty="0">
                <a:latin typeface="+mn-lt"/>
              </a:rPr>
              <a:t>= 0.05/0.25*0.1=2</a:t>
            </a:r>
            <a:endParaRPr lang="he-IL" sz="2800" dirty="0">
              <a:latin typeface="+mn-lt"/>
            </a:endParaRPr>
          </a:p>
        </p:txBody>
      </p:sp>
      <p:sp>
        <p:nvSpPr>
          <p:cNvPr id="9" name="TextBox 8"/>
          <p:cNvSpPr txBox="1"/>
          <p:nvPr/>
        </p:nvSpPr>
        <p:spPr>
          <a:xfrm>
            <a:off x="1476375" y="3284538"/>
            <a:ext cx="3455988" cy="523875"/>
          </a:xfrm>
          <a:prstGeom prst="rect">
            <a:avLst/>
          </a:prstGeom>
          <a:noFill/>
        </p:spPr>
        <p:txBody>
          <a:bodyPr rtlCol="1">
            <a:spAutoFit/>
          </a:bodyPr>
          <a:lstStyle/>
          <a:p>
            <a:pPr algn="l" rtl="0">
              <a:defRPr/>
            </a:pPr>
            <a:r>
              <a:rPr lang="en-US" sz="2800" dirty="0">
                <a:latin typeface="+mn-lt"/>
              </a:rPr>
              <a:t>lift (A , !B)</a:t>
            </a:r>
            <a:endParaRPr lang="he-IL" sz="2800" dirty="0">
              <a:latin typeface="+mn-lt"/>
            </a:endParaRPr>
          </a:p>
        </p:txBody>
      </p:sp>
      <p:sp>
        <p:nvSpPr>
          <p:cNvPr id="10" name="TextBox 9"/>
          <p:cNvSpPr txBox="1"/>
          <p:nvPr/>
        </p:nvSpPr>
        <p:spPr>
          <a:xfrm>
            <a:off x="1476375" y="2781300"/>
            <a:ext cx="3455988" cy="522288"/>
          </a:xfrm>
          <a:prstGeom prst="rect">
            <a:avLst/>
          </a:prstGeom>
          <a:noFill/>
        </p:spPr>
        <p:txBody>
          <a:bodyPr rtlCol="1">
            <a:spAutoFit/>
          </a:bodyPr>
          <a:lstStyle/>
          <a:p>
            <a:pPr algn="l" rtl="0">
              <a:defRPr/>
            </a:pPr>
            <a:r>
              <a:rPr lang="en-US" sz="2800" dirty="0">
                <a:latin typeface="+mn-lt"/>
              </a:rPr>
              <a:t>lift (A , B)</a:t>
            </a:r>
            <a:endParaRPr lang="he-IL" sz="280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b="1" smtClean="0">
                <a:solidFill>
                  <a:srgbClr val="0000FF"/>
                </a:solidFill>
                <a:cs typeface="Times New Roman" pitchFamily="18" charset="0"/>
              </a:rPr>
              <a:t>Example</a:t>
            </a:r>
            <a:endParaRPr lang="he-IL" b="1" smtClean="0">
              <a:solidFill>
                <a:srgbClr val="0000FF"/>
              </a:solidFill>
            </a:endParaRPr>
          </a:p>
        </p:txBody>
      </p:sp>
      <p:pic>
        <p:nvPicPr>
          <p:cNvPr id="38915" name="Picture 2"/>
          <p:cNvPicPr>
            <a:picLocks noGrp="1" noChangeAspect="1" noChangeArrowheads="1"/>
          </p:cNvPicPr>
          <p:nvPr>
            <p:ph idx="1"/>
          </p:nvPr>
        </p:nvPicPr>
        <p:blipFill>
          <a:blip r:embed="rId2" cstate="print"/>
          <a:srcRect l="27090" t="33247" r="7999" b="16637"/>
          <a:stretch>
            <a:fillRect/>
          </a:stretch>
        </p:blipFill>
        <p:spPr>
          <a:xfrm>
            <a:off x="611188" y="1341438"/>
            <a:ext cx="7927975" cy="4895850"/>
          </a:xfr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b="1" smtClean="0">
                <a:solidFill>
                  <a:srgbClr val="0000FF"/>
                </a:solidFill>
                <a:cs typeface="Times New Roman" pitchFamily="18" charset="0"/>
              </a:rPr>
              <a:t>Conditional FP-Tree</a:t>
            </a:r>
            <a:endParaRPr lang="he-IL" b="1" smtClean="0">
              <a:solidFill>
                <a:srgbClr val="0000FF"/>
              </a:solidFill>
            </a:endParaRPr>
          </a:p>
        </p:txBody>
      </p:sp>
      <p:pic>
        <p:nvPicPr>
          <p:cNvPr id="39939" name="Picture 2"/>
          <p:cNvPicPr>
            <a:picLocks noGrp="1" noChangeAspect="1" noChangeArrowheads="1"/>
          </p:cNvPicPr>
          <p:nvPr>
            <p:ph idx="1"/>
          </p:nvPr>
        </p:nvPicPr>
        <p:blipFill>
          <a:blip r:embed="rId2" cstate="print"/>
          <a:srcRect l="30908" t="37225" r="15634" b="18227"/>
          <a:stretch>
            <a:fillRect/>
          </a:stretch>
        </p:blipFill>
        <p:spPr>
          <a:xfrm>
            <a:off x="755650" y="1341438"/>
            <a:ext cx="7885113" cy="5256212"/>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b="1" smtClean="0">
                <a:solidFill>
                  <a:srgbClr val="0000FF"/>
                </a:solidFill>
                <a:cs typeface="Times New Roman" pitchFamily="18" charset="0"/>
              </a:rPr>
              <a:t>Conditional FP-Tree</a:t>
            </a:r>
            <a:endParaRPr lang="he-IL" smtClean="0"/>
          </a:p>
        </p:txBody>
      </p:sp>
      <p:pic>
        <p:nvPicPr>
          <p:cNvPr id="40963" name="Picture 2"/>
          <p:cNvPicPr>
            <a:picLocks noGrp="1" noChangeAspect="1" noChangeArrowheads="1"/>
          </p:cNvPicPr>
          <p:nvPr>
            <p:ph idx="1"/>
          </p:nvPr>
        </p:nvPicPr>
        <p:blipFill>
          <a:blip r:embed="rId2" cstate="print"/>
          <a:srcRect l="30547" t="35002" r="14722" b="18858"/>
          <a:stretch>
            <a:fillRect/>
          </a:stretch>
        </p:blipFill>
        <p:spPr>
          <a:xfrm>
            <a:off x="755650" y="1484313"/>
            <a:ext cx="7488238" cy="5051425"/>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b="1" smtClean="0">
                <a:solidFill>
                  <a:srgbClr val="0000FF"/>
                </a:solidFill>
                <a:cs typeface="Times New Roman" pitchFamily="18" charset="0"/>
              </a:rPr>
              <a:t>Conditional FP-Tree</a:t>
            </a:r>
            <a:endParaRPr lang="he-IL" smtClean="0"/>
          </a:p>
        </p:txBody>
      </p:sp>
      <p:pic>
        <p:nvPicPr>
          <p:cNvPr id="41987" name="Picture 2"/>
          <p:cNvPicPr>
            <a:picLocks noGrp="1" noChangeAspect="1" noChangeArrowheads="1"/>
          </p:cNvPicPr>
          <p:nvPr>
            <p:ph idx="1"/>
          </p:nvPr>
        </p:nvPicPr>
        <p:blipFill>
          <a:blip r:embed="rId2" cstate="print"/>
          <a:srcRect l="30908" t="22906" r="10542" b="34137"/>
          <a:stretch>
            <a:fillRect/>
          </a:stretch>
        </p:blipFill>
        <p:spPr>
          <a:xfrm>
            <a:off x="611188" y="1412875"/>
            <a:ext cx="8097837" cy="4752975"/>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b="1" smtClean="0">
                <a:solidFill>
                  <a:srgbClr val="0000FF"/>
                </a:solidFill>
                <a:cs typeface="Times New Roman" pitchFamily="18" charset="0"/>
              </a:rPr>
              <a:t>Conditional FP-Tree</a:t>
            </a:r>
            <a:endParaRPr lang="he-IL" smtClean="0"/>
          </a:p>
        </p:txBody>
      </p:sp>
      <p:pic>
        <p:nvPicPr>
          <p:cNvPr id="43011" name="Picture 2"/>
          <p:cNvPicPr>
            <a:picLocks noGrp="1" noChangeAspect="1" noChangeArrowheads="1"/>
          </p:cNvPicPr>
          <p:nvPr>
            <p:ph idx="1"/>
          </p:nvPr>
        </p:nvPicPr>
        <p:blipFill>
          <a:blip r:embed="rId2" cstate="print"/>
          <a:srcRect l="29636" t="32452" r="11816" b="15840"/>
          <a:stretch>
            <a:fillRect/>
          </a:stretch>
        </p:blipFill>
        <p:spPr>
          <a:xfrm>
            <a:off x="900113" y="1341438"/>
            <a:ext cx="7235825" cy="5111750"/>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solidFill>
                  <a:srgbClr val="0000FF"/>
                </a:solidFill>
                <a:cs typeface="Times New Roman" pitchFamily="18" charset="0"/>
              </a:rPr>
              <a:t>Example (continued)</a:t>
            </a:r>
            <a:endParaRPr lang="he-IL" b="1" smtClean="0">
              <a:solidFill>
                <a:srgbClr val="0000FF"/>
              </a:solidFill>
            </a:endParaRPr>
          </a:p>
        </p:txBody>
      </p:sp>
      <p:pic>
        <p:nvPicPr>
          <p:cNvPr id="44035" name="Picture 2"/>
          <p:cNvPicPr>
            <a:picLocks noGrp="1" noChangeAspect="1" noChangeArrowheads="1"/>
          </p:cNvPicPr>
          <p:nvPr>
            <p:ph idx="1"/>
          </p:nvPr>
        </p:nvPicPr>
        <p:blipFill>
          <a:blip r:embed="rId2" cstate="print"/>
          <a:srcRect l="30908" t="30861" r="13089" b="19818"/>
          <a:stretch>
            <a:fillRect/>
          </a:stretch>
        </p:blipFill>
        <p:spPr>
          <a:xfrm>
            <a:off x="1042988" y="1341438"/>
            <a:ext cx="6848475" cy="4824412"/>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solidFill>
                  <a:srgbClr val="0000FF"/>
                </a:solidFill>
                <a:cs typeface="Times New Roman" pitchFamily="18" charset="0"/>
              </a:rPr>
              <a:t>Example (continued)</a:t>
            </a:r>
            <a:endParaRPr lang="he-IL" smtClean="0"/>
          </a:p>
        </p:txBody>
      </p:sp>
      <p:pic>
        <p:nvPicPr>
          <p:cNvPr id="45059" name="Picture 2"/>
          <p:cNvPicPr>
            <a:picLocks noGrp="1" noChangeAspect="1" noChangeArrowheads="1"/>
          </p:cNvPicPr>
          <p:nvPr>
            <p:ph idx="1"/>
          </p:nvPr>
        </p:nvPicPr>
        <p:blipFill>
          <a:blip r:embed="rId2" cstate="print"/>
          <a:srcRect l="30908" t="35634" r="15634" b="16637"/>
          <a:stretch>
            <a:fillRect/>
          </a:stretch>
        </p:blipFill>
        <p:spPr>
          <a:xfrm>
            <a:off x="1187450" y="1484313"/>
            <a:ext cx="6985000" cy="4989512"/>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solidFill>
                  <a:srgbClr val="0000FF"/>
                </a:solidFill>
                <a:cs typeface="Times New Roman" pitchFamily="18" charset="0"/>
              </a:rPr>
              <a:t>Result</a:t>
            </a:r>
            <a:endParaRPr lang="he-IL" b="1" smtClean="0">
              <a:solidFill>
                <a:srgbClr val="0000FF"/>
              </a:solidFill>
            </a:endParaRPr>
          </a:p>
        </p:txBody>
      </p:sp>
      <p:pic>
        <p:nvPicPr>
          <p:cNvPr id="46083" name="Picture 2"/>
          <p:cNvPicPr>
            <a:picLocks noGrp="1" noChangeAspect="1" noChangeArrowheads="1"/>
          </p:cNvPicPr>
          <p:nvPr>
            <p:ph idx="1"/>
          </p:nvPr>
        </p:nvPicPr>
        <p:blipFill>
          <a:blip r:embed="rId2" cstate="print"/>
          <a:srcRect l="30908" t="40179" r="14362" b="32545"/>
          <a:stretch>
            <a:fillRect/>
          </a:stretch>
        </p:blipFill>
        <p:spPr>
          <a:xfrm>
            <a:off x="611188" y="1484313"/>
            <a:ext cx="7586662" cy="3024187"/>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39750" y="260350"/>
            <a:ext cx="8229600" cy="1143000"/>
          </a:xfrm>
        </p:spPr>
        <p:txBody>
          <a:bodyPr/>
          <a:lstStyle/>
          <a:p>
            <a:r>
              <a:rPr lang="en-US" b="1" smtClean="0">
                <a:solidFill>
                  <a:srgbClr val="0000FF"/>
                </a:solidFill>
                <a:cs typeface="Times New Roman" pitchFamily="18" charset="0"/>
              </a:rPr>
              <a:t>Discussion</a:t>
            </a:r>
            <a:endParaRPr lang="he-IL" b="1" smtClean="0">
              <a:solidFill>
                <a:srgbClr val="0000FF"/>
              </a:solidFill>
            </a:endParaRPr>
          </a:p>
        </p:txBody>
      </p:sp>
      <p:pic>
        <p:nvPicPr>
          <p:cNvPr id="47107" name="Picture 2"/>
          <p:cNvPicPr>
            <a:picLocks noGrp="1" noChangeAspect="1" noChangeArrowheads="1"/>
          </p:cNvPicPr>
          <p:nvPr>
            <p:ph idx="1"/>
          </p:nvPr>
        </p:nvPicPr>
        <p:blipFill>
          <a:blip r:embed="rId2" cstate="print"/>
          <a:srcRect l="32181" t="32452" r="11816" b="24591"/>
          <a:stretch>
            <a:fillRect/>
          </a:stretch>
        </p:blipFill>
        <p:spPr>
          <a:xfrm>
            <a:off x="1187450" y="1557338"/>
            <a:ext cx="7275513" cy="446405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4450"/>
            <a:ext cx="8229600" cy="1143000"/>
          </a:xfrm>
        </p:spPr>
        <p:txBody>
          <a:bodyPr/>
          <a:lstStyle/>
          <a:p>
            <a:r>
              <a:rPr lang="he-IL" b="1" u="sng" smtClean="0">
                <a:solidFill>
                  <a:srgbClr val="0000FF"/>
                </a:solidFill>
              </a:rPr>
              <a:t>שאלה 2</a:t>
            </a:r>
            <a:endParaRPr lang="he-IL" b="1" smtClean="0">
              <a:solidFill>
                <a:srgbClr val="0000FF"/>
              </a:solidFill>
            </a:endParaRPr>
          </a:p>
        </p:txBody>
      </p:sp>
      <p:sp>
        <p:nvSpPr>
          <p:cNvPr id="7171" name="Rectangle 4"/>
          <p:cNvSpPr>
            <a:spLocks noGrp="1" noChangeArrowheads="1"/>
          </p:cNvSpPr>
          <p:nvPr>
            <p:ph idx="1"/>
          </p:nvPr>
        </p:nvSpPr>
        <p:spPr>
          <a:xfrm>
            <a:off x="611188" y="1054100"/>
            <a:ext cx="8277225" cy="5362575"/>
          </a:xfrm>
        </p:spPr>
        <p:txBody>
          <a:bodyPr wrap="none" tIns="152352" bIns="38088" anchor="ctr">
            <a:spAutoFit/>
          </a:bodyPr>
          <a:lstStyle/>
          <a:p>
            <a:pPr marL="0" indent="0">
              <a:spcBef>
                <a:spcPct val="0"/>
              </a:spcBef>
              <a:buFontTx/>
              <a:buNone/>
            </a:pPr>
            <a:r>
              <a:rPr lang="he-IL" sz="2800" b="1" smtClean="0"/>
              <a:t>שאלה 2  (25 נקודות) – ניתוח אשכולות </a:t>
            </a:r>
            <a:r>
              <a:rPr lang="en-US" sz="2800" smtClean="0">
                <a:cs typeface="Arial" pitchFamily="34" charset="0"/>
              </a:rPr>
              <a:t>(clustering)</a:t>
            </a:r>
          </a:p>
          <a:p>
            <a:pPr marL="0" indent="0">
              <a:spcBef>
                <a:spcPct val="0"/>
              </a:spcBef>
              <a:buFontTx/>
              <a:buNone/>
            </a:pPr>
            <a:r>
              <a:rPr lang="he-IL" sz="2800" smtClean="0"/>
              <a:t>בצעו אשכול לעשר הנקודות הבאות תוך שימוש באלגוריתם</a:t>
            </a:r>
          </a:p>
          <a:p>
            <a:pPr marL="0" indent="0">
              <a:spcBef>
                <a:spcPct val="0"/>
              </a:spcBef>
              <a:buFontTx/>
              <a:buNone/>
            </a:pPr>
            <a:r>
              <a:rPr lang="he-IL" sz="2800" smtClean="0"/>
              <a:t> </a:t>
            </a:r>
            <a:r>
              <a:rPr lang="en-US" sz="2800" b="1" smtClean="0">
                <a:cs typeface="Arial" pitchFamily="34" charset="0"/>
              </a:rPr>
              <a:t>Agglomerative Hierarchical Clustering</a:t>
            </a:r>
            <a:r>
              <a:rPr lang="he-IL" sz="2800" b="1" smtClean="0"/>
              <a:t> .</a:t>
            </a:r>
            <a:endParaRPr lang="en-US" sz="2800" smtClean="0">
              <a:cs typeface="Arial" pitchFamily="34" charset="0"/>
            </a:endParaRPr>
          </a:p>
          <a:p>
            <a:pPr marL="0" indent="0">
              <a:spcBef>
                <a:spcPct val="0"/>
              </a:spcBef>
              <a:buFontTx/>
              <a:buNone/>
            </a:pPr>
            <a:r>
              <a:rPr lang="en-US" sz="2800" smtClean="0">
                <a:cs typeface="Arial" pitchFamily="34" charset="0"/>
              </a:rPr>
              <a:t>{(1,2), (4,8), (3,9), (7,3),(4,3),(2,4),(5,2),(3,5),(2,5), (6,6)}</a:t>
            </a:r>
          </a:p>
          <a:p>
            <a:pPr marL="0" indent="0">
              <a:spcBef>
                <a:spcPct val="0"/>
              </a:spcBef>
              <a:buFontTx/>
              <a:buNone/>
            </a:pPr>
            <a:r>
              <a:rPr lang="he-IL" sz="2800" smtClean="0">
                <a:cs typeface="Times New Roman" pitchFamily="18" charset="0"/>
              </a:rPr>
              <a:t>בתשובתכם הניחו:</a:t>
            </a:r>
            <a:endParaRPr lang="en-US" sz="2800" smtClean="0">
              <a:cs typeface="Arial" pitchFamily="34" charset="0"/>
            </a:endParaRPr>
          </a:p>
          <a:p>
            <a:pPr marL="0" indent="0">
              <a:spcBef>
                <a:spcPct val="0"/>
              </a:spcBef>
              <a:buFontTx/>
              <a:buChar char="•"/>
            </a:pPr>
            <a:r>
              <a:rPr lang="he-IL" sz="2800" smtClean="0">
                <a:cs typeface="Times New Roman" pitchFamily="18" charset="0"/>
              </a:rPr>
              <a:t>פונקצית המרחק בין פריטים – מנהטן</a:t>
            </a:r>
          </a:p>
          <a:p>
            <a:pPr marL="0" indent="0">
              <a:spcBef>
                <a:spcPct val="0"/>
              </a:spcBef>
              <a:buFontTx/>
              <a:buChar char="•"/>
            </a:pPr>
            <a:r>
              <a:rPr lang="he-IL" sz="2800" smtClean="0">
                <a:cs typeface="Times New Roman" pitchFamily="18" charset="0"/>
              </a:rPr>
              <a:t>פונקצית מרחק בין </a:t>
            </a:r>
            <a:r>
              <a:rPr lang="en-US" sz="2800" smtClean="0">
                <a:cs typeface="Times New Roman" pitchFamily="18" charset="0"/>
              </a:rPr>
              <a:t>clusters </a:t>
            </a:r>
            <a:r>
              <a:rPr lang="he-IL" sz="2800" smtClean="0">
                <a:cs typeface="Times New Roman" pitchFamily="18" charset="0"/>
              </a:rPr>
              <a:t>– </a:t>
            </a:r>
            <a:r>
              <a:rPr lang="en-US" sz="2800" smtClean="0">
                <a:cs typeface="Times New Roman" pitchFamily="18" charset="0"/>
              </a:rPr>
              <a:t>minimum distance</a:t>
            </a:r>
            <a:endParaRPr lang="en-US" sz="2800" smtClean="0">
              <a:cs typeface="Arial" pitchFamily="34" charset="0"/>
            </a:endParaRPr>
          </a:p>
          <a:p>
            <a:pPr marL="0" indent="0">
              <a:spcBef>
                <a:spcPct val="0"/>
              </a:spcBef>
              <a:buFontTx/>
              <a:buNone/>
            </a:pPr>
            <a:endParaRPr lang="he-IL" sz="2800" smtClean="0">
              <a:cs typeface="Times New Roman" pitchFamily="18" charset="0"/>
            </a:endParaRPr>
          </a:p>
          <a:p>
            <a:pPr marL="0" indent="0">
              <a:spcBef>
                <a:spcPct val="0"/>
              </a:spcBef>
              <a:buFontTx/>
              <a:buNone/>
            </a:pPr>
            <a:r>
              <a:rPr lang="he-IL" sz="2800" smtClean="0">
                <a:cs typeface="Times New Roman" pitchFamily="18" charset="0"/>
              </a:rPr>
              <a:t>שימו לב,</a:t>
            </a:r>
            <a:endParaRPr lang="en-US" sz="2800" smtClean="0">
              <a:cs typeface="Arial" pitchFamily="34" charset="0"/>
            </a:endParaRPr>
          </a:p>
          <a:p>
            <a:pPr marL="0" indent="0">
              <a:spcBef>
                <a:spcPct val="0"/>
              </a:spcBef>
              <a:buFontTx/>
              <a:buNone/>
            </a:pPr>
            <a:r>
              <a:rPr lang="he-IL" sz="2800" smtClean="0">
                <a:cs typeface="Times New Roman" pitchFamily="18" charset="0"/>
              </a:rPr>
              <a:t>בתשובתכם הדגימו את כל השלבים והגדירו את האשכולות </a:t>
            </a:r>
          </a:p>
          <a:p>
            <a:pPr marL="0" indent="0">
              <a:spcBef>
                <a:spcPct val="0"/>
              </a:spcBef>
              <a:buFontTx/>
              <a:buNone/>
            </a:pPr>
            <a:r>
              <a:rPr lang="he-IL" sz="2800" smtClean="0">
                <a:cs typeface="Times New Roman" pitchFamily="18" charset="0"/>
              </a:rPr>
              <a:t>הסופיים .</a:t>
            </a:r>
            <a:endParaRPr lang="en-US" sz="2800" smtClean="0">
              <a:cs typeface="Arial" pitchFamily="34" charset="0"/>
            </a:endParaRPr>
          </a:p>
          <a:p>
            <a:pPr marL="0" indent="0" rtl="0">
              <a:spcBef>
                <a:spcPct val="0"/>
              </a:spcBef>
              <a:buFontTx/>
              <a:buNone/>
            </a:pPr>
            <a:endParaRPr lang="en-US" sz="2800"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he-IL" b="1" u="sng" smtClean="0">
                <a:solidFill>
                  <a:srgbClr val="0000FF"/>
                </a:solidFill>
              </a:rPr>
              <a:t>פתרון שאלה 2</a:t>
            </a:r>
            <a:endParaRPr lang="he-IL" b="1" smtClean="0">
              <a:solidFill>
                <a:srgbClr val="0000FF"/>
              </a:solidFill>
            </a:endParaRPr>
          </a:p>
        </p:txBody>
      </p:sp>
      <p:pic>
        <p:nvPicPr>
          <p:cNvPr id="8195" name="Picture 6"/>
          <p:cNvPicPr>
            <a:picLocks noGrp="1" noChangeAspect="1" noChangeArrowheads="1"/>
          </p:cNvPicPr>
          <p:nvPr>
            <p:ph idx="1"/>
          </p:nvPr>
        </p:nvPicPr>
        <p:blipFill>
          <a:blip r:embed="rId2" cstate="print"/>
          <a:srcRect l="15356" t="39664" r="17314" b="46309"/>
          <a:stretch>
            <a:fillRect/>
          </a:stretch>
        </p:blipFill>
        <p:spPr>
          <a:xfrm>
            <a:off x="395288" y="1628775"/>
            <a:ext cx="8208962" cy="1368425"/>
          </a:xfrm>
          <a:noFill/>
        </p:spPr>
      </p:pic>
      <p:pic>
        <p:nvPicPr>
          <p:cNvPr id="8196" name="Picture 4"/>
          <p:cNvPicPr>
            <a:picLocks noChangeAspect="1" noChangeArrowheads="1"/>
          </p:cNvPicPr>
          <p:nvPr/>
        </p:nvPicPr>
        <p:blipFill>
          <a:blip r:embed="rId3" cstate="print"/>
          <a:srcRect l="15356" t="36633" r="11116" b="53551"/>
          <a:stretch>
            <a:fillRect/>
          </a:stretch>
        </p:blipFill>
        <p:spPr bwMode="auto">
          <a:xfrm>
            <a:off x="71438" y="3644900"/>
            <a:ext cx="8964612" cy="957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rtl="0"/>
            <a:r>
              <a:rPr lang="he-IL" b="1" u="sng" smtClean="0">
                <a:solidFill>
                  <a:srgbClr val="0000FF"/>
                </a:solidFill>
              </a:rPr>
              <a:t>פתרון שאלה 2</a:t>
            </a:r>
            <a:endParaRPr lang="he-IL" b="1" smtClean="0">
              <a:solidFill>
                <a:srgbClr val="0000FF"/>
              </a:solidFill>
            </a:endParaRPr>
          </a:p>
        </p:txBody>
      </p:sp>
      <p:sp>
        <p:nvSpPr>
          <p:cNvPr id="5" name="Rectangle 4"/>
          <p:cNvSpPr/>
          <p:nvPr/>
        </p:nvSpPr>
        <p:spPr>
          <a:xfrm>
            <a:off x="107950" y="836613"/>
            <a:ext cx="576263" cy="936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solidFill>
                <a:schemeClr val="bg1"/>
              </a:solidFill>
            </a:endParaRPr>
          </a:p>
        </p:txBody>
      </p:sp>
      <p:graphicFrame>
        <p:nvGraphicFramePr>
          <p:cNvPr id="7" name="Table 6"/>
          <p:cNvGraphicFramePr>
            <a:graphicFrameLocks noGrp="1"/>
          </p:cNvGraphicFramePr>
          <p:nvPr/>
        </p:nvGraphicFramePr>
        <p:xfrm>
          <a:off x="106837" y="1557338"/>
          <a:ext cx="1944213" cy="4496048"/>
        </p:xfrm>
        <a:graphic>
          <a:graphicData uri="http://schemas.openxmlformats.org/drawingml/2006/table">
            <a:tbl>
              <a:tblPr rtl="1" firstRow="1" bandRow="1">
                <a:tableStyleId>{5C22544A-7EE6-4342-B048-85BDC9FD1C3A}</a:tableStyleId>
              </a:tblPr>
              <a:tblGrid>
                <a:gridCol w="648071"/>
                <a:gridCol w="648071"/>
                <a:gridCol w="648071"/>
              </a:tblGrid>
              <a:tr h="838448">
                <a:tc>
                  <a:txBody>
                    <a:bodyPr/>
                    <a:lstStyle/>
                    <a:p>
                      <a:pPr algn="ctr" rtl="0"/>
                      <a:r>
                        <a:rPr lang="en-US" dirty="0" smtClean="0">
                          <a:solidFill>
                            <a:srgbClr val="0000FF"/>
                          </a:solidFill>
                        </a:rPr>
                        <a:t>X2</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X1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600" dirty="0" smtClean="0">
                          <a:solidFill>
                            <a:srgbClr val="0000FF"/>
                          </a:solidFill>
                        </a:rPr>
                        <a:t>Point</a:t>
                      </a:r>
                      <a:endParaRPr lang="he-IL"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9</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nvGraphicFramePr>
        <p:xfrm>
          <a:off x="2333257" y="1557338"/>
          <a:ext cx="6631356" cy="4572000"/>
        </p:xfrm>
        <a:graphic>
          <a:graphicData uri="http://schemas.openxmlformats.org/drawingml/2006/table">
            <a:tbl>
              <a:tblPr rtl="1" firstRow="1" bandRow="1">
                <a:tableStyleId>{5C22544A-7EE6-4342-B048-85BDC9FD1C3A}</a:tableStyleId>
              </a:tblPr>
              <a:tblGrid>
                <a:gridCol w="602249"/>
                <a:gridCol w="602249"/>
                <a:gridCol w="602249"/>
                <a:gridCol w="602249"/>
                <a:gridCol w="602249"/>
                <a:gridCol w="602249"/>
                <a:gridCol w="602249"/>
                <a:gridCol w="602249"/>
                <a:gridCol w="602249"/>
                <a:gridCol w="602249"/>
                <a:gridCol w="608866"/>
              </a:tblGrid>
              <a:tr h="838448">
                <a:tc>
                  <a:txBody>
                    <a:bodyPr/>
                    <a:lstStyle/>
                    <a:p>
                      <a:pPr algn="ctr" rtl="0"/>
                      <a:r>
                        <a:rPr lang="en-US" dirty="0" smtClean="0">
                          <a:solidFill>
                            <a:srgbClr val="0000FF"/>
                          </a:solidFill>
                        </a:rPr>
                        <a:t>Dist10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Dist9</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Dist7</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Dist6</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Dist5</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Dist2</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10</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6</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9</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Oval 8"/>
          <p:cNvSpPr/>
          <p:nvPr/>
        </p:nvSpPr>
        <p:spPr>
          <a:xfrm>
            <a:off x="6084888" y="5445125"/>
            <a:ext cx="358775" cy="287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7235825" y="5445125"/>
            <a:ext cx="360363" cy="287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rtl="0"/>
            <a:r>
              <a:rPr lang="he-IL" b="1" u="sng" smtClean="0">
                <a:solidFill>
                  <a:srgbClr val="0000FF"/>
                </a:solidFill>
              </a:rPr>
              <a:t>פתרון שאלה 2</a:t>
            </a:r>
            <a:endParaRPr lang="he-IL" b="1" smtClean="0">
              <a:solidFill>
                <a:srgbClr val="0000FF"/>
              </a:solidFill>
            </a:endParaRPr>
          </a:p>
        </p:txBody>
      </p:sp>
      <p:graphicFrame>
        <p:nvGraphicFramePr>
          <p:cNvPr id="9" name="Table 8"/>
          <p:cNvGraphicFramePr>
            <a:graphicFrameLocks noGrp="1"/>
          </p:cNvGraphicFramePr>
          <p:nvPr/>
        </p:nvGraphicFramePr>
        <p:xfrm>
          <a:off x="2581493" y="1628775"/>
          <a:ext cx="6029107" cy="4206240"/>
        </p:xfrm>
        <a:graphic>
          <a:graphicData uri="http://schemas.openxmlformats.org/drawingml/2006/table">
            <a:tbl>
              <a:tblPr rtl="1" firstRow="1" bandRow="1">
                <a:tableStyleId>{5C22544A-7EE6-4342-B048-85BDC9FD1C3A}</a:tableStyleId>
              </a:tblPr>
              <a:tblGrid>
                <a:gridCol w="602249"/>
                <a:gridCol w="602249"/>
                <a:gridCol w="602249"/>
                <a:gridCol w="602249"/>
                <a:gridCol w="602249"/>
                <a:gridCol w="602249"/>
                <a:gridCol w="602249"/>
                <a:gridCol w="602249"/>
                <a:gridCol w="602249"/>
                <a:gridCol w="608866"/>
              </a:tblGrid>
              <a:tr h="838448">
                <a:tc>
                  <a:txBody>
                    <a:bodyPr/>
                    <a:lstStyle/>
                    <a:p>
                      <a:pPr algn="ctr" rtl="0"/>
                      <a:r>
                        <a:rPr lang="en-US" dirty="0" smtClean="0">
                          <a:solidFill>
                            <a:srgbClr val="0000FF"/>
                          </a:solidFill>
                        </a:rPr>
                        <a:t>Dist10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Dist7</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Dist6,9</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Dist5</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Dist2</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10</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6,9</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Oval 9"/>
          <p:cNvSpPr/>
          <p:nvPr/>
        </p:nvSpPr>
        <p:spPr>
          <a:xfrm>
            <a:off x="611188"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367" name="TextBox 10"/>
          <p:cNvSpPr txBox="1">
            <a:spLocks noChangeArrowheads="1"/>
          </p:cNvSpPr>
          <p:nvPr/>
        </p:nvSpPr>
        <p:spPr bwMode="auto">
          <a:xfrm>
            <a:off x="827088" y="5373688"/>
            <a:ext cx="215900" cy="368300"/>
          </a:xfrm>
          <a:prstGeom prst="rect">
            <a:avLst/>
          </a:prstGeom>
          <a:noFill/>
          <a:ln w="9525">
            <a:noFill/>
            <a:miter lim="800000"/>
            <a:headEnd/>
            <a:tailEnd/>
          </a:ln>
        </p:spPr>
        <p:txBody>
          <a:bodyPr>
            <a:spAutoFit/>
          </a:bodyPr>
          <a:lstStyle/>
          <a:p>
            <a:r>
              <a:rPr lang="en-US"/>
              <a:t>6</a:t>
            </a:r>
            <a:endParaRPr lang="he-IL"/>
          </a:p>
        </p:txBody>
      </p:sp>
      <p:sp>
        <p:nvSpPr>
          <p:cNvPr id="12" name="Oval 11"/>
          <p:cNvSpPr/>
          <p:nvPr/>
        </p:nvSpPr>
        <p:spPr>
          <a:xfrm>
            <a:off x="1331913" y="5300663"/>
            <a:ext cx="576262"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369" name="TextBox 12"/>
          <p:cNvSpPr txBox="1">
            <a:spLocks noChangeArrowheads="1"/>
          </p:cNvSpPr>
          <p:nvPr/>
        </p:nvSpPr>
        <p:spPr bwMode="auto">
          <a:xfrm>
            <a:off x="1547813" y="5373688"/>
            <a:ext cx="215900" cy="368300"/>
          </a:xfrm>
          <a:prstGeom prst="rect">
            <a:avLst/>
          </a:prstGeom>
          <a:noFill/>
          <a:ln w="9525">
            <a:noFill/>
            <a:miter lim="800000"/>
            <a:headEnd/>
            <a:tailEnd/>
          </a:ln>
        </p:spPr>
        <p:txBody>
          <a:bodyPr>
            <a:spAutoFit/>
          </a:bodyPr>
          <a:lstStyle/>
          <a:p>
            <a:r>
              <a:rPr lang="he-IL"/>
              <a:t>9</a:t>
            </a:r>
          </a:p>
        </p:txBody>
      </p:sp>
      <p:cxnSp>
        <p:nvCxnSpPr>
          <p:cNvPr id="15" name="Straight Connector 14"/>
          <p:cNvCxnSpPr>
            <a:stCxn id="10" idx="0"/>
          </p:cNvCxnSpPr>
          <p:nvPr/>
        </p:nvCxnSpPr>
        <p:spPr>
          <a:xfrm rot="5400000" flipH="1" flipV="1">
            <a:off x="648494"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367631"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900113" y="4797425"/>
            <a:ext cx="71913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1006475" y="4545013"/>
            <a:ext cx="5048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300788" y="5157788"/>
            <a:ext cx="358775" cy="2873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rtl="0"/>
            <a:r>
              <a:rPr lang="he-IL" b="1" u="sng" smtClean="0">
                <a:solidFill>
                  <a:srgbClr val="0000FF"/>
                </a:solidFill>
              </a:rPr>
              <a:t>פתרון שאלה 2</a:t>
            </a:r>
            <a:endParaRPr lang="he-IL" b="1" smtClean="0">
              <a:solidFill>
                <a:srgbClr val="0000FF"/>
              </a:solidFill>
            </a:endParaRPr>
          </a:p>
        </p:txBody>
      </p:sp>
      <p:sp>
        <p:nvSpPr>
          <p:cNvPr id="5" name="Rectangle 4"/>
          <p:cNvSpPr/>
          <p:nvPr/>
        </p:nvSpPr>
        <p:spPr>
          <a:xfrm>
            <a:off x="755650" y="1557338"/>
            <a:ext cx="576263" cy="935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solidFill>
                <a:schemeClr val="bg1"/>
              </a:solidFill>
            </a:endParaRPr>
          </a:p>
        </p:txBody>
      </p:sp>
      <p:sp>
        <p:nvSpPr>
          <p:cNvPr id="6" name="Rectangle 5"/>
          <p:cNvSpPr/>
          <p:nvPr/>
        </p:nvSpPr>
        <p:spPr>
          <a:xfrm>
            <a:off x="468313" y="2276475"/>
            <a:ext cx="574675" cy="936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solidFill>
                <a:schemeClr val="bg1"/>
              </a:solidFill>
            </a:endParaRPr>
          </a:p>
        </p:txBody>
      </p:sp>
      <p:graphicFrame>
        <p:nvGraphicFramePr>
          <p:cNvPr id="8" name="Table 7"/>
          <p:cNvGraphicFramePr>
            <a:graphicFrameLocks noGrp="1"/>
          </p:cNvGraphicFramePr>
          <p:nvPr/>
        </p:nvGraphicFramePr>
        <p:xfrm>
          <a:off x="3246052" y="1628775"/>
          <a:ext cx="5574098" cy="3840480"/>
        </p:xfrm>
        <a:graphic>
          <a:graphicData uri="http://schemas.openxmlformats.org/drawingml/2006/table">
            <a:tbl>
              <a:tblPr rtl="1" firstRow="1" bandRow="1">
                <a:tableStyleId>{5C22544A-7EE6-4342-B048-85BDC9FD1C3A}</a:tableStyleId>
              </a:tblPr>
              <a:tblGrid>
                <a:gridCol w="618589"/>
                <a:gridCol w="541629"/>
                <a:gridCol w="695549"/>
                <a:gridCol w="618589"/>
                <a:gridCol w="618589"/>
                <a:gridCol w="618589"/>
                <a:gridCol w="618589"/>
                <a:gridCol w="573498"/>
                <a:gridCol w="670477"/>
              </a:tblGrid>
              <a:tr h="838448">
                <a:tc>
                  <a:txBody>
                    <a:bodyPr/>
                    <a:lstStyle/>
                    <a:p>
                      <a:pPr algn="ctr" rtl="0"/>
                      <a:r>
                        <a:rPr lang="en-US" dirty="0" smtClean="0">
                          <a:solidFill>
                            <a:srgbClr val="0000FF"/>
                          </a:solidFill>
                        </a:rPr>
                        <a:t>Dist10</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Dist7</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 6,9,8</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Dist5</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Dist4</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Dist3</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Dist2</a:t>
                      </a:r>
                      <a:endParaRPr lang="he-IL" dirty="0" smtClean="0">
                        <a:solidFill>
                          <a:srgbClr val="0000FF"/>
                        </a:solidFill>
                      </a:endParaRPr>
                    </a:p>
                    <a:p>
                      <a:pPr algn="ctr" rtl="0"/>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solidFill>
                            <a:srgbClr val="0000FF"/>
                          </a:solidFill>
                        </a:rPr>
                        <a:t>Dist1</a:t>
                      </a:r>
                      <a:endParaRPr lang="he-IL"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sz="1400" dirty="0" smtClean="0">
                          <a:solidFill>
                            <a:srgbClr val="0000FF"/>
                          </a:solidFill>
                        </a:rPr>
                        <a:t>Point</a:t>
                      </a:r>
                      <a:endParaRPr lang="he-IL"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2</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3</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10</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4</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5</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rtl="0"/>
                      <a:r>
                        <a:rPr lang="en-US" b="1" dirty="0" smtClean="0">
                          <a:solidFill>
                            <a:srgbClr val="0000FF"/>
                          </a:solidFill>
                        </a:rPr>
                        <a:t>6,9,8</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7</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7</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5379">
                <a:tc>
                  <a:txBody>
                    <a:bodyPr/>
                    <a:lstStyle/>
                    <a:p>
                      <a:pPr algn="ctr" rtl="0"/>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rtl="0"/>
                      <a:r>
                        <a:rPr lang="en-US" dirty="0" smtClean="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dirty="0" smtClean="0"/>
                        <a:t>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en-US" b="1" dirty="0" smtClean="0">
                          <a:solidFill>
                            <a:srgbClr val="0000FF"/>
                          </a:solidFill>
                        </a:rPr>
                        <a:t>10</a:t>
                      </a:r>
                      <a:endParaRPr lang="he-IL"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Oval 8"/>
          <p:cNvSpPr/>
          <p:nvPr/>
        </p:nvSpPr>
        <p:spPr>
          <a:xfrm>
            <a:off x="971550"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372" name="TextBox 9"/>
          <p:cNvSpPr txBox="1">
            <a:spLocks noChangeArrowheads="1"/>
          </p:cNvSpPr>
          <p:nvPr/>
        </p:nvSpPr>
        <p:spPr bwMode="auto">
          <a:xfrm>
            <a:off x="1187450" y="5373688"/>
            <a:ext cx="215900" cy="368300"/>
          </a:xfrm>
          <a:prstGeom prst="rect">
            <a:avLst/>
          </a:prstGeom>
          <a:noFill/>
          <a:ln w="9525">
            <a:noFill/>
            <a:miter lim="800000"/>
            <a:headEnd/>
            <a:tailEnd/>
          </a:ln>
        </p:spPr>
        <p:txBody>
          <a:bodyPr>
            <a:spAutoFit/>
          </a:bodyPr>
          <a:lstStyle/>
          <a:p>
            <a:r>
              <a:rPr lang="en-US"/>
              <a:t>6</a:t>
            </a:r>
            <a:endParaRPr lang="he-IL"/>
          </a:p>
        </p:txBody>
      </p:sp>
      <p:sp>
        <p:nvSpPr>
          <p:cNvPr id="11" name="Oval 10"/>
          <p:cNvSpPr/>
          <p:nvPr/>
        </p:nvSpPr>
        <p:spPr>
          <a:xfrm>
            <a:off x="1692275"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374" name="TextBox 11"/>
          <p:cNvSpPr txBox="1">
            <a:spLocks noChangeArrowheads="1"/>
          </p:cNvSpPr>
          <p:nvPr/>
        </p:nvSpPr>
        <p:spPr bwMode="auto">
          <a:xfrm>
            <a:off x="1908175" y="5373688"/>
            <a:ext cx="215900" cy="368300"/>
          </a:xfrm>
          <a:prstGeom prst="rect">
            <a:avLst/>
          </a:prstGeom>
          <a:noFill/>
          <a:ln w="9525">
            <a:noFill/>
            <a:miter lim="800000"/>
            <a:headEnd/>
            <a:tailEnd/>
          </a:ln>
        </p:spPr>
        <p:txBody>
          <a:bodyPr>
            <a:spAutoFit/>
          </a:bodyPr>
          <a:lstStyle/>
          <a:p>
            <a:r>
              <a:rPr lang="he-IL"/>
              <a:t>9</a:t>
            </a:r>
          </a:p>
        </p:txBody>
      </p:sp>
      <p:cxnSp>
        <p:nvCxnSpPr>
          <p:cNvPr id="13" name="Straight Connector 12"/>
          <p:cNvCxnSpPr>
            <a:stCxn id="9" idx="0"/>
          </p:cNvCxnSpPr>
          <p:nvPr/>
        </p:nvCxnSpPr>
        <p:spPr>
          <a:xfrm rot="5400000" flipH="1" flipV="1">
            <a:off x="1007269"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727994"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1258888" y="4797425"/>
            <a:ext cx="72072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006475" y="4545013"/>
            <a:ext cx="5048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50825" y="5300663"/>
            <a:ext cx="576263"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380" name="TextBox 17"/>
          <p:cNvSpPr txBox="1">
            <a:spLocks noChangeArrowheads="1"/>
          </p:cNvSpPr>
          <p:nvPr/>
        </p:nvSpPr>
        <p:spPr bwMode="auto">
          <a:xfrm>
            <a:off x="468313" y="5373688"/>
            <a:ext cx="215900" cy="368300"/>
          </a:xfrm>
          <a:prstGeom prst="rect">
            <a:avLst/>
          </a:prstGeom>
          <a:noFill/>
          <a:ln w="9525">
            <a:noFill/>
            <a:miter lim="800000"/>
            <a:headEnd/>
            <a:tailEnd/>
          </a:ln>
        </p:spPr>
        <p:txBody>
          <a:bodyPr>
            <a:spAutoFit/>
          </a:bodyPr>
          <a:lstStyle/>
          <a:p>
            <a:r>
              <a:rPr lang="en-US"/>
              <a:t>8</a:t>
            </a:r>
            <a:endParaRPr lang="he-IL"/>
          </a:p>
        </p:txBody>
      </p:sp>
      <p:cxnSp>
        <p:nvCxnSpPr>
          <p:cNvPr id="19" name="Straight Connector 18"/>
          <p:cNvCxnSpPr>
            <a:stCxn id="17" idx="0"/>
          </p:cNvCxnSpPr>
          <p:nvPr/>
        </p:nvCxnSpPr>
        <p:spPr>
          <a:xfrm rot="5400000" flipH="1" flipV="1">
            <a:off x="288131" y="5049044"/>
            <a:ext cx="503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539750" y="4797425"/>
            <a:ext cx="10795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867400" y="4797425"/>
            <a:ext cx="360363" cy="287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6" name="Oval 25"/>
          <p:cNvSpPr/>
          <p:nvPr/>
        </p:nvSpPr>
        <p:spPr>
          <a:xfrm>
            <a:off x="3995738" y="3357563"/>
            <a:ext cx="360362" cy="2873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3179</TotalTime>
  <Words>1433</Words>
  <Application>Microsoft Office PowerPoint</Application>
  <PresentationFormat>‫הצגה על המסך (4:3)</PresentationFormat>
  <Paragraphs>712</Paragraphs>
  <Slides>48</Slides>
  <Notes>0</Notes>
  <HiddenSlides>0</HiddenSlides>
  <MMClips>0</MMClips>
  <ScaleCrop>false</ScaleCrop>
  <HeadingPairs>
    <vt:vector size="6" baseType="variant">
      <vt:variant>
        <vt:lpstr>ערכת נושא</vt:lpstr>
      </vt:variant>
      <vt:variant>
        <vt:i4>1</vt:i4>
      </vt:variant>
      <vt:variant>
        <vt:lpstr>שרתי OLE מוטבעים</vt:lpstr>
      </vt:variant>
      <vt:variant>
        <vt:i4>1</vt:i4>
      </vt:variant>
      <vt:variant>
        <vt:lpstr>כותרות שקופיות</vt:lpstr>
      </vt:variant>
      <vt:variant>
        <vt:i4>48</vt:i4>
      </vt:variant>
    </vt:vector>
  </HeadingPairs>
  <TitlesOfParts>
    <vt:vector size="50" baseType="lpstr">
      <vt:lpstr>Office Theme</vt:lpstr>
      <vt:lpstr>Document</vt:lpstr>
      <vt:lpstr>Data Mining  20595 - Class 7</vt:lpstr>
      <vt:lpstr>בחינת גמר לדוגמה</vt:lpstr>
      <vt:lpstr>פתרון שאלה 1</vt:lpstr>
      <vt:lpstr>פתרון שאלה 1</vt:lpstr>
      <vt:lpstr>שאלה 2</vt:lpstr>
      <vt:lpstr>פתרון שאלה 2</vt:lpstr>
      <vt:lpstr>פתרון שאלה 2</vt:lpstr>
      <vt:lpstr>פתרון שאלה 2</vt:lpstr>
      <vt:lpstr>פתרון שאלה 2</vt:lpstr>
      <vt:lpstr>פתרון שאלה 2</vt:lpstr>
      <vt:lpstr>פתרון שאלה 2</vt:lpstr>
      <vt:lpstr>פתרון שאלה 2</vt:lpstr>
      <vt:lpstr>פתרון שאלה 2</vt:lpstr>
      <vt:lpstr>פתרון שאלה 2</vt:lpstr>
      <vt:lpstr>פתרון שאלה 2</vt:lpstr>
      <vt:lpstr>פתרון שאלה 2</vt:lpstr>
      <vt:lpstr>פתרון שאלה 2</vt:lpstr>
      <vt:lpstr>שאלה 3</vt:lpstr>
      <vt:lpstr>שאלה 3 - המשך</vt:lpstr>
      <vt:lpstr>פתרון שאלה 3</vt:lpstr>
      <vt:lpstr>פתרון שאלה 3</vt:lpstr>
      <vt:lpstr>פתרון שאלה 3</vt:lpstr>
      <vt:lpstr>פתרון שאלה 3</vt:lpstr>
      <vt:lpstr>פתרון שאלה 3</vt:lpstr>
      <vt:lpstr>פתרון שאלה 3</vt:lpstr>
      <vt:lpstr>פתרון שאלה 3</vt:lpstr>
      <vt:lpstr>שאלה 4</vt:lpstr>
      <vt:lpstr>פתרון שאלה 4</vt:lpstr>
      <vt:lpstr>פתרון שאלה 4</vt:lpstr>
      <vt:lpstr>שאלה 5</vt:lpstr>
      <vt:lpstr>פתרון שאלה 5</vt:lpstr>
      <vt:lpstr>FP-Growth</vt:lpstr>
      <vt:lpstr>Core Data Structure FP-Tree</vt:lpstr>
      <vt:lpstr>Step 1: FP-Tree Construction (Example)</vt:lpstr>
      <vt:lpstr>Step 1: FP-Tree Construction (Example)</vt:lpstr>
      <vt:lpstr>Step 1: FP-Tree Construction (Example)</vt:lpstr>
      <vt:lpstr>FP-Tree size</vt:lpstr>
      <vt:lpstr>Step 2 : Frequent Itemset Generation</vt:lpstr>
      <vt:lpstr>Step 2 : Frequent Itemset Generation</vt:lpstr>
      <vt:lpstr>Example</vt:lpstr>
      <vt:lpstr>Conditional FP-Tree</vt:lpstr>
      <vt:lpstr>Conditional FP-Tree</vt:lpstr>
      <vt:lpstr>Conditional FP-Tree</vt:lpstr>
      <vt:lpstr>Conditional FP-Tree</vt:lpstr>
      <vt:lpstr>Example (continued)</vt:lpstr>
      <vt:lpstr>Example (continued)</vt:lpstr>
      <vt:lpstr>Result</vt:lpstr>
      <vt:lpstr>Discussion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20595 Class 2</dc:title>
  <dc:creator>שולה שצמן</dc:creator>
  <cp:lastModifiedBy>maya</cp:lastModifiedBy>
  <cp:revision>846</cp:revision>
  <dcterms:created xsi:type="dcterms:W3CDTF">2011-03-27T07:35:46Z</dcterms:created>
  <dcterms:modified xsi:type="dcterms:W3CDTF">2013-02-28T19:49:10Z</dcterms:modified>
</cp:coreProperties>
</file>