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4" r:id="rId1"/>
  </p:sldMasterIdLst>
  <p:notesMasterIdLst>
    <p:notesMasterId r:id="rId136"/>
  </p:notesMasterIdLst>
  <p:sldIdLst>
    <p:sldId id="256" r:id="rId2"/>
    <p:sldId id="257" r:id="rId3"/>
    <p:sldId id="608" r:id="rId4"/>
    <p:sldId id="261" r:id="rId5"/>
    <p:sldId id="274" r:id="rId6"/>
    <p:sldId id="272" r:id="rId7"/>
    <p:sldId id="508" r:id="rId8"/>
    <p:sldId id="672" r:id="rId9"/>
    <p:sldId id="507" r:id="rId10"/>
    <p:sldId id="273" r:id="rId11"/>
    <p:sldId id="275" r:id="rId12"/>
    <p:sldId id="675" r:id="rId13"/>
    <p:sldId id="676" r:id="rId14"/>
    <p:sldId id="677" r:id="rId15"/>
    <p:sldId id="678" r:id="rId16"/>
    <p:sldId id="276" r:id="rId17"/>
    <p:sldId id="509" r:id="rId18"/>
    <p:sldId id="510" r:id="rId19"/>
    <p:sldId id="511" r:id="rId20"/>
    <p:sldId id="512" r:id="rId21"/>
    <p:sldId id="277" r:id="rId22"/>
    <p:sldId id="653" r:id="rId23"/>
    <p:sldId id="352" r:id="rId24"/>
    <p:sldId id="353" r:id="rId25"/>
    <p:sldId id="354" r:id="rId26"/>
    <p:sldId id="513" r:id="rId27"/>
    <p:sldId id="355" r:id="rId28"/>
    <p:sldId id="356" r:id="rId29"/>
    <p:sldId id="609" r:id="rId30"/>
    <p:sldId id="610" r:id="rId31"/>
    <p:sldId id="611" r:id="rId32"/>
    <p:sldId id="612" r:id="rId33"/>
    <p:sldId id="613" r:id="rId34"/>
    <p:sldId id="614" r:id="rId35"/>
    <p:sldId id="615" r:id="rId36"/>
    <p:sldId id="616" r:id="rId37"/>
    <p:sldId id="617" r:id="rId38"/>
    <p:sldId id="618" r:id="rId39"/>
    <p:sldId id="619" r:id="rId40"/>
    <p:sldId id="620" r:id="rId41"/>
    <p:sldId id="621" r:id="rId42"/>
    <p:sldId id="622" r:id="rId43"/>
    <p:sldId id="623" r:id="rId44"/>
    <p:sldId id="624" r:id="rId45"/>
    <p:sldId id="625" r:id="rId46"/>
    <p:sldId id="626" r:id="rId47"/>
    <p:sldId id="627" r:id="rId48"/>
    <p:sldId id="628" r:id="rId49"/>
    <p:sldId id="629" r:id="rId50"/>
    <p:sldId id="630" r:id="rId51"/>
    <p:sldId id="631" r:id="rId52"/>
    <p:sldId id="632" r:id="rId53"/>
    <p:sldId id="633" r:id="rId54"/>
    <p:sldId id="634" r:id="rId55"/>
    <p:sldId id="635" r:id="rId56"/>
    <p:sldId id="361" r:id="rId57"/>
    <p:sldId id="652" r:id="rId58"/>
    <p:sldId id="580" r:id="rId59"/>
    <p:sldId id="650" r:id="rId60"/>
    <p:sldId id="651" r:id="rId61"/>
    <p:sldId id="581" r:id="rId62"/>
    <p:sldId id="582" r:id="rId63"/>
    <p:sldId id="583" r:id="rId64"/>
    <p:sldId id="584" r:id="rId65"/>
    <p:sldId id="585" r:id="rId66"/>
    <p:sldId id="586" r:id="rId67"/>
    <p:sldId id="587" r:id="rId68"/>
    <p:sldId id="636" r:id="rId69"/>
    <p:sldId id="637" r:id="rId70"/>
    <p:sldId id="638" r:id="rId71"/>
    <p:sldId id="639" r:id="rId72"/>
    <p:sldId id="640" r:id="rId73"/>
    <p:sldId id="641" r:id="rId74"/>
    <p:sldId id="642" r:id="rId75"/>
    <p:sldId id="643" r:id="rId76"/>
    <p:sldId id="644" r:id="rId77"/>
    <p:sldId id="645" r:id="rId78"/>
    <p:sldId id="646" r:id="rId79"/>
    <p:sldId id="647" r:id="rId80"/>
    <p:sldId id="648" r:id="rId81"/>
    <p:sldId id="649" r:id="rId82"/>
    <p:sldId id="588" r:id="rId83"/>
    <p:sldId id="589" r:id="rId84"/>
    <p:sldId id="592" r:id="rId85"/>
    <p:sldId id="593" r:id="rId86"/>
    <p:sldId id="594" r:id="rId87"/>
    <p:sldId id="595" r:id="rId88"/>
    <p:sldId id="599" r:id="rId89"/>
    <p:sldId id="600" r:id="rId90"/>
    <p:sldId id="601" r:id="rId91"/>
    <p:sldId id="602" r:id="rId92"/>
    <p:sldId id="603" r:id="rId93"/>
    <p:sldId id="604" r:id="rId94"/>
    <p:sldId id="605" r:id="rId95"/>
    <p:sldId id="606" r:id="rId96"/>
    <p:sldId id="607" r:id="rId97"/>
    <p:sldId id="654" r:id="rId98"/>
    <p:sldId id="363" r:id="rId99"/>
    <p:sldId id="656" r:id="rId100"/>
    <p:sldId id="364" r:id="rId101"/>
    <p:sldId id="655" r:id="rId102"/>
    <p:sldId id="368" r:id="rId103"/>
    <p:sldId id="369" r:id="rId104"/>
    <p:sldId id="321" r:id="rId105"/>
    <p:sldId id="322" r:id="rId106"/>
    <p:sldId id="323" r:id="rId107"/>
    <p:sldId id="324" r:id="rId108"/>
    <p:sldId id="325" r:id="rId109"/>
    <p:sldId id="326" r:id="rId110"/>
    <p:sldId id="327" r:id="rId111"/>
    <p:sldId id="328" r:id="rId112"/>
    <p:sldId id="329" r:id="rId113"/>
    <p:sldId id="330" r:id="rId114"/>
    <p:sldId id="335" r:id="rId115"/>
    <p:sldId id="336" r:id="rId116"/>
    <p:sldId id="337" r:id="rId117"/>
    <p:sldId id="338" r:id="rId118"/>
    <p:sldId id="657" r:id="rId119"/>
    <p:sldId id="658" r:id="rId120"/>
    <p:sldId id="673" r:id="rId121"/>
    <p:sldId id="674" r:id="rId122"/>
    <p:sldId id="659" r:id="rId123"/>
    <p:sldId id="660" r:id="rId124"/>
    <p:sldId id="661" r:id="rId125"/>
    <p:sldId id="662" r:id="rId126"/>
    <p:sldId id="663" r:id="rId127"/>
    <p:sldId id="664" r:id="rId128"/>
    <p:sldId id="665" r:id="rId129"/>
    <p:sldId id="666" r:id="rId130"/>
    <p:sldId id="667" r:id="rId131"/>
    <p:sldId id="668" r:id="rId132"/>
    <p:sldId id="669" r:id="rId133"/>
    <p:sldId id="670" r:id="rId134"/>
    <p:sldId id="671" r:id="rId13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14" autoAdjust="0"/>
    <p:restoredTop sz="80233" autoAdjust="0"/>
  </p:normalViewPr>
  <p:slideViewPr>
    <p:cSldViewPr snapToGrid="0">
      <p:cViewPr varScale="1">
        <p:scale>
          <a:sx n="92" d="100"/>
          <a:sy n="92" d="100"/>
        </p:scale>
        <p:origin x="1860" y="90"/>
      </p:cViewPr>
      <p:guideLst/>
    </p:cSldViewPr>
  </p:slideViewPr>
  <p:notesTextViewPr>
    <p:cViewPr>
      <p:scale>
        <a:sx n="125" d="100"/>
        <a:sy n="125" d="100"/>
      </p:scale>
      <p:origin x="0" y="0"/>
    </p:cViewPr>
  </p:notesTextViewPr>
  <p:sorterViewPr>
    <p:cViewPr varScale="1">
      <p:scale>
        <a:sx n="100" d="100"/>
        <a:sy n="100" d="100"/>
      </p:scale>
      <p:origin x="0" y="-5922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0.wmf"/><Relationship Id="rId1" Type="http://schemas.openxmlformats.org/officeDocument/2006/relationships/image" Target="../media/image35.wmf"/><Relationship Id="rId5" Type="http://schemas.openxmlformats.org/officeDocument/2006/relationships/image" Target="../media/image37.wmf"/><Relationship Id="rId4"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7CEEB79-316D-4BEA-8B7F-91E3FC0546FC}" type="datetimeFigureOut">
              <a:rPr lang="he-IL" smtClean="0"/>
              <a:t>כ"ו/אדר א/תשע"ט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84DE5B2-10B4-4411-83D9-3CB4DE84190B}" type="slidenum">
              <a:rPr lang="he-IL" smtClean="0"/>
              <a:t>‹#›</a:t>
            </a:fld>
            <a:endParaRPr lang="he-IL"/>
          </a:p>
        </p:txBody>
      </p:sp>
    </p:spTree>
    <p:extLst>
      <p:ext uri="{BB962C8B-B14F-4D97-AF65-F5344CB8AC3E}">
        <p14:creationId xmlns:p14="http://schemas.microsoft.com/office/powerpoint/2010/main" val="16676253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2</a:t>
            </a:fld>
            <a:endParaRPr lang="he-IL"/>
          </a:p>
        </p:txBody>
      </p:sp>
    </p:spTree>
    <p:extLst>
      <p:ext uri="{BB962C8B-B14F-4D97-AF65-F5344CB8AC3E}">
        <p14:creationId xmlns:p14="http://schemas.microsoft.com/office/powerpoint/2010/main" val="4212659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15</a:t>
            </a:fld>
            <a:endParaRPr lang="he-IL"/>
          </a:p>
        </p:txBody>
      </p:sp>
    </p:spTree>
    <p:extLst>
      <p:ext uri="{BB962C8B-B14F-4D97-AF65-F5344CB8AC3E}">
        <p14:creationId xmlns:p14="http://schemas.microsoft.com/office/powerpoint/2010/main" val="134305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ניקוי נתונים</a:t>
            </a:r>
          </a:p>
          <a:p>
            <a:r>
              <a:rPr lang="he-IL" dirty="0" smtClean="0"/>
              <a:t>מלאו ערכים חסרים, נתוני רועש חלקים, לזהות זהות או להסיר חריגים, ולפתור סתירות</a:t>
            </a:r>
          </a:p>
        </p:txBody>
      </p:sp>
      <p:sp>
        <p:nvSpPr>
          <p:cNvPr id="4" name="Slide Number Placeholder 3"/>
          <p:cNvSpPr>
            <a:spLocks noGrp="1"/>
          </p:cNvSpPr>
          <p:nvPr>
            <p:ph type="sldNum" sz="quarter" idx="10"/>
          </p:nvPr>
        </p:nvSpPr>
        <p:spPr/>
        <p:txBody>
          <a:bodyPr/>
          <a:lstStyle/>
          <a:p>
            <a:fld id="{684DE5B2-10B4-4411-83D9-3CB4DE84190B}" type="slidenum">
              <a:rPr lang="he-IL" smtClean="0"/>
              <a:t>16</a:t>
            </a:fld>
            <a:endParaRPr lang="he-IL"/>
          </a:p>
        </p:txBody>
      </p:sp>
    </p:spTree>
    <p:extLst>
      <p:ext uri="{BB962C8B-B14F-4D97-AF65-F5344CB8AC3E}">
        <p14:creationId xmlns:p14="http://schemas.microsoft.com/office/powerpoint/2010/main" val="4083863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שילוב נתונים</a:t>
            </a:r>
          </a:p>
          <a:p>
            <a:r>
              <a:rPr lang="he-IL" dirty="0" smtClean="0"/>
              <a:t>אינטגרציה של מסדי נתונים מרובים, קוביות נתונים, קבצים, או הערות</a:t>
            </a:r>
          </a:p>
        </p:txBody>
      </p:sp>
      <p:sp>
        <p:nvSpPr>
          <p:cNvPr id="4" name="Slide Number Placeholder 3"/>
          <p:cNvSpPr>
            <a:spLocks noGrp="1"/>
          </p:cNvSpPr>
          <p:nvPr>
            <p:ph type="sldNum" sz="quarter" idx="10"/>
          </p:nvPr>
        </p:nvSpPr>
        <p:spPr/>
        <p:txBody>
          <a:bodyPr/>
          <a:lstStyle/>
          <a:p>
            <a:fld id="{684DE5B2-10B4-4411-83D9-3CB4DE84190B}" type="slidenum">
              <a:rPr lang="he-IL" smtClean="0"/>
              <a:t>17</a:t>
            </a:fld>
            <a:endParaRPr lang="he-IL"/>
          </a:p>
        </p:txBody>
      </p:sp>
    </p:spTree>
    <p:extLst>
      <p:ext uri="{BB962C8B-B14F-4D97-AF65-F5344CB8AC3E}">
        <p14:creationId xmlns:p14="http://schemas.microsoft.com/office/powerpoint/2010/main" val="90028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טרנספורמציה נתונים</a:t>
            </a:r>
          </a:p>
          <a:p>
            <a:r>
              <a:rPr lang="he-IL" dirty="0" smtClean="0"/>
              <a:t>נורמליזציה (ומדרוג למגוון ספציפי)</a:t>
            </a:r>
          </a:p>
          <a:p>
            <a:r>
              <a:rPr lang="he-IL" dirty="0" smtClean="0"/>
              <a:t>צבירה</a:t>
            </a:r>
          </a:p>
          <a:p>
            <a:endParaRPr lang="he-IL" dirty="0" smtClean="0"/>
          </a:p>
          <a:p>
            <a:endParaRPr lang="he-IL" dirty="0"/>
          </a:p>
        </p:txBody>
      </p:sp>
      <p:sp>
        <p:nvSpPr>
          <p:cNvPr id="4" name="Slide Number Placeholder 3"/>
          <p:cNvSpPr>
            <a:spLocks noGrp="1"/>
          </p:cNvSpPr>
          <p:nvPr>
            <p:ph type="sldNum" sz="quarter" idx="10"/>
          </p:nvPr>
        </p:nvSpPr>
        <p:spPr/>
        <p:txBody>
          <a:bodyPr/>
          <a:lstStyle/>
          <a:p>
            <a:fld id="{684DE5B2-10B4-4411-83D9-3CB4DE84190B}" type="slidenum">
              <a:rPr lang="he-IL" smtClean="0"/>
              <a:t>18</a:t>
            </a:fld>
            <a:endParaRPr lang="he-IL"/>
          </a:p>
        </p:txBody>
      </p:sp>
    </p:spTree>
    <p:extLst>
      <p:ext uri="{BB962C8B-B14F-4D97-AF65-F5344CB8AC3E}">
        <p14:creationId xmlns:p14="http://schemas.microsoft.com/office/powerpoint/2010/main" val="1490804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הפחתת נתונים</a:t>
            </a:r>
          </a:p>
          <a:p>
            <a:r>
              <a:rPr lang="he-IL" dirty="0" smtClean="0"/>
              <a:t>מקבל ייצוג מופחת בהיקפו אלא מייצר זהה או דומות תוצאות אנליטיות</a:t>
            </a:r>
          </a:p>
          <a:p>
            <a:endParaRPr lang="he-IL" dirty="0"/>
          </a:p>
        </p:txBody>
      </p:sp>
      <p:sp>
        <p:nvSpPr>
          <p:cNvPr id="4" name="Slide Number Placeholder 3"/>
          <p:cNvSpPr>
            <a:spLocks noGrp="1"/>
          </p:cNvSpPr>
          <p:nvPr>
            <p:ph type="sldNum" sz="quarter" idx="10"/>
          </p:nvPr>
        </p:nvSpPr>
        <p:spPr/>
        <p:txBody>
          <a:bodyPr/>
          <a:lstStyle/>
          <a:p>
            <a:fld id="{684DE5B2-10B4-4411-83D9-3CB4DE84190B}" type="slidenum">
              <a:rPr lang="he-IL" smtClean="0"/>
              <a:t>19</a:t>
            </a:fld>
            <a:endParaRPr lang="he-IL"/>
          </a:p>
        </p:txBody>
      </p:sp>
    </p:spTree>
    <p:extLst>
      <p:ext uri="{BB962C8B-B14F-4D97-AF65-F5344CB8AC3E}">
        <p14:creationId xmlns:p14="http://schemas.microsoft.com/office/powerpoint/2010/main" val="37862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עם חשיבות מיוחדת, במיוחד עבור נתונים מספריים</a:t>
            </a:r>
          </a:p>
          <a:p>
            <a:r>
              <a:rPr lang="he-IL" dirty="0" smtClean="0"/>
              <a:t>אגרגציה של נתונים, הפחתה ממדית, דחיסת נתונים, הכללה</a:t>
            </a:r>
          </a:p>
          <a:p>
            <a:endParaRPr lang="he-IL" dirty="0"/>
          </a:p>
        </p:txBody>
      </p:sp>
      <p:sp>
        <p:nvSpPr>
          <p:cNvPr id="4" name="Slide Number Placeholder 3"/>
          <p:cNvSpPr>
            <a:spLocks noGrp="1"/>
          </p:cNvSpPr>
          <p:nvPr>
            <p:ph type="sldNum" sz="quarter" idx="10"/>
          </p:nvPr>
        </p:nvSpPr>
        <p:spPr/>
        <p:txBody>
          <a:bodyPr/>
          <a:lstStyle/>
          <a:p>
            <a:fld id="{684DE5B2-10B4-4411-83D9-3CB4DE84190B}" type="slidenum">
              <a:rPr lang="he-IL" smtClean="0"/>
              <a:t>20</a:t>
            </a:fld>
            <a:endParaRPr lang="he-IL"/>
          </a:p>
        </p:txBody>
      </p:sp>
    </p:spTree>
    <p:extLst>
      <p:ext uri="{BB962C8B-B14F-4D97-AF65-F5344CB8AC3E}">
        <p14:creationId xmlns:p14="http://schemas.microsoft.com/office/powerpoint/2010/main" val="2603624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684DE5B2-10B4-4411-83D9-3CB4DE84190B}" type="slidenum">
              <a:rPr lang="he-IL" smtClean="0"/>
              <a:t>23</a:t>
            </a:fld>
            <a:endParaRPr lang="he-IL"/>
          </a:p>
        </p:txBody>
      </p:sp>
    </p:spTree>
    <p:extLst>
      <p:ext uri="{BB962C8B-B14F-4D97-AF65-F5344CB8AC3E}">
        <p14:creationId xmlns:p14="http://schemas.microsoft.com/office/powerpoint/2010/main" val="3500946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 </a:t>
            </a:r>
            <a:r>
              <a:rPr lang="en-US" dirty="0" err="1" smtClean="0"/>
              <a:t>cision</a:t>
            </a:r>
            <a:r>
              <a:rPr lang="en-US" dirty="0" smtClean="0"/>
              <a:t> tree</a:t>
            </a:r>
          </a:p>
        </p:txBody>
      </p:sp>
      <p:sp>
        <p:nvSpPr>
          <p:cNvPr id="4" name="Slide Number Placeholder 3"/>
          <p:cNvSpPr>
            <a:spLocks noGrp="1"/>
          </p:cNvSpPr>
          <p:nvPr>
            <p:ph type="sldNum" sz="quarter" idx="10"/>
          </p:nvPr>
        </p:nvSpPr>
        <p:spPr/>
        <p:txBody>
          <a:bodyPr/>
          <a:lstStyle/>
          <a:p>
            <a:fld id="{684DE5B2-10B4-4411-83D9-3CB4DE84190B}" type="slidenum">
              <a:rPr lang="he-IL" smtClean="0"/>
              <a:t>24</a:t>
            </a:fld>
            <a:endParaRPr lang="he-IL"/>
          </a:p>
        </p:txBody>
      </p:sp>
    </p:spTree>
    <p:extLst>
      <p:ext uri="{BB962C8B-B14F-4D97-AF65-F5344CB8AC3E}">
        <p14:creationId xmlns:p14="http://schemas.microsoft.com/office/powerpoint/2010/main" val="55643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algn="l" rtl="0">
              <a:lnSpc>
                <a:spcPct val="120000"/>
              </a:lnSpc>
              <a:spcBef>
                <a:spcPct val="0"/>
              </a:spcBef>
              <a:buFontTx/>
              <a:buAutoNum type="arabicPeriod"/>
            </a:pPr>
            <a:r>
              <a:rPr lang="en-US" altLang="he-IL" dirty="0" smtClean="0"/>
              <a:t> </a:t>
            </a:r>
            <a:endParaRPr lang="he-IL" dirty="0"/>
          </a:p>
        </p:txBody>
      </p:sp>
      <p:sp>
        <p:nvSpPr>
          <p:cNvPr id="4" name="Slide Number Placeholder 3"/>
          <p:cNvSpPr>
            <a:spLocks noGrp="1"/>
          </p:cNvSpPr>
          <p:nvPr>
            <p:ph type="sldNum" sz="quarter" idx="10"/>
          </p:nvPr>
        </p:nvSpPr>
        <p:spPr/>
        <p:txBody>
          <a:bodyPr/>
          <a:lstStyle/>
          <a:p>
            <a:fld id="{684DE5B2-10B4-4411-83D9-3CB4DE84190B}" type="slidenum">
              <a:rPr lang="he-IL" smtClean="0"/>
              <a:t>25</a:t>
            </a:fld>
            <a:endParaRPr lang="he-IL"/>
          </a:p>
        </p:txBody>
      </p:sp>
    </p:spTree>
    <p:extLst>
      <p:ext uri="{BB962C8B-B14F-4D97-AF65-F5344CB8AC3E}">
        <p14:creationId xmlns:p14="http://schemas.microsoft.com/office/powerpoint/2010/main" val="647329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algn="l" rtl="0">
              <a:lnSpc>
                <a:spcPct val="120000"/>
              </a:lnSpc>
              <a:spcBef>
                <a:spcPct val="0"/>
              </a:spcBef>
              <a:buFontTx/>
              <a:buAutoNum type="arabicPeriod"/>
            </a:pPr>
            <a:r>
              <a:rPr lang="en-US" altLang="he-IL" dirty="0" smtClean="0"/>
              <a:t> </a:t>
            </a:r>
            <a:endParaRPr lang="he-IL" dirty="0"/>
          </a:p>
        </p:txBody>
      </p:sp>
      <p:sp>
        <p:nvSpPr>
          <p:cNvPr id="4" name="Slide Number Placeholder 3"/>
          <p:cNvSpPr>
            <a:spLocks noGrp="1"/>
          </p:cNvSpPr>
          <p:nvPr>
            <p:ph type="sldNum" sz="quarter" idx="10"/>
          </p:nvPr>
        </p:nvSpPr>
        <p:spPr/>
        <p:txBody>
          <a:bodyPr/>
          <a:lstStyle/>
          <a:p>
            <a:fld id="{684DE5B2-10B4-4411-83D9-3CB4DE84190B}" type="slidenum">
              <a:rPr lang="he-IL" smtClean="0"/>
              <a:t>26</a:t>
            </a:fld>
            <a:endParaRPr lang="he-IL"/>
          </a:p>
        </p:txBody>
      </p:sp>
    </p:spTree>
    <p:extLst>
      <p:ext uri="{BB962C8B-B14F-4D97-AF65-F5344CB8AC3E}">
        <p14:creationId xmlns:p14="http://schemas.microsoft.com/office/powerpoint/2010/main" val="389177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aseline="0" dirty="0" smtClean="0"/>
          </a:p>
        </p:txBody>
      </p:sp>
      <p:sp>
        <p:nvSpPr>
          <p:cNvPr id="4" name="Slide Number Placeholder 3"/>
          <p:cNvSpPr>
            <a:spLocks noGrp="1"/>
          </p:cNvSpPr>
          <p:nvPr>
            <p:ph type="sldNum" sz="quarter" idx="10"/>
          </p:nvPr>
        </p:nvSpPr>
        <p:spPr/>
        <p:txBody>
          <a:bodyPr/>
          <a:lstStyle/>
          <a:p>
            <a:fld id="{684DE5B2-10B4-4411-83D9-3CB4DE84190B}" type="slidenum">
              <a:rPr lang="he-IL" smtClean="0"/>
              <a:t>5</a:t>
            </a:fld>
            <a:endParaRPr lang="he-IL"/>
          </a:p>
        </p:txBody>
      </p:sp>
    </p:spTree>
    <p:extLst>
      <p:ext uri="{BB962C8B-B14F-4D97-AF65-F5344CB8AC3E}">
        <p14:creationId xmlns:p14="http://schemas.microsoft.com/office/powerpoint/2010/main" val="1517354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 </a:t>
            </a:r>
            <a:endParaRPr lang="he-IL" dirty="0"/>
          </a:p>
        </p:txBody>
      </p:sp>
      <p:sp>
        <p:nvSpPr>
          <p:cNvPr id="4" name="Slide Number Placeholder 3"/>
          <p:cNvSpPr>
            <a:spLocks noGrp="1"/>
          </p:cNvSpPr>
          <p:nvPr>
            <p:ph type="sldNum" sz="quarter" idx="10"/>
          </p:nvPr>
        </p:nvSpPr>
        <p:spPr/>
        <p:txBody>
          <a:bodyPr/>
          <a:lstStyle/>
          <a:p>
            <a:fld id="{684DE5B2-10B4-4411-83D9-3CB4DE84190B}" type="slidenum">
              <a:rPr lang="he-IL" smtClean="0"/>
              <a:t>27</a:t>
            </a:fld>
            <a:endParaRPr lang="he-IL"/>
          </a:p>
        </p:txBody>
      </p:sp>
    </p:spTree>
    <p:extLst>
      <p:ext uri="{BB962C8B-B14F-4D97-AF65-F5344CB8AC3E}">
        <p14:creationId xmlns:p14="http://schemas.microsoft.com/office/powerpoint/2010/main" val="425501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 </a:t>
            </a:r>
            <a:endParaRPr lang="he-IL" dirty="0"/>
          </a:p>
        </p:txBody>
      </p:sp>
      <p:sp>
        <p:nvSpPr>
          <p:cNvPr id="4" name="Slide Number Placeholder 3"/>
          <p:cNvSpPr>
            <a:spLocks noGrp="1"/>
          </p:cNvSpPr>
          <p:nvPr>
            <p:ph type="sldNum" sz="quarter" idx="10"/>
          </p:nvPr>
        </p:nvSpPr>
        <p:spPr/>
        <p:txBody>
          <a:bodyPr/>
          <a:lstStyle/>
          <a:p>
            <a:fld id="{684DE5B2-10B4-4411-83D9-3CB4DE84190B}" type="slidenum">
              <a:rPr lang="he-IL" smtClean="0"/>
              <a:t>28</a:t>
            </a:fld>
            <a:endParaRPr lang="he-IL"/>
          </a:p>
        </p:txBody>
      </p:sp>
    </p:spTree>
    <p:extLst>
      <p:ext uri="{BB962C8B-B14F-4D97-AF65-F5344CB8AC3E}">
        <p14:creationId xmlns:p14="http://schemas.microsoft.com/office/powerpoint/2010/main" val="2693882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BCE09BA-3C0D-4849-B786-938D6643157F}" type="slidenum">
              <a:rPr lang="en-US" altLang="en-US" sz="1200" smtClean="0"/>
              <a:pPr/>
              <a:t>32</a:t>
            </a:fld>
            <a:endParaRPr lang="en-US" altLang="en-US" sz="12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21763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https://www.youtube.com/watch?v=jcEvIXQRel0</a:t>
            </a:r>
            <a:endParaRPr lang="he-IL" dirty="0" smtClean="0"/>
          </a:p>
          <a:p>
            <a:pPr algn="r" rtl="1"/>
            <a:endParaRPr lang="he-IL" dirty="0" smtClean="0"/>
          </a:p>
          <a:p>
            <a:pPr algn="r" rtl="1"/>
            <a:r>
              <a:rPr lang="he-IL" dirty="0" smtClean="0"/>
              <a:t>ציון תקן (או, ציון תקן </a:t>
            </a:r>
            <a:r>
              <a:rPr lang="en-US" dirty="0" smtClean="0"/>
              <a:t>z) </a:t>
            </a:r>
            <a:r>
              <a:rPr lang="he-IL" dirty="0" smtClean="0"/>
              <a:t>הוא משתנה מקרי נורמלי, אשר מבטא את המרחק של תצפית מן התוחלת במונחי יחידות סטיית תקן. ציון התקן יכול לקבל כל ערך, חיובי או שלילי, כאשר ערך חיובי מצביע על תצפית הגבוהה בערכה המספרי מתוחלת האוכלוסייה, וערך שלילי מצביע על תצפית הנמוכה בערכה המספרי מתוחלת האוכלוסייה. תהליך חישוב ציון התקן נקרא גם תקנון או </a:t>
            </a:r>
            <a:r>
              <a:rPr lang="he-IL" dirty="0" err="1" smtClean="0"/>
              <a:t>נירמול</a:t>
            </a:r>
            <a:r>
              <a:rPr lang="he-IL" dirty="0" smtClean="0"/>
              <a:t>, וציון התקן יקרא גם ערך </a:t>
            </a:r>
            <a:r>
              <a:rPr lang="en-US" dirty="0" smtClean="0"/>
              <a:t>Z, </a:t>
            </a:r>
            <a:r>
              <a:rPr lang="he-IL" dirty="0" smtClean="0"/>
              <a:t>ציון </a:t>
            </a:r>
            <a:r>
              <a:rPr lang="en-US" dirty="0" smtClean="0"/>
              <a:t>Z, </a:t>
            </a:r>
            <a:r>
              <a:rPr lang="he-IL" dirty="0" smtClean="0"/>
              <a:t>או: הציון המתוקנן.</a:t>
            </a:r>
          </a:p>
          <a:p>
            <a:pPr algn="r" rtl="1"/>
            <a:endParaRPr lang="he-IL" dirty="0" smtClean="0"/>
          </a:p>
          <a:p>
            <a:pPr algn="r" rtl="1"/>
            <a:r>
              <a:rPr lang="he-IL" dirty="0" smtClean="0"/>
              <a:t>היתרון בחישוב ציון התקן הוא האפשרות לקבל אומדן למיקום של ערך (וכפועל יוצא- גם להסתברות לקבל ערך זה, או ערך קיצוני ממנו), בהתפלגות נתונה- באופן שאינו תלוי בסולמות מדידה. החיסרון בחישוב זה הוא היישום המוגבל בשימוש אמפירי בו, מכיוון שניתן לחשבו רק כאשר מניחים התפלגות נורמלית של האוכלוסייה, ותוחלת ושונות ידועות באוכלוסייה.</a:t>
            </a:r>
          </a:p>
          <a:p>
            <a:pPr algn="r" rtl="1"/>
            <a:endParaRPr lang="en-US" dirty="0"/>
          </a:p>
        </p:txBody>
      </p:sp>
      <p:sp>
        <p:nvSpPr>
          <p:cNvPr id="4" name="Slide Number Placeholder 3"/>
          <p:cNvSpPr>
            <a:spLocks noGrp="1"/>
          </p:cNvSpPr>
          <p:nvPr>
            <p:ph type="sldNum" sz="quarter" idx="10"/>
          </p:nvPr>
        </p:nvSpPr>
        <p:spPr/>
        <p:txBody>
          <a:bodyPr/>
          <a:lstStyle/>
          <a:p>
            <a:fld id="{A870D749-5C72-4240-997C-1CDB1FD99743}" type="slidenum">
              <a:rPr lang="en-US" smtClean="0"/>
              <a:t>35</a:t>
            </a:fld>
            <a:endParaRPr lang="en-US"/>
          </a:p>
        </p:txBody>
      </p:sp>
    </p:spTree>
    <p:extLst>
      <p:ext uri="{BB962C8B-B14F-4D97-AF65-F5344CB8AC3E}">
        <p14:creationId xmlns:p14="http://schemas.microsoft.com/office/powerpoint/2010/main" val="2183343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944ED476-8051-44CB-8F34-DE130C66F1C8}" type="slidenum">
              <a:rPr lang="en-US" altLang="en-US" sz="1200" smtClean="0"/>
              <a:pPr/>
              <a:t>36</a:t>
            </a:fld>
            <a:endParaRPr lang="en-US" altLang="en-US" sz="120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70606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92C3C42-D608-4A7A-9EC6-8FA959263FBA}" type="slidenum">
              <a:rPr lang="en-US" altLang="en-US" sz="1200" smtClean="0"/>
              <a:pPr/>
              <a:t>37</a:t>
            </a:fld>
            <a:endParaRPr lang="en-US" alt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43199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C185B6-4448-4C5A-8DBB-6E86DEECD5B4}" type="slidenum">
              <a:rPr lang="en-US" altLang="he-IL"/>
              <a:pPr/>
              <a:t>38</a:t>
            </a:fld>
            <a:endParaRPr lang="en-US" altLang="he-IL"/>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pPr algn="r" rtl="1"/>
            <a:endParaRPr lang="he-IL" altLang="he-IL" dirty="0"/>
          </a:p>
        </p:txBody>
      </p:sp>
    </p:spTree>
    <p:extLst>
      <p:ext uri="{BB962C8B-B14F-4D97-AF65-F5344CB8AC3E}">
        <p14:creationId xmlns:p14="http://schemas.microsoft.com/office/powerpoint/2010/main" val="3311329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76A62-90E5-45A0-8CA1-1393BDBF9FBF}" type="slidenum">
              <a:rPr lang="en-US" altLang="he-IL"/>
              <a:pPr/>
              <a:t>39</a:t>
            </a:fld>
            <a:endParaRPr lang="en-US" altLang="he-IL"/>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pPr marL="171450" indent="-171450" algn="r" rtl="1">
              <a:buFont typeface="Arial" panose="020B0604020202020204" pitchFamily="34" charset="0"/>
              <a:buChar char="•"/>
            </a:pPr>
            <a:r>
              <a:rPr lang="en-US" dirty="0" smtClean="0"/>
              <a:t>Discretization: </a:t>
            </a:r>
            <a:r>
              <a:rPr lang="he-IL" dirty="0" smtClean="0"/>
              <a:t> לחלק את הטווח של תכונה רציפה למרווחים לאחר מכן ניתן להשתמש בתוויות </a:t>
            </a:r>
            <a:r>
              <a:rPr lang="he-IL" dirty="0" err="1" smtClean="0"/>
              <a:t>אינטרווליות</a:t>
            </a:r>
            <a:r>
              <a:rPr lang="he-IL" dirty="0" smtClean="0"/>
              <a:t> כדי להחליף ערכי נתונים בפועל</a:t>
            </a:r>
          </a:p>
          <a:p>
            <a:pPr marL="171450" indent="-171450" algn="r" rtl="1">
              <a:buFont typeface="Arial" panose="020B0604020202020204" pitchFamily="34" charset="0"/>
              <a:buChar char="•"/>
            </a:pPr>
            <a:r>
              <a:rPr lang="he-IL" dirty="0" smtClean="0"/>
              <a:t>הקטן את גודל הנתונים על ידי </a:t>
            </a:r>
            <a:r>
              <a:rPr lang="he-IL" dirty="0" err="1" smtClean="0"/>
              <a:t>דיסרטיזציה</a:t>
            </a:r>
            <a:endParaRPr lang="he-IL" dirty="0" smtClean="0"/>
          </a:p>
          <a:p>
            <a:pPr marL="628650" lvl="1" indent="-171450" algn="r" rtl="1">
              <a:buFont typeface="Arial" panose="020B0604020202020204" pitchFamily="34" charset="0"/>
              <a:buChar char="•"/>
            </a:pPr>
            <a:r>
              <a:rPr lang="he-IL" dirty="0" smtClean="0"/>
              <a:t>מפוקח לעומת ללא פיקוח</a:t>
            </a:r>
          </a:p>
          <a:p>
            <a:pPr marL="628650" lvl="1" indent="-171450" algn="r" rtl="1">
              <a:buFont typeface="Arial" panose="020B0604020202020204" pitchFamily="34" charset="0"/>
              <a:buChar char="•"/>
            </a:pPr>
            <a:r>
              <a:rPr lang="he-IL" dirty="0" smtClean="0"/>
              <a:t>פיצול (מלמעלה למטה) לעומת מיזוג (מלמטה למעלה)</a:t>
            </a:r>
          </a:p>
          <a:p>
            <a:pPr marL="628650" lvl="1" indent="-171450" algn="r" rtl="1">
              <a:buFont typeface="Arial" panose="020B0604020202020204" pitchFamily="34" charset="0"/>
              <a:buChar char="•"/>
            </a:pPr>
            <a:r>
              <a:rPr lang="en-US" dirty="0" smtClean="0"/>
              <a:t>Discretization </a:t>
            </a:r>
            <a:r>
              <a:rPr lang="he-IL" dirty="0" smtClean="0"/>
              <a:t>יכול להתבצע רקורסיבית על תכונה</a:t>
            </a:r>
          </a:p>
          <a:p>
            <a:pPr marL="171450" indent="-171450" algn="r" rtl="1">
              <a:buFont typeface="Arial" panose="020B0604020202020204" pitchFamily="34" charset="0"/>
              <a:buChar char="•"/>
            </a:pPr>
            <a:r>
              <a:rPr lang="he-IL" dirty="0" smtClean="0"/>
              <a:t>הכנה  לניתוח נוסף, למשל סיווג</a:t>
            </a:r>
            <a:endParaRPr lang="en-US" dirty="0" smtClean="0"/>
          </a:p>
          <a:p>
            <a:pPr marL="171450" indent="-171450" algn="r" rtl="1">
              <a:buFont typeface="Arial" panose="020B0604020202020204" pitchFamily="34" charset="0"/>
              <a:buChar char="•"/>
            </a:pPr>
            <a:r>
              <a:rPr lang="he-IL" dirty="0" smtClean="0"/>
              <a:t>אלגוריתמי סיווג מסוימים מקבלים מאפיינים קטגוריים בלבד.</a:t>
            </a:r>
          </a:p>
          <a:p>
            <a:pPr marL="171450" indent="-171450" algn="r" rtl="1">
              <a:buFont typeface="Arial" panose="020B0604020202020204" pitchFamily="34" charset="0"/>
              <a:buChar char="•"/>
            </a:pPr>
            <a:r>
              <a:rPr lang="he-IL" dirty="0" smtClean="0"/>
              <a:t>הקטן את גודל הנתונים על ידי </a:t>
            </a:r>
            <a:r>
              <a:rPr lang="he-IL" dirty="0" err="1" smtClean="0"/>
              <a:t>דיסרטיזציה</a:t>
            </a:r>
            <a:endParaRPr lang="he-IL" dirty="0" smtClean="0"/>
          </a:p>
          <a:p>
            <a:pPr marL="171450" indent="-171450" algn="r" rtl="1">
              <a:buFont typeface="Arial" panose="020B0604020202020204" pitchFamily="34" charset="0"/>
              <a:buChar char="•"/>
            </a:pPr>
            <a:endParaRPr lang="en-US" dirty="0" smtClean="0"/>
          </a:p>
        </p:txBody>
      </p:sp>
    </p:spTree>
    <p:extLst>
      <p:ext uri="{BB962C8B-B14F-4D97-AF65-F5344CB8AC3E}">
        <p14:creationId xmlns:p14="http://schemas.microsoft.com/office/powerpoint/2010/main" val="1607268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נתונים קטגוריים: אין סדר בין ערכים</a:t>
            </a:r>
          </a:p>
          <a:p>
            <a:r>
              <a:rPr lang="he-IL" dirty="0" smtClean="0"/>
              <a:t>מפרט של הזמנה חלקית של תכונות במפורש ברמת הסכימה על ידי משתמשים או מומחים</a:t>
            </a:r>
          </a:p>
          <a:p>
            <a:r>
              <a:rPr lang="he-IL" dirty="0" smtClean="0"/>
              <a:t>מפרט של חלק בהיררכיה על ידי קיבוץ נתונים מפורש</a:t>
            </a:r>
          </a:p>
          <a:p>
            <a:r>
              <a:rPr lang="he-IL" dirty="0" smtClean="0"/>
              <a:t>מפרט של קבוצה של תכונות, אך לא של ההוראה החלקית שלהם</a:t>
            </a:r>
          </a:p>
          <a:p>
            <a:r>
              <a:rPr lang="he-IL" dirty="0" smtClean="0"/>
              <a:t>מפרט של קבוצה חלקית בלבד של תכונות</a:t>
            </a:r>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40</a:t>
            </a:fld>
            <a:endParaRPr lang="he-IL"/>
          </a:p>
        </p:txBody>
      </p:sp>
    </p:spTree>
    <p:extLst>
      <p:ext uri="{BB962C8B-B14F-4D97-AF65-F5344CB8AC3E}">
        <p14:creationId xmlns:p14="http://schemas.microsoft.com/office/powerpoint/2010/main" val="3583987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200" kern="1200" dirty="0" smtClean="0">
                <a:solidFill>
                  <a:schemeClr val="tx1"/>
                </a:solidFill>
                <a:effectLst/>
                <a:latin typeface="+mn-lt"/>
                <a:ea typeface="+mn-ea"/>
                <a:cs typeface="+mn-cs"/>
              </a:rPr>
              <a:t>שתי שיטות </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רוחב שווה – כל אינטרוולאל יש לו אותו רוחב – חסם עליון פחות חסם תתון חלקי אינטרוולים </a:t>
            </a:r>
            <a:endParaRPr lang="en-US" sz="1200" kern="1200" dirty="0" smtClean="0">
              <a:solidFill>
                <a:schemeClr val="tx1"/>
              </a:solidFill>
              <a:effectLst/>
              <a:latin typeface="+mn-lt"/>
              <a:ea typeface="+mn-ea"/>
              <a:cs typeface="+mn-cs"/>
            </a:endParaRPr>
          </a:p>
          <a:p>
            <a:pPr lvl="1" rtl="1"/>
            <a:r>
              <a:rPr lang="he-IL" sz="1200" kern="1200" dirty="0" smtClean="0">
                <a:solidFill>
                  <a:schemeClr val="tx1"/>
                </a:solidFill>
                <a:effectLst/>
                <a:latin typeface="+mn-lt"/>
                <a:ea typeface="+mn-ea"/>
                <a:cs typeface="+mn-cs"/>
              </a:rPr>
              <a:t>יתרונות</a:t>
            </a:r>
            <a:endParaRPr lang="en-US" sz="1200" kern="1200" dirty="0" smtClean="0">
              <a:solidFill>
                <a:schemeClr val="tx1"/>
              </a:solidFill>
              <a:effectLst/>
              <a:latin typeface="+mn-lt"/>
              <a:ea typeface="+mn-ea"/>
              <a:cs typeface="+mn-cs"/>
            </a:endParaRPr>
          </a:p>
          <a:p>
            <a:pPr lvl="2" rtl="1"/>
            <a:r>
              <a:rPr lang="he-IL" sz="1200" kern="1200" dirty="0" smtClean="0">
                <a:solidFill>
                  <a:schemeClr val="tx1"/>
                </a:solidFill>
                <a:effectLst/>
                <a:latin typeface="+mn-lt"/>
                <a:ea typeface="+mn-ea"/>
                <a:cs typeface="+mn-cs"/>
              </a:rPr>
              <a:t>קל מאד לטפל ולייצר (הטווח בחלוקה ל</a:t>
            </a:r>
            <a:r>
              <a:rPr lang="en-US" sz="1200" kern="1200" dirty="0" smtClean="0">
                <a:solidFill>
                  <a:schemeClr val="tx1"/>
                </a:solidFill>
                <a:effectLst/>
                <a:latin typeface="+mn-lt"/>
                <a:ea typeface="+mn-ea"/>
                <a:cs typeface="+mn-cs"/>
              </a:rPr>
              <a:t>X</a:t>
            </a:r>
            <a:r>
              <a:rPr lang="he-IL" sz="1200" kern="1200" dirty="0" smtClean="0">
                <a:solidFill>
                  <a:schemeClr val="tx1"/>
                </a:solidFill>
                <a:effectLst/>
                <a:latin typeface="+mn-lt"/>
                <a:ea typeface="+mn-ea"/>
                <a:cs typeface="+mn-cs"/>
              </a:rPr>
              <a:t> אינטרוולים)</a:t>
            </a:r>
            <a:endParaRPr lang="en-US" sz="1200" kern="1200" dirty="0" smtClean="0">
              <a:solidFill>
                <a:schemeClr val="tx1"/>
              </a:solidFill>
              <a:effectLst/>
              <a:latin typeface="+mn-lt"/>
              <a:ea typeface="+mn-ea"/>
              <a:cs typeface="+mn-cs"/>
            </a:endParaRPr>
          </a:p>
          <a:p>
            <a:pPr lvl="1" rtl="1"/>
            <a:r>
              <a:rPr lang="he-IL" sz="1200" kern="1200" dirty="0" smtClean="0">
                <a:solidFill>
                  <a:schemeClr val="tx1"/>
                </a:solidFill>
                <a:effectLst/>
                <a:latin typeface="+mn-lt"/>
                <a:ea typeface="+mn-ea"/>
                <a:cs typeface="+mn-cs"/>
              </a:rPr>
              <a:t>חסרונות </a:t>
            </a:r>
            <a:endParaRPr lang="en-US" sz="1200" kern="1200" dirty="0" smtClean="0">
              <a:solidFill>
                <a:schemeClr val="tx1"/>
              </a:solidFill>
              <a:effectLst/>
              <a:latin typeface="+mn-lt"/>
              <a:ea typeface="+mn-ea"/>
              <a:cs typeface="+mn-cs"/>
            </a:endParaRPr>
          </a:p>
          <a:p>
            <a:pPr lvl="2" rtl="1"/>
            <a:r>
              <a:rPr lang="he-IL" sz="1200" kern="1200" dirty="0" smtClean="0">
                <a:solidFill>
                  <a:schemeClr val="tx1"/>
                </a:solidFill>
                <a:effectLst/>
                <a:latin typeface="+mn-lt"/>
                <a:ea typeface="+mn-ea"/>
                <a:cs typeface="+mn-cs"/>
              </a:rPr>
              <a:t>ערכים חריגים ישפיעו על הטווח </a:t>
            </a:r>
            <a:endParaRPr lang="en-US" sz="1200" kern="1200" dirty="0" smtClean="0">
              <a:solidFill>
                <a:schemeClr val="tx1"/>
              </a:solidFill>
              <a:effectLst/>
              <a:latin typeface="+mn-lt"/>
              <a:ea typeface="+mn-ea"/>
              <a:cs typeface="+mn-cs"/>
            </a:endParaRPr>
          </a:p>
          <a:p>
            <a:pPr lvl="2" rtl="1"/>
            <a:r>
              <a:rPr lang="he-IL" sz="1200" kern="1200" dirty="0" smtClean="0">
                <a:solidFill>
                  <a:schemeClr val="tx1"/>
                </a:solidFill>
                <a:effectLst/>
                <a:latin typeface="+mn-lt"/>
                <a:ea typeface="+mn-ea"/>
                <a:cs typeface="+mn-cs"/>
              </a:rPr>
              <a:t>התפלגויות לא אחידות ישפיעו אינטוולים עם מעט תצפיות מול כאילו עם המון תצפיות </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עומק שווה - בכל אינטרוול מספר שווה פחות או יותר של תצפיות , </a:t>
            </a:r>
            <a:endParaRPr lang="en-US" sz="1200" kern="1200" dirty="0" smtClean="0">
              <a:solidFill>
                <a:schemeClr val="tx1"/>
              </a:solidFill>
              <a:effectLst/>
              <a:latin typeface="+mn-lt"/>
              <a:ea typeface="+mn-ea"/>
              <a:cs typeface="+mn-cs"/>
            </a:endParaRPr>
          </a:p>
          <a:p>
            <a:pPr lvl="1" rtl="1"/>
            <a:r>
              <a:rPr lang="he-IL" sz="1200" kern="1200" dirty="0" smtClean="0">
                <a:solidFill>
                  <a:schemeClr val="tx1"/>
                </a:solidFill>
                <a:effectLst/>
                <a:latin typeface="+mn-lt"/>
                <a:ea typeface="+mn-ea"/>
                <a:cs typeface="+mn-cs"/>
              </a:rPr>
              <a:t>יתרונות</a:t>
            </a:r>
            <a:endParaRPr lang="en-US" sz="1200" kern="1200" dirty="0" smtClean="0">
              <a:solidFill>
                <a:schemeClr val="tx1"/>
              </a:solidFill>
              <a:effectLst/>
              <a:latin typeface="+mn-lt"/>
              <a:ea typeface="+mn-ea"/>
              <a:cs typeface="+mn-cs"/>
            </a:endParaRPr>
          </a:p>
          <a:p>
            <a:pPr lvl="2" rtl="1"/>
            <a:r>
              <a:rPr lang="he-IL" sz="1200" kern="1200" dirty="0" smtClean="0">
                <a:solidFill>
                  <a:schemeClr val="tx1"/>
                </a:solidFill>
                <a:effectLst/>
                <a:latin typeface="+mn-lt"/>
                <a:ea typeface="+mn-ea"/>
                <a:cs typeface="+mn-cs"/>
              </a:rPr>
              <a:t>חלוקה טובה עבור משתנים שהתפלגות שלהם לא אחידה </a:t>
            </a:r>
            <a:endParaRPr lang="en-US" sz="1200" kern="1200" dirty="0" smtClean="0">
              <a:solidFill>
                <a:schemeClr val="tx1"/>
              </a:solidFill>
              <a:effectLst/>
              <a:latin typeface="+mn-lt"/>
              <a:ea typeface="+mn-ea"/>
              <a:cs typeface="+mn-cs"/>
            </a:endParaRPr>
          </a:p>
          <a:p>
            <a:pPr lvl="1" rtl="1"/>
            <a:r>
              <a:rPr lang="he-IL" sz="1200" kern="1200" dirty="0" smtClean="0">
                <a:solidFill>
                  <a:schemeClr val="tx1"/>
                </a:solidFill>
                <a:effectLst/>
                <a:latin typeface="+mn-lt"/>
                <a:ea typeface="+mn-ea"/>
                <a:cs typeface="+mn-cs"/>
              </a:rPr>
              <a:t>חסרונות</a:t>
            </a:r>
            <a:endParaRPr lang="en-US" sz="1200" kern="1200" dirty="0" smtClean="0">
              <a:solidFill>
                <a:schemeClr val="tx1"/>
              </a:solidFill>
              <a:effectLst/>
              <a:latin typeface="+mn-lt"/>
              <a:ea typeface="+mn-ea"/>
              <a:cs typeface="+mn-cs"/>
            </a:endParaRPr>
          </a:p>
          <a:p>
            <a:pPr lvl="2" rtl="1"/>
            <a:r>
              <a:rPr lang="he-IL" sz="1200" kern="1200" dirty="0" smtClean="0">
                <a:solidFill>
                  <a:schemeClr val="tx1"/>
                </a:solidFill>
                <a:effectLst/>
                <a:latin typeface="+mn-lt"/>
                <a:ea typeface="+mn-ea"/>
                <a:cs typeface="+mn-cs"/>
              </a:rPr>
              <a:t>קשה לעבוד עם רוחב לא אחיד </a:t>
            </a:r>
            <a:endParaRPr lang="en-US" sz="1200" kern="1200" dirty="0" smtClean="0">
              <a:solidFill>
                <a:schemeClr val="tx1"/>
              </a:solidFill>
              <a:effectLst/>
              <a:latin typeface="+mn-lt"/>
              <a:ea typeface="+mn-ea"/>
              <a:cs typeface="+mn-cs"/>
            </a:endParaRPr>
          </a:p>
          <a:p>
            <a:pPr lvl="2" rtl="1"/>
            <a:r>
              <a:rPr lang="he-IL" sz="1200" kern="1200" dirty="0" smtClean="0">
                <a:solidFill>
                  <a:schemeClr val="tx1"/>
                </a:solidFill>
                <a:effectLst/>
                <a:latin typeface="+mn-lt"/>
                <a:ea typeface="+mn-ea"/>
                <a:cs typeface="+mn-cs"/>
              </a:rPr>
              <a:t>קשה לחלק לאינטוולים בעלי שכיחות שווה במידה ומדובר במשתנים קטגוריים (לכל קטגוריה שכיחות שונה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דוגמא</a:t>
            </a:r>
            <a:endParaRPr lang="en-US" sz="1200" kern="1200" dirty="0" smtClean="0">
              <a:solidFill>
                <a:schemeClr val="tx1"/>
              </a:solidFill>
              <a:effectLst/>
              <a:latin typeface="+mn-lt"/>
              <a:ea typeface="+mn-ea"/>
              <a:cs typeface="+mn-cs"/>
            </a:endParaRPr>
          </a:p>
          <a:p>
            <a:pPr rtl="1"/>
            <a:r>
              <a:rPr lang="en-US" sz="1200" kern="1200" dirty="0" smtClean="0">
                <a:solidFill>
                  <a:schemeClr val="tx1"/>
                </a:solidFill>
                <a:effectLst/>
                <a:latin typeface="+mn-lt"/>
                <a:ea typeface="+mn-ea"/>
                <a:cs typeface="+mn-cs"/>
              </a:rPr>
              <a:t> </a:t>
            </a:r>
          </a:p>
          <a:p>
            <a:pPr rtl="1"/>
            <a:r>
              <a:rPr lang="en-US" sz="1200" kern="1200" dirty="0" smtClean="0">
                <a:solidFill>
                  <a:schemeClr val="tx1"/>
                </a:solidFill>
                <a:effectLst/>
                <a:latin typeface="+mn-lt"/>
                <a:ea typeface="+mn-ea"/>
                <a:cs typeface="+mn-cs"/>
              </a:rPr>
              <a:t> </a:t>
            </a:r>
          </a:p>
          <a:p>
            <a:pPr rtl="1"/>
            <a:r>
              <a:rPr lang="he-IL" sz="1200" kern="1200" dirty="0" smtClean="0">
                <a:solidFill>
                  <a:schemeClr val="tx1"/>
                </a:solidFill>
                <a:effectLst/>
                <a:latin typeface="+mn-lt"/>
                <a:ea typeface="+mn-ea"/>
                <a:cs typeface="+mn-cs"/>
              </a:rPr>
              <a:t>נתונים תלויי זמן </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נתונים שמגיעים על ציר זמן וניתוח שלהם </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בד"כ הנתונים מגיעים באינטרולים קבועים (סוף יום , תחילת יום .... )</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סדרה של נתונים תלויי זמן יכולה לנבא / לנתח – מחזור /מגמה  /עונתיות / רעש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בעיות סיווג וחיזוי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בעיית סיווג – אנחנו מעוננינים לנבא משתנים קטגורים  - קטגורים עם כמה ערכים או בינארי (אישור הרשמה לעומת קוד מדינה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בעיות חיזוי – ננסה לנבא ערכים של משתנים רציפים (ציון של סטודנט, שער של מנייה , שער של מטבע וכו')</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בעיות סיווג – אישור של אשראי , ההחלטה היא ביאנרית (או שמאשרים אשראי או שלא) בבעיות של שיווק ממוקד / דיור ישיר או שלקוח קונה מוצר מסויים או שהוא לא מעוניין)</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בעיות זיהוי זיופים היא בעיית סיווג (האם פעולה היא חוקית או לא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בעיות חיזוי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גובה עמלה של חברת ביטוח (תוחלת חיים , ביטוח רכב, רעידות אדמה)</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קבלה לאוניברסיטה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תהליך סיווג מורכב משני שלבים </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מודל – לפי סיווגים הידועים מראש שימוש בתצפיות אמון / דוגמת אמון כל דוגמא כזוה שייכת לסיווג ידוע – מאגר האמון</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יש צורות שונות לייצר מודל של סיווג – חוקי סיווג עצי החלטה או נוסחאות מתמטיות </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אובייקטים לא ידועים או ארועים שאמורים להתקיים בעתיד , טרזקציות חוקיות לעומת בלתי חוקיות </a:t>
            </a:r>
            <a:endParaRPr lang="en-US" sz="1200" kern="1200" dirty="0" smtClean="0">
              <a:solidFill>
                <a:schemeClr val="tx1"/>
              </a:solidFill>
              <a:effectLst/>
              <a:latin typeface="+mn-lt"/>
              <a:ea typeface="+mn-ea"/>
              <a:cs typeface="+mn-cs"/>
            </a:endParaRPr>
          </a:p>
          <a:p>
            <a:pPr lvl="1" rtl="1"/>
            <a:r>
              <a:rPr lang="he-IL" sz="1200" kern="1200" dirty="0" smtClean="0">
                <a:solidFill>
                  <a:schemeClr val="tx1"/>
                </a:solidFill>
                <a:effectLst/>
                <a:latin typeface="+mn-lt"/>
                <a:ea typeface="+mn-ea"/>
                <a:cs typeface="+mn-cs"/>
              </a:rPr>
              <a:t>חוק הרוב – לפי המודל הזה ננהג לפי הרוב (רק ב10 אחוז מהימים לא יהיה גשם אז אפשר לחזות כי אין גשם) </a:t>
            </a:r>
            <a:endParaRPr lang="en-US" sz="1200" kern="1200" dirty="0" smtClean="0">
              <a:solidFill>
                <a:schemeClr val="tx1"/>
              </a:solidFill>
              <a:effectLst/>
              <a:latin typeface="+mn-lt"/>
              <a:ea typeface="+mn-ea"/>
              <a:cs typeface="+mn-cs"/>
            </a:endParaRPr>
          </a:p>
          <a:p>
            <a:pPr lvl="1" rtl="1"/>
            <a:r>
              <a:rPr lang="he-IL" sz="1200" kern="1200" dirty="0" smtClean="0">
                <a:solidFill>
                  <a:schemeClr val="tx1"/>
                </a:solidFill>
                <a:effectLst/>
                <a:latin typeface="+mn-lt"/>
                <a:ea typeface="+mn-ea"/>
                <a:cs typeface="+mn-cs"/>
              </a:rPr>
              <a:t>ננסה להבין אחוזי הצלחה בחיזוי </a:t>
            </a:r>
            <a:endParaRPr lang="en-US" sz="1200" kern="1200" dirty="0" smtClean="0">
              <a:solidFill>
                <a:schemeClr val="tx1"/>
              </a:solidFill>
              <a:effectLst/>
              <a:latin typeface="+mn-lt"/>
              <a:ea typeface="+mn-ea"/>
              <a:cs typeface="+mn-cs"/>
            </a:endParaRPr>
          </a:p>
          <a:p>
            <a:pPr lvl="0" rtl="0"/>
            <a:r>
              <a:rPr lang="en-US" sz="1200" kern="1200" dirty="0" smtClean="0">
                <a:solidFill>
                  <a:schemeClr val="tx1"/>
                </a:solidFill>
                <a:effectLst/>
                <a:latin typeface="+mn-lt"/>
                <a:ea typeface="+mn-ea"/>
                <a:cs typeface="+mn-cs"/>
              </a:rPr>
              <a:t>Training Set –</a:t>
            </a:r>
            <a:r>
              <a:rPr lang="he-IL" sz="1200" kern="1200" dirty="0" smtClean="0">
                <a:solidFill>
                  <a:schemeClr val="tx1"/>
                </a:solidFill>
                <a:effectLst/>
                <a:latin typeface="+mn-lt"/>
                <a:ea typeface="+mn-ea"/>
                <a:cs typeface="+mn-cs"/>
              </a:rPr>
              <a:t> קבוצת האימון ידועה  משתשמים בהם לבניית המודל </a:t>
            </a:r>
            <a:endParaRPr lang="en-US" sz="1200" kern="1200" dirty="0" smtClean="0">
              <a:solidFill>
                <a:schemeClr val="tx1"/>
              </a:solidFill>
              <a:effectLst/>
              <a:latin typeface="+mn-lt"/>
              <a:ea typeface="+mn-ea"/>
              <a:cs typeface="+mn-cs"/>
            </a:endParaRPr>
          </a:p>
          <a:p>
            <a:pPr lvl="0" rtl="0"/>
            <a:r>
              <a:rPr lang="en-US" sz="1200" kern="1200" dirty="0" smtClean="0">
                <a:solidFill>
                  <a:schemeClr val="tx1"/>
                </a:solidFill>
                <a:effectLst/>
                <a:latin typeface="+mn-lt"/>
                <a:ea typeface="+mn-ea"/>
                <a:cs typeface="+mn-cs"/>
              </a:rPr>
              <a:t>Test Set – </a:t>
            </a:r>
            <a:r>
              <a:rPr lang="he-IL" sz="1200" kern="1200" dirty="0" smtClean="0">
                <a:solidFill>
                  <a:schemeClr val="tx1"/>
                </a:solidFill>
                <a:effectLst/>
                <a:latin typeface="+mn-lt"/>
                <a:ea typeface="+mn-ea"/>
                <a:cs typeface="+mn-cs"/>
              </a:rPr>
              <a:t>מקביל לקבוצת האימון מבחינת ידע ונשתמש בה לבחינת התוצרים (בד"כ לא נדע את החלוקה בינהן בדיוק) </a:t>
            </a:r>
            <a:endParaRPr lang="en-US" sz="1200" kern="1200" dirty="0" smtClean="0">
              <a:solidFill>
                <a:schemeClr val="tx1"/>
              </a:solidFill>
              <a:effectLst/>
              <a:latin typeface="+mn-lt"/>
              <a:ea typeface="+mn-ea"/>
              <a:cs typeface="+mn-cs"/>
            </a:endParaRPr>
          </a:p>
          <a:p>
            <a:pPr lvl="0" rtl="0"/>
            <a:r>
              <a:rPr lang="en-US" sz="1200" kern="1200" dirty="0" smtClean="0">
                <a:solidFill>
                  <a:schemeClr val="tx1"/>
                </a:solidFill>
                <a:effectLst/>
                <a:latin typeface="+mn-lt"/>
                <a:ea typeface="+mn-ea"/>
                <a:cs typeface="+mn-cs"/>
              </a:rPr>
              <a:t>Score Set –</a:t>
            </a:r>
            <a:r>
              <a:rPr lang="he-IL" sz="1200" kern="1200" dirty="0" smtClean="0">
                <a:solidFill>
                  <a:schemeClr val="tx1"/>
                </a:solidFill>
                <a:effectLst/>
                <a:latin typeface="+mn-lt"/>
                <a:ea typeface="+mn-ea"/>
                <a:cs typeface="+mn-cs"/>
              </a:rPr>
              <a:t>תצפיות שאנחנו לא יודעים את התכונות שלהם מראש ואנחנו ננסה לחזות את העתיד ולסווג את התצפיות הללו</a:t>
            </a:r>
            <a:endParaRPr lang="en-US" sz="1200" kern="1200" dirty="0" smtClean="0">
              <a:solidFill>
                <a:schemeClr val="tx1"/>
              </a:solidFill>
              <a:effectLst/>
              <a:latin typeface="+mn-lt"/>
              <a:ea typeface="+mn-ea"/>
              <a:cs typeface="+mn-cs"/>
            </a:endParaRPr>
          </a:p>
          <a:p>
            <a:pPr rtl="0"/>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דוגמא חברי סגל </a:t>
            </a:r>
            <a:endParaRPr lang="en-US" sz="1200" kern="1200" dirty="0" smtClean="0">
              <a:solidFill>
                <a:schemeClr val="tx1"/>
              </a:solidFill>
              <a:effectLst/>
              <a:latin typeface="+mn-lt"/>
              <a:ea typeface="+mn-ea"/>
              <a:cs typeface="+mn-cs"/>
            </a:endParaRPr>
          </a:p>
          <a:p>
            <a:endParaRPr lang="he-IL" dirty="0"/>
          </a:p>
        </p:txBody>
      </p:sp>
      <p:sp>
        <p:nvSpPr>
          <p:cNvPr id="4" name="Slide Number Placeholder 3"/>
          <p:cNvSpPr>
            <a:spLocks noGrp="1"/>
          </p:cNvSpPr>
          <p:nvPr>
            <p:ph type="sldNum" sz="quarter" idx="10"/>
          </p:nvPr>
        </p:nvSpPr>
        <p:spPr/>
        <p:txBody>
          <a:bodyPr/>
          <a:lstStyle/>
          <a:p>
            <a:fld id="{684DE5B2-10B4-4411-83D9-3CB4DE84190B}" type="slidenum">
              <a:rPr lang="he-IL" smtClean="0"/>
              <a:t>42</a:t>
            </a:fld>
            <a:endParaRPr lang="he-IL"/>
          </a:p>
        </p:txBody>
      </p:sp>
    </p:spTree>
    <p:extLst>
      <p:ext uri="{BB962C8B-B14F-4D97-AF65-F5344CB8AC3E}">
        <p14:creationId xmlns:p14="http://schemas.microsoft.com/office/powerpoint/2010/main" val="415669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684DE5B2-10B4-4411-83D9-3CB4DE84190B}" type="slidenum">
              <a:rPr lang="he-IL" smtClean="0"/>
              <a:t>6</a:t>
            </a:fld>
            <a:endParaRPr lang="he-IL"/>
          </a:p>
        </p:txBody>
      </p:sp>
    </p:spTree>
    <p:extLst>
      <p:ext uri="{BB962C8B-B14F-4D97-AF65-F5344CB8AC3E}">
        <p14:creationId xmlns:p14="http://schemas.microsoft.com/office/powerpoint/2010/main" val="993399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מחיצת שולי רוחב (מרחק):</a:t>
            </a:r>
          </a:p>
          <a:p>
            <a:r>
              <a:rPr lang="he-IL" dirty="0" smtClean="0"/>
              <a:t>הוא מחלק את הטווח למרווחים </a:t>
            </a:r>
            <a:r>
              <a:rPr lang="en-US" dirty="0" smtClean="0"/>
              <a:t>N </a:t>
            </a:r>
            <a:r>
              <a:rPr lang="he-IL" dirty="0" smtClean="0"/>
              <a:t>בגודל שווה: רשת אחידה</a:t>
            </a:r>
          </a:p>
          <a:p>
            <a:r>
              <a:rPr lang="he-IL" dirty="0" smtClean="0"/>
              <a:t>אם </a:t>
            </a:r>
            <a:r>
              <a:rPr lang="en-US" dirty="0" smtClean="0"/>
              <a:t>A </a:t>
            </a:r>
            <a:r>
              <a:rPr lang="he-IL" dirty="0" smtClean="0"/>
              <a:t>ו- </a:t>
            </a:r>
            <a:r>
              <a:rPr lang="en-US" dirty="0" smtClean="0"/>
              <a:t>B </a:t>
            </a:r>
            <a:r>
              <a:rPr lang="he-IL" dirty="0" smtClean="0"/>
              <a:t>הם הערכים הנמוכים ביותר והנמוכים ביותר של התכונה, רוחב המרווחים יהיה: </a:t>
            </a:r>
            <a:r>
              <a:rPr lang="en-US" dirty="0" smtClean="0"/>
              <a:t>W = (B-A) / N.</a:t>
            </a:r>
          </a:p>
          <a:p>
            <a:r>
              <a:rPr lang="he-IL" dirty="0" smtClean="0"/>
              <a:t>הכי פשוט</a:t>
            </a:r>
          </a:p>
          <a:p>
            <a:r>
              <a:rPr lang="he-IL" dirty="0" smtClean="0"/>
              <a:t>אבל חריגים עשויים לשלוט במצגת</a:t>
            </a:r>
          </a:p>
          <a:p>
            <a:r>
              <a:rPr lang="he-IL" dirty="0" smtClean="0"/>
              <a:t>נתונים מוטים אינם מטופלים היטב.</a:t>
            </a:r>
          </a:p>
          <a:p>
            <a:r>
              <a:rPr lang="he-IL" dirty="0" smtClean="0"/>
              <a:t>מחיצת עומק שווה (תדר):</a:t>
            </a:r>
          </a:p>
          <a:p>
            <a:r>
              <a:rPr lang="he-IL" dirty="0" smtClean="0"/>
              <a:t>הוא מחלק את הטווח למרווחים </a:t>
            </a:r>
            <a:r>
              <a:rPr lang="en-US" dirty="0" smtClean="0"/>
              <a:t>N, </a:t>
            </a:r>
            <a:r>
              <a:rPr lang="he-IL" dirty="0" smtClean="0"/>
              <a:t>שכל אחד מהם מכיל מספר זהה של דוגמאות</a:t>
            </a:r>
          </a:p>
          <a:p>
            <a:r>
              <a:rPr lang="he-IL" dirty="0" smtClean="0"/>
              <a:t>נתונים טובים קנה המידה</a:t>
            </a:r>
          </a:p>
          <a:p>
            <a:r>
              <a:rPr lang="he-IL" dirty="0" smtClean="0"/>
              <a:t>ניהול תכונות קטגורי יכול להיות מסובך.</a:t>
            </a:r>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43</a:t>
            </a:fld>
            <a:endParaRPr lang="he-IL"/>
          </a:p>
        </p:txBody>
      </p:sp>
    </p:spTree>
    <p:extLst>
      <p:ext uri="{BB962C8B-B14F-4D97-AF65-F5344CB8AC3E}">
        <p14:creationId xmlns:p14="http://schemas.microsoft.com/office/powerpoint/2010/main" val="3000614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96E946-71CC-4210-8EBF-FAD2B7E920F1}" type="slidenum">
              <a:rPr lang="en-US" altLang="he-IL"/>
              <a:pPr/>
              <a:t>44</a:t>
            </a:fld>
            <a:endParaRPr lang="en-US" altLang="he-IL"/>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he-IL" altLang="he-IL"/>
          </a:p>
        </p:txBody>
      </p:sp>
    </p:spTree>
    <p:extLst>
      <p:ext uri="{BB962C8B-B14F-4D97-AF65-F5344CB8AC3E}">
        <p14:creationId xmlns:p14="http://schemas.microsoft.com/office/powerpoint/2010/main" val="2366111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F7FD32-8E4E-4D4D-93D7-9034FB0DFDCB}" type="slidenum">
              <a:rPr lang="en-US" altLang="he-IL"/>
              <a:pPr/>
              <a:t>46</a:t>
            </a:fld>
            <a:endParaRPr lang="en-US" altLang="he-IL"/>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he-IL" altLang="he-IL"/>
          </a:p>
        </p:txBody>
      </p:sp>
    </p:spTree>
    <p:extLst>
      <p:ext uri="{BB962C8B-B14F-4D97-AF65-F5344CB8AC3E}">
        <p14:creationId xmlns:p14="http://schemas.microsoft.com/office/powerpoint/2010/main" val="2025696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7E966C-874D-4FBE-AF6F-EAE36E168F73}" type="slidenum">
              <a:rPr lang="en-US" altLang="he-IL"/>
              <a:pPr/>
              <a:t>47</a:t>
            </a:fld>
            <a:endParaRPr lang="en-US" altLang="he-IL"/>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he-IL" altLang="he-IL"/>
          </a:p>
        </p:txBody>
      </p:sp>
    </p:spTree>
    <p:extLst>
      <p:ext uri="{BB962C8B-B14F-4D97-AF65-F5344CB8AC3E}">
        <p14:creationId xmlns:p14="http://schemas.microsoft.com/office/powerpoint/2010/main" val="33608830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648DE-4B52-4D36-832D-B6DA07738C10}" type="slidenum">
              <a:rPr lang="en-US" altLang="he-IL"/>
              <a:pPr/>
              <a:t>48</a:t>
            </a:fld>
            <a:endParaRPr lang="en-US" altLang="he-IL"/>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he-IL" altLang="he-IL"/>
          </a:p>
        </p:txBody>
      </p:sp>
    </p:spTree>
    <p:extLst>
      <p:ext uri="{BB962C8B-B14F-4D97-AF65-F5344CB8AC3E}">
        <p14:creationId xmlns:p14="http://schemas.microsoft.com/office/powerpoint/2010/main" val="3129073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A00AC-3A12-4140-BC41-8301148AAB8A}" type="slidenum">
              <a:rPr lang="en-US" altLang="he-IL"/>
              <a:pPr/>
              <a:t>49</a:t>
            </a:fld>
            <a:endParaRPr lang="en-US" altLang="he-IL"/>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he-IL" altLang="he-IL"/>
          </a:p>
        </p:txBody>
      </p:sp>
    </p:spTree>
    <p:extLst>
      <p:ext uri="{BB962C8B-B14F-4D97-AF65-F5344CB8AC3E}">
        <p14:creationId xmlns:p14="http://schemas.microsoft.com/office/powerpoint/2010/main" val="293574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3FEA07-6AE8-42BE-9512-64F522FA0DC3}" type="slidenum">
              <a:rPr lang="en-US" altLang="he-IL"/>
              <a:pPr/>
              <a:t>50</a:t>
            </a:fld>
            <a:endParaRPr lang="en-US" altLang="he-IL"/>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he-IL" altLang="he-IL"/>
          </a:p>
        </p:txBody>
      </p:sp>
    </p:spTree>
    <p:extLst>
      <p:ext uri="{BB962C8B-B14F-4D97-AF65-F5344CB8AC3E}">
        <p14:creationId xmlns:p14="http://schemas.microsoft.com/office/powerpoint/2010/main" val="4292837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DF8C6-8483-4652-8554-0AC649AAFC17}" type="slidenum">
              <a:rPr lang="en-US" altLang="he-IL"/>
              <a:pPr/>
              <a:t>51</a:t>
            </a:fld>
            <a:endParaRPr lang="en-US" altLang="he-IL"/>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he-IL" altLang="he-IL"/>
          </a:p>
        </p:txBody>
      </p:sp>
    </p:spTree>
    <p:extLst>
      <p:ext uri="{BB962C8B-B14F-4D97-AF65-F5344CB8AC3E}">
        <p14:creationId xmlns:p14="http://schemas.microsoft.com/office/powerpoint/2010/main" val="26982786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8B9D5-2793-4126-8341-022FC23D7ADC}" type="slidenum">
              <a:rPr lang="en-US" altLang="he-IL"/>
              <a:pPr/>
              <a:t>52</a:t>
            </a:fld>
            <a:endParaRPr lang="en-US" altLang="he-IL"/>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he-IL" altLang="he-IL" dirty="0"/>
          </a:p>
        </p:txBody>
      </p:sp>
    </p:spTree>
    <p:extLst>
      <p:ext uri="{BB962C8B-B14F-4D97-AF65-F5344CB8AC3E}">
        <p14:creationId xmlns:p14="http://schemas.microsoft.com/office/powerpoint/2010/main" val="5876658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תיקון ידני באמצעות הפניות חיצוניות</a:t>
            </a:r>
          </a:p>
          <a:p>
            <a:r>
              <a:rPr lang="he-IL" dirty="0" smtClean="0"/>
              <a:t>חצי אוטומטי באמצעות כלים שונים</a:t>
            </a:r>
          </a:p>
          <a:p>
            <a:r>
              <a:rPr lang="he-IL" dirty="0" smtClean="0"/>
              <a:t>כדי לאתר הפרה של תלות תפקודית ידועה ואילוצי נתונים</a:t>
            </a:r>
          </a:p>
          <a:p>
            <a:r>
              <a:rPr lang="he-IL" dirty="0" smtClean="0"/>
              <a:t>כדי לתקן נתונים מיותרים</a:t>
            </a:r>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56</a:t>
            </a:fld>
            <a:endParaRPr lang="he-IL"/>
          </a:p>
        </p:txBody>
      </p:sp>
    </p:spTree>
    <p:extLst>
      <p:ext uri="{BB962C8B-B14F-4D97-AF65-F5344CB8AC3E}">
        <p14:creationId xmlns:p14="http://schemas.microsoft.com/office/powerpoint/2010/main" val="370751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נתונים חלקיים וחסרים יכולים להגיע בגלל סיבות שונות </a:t>
            </a:r>
          </a:p>
          <a:p>
            <a:r>
              <a:rPr lang="he-IL" dirty="0" smtClean="0"/>
              <a:t>נתונים שלא</a:t>
            </a:r>
            <a:r>
              <a:rPr lang="he-IL" baseline="0" dirty="0" smtClean="0"/>
              <a:t> נאספו בזמן האיסוף </a:t>
            </a:r>
          </a:p>
          <a:p>
            <a:r>
              <a:rPr lang="he-IL" baseline="0" dirty="0" smtClean="0"/>
              <a:t>שינויים בפורמט האיסוף (טופס הזנת הפרטיים האישיים השתנה ?)</a:t>
            </a:r>
          </a:p>
          <a:p>
            <a:r>
              <a:rPr lang="he-IL" dirty="0" smtClean="0"/>
              <a:t>שיקולים שונים בין המועד שבו הנתונים נאספו למועד בו הדברים מנותחים.</a:t>
            </a:r>
          </a:p>
          <a:p>
            <a:r>
              <a:rPr lang="he-IL" dirty="0" smtClean="0"/>
              <a:t>שגיאות אדם / חומרה / בעיות תוכנה</a:t>
            </a:r>
          </a:p>
          <a:p>
            <a:r>
              <a:rPr lang="he-IL" dirty="0" smtClean="0"/>
              <a:t>חוסר אכיפה</a:t>
            </a:r>
            <a:r>
              <a:rPr lang="he-IL" baseline="0" dirty="0" smtClean="0"/>
              <a:t> נבונה.</a:t>
            </a:r>
          </a:p>
          <a:p>
            <a:r>
              <a:rPr lang="he-IL" dirty="0" smtClean="0"/>
              <a:t>ערכי</a:t>
            </a:r>
            <a:r>
              <a:rPr lang="he-IL" baseline="0" dirty="0" smtClean="0"/>
              <a:t> קיצון ורעשי רקע יכולים להגיע </a:t>
            </a:r>
            <a:endParaRPr lang="en-US" dirty="0" smtClean="0"/>
          </a:p>
          <a:p>
            <a:r>
              <a:rPr lang="he-IL" dirty="0" smtClean="0"/>
              <a:t>קלט לא נכון מרכיב האוסף נתונים שגויים</a:t>
            </a:r>
          </a:p>
          <a:p>
            <a:r>
              <a:rPr lang="he-IL" dirty="0" smtClean="0"/>
              <a:t>שגיאות אדם / חומרה / בעיות תוכנה</a:t>
            </a:r>
          </a:p>
          <a:p>
            <a:r>
              <a:rPr lang="he-IL" dirty="0" smtClean="0"/>
              <a:t>אפשרות להזנת</a:t>
            </a:r>
            <a:r>
              <a:rPr lang="he-IL" baseline="0" dirty="0" smtClean="0"/>
              <a:t> ערכים ריקים </a:t>
            </a:r>
          </a:p>
          <a:p>
            <a:r>
              <a:rPr lang="he-IL" dirty="0" smtClean="0"/>
              <a:t>שגיאות בזמן בהעברת נתונים(המרה בין פורמטים / סוגי משתנים למשל)</a:t>
            </a:r>
          </a:p>
          <a:p>
            <a:r>
              <a:rPr lang="he-IL" dirty="0" smtClean="0"/>
              <a:t>נתונים</a:t>
            </a:r>
            <a:r>
              <a:rPr lang="he-IL" baseline="0" dirty="0" smtClean="0"/>
              <a:t> לא עקביים ?</a:t>
            </a:r>
            <a:endParaRPr lang="en-US" dirty="0" smtClean="0"/>
          </a:p>
          <a:p>
            <a:r>
              <a:rPr lang="he-IL" dirty="0" smtClean="0"/>
              <a:t>מקורות נתונים שונים (מיזוג</a:t>
            </a:r>
            <a:r>
              <a:rPr lang="he-IL" baseline="0" dirty="0" smtClean="0"/>
              <a:t> מידע)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שגיאות אדם / חומרה / בעיות תוכנה</a:t>
            </a:r>
          </a:p>
          <a:p>
            <a:r>
              <a:rPr lang="he-IL" dirty="0" smtClean="0"/>
              <a:t>תרחישי</a:t>
            </a:r>
            <a:r>
              <a:rPr lang="he-IL" baseline="0" dirty="0" smtClean="0"/>
              <a:t> הזנה שונים ולא עקביים.</a:t>
            </a:r>
            <a:endParaRPr lang="he-IL" dirty="0"/>
          </a:p>
        </p:txBody>
      </p:sp>
      <p:sp>
        <p:nvSpPr>
          <p:cNvPr id="4" name="Slide Number Placeholder 3"/>
          <p:cNvSpPr>
            <a:spLocks noGrp="1"/>
          </p:cNvSpPr>
          <p:nvPr>
            <p:ph type="sldNum" sz="quarter" idx="10"/>
          </p:nvPr>
        </p:nvSpPr>
        <p:spPr/>
        <p:txBody>
          <a:bodyPr/>
          <a:lstStyle/>
          <a:p>
            <a:fld id="{684DE5B2-10B4-4411-83D9-3CB4DE84190B}" type="slidenum">
              <a:rPr lang="he-IL" smtClean="0"/>
              <a:t>7</a:t>
            </a:fld>
            <a:endParaRPr lang="he-IL"/>
          </a:p>
        </p:txBody>
      </p:sp>
    </p:spTree>
    <p:extLst>
      <p:ext uri="{BB962C8B-B14F-4D97-AF65-F5344CB8AC3E}">
        <p14:creationId xmlns:p14="http://schemas.microsoft.com/office/powerpoint/2010/main" val="28569820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הפחתת</a:t>
            </a:r>
            <a:r>
              <a:rPr lang="he-IL" baseline="0" dirty="0" smtClean="0"/>
              <a:t> נתונים</a:t>
            </a:r>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57</a:t>
            </a:fld>
            <a:endParaRPr lang="he-IL"/>
          </a:p>
        </p:txBody>
      </p:sp>
    </p:spTree>
    <p:extLst>
      <p:ext uri="{BB962C8B-B14F-4D97-AF65-F5344CB8AC3E}">
        <p14:creationId xmlns:p14="http://schemas.microsoft.com/office/powerpoint/2010/main" val="947737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9AAFF-400D-40D4-B95C-DBE00B10A3E2}" type="slidenum">
              <a:rPr lang="en-US" altLang="he-IL"/>
              <a:pPr/>
              <a:t>58</a:t>
            </a:fld>
            <a:endParaRPr lang="en-US" altLang="he-IL"/>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he-IL" altLang="he-IL" dirty="0" smtClean="0"/>
              <a:t>צמצם את נפח הנתונים על ידי בחירה בטפסים חלופיים 'קטנים' לייצוג נתונים</a:t>
            </a:r>
          </a:p>
          <a:p>
            <a:r>
              <a:rPr lang="he-IL" altLang="he-IL" dirty="0" smtClean="0"/>
              <a:t>שני סוגים:</a:t>
            </a:r>
          </a:p>
          <a:p>
            <a:r>
              <a:rPr lang="en-US" altLang="he-IL" dirty="0" smtClean="0"/>
              <a:t>Parametric - </a:t>
            </a:r>
            <a:r>
              <a:rPr lang="he-IL" altLang="he-IL" dirty="0" smtClean="0"/>
              <a:t>מודל משמש להערכת הנתונים, רק פרמטרים הנתונים מאוחסן במקום נתונים בפועל</a:t>
            </a:r>
          </a:p>
          <a:p>
            <a:r>
              <a:rPr lang="he-IL" altLang="he-IL" dirty="0" smtClean="0"/>
              <a:t>רגרסיה</a:t>
            </a:r>
          </a:p>
          <a:p>
            <a:r>
              <a:rPr lang="he-IL" altLang="he-IL" dirty="0" smtClean="0"/>
              <a:t>מודל ליניארי</a:t>
            </a:r>
          </a:p>
          <a:p>
            <a:r>
              <a:rPr lang="en-US" altLang="he-IL" dirty="0" smtClean="0"/>
              <a:t>Nonparametric-Storing </a:t>
            </a:r>
            <a:r>
              <a:rPr lang="he-IL" altLang="he-IL" dirty="0" smtClean="0"/>
              <a:t>מופחת ייצוג הנתונים</a:t>
            </a:r>
          </a:p>
          <a:p>
            <a:r>
              <a:rPr lang="he-IL" altLang="he-IL" dirty="0" err="1" smtClean="0"/>
              <a:t>היסטוגרמות</a:t>
            </a:r>
            <a:endParaRPr lang="he-IL" altLang="he-IL" dirty="0" smtClean="0"/>
          </a:p>
          <a:p>
            <a:r>
              <a:rPr lang="he-IL" altLang="he-IL" dirty="0" smtClean="0"/>
              <a:t>קיבוץ באשכולות</a:t>
            </a:r>
          </a:p>
          <a:p>
            <a:r>
              <a:rPr lang="he-IL" altLang="he-IL" dirty="0" smtClean="0"/>
              <a:t>דגימה</a:t>
            </a:r>
            <a:endParaRPr lang="he-IL" altLang="he-IL" dirty="0"/>
          </a:p>
        </p:txBody>
      </p:sp>
    </p:spTree>
    <p:extLst>
      <p:ext uri="{BB962C8B-B14F-4D97-AF65-F5344CB8AC3E}">
        <p14:creationId xmlns:p14="http://schemas.microsoft.com/office/powerpoint/2010/main" val="42193518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טכניקת הפחתת נתונים פופולארית</a:t>
            </a:r>
          </a:p>
          <a:p>
            <a:r>
              <a:rPr lang="he-IL" dirty="0" smtClean="0"/>
              <a:t>מחלקים נתונים לדליים וממוצע החנות (סכום) עבור כל דלי</a:t>
            </a:r>
          </a:p>
          <a:p>
            <a:r>
              <a:rPr lang="he-IL" dirty="0" smtClean="0"/>
              <a:t>השתמש </a:t>
            </a:r>
            <a:r>
              <a:rPr lang="en-US" dirty="0" smtClean="0"/>
              <a:t>binning </a:t>
            </a:r>
            <a:r>
              <a:rPr lang="he-IL" dirty="0" smtClean="0"/>
              <a:t>כדי להפריד נתונים </a:t>
            </a:r>
            <a:r>
              <a:rPr lang="he-IL" dirty="0" err="1" smtClean="0"/>
              <a:t>הפצות</a:t>
            </a:r>
            <a:endParaRPr lang="he-IL" dirty="0" smtClean="0"/>
          </a:p>
          <a:p>
            <a:r>
              <a:rPr lang="he-IL" dirty="0" smtClean="0"/>
              <a:t>דלי - ציר אופקי, גובה (שטח) של דלי - התדירות הממוצעת של הערכים המיוצגים על ידי הדלי</a:t>
            </a:r>
          </a:p>
          <a:p>
            <a:r>
              <a:rPr lang="he-IL" dirty="0" smtClean="0"/>
              <a:t>דלי עבור זוג יחיד - ערך / תדירות - דלי </a:t>
            </a:r>
            <a:r>
              <a:rPr lang="he-IL" dirty="0" err="1" smtClean="0"/>
              <a:t>סינגלטון</a:t>
            </a:r>
            <a:endParaRPr lang="he-IL" dirty="0" smtClean="0"/>
          </a:p>
          <a:p>
            <a:r>
              <a:rPr lang="he-IL" dirty="0" smtClean="0"/>
              <a:t>טווחים מתמשכים עבור התכונה הנתונה</a:t>
            </a:r>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59</a:t>
            </a:fld>
            <a:endParaRPr lang="he-IL"/>
          </a:p>
        </p:txBody>
      </p:sp>
    </p:spTree>
    <p:extLst>
      <p:ext uri="{BB962C8B-B14F-4D97-AF65-F5344CB8AC3E}">
        <p14:creationId xmlns:p14="http://schemas.microsoft.com/office/powerpoint/2010/main" val="3455280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algn="l" defTabSz="931863"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defTabSz="931863"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defTabSz="931863"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defTabSz="931863" rtl="0" eaLnBrk="0" fontAlgn="base" hangingPunct="0">
              <a:spcBef>
                <a:spcPct val="0"/>
              </a:spcBef>
              <a:spcAft>
                <a:spcPct val="0"/>
              </a:spcAft>
              <a:defRPr sz="2400">
                <a:solidFill>
                  <a:schemeClr val="tx1"/>
                </a:solidFill>
                <a:latin typeface="Tahoma" panose="020B0604030504040204" pitchFamily="34" charset="0"/>
              </a:defRPr>
            </a:lvl9pPr>
          </a:lstStyle>
          <a:p>
            <a:fld id="{BD7C8CD9-8F45-4C19-B5AF-FB1804C9ACA2}" type="slidenum">
              <a:rPr lang="zh-CN" altLang="en-US" sz="1200">
                <a:latin typeface="Times New Roman" panose="02020603050405020304" pitchFamily="18" charset="0"/>
              </a:rPr>
              <a:pPr/>
              <a:t>60</a:t>
            </a:fld>
            <a:endParaRPr lang="en-US" altLang="zh-CN"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xfrm>
            <a:off x="358775" y="677863"/>
            <a:ext cx="6294438" cy="3541712"/>
          </a:xfrm>
          <a:ln/>
        </p:spPr>
      </p:sp>
      <p:sp>
        <p:nvSpPr>
          <p:cNvPr id="129028" name="Rectangle 3"/>
          <p:cNvSpPr>
            <a:spLocks noGrp="1" noChangeArrowheads="1"/>
          </p:cNvSpPr>
          <p:nvPr>
            <p:ph type="body" idx="1"/>
          </p:nvPr>
        </p:nvSpPr>
        <p:spPr>
          <a:xfrm>
            <a:off x="925513" y="4446588"/>
            <a:ext cx="5159375" cy="414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zh-CN" altLang="en-US" smtClean="0"/>
          </a:p>
        </p:txBody>
      </p:sp>
    </p:spTree>
    <p:extLst>
      <p:ext uri="{BB962C8B-B14F-4D97-AF65-F5344CB8AC3E}">
        <p14:creationId xmlns:p14="http://schemas.microsoft.com/office/powerpoint/2010/main" val="18783220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A4AD3-A792-436F-B593-B97F12DE5637}" type="slidenum">
              <a:rPr lang="en-US" altLang="he-IL"/>
              <a:pPr/>
              <a:t>70</a:t>
            </a:fld>
            <a:endParaRPr lang="en-US" altLang="he-IL"/>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he-IL" altLang="he-IL"/>
          </a:p>
        </p:txBody>
      </p:sp>
    </p:spTree>
    <p:extLst>
      <p:ext uri="{BB962C8B-B14F-4D97-AF65-F5344CB8AC3E}">
        <p14:creationId xmlns:p14="http://schemas.microsoft.com/office/powerpoint/2010/main" val="42459478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2C88F0B-09AD-4D5F-948A-061609CFF6B5}" type="slidenum">
              <a:rPr lang="en-US" smtClean="0">
                <a:cs typeface="Arial" pitchFamily="34" charset="0"/>
              </a:rPr>
              <a:pPr/>
              <a:t>72</a:t>
            </a:fld>
            <a:endParaRPr lang="en-US" smtClean="0">
              <a:cs typeface="Arial" pitchFamily="34" charset="0"/>
            </a:endParaRPr>
          </a:p>
        </p:txBody>
      </p:sp>
      <p:sp>
        <p:nvSpPr>
          <p:cNvPr id="71683" name="Rectangle 2"/>
          <p:cNvSpPr>
            <a:spLocks noGrp="1" noRot="1" noChangeAspect="1" noChangeArrowheads="1" noTextEdit="1"/>
          </p:cNvSpPr>
          <p:nvPr>
            <p:ph type="sldImg"/>
          </p:nvPr>
        </p:nvSpPr>
        <p:spPr>
          <a:xfrm>
            <a:off x="387350" y="687388"/>
            <a:ext cx="6091238" cy="3427412"/>
          </a:xfrm>
          <a:ln/>
        </p:spPr>
      </p:sp>
      <p:sp>
        <p:nvSpPr>
          <p:cNvPr id="71684" name="Rectangle 3"/>
          <p:cNvSpPr>
            <a:spLocks noGrp="1" noChangeArrowheads="1"/>
          </p:cNvSpPr>
          <p:nvPr>
            <p:ph type="body" idx="1"/>
          </p:nvPr>
        </p:nvSpPr>
        <p:spPr>
          <a:xfrm>
            <a:off x="914400" y="4341813"/>
            <a:ext cx="5029200" cy="4114800"/>
          </a:xfrm>
          <a:noFill/>
          <a:ln/>
        </p:spPr>
        <p:txBody>
          <a:bodyPr lIns="89886" tIns="44943" rIns="89886" bIns="44943"/>
          <a:lstStyle/>
          <a:p>
            <a:pPr eaLnBrk="1" hangingPunct="1"/>
            <a:endParaRPr lang="en-US" smtClean="0">
              <a:cs typeface="Arial" pitchFamily="34" charset="0"/>
            </a:endParaRPr>
          </a:p>
        </p:txBody>
      </p:sp>
    </p:spTree>
    <p:extLst>
      <p:ext uri="{BB962C8B-B14F-4D97-AF65-F5344CB8AC3E}">
        <p14:creationId xmlns:p14="http://schemas.microsoft.com/office/powerpoint/2010/main" val="3613669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4B68C24-9F86-4C3A-8A5D-ECDEE07E7EB7}" type="slidenum">
              <a:rPr lang="en-US" smtClean="0">
                <a:cs typeface="Arial" pitchFamily="34" charset="0"/>
              </a:rPr>
              <a:pPr/>
              <a:t>73</a:t>
            </a:fld>
            <a:endParaRPr lang="en-US" smtClean="0">
              <a:cs typeface="Arial" pitchFamily="34" charset="0"/>
            </a:endParaRPr>
          </a:p>
        </p:txBody>
      </p:sp>
      <p:sp>
        <p:nvSpPr>
          <p:cNvPr id="72707" name="Rectangle 2"/>
          <p:cNvSpPr>
            <a:spLocks noGrp="1" noRot="1" noChangeAspect="1" noChangeArrowheads="1" noTextEdit="1"/>
          </p:cNvSpPr>
          <p:nvPr>
            <p:ph type="sldImg"/>
          </p:nvPr>
        </p:nvSpPr>
        <p:spPr>
          <a:xfrm>
            <a:off x="396875" y="693738"/>
            <a:ext cx="6070600" cy="3414712"/>
          </a:xfrm>
          <a:ln/>
        </p:spPr>
      </p:sp>
      <p:sp>
        <p:nvSpPr>
          <p:cNvPr id="72708" name="Rectangle 3"/>
          <p:cNvSpPr>
            <a:spLocks noGrp="1" noChangeArrowheads="1"/>
          </p:cNvSpPr>
          <p:nvPr>
            <p:ph type="body" idx="1"/>
          </p:nvPr>
        </p:nvSpPr>
        <p:spPr>
          <a:xfrm>
            <a:off x="912813" y="4343400"/>
            <a:ext cx="5030787" cy="4111625"/>
          </a:xfrm>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val="6910616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CAD67A-EC80-4648-A327-FDB8BE0457E1}" type="slidenum">
              <a:rPr lang="en-US" smtClean="0">
                <a:cs typeface="Arial" pitchFamily="34" charset="0"/>
              </a:rPr>
              <a:pPr/>
              <a:t>74</a:t>
            </a:fld>
            <a:endParaRPr lang="en-US" smtClean="0">
              <a:cs typeface="Arial" pitchFamily="34" charset="0"/>
            </a:endParaRPr>
          </a:p>
        </p:txBody>
      </p:sp>
      <p:sp>
        <p:nvSpPr>
          <p:cNvPr id="73731" name="Rectangle 2"/>
          <p:cNvSpPr>
            <a:spLocks noGrp="1" noRot="1" noChangeAspect="1" noChangeArrowheads="1" noTextEdit="1"/>
          </p:cNvSpPr>
          <p:nvPr>
            <p:ph type="sldImg"/>
          </p:nvPr>
        </p:nvSpPr>
        <p:spPr>
          <a:xfrm>
            <a:off x="387350" y="687388"/>
            <a:ext cx="6091238" cy="3427412"/>
          </a:xfrm>
          <a:ln/>
        </p:spPr>
      </p:sp>
      <p:sp>
        <p:nvSpPr>
          <p:cNvPr id="73732" name="Rectangle 3"/>
          <p:cNvSpPr>
            <a:spLocks noGrp="1" noChangeArrowheads="1"/>
          </p:cNvSpPr>
          <p:nvPr>
            <p:ph type="body" idx="1"/>
          </p:nvPr>
        </p:nvSpPr>
        <p:spPr>
          <a:xfrm>
            <a:off x="914400" y="4341813"/>
            <a:ext cx="5029200" cy="4114800"/>
          </a:xfrm>
          <a:noFill/>
          <a:ln/>
        </p:spPr>
        <p:txBody>
          <a:bodyPr lIns="89886" tIns="44943" rIns="89886" bIns="44943"/>
          <a:lstStyle/>
          <a:p>
            <a:pPr eaLnBrk="1" hangingPunct="1"/>
            <a:endParaRPr lang="en-US" smtClean="0">
              <a:cs typeface="Arial" pitchFamily="34" charset="0"/>
            </a:endParaRPr>
          </a:p>
        </p:txBody>
      </p:sp>
    </p:spTree>
    <p:extLst>
      <p:ext uri="{BB962C8B-B14F-4D97-AF65-F5344CB8AC3E}">
        <p14:creationId xmlns:p14="http://schemas.microsoft.com/office/powerpoint/2010/main" val="9352540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91408834-42CD-49C7-B3B6-F5576180E7B4}" type="slidenum">
              <a:rPr lang="en-US" smtClean="0">
                <a:cs typeface="Arial" pitchFamily="34" charset="0"/>
              </a:rPr>
              <a:pPr/>
              <a:t>75</a:t>
            </a:fld>
            <a:endParaRPr lang="en-US" smtClean="0">
              <a:cs typeface="Arial" pitchFamily="34" charset="0"/>
            </a:endParaRPr>
          </a:p>
        </p:txBody>
      </p:sp>
      <p:sp>
        <p:nvSpPr>
          <p:cNvPr id="74755" name="Rectangle 2"/>
          <p:cNvSpPr>
            <a:spLocks noGrp="1" noRot="1" noChangeAspect="1" noChangeArrowheads="1" noTextEdit="1"/>
          </p:cNvSpPr>
          <p:nvPr>
            <p:ph type="sldImg"/>
          </p:nvPr>
        </p:nvSpPr>
        <p:spPr>
          <a:xfrm>
            <a:off x="387350" y="687388"/>
            <a:ext cx="6091238" cy="3427412"/>
          </a:xfrm>
          <a:ln/>
        </p:spPr>
      </p:sp>
      <p:sp>
        <p:nvSpPr>
          <p:cNvPr id="74756" name="Rectangle 3"/>
          <p:cNvSpPr>
            <a:spLocks noGrp="1" noChangeArrowheads="1"/>
          </p:cNvSpPr>
          <p:nvPr>
            <p:ph type="body" idx="1"/>
          </p:nvPr>
        </p:nvSpPr>
        <p:spPr>
          <a:xfrm>
            <a:off x="914400" y="4341813"/>
            <a:ext cx="5029200" cy="4114800"/>
          </a:xfrm>
          <a:noFill/>
          <a:ln/>
        </p:spPr>
        <p:txBody>
          <a:bodyPr lIns="89886" tIns="44943" rIns="89886" bIns="44943"/>
          <a:lstStyle/>
          <a:p>
            <a:pPr eaLnBrk="1" hangingPunct="1"/>
            <a:endParaRPr lang="en-US" smtClean="0">
              <a:cs typeface="Arial" pitchFamily="34" charset="0"/>
            </a:endParaRPr>
          </a:p>
        </p:txBody>
      </p:sp>
    </p:spTree>
    <p:extLst>
      <p:ext uri="{BB962C8B-B14F-4D97-AF65-F5344CB8AC3E}">
        <p14:creationId xmlns:p14="http://schemas.microsoft.com/office/powerpoint/2010/main" val="27370592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01CDDB7-170D-47EA-9ADC-0D178CFC9610}" type="slidenum">
              <a:rPr lang="en-US" smtClean="0">
                <a:cs typeface="Arial" pitchFamily="34" charset="0"/>
              </a:rPr>
              <a:pPr/>
              <a:t>76</a:t>
            </a:fld>
            <a:endParaRPr lang="en-US" smtClean="0">
              <a:cs typeface="Arial" pitchFamily="34" charset="0"/>
            </a:endParaRPr>
          </a:p>
        </p:txBody>
      </p:sp>
      <p:sp>
        <p:nvSpPr>
          <p:cNvPr id="75779" name="Rectangle 2"/>
          <p:cNvSpPr>
            <a:spLocks noGrp="1" noRot="1" noChangeAspect="1" noChangeArrowheads="1" noTextEdit="1"/>
          </p:cNvSpPr>
          <p:nvPr>
            <p:ph type="sldImg"/>
          </p:nvPr>
        </p:nvSpPr>
        <p:spPr>
          <a:xfrm>
            <a:off x="396875" y="693738"/>
            <a:ext cx="6070600" cy="3414712"/>
          </a:xfrm>
          <a:ln/>
        </p:spPr>
      </p:sp>
      <p:sp>
        <p:nvSpPr>
          <p:cNvPr id="75780" name="Rectangle 3"/>
          <p:cNvSpPr>
            <a:spLocks noGrp="1" noChangeArrowheads="1"/>
          </p:cNvSpPr>
          <p:nvPr>
            <p:ph type="body" idx="1"/>
          </p:nvPr>
        </p:nvSpPr>
        <p:spPr>
          <a:xfrm>
            <a:off x="912813" y="4343400"/>
            <a:ext cx="5030787" cy="4111625"/>
          </a:xfrm>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val="366020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F64F5-F5AE-4E3D-AC08-6A1CD7A06104}" type="slidenum">
              <a:rPr lang="en-US" altLang="he-IL"/>
              <a:pPr/>
              <a:t>8</a:t>
            </a:fld>
            <a:endParaRPr lang="en-US" altLang="he-IL"/>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he-IL" altLang="he-IL" dirty="0" smtClean="0"/>
              <a:t>נוכחות הרעש בנתונים עשויה להשפיע על המאפיינים הפנימיים של בעיית סיווג</a:t>
            </a:r>
          </a:p>
          <a:p>
            <a:r>
              <a:rPr lang="he-IL" altLang="he-IL" dirty="0" smtClean="0"/>
              <a:t>רעש עשוי ליצור אשכולות קטנים של מקרים של מחלקה מסוימת בחלקים של מרחב למשל המתאים בכיתה אחרת,</a:t>
            </a:r>
          </a:p>
          <a:p>
            <a:r>
              <a:rPr lang="he-IL" altLang="he-IL" dirty="0" smtClean="0"/>
              <a:t>להסיר מקרים הממוקמים באזורים מרכזיים בתוך מחלקה מסוימת,</a:t>
            </a:r>
          </a:p>
          <a:p>
            <a:r>
              <a:rPr lang="he-IL" altLang="he-IL" dirty="0" smtClean="0"/>
              <a:t>לשבש את גבולות המעמדות ולהגדיל את החפיפה ביניהם.</a:t>
            </a:r>
          </a:p>
          <a:p>
            <a:r>
              <a:rPr lang="he-IL" altLang="he-IL" dirty="0" smtClean="0"/>
              <a:t>רעש הוא רלוונטי במיוחד בבעיות בפיקוח, שם הוא משנה את היחסים בין תכונות אינפורמטיבי לבין פלט למדוד</a:t>
            </a:r>
          </a:p>
          <a:p>
            <a:r>
              <a:rPr lang="he-IL" altLang="he-IL" dirty="0" smtClean="0"/>
              <a:t>מסיבה זו, הרעש נלמד במיוחד בסיווג ורגרסיה</a:t>
            </a:r>
          </a:p>
          <a:p>
            <a:r>
              <a:rPr lang="he-IL" altLang="he-IL" dirty="0" smtClean="0"/>
              <a:t>החוסן הוא היכולת של אלגוריתם לבנות מודלים שאינם רגישים לשחיתות נתונים וסובלים פחות מהשפעת הרעש</a:t>
            </a:r>
          </a:p>
          <a:p>
            <a:r>
              <a:rPr lang="he-IL" altLang="he-IL" dirty="0" smtClean="0"/>
              <a:t>ככל שהאלגוריתם חזק יותר, כך הדוגמניות שנבנו מתוך נתונים נקיים ורועשים דומים יותר</a:t>
            </a:r>
          </a:p>
          <a:p>
            <a:endParaRPr lang="he-IL" altLang="he-IL" dirty="0" smtClean="0"/>
          </a:p>
          <a:p>
            <a:r>
              <a:rPr lang="he-IL" altLang="he-IL" dirty="0" smtClean="0"/>
              <a:t>החוסן נחשב חשוב יותר מאשר תוצאות הביצועים כאשר מתמודדים עם נתונים רועשים</a:t>
            </a:r>
          </a:p>
          <a:p>
            <a:r>
              <a:rPr lang="he-IL" altLang="he-IL" dirty="0" smtClean="0"/>
              <a:t>זה מאפשר אחד לדעת מראש את ההתנהגות הצפויה של שיטת למידה נגד רעש במקרים שבהם המאפיינים של רעש אינם ידועים</a:t>
            </a:r>
            <a:endParaRPr lang="he-IL" altLang="he-IL" dirty="0"/>
          </a:p>
        </p:txBody>
      </p:sp>
    </p:spTree>
    <p:extLst>
      <p:ext uri="{BB962C8B-B14F-4D97-AF65-F5344CB8AC3E}">
        <p14:creationId xmlns:p14="http://schemas.microsoft.com/office/powerpoint/2010/main" val="5905180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CE5919A-5723-4697-8ECD-3134B1DB3DE7}" type="slidenum">
              <a:rPr lang="en-US" smtClean="0">
                <a:cs typeface="Arial" pitchFamily="34" charset="0"/>
              </a:rPr>
              <a:pPr/>
              <a:t>77</a:t>
            </a:fld>
            <a:endParaRPr lang="en-US" smtClean="0">
              <a:cs typeface="Arial" pitchFamily="34" charset="0"/>
            </a:endParaRPr>
          </a:p>
        </p:txBody>
      </p:sp>
      <p:sp>
        <p:nvSpPr>
          <p:cNvPr id="76803" name="Rectangle 2"/>
          <p:cNvSpPr>
            <a:spLocks noGrp="1" noRot="1" noChangeAspect="1" noChangeArrowheads="1" noTextEdit="1"/>
          </p:cNvSpPr>
          <p:nvPr>
            <p:ph type="sldImg"/>
          </p:nvPr>
        </p:nvSpPr>
        <p:spPr>
          <a:xfrm>
            <a:off x="396875" y="693738"/>
            <a:ext cx="6070600" cy="3414712"/>
          </a:xfrm>
          <a:ln/>
        </p:spPr>
      </p:sp>
      <p:sp>
        <p:nvSpPr>
          <p:cNvPr id="76804" name="Rectangle 3"/>
          <p:cNvSpPr>
            <a:spLocks noGrp="1" noChangeArrowheads="1"/>
          </p:cNvSpPr>
          <p:nvPr>
            <p:ph type="body" idx="1"/>
          </p:nvPr>
        </p:nvSpPr>
        <p:spPr>
          <a:xfrm>
            <a:off x="912813" y="4343400"/>
            <a:ext cx="5030787" cy="4111625"/>
          </a:xfrm>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val="15789658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706BC67-B6BC-4D81-A552-F91B9BB42921}" type="slidenum">
              <a:rPr lang="en-US" smtClean="0">
                <a:cs typeface="Arial" pitchFamily="34" charset="0"/>
              </a:rPr>
              <a:pPr/>
              <a:t>78</a:t>
            </a:fld>
            <a:endParaRPr lang="en-US" smtClean="0">
              <a:cs typeface="Arial" pitchFamily="34" charset="0"/>
            </a:endParaRPr>
          </a:p>
        </p:txBody>
      </p:sp>
      <p:sp>
        <p:nvSpPr>
          <p:cNvPr id="77827" name="Rectangle 2"/>
          <p:cNvSpPr>
            <a:spLocks noGrp="1" noRot="1" noChangeAspect="1" noChangeArrowheads="1" noTextEdit="1"/>
          </p:cNvSpPr>
          <p:nvPr>
            <p:ph type="sldImg"/>
          </p:nvPr>
        </p:nvSpPr>
        <p:spPr>
          <a:xfrm>
            <a:off x="396875" y="693738"/>
            <a:ext cx="6070600" cy="3414712"/>
          </a:xfrm>
          <a:ln/>
        </p:spPr>
      </p:sp>
      <p:sp>
        <p:nvSpPr>
          <p:cNvPr id="77828" name="Rectangle 3"/>
          <p:cNvSpPr>
            <a:spLocks noGrp="1" noChangeArrowheads="1"/>
          </p:cNvSpPr>
          <p:nvPr>
            <p:ph type="body" idx="1"/>
          </p:nvPr>
        </p:nvSpPr>
        <p:spPr>
          <a:xfrm>
            <a:off x="912813" y="4343400"/>
            <a:ext cx="5030787" cy="4111625"/>
          </a:xfrm>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val="29924795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80</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385763" y="687388"/>
            <a:ext cx="6091237"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val="10949596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C4E46F8-A4B6-41BD-8C16-9802178B33AB}" type="slidenum">
              <a:rPr lang="en-US" smtClean="0">
                <a:cs typeface="Arial" pitchFamily="34" charset="0"/>
              </a:rPr>
              <a:pPr/>
              <a:t>81</a:t>
            </a:fld>
            <a:endParaRPr lang="en-US" smtClean="0">
              <a:cs typeface="Arial" pitchFamily="34" charset="0"/>
            </a:endParaRPr>
          </a:p>
        </p:txBody>
      </p:sp>
      <p:sp>
        <p:nvSpPr>
          <p:cNvPr id="79875" name="Rectangle 2"/>
          <p:cNvSpPr>
            <a:spLocks noGrp="1" noRot="1" noChangeAspect="1" noChangeArrowheads="1" noTextEdit="1"/>
          </p:cNvSpPr>
          <p:nvPr>
            <p:ph type="sldImg"/>
          </p:nvPr>
        </p:nvSpPr>
        <p:spPr>
          <a:xfrm>
            <a:off x="385763" y="687388"/>
            <a:ext cx="6091237" cy="3427412"/>
          </a:xfrm>
          <a:ln/>
        </p:spPr>
      </p:sp>
      <p:sp>
        <p:nvSpPr>
          <p:cNvPr id="79876" name="Rectangle 3"/>
          <p:cNvSpPr>
            <a:spLocks noGrp="1" noChangeArrowheads="1"/>
          </p:cNvSpPr>
          <p:nvPr>
            <p:ph type="body" idx="1"/>
          </p:nvPr>
        </p:nvSpPr>
        <p:spPr>
          <a:xfrm>
            <a:off x="914400" y="4341813"/>
            <a:ext cx="5029200" cy="4114800"/>
          </a:xfrm>
          <a:noFill/>
          <a:ln/>
        </p:spPr>
        <p:txBody>
          <a:bodyPr lIns="89894" tIns="44946" rIns="89894" bIns="44946"/>
          <a:lstStyle/>
          <a:p>
            <a:pPr eaLnBrk="1" hangingPunct="1"/>
            <a:endParaRPr lang="en-US" smtClean="0">
              <a:cs typeface="Arial" pitchFamily="34" charset="0"/>
            </a:endParaRPr>
          </a:p>
        </p:txBody>
      </p:sp>
    </p:spTree>
    <p:extLst>
      <p:ext uri="{BB962C8B-B14F-4D97-AF65-F5344CB8AC3E}">
        <p14:creationId xmlns:p14="http://schemas.microsoft.com/office/powerpoint/2010/main" val="3858374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48EC258-84B2-4878-ACBB-3D8654654764}" type="slidenum">
              <a:rPr lang="en-US" altLang="he-IL"/>
              <a:pPr/>
              <a:t>83</a:t>
            </a:fld>
            <a:endParaRPr lang="en-US" altLang="he-IL"/>
          </a:p>
        </p:txBody>
      </p:sp>
    </p:spTree>
    <p:extLst>
      <p:ext uri="{BB962C8B-B14F-4D97-AF65-F5344CB8AC3E}">
        <p14:creationId xmlns:p14="http://schemas.microsoft.com/office/powerpoint/2010/main" val="5614545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4C4127-E296-4E6B-8179-AA461AD85972}" type="slidenum">
              <a:rPr lang="en-US" altLang="he-IL"/>
              <a:pPr/>
              <a:t>84</a:t>
            </a:fld>
            <a:endParaRPr lang="en-US" altLang="he-IL"/>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he-IL" altLang="he-IL"/>
          </a:p>
        </p:txBody>
      </p:sp>
    </p:spTree>
    <p:extLst>
      <p:ext uri="{BB962C8B-B14F-4D97-AF65-F5344CB8AC3E}">
        <p14:creationId xmlns:p14="http://schemas.microsoft.com/office/powerpoint/2010/main" val="29610246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213FFC-0F3A-4FEC-832B-00A87FAA20B6}" type="slidenum">
              <a:rPr lang="en-US" altLang="he-IL"/>
              <a:pPr/>
              <a:t>85</a:t>
            </a:fld>
            <a:endParaRPr lang="en-US" altLang="he-IL"/>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he-IL" altLang="he-IL"/>
          </a:p>
        </p:txBody>
      </p:sp>
    </p:spTree>
    <p:extLst>
      <p:ext uri="{BB962C8B-B14F-4D97-AF65-F5344CB8AC3E}">
        <p14:creationId xmlns:p14="http://schemas.microsoft.com/office/powerpoint/2010/main" val="19651417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432053-A813-4F6F-B9CA-837F6399DD54}" type="slidenum">
              <a:rPr lang="en-US" altLang="he-IL"/>
              <a:pPr/>
              <a:t>86</a:t>
            </a:fld>
            <a:endParaRPr lang="en-US" altLang="he-IL"/>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he-IL" altLang="he-IL"/>
          </a:p>
        </p:txBody>
      </p:sp>
    </p:spTree>
    <p:extLst>
      <p:ext uri="{BB962C8B-B14F-4D97-AF65-F5344CB8AC3E}">
        <p14:creationId xmlns:p14="http://schemas.microsoft.com/office/powerpoint/2010/main" val="21881383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E7AAE-18DD-45A7-B8EB-59A02D0AECD7}" type="slidenum">
              <a:rPr lang="en-US" altLang="he-IL"/>
              <a:pPr/>
              <a:t>87</a:t>
            </a:fld>
            <a:endParaRPr lang="en-US" altLang="he-IL"/>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he-IL" altLang="he-IL"/>
          </a:p>
        </p:txBody>
      </p:sp>
    </p:spTree>
    <p:extLst>
      <p:ext uri="{BB962C8B-B14F-4D97-AF65-F5344CB8AC3E}">
        <p14:creationId xmlns:p14="http://schemas.microsoft.com/office/powerpoint/2010/main" val="37844526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B05A44C-BA19-4A05-98C2-D7DE1C31931B}" type="slidenum">
              <a:rPr lang="en-US" altLang="en-US" sz="1200" smtClean="0"/>
              <a:pPr/>
              <a:t>88</a:t>
            </a:fld>
            <a:endParaRPr lang="en-US" altLang="en-US" sz="12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17817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 </a:t>
            </a:r>
            <a:endParaRPr lang="he-IL" dirty="0"/>
          </a:p>
        </p:txBody>
      </p:sp>
      <p:sp>
        <p:nvSpPr>
          <p:cNvPr id="4" name="Slide Number Placeholder 3"/>
          <p:cNvSpPr>
            <a:spLocks noGrp="1"/>
          </p:cNvSpPr>
          <p:nvPr>
            <p:ph type="sldNum" sz="quarter" idx="10"/>
          </p:nvPr>
        </p:nvSpPr>
        <p:spPr/>
        <p:txBody>
          <a:bodyPr/>
          <a:lstStyle/>
          <a:p>
            <a:fld id="{684DE5B2-10B4-4411-83D9-3CB4DE84190B}" type="slidenum">
              <a:rPr lang="he-IL" smtClean="0"/>
              <a:t>9</a:t>
            </a:fld>
            <a:endParaRPr lang="he-IL"/>
          </a:p>
        </p:txBody>
      </p:sp>
    </p:spTree>
    <p:extLst>
      <p:ext uri="{BB962C8B-B14F-4D97-AF65-F5344CB8AC3E}">
        <p14:creationId xmlns:p14="http://schemas.microsoft.com/office/powerpoint/2010/main" val="5325383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D716A93-7BB9-4CE1-AC59-2E2DBC7277D3}" type="slidenum">
              <a:rPr lang="en-US" altLang="en-US" sz="1200" smtClean="0"/>
              <a:pPr/>
              <a:t>89</a:t>
            </a:fld>
            <a:endParaRPr lang="en-US" altLang="en-US" sz="12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429951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55DEA24-AB5A-4089-B6FD-8AA4325D60DC}" type="slidenum">
              <a:rPr lang="en-US" altLang="en-US" sz="1200" smtClean="0"/>
              <a:pPr/>
              <a:t>90</a:t>
            </a:fld>
            <a:endParaRPr lang="en-US" altLang="en-US" sz="12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127539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7B1A704-DB63-4240-90EA-7D029C716E66}" type="slidenum">
              <a:rPr lang="en-US" altLang="en-US" sz="1200" smtClean="0"/>
              <a:pPr/>
              <a:t>91</a:t>
            </a:fld>
            <a:endParaRPr lang="en-US" altLang="en-US" sz="120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394244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9607B3D-8411-49B8-B179-0B459A085FEA}" type="slidenum">
              <a:rPr lang="en-US" altLang="en-US" sz="1200" smtClean="0"/>
              <a:pPr/>
              <a:t>92</a:t>
            </a:fld>
            <a:endParaRPr lang="en-US" altLang="en-US" sz="12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839285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34EAE19-681B-4000-81DE-D07BE32A2CED}" type="slidenum">
              <a:rPr lang="en-US" altLang="en-US" smtClean="0"/>
              <a:pPr>
                <a:spcBef>
                  <a:spcPct val="0"/>
                </a:spcBef>
              </a:pPr>
              <a:t>93</a:t>
            </a:fld>
            <a:endParaRPr lang="en-US" altLang="en-US" smtClean="0"/>
          </a:p>
        </p:txBody>
      </p:sp>
      <p:sp>
        <p:nvSpPr>
          <p:cNvPr id="48131" name="Rectangle 2"/>
          <p:cNvSpPr>
            <a:spLocks noGrp="1" noRot="1" noChangeAspect="1" noChangeArrowheads="1" noTextEdit="1"/>
          </p:cNvSpPr>
          <p:nvPr>
            <p:ph type="sldImg"/>
          </p:nvPr>
        </p:nvSpPr>
        <p:spPr>
          <a:xfrm>
            <a:off x="382588" y="685800"/>
            <a:ext cx="6094412" cy="34290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812024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119F43B4-C074-4F18-885A-A47BE393B532}" type="slidenum">
              <a:rPr lang="en-US" altLang="en-US" smtClean="0"/>
              <a:pPr>
                <a:spcBef>
                  <a:spcPct val="0"/>
                </a:spcBef>
              </a:pPr>
              <a:t>94</a:t>
            </a:fld>
            <a:endParaRPr lang="en-US" altLang="en-US" smtClean="0"/>
          </a:p>
        </p:txBody>
      </p:sp>
    </p:spTree>
    <p:extLst>
      <p:ext uri="{BB962C8B-B14F-4D97-AF65-F5344CB8AC3E}">
        <p14:creationId xmlns:p14="http://schemas.microsoft.com/office/powerpoint/2010/main" val="24981157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5CF5CBA-47D4-40FA-8285-79C1AED81F41}" type="slidenum">
              <a:rPr lang="en-US" altLang="en-US" sz="1200" smtClean="0"/>
              <a:pPr/>
              <a:t>95</a:t>
            </a:fld>
            <a:endParaRPr lang="en-US" altLang="en-US" sz="120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185985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3677E40-A9FD-4C2C-ABC8-7E26831987C5}" type="slidenum">
              <a:rPr lang="en-US" altLang="en-US" sz="1200" smtClean="0"/>
              <a:pPr/>
              <a:t>96</a:t>
            </a:fld>
            <a:endParaRPr lang="en-US" altLang="en-US" sz="120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703264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שילוב נתונים:</a:t>
            </a:r>
          </a:p>
          <a:p>
            <a:r>
              <a:rPr lang="he-IL" dirty="0" smtClean="0"/>
              <a:t>משלב נתונים ממקורות מרובים לתוך חנות קוהרנטית</a:t>
            </a:r>
          </a:p>
          <a:p>
            <a:r>
              <a:rPr lang="he-IL" dirty="0" smtClean="0"/>
              <a:t>שילוב </a:t>
            </a:r>
            <a:r>
              <a:rPr lang="he-IL" dirty="0" err="1" smtClean="0"/>
              <a:t>סכימה</a:t>
            </a:r>
            <a:endParaRPr lang="he-IL" dirty="0" smtClean="0"/>
          </a:p>
          <a:p>
            <a:r>
              <a:rPr lang="he-IL" dirty="0" smtClean="0"/>
              <a:t>לשלב מטא נתונים ממקורות שונים</a:t>
            </a:r>
          </a:p>
          <a:p>
            <a:r>
              <a:rPr lang="he-IL" dirty="0" smtClean="0"/>
              <a:t>בעיה בזיהוי ישויות: זיהוי ישויות </a:t>
            </a:r>
            <a:r>
              <a:rPr lang="he-IL" dirty="0" err="1" smtClean="0"/>
              <a:t>אמיתיות</a:t>
            </a:r>
            <a:r>
              <a:rPr lang="he-IL" dirty="0" smtClean="0"/>
              <a:t> ממקורות נתונים מרובים, למשל, </a:t>
            </a:r>
            <a:r>
              <a:rPr lang="en-US" dirty="0" err="1" smtClean="0"/>
              <a:t>A.cust</a:t>
            </a:r>
            <a:r>
              <a:rPr lang="en-US" dirty="0" smtClean="0"/>
              <a:t>-id  </a:t>
            </a:r>
            <a:r>
              <a:rPr lang="en-US" dirty="0" err="1" smtClean="0"/>
              <a:t>B.Cust</a:t>
            </a:r>
            <a:r>
              <a:rPr lang="en-US" dirty="0" smtClean="0"/>
              <a:t>-</a:t>
            </a:r>
          </a:p>
          <a:p>
            <a:r>
              <a:rPr lang="he-IL" dirty="0" smtClean="0"/>
              <a:t>איתור ופתרון התנגשויות של ערכי נתונים</a:t>
            </a:r>
          </a:p>
          <a:p>
            <a:r>
              <a:rPr lang="he-IL" dirty="0" smtClean="0"/>
              <a:t>עבור אותה ישות בעולם </a:t>
            </a:r>
            <a:r>
              <a:rPr lang="he-IL" dirty="0" err="1" smtClean="0"/>
              <a:t>האמיתי</a:t>
            </a:r>
            <a:r>
              <a:rPr lang="he-IL" dirty="0" smtClean="0"/>
              <a:t>, ערכי תכונה ממקורות שונים </a:t>
            </a:r>
            <a:r>
              <a:rPr lang="he-IL" dirty="0" err="1" smtClean="0"/>
              <a:t>שונים</a:t>
            </a:r>
            <a:endParaRPr lang="he-IL" dirty="0" smtClean="0"/>
          </a:p>
          <a:p>
            <a:r>
              <a:rPr lang="he-IL" dirty="0" smtClean="0"/>
              <a:t>סיבות אפשריות: ייצוגים שונים, קשקשים שונים, למשל, יחידות מטריות לעומת יחידות בריטיות, מטבע שונה</a:t>
            </a:r>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98</a:t>
            </a:fld>
            <a:endParaRPr lang="he-IL"/>
          </a:p>
        </p:txBody>
      </p:sp>
    </p:spTree>
    <p:extLst>
      <p:ext uri="{BB962C8B-B14F-4D97-AF65-F5344CB8AC3E}">
        <p14:creationId xmlns:p14="http://schemas.microsoft.com/office/powerpoint/2010/main" val="1830263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נתונים מיותרים מתרחשים לעתים קרובות בעת שילוב של מסדי נתונים מרובים</a:t>
            </a:r>
          </a:p>
          <a:p>
            <a:r>
              <a:rPr lang="he-IL" dirty="0" smtClean="0"/>
              <a:t>זיהוי אובייקט: לאותה תכונה או אובייקט עשויים להיות שמות שונים במסדי נתונים שונים</a:t>
            </a:r>
          </a:p>
          <a:p>
            <a:r>
              <a:rPr lang="he-IL" dirty="0" smtClean="0"/>
              <a:t>נתונים נגזרים: תכונה אחת עשויה להיות תכונה "נגזרת" בטבלה אחרת, למשל הכנסה שנתית</a:t>
            </a:r>
          </a:p>
          <a:p>
            <a:r>
              <a:rPr lang="he-IL" dirty="0" smtClean="0"/>
              <a:t>מאפיינים מיותרים עשויים להיות מזוהים על ידי ניתוח מתאם</a:t>
            </a:r>
          </a:p>
          <a:p>
            <a:r>
              <a:rPr lang="he-IL" dirty="0" smtClean="0"/>
              <a:t>שילוב זהיר של נתונים ממקורות מרובים עשוי לסייע בהקטנת / הימנעות מיותרות וחוסר עקביות ולשפר את מהירות הכרייה ואיכותה</a:t>
            </a:r>
            <a:endParaRPr lang="en-US" dirty="0"/>
          </a:p>
        </p:txBody>
      </p:sp>
      <p:sp>
        <p:nvSpPr>
          <p:cNvPr id="4" name="Slide Number Placeholder 3"/>
          <p:cNvSpPr>
            <a:spLocks noGrp="1"/>
          </p:cNvSpPr>
          <p:nvPr>
            <p:ph type="sldNum" sz="quarter" idx="10"/>
          </p:nvPr>
        </p:nvSpPr>
        <p:spPr/>
        <p:txBody>
          <a:bodyPr/>
          <a:lstStyle/>
          <a:p>
            <a:fld id="{A870D749-5C72-4240-997C-1CDB1FD99743}" type="slidenum">
              <a:rPr lang="en-US" smtClean="0"/>
              <a:t>99</a:t>
            </a:fld>
            <a:endParaRPr lang="en-US"/>
          </a:p>
        </p:txBody>
      </p:sp>
    </p:spTree>
    <p:extLst>
      <p:ext uri="{BB962C8B-B14F-4D97-AF65-F5344CB8AC3E}">
        <p14:creationId xmlns:p14="http://schemas.microsoft.com/office/powerpoint/2010/main" val="26808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algn="l" defTabSz="931863"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defTabSz="931863"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defTabSz="931863"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defTabSz="931863" rtl="0" eaLnBrk="0" fontAlgn="base" hangingPunct="0">
              <a:spcBef>
                <a:spcPct val="0"/>
              </a:spcBef>
              <a:spcAft>
                <a:spcPct val="0"/>
              </a:spcAft>
              <a:defRPr sz="2400">
                <a:solidFill>
                  <a:schemeClr val="tx1"/>
                </a:solidFill>
                <a:latin typeface="Tahoma" panose="020B0604030504040204" pitchFamily="34" charset="0"/>
              </a:defRPr>
            </a:lvl9pPr>
          </a:lstStyle>
          <a:p>
            <a:fld id="{DA5A327A-A8AE-4A39-9E9E-EDE98487962E}" type="slidenum">
              <a:rPr lang="en-US" altLang="he-IL" sz="1200">
                <a:latin typeface="Times New Roman" panose="02020603050405020304" pitchFamily="18" charset="0"/>
              </a:rPr>
              <a:pPr/>
              <a:t>11</a:t>
            </a:fld>
            <a:endParaRPr lang="en-US" altLang="he-IL" sz="12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lIns="93488" tIns="46744" rIns="93488" bIns="46744"/>
          <a:lstStyle/>
          <a:p>
            <a:endParaRPr lang="he-IL" altLang="he-IL" smtClean="0"/>
          </a:p>
        </p:txBody>
      </p:sp>
    </p:spTree>
    <p:extLst>
      <p:ext uri="{BB962C8B-B14F-4D97-AF65-F5344CB8AC3E}">
        <p14:creationId xmlns:p14="http://schemas.microsoft.com/office/powerpoint/2010/main" val="22373414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נתונים מיותרים מתרחשים לעתים קרובות בעת שילוב של מסדי נתונים מרובים</a:t>
            </a:r>
          </a:p>
          <a:p>
            <a:r>
              <a:rPr lang="he-IL" dirty="0" smtClean="0"/>
              <a:t>זיהוי אובייקט: לאותה תכונה או אובייקט עשויים להיות שמות שונים במסדי נתונים שונים</a:t>
            </a:r>
          </a:p>
          <a:p>
            <a:r>
              <a:rPr lang="he-IL" dirty="0" smtClean="0"/>
              <a:t>נתונים נגזרים: תכונה אחת עשויה להיות תכונה "נגזרת" בטבלה אחרת, למשל הכנסה שנתית</a:t>
            </a:r>
          </a:p>
          <a:p>
            <a:r>
              <a:rPr lang="he-IL" dirty="0" smtClean="0"/>
              <a:t>מאפיינים מיותרים עשויים להיות מזוהים על ידי ניתוח מתאם</a:t>
            </a:r>
          </a:p>
          <a:p>
            <a:r>
              <a:rPr lang="he-IL" dirty="0" smtClean="0"/>
              <a:t>שילוב זהיר של נתונים ממקורות מרובים עשוי לסייע בהקטנת / הימנעות מיותרות וחוסר עקביות ולשפר את מהירות הכרייה ואיכותה</a:t>
            </a:r>
            <a:endParaRPr lang="en-US" dirty="0" smtClean="0"/>
          </a:p>
          <a:p>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100</a:t>
            </a:fld>
            <a:endParaRPr lang="he-IL"/>
          </a:p>
        </p:txBody>
      </p:sp>
    </p:spTree>
    <p:extLst>
      <p:ext uri="{BB962C8B-B14F-4D97-AF65-F5344CB8AC3E}">
        <p14:creationId xmlns:p14="http://schemas.microsoft.com/office/powerpoint/2010/main" val="42498994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דחיסת מחרוזת</a:t>
            </a:r>
          </a:p>
          <a:p>
            <a:r>
              <a:rPr lang="he-IL" dirty="0" smtClean="0"/>
              <a:t>ישנן תיאוריות נרחבות ואלגוריתמים מכוונים היטב</a:t>
            </a:r>
          </a:p>
          <a:p>
            <a:r>
              <a:rPr lang="he-IL" dirty="0" smtClean="0"/>
              <a:t>בדרך כלל ללא אובדן</a:t>
            </a:r>
          </a:p>
          <a:p>
            <a:r>
              <a:rPr lang="he-IL" dirty="0" smtClean="0"/>
              <a:t>אבל רק מניפולציה מוגבלת אפשרית ללא התרחבות</a:t>
            </a:r>
          </a:p>
          <a:p>
            <a:r>
              <a:rPr lang="he-IL" dirty="0" smtClean="0"/>
              <a:t>אודיו / וידאו, דחיסת תמונות</a:t>
            </a:r>
          </a:p>
          <a:p>
            <a:r>
              <a:rPr lang="he-IL" dirty="0" smtClean="0"/>
              <a:t>בדרך כלל </a:t>
            </a:r>
            <a:r>
              <a:rPr lang="en-US" dirty="0" err="1" smtClean="0"/>
              <a:t>lossy</a:t>
            </a:r>
            <a:r>
              <a:rPr lang="en-US" dirty="0" smtClean="0"/>
              <a:t> </a:t>
            </a:r>
            <a:r>
              <a:rPr lang="he-IL" dirty="0" smtClean="0"/>
              <a:t>דחיסה, עם חידוד פרוגרסיבי</a:t>
            </a:r>
          </a:p>
          <a:p>
            <a:r>
              <a:rPr lang="he-IL" dirty="0" smtClean="0"/>
              <a:t>לפעמים ניתן לשחזר את שברי האות הקטנים מבלי לשחזר את השלם</a:t>
            </a:r>
          </a:p>
          <a:p>
            <a:r>
              <a:rPr lang="he-IL" dirty="0" smtClean="0"/>
              <a:t>רצף הזמן אינו שמע</a:t>
            </a:r>
          </a:p>
          <a:p>
            <a:r>
              <a:rPr lang="he-IL" dirty="0" smtClean="0"/>
              <a:t>בדרך כלל קצר להשתנות לאט עם הזמן</a:t>
            </a:r>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108</a:t>
            </a:fld>
            <a:endParaRPr lang="he-IL"/>
          </a:p>
        </p:txBody>
      </p:sp>
    </p:spTree>
    <p:extLst>
      <p:ext uri="{BB962C8B-B14F-4D97-AF65-F5344CB8AC3E}">
        <p14:creationId xmlns:p14="http://schemas.microsoft.com/office/powerpoint/2010/main" val="12144403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טרנספורמטור גלילי (</a:t>
            </a:r>
            <a:r>
              <a:rPr lang="en-US" dirty="0" smtClean="0"/>
              <a:t>DWT):</a:t>
            </a:r>
          </a:p>
          <a:p>
            <a:r>
              <a:rPr lang="en-US" dirty="0" smtClean="0"/>
              <a:t>     </a:t>
            </a:r>
            <a:r>
              <a:rPr lang="he-IL" dirty="0" smtClean="0"/>
              <a:t>עיבוד אותות ליניארי</a:t>
            </a:r>
          </a:p>
          <a:p>
            <a:r>
              <a:rPr lang="he-IL" dirty="0" smtClean="0"/>
              <a:t>קירוב דחוס: לאחסן רק חלק קטן של החזק ביותר של מקדמי גל</a:t>
            </a:r>
          </a:p>
          <a:p>
            <a:r>
              <a:rPr lang="he-IL" dirty="0" smtClean="0"/>
              <a:t>בדומה המרה </a:t>
            </a:r>
            <a:r>
              <a:rPr lang="he-IL" dirty="0" err="1" smtClean="0"/>
              <a:t>פורית</a:t>
            </a:r>
            <a:r>
              <a:rPr lang="he-IL" dirty="0" smtClean="0"/>
              <a:t> בדידים (</a:t>
            </a:r>
            <a:r>
              <a:rPr lang="en-US" dirty="0" smtClean="0"/>
              <a:t>DFT), </a:t>
            </a:r>
            <a:r>
              <a:rPr lang="he-IL" dirty="0" smtClean="0"/>
              <a:t>אבל דחיסה </a:t>
            </a:r>
            <a:r>
              <a:rPr lang="en-US" dirty="0" err="1" smtClean="0"/>
              <a:t>lossy</a:t>
            </a:r>
            <a:r>
              <a:rPr lang="en-US" dirty="0" smtClean="0"/>
              <a:t> </a:t>
            </a:r>
            <a:r>
              <a:rPr lang="he-IL" dirty="0" smtClean="0"/>
              <a:t>טוב יותר, מקומי בחלל (משמר פרטים מקומיים)</a:t>
            </a:r>
          </a:p>
          <a:p>
            <a:r>
              <a:rPr lang="he-IL" dirty="0" smtClean="0"/>
              <a:t>שיטה (אלגוריתם היררכי היררכי):</a:t>
            </a:r>
          </a:p>
          <a:p>
            <a:r>
              <a:rPr lang="he-IL" dirty="0" smtClean="0"/>
              <a:t>אורך, </a:t>
            </a:r>
            <a:r>
              <a:rPr lang="en-US" dirty="0" smtClean="0"/>
              <a:t>L, </a:t>
            </a:r>
            <a:r>
              <a:rPr lang="he-IL" dirty="0" smtClean="0"/>
              <a:t>חייב להיות כוח שלם של 2 (ריפוד עם 0</a:t>
            </a:r>
            <a:r>
              <a:rPr lang="en-US" dirty="0" smtClean="0"/>
              <a:t>s, </a:t>
            </a:r>
            <a:r>
              <a:rPr lang="he-IL" dirty="0" smtClean="0"/>
              <a:t>בעת הצורך)</a:t>
            </a:r>
          </a:p>
          <a:p>
            <a:r>
              <a:rPr lang="he-IL" dirty="0" smtClean="0"/>
              <a:t>לכל המרה יש 2 פונקציות:</a:t>
            </a:r>
          </a:p>
          <a:p>
            <a:r>
              <a:rPr lang="he-IL" dirty="0" smtClean="0"/>
              <a:t>החלקה (למשל, סכום, ממוצע משוקלל), הפרש משוקלל</a:t>
            </a:r>
          </a:p>
          <a:p>
            <a:r>
              <a:rPr lang="he-IL" dirty="0" smtClean="0"/>
              <a:t>חל על זוגות של נתונים, וכתוצאה מכך שתי קבוצות של נתונים אורך </a:t>
            </a:r>
            <a:r>
              <a:rPr lang="en-US" dirty="0" smtClean="0"/>
              <a:t>L / 2</a:t>
            </a:r>
          </a:p>
          <a:p>
            <a:r>
              <a:rPr lang="he-IL" dirty="0" smtClean="0"/>
              <a:t>מחיל את שתי הפונקציות רקורסיבית, עד שיגיע אורך הרצוי</a:t>
            </a:r>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110</a:t>
            </a:fld>
            <a:endParaRPr lang="he-IL"/>
          </a:p>
        </p:txBody>
      </p:sp>
    </p:spTree>
    <p:extLst>
      <p:ext uri="{BB962C8B-B14F-4D97-AF65-F5344CB8AC3E}">
        <p14:creationId xmlns:p14="http://schemas.microsoft.com/office/powerpoint/2010/main" val="29523264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נתון </a:t>
            </a:r>
            <a:r>
              <a:rPr lang="en-US" dirty="0" smtClean="0"/>
              <a:t>N </a:t>
            </a:r>
            <a:r>
              <a:rPr lang="he-IL" dirty="0" smtClean="0"/>
              <a:t>וקטור נתונים מ </a:t>
            </a:r>
            <a:r>
              <a:rPr lang="en-US" dirty="0" smtClean="0"/>
              <a:t>k- </a:t>
            </a:r>
            <a:r>
              <a:rPr lang="he-IL" dirty="0" smtClean="0"/>
              <a:t>ממדים, למצוא</a:t>
            </a:r>
          </a:p>
          <a:p>
            <a:r>
              <a:rPr lang="he-IL" dirty="0" smtClean="0"/>
              <a:t>     </a:t>
            </a:r>
            <a:r>
              <a:rPr lang="en-US" dirty="0" smtClean="0"/>
              <a:t>c &lt;= k </a:t>
            </a:r>
            <a:r>
              <a:rPr lang="en-US" dirty="0" err="1" smtClean="0"/>
              <a:t>k</a:t>
            </a:r>
            <a:r>
              <a:rPr lang="en-US" dirty="0" smtClean="0"/>
              <a:t> </a:t>
            </a:r>
            <a:r>
              <a:rPr lang="he-IL" dirty="0" smtClean="0"/>
              <a:t>וקטורים אורתוגונליים שניתן להשתמש בהם בצורה הטובה ביותר כדי לייצג נתונים</a:t>
            </a:r>
          </a:p>
          <a:p>
            <a:r>
              <a:rPr lang="he-IL" dirty="0" smtClean="0"/>
              <a:t>ערכת הנתונים המקורית מופחתת (מוקרנת) לאחת המורכבת מקטעי נתונים </a:t>
            </a:r>
            <a:r>
              <a:rPr lang="en-US" dirty="0" smtClean="0"/>
              <a:t>N </a:t>
            </a:r>
            <a:r>
              <a:rPr lang="he-IL" dirty="0" smtClean="0"/>
              <a:t>על מרכיבים עיקריים של </a:t>
            </a:r>
            <a:r>
              <a:rPr lang="en-US" dirty="0" smtClean="0"/>
              <a:t>C (</a:t>
            </a:r>
            <a:r>
              <a:rPr lang="he-IL" dirty="0" smtClean="0"/>
              <a:t>מידות מופחתות)</a:t>
            </a:r>
          </a:p>
          <a:p>
            <a:r>
              <a:rPr lang="he-IL" dirty="0" smtClean="0"/>
              <a:t>כל וקטור נתונים הוא שילוב ליניארי של גורמי הרכיב העיקריים</a:t>
            </a:r>
          </a:p>
          <a:p>
            <a:r>
              <a:rPr lang="he-IL" dirty="0" smtClean="0"/>
              <a:t>עובד עבור תכונות מסודרות ולא מסודרות</a:t>
            </a:r>
          </a:p>
          <a:p>
            <a:r>
              <a:rPr lang="he-IL" dirty="0" smtClean="0"/>
              <a:t>משמש כאשר מספר המידות גדול</a:t>
            </a:r>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111</a:t>
            </a:fld>
            <a:endParaRPr lang="he-IL"/>
          </a:p>
        </p:txBody>
      </p:sp>
    </p:spTree>
    <p:extLst>
      <p:ext uri="{BB962C8B-B14F-4D97-AF65-F5344CB8AC3E}">
        <p14:creationId xmlns:p14="http://schemas.microsoft.com/office/powerpoint/2010/main" val="8064987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המרכיבים העיקריים (סדרה חדשה של צירים) נותנים מידע חשוב על השונות.</a:t>
            </a:r>
          </a:p>
          <a:p>
            <a:r>
              <a:rPr lang="he-IL" dirty="0" smtClean="0"/>
              <a:t>באמצעות המרכיבים החזקים ביותר ניתן לשחזר קירוב טוב של האות המקורי.</a:t>
            </a:r>
            <a:endParaRPr lang="en-US" dirty="0"/>
          </a:p>
        </p:txBody>
      </p:sp>
      <p:sp>
        <p:nvSpPr>
          <p:cNvPr id="4" name="Slide Number Placeholder 3"/>
          <p:cNvSpPr>
            <a:spLocks noGrp="1"/>
          </p:cNvSpPr>
          <p:nvPr>
            <p:ph type="sldNum" sz="quarter" idx="10"/>
          </p:nvPr>
        </p:nvSpPr>
        <p:spPr/>
        <p:txBody>
          <a:bodyPr/>
          <a:lstStyle/>
          <a:p>
            <a:fld id="{684DE5B2-10B4-4411-83D9-3CB4DE84190B}" type="slidenum">
              <a:rPr lang="he-IL" smtClean="0"/>
              <a:t>112</a:t>
            </a:fld>
            <a:endParaRPr lang="he-IL"/>
          </a:p>
        </p:txBody>
      </p:sp>
    </p:spTree>
    <p:extLst>
      <p:ext uri="{BB962C8B-B14F-4D97-AF65-F5344CB8AC3E}">
        <p14:creationId xmlns:p14="http://schemas.microsoft.com/office/powerpoint/2010/main" val="22561869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מדוע הפחתת נתונים?</a:t>
            </a:r>
          </a:p>
          <a:p>
            <a:r>
              <a:rPr lang="he-IL" dirty="0" smtClean="0"/>
              <a:t>מחסן מסד נתונים / נתונים עשוי לאחסן טרה-בתים של נתונים</a:t>
            </a:r>
          </a:p>
          <a:p>
            <a:r>
              <a:rPr lang="he-IL" dirty="0" smtClean="0"/>
              <a:t>ניתוח נתונים מורכבים / כרייה עשויה להימשך זמן רב מאוד כדי להפעיל את הנתונים המלאים</a:t>
            </a:r>
          </a:p>
          <a:p>
            <a:r>
              <a:rPr lang="he-IL" dirty="0" smtClean="0"/>
              <a:t>הפחתת נתונים</a:t>
            </a:r>
          </a:p>
          <a:p>
            <a:r>
              <a:rPr lang="he-IL" dirty="0" smtClean="0"/>
              <a:t>להשיג ייצוג מופחת של הנתונים להגדיר כי הוא הרבה יותר קטן נפח אבל עדיין לייצר את אותו (או כמעט זהה) תוצאות אנליטיות</a:t>
            </a:r>
          </a:p>
          <a:p>
            <a:r>
              <a:rPr lang="he-IL" dirty="0" smtClean="0"/>
              <a:t>אסטרטגיות להפחתת נתונים</a:t>
            </a:r>
          </a:p>
          <a:p>
            <a:r>
              <a:rPr lang="he-IL" dirty="0" smtClean="0"/>
              <a:t>צבירה של קוביות נתונים:</a:t>
            </a:r>
          </a:p>
          <a:p>
            <a:r>
              <a:rPr lang="he-IL" dirty="0" smtClean="0"/>
              <a:t>צמצום ממדי - לדוגמה, הסר מאפיינים חשובים</a:t>
            </a:r>
          </a:p>
          <a:p>
            <a:r>
              <a:rPr lang="he-IL" dirty="0" smtClean="0"/>
              <a:t>דחיסת מידע</a:t>
            </a:r>
          </a:p>
          <a:p>
            <a:r>
              <a:rPr lang="he-IL" dirty="0" smtClean="0"/>
              <a:t>הפחתת מספר - לדוגמה, התאמה לנתונים בדגמים</a:t>
            </a:r>
          </a:p>
          <a:p>
            <a:r>
              <a:rPr lang="en-US" dirty="0" smtClean="0"/>
              <a:t>Discretization </a:t>
            </a:r>
            <a:r>
              <a:rPr lang="he-IL" dirty="0" smtClean="0"/>
              <a:t>ו הדור היררכית המושג</a:t>
            </a:r>
            <a:endParaRPr lang="en-US" dirty="0"/>
          </a:p>
        </p:txBody>
      </p:sp>
      <p:sp>
        <p:nvSpPr>
          <p:cNvPr id="4" name="Slide Number Placeholder 3"/>
          <p:cNvSpPr>
            <a:spLocks noGrp="1"/>
          </p:cNvSpPr>
          <p:nvPr>
            <p:ph type="sldNum" sz="quarter" idx="10"/>
          </p:nvPr>
        </p:nvSpPr>
        <p:spPr/>
        <p:txBody>
          <a:bodyPr/>
          <a:lstStyle/>
          <a:p>
            <a:fld id="{A870D749-5C72-4240-997C-1CDB1FD99743}" type="slidenum">
              <a:rPr lang="en-US" smtClean="0"/>
              <a:t>118</a:t>
            </a:fld>
            <a:endParaRPr lang="en-US"/>
          </a:p>
        </p:txBody>
      </p:sp>
    </p:spTree>
    <p:extLst>
      <p:ext uri="{BB962C8B-B14F-4D97-AF65-F5344CB8AC3E}">
        <p14:creationId xmlns:p14="http://schemas.microsoft.com/office/powerpoint/2010/main" val="22514411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FA27FA3-3350-4E90-930F-34262BEC8B14}" type="slidenum">
              <a:rPr lang="en-US" altLang="en-US" sz="1200" smtClean="0"/>
              <a:pPr/>
              <a:t>120</a:t>
            </a:fld>
            <a:endParaRPr lang="en-US" altLang="en-US" sz="12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091129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82321115-B347-40F5-BE07-96598812552F}" type="slidenum">
              <a:rPr lang="en-US" altLang="en-US" sz="1200" smtClean="0"/>
              <a:pPr/>
              <a:t>121</a:t>
            </a:fld>
            <a:endParaRPr lang="en-US" altLang="en-US" sz="12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7859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algn="l" defTabSz="931863"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defTabSz="931863"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defTabSz="931863"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defTabSz="931863" rtl="0" eaLnBrk="0" fontAlgn="base" hangingPunct="0">
              <a:spcBef>
                <a:spcPct val="0"/>
              </a:spcBef>
              <a:spcAft>
                <a:spcPct val="0"/>
              </a:spcAft>
              <a:defRPr sz="2400">
                <a:solidFill>
                  <a:schemeClr val="tx1"/>
                </a:solidFill>
                <a:latin typeface="Tahoma" panose="020B0604030504040204" pitchFamily="34" charset="0"/>
              </a:defRPr>
            </a:lvl9pPr>
          </a:lstStyle>
          <a:p>
            <a:fld id="{0F1547D2-3529-47F7-BEFD-A7FE8005B186}" type="slidenum">
              <a:rPr lang="zh-CN" altLang="en-US" sz="1200">
                <a:latin typeface="Times New Roman" panose="02020603050405020304" pitchFamily="18" charset="0"/>
              </a:rPr>
              <a:pPr/>
              <a:t>12</a:t>
            </a:fld>
            <a:endParaRPr lang="en-US" altLang="zh-CN"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xfrm>
            <a:off x="358775" y="677863"/>
            <a:ext cx="6294438" cy="3541712"/>
          </a:xfrm>
          <a:ln/>
        </p:spPr>
      </p:sp>
      <p:sp>
        <p:nvSpPr>
          <p:cNvPr id="126980" name="Rectangle 3"/>
          <p:cNvSpPr>
            <a:spLocks noGrp="1" noChangeArrowheads="1"/>
          </p:cNvSpPr>
          <p:nvPr>
            <p:ph type="body" idx="1"/>
          </p:nvPr>
        </p:nvSpPr>
        <p:spPr>
          <a:xfrm>
            <a:off x="925513" y="4446588"/>
            <a:ext cx="5159375" cy="414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zh-CN" altLang="en-US" smtClean="0"/>
          </a:p>
        </p:txBody>
      </p:sp>
    </p:spTree>
    <p:extLst>
      <p:ext uri="{BB962C8B-B14F-4D97-AF65-F5344CB8AC3E}">
        <p14:creationId xmlns:p14="http://schemas.microsoft.com/office/powerpoint/2010/main" val="110162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algn="l" defTabSz="931863"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defTabSz="931863"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defTabSz="931863"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defTabSz="931863" rtl="0" eaLnBrk="0" fontAlgn="base" hangingPunct="0">
              <a:spcBef>
                <a:spcPct val="0"/>
              </a:spcBef>
              <a:spcAft>
                <a:spcPct val="0"/>
              </a:spcAft>
              <a:defRPr sz="2400">
                <a:solidFill>
                  <a:schemeClr val="tx1"/>
                </a:solidFill>
                <a:latin typeface="Tahoma" panose="020B0604030504040204" pitchFamily="34" charset="0"/>
              </a:defRPr>
            </a:lvl9pPr>
          </a:lstStyle>
          <a:p>
            <a:fld id="{F3E84791-D99C-4F00-A9B4-63C27B098C98}" type="slidenum">
              <a:rPr lang="zh-CN" altLang="en-US" sz="1200">
                <a:latin typeface="Times New Roman" panose="02020603050405020304" pitchFamily="18" charset="0"/>
              </a:rPr>
              <a:pPr/>
              <a:t>14</a:t>
            </a:fld>
            <a:endParaRPr lang="en-US" altLang="zh-CN"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xfrm>
            <a:off x="358775" y="677863"/>
            <a:ext cx="6294438" cy="3541712"/>
          </a:xfrm>
          <a:ln/>
        </p:spPr>
      </p:sp>
      <p:sp>
        <p:nvSpPr>
          <p:cNvPr id="128004" name="Rectangle 3"/>
          <p:cNvSpPr>
            <a:spLocks noGrp="1" noChangeArrowheads="1"/>
          </p:cNvSpPr>
          <p:nvPr>
            <p:ph type="body" idx="1"/>
          </p:nvPr>
        </p:nvSpPr>
        <p:spPr>
          <a:xfrm>
            <a:off x="925513" y="4446588"/>
            <a:ext cx="5159375" cy="414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zh-CN" altLang="en-US" smtClean="0"/>
          </a:p>
        </p:txBody>
      </p:sp>
    </p:spTree>
    <p:extLst>
      <p:ext uri="{BB962C8B-B14F-4D97-AF65-F5344CB8AC3E}">
        <p14:creationId xmlns:p14="http://schemas.microsoft.com/office/powerpoint/2010/main" val="360460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3C98203-2C1F-4A0E-858A-9C4982B3919A}" type="datetime8">
              <a:rPr lang="he-IL" smtClean="0"/>
              <a:t>03 מרץ 19</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79055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693E4-C742-47BE-86DF-9F56B5B41639}" type="datetime8">
              <a:rPr lang="he-IL" smtClean="0"/>
              <a:t>03 מרץ 19</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335754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F5409F-69AB-404A-BC5A-359F697A6784}" type="datetime8">
              <a:rPr lang="he-IL" smtClean="0"/>
              <a:t>03 מרץ 19</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2413064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DFF660-B90E-4869-932D-AEC7820D722C}" type="datetime8">
              <a:rPr lang="he-IL" smtClean="0"/>
              <a:t>03 מרץ 19</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1847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EDD25-9ADB-4702-84E2-B3D20CF7C644}" type="datetime8">
              <a:rPr lang="he-IL" smtClean="0"/>
              <a:t>03 מרץ 19</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2702139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1312080-E125-4D85-9295-A5BDBA21E898}" type="datetime8">
              <a:rPr lang="he-IL" smtClean="0"/>
              <a:t>03 מרץ 19</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2734798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B0049D4-D604-4554-9F0F-E755C0706047}" type="datetime8">
              <a:rPr lang="he-IL" smtClean="0"/>
              <a:t>03 מרץ 19</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1444446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C39E09-0222-4B99-A6A6-D171142AB4E1}" type="datetime8">
              <a:rPr lang="he-IL" smtClean="0"/>
              <a:t>03 מרץ 19</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2574094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836CDE-2A6E-43FA-BA79-D7A929FFE371}" type="datetime8">
              <a:rPr lang="he-IL" smtClean="0"/>
              <a:t>03 מרץ 19</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3647104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81000"/>
            <a:ext cx="10390717"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447800"/>
            <a:ext cx="5486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1447800"/>
            <a:ext cx="5486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ln/>
        </p:spPr>
        <p:txBody>
          <a:bodyPr/>
          <a:lstStyle>
            <a:lvl1pPr>
              <a:defRPr/>
            </a:lvl1pPr>
          </a:lstStyle>
          <a:p>
            <a:pPr>
              <a:defRPr/>
            </a:pPr>
            <a:fld id="{ECB74EB4-CC91-40D1-8CF9-379229D507D9}" type="datetime4">
              <a:rPr lang="zh-CN" altLang="en-US"/>
              <a:pPr>
                <a:defRPr/>
              </a:pPr>
              <a:t>2019年3月3日星期日</a:t>
            </a:fld>
            <a:endParaRPr lang="en-US" altLang="zh-CN"/>
          </a:p>
        </p:txBody>
      </p:sp>
      <p:sp>
        <p:nvSpPr>
          <p:cNvPr id="6" name="Rectangle 2060"/>
          <p:cNvSpPr>
            <a:spLocks noGrp="1" noChangeArrowheads="1"/>
          </p:cNvSpPr>
          <p:nvPr>
            <p:ph type="ftr" sz="quarter" idx="11"/>
          </p:nvPr>
        </p:nvSpPr>
        <p:spPr>
          <a:ln/>
        </p:spPr>
        <p:txBody>
          <a:bodyPr/>
          <a:lstStyle>
            <a:lvl1pPr>
              <a:defRPr/>
            </a:lvl1pPr>
          </a:lstStyle>
          <a:p>
            <a:pPr>
              <a:defRPr/>
            </a:pPr>
            <a:r>
              <a:rPr lang="zh-CN" altLang="en-US"/>
              <a:t>Data Mining: Concepts and Techniques</a:t>
            </a:r>
            <a:endParaRPr lang="en-US" altLang="zh-CN"/>
          </a:p>
        </p:txBody>
      </p:sp>
      <p:sp>
        <p:nvSpPr>
          <p:cNvPr id="7" name="Rectangle 2061"/>
          <p:cNvSpPr>
            <a:spLocks noGrp="1" noChangeArrowheads="1"/>
          </p:cNvSpPr>
          <p:nvPr>
            <p:ph type="sldNum" sz="quarter" idx="12"/>
          </p:nvPr>
        </p:nvSpPr>
        <p:spPr>
          <a:ln/>
        </p:spPr>
        <p:txBody>
          <a:bodyPr/>
          <a:lstStyle>
            <a:lvl1pPr>
              <a:defRPr/>
            </a:lvl1pPr>
          </a:lstStyle>
          <a:p>
            <a:fld id="{B7EE29EE-3034-42D0-9F55-9B454A92EF62}" type="slidenum">
              <a:rPr lang="zh-CN" altLang="en-US"/>
              <a:pPr/>
              <a:t>‹#›</a:t>
            </a:fld>
            <a:endParaRPr lang="en-US" altLang="zh-CN"/>
          </a:p>
        </p:txBody>
      </p:sp>
    </p:spTree>
    <p:extLst>
      <p:ext uri="{BB962C8B-B14F-4D97-AF65-F5344CB8AC3E}">
        <p14:creationId xmlns:p14="http://schemas.microsoft.com/office/powerpoint/2010/main" val="3275294721"/>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81000"/>
            <a:ext cx="10390717"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447800"/>
            <a:ext cx="5486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096000" y="1447800"/>
            <a:ext cx="5486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0" y="4038600"/>
            <a:ext cx="5486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59"/>
          <p:cNvSpPr>
            <a:spLocks noGrp="1" noChangeArrowheads="1"/>
          </p:cNvSpPr>
          <p:nvPr>
            <p:ph type="dt" sz="half" idx="10"/>
          </p:nvPr>
        </p:nvSpPr>
        <p:spPr>
          <a:ln/>
        </p:spPr>
        <p:txBody>
          <a:bodyPr/>
          <a:lstStyle>
            <a:lvl1pPr>
              <a:defRPr/>
            </a:lvl1pPr>
          </a:lstStyle>
          <a:p>
            <a:pPr>
              <a:defRPr/>
            </a:pPr>
            <a:fld id="{2363A36D-7AAB-446E-9396-EA4E12B11DF3}" type="datetime4">
              <a:rPr lang="zh-CN" altLang="en-US"/>
              <a:pPr>
                <a:defRPr/>
              </a:pPr>
              <a:t>2019年3月3日星期日</a:t>
            </a:fld>
            <a:endParaRPr lang="en-US" altLang="zh-CN"/>
          </a:p>
        </p:txBody>
      </p:sp>
      <p:sp>
        <p:nvSpPr>
          <p:cNvPr id="7" name="Rectangle 2060"/>
          <p:cNvSpPr>
            <a:spLocks noGrp="1" noChangeArrowheads="1"/>
          </p:cNvSpPr>
          <p:nvPr>
            <p:ph type="ftr" sz="quarter" idx="11"/>
          </p:nvPr>
        </p:nvSpPr>
        <p:spPr>
          <a:ln/>
        </p:spPr>
        <p:txBody>
          <a:bodyPr/>
          <a:lstStyle>
            <a:lvl1pPr>
              <a:defRPr/>
            </a:lvl1pPr>
          </a:lstStyle>
          <a:p>
            <a:pPr>
              <a:defRPr/>
            </a:pPr>
            <a:r>
              <a:rPr lang="zh-CN" altLang="en-US"/>
              <a:t>Data Mining: Concepts and Techniques</a:t>
            </a:r>
            <a:endParaRPr lang="en-US" altLang="zh-CN"/>
          </a:p>
        </p:txBody>
      </p:sp>
      <p:sp>
        <p:nvSpPr>
          <p:cNvPr id="8" name="Rectangle 2061"/>
          <p:cNvSpPr>
            <a:spLocks noGrp="1" noChangeArrowheads="1"/>
          </p:cNvSpPr>
          <p:nvPr>
            <p:ph type="sldNum" sz="quarter" idx="12"/>
          </p:nvPr>
        </p:nvSpPr>
        <p:spPr>
          <a:ln/>
        </p:spPr>
        <p:txBody>
          <a:bodyPr/>
          <a:lstStyle>
            <a:lvl1pPr>
              <a:defRPr/>
            </a:lvl1pPr>
          </a:lstStyle>
          <a:p>
            <a:fld id="{6AF63808-127D-4B59-A3E6-94B35C120C2B}" type="slidenum">
              <a:rPr lang="zh-CN" altLang="en-US"/>
              <a:pPr/>
              <a:t>‹#›</a:t>
            </a:fld>
            <a:endParaRPr lang="en-US" altLang="zh-CN"/>
          </a:p>
        </p:txBody>
      </p:sp>
    </p:spTree>
    <p:extLst>
      <p:ext uri="{BB962C8B-B14F-4D97-AF65-F5344CB8AC3E}">
        <p14:creationId xmlns:p14="http://schemas.microsoft.com/office/powerpoint/2010/main" val="3915756338"/>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aseline="0">
                <a:latin typeface="MS UI Gothic" panose="020B0600070205080204" pitchFamily="34" charset="-128"/>
              </a:defRPr>
            </a:lvl1pPr>
            <a:lvl2pPr>
              <a:defRPr baseline="0">
                <a:latin typeface="MS Gothic" panose="020B0609070205080204" pitchFamily="49" charset="-128"/>
              </a:defRPr>
            </a:lvl2pPr>
            <a:lvl3pPr>
              <a:defRPr baseline="0">
                <a:latin typeface="MS Gothic" panose="020B0609070205080204" pitchFamily="49" charset="-128"/>
              </a:defRPr>
            </a:lvl3pPr>
            <a:lvl4pPr>
              <a:defRPr baseline="0">
                <a:latin typeface="MS Gothic" panose="020B0609070205080204" pitchFamily="49" charset="-128"/>
              </a:defRPr>
            </a:lvl4pPr>
            <a:lvl5pPr>
              <a:defRPr baseline="0">
                <a:latin typeface="MS Gothic" panose="020B0609070205080204" pitchFamily="49" charset="-12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B6F978-5986-489A-9A49-A9810DD0AC28}" type="datetime8">
              <a:rPr lang="he-IL" smtClean="0"/>
              <a:t>03 מרץ 19</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38597420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812800" y="381000"/>
            <a:ext cx="10390717" cy="609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06400" y="1447800"/>
            <a:ext cx="5486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096000" y="1447800"/>
            <a:ext cx="5486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06400" y="4038600"/>
            <a:ext cx="5486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096000" y="4038600"/>
            <a:ext cx="5486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59"/>
          <p:cNvSpPr>
            <a:spLocks noGrp="1" noChangeArrowheads="1"/>
          </p:cNvSpPr>
          <p:nvPr>
            <p:ph type="dt" sz="half" idx="10"/>
          </p:nvPr>
        </p:nvSpPr>
        <p:spPr>
          <a:ln/>
        </p:spPr>
        <p:txBody>
          <a:bodyPr/>
          <a:lstStyle>
            <a:lvl1pPr>
              <a:defRPr/>
            </a:lvl1pPr>
          </a:lstStyle>
          <a:p>
            <a:pPr>
              <a:defRPr/>
            </a:pPr>
            <a:fld id="{E8E9E238-F89E-4456-8E67-E7554AFC7416}" type="datetime4">
              <a:rPr lang="zh-CN" altLang="en-US"/>
              <a:pPr>
                <a:defRPr/>
              </a:pPr>
              <a:t>2019年3月3日星期日</a:t>
            </a:fld>
            <a:endParaRPr lang="en-US" altLang="zh-CN"/>
          </a:p>
        </p:txBody>
      </p:sp>
      <p:sp>
        <p:nvSpPr>
          <p:cNvPr id="8" name="Rectangle 2060"/>
          <p:cNvSpPr>
            <a:spLocks noGrp="1" noChangeArrowheads="1"/>
          </p:cNvSpPr>
          <p:nvPr>
            <p:ph type="ftr" sz="quarter" idx="11"/>
          </p:nvPr>
        </p:nvSpPr>
        <p:spPr>
          <a:ln/>
        </p:spPr>
        <p:txBody>
          <a:bodyPr/>
          <a:lstStyle>
            <a:lvl1pPr>
              <a:defRPr/>
            </a:lvl1pPr>
          </a:lstStyle>
          <a:p>
            <a:pPr>
              <a:defRPr/>
            </a:pPr>
            <a:r>
              <a:rPr lang="zh-CN" altLang="en-US"/>
              <a:t>Data Mining: Concepts and Techniques</a:t>
            </a:r>
            <a:endParaRPr lang="en-US" altLang="zh-CN"/>
          </a:p>
        </p:txBody>
      </p:sp>
      <p:sp>
        <p:nvSpPr>
          <p:cNvPr id="9" name="Rectangle 2061"/>
          <p:cNvSpPr>
            <a:spLocks noGrp="1" noChangeArrowheads="1"/>
          </p:cNvSpPr>
          <p:nvPr>
            <p:ph type="sldNum" sz="quarter" idx="12"/>
          </p:nvPr>
        </p:nvSpPr>
        <p:spPr>
          <a:ln/>
        </p:spPr>
        <p:txBody>
          <a:bodyPr/>
          <a:lstStyle>
            <a:lvl1pPr>
              <a:defRPr/>
            </a:lvl1pPr>
          </a:lstStyle>
          <a:p>
            <a:fld id="{FD13841F-7331-447E-9C2C-8970D7E11B8B}" type="slidenum">
              <a:rPr lang="zh-CN" altLang="en-US"/>
              <a:pPr/>
              <a:t>‹#›</a:t>
            </a:fld>
            <a:endParaRPr lang="en-US" altLang="zh-CN"/>
          </a:p>
        </p:txBody>
      </p:sp>
    </p:spTree>
    <p:extLst>
      <p:ext uri="{BB962C8B-B14F-4D97-AF65-F5344CB8AC3E}">
        <p14:creationId xmlns:p14="http://schemas.microsoft.com/office/powerpoint/2010/main" val="1287131468"/>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4A95E7-A0B8-4889-A1EE-A70B8EEF1E68}" type="datetime8">
              <a:rPr lang="he-IL" smtClean="0"/>
              <a:t>03 מרץ 19</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1228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6AD5EB-DA86-4CFC-8149-6536184E5EAD}" type="datetime8">
              <a:rPr lang="he-IL" smtClean="0"/>
              <a:t>03 מרץ 19</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91024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05DF55-E015-4E35-9528-754CF2C70B3B}" type="datetime8">
              <a:rPr lang="he-IL" smtClean="0"/>
              <a:t>03 מרץ 19</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128225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9513D2-46E9-4039-9F97-0BA9B31F8CA3}" type="datetime8">
              <a:rPr lang="he-IL" smtClean="0"/>
              <a:t>03 מרץ 19</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116814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4C0BD-5D8F-407B-8BB7-453DBA842080}" type="datetime8">
              <a:rPr lang="he-IL" smtClean="0"/>
              <a:t>03 מרץ 19</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42186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3DB574-B613-4C0F-9952-0FA3C94827F6}" type="datetime8">
              <a:rPr lang="he-IL" smtClean="0"/>
              <a:t>03 מרץ 19</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123039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9E1854-E89C-49E8-9112-DCC71D2B0244}" type="datetime8">
              <a:rPr lang="he-IL" smtClean="0"/>
              <a:t>03 מרץ 19</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194558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8FAFFD7-1C66-43A6-ACCB-46CB47BED613}" type="datetime8">
              <a:rPr lang="he-IL" smtClean="0"/>
              <a:t>03 מרץ 19</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F0DCAA7-13FC-494B-A25B-5DFED9B63B03}" type="slidenum">
              <a:rPr lang="he-IL" smtClean="0"/>
              <a:t>‹#›</a:t>
            </a:fld>
            <a:endParaRPr lang="he-IL"/>
          </a:p>
        </p:txBody>
      </p:sp>
    </p:spTree>
    <p:extLst>
      <p:ext uri="{BB962C8B-B14F-4D97-AF65-F5344CB8AC3E}">
        <p14:creationId xmlns:p14="http://schemas.microsoft.com/office/powerpoint/2010/main" val="19657711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Lst>
  <p:hf sldNum="0" hdr="0" dt="0"/>
  <p:txStyles>
    <p:titleStyle>
      <a:lvl1pPr algn="l" defTabSz="914400" rtl="1"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81.wmf"/><Relationship Id="rId4" Type="http://schemas.openxmlformats.org/officeDocument/2006/relationships/oleObject" Target="../embeddings/oleObject42.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3" Type="http://schemas.openxmlformats.org/officeDocument/2006/relationships/notesSlide" Target="../notesSlides/notesSlide8.xml"/><Relationship Id="rId7" Type="http://schemas.openxmlformats.org/officeDocument/2006/relationships/image" Target="../media/image9.wmf"/><Relationship Id="rId12"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 Id="rId4" Type="http://schemas.openxmlformats.org/officeDocument/2006/relationships/image" Target="../media/image15.wmf"/></Relationships>
</file>

<file path=ppt/slides/_rels/slide13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7.w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6.w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20.wmf"/><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1.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0.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32.wmf"/><Relationship Id="rId4" Type="http://schemas.openxmlformats.org/officeDocument/2006/relationships/image" Target="../media/image35.wmf"/><Relationship Id="rId9"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9.emf"/><Relationship Id="rId2" Type="http://schemas.openxmlformats.org/officeDocument/2006/relationships/slideLayout" Target="../slideLayouts/slideLayout19.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image" Target="../media/image38.emf"/><Relationship Id="rId4"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25.xml"/><Relationship Id="rId7" Type="http://schemas.openxmlformats.org/officeDocument/2006/relationships/image" Target="../media/image41.e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image" Target="../media/image40.emf"/><Relationship Id="rId4"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3.wmf"/><Relationship Id="rId4" Type="http://schemas.openxmlformats.org/officeDocument/2006/relationships/oleObject" Target="../embeddings/oleObject23.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4.wmf"/><Relationship Id="rId4" Type="http://schemas.openxmlformats.org/officeDocument/2006/relationships/oleObject" Target="../embeddings/oleObject2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6.wmf"/><Relationship Id="rId5" Type="http://schemas.openxmlformats.org/officeDocument/2006/relationships/oleObject" Target="../embeddings/oleObject26.bin"/><Relationship Id="rId4" Type="http://schemas.openxmlformats.org/officeDocument/2006/relationships/image" Target="../media/image45.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8.emf"/><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slideLayout" Target="../slideLayouts/slideLayout20.xml"/><Relationship Id="rId4" Type="http://schemas.openxmlformats.org/officeDocument/2006/relationships/image" Target="../media/image57.wmf"/></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0.xml"/><Relationship Id="rId4" Type="http://schemas.openxmlformats.org/officeDocument/2006/relationships/image" Target="../media/image6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62.w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63.wmf"/><Relationship Id="rId4" Type="http://schemas.openxmlformats.org/officeDocument/2006/relationships/oleObject" Target="../embeddings/oleObject30.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64.wmf"/><Relationship Id="rId4" Type="http://schemas.openxmlformats.org/officeDocument/2006/relationships/oleObject" Target="../embeddings/oleObject3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53.xml"/><Relationship Id="rId7"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png"/><Relationship Id="rId9" Type="http://schemas.openxmlformats.org/officeDocument/2006/relationships/image" Target="../media/image65.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70.wmf"/><Relationship Id="rId4" Type="http://schemas.openxmlformats.org/officeDocument/2006/relationships/oleObject" Target="../embeddings/oleObject33.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5.bin"/><Relationship Id="rId5" Type="http://schemas.openxmlformats.org/officeDocument/2006/relationships/image" Target="../media/image71.wmf"/><Relationship Id="rId4" Type="http://schemas.openxmlformats.org/officeDocument/2006/relationships/oleObject" Target="../embeddings/oleObject34.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73.wmf"/><Relationship Id="rId4" Type="http://schemas.openxmlformats.org/officeDocument/2006/relationships/oleObject" Target="../embeddings/oleObject36.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77.e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38.bin"/><Relationship Id="rId5" Type="http://schemas.openxmlformats.org/officeDocument/2006/relationships/image" Target="../media/image76.emf"/><Relationship Id="rId4" Type="http://schemas.openxmlformats.org/officeDocument/2006/relationships/oleObject" Target="../embeddings/oleObject37.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78.emf"/><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oleObject" Target="../embeddings/oleObject40.bin"/><Relationship Id="rId5" Type="http://schemas.openxmlformats.org/officeDocument/2006/relationships/image" Target="../media/image77.emf"/><Relationship Id="rId4" Type="http://schemas.openxmlformats.org/officeDocument/2006/relationships/oleObject" Target="../embeddings/oleObject39.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79.emf"/><Relationship Id="rId4" Type="http://schemas.openxmlformats.org/officeDocument/2006/relationships/oleObject" Target="../embeddings/oleObject41.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smtClean="0"/>
              <a:t>כריית מידע</a:t>
            </a:r>
            <a:endParaRPr lang="he-IL" dirty="0"/>
          </a:p>
        </p:txBody>
      </p:sp>
      <p:sp>
        <p:nvSpPr>
          <p:cNvPr id="3" name="Subtitle 2"/>
          <p:cNvSpPr>
            <a:spLocks noGrp="1"/>
          </p:cNvSpPr>
          <p:nvPr>
            <p:ph type="subTitle" idx="1"/>
          </p:nvPr>
        </p:nvSpPr>
        <p:spPr/>
        <p:txBody>
          <a:bodyPr/>
          <a:lstStyle/>
          <a:p>
            <a:r>
              <a:rPr lang="he-IL" smtClean="0"/>
              <a:t>20595 </a:t>
            </a:r>
            <a:endParaRPr lang="he-IL" dirty="0"/>
          </a:p>
        </p:txBody>
      </p:sp>
      <p:sp>
        <p:nvSpPr>
          <p:cNvPr id="4" name="Footer Placeholder 3"/>
          <p:cNvSpPr>
            <a:spLocks noGrp="1"/>
          </p:cNvSpPr>
          <p:nvPr>
            <p:ph type="ftr" sz="quarter" idx="11"/>
          </p:nvPr>
        </p:nvSpPr>
        <p:spPr/>
        <p:txBody>
          <a:bodyPr/>
          <a:lstStyle/>
          <a:p>
            <a:endParaRPr lang="he-IL"/>
          </a:p>
        </p:txBody>
      </p:sp>
    </p:spTree>
    <p:extLst>
      <p:ext uri="{BB962C8B-B14F-4D97-AF65-F5344CB8AC3E}">
        <p14:creationId xmlns:p14="http://schemas.microsoft.com/office/powerpoint/2010/main" val="3657430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B4F6568-8F65-4F16-9CD1-8AEAE9CD0CD3}" type="datetime4">
              <a:rPr lang="en-US" altLang="he-IL" sz="1200"/>
              <a:pPr eaLnBrk="1" hangingPunct="1"/>
              <a:t>March 3, 2019</a:t>
            </a:fld>
            <a:endParaRPr lang="en-US" altLang="he-IL" sz="1200"/>
          </a:p>
        </p:txBody>
      </p:sp>
      <p:sp>
        <p:nvSpPr>
          <p:cNvPr id="92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he-IL" sz="1200"/>
              <a:t>Data Mining: Concepts and Techniques</a:t>
            </a:r>
          </a:p>
        </p:txBody>
      </p:sp>
      <p:sp>
        <p:nvSpPr>
          <p:cNvPr id="92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A483994-EBEF-497C-B3CA-5F7AA2C68C1D}" type="slidenum">
              <a:rPr lang="en-US" altLang="he-IL" sz="1200"/>
              <a:pPr eaLnBrk="1" hangingPunct="1"/>
              <a:t>10</a:t>
            </a:fld>
            <a:endParaRPr lang="en-US" altLang="he-IL" sz="1200"/>
          </a:p>
        </p:txBody>
      </p:sp>
      <p:sp>
        <p:nvSpPr>
          <p:cNvPr id="9221" name="Rectangle 1026"/>
          <p:cNvSpPr>
            <a:spLocks noGrp="1" noChangeArrowheads="1"/>
          </p:cNvSpPr>
          <p:nvPr>
            <p:ph type="title"/>
          </p:nvPr>
        </p:nvSpPr>
        <p:spPr>
          <a:xfrm>
            <a:off x="2286000" y="304800"/>
            <a:ext cx="7793038" cy="609600"/>
          </a:xfrm>
        </p:spPr>
        <p:txBody>
          <a:bodyPr>
            <a:normAutofit/>
          </a:bodyPr>
          <a:lstStyle/>
          <a:p>
            <a:pPr algn="ctr" eaLnBrk="1" hangingPunct="1"/>
            <a:r>
              <a:rPr lang="he-IL" altLang="he-IL" sz="3400" dirty="0" smtClean="0"/>
              <a:t>בשביל מה להתאמץ ?</a:t>
            </a:r>
            <a:endParaRPr lang="en-US" altLang="he-IL" dirty="0" smtClean="0"/>
          </a:p>
        </p:txBody>
      </p:sp>
      <p:sp>
        <p:nvSpPr>
          <p:cNvPr id="9222" name="Rectangle 1027"/>
          <p:cNvSpPr>
            <a:spLocks noGrp="1" noChangeArrowheads="1"/>
          </p:cNvSpPr>
          <p:nvPr>
            <p:ph type="body" idx="1"/>
          </p:nvPr>
        </p:nvSpPr>
        <p:spPr>
          <a:xfrm>
            <a:off x="1905000" y="1524000"/>
            <a:ext cx="8382000" cy="4800600"/>
          </a:xfrm>
        </p:spPr>
        <p:txBody>
          <a:bodyPr/>
          <a:lstStyle/>
          <a:p>
            <a:pPr>
              <a:lnSpc>
                <a:spcPct val="110000"/>
              </a:lnSpc>
            </a:pPr>
            <a:r>
              <a:rPr lang="he-IL" altLang="he-IL" sz="2400" dirty="0" smtClean="0"/>
              <a:t>אין שום סיכוי שנוכל להסיק מסקנות ללא  </a:t>
            </a:r>
            <a:r>
              <a:rPr lang="he-IL" altLang="he-IL" sz="2400" dirty="0"/>
              <a:t>נתונים </a:t>
            </a:r>
            <a:r>
              <a:rPr lang="he-IL" altLang="he-IL" sz="2400" dirty="0" smtClean="0"/>
              <a:t>איכותיים </a:t>
            </a:r>
            <a:endParaRPr lang="he-IL" altLang="he-IL" sz="2400" dirty="0"/>
          </a:p>
          <a:p>
            <a:pPr>
              <a:lnSpc>
                <a:spcPct val="110000"/>
              </a:lnSpc>
            </a:pPr>
            <a:r>
              <a:rPr lang="he-IL" altLang="he-IL" sz="2400" dirty="0"/>
              <a:t>החלטות </a:t>
            </a:r>
            <a:r>
              <a:rPr lang="he-IL" altLang="he-IL" sz="2400" dirty="0" smtClean="0"/>
              <a:t>איכותיות  </a:t>
            </a:r>
            <a:r>
              <a:rPr lang="he-IL" altLang="he-IL" sz="2400" dirty="0"/>
              <a:t>חייבות להתבסס על נתונים איכותיים</a:t>
            </a:r>
          </a:p>
          <a:p>
            <a:pPr>
              <a:lnSpc>
                <a:spcPct val="110000"/>
              </a:lnSpc>
            </a:pPr>
            <a:r>
              <a:rPr lang="he-IL" altLang="he-IL" sz="2400" dirty="0" smtClean="0"/>
              <a:t>שיכפול </a:t>
            </a:r>
            <a:r>
              <a:rPr lang="he-IL" altLang="he-IL" sz="2400" dirty="0"/>
              <a:t>או נתונים חסרים עלולים לגרום סטטיסטיקה שגויה או אפילו מטעה.</a:t>
            </a:r>
          </a:p>
          <a:p>
            <a:pPr>
              <a:lnSpc>
                <a:spcPct val="110000"/>
              </a:lnSpc>
            </a:pPr>
            <a:r>
              <a:rPr lang="he-IL" altLang="he-IL" sz="2400" dirty="0" smtClean="0"/>
              <a:t>תכל'ס המציאות היא שמיצוי </a:t>
            </a:r>
            <a:r>
              <a:rPr lang="he-IL" altLang="he-IL" sz="2400" dirty="0"/>
              <a:t>נתונים, ניקוי, וטרנספורמציה </a:t>
            </a:r>
            <a:r>
              <a:rPr lang="he-IL" altLang="he-IL" sz="2400" dirty="0" smtClean="0"/>
              <a:t>מהווה את רוב העבודה </a:t>
            </a:r>
            <a:r>
              <a:rPr lang="he-IL" altLang="he-IL" sz="2400" dirty="0"/>
              <a:t>של בניית מחסן </a:t>
            </a:r>
            <a:r>
              <a:rPr lang="he-IL" altLang="he-IL" sz="2400" dirty="0" smtClean="0"/>
              <a:t>נתונים (חוק 20/80 </a:t>
            </a:r>
            <a:r>
              <a:rPr lang="he-IL" altLang="he-IL" sz="2400" dirty="0" smtClean="0">
                <a:sym typeface="Wingdings" panose="05000000000000000000" pitchFamily="2" charset="2"/>
              </a:rPr>
              <a:t> )</a:t>
            </a:r>
            <a:endParaRPr lang="en-US" altLang="he-IL" sz="2400" dirty="0"/>
          </a:p>
        </p:txBody>
      </p:sp>
      <p:pic>
        <p:nvPicPr>
          <p:cNvPr id="335874" name="Picture 2" descr="Dirty Data Done. Dirt. Che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51108">
            <a:off x="281304" y="4819816"/>
            <a:ext cx="571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270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6056" y="228600"/>
            <a:ext cx="10855842" cy="914400"/>
          </a:xfrm>
        </p:spPr>
        <p:txBody>
          <a:bodyPr>
            <a:normAutofit/>
          </a:bodyPr>
          <a:lstStyle/>
          <a:p>
            <a:r>
              <a:rPr lang="en-US" altLang="he-IL" sz="4000" dirty="0">
                <a:solidFill>
                  <a:schemeClr val="accent2"/>
                </a:solidFill>
              </a:rPr>
              <a:t>Handling </a:t>
            </a:r>
            <a:r>
              <a:rPr lang="en-US" altLang="he-IL" sz="4000" u="sng" dirty="0">
                <a:solidFill>
                  <a:schemeClr val="accent2"/>
                </a:solidFill>
              </a:rPr>
              <a:t>Redundant Data</a:t>
            </a:r>
            <a:r>
              <a:rPr lang="en-US" altLang="he-IL" sz="4000" dirty="0">
                <a:solidFill>
                  <a:schemeClr val="accent2"/>
                </a:solidFill>
              </a:rPr>
              <a:t> in </a:t>
            </a:r>
            <a:r>
              <a:rPr lang="en-US" altLang="he-IL" sz="4000" dirty="0" smtClean="0">
                <a:solidFill>
                  <a:schemeClr val="accent2"/>
                </a:solidFill>
              </a:rPr>
              <a:t>Data Integration</a:t>
            </a:r>
            <a:endParaRPr lang="en-US" altLang="he-IL" sz="4000" dirty="0">
              <a:solidFill>
                <a:schemeClr val="accent2"/>
              </a:solidFill>
            </a:endParaRPr>
          </a:p>
        </p:txBody>
      </p:sp>
      <p:sp>
        <p:nvSpPr>
          <p:cNvPr id="23555" name="Rectangle 3"/>
          <p:cNvSpPr>
            <a:spLocks noGrp="1" noChangeArrowheads="1"/>
          </p:cNvSpPr>
          <p:nvPr>
            <p:ph type="body" idx="1"/>
          </p:nvPr>
        </p:nvSpPr>
        <p:spPr>
          <a:xfrm>
            <a:off x="1524000" y="1600200"/>
            <a:ext cx="9144000" cy="4876800"/>
          </a:xfrm>
        </p:spPr>
        <p:txBody>
          <a:bodyPr>
            <a:normAutofit fontScale="92500" lnSpcReduction="10000"/>
          </a:bodyPr>
          <a:lstStyle/>
          <a:p>
            <a:pPr algn="l" rtl="0">
              <a:lnSpc>
                <a:spcPct val="110000"/>
              </a:lnSpc>
            </a:pPr>
            <a:r>
              <a:rPr lang="en-US" altLang="he-IL" dirty="0"/>
              <a:t>Redundant data occur often when integrating multiple DBs</a:t>
            </a:r>
          </a:p>
          <a:p>
            <a:pPr lvl="1" algn="l" rtl="0">
              <a:lnSpc>
                <a:spcPct val="110000"/>
              </a:lnSpc>
            </a:pPr>
            <a:r>
              <a:rPr lang="en-US" altLang="he-IL" dirty="0"/>
              <a:t>The same attribute may have different names in different databases</a:t>
            </a:r>
          </a:p>
          <a:p>
            <a:pPr lvl="1" algn="l" rtl="0">
              <a:lnSpc>
                <a:spcPct val="110000"/>
              </a:lnSpc>
            </a:pPr>
            <a:r>
              <a:rPr lang="en-US" altLang="he-IL" dirty="0"/>
              <a:t>One attribute may be a “derived” attribute in another table, e.g., annual revenue</a:t>
            </a:r>
          </a:p>
          <a:p>
            <a:pPr algn="l" rtl="0">
              <a:lnSpc>
                <a:spcPct val="110000"/>
              </a:lnSpc>
            </a:pPr>
            <a:r>
              <a:rPr lang="en-US" altLang="he-IL" dirty="0"/>
              <a:t>Redundant data may be able to be detected by correlational analysis</a:t>
            </a:r>
          </a:p>
          <a:p>
            <a:pPr algn="l" rtl="0">
              <a:lnSpc>
                <a:spcPct val="110000"/>
              </a:lnSpc>
              <a:buFontTx/>
              <a:buNone/>
            </a:pPr>
            <a:endParaRPr lang="en-US" altLang="he-IL" dirty="0"/>
          </a:p>
          <a:p>
            <a:pPr algn="l" rtl="0">
              <a:lnSpc>
                <a:spcPct val="110000"/>
              </a:lnSpc>
              <a:buFontTx/>
              <a:buNone/>
            </a:pPr>
            <a:endParaRPr lang="en-US" altLang="he-IL" dirty="0"/>
          </a:p>
          <a:p>
            <a:pPr algn="l" rtl="0">
              <a:lnSpc>
                <a:spcPct val="110000"/>
              </a:lnSpc>
            </a:pPr>
            <a:r>
              <a:rPr lang="en-US" altLang="he-IL" dirty="0">
                <a:solidFill>
                  <a:schemeClr val="accent2"/>
                </a:solidFill>
              </a:rPr>
              <a:t>Careful integration </a:t>
            </a:r>
            <a:r>
              <a:rPr lang="en-US" altLang="he-IL" dirty="0">
                <a:solidFill>
                  <a:schemeClr val="tx2"/>
                </a:solidFill>
              </a:rPr>
              <a:t>can</a:t>
            </a:r>
            <a:r>
              <a:rPr lang="en-US" altLang="he-IL" dirty="0"/>
              <a:t> help reduce/avoid redundancies and inconsistencies and improve mining speed and quality</a:t>
            </a:r>
          </a:p>
        </p:txBody>
      </p:sp>
      <p:graphicFrame>
        <p:nvGraphicFramePr>
          <p:cNvPr id="23558" name="Object 6"/>
          <p:cNvGraphicFramePr>
            <a:graphicFrameLocks noChangeAspect="1"/>
          </p:cNvGraphicFramePr>
          <p:nvPr>
            <p:extLst>
              <p:ext uri="{D42A27DB-BD31-4B8C-83A1-F6EECF244321}">
                <p14:modId xmlns:p14="http://schemas.microsoft.com/office/powerpoint/2010/main" val="3866535562"/>
              </p:ext>
            </p:extLst>
          </p:nvPr>
        </p:nvGraphicFramePr>
        <p:xfrm>
          <a:off x="1981200" y="4572001"/>
          <a:ext cx="3352800" cy="1077913"/>
        </p:xfrm>
        <a:graphic>
          <a:graphicData uri="http://schemas.openxmlformats.org/presentationml/2006/ole">
            <mc:AlternateContent xmlns:mc="http://schemas.openxmlformats.org/markup-compatibility/2006">
              <mc:Choice xmlns:v="urn:schemas-microsoft-com:vml" Requires="v">
                <p:oleObj spid="_x0000_s40986" name="Equation" r:id="rId4" imgW="1422360" imgH="457200" progId="Equation.3">
                  <p:embed/>
                </p:oleObj>
              </mc:Choice>
              <mc:Fallback>
                <p:oleObj name="Equation" r:id="rId4" imgW="14223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572001"/>
                        <a:ext cx="3352800" cy="1077913"/>
                      </a:xfrm>
                      <a:prstGeom prst="rect">
                        <a:avLst/>
                      </a:prstGeom>
                      <a:solidFill>
                        <a:schemeClr val="tx1"/>
                      </a:solidFill>
                      <a:ln>
                        <a:noFill/>
                      </a:ln>
                      <a:effectLst/>
                      <a:extLst/>
                    </p:spPr>
                  </p:pic>
                </p:oleObj>
              </mc:Fallback>
            </mc:AlternateContent>
          </a:graphicData>
        </a:graphic>
      </p:graphicFrame>
    </p:spTree>
    <p:extLst>
      <p:ext uri="{BB962C8B-B14F-4D97-AF65-F5344CB8AC3E}">
        <p14:creationId xmlns:p14="http://schemas.microsoft.com/office/powerpoint/2010/main" val="411578421"/>
      </p:ext>
    </p:extLst>
  </p:cSld>
  <p:clrMapOvr>
    <a:masterClrMapping/>
  </p:clrMapOvr>
  <p:transition>
    <p:checker dir="ver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he-IL" dirty="0">
                <a:solidFill>
                  <a:schemeClr val="accent2"/>
                </a:solidFill>
              </a:rPr>
              <a:t>Data </a:t>
            </a:r>
            <a:r>
              <a:rPr lang="en-US" altLang="he-IL" dirty="0" smtClean="0">
                <a:solidFill>
                  <a:schemeClr val="accent2"/>
                </a:solidFill>
              </a:rPr>
              <a:t>reduction</a:t>
            </a:r>
            <a:endParaRPr lang="en-US" dirty="0"/>
          </a:p>
        </p:txBody>
      </p:sp>
      <p:sp>
        <p:nvSpPr>
          <p:cNvPr id="6" name="Text Placeholder 5"/>
          <p:cNvSpPr>
            <a:spLocks noGrp="1"/>
          </p:cNvSpPr>
          <p:nvPr>
            <p:ph type="body" sz="half" idx="2"/>
          </p:nvPr>
        </p:nvSpPr>
        <p:spPr/>
        <p:txBody>
          <a:bodyPr/>
          <a:lstStyle/>
          <a:p>
            <a:endParaRPr lang="en-US"/>
          </a:p>
        </p:txBody>
      </p:sp>
      <p:sp>
        <p:nvSpPr>
          <p:cNvPr id="4" name="Footer Placeholder 3"/>
          <p:cNvSpPr>
            <a:spLocks noGrp="1"/>
          </p:cNvSpPr>
          <p:nvPr>
            <p:ph type="ftr" sz="quarter" idx="11"/>
          </p:nvPr>
        </p:nvSpPr>
        <p:spPr/>
        <p:txBody>
          <a:bodyPr/>
          <a:lstStyle/>
          <a:p>
            <a:endParaRPr lang="he-IL"/>
          </a:p>
        </p:txBody>
      </p:sp>
    </p:spTree>
    <p:extLst>
      <p:ext uri="{BB962C8B-B14F-4D97-AF65-F5344CB8AC3E}">
        <p14:creationId xmlns:p14="http://schemas.microsoft.com/office/powerpoint/2010/main" val="168048181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895600" y="304800"/>
            <a:ext cx="6781800" cy="762000"/>
          </a:xfrm>
        </p:spPr>
        <p:txBody>
          <a:bodyPr/>
          <a:lstStyle/>
          <a:p>
            <a:r>
              <a:rPr lang="en-US" altLang="he-IL" sz="4000">
                <a:solidFill>
                  <a:schemeClr val="accent2"/>
                </a:solidFill>
              </a:rPr>
              <a:t>Data Reduction</a:t>
            </a:r>
            <a:endParaRPr lang="en-US" altLang="he-IL">
              <a:solidFill>
                <a:schemeClr val="accent2"/>
              </a:solidFill>
            </a:endParaRPr>
          </a:p>
        </p:txBody>
      </p:sp>
      <p:sp>
        <p:nvSpPr>
          <p:cNvPr id="27651" name="Rectangle 3"/>
          <p:cNvSpPr>
            <a:spLocks noGrp="1" noChangeArrowheads="1"/>
          </p:cNvSpPr>
          <p:nvPr>
            <p:ph type="body" idx="1"/>
          </p:nvPr>
        </p:nvSpPr>
        <p:spPr>
          <a:xfrm>
            <a:off x="1828800" y="1447800"/>
            <a:ext cx="8610600" cy="3810000"/>
          </a:xfrm>
        </p:spPr>
        <p:txBody>
          <a:bodyPr/>
          <a:lstStyle/>
          <a:p>
            <a:pPr algn="l" rtl="0">
              <a:lnSpc>
                <a:spcPct val="90000"/>
              </a:lnSpc>
            </a:pPr>
            <a:r>
              <a:rPr lang="en-US" altLang="he-IL" sz="3600" dirty="0">
                <a:solidFill>
                  <a:schemeClr val="accent2"/>
                </a:solidFill>
              </a:rPr>
              <a:t>Problem:</a:t>
            </a:r>
            <a:r>
              <a:rPr lang="en-US" altLang="he-IL" dirty="0"/>
              <a:t> </a:t>
            </a:r>
          </a:p>
          <a:p>
            <a:pPr algn="l" rtl="0">
              <a:lnSpc>
                <a:spcPct val="90000"/>
              </a:lnSpc>
              <a:buFontTx/>
              <a:buNone/>
            </a:pPr>
            <a:r>
              <a:rPr lang="en-US" altLang="he-IL" dirty="0"/>
              <a:t>   Data Warehouse may store terabytes of data: Complex data analysis/mining may take a very long time to run on the complete data set</a:t>
            </a:r>
          </a:p>
          <a:p>
            <a:pPr algn="l" rtl="0">
              <a:lnSpc>
                <a:spcPct val="90000"/>
              </a:lnSpc>
              <a:buFontTx/>
              <a:buNone/>
            </a:pPr>
            <a:endParaRPr lang="en-US" altLang="he-IL" dirty="0"/>
          </a:p>
          <a:p>
            <a:pPr algn="l" rtl="0">
              <a:lnSpc>
                <a:spcPct val="90000"/>
              </a:lnSpc>
            </a:pPr>
            <a:r>
              <a:rPr lang="en-US" altLang="he-IL" sz="3600" dirty="0">
                <a:solidFill>
                  <a:srgbClr val="CC3300"/>
                </a:solidFill>
              </a:rPr>
              <a:t>Solution?</a:t>
            </a:r>
          </a:p>
          <a:p>
            <a:pPr lvl="1" algn="l" rtl="0">
              <a:lnSpc>
                <a:spcPct val="90000"/>
              </a:lnSpc>
            </a:pPr>
            <a:r>
              <a:rPr lang="en-US" altLang="he-IL" dirty="0"/>
              <a:t>Data reduction… </a:t>
            </a:r>
          </a:p>
        </p:txBody>
      </p:sp>
    </p:spTree>
    <p:extLst>
      <p:ext uri="{BB962C8B-B14F-4D97-AF65-F5344CB8AC3E}">
        <p14:creationId xmlns:p14="http://schemas.microsoft.com/office/powerpoint/2010/main" val="3717745904"/>
      </p:ext>
    </p:extLst>
  </p:cSld>
  <p:clrMapOvr>
    <a:masterClrMapping/>
  </p:clrMapOvr>
  <p:transition>
    <p:checker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2286000" y="1143000"/>
            <a:ext cx="7924800" cy="551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90000"/>
              </a:lnSpc>
              <a:spcBef>
                <a:spcPct val="50000"/>
              </a:spcBef>
              <a:buFontTx/>
              <a:buChar char="•"/>
            </a:pPr>
            <a:r>
              <a:rPr lang="en-US" altLang="he-IL" sz="3200" dirty="0"/>
              <a:t>Obtains a reduced representation of the data set that is much smaller in volume but yet produces the same (or almost the same) analytical results</a:t>
            </a:r>
          </a:p>
          <a:p>
            <a:pPr algn="l" rtl="0">
              <a:lnSpc>
                <a:spcPct val="90000"/>
              </a:lnSpc>
              <a:spcBef>
                <a:spcPct val="50000"/>
              </a:spcBef>
              <a:buFontTx/>
              <a:buChar char="•"/>
            </a:pPr>
            <a:r>
              <a:rPr lang="en-US" altLang="he-IL" sz="3200" dirty="0">
                <a:solidFill>
                  <a:schemeClr val="accent2"/>
                </a:solidFill>
              </a:rPr>
              <a:t>Data reduction strategies</a:t>
            </a:r>
          </a:p>
          <a:p>
            <a:pPr lvl="1" algn="l" rtl="0">
              <a:lnSpc>
                <a:spcPct val="90000"/>
              </a:lnSpc>
              <a:spcBef>
                <a:spcPct val="50000"/>
              </a:spcBef>
              <a:buFontTx/>
              <a:buChar char="–"/>
            </a:pPr>
            <a:r>
              <a:rPr lang="en-US" altLang="he-IL" sz="2800" dirty="0">
                <a:solidFill>
                  <a:schemeClr val="tx2"/>
                </a:solidFill>
              </a:rPr>
              <a:t>Data cube aggregation</a:t>
            </a:r>
          </a:p>
          <a:p>
            <a:pPr lvl="1" algn="l" rtl="0">
              <a:lnSpc>
                <a:spcPct val="90000"/>
              </a:lnSpc>
              <a:spcBef>
                <a:spcPct val="50000"/>
              </a:spcBef>
              <a:buFontTx/>
              <a:buChar char="–"/>
            </a:pPr>
            <a:r>
              <a:rPr lang="en-US" altLang="he-IL" sz="2800" dirty="0">
                <a:solidFill>
                  <a:schemeClr val="tx2"/>
                </a:solidFill>
              </a:rPr>
              <a:t>Dimensionality reduction</a:t>
            </a:r>
          </a:p>
          <a:p>
            <a:pPr lvl="1" algn="l" rtl="0">
              <a:lnSpc>
                <a:spcPct val="90000"/>
              </a:lnSpc>
              <a:spcBef>
                <a:spcPct val="50000"/>
              </a:spcBef>
              <a:buFontTx/>
              <a:buChar char="–"/>
            </a:pPr>
            <a:r>
              <a:rPr lang="en-US" altLang="he-IL" sz="2800" dirty="0">
                <a:solidFill>
                  <a:schemeClr val="tx2"/>
                </a:solidFill>
              </a:rPr>
              <a:t>Data compression</a:t>
            </a:r>
          </a:p>
          <a:p>
            <a:pPr lvl="1" algn="l" rtl="0">
              <a:lnSpc>
                <a:spcPct val="90000"/>
              </a:lnSpc>
              <a:spcBef>
                <a:spcPct val="50000"/>
              </a:spcBef>
              <a:buFontTx/>
              <a:buChar char="–"/>
            </a:pPr>
            <a:r>
              <a:rPr lang="en-US" altLang="he-IL" sz="2800" dirty="0" err="1">
                <a:solidFill>
                  <a:schemeClr val="tx2"/>
                </a:solidFill>
              </a:rPr>
              <a:t>Numerosity</a:t>
            </a:r>
            <a:r>
              <a:rPr lang="en-US" altLang="he-IL" sz="2800" dirty="0">
                <a:solidFill>
                  <a:schemeClr val="tx2"/>
                </a:solidFill>
              </a:rPr>
              <a:t> reduction</a:t>
            </a:r>
          </a:p>
          <a:p>
            <a:pPr lvl="1" algn="l" rtl="0">
              <a:lnSpc>
                <a:spcPct val="90000"/>
              </a:lnSpc>
              <a:spcBef>
                <a:spcPct val="50000"/>
              </a:spcBef>
              <a:buFontTx/>
              <a:buChar char="–"/>
            </a:pPr>
            <a:r>
              <a:rPr lang="en-US" altLang="he-IL" sz="2800" dirty="0">
                <a:solidFill>
                  <a:schemeClr val="tx2"/>
                </a:solidFill>
              </a:rPr>
              <a:t>Discretization and concept hierarchy generation</a:t>
            </a:r>
          </a:p>
        </p:txBody>
      </p:sp>
      <p:sp>
        <p:nvSpPr>
          <p:cNvPr id="63491" name="Rectangle 3"/>
          <p:cNvSpPr>
            <a:spLocks noChangeArrowheads="1"/>
          </p:cNvSpPr>
          <p:nvPr/>
        </p:nvSpPr>
        <p:spPr bwMode="auto">
          <a:xfrm>
            <a:off x="4233731" y="304800"/>
            <a:ext cx="34672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4000">
                <a:solidFill>
                  <a:schemeClr val="accent2"/>
                </a:solidFill>
              </a:rPr>
              <a:t>Data Reduction</a:t>
            </a:r>
          </a:p>
        </p:txBody>
      </p:sp>
    </p:spTree>
    <p:extLst>
      <p:ext uri="{BB962C8B-B14F-4D97-AF65-F5344CB8AC3E}">
        <p14:creationId xmlns:p14="http://schemas.microsoft.com/office/powerpoint/2010/main" val="174772196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90800" y="228600"/>
            <a:ext cx="7162800" cy="838200"/>
          </a:xfrm>
        </p:spPr>
        <p:txBody>
          <a:bodyPr/>
          <a:lstStyle/>
          <a:p>
            <a:r>
              <a:rPr lang="en-US" altLang="he-IL">
                <a:solidFill>
                  <a:schemeClr val="accent2"/>
                </a:solidFill>
              </a:rPr>
              <a:t>Data Cube Aggregation</a:t>
            </a:r>
          </a:p>
        </p:txBody>
      </p:sp>
      <p:sp>
        <p:nvSpPr>
          <p:cNvPr id="28675" name="Rectangle 3"/>
          <p:cNvSpPr>
            <a:spLocks noGrp="1" noChangeArrowheads="1"/>
          </p:cNvSpPr>
          <p:nvPr>
            <p:ph type="body" idx="1"/>
          </p:nvPr>
        </p:nvSpPr>
        <p:spPr>
          <a:xfrm>
            <a:off x="1828800" y="1219200"/>
            <a:ext cx="8610600" cy="4724400"/>
          </a:xfrm>
        </p:spPr>
        <p:txBody>
          <a:bodyPr/>
          <a:lstStyle/>
          <a:p>
            <a:pPr>
              <a:lnSpc>
                <a:spcPct val="120000"/>
              </a:lnSpc>
            </a:pPr>
            <a:r>
              <a:rPr lang="en-US" altLang="he-IL"/>
              <a:t>Multiple levels of aggregation in data cubes</a:t>
            </a:r>
          </a:p>
          <a:p>
            <a:pPr lvl="1">
              <a:lnSpc>
                <a:spcPct val="120000"/>
              </a:lnSpc>
            </a:pPr>
            <a:r>
              <a:rPr lang="en-US" altLang="he-IL"/>
              <a:t>Further reduce the size of data to deal with</a:t>
            </a:r>
          </a:p>
          <a:p>
            <a:pPr>
              <a:lnSpc>
                <a:spcPct val="120000"/>
              </a:lnSpc>
            </a:pPr>
            <a:r>
              <a:rPr lang="en-US" altLang="he-IL"/>
              <a:t>Reference appropriate levels</a:t>
            </a:r>
          </a:p>
          <a:p>
            <a:pPr lvl="1">
              <a:lnSpc>
                <a:spcPct val="120000"/>
              </a:lnSpc>
            </a:pPr>
            <a:r>
              <a:rPr lang="en-US" altLang="he-IL"/>
              <a:t>Use the smallest representation capable to solve the task</a:t>
            </a:r>
          </a:p>
          <a:p>
            <a:pPr>
              <a:lnSpc>
                <a:spcPct val="120000"/>
              </a:lnSpc>
            </a:pPr>
            <a:r>
              <a:rPr lang="en-US" altLang="he-IL"/>
              <a:t>Queries regarding aggregated information should be answered using data cube, when possible</a:t>
            </a:r>
          </a:p>
        </p:txBody>
      </p:sp>
    </p:spTree>
    <p:extLst>
      <p:ext uri="{BB962C8B-B14F-4D97-AF65-F5344CB8AC3E}">
        <p14:creationId xmlns:p14="http://schemas.microsoft.com/office/powerpoint/2010/main" val="1293660062"/>
      </p:ext>
    </p:extLst>
  </p:cSld>
  <p:clrMapOvr>
    <a:masterClrMapping/>
  </p:clrMapOvr>
  <p:transition>
    <p:checker dir="ver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90800" y="457200"/>
            <a:ext cx="7086600" cy="838200"/>
          </a:xfrm>
        </p:spPr>
        <p:txBody>
          <a:bodyPr>
            <a:normAutofit fontScale="90000"/>
          </a:bodyPr>
          <a:lstStyle/>
          <a:p>
            <a:r>
              <a:rPr lang="en-US" altLang="he-IL">
                <a:solidFill>
                  <a:schemeClr val="accent2"/>
                </a:solidFill>
              </a:rPr>
              <a:t>Dimensionality Reduction</a:t>
            </a:r>
          </a:p>
        </p:txBody>
      </p:sp>
      <p:sp>
        <p:nvSpPr>
          <p:cNvPr id="29699" name="Rectangle 3"/>
          <p:cNvSpPr>
            <a:spLocks noGrp="1" noChangeArrowheads="1"/>
          </p:cNvSpPr>
          <p:nvPr>
            <p:ph type="body" idx="1"/>
          </p:nvPr>
        </p:nvSpPr>
        <p:spPr>
          <a:xfrm>
            <a:off x="1524000" y="1447800"/>
            <a:ext cx="9144000" cy="5010150"/>
          </a:xfrm>
        </p:spPr>
        <p:txBody>
          <a:bodyPr>
            <a:normAutofit fontScale="92500"/>
          </a:bodyPr>
          <a:lstStyle/>
          <a:p>
            <a:pPr algn="l" rtl="0">
              <a:lnSpc>
                <a:spcPct val="90000"/>
              </a:lnSpc>
            </a:pPr>
            <a:r>
              <a:rPr lang="en-US" altLang="he-IL" dirty="0">
                <a:solidFill>
                  <a:srgbClr val="CC3300"/>
                </a:solidFill>
              </a:rPr>
              <a:t>Problem:</a:t>
            </a:r>
            <a:r>
              <a:rPr lang="en-US" altLang="he-IL" dirty="0"/>
              <a:t> Feature selection (i.e., </a:t>
            </a:r>
            <a:r>
              <a:rPr lang="en-US" altLang="he-IL" dirty="0">
                <a:solidFill>
                  <a:schemeClr val="accent2"/>
                </a:solidFill>
              </a:rPr>
              <a:t>attribute subset selection</a:t>
            </a:r>
            <a:r>
              <a:rPr lang="en-US" altLang="he-IL" dirty="0"/>
              <a:t>):</a:t>
            </a:r>
          </a:p>
          <a:p>
            <a:pPr lvl="1" algn="l" rtl="0">
              <a:lnSpc>
                <a:spcPct val="90000"/>
              </a:lnSpc>
            </a:pPr>
            <a:r>
              <a:rPr lang="en-US" altLang="he-IL" dirty="0"/>
              <a:t>Select a </a:t>
            </a:r>
            <a:r>
              <a:rPr lang="en-US" altLang="he-IL" dirty="0">
                <a:solidFill>
                  <a:schemeClr val="accent2"/>
                </a:solidFill>
              </a:rPr>
              <a:t>minimum set of features</a:t>
            </a:r>
            <a:r>
              <a:rPr lang="en-US" altLang="he-IL" dirty="0"/>
              <a:t> </a:t>
            </a:r>
            <a:r>
              <a:rPr lang="en-US" altLang="he-IL" dirty="0">
                <a:sym typeface="Symbol" panose="05050102010706020507" pitchFamily="18" charset="2"/>
              </a:rPr>
              <a:t>such that the probability distribution of different classes given the values for those features is as close as possible to the original distribution given the values of all features</a:t>
            </a:r>
          </a:p>
          <a:p>
            <a:pPr lvl="1" algn="l" rtl="0">
              <a:lnSpc>
                <a:spcPct val="90000"/>
              </a:lnSpc>
            </a:pPr>
            <a:r>
              <a:rPr lang="en-US" altLang="he-IL" dirty="0">
                <a:solidFill>
                  <a:schemeClr val="accent2"/>
                </a:solidFill>
                <a:sym typeface="Symbol" panose="05050102010706020507" pitchFamily="18" charset="2"/>
              </a:rPr>
              <a:t>Nice side-effect</a:t>
            </a:r>
            <a:r>
              <a:rPr lang="en-US" altLang="he-IL" dirty="0">
                <a:sym typeface="Symbol" panose="05050102010706020507" pitchFamily="18" charset="2"/>
              </a:rPr>
              <a:t>: reduces # of attributes in the discovered patterns (which are now easier to understand)</a:t>
            </a:r>
          </a:p>
          <a:p>
            <a:pPr algn="l" rtl="0">
              <a:lnSpc>
                <a:spcPct val="90000"/>
              </a:lnSpc>
            </a:pPr>
            <a:r>
              <a:rPr lang="en-US" altLang="he-IL" dirty="0">
                <a:solidFill>
                  <a:srgbClr val="CC3300"/>
                </a:solidFill>
                <a:sym typeface="Symbol" panose="05050102010706020507" pitchFamily="18" charset="2"/>
              </a:rPr>
              <a:t>Solution:</a:t>
            </a:r>
            <a:r>
              <a:rPr lang="en-US" altLang="he-IL" dirty="0">
                <a:sym typeface="Symbol" panose="05050102010706020507" pitchFamily="18" charset="2"/>
              </a:rPr>
              <a:t> Heuristic methods (due to exponential # of choices) usually greedy:</a:t>
            </a:r>
          </a:p>
          <a:p>
            <a:pPr lvl="1" algn="l" rtl="0">
              <a:lnSpc>
                <a:spcPct val="90000"/>
              </a:lnSpc>
            </a:pPr>
            <a:r>
              <a:rPr lang="en-US" altLang="he-IL" dirty="0">
                <a:sym typeface="Symbol" panose="05050102010706020507" pitchFamily="18" charset="2"/>
              </a:rPr>
              <a:t>step-wise forward selection</a:t>
            </a:r>
          </a:p>
          <a:p>
            <a:pPr lvl="1" algn="l" rtl="0">
              <a:lnSpc>
                <a:spcPct val="90000"/>
              </a:lnSpc>
            </a:pPr>
            <a:r>
              <a:rPr lang="en-US" altLang="he-IL" dirty="0">
                <a:sym typeface="Symbol" panose="05050102010706020507" pitchFamily="18" charset="2"/>
              </a:rPr>
              <a:t>step-wise backward elimination</a:t>
            </a:r>
          </a:p>
          <a:p>
            <a:pPr lvl="1" algn="l" rtl="0">
              <a:lnSpc>
                <a:spcPct val="90000"/>
              </a:lnSpc>
            </a:pPr>
            <a:r>
              <a:rPr lang="en-US" altLang="he-IL" dirty="0">
                <a:sym typeface="Symbol" panose="05050102010706020507" pitchFamily="18" charset="2"/>
              </a:rPr>
              <a:t>combining forward selection and backward elimination</a:t>
            </a:r>
          </a:p>
          <a:p>
            <a:pPr lvl="1" algn="l" rtl="0">
              <a:lnSpc>
                <a:spcPct val="90000"/>
              </a:lnSpc>
            </a:pPr>
            <a:r>
              <a:rPr lang="en-US" altLang="he-IL" dirty="0">
                <a:sym typeface="Symbol" panose="05050102010706020507" pitchFamily="18" charset="2"/>
              </a:rPr>
              <a:t>decision-tree induction</a:t>
            </a:r>
          </a:p>
        </p:txBody>
      </p:sp>
    </p:spTree>
    <p:extLst>
      <p:ext uri="{BB962C8B-B14F-4D97-AF65-F5344CB8AC3E}">
        <p14:creationId xmlns:p14="http://schemas.microsoft.com/office/powerpoint/2010/main" val="156011127"/>
      </p:ext>
    </p:extLst>
  </p:cSld>
  <p:clrMapOvr>
    <a:masterClrMapping/>
  </p:clrMapOvr>
  <p:transition>
    <p:checker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590800" y="228600"/>
            <a:ext cx="7696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r>
              <a:rPr lang="en-US" altLang="he-IL" sz="3600" b="1" dirty="0">
                <a:solidFill>
                  <a:schemeClr val="accent2"/>
                </a:solidFill>
              </a:rPr>
              <a:t>Example of Decision Tree Induction</a:t>
            </a:r>
          </a:p>
        </p:txBody>
      </p:sp>
      <p:sp>
        <p:nvSpPr>
          <p:cNvPr id="30723" name="Text Box 3"/>
          <p:cNvSpPr txBox="1">
            <a:spLocks noChangeArrowheads="1"/>
          </p:cNvSpPr>
          <p:nvPr/>
        </p:nvSpPr>
        <p:spPr bwMode="auto">
          <a:xfrm>
            <a:off x="7972441" y="2286001"/>
            <a:ext cx="23621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he-IL"/>
              <a:t>Initial attribute set: </a:t>
            </a:r>
          </a:p>
          <a:p>
            <a:pPr algn="l" rtl="0" eaLnBrk="0" hangingPunct="0"/>
            <a:r>
              <a:rPr lang="en-US" altLang="he-IL"/>
              <a:t>{A1, A2, A3, A4, A5, A6}</a:t>
            </a:r>
          </a:p>
        </p:txBody>
      </p:sp>
      <p:sp>
        <p:nvSpPr>
          <p:cNvPr id="30724" name="Rectangle 4"/>
          <p:cNvSpPr>
            <a:spLocks noChangeArrowheads="1"/>
          </p:cNvSpPr>
          <p:nvPr/>
        </p:nvSpPr>
        <p:spPr bwMode="auto">
          <a:xfrm>
            <a:off x="5405439" y="2598738"/>
            <a:ext cx="865187" cy="519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25" name="Text Box 5"/>
          <p:cNvSpPr txBox="1">
            <a:spLocks noChangeArrowheads="1"/>
          </p:cNvSpPr>
          <p:nvPr/>
        </p:nvSpPr>
        <p:spPr bwMode="auto">
          <a:xfrm>
            <a:off x="5487988" y="2619375"/>
            <a:ext cx="882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r>
              <a:rPr lang="en-US" altLang="he-IL"/>
              <a:t>A4 ?</a:t>
            </a:r>
          </a:p>
        </p:txBody>
      </p:sp>
      <p:sp>
        <p:nvSpPr>
          <p:cNvPr id="30726" name="Rectangle 6"/>
          <p:cNvSpPr>
            <a:spLocks noChangeArrowheads="1"/>
          </p:cNvSpPr>
          <p:nvPr/>
        </p:nvSpPr>
        <p:spPr bwMode="auto">
          <a:xfrm>
            <a:off x="3986214" y="3616326"/>
            <a:ext cx="777875"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27" name="Rectangle 7"/>
          <p:cNvSpPr>
            <a:spLocks noChangeArrowheads="1"/>
          </p:cNvSpPr>
          <p:nvPr/>
        </p:nvSpPr>
        <p:spPr bwMode="auto">
          <a:xfrm>
            <a:off x="6805614" y="3551239"/>
            <a:ext cx="808037" cy="5476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28" name="Text Box 8"/>
          <p:cNvSpPr txBox="1">
            <a:spLocks noChangeArrowheads="1"/>
          </p:cNvSpPr>
          <p:nvPr/>
        </p:nvSpPr>
        <p:spPr bwMode="auto">
          <a:xfrm>
            <a:off x="4144259" y="3643313"/>
            <a:ext cx="5325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he-IL"/>
              <a:t>A1?</a:t>
            </a:r>
          </a:p>
        </p:txBody>
      </p:sp>
      <p:sp>
        <p:nvSpPr>
          <p:cNvPr id="30729" name="Text Box 9"/>
          <p:cNvSpPr txBox="1">
            <a:spLocks noChangeArrowheads="1"/>
          </p:cNvSpPr>
          <p:nvPr/>
        </p:nvSpPr>
        <p:spPr bwMode="auto">
          <a:xfrm>
            <a:off x="6971425" y="3614738"/>
            <a:ext cx="5501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he-IL"/>
              <a:t>A6?</a:t>
            </a:r>
          </a:p>
        </p:txBody>
      </p:sp>
      <p:sp>
        <p:nvSpPr>
          <p:cNvPr id="30730" name="Oval 10"/>
          <p:cNvSpPr>
            <a:spLocks noChangeArrowheads="1"/>
          </p:cNvSpPr>
          <p:nvPr/>
        </p:nvSpPr>
        <p:spPr bwMode="auto">
          <a:xfrm>
            <a:off x="2895601" y="4953001"/>
            <a:ext cx="1139825" cy="606425"/>
          </a:xfrm>
          <a:prstGeom prst="ellipse">
            <a:avLst/>
          </a:prstGeom>
          <a:solidFill>
            <a:schemeClr val="bg1"/>
          </a:solidFill>
          <a:ln w="952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31" name="Text Box 11"/>
          <p:cNvSpPr txBox="1">
            <a:spLocks noChangeArrowheads="1"/>
          </p:cNvSpPr>
          <p:nvPr/>
        </p:nvSpPr>
        <p:spPr bwMode="auto">
          <a:xfrm>
            <a:off x="3144486" y="5029200"/>
            <a:ext cx="8242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he-IL">
                <a:solidFill>
                  <a:srgbClr val="009900"/>
                </a:solidFill>
              </a:rPr>
              <a:t>Class 1</a:t>
            </a:r>
          </a:p>
        </p:txBody>
      </p:sp>
      <p:sp>
        <p:nvSpPr>
          <p:cNvPr id="30732" name="Rectangle 12"/>
          <p:cNvSpPr>
            <a:spLocks noChangeArrowheads="1"/>
          </p:cNvSpPr>
          <p:nvPr/>
        </p:nvSpPr>
        <p:spPr bwMode="auto">
          <a:xfrm>
            <a:off x="4885835" y="4983163"/>
            <a:ext cx="8386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he-IL">
                <a:solidFill>
                  <a:schemeClr val="accent2"/>
                </a:solidFill>
              </a:rPr>
              <a:t>Class 2</a:t>
            </a:r>
          </a:p>
        </p:txBody>
      </p:sp>
      <p:sp>
        <p:nvSpPr>
          <p:cNvPr id="30733" name="Rectangle 13"/>
          <p:cNvSpPr>
            <a:spLocks noChangeArrowheads="1"/>
          </p:cNvSpPr>
          <p:nvPr/>
        </p:nvSpPr>
        <p:spPr bwMode="auto">
          <a:xfrm>
            <a:off x="6427436" y="5024438"/>
            <a:ext cx="824264"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he-IL">
                <a:solidFill>
                  <a:srgbClr val="009900"/>
                </a:solidFill>
              </a:rPr>
              <a:t>Class 1</a:t>
            </a:r>
          </a:p>
        </p:txBody>
      </p:sp>
      <p:sp>
        <p:nvSpPr>
          <p:cNvPr id="30734" name="Rectangle 14"/>
          <p:cNvSpPr>
            <a:spLocks noChangeArrowheads="1"/>
          </p:cNvSpPr>
          <p:nvPr/>
        </p:nvSpPr>
        <p:spPr bwMode="auto">
          <a:xfrm>
            <a:off x="7814773" y="4954588"/>
            <a:ext cx="8386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he-IL">
                <a:solidFill>
                  <a:schemeClr val="accent2"/>
                </a:solidFill>
              </a:rPr>
              <a:t>Class 2</a:t>
            </a:r>
          </a:p>
        </p:txBody>
      </p:sp>
      <p:sp>
        <p:nvSpPr>
          <p:cNvPr id="30735" name="Oval 15"/>
          <p:cNvSpPr>
            <a:spLocks noChangeArrowheads="1"/>
          </p:cNvSpPr>
          <p:nvPr/>
        </p:nvSpPr>
        <p:spPr bwMode="auto">
          <a:xfrm>
            <a:off x="4576764" y="4929189"/>
            <a:ext cx="1139825" cy="606425"/>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36" name="Oval 16"/>
          <p:cNvSpPr>
            <a:spLocks noChangeArrowheads="1"/>
          </p:cNvSpPr>
          <p:nvPr/>
        </p:nvSpPr>
        <p:spPr bwMode="auto">
          <a:xfrm>
            <a:off x="6149976" y="4943476"/>
            <a:ext cx="1139825" cy="606425"/>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37" name="Oval 17"/>
          <p:cNvSpPr>
            <a:spLocks noChangeArrowheads="1"/>
          </p:cNvSpPr>
          <p:nvPr/>
        </p:nvSpPr>
        <p:spPr bwMode="auto">
          <a:xfrm>
            <a:off x="7477126" y="4899026"/>
            <a:ext cx="1139825" cy="606425"/>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38" name="Line 18"/>
          <p:cNvSpPr>
            <a:spLocks noChangeShapeType="1"/>
          </p:cNvSpPr>
          <p:nvPr/>
        </p:nvSpPr>
        <p:spPr bwMode="auto">
          <a:xfrm flipH="1">
            <a:off x="4367213" y="3132138"/>
            <a:ext cx="1414462" cy="476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39" name="Line 19"/>
          <p:cNvSpPr>
            <a:spLocks noChangeShapeType="1"/>
          </p:cNvSpPr>
          <p:nvPr/>
        </p:nvSpPr>
        <p:spPr bwMode="auto">
          <a:xfrm>
            <a:off x="5795964" y="3132139"/>
            <a:ext cx="1355725"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40" name="Line 20"/>
          <p:cNvSpPr>
            <a:spLocks noChangeShapeType="1"/>
          </p:cNvSpPr>
          <p:nvPr/>
        </p:nvSpPr>
        <p:spPr bwMode="auto">
          <a:xfrm flipH="1">
            <a:off x="3544889" y="4141788"/>
            <a:ext cx="808037"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41" name="Line 21"/>
          <p:cNvSpPr>
            <a:spLocks noChangeShapeType="1"/>
          </p:cNvSpPr>
          <p:nvPr/>
        </p:nvSpPr>
        <p:spPr bwMode="auto">
          <a:xfrm>
            <a:off x="4352925" y="4141788"/>
            <a:ext cx="763588" cy="793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42" name="Line 22"/>
          <p:cNvSpPr>
            <a:spLocks noChangeShapeType="1"/>
          </p:cNvSpPr>
          <p:nvPr/>
        </p:nvSpPr>
        <p:spPr bwMode="auto">
          <a:xfrm flipH="1">
            <a:off x="6704014" y="4113213"/>
            <a:ext cx="504825" cy="836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43" name="Line 23"/>
          <p:cNvSpPr>
            <a:spLocks noChangeShapeType="1"/>
          </p:cNvSpPr>
          <p:nvPr/>
        </p:nvSpPr>
        <p:spPr bwMode="auto">
          <a:xfrm>
            <a:off x="7239000" y="4098925"/>
            <a:ext cx="808038" cy="793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44" name="Text Box 24"/>
          <p:cNvSpPr txBox="1">
            <a:spLocks noChangeArrowheads="1"/>
          </p:cNvSpPr>
          <p:nvPr/>
        </p:nvSpPr>
        <p:spPr bwMode="auto">
          <a:xfrm>
            <a:off x="2239383" y="56784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endParaRPr lang="he-IL" altLang="he-IL"/>
          </a:p>
        </p:txBody>
      </p:sp>
      <p:grpSp>
        <p:nvGrpSpPr>
          <p:cNvPr id="30745" name="Group 25"/>
          <p:cNvGrpSpPr>
            <a:grpSpLocks/>
          </p:cNvGrpSpPr>
          <p:nvPr/>
        </p:nvGrpSpPr>
        <p:grpSpPr bwMode="auto">
          <a:xfrm>
            <a:off x="2303463" y="5810251"/>
            <a:ext cx="652462" cy="366713"/>
            <a:chOff x="491" y="3660"/>
            <a:chExt cx="411" cy="231"/>
          </a:xfrm>
        </p:grpSpPr>
        <p:sp>
          <p:nvSpPr>
            <p:cNvPr id="30746" name="Line 26"/>
            <p:cNvSpPr>
              <a:spLocks noChangeShapeType="1"/>
            </p:cNvSpPr>
            <p:nvPr/>
          </p:nvSpPr>
          <p:spPr bwMode="auto">
            <a:xfrm>
              <a:off x="491" y="3773"/>
              <a:ext cx="27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he-IL"/>
            </a:p>
          </p:txBody>
        </p:sp>
        <p:sp>
          <p:nvSpPr>
            <p:cNvPr id="30747" name="Text Box 27"/>
            <p:cNvSpPr txBox="1">
              <a:spLocks noChangeArrowheads="1"/>
            </p:cNvSpPr>
            <p:nvPr/>
          </p:nvSpPr>
          <p:spPr bwMode="auto">
            <a:xfrm>
              <a:off x="705" y="3660"/>
              <a:ext cx="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he-IL"/>
                <a:t>&gt;</a:t>
              </a:r>
            </a:p>
          </p:txBody>
        </p:sp>
      </p:grpSp>
      <p:sp>
        <p:nvSpPr>
          <p:cNvPr id="30748" name="Text Box 28"/>
          <p:cNvSpPr txBox="1">
            <a:spLocks noChangeArrowheads="1"/>
          </p:cNvSpPr>
          <p:nvPr/>
        </p:nvSpPr>
        <p:spPr bwMode="auto">
          <a:xfrm>
            <a:off x="4143162" y="5737225"/>
            <a:ext cx="3508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he-IL"/>
              <a:t>Reduced attribute set:  {A1, A4, A6}</a:t>
            </a:r>
          </a:p>
        </p:txBody>
      </p:sp>
      <p:sp>
        <p:nvSpPr>
          <p:cNvPr id="30749" name="Text Box 29"/>
          <p:cNvSpPr txBox="1">
            <a:spLocks noChangeArrowheads="1"/>
          </p:cNvSpPr>
          <p:nvPr/>
        </p:nvSpPr>
        <p:spPr bwMode="auto">
          <a:xfrm>
            <a:off x="1676400" y="1066800"/>
            <a:ext cx="8229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r>
              <a:rPr lang="en-US" altLang="he-IL" dirty="0" err="1"/>
              <a:t>nonleaf</a:t>
            </a:r>
            <a:r>
              <a:rPr lang="en-US" altLang="he-IL" dirty="0"/>
              <a:t> nodes: tests  </a:t>
            </a:r>
          </a:p>
          <a:p>
            <a:pPr algn="l" rtl="0"/>
            <a:r>
              <a:rPr lang="en-US" altLang="he-IL" dirty="0"/>
              <a:t>branches:         outcomes of tests  </a:t>
            </a:r>
          </a:p>
          <a:p>
            <a:pPr algn="l" rtl="0"/>
            <a:r>
              <a:rPr lang="en-US" altLang="he-IL" dirty="0"/>
              <a:t>leaf nodes:       class prediction</a:t>
            </a:r>
          </a:p>
        </p:txBody>
      </p:sp>
    </p:spTree>
    <p:extLst>
      <p:ext uri="{BB962C8B-B14F-4D97-AF65-F5344CB8AC3E}">
        <p14:creationId xmlns:p14="http://schemas.microsoft.com/office/powerpoint/2010/main" val="1944959555"/>
      </p:ext>
    </p:extLst>
  </p:cSld>
  <p:clrMapOvr>
    <a:masterClrMapping/>
  </p:clrMapOvr>
  <p:transition>
    <p:checker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828800" y="381000"/>
            <a:ext cx="8534400" cy="838200"/>
          </a:xfrm>
        </p:spPr>
        <p:txBody>
          <a:bodyPr>
            <a:normAutofit fontScale="90000"/>
          </a:bodyPr>
          <a:lstStyle/>
          <a:p>
            <a:r>
              <a:rPr lang="en-US" altLang="he-IL">
                <a:solidFill>
                  <a:schemeClr val="accent2"/>
                </a:solidFill>
              </a:rPr>
              <a:t>Heuristic Feature Selection Methods</a:t>
            </a:r>
          </a:p>
        </p:txBody>
      </p:sp>
      <p:sp>
        <p:nvSpPr>
          <p:cNvPr id="31747" name="Rectangle 3"/>
          <p:cNvSpPr>
            <a:spLocks noGrp="1" noChangeArrowheads="1"/>
          </p:cNvSpPr>
          <p:nvPr>
            <p:ph type="body" idx="1"/>
          </p:nvPr>
        </p:nvSpPr>
        <p:spPr>
          <a:xfrm>
            <a:off x="1905000" y="1676400"/>
            <a:ext cx="8382000" cy="4933950"/>
          </a:xfrm>
        </p:spPr>
        <p:txBody>
          <a:bodyPr>
            <a:normAutofit lnSpcReduction="10000"/>
          </a:bodyPr>
          <a:lstStyle/>
          <a:p>
            <a:pPr>
              <a:lnSpc>
                <a:spcPct val="90000"/>
              </a:lnSpc>
            </a:pPr>
            <a:r>
              <a:rPr lang="en-US" altLang="he-IL"/>
              <a:t>There are </a:t>
            </a:r>
            <a:r>
              <a:rPr lang="en-US" altLang="he-IL" i="1"/>
              <a:t>2</a:t>
            </a:r>
            <a:r>
              <a:rPr lang="en-US" altLang="he-IL" i="1" baseline="30000"/>
              <a:t>d</a:t>
            </a:r>
            <a:r>
              <a:rPr lang="en-US" altLang="he-IL" baseline="30000"/>
              <a:t> </a:t>
            </a:r>
            <a:r>
              <a:rPr lang="en-US" altLang="he-IL"/>
              <a:t>possible sub-features of </a:t>
            </a:r>
            <a:r>
              <a:rPr lang="en-US" altLang="he-IL" i="1"/>
              <a:t>d</a:t>
            </a:r>
            <a:r>
              <a:rPr lang="en-US" altLang="he-IL"/>
              <a:t> features</a:t>
            </a:r>
          </a:p>
          <a:p>
            <a:pPr>
              <a:lnSpc>
                <a:spcPct val="90000"/>
              </a:lnSpc>
            </a:pPr>
            <a:r>
              <a:rPr lang="en-US" altLang="he-IL"/>
              <a:t>Several heuristic feature selection methods:</a:t>
            </a:r>
          </a:p>
          <a:p>
            <a:pPr lvl="1">
              <a:lnSpc>
                <a:spcPct val="90000"/>
              </a:lnSpc>
            </a:pPr>
            <a:r>
              <a:rPr lang="en-US" altLang="he-IL">
                <a:solidFill>
                  <a:schemeClr val="accent2"/>
                </a:solidFill>
              </a:rPr>
              <a:t>Best single features under the feature independence assumption</a:t>
            </a:r>
            <a:r>
              <a:rPr lang="en-US" altLang="he-IL"/>
              <a:t>: choose by significance tests.</a:t>
            </a:r>
          </a:p>
          <a:p>
            <a:pPr lvl="1">
              <a:lnSpc>
                <a:spcPct val="90000"/>
              </a:lnSpc>
            </a:pPr>
            <a:r>
              <a:rPr lang="en-US" altLang="he-IL">
                <a:solidFill>
                  <a:schemeClr val="accent2"/>
                </a:solidFill>
              </a:rPr>
              <a:t>Step-wise feature selection</a:t>
            </a:r>
            <a:r>
              <a:rPr lang="en-US" altLang="he-IL"/>
              <a:t>: </a:t>
            </a:r>
          </a:p>
          <a:p>
            <a:pPr lvl="2">
              <a:lnSpc>
                <a:spcPct val="90000"/>
              </a:lnSpc>
            </a:pPr>
            <a:r>
              <a:rPr lang="en-US" altLang="he-IL"/>
              <a:t>The best single-feature is picked first</a:t>
            </a:r>
          </a:p>
          <a:p>
            <a:pPr lvl="2">
              <a:lnSpc>
                <a:spcPct val="90000"/>
              </a:lnSpc>
            </a:pPr>
            <a:r>
              <a:rPr lang="en-US" altLang="he-IL"/>
              <a:t>Then next best feature condition to the first, ...</a:t>
            </a:r>
          </a:p>
          <a:p>
            <a:pPr lvl="1">
              <a:lnSpc>
                <a:spcPct val="90000"/>
              </a:lnSpc>
            </a:pPr>
            <a:r>
              <a:rPr lang="en-US" altLang="he-IL">
                <a:solidFill>
                  <a:schemeClr val="accent2"/>
                </a:solidFill>
              </a:rPr>
              <a:t>Step-wise feature elimination</a:t>
            </a:r>
            <a:r>
              <a:rPr lang="en-US" altLang="he-IL"/>
              <a:t>:</a:t>
            </a:r>
          </a:p>
          <a:p>
            <a:pPr lvl="2">
              <a:lnSpc>
                <a:spcPct val="90000"/>
              </a:lnSpc>
            </a:pPr>
            <a:r>
              <a:rPr lang="en-US" altLang="he-IL"/>
              <a:t>Repeatedly eliminate the worst feature</a:t>
            </a:r>
          </a:p>
          <a:p>
            <a:pPr lvl="1">
              <a:lnSpc>
                <a:spcPct val="90000"/>
              </a:lnSpc>
            </a:pPr>
            <a:r>
              <a:rPr lang="en-US" altLang="he-IL">
                <a:solidFill>
                  <a:schemeClr val="accent2"/>
                </a:solidFill>
              </a:rPr>
              <a:t>Combined feature selection and elimination</a:t>
            </a:r>
            <a:r>
              <a:rPr lang="en-US" altLang="he-IL"/>
              <a:t>:</a:t>
            </a:r>
          </a:p>
          <a:p>
            <a:pPr lvl="1">
              <a:lnSpc>
                <a:spcPct val="90000"/>
              </a:lnSpc>
              <a:buFontTx/>
              <a:buNone/>
            </a:pPr>
            <a:r>
              <a:rPr lang="en-US" altLang="he-IL"/>
              <a:t>     Optimal branch and bound:</a:t>
            </a:r>
          </a:p>
          <a:p>
            <a:pPr lvl="2">
              <a:lnSpc>
                <a:spcPct val="90000"/>
              </a:lnSpc>
            </a:pPr>
            <a:r>
              <a:rPr lang="en-US" altLang="he-IL">
                <a:sym typeface="Symbol" panose="05050102010706020507" pitchFamily="18" charset="2"/>
              </a:rPr>
              <a:t>Use feature elimination and backtracking</a:t>
            </a:r>
          </a:p>
        </p:txBody>
      </p:sp>
    </p:spTree>
    <p:extLst>
      <p:ext uri="{BB962C8B-B14F-4D97-AF65-F5344CB8AC3E}">
        <p14:creationId xmlns:p14="http://schemas.microsoft.com/office/powerpoint/2010/main" val="1328662131"/>
      </p:ext>
    </p:extLst>
  </p:cSld>
  <p:clrMapOvr>
    <a:masterClrMapping/>
  </p:clrMapOvr>
  <p:transition>
    <p:checker dir="ver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124200" y="381000"/>
            <a:ext cx="6817242" cy="838200"/>
          </a:xfrm>
        </p:spPr>
        <p:txBody>
          <a:bodyPr>
            <a:normAutofit/>
          </a:bodyPr>
          <a:lstStyle/>
          <a:p>
            <a:r>
              <a:rPr lang="en-US" altLang="he-IL" dirty="0">
                <a:solidFill>
                  <a:schemeClr val="accent2"/>
                </a:solidFill>
              </a:rPr>
              <a:t>Data Compression</a:t>
            </a:r>
          </a:p>
        </p:txBody>
      </p:sp>
      <p:sp>
        <p:nvSpPr>
          <p:cNvPr id="32771" name="Rectangle 3"/>
          <p:cNvSpPr>
            <a:spLocks noGrp="1" noChangeArrowheads="1"/>
          </p:cNvSpPr>
          <p:nvPr>
            <p:ph type="body" idx="1"/>
          </p:nvPr>
        </p:nvSpPr>
        <p:spPr>
          <a:xfrm>
            <a:off x="797443" y="1371600"/>
            <a:ext cx="10877106" cy="5162550"/>
          </a:xfrm>
        </p:spPr>
        <p:txBody>
          <a:bodyPr>
            <a:normAutofit/>
          </a:bodyPr>
          <a:lstStyle/>
          <a:p>
            <a:pPr algn="l" rtl="0"/>
            <a:r>
              <a:rPr lang="en-US" altLang="he-IL" dirty="0"/>
              <a:t>String compression</a:t>
            </a:r>
          </a:p>
          <a:p>
            <a:pPr lvl="1" algn="l" rtl="0"/>
            <a:r>
              <a:rPr lang="en-US" altLang="he-IL" dirty="0"/>
              <a:t>There are extensive theories and well-tuned algorithms</a:t>
            </a:r>
          </a:p>
          <a:p>
            <a:pPr lvl="1" algn="l" rtl="0"/>
            <a:r>
              <a:rPr lang="en-US" altLang="he-IL" dirty="0"/>
              <a:t>Typically lossless</a:t>
            </a:r>
          </a:p>
          <a:p>
            <a:pPr lvl="1" algn="l" rtl="0"/>
            <a:r>
              <a:rPr lang="en-US" altLang="he-IL" dirty="0"/>
              <a:t>But only limited manipulation is possible without expansion</a:t>
            </a:r>
            <a:endParaRPr lang="en-US" altLang="he-IL" dirty="0">
              <a:sym typeface="Symbol" panose="05050102010706020507" pitchFamily="18" charset="2"/>
            </a:endParaRPr>
          </a:p>
          <a:p>
            <a:pPr algn="l" rtl="0"/>
            <a:r>
              <a:rPr lang="en-US" altLang="he-IL" dirty="0">
                <a:sym typeface="Symbol" panose="05050102010706020507" pitchFamily="18" charset="2"/>
              </a:rPr>
              <a:t>Audio/video, image compression</a:t>
            </a:r>
          </a:p>
          <a:p>
            <a:pPr lvl="1" algn="l" rtl="0"/>
            <a:r>
              <a:rPr lang="en-US" altLang="he-IL" dirty="0">
                <a:sym typeface="Symbol" panose="05050102010706020507" pitchFamily="18" charset="2"/>
              </a:rPr>
              <a:t>Typically </a:t>
            </a:r>
            <a:r>
              <a:rPr lang="en-US" altLang="he-IL" dirty="0" err="1">
                <a:sym typeface="Symbol" panose="05050102010706020507" pitchFamily="18" charset="2"/>
              </a:rPr>
              <a:t>lossy</a:t>
            </a:r>
            <a:r>
              <a:rPr lang="en-US" altLang="he-IL" dirty="0">
                <a:sym typeface="Symbol" panose="05050102010706020507" pitchFamily="18" charset="2"/>
              </a:rPr>
              <a:t> compression, with progressive refinement</a:t>
            </a:r>
          </a:p>
          <a:p>
            <a:pPr lvl="1" algn="l" rtl="0"/>
            <a:r>
              <a:rPr lang="en-US" altLang="he-IL" dirty="0">
                <a:sym typeface="Symbol" panose="05050102010706020507" pitchFamily="18" charset="2"/>
              </a:rPr>
              <a:t>Sometimes small fragments of signal can be reconstructed without reconstructing the whole</a:t>
            </a:r>
          </a:p>
          <a:p>
            <a:pPr algn="l" rtl="0"/>
            <a:r>
              <a:rPr lang="en-US" altLang="he-IL" dirty="0">
                <a:sym typeface="Symbol" panose="05050102010706020507" pitchFamily="18" charset="2"/>
              </a:rPr>
              <a:t>Time sequence is not audio</a:t>
            </a:r>
          </a:p>
          <a:p>
            <a:pPr lvl="1" algn="l" rtl="0"/>
            <a:r>
              <a:rPr lang="en-US" altLang="he-IL" dirty="0">
                <a:sym typeface="Symbol" panose="05050102010706020507" pitchFamily="18" charset="2"/>
              </a:rPr>
              <a:t>Typically short and vary slowly with time</a:t>
            </a:r>
          </a:p>
        </p:txBody>
      </p:sp>
    </p:spTree>
    <p:extLst>
      <p:ext uri="{BB962C8B-B14F-4D97-AF65-F5344CB8AC3E}">
        <p14:creationId xmlns:p14="http://schemas.microsoft.com/office/powerpoint/2010/main" val="2400321592"/>
      </p:ext>
    </p:extLst>
  </p:cSld>
  <p:clrMapOvr>
    <a:masterClrMapping/>
  </p:clrMapOvr>
  <p:transition>
    <p:checker dir="ver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27364" y="381000"/>
            <a:ext cx="7126729" cy="609600"/>
          </a:xfrm>
        </p:spPr>
        <p:txBody>
          <a:bodyPr>
            <a:normAutofit fontScale="90000"/>
          </a:bodyPr>
          <a:lstStyle/>
          <a:p>
            <a:r>
              <a:rPr lang="en-US" altLang="he-IL" dirty="0">
                <a:solidFill>
                  <a:schemeClr val="accent2"/>
                </a:solidFill>
              </a:rPr>
              <a:t>Data Compression</a:t>
            </a:r>
          </a:p>
        </p:txBody>
      </p:sp>
      <p:sp>
        <p:nvSpPr>
          <p:cNvPr id="33795" name="AutoShape 3"/>
          <p:cNvSpPr>
            <a:spLocks noChangeArrowheads="1"/>
          </p:cNvSpPr>
          <p:nvPr/>
        </p:nvSpPr>
        <p:spPr bwMode="auto">
          <a:xfrm>
            <a:off x="2362201" y="1625601"/>
            <a:ext cx="3446463" cy="2595563"/>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he-IL"/>
              <a:t>Original Data</a:t>
            </a:r>
          </a:p>
        </p:txBody>
      </p:sp>
      <p:sp>
        <p:nvSpPr>
          <p:cNvPr id="33796" name="AutoShape 4"/>
          <p:cNvSpPr>
            <a:spLocks noChangeArrowheads="1"/>
          </p:cNvSpPr>
          <p:nvPr/>
        </p:nvSpPr>
        <p:spPr bwMode="auto">
          <a:xfrm>
            <a:off x="7699376" y="2249489"/>
            <a:ext cx="2182813" cy="1608137"/>
          </a:xfrm>
          <a:prstGeom prst="cube">
            <a:avLst>
              <a:gd name="adj" fmla="val 25000"/>
            </a:avLst>
          </a:prstGeom>
          <a:solidFill>
            <a:schemeClr val="bg2"/>
          </a:solidFill>
          <a:ln w="9525">
            <a:solidFill>
              <a:schemeClr val="tx1"/>
            </a:solidFill>
            <a:miter lim="800000"/>
            <a:headEnd/>
            <a:tailEnd/>
          </a:ln>
          <a:effectLst/>
          <a:extLst/>
        </p:spPr>
        <p:txBody>
          <a:bodyPr wrap="none" anchor="ctr"/>
          <a:lstStyle/>
          <a:p>
            <a:pPr algn="ctr" eaLnBrk="0" hangingPunct="0"/>
            <a:r>
              <a:rPr lang="en-US" altLang="he-IL"/>
              <a:t>Compressed </a:t>
            </a:r>
          </a:p>
          <a:p>
            <a:pPr algn="ctr" eaLnBrk="0" hangingPunct="0"/>
            <a:r>
              <a:rPr lang="en-US" altLang="he-IL"/>
              <a:t>Data</a:t>
            </a:r>
          </a:p>
        </p:txBody>
      </p:sp>
      <p:sp>
        <p:nvSpPr>
          <p:cNvPr id="33797" name="Line 5"/>
          <p:cNvSpPr>
            <a:spLocks noChangeShapeType="1"/>
          </p:cNvSpPr>
          <p:nvPr/>
        </p:nvSpPr>
        <p:spPr bwMode="auto">
          <a:xfrm>
            <a:off x="5843589" y="3005138"/>
            <a:ext cx="1838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3798" name="Line 6"/>
          <p:cNvSpPr>
            <a:spLocks noChangeShapeType="1"/>
          </p:cNvSpPr>
          <p:nvPr/>
        </p:nvSpPr>
        <p:spPr bwMode="auto">
          <a:xfrm flipH="1">
            <a:off x="5843589" y="3579813"/>
            <a:ext cx="1838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3799" name="Text Box 7"/>
          <p:cNvSpPr txBox="1">
            <a:spLocks noChangeArrowheads="1"/>
          </p:cNvSpPr>
          <p:nvPr/>
        </p:nvSpPr>
        <p:spPr bwMode="auto">
          <a:xfrm>
            <a:off x="6375892" y="3665538"/>
            <a:ext cx="9012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t>lossless</a:t>
            </a:r>
          </a:p>
        </p:txBody>
      </p:sp>
      <p:sp>
        <p:nvSpPr>
          <p:cNvPr id="33800" name="AutoShape 8"/>
          <p:cNvSpPr>
            <a:spLocks noChangeArrowheads="1"/>
          </p:cNvSpPr>
          <p:nvPr/>
        </p:nvSpPr>
        <p:spPr bwMode="auto">
          <a:xfrm>
            <a:off x="2474914" y="4367213"/>
            <a:ext cx="3286125" cy="2184400"/>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he-IL"/>
              <a:t>Original Data</a:t>
            </a:r>
          </a:p>
          <a:p>
            <a:pPr algn="ctr" eaLnBrk="0" hangingPunct="0"/>
            <a:r>
              <a:rPr lang="en-US" altLang="he-IL"/>
              <a:t>Approximated </a:t>
            </a:r>
          </a:p>
        </p:txBody>
      </p:sp>
      <p:sp>
        <p:nvSpPr>
          <p:cNvPr id="33801" name="Line 9"/>
          <p:cNvSpPr>
            <a:spLocks noChangeShapeType="1"/>
          </p:cNvSpPr>
          <p:nvPr/>
        </p:nvSpPr>
        <p:spPr bwMode="auto">
          <a:xfrm flipH="1">
            <a:off x="5776913" y="3875089"/>
            <a:ext cx="2743200" cy="1806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3802" name="Text Box 10"/>
          <p:cNvSpPr txBox="1">
            <a:spLocks noChangeArrowheads="1"/>
          </p:cNvSpPr>
          <p:nvPr/>
        </p:nvSpPr>
        <p:spPr bwMode="auto">
          <a:xfrm rot="-1797028">
            <a:off x="6828468" y="4827072"/>
            <a:ext cx="6575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t>lossy</a:t>
            </a:r>
          </a:p>
        </p:txBody>
      </p:sp>
    </p:spTree>
    <p:extLst>
      <p:ext uri="{BB962C8B-B14F-4D97-AF65-F5344CB8AC3E}">
        <p14:creationId xmlns:p14="http://schemas.microsoft.com/office/powerpoint/2010/main" val="2278824545"/>
      </p:ext>
    </p:extLst>
  </p:cSld>
  <p:clrMapOvr>
    <a:masterClrMapping/>
  </p:clrMapOvr>
  <p:transition>
    <p:checke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1026"/>
          <p:cNvSpPr>
            <a:spLocks noGrp="1" noChangeArrowheads="1"/>
          </p:cNvSpPr>
          <p:nvPr>
            <p:ph type="title"/>
          </p:nvPr>
        </p:nvSpPr>
        <p:spPr>
          <a:xfrm>
            <a:off x="2133600" y="304800"/>
            <a:ext cx="7924800" cy="685800"/>
          </a:xfrm>
        </p:spPr>
        <p:txBody>
          <a:bodyPr>
            <a:normAutofit/>
          </a:bodyPr>
          <a:lstStyle/>
          <a:p>
            <a:pPr algn="ctr" eaLnBrk="1" hangingPunct="1"/>
            <a:r>
              <a:rPr lang="he-IL" altLang="he-IL" sz="3200" dirty="0" smtClean="0"/>
              <a:t>איך נשפוט את איכות המידע?</a:t>
            </a:r>
            <a:endParaRPr lang="en-US" altLang="he-IL" dirty="0" smtClean="0"/>
          </a:p>
        </p:txBody>
      </p:sp>
      <p:grpSp>
        <p:nvGrpSpPr>
          <p:cNvPr id="16" name="Group 15"/>
          <p:cNvGrpSpPr/>
          <p:nvPr/>
        </p:nvGrpSpPr>
        <p:grpSpPr>
          <a:xfrm>
            <a:off x="1922721" y="1691979"/>
            <a:ext cx="9175898" cy="4908550"/>
            <a:chOff x="1922721" y="1691979"/>
            <a:chExt cx="9175898" cy="4908550"/>
          </a:xfrm>
        </p:grpSpPr>
        <p:pic>
          <p:nvPicPr>
            <p:cNvPr id="407554" name="Picture 2" descr="Image result for â«×¤×××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721" y="1691979"/>
              <a:ext cx="9175898" cy="49085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793578" y="1877844"/>
              <a:ext cx="824265" cy="553998"/>
            </a:xfrm>
            <a:prstGeom prst="rect">
              <a:avLst/>
            </a:prstGeom>
          </p:spPr>
          <p:txBody>
            <a:bodyPr wrap="none">
              <a:spAutoFit/>
            </a:bodyPr>
            <a:lstStyle/>
            <a:p>
              <a:r>
                <a:rPr lang="he-IL" altLang="he-IL" sz="3000" b="1" dirty="0">
                  <a:solidFill>
                    <a:schemeClr val="bg1"/>
                  </a:solidFill>
                  <a:latin typeface="MS UI Gothic" panose="020B0600070205080204" pitchFamily="34" charset="-128"/>
                </a:rPr>
                <a:t>דיוק</a:t>
              </a:r>
              <a:endParaRPr lang="en-US" sz="3000" b="1" dirty="0">
                <a:solidFill>
                  <a:schemeClr val="bg1"/>
                </a:solidFill>
              </a:endParaRPr>
            </a:p>
          </p:txBody>
        </p:sp>
        <p:sp>
          <p:nvSpPr>
            <p:cNvPr id="4" name="Rectangle 3"/>
            <p:cNvSpPr/>
            <p:nvPr/>
          </p:nvSpPr>
          <p:spPr>
            <a:xfrm>
              <a:off x="8211959" y="1797310"/>
              <a:ext cx="845103" cy="553998"/>
            </a:xfrm>
            <a:prstGeom prst="rect">
              <a:avLst/>
            </a:prstGeom>
          </p:spPr>
          <p:txBody>
            <a:bodyPr wrap="none">
              <a:spAutoFit/>
            </a:bodyPr>
            <a:lstStyle/>
            <a:p>
              <a:r>
                <a:rPr lang="he-IL" altLang="he-IL" sz="3000" b="1" dirty="0" smtClean="0">
                  <a:solidFill>
                    <a:schemeClr val="bg1"/>
                  </a:solidFill>
                </a:rPr>
                <a:t>שלם</a:t>
              </a:r>
              <a:endParaRPr lang="en-US" sz="3000" b="1" dirty="0">
                <a:solidFill>
                  <a:schemeClr val="bg1"/>
                </a:solidFill>
              </a:endParaRPr>
            </a:p>
          </p:txBody>
        </p:sp>
        <p:sp>
          <p:nvSpPr>
            <p:cNvPr id="5" name="Rectangle 4"/>
            <p:cNvSpPr/>
            <p:nvPr/>
          </p:nvSpPr>
          <p:spPr>
            <a:xfrm>
              <a:off x="9743083" y="4516515"/>
              <a:ext cx="1058303" cy="553998"/>
            </a:xfrm>
            <a:prstGeom prst="rect">
              <a:avLst/>
            </a:prstGeom>
          </p:spPr>
          <p:txBody>
            <a:bodyPr wrap="none">
              <a:spAutoFit/>
            </a:bodyPr>
            <a:lstStyle/>
            <a:p>
              <a:r>
                <a:rPr lang="he-IL" altLang="he-IL" sz="3000" b="1" dirty="0" err="1" smtClean="0">
                  <a:solidFill>
                    <a:schemeClr val="bg1"/>
                  </a:solidFill>
                </a:rPr>
                <a:t>עיקבי</a:t>
              </a:r>
              <a:endParaRPr lang="en-US" sz="3000" b="1" dirty="0">
                <a:solidFill>
                  <a:schemeClr val="bg1"/>
                </a:solidFill>
              </a:endParaRPr>
            </a:p>
          </p:txBody>
        </p:sp>
        <p:sp>
          <p:nvSpPr>
            <p:cNvPr id="6" name="Rectangle 5"/>
            <p:cNvSpPr/>
            <p:nvPr/>
          </p:nvSpPr>
          <p:spPr>
            <a:xfrm>
              <a:off x="7693834" y="3287635"/>
              <a:ext cx="1007007" cy="553998"/>
            </a:xfrm>
            <a:prstGeom prst="rect">
              <a:avLst/>
            </a:prstGeom>
          </p:spPr>
          <p:txBody>
            <a:bodyPr wrap="none">
              <a:spAutoFit/>
            </a:bodyPr>
            <a:lstStyle/>
            <a:p>
              <a:r>
                <a:rPr lang="he-IL" altLang="he-IL" sz="3000" b="1" dirty="0">
                  <a:solidFill>
                    <a:schemeClr val="bg1"/>
                  </a:solidFill>
                </a:rPr>
                <a:t>עיתוי</a:t>
              </a:r>
              <a:endParaRPr lang="en-US" sz="3000" b="1" dirty="0">
                <a:solidFill>
                  <a:schemeClr val="bg1"/>
                </a:solidFill>
              </a:endParaRPr>
            </a:p>
          </p:txBody>
        </p:sp>
        <p:sp>
          <p:nvSpPr>
            <p:cNvPr id="7" name="Rectangle 6"/>
            <p:cNvSpPr/>
            <p:nvPr/>
          </p:nvSpPr>
          <p:spPr>
            <a:xfrm>
              <a:off x="2260505" y="2008291"/>
              <a:ext cx="861133" cy="553998"/>
            </a:xfrm>
            <a:prstGeom prst="rect">
              <a:avLst/>
            </a:prstGeom>
          </p:spPr>
          <p:txBody>
            <a:bodyPr wrap="none">
              <a:spAutoFit/>
            </a:bodyPr>
            <a:lstStyle/>
            <a:p>
              <a:r>
                <a:rPr lang="he-IL" altLang="he-IL" sz="3000" b="1" dirty="0">
                  <a:solidFill>
                    <a:schemeClr val="bg1"/>
                  </a:solidFill>
                </a:rPr>
                <a:t>אמין</a:t>
              </a:r>
              <a:endParaRPr lang="en-US" sz="3000" b="1" dirty="0">
                <a:solidFill>
                  <a:schemeClr val="bg1"/>
                </a:solidFill>
              </a:endParaRPr>
            </a:p>
          </p:txBody>
        </p:sp>
        <p:sp>
          <p:nvSpPr>
            <p:cNvPr id="8" name="Rectangle 7"/>
            <p:cNvSpPr/>
            <p:nvPr/>
          </p:nvSpPr>
          <p:spPr>
            <a:xfrm>
              <a:off x="5718326" y="2017729"/>
              <a:ext cx="1611340" cy="553998"/>
            </a:xfrm>
            <a:prstGeom prst="rect">
              <a:avLst/>
            </a:prstGeom>
          </p:spPr>
          <p:txBody>
            <a:bodyPr wrap="none">
              <a:spAutoFit/>
            </a:bodyPr>
            <a:lstStyle/>
            <a:p>
              <a:r>
                <a:rPr lang="he-IL" altLang="he-IL" sz="3000" b="1" dirty="0">
                  <a:solidFill>
                    <a:schemeClr val="bg1"/>
                  </a:solidFill>
                </a:rPr>
                <a:t>ערך מוסף</a:t>
              </a:r>
              <a:endParaRPr lang="he-IL" altLang="he-IL" sz="3000" b="1" dirty="0">
                <a:solidFill>
                  <a:schemeClr val="bg1"/>
                </a:solidFill>
              </a:endParaRPr>
            </a:p>
          </p:txBody>
        </p:sp>
        <p:sp>
          <p:nvSpPr>
            <p:cNvPr id="10" name="Rectangle 9"/>
            <p:cNvSpPr/>
            <p:nvPr/>
          </p:nvSpPr>
          <p:spPr>
            <a:xfrm>
              <a:off x="3952705" y="3287635"/>
              <a:ext cx="1293944" cy="553998"/>
            </a:xfrm>
            <a:prstGeom prst="rect">
              <a:avLst/>
            </a:prstGeom>
          </p:spPr>
          <p:txBody>
            <a:bodyPr wrap="none">
              <a:spAutoFit/>
            </a:bodyPr>
            <a:lstStyle/>
            <a:p>
              <a:r>
                <a:rPr lang="he-IL" altLang="he-IL" sz="3000" b="1" dirty="0">
                  <a:solidFill>
                    <a:schemeClr val="bg1"/>
                  </a:solidFill>
                </a:rPr>
                <a:t>פרשנות</a:t>
              </a:r>
              <a:endParaRPr lang="he-IL" altLang="he-IL" sz="3000" b="1" dirty="0">
                <a:solidFill>
                  <a:schemeClr val="bg1"/>
                </a:solidFill>
              </a:endParaRPr>
            </a:p>
          </p:txBody>
        </p:sp>
        <p:sp>
          <p:nvSpPr>
            <p:cNvPr id="11" name="Rectangle 10"/>
            <p:cNvSpPr/>
            <p:nvPr/>
          </p:nvSpPr>
          <p:spPr>
            <a:xfrm>
              <a:off x="9722034" y="3353471"/>
              <a:ext cx="1199367" cy="553998"/>
            </a:xfrm>
            <a:prstGeom prst="rect">
              <a:avLst/>
            </a:prstGeom>
          </p:spPr>
          <p:txBody>
            <a:bodyPr wrap="none">
              <a:spAutoFit/>
            </a:bodyPr>
            <a:lstStyle/>
            <a:p>
              <a:r>
                <a:rPr lang="he-IL" altLang="he-IL" sz="3000" b="1" dirty="0">
                  <a:solidFill>
                    <a:schemeClr val="bg1"/>
                  </a:solidFill>
                </a:rPr>
                <a:t>נגישות</a:t>
              </a:r>
              <a:endParaRPr lang="en-US" sz="3000" b="1" dirty="0">
                <a:solidFill>
                  <a:schemeClr val="bg1"/>
                </a:solidFill>
              </a:endParaRPr>
            </a:p>
          </p:txBody>
        </p:sp>
        <p:sp>
          <p:nvSpPr>
            <p:cNvPr id="13" name="Rectangle 12"/>
            <p:cNvSpPr/>
            <p:nvPr/>
          </p:nvSpPr>
          <p:spPr>
            <a:xfrm>
              <a:off x="7953875" y="5998590"/>
              <a:ext cx="1103187" cy="553998"/>
            </a:xfrm>
            <a:prstGeom prst="rect">
              <a:avLst/>
            </a:prstGeom>
          </p:spPr>
          <p:txBody>
            <a:bodyPr wrap="none">
              <a:spAutoFit/>
            </a:bodyPr>
            <a:lstStyle/>
            <a:p>
              <a:r>
                <a:rPr lang="he-IL" altLang="he-IL" sz="3000" b="1" dirty="0" smtClean="0">
                  <a:solidFill>
                    <a:schemeClr val="bg1"/>
                  </a:solidFill>
                </a:rPr>
                <a:t>מהותי</a:t>
              </a:r>
              <a:endParaRPr lang="en-US" altLang="he-IL" sz="3000" b="1" dirty="0">
                <a:solidFill>
                  <a:schemeClr val="bg1"/>
                </a:solidFill>
              </a:endParaRPr>
            </a:p>
          </p:txBody>
        </p:sp>
        <p:sp>
          <p:nvSpPr>
            <p:cNvPr id="15" name="Rectangle 14"/>
            <p:cNvSpPr/>
            <p:nvPr/>
          </p:nvSpPr>
          <p:spPr>
            <a:xfrm>
              <a:off x="5337614" y="4615788"/>
              <a:ext cx="2156360" cy="553998"/>
            </a:xfrm>
            <a:prstGeom prst="rect">
              <a:avLst/>
            </a:prstGeom>
          </p:spPr>
          <p:txBody>
            <a:bodyPr wrap="none">
              <a:spAutoFit/>
            </a:bodyPr>
            <a:lstStyle/>
            <a:p>
              <a:r>
                <a:rPr lang="he-IL" altLang="he-IL" sz="3000" b="1" dirty="0">
                  <a:solidFill>
                    <a:schemeClr val="bg1"/>
                  </a:solidFill>
                </a:rPr>
                <a:t>קונטקסטואלי</a:t>
              </a:r>
              <a:endParaRPr lang="en-US" sz="3000" dirty="0"/>
            </a:p>
          </p:txBody>
        </p:sp>
        <p:sp>
          <p:nvSpPr>
            <p:cNvPr id="22" name="Rectangle 21"/>
            <p:cNvSpPr/>
            <p:nvPr/>
          </p:nvSpPr>
          <p:spPr>
            <a:xfrm>
              <a:off x="5961823" y="5998590"/>
              <a:ext cx="846707" cy="553998"/>
            </a:xfrm>
            <a:prstGeom prst="rect">
              <a:avLst/>
            </a:prstGeom>
          </p:spPr>
          <p:txBody>
            <a:bodyPr wrap="none">
              <a:spAutoFit/>
            </a:bodyPr>
            <a:lstStyle/>
            <a:p>
              <a:r>
                <a:rPr lang="he-IL" altLang="he-IL" sz="3000" b="1" dirty="0" smtClean="0">
                  <a:solidFill>
                    <a:schemeClr val="bg1"/>
                  </a:solidFill>
                </a:rPr>
                <a:t>נגיש</a:t>
              </a:r>
              <a:endParaRPr lang="en-US" altLang="he-IL" sz="3000" b="1" dirty="0">
                <a:solidFill>
                  <a:schemeClr val="bg1"/>
                </a:solidFill>
              </a:endParaRPr>
            </a:p>
          </p:txBody>
        </p:sp>
        <p:sp>
          <p:nvSpPr>
            <p:cNvPr id="23" name="Rectangle 22"/>
            <p:cNvSpPr/>
            <p:nvPr/>
          </p:nvSpPr>
          <p:spPr>
            <a:xfrm>
              <a:off x="2423065" y="4516514"/>
              <a:ext cx="877164" cy="553998"/>
            </a:xfrm>
            <a:prstGeom prst="rect">
              <a:avLst/>
            </a:prstGeom>
          </p:spPr>
          <p:txBody>
            <a:bodyPr wrap="none">
              <a:spAutoFit/>
            </a:bodyPr>
            <a:lstStyle/>
            <a:p>
              <a:r>
                <a:rPr lang="he-IL" altLang="he-IL" sz="3000" b="1" dirty="0" smtClean="0">
                  <a:solidFill>
                    <a:schemeClr val="bg1"/>
                  </a:solidFill>
                </a:rPr>
                <a:t>ברור</a:t>
              </a:r>
              <a:endParaRPr lang="he-IL" altLang="he-IL" sz="3000" b="1" dirty="0">
                <a:solidFill>
                  <a:schemeClr val="bg1"/>
                </a:solidFill>
              </a:endParaRPr>
            </a:p>
          </p:txBody>
        </p:sp>
        <p:sp>
          <p:nvSpPr>
            <p:cNvPr id="24" name="Rectangle 23"/>
            <p:cNvSpPr/>
            <p:nvPr/>
          </p:nvSpPr>
          <p:spPr>
            <a:xfrm>
              <a:off x="2233255" y="3262402"/>
              <a:ext cx="995785" cy="553998"/>
            </a:xfrm>
            <a:prstGeom prst="rect">
              <a:avLst/>
            </a:prstGeom>
          </p:spPr>
          <p:txBody>
            <a:bodyPr wrap="none">
              <a:spAutoFit/>
            </a:bodyPr>
            <a:lstStyle/>
            <a:p>
              <a:r>
                <a:rPr lang="he-IL" altLang="he-IL" sz="3000" b="1" dirty="0" smtClean="0">
                  <a:solidFill>
                    <a:schemeClr val="bg1"/>
                  </a:solidFill>
                </a:rPr>
                <a:t>תיקני</a:t>
              </a:r>
              <a:endParaRPr lang="he-IL" altLang="he-IL" sz="3000" b="1" dirty="0">
                <a:solidFill>
                  <a:schemeClr val="bg1"/>
                </a:solidFill>
              </a:endParaRPr>
            </a:p>
          </p:txBody>
        </p:sp>
        <p:sp>
          <p:nvSpPr>
            <p:cNvPr id="25" name="Rectangle 24"/>
            <p:cNvSpPr/>
            <p:nvPr/>
          </p:nvSpPr>
          <p:spPr>
            <a:xfrm>
              <a:off x="2426272" y="5679558"/>
              <a:ext cx="856325" cy="553998"/>
            </a:xfrm>
            <a:prstGeom prst="rect">
              <a:avLst/>
            </a:prstGeom>
          </p:spPr>
          <p:txBody>
            <a:bodyPr wrap="none">
              <a:spAutoFit/>
            </a:bodyPr>
            <a:lstStyle/>
            <a:p>
              <a:r>
                <a:rPr lang="he-IL" altLang="he-IL" sz="3000" b="1" dirty="0" smtClean="0">
                  <a:solidFill>
                    <a:schemeClr val="bg1"/>
                  </a:solidFill>
                </a:rPr>
                <a:t>חוקי</a:t>
              </a:r>
              <a:endParaRPr lang="he-IL" altLang="he-IL" sz="3000" b="1" dirty="0">
                <a:solidFill>
                  <a:schemeClr val="bg1"/>
                </a:solidFill>
              </a:endParaRPr>
            </a:p>
          </p:txBody>
        </p:sp>
      </p:grpSp>
    </p:spTree>
    <p:extLst>
      <p:ext uri="{BB962C8B-B14F-4D97-AF65-F5344CB8AC3E}">
        <p14:creationId xmlns:p14="http://schemas.microsoft.com/office/powerpoint/2010/main" val="133741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 y="209590"/>
            <a:ext cx="8077200" cy="838200"/>
          </a:xfrm>
        </p:spPr>
        <p:txBody>
          <a:bodyPr>
            <a:normAutofit/>
          </a:bodyPr>
          <a:lstStyle/>
          <a:p>
            <a:r>
              <a:rPr lang="en-US" altLang="he-IL" dirty="0">
                <a:solidFill>
                  <a:schemeClr val="accent2"/>
                </a:solidFill>
              </a:rPr>
              <a:t>Wavelet Transforms</a:t>
            </a:r>
            <a:r>
              <a:rPr lang="en-US" altLang="he-IL" dirty="0"/>
              <a:t> </a:t>
            </a:r>
          </a:p>
        </p:txBody>
      </p:sp>
      <p:sp>
        <p:nvSpPr>
          <p:cNvPr id="34819" name="Rectangle 3"/>
          <p:cNvSpPr>
            <a:spLocks noGrp="1" noChangeArrowheads="1"/>
          </p:cNvSpPr>
          <p:nvPr>
            <p:ph type="body" idx="1"/>
          </p:nvPr>
        </p:nvSpPr>
        <p:spPr>
          <a:xfrm>
            <a:off x="1524000" y="914400"/>
            <a:ext cx="9144000" cy="5486400"/>
          </a:xfrm>
        </p:spPr>
        <p:txBody>
          <a:bodyPr>
            <a:normAutofit fontScale="92500" lnSpcReduction="20000"/>
          </a:bodyPr>
          <a:lstStyle/>
          <a:p>
            <a:pPr algn="l" rtl="0">
              <a:lnSpc>
                <a:spcPct val="110000"/>
              </a:lnSpc>
            </a:pPr>
            <a:r>
              <a:rPr lang="en-US" altLang="he-IL" dirty="0"/>
              <a:t>Discrete wavelet transform (DWT): </a:t>
            </a:r>
          </a:p>
          <a:p>
            <a:pPr algn="l" rtl="0">
              <a:lnSpc>
                <a:spcPct val="110000"/>
              </a:lnSpc>
              <a:buFontTx/>
              <a:buNone/>
            </a:pPr>
            <a:r>
              <a:rPr lang="en-US" altLang="he-IL" dirty="0"/>
              <a:t>    linear signal processing </a:t>
            </a:r>
          </a:p>
          <a:p>
            <a:pPr algn="l" rtl="0">
              <a:lnSpc>
                <a:spcPct val="110000"/>
              </a:lnSpc>
            </a:pPr>
            <a:r>
              <a:rPr lang="en-US" altLang="he-IL" dirty="0"/>
              <a:t>Compressed approximation: store only a small fraction of the strongest of the wavelet coefficients</a:t>
            </a:r>
          </a:p>
          <a:p>
            <a:pPr algn="l" rtl="0">
              <a:lnSpc>
                <a:spcPct val="110000"/>
              </a:lnSpc>
            </a:pPr>
            <a:r>
              <a:rPr lang="en-US" altLang="he-IL" dirty="0"/>
              <a:t>Similar to discrete Fourier transform (DFT), but better </a:t>
            </a:r>
            <a:r>
              <a:rPr lang="en-US" altLang="he-IL" dirty="0" err="1"/>
              <a:t>lossy</a:t>
            </a:r>
            <a:r>
              <a:rPr lang="en-US" altLang="he-IL" dirty="0"/>
              <a:t> compression, localized in space (conserves local details)</a:t>
            </a:r>
          </a:p>
          <a:p>
            <a:pPr algn="l" rtl="0">
              <a:lnSpc>
                <a:spcPct val="110000"/>
              </a:lnSpc>
            </a:pPr>
            <a:r>
              <a:rPr lang="en-US" altLang="he-IL" dirty="0"/>
              <a:t>Method (hierarchical pyramid algorithm):</a:t>
            </a:r>
          </a:p>
          <a:p>
            <a:pPr lvl="1" algn="l" rtl="0">
              <a:lnSpc>
                <a:spcPct val="110000"/>
              </a:lnSpc>
            </a:pPr>
            <a:r>
              <a:rPr lang="en-US" altLang="he-IL" sz="2000" dirty="0"/>
              <a:t>Length, L, must be an integer power of 2 (padding with 0s, when necessary)</a:t>
            </a:r>
          </a:p>
          <a:p>
            <a:pPr lvl="1" algn="l" rtl="0">
              <a:lnSpc>
                <a:spcPct val="110000"/>
              </a:lnSpc>
            </a:pPr>
            <a:r>
              <a:rPr lang="en-US" altLang="he-IL" sz="2000" dirty="0"/>
              <a:t>Each transform has 2 functions: </a:t>
            </a:r>
          </a:p>
          <a:p>
            <a:pPr lvl="2" algn="l" rtl="0">
              <a:lnSpc>
                <a:spcPct val="110000"/>
              </a:lnSpc>
            </a:pPr>
            <a:r>
              <a:rPr lang="en-US" altLang="he-IL" sz="1800" dirty="0"/>
              <a:t>smoothing (e.g., sum, weighted avg.),  weighted difference </a:t>
            </a:r>
          </a:p>
          <a:p>
            <a:pPr lvl="1" algn="l" rtl="0">
              <a:lnSpc>
                <a:spcPct val="110000"/>
              </a:lnSpc>
            </a:pPr>
            <a:r>
              <a:rPr lang="en-US" altLang="he-IL" sz="2000" dirty="0"/>
              <a:t>Applies to pairs of data, resulting in two sets of data of length L/2</a:t>
            </a:r>
          </a:p>
          <a:p>
            <a:pPr lvl="1" algn="l" rtl="0">
              <a:lnSpc>
                <a:spcPct val="110000"/>
              </a:lnSpc>
            </a:pPr>
            <a:r>
              <a:rPr lang="en-US" altLang="he-IL" sz="2000" dirty="0"/>
              <a:t>Applies the two functions recursively, until reaches the desired length</a:t>
            </a:r>
          </a:p>
        </p:txBody>
      </p:sp>
      <p:grpSp>
        <p:nvGrpSpPr>
          <p:cNvPr id="34820" name="Group 4"/>
          <p:cNvGrpSpPr>
            <a:grpSpLocks/>
          </p:cNvGrpSpPr>
          <p:nvPr/>
        </p:nvGrpSpPr>
        <p:grpSpPr bwMode="auto">
          <a:xfrm>
            <a:off x="7620000" y="381001"/>
            <a:ext cx="2590800" cy="1628897"/>
            <a:chOff x="3936" y="96"/>
            <a:chExt cx="1632" cy="988"/>
          </a:xfrm>
        </p:grpSpPr>
        <p:sp>
          <p:nvSpPr>
            <p:cNvPr id="34821" name="Rectangle 5"/>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a:latin typeface="Tahoma" panose="020B0604030504040204" pitchFamily="34" charset="0"/>
                </a:rPr>
                <a:t> </a:t>
              </a:r>
              <a:endParaRPr lang="en-US" altLang="he-IL" sz="1600">
                <a:latin typeface="Tahoma" panose="020B0604030504040204" pitchFamily="34" charset="0"/>
              </a:endParaRPr>
            </a:p>
            <a:p>
              <a:pPr algn="ctr"/>
              <a:endParaRPr lang="en-US" altLang="he-IL">
                <a:latin typeface="Tahoma" panose="020B0604030504040204" pitchFamily="34" charset="0"/>
              </a:endParaRPr>
            </a:p>
          </p:txBody>
        </p:sp>
        <p:sp>
          <p:nvSpPr>
            <p:cNvPr id="34822" name="Line 6"/>
            <p:cNvSpPr>
              <a:spLocks noChangeShapeType="1"/>
            </p:cNvSpPr>
            <p:nvPr/>
          </p:nvSpPr>
          <p:spPr bwMode="auto">
            <a:xfrm>
              <a:off x="3984" y="864"/>
              <a:ext cx="14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34823" name="Line 7"/>
            <p:cNvSpPr>
              <a:spLocks noChangeShapeType="1"/>
            </p:cNvSpPr>
            <p:nvPr/>
          </p:nvSpPr>
          <p:spPr bwMode="auto">
            <a:xfrm flipH="1" flipV="1">
              <a:off x="4128" y="288"/>
              <a:ext cx="0" cy="5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34824" name="Line 8"/>
            <p:cNvSpPr>
              <a:spLocks noChangeShapeType="1"/>
            </p:cNvSpPr>
            <p:nvPr/>
          </p:nvSpPr>
          <p:spPr bwMode="auto">
            <a:xfrm>
              <a:off x="4128" y="288"/>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34825" name="Line 9"/>
            <p:cNvSpPr>
              <a:spLocks noChangeShapeType="1"/>
            </p:cNvSpPr>
            <p:nvPr/>
          </p:nvSpPr>
          <p:spPr bwMode="auto">
            <a:xfrm>
              <a:off x="4416" y="288"/>
              <a:ext cx="0" cy="5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34826" name="Line 10"/>
            <p:cNvSpPr>
              <a:spLocks noChangeShapeType="1"/>
            </p:cNvSpPr>
            <p:nvPr/>
          </p:nvSpPr>
          <p:spPr bwMode="auto">
            <a:xfrm>
              <a:off x="4416" y="864"/>
              <a:ext cx="1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34827" name="Line 11"/>
            <p:cNvSpPr>
              <a:spLocks noChangeShapeType="1"/>
            </p:cNvSpPr>
            <p:nvPr/>
          </p:nvSpPr>
          <p:spPr bwMode="auto">
            <a:xfrm>
              <a:off x="4848" y="864"/>
              <a:ext cx="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34828" name="Line 12"/>
            <p:cNvSpPr>
              <a:spLocks noChangeShapeType="1"/>
            </p:cNvSpPr>
            <p:nvPr/>
          </p:nvSpPr>
          <p:spPr bwMode="auto">
            <a:xfrm flipV="1">
              <a:off x="4944" y="336"/>
              <a:ext cx="192" cy="52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34829" name="Line 13"/>
            <p:cNvSpPr>
              <a:spLocks noChangeShapeType="1"/>
            </p:cNvSpPr>
            <p:nvPr/>
          </p:nvSpPr>
          <p:spPr bwMode="auto">
            <a:xfrm>
              <a:off x="5136" y="336"/>
              <a:ext cx="9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34830" name="Line 14"/>
            <p:cNvSpPr>
              <a:spLocks noChangeShapeType="1"/>
            </p:cNvSpPr>
            <p:nvPr/>
          </p:nvSpPr>
          <p:spPr bwMode="auto">
            <a:xfrm>
              <a:off x="5232" y="624"/>
              <a:ext cx="9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34831" name="Line 15"/>
            <p:cNvSpPr>
              <a:spLocks noChangeShapeType="1"/>
            </p:cNvSpPr>
            <p:nvPr/>
          </p:nvSpPr>
          <p:spPr bwMode="auto">
            <a:xfrm flipV="1">
              <a:off x="5328" y="864"/>
              <a:ext cx="96" cy="4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34832" name="Line 16"/>
            <p:cNvSpPr>
              <a:spLocks noChangeShapeType="1"/>
            </p:cNvSpPr>
            <p:nvPr/>
          </p:nvSpPr>
          <p:spPr bwMode="auto">
            <a:xfrm>
              <a:off x="5424" y="864"/>
              <a:ext cx="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34833" name="Rectangle 17"/>
            <p:cNvSpPr>
              <a:spLocks noChangeArrowheads="1"/>
            </p:cNvSpPr>
            <p:nvPr/>
          </p:nvSpPr>
          <p:spPr bwMode="auto">
            <a:xfrm>
              <a:off x="4080" y="865"/>
              <a:ext cx="45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1600">
                  <a:latin typeface="Tahoma" panose="020B0604030504040204" pitchFamily="34" charset="0"/>
                </a:rPr>
                <a:t>Haar2</a:t>
              </a:r>
            </a:p>
          </p:txBody>
        </p:sp>
        <p:sp>
          <p:nvSpPr>
            <p:cNvPr id="34834" name="Rectangle 18"/>
            <p:cNvSpPr>
              <a:spLocks noChangeArrowheads="1"/>
            </p:cNvSpPr>
            <p:nvPr/>
          </p:nvSpPr>
          <p:spPr bwMode="auto">
            <a:xfrm>
              <a:off x="4745" y="864"/>
              <a:ext cx="782"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20000"/>
                </a:spcBef>
                <a:buClr>
                  <a:schemeClr val="folHlink"/>
                </a:buClr>
                <a:buSzPct val="60000"/>
                <a:buFont typeface="Wingdings" panose="05000000000000000000" pitchFamily="2" charset="2"/>
                <a:buNone/>
              </a:pPr>
              <a:r>
                <a:rPr lang="en-US" altLang="he-IL" sz="1600">
                  <a:latin typeface="Tahoma" panose="020B0604030504040204" pitchFamily="34" charset="0"/>
                </a:rPr>
                <a:t>Daubechie4</a:t>
              </a:r>
            </a:p>
          </p:txBody>
        </p:sp>
      </p:grpSp>
    </p:spTree>
    <p:extLst>
      <p:ext uri="{BB962C8B-B14F-4D97-AF65-F5344CB8AC3E}">
        <p14:creationId xmlns:p14="http://schemas.microsoft.com/office/powerpoint/2010/main" val="3267739403"/>
      </p:ext>
    </p:extLst>
  </p:cSld>
  <p:clrMapOvr>
    <a:masterClrMapping/>
  </p:clrMapOvr>
  <p:transition>
    <p:checker dir="ver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2209800" y="1524000"/>
            <a:ext cx="7772400" cy="5105400"/>
          </a:xfrm>
        </p:spPr>
        <p:txBody>
          <a:bodyPr>
            <a:normAutofit lnSpcReduction="10000"/>
          </a:bodyPr>
          <a:lstStyle/>
          <a:p>
            <a:pPr algn="l" rtl="0">
              <a:lnSpc>
                <a:spcPct val="110000"/>
              </a:lnSpc>
            </a:pPr>
            <a:r>
              <a:rPr lang="en-US" altLang="he-IL" dirty="0"/>
              <a:t>Given </a:t>
            </a:r>
            <a:r>
              <a:rPr lang="en-US" altLang="he-IL" i="1" dirty="0"/>
              <a:t>N</a:t>
            </a:r>
            <a:r>
              <a:rPr lang="en-US" altLang="he-IL" dirty="0"/>
              <a:t> data vectors from </a:t>
            </a:r>
            <a:r>
              <a:rPr lang="en-US" altLang="he-IL" i="1" dirty="0"/>
              <a:t>k</a:t>
            </a:r>
            <a:r>
              <a:rPr lang="en-US" altLang="he-IL" dirty="0"/>
              <a:t>-dimensions, find </a:t>
            </a:r>
          </a:p>
          <a:p>
            <a:pPr algn="l" rtl="0">
              <a:lnSpc>
                <a:spcPct val="110000"/>
              </a:lnSpc>
              <a:buFontTx/>
              <a:buNone/>
            </a:pPr>
            <a:r>
              <a:rPr lang="en-US" altLang="he-IL" i="1" dirty="0"/>
              <a:t>    c &lt;=  k </a:t>
            </a:r>
            <a:r>
              <a:rPr lang="en-US" altLang="he-IL" dirty="0"/>
              <a:t> orthogonal vectors that can be best used to represent data </a:t>
            </a:r>
          </a:p>
          <a:p>
            <a:pPr lvl="1" algn="l" rtl="0">
              <a:lnSpc>
                <a:spcPct val="110000"/>
              </a:lnSpc>
            </a:pPr>
            <a:r>
              <a:rPr lang="en-US" altLang="he-IL" dirty="0">
                <a:sym typeface="Symbol" panose="05050102010706020507" pitchFamily="18" charset="2"/>
              </a:rPr>
              <a:t>The original data set is reduced (projected) to one consisting of N data vectors on c principal components (reduced dimensions) </a:t>
            </a:r>
            <a:endParaRPr lang="en-US" altLang="he-IL" dirty="0"/>
          </a:p>
          <a:p>
            <a:pPr algn="l" rtl="0">
              <a:lnSpc>
                <a:spcPct val="110000"/>
              </a:lnSpc>
            </a:pPr>
            <a:r>
              <a:rPr lang="en-US" altLang="he-IL" dirty="0"/>
              <a:t>Each data vector is a linear combination of the </a:t>
            </a:r>
            <a:r>
              <a:rPr lang="en-US" altLang="he-IL" i="1" dirty="0"/>
              <a:t>c</a:t>
            </a:r>
            <a:r>
              <a:rPr lang="en-US" altLang="he-IL" dirty="0"/>
              <a:t> principal component vectors</a:t>
            </a:r>
          </a:p>
          <a:p>
            <a:pPr algn="l" rtl="0">
              <a:lnSpc>
                <a:spcPct val="110000"/>
              </a:lnSpc>
            </a:pPr>
            <a:r>
              <a:rPr lang="en-US" altLang="he-IL" dirty="0"/>
              <a:t>Works for ordered and unordered attributes</a:t>
            </a:r>
          </a:p>
          <a:p>
            <a:pPr algn="l" rtl="0">
              <a:lnSpc>
                <a:spcPct val="110000"/>
              </a:lnSpc>
            </a:pPr>
            <a:r>
              <a:rPr lang="en-US" altLang="he-IL" dirty="0"/>
              <a:t>Used when the number of dimensions is large</a:t>
            </a:r>
          </a:p>
        </p:txBody>
      </p:sp>
      <p:sp>
        <p:nvSpPr>
          <p:cNvPr id="35843" name="Rectangle 3"/>
          <p:cNvSpPr>
            <a:spLocks noGrp="1" noChangeArrowheads="1"/>
          </p:cNvSpPr>
          <p:nvPr>
            <p:ph type="title"/>
          </p:nvPr>
        </p:nvSpPr>
        <p:spPr>
          <a:xfrm>
            <a:off x="2209800" y="304800"/>
            <a:ext cx="8229600" cy="838200"/>
          </a:xfrm>
          <a:noFill/>
          <a:ln/>
        </p:spPr>
        <p:txBody>
          <a:bodyPr>
            <a:normAutofit fontScale="90000"/>
          </a:bodyPr>
          <a:lstStyle/>
          <a:p>
            <a:r>
              <a:rPr lang="en-US" altLang="he-IL" sz="4000">
                <a:solidFill>
                  <a:schemeClr val="accent2"/>
                </a:solidFill>
              </a:rPr>
              <a:t>Principal Component Analysis (PCA)</a:t>
            </a:r>
            <a:br>
              <a:rPr lang="en-US" altLang="he-IL" sz="4000">
                <a:solidFill>
                  <a:schemeClr val="accent2"/>
                </a:solidFill>
              </a:rPr>
            </a:br>
            <a:r>
              <a:rPr lang="en-US" altLang="he-IL" sz="4000">
                <a:solidFill>
                  <a:schemeClr val="accent2"/>
                </a:solidFill>
              </a:rPr>
              <a:t>Karhunen-Loeve (K-L) method</a:t>
            </a:r>
          </a:p>
        </p:txBody>
      </p:sp>
    </p:spTree>
    <p:extLst>
      <p:ext uri="{BB962C8B-B14F-4D97-AF65-F5344CB8AC3E}">
        <p14:creationId xmlns:p14="http://schemas.microsoft.com/office/powerpoint/2010/main" val="906136071"/>
      </p:ext>
    </p:extLst>
  </p:cSld>
  <p:clrMapOvr>
    <a:masterClrMapping/>
  </p:clrMapOvr>
  <p:transition>
    <p:checker dir="ver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2552700" y="4362450"/>
            <a:ext cx="71056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6867" name="Line 3"/>
          <p:cNvSpPr>
            <a:spLocks noChangeShapeType="1"/>
          </p:cNvSpPr>
          <p:nvPr/>
        </p:nvSpPr>
        <p:spPr bwMode="auto">
          <a:xfrm rot="-10800000">
            <a:off x="5753100" y="1619250"/>
            <a:ext cx="0" cy="4991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6868" name="Oval 4"/>
          <p:cNvSpPr>
            <a:spLocks noChangeArrowheads="1"/>
          </p:cNvSpPr>
          <p:nvPr/>
        </p:nvSpPr>
        <p:spPr bwMode="auto">
          <a:xfrm rot="-1868112">
            <a:off x="3886200" y="3333750"/>
            <a:ext cx="4095750" cy="18097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EFFD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6869" name="Line 5"/>
          <p:cNvSpPr>
            <a:spLocks noChangeShapeType="1"/>
          </p:cNvSpPr>
          <p:nvPr/>
        </p:nvSpPr>
        <p:spPr bwMode="auto">
          <a:xfrm rot="406919" flipV="1">
            <a:off x="3505200" y="2057400"/>
            <a:ext cx="5124450" cy="413385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6870" name="Line 6"/>
          <p:cNvSpPr>
            <a:spLocks noChangeShapeType="1"/>
          </p:cNvSpPr>
          <p:nvPr/>
        </p:nvSpPr>
        <p:spPr bwMode="auto">
          <a:xfrm flipH="1" flipV="1">
            <a:off x="4210050" y="2800350"/>
            <a:ext cx="3124200" cy="314325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6871" name="Text Box 7"/>
          <p:cNvSpPr txBox="1">
            <a:spLocks noChangeArrowheads="1"/>
          </p:cNvSpPr>
          <p:nvPr/>
        </p:nvSpPr>
        <p:spPr bwMode="auto">
          <a:xfrm>
            <a:off x="9738074" y="4403725"/>
            <a:ext cx="4235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t>X1</a:t>
            </a:r>
          </a:p>
        </p:txBody>
      </p:sp>
      <p:sp>
        <p:nvSpPr>
          <p:cNvPr id="36872" name="Text Box 8"/>
          <p:cNvSpPr txBox="1">
            <a:spLocks noChangeArrowheads="1"/>
          </p:cNvSpPr>
          <p:nvPr/>
        </p:nvSpPr>
        <p:spPr bwMode="auto">
          <a:xfrm>
            <a:off x="5951748" y="1431925"/>
            <a:ext cx="4379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t>X2</a:t>
            </a:r>
          </a:p>
        </p:txBody>
      </p:sp>
      <p:sp>
        <p:nvSpPr>
          <p:cNvPr id="36873" name="Text Box 9"/>
          <p:cNvSpPr txBox="1">
            <a:spLocks noChangeArrowheads="1"/>
          </p:cNvSpPr>
          <p:nvPr/>
        </p:nvSpPr>
        <p:spPr bwMode="auto">
          <a:xfrm>
            <a:off x="9144318" y="2117725"/>
            <a:ext cx="4267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solidFill>
                  <a:schemeClr val="tx2"/>
                </a:solidFill>
              </a:rPr>
              <a:t>Y1</a:t>
            </a:r>
          </a:p>
        </p:txBody>
      </p:sp>
      <p:sp>
        <p:nvSpPr>
          <p:cNvPr id="36874" name="Text Box 10"/>
          <p:cNvSpPr txBox="1">
            <a:spLocks noChangeArrowheads="1"/>
          </p:cNvSpPr>
          <p:nvPr/>
        </p:nvSpPr>
        <p:spPr bwMode="auto">
          <a:xfrm>
            <a:off x="3546476" y="2574925"/>
            <a:ext cx="5572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a:solidFill>
                  <a:schemeClr val="tx2"/>
                </a:solidFill>
              </a:rPr>
              <a:t>Y2</a:t>
            </a:r>
          </a:p>
        </p:txBody>
      </p:sp>
      <p:sp>
        <p:nvSpPr>
          <p:cNvPr id="36875" name="Text Box 11"/>
          <p:cNvSpPr txBox="1">
            <a:spLocks noChangeArrowheads="1"/>
          </p:cNvSpPr>
          <p:nvPr/>
        </p:nvSpPr>
        <p:spPr bwMode="auto">
          <a:xfrm>
            <a:off x="2971800" y="152400"/>
            <a:ext cx="670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sz="3600" b="1">
                <a:solidFill>
                  <a:schemeClr val="accent2"/>
                </a:solidFill>
              </a:rPr>
              <a:t>Principal Component Analysis</a:t>
            </a:r>
            <a:endParaRPr lang="en-US" altLang="he-IL">
              <a:solidFill>
                <a:schemeClr val="accent2"/>
              </a:solidFill>
            </a:endParaRPr>
          </a:p>
        </p:txBody>
      </p:sp>
      <p:sp>
        <p:nvSpPr>
          <p:cNvPr id="36876" name="Text Box 12"/>
          <p:cNvSpPr txBox="1">
            <a:spLocks noChangeArrowheads="1"/>
          </p:cNvSpPr>
          <p:nvPr/>
        </p:nvSpPr>
        <p:spPr bwMode="auto">
          <a:xfrm>
            <a:off x="1524000" y="838201"/>
            <a:ext cx="9144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buFontTx/>
              <a:buChar char="•"/>
            </a:pPr>
            <a:r>
              <a:rPr lang="en-US" altLang="he-IL" sz="2000" dirty="0"/>
              <a:t>The principal components (new set of axes) give important information about variance.</a:t>
            </a:r>
          </a:p>
          <a:p>
            <a:pPr algn="l" rtl="0">
              <a:buFontTx/>
              <a:buChar char="•"/>
            </a:pPr>
            <a:r>
              <a:rPr lang="en-US" altLang="he-IL" sz="2000" dirty="0"/>
              <a:t>Using the strongest components one can reconstruct a good approximation of the   original signal.</a:t>
            </a:r>
          </a:p>
        </p:txBody>
      </p:sp>
    </p:spTree>
    <p:extLst>
      <p:ext uri="{BB962C8B-B14F-4D97-AF65-F5344CB8AC3E}">
        <p14:creationId xmlns:p14="http://schemas.microsoft.com/office/powerpoint/2010/main" val="2749785390"/>
      </p:ext>
    </p:extLst>
  </p:cSld>
  <p:clrMapOvr>
    <a:masterClrMapping/>
  </p:clrMapOvr>
  <p:transition>
    <p:checker dir="ver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124200" y="381000"/>
            <a:ext cx="5334000" cy="838200"/>
          </a:xfrm>
        </p:spPr>
        <p:txBody>
          <a:bodyPr>
            <a:normAutofit fontScale="90000"/>
          </a:bodyPr>
          <a:lstStyle/>
          <a:p>
            <a:r>
              <a:rPr lang="en-US" altLang="he-IL">
                <a:solidFill>
                  <a:schemeClr val="accent2"/>
                </a:solidFill>
              </a:rPr>
              <a:t>Numerosity Reduction</a:t>
            </a:r>
          </a:p>
        </p:txBody>
      </p:sp>
      <p:sp>
        <p:nvSpPr>
          <p:cNvPr id="37891" name="Rectangle 3"/>
          <p:cNvSpPr>
            <a:spLocks noGrp="1" noChangeArrowheads="1"/>
          </p:cNvSpPr>
          <p:nvPr>
            <p:ph type="body" idx="1"/>
          </p:nvPr>
        </p:nvSpPr>
        <p:spPr>
          <a:xfrm>
            <a:off x="2057400" y="1695450"/>
            <a:ext cx="8077200" cy="4629150"/>
          </a:xfrm>
        </p:spPr>
        <p:txBody>
          <a:bodyPr>
            <a:normAutofit lnSpcReduction="10000"/>
          </a:bodyPr>
          <a:lstStyle/>
          <a:p>
            <a:pPr algn="l" rtl="0">
              <a:lnSpc>
                <a:spcPct val="110000"/>
              </a:lnSpc>
            </a:pPr>
            <a:r>
              <a:rPr lang="en-US" altLang="he-IL" dirty="0">
                <a:solidFill>
                  <a:srgbClr val="CC3300"/>
                </a:solidFill>
              </a:rPr>
              <a:t>Parametric methods</a:t>
            </a:r>
          </a:p>
          <a:p>
            <a:pPr lvl="1" algn="l" rtl="0">
              <a:lnSpc>
                <a:spcPct val="110000"/>
              </a:lnSpc>
            </a:pPr>
            <a:r>
              <a:rPr lang="en-US" altLang="he-IL" dirty="0"/>
              <a:t>Assume the data fits some model, estimate model parameters, store only the parameters, and discard the data (except possible outliers)</a:t>
            </a:r>
            <a:endParaRPr lang="en-US" altLang="he-IL" dirty="0">
              <a:sym typeface="Symbol" panose="05050102010706020507" pitchFamily="18" charset="2"/>
            </a:endParaRPr>
          </a:p>
          <a:p>
            <a:pPr lvl="1" algn="l" rtl="0">
              <a:lnSpc>
                <a:spcPct val="110000"/>
              </a:lnSpc>
            </a:pPr>
            <a:r>
              <a:rPr lang="en-US" altLang="he-IL" dirty="0"/>
              <a:t>E.g.: Log-linear models: obtain value at a point in m-D space as the product on appropriate marginal subspaces </a:t>
            </a:r>
          </a:p>
          <a:p>
            <a:pPr algn="l" rtl="0">
              <a:lnSpc>
                <a:spcPct val="110000"/>
              </a:lnSpc>
            </a:pPr>
            <a:r>
              <a:rPr lang="en-US" altLang="he-IL" dirty="0">
                <a:solidFill>
                  <a:srgbClr val="CC3300"/>
                </a:solidFill>
              </a:rPr>
              <a:t>Non-parametric methods</a:t>
            </a:r>
            <a:r>
              <a:rPr lang="en-US" altLang="he-IL" dirty="0">
                <a:sym typeface="Symbol" panose="05050102010706020507" pitchFamily="18" charset="2"/>
              </a:rPr>
              <a:t> </a:t>
            </a:r>
          </a:p>
          <a:p>
            <a:pPr lvl="1" algn="l" rtl="0">
              <a:lnSpc>
                <a:spcPct val="110000"/>
              </a:lnSpc>
            </a:pPr>
            <a:r>
              <a:rPr lang="en-US" altLang="he-IL" dirty="0">
                <a:sym typeface="Symbol" panose="05050102010706020507" pitchFamily="18" charset="2"/>
              </a:rPr>
              <a:t>Do not assume models</a:t>
            </a:r>
          </a:p>
          <a:p>
            <a:pPr lvl="1" algn="l" rtl="0">
              <a:lnSpc>
                <a:spcPct val="110000"/>
              </a:lnSpc>
            </a:pPr>
            <a:r>
              <a:rPr lang="en-US" altLang="he-IL" dirty="0">
                <a:sym typeface="Symbol" panose="05050102010706020507" pitchFamily="18" charset="2"/>
              </a:rPr>
              <a:t>Major families: histograms, clustering, sampling </a:t>
            </a:r>
          </a:p>
        </p:txBody>
      </p:sp>
    </p:spTree>
    <p:extLst>
      <p:ext uri="{BB962C8B-B14F-4D97-AF65-F5344CB8AC3E}">
        <p14:creationId xmlns:p14="http://schemas.microsoft.com/office/powerpoint/2010/main" val="3388880111"/>
      </p:ext>
    </p:extLst>
  </p:cSld>
  <p:clrMapOvr>
    <a:masterClrMapping/>
  </p:clrMapOvr>
  <p:transition>
    <p:checker dir="ver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0" y="228600"/>
            <a:ext cx="7467600" cy="838200"/>
          </a:xfrm>
        </p:spPr>
        <p:txBody>
          <a:bodyPr/>
          <a:lstStyle/>
          <a:p>
            <a:r>
              <a:rPr lang="en-US" altLang="he-IL">
                <a:solidFill>
                  <a:schemeClr val="accent2"/>
                </a:solidFill>
              </a:rPr>
              <a:t>Sampling</a:t>
            </a:r>
          </a:p>
        </p:txBody>
      </p:sp>
      <p:sp>
        <p:nvSpPr>
          <p:cNvPr id="44035" name="Rectangle 3"/>
          <p:cNvSpPr>
            <a:spLocks noGrp="1" noChangeArrowheads="1"/>
          </p:cNvSpPr>
          <p:nvPr>
            <p:ph type="body" idx="1"/>
          </p:nvPr>
        </p:nvSpPr>
        <p:spPr>
          <a:xfrm>
            <a:off x="1981200" y="1066800"/>
            <a:ext cx="8382000" cy="5410200"/>
          </a:xfrm>
        </p:spPr>
        <p:txBody>
          <a:bodyPr>
            <a:normAutofit lnSpcReduction="10000"/>
          </a:bodyPr>
          <a:lstStyle/>
          <a:p>
            <a:pPr>
              <a:lnSpc>
                <a:spcPct val="90000"/>
              </a:lnSpc>
            </a:pPr>
            <a:r>
              <a:rPr lang="en-US" altLang="he-IL" sz="2400"/>
              <a:t>Allow a mining algorithm to run in complexity that is potentially sub-linear to the size of the data</a:t>
            </a:r>
          </a:p>
          <a:p>
            <a:pPr>
              <a:lnSpc>
                <a:spcPct val="90000"/>
              </a:lnSpc>
            </a:pPr>
            <a:r>
              <a:rPr lang="en-US" altLang="he-IL" sz="2400"/>
              <a:t>Cost of sampling: proportional to the size of the sample, increases linearly with the number of dimensions</a:t>
            </a:r>
          </a:p>
          <a:p>
            <a:pPr>
              <a:lnSpc>
                <a:spcPct val="90000"/>
              </a:lnSpc>
            </a:pPr>
            <a:r>
              <a:rPr lang="en-US" altLang="he-IL" sz="2400"/>
              <a:t>Choose a </a:t>
            </a:r>
            <a:r>
              <a:rPr lang="en-US" altLang="he-IL" sz="2400">
                <a:solidFill>
                  <a:schemeClr val="accent2"/>
                </a:solidFill>
              </a:rPr>
              <a:t>representative</a:t>
            </a:r>
            <a:r>
              <a:rPr lang="en-US" altLang="he-IL" sz="2400"/>
              <a:t> subset of the data</a:t>
            </a:r>
          </a:p>
          <a:p>
            <a:pPr lvl="1">
              <a:lnSpc>
                <a:spcPct val="90000"/>
              </a:lnSpc>
            </a:pPr>
            <a:r>
              <a:rPr lang="en-US" altLang="he-IL" sz="2000"/>
              <a:t>Simple random sampling may have very poor performance in the presence of skew</a:t>
            </a:r>
          </a:p>
          <a:p>
            <a:pPr>
              <a:lnSpc>
                <a:spcPct val="90000"/>
              </a:lnSpc>
            </a:pPr>
            <a:r>
              <a:rPr lang="en-US" altLang="he-IL" sz="2400"/>
              <a:t>Develop adaptive sampling methods</a:t>
            </a:r>
          </a:p>
          <a:p>
            <a:pPr lvl="1">
              <a:lnSpc>
                <a:spcPct val="90000"/>
              </a:lnSpc>
            </a:pPr>
            <a:r>
              <a:rPr lang="en-US" altLang="he-IL" sz="2000"/>
              <a:t>Stratified sampling: </a:t>
            </a:r>
          </a:p>
          <a:p>
            <a:pPr lvl="2">
              <a:lnSpc>
                <a:spcPct val="90000"/>
              </a:lnSpc>
            </a:pPr>
            <a:r>
              <a:rPr lang="en-US" altLang="he-IL"/>
              <a:t>Approximate the percentage of each class (or subpopulation of interest) in the overall database </a:t>
            </a:r>
          </a:p>
          <a:p>
            <a:pPr lvl="2">
              <a:lnSpc>
                <a:spcPct val="90000"/>
              </a:lnSpc>
            </a:pPr>
            <a:r>
              <a:rPr lang="en-US" altLang="he-IL"/>
              <a:t>Used in conjunction with skewed data</a:t>
            </a:r>
          </a:p>
          <a:p>
            <a:pPr>
              <a:lnSpc>
                <a:spcPct val="90000"/>
              </a:lnSpc>
            </a:pPr>
            <a:r>
              <a:rPr lang="en-US" altLang="he-IL" sz="2400"/>
              <a:t>Sampling may not reduce database I/Os (page at a time).</a:t>
            </a:r>
          </a:p>
          <a:p>
            <a:pPr>
              <a:lnSpc>
                <a:spcPct val="90000"/>
              </a:lnSpc>
            </a:pPr>
            <a:r>
              <a:rPr lang="en-US" altLang="he-IL" sz="2400"/>
              <a:t>Sampling: natural choice for progressive refinement of a reduced data set.</a:t>
            </a:r>
          </a:p>
        </p:txBody>
      </p:sp>
    </p:spTree>
    <p:extLst>
      <p:ext uri="{BB962C8B-B14F-4D97-AF65-F5344CB8AC3E}">
        <p14:creationId xmlns:p14="http://schemas.microsoft.com/office/powerpoint/2010/main" val="249399929"/>
      </p:ext>
    </p:extLst>
  </p:cSld>
  <p:clrMapOvr>
    <a:masterClrMapping/>
  </p:clrMapOvr>
  <p:transition>
    <p:checker dir="ver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724400" y="381001"/>
            <a:ext cx="2667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sz="4800">
                <a:solidFill>
                  <a:schemeClr val="accent2"/>
                </a:solidFill>
              </a:rPr>
              <a:t>Sampling</a:t>
            </a:r>
          </a:p>
        </p:txBody>
      </p:sp>
      <p:sp>
        <p:nvSpPr>
          <p:cNvPr id="45059" name="Text Box 3"/>
          <p:cNvSpPr txBox="1">
            <a:spLocks noChangeArrowheads="1"/>
          </p:cNvSpPr>
          <p:nvPr/>
        </p:nvSpPr>
        <p:spPr bwMode="auto">
          <a:xfrm rot="-1013563">
            <a:off x="5481713" y="2995524"/>
            <a:ext cx="17572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t>SRSWOR</a:t>
            </a:r>
          </a:p>
          <a:p>
            <a:pPr eaLnBrk="0" hangingPunct="0"/>
            <a:r>
              <a:rPr lang="en-US" altLang="he-IL"/>
              <a:t>(simple random</a:t>
            </a:r>
          </a:p>
          <a:p>
            <a:pPr eaLnBrk="0" hangingPunct="0"/>
            <a:r>
              <a:rPr lang="en-US" altLang="he-IL"/>
              <a:t> sample without </a:t>
            </a:r>
          </a:p>
          <a:p>
            <a:pPr eaLnBrk="0" hangingPunct="0"/>
            <a:r>
              <a:rPr lang="en-US" altLang="he-IL"/>
              <a:t>replacement)</a:t>
            </a:r>
          </a:p>
        </p:txBody>
      </p:sp>
      <p:grpSp>
        <p:nvGrpSpPr>
          <p:cNvPr id="45060" name="Group 4"/>
          <p:cNvGrpSpPr>
            <a:grpSpLocks/>
          </p:cNvGrpSpPr>
          <p:nvPr/>
        </p:nvGrpSpPr>
        <p:grpSpPr bwMode="auto">
          <a:xfrm>
            <a:off x="7219950" y="1771650"/>
            <a:ext cx="2438400" cy="1676400"/>
            <a:chOff x="3588" y="1116"/>
            <a:chExt cx="1536" cy="1056"/>
          </a:xfrm>
        </p:grpSpPr>
        <p:sp>
          <p:nvSpPr>
            <p:cNvPr id="45061"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62"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63"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64"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sp>
        <p:nvSpPr>
          <p:cNvPr id="45065" name="Text Box 9"/>
          <p:cNvSpPr txBox="1">
            <a:spLocks noChangeArrowheads="1"/>
          </p:cNvSpPr>
          <p:nvPr/>
        </p:nvSpPr>
        <p:spPr bwMode="auto">
          <a:xfrm rot="848056">
            <a:off x="5638191" y="514933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t>SRSWR</a:t>
            </a:r>
          </a:p>
        </p:txBody>
      </p:sp>
      <p:grpSp>
        <p:nvGrpSpPr>
          <p:cNvPr id="45066" name="Group 10"/>
          <p:cNvGrpSpPr>
            <a:grpSpLocks/>
          </p:cNvGrpSpPr>
          <p:nvPr/>
        </p:nvGrpSpPr>
        <p:grpSpPr bwMode="auto">
          <a:xfrm>
            <a:off x="7296150" y="4457700"/>
            <a:ext cx="2438400" cy="1676400"/>
            <a:chOff x="3636" y="2808"/>
            <a:chExt cx="1536" cy="1056"/>
          </a:xfrm>
        </p:grpSpPr>
        <p:sp>
          <p:nvSpPr>
            <p:cNvPr id="45067"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68"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69"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70"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45071" name="Group 15"/>
          <p:cNvGrpSpPr>
            <a:grpSpLocks/>
          </p:cNvGrpSpPr>
          <p:nvPr/>
        </p:nvGrpSpPr>
        <p:grpSpPr bwMode="auto">
          <a:xfrm>
            <a:off x="2400300" y="1905001"/>
            <a:ext cx="2724150" cy="4468813"/>
            <a:chOff x="564" y="1284"/>
            <a:chExt cx="1716" cy="2815"/>
          </a:xfrm>
        </p:grpSpPr>
        <p:sp>
          <p:nvSpPr>
            <p:cNvPr id="45072"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73"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74"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75"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76"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77"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78"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79"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80"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81"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82" name="Text Box 26"/>
            <p:cNvSpPr txBox="1">
              <a:spLocks noChangeArrowheads="1"/>
            </p:cNvSpPr>
            <p:nvPr/>
          </p:nvSpPr>
          <p:spPr bwMode="auto">
            <a:xfrm>
              <a:off x="1153" y="3866"/>
              <a:ext cx="6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t>Raw Data</a:t>
              </a:r>
            </a:p>
          </p:txBody>
        </p:sp>
      </p:grpSp>
      <p:sp>
        <p:nvSpPr>
          <p:cNvPr id="45083" name="Line 27"/>
          <p:cNvSpPr>
            <a:spLocks noChangeShapeType="1"/>
          </p:cNvSpPr>
          <p:nvPr/>
        </p:nvSpPr>
        <p:spPr bwMode="auto">
          <a:xfrm flipV="1">
            <a:off x="5334000" y="2971800"/>
            <a:ext cx="165735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5084" name="Line 28"/>
          <p:cNvSpPr>
            <a:spLocks noChangeShapeType="1"/>
          </p:cNvSpPr>
          <p:nvPr/>
        </p:nvSpPr>
        <p:spPr bwMode="auto">
          <a:xfrm>
            <a:off x="5353050" y="4895850"/>
            <a:ext cx="1790700" cy="495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extLst>
      <p:ext uri="{BB962C8B-B14F-4D97-AF65-F5344CB8AC3E}">
        <p14:creationId xmlns:p14="http://schemas.microsoft.com/office/powerpoint/2010/main" val="4273190583"/>
      </p:ext>
    </p:extLst>
  </p:cSld>
  <p:clrMapOvr>
    <a:masterClrMapping/>
  </p:clrMapOvr>
  <p:transition>
    <p:checker dir="ver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he-IL" sz="4800">
                <a:solidFill>
                  <a:schemeClr val="accent2"/>
                </a:solidFill>
              </a:rPr>
              <a:t>Sampling</a:t>
            </a:r>
          </a:p>
        </p:txBody>
      </p:sp>
      <p:grpSp>
        <p:nvGrpSpPr>
          <p:cNvPr id="46083" name="Group 3"/>
          <p:cNvGrpSpPr>
            <a:grpSpLocks/>
          </p:cNvGrpSpPr>
          <p:nvPr/>
        </p:nvGrpSpPr>
        <p:grpSpPr bwMode="auto">
          <a:xfrm>
            <a:off x="2044701" y="2698750"/>
            <a:ext cx="3751263" cy="3348038"/>
            <a:chOff x="274" y="1418"/>
            <a:chExt cx="2363" cy="2109"/>
          </a:xfrm>
        </p:grpSpPr>
        <p:sp>
          <p:nvSpPr>
            <p:cNvPr id="46084" name="Rectangle 4"/>
            <p:cNvSpPr>
              <a:spLocks noChangeArrowheads="1"/>
            </p:cNvSpPr>
            <p:nvPr/>
          </p:nvSpPr>
          <p:spPr bwMode="auto">
            <a:xfrm>
              <a:off x="274" y="1418"/>
              <a:ext cx="2363" cy="2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85"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86"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87"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88"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89"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90"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91"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92"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93" name="Freeform 13"/>
            <p:cNvSpPr>
              <a:spLocks/>
            </p:cNvSpPr>
            <p:nvPr/>
          </p:nvSpPr>
          <p:spPr bwMode="auto">
            <a:xfrm>
              <a:off x="1376" y="1763"/>
              <a:ext cx="686" cy="8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94"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95"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96"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97"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98"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099"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00"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01"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02"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03" name="Freeform 23"/>
            <p:cNvSpPr>
              <a:spLocks/>
            </p:cNvSpPr>
            <p:nvPr/>
          </p:nvSpPr>
          <p:spPr bwMode="auto">
            <a:xfrm>
              <a:off x="1061" y="2373"/>
              <a:ext cx="573" cy="78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nvGrpSpPr>
            <p:cNvPr id="46104" name="Group 24"/>
            <p:cNvGrpSpPr>
              <a:grpSpLocks/>
            </p:cNvGrpSpPr>
            <p:nvPr/>
          </p:nvGrpSpPr>
          <p:grpSpPr bwMode="auto">
            <a:xfrm>
              <a:off x="551" y="1796"/>
              <a:ext cx="542" cy="954"/>
              <a:chOff x="551" y="1796"/>
              <a:chExt cx="542" cy="954"/>
            </a:xfrm>
          </p:grpSpPr>
          <p:sp>
            <p:nvSpPr>
              <p:cNvPr id="46105"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06"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07"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08"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09"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10"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11"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12"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13"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14"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15" name="Freeform 35"/>
              <p:cNvSpPr>
                <a:spLocks/>
              </p:cNvSpPr>
              <p:nvPr/>
            </p:nvSpPr>
            <p:spPr bwMode="auto">
              <a:xfrm>
                <a:off x="551" y="1796"/>
                <a:ext cx="542" cy="954"/>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sp>
        <p:nvSpPr>
          <p:cNvPr id="46116" name="Rectangle 36"/>
          <p:cNvSpPr>
            <a:spLocks noChangeArrowheads="1"/>
          </p:cNvSpPr>
          <p:nvPr/>
        </p:nvSpPr>
        <p:spPr bwMode="auto">
          <a:xfrm>
            <a:off x="6326188" y="2678114"/>
            <a:ext cx="3751262" cy="3348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nvGrpSpPr>
          <p:cNvPr id="46117" name="Group 37"/>
          <p:cNvGrpSpPr>
            <a:grpSpLocks/>
          </p:cNvGrpSpPr>
          <p:nvPr/>
        </p:nvGrpSpPr>
        <p:grpSpPr bwMode="auto">
          <a:xfrm>
            <a:off x="6765926" y="3225801"/>
            <a:ext cx="2398713" cy="2214563"/>
            <a:chOff x="3302" y="2032"/>
            <a:chExt cx="1511" cy="1395"/>
          </a:xfrm>
        </p:grpSpPr>
        <p:sp>
          <p:nvSpPr>
            <p:cNvPr id="46118"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19"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20"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21"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22"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23"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24"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25"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26"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27"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28"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29"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30"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31" name="Freeform 51"/>
            <p:cNvSpPr>
              <a:spLocks/>
            </p:cNvSpPr>
            <p:nvPr/>
          </p:nvSpPr>
          <p:spPr bwMode="auto">
            <a:xfrm>
              <a:off x="4127" y="2032"/>
              <a:ext cx="686" cy="8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32" name="Freeform 52"/>
            <p:cNvSpPr>
              <a:spLocks/>
            </p:cNvSpPr>
            <p:nvPr/>
          </p:nvSpPr>
          <p:spPr bwMode="auto">
            <a:xfrm>
              <a:off x="3812" y="2642"/>
              <a:ext cx="573" cy="78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6133" name="Freeform 53"/>
            <p:cNvSpPr>
              <a:spLocks/>
            </p:cNvSpPr>
            <p:nvPr/>
          </p:nvSpPr>
          <p:spPr bwMode="auto">
            <a:xfrm>
              <a:off x="3302" y="2065"/>
              <a:ext cx="542" cy="954"/>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sp>
        <p:nvSpPr>
          <p:cNvPr id="46134" name="Text Box 54"/>
          <p:cNvSpPr txBox="1">
            <a:spLocks noChangeArrowheads="1"/>
          </p:cNvSpPr>
          <p:nvPr/>
        </p:nvSpPr>
        <p:spPr bwMode="auto">
          <a:xfrm>
            <a:off x="3301614" y="1897063"/>
            <a:ext cx="1156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t>Raw Data </a:t>
            </a:r>
          </a:p>
        </p:txBody>
      </p:sp>
      <p:sp>
        <p:nvSpPr>
          <p:cNvPr id="46135" name="Text Box 55"/>
          <p:cNvSpPr txBox="1">
            <a:spLocks noChangeArrowheads="1"/>
          </p:cNvSpPr>
          <p:nvPr/>
        </p:nvSpPr>
        <p:spPr bwMode="auto">
          <a:xfrm>
            <a:off x="7254226" y="1839913"/>
            <a:ext cx="25819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t>Cluster/Stratified Sample</a:t>
            </a:r>
          </a:p>
        </p:txBody>
      </p:sp>
    </p:spTree>
    <p:extLst>
      <p:ext uri="{BB962C8B-B14F-4D97-AF65-F5344CB8AC3E}">
        <p14:creationId xmlns:p14="http://schemas.microsoft.com/office/powerpoint/2010/main" val="1686811981"/>
      </p:ext>
    </p:extLst>
  </p:cSld>
  <p:clrMapOvr>
    <a:masterClrMapping/>
  </p:clrMapOvr>
  <p:transition>
    <p:checker dir="vert"/>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0" y="381000"/>
            <a:ext cx="7315200" cy="838200"/>
          </a:xfrm>
        </p:spPr>
        <p:txBody>
          <a:bodyPr/>
          <a:lstStyle/>
          <a:p>
            <a:r>
              <a:rPr lang="en-US" altLang="he-IL" sz="4800">
                <a:solidFill>
                  <a:schemeClr val="accent2"/>
                </a:solidFill>
              </a:rPr>
              <a:t>Hierarchical Reduction</a:t>
            </a:r>
          </a:p>
        </p:txBody>
      </p:sp>
      <p:sp>
        <p:nvSpPr>
          <p:cNvPr id="47107" name="Rectangle 3"/>
          <p:cNvSpPr>
            <a:spLocks noGrp="1" noChangeArrowheads="1"/>
          </p:cNvSpPr>
          <p:nvPr>
            <p:ph type="body" idx="1"/>
          </p:nvPr>
        </p:nvSpPr>
        <p:spPr>
          <a:xfrm>
            <a:off x="1905000" y="1600200"/>
            <a:ext cx="8458200" cy="4953000"/>
          </a:xfrm>
        </p:spPr>
        <p:txBody>
          <a:bodyPr>
            <a:normAutofit lnSpcReduction="10000"/>
          </a:bodyPr>
          <a:lstStyle/>
          <a:p>
            <a:pPr algn="l" rtl="0">
              <a:lnSpc>
                <a:spcPct val="90000"/>
              </a:lnSpc>
            </a:pPr>
            <a:r>
              <a:rPr lang="en-US" altLang="he-IL" dirty="0"/>
              <a:t>Use multi-resolution structure with different degrees of reduction</a:t>
            </a:r>
          </a:p>
          <a:p>
            <a:pPr algn="l" rtl="0">
              <a:lnSpc>
                <a:spcPct val="90000"/>
              </a:lnSpc>
            </a:pPr>
            <a:r>
              <a:rPr lang="en-US" altLang="he-IL" dirty="0"/>
              <a:t>Hierarchical clustering is often performed but tends to define partitions of data sets rather than “clusters”</a:t>
            </a:r>
          </a:p>
          <a:p>
            <a:pPr algn="l" rtl="0">
              <a:lnSpc>
                <a:spcPct val="90000"/>
              </a:lnSpc>
            </a:pPr>
            <a:r>
              <a:rPr lang="en-US" altLang="he-IL" dirty="0"/>
              <a:t>Parametric methods are usually not amenable to hierarchical representation</a:t>
            </a:r>
          </a:p>
          <a:p>
            <a:pPr algn="l" rtl="0">
              <a:lnSpc>
                <a:spcPct val="90000"/>
              </a:lnSpc>
            </a:pPr>
            <a:r>
              <a:rPr lang="en-US" altLang="he-IL" dirty="0"/>
              <a:t>Hierarchical aggregation </a:t>
            </a:r>
          </a:p>
          <a:p>
            <a:pPr lvl="1" algn="l" rtl="0">
              <a:lnSpc>
                <a:spcPct val="90000"/>
              </a:lnSpc>
            </a:pPr>
            <a:r>
              <a:rPr lang="en-US" altLang="he-IL" dirty="0"/>
              <a:t>An index tree hierarchically divides a data set into partitions by value range of some attributes</a:t>
            </a:r>
          </a:p>
          <a:p>
            <a:pPr lvl="1" algn="l" rtl="0">
              <a:lnSpc>
                <a:spcPct val="90000"/>
              </a:lnSpc>
            </a:pPr>
            <a:r>
              <a:rPr lang="en-US" altLang="he-IL" dirty="0"/>
              <a:t>Each partition can be considered as a bucket</a:t>
            </a:r>
          </a:p>
          <a:p>
            <a:pPr lvl="1" algn="l" rtl="0">
              <a:lnSpc>
                <a:spcPct val="90000"/>
              </a:lnSpc>
            </a:pPr>
            <a:r>
              <a:rPr lang="en-US" altLang="he-IL" dirty="0"/>
              <a:t>Thus an index tree with aggregates stored at each node is a hierarchical histogram</a:t>
            </a:r>
          </a:p>
        </p:txBody>
      </p:sp>
    </p:spTree>
    <p:extLst>
      <p:ext uri="{BB962C8B-B14F-4D97-AF65-F5344CB8AC3E}">
        <p14:creationId xmlns:p14="http://schemas.microsoft.com/office/powerpoint/2010/main" val="3496462035"/>
      </p:ext>
    </p:extLst>
  </p:cSld>
  <p:clrMapOvr>
    <a:masterClrMapping/>
  </p:clrMapOvr>
  <p:transition>
    <p:checker dir="vert"/>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95C5153-C9CA-480E-B4E9-3763D6D397C3}" type="datetime4">
              <a:rPr lang="zh-CN" altLang="en-US" sz="1200"/>
              <a:pPr eaLnBrk="1" hangingPunct="1"/>
              <a:t>2019年3月3日星期日</a:t>
            </a:fld>
            <a:endParaRPr lang="en-US" altLang="zh-CN" sz="1200"/>
          </a:p>
        </p:txBody>
      </p:sp>
      <p:sp>
        <p:nvSpPr>
          <p:cNvPr id="563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563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DF0155D-4AA1-4DE5-BDC8-695EA76419C7}" type="slidenum">
              <a:rPr lang="zh-CN" altLang="en-US" sz="1200"/>
              <a:pPr eaLnBrk="1" hangingPunct="1"/>
              <a:t>118</a:t>
            </a:fld>
            <a:endParaRPr lang="en-US" altLang="zh-CN" sz="1200"/>
          </a:p>
        </p:txBody>
      </p:sp>
      <p:sp>
        <p:nvSpPr>
          <p:cNvPr id="56325" name="Rectangle 1026"/>
          <p:cNvSpPr>
            <a:spLocks noGrp="1" noChangeArrowheads="1"/>
          </p:cNvSpPr>
          <p:nvPr>
            <p:ph type="title"/>
          </p:nvPr>
        </p:nvSpPr>
        <p:spPr>
          <a:xfrm>
            <a:off x="2819400" y="228600"/>
            <a:ext cx="6248400" cy="685800"/>
          </a:xfrm>
        </p:spPr>
        <p:txBody>
          <a:bodyPr/>
          <a:lstStyle/>
          <a:p>
            <a:pPr eaLnBrk="1" hangingPunct="1"/>
            <a:r>
              <a:rPr lang="en-US" altLang="zh-CN" sz="3200" dirty="0">
                <a:ea typeface="宋体" panose="02010600030101010101" pitchFamily="2" charset="-122"/>
              </a:rPr>
              <a:t>Data Reduction Strategies</a:t>
            </a:r>
            <a:endParaRPr lang="en-US" altLang="zh-CN" dirty="0" smtClean="0">
              <a:ea typeface="宋体" panose="02010600030101010101" pitchFamily="2" charset="-122"/>
            </a:endParaRPr>
          </a:p>
        </p:txBody>
      </p:sp>
      <p:sp>
        <p:nvSpPr>
          <p:cNvPr id="56326" name="Rectangle 1027"/>
          <p:cNvSpPr>
            <a:spLocks noGrp="1" noChangeArrowheads="1"/>
          </p:cNvSpPr>
          <p:nvPr>
            <p:ph type="body" idx="1"/>
          </p:nvPr>
        </p:nvSpPr>
        <p:spPr>
          <a:xfrm>
            <a:off x="1828800" y="1371600"/>
            <a:ext cx="8229600" cy="5257800"/>
          </a:xfrm>
        </p:spPr>
        <p:txBody>
          <a:bodyPr/>
          <a:lstStyle/>
          <a:p>
            <a:pPr algn="l" rtl="0" eaLnBrk="1" hangingPunct="1"/>
            <a:r>
              <a:rPr lang="en-US" altLang="zh-CN" sz="2000" dirty="0">
                <a:ea typeface="宋体" panose="02010600030101010101" pitchFamily="2" charset="-122"/>
              </a:rPr>
              <a:t>Why data reduction?</a:t>
            </a:r>
          </a:p>
          <a:p>
            <a:pPr lvl="1" algn="l" rtl="0" eaLnBrk="1" hangingPunct="1"/>
            <a:r>
              <a:rPr lang="en-US" altLang="zh-CN" sz="2000" dirty="0">
                <a:ea typeface="宋体" panose="02010600030101010101" pitchFamily="2" charset="-122"/>
              </a:rPr>
              <a:t>A database/data warehouse may store terabytes of data</a:t>
            </a:r>
          </a:p>
          <a:p>
            <a:pPr lvl="1" algn="l" rtl="0" eaLnBrk="1" hangingPunct="1"/>
            <a:r>
              <a:rPr lang="en-US" altLang="zh-CN" sz="2000" dirty="0">
                <a:ea typeface="宋体" panose="02010600030101010101" pitchFamily="2" charset="-122"/>
              </a:rPr>
              <a:t>Complex data analysis/mining may take a very long time to run on the complete data set</a:t>
            </a:r>
          </a:p>
          <a:p>
            <a:pPr algn="l" rtl="0" eaLnBrk="1" hangingPunct="1"/>
            <a:r>
              <a:rPr lang="en-US" altLang="zh-CN" sz="2000" dirty="0">
                <a:ea typeface="宋体" panose="02010600030101010101" pitchFamily="2" charset="-122"/>
              </a:rPr>
              <a:t>Data reduction </a:t>
            </a:r>
          </a:p>
          <a:p>
            <a:pPr lvl="1" algn="l" rtl="0" eaLnBrk="1" hangingPunct="1"/>
            <a:r>
              <a:rPr lang="en-US" altLang="zh-CN" sz="2000" dirty="0">
                <a:ea typeface="宋体" panose="02010600030101010101" pitchFamily="2" charset="-122"/>
              </a:rPr>
              <a:t>Obtain a reduced representation of the data set that is much smaller in volume but yet produce the same (or almost the same) analytical results</a:t>
            </a:r>
          </a:p>
          <a:p>
            <a:pPr algn="l" rtl="0" eaLnBrk="1" hangingPunct="1"/>
            <a:r>
              <a:rPr lang="en-US" altLang="zh-CN" sz="2000" dirty="0">
                <a:solidFill>
                  <a:schemeClr val="hlink"/>
                </a:solidFill>
                <a:ea typeface="宋体" panose="02010600030101010101" pitchFamily="2" charset="-122"/>
              </a:rPr>
              <a:t>Data reduction strategies</a:t>
            </a:r>
          </a:p>
          <a:p>
            <a:pPr lvl="1" algn="l" rtl="0" eaLnBrk="1" hangingPunct="1"/>
            <a:r>
              <a:rPr lang="en-US" altLang="zh-CN" sz="2000" dirty="0">
                <a:solidFill>
                  <a:schemeClr val="folHlink"/>
                </a:solidFill>
                <a:ea typeface="宋体" panose="02010600030101010101" pitchFamily="2" charset="-122"/>
              </a:rPr>
              <a:t>Data cube aggregation:</a:t>
            </a:r>
          </a:p>
          <a:p>
            <a:pPr lvl="1" algn="l" rtl="0" eaLnBrk="1" hangingPunct="1"/>
            <a:r>
              <a:rPr lang="en-US" altLang="zh-CN" sz="2000" dirty="0">
                <a:solidFill>
                  <a:schemeClr val="folHlink"/>
                </a:solidFill>
                <a:ea typeface="宋体" panose="02010600030101010101" pitchFamily="2" charset="-122"/>
              </a:rPr>
              <a:t>Dimensionality reduction — </a:t>
            </a:r>
            <a:r>
              <a:rPr lang="en-US" altLang="zh-CN" sz="2000" dirty="0">
                <a:ea typeface="宋体" panose="02010600030101010101" pitchFamily="2" charset="-122"/>
              </a:rPr>
              <a:t>e.g.,</a:t>
            </a:r>
            <a:r>
              <a:rPr lang="en-US" altLang="zh-CN" sz="2000" dirty="0">
                <a:solidFill>
                  <a:schemeClr val="folHlink"/>
                </a:solidFill>
                <a:ea typeface="宋体" panose="02010600030101010101" pitchFamily="2" charset="-122"/>
              </a:rPr>
              <a:t> </a:t>
            </a:r>
            <a:r>
              <a:rPr lang="en-US" altLang="zh-CN" sz="2000" dirty="0">
                <a:ea typeface="宋体" panose="02010600030101010101" pitchFamily="2" charset="-122"/>
              </a:rPr>
              <a:t>remove unimportant attributes</a:t>
            </a:r>
            <a:endParaRPr lang="en-US" altLang="zh-CN" sz="2000" dirty="0">
              <a:solidFill>
                <a:schemeClr val="folHlink"/>
              </a:solidFill>
              <a:ea typeface="宋体" panose="02010600030101010101" pitchFamily="2" charset="-122"/>
            </a:endParaRPr>
          </a:p>
          <a:p>
            <a:pPr lvl="1" algn="l" rtl="0" eaLnBrk="1" hangingPunct="1"/>
            <a:r>
              <a:rPr lang="en-US" altLang="zh-CN" sz="2000" dirty="0">
                <a:solidFill>
                  <a:schemeClr val="folHlink"/>
                </a:solidFill>
                <a:ea typeface="宋体" panose="02010600030101010101" pitchFamily="2" charset="-122"/>
              </a:rPr>
              <a:t>Data Compression</a:t>
            </a:r>
          </a:p>
          <a:p>
            <a:pPr lvl="1" algn="l" rtl="0" eaLnBrk="1" hangingPunct="1"/>
            <a:r>
              <a:rPr lang="en-US" altLang="zh-CN" sz="2000" dirty="0" err="1">
                <a:solidFill>
                  <a:schemeClr val="folHlink"/>
                </a:solidFill>
                <a:ea typeface="宋体" panose="02010600030101010101" pitchFamily="2" charset="-122"/>
              </a:rPr>
              <a:t>Numerosity</a:t>
            </a:r>
            <a:r>
              <a:rPr lang="en-US" altLang="zh-CN" sz="2000" dirty="0">
                <a:solidFill>
                  <a:schemeClr val="folHlink"/>
                </a:solidFill>
                <a:ea typeface="宋体" panose="02010600030101010101" pitchFamily="2" charset="-122"/>
              </a:rPr>
              <a:t> reduction — </a:t>
            </a:r>
            <a:r>
              <a:rPr lang="en-US" altLang="zh-CN" sz="2000" dirty="0">
                <a:ea typeface="宋体" panose="02010600030101010101" pitchFamily="2" charset="-122"/>
              </a:rPr>
              <a:t>e.g.,</a:t>
            </a:r>
            <a:r>
              <a:rPr lang="en-US" altLang="zh-CN" sz="2000" dirty="0">
                <a:solidFill>
                  <a:schemeClr val="folHlink"/>
                </a:solidFill>
                <a:ea typeface="宋体" panose="02010600030101010101" pitchFamily="2" charset="-122"/>
              </a:rPr>
              <a:t> </a:t>
            </a:r>
            <a:r>
              <a:rPr lang="en-US" altLang="zh-CN" sz="2000" dirty="0">
                <a:ea typeface="宋体" panose="02010600030101010101" pitchFamily="2" charset="-122"/>
              </a:rPr>
              <a:t>fit data into models</a:t>
            </a:r>
            <a:endParaRPr lang="en-US" altLang="zh-CN" sz="2000" dirty="0">
              <a:solidFill>
                <a:schemeClr val="folHlink"/>
              </a:solidFill>
              <a:ea typeface="宋体" panose="02010600030101010101" pitchFamily="2" charset="-122"/>
            </a:endParaRPr>
          </a:p>
          <a:p>
            <a:pPr lvl="1" algn="l" rtl="0" eaLnBrk="1" hangingPunct="1"/>
            <a:r>
              <a:rPr lang="en-US" altLang="zh-CN" sz="2000" dirty="0">
                <a:solidFill>
                  <a:schemeClr val="folHlink"/>
                </a:solidFill>
                <a:ea typeface="宋体" panose="02010600030101010101" pitchFamily="2" charset="-122"/>
              </a:rPr>
              <a:t>Discretization and concept hierarchy generation</a:t>
            </a:r>
          </a:p>
        </p:txBody>
      </p:sp>
    </p:spTree>
    <p:extLst>
      <p:ext uri="{BB962C8B-B14F-4D97-AF65-F5344CB8AC3E}">
        <p14:creationId xmlns:p14="http://schemas.microsoft.com/office/powerpoint/2010/main" val="2331970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A299721-9A03-471C-BDBA-2BD3C0A230B8}" type="datetime4">
              <a:rPr lang="zh-CN" altLang="en-US" sz="1200"/>
              <a:pPr eaLnBrk="1" hangingPunct="1"/>
              <a:t>2019年3月3日星期日</a:t>
            </a:fld>
            <a:endParaRPr lang="en-US" altLang="zh-CN" sz="1200"/>
          </a:p>
        </p:txBody>
      </p:sp>
      <p:sp>
        <p:nvSpPr>
          <p:cNvPr id="573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573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5DD2C7C-9DA3-45FA-A804-FF611E882C22}" type="slidenum">
              <a:rPr lang="zh-CN" altLang="en-US" sz="1200"/>
              <a:pPr eaLnBrk="1" hangingPunct="1"/>
              <a:t>119</a:t>
            </a:fld>
            <a:endParaRPr lang="en-US" altLang="zh-CN" sz="1200"/>
          </a:p>
        </p:txBody>
      </p:sp>
      <p:sp>
        <p:nvSpPr>
          <p:cNvPr id="57349" name="Rectangle 2"/>
          <p:cNvSpPr>
            <a:spLocks noGrp="1" noChangeArrowheads="1"/>
          </p:cNvSpPr>
          <p:nvPr>
            <p:ph type="title"/>
          </p:nvPr>
        </p:nvSpPr>
        <p:spPr>
          <a:xfrm>
            <a:off x="2362200" y="228600"/>
            <a:ext cx="7162800" cy="685800"/>
          </a:xfrm>
        </p:spPr>
        <p:txBody>
          <a:bodyPr>
            <a:normAutofit fontScale="90000"/>
          </a:bodyPr>
          <a:lstStyle/>
          <a:p>
            <a:pPr eaLnBrk="1" hangingPunct="1"/>
            <a:r>
              <a:rPr lang="en-US" altLang="zh-CN" smtClean="0">
                <a:ea typeface="宋体" panose="02010600030101010101" pitchFamily="2" charset="-122"/>
              </a:rPr>
              <a:t>Data Cube Aggregation</a:t>
            </a:r>
          </a:p>
        </p:txBody>
      </p:sp>
      <p:sp>
        <p:nvSpPr>
          <p:cNvPr id="57350" name="Rectangle 3"/>
          <p:cNvSpPr>
            <a:spLocks noGrp="1" noChangeArrowheads="1"/>
          </p:cNvSpPr>
          <p:nvPr>
            <p:ph type="body" idx="1"/>
          </p:nvPr>
        </p:nvSpPr>
        <p:spPr>
          <a:xfrm>
            <a:off x="1828800" y="1371600"/>
            <a:ext cx="8458200" cy="5238750"/>
          </a:xfrm>
        </p:spPr>
        <p:txBody>
          <a:bodyPr>
            <a:normAutofit fontScale="92500"/>
          </a:bodyPr>
          <a:lstStyle/>
          <a:p>
            <a:pPr algn="l" rtl="0" eaLnBrk="1" hangingPunct="1">
              <a:lnSpc>
                <a:spcPct val="120000"/>
              </a:lnSpc>
            </a:pPr>
            <a:r>
              <a:rPr lang="en-US" altLang="zh-CN" sz="2400" dirty="0">
                <a:ea typeface="宋体" panose="02010600030101010101" pitchFamily="2" charset="-122"/>
              </a:rPr>
              <a:t>The lowest level of a data cube (base cuboid)</a:t>
            </a:r>
          </a:p>
          <a:p>
            <a:pPr lvl="1" algn="l" rtl="0" eaLnBrk="1" hangingPunct="1">
              <a:lnSpc>
                <a:spcPct val="120000"/>
              </a:lnSpc>
            </a:pPr>
            <a:r>
              <a:rPr lang="en-US" altLang="zh-CN" dirty="0">
                <a:ea typeface="宋体" panose="02010600030101010101" pitchFamily="2" charset="-122"/>
              </a:rPr>
              <a:t>The aggregated data for an </a:t>
            </a:r>
            <a:r>
              <a:rPr lang="en-US" altLang="zh-CN" dirty="0">
                <a:solidFill>
                  <a:schemeClr val="hlink"/>
                </a:solidFill>
                <a:ea typeface="宋体" panose="02010600030101010101" pitchFamily="2" charset="-122"/>
              </a:rPr>
              <a:t>individual entity of interest</a:t>
            </a:r>
          </a:p>
          <a:p>
            <a:pPr lvl="1" algn="l" rtl="0" eaLnBrk="1" hangingPunct="1">
              <a:lnSpc>
                <a:spcPct val="120000"/>
              </a:lnSpc>
            </a:pPr>
            <a:r>
              <a:rPr lang="en-US" altLang="zh-CN" dirty="0">
                <a:ea typeface="宋体" panose="02010600030101010101" pitchFamily="2" charset="-122"/>
              </a:rPr>
              <a:t>E.g., a customer in a phone calling data warehouse</a:t>
            </a:r>
          </a:p>
          <a:p>
            <a:pPr algn="l" rtl="0" eaLnBrk="1" hangingPunct="1">
              <a:lnSpc>
                <a:spcPct val="120000"/>
              </a:lnSpc>
            </a:pPr>
            <a:r>
              <a:rPr lang="en-US" altLang="zh-CN" sz="2400" dirty="0">
                <a:ea typeface="宋体" panose="02010600030101010101" pitchFamily="2" charset="-122"/>
              </a:rPr>
              <a:t>Multiple levels of aggregation in data cubes</a:t>
            </a:r>
          </a:p>
          <a:p>
            <a:pPr lvl="1" algn="l" rtl="0" eaLnBrk="1" hangingPunct="1">
              <a:lnSpc>
                <a:spcPct val="120000"/>
              </a:lnSpc>
            </a:pPr>
            <a:r>
              <a:rPr lang="en-US" altLang="zh-CN" dirty="0">
                <a:ea typeface="宋体" panose="02010600030101010101" pitchFamily="2" charset="-122"/>
              </a:rPr>
              <a:t>Further reduce the size of data to deal with</a:t>
            </a:r>
          </a:p>
          <a:p>
            <a:pPr algn="l" rtl="0" eaLnBrk="1" hangingPunct="1">
              <a:lnSpc>
                <a:spcPct val="120000"/>
              </a:lnSpc>
            </a:pPr>
            <a:r>
              <a:rPr lang="en-US" altLang="zh-CN" sz="2400" dirty="0">
                <a:ea typeface="宋体" panose="02010600030101010101" pitchFamily="2" charset="-122"/>
              </a:rPr>
              <a:t>Reference appropriate levels</a:t>
            </a:r>
          </a:p>
          <a:p>
            <a:pPr lvl="1" algn="l" rtl="0" eaLnBrk="1" hangingPunct="1">
              <a:lnSpc>
                <a:spcPct val="120000"/>
              </a:lnSpc>
            </a:pPr>
            <a:r>
              <a:rPr lang="en-US" altLang="zh-CN" dirty="0">
                <a:ea typeface="宋体" panose="02010600030101010101" pitchFamily="2" charset="-122"/>
              </a:rPr>
              <a:t>Use the smallest representation which is enough to solve the task</a:t>
            </a:r>
          </a:p>
          <a:p>
            <a:pPr algn="l" rtl="0" eaLnBrk="1" hangingPunct="1">
              <a:lnSpc>
                <a:spcPct val="120000"/>
              </a:lnSpc>
            </a:pPr>
            <a:r>
              <a:rPr lang="en-US" altLang="zh-CN" sz="2400" dirty="0">
                <a:ea typeface="宋体" panose="02010600030101010101" pitchFamily="2" charset="-122"/>
              </a:rPr>
              <a:t>Queries regarding aggregated information should be answered using data cube, when possible</a:t>
            </a:r>
          </a:p>
        </p:txBody>
      </p:sp>
    </p:spTree>
    <p:extLst>
      <p:ext uri="{BB962C8B-B14F-4D97-AF65-F5344CB8AC3E}">
        <p14:creationId xmlns:p14="http://schemas.microsoft.com/office/powerpoint/2010/main" val="389115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1"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EA8E2C7-9238-4AD9-900D-635BC492E866}" type="datetime4">
              <a:rPr lang="zh-CN" altLang="en-US" sz="1200"/>
              <a:pPr eaLnBrk="1" hangingPunct="1"/>
              <a:t>2019年3月3日星期日</a:t>
            </a:fld>
            <a:endParaRPr lang="en-US" altLang="zh-CN" sz="1200"/>
          </a:p>
        </p:txBody>
      </p:sp>
      <p:sp>
        <p:nvSpPr>
          <p:cNvPr id="103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10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C70FE46-FB50-4A88-A81A-DEF56EC59F8B}" type="slidenum">
              <a:rPr lang="zh-CN" altLang="en-US" sz="1200"/>
              <a:pPr eaLnBrk="1" hangingPunct="1"/>
              <a:t>12</a:t>
            </a:fld>
            <a:endParaRPr lang="en-US" altLang="zh-CN" sz="1200"/>
          </a:p>
        </p:txBody>
      </p:sp>
      <p:sp>
        <p:nvSpPr>
          <p:cNvPr id="1034" name="Rectangle 2"/>
          <p:cNvSpPr>
            <a:spLocks noGrp="1" noChangeArrowheads="1"/>
          </p:cNvSpPr>
          <p:nvPr>
            <p:ph type="title"/>
          </p:nvPr>
        </p:nvSpPr>
        <p:spPr/>
        <p:txBody>
          <a:bodyPr/>
          <a:lstStyle/>
          <a:p>
            <a:pPr eaLnBrk="1" hangingPunct="1"/>
            <a:r>
              <a:rPr lang="en-US" altLang="zh-CN" sz="3200">
                <a:ea typeface="宋体" panose="02010600030101010101" pitchFamily="2" charset="-122"/>
              </a:rPr>
              <a:t>Measuring the Central Tendency</a:t>
            </a:r>
            <a:endParaRPr lang="en-US" altLang="zh-CN" smtClean="0">
              <a:ea typeface="宋体" panose="02010600030101010101" pitchFamily="2" charset="-122"/>
            </a:endParaRPr>
          </a:p>
        </p:txBody>
      </p:sp>
      <p:sp>
        <p:nvSpPr>
          <p:cNvPr id="1035" name="Rectangle 3"/>
          <p:cNvSpPr>
            <a:spLocks noGrp="1" noChangeArrowheads="1"/>
          </p:cNvSpPr>
          <p:nvPr>
            <p:ph type="body" sz="half" idx="1"/>
          </p:nvPr>
        </p:nvSpPr>
        <p:spPr>
          <a:xfrm>
            <a:off x="1752600" y="1371600"/>
            <a:ext cx="8534400" cy="5029200"/>
          </a:xfrm>
        </p:spPr>
        <p:txBody>
          <a:bodyPr>
            <a:normAutofit lnSpcReduction="10000"/>
          </a:bodyPr>
          <a:lstStyle/>
          <a:p>
            <a:pPr algn="l" rtl="0" eaLnBrk="1" hangingPunct="1">
              <a:lnSpc>
                <a:spcPct val="130000"/>
              </a:lnSpc>
              <a:buSzPct val="80000"/>
            </a:pPr>
            <a:r>
              <a:rPr lang="en-US" altLang="zh-CN" sz="2000" u="sng" dirty="0">
                <a:ea typeface="宋体" panose="02010600030101010101" pitchFamily="2" charset="-122"/>
              </a:rPr>
              <a:t>Mean (algebraic measure) (sample vs. population):</a:t>
            </a:r>
          </a:p>
          <a:p>
            <a:pPr lvl="1" algn="l" rtl="0" eaLnBrk="1" hangingPunct="1">
              <a:lnSpc>
                <a:spcPct val="130000"/>
              </a:lnSpc>
              <a:buSzPct val="80000"/>
            </a:pPr>
            <a:r>
              <a:rPr lang="en-US" altLang="zh-CN" sz="2000" dirty="0">
                <a:ea typeface="宋体" panose="02010600030101010101" pitchFamily="2" charset="-122"/>
              </a:rPr>
              <a:t>Weighted arithmetic mean:</a:t>
            </a:r>
          </a:p>
          <a:p>
            <a:pPr lvl="1" algn="l" rtl="0" eaLnBrk="1" hangingPunct="1">
              <a:lnSpc>
                <a:spcPct val="130000"/>
              </a:lnSpc>
              <a:buSzPct val="80000"/>
            </a:pPr>
            <a:r>
              <a:rPr lang="en-US" altLang="zh-CN" sz="2000" dirty="0">
                <a:ea typeface="宋体" panose="02010600030101010101" pitchFamily="2" charset="-122"/>
              </a:rPr>
              <a:t>Trimmed mean: chopping extreme values</a:t>
            </a:r>
          </a:p>
          <a:p>
            <a:pPr algn="l" rtl="0" eaLnBrk="1" hangingPunct="1">
              <a:lnSpc>
                <a:spcPct val="130000"/>
              </a:lnSpc>
              <a:buSzPct val="80000"/>
            </a:pPr>
            <a:r>
              <a:rPr lang="en-US" altLang="zh-CN" sz="2000" u="sng" dirty="0">
                <a:ea typeface="宋体" panose="02010600030101010101" pitchFamily="2" charset="-122"/>
              </a:rPr>
              <a:t>Median</a:t>
            </a:r>
            <a:r>
              <a:rPr lang="en-US" altLang="zh-CN" sz="2000" dirty="0">
                <a:ea typeface="宋体" panose="02010600030101010101" pitchFamily="2" charset="-122"/>
              </a:rPr>
              <a:t>: A holistic measure</a:t>
            </a:r>
          </a:p>
          <a:p>
            <a:pPr lvl="1" algn="l" rtl="0" eaLnBrk="1" hangingPunct="1">
              <a:lnSpc>
                <a:spcPct val="130000"/>
              </a:lnSpc>
              <a:buSzPct val="80000"/>
            </a:pPr>
            <a:r>
              <a:rPr lang="en-US" altLang="zh-CN" sz="2000" dirty="0">
                <a:ea typeface="宋体" panose="02010600030101010101" pitchFamily="2" charset="-122"/>
              </a:rPr>
              <a:t>Middle value if odd number of values, or average of the middle two values otherwise</a:t>
            </a:r>
          </a:p>
          <a:p>
            <a:pPr lvl="1" algn="l" rtl="0" eaLnBrk="1" hangingPunct="1">
              <a:lnSpc>
                <a:spcPct val="130000"/>
              </a:lnSpc>
              <a:buSzPct val="80000"/>
            </a:pPr>
            <a:r>
              <a:rPr lang="en-US" altLang="zh-CN" sz="2000" dirty="0">
                <a:ea typeface="宋体" panose="02010600030101010101" pitchFamily="2" charset="-122"/>
              </a:rPr>
              <a:t>Estimated by interpolation (for </a:t>
            </a:r>
            <a:r>
              <a:rPr lang="en-US" altLang="zh-CN" sz="2000" i="1" dirty="0">
                <a:solidFill>
                  <a:schemeClr val="tx2"/>
                </a:solidFill>
                <a:ea typeface="宋体" panose="02010600030101010101" pitchFamily="2" charset="-122"/>
              </a:rPr>
              <a:t>grouped data</a:t>
            </a:r>
            <a:r>
              <a:rPr lang="en-US" altLang="zh-CN" sz="2000" dirty="0">
                <a:ea typeface="宋体" panose="02010600030101010101" pitchFamily="2" charset="-122"/>
              </a:rPr>
              <a:t>):</a:t>
            </a:r>
          </a:p>
          <a:p>
            <a:pPr algn="l" rtl="0" eaLnBrk="1" hangingPunct="1">
              <a:lnSpc>
                <a:spcPct val="130000"/>
              </a:lnSpc>
              <a:buSzPct val="80000"/>
            </a:pPr>
            <a:r>
              <a:rPr lang="en-US" altLang="zh-CN" sz="2000" u="sng" dirty="0">
                <a:ea typeface="宋体" panose="02010600030101010101" pitchFamily="2" charset="-122"/>
              </a:rPr>
              <a:t>Mode</a:t>
            </a:r>
          </a:p>
          <a:p>
            <a:pPr lvl="1" algn="l" rtl="0" eaLnBrk="1" hangingPunct="1">
              <a:lnSpc>
                <a:spcPct val="130000"/>
              </a:lnSpc>
              <a:buSzPct val="80000"/>
            </a:pPr>
            <a:r>
              <a:rPr lang="en-US" altLang="zh-CN" sz="2000" dirty="0">
                <a:ea typeface="宋体" panose="02010600030101010101" pitchFamily="2" charset="-122"/>
              </a:rPr>
              <a:t>Value that occurs most frequently in the data</a:t>
            </a:r>
          </a:p>
          <a:p>
            <a:pPr lvl="1" algn="l" rtl="0" eaLnBrk="1" hangingPunct="1">
              <a:lnSpc>
                <a:spcPct val="130000"/>
              </a:lnSpc>
              <a:buSzPct val="80000"/>
            </a:pPr>
            <a:r>
              <a:rPr lang="en-US" altLang="zh-CN" sz="2000" dirty="0">
                <a:ea typeface="宋体" panose="02010600030101010101" pitchFamily="2" charset="-122"/>
              </a:rPr>
              <a:t>Unimodal, bimodal, </a:t>
            </a:r>
            <a:r>
              <a:rPr lang="en-US" altLang="zh-CN" sz="2000" dirty="0" err="1">
                <a:ea typeface="宋体" panose="02010600030101010101" pitchFamily="2" charset="-122"/>
              </a:rPr>
              <a:t>trimodal</a:t>
            </a:r>
            <a:endParaRPr lang="en-US" altLang="zh-CN" sz="2000" dirty="0">
              <a:ea typeface="宋体" panose="02010600030101010101" pitchFamily="2" charset="-122"/>
            </a:endParaRPr>
          </a:p>
          <a:p>
            <a:pPr lvl="1" algn="l" rtl="0" eaLnBrk="1" hangingPunct="1">
              <a:lnSpc>
                <a:spcPct val="130000"/>
              </a:lnSpc>
              <a:buSzPct val="80000"/>
            </a:pPr>
            <a:r>
              <a:rPr lang="en-US" altLang="zh-CN" sz="2000" dirty="0">
                <a:ea typeface="宋体" panose="02010600030101010101" pitchFamily="2" charset="-122"/>
              </a:rPr>
              <a:t>Empirical formula:</a:t>
            </a:r>
          </a:p>
          <a:p>
            <a:pPr algn="l" rtl="0" eaLnBrk="1" hangingPunct="1">
              <a:lnSpc>
                <a:spcPct val="130000"/>
              </a:lnSpc>
              <a:buSzPct val="80000"/>
            </a:pPr>
            <a:endParaRPr lang="en-US" altLang="zh-CN" sz="2000" dirty="0">
              <a:ea typeface="宋体" panose="02010600030101010101" pitchFamily="2" charset="-122"/>
            </a:endParaRPr>
          </a:p>
        </p:txBody>
      </p:sp>
      <p:graphicFrame>
        <p:nvGraphicFramePr>
          <p:cNvPr id="1026" name="Object 4"/>
          <p:cNvGraphicFramePr>
            <a:graphicFrameLocks noChangeAspect="1"/>
          </p:cNvGraphicFramePr>
          <p:nvPr/>
        </p:nvGraphicFramePr>
        <p:xfrm>
          <a:off x="8077200" y="1295400"/>
          <a:ext cx="1371600" cy="661988"/>
        </p:xfrm>
        <a:graphic>
          <a:graphicData uri="http://schemas.openxmlformats.org/presentationml/2006/ole">
            <mc:AlternateContent xmlns:mc="http://schemas.openxmlformats.org/markup-compatibility/2006">
              <mc:Choice xmlns:v="urn:schemas-microsoft-com:vml" Requires="v">
                <p:oleObj spid="_x0000_s424977" name="Equation" r:id="rId4" imgW="711000" imgH="431640" progId="Equation.3">
                  <p:embed/>
                </p:oleObj>
              </mc:Choice>
              <mc:Fallback>
                <p:oleObj name="Equation" r:id="rId4" imgW="711000" imgH="431640" progId="Equation.3">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1295400"/>
                        <a:ext cx="1371600" cy="661988"/>
                      </a:xfrm>
                      <a:prstGeom prst="rect">
                        <a:avLst/>
                      </a:prstGeom>
                      <a:solidFill>
                        <a:schemeClr val="tx1"/>
                      </a:solidFill>
                      <a:ln>
                        <a:noFill/>
                      </a:ln>
                      <a:effectLst/>
                      <a:extLst/>
                    </p:spPr>
                  </p:pic>
                </p:oleObj>
              </mc:Fallback>
            </mc:AlternateContent>
          </a:graphicData>
        </a:graphic>
      </p:graphicFrame>
      <p:graphicFrame>
        <p:nvGraphicFramePr>
          <p:cNvPr id="1027" name="Object 5"/>
          <p:cNvGraphicFramePr>
            <a:graphicFrameLocks noChangeAspect="1"/>
          </p:cNvGraphicFramePr>
          <p:nvPr/>
        </p:nvGraphicFramePr>
        <p:xfrm>
          <a:off x="7543800" y="1928814"/>
          <a:ext cx="1219200" cy="1119187"/>
        </p:xfrm>
        <a:graphic>
          <a:graphicData uri="http://schemas.openxmlformats.org/presentationml/2006/ole">
            <mc:AlternateContent xmlns:mc="http://schemas.openxmlformats.org/markup-compatibility/2006">
              <mc:Choice xmlns:v="urn:schemas-microsoft-com:vml" Requires="v">
                <p:oleObj spid="_x0000_s424978" name="Equation" r:id="rId6" imgW="749160" imgH="838080" progId="Equation.3">
                  <p:embed/>
                </p:oleObj>
              </mc:Choice>
              <mc:Fallback>
                <p:oleObj name="Equation" r:id="rId6" imgW="749160" imgH="838080" progId="Equation.3">
                  <p:embed/>
                  <p:pic>
                    <p:nvPicPr>
                      <p:cNvPr id="102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1928814"/>
                        <a:ext cx="1219200" cy="1119187"/>
                      </a:xfrm>
                      <a:prstGeom prst="rect">
                        <a:avLst/>
                      </a:prstGeom>
                      <a:solidFill>
                        <a:schemeClr val="tx1"/>
                      </a:solidFill>
                      <a:ln>
                        <a:noFill/>
                      </a:ln>
                      <a:effectLst/>
                      <a:extLst/>
                    </p:spPr>
                  </p:pic>
                </p:oleObj>
              </mc:Fallback>
            </mc:AlternateContent>
          </a:graphicData>
        </a:graphic>
      </p:graphicFrame>
      <p:graphicFrame>
        <p:nvGraphicFramePr>
          <p:cNvPr id="1028" name="Object 6"/>
          <p:cNvGraphicFramePr>
            <a:graphicFrameLocks noChangeAspect="1"/>
          </p:cNvGraphicFramePr>
          <p:nvPr/>
        </p:nvGraphicFramePr>
        <p:xfrm>
          <a:off x="7543800" y="4192513"/>
          <a:ext cx="3581399" cy="865667"/>
        </p:xfrm>
        <a:graphic>
          <a:graphicData uri="http://schemas.openxmlformats.org/presentationml/2006/ole">
            <mc:AlternateContent xmlns:mc="http://schemas.openxmlformats.org/markup-compatibility/2006">
              <mc:Choice xmlns:v="urn:schemas-microsoft-com:vml" Requires="v">
                <p:oleObj spid="_x0000_s424979" name="Equation" r:id="rId8" imgW="1942920" imgH="469800" progId="Equation.3">
                  <p:embed/>
                </p:oleObj>
              </mc:Choice>
              <mc:Fallback>
                <p:oleObj name="Equation" r:id="rId8" imgW="1942920" imgH="469800" progId="Equation.3">
                  <p:embed/>
                  <p:pic>
                    <p:nvPicPr>
                      <p:cNvPr id="1028"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3800" y="4192513"/>
                        <a:ext cx="3581399" cy="865667"/>
                      </a:xfrm>
                      <a:prstGeom prst="rect">
                        <a:avLst/>
                      </a:prstGeom>
                      <a:solidFill>
                        <a:schemeClr val="tx1"/>
                      </a:solidFill>
                      <a:ln>
                        <a:noFill/>
                      </a:ln>
                      <a:effectLst/>
                      <a:extLst/>
                    </p:spPr>
                  </p:pic>
                </p:oleObj>
              </mc:Fallback>
            </mc:AlternateContent>
          </a:graphicData>
        </a:graphic>
      </p:graphicFrame>
      <p:graphicFrame>
        <p:nvGraphicFramePr>
          <p:cNvPr id="1029" name="Object 7"/>
          <p:cNvGraphicFramePr>
            <a:graphicFrameLocks noChangeAspect="1"/>
          </p:cNvGraphicFramePr>
          <p:nvPr/>
        </p:nvGraphicFramePr>
        <p:xfrm>
          <a:off x="5562601" y="5943600"/>
          <a:ext cx="4449763" cy="420688"/>
        </p:xfrm>
        <a:graphic>
          <a:graphicData uri="http://schemas.openxmlformats.org/presentationml/2006/ole">
            <mc:AlternateContent xmlns:mc="http://schemas.openxmlformats.org/markup-compatibility/2006">
              <mc:Choice xmlns:v="urn:schemas-microsoft-com:vml" Requires="v">
                <p:oleObj spid="_x0000_s424980" name="Equation" r:id="rId10" imgW="2197080" imgH="203040" progId="Equation.3">
                  <p:embed/>
                </p:oleObj>
              </mc:Choice>
              <mc:Fallback>
                <p:oleObj name="Equation" r:id="rId10" imgW="2197080" imgH="203040" progId="Equation.3">
                  <p:embed/>
                  <p:pic>
                    <p:nvPicPr>
                      <p:cNvPr id="1029"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1" y="5943600"/>
                        <a:ext cx="4449763" cy="420688"/>
                      </a:xfrm>
                      <a:prstGeom prst="rect">
                        <a:avLst/>
                      </a:prstGeom>
                      <a:solidFill>
                        <a:schemeClr val="tx1"/>
                      </a:solidFill>
                      <a:ln>
                        <a:noFill/>
                      </a:ln>
                      <a:effectLst/>
                      <a:extLst/>
                    </p:spPr>
                  </p:pic>
                </p:oleObj>
              </mc:Fallback>
            </mc:AlternateContent>
          </a:graphicData>
        </a:graphic>
      </p:graphicFrame>
      <p:graphicFrame>
        <p:nvGraphicFramePr>
          <p:cNvPr id="1030" name="Object 8"/>
          <p:cNvGraphicFramePr>
            <a:graphicFrameLocks noGrp="1" noChangeAspect="1"/>
          </p:cNvGraphicFramePr>
          <p:nvPr>
            <p:ph sz="half" idx="2"/>
          </p:nvPr>
        </p:nvGraphicFramePr>
        <p:xfrm>
          <a:off x="9601200" y="1295401"/>
          <a:ext cx="838200" cy="606425"/>
        </p:xfrm>
        <a:graphic>
          <a:graphicData uri="http://schemas.openxmlformats.org/presentationml/2006/ole">
            <mc:AlternateContent xmlns:mc="http://schemas.openxmlformats.org/markup-compatibility/2006">
              <mc:Choice xmlns:v="urn:schemas-microsoft-com:vml" Requires="v">
                <p:oleObj spid="_x0000_s424981" name="Equation" r:id="rId12" imgW="596880" imgH="431640" progId="Equation.3">
                  <p:embed/>
                </p:oleObj>
              </mc:Choice>
              <mc:Fallback>
                <p:oleObj name="Equation" r:id="rId12" imgW="596880" imgH="431640" progId="Equation.3">
                  <p:embed/>
                  <p:pic>
                    <p:nvPicPr>
                      <p:cNvPr id="103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01200" y="1295401"/>
                        <a:ext cx="838200" cy="606425"/>
                      </a:xfrm>
                      <a:prstGeom prst="rect">
                        <a:avLst/>
                      </a:prstGeom>
                      <a:solidFill>
                        <a:schemeClr val="tx1"/>
                      </a:solidFill>
                      <a:ln>
                        <a:noFill/>
                      </a:ln>
                      <a:effectLst/>
                      <a:extLst/>
                    </p:spPr>
                  </p:pic>
                </p:oleObj>
              </mc:Fallback>
            </mc:AlternateContent>
          </a:graphicData>
        </a:graphic>
      </p:graphicFrame>
    </p:spTree>
    <p:extLst>
      <p:ext uri="{BB962C8B-B14F-4D97-AF65-F5344CB8AC3E}">
        <p14:creationId xmlns:p14="http://schemas.microsoft.com/office/powerpoint/2010/main" val="3401605351"/>
      </p:ext>
    </p:extLst>
  </p:cSld>
  <p:clrMapOvr>
    <a:masterClrMapping/>
  </p:clrMapOvr>
  <p:transition>
    <p:zo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09D8CE9-3499-4025-A654-79A633303987}" type="slidenum">
              <a:rPr lang="en-US" altLang="en-US" sz="1200">
                <a:solidFill>
                  <a:schemeClr val="accent2"/>
                </a:solidFill>
              </a:rPr>
              <a:pPr/>
              <a:t>120</a:t>
            </a:fld>
            <a:endParaRPr lang="en-US" altLang="en-US" sz="1400"/>
          </a:p>
        </p:txBody>
      </p:sp>
      <p:sp>
        <p:nvSpPr>
          <p:cNvPr id="51203" name="Rectangle 2"/>
          <p:cNvSpPr>
            <a:spLocks noGrp="1" noChangeArrowheads="1"/>
          </p:cNvSpPr>
          <p:nvPr>
            <p:ph type="title"/>
          </p:nvPr>
        </p:nvSpPr>
        <p:spPr>
          <a:xfrm>
            <a:off x="1981200" y="309563"/>
            <a:ext cx="8229600" cy="609600"/>
          </a:xfrm>
        </p:spPr>
        <p:txBody>
          <a:bodyPr>
            <a:normAutofit fontScale="90000"/>
          </a:bodyPr>
          <a:lstStyle/>
          <a:p>
            <a:r>
              <a:rPr lang="en-US" altLang="en-US" smtClean="0"/>
              <a:t>Data Integration</a:t>
            </a:r>
          </a:p>
        </p:txBody>
      </p:sp>
      <p:sp>
        <p:nvSpPr>
          <p:cNvPr id="51204" name="Rectangle 3"/>
          <p:cNvSpPr>
            <a:spLocks noGrp="1" noChangeArrowheads="1"/>
          </p:cNvSpPr>
          <p:nvPr>
            <p:ph type="body" idx="1"/>
          </p:nvPr>
        </p:nvSpPr>
        <p:spPr>
          <a:xfrm>
            <a:off x="1981200" y="1025526"/>
            <a:ext cx="8229600" cy="5695949"/>
          </a:xfrm>
        </p:spPr>
        <p:txBody>
          <a:bodyPr>
            <a:normAutofit fontScale="85000" lnSpcReduction="20000"/>
          </a:bodyPr>
          <a:lstStyle/>
          <a:p>
            <a:pPr algn="l" rtl="0"/>
            <a:r>
              <a:rPr lang="en-US" altLang="en-US" dirty="0" smtClean="0"/>
              <a:t>Data analysis may require a combination of data from multiple sources into a coherent data store</a:t>
            </a:r>
          </a:p>
          <a:p>
            <a:pPr algn="l" rtl="0"/>
            <a:endParaRPr lang="en-US" altLang="en-US" sz="800" dirty="0"/>
          </a:p>
          <a:p>
            <a:pPr algn="l" rtl="0"/>
            <a:r>
              <a:rPr lang="en-US" altLang="en-US" dirty="0" smtClean="0"/>
              <a:t>Challenges in Data Integration:</a:t>
            </a:r>
          </a:p>
          <a:p>
            <a:pPr lvl="1" algn="l" rtl="0"/>
            <a:r>
              <a:rPr lang="en-US" altLang="en-US" dirty="0" smtClean="0"/>
              <a:t>Schema integration: CID = </a:t>
            </a:r>
            <a:r>
              <a:rPr lang="en-US" altLang="en-US" dirty="0" err="1" smtClean="0"/>
              <a:t>C_number</a:t>
            </a:r>
            <a:r>
              <a:rPr lang="en-US" altLang="en-US" dirty="0" smtClean="0"/>
              <a:t> = </a:t>
            </a:r>
            <a:r>
              <a:rPr lang="en-US" altLang="en-US" dirty="0" err="1" smtClean="0"/>
              <a:t>Cust</a:t>
            </a:r>
            <a:r>
              <a:rPr lang="en-US" altLang="en-US" dirty="0" smtClean="0"/>
              <a:t>-id = </a:t>
            </a:r>
            <a:r>
              <a:rPr lang="en-US" altLang="en-US" dirty="0" err="1" smtClean="0"/>
              <a:t>cust</a:t>
            </a:r>
            <a:r>
              <a:rPr lang="en-US" altLang="en-US" dirty="0" smtClean="0"/>
              <a:t>#</a:t>
            </a:r>
          </a:p>
          <a:p>
            <a:pPr lvl="1" algn="l" rtl="0"/>
            <a:r>
              <a:rPr lang="en-US" altLang="en-US" dirty="0" smtClean="0"/>
              <a:t>Semantic heterogeneity</a:t>
            </a:r>
          </a:p>
          <a:p>
            <a:pPr lvl="1" algn="l" rtl="0"/>
            <a:r>
              <a:rPr lang="en-US" altLang="en-US" dirty="0" smtClean="0"/>
              <a:t>Data value conflicts (different representations or scales, etc.)</a:t>
            </a:r>
          </a:p>
          <a:p>
            <a:pPr lvl="1" algn="l" rtl="0"/>
            <a:r>
              <a:rPr lang="en-US" altLang="en-US" dirty="0" smtClean="0"/>
              <a:t>Synchronization (especially important in Web usage mining)</a:t>
            </a:r>
          </a:p>
          <a:p>
            <a:pPr lvl="1" algn="l" rtl="0"/>
            <a:r>
              <a:rPr lang="en-US" altLang="en-US" dirty="0" smtClean="0"/>
              <a:t>Redundant attributes (redundant if it can be derived from other attributes) -- may be able to identify redundancies via correlation analysis:</a:t>
            </a:r>
          </a:p>
          <a:p>
            <a:pPr algn="l" rtl="0"/>
            <a:endParaRPr lang="en-US" altLang="en-US" dirty="0" smtClean="0"/>
          </a:p>
          <a:p>
            <a:pPr algn="l" rtl="0"/>
            <a:endParaRPr lang="en-US" altLang="en-US" dirty="0" smtClean="0"/>
          </a:p>
          <a:p>
            <a:pPr algn="l" rtl="0"/>
            <a:endParaRPr lang="en-US" altLang="en-US" dirty="0" smtClean="0"/>
          </a:p>
          <a:p>
            <a:pPr algn="l" rtl="0"/>
            <a:endParaRPr lang="en-US" altLang="en-US" sz="2000" dirty="0"/>
          </a:p>
          <a:p>
            <a:pPr algn="l" rtl="0"/>
            <a:endParaRPr lang="he-IL" altLang="en-US" dirty="0" smtClean="0"/>
          </a:p>
          <a:p>
            <a:pPr algn="l" rtl="0"/>
            <a:r>
              <a:rPr lang="en-US" altLang="en-US" dirty="0" smtClean="0"/>
              <a:t>Meta-data </a:t>
            </a:r>
            <a:r>
              <a:rPr lang="en-US" altLang="en-US" dirty="0" smtClean="0"/>
              <a:t>is often necessary for successful data integration</a:t>
            </a:r>
          </a:p>
        </p:txBody>
      </p:sp>
      <p:sp>
        <p:nvSpPr>
          <p:cNvPr id="51205" name="Rectangle 4"/>
          <p:cNvSpPr>
            <a:spLocks noChangeArrowheads="1"/>
          </p:cNvSpPr>
          <p:nvPr/>
        </p:nvSpPr>
        <p:spPr bwMode="auto">
          <a:xfrm>
            <a:off x="3885406" y="4713288"/>
            <a:ext cx="4421187" cy="1200150"/>
          </a:xfrm>
          <a:prstGeom prst="rect">
            <a:avLst/>
          </a:prstGeom>
          <a:solidFill>
            <a:schemeClr val="bg2"/>
          </a:solidFill>
          <a:ln w="9525">
            <a:solidFill>
              <a:schemeClr val="accent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800" dirty="0" err="1">
                <a:solidFill>
                  <a:srgbClr val="FF0000"/>
                </a:solidFill>
              </a:rPr>
              <a:t>Pr</a:t>
            </a:r>
            <a:r>
              <a:rPr lang="en-US" altLang="en-US" sz="1800" dirty="0">
                <a:solidFill>
                  <a:srgbClr val="FF0000"/>
                </a:solidFill>
              </a:rPr>
              <a:t>(A,B) / (</a:t>
            </a:r>
            <a:r>
              <a:rPr lang="en-US" altLang="en-US" sz="1800" dirty="0" err="1">
                <a:solidFill>
                  <a:srgbClr val="FF0000"/>
                </a:solidFill>
              </a:rPr>
              <a:t>Pr</a:t>
            </a:r>
            <a:r>
              <a:rPr lang="en-US" altLang="en-US" sz="1800" dirty="0">
                <a:solidFill>
                  <a:srgbClr val="FF0000"/>
                </a:solidFill>
              </a:rPr>
              <a:t>(A).</a:t>
            </a:r>
            <a:r>
              <a:rPr lang="en-US" altLang="en-US" sz="1800" dirty="0" err="1">
                <a:solidFill>
                  <a:srgbClr val="FF0000"/>
                </a:solidFill>
              </a:rPr>
              <a:t>Pr</a:t>
            </a:r>
            <a:r>
              <a:rPr lang="en-US" altLang="en-US" sz="1800" dirty="0">
                <a:solidFill>
                  <a:srgbClr val="FF0000"/>
                </a:solidFill>
              </a:rPr>
              <a:t>(B))</a:t>
            </a:r>
            <a:endParaRPr lang="en-US" altLang="en-US" sz="1800" dirty="0"/>
          </a:p>
          <a:p>
            <a:pPr algn="l"/>
            <a:r>
              <a:rPr lang="en-US" altLang="en-US" sz="1800" dirty="0"/>
              <a:t>	= 1: independent,</a:t>
            </a:r>
          </a:p>
          <a:p>
            <a:pPr algn="l"/>
            <a:r>
              <a:rPr lang="en-US" altLang="en-US" sz="1800" dirty="0"/>
              <a:t>	&gt; 1: positive correlation,</a:t>
            </a:r>
          </a:p>
          <a:p>
            <a:pPr algn="l"/>
            <a:r>
              <a:rPr lang="en-US" altLang="en-US" sz="1800" dirty="0"/>
              <a:t>	&lt; 1: negative correlation.</a:t>
            </a:r>
          </a:p>
        </p:txBody>
      </p:sp>
    </p:spTree>
    <p:extLst>
      <p:ext uri="{BB962C8B-B14F-4D97-AF65-F5344CB8AC3E}">
        <p14:creationId xmlns:p14="http://schemas.microsoft.com/office/powerpoint/2010/main" val="296342226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F4AFA581-024A-4FF4-9FD4-4345DC16B88B}" type="slidenum">
              <a:rPr lang="en-US" altLang="en-US" sz="1200">
                <a:solidFill>
                  <a:schemeClr val="accent2"/>
                </a:solidFill>
              </a:rPr>
              <a:pPr/>
              <a:t>121</a:t>
            </a:fld>
            <a:endParaRPr lang="en-US" altLang="en-US" sz="1400"/>
          </a:p>
        </p:txBody>
      </p:sp>
      <p:sp>
        <p:nvSpPr>
          <p:cNvPr id="54275" name="Rectangle 2"/>
          <p:cNvSpPr>
            <a:spLocks noGrp="1" noChangeArrowheads="1"/>
          </p:cNvSpPr>
          <p:nvPr>
            <p:ph type="title"/>
          </p:nvPr>
        </p:nvSpPr>
        <p:spPr/>
        <p:txBody>
          <a:bodyPr/>
          <a:lstStyle/>
          <a:p>
            <a:r>
              <a:rPr lang="en-US" altLang="en-US" smtClean="0"/>
              <a:t>Data Cube Aggregation</a:t>
            </a:r>
          </a:p>
        </p:txBody>
      </p:sp>
      <p:sp>
        <p:nvSpPr>
          <p:cNvPr id="54276" name="Rectangle 3"/>
          <p:cNvSpPr>
            <a:spLocks noGrp="1" noChangeArrowheads="1"/>
          </p:cNvSpPr>
          <p:nvPr>
            <p:ph type="body" idx="1"/>
          </p:nvPr>
        </p:nvSpPr>
        <p:spPr/>
        <p:txBody>
          <a:bodyPr>
            <a:normAutofit fontScale="85000" lnSpcReduction="20000"/>
          </a:bodyPr>
          <a:lstStyle/>
          <a:p>
            <a:pPr algn="l" rtl="0"/>
            <a:r>
              <a:rPr lang="en-US" altLang="en-US" dirty="0" smtClean="0"/>
              <a:t>Reduce the data to the concept level needed in the analysis</a:t>
            </a:r>
          </a:p>
          <a:p>
            <a:pPr lvl="1" algn="l" rtl="0"/>
            <a:r>
              <a:rPr lang="en-US" altLang="en-US" dirty="0" smtClean="0"/>
              <a:t>Use the smallest (most detailed) level necessary to solve the problem</a:t>
            </a:r>
          </a:p>
          <a:p>
            <a:pPr algn="l" rtl="0"/>
            <a:endParaRPr lang="en-US" altLang="en-US" dirty="0" smtClean="0"/>
          </a:p>
          <a:p>
            <a:pPr algn="l" rtl="0"/>
            <a:endParaRPr lang="en-US" altLang="en-US" dirty="0" smtClean="0"/>
          </a:p>
          <a:p>
            <a:pPr algn="l" rtl="0"/>
            <a:endParaRPr lang="en-US" altLang="en-US" dirty="0" smtClean="0"/>
          </a:p>
          <a:p>
            <a:pPr algn="l" rtl="0"/>
            <a:endParaRPr lang="en-US" altLang="en-US" dirty="0" smtClean="0"/>
          </a:p>
          <a:p>
            <a:pPr algn="l" rtl="0"/>
            <a:endParaRPr lang="en-US" altLang="en-US" dirty="0" smtClean="0"/>
          </a:p>
          <a:p>
            <a:pPr algn="l" rtl="0"/>
            <a:endParaRPr lang="en-US" altLang="en-US" dirty="0" smtClean="0"/>
          </a:p>
          <a:p>
            <a:pPr algn="l" rtl="0"/>
            <a:endParaRPr lang="en-US" altLang="en-US" dirty="0" smtClean="0"/>
          </a:p>
          <a:p>
            <a:pPr algn="l" rtl="0"/>
            <a:endParaRPr lang="en-US" altLang="en-US" dirty="0" smtClean="0"/>
          </a:p>
          <a:p>
            <a:pPr algn="l" rtl="0"/>
            <a:r>
              <a:rPr lang="en-US" altLang="en-US" dirty="0" smtClean="0"/>
              <a:t>Queries regarding aggregated information should be answered using data cube when possible</a:t>
            </a:r>
          </a:p>
          <a:p>
            <a:pPr algn="l" rtl="0"/>
            <a:endParaRPr lang="en-US" altLang="en-US" dirty="0" smtClean="0"/>
          </a:p>
        </p:txBody>
      </p:sp>
      <p:pic>
        <p:nvPicPr>
          <p:cNvPr id="5427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1" y="2788013"/>
            <a:ext cx="6610349" cy="183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10640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6351FC2-AD33-47DC-8ECD-B6768F7C4753}" type="datetime4">
              <a:rPr lang="zh-CN" altLang="en-US" sz="1200"/>
              <a:pPr eaLnBrk="1" hangingPunct="1"/>
              <a:t>2019年3月3日星期日</a:t>
            </a:fld>
            <a:endParaRPr lang="en-US" altLang="zh-CN" sz="1200"/>
          </a:p>
        </p:txBody>
      </p:sp>
      <p:sp>
        <p:nvSpPr>
          <p:cNvPr id="583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583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B38D645-FEBF-4E5A-8F15-688283556152}" type="slidenum">
              <a:rPr lang="zh-CN" altLang="en-US" sz="1200"/>
              <a:pPr eaLnBrk="1" hangingPunct="1"/>
              <a:t>122</a:t>
            </a:fld>
            <a:endParaRPr lang="en-US" altLang="zh-CN" sz="1200"/>
          </a:p>
        </p:txBody>
      </p:sp>
      <p:sp>
        <p:nvSpPr>
          <p:cNvPr id="58373" name="Rectangle 2"/>
          <p:cNvSpPr>
            <a:spLocks noGrp="1" noChangeArrowheads="1"/>
          </p:cNvSpPr>
          <p:nvPr>
            <p:ph type="title"/>
          </p:nvPr>
        </p:nvSpPr>
        <p:spPr>
          <a:xfrm>
            <a:off x="2133600" y="228600"/>
            <a:ext cx="7772400" cy="685800"/>
          </a:xfrm>
        </p:spPr>
        <p:txBody>
          <a:bodyPr>
            <a:normAutofit fontScale="90000"/>
          </a:bodyPr>
          <a:lstStyle/>
          <a:p>
            <a:pPr eaLnBrk="1" hangingPunct="1"/>
            <a:r>
              <a:rPr lang="en-US" altLang="zh-CN" smtClean="0">
                <a:ea typeface="宋体" panose="02010600030101010101" pitchFamily="2" charset="-122"/>
              </a:rPr>
              <a:t>Attribute Subset Selection</a:t>
            </a:r>
          </a:p>
        </p:txBody>
      </p:sp>
      <p:sp>
        <p:nvSpPr>
          <p:cNvPr id="58374" name="Rectangle 3"/>
          <p:cNvSpPr>
            <a:spLocks noGrp="1" noChangeArrowheads="1"/>
          </p:cNvSpPr>
          <p:nvPr>
            <p:ph type="body" idx="1"/>
          </p:nvPr>
        </p:nvSpPr>
        <p:spPr>
          <a:xfrm>
            <a:off x="1828800" y="1371600"/>
            <a:ext cx="8610600" cy="5086350"/>
          </a:xfrm>
        </p:spPr>
        <p:txBody>
          <a:bodyPr>
            <a:normAutofit lnSpcReduction="10000"/>
          </a:bodyPr>
          <a:lstStyle/>
          <a:p>
            <a:pPr algn="l" rtl="0" eaLnBrk="1" hangingPunct="1"/>
            <a:r>
              <a:rPr lang="en-US" altLang="zh-CN" sz="2400" dirty="0">
                <a:ea typeface="宋体" panose="02010600030101010101" pitchFamily="2" charset="-122"/>
              </a:rPr>
              <a:t>Feature selection (i.e., attribute subset selection):</a:t>
            </a:r>
          </a:p>
          <a:p>
            <a:pPr lvl="1" algn="l" rtl="0" eaLnBrk="1" hangingPunct="1"/>
            <a:r>
              <a:rPr lang="en-US" altLang="zh-CN" dirty="0">
                <a:ea typeface="宋体" panose="02010600030101010101" pitchFamily="2" charset="-122"/>
              </a:rPr>
              <a:t>Select a minimum set of features </a:t>
            </a:r>
            <a:r>
              <a:rPr lang="en-US" altLang="zh-CN" dirty="0">
                <a:ea typeface="宋体" panose="02010600030101010101" pitchFamily="2" charset="-122"/>
                <a:sym typeface="Symbol" panose="05050102010706020507" pitchFamily="18" charset="2"/>
              </a:rPr>
              <a:t>such that the probability distribution of different classes given the values for those features is as close as possible to the original distribution given the values of all features</a:t>
            </a:r>
          </a:p>
          <a:p>
            <a:pPr lvl="1" algn="l" rtl="0" eaLnBrk="1" hangingPunct="1"/>
            <a:r>
              <a:rPr lang="en-US" altLang="zh-CN" dirty="0">
                <a:ea typeface="宋体" panose="02010600030101010101" pitchFamily="2" charset="-122"/>
                <a:sym typeface="Symbol" panose="05050102010706020507" pitchFamily="18" charset="2"/>
              </a:rPr>
              <a:t>reduce # of patterns in the patterns, easier to understand</a:t>
            </a:r>
          </a:p>
          <a:p>
            <a:pPr algn="l" rtl="0" eaLnBrk="1" hangingPunct="1"/>
            <a:r>
              <a:rPr lang="en-US" altLang="zh-CN" sz="2400" dirty="0">
                <a:ea typeface="宋体" panose="02010600030101010101" pitchFamily="2" charset="-122"/>
                <a:sym typeface="Symbol" panose="05050102010706020507" pitchFamily="18" charset="2"/>
              </a:rPr>
              <a:t>Heuristic methods (due to exponential # of choices):</a:t>
            </a:r>
          </a:p>
          <a:p>
            <a:pPr lvl="1" algn="l" rtl="0" eaLnBrk="1" hangingPunct="1"/>
            <a:r>
              <a:rPr lang="en-US" altLang="zh-CN" dirty="0">
                <a:ea typeface="宋体" panose="02010600030101010101" pitchFamily="2" charset="-122"/>
                <a:sym typeface="Symbol" panose="05050102010706020507" pitchFamily="18" charset="2"/>
              </a:rPr>
              <a:t>Step-wise forward selection</a:t>
            </a:r>
          </a:p>
          <a:p>
            <a:pPr lvl="1" algn="l" rtl="0" eaLnBrk="1" hangingPunct="1"/>
            <a:r>
              <a:rPr lang="en-US" altLang="zh-CN" dirty="0">
                <a:ea typeface="宋体" panose="02010600030101010101" pitchFamily="2" charset="-122"/>
                <a:sym typeface="Symbol" panose="05050102010706020507" pitchFamily="18" charset="2"/>
              </a:rPr>
              <a:t>Step-wise backward elimination</a:t>
            </a:r>
          </a:p>
          <a:p>
            <a:pPr lvl="1" algn="l" rtl="0" eaLnBrk="1" hangingPunct="1"/>
            <a:r>
              <a:rPr lang="en-US" altLang="zh-CN" dirty="0">
                <a:ea typeface="宋体" panose="02010600030101010101" pitchFamily="2" charset="-122"/>
                <a:sym typeface="Symbol" panose="05050102010706020507" pitchFamily="18" charset="2"/>
              </a:rPr>
              <a:t>Combining forward selection and backward elimination</a:t>
            </a:r>
          </a:p>
          <a:p>
            <a:pPr lvl="1" algn="l" rtl="0" eaLnBrk="1" hangingPunct="1"/>
            <a:r>
              <a:rPr lang="en-US" altLang="zh-CN" dirty="0">
                <a:ea typeface="宋体" panose="02010600030101010101" pitchFamily="2" charset="-122"/>
                <a:sym typeface="Symbol" panose="05050102010706020507" pitchFamily="18" charset="2"/>
              </a:rPr>
              <a:t>Decision-tree induction</a:t>
            </a:r>
          </a:p>
        </p:txBody>
      </p:sp>
    </p:spTree>
    <p:extLst>
      <p:ext uri="{BB962C8B-B14F-4D97-AF65-F5344CB8AC3E}">
        <p14:creationId xmlns:p14="http://schemas.microsoft.com/office/powerpoint/2010/main" val="2635657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3A92366-A84E-4758-8FA8-CB0B4D20AC0D}" type="datetime4">
              <a:rPr lang="zh-CN" altLang="en-US" sz="1200"/>
              <a:pPr eaLnBrk="1" hangingPunct="1"/>
              <a:t>2019年3月3日星期日</a:t>
            </a:fld>
            <a:endParaRPr lang="en-US" altLang="zh-CN" sz="1200"/>
          </a:p>
        </p:txBody>
      </p:sp>
      <p:sp>
        <p:nvSpPr>
          <p:cNvPr id="5939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593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145E7A4-7ADA-41E7-86F3-D10924CF347A}" type="slidenum">
              <a:rPr lang="zh-CN" altLang="en-US" sz="1200"/>
              <a:pPr eaLnBrk="1" hangingPunct="1"/>
              <a:t>123</a:t>
            </a:fld>
            <a:endParaRPr lang="en-US" altLang="zh-CN" sz="1200"/>
          </a:p>
        </p:txBody>
      </p:sp>
      <p:sp>
        <p:nvSpPr>
          <p:cNvPr id="59397" name="Text Box 2"/>
          <p:cNvSpPr txBox="1">
            <a:spLocks noChangeArrowheads="1"/>
          </p:cNvSpPr>
          <p:nvPr/>
        </p:nvSpPr>
        <p:spPr bwMode="auto">
          <a:xfrm>
            <a:off x="2286000" y="304800"/>
            <a:ext cx="769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3600" dirty="0">
                <a:solidFill>
                  <a:schemeClr val="tx2"/>
                </a:solidFill>
                <a:ea typeface="宋体" panose="02010600030101010101" pitchFamily="2" charset="-122"/>
              </a:rPr>
              <a:t>Example of Decision Tree Induction</a:t>
            </a:r>
          </a:p>
        </p:txBody>
      </p:sp>
      <p:sp>
        <p:nvSpPr>
          <p:cNvPr id="59398" name="Text Box 3"/>
          <p:cNvSpPr txBox="1">
            <a:spLocks noChangeArrowheads="1"/>
          </p:cNvSpPr>
          <p:nvPr/>
        </p:nvSpPr>
        <p:spPr bwMode="auto">
          <a:xfrm>
            <a:off x="2795491" y="1447801"/>
            <a:ext cx="34243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Initial attribute set:</a:t>
            </a:r>
          </a:p>
          <a:p>
            <a:r>
              <a:rPr lang="en-US" altLang="zh-CN">
                <a:latin typeface="Times New Roman" panose="02020603050405020304" pitchFamily="18" charset="0"/>
                <a:ea typeface="宋体" panose="02010600030101010101" pitchFamily="2" charset="-122"/>
              </a:rPr>
              <a:t>{A1, A2, A3, A4, A5, A6}</a:t>
            </a:r>
          </a:p>
        </p:txBody>
      </p:sp>
      <p:sp>
        <p:nvSpPr>
          <p:cNvPr id="59399" name="Rectangle 4"/>
          <p:cNvSpPr>
            <a:spLocks noChangeArrowheads="1"/>
          </p:cNvSpPr>
          <p:nvPr/>
        </p:nvSpPr>
        <p:spPr bwMode="auto">
          <a:xfrm>
            <a:off x="5405439" y="2598738"/>
            <a:ext cx="865187" cy="519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he-IL" altLang="he-IL"/>
          </a:p>
        </p:txBody>
      </p:sp>
      <p:sp>
        <p:nvSpPr>
          <p:cNvPr id="59400" name="Text Box 5"/>
          <p:cNvSpPr txBox="1">
            <a:spLocks noChangeArrowheads="1"/>
          </p:cNvSpPr>
          <p:nvPr/>
        </p:nvSpPr>
        <p:spPr bwMode="auto">
          <a:xfrm>
            <a:off x="5487988" y="2619375"/>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A4 ?</a:t>
            </a:r>
          </a:p>
        </p:txBody>
      </p:sp>
      <p:sp>
        <p:nvSpPr>
          <p:cNvPr id="59401" name="Rectangle 6"/>
          <p:cNvSpPr>
            <a:spLocks noChangeArrowheads="1"/>
          </p:cNvSpPr>
          <p:nvPr/>
        </p:nvSpPr>
        <p:spPr bwMode="auto">
          <a:xfrm>
            <a:off x="3986214" y="3616326"/>
            <a:ext cx="777875" cy="519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he-IL" altLang="he-IL"/>
          </a:p>
        </p:txBody>
      </p:sp>
      <p:sp>
        <p:nvSpPr>
          <p:cNvPr id="59402" name="Rectangle 7"/>
          <p:cNvSpPr>
            <a:spLocks noChangeArrowheads="1"/>
          </p:cNvSpPr>
          <p:nvPr/>
        </p:nvSpPr>
        <p:spPr bwMode="auto">
          <a:xfrm>
            <a:off x="6805614" y="3551239"/>
            <a:ext cx="808037" cy="547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he-IL" altLang="he-IL"/>
          </a:p>
        </p:txBody>
      </p:sp>
      <p:sp>
        <p:nvSpPr>
          <p:cNvPr id="59403" name="Text Box 8"/>
          <p:cNvSpPr txBox="1">
            <a:spLocks noChangeArrowheads="1"/>
          </p:cNvSpPr>
          <p:nvPr/>
        </p:nvSpPr>
        <p:spPr bwMode="auto">
          <a:xfrm>
            <a:off x="3984625" y="3643313"/>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A1?</a:t>
            </a:r>
          </a:p>
        </p:txBody>
      </p:sp>
      <p:sp>
        <p:nvSpPr>
          <p:cNvPr id="59404" name="Text Box 9"/>
          <p:cNvSpPr txBox="1">
            <a:spLocks noChangeArrowheads="1"/>
          </p:cNvSpPr>
          <p:nvPr/>
        </p:nvSpPr>
        <p:spPr bwMode="auto">
          <a:xfrm>
            <a:off x="6829425" y="3614738"/>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A6?</a:t>
            </a:r>
          </a:p>
        </p:txBody>
      </p:sp>
      <p:sp>
        <p:nvSpPr>
          <p:cNvPr id="59405" name="Oval 10"/>
          <p:cNvSpPr>
            <a:spLocks noChangeArrowheads="1"/>
          </p:cNvSpPr>
          <p:nvPr/>
        </p:nvSpPr>
        <p:spPr bwMode="auto">
          <a:xfrm>
            <a:off x="2967039" y="4935539"/>
            <a:ext cx="1139825" cy="606425"/>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he-IL" altLang="he-IL"/>
          </a:p>
        </p:txBody>
      </p:sp>
      <p:sp>
        <p:nvSpPr>
          <p:cNvPr id="59406" name="Text Box 11"/>
          <p:cNvSpPr txBox="1">
            <a:spLocks noChangeArrowheads="1"/>
          </p:cNvSpPr>
          <p:nvPr/>
        </p:nvSpPr>
        <p:spPr bwMode="auto">
          <a:xfrm>
            <a:off x="3033713" y="5030788"/>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Class 1</a:t>
            </a:r>
          </a:p>
        </p:txBody>
      </p:sp>
      <p:sp>
        <p:nvSpPr>
          <p:cNvPr id="59407" name="Rectangle 12"/>
          <p:cNvSpPr>
            <a:spLocks noChangeArrowheads="1"/>
          </p:cNvSpPr>
          <p:nvPr/>
        </p:nvSpPr>
        <p:spPr bwMode="auto">
          <a:xfrm>
            <a:off x="4651375" y="4983163"/>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Class 2</a:t>
            </a:r>
          </a:p>
        </p:txBody>
      </p:sp>
      <p:sp>
        <p:nvSpPr>
          <p:cNvPr id="59408" name="Rectangle 13"/>
          <p:cNvSpPr>
            <a:spLocks noChangeArrowheads="1"/>
          </p:cNvSpPr>
          <p:nvPr/>
        </p:nvSpPr>
        <p:spPr bwMode="auto">
          <a:xfrm>
            <a:off x="6178550" y="5024438"/>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Class 1</a:t>
            </a:r>
          </a:p>
        </p:txBody>
      </p:sp>
      <p:sp>
        <p:nvSpPr>
          <p:cNvPr id="59409" name="Rectangle 14"/>
          <p:cNvSpPr>
            <a:spLocks noChangeArrowheads="1"/>
          </p:cNvSpPr>
          <p:nvPr/>
        </p:nvSpPr>
        <p:spPr bwMode="auto">
          <a:xfrm>
            <a:off x="7580313" y="4954588"/>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Class 2</a:t>
            </a:r>
          </a:p>
        </p:txBody>
      </p:sp>
      <p:sp>
        <p:nvSpPr>
          <p:cNvPr id="59410" name="Oval 15"/>
          <p:cNvSpPr>
            <a:spLocks noChangeArrowheads="1"/>
          </p:cNvSpPr>
          <p:nvPr/>
        </p:nvSpPr>
        <p:spPr bwMode="auto">
          <a:xfrm>
            <a:off x="4576764" y="4929189"/>
            <a:ext cx="1139825" cy="606425"/>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he-IL" altLang="he-IL"/>
          </a:p>
        </p:txBody>
      </p:sp>
      <p:sp>
        <p:nvSpPr>
          <p:cNvPr id="59411" name="Oval 16"/>
          <p:cNvSpPr>
            <a:spLocks noChangeArrowheads="1"/>
          </p:cNvSpPr>
          <p:nvPr/>
        </p:nvSpPr>
        <p:spPr bwMode="auto">
          <a:xfrm>
            <a:off x="6149976" y="4943476"/>
            <a:ext cx="1139825" cy="606425"/>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he-IL" altLang="he-IL"/>
          </a:p>
        </p:txBody>
      </p:sp>
      <p:sp>
        <p:nvSpPr>
          <p:cNvPr id="59412" name="Oval 17"/>
          <p:cNvSpPr>
            <a:spLocks noChangeArrowheads="1"/>
          </p:cNvSpPr>
          <p:nvPr/>
        </p:nvSpPr>
        <p:spPr bwMode="auto">
          <a:xfrm>
            <a:off x="7477126" y="4899026"/>
            <a:ext cx="1139825" cy="606425"/>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he-IL" altLang="he-IL"/>
          </a:p>
        </p:txBody>
      </p:sp>
      <p:sp>
        <p:nvSpPr>
          <p:cNvPr id="59413" name="Line 18"/>
          <p:cNvSpPr>
            <a:spLocks noChangeShapeType="1"/>
          </p:cNvSpPr>
          <p:nvPr/>
        </p:nvSpPr>
        <p:spPr bwMode="auto">
          <a:xfrm flipH="1">
            <a:off x="4367213" y="3132138"/>
            <a:ext cx="1414462"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59414" name="Line 19"/>
          <p:cNvSpPr>
            <a:spLocks noChangeShapeType="1"/>
          </p:cNvSpPr>
          <p:nvPr/>
        </p:nvSpPr>
        <p:spPr bwMode="auto">
          <a:xfrm>
            <a:off x="5795964" y="3132139"/>
            <a:ext cx="1355725"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59415" name="Line 20"/>
          <p:cNvSpPr>
            <a:spLocks noChangeShapeType="1"/>
          </p:cNvSpPr>
          <p:nvPr/>
        </p:nvSpPr>
        <p:spPr bwMode="auto">
          <a:xfrm flipH="1">
            <a:off x="3544889" y="4141788"/>
            <a:ext cx="808037" cy="779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59416" name="Line 21"/>
          <p:cNvSpPr>
            <a:spLocks noChangeShapeType="1"/>
          </p:cNvSpPr>
          <p:nvPr/>
        </p:nvSpPr>
        <p:spPr bwMode="auto">
          <a:xfrm>
            <a:off x="4352925" y="4141788"/>
            <a:ext cx="763588" cy="793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59417" name="Line 22"/>
          <p:cNvSpPr>
            <a:spLocks noChangeShapeType="1"/>
          </p:cNvSpPr>
          <p:nvPr/>
        </p:nvSpPr>
        <p:spPr bwMode="auto">
          <a:xfrm flipH="1">
            <a:off x="6704014" y="4113213"/>
            <a:ext cx="504825" cy="836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59418" name="Line 23"/>
          <p:cNvSpPr>
            <a:spLocks noChangeShapeType="1"/>
          </p:cNvSpPr>
          <p:nvPr/>
        </p:nvSpPr>
        <p:spPr bwMode="auto">
          <a:xfrm>
            <a:off x="7239000" y="4098925"/>
            <a:ext cx="808038" cy="793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59419" name="Text Box 24"/>
          <p:cNvSpPr txBox="1">
            <a:spLocks noChangeArrowheads="1"/>
          </p:cNvSpPr>
          <p:nvPr/>
        </p:nvSpPr>
        <p:spPr bwMode="auto">
          <a:xfrm>
            <a:off x="2239963" y="56784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endParaRPr lang="zh-CN" altLang="en-US">
              <a:latin typeface="Times New Roman" panose="02020603050405020304" pitchFamily="18" charset="0"/>
              <a:ea typeface="宋体" panose="02010600030101010101" pitchFamily="2" charset="-122"/>
            </a:endParaRPr>
          </a:p>
        </p:txBody>
      </p:sp>
      <p:grpSp>
        <p:nvGrpSpPr>
          <p:cNvPr id="59420" name="Group 25"/>
          <p:cNvGrpSpPr>
            <a:grpSpLocks/>
          </p:cNvGrpSpPr>
          <p:nvPr/>
        </p:nvGrpSpPr>
        <p:grpSpPr bwMode="auto">
          <a:xfrm>
            <a:off x="2303463" y="5810251"/>
            <a:ext cx="652462" cy="366713"/>
            <a:chOff x="491" y="3660"/>
            <a:chExt cx="411" cy="231"/>
          </a:xfrm>
        </p:grpSpPr>
        <p:sp>
          <p:nvSpPr>
            <p:cNvPr id="59422" name="Line 26"/>
            <p:cNvSpPr>
              <a:spLocks noChangeShapeType="1"/>
            </p:cNvSpPr>
            <p:nvPr/>
          </p:nvSpPr>
          <p:spPr bwMode="auto">
            <a:xfrm>
              <a:off x="491" y="3773"/>
              <a:ext cx="27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59423" name="Text Box 27"/>
            <p:cNvSpPr txBox="1">
              <a:spLocks noChangeArrowheads="1"/>
            </p:cNvSpPr>
            <p:nvPr/>
          </p:nvSpPr>
          <p:spPr bwMode="auto">
            <a:xfrm>
              <a:off x="705" y="3660"/>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&gt;</a:t>
              </a:r>
              <a:endParaRPr lang="en-US" altLang="zh-CN">
                <a:latin typeface="Times New Roman" panose="02020603050405020304" pitchFamily="18" charset="0"/>
                <a:ea typeface="宋体" panose="02010600030101010101" pitchFamily="2" charset="-122"/>
              </a:endParaRPr>
            </a:p>
          </p:txBody>
        </p:sp>
      </p:grpSp>
      <p:sp>
        <p:nvSpPr>
          <p:cNvPr id="59421" name="Text Box 28"/>
          <p:cNvSpPr txBox="1">
            <a:spLocks noChangeArrowheads="1"/>
          </p:cNvSpPr>
          <p:nvPr/>
        </p:nvSpPr>
        <p:spPr bwMode="auto">
          <a:xfrm>
            <a:off x="2946400" y="5737225"/>
            <a:ext cx="470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Reduced attribute set:  {A1, A4, A6}</a:t>
            </a:r>
          </a:p>
        </p:txBody>
      </p:sp>
    </p:spTree>
    <p:extLst>
      <p:ext uri="{BB962C8B-B14F-4D97-AF65-F5344CB8AC3E}">
        <p14:creationId xmlns:p14="http://schemas.microsoft.com/office/powerpoint/2010/main" val="74213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68153C9-851A-4006-BD3F-5BAFE61A2BB7}" type="datetime4">
              <a:rPr lang="zh-CN" altLang="en-US" sz="1200"/>
              <a:pPr eaLnBrk="1" hangingPunct="1"/>
              <a:t>2019年3月3日星期日</a:t>
            </a:fld>
            <a:endParaRPr lang="en-US" altLang="zh-CN" sz="1200"/>
          </a:p>
        </p:txBody>
      </p:sp>
      <p:sp>
        <p:nvSpPr>
          <p:cNvPr id="604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604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E0952DE-357D-4113-A7CA-658A1B832381}" type="slidenum">
              <a:rPr lang="zh-CN" altLang="en-US" sz="1200"/>
              <a:pPr eaLnBrk="1" hangingPunct="1"/>
              <a:t>124</a:t>
            </a:fld>
            <a:endParaRPr lang="en-US" altLang="zh-CN" sz="1200"/>
          </a:p>
        </p:txBody>
      </p:sp>
      <p:sp>
        <p:nvSpPr>
          <p:cNvPr id="60421" name="Rectangle 2"/>
          <p:cNvSpPr>
            <a:spLocks noGrp="1" noChangeArrowheads="1"/>
          </p:cNvSpPr>
          <p:nvPr>
            <p:ph type="title"/>
          </p:nvPr>
        </p:nvSpPr>
        <p:spPr>
          <a:xfrm>
            <a:off x="1" y="228600"/>
            <a:ext cx="11606644" cy="762000"/>
          </a:xfrm>
        </p:spPr>
        <p:txBody>
          <a:bodyPr>
            <a:normAutofit fontScale="90000"/>
          </a:bodyPr>
          <a:lstStyle/>
          <a:p>
            <a:pPr eaLnBrk="1" hangingPunct="1"/>
            <a:r>
              <a:rPr lang="en-US" altLang="zh-CN" dirty="0" smtClean="0">
                <a:ea typeface="宋体" panose="02010600030101010101" pitchFamily="2" charset="-122"/>
              </a:rPr>
              <a:t>Heuristic Feature Selection Methods</a:t>
            </a:r>
          </a:p>
        </p:txBody>
      </p:sp>
      <p:sp>
        <p:nvSpPr>
          <p:cNvPr id="60422" name="Rectangle 3"/>
          <p:cNvSpPr>
            <a:spLocks noGrp="1" noChangeArrowheads="1"/>
          </p:cNvSpPr>
          <p:nvPr>
            <p:ph type="body" idx="1"/>
          </p:nvPr>
        </p:nvSpPr>
        <p:spPr>
          <a:xfrm>
            <a:off x="1267691" y="1447800"/>
            <a:ext cx="10629899" cy="5162550"/>
          </a:xfrm>
        </p:spPr>
        <p:txBody>
          <a:bodyPr/>
          <a:lstStyle/>
          <a:p>
            <a:pPr algn="l" rtl="0" eaLnBrk="1" hangingPunct="1">
              <a:lnSpc>
                <a:spcPct val="90000"/>
              </a:lnSpc>
            </a:pPr>
            <a:r>
              <a:rPr lang="en-US" altLang="zh-CN" sz="2400" dirty="0">
                <a:ea typeface="宋体" panose="02010600030101010101" pitchFamily="2" charset="-122"/>
              </a:rPr>
              <a:t>There are </a:t>
            </a:r>
            <a:r>
              <a:rPr lang="en-US" altLang="zh-CN" sz="2400" i="1" dirty="0">
                <a:ea typeface="宋体" panose="02010600030101010101" pitchFamily="2" charset="-122"/>
              </a:rPr>
              <a:t>2</a:t>
            </a:r>
            <a:r>
              <a:rPr lang="en-US" altLang="zh-CN" sz="2400" i="1" baseline="30000" dirty="0">
                <a:ea typeface="宋体" panose="02010600030101010101" pitchFamily="2" charset="-122"/>
              </a:rPr>
              <a:t>d</a:t>
            </a:r>
            <a:r>
              <a:rPr lang="en-US" altLang="zh-CN" sz="2400" baseline="30000" dirty="0">
                <a:ea typeface="宋体" panose="02010600030101010101" pitchFamily="2" charset="-122"/>
              </a:rPr>
              <a:t> </a:t>
            </a:r>
            <a:r>
              <a:rPr lang="en-US" altLang="zh-CN" sz="2400" dirty="0">
                <a:ea typeface="宋体" panose="02010600030101010101" pitchFamily="2" charset="-122"/>
              </a:rPr>
              <a:t>possible sub-features of </a:t>
            </a:r>
            <a:r>
              <a:rPr lang="en-US" altLang="zh-CN" sz="2400" i="1" dirty="0">
                <a:ea typeface="宋体" panose="02010600030101010101" pitchFamily="2" charset="-122"/>
              </a:rPr>
              <a:t>d</a:t>
            </a:r>
            <a:r>
              <a:rPr lang="en-US" altLang="zh-CN" sz="2400" dirty="0">
                <a:ea typeface="宋体" panose="02010600030101010101" pitchFamily="2" charset="-122"/>
              </a:rPr>
              <a:t> features</a:t>
            </a:r>
          </a:p>
          <a:p>
            <a:pPr algn="l" rtl="0" eaLnBrk="1" hangingPunct="1">
              <a:lnSpc>
                <a:spcPct val="90000"/>
              </a:lnSpc>
            </a:pPr>
            <a:r>
              <a:rPr lang="en-US" altLang="zh-CN" sz="2400" dirty="0">
                <a:ea typeface="宋体" panose="02010600030101010101" pitchFamily="2" charset="-122"/>
              </a:rPr>
              <a:t>Several heuristic feature selection methods:</a:t>
            </a:r>
          </a:p>
          <a:p>
            <a:pPr lvl="1" algn="l" rtl="0" eaLnBrk="1" hangingPunct="1">
              <a:lnSpc>
                <a:spcPct val="90000"/>
              </a:lnSpc>
            </a:pPr>
            <a:r>
              <a:rPr lang="en-US" altLang="zh-CN" dirty="0">
                <a:ea typeface="宋体" panose="02010600030101010101" pitchFamily="2" charset="-122"/>
              </a:rPr>
              <a:t>Best single features under the feature independence assumption: choose by significance tests</a:t>
            </a:r>
          </a:p>
          <a:p>
            <a:pPr lvl="1" algn="l" rtl="0" eaLnBrk="1" hangingPunct="1">
              <a:lnSpc>
                <a:spcPct val="90000"/>
              </a:lnSpc>
            </a:pPr>
            <a:r>
              <a:rPr lang="en-US" altLang="zh-CN" dirty="0">
                <a:ea typeface="宋体" panose="02010600030101010101" pitchFamily="2" charset="-122"/>
              </a:rPr>
              <a:t>Best step-wise feature selection: </a:t>
            </a:r>
          </a:p>
          <a:p>
            <a:pPr lvl="2" algn="l" rtl="0" eaLnBrk="1" hangingPunct="1">
              <a:lnSpc>
                <a:spcPct val="90000"/>
              </a:lnSpc>
            </a:pPr>
            <a:r>
              <a:rPr lang="en-US" altLang="zh-CN" dirty="0" smtClean="0">
                <a:ea typeface="宋体" panose="02010600030101010101" pitchFamily="2" charset="-122"/>
              </a:rPr>
              <a:t>The best single-feature is picked first</a:t>
            </a:r>
          </a:p>
          <a:p>
            <a:pPr lvl="2" algn="l" rtl="0" eaLnBrk="1" hangingPunct="1">
              <a:lnSpc>
                <a:spcPct val="90000"/>
              </a:lnSpc>
            </a:pPr>
            <a:r>
              <a:rPr lang="en-US" altLang="zh-CN" dirty="0" smtClean="0">
                <a:ea typeface="宋体" panose="02010600030101010101" pitchFamily="2" charset="-122"/>
              </a:rPr>
              <a:t>Then next best feature condition to the first, ...</a:t>
            </a:r>
          </a:p>
          <a:p>
            <a:pPr lvl="1" algn="l" rtl="0" eaLnBrk="1" hangingPunct="1">
              <a:lnSpc>
                <a:spcPct val="90000"/>
              </a:lnSpc>
            </a:pPr>
            <a:r>
              <a:rPr lang="en-US" altLang="zh-CN" dirty="0">
                <a:ea typeface="宋体" panose="02010600030101010101" pitchFamily="2" charset="-122"/>
              </a:rPr>
              <a:t>Step-wise feature elimination:</a:t>
            </a:r>
          </a:p>
          <a:p>
            <a:pPr lvl="2" algn="l" rtl="0" eaLnBrk="1" hangingPunct="1">
              <a:lnSpc>
                <a:spcPct val="90000"/>
              </a:lnSpc>
            </a:pPr>
            <a:r>
              <a:rPr lang="en-US" altLang="zh-CN" dirty="0" smtClean="0">
                <a:ea typeface="宋体" panose="02010600030101010101" pitchFamily="2" charset="-122"/>
              </a:rPr>
              <a:t>Repeatedly eliminate the worst feature</a:t>
            </a:r>
          </a:p>
          <a:p>
            <a:pPr lvl="1" algn="l" rtl="0" eaLnBrk="1" hangingPunct="1">
              <a:lnSpc>
                <a:spcPct val="90000"/>
              </a:lnSpc>
            </a:pPr>
            <a:r>
              <a:rPr lang="en-US" altLang="zh-CN" dirty="0">
                <a:ea typeface="宋体" panose="02010600030101010101" pitchFamily="2" charset="-122"/>
              </a:rPr>
              <a:t>Best combined feature selection and elimination</a:t>
            </a:r>
          </a:p>
          <a:p>
            <a:pPr lvl="1" algn="l" rtl="0" eaLnBrk="1" hangingPunct="1">
              <a:lnSpc>
                <a:spcPct val="90000"/>
              </a:lnSpc>
            </a:pPr>
            <a:r>
              <a:rPr lang="en-US" altLang="zh-CN" dirty="0">
                <a:ea typeface="宋体" panose="02010600030101010101" pitchFamily="2" charset="-122"/>
              </a:rPr>
              <a:t>Optimal branch and bound:</a:t>
            </a:r>
          </a:p>
          <a:p>
            <a:pPr lvl="2" algn="l" rtl="0" eaLnBrk="1" hangingPunct="1">
              <a:lnSpc>
                <a:spcPct val="90000"/>
              </a:lnSpc>
            </a:pPr>
            <a:r>
              <a:rPr lang="en-US" altLang="zh-CN" dirty="0" smtClean="0">
                <a:ea typeface="宋体" panose="02010600030101010101" pitchFamily="2" charset="-122"/>
                <a:sym typeface="Symbol" panose="05050102010706020507" pitchFamily="18" charset="2"/>
              </a:rPr>
              <a:t>Use feature elimination and backtracking</a:t>
            </a:r>
          </a:p>
        </p:txBody>
      </p:sp>
    </p:spTree>
    <p:extLst>
      <p:ext uri="{BB962C8B-B14F-4D97-AF65-F5344CB8AC3E}">
        <p14:creationId xmlns:p14="http://schemas.microsoft.com/office/powerpoint/2010/main" val="1894382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09799" y="457200"/>
            <a:ext cx="8524009" cy="762000"/>
          </a:xfrm>
        </p:spPr>
        <p:txBody>
          <a:bodyPr>
            <a:normAutofit fontScale="90000"/>
          </a:bodyPr>
          <a:lstStyle/>
          <a:p>
            <a:r>
              <a:rPr lang="en-US" altLang="zh-TW" b="1" dirty="0">
                <a:solidFill>
                  <a:srgbClr val="FF0000"/>
                </a:solidFill>
              </a:rPr>
              <a:t>Knowledge Discovery Process</a:t>
            </a:r>
          </a:p>
        </p:txBody>
      </p:sp>
      <p:sp>
        <p:nvSpPr>
          <p:cNvPr id="46083" name="Rectangle 3"/>
          <p:cNvSpPr>
            <a:spLocks noGrp="1" noChangeArrowheads="1"/>
          </p:cNvSpPr>
          <p:nvPr>
            <p:ph type="body" idx="1"/>
          </p:nvPr>
        </p:nvSpPr>
        <p:spPr>
          <a:xfrm>
            <a:off x="2209800" y="1447800"/>
            <a:ext cx="7772400" cy="4876800"/>
          </a:xfrm>
        </p:spPr>
        <p:style>
          <a:lnRef idx="2">
            <a:schemeClr val="dk1"/>
          </a:lnRef>
          <a:fillRef idx="1">
            <a:schemeClr val="lt1"/>
          </a:fillRef>
          <a:effectRef idx="0">
            <a:schemeClr val="dk1"/>
          </a:effectRef>
          <a:fontRef idx="minor">
            <a:schemeClr val="dk1"/>
          </a:fontRef>
        </p:style>
        <p:txBody>
          <a:bodyPr/>
          <a:lstStyle/>
          <a:p>
            <a:pPr algn="l" rtl="0"/>
            <a:r>
              <a:rPr lang="en-US" altLang="zh-TW" b="1" dirty="0">
                <a:solidFill>
                  <a:srgbClr val="800000"/>
                </a:solidFill>
              </a:rPr>
              <a:t>Example: the database of a magazine publisher which sells five types of magazines – on cars, houses, sports, music and comics</a:t>
            </a:r>
          </a:p>
          <a:p>
            <a:pPr lvl="1" algn="l" rtl="0"/>
            <a:r>
              <a:rPr lang="en-US" altLang="zh-TW" dirty="0"/>
              <a:t>Data mining: </a:t>
            </a:r>
          </a:p>
          <a:p>
            <a:pPr lvl="2" algn="l" rtl="0"/>
            <a:r>
              <a:rPr lang="en-US" altLang="zh-TW" dirty="0"/>
              <a:t>Find interesting categorical properties</a:t>
            </a:r>
          </a:p>
          <a:p>
            <a:pPr lvl="1" algn="l" rtl="0"/>
            <a:r>
              <a:rPr lang="en-US" altLang="zh-TW" dirty="0"/>
              <a:t>Questions:</a:t>
            </a:r>
          </a:p>
          <a:p>
            <a:pPr lvl="2" algn="l" rtl="0"/>
            <a:r>
              <a:rPr lang="en-US" altLang="zh-TW" dirty="0"/>
              <a:t>What is the profile of a reader of a car magazine?</a:t>
            </a:r>
          </a:p>
          <a:p>
            <a:pPr lvl="2" algn="l" rtl="0"/>
            <a:r>
              <a:rPr lang="en-US" altLang="zh-TW" dirty="0"/>
              <a:t>Is there any correlation between an interest in cars and an interest in comics?</a:t>
            </a:r>
          </a:p>
          <a:p>
            <a:pPr algn="l" rtl="0"/>
            <a:r>
              <a:rPr lang="en-US" altLang="zh-TW" dirty="0"/>
              <a:t>The knowledge discovery process consists of six stages</a:t>
            </a:r>
          </a:p>
        </p:txBody>
      </p:sp>
    </p:spTree>
    <p:extLst>
      <p:ext uri="{BB962C8B-B14F-4D97-AF65-F5344CB8AC3E}">
        <p14:creationId xmlns:p14="http://schemas.microsoft.com/office/powerpoint/2010/main" val="349911036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09800" y="457200"/>
            <a:ext cx="7772400" cy="685800"/>
          </a:xfrm>
        </p:spPr>
        <p:txBody>
          <a:bodyPr>
            <a:normAutofit fontScale="90000"/>
          </a:bodyPr>
          <a:lstStyle/>
          <a:p>
            <a:r>
              <a:rPr lang="en-US" altLang="zh-TW" b="1">
                <a:solidFill>
                  <a:srgbClr val="FF0000"/>
                </a:solidFill>
              </a:rPr>
              <a:t>Data Selection</a:t>
            </a:r>
          </a:p>
        </p:txBody>
      </p:sp>
      <p:sp>
        <p:nvSpPr>
          <p:cNvPr id="47107" name="Rectangle 3"/>
          <p:cNvSpPr>
            <a:spLocks noGrp="1" noChangeArrowheads="1"/>
          </p:cNvSpPr>
          <p:nvPr>
            <p:ph type="body" idx="1"/>
          </p:nvPr>
        </p:nvSpPr>
        <p:spPr>
          <a:xfrm>
            <a:off x="2209800" y="1447800"/>
            <a:ext cx="7772400" cy="1066800"/>
          </a:xfrm>
        </p:spPr>
        <p:txBody>
          <a:bodyPr/>
          <a:lstStyle/>
          <a:p>
            <a:pPr algn="l" rtl="0"/>
            <a:r>
              <a:rPr lang="en-US" altLang="zh-TW" dirty="0"/>
              <a:t>Select the information about people who have subscribed to a magazine</a:t>
            </a:r>
          </a:p>
        </p:txBody>
      </p:sp>
      <p:pic>
        <p:nvPicPr>
          <p:cNvPr id="47108" name="Picture 4" descr="pieter4-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19400"/>
            <a:ext cx="6858000" cy="2865438"/>
          </a:xfrm>
          <a:prstGeom prst="rect">
            <a:avLst/>
          </a:prstGeom>
          <a:noFill/>
          <a:extLst>
            <a:ext uri="{909E8E84-426E-40DD-AFC4-6F175D3DCCD1}">
              <a14:hiddenFill xmlns:a14="http://schemas.microsoft.com/office/drawing/2010/main">
                <a:solidFill>
                  <a:srgbClr val="FFFFFF"/>
                </a:solidFill>
              </a14:hiddenFill>
            </a:ext>
          </a:extLst>
        </p:spPr>
      </p:pic>
      <p:sp>
        <p:nvSpPr>
          <p:cNvPr id="47109" name="Oval 5"/>
          <p:cNvSpPr>
            <a:spLocks noChangeArrowheads="1"/>
          </p:cNvSpPr>
          <p:nvPr/>
        </p:nvSpPr>
        <p:spPr bwMode="auto">
          <a:xfrm>
            <a:off x="3505200" y="5272088"/>
            <a:ext cx="914400" cy="304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extLst>
      <p:ext uri="{BB962C8B-B14F-4D97-AF65-F5344CB8AC3E}">
        <p14:creationId xmlns:p14="http://schemas.microsoft.com/office/powerpoint/2010/main" val="493875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 calcmode="lin" valueType="num">
                                      <p:cBhvr additive="base">
                                        <p:cTn id="7" dur="500" fill="hold"/>
                                        <p:tgtEl>
                                          <p:spTgt spid="47109"/>
                                        </p:tgtEl>
                                        <p:attrNameLst>
                                          <p:attrName>ppt_x</p:attrName>
                                        </p:attrNameLst>
                                      </p:cBhvr>
                                      <p:tavLst>
                                        <p:tav tm="0">
                                          <p:val>
                                            <p:strVal val="#ppt_x"/>
                                          </p:val>
                                        </p:tav>
                                        <p:tav tm="100000">
                                          <p:val>
                                            <p:strVal val="#ppt_x"/>
                                          </p:val>
                                        </p:tav>
                                      </p:tavLst>
                                    </p:anim>
                                    <p:anim calcmode="lin" valueType="num">
                                      <p:cBhvr additive="base">
                                        <p:cTn id="8" dur="500" fill="hold"/>
                                        <p:tgtEl>
                                          <p:spTgt spid="47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2057400" y="1066800"/>
            <a:ext cx="7772400" cy="2057400"/>
          </a:xfr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algn="l" rtl="0"/>
            <a:r>
              <a:rPr lang="en-US" altLang="zh-TW" b="1" dirty="0">
                <a:solidFill>
                  <a:srgbClr val="800000"/>
                </a:solidFill>
              </a:rPr>
              <a:t>Pollutions: Type errors, moving from one place to another without notifying change of address, people give incorrect information about themselves </a:t>
            </a:r>
          </a:p>
          <a:p>
            <a:pPr lvl="1" algn="l" rtl="0"/>
            <a:r>
              <a:rPr lang="en-US" altLang="zh-TW" dirty="0">
                <a:solidFill>
                  <a:schemeClr val="dk1"/>
                </a:solidFill>
              </a:rPr>
              <a:t>Pattern Recognition Algorithms</a:t>
            </a:r>
          </a:p>
        </p:txBody>
      </p:sp>
      <p:pic>
        <p:nvPicPr>
          <p:cNvPr id="48131" name="Picture 3" descr="pieter4-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276600"/>
            <a:ext cx="7162800" cy="2990850"/>
          </a:xfrm>
          <a:prstGeom prst="rect">
            <a:avLst/>
          </a:prstGeom>
          <a:noFill/>
          <a:extLst>
            <a:ext uri="{909E8E84-426E-40DD-AFC4-6F175D3DCCD1}">
              <a14:hiddenFill xmlns:a14="http://schemas.microsoft.com/office/drawing/2010/main">
                <a:solidFill>
                  <a:srgbClr val="FFFFFF"/>
                </a:solidFill>
              </a14:hiddenFill>
            </a:ext>
          </a:extLst>
        </p:spPr>
      </p:pic>
      <p:sp>
        <p:nvSpPr>
          <p:cNvPr id="48132" name="Rectangle 4"/>
          <p:cNvSpPr>
            <a:spLocks noGrp="1" noChangeArrowheads="1"/>
          </p:cNvSpPr>
          <p:nvPr>
            <p:ph type="title"/>
          </p:nvPr>
        </p:nvSpPr>
        <p:spPr>
          <a:xfrm>
            <a:off x="2209800" y="304800"/>
            <a:ext cx="7772400" cy="685800"/>
          </a:xfrm>
          <a:noFill/>
          <a:ln/>
        </p:spPr>
        <p:txBody>
          <a:bodyPr>
            <a:normAutofit fontScale="90000"/>
          </a:bodyPr>
          <a:lstStyle/>
          <a:p>
            <a:r>
              <a:rPr lang="en-US" altLang="zh-TW" b="1">
                <a:solidFill>
                  <a:srgbClr val="FF0000"/>
                </a:solidFill>
              </a:rPr>
              <a:t>Cleaning</a:t>
            </a:r>
          </a:p>
        </p:txBody>
      </p:sp>
      <p:sp>
        <p:nvSpPr>
          <p:cNvPr id="48133" name="Oval 5"/>
          <p:cNvSpPr>
            <a:spLocks noChangeArrowheads="1"/>
          </p:cNvSpPr>
          <p:nvPr/>
        </p:nvSpPr>
        <p:spPr bwMode="auto">
          <a:xfrm>
            <a:off x="6781800" y="5124450"/>
            <a:ext cx="1066800" cy="304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8134" name="Oval 6"/>
          <p:cNvSpPr>
            <a:spLocks noChangeArrowheads="1"/>
          </p:cNvSpPr>
          <p:nvPr/>
        </p:nvSpPr>
        <p:spPr bwMode="auto">
          <a:xfrm>
            <a:off x="6781800" y="5843588"/>
            <a:ext cx="1066800" cy="304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8135" name="Oval 7"/>
          <p:cNvSpPr>
            <a:spLocks noChangeArrowheads="1"/>
          </p:cNvSpPr>
          <p:nvPr/>
        </p:nvSpPr>
        <p:spPr bwMode="auto">
          <a:xfrm>
            <a:off x="3429000" y="5867400"/>
            <a:ext cx="914400" cy="2286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extLst>
      <p:ext uri="{BB962C8B-B14F-4D97-AF65-F5344CB8AC3E}">
        <p14:creationId xmlns:p14="http://schemas.microsoft.com/office/powerpoint/2010/main" val="2046654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ppt_x"/>
                                          </p:val>
                                        </p:tav>
                                        <p:tav tm="100000">
                                          <p:val>
                                            <p:strVal val="#ppt_x"/>
                                          </p:val>
                                        </p:tav>
                                      </p:tavLst>
                                    </p:anim>
                                    <p:anim calcmode="lin" valueType="num">
                                      <p:cBhvr additive="base">
                                        <p:cTn id="8" dur="500" fill="hold"/>
                                        <p:tgtEl>
                                          <p:spTgt spid="4813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8134"/>
                                        </p:tgtEl>
                                        <p:attrNameLst>
                                          <p:attrName>style.visibility</p:attrName>
                                        </p:attrNameLst>
                                      </p:cBhvr>
                                      <p:to>
                                        <p:strVal val="visible"/>
                                      </p:to>
                                    </p:set>
                                    <p:anim calcmode="lin" valueType="num">
                                      <p:cBhvr additive="base">
                                        <p:cTn id="12" dur="500" fill="hold"/>
                                        <p:tgtEl>
                                          <p:spTgt spid="48134"/>
                                        </p:tgtEl>
                                        <p:attrNameLst>
                                          <p:attrName>ppt_x</p:attrName>
                                        </p:attrNameLst>
                                      </p:cBhvr>
                                      <p:tavLst>
                                        <p:tav tm="0">
                                          <p:val>
                                            <p:strVal val="#ppt_x"/>
                                          </p:val>
                                        </p:tav>
                                        <p:tav tm="100000">
                                          <p:val>
                                            <p:strVal val="#ppt_x"/>
                                          </p:val>
                                        </p:tav>
                                      </p:tavLst>
                                    </p:anim>
                                    <p:anim calcmode="lin" valueType="num">
                                      <p:cBhvr additive="base">
                                        <p:cTn id="13"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nimBg="1"/>
      <p:bldP spid="48134"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2133600" y="1447800"/>
            <a:ext cx="7772400" cy="609600"/>
          </a:xfr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algn="l" rtl="0"/>
            <a:r>
              <a:rPr lang="en-US" altLang="zh-TW" b="1" dirty="0">
                <a:solidFill>
                  <a:srgbClr val="800000"/>
                </a:solidFill>
              </a:rPr>
              <a:t>Lack of domain consistency</a:t>
            </a:r>
          </a:p>
        </p:txBody>
      </p:sp>
      <p:pic>
        <p:nvPicPr>
          <p:cNvPr id="49155" name="Picture 3" descr="pieter4-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62200"/>
            <a:ext cx="7010400" cy="3303588"/>
          </a:xfrm>
          <a:prstGeom prst="rect">
            <a:avLst/>
          </a:prstGeom>
          <a:noFill/>
          <a:extLst>
            <a:ext uri="{909E8E84-426E-40DD-AFC4-6F175D3DCCD1}">
              <a14:hiddenFill xmlns:a14="http://schemas.microsoft.com/office/drawing/2010/main">
                <a:solidFill>
                  <a:srgbClr val="FFFFFF"/>
                </a:solidFill>
              </a14:hiddenFill>
            </a:ext>
          </a:extLst>
        </p:spPr>
      </p:pic>
      <p:sp>
        <p:nvSpPr>
          <p:cNvPr id="49156" name="Rectangle 4"/>
          <p:cNvSpPr>
            <a:spLocks noGrp="1" noChangeArrowheads="1"/>
          </p:cNvSpPr>
          <p:nvPr>
            <p:ph type="title"/>
          </p:nvPr>
        </p:nvSpPr>
        <p:spPr>
          <a:xfrm>
            <a:off x="2209800" y="533400"/>
            <a:ext cx="7772400" cy="685800"/>
          </a:xfrm>
          <a:noFill/>
          <a:ln/>
        </p:spPr>
        <p:txBody>
          <a:bodyPr>
            <a:normAutofit fontScale="90000"/>
          </a:bodyPr>
          <a:lstStyle/>
          <a:p>
            <a:r>
              <a:rPr lang="en-US" altLang="zh-TW" b="1">
                <a:solidFill>
                  <a:srgbClr val="FF0000"/>
                </a:solidFill>
              </a:rPr>
              <a:t>Cleaning</a:t>
            </a:r>
          </a:p>
        </p:txBody>
      </p:sp>
      <p:sp>
        <p:nvSpPr>
          <p:cNvPr id="49157" name="Oval 5"/>
          <p:cNvSpPr>
            <a:spLocks noChangeArrowheads="1"/>
          </p:cNvSpPr>
          <p:nvPr/>
        </p:nvSpPr>
        <p:spPr bwMode="auto">
          <a:xfrm>
            <a:off x="6858000" y="5181600"/>
            <a:ext cx="914400" cy="3048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49158" name="Oval 6"/>
          <p:cNvSpPr>
            <a:spLocks noChangeArrowheads="1"/>
          </p:cNvSpPr>
          <p:nvPr/>
        </p:nvSpPr>
        <p:spPr bwMode="auto">
          <a:xfrm>
            <a:off x="6705600" y="4343400"/>
            <a:ext cx="762000" cy="3810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extLst>
      <p:ext uri="{BB962C8B-B14F-4D97-AF65-F5344CB8AC3E}">
        <p14:creationId xmlns:p14="http://schemas.microsoft.com/office/powerpoint/2010/main" val="29150603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2209800" y="4572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PMingLiU" panose="02020500000000000000" pitchFamily="18" charset="-120"/>
              </a:defRPr>
            </a:lvl1pPr>
            <a:lvl2pPr>
              <a:defRPr kumimoji="1" sz="2400">
                <a:solidFill>
                  <a:schemeClr val="tx1"/>
                </a:solidFill>
                <a:latin typeface="Times New Roman" panose="02020603050405020304" pitchFamily="18" charset="0"/>
                <a:ea typeface="PMingLiU" panose="02020500000000000000" pitchFamily="18" charset="-120"/>
              </a:defRPr>
            </a:lvl2pPr>
            <a:lvl3pPr>
              <a:defRPr kumimoji="1" sz="2400">
                <a:solidFill>
                  <a:schemeClr val="tx1"/>
                </a:solidFill>
                <a:latin typeface="Times New Roman" panose="02020603050405020304" pitchFamily="18" charset="0"/>
                <a:ea typeface="PMingLiU" panose="02020500000000000000" pitchFamily="18" charset="-120"/>
              </a:defRPr>
            </a:lvl3pPr>
            <a:lvl4pPr>
              <a:defRPr kumimoji="1" sz="2400">
                <a:solidFill>
                  <a:schemeClr val="tx1"/>
                </a:solidFill>
                <a:latin typeface="Times New Roman" panose="02020603050405020304" pitchFamily="18" charset="0"/>
                <a:ea typeface="PMingLiU" panose="02020500000000000000" pitchFamily="18" charset="-120"/>
              </a:defRPr>
            </a:lvl4pPr>
            <a:lvl5pPr>
              <a:defRPr kumimoji="1" sz="2400">
                <a:solidFill>
                  <a:schemeClr val="tx1"/>
                </a:solidFill>
                <a:latin typeface="Times New Roman" panose="02020603050405020304" pitchFamily="18" charset="0"/>
                <a:ea typeface="PMingLiU" panose="02020500000000000000" pitchFamily="18" charset="-120"/>
              </a:defRPr>
            </a:lvl5pPr>
            <a:lvl6pPr marL="4572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6pPr>
            <a:lvl7pPr marL="9144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7pPr>
            <a:lvl8pPr marL="13716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8pPr>
            <a:lvl9pPr marL="18288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9pPr>
          </a:lstStyle>
          <a:p>
            <a:pPr algn="ctr"/>
            <a:r>
              <a:rPr lang="en-US" altLang="zh-TW" sz="4400" b="1">
                <a:solidFill>
                  <a:srgbClr val="FF0000"/>
                </a:solidFill>
              </a:rPr>
              <a:t>Enrichment</a:t>
            </a:r>
          </a:p>
        </p:txBody>
      </p:sp>
      <p:sp>
        <p:nvSpPr>
          <p:cNvPr id="50179" name="Rectangle 3"/>
          <p:cNvSpPr>
            <a:spLocks noChangeArrowheads="1"/>
          </p:cNvSpPr>
          <p:nvPr/>
        </p:nvSpPr>
        <p:spPr bwMode="auto">
          <a:xfrm>
            <a:off x="2209800" y="1447800"/>
            <a:ext cx="7772400" cy="1981200"/>
          </a:xfrm>
          <a:prstGeom prst="rect">
            <a:avLst/>
          </a:prstGeom>
          <a:extLst/>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marL="228600" indent="-228600" algn="l" rtl="0">
              <a:lnSpc>
                <a:spcPct val="90000"/>
              </a:lnSpc>
              <a:spcBef>
                <a:spcPts val="1000"/>
              </a:spcBef>
              <a:buFont typeface="Arial" panose="020B0604020202020204" pitchFamily="34" charset="0"/>
              <a:buChar char="•"/>
            </a:pPr>
            <a:r>
              <a:rPr lang="en-US" altLang="zh-TW" sz="2800" b="1" dirty="0">
                <a:solidFill>
                  <a:srgbClr val="800000"/>
                </a:solidFill>
                <a:latin typeface="MS UI Gothic" panose="020B0600070205080204" pitchFamily="34" charset="-128"/>
              </a:rPr>
              <a:t>Need extra information about the clients consisting of date of birth, income, amount of credit, and whether or not an individual owns a car or a house</a:t>
            </a:r>
          </a:p>
        </p:txBody>
      </p:sp>
      <p:pic>
        <p:nvPicPr>
          <p:cNvPr id="50180" name="Picture 4" descr="pieter4-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657600"/>
            <a:ext cx="7315200" cy="172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569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147EF53-CCCE-4363-AF4D-230C477B0967}" type="datetime4">
              <a:rPr lang="zh-CN" altLang="en-US" sz="1200"/>
              <a:pPr eaLnBrk="1" hangingPunct="1"/>
              <a:t>2019年3月3日星期日</a:t>
            </a:fld>
            <a:endParaRPr lang="en-US" altLang="zh-CN" sz="1200"/>
          </a:p>
        </p:txBody>
      </p:sp>
      <p:sp>
        <p:nvSpPr>
          <p:cNvPr id="25603"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2560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46A2BB6-3230-40F8-9965-5B59F99DBCEE}" type="slidenum">
              <a:rPr lang="zh-CN" altLang="en-US" sz="1200"/>
              <a:pPr eaLnBrk="1" hangingPunct="1"/>
              <a:t>13</a:t>
            </a:fld>
            <a:endParaRPr lang="en-US" altLang="zh-CN" sz="1200"/>
          </a:p>
        </p:txBody>
      </p:sp>
      <p:sp>
        <p:nvSpPr>
          <p:cNvPr id="25606" name="Rectangle 3"/>
          <p:cNvSpPr>
            <a:spLocks noGrp="1" noChangeArrowheads="1"/>
          </p:cNvSpPr>
          <p:nvPr>
            <p:ph type="body" sz="half" idx="1"/>
          </p:nvPr>
        </p:nvSpPr>
        <p:spPr>
          <a:xfrm>
            <a:off x="1028700" y="441327"/>
            <a:ext cx="5334000" cy="1219200"/>
          </a:xfrm>
        </p:spPr>
        <p:txBody>
          <a:bodyPr/>
          <a:lstStyle/>
          <a:p>
            <a:pPr algn="r">
              <a:lnSpc>
                <a:spcPct val="120000"/>
              </a:lnSpc>
            </a:pPr>
            <a:r>
              <a:rPr lang="he-IL" altLang="zh-CN" sz="2400" dirty="0">
                <a:solidFill>
                  <a:schemeClr val="tx2"/>
                </a:solidFill>
                <a:ea typeface="宋体" panose="02010600030101010101" pitchFamily="2" charset="-122"/>
              </a:rPr>
              <a:t>נתונים סימטריים לעומת נתונים מוטים</a:t>
            </a:r>
            <a:endParaRPr lang="en-US" altLang="zh-CN" sz="2400" dirty="0">
              <a:solidFill>
                <a:schemeClr val="tx2"/>
              </a:solidFill>
              <a:ea typeface="宋体" panose="02010600030101010101" pitchFamily="2" charset="-122"/>
            </a:endParaRPr>
          </a:p>
        </p:txBody>
      </p:sp>
      <p:pic>
        <p:nvPicPr>
          <p:cNvPr id="25607" name="Picture 6" descr="rightskewed"/>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867400" y="2819401"/>
            <a:ext cx="4800600" cy="4048125"/>
          </a:xfrm>
          <a:noFill/>
        </p:spPr>
      </p:pic>
      <p:pic>
        <p:nvPicPr>
          <p:cNvPr id="25608" name="Picture 8" descr="leftskewed"/>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1524000" y="3086100"/>
            <a:ext cx="4876800" cy="3771900"/>
          </a:xfrm>
          <a:noFill/>
        </p:spPr>
      </p:pic>
      <p:pic>
        <p:nvPicPr>
          <p:cNvPr id="25609" name="Picture 10" descr="ha02skew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
            <a:ext cx="38100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518157"/>
      </p:ext>
    </p:extLst>
  </p:cSld>
  <p:clrMapOvr>
    <a:masterClrMapping/>
  </p:clrMapOvr>
  <p:transition>
    <p:zoom/>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2286000" y="1447800"/>
            <a:ext cx="7772400" cy="1676400"/>
          </a:xfr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algn="l" rtl="0"/>
            <a:r>
              <a:rPr lang="en-US" altLang="zh-TW" b="1">
                <a:solidFill>
                  <a:srgbClr val="800000"/>
                </a:solidFill>
              </a:rPr>
              <a:t>The new information need to be easily joined to the existing client records</a:t>
            </a:r>
          </a:p>
          <a:p>
            <a:pPr lvl="1" algn="l" rtl="0"/>
            <a:r>
              <a:rPr lang="en-US" altLang="zh-TW">
                <a:solidFill>
                  <a:schemeClr val="dk1"/>
                </a:solidFill>
              </a:rPr>
              <a:t>Extract more knowledge</a:t>
            </a:r>
          </a:p>
        </p:txBody>
      </p:sp>
      <p:pic>
        <p:nvPicPr>
          <p:cNvPr id="51203" name="Picture 3" descr="pieter4-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05200"/>
            <a:ext cx="8763000" cy="2274888"/>
          </a:xfrm>
          <a:prstGeom prst="rect">
            <a:avLst/>
          </a:prstGeom>
          <a:noFill/>
          <a:extLst>
            <a:ext uri="{909E8E84-426E-40DD-AFC4-6F175D3DCCD1}">
              <a14:hiddenFill xmlns:a14="http://schemas.microsoft.com/office/drawing/2010/main">
                <a:solidFill>
                  <a:srgbClr val="FFFFFF"/>
                </a:solidFill>
              </a14:hiddenFill>
            </a:ext>
          </a:extLst>
        </p:spPr>
      </p:pic>
      <p:sp>
        <p:nvSpPr>
          <p:cNvPr id="51204" name="Rectangle 4"/>
          <p:cNvSpPr>
            <a:spLocks noChangeArrowheads="1"/>
          </p:cNvSpPr>
          <p:nvPr/>
        </p:nvSpPr>
        <p:spPr bwMode="auto">
          <a:xfrm>
            <a:off x="2209800" y="4572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PMingLiU" panose="02020500000000000000" pitchFamily="18" charset="-120"/>
              </a:defRPr>
            </a:lvl1pPr>
            <a:lvl2pPr>
              <a:defRPr kumimoji="1" sz="2400">
                <a:solidFill>
                  <a:schemeClr val="tx1"/>
                </a:solidFill>
                <a:latin typeface="Times New Roman" panose="02020603050405020304" pitchFamily="18" charset="0"/>
                <a:ea typeface="PMingLiU" panose="02020500000000000000" pitchFamily="18" charset="-120"/>
              </a:defRPr>
            </a:lvl2pPr>
            <a:lvl3pPr>
              <a:defRPr kumimoji="1" sz="2400">
                <a:solidFill>
                  <a:schemeClr val="tx1"/>
                </a:solidFill>
                <a:latin typeface="Times New Roman" panose="02020603050405020304" pitchFamily="18" charset="0"/>
                <a:ea typeface="PMingLiU" panose="02020500000000000000" pitchFamily="18" charset="-120"/>
              </a:defRPr>
            </a:lvl3pPr>
            <a:lvl4pPr>
              <a:defRPr kumimoji="1" sz="2400">
                <a:solidFill>
                  <a:schemeClr val="tx1"/>
                </a:solidFill>
                <a:latin typeface="Times New Roman" panose="02020603050405020304" pitchFamily="18" charset="0"/>
                <a:ea typeface="PMingLiU" panose="02020500000000000000" pitchFamily="18" charset="-120"/>
              </a:defRPr>
            </a:lvl4pPr>
            <a:lvl5pPr>
              <a:defRPr kumimoji="1" sz="2400">
                <a:solidFill>
                  <a:schemeClr val="tx1"/>
                </a:solidFill>
                <a:latin typeface="Times New Roman" panose="02020603050405020304" pitchFamily="18" charset="0"/>
                <a:ea typeface="PMingLiU" panose="02020500000000000000" pitchFamily="18" charset="-120"/>
              </a:defRPr>
            </a:lvl5pPr>
            <a:lvl6pPr marL="4572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6pPr>
            <a:lvl7pPr marL="9144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7pPr>
            <a:lvl8pPr marL="13716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8pPr>
            <a:lvl9pPr marL="18288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9pPr>
          </a:lstStyle>
          <a:p>
            <a:pPr algn="ctr"/>
            <a:r>
              <a:rPr lang="en-US" altLang="zh-TW" sz="4400" b="1">
                <a:solidFill>
                  <a:srgbClr val="FF0000"/>
                </a:solidFill>
              </a:rPr>
              <a:t>Enrichment</a:t>
            </a:r>
          </a:p>
        </p:txBody>
      </p:sp>
      <p:sp>
        <p:nvSpPr>
          <p:cNvPr id="51205" name="Line 5"/>
          <p:cNvSpPr>
            <a:spLocks noChangeShapeType="1"/>
          </p:cNvSpPr>
          <p:nvPr/>
        </p:nvSpPr>
        <p:spPr bwMode="auto">
          <a:xfrm>
            <a:off x="1676400" y="5257800"/>
            <a:ext cx="87630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1206" name="Line 6"/>
          <p:cNvSpPr>
            <a:spLocks noChangeShapeType="1"/>
          </p:cNvSpPr>
          <p:nvPr/>
        </p:nvSpPr>
        <p:spPr bwMode="auto">
          <a:xfrm>
            <a:off x="3048000" y="3429000"/>
            <a:ext cx="0" cy="2590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Tree>
    <p:extLst>
      <p:ext uri="{BB962C8B-B14F-4D97-AF65-F5344CB8AC3E}">
        <p14:creationId xmlns:p14="http://schemas.microsoft.com/office/powerpoint/2010/main" val="2281476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 calcmode="lin" valueType="num">
                                      <p:cBhvr additive="base">
                                        <p:cTn id="7" dur="500" fill="hold"/>
                                        <p:tgtEl>
                                          <p:spTgt spid="51206"/>
                                        </p:tgtEl>
                                        <p:attrNameLst>
                                          <p:attrName>ppt_x</p:attrName>
                                        </p:attrNameLst>
                                      </p:cBhvr>
                                      <p:tavLst>
                                        <p:tav tm="0">
                                          <p:val>
                                            <p:strVal val="#ppt_x"/>
                                          </p:val>
                                        </p:tav>
                                        <p:tav tm="100000">
                                          <p:val>
                                            <p:strVal val="#ppt_x"/>
                                          </p:val>
                                        </p:tav>
                                      </p:tavLst>
                                    </p:anim>
                                    <p:anim calcmode="lin" valueType="num">
                                      <p:cBhvr additive="base">
                                        <p:cTn id="8" dur="500" fill="hold"/>
                                        <p:tgtEl>
                                          <p:spTgt spid="5120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5"/>
                                        </p:tgtEl>
                                        <p:attrNameLst>
                                          <p:attrName>style.visibility</p:attrName>
                                        </p:attrNameLst>
                                      </p:cBhvr>
                                      <p:to>
                                        <p:strVal val="visible"/>
                                      </p:to>
                                    </p:set>
                                    <p:anim calcmode="lin" valueType="num">
                                      <p:cBhvr additive="base">
                                        <p:cTn id="13" dur="500" fill="hold"/>
                                        <p:tgtEl>
                                          <p:spTgt spid="51205"/>
                                        </p:tgtEl>
                                        <p:attrNameLst>
                                          <p:attrName>ppt_x</p:attrName>
                                        </p:attrNameLst>
                                      </p:cBhvr>
                                      <p:tavLst>
                                        <p:tav tm="0">
                                          <p:val>
                                            <p:strVal val="0-#ppt_w/2"/>
                                          </p:val>
                                        </p:tav>
                                        <p:tav tm="100000">
                                          <p:val>
                                            <p:strVal val="#ppt_x"/>
                                          </p:val>
                                        </p:tav>
                                      </p:tavLst>
                                    </p:anim>
                                    <p:anim calcmode="lin" valueType="num">
                                      <p:cBhvr additive="base">
                                        <p:cTn id="14" dur="500" fill="hold"/>
                                        <p:tgtEl>
                                          <p:spTgt spid="51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nimBg="1"/>
      <p:bldP spid="51206"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2209800" y="1524000"/>
            <a:ext cx="7772400" cy="2057400"/>
          </a:xfr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algn="l" rtl="0"/>
            <a:r>
              <a:rPr lang="en-US" altLang="zh-TW" b="1">
                <a:solidFill>
                  <a:srgbClr val="800000"/>
                </a:solidFill>
              </a:rPr>
              <a:t>We select only those records that have enough information to be of value (row)</a:t>
            </a:r>
          </a:p>
          <a:p>
            <a:pPr algn="l" rtl="0"/>
            <a:r>
              <a:rPr lang="en-US" altLang="zh-TW" b="1">
                <a:solidFill>
                  <a:srgbClr val="800000"/>
                </a:solidFill>
              </a:rPr>
              <a:t>Project the fields in which we are interested (column)</a:t>
            </a:r>
          </a:p>
        </p:txBody>
      </p:sp>
      <p:pic>
        <p:nvPicPr>
          <p:cNvPr id="52227" name="Picture 3" descr="pieter4-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86200"/>
            <a:ext cx="8686800" cy="1976438"/>
          </a:xfrm>
          <a:prstGeom prst="rect">
            <a:avLst/>
          </a:prstGeom>
          <a:noFill/>
          <a:extLst>
            <a:ext uri="{909E8E84-426E-40DD-AFC4-6F175D3DCCD1}">
              <a14:hiddenFill xmlns:a14="http://schemas.microsoft.com/office/drawing/2010/main">
                <a:solidFill>
                  <a:srgbClr val="FFFFFF"/>
                </a:solidFill>
              </a14:hiddenFill>
            </a:ext>
          </a:extLst>
        </p:spPr>
      </p:pic>
      <p:sp>
        <p:nvSpPr>
          <p:cNvPr id="52228" name="Rectangle 4"/>
          <p:cNvSpPr>
            <a:spLocks noChangeArrowheads="1"/>
          </p:cNvSpPr>
          <p:nvPr/>
        </p:nvSpPr>
        <p:spPr bwMode="auto">
          <a:xfrm>
            <a:off x="2209800" y="5334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PMingLiU" panose="02020500000000000000" pitchFamily="18" charset="-120"/>
              </a:defRPr>
            </a:lvl1pPr>
            <a:lvl2pPr>
              <a:defRPr kumimoji="1" sz="2400">
                <a:solidFill>
                  <a:schemeClr val="tx1"/>
                </a:solidFill>
                <a:latin typeface="Times New Roman" panose="02020603050405020304" pitchFamily="18" charset="0"/>
                <a:ea typeface="PMingLiU" panose="02020500000000000000" pitchFamily="18" charset="-120"/>
              </a:defRPr>
            </a:lvl2pPr>
            <a:lvl3pPr>
              <a:defRPr kumimoji="1" sz="2400">
                <a:solidFill>
                  <a:schemeClr val="tx1"/>
                </a:solidFill>
                <a:latin typeface="Times New Roman" panose="02020603050405020304" pitchFamily="18" charset="0"/>
                <a:ea typeface="PMingLiU" panose="02020500000000000000" pitchFamily="18" charset="-120"/>
              </a:defRPr>
            </a:lvl3pPr>
            <a:lvl4pPr>
              <a:defRPr kumimoji="1" sz="2400">
                <a:solidFill>
                  <a:schemeClr val="tx1"/>
                </a:solidFill>
                <a:latin typeface="Times New Roman" panose="02020603050405020304" pitchFamily="18" charset="0"/>
                <a:ea typeface="PMingLiU" panose="02020500000000000000" pitchFamily="18" charset="-120"/>
              </a:defRPr>
            </a:lvl4pPr>
            <a:lvl5pPr>
              <a:defRPr kumimoji="1" sz="2400">
                <a:solidFill>
                  <a:schemeClr val="tx1"/>
                </a:solidFill>
                <a:latin typeface="Times New Roman" panose="02020603050405020304" pitchFamily="18" charset="0"/>
                <a:ea typeface="PMingLiU" panose="02020500000000000000" pitchFamily="18" charset="-120"/>
              </a:defRPr>
            </a:lvl5pPr>
            <a:lvl6pPr marL="4572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6pPr>
            <a:lvl7pPr marL="9144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7pPr>
            <a:lvl8pPr marL="13716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8pPr>
            <a:lvl9pPr marL="18288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9pPr>
          </a:lstStyle>
          <a:p>
            <a:pPr algn="ctr"/>
            <a:r>
              <a:rPr lang="en-US" altLang="zh-TW" sz="4400" b="1">
                <a:solidFill>
                  <a:srgbClr val="FF0000"/>
                </a:solidFill>
              </a:rPr>
              <a:t>Coding</a:t>
            </a:r>
          </a:p>
        </p:txBody>
      </p:sp>
    </p:spTree>
    <p:extLst>
      <p:ext uri="{BB962C8B-B14F-4D97-AF65-F5344CB8AC3E}">
        <p14:creationId xmlns:p14="http://schemas.microsoft.com/office/powerpoint/2010/main" val="222583334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2133600" y="1143000"/>
            <a:ext cx="7924800" cy="5257800"/>
          </a:xfr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algn="l" rtl="0"/>
            <a:r>
              <a:rPr lang="en-US" altLang="zh-TW" b="1">
                <a:solidFill>
                  <a:srgbClr val="800000"/>
                </a:solidFill>
              </a:rPr>
              <a:t>Code the information which is too detailed </a:t>
            </a:r>
          </a:p>
          <a:p>
            <a:pPr lvl="1" algn="l" rtl="0"/>
            <a:r>
              <a:rPr lang="en-US" altLang="zh-TW">
                <a:solidFill>
                  <a:schemeClr val="dk1"/>
                </a:solidFill>
              </a:rPr>
              <a:t>Address to region</a:t>
            </a:r>
          </a:p>
          <a:p>
            <a:pPr lvl="1" algn="l" rtl="0"/>
            <a:r>
              <a:rPr lang="en-US" altLang="zh-TW">
                <a:solidFill>
                  <a:schemeClr val="dk1"/>
                </a:solidFill>
              </a:rPr>
              <a:t>Birth date to age</a:t>
            </a:r>
          </a:p>
          <a:p>
            <a:pPr lvl="1" algn="l" rtl="0"/>
            <a:r>
              <a:rPr lang="en-US" altLang="zh-TW">
                <a:solidFill>
                  <a:schemeClr val="dk1"/>
                </a:solidFill>
              </a:rPr>
              <a:t>Divide income by 1000</a:t>
            </a:r>
          </a:p>
          <a:p>
            <a:pPr lvl="1" algn="l" rtl="0"/>
            <a:r>
              <a:rPr lang="en-US" altLang="zh-TW">
                <a:solidFill>
                  <a:schemeClr val="dk1"/>
                </a:solidFill>
              </a:rPr>
              <a:t>Divide credit by 1000</a:t>
            </a:r>
          </a:p>
          <a:p>
            <a:pPr lvl="1" algn="l" rtl="0"/>
            <a:r>
              <a:rPr lang="en-US" altLang="zh-TW">
                <a:solidFill>
                  <a:schemeClr val="dk1"/>
                </a:solidFill>
              </a:rPr>
              <a:t>Convert cars yes-no to 1-0</a:t>
            </a:r>
          </a:p>
          <a:p>
            <a:pPr lvl="1" algn="l" rtl="0"/>
            <a:r>
              <a:rPr lang="en-US" altLang="zh-TW">
                <a:solidFill>
                  <a:schemeClr val="dk1"/>
                </a:solidFill>
              </a:rPr>
              <a:t>Convert purchase date to month numbers starting from 1990</a:t>
            </a:r>
          </a:p>
          <a:p>
            <a:pPr lvl="2"/>
            <a:r>
              <a:rPr lang="en-US" altLang="zh-TW">
                <a:solidFill>
                  <a:schemeClr val="dk1"/>
                </a:solidFill>
              </a:rPr>
              <a:t>The way in which we code the information will determine the type of patterns we find</a:t>
            </a:r>
          </a:p>
          <a:p>
            <a:pPr lvl="2"/>
            <a:r>
              <a:rPr lang="en-US" altLang="zh-TW">
                <a:solidFill>
                  <a:schemeClr val="dk1"/>
                </a:solidFill>
              </a:rPr>
              <a:t>Coding has to be performed repeatedly in order to get the best results</a:t>
            </a:r>
          </a:p>
        </p:txBody>
      </p:sp>
      <p:sp>
        <p:nvSpPr>
          <p:cNvPr id="54275" name="Rectangle 3"/>
          <p:cNvSpPr>
            <a:spLocks noChangeArrowheads="1"/>
          </p:cNvSpPr>
          <p:nvPr/>
        </p:nvSpPr>
        <p:spPr bwMode="auto">
          <a:xfrm>
            <a:off x="2209800" y="3810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PMingLiU" panose="02020500000000000000" pitchFamily="18" charset="-120"/>
              </a:defRPr>
            </a:lvl1pPr>
            <a:lvl2pPr>
              <a:defRPr kumimoji="1" sz="2400">
                <a:solidFill>
                  <a:schemeClr val="tx1"/>
                </a:solidFill>
                <a:latin typeface="Times New Roman" panose="02020603050405020304" pitchFamily="18" charset="0"/>
                <a:ea typeface="PMingLiU" panose="02020500000000000000" pitchFamily="18" charset="-120"/>
              </a:defRPr>
            </a:lvl2pPr>
            <a:lvl3pPr>
              <a:defRPr kumimoji="1" sz="2400">
                <a:solidFill>
                  <a:schemeClr val="tx1"/>
                </a:solidFill>
                <a:latin typeface="Times New Roman" panose="02020603050405020304" pitchFamily="18" charset="0"/>
                <a:ea typeface="PMingLiU" panose="02020500000000000000" pitchFamily="18" charset="-120"/>
              </a:defRPr>
            </a:lvl3pPr>
            <a:lvl4pPr>
              <a:defRPr kumimoji="1" sz="2400">
                <a:solidFill>
                  <a:schemeClr val="tx1"/>
                </a:solidFill>
                <a:latin typeface="Times New Roman" panose="02020603050405020304" pitchFamily="18" charset="0"/>
                <a:ea typeface="PMingLiU" panose="02020500000000000000" pitchFamily="18" charset="-120"/>
              </a:defRPr>
            </a:lvl4pPr>
            <a:lvl5pPr>
              <a:defRPr kumimoji="1" sz="2400">
                <a:solidFill>
                  <a:schemeClr val="tx1"/>
                </a:solidFill>
                <a:latin typeface="Times New Roman" panose="02020603050405020304" pitchFamily="18" charset="0"/>
                <a:ea typeface="PMingLiU" panose="02020500000000000000" pitchFamily="18" charset="-120"/>
              </a:defRPr>
            </a:lvl5pPr>
            <a:lvl6pPr marL="4572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6pPr>
            <a:lvl7pPr marL="9144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7pPr>
            <a:lvl8pPr marL="13716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8pPr>
            <a:lvl9pPr marL="18288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9pPr>
          </a:lstStyle>
          <a:p>
            <a:pPr algn="ctr"/>
            <a:r>
              <a:rPr lang="en-US" altLang="zh-TW" sz="4400" b="1">
                <a:solidFill>
                  <a:srgbClr val="FF0000"/>
                </a:solidFill>
              </a:rPr>
              <a:t>Coding</a:t>
            </a:r>
          </a:p>
        </p:txBody>
      </p:sp>
    </p:spTree>
    <p:extLst>
      <p:ext uri="{BB962C8B-B14F-4D97-AF65-F5344CB8AC3E}">
        <p14:creationId xmlns:p14="http://schemas.microsoft.com/office/powerpoint/2010/main" val="26710509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2209800" y="6096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PMingLiU" panose="02020500000000000000" pitchFamily="18" charset="-120"/>
              </a:defRPr>
            </a:lvl1pPr>
            <a:lvl2pPr>
              <a:defRPr kumimoji="1" sz="2400">
                <a:solidFill>
                  <a:schemeClr val="tx1"/>
                </a:solidFill>
                <a:latin typeface="Times New Roman" panose="02020603050405020304" pitchFamily="18" charset="0"/>
                <a:ea typeface="PMingLiU" panose="02020500000000000000" pitchFamily="18" charset="-120"/>
              </a:defRPr>
            </a:lvl2pPr>
            <a:lvl3pPr>
              <a:defRPr kumimoji="1" sz="2400">
                <a:solidFill>
                  <a:schemeClr val="tx1"/>
                </a:solidFill>
                <a:latin typeface="Times New Roman" panose="02020603050405020304" pitchFamily="18" charset="0"/>
                <a:ea typeface="PMingLiU" panose="02020500000000000000" pitchFamily="18" charset="-120"/>
              </a:defRPr>
            </a:lvl3pPr>
            <a:lvl4pPr>
              <a:defRPr kumimoji="1" sz="2400">
                <a:solidFill>
                  <a:schemeClr val="tx1"/>
                </a:solidFill>
                <a:latin typeface="Times New Roman" panose="02020603050405020304" pitchFamily="18" charset="0"/>
                <a:ea typeface="PMingLiU" panose="02020500000000000000" pitchFamily="18" charset="-120"/>
              </a:defRPr>
            </a:lvl4pPr>
            <a:lvl5pPr>
              <a:defRPr kumimoji="1" sz="2400">
                <a:solidFill>
                  <a:schemeClr val="tx1"/>
                </a:solidFill>
                <a:latin typeface="Times New Roman" panose="02020603050405020304" pitchFamily="18" charset="0"/>
                <a:ea typeface="PMingLiU" panose="02020500000000000000" pitchFamily="18" charset="-120"/>
              </a:defRPr>
            </a:lvl5pPr>
            <a:lvl6pPr marL="4572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6pPr>
            <a:lvl7pPr marL="9144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7pPr>
            <a:lvl8pPr marL="13716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8pPr>
            <a:lvl9pPr marL="18288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9pPr>
          </a:lstStyle>
          <a:p>
            <a:pPr algn="ctr"/>
            <a:r>
              <a:rPr lang="en-US" altLang="zh-TW" sz="4400" b="1">
                <a:solidFill>
                  <a:srgbClr val="FF0000"/>
                </a:solidFill>
              </a:rPr>
              <a:t>Coding</a:t>
            </a:r>
          </a:p>
        </p:txBody>
      </p:sp>
      <p:pic>
        <p:nvPicPr>
          <p:cNvPr id="53251" name="Picture 3" descr="pieter4-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2565400"/>
            <a:ext cx="8001000" cy="3481388"/>
          </a:xfrm>
          <a:prstGeom prst="rect">
            <a:avLst/>
          </a:prstGeom>
          <a:noFill/>
          <a:extLst>
            <a:ext uri="{909E8E84-426E-40DD-AFC4-6F175D3DCCD1}">
              <a14:hiddenFill xmlns:a14="http://schemas.microsoft.com/office/drawing/2010/main">
                <a:solidFill>
                  <a:srgbClr val="FFFFFF"/>
                </a:solidFill>
              </a14:hiddenFill>
            </a:ext>
          </a:extLst>
        </p:spPr>
      </p:pic>
      <p:sp>
        <p:nvSpPr>
          <p:cNvPr id="53252" name="Rectangle 4"/>
          <p:cNvSpPr>
            <a:spLocks noGrp="1" noChangeArrowheads="1"/>
          </p:cNvSpPr>
          <p:nvPr>
            <p:ph type="body" idx="1"/>
          </p:nvPr>
        </p:nvSpPr>
        <p:spPr>
          <a:xfrm>
            <a:off x="2209800" y="1524001"/>
            <a:ext cx="7772400" cy="968375"/>
          </a:xfr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algn="l" rtl="0"/>
            <a:r>
              <a:rPr lang="en-US" altLang="zh-TW" b="1">
                <a:solidFill>
                  <a:srgbClr val="800000"/>
                </a:solidFill>
              </a:rPr>
              <a:t>The way in which we code the information will determine the type of patterns we find</a:t>
            </a:r>
          </a:p>
        </p:txBody>
      </p:sp>
    </p:spTree>
    <p:extLst>
      <p:ext uri="{BB962C8B-B14F-4D97-AF65-F5344CB8AC3E}">
        <p14:creationId xmlns:p14="http://schemas.microsoft.com/office/powerpoint/2010/main" val="145583235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2209800" y="1447800"/>
            <a:ext cx="7772400" cy="1600200"/>
          </a:xfr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algn="l" rtl="0"/>
            <a:r>
              <a:rPr lang="en-US" altLang="zh-TW" b="1">
                <a:solidFill>
                  <a:srgbClr val="800000"/>
                </a:solidFill>
              </a:rPr>
              <a:t>We are interested in the relationships between readers of different magazines</a:t>
            </a:r>
          </a:p>
          <a:p>
            <a:pPr lvl="1" algn="l" rtl="0"/>
            <a:r>
              <a:rPr lang="en-US" altLang="zh-TW">
                <a:solidFill>
                  <a:schemeClr val="dk1"/>
                </a:solidFill>
              </a:rPr>
              <a:t>Perform flattening operation</a:t>
            </a:r>
          </a:p>
        </p:txBody>
      </p:sp>
      <p:pic>
        <p:nvPicPr>
          <p:cNvPr id="55299" name="Picture 3" descr="pieter4-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29000"/>
            <a:ext cx="8229600" cy="2559050"/>
          </a:xfrm>
          <a:prstGeom prst="rect">
            <a:avLst/>
          </a:prstGeom>
          <a:noFill/>
          <a:extLst>
            <a:ext uri="{909E8E84-426E-40DD-AFC4-6F175D3DCCD1}">
              <a14:hiddenFill xmlns:a14="http://schemas.microsoft.com/office/drawing/2010/main">
                <a:solidFill>
                  <a:srgbClr val="FFFFFF"/>
                </a:solidFill>
              </a14:hiddenFill>
            </a:ext>
          </a:extLst>
        </p:spPr>
      </p:pic>
      <p:sp>
        <p:nvSpPr>
          <p:cNvPr id="55300" name="Rectangle 4"/>
          <p:cNvSpPr>
            <a:spLocks noChangeArrowheads="1"/>
          </p:cNvSpPr>
          <p:nvPr/>
        </p:nvSpPr>
        <p:spPr bwMode="auto">
          <a:xfrm>
            <a:off x="2208213" y="47625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PMingLiU" panose="02020500000000000000" pitchFamily="18" charset="-120"/>
              </a:defRPr>
            </a:lvl1pPr>
            <a:lvl2pPr>
              <a:defRPr kumimoji="1" sz="2400">
                <a:solidFill>
                  <a:schemeClr val="tx1"/>
                </a:solidFill>
                <a:latin typeface="Times New Roman" panose="02020603050405020304" pitchFamily="18" charset="0"/>
                <a:ea typeface="PMingLiU" panose="02020500000000000000" pitchFamily="18" charset="-120"/>
              </a:defRPr>
            </a:lvl2pPr>
            <a:lvl3pPr>
              <a:defRPr kumimoji="1" sz="2400">
                <a:solidFill>
                  <a:schemeClr val="tx1"/>
                </a:solidFill>
                <a:latin typeface="Times New Roman" panose="02020603050405020304" pitchFamily="18" charset="0"/>
                <a:ea typeface="PMingLiU" panose="02020500000000000000" pitchFamily="18" charset="-120"/>
              </a:defRPr>
            </a:lvl3pPr>
            <a:lvl4pPr>
              <a:defRPr kumimoji="1" sz="2400">
                <a:solidFill>
                  <a:schemeClr val="tx1"/>
                </a:solidFill>
                <a:latin typeface="Times New Roman" panose="02020603050405020304" pitchFamily="18" charset="0"/>
                <a:ea typeface="PMingLiU" panose="02020500000000000000" pitchFamily="18" charset="-120"/>
              </a:defRPr>
            </a:lvl4pPr>
            <a:lvl5pPr>
              <a:defRPr kumimoji="1" sz="2400">
                <a:solidFill>
                  <a:schemeClr val="tx1"/>
                </a:solidFill>
                <a:latin typeface="Times New Roman" panose="02020603050405020304" pitchFamily="18" charset="0"/>
                <a:ea typeface="PMingLiU" panose="02020500000000000000" pitchFamily="18" charset="-120"/>
              </a:defRPr>
            </a:lvl5pPr>
            <a:lvl6pPr marL="4572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6pPr>
            <a:lvl7pPr marL="9144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7pPr>
            <a:lvl8pPr marL="13716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8pPr>
            <a:lvl9pPr marL="1828800" algn="l" rtl="0" fontAlgn="base">
              <a:spcBef>
                <a:spcPct val="0"/>
              </a:spcBef>
              <a:spcAft>
                <a:spcPct val="0"/>
              </a:spcAft>
              <a:defRPr kumimoji="1" sz="2400">
                <a:solidFill>
                  <a:schemeClr val="tx1"/>
                </a:solidFill>
                <a:latin typeface="Times New Roman" panose="02020603050405020304" pitchFamily="18" charset="0"/>
                <a:ea typeface="PMingLiU" panose="02020500000000000000" pitchFamily="18" charset="-120"/>
              </a:defRPr>
            </a:lvl9pPr>
          </a:lstStyle>
          <a:p>
            <a:pPr algn="ctr"/>
            <a:r>
              <a:rPr lang="en-US" altLang="zh-TW" sz="4400" b="1">
                <a:solidFill>
                  <a:srgbClr val="FF0000"/>
                </a:solidFill>
              </a:rPr>
              <a:t>Coding</a:t>
            </a:r>
          </a:p>
        </p:txBody>
      </p:sp>
    </p:spTree>
    <p:extLst>
      <p:ext uri="{BB962C8B-B14F-4D97-AF65-F5344CB8AC3E}">
        <p14:creationId xmlns:p14="http://schemas.microsoft.com/office/powerpoint/2010/main" val="429996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5650D48-51C8-4B73-B82E-E147FB6FD844}" type="datetime4">
              <a:rPr lang="zh-CN" altLang="en-US" sz="1200"/>
              <a:pPr eaLnBrk="1" hangingPunct="1"/>
              <a:t>2019年3月3日星期日</a:t>
            </a:fld>
            <a:endParaRPr lang="en-US" altLang="zh-CN" sz="1200"/>
          </a:p>
        </p:txBody>
      </p:sp>
      <p:sp>
        <p:nvSpPr>
          <p:cNvPr id="205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205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7994837-BA08-404B-9651-C6769FC84F3F}" type="slidenum">
              <a:rPr lang="zh-CN" altLang="en-US" sz="1200"/>
              <a:pPr eaLnBrk="1" hangingPunct="1"/>
              <a:t>14</a:t>
            </a:fld>
            <a:endParaRPr lang="en-US" altLang="zh-CN" sz="1200"/>
          </a:p>
        </p:txBody>
      </p:sp>
      <p:sp>
        <p:nvSpPr>
          <p:cNvPr id="2055" name="Rectangle 2"/>
          <p:cNvSpPr>
            <a:spLocks noGrp="1" noChangeArrowheads="1"/>
          </p:cNvSpPr>
          <p:nvPr>
            <p:ph type="title"/>
          </p:nvPr>
        </p:nvSpPr>
        <p:spPr/>
        <p:txBody>
          <a:bodyPr/>
          <a:lstStyle/>
          <a:p>
            <a:pPr eaLnBrk="1" hangingPunct="1"/>
            <a:r>
              <a:rPr lang="en-US" altLang="zh-CN" sz="3200">
                <a:ea typeface="宋体" panose="02010600030101010101" pitchFamily="2" charset="-122"/>
              </a:rPr>
              <a:t>Measuring the Dispersion of Data</a:t>
            </a:r>
          </a:p>
        </p:txBody>
      </p:sp>
      <p:sp>
        <p:nvSpPr>
          <p:cNvPr id="2056" name="Rectangle 3"/>
          <p:cNvSpPr>
            <a:spLocks noGrp="1" noChangeArrowheads="1"/>
          </p:cNvSpPr>
          <p:nvPr>
            <p:ph type="body" sz="half" idx="1"/>
          </p:nvPr>
        </p:nvSpPr>
        <p:spPr>
          <a:xfrm>
            <a:off x="1828800" y="1295400"/>
            <a:ext cx="8610600" cy="5029200"/>
          </a:xfrm>
        </p:spPr>
        <p:txBody>
          <a:bodyPr>
            <a:normAutofit lnSpcReduction="10000"/>
          </a:bodyPr>
          <a:lstStyle/>
          <a:p>
            <a:pPr algn="l" rtl="0" eaLnBrk="1" hangingPunct="1">
              <a:lnSpc>
                <a:spcPct val="130000"/>
              </a:lnSpc>
              <a:buSzPct val="80000"/>
            </a:pPr>
            <a:r>
              <a:rPr lang="en-US" altLang="zh-CN" sz="1800" dirty="0">
                <a:ea typeface="宋体" panose="02010600030101010101" pitchFamily="2" charset="-122"/>
              </a:rPr>
              <a:t>Quartiles, outliers and boxplots</a:t>
            </a:r>
          </a:p>
          <a:p>
            <a:pPr lvl="1" algn="l" rtl="0" eaLnBrk="1" hangingPunct="1">
              <a:lnSpc>
                <a:spcPct val="130000"/>
              </a:lnSpc>
              <a:buSzPct val="80000"/>
            </a:pPr>
            <a:r>
              <a:rPr lang="en-US" altLang="zh-CN" sz="1800" dirty="0">
                <a:solidFill>
                  <a:schemeClr val="hlink"/>
                </a:solidFill>
                <a:ea typeface="宋体" panose="02010600030101010101" pitchFamily="2" charset="-122"/>
              </a:rPr>
              <a:t>Quartiles</a:t>
            </a:r>
            <a:r>
              <a:rPr lang="en-US" altLang="zh-CN" sz="1800" dirty="0">
                <a:ea typeface="宋体" panose="02010600030101010101" pitchFamily="2" charset="-122"/>
              </a:rPr>
              <a:t>: Q</a:t>
            </a:r>
            <a:r>
              <a:rPr lang="en-US" altLang="zh-CN" sz="1800" baseline="-25000" dirty="0">
                <a:ea typeface="宋体" panose="02010600030101010101" pitchFamily="2" charset="-122"/>
              </a:rPr>
              <a:t>1</a:t>
            </a:r>
            <a:r>
              <a:rPr lang="en-US" altLang="zh-CN" sz="1800" dirty="0">
                <a:ea typeface="宋体" panose="02010600030101010101" pitchFamily="2" charset="-122"/>
              </a:rPr>
              <a:t> (25</a:t>
            </a:r>
            <a:r>
              <a:rPr lang="en-US" altLang="zh-CN" sz="1800" baseline="30000" dirty="0">
                <a:ea typeface="宋体" panose="02010600030101010101" pitchFamily="2" charset="-122"/>
              </a:rPr>
              <a:t>th</a:t>
            </a:r>
            <a:r>
              <a:rPr lang="en-US" altLang="zh-CN" sz="1800" dirty="0">
                <a:ea typeface="宋体" panose="02010600030101010101" pitchFamily="2" charset="-122"/>
              </a:rPr>
              <a:t> percentile), Q</a:t>
            </a:r>
            <a:r>
              <a:rPr lang="en-US" altLang="zh-CN" sz="1800" baseline="-25000" dirty="0">
                <a:ea typeface="宋体" panose="02010600030101010101" pitchFamily="2" charset="-122"/>
              </a:rPr>
              <a:t>3</a:t>
            </a:r>
            <a:r>
              <a:rPr lang="en-US" altLang="zh-CN" sz="1800" dirty="0">
                <a:ea typeface="宋体" panose="02010600030101010101" pitchFamily="2" charset="-122"/>
              </a:rPr>
              <a:t> (75</a:t>
            </a:r>
            <a:r>
              <a:rPr lang="en-US" altLang="zh-CN" sz="1800" baseline="30000" dirty="0">
                <a:ea typeface="宋体" panose="02010600030101010101" pitchFamily="2" charset="-122"/>
              </a:rPr>
              <a:t>th</a:t>
            </a:r>
            <a:r>
              <a:rPr lang="en-US" altLang="zh-CN" sz="1800" dirty="0">
                <a:ea typeface="宋体" panose="02010600030101010101" pitchFamily="2" charset="-122"/>
              </a:rPr>
              <a:t> percentile)</a:t>
            </a:r>
          </a:p>
          <a:p>
            <a:pPr lvl="1" algn="l" rtl="0" eaLnBrk="1" hangingPunct="1">
              <a:lnSpc>
                <a:spcPct val="130000"/>
              </a:lnSpc>
              <a:buSzPct val="80000"/>
            </a:pPr>
            <a:r>
              <a:rPr lang="en-US" altLang="zh-CN" sz="1800" dirty="0">
                <a:solidFill>
                  <a:schemeClr val="hlink"/>
                </a:solidFill>
                <a:ea typeface="宋体" panose="02010600030101010101" pitchFamily="2" charset="-122"/>
              </a:rPr>
              <a:t>Inter-quartile range</a:t>
            </a:r>
            <a:r>
              <a:rPr lang="en-US" altLang="zh-CN" sz="1800" dirty="0">
                <a:ea typeface="宋体" panose="02010600030101010101" pitchFamily="2" charset="-122"/>
              </a:rPr>
              <a:t>: IQR = Q</a:t>
            </a:r>
            <a:r>
              <a:rPr lang="en-US" altLang="zh-CN" sz="1800" baseline="-25000" dirty="0">
                <a:ea typeface="宋体" panose="02010600030101010101" pitchFamily="2" charset="-122"/>
              </a:rPr>
              <a:t>3 </a:t>
            </a:r>
            <a:r>
              <a:rPr lang="en-US" altLang="zh-CN" sz="1800" dirty="0">
                <a:ea typeface="宋体" panose="02010600030101010101" pitchFamily="2" charset="-122"/>
              </a:rPr>
              <a:t>–</a:t>
            </a:r>
            <a:r>
              <a:rPr lang="en-US" altLang="zh-CN" sz="1800" baseline="-25000" dirty="0">
                <a:ea typeface="宋体" panose="02010600030101010101" pitchFamily="2" charset="-122"/>
              </a:rPr>
              <a:t> </a:t>
            </a:r>
            <a:r>
              <a:rPr lang="en-US" altLang="zh-CN" sz="1800" dirty="0">
                <a:ea typeface="宋体" panose="02010600030101010101" pitchFamily="2" charset="-122"/>
              </a:rPr>
              <a:t>Q</a:t>
            </a:r>
            <a:r>
              <a:rPr lang="en-US" altLang="zh-CN" sz="1800" baseline="-25000" dirty="0">
                <a:ea typeface="宋体" panose="02010600030101010101" pitchFamily="2" charset="-122"/>
              </a:rPr>
              <a:t>1 </a:t>
            </a:r>
          </a:p>
          <a:p>
            <a:pPr lvl="1" algn="l" rtl="0" eaLnBrk="1" hangingPunct="1">
              <a:lnSpc>
                <a:spcPct val="130000"/>
              </a:lnSpc>
              <a:buSzPct val="80000"/>
            </a:pPr>
            <a:r>
              <a:rPr lang="en-US" altLang="zh-CN" sz="1800" dirty="0">
                <a:solidFill>
                  <a:schemeClr val="hlink"/>
                </a:solidFill>
                <a:ea typeface="宋体" panose="02010600030101010101" pitchFamily="2" charset="-122"/>
              </a:rPr>
              <a:t>Five number summary</a:t>
            </a:r>
            <a:r>
              <a:rPr lang="en-US" altLang="zh-CN" sz="1800" dirty="0">
                <a:ea typeface="宋体" panose="02010600030101010101" pitchFamily="2" charset="-122"/>
              </a:rPr>
              <a:t>: min, Q</a:t>
            </a:r>
            <a:r>
              <a:rPr lang="en-US" altLang="zh-CN" sz="1800" baseline="-25000" dirty="0">
                <a:ea typeface="宋体" panose="02010600030101010101" pitchFamily="2" charset="-122"/>
              </a:rPr>
              <a:t>1</a:t>
            </a:r>
            <a:r>
              <a:rPr lang="en-US" altLang="zh-CN" sz="1800" dirty="0">
                <a:ea typeface="宋体" panose="02010600030101010101" pitchFamily="2" charset="-122"/>
              </a:rPr>
              <a:t>, M,</a:t>
            </a:r>
            <a:r>
              <a:rPr lang="en-US" altLang="zh-CN" sz="1800" baseline="-25000" dirty="0">
                <a:ea typeface="宋体" panose="02010600030101010101" pitchFamily="2" charset="-122"/>
              </a:rPr>
              <a:t> </a:t>
            </a:r>
            <a:r>
              <a:rPr lang="en-US" altLang="zh-CN" sz="1800" dirty="0">
                <a:ea typeface="宋体" panose="02010600030101010101" pitchFamily="2" charset="-122"/>
              </a:rPr>
              <a:t>Q</a:t>
            </a:r>
            <a:r>
              <a:rPr lang="en-US" altLang="zh-CN" sz="1800" baseline="-25000" dirty="0">
                <a:ea typeface="宋体" panose="02010600030101010101" pitchFamily="2" charset="-122"/>
              </a:rPr>
              <a:t>3</a:t>
            </a:r>
            <a:r>
              <a:rPr lang="en-US" altLang="zh-CN" sz="1800" dirty="0">
                <a:ea typeface="宋体" panose="02010600030101010101" pitchFamily="2" charset="-122"/>
              </a:rPr>
              <a:t>, max</a:t>
            </a:r>
          </a:p>
          <a:p>
            <a:pPr lvl="1" algn="l" rtl="0" eaLnBrk="1" hangingPunct="1">
              <a:lnSpc>
                <a:spcPct val="130000"/>
              </a:lnSpc>
              <a:buSzPct val="80000"/>
            </a:pPr>
            <a:r>
              <a:rPr lang="en-US" altLang="zh-CN" sz="1800" dirty="0">
                <a:solidFill>
                  <a:schemeClr val="hlink"/>
                </a:solidFill>
                <a:ea typeface="宋体" panose="02010600030101010101" pitchFamily="2" charset="-122"/>
              </a:rPr>
              <a:t>Boxplot</a:t>
            </a:r>
            <a:r>
              <a:rPr lang="en-US" altLang="zh-CN" sz="1800" dirty="0">
                <a:ea typeface="宋体" panose="02010600030101010101" pitchFamily="2" charset="-122"/>
              </a:rPr>
              <a:t>: ends of the box are the quartiles, median is marked, whiskers, and plot outlier individually</a:t>
            </a:r>
          </a:p>
          <a:p>
            <a:pPr lvl="1" algn="l" rtl="0" eaLnBrk="1" hangingPunct="1">
              <a:lnSpc>
                <a:spcPct val="130000"/>
              </a:lnSpc>
              <a:buSzPct val="80000"/>
            </a:pPr>
            <a:r>
              <a:rPr lang="en-US" altLang="zh-CN" sz="1800" dirty="0">
                <a:solidFill>
                  <a:schemeClr val="hlink"/>
                </a:solidFill>
                <a:ea typeface="宋体" panose="02010600030101010101" pitchFamily="2" charset="-122"/>
              </a:rPr>
              <a:t>Outlier</a:t>
            </a:r>
            <a:r>
              <a:rPr lang="en-US" altLang="zh-CN" sz="1800" dirty="0">
                <a:ea typeface="宋体" panose="02010600030101010101" pitchFamily="2" charset="-122"/>
              </a:rPr>
              <a:t>: usually, a value higher/lower than 1.5 x IQR</a:t>
            </a:r>
          </a:p>
          <a:p>
            <a:pPr algn="l" rtl="0" eaLnBrk="1" hangingPunct="1">
              <a:lnSpc>
                <a:spcPct val="130000"/>
              </a:lnSpc>
              <a:buSzPct val="80000"/>
            </a:pPr>
            <a:r>
              <a:rPr lang="en-US" altLang="zh-CN" sz="1800" dirty="0">
                <a:ea typeface="宋体" panose="02010600030101010101" pitchFamily="2" charset="-122"/>
              </a:rPr>
              <a:t>Variance and standard deviation (</a:t>
            </a:r>
            <a:r>
              <a:rPr lang="en-US" altLang="zh-CN" sz="1800" i="1" dirty="0">
                <a:ea typeface="宋体" panose="02010600030101010101" pitchFamily="2" charset="-122"/>
              </a:rPr>
              <a:t>sample:</a:t>
            </a:r>
            <a:r>
              <a:rPr lang="en-US" altLang="zh-CN" sz="1800" dirty="0">
                <a:ea typeface="宋体" panose="02010600030101010101" pitchFamily="2" charset="-122"/>
              </a:rPr>
              <a:t> </a:t>
            </a:r>
            <a:r>
              <a:rPr lang="en-US" altLang="zh-CN" sz="1800" i="1" dirty="0">
                <a:ea typeface="宋体" panose="02010600030101010101" pitchFamily="2" charset="-122"/>
              </a:rPr>
              <a:t>s, population: </a:t>
            </a:r>
            <a:r>
              <a:rPr lang="el-GR" altLang="he-IL" sz="1800" i="1" dirty="0"/>
              <a:t>σ</a:t>
            </a:r>
            <a:r>
              <a:rPr lang="en-US" altLang="zh-CN" sz="1800" i="1" dirty="0">
                <a:ea typeface="宋体" panose="02010600030101010101" pitchFamily="2" charset="-122"/>
              </a:rPr>
              <a:t>)</a:t>
            </a:r>
            <a:endParaRPr lang="en-US" altLang="zh-CN" sz="1800" dirty="0">
              <a:ea typeface="宋体" panose="02010600030101010101" pitchFamily="2" charset="-122"/>
            </a:endParaRPr>
          </a:p>
          <a:p>
            <a:pPr lvl="1" algn="l" rtl="0" eaLnBrk="1" hangingPunct="1">
              <a:lnSpc>
                <a:spcPct val="130000"/>
              </a:lnSpc>
              <a:buSzPct val="80000"/>
            </a:pPr>
            <a:r>
              <a:rPr lang="en-US" altLang="zh-CN" sz="1800" dirty="0">
                <a:solidFill>
                  <a:schemeClr val="hlink"/>
                </a:solidFill>
                <a:ea typeface="宋体" panose="02010600030101010101" pitchFamily="2" charset="-122"/>
              </a:rPr>
              <a:t>Variance</a:t>
            </a:r>
            <a:r>
              <a:rPr lang="en-US" altLang="zh-CN" sz="1800" dirty="0">
                <a:ea typeface="宋体" panose="02010600030101010101" pitchFamily="2" charset="-122"/>
              </a:rPr>
              <a:t>: (algebraic, scalable computation)</a:t>
            </a:r>
          </a:p>
          <a:p>
            <a:pPr lvl="1" algn="l" rtl="0" eaLnBrk="1" hangingPunct="1">
              <a:lnSpc>
                <a:spcPct val="130000"/>
              </a:lnSpc>
              <a:buSzPct val="80000"/>
            </a:pPr>
            <a:endParaRPr lang="en-US" altLang="zh-CN" sz="1800" dirty="0">
              <a:ea typeface="宋体" panose="02010600030101010101" pitchFamily="2" charset="-122"/>
            </a:endParaRPr>
          </a:p>
          <a:p>
            <a:pPr lvl="1" algn="l" rtl="0" eaLnBrk="1" hangingPunct="1">
              <a:lnSpc>
                <a:spcPct val="130000"/>
              </a:lnSpc>
              <a:buSzPct val="80000"/>
            </a:pPr>
            <a:endParaRPr lang="en-US" altLang="zh-CN" sz="1800" dirty="0">
              <a:solidFill>
                <a:schemeClr val="hlink"/>
              </a:solidFill>
              <a:ea typeface="宋体" panose="02010600030101010101" pitchFamily="2" charset="-122"/>
            </a:endParaRPr>
          </a:p>
          <a:p>
            <a:pPr lvl="1" algn="l" rtl="0" eaLnBrk="1" hangingPunct="1">
              <a:lnSpc>
                <a:spcPct val="130000"/>
              </a:lnSpc>
              <a:buSzPct val="80000"/>
            </a:pPr>
            <a:r>
              <a:rPr lang="en-US" altLang="zh-CN" sz="1800" dirty="0">
                <a:solidFill>
                  <a:schemeClr val="hlink"/>
                </a:solidFill>
                <a:ea typeface="宋体" panose="02010600030101010101" pitchFamily="2" charset="-122"/>
              </a:rPr>
              <a:t>Standard deviation</a:t>
            </a:r>
            <a:r>
              <a:rPr lang="en-US" altLang="zh-CN" sz="1800" i="1" dirty="0">
                <a:ea typeface="宋体" panose="02010600030101010101" pitchFamily="2" charset="-122"/>
              </a:rPr>
              <a:t> s (or </a:t>
            </a:r>
            <a:r>
              <a:rPr lang="el-GR" altLang="he-IL" sz="1800" i="1" dirty="0"/>
              <a:t>σ</a:t>
            </a:r>
            <a:r>
              <a:rPr lang="en-US" altLang="zh-CN" sz="1800" i="1" dirty="0">
                <a:ea typeface="宋体" panose="02010600030101010101" pitchFamily="2" charset="-122"/>
              </a:rPr>
              <a:t>) </a:t>
            </a:r>
            <a:r>
              <a:rPr lang="en-US" altLang="zh-CN" sz="1800" dirty="0">
                <a:ea typeface="宋体" panose="02010600030101010101" pitchFamily="2" charset="-122"/>
              </a:rPr>
              <a:t>is the square root of variance </a:t>
            </a:r>
            <a:r>
              <a:rPr lang="en-US" altLang="zh-CN" sz="1800" i="1" dirty="0">
                <a:ea typeface="宋体" panose="02010600030101010101" pitchFamily="2" charset="-122"/>
              </a:rPr>
              <a:t>s</a:t>
            </a:r>
            <a:r>
              <a:rPr lang="en-US" altLang="zh-CN" sz="1800" i="1" baseline="30000" dirty="0">
                <a:ea typeface="宋体" panose="02010600030101010101" pitchFamily="2" charset="-122"/>
              </a:rPr>
              <a:t>2 (</a:t>
            </a:r>
            <a:r>
              <a:rPr lang="en-US" altLang="zh-CN" sz="1800" i="1" dirty="0">
                <a:ea typeface="宋体" panose="02010600030101010101" pitchFamily="2" charset="-122"/>
              </a:rPr>
              <a:t>or</a:t>
            </a:r>
            <a:r>
              <a:rPr lang="en-US" altLang="zh-CN" sz="1800" i="1" baseline="30000" dirty="0">
                <a:ea typeface="宋体" panose="02010600030101010101" pitchFamily="2" charset="-122"/>
              </a:rPr>
              <a:t> </a:t>
            </a:r>
            <a:r>
              <a:rPr lang="el-GR" altLang="he-IL" sz="1800" i="1" dirty="0"/>
              <a:t>σ</a:t>
            </a:r>
            <a:r>
              <a:rPr lang="en-US" altLang="zh-CN" sz="1800" i="1" baseline="30000" dirty="0">
                <a:ea typeface="宋体" panose="02010600030101010101" pitchFamily="2" charset="-122"/>
              </a:rPr>
              <a:t>2)</a:t>
            </a:r>
          </a:p>
        </p:txBody>
      </p:sp>
      <p:graphicFrame>
        <p:nvGraphicFramePr>
          <p:cNvPr id="2050" name="Object 1024"/>
          <p:cNvGraphicFramePr>
            <a:graphicFrameLocks noChangeAspect="1"/>
          </p:cNvGraphicFramePr>
          <p:nvPr/>
        </p:nvGraphicFramePr>
        <p:xfrm>
          <a:off x="1905000" y="5018088"/>
          <a:ext cx="4267200" cy="696912"/>
        </p:xfrm>
        <a:graphic>
          <a:graphicData uri="http://schemas.openxmlformats.org/presentationml/2006/ole">
            <mc:AlternateContent xmlns:mc="http://schemas.openxmlformats.org/markup-compatibility/2006">
              <mc:Choice xmlns:v="urn:schemas-microsoft-com:vml" Requires="v">
                <p:oleObj spid="_x0000_s425992" name="Equation" r:id="rId4" imgW="2958840" imgH="431640" progId="Equation.3">
                  <p:embed/>
                </p:oleObj>
              </mc:Choice>
              <mc:Fallback>
                <p:oleObj name="Equation" r:id="rId4" imgW="2958840" imgH="431640" progId="Equation.3">
                  <p:embed/>
                  <p:pic>
                    <p:nvPicPr>
                      <p:cNvPr id="205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5018088"/>
                        <a:ext cx="4267200" cy="696912"/>
                      </a:xfrm>
                      <a:prstGeom prst="rect">
                        <a:avLst/>
                      </a:prstGeom>
                      <a:solidFill>
                        <a:schemeClr val="tx1"/>
                      </a:solidFill>
                      <a:ln>
                        <a:noFill/>
                      </a:ln>
                      <a:effectLst/>
                      <a:extLst/>
                    </p:spPr>
                  </p:pic>
                </p:oleObj>
              </mc:Fallback>
            </mc:AlternateContent>
          </a:graphicData>
        </a:graphic>
      </p:graphicFrame>
      <p:graphicFrame>
        <p:nvGraphicFramePr>
          <p:cNvPr id="2051" name="Object 1025"/>
          <p:cNvGraphicFramePr>
            <a:graphicFrameLocks noGrp="1" noChangeAspect="1"/>
          </p:cNvGraphicFramePr>
          <p:nvPr>
            <p:ph sz="half" idx="2"/>
          </p:nvPr>
        </p:nvGraphicFramePr>
        <p:xfrm>
          <a:off x="6629400" y="5054600"/>
          <a:ext cx="3663950" cy="660400"/>
        </p:xfrm>
        <a:graphic>
          <a:graphicData uri="http://schemas.openxmlformats.org/presentationml/2006/ole">
            <mc:AlternateContent xmlns:mc="http://schemas.openxmlformats.org/markup-compatibility/2006">
              <mc:Choice xmlns:v="urn:schemas-microsoft-com:vml" Requires="v">
                <p:oleObj spid="_x0000_s425993" name="Equation" r:id="rId6" imgW="2234880" imgH="431640" progId="Equation.3">
                  <p:embed/>
                </p:oleObj>
              </mc:Choice>
              <mc:Fallback>
                <p:oleObj name="Equation" r:id="rId6" imgW="2234880" imgH="431640" progId="Equation.3">
                  <p:embed/>
                  <p:pic>
                    <p:nvPicPr>
                      <p:cNvPr id="2051"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5054600"/>
                        <a:ext cx="3663950" cy="660400"/>
                      </a:xfrm>
                      <a:prstGeom prst="rect">
                        <a:avLst/>
                      </a:prstGeom>
                      <a:solidFill>
                        <a:schemeClr val="tx1"/>
                      </a:solidFill>
                      <a:ln>
                        <a:noFill/>
                      </a:ln>
                      <a:effectLst/>
                      <a:extLst/>
                    </p:spPr>
                  </p:pic>
                </p:oleObj>
              </mc:Fallback>
            </mc:AlternateContent>
          </a:graphicData>
        </a:graphic>
      </p:graphicFrame>
    </p:spTree>
    <p:extLst>
      <p:ext uri="{BB962C8B-B14F-4D97-AF65-F5344CB8AC3E}">
        <p14:creationId xmlns:p14="http://schemas.microsoft.com/office/powerpoint/2010/main" val="2369501907"/>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84B266D-A4E4-4E3B-AD09-C16CF373D0A8}" type="datetime4">
              <a:rPr lang="zh-CN" altLang="en-US" sz="1200"/>
              <a:pPr eaLnBrk="1" hangingPunct="1"/>
              <a:t>2019年3月3日星期日</a:t>
            </a:fld>
            <a:endParaRPr lang="en-US" altLang="zh-CN" sz="1200"/>
          </a:p>
        </p:txBody>
      </p:sp>
      <p:sp>
        <p:nvSpPr>
          <p:cNvPr id="26627"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2662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0596153-D695-4DAF-8B12-21628C7B07B3}" type="slidenum">
              <a:rPr lang="zh-CN" altLang="en-US" sz="1200"/>
              <a:pPr eaLnBrk="1" hangingPunct="1"/>
              <a:t>15</a:t>
            </a:fld>
            <a:endParaRPr lang="en-US" altLang="zh-CN" sz="1200"/>
          </a:p>
        </p:txBody>
      </p:sp>
      <p:sp>
        <p:nvSpPr>
          <p:cNvPr id="26629" name="Rectangle 2"/>
          <p:cNvSpPr>
            <a:spLocks noGrp="1" noChangeArrowheads="1"/>
          </p:cNvSpPr>
          <p:nvPr>
            <p:ph type="title"/>
          </p:nvPr>
        </p:nvSpPr>
        <p:spPr>
          <a:xfrm>
            <a:off x="148857" y="381000"/>
            <a:ext cx="11685180" cy="609600"/>
          </a:xfrm>
        </p:spPr>
        <p:txBody>
          <a:bodyPr>
            <a:normAutofit fontScale="90000"/>
          </a:bodyPr>
          <a:lstStyle/>
          <a:p>
            <a:pPr eaLnBrk="1" hangingPunct="1"/>
            <a:r>
              <a:rPr lang="en-US" altLang="zh-CN" dirty="0" smtClean="0">
                <a:ea typeface="宋体" panose="02010600030101010101" pitchFamily="2" charset="-122"/>
              </a:rPr>
              <a:t>Properties of Normal Distribution Curve</a:t>
            </a:r>
          </a:p>
        </p:txBody>
      </p:sp>
      <p:sp>
        <p:nvSpPr>
          <p:cNvPr id="26630" name="Rectangle 3"/>
          <p:cNvSpPr>
            <a:spLocks noGrp="1" noChangeArrowheads="1"/>
          </p:cNvSpPr>
          <p:nvPr>
            <p:ph type="body" sz="half" idx="1"/>
          </p:nvPr>
        </p:nvSpPr>
        <p:spPr>
          <a:xfrm>
            <a:off x="1828800" y="1447800"/>
            <a:ext cx="8686800" cy="2514600"/>
          </a:xfrm>
        </p:spPr>
        <p:txBody>
          <a:bodyPr/>
          <a:lstStyle/>
          <a:p>
            <a:pPr algn="l" rtl="0" eaLnBrk="1" hangingPunct="1"/>
            <a:r>
              <a:rPr lang="en-US" altLang="zh-CN" sz="2400">
                <a:solidFill>
                  <a:schemeClr val="tx2"/>
                </a:solidFill>
                <a:ea typeface="宋体" panose="02010600030101010101" pitchFamily="2" charset="-122"/>
              </a:rPr>
              <a:t>The normal (distribution) curve</a:t>
            </a:r>
          </a:p>
          <a:p>
            <a:pPr lvl="1" algn="l" rtl="0" eaLnBrk="1" hangingPunct="1"/>
            <a:r>
              <a:rPr lang="en-US" altLang="zh-CN">
                <a:solidFill>
                  <a:schemeClr val="tx2"/>
                </a:solidFill>
                <a:ea typeface="宋体" panose="02010600030101010101" pitchFamily="2" charset="-122"/>
              </a:rPr>
              <a:t>From </a:t>
            </a:r>
            <a:r>
              <a:rPr lang="el-GR" altLang="he-IL">
                <a:solidFill>
                  <a:schemeClr val="tx2"/>
                </a:solidFill>
              </a:rPr>
              <a:t>μ</a:t>
            </a:r>
            <a:r>
              <a:rPr lang="en-US" altLang="zh-CN">
                <a:solidFill>
                  <a:schemeClr val="tx2"/>
                </a:solidFill>
                <a:ea typeface="宋体" panose="02010600030101010101" pitchFamily="2" charset="-122"/>
              </a:rPr>
              <a:t>–</a:t>
            </a:r>
            <a:r>
              <a:rPr lang="el-GR" altLang="he-IL">
                <a:solidFill>
                  <a:schemeClr val="tx2"/>
                </a:solidFill>
              </a:rPr>
              <a:t>σ</a:t>
            </a:r>
            <a:r>
              <a:rPr lang="en-US" altLang="zh-CN">
                <a:solidFill>
                  <a:schemeClr val="tx2"/>
                </a:solidFill>
                <a:ea typeface="宋体" panose="02010600030101010101" pitchFamily="2" charset="-122"/>
              </a:rPr>
              <a:t> to </a:t>
            </a:r>
            <a:r>
              <a:rPr lang="el-GR" altLang="he-IL">
                <a:solidFill>
                  <a:schemeClr val="tx2"/>
                </a:solidFill>
              </a:rPr>
              <a:t>μ</a:t>
            </a:r>
            <a:r>
              <a:rPr lang="en-US" altLang="zh-CN">
                <a:solidFill>
                  <a:schemeClr val="tx2"/>
                </a:solidFill>
                <a:ea typeface="宋体" panose="02010600030101010101" pitchFamily="2" charset="-122"/>
              </a:rPr>
              <a:t>+</a:t>
            </a:r>
            <a:r>
              <a:rPr lang="el-GR" altLang="he-IL">
                <a:solidFill>
                  <a:schemeClr val="tx2"/>
                </a:solidFill>
              </a:rPr>
              <a:t>σ</a:t>
            </a:r>
            <a:r>
              <a:rPr lang="en-US" altLang="zh-CN">
                <a:solidFill>
                  <a:schemeClr val="tx2"/>
                </a:solidFill>
                <a:ea typeface="宋体" panose="02010600030101010101" pitchFamily="2" charset="-122"/>
              </a:rPr>
              <a:t>: contains about 68% of the measurements  (</a:t>
            </a:r>
            <a:r>
              <a:rPr lang="el-GR" altLang="he-IL">
                <a:solidFill>
                  <a:schemeClr val="tx2"/>
                </a:solidFill>
              </a:rPr>
              <a:t>μ</a:t>
            </a:r>
            <a:r>
              <a:rPr lang="en-US" altLang="zh-CN">
                <a:solidFill>
                  <a:schemeClr val="tx2"/>
                </a:solidFill>
                <a:ea typeface="宋体" panose="02010600030101010101" pitchFamily="2" charset="-122"/>
              </a:rPr>
              <a:t>: mean, </a:t>
            </a:r>
            <a:r>
              <a:rPr lang="el-GR" altLang="he-IL">
                <a:solidFill>
                  <a:schemeClr val="tx2"/>
                </a:solidFill>
              </a:rPr>
              <a:t>σ</a:t>
            </a:r>
            <a:r>
              <a:rPr lang="en-US" altLang="zh-CN">
                <a:solidFill>
                  <a:schemeClr val="tx2"/>
                </a:solidFill>
                <a:ea typeface="宋体" panose="02010600030101010101" pitchFamily="2" charset="-122"/>
              </a:rPr>
              <a:t>: standard deviation)</a:t>
            </a:r>
          </a:p>
          <a:p>
            <a:pPr lvl="1" algn="l" rtl="0" eaLnBrk="1" hangingPunct="1"/>
            <a:r>
              <a:rPr lang="en-US" altLang="zh-CN">
                <a:solidFill>
                  <a:schemeClr val="tx2"/>
                </a:solidFill>
                <a:ea typeface="宋体" panose="02010600030101010101" pitchFamily="2" charset="-122"/>
              </a:rPr>
              <a:t> From </a:t>
            </a:r>
            <a:r>
              <a:rPr lang="el-GR" altLang="he-IL">
                <a:solidFill>
                  <a:schemeClr val="tx2"/>
                </a:solidFill>
              </a:rPr>
              <a:t>μ</a:t>
            </a:r>
            <a:r>
              <a:rPr lang="en-US" altLang="zh-CN">
                <a:solidFill>
                  <a:schemeClr val="tx2"/>
                </a:solidFill>
                <a:ea typeface="宋体" panose="02010600030101010101" pitchFamily="2" charset="-122"/>
              </a:rPr>
              <a:t>–2</a:t>
            </a:r>
            <a:r>
              <a:rPr lang="el-GR" altLang="he-IL">
                <a:solidFill>
                  <a:schemeClr val="tx2"/>
                </a:solidFill>
              </a:rPr>
              <a:t>σ</a:t>
            </a:r>
            <a:r>
              <a:rPr lang="en-US" altLang="zh-CN">
                <a:solidFill>
                  <a:schemeClr val="tx2"/>
                </a:solidFill>
                <a:ea typeface="宋体" panose="02010600030101010101" pitchFamily="2" charset="-122"/>
              </a:rPr>
              <a:t> to </a:t>
            </a:r>
            <a:r>
              <a:rPr lang="el-GR" altLang="he-IL">
                <a:solidFill>
                  <a:schemeClr val="tx2"/>
                </a:solidFill>
              </a:rPr>
              <a:t>μ</a:t>
            </a:r>
            <a:r>
              <a:rPr lang="en-US" altLang="zh-CN">
                <a:solidFill>
                  <a:schemeClr val="tx2"/>
                </a:solidFill>
                <a:ea typeface="宋体" panose="02010600030101010101" pitchFamily="2" charset="-122"/>
              </a:rPr>
              <a:t>+2</a:t>
            </a:r>
            <a:r>
              <a:rPr lang="el-GR" altLang="he-IL">
                <a:solidFill>
                  <a:schemeClr val="tx2"/>
                </a:solidFill>
              </a:rPr>
              <a:t>σ</a:t>
            </a:r>
            <a:r>
              <a:rPr lang="en-US" altLang="zh-CN">
                <a:solidFill>
                  <a:schemeClr val="tx2"/>
                </a:solidFill>
                <a:ea typeface="宋体" panose="02010600030101010101" pitchFamily="2" charset="-122"/>
              </a:rPr>
              <a:t>: contains about 95% of it</a:t>
            </a:r>
          </a:p>
          <a:p>
            <a:pPr lvl="1" algn="l" rtl="0" eaLnBrk="1" hangingPunct="1"/>
            <a:r>
              <a:rPr lang="en-US" altLang="zh-CN">
                <a:solidFill>
                  <a:schemeClr val="tx2"/>
                </a:solidFill>
                <a:ea typeface="宋体" panose="02010600030101010101" pitchFamily="2" charset="-122"/>
              </a:rPr>
              <a:t>From </a:t>
            </a:r>
            <a:r>
              <a:rPr lang="el-GR" altLang="he-IL">
                <a:solidFill>
                  <a:schemeClr val="tx2"/>
                </a:solidFill>
              </a:rPr>
              <a:t>μ</a:t>
            </a:r>
            <a:r>
              <a:rPr lang="en-US" altLang="zh-CN">
                <a:solidFill>
                  <a:schemeClr val="tx2"/>
                </a:solidFill>
                <a:ea typeface="宋体" panose="02010600030101010101" pitchFamily="2" charset="-122"/>
              </a:rPr>
              <a:t>–3</a:t>
            </a:r>
            <a:r>
              <a:rPr lang="el-GR" altLang="he-IL">
                <a:solidFill>
                  <a:schemeClr val="tx2"/>
                </a:solidFill>
              </a:rPr>
              <a:t>σ</a:t>
            </a:r>
            <a:r>
              <a:rPr lang="en-US" altLang="zh-CN">
                <a:solidFill>
                  <a:schemeClr val="tx2"/>
                </a:solidFill>
                <a:ea typeface="宋体" panose="02010600030101010101" pitchFamily="2" charset="-122"/>
              </a:rPr>
              <a:t> to </a:t>
            </a:r>
            <a:r>
              <a:rPr lang="el-GR" altLang="he-IL">
                <a:solidFill>
                  <a:schemeClr val="tx2"/>
                </a:solidFill>
              </a:rPr>
              <a:t>μ</a:t>
            </a:r>
            <a:r>
              <a:rPr lang="en-US" altLang="zh-CN">
                <a:solidFill>
                  <a:schemeClr val="tx2"/>
                </a:solidFill>
                <a:ea typeface="宋体" panose="02010600030101010101" pitchFamily="2" charset="-122"/>
              </a:rPr>
              <a:t>+3</a:t>
            </a:r>
            <a:r>
              <a:rPr lang="el-GR" altLang="he-IL">
                <a:solidFill>
                  <a:schemeClr val="tx2"/>
                </a:solidFill>
              </a:rPr>
              <a:t>σ</a:t>
            </a:r>
            <a:r>
              <a:rPr lang="en-US" altLang="zh-CN">
                <a:solidFill>
                  <a:schemeClr val="tx2"/>
                </a:solidFill>
                <a:ea typeface="宋体" panose="02010600030101010101" pitchFamily="2" charset="-122"/>
              </a:rPr>
              <a:t>: contains about 99.7% of it</a:t>
            </a:r>
          </a:p>
          <a:p>
            <a:pPr lvl="1" algn="l" rtl="0" eaLnBrk="1" hangingPunct="1"/>
            <a:endParaRPr lang="en-US" altLang="zh-CN">
              <a:solidFill>
                <a:schemeClr val="tx2"/>
              </a:solidFill>
              <a:ea typeface="宋体" panose="02010600030101010101" pitchFamily="2" charset="-122"/>
            </a:endParaRPr>
          </a:p>
          <a:p>
            <a:pPr algn="l" rtl="0" eaLnBrk="1" hangingPunct="1">
              <a:buFont typeface="Wingdings" panose="05000000000000000000" pitchFamily="2" charset="2"/>
              <a:buNone/>
            </a:pPr>
            <a:endParaRPr lang="en-US" altLang="zh-CN" sz="2000">
              <a:solidFill>
                <a:schemeClr val="hlink"/>
              </a:solidFill>
              <a:ea typeface="宋体" panose="02010600030101010101" pitchFamily="2" charset="-122"/>
            </a:endParaRPr>
          </a:p>
          <a:p>
            <a:pPr algn="l" rtl="0" eaLnBrk="1" hangingPunct="1">
              <a:buFont typeface="Wingdings" panose="05000000000000000000" pitchFamily="2" charset="2"/>
              <a:buNone/>
            </a:pPr>
            <a:endParaRPr lang="zh-CN" altLang="en-US" sz="2000">
              <a:ea typeface="宋体" panose="02010600030101010101" pitchFamily="2" charset="-122"/>
            </a:endParaRPr>
          </a:p>
        </p:txBody>
      </p:sp>
      <p:pic>
        <p:nvPicPr>
          <p:cNvPr id="26631" name="Picture 5" descr="normal1-95"/>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648200" y="3810000"/>
            <a:ext cx="2895600" cy="2514600"/>
          </a:xfrm>
          <a:noFill/>
        </p:spPr>
      </p:pic>
      <p:pic>
        <p:nvPicPr>
          <p:cNvPr id="26632" name="Picture 7" descr="normal1-68"/>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524000" y="3886200"/>
            <a:ext cx="2986088" cy="2438400"/>
          </a:xfrm>
          <a:noFill/>
        </p:spPr>
      </p:pic>
      <p:pic>
        <p:nvPicPr>
          <p:cNvPr id="26633" name="Picture 9" descr="normal1-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1914" y="3810000"/>
            <a:ext cx="298608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4521133"/>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0C82F98-B83A-422E-AD22-9218A7EC4A95}" type="datetime4">
              <a:rPr lang="en-US" altLang="he-IL" sz="1200"/>
              <a:pPr eaLnBrk="1" hangingPunct="1"/>
              <a:t>March 3, 2019</a:t>
            </a:fld>
            <a:endParaRPr lang="en-US" altLang="he-IL" sz="1200"/>
          </a:p>
        </p:txBody>
      </p:sp>
      <p:sp>
        <p:nvSpPr>
          <p:cNvPr id="1126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he-IL" sz="1200"/>
              <a:t>Data Mining: Concepts and Techniques</a:t>
            </a:r>
          </a:p>
        </p:txBody>
      </p:sp>
      <p:sp>
        <p:nvSpPr>
          <p:cNvPr id="112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63FAB80-42B3-4D2F-B4BA-D07B31BFB202}" type="slidenum">
              <a:rPr lang="en-US" altLang="he-IL" sz="1200"/>
              <a:pPr eaLnBrk="1" hangingPunct="1"/>
              <a:t>16</a:t>
            </a:fld>
            <a:endParaRPr lang="en-US" altLang="he-IL" sz="1200"/>
          </a:p>
        </p:txBody>
      </p:sp>
      <p:sp>
        <p:nvSpPr>
          <p:cNvPr id="11269" name="Rectangle 2"/>
          <p:cNvSpPr>
            <a:spLocks noGrp="1" noChangeArrowheads="1"/>
          </p:cNvSpPr>
          <p:nvPr>
            <p:ph type="title"/>
          </p:nvPr>
        </p:nvSpPr>
        <p:spPr>
          <a:xfrm>
            <a:off x="2743200" y="457200"/>
            <a:ext cx="6781800" cy="533400"/>
          </a:xfrm>
        </p:spPr>
        <p:txBody>
          <a:bodyPr/>
          <a:lstStyle/>
          <a:p>
            <a:pPr eaLnBrk="1" hangingPunct="1"/>
            <a:r>
              <a:rPr lang="en-US" altLang="he-IL" sz="3200" dirty="0"/>
              <a:t>Major Tasks in Data Preprocessing</a:t>
            </a:r>
          </a:p>
        </p:txBody>
      </p:sp>
      <p:sp>
        <p:nvSpPr>
          <p:cNvPr id="11270" name="Rectangle 3"/>
          <p:cNvSpPr>
            <a:spLocks noGrp="1" noChangeArrowheads="1"/>
          </p:cNvSpPr>
          <p:nvPr>
            <p:ph type="body" idx="1"/>
          </p:nvPr>
        </p:nvSpPr>
        <p:spPr>
          <a:xfrm>
            <a:off x="4038601" y="1129291"/>
            <a:ext cx="8001000" cy="4418280"/>
          </a:xfrm>
        </p:spPr>
        <p:txBody>
          <a:bodyPr>
            <a:normAutofit/>
          </a:bodyPr>
          <a:lstStyle/>
          <a:p>
            <a:pPr algn="l" rtl="0" eaLnBrk="1" hangingPunct="1"/>
            <a:r>
              <a:rPr lang="en-US" altLang="he-IL" sz="2400" b="1" dirty="0">
                <a:solidFill>
                  <a:srgbClr val="FFC000"/>
                </a:solidFill>
              </a:rPr>
              <a:t>Data cleaning</a:t>
            </a:r>
          </a:p>
          <a:p>
            <a:pPr lvl="1" algn="l" rtl="0" eaLnBrk="1" hangingPunct="1"/>
            <a:r>
              <a:rPr lang="en-US" altLang="he-IL" sz="2000" dirty="0"/>
              <a:t>Fill in missing values, smooth noisy data, identify or remove outliers, and resolve </a:t>
            </a:r>
            <a:r>
              <a:rPr lang="en-US" altLang="he-IL" sz="2000" dirty="0" smtClean="0"/>
              <a:t>inconsistencies</a:t>
            </a:r>
            <a:endParaRPr lang="en-US" altLang="he-IL" sz="2000" dirty="0"/>
          </a:p>
        </p:txBody>
      </p:sp>
      <p:pic>
        <p:nvPicPr>
          <p:cNvPr id="2" name="Picture 1"/>
          <p:cNvPicPr>
            <a:picLocks noChangeAspect="1"/>
          </p:cNvPicPr>
          <p:nvPr/>
        </p:nvPicPr>
        <p:blipFill>
          <a:blip r:embed="rId3"/>
          <a:stretch>
            <a:fillRect/>
          </a:stretch>
        </p:blipFill>
        <p:spPr>
          <a:xfrm>
            <a:off x="59205" y="308398"/>
            <a:ext cx="1947229" cy="1267863"/>
          </a:xfrm>
          <a:prstGeom prst="rect">
            <a:avLst/>
          </a:prstGeom>
        </p:spPr>
      </p:pic>
    </p:spTree>
    <p:extLst>
      <p:ext uri="{BB962C8B-B14F-4D97-AF65-F5344CB8AC3E}">
        <p14:creationId xmlns:p14="http://schemas.microsoft.com/office/powerpoint/2010/main" val="710447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0C82F98-B83A-422E-AD22-9218A7EC4A95}" type="datetime4">
              <a:rPr lang="en-US" altLang="he-IL" sz="1200"/>
              <a:pPr eaLnBrk="1" hangingPunct="1"/>
              <a:t>March 3, 2019</a:t>
            </a:fld>
            <a:endParaRPr lang="en-US" altLang="he-IL" sz="1200"/>
          </a:p>
        </p:txBody>
      </p:sp>
      <p:sp>
        <p:nvSpPr>
          <p:cNvPr id="1126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he-IL" sz="1200"/>
              <a:t>Data Mining: Concepts and Techniques</a:t>
            </a:r>
          </a:p>
        </p:txBody>
      </p:sp>
      <p:sp>
        <p:nvSpPr>
          <p:cNvPr id="112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63FAB80-42B3-4D2F-B4BA-D07B31BFB202}" type="slidenum">
              <a:rPr lang="en-US" altLang="he-IL" sz="1200"/>
              <a:pPr eaLnBrk="1" hangingPunct="1"/>
              <a:t>17</a:t>
            </a:fld>
            <a:endParaRPr lang="en-US" altLang="he-IL" sz="1200"/>
          </a:p>
        </p:txBody>
      </p:sp>
      <p:sp>
        <p:nvSpPr>
          <p:cNvPr id="11269" name="Rectangle 2"/>
          <p:cNvSpPr>
            <a:spLocks noGrp="1" noChangeArrowheads="1"/>
          </p:cNvSpPr>
          <p:nvPr>
            <p:ph type="title"/>
          </p:nvPr>
        </p:nvSpPr>
        <p:spPr>
          <a:xfrm>
            <a:off x="2743200" y="457200"/>
            <a:ext cx="6781800" cy="533400"/>
          </a:xfrm>
        </p:spPr>
        <p:txBody>
          <a:bodyPr/>
          <a:lstStyle/>
          <a:p>
            <a:pPr eaLnBrk="1" hangingPunct="1"/>
            <a:r>
              <a:rPr lang="en-US" altLang="he-IL" sz="3200" dirty="0"/>
              <a:t>Major Tasks in Data Preprocessing</a:t>
            </a:r>
          </a:p>
        </p:txBody>
      </p:sp>
      <p:sp>
        <p:nvSpPr>
          <p:cNvPr id="11270" name="Rectangle 3"/>
          <p:cNvSpPr>
            <a:spLocks noGrp="1" noChangeArrowheads="1"/>
          </p:cNvSpPr>
          <p:nvPr>
            <p:ph type="body" idx="1"/>
          </p:nvPr>
        </p:nvSpPr>
        <p:spPr>
          <a:xfrm>
            <a:off x="4038601" y="1129291"/>
            <a:ext cx="8001000" cy="4418280"/>
          </a:xfrm>
        </p:spPr>
        <p:txBody>
          <a:bodyPr>
            <a:normAutofit/>
          </a:bodyPr>
          <a:lstStyle/>
          <a:p>
            <a:pPr algn="l" rtl="0" eaLnBrk="1" hangingPunct="1"/>
            <a:r>
              <a:rPr lang="en-US" altLang="he-IL" sz="2400" dirty="0"/>
              <a:t>Data cleaning</a:t>
            </a:r>
          </a:p>
          <a:p>
            <a:pPr lvl="1" algn="l" rtl="0" eaLnBrk="1" hangingPunct="1"/>
            <a:r>
              <a:rPr lang="en-US" altLang="he-IL" sz="2000" dirty="0"/>
              <a:t>Fill in missing values, smooth noisy data, identify or remove outliers, and resolve inconsistencies</a:t>
            </a:r>
          </a:p>
          <a:p>
            <a:pPr algn="l" rtl="0" eaLnBrk="1" hangingPunct="1"/>
            <a:r>
              <a:rPr lang="en-US" altLang="he-IL" sz="2400" b="1" dirty="0">
                <a:solidFill>
                  <a:srgbClr val="FFC000"/>
                </a:solidFill>
              </a:rPr>
              <a:t>Data integration</a:t>
            </a:r>
          </a:p>
          <a:p>
            <a:pPr lvl="1" algn="l" rtl="0" eaLnBrk="1" hangingPunct="1"/>
            <a:r>
              <a:rPr lang="en-US" altLang="he-IL" sz="2000" dirty="0"/>
              <a:t>Integration of multiple databases, data cubes, or </a:t>
            </a:r>
            <a:r>
              <a:rPr lang="en-US" altLang="he-IL" sz="2000" dirty="0" smtClean="0"/>
              <a:t>files</a:t>
            </a:r>
            <a:endParaRPr lang="en-US" altLang="he-IL" sz="2000" dirty="0"/>
          </a:p>
        </p:txBody>
      </p:sp>
      <p:pic>
        <p:nvPicPr>
          <p:cNvPr id="2" name="Picture 1"/>
          <p:cNvPicPr>
            <a:picLocks noChangeAspect="1"/>
          </p:cNvPicPr>
          <p:nvPr/>
        </p:nvPicPr>
        <p:blipFill>
          <a:blip r:embed="rId3"/>
          <a:stretch>
            <a:fillRect/>
          </a:stretch>
        </p:blipFill>
        <p:spPr>
          <a:xfrm>
            <a:off x="59205" y="308398"/>
            <a:ext cx="1947229" cy="1267863"/>
          </a:xfrm>
          <a:prstGeom prst="rect">
            <a:avLst/>
          </a:prstGeom>
        </p:spPr>
      </p:pic>
      <p:pic>
        <p:nvPicPr>
          <p:cNvPr id="331778" name="Picture 2" descr="Image result for Data integr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022" y="1469881"/>
            <a:ext cx="1947229" cy="126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018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0C82F98-B83A-422E-AD22-9218A7EC4A95}" type="datetime4">
              <a:rPr lang="en-US" altLang="he-IL" sz="1200"/>
              <a:pPr eaLnBrk="1" hangingPunct="1"/>
              <a:t>March 3, 2019</a:t>
            </a:fld>
            <a:endParaRPr lang="en-US" altLang="he-IL" sz="1200"/>
          </a:p>
        </p:txBody>
      </p:sp>
      <p:sp>
        <p:nvSpPr>
          <p:cNvPr id="1126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he-IL" sz="1200"/>
              <a:t>Data Mining: Concepts and Techniques</a:t>
            </a:r>
          </a:p>
        </p:txBody>
      </p:sp>
      <p:sp>
        <p:nvSpPr>
          <p:cNvPr id="112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63FAB80-42B3-4D2F-B4BA-D07B31BFB202}" type="slidenum">
              <a:rPr lang="en-US" altLang="he-IL" sz="1200"/>
              <a:pPr eaLnBrk="1" hangingPunct="1"/>
              <a:t>18</a:t>
            </a:fld>
            <a:endParaRPr lang="en-US" altLang="he-IL" sz="1200"/>
          </a:p>
        </p:txBody>
      </p:sp>
      <p:sp>
        <p:nvSpPr>
          <p:cNvPr id="11269" name="Rectangle 2"/>
          <p:cNvSpPr>
            <a:spLocks noGrp="1" noChangeArrowheads="1"/>
          </p:cNvSpPr>
          <p:nvPr>
            <p:ph type="title"/>
          </p:nvPr>
        </p:nvSpPr>
        <p:spPr>
          <a:xfrm>
            <a:off x="2743200" y="457200"/>
            <a:ext cx="6781800" cy="533400"/>
          </a:xfrm>
        </p:spPr>
        <p:txBody>
          <a:bodyPr/>
          <a:lstStyle/>
          <a:p>
            <a:pPr eaLnBrk="1" hangingPunct="1"/>
            <a:r>
              <a:rPr lang="en-US" altLang="he-IL" sz="3200" dirty="0"/>
              <a:t>Major Tasks in Data Preprocessing</a:t>
            </a:r>
          </a:p>
        </p:txBody>
      </p:sp>
      <p:sp>
        <p:nvSpPr>
          <p:cNvPr id="11270" name="Rectangle 3"/>
          <p:cNvSpPr>
            <a:spLocks noGrp="1" noChangeArrowheads="1"/>
          </p:cNvSpPr>
          <p:nvPr>
            <p:ph type="body" idx="1"/>
          </p:nvPr>
        </p:nvSpPr>
        <p:spPr>
          <a:xfrm>
            <a:off x="4038601" y="1129291"/>
            <a:ext cx="8001000" cy="4418280"/>
          </a:xfrm>
        </p:spPr>
        <p:txBody>
          <a:bodyPr>
            <a:normAutofit/>
          </a:bodyPr>
          <a:lstStyle/>
          <a:p>
            <a:pPr algn="l" rtl="0" eaLnBrk="1" hangingPunct="1"/>
            <a:r>
              <a:rPr lang="en-US" altLang="he-IL" sz="2400" dirty="0"/>
              <a:t>Data cleaning</a:t>
            </a:r>
          </a:p>
          <a:p>
            <a:pPr lvl="1" algn="l" rtl="0" eaLnBrk="1" hangingPunct="1"/>
            <a:r>
              <a:rPr lang="en-US" altLang="he-IL" sz="2000" dirty="0"/>
              <a:t>Fill in missing values, smooth noisy data, identify or remove outliers, and resolve inconsistencies</a:t>
            </a:r>
          </a:p>
          <a:p>
            <a:pPr algn="l" rtl="0" eaLnBrk="1" hangingPunct="1"/>
            <a:r>
              <a:rPr lang="en-US" altLang="he-IL" sz="2400" dirty="0"/>
              <a:t>Data integration</a:t>
            </a:r>
          </a:p>
          <a:p>
            <a:pPr lvl="1" algn="l" rtl="0" eaLnBrk="1" hangingPunct="1"/>
            <a:r>
              <a:rPr lang="en-US" altLang="he-IL" sz="2000" dirty="0"/>
              <a:t>Integration of multiple databases, data cubes, or files</a:t>
            </a:r>
          </a:p>
          <a:p>
            <a:pPr algn="l" rtl="0" eaLnBrk="1" hangingPunct="1"/>
            <a:r>
              <a:rPr lang="en-US" altLang="he-IL" sz="2400" b="1" dirty="0">
                <a:solidFill>
                  <a:srgbClr val="FFC000"/>
                </a:solidFill>
              </a:rPr>
              <a:t>Data transformation</a:t>
            </a:r>
          </a:p>
          <a:p>
            <a:pPr lvl="1" algn="l" rtl="0" eaLnBrk="1" hangingPunct="1"/>
            <a:r>
              <a:rPr lang="en-US" altLang="he-IL" sz="2000" dirty="0"/>
              <a:t>Normalization and </a:t>
            </a:r>
            <a:r>
              <a:rPr lang="en-US" altLang="he-IL" sz="2000" dirty="0" smtClean="0"/>
              <a:t>aggregation</a:t>
            </a:r>
            <a:endParaRPr lang="en-US" altLang="he-IL" sz="2000" dirty="0"/>
          </a:p>
        </p:txBody>
      </p:sp>
      <p:pic>
        <p:nvPicPr>
          <p:cNvPr id="2" name="Picture 1"/>
          <p:cNvPicPr>
            <a:picLocks noChangeAspect="1"/>
          </p:cNvPicPr>
          <p:nvPr/>
        </p:nvPicPr>
        <p:blipFill>
          <a:blip r:embed="rId3"/>
          <a:stretch>
            <a:fillRect/>
          </a:stretch>
        </p:blipFill>
        <p:spPr>
          <a:xfrm>
            <a:off x="59205" y="308398"/>
            <a:ext cx="1947229" cy="1267863"/>
          </a:xfrm>
          <a:prstGeom prst="rect">
            <a:avLst/>
          </a:prstGeom>
        </p:spPr>
      </p:pic>
      <p:pic>
        <p:nvPicPr>
          <p:cNvPr id="331778" name="Picture 2" descr="Image result for Data integr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022" y="1469881"/>
            <a:ext cx="1947229" cy="1267863"/>
          </a:xfrm>
          <a:prstGeom prst="rect">
            <a:avLst/>
          </a:prstGeom>
          <a:noFill/>
          <a:extLst>
            <a:ext uri="{909E8E84-426E-40DD-AFC4-6F175D3DCCD1}">
              <a14:hiddenFill xmlns:a14="http://schemas.microsoft.com/office/drawing/2010/main">
                <a:solidFill>
                  <a:srgbClr val="FFFFFF"/>
                </a:solidFill>
              </a14:hiddenFill>
            </a:ext>
          </a:extLst>
        </p:spPr>
      </p:pic>
      <p:pic>
        <p:nvPicPr>
          <p:cNvPr id="331780" name="Picture 4" descr="Image result for Data transform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323" y="2727282"/>
            <a:ext cx="1926166" cy="141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6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0C82F98-B83A-422E-AD22-9218A7EC4A95}" type="datetime4">
              <a:rPr lang="en-US" altLang="he-IL" sz="1200"/>
              <a:pPr eaLnBrk="1" hangingPunct="1"/>
              <a:t>March 3, 2019</a:t>
            </a:fld>
            <a:endParaRPr lang="en-US" altLang="he-IL" sz="1200"/>
          </a:p>
        </p:txBody>
      </p:sp>
      <p:sp>
        <p:nvSpPr>
          <p:cNvPr id="1126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he-IL" sz="1200"/>
              <a:t>Data Mining: Concepts and Techniques</a:t>
            </a:r>
          </a:p>
        </p:txBody>
      </p:sp>
      <p:sp>
        <p:nvSpPr>
          <p:cNvPr id="112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63FAB80-42B3-4D2F-B4BA-D07B31BFB202}" type="slidenum">
              <a:rPr lang="en-US" altLang="he-IL" sz="1200"/>
              <a:pPr eaLnBrk="1" hangingPunct="1"/>
              <a:t>19</a:t>
            </a:fld>
            <a:endParaRPr lang="en-US" altLang="he-IL" sz="1200"/>
          </a:p>
        </p:txBody>
      </p:sp>
      <p:sp>
        <p:nvSpPr>
          <p:cNvPr id="11269" name="Rectangle 2"/>
          <p:cNvSpPr>
            <a:spLocks noGrp="1" noChangeArrowheads="1"/>
          </p:cNvSpPr>
          <p:nvPr>
            <p:ph type="title"/>
          </p:nvPr>
        </p:nvSpPr>
        <p:spPr>
          <a:xfrm>
            <a:off x="2743200" y="457200"/>
            <a:ext cx="6781800" cy="533400"/>
          </a:xfrm>
        </p:spPr>
        <p:txBody>
          <a:bodyPr/>
          <a:lstStyle/>
          <a:p>
            <a:pPr eaLnBrk="1" hangingPunct="1"/>
            <a:r>
              <a:rPr lang="en-US" altLang="he-IL" sz="3200" dirty="0"/>
              <a:t>Major Tasks in Data Preprocessing</a:t>
            </a:r>
          </a:p>
        </p:txBody>
      </p:sp>
      <p:sp>
        <p:nvSpPr>
          <p:cNvPr id="11270" name="Rectangle 3"/>
          <p:cNvSpPr>
            <a:spLocks noGrp="1" noChangeArrowheads="1"/>
          </p:cNvSpPr>
          <p:nvPr>
            <p:ph type="body" idx="1"/>
          </p:nvPr>
        </p:nvSpPr>
        <p:spPr>
          <a:xfrm>
            <a:off x="4038601" y="1129291"/>
            <a:ext cx="8001000" cy="4418280"/>
          </a:xfrm>
        </p:spPr>
        <p:txBody>
          <a:bodyPr>
            <a:normAutofit/>
          </a:bodyPr>
          <a:lstStyle/>
          <a:p>
            <a:pPr algn="l" rtl="0" eaLnBrk="1" hangingPunct="1"/>
            <a:r>
              <a:rPr lang="en-US" altLang="he-IL" sz="2400" dirty="0"/>
              <a:t>Data cleaning</a:t>
            </a:r>
          </a:p>
          <a:p>
            <a:pPr lvl="1" algn="l" rtl="0" eaLnBrk="1" hangingPunct="1"/>
            <a:r>
              <a:rPr lang="en-US" altLang="he-IL" sz="2000" dirty="0"/>
              <a:t>Fill in missing values, smooth noisy data, identify or remove outliers, and resolve inconsistencies</a:t>
            </a:r>
          </a:p>
          <a:p>
            <a:pPr algn="l" rtl="0" eaLnBrk="1" hangingPunct="1"/>
            <a:r>
              <a:rPr lang="en-US" altLang="he-IL" sz="2400" dirty="0"/>
              <a:t>Data integration</a:t>
            </a:r>
          </a:p>
          <a:p>
            <a:pPr lvl="1" algn="l" rtl="0" eaLnBrk="1" hangingPunct="1"/>
            <a:r>
              <a:rPr lang="en-US" altLang="he-IL" sz="2000" dirty="0"/>
              <a:t>Integration of multiple databases, data cubes, or files</a:t>
            </a:r>
          </a:p>
          <a:p>
            <a:pPr algn="l" rtl="0" eaLnBrk="1" hangingPunct="1"/>
            <a:r>
              <a:rPr lang="en-US" altLang="he-IL" sz="2400" dirty="0"/>
              <a:t>Data transformation</a:t>
            </a:r>
          </a:p>
          <a:p>
            <a:pPr lvl="1" algn="l" rtl="0" eaLnBrk="1" hangingPunct="1"/>
            <a:r>
              <a:rPr lang="en-US" altLang="he-IL" sz="2000" dirty="0"/>
              <a:t>Normalization and aggregation</a:t>
            </a:r>
          </a:p>
          <a:p>
            <a:pPr algn="l" rtl="0" eaLnBrk="1" hangingPunct="1"/>
            <a:r>
              <a:rPr lang="en-US" altLang="he-IL" sz="2400" b="1" dirty="0">
                <a:solidFill>
                  <a:srgbClr val="FFC000"/>
                </a:solidFill>
              </a:rPr>
              <a:t>Data reduction</a:t>
            </a:r>
          </a:p>
          <a:p>
            <a:pPr lvl="1" algn="l" rtl="0" eaLnBrk="1" hangingPunct="1"/>
            <a:r>
              <a:rPr lang="en-US" altLang="he-IL" sz="2000" dirty="0"/>
              <a:t>Obtains reduced representation in volume but produces the same or similar analytical results</a:t>
            </a:r>
          </a:p>
          <a:p>
            <a:pPr algn="l" rtl="0" eaLnBrk="1" hangingPunct="1"/>
            <a:endParaRPr lang="en-US" altLang="he-IL" sz="2000" dirty="0"/>
          </a:p>
        </p:txBody>
      </p:sp>
      <p:pic>
        <p:nvPicPr>
          <p:cNvPr id="2" name="Picture 1"/>
          <p:cNvPicPr>
            <a:picLocks noChangeAspect="1"/>
          </p:cNvPicPr>
          <p:nvPr/>
        </p:nvPicPr>
        <p:blipFill>
          <a:blip r:embed="rId3"/>
          <a:stretch>
            <a:fillRect/>
          </a:stretch>
        </p:blipFill>
        <p:spPr>
          <a:xfrm>
            <a:off x="59205" y="308398"/>
            <a:ext cx="1947229" cy="1267863"/>
          </a:xfrm>
          <a:prstGeom prst="rect">
            <a:avLst/>
          </a:prstGeom>
        </p:spPr>
      </p:pic>
      <p:pic>
        <p:nvPicPr>
          <p:cNvPr id="331778" name="Picture 2" descr="Image result for Data integr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022" y="1469881"/>
            <a:ext cx="1947229" cy="1267863"/>
          </a:xfrm>
          <a:prstGeom prst="rect">
            <a:avLst/>
          </a:prstGeom>
          <a:noFill/>
          <a:extLst>
            <a:ext uri="{909E8E84-426E-40DD-AFC4-6F175D3DCCD1}">
              <a14:hiddenFill xmlns:a14="http://schemas.microsoft.com/office/drawing/2010/main">
                <a:solidFill>
                  <a:srgbClr val="FFFFFF"/>
                </a:solidFill>
              </a14:hiddenFill>
            </a:ext>
          </a:extLst>
        </p:spPr>
      </p:pic>
      <p:pic>
        <p:nvPicPr>
          <p:cNvPr id="331780" name="Picture 4" descr="Image result for Data transform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323" y="2727282"/>
            <a:ext cx="1926166" cy="1418893"/>
          </a:xfrm>
          <a:prstGeom prst="rect">
            <a:avLst/>
          </a:prstGeom>
          <a:noFill/>
          <a:extLst>
            <a:ext uri="{909E8E84-426E-40DD-AFC4-6F175D3DCCD1}">
              <a14:hiddenFill xmlns:a14="http://schemas.microsoft.com/office/drawing/2010/main">
                <a:solidFill>
                  <a:srgbClr val="FFFFFF"/>
                </a:solidFill>
              </a14:hiddenFill>
            </a:ext>
          </a:extLst>
        </p:spPr>
      </p:pic>
      <p:pic>
        <p:nvPicPr>
          <p:cNvPr id="331782" name="Picture 6" descr="Image result for Data reduc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968" y="4091686"/>
            <a:ext cx="2014974" cy="1455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738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he-IL" dirty="0" smtClean="0"/>
              <a:t>כריית מידע</a:t>
            </a:r>
            <a:r>
              <a:rPr lang="en-US" dirty="0" smtClean="0"/>
              <a:t> – </a:t>
            </a:r>
            <a:r>
              <a:rPr lang="he-IL" dirty="0" smtClean="0"/>
              <a:t>שיעור שני</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he-IL" smtClean="0"/>
              <a:t>20595</a:t>
            </a:r>
            <a:endParaRPr lang="en-US" dirty="0"/>
          </a:p>
        </p:txBody>
      </p:sp>
      <p:sp>
        <p:nvSpPr>
          <p:cNvPr id="4" name="Footer Placeholder 3"/>
          <p:cNvSpPr>
            <a:spLocks noGrp="1"/>
          </p:cNvSpPr>
          <p:nvPr>
            <p:ph type="ftr" sz="quarter" idx="11"/>
          </p:nvPr>
        </p:nvSpPr>
        <p:spPr/>
        <p:txBody>
          <a:bodyPr/>
          <a:lstStyle/>
          <a:p>
            <a:endParaRPr lang="he-IL"/>
          </a:p>
        </p:txBody>
      </p:sp>
      <p:pic>
        <p:nvPicPr>
          <p:cNvPr id="1026" name="Picture 2" descr="Image result for Han J., Kamber M. and Pei J., Data Mining: Concepts and Techniques, 3rd Edition, Morgan Kaufmann, 2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25767">
            <a:off x="728781" y="1056516"/>
            <a:ext cx="18859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528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0C82F98-B83A-422E-AD22-9218A7EC4A95}" type="datetime4">
              <a:rPr lang="en-US" altLang="he-IL" sz="1200"/>
              <a:pPr eaLnBrk="1" hangingPunct="1"/>
              <a:t>March 3, 2019</a:t>
            </a:fld>
            <a:endParaRPr lang="en-US" altLang="he-IL" sz="1200"/>
          </a:p>
        </p:txBody>
      </p:sp>
      <p:sp>
        <p:nvSpPr>
          <p:cNvPr id="1126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he-IL" sz="1200"/>
              <a:t>Data Mining: Concepts and Techniques</a:t>
            </a:r>
          </a:p>
        </p:txBody>
      </p:sp>
      <p:sp>
        <p:nvSpPr>
          <p:cNvPr id="112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63FAB80-42B3-4D2F-B4BA-D07B31BFB202}" type="slidenum">
              <a:rPr lang="en-US" altLang="he-IL" sz="1200"/>
              <a:pPr eaLnBrk="1" hangingPunct="1"/>
              <a:t>20</a:t>
            </a:fld>
            <a:endParaRPr lang="en-US" altLang="he-IL" sz="1200" dirty="0"/>
          </a:p>
        </p:txBody>
      </p:sp>
      <p:sp>
        <p:nvSpPr>
          <p:cNvPr id="11269" name="Rectangle 2"/>
          <p:cNvSpPr>
            <a:spLocks noGrp="1" noChangeArrowheads="1"/>
          </p:cNvSpPr>
          <p:nvPr>
            <p:ph type="title"/>
          </p:nvPr>
        </p:nvSpPr>
        <p:spPr>
          <a:xfrm>
            <a:off x="2743200" y="457200"/>
            <a:ext cx="6781800" cy="533400"/>
          </a:xfrm>
        </p:spPr>
        <p:txBody>
          <a:bodyPr/>
          <a:lstStyle/>
          <a:p>
            <a:pPr eaLnBrk="1" hangingPunct="1"/>
            <a:r>
              <a:rPr lang="en-US" altLang="he-IL" sz="3200" dirty="0"/>
              <a:t>Major Tasks in Data Preprocessing</a:t>
            </a:r>
          </a:p>
        </p:txBody>
      </p:sp>
      <p:sp>
        <p:nvSpPr>
          <p:cNvPr id="11270" name="Rectangle 3"/>
          <p:cNvSpPr>
            <a:spLocks noGrp="1" noChangeArrowheads="1"/>
          </p:cNvSpPr>
          <p:nvPr>
            <p:ph type="body" idx="1"/>
          </p:nvPr>
        </p:nvSpPr>
        <p:spPr>
          <a:xfrm>
            <a:off x="4038601" y="1129291"/>
            <a:ext cx="8001000" cy="4418280"/>
          </a:xfrm>
        </p:spPr>
        <p:txBody>
          <a:bodyPr>
            <a:normAutofit lnSpcReduction="10000"/>
          </a:bodyPr>
          <a:lstStyle/>
          <a:p>
            <a:pPr algn="l" rtl="0" eaLnBrk="1" hangingPunct="1"/>
            <a:r>
              <a:rPr lang="en-US" altLang="he-IL" sz="2400" dirty="0"/>
              <a:t>Data cleaning</a:t>
            </a:r>
          </a:p>
          <a:p>
            <a:pPr lvl="1" algn="l" rtl="0" eaLnBrk="1" hangingPunct="1"/>
            <a:r>
              <a:rPr lang="en-US" altLang="he-IL" sz="2000" dirty="0"/>
              <a:t>Fill in missing values, smooth noisy data, identify or remove outliers, and resolve inconsistencies</a:t>
            </a:r>
          </a:p>
          <a:p>
            <a:pPr algn="l" rtl="0" eaLnBrk="1" hangingPunct="1"/>
            <a:r>
              <a:rPr lang="en-US" altLang="he-IL" sz="2400" dirty="0"/>
              <a:t>Data integration</a:t>
            </a:r>
          </a:p>
          <a:p>
            <a:pPr lvl="1" algn="l" rtl="0" eaLnBrk="1" hangingPunct="1"/>
            <a:r>
              <a:rPr lang="en-US" altLang="he-IL" sz="2000" dirty="0"/>
              <a:t>Integration of multiple databases, data cubes, or files</a:t>
            </a:r>
          </a:p>
          <a:p>
            <a:pPr algn="l" rtl="0" eaLnBrk="1" hangingPunct="1"/>
            <a:r>
              <a:rPr lang="en-US" altLang="he-IL" sz="2400" dirty="0"/>
              <a:t>Data transformation</a:t>
            </a:r>
          </a:p>
          <a:p>
            <a:pPr lvl="1" algn="l" rtl="0" eaLnBrk="1" hangingPunct="1"/>
            <a:r>
              <a:rPr lang="en-US" altLang="he-IL" sz="2000" dirty="0"/>
              <a:t>Normalization and aggregation</a:t>
            </a:r>
          </a:p>
          <a:p>
            <a:pPr algn="l" rtl="0" eaLnBrk="1" hangingPunct="1"/>
            <a:r>
              <a:rPr lang="en-US" altLang="he-IL" sz="2400" dirty="0"/>
              <a:t>Data reduction</a:t>
            </a:r>
          </a:p>
          <a:p>
            <a:pPr lvl="1" algn="l" rtl="0" eaLnBrk="1" hangingPunct="1"/>
            <a:r>
              <a:rPr lang="en-US" altLang="he-IL" sz="2000" dirty="0"/>
              <a:t>Obtains reduced representation in volume but produces the same or similar analytical results</a:t>
            </a:r>
          </a:p>
          <a:p>
            <a:pPr algn="l" rtl="0" eaLnBrk="1" hangingPunct="1"/>
            <a:r>
              <a:rPr lang="en-US" altLang="he-IL" sz="2400" b="1" dirty="0">
                <a:solidFill>
                  <a:srgbClr val="FFC000"/>
                </a:solidFill>
              </a:rPr>
              <a:t>Data discretization</a:t>
            </a:r>
          </a:p>
          <a:p>
            <a:pPr lvl="1" algn="l" rtl="0" eaLnBrk="1" hangingPunct="1"/>
            <a:r>
              <a:rPr lang="en-US" altLang="he-IL" sz="2000" dirty="0"/>
              <a:t>Part of data reduction but with particular importance, especially for numerical data</a:t>
            </a:r>
          </a:p>
        </p:txBody>
      </p:sp>
      <p:pic>
        <p:nvPicPr>
          <p:cNvPr id="2" name="Picture 1"/>
          <p:cNvPicPr>
            <a:picLocks noChangeAspect="1"/>
          </p:cNvPicPr>
          <p:nvPr/>
        </p:nvPicPr>
        <p:blipFill>
          <a:blip r:embed="rId3"/>
          <a:stretch>
            <a:fillRect/>
          </a:stretch>
        </p:blipFill>
        <p:spPr>
          <a:xfrm>
            <a:off x="59205" y="308398"/>
            <a:ext cx="1947229" cy="1267863"/>
          </a:xfrm>
          <a:prstGeom prst="rect">
            <a:avLst/>
          </a:prstGeom>
        </p:spPr>
      </p:pic>
      <p:pic>
        <p:nvPicPr>
          <p:cNvPr id="331778" name="Picture 2" descr="Image result for Data integr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022" y="1469881"/>
            <a:ext cx="1947229" cy="1267863"/>
          </a:xfrm>
          <a:prstGeom prst="rect">
            <a:avLst/>
          </a:prstGeom>
          <a:noFill/>
          <a:extLst>
            <a:ext uri="{909E8E84-426E-40DD-AFC4-6F175D3DCCD1}">
              <a14:hiddenFill xmlns:a14="http://schemas.microsoft.com/office/drawing/2010/main">
                <a:solidFill>
                  <a:srgbClr val="FFFFFF"/>
                </a:solidFill>
              </a14:hiddenFill>
            </a:ext>
          </a:extLst>
        </p:spPr>
      </p:pic>
      <p:pic>
        <p:nvPicPr>
          <p:cNvPr id="331780" name="Picture 4" descr="Image result for Data transform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323" y="2727282"/>
            <a:ext cx="1926166" cy="1418893"/>
          </a:xfrm>
          <a:prstGeom prst="rect">
            <a:avLst/>
          </a:prstGeom>
          <a:noFill/>
          <a:extLst>
            <a:ext uri="{909E8E84-426E-40DD-AFC4-6F175D3DCCD1}">
              <a14:hiddenFill xmlns:a14="http://schemas.microsoft.com/office/drawing/2010/main">
                <a:solidFill>
                  <a:srgbClr val="FFFFFF"/>
                </a:solidFill>
              </a14:hiddenFill>
            </a:ext>
          </a:extLst>
        </p:spPr>
      </p:pic>
      <p:pic>
        <p:nvPicPr>
          <p:cNvPr id="331782" name="Picture 6" descr="Image result for Data reduc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968" y="4091686"/>
            <a:ext cx="2014974" cy="14558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a:stretch>
            <a:fillRect/>
          </a:stretch>
        </p:blipFill>
        <p:spPr>
          <a:xfrm>
            <a:off x="1788645" y="5389105"/>
            <a:ext cx="4726455" cy="1584336"/>
          </a:xfrm>
          <a:prstGeom prst="rect">
            <a:avLst/>
          </a:prstGeom>
        </p:spPr>
      </p:pic>
    </p:spTree>
    <p:extLst>
      <p:ext uri="{BB962C8B-B14F-4D97-AF65-F5344CB8AC3E}">
        <p14:creationId xmlns:p14="http://schemas.microsoft.com/office/powerpoint/2010/main" val="524079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12CB56F-5FE5-425D-9B32-B0D3E6AC7504}" type="datetime4">
              <a:rPr lang="en-US" altLang="he-IL" sz="1200"/>
              <a:pPr eaLnBrk="1" hangingPunct="1"/>
              <a:t>March 3, 2019</a:t>
            </a:fld>
            <a:endParaRPr lang="en-US" altLang="he-IL" sz="1200"/>
          </a:p>
        </p:txBody>
      </p:sp>
      <p:sp>
        <p:nvSpPr>
          <p:cNvPr id="1229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he-IL" sz="1200"/>
              <a:t>Data Mining: Concepts and Techniques</a:t>
            </a:r>
          </a:p>
        </p:txBody>
      </p:sp>
      <p:sp>
        <p:nvSpPr>
          <p:cNvPr id="12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F87E641-0B46-4933-AAD9-6446CCC883AF}" type="slidenum">
              <a:rPr lang="en-US" altLang="he-IL" sz="1200"/>
              <a:pPr eaLnBrk="1" hangingPunct="1"/>
              <a:t>21</a:t>
            </a:fld>
            <a:endParaRPr lang="en-US" altLang="he-IL" sz="1200"/>
          </a:p>
        </p:txBody>
      </p:sp>
      <p:sp>
        <p:nvSpPr>
          <p:cNvPr id="12293" name="Rectangle 2"/>
          <p:cNvSpPr>
            <a:spLocks noGrp="1" noChangeArrowheads="1"/>
          </p:cNvSpPr>
          <p:nvPr>
            <p:ph type="title"/>
          </p:nvPr>
        </p:nvSpPr>
        <p:spPr>
          <a:xfrm>
            <a:off x="2874964" y="457200"/>
            <a:ext cx="6269037" cy="609600"/>
          </a:xfrm>
        </p:spPr>
        <p:txBody>
          <a:bodyPr>
            <a:normAutofit fontScale="90000"/>
          </a:bodyPr>
          <a:lstStyle/>
          <a:p>
            <a:pPr eaLnBrk="1" hangingPunct="1"/>
            <a:r>
              <a:rPr lang="en-US" altLang="he-IL" sz="3200" dirty="0"/>
              <a:t>Forms of Data Preprocessing</a:t>
            </a:r>
            <a:r>
              <a:rPr lang="en-US" altLang="he-IL" dirty="0" smtClean="0"/>
              <a:t> </a:t>
            </a:r>
          </a:p>
        </p:txBody>
      </p:sp>
      <p:pic>
        <p:nvPicPr>
          <p:cNvPr id="1229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289843"/>
            <a:ext cx="830580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https://www.europeandataportal.eu/elearning/en/module11/course/en/images/odi-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272127">
            <a:off x="257927" y="4181003"/>
            <a:ext cx="2869685" cy="193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341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he-IL" dirty="0"/>
              <a:t>Data cleaning</a:t>
            </a:r>
            <a:r>
              <a:rPr lang="en-US" altLang="he-IL" dirty="0">
                <a:solidFill>
                  <a:schemeClr val="hlink"/>
                </a:solidFill>
              </a:rPr>
              <a:t/>
            </a:r>
            <a:br>
              <a:rPr lang="en-US" altLang="he-IL" dirty="0">
                <a:solidFill>
                  <a:schemeClr val="hlink"/>
                </a:solidFill>
              </a:rPr>
            </a:br>
            <a:endParaRPr lang="en-US" dirty="0"/>
          </a:p>
        </p:txBody>
      </p:sp>
      <p:sp>
        <p:nvSpPr>
          <p:cNvPr id="6" name="Text Placeholder 5"/>
          <p:cNvSpPr>
            <a:spLocks noGrp="1"/>
          </p:cNvSpPr>
          <p:nvPr>
            <p:ph type="body" sz="half" idx="2"/>
          </p:nvPr>
        </p:nvSpPr>
        <p:spPr/>
        <p:txBody>
          <a:bodyPr/>
          <a:lstStyle/>
          <a:p>
            <a:endParaRPr lang="en-US" dirty="0"/>
          </a:p>
        </p:txBody>
      </p:sp>
      <p:sp>
        <p:nvSpPr>
          <p:cNvPr id="4" name="Footer Placeholder 3"/>
          <p:cNvSpPr>
            <a:spLocks noGrp="1"/>
          </p:cNvSpPr>
          <p:nvPr>
            <p:ph type="ftr" sz="quarter" idx="11"/>
          </p:nvPr>
        </p:nvSpPr>
        <p:spPr/>
        <p:txBody>
          <a:bodyPr/>
          <a:lstStyle/>
          <a:p>
            <a:endParaRPr lang="he-IL"/>
          </a:p>
        </p:txBody>
      </p:sp>
    </p:spTree>
    <p:extLst>
      <p:ext uri="{BB962C8B-B14F-4D97-AF65-F5344CB8AC3E}">
        <p14:creationId xmlns:p14="http://schemas.microsoft.com/office/powerpoint/2010/main" val="1259018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352800" y="304800"/>
            <a:ext cx="6705600" cy="1143000"/>
          </a:xfrm>
          <a:noFill/>
          <a:ln/>
        </p:spPr>
        <p:txBody>
          <a:bodyPr vert="horz" lIns="92075" tIns="46038" rIns="92075" bIns="46038" rtlCol="0" anchor="ctr">
            <a:normAutofit/>
          </a:bodyPr>
          <a:lstStyle/>
          <a:p>
            <a:r>
              <a:rPr lang="en-US" altLang="he-IL" dirty="0">
                <a:solidFill>
                  <a:schemeClr val="tx1"/>
                </a:solidFill>
              </a:rPr>
              <a:t>Data Cleaning</a:t>
            </a:r>
          </a:p>
        </p:txBody>
      </p:sp>
      <p:sp>
        <p:nvSpPr>
          <p:cNvPr id="12291" name="Rectangle 3"/>
          <p:cNvSpPr>
            <a:spLocks noGrp="1" noChangeArrowheads="1"/>
          </p:cNvSpPr>
          <p:nvPr>
            <p:ph type="body" idx="1"/>
          </p:nvPr>
        </p:nvSpPr>
        <p:spPr>
          <a:xfrm>
            <a:off x="2362200" y="1676400"/>
            <a:ext cx="8001000" cy="4800600"/>
          </a:xfrm>
          <a:noFill/>
          <a:ln/>
        </p:spPr>
        <p:txBody>
          <a:bodyPr vert="horz" lIns="92075" tIns="46038" rIns="92075" bIns="46038" rtlCol="0">
            <a:normAutofit/>
          </a:bodyPr>
          <a:lstStyle/>
          <a:p>
            <a:r>
              <a:rPr lang="he-IL" dirty="0"/>
              <a:t>ניקוי הנתונים</a:t>
            </a:r>
          </a:p>
          <a:p>
            <a:r>
              <a:rPr lang="he-IL" dirty="0"/>
              <a:t>	</a:t>
            </a:r>
            <a:r>
              <a:rPr lang="he-IL" dirty="0" smtClean="0"/>
              <a:t>טיפול בערכים </a:t>
            </a:r>
            <a:r>
              <a:rPr lang="he-IL" dirty="0"/>
              <a:t>חסרים</a:t>
            </a:r>
          </a:p>
          <a:p>
            <a:r>
              <a:rPr lang="he-IL" dirty="0"/>
              <a:t>	זיהוי חריגים והחלקת נתונים רועשים</a:t>
            </a:r>
          </a:p>
          <a:p>
            <a:r>
              <a:rPr lang="he-IL" dirty="0"/>
              <a:t>	בדיקת עקביות נתונים והכרעה</a:t>
            </a:r>
          </a:p>
        </p:txBody>
      </p:sp>
      <p:pic>
        <p:nvPicPr>
          <p:cNvPr id="4" name="Picture 3"/>
          <p:cNvPicPr>
            <a:picLocks noChangeAspect="1"/>
          </p:cNvPicPr>
          <p:nvPr/>
        </p:nvPicPr>
        <p:blipFill>
          <a:blip r:embed="rId3"/>
          <a:stretch>
            <a:fillRect/>
          </a:stretch>
        </p:blipFill>
        <p:spPr>
          <a:xfrm>
            <a:off x="414971" y="5437737"/>
            <a:ext cx="1947229" cy="1267863"/>
          </a:xfrm>
          <a:prstGeom prst="rect">
            <a:avLst/>
          </a:prstGeom>
        </p:spPr>
      </p:pic>
    </p:spTree>
    <p:extLst>
      <p:ext uri="{BB962C8B-B14F-4D97-AF65-F5344CB8AC3E}">
        <p14:creationId xmlns:p14="http://schemas.microsoft.com/office/powerpoint/2010/main" val="761220649"/>
      </p:ext>
    </p:extLst>
  </p:cSld>
  <p:clrMapOvr>
    <a:masterClrMapping/>
  </p:clrMapOvr>
  <p:transition>
    <p:checke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0" y="304800"/>
            <a:ext cx="6838950" cy="914400"/>
          </a:xfrm>
        </p:spPr>
        <p:txBody>
          <a:bodyPr>
            <a:normAutofit/>
          </a:bodyPr>
          <a:lstStyle/>
          <a:p>
            <a:pPr algn="ctr"/>
            <a:r>
              <a:rPr lang="he-IL" sz="4800" dirty="0"/>
              <a:t>	טיפול בערכים חסרים</a:t>
            </a:r>
          </a:p>
        </p:txBody>
      </p:sp>
      <p:sp>
        <p:nvSpPr>
          <p:cNvPr id="13315" name="Rectangle 3"/>
          <p:cNvSpPr>
            <a:spLocks noGrp="1" noChangeArrowheads="1"/>
          </p:cNvSpPr>
          <p:nvPr>
            <p:ph type="body" idx="1"/>
          </p:nvPr>
        </p:nvSpPr>
        <p:spPr>
          <a:xfrm>
            <a:off x="2209800" y="1676400"/>
            <a:ext cx="8001000" cy="4953000"/>
          </a:xfrm>
        </p:spPr>
        <p:txBody>
          <a:bodyPr>
            <a:normAutofit/>
          </a:bodyPr>
          <a:lstStyle/>
          <a:p>
            <a:r>
              <a:rPr lang="he-IL" sz="2400" dirty="0"/>
              <a:t>כאמור לא כל הנתונים זמינים תמיד</a:t>
            </a:r>
          </a:p>
          <a:p>
            <a:pPr lvl="1"/>
            <a:r>
              <a:rPr lang="he-IL" sz="2000" dirty="0"/>
              <a:t>ערכים לא הוזנו </a:t>
            </a:r>
          </a:p>
          <a:p>
            <a:pPr lvl="1"/>
            <a:r>
              <a:rPr lang="he-IL" sz="2000" dirty="0"/>
              <a:t>בגלל תקלות בציוד/בתוכנה</a:t>
            </a:r>
          </a:p>
          <a:p>
            <a:pPr lvl="1"/>
            <a:r>
              <a:rPr lang="he-IL" sz="2000" dirty="0"/>
              <a:t>אי התאמה לנתונים אחרים ולכן זיהוי כלא אמינים ומחיקה </a:t>
            </a:r>
          </a:p>
          <a:p>
            <a:pPr lvl="1"/>
            <a:r>
              <a:rPr lang="he-IL" sz="2000" dirty="0"/>
              <a:t>נתונים שהוזנו לא בשל אי הבנה</a:t>
            </a:r>
          </a:p>
          <a:p>
            <a:pPr lvl="1"/>
            <a:r>
              <a:rPr lang="he-IL" sz="2000" dirty="0"/>
              <a:t>נתונים מסוימים עשויים להיראות כלא חשובים בזמן מסויים ולכן בקלות ראש ויתרו עליהם </a:t>
            </a:r>
          </a:p>
          <a:p>
            <a:pPr lvl="1"/>
            <a:r>
              <a:rPr lang="he-IL" sz="2000" dirty="0"/>
              <a:t>נתונים ששונו ולא עודכנו </a:t>
            </a:r>
          </a:p>
          <a:p>
            <a:pPr algn="r">
              <a:lnSpc>
                <a:spcPct val="120000"/>
              </a:lnSpc>
            </a:pPr>
            <a:r>
              <a:rPr lang="he-IL" altLang="he-IL" sz="2400" dirty="0" smtClean="0">
                <a:solidFill>
                  <a:srgbClr val="FFC000"/>
                </a:solidFill>
              </a:rPr>
              <a:t>מה החלופות לפיתרון ?</a:t>
            </a:r>
            <a:endParaRPr lang="en-US" altLang="he-IL" sz="2400" dirty="0">
              <a:solidFill>
                <a:srgbClr val="FFC000"/>
              </a:solidFill>
            </a:endParaRPr>
          </a:p>
        </p:txBody>
      </p:sp>
    </p:spTree>
    <p:extLst>
      <p:ext uri="{BB962C8B-B14F-4D97-AF65-F5344CB8AC3E}">
        <p14:creationId xmlns:p14="http://schemas.microsoft.com/office/powerpoint/2010/main" val="2420735839"/>
      </p:ext>
    </p:extLst>
  </p:cSld>
  <p:clrMapOvr>
    <a:masterClrMapping/>
  </p:clrMapOvr>
  <p:transition>
    <p:checke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0" y="1466850"/>
            <a:ext cx="11982450" cy="4457700"/>
          </a:xfrm>
        </p:spPr>
        <p:txBody>
          <a:bodyPr>
            <a:normAutofit/>
          </a:bodyPr>
          <a:lstStyle/>
          <a:p>
            <a:pPr marL="457200" indent="-457200">
              <a:buFont typeface="+mj-lt"/>
              <a:buAutoNum type="arabicPeriod"/>
            </a:pPr>
            <a:r>
              <a:rPr lang="he-IL" sz="2400" dirty="0">
                <a:solidFill>
                  <a:srgbClr val="FFC000"/>
                </a:solidFill>
              </a:rPr>
              <a:t>התעלמות מהנתונים: </a:t>
            </a:r>
            <a:r>
              <a:rPr lang="he-IL" sz="2400" dirty="0"/>
              <a:t>בדרך כלל נעשה כאשר שדה מזהה מרכזי חסר , אפשרות הסיווג(</a:t>
            </a:r>
            <a:r>
              <a:rPr lang="en-US" altLang="he-IL" sz="2400" dirty="0"/>
              <a:t>classification</a:t>
            </a:r>
            <a:r>
              <a:rPr lang="he-IL" altLang="he-IL" sz="2400" dirty="0"/>
              <a:t>)</a:t>
            </a:r>
            <a:r>
              <a:rPr lang="en-US" altLang="he-IL" sz="2400" dirty="0"/>
              <a:t> </a:t>
            </a:r>
            <a:r>
              <a:rPr lang="he-IL" sz="2400" dirty="0"/>
              <a:t>לא יעילה במקרים מסוימים.</a:t>
            </a:r>
          </a:p>
          <a:p>
            <a:pPr marL="457200" indent="-457200">
              <a:buFont typeface="+mj-lt"/>
              <a:buAutoNum type="arabicPeriod"/>
            </a:pPr>
            <a:r>
              <a:rPr lang="he-IL" sz="2400" dirty="0"/>
              <a:t>מילוי הערך החסר </a:t>
            </a:r>
            <a:r>
              <a:rPr lang="he-IL" sz="2400" dirty="0">
                <a:solidFill>
                  <a:srgbClr val="FFC000"/>
                </a:solidFill>
              </a:rPr>
              <a:t>באופן ידני, </a:t>
            </a:r>
            <a:r>
              <a:rPr lang="he-IL" sz="2400" dirty="0"/>
              <a:t>השלמה בדיעבד: שיטה מייגעת + לא תמיד מעשית</a:t>
            </a:r>
          </a:p>
          <a:p>
            <a:pPr marL="457200" indent="-457200">
              <a:buFont typeface="+mj-lt"/>
              <a:buAutoNum type="arabicPeriod"/>
            </a:pPr>
            <a:r>
              <a:rPr lang="he-IL" sz="2400" dirty="0"/>
              <a:t>שימוש </a:t>
            </a:r>
            <a:r>
              <a:rPr lang="he-IL" sz="2400" dirty="0">
                <a:solidFill>
                  <a:srgbClr val="FFC000"/>
                </a:solidFill>
              </a:rPr>
              <a:t>בקבוע גלובלי </a:t>
            </a:r>
            <a:r>
              <a:rPr lang="he-IL" sz="2400" dirty="0"/>
              <a:t>כדי את הערך החסר: </a:t>
            </a:r>
            <a:r>
              <a:rPr lang="en-US" sz="2400" dirty="0"/>
              <a:t>NULL</a:t>
            </a:r>
            <a:r>
              <a:rPr lang="he-IL" sz="2400" dirty="0"/>
              <a:t>, "</a:t>
            </a:r>
            <a:r>
              <a:rPr lang="en-US" altLang="he-IL" sz="2400" dirty="0"/>
              <a:t>unknown</a:t>
            </a:r>
            <a:r>
              <a:rPr lang="he-IL" sz="2400" dirty="0"/>
              <a:t>", סוג חדש</a:t>
            </a:r>
            <a:r>
              <a:rPr lang="he-IL" sz="2400" dirty="0" smtClean="0"/>
              <a:t>?!</a:t>
            </a:r>
            <a:endParaRPr lang="he-IL" sz="2400" dirty="0"/>
          </a:p>
        </p:txBody>
      </p:sp>
      <p:sp>
        <p:nvSpPr>
          <p:cNvPr id="2" name="Title 1"/>
          <p:cNvSpPr>
            <a:spLocks noGrp="1"/>
          </p:cNvSpPr>
          <p:nvPr>
            <p:ph type="title"/>
          </p:nvPr>
        </p:nvSpPr>
        <p:spPr>
          <a:xfrm>
            <a:off x="1238250" y="519113"/>
            <a:ext cx="10515600" cy="549275"/>
          </a:xfrm>
        </p:spPr>
        <p:txBody>
          <a:bodyPr>
            <a:normAutofit fontScale="90000"/>
          </a:bodyPr>
          <a:lstStyle/>
          <a:p>
            <a:pPr algn="ctr"/>
            <a:r>
              <a:rPr lang="he-IL" dirty="0"/>
              <a:t>	טיפול בערכים חסרים</a:t>
            </a:r>
            <a:br>
              <a:rPr lang="he-IL" dirty="0"/>
            </a:br>
            <a:endParaRPr lang="he-IL" dirty="0"/>
          </a:p>
        </p:txBody>
      </p:sp>
      <p:sp>
        <p:nvSpPr>
          <p:cNvPr id="5" name="Rectangle 2"/>
          <p:cNvSpPr txBox="1">
            <a:spLocks noChangeArrowheads="1"/>
          </p:cNvSpPr>
          <p:nvPr/>
        </p:nvSpPr>
        <p:spPr>
          <a:xfrm>
            <a:off x="3810000" y="304800"/>
            <a:ext cx="6838950" cy="914400"/>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ctr"/>
            <a:endParaRPr lang="he-IL" sz="4800" dirty="0"/>
          </a:p>
        </p:txBody>
      </p:sp>
      <p:pic>
        <p:nvPicPr>
          <p:cNvPr id="251908" name="Picture 4" descr="Image result for null data fun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3525871"/>
            <a:ext cx="3619500" cy="2797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55330"/>
      </p:ext>
    </p:extLst>
  </p:cSld>
  <p:clrMapOvr>
    <a:masterClrMapping/>
  </p:clrMapOvr>
  <p:transition>
    <p:checke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0" y="1466850"/>
            <a:ext cx="11982450" cy="4457700"/>
          </a:xfrm>
        </p:spPr>
        <p:txBody>
          <a:bodyPr>
            <a:normAutofit/>
          </a:bodyPr>
          <a:lstStyle/>
          <a:p>
            <a:pPr marL="457200" indent="-457200">
              <a:buFont typeface="+mj-lt"/>
              <a:buAutoNum type="arabicPeriod"/>
            </a:pPr>
            <a:r>
              <a:rPr lang="he-IL" sz="2400" dirty="0" smtClean="0"/>
              <a:t>השתמש </a:t>
            </a:r>
            <a:r>
              <a:rPr lang="he-IL" sz="2400" dirty="0">
                <a:solidFill>
                  <a:srgbClr val="FFC000"/>
                </a:solidFill>
              </a:rPr>
              <a:t>בתכונה משוערת </a:t>
            </a:r>
            <a:r>
              <a:rPr lang="he-IL" sz="2400" dirty="0"/>
              <a:t>כדי למלא את הערך החסר (למשל במקום הכנסה חודשית חסרה ללקוח להזין הכנסה חודשית ממוצעת של כל הלקוחות)</a:t>
            </a:r>
          </a:p>
          <a:p>
            <a:pPr marL="457200" indent="-457200">
              <a:buFont typeface="+mj-lt"/>
              <a:buAutoNum type="arabicPeriod"/>
            </a:pPr>
            <a:r>
              <a:rPr lang="he-IL" sz="2400" dirty="0"/>
              <a:t>השתמש </a:t>
            </a:r>
            <a:r>
              <a:rPr lang="he-IL" sz="2400" dirty="0">
                <a:solidFill>
                  <a:srgbClr val="FFC000"/>
                </a:solidFill>
              </a:rPr>
              <a:t>בתכונה משוערת </a:t>
            </a:r>
            <a:r>
              <a:rPr lang="he-IL" sz="2400" dirty="0"/>
              <a:t>כדי למלא את הערך החסר </a:t>
            </a:r>
            <a:r>
              <a:rPr lang="he-IL" sz="2400" dirty="0">
                <a:solidFill>
                  <a:srgbClr val="FFC000"/>
                </a:solidFill>
              </a:rPr>
              <a:t>אבל תוך שימת לב למחלקה מסויימת </a:t>
            </a:r>
            <a:r>
              <a:rPr lang="he-IL" sz="2400" dirty="0"/>
              <a:t>שאליה שייכת הרשומה (למשל במקום הכנסה חודשית חסרה ללקוח שהוא עובד עירייה להזין הכנסה חודשית ממוצעת של כל הלקוחות שהם עובדי עריה)</a:t>
            </a:r>
          </a:p>
          <a:p>
            <a:pPr marL="457200" indent="-457200">
              <a:buFont typeface="+mj-lt"/>
              <a:buAutoNum type="arabicPeriod"/>
            </a:pPr>
            <a:r>
              <a:rPr lang="he-IL" sz="2400" dirty="0"/>
              <a:t>להשתמש </a:t>
            </a:r>
            <a:r>
              <a:rPr lang="he-IL" sz="2400" dirty="0">
                <a:solidFill>
                  <a:srgbClr val="FFC000"/>
                </a:solidFill>
              </a:rPr>
              <a:t>בערך הסביר ביותר </a:t>
            </a:r>
            <a:r>
              <a:rPr lang="he-IL" sz="2400" dirty="0"/>
              <a:t>כדי למלא את הערך החסר: שימוש בפרוטוקול/אלגוריתם היסק מבוסס: כגון רגרסיה, נוסחא בייס, עץ </a:t>
            </a:r>
            <a:r>
              <a:rPr lang="he-IL" sz="2400" dirty="0" smtClean="0"/>
              <a:t>החלטה...</a:t>
            </a:r>
            <a:endParaRPr lang="he-IL" sz="2400" dirty="0"/>
          </a:p>
        </p:txBody>
      </p:sp>
      <p:sp>
        <p:nvSpPr>
          <p:cNvPr id="2" name="Title 1"/>
          <p:cNvSpPr>
            <a:spLocks noGrp="1"/>
          </p:cNvSpPr>
          <p:nvPr>
            <p:ph type="title"/>
          </p:nvPr>
        </p:nvSpPr>
        <p:spPr>
          <a:xfrm>
            <a:off x="1238250" y="519113"/>
            <a:ext cx="10515600" cy="549275"/>
          </a:xfrm>
        </p:spPr>
        <p:txBody>
          <a:bodyPr>
            <a:normAutofit fontScale="90000"/>
          </a:bodyPr>
          <a:lstStyle/>
          <a:p>
            <a:pPr algn="ctr"/>
            <a:r>
              <a:rPr lang="he-IL" dirty="0"/>
              <a:t>	טיפול בערכים חסרים</a:t>
            </a:r>
            <a:br>
              <a:rPr lang="he-IL" dirty="0"/>
            </a:br>
            <a:endParaRPr lang="he-IL" dirty="0"/>
          </a:p>
        </p:txBody>
      </p:sp>
      <p:sp>
        <p:nvSpPr>
          <p:cNvPr id="5" name="Rectangle 2"/>
          <p:cNvSpPr txBox="1">
            <a:spLocks noChangeArrowheads="1"/>
          </p:cNvSpPr>
          <p:nvPr/>
        </p:nvSpPr>
        <p:spPr>
          <a:xfrm>
            <a:off x="3810000" y="304800"/>
            <a:ext cx="6838950" cy="914400"/>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ctr"/>
            <a:endParaRPr lang="he-IL" sz="4800" dirty="0"/>
          </a:p>
        </p:txBody>
      </p:sp>
    </p:spTree>
    <p:extLst>
      <p:ext uri="{BB962C8B-B14F-4D97-AF65-F5344CB8AC3E}">
        <p14:creationId xmlns:p14="http://schemas.microsoft.com/office/powerpoint/2010/main" val="4221218486"/>
      </p:ext>
    </p:extLst>
  </p:cSld>
  <p:clrMapOvr>
    <a:masterClrMapping/>
  </p:clrMapOvr>
  <p:transition>
    <p:checke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038350" y="381000"/>
            <a:ext cx="9963150" cy="838200"/>
          </a:xfrm>
        </p:spPr>
        <p:txBody>
          <a:bodyPr>
            <a:normAutofit/>
          </a:bodyPr>
          <a:lstStyle/>
          <a:p>
            <a:r>
              <a:rPr lang="he-IL" dirty="0"/>
              <a:t>זיהוי חריגים והחלקת נתונים רועשים</a:t>
            </a:r>
          </a:p>
        </p:txBody>
      </p:sp>
      <p:sp>
        <p:nvSpPr>
          <p:cNvPr id="15363" name="Rectangle 3"/>
          <p:cNvSpPr>
            <a:spLocks noGrp="1" noChangeArrowheads="1"/>
          </p:cNvSpPr>
          <p:nvPr>
            <p:ph type="body" idx="1"/>
          </p:nvPr>
        </p:nvSpPr>
        <p:spPr>
          <a:xfrm>
            <a:off x="1809750" y="1676400"/>
            <a:ext cx="8401050" cy="4800600"/>
          </a:xfrm>
        </p:spPr>
        <p:txBody>
          <a:bodyPr>
            <a:normAutofit lnSpcReduction="10000"/>
          </a:bodyPr>
          <a:lstStyle/>
          <a:p>
            <a:r>
              <a:rPr lang="he-IL" dirty="0"/>
              <a:t>מהו נתון רועש?</a:t>
            </a:r>
          </a:p>
          <a:p>
            <a:pPr lvl="1"/>
            <a:r>
              <a:rPr lang="he-IL" dirty="0"/>
              <a:t>שגיאות אקראיות עבור משתנים מדידים</a:t>
            </a:r>
          </a:p>
          <a:p>
            <a:pPr lvl="1"/>
            <a:r>
              <a:rPr lang="he-IL" dirty="0"/>
              <a:t>הסיבוס לרעשים יכולים להיות </a:t>
            </a:r>
          </a:p>
          <a:p>
            <a:pPr lvl="1"/>
            <a:r>
              <a:rPr lang="he-IL" dirty="0"/>
              <a:t>חומר לאיסוף נתונים תקולה</a:t>
            </a:r>
          </a:p>
          <a:p>
            <a:pPr lvl="1"/>
            <a:r>
              <a:rPr lang="he-IL" dirty="0"/>
              <a:t>בעיות בהזנת נתונים</a:t>
            </a:r>
          </a:p>
          <a:p>
            <a:pPr lvl="1"/>
            <a:r>
              <a:rPr lang="he-IL" dirty="0"/>
              <a:t>בעיות העברת נתונים</a:t>
            </a:r>
          </a:p>
          <a:p>
            <a:pPr lvl="1"/>
            <a:r>
              <a:rPr lang="he-IL" dirty="0"/>
              <a:t>מגבלה טכנולוגית</a:t>
            </a:r>
          </a:p>
          <a:p>
            <a:pPr lvl="1"/>
            <a:r>
              <a:rPr lang="he-IL" dirty="0"/>
              <a:t>חוסר עקביות בקונווציות (גובה במטרים או בסנטימטרים)</a:t>
            </a:r>
          </a:p>
          <a:p>
            <a:r>
              <a:rPr lang="he-IL" dirty="0"/>
              <a:t>בעיות נתונים המחייבת טיוב נתונים</a:t>
            </a:r>
          </a:p>
          <a:p>
            <a:pPr lvl="1"/>
            <a:r>
              <a:rPr lang="he-IL" dirty="0"/>
              <a:t>רשומות כפולות</a:t>
            </a:r>
          </a:p>
          <a:p>
            <a:pPr lvl="1"/>
            <a:r>
              <a:rPr lang="he-IL" dirty="0"/>
              <a:t>נתונים חלקיים</a:t>
            </a:r>
          </a:p>
          <a:p>
            <a:pPr lvl="1"/>
            <a:r>
              <a:rPr lang="he-IL" dirty="0"/>
              <a:t>נתונים לא עקביים</a:t>
            </a:r>
          </a:p>
        </p:txBody>
      </p:sp>
      <p:pic>
        <p:nvPicPr>
          <p:cNvPr id="4" name="Picture 2" descr="http://1.bp.blogspot.com/_bylIvQjLKTk/SRdeZvctNeI/AAAAAAAAA1c/oR2ujc0h4Bs/s400/Mr_Noisy.jpg"/>
          <p:cNvPicPr>
            <a:picLocks noChangeAspect="1" noChangeArrowheads="1"/>
          </p:cNvPicPr>
          <p:nvPr/>
        </p:nvPicPr>
        <p:blipFill>
          <a:blip r:embed="rId3" cstate="print"/>
          <a:srcRect/>
          <a:stretch>
            <a:fillRect/>
          </a:stretch>
        </p:blipFill>
        <p:spPr bwMode="auto">
          <a:xfrm rot="20239091">
            <a:off x="500063" y="1466850"/>
            <a:ext cx="2305050" cy="2136775"/>
          </a:xfrm>
          <a:prstGeom prst="rect">
            <a:avLst/>
          </a:prstGeom>
          <a:noFill/>
          <a:ln w="9525">
            <a:noFill/>
            <a:miter lim="800000"/>
            <a:headEnd/>
            <a:tailEnd/>
          </a:ln>
        </p:spPr>
      </p:pic>
    </p:spTree>
    <p:extLst>
      <p:ext uri="{BB962C8B-B14F-4D97-AF65-F5344CB8AC3E}">
        <p14:creationId xmlns:p14="http://schemas.microsoft.com/office/powerpoint/2010/main" val="32938170"/>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828800" y="381000"/>
            <a:ext cx="9982200" cy="914400"/>
          </a:xfrm>
        </p:spPr>
        <p:txBody>
          <a:bodyPr>
            <a:normAutofit/>
          </a:bodyPr>
          <a:lstStyle/>
          <a:p>
            <a:r>
              <a:rPr lang="he-IL" dirty="0"/>
              <a:t>זיהוי חריגים והחלקת נתונים רועשים</a:t>
            </a:r>
            <a:endParaRPr lang="en-US" altLang="he-IL" dirty="0">
              <a:solidFill>
                <a:schemeClr val="accent2"/>
              </a:solidFill>
            </a:endParaRPr>
          </a:p>
        </p:txBody>
      </p:sp>
      <p:sp>
        <p:nvSpPr>
          <p:cNvPr id="16387" name="Rectangle 3"/>
          <p:cNvSpPr>
            <a:spLocks noGrp="1" noChangeArrowheads="1"/>
          </p:cNvSpPr>
          <p:nvPr>
            <p:ph type="body" idx="1"/>
          </p:nvPr>
        </p:nvSpPr>
        <p:spPr>
          <a:xfrm>
            <a:off x="1020726" y="1447800"/>
            <a:ext cx="10898372" cy="5029200"/>
          </a:xfrm>
        </p:spPr>
        <p:txBody>
          <a:bodyPr>
            <a:normAutofit/>
          </a:bodyPr>
          <a:lstStyle/>
          <a:p>
            <a:pPr marL="0" indent="0">
              <a:buNone/>
            </a:pPr>
            <a:r>
              <a:rPr lang="he-IL" dirty="0"/>
              <a:t>שיטות לטיפול בנתונים רועשים </a:t>
            </a:r>
            <a:r>
              <a:rPr lang="he-IL" dirty="0" smtClean="0"/>
              <a:t>:</a:t>
            </a:r>
          </a:p>
          <a:p>
            <a:pPr marL="0" indent="0">
              <a:buNone/>
            </a:pPr>
            <a:endParaRPr lang="he-IL" dirty="0"/>
          </a:p>
          <a:p>
            <a:pPr marL="914400" lvl="1" indent="-457200">
              <a:buFont typeface="+mj-lt"/>
              <a:buAutoNum type="arabicPeriod"/>
            </a:pPr>
            <a:r>
              <a:rPr lang="he-IL" dirty="0"/>
              <a:t>מיון הנתונים למחלקות קרבה </a:t>
            </a:r>
          </a:p>
          <a:p>
            <a:pPr lvl="2"/>
            <a:r>
              <a:rPr lang="he-IL" dirty="0" smtClean="0"/>
              <a:t>נירמול נתונים </a:t>
            </a:r>
            <a:r>
              <a:rPr lang="he-IL" dirty="0"/>
              <a:t>במקרה האפשר על ידי קרבה, חציון ואו החלקה חלוקה אחרת לטווחים.</a:t>
            </a:r>
            <a:endParaRPr lang="en-US" dirty="0"/>
          </a:p>
          <a:p>
            <a:pPr marL="914400" lvl="1" indent="-457200">
              <a:buFont typeface="+mj-lt"/>
              <a:buAutoNum type="arabicPeriod"/>
            </a:pPr>
            <a:r>
              <a:rPr lang="he-IL" dirty="0" smtClean="0"/>
              <a:t>דיסקטיזציה </a:t>
            </a:r>
            <a:r>
              <a:rPr lang="he-IL" dirty="0"/>
              <a:t>(</a:t>
            </a:r>
            <a:r>
              <a:rPr lang="en-US" dirty="0"/>
              <a:t>discretization </a:t>
            </a:r>
            <a:r>
              <a:rPr lang="he-IL" dirty="0"/>
              <a:t> </a:t>
            </a:r>
            <a:r>
              <a:rPr lang="he-IL" dirty="0" smtClean="0"/>
              <a:t>)</a:t>
            </a:r>
            <a:endParaRPr lang="en-US" dirty="0" smtClean="0"/>
          </a:p>
          <a:p>
            <a:pPr marL="914400" lvl="1" indent="-457200">
              <a:buFont typeface="+mj-lt"/>
              <a:buAutoNum type="arabicPeriod"/>
            </a:pPr>
            <a:r>
              <a:rPr lang="he-IL" dirty="0" smtClean="0"/>
              <a:t>שימוש בחלוקה לאשכולות (</a:t>
            </a:r>
            <a:r>
              <a:rPr lang="en-US" altLang="he-IL" dirty="0" smtClean="0"/>
              <a:t>Clustering</a:t>
            </a:r>
            <a:r>
              <a:rPr lang="he-IL" altLang="he-IL" dirty="0" smtClean="0"/>
              <a:t> )</a:t>
            </a:r>
            <a:endParaRPr lang="en-US" altLang="he-IL" dirty="0"/>
          </a:p>
          <a:p>
            <a:pPr marL="914400" lvl="1" indent="-457200">
              <a:buFont typeface="+mj-lt"/>
              <a:buAutoNum type="arabicPeriod"/>
            </a:pPr>
            <a:r>
              <a:rPr lang="he-IL" dirty="0" smtClean="0"/>
              <a:t>שיטה חצי אוטומטית: מחשב משולב ופיקוח אנושי </a:t>
            </a:r>
          </a:p>
          <a:p>
            <a:pPr lvl="2"/>
            <a:r>
              <a:rPr lang="he-IL" dirty="0" smtClean="0"/>
              <a:t>לזהות </a:t>
            </a:r>
            <a:r>
              <a:rPr lang="he-IL" dirty="0"/>
              <a:t>ערכים חשודים ובדיקה באופן </a:t>
            </a:r>
            <a:r>
              <a:rPr lang="he-IL" dirty="0" smtClean="0"/>
              <a:t>ידני</a:t>
            </a:r>
            <a:endParaRPr lang="en-US" dirty="0" smtClean="0"/>
          </a:p>
          <a:p>
            <a:pPr marL="914400" lvl="1" indent="-457200">
              <a:buFont typeface="+mj-lt"/>
              <a:buAutoNum type="arabicPeriod"/>
            </a:pPr>
            <a:r>
              <a:rPr lang="he-IL" dirty="0" smtClean="0"/>
              <a:t>רגרסיה</a:t>
            </a:r>
            <a:r>
              <a:rPr lang="he-IL" dirty="0"/>
              <a:t> </a:t>
            </a:r>
            <a:r>
              <a:rPr lang="he-IL" dirty="0" smtClean="0"/>
              <a:t>– </a:t>
            </a:r>
          </a:p>
          <a:p>
            <a:pPr lvl="2"/>
            <a:r>
              <a:rPr lang="he-IL" dirty="0" smtClean="0"/>
              <a:t>החלקת </a:t>
            </a:r>
            <a:r>
              <a:rPr lang="he-IL" dirty="0"/>
              <a:t>חריגים על ידי התאמת הנתונים לתוך פונקציות רגרסיה</a:t>
            </a:r>
          </a:p>
        </p:txBody>
      </p:sp>
    </p:spTree>
    <p:extLst>
      <p:ext uri="{BB962C8B-B14F-4D97-AF65-F5344CB8AC3E}">
        <p14:creationId xmlns:p14="http://schemas.microsoft.com/office/powerpoint/2010/main" val="3108793367"/>
      </p:ext>
    </p:extLst>
  </p:cSld>
  <p:clrMapOvr>
    <a:masterClrMapping/>
  </p:clrMapOvr>
  <p:transition>
    <p:checke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pPr eaLnBrk="1" hangingPunct="1"/>
            <a:r>
              <a:rPr lang="en-US" altLang="zh-CN" sz="3200" dirty="0">
                <a:ea typeface="宋体" panose="02010600030101010101" pitchFamily="2" charset="-122"/>
              </a:rPr>
              <a:t>Data Normalization</a:t>
            </a:r>
          </a:p>
        </p:txBody>
      </p:sp>
      <p:sp>
        <p:nvSpPr>
          <p:cNvPr id="53254" name="Rectangle 3"/>
          <p:cNvSpPr>
            <a:spLocks noGrp="1" noChangeArrowheads="1"/>
          </p:cNvSpPr>
          <p:nvPr>
            <p:ph type="body" idx="1"/>
          </p:nvPr>
        </p:nvSpPr>
        <p:spPr/>
        <p:txBody>
          <a:bodyPr>
            <a:normAutofit/>
          </a:bodyPr>
          <a:lstStyle/>
          <a:p>
            <a:pPr algn="r" rtl="1"/>
            <a:r>
              <a:rPr lang="he-IL" altLang="zh-CN" dirty="0" smtClean="0">
                <a:ea typeface="宋体" panose="02010600030101010101" pitchFamily="2" charset="-122"/>
              </a:rPr>
              <a:t>טווח התכונות (</a:t>
            </a:r>
            <a:r>
              <a:rPr lang="he-IL" altLang="zh-CN" dirty="0" smtClean="0">
                <a:ea typeface="宋体" panose="02010600030101010101" pitchFamily="2" charset="-122"/>
              </a:rPr>
              <a:t>עמודות</a:t>
            </a:r>
            <a:r>
              <a:rPr lang="he-IL" altLang="zh-CN" dirty="0" smtClean="0">
                <a:ea typeface="宋体" panose="02010600030101010101" pitchFamily="2" charset="-122"/>
              </a:rPr>
              <a:t>) יכול להיות מנער של ערכים שונים שאין בהם שוני מהותי.</a:t>
            </a:r>
          </a:p>
          <a:p>
            <a:pPr algn="r" rtl="1"/>
            <a:r>
              <a:rPr lang="he-IL" altLang="zh-CN" dirty="0" smtClean="0">
                <a:ea typeface="宋体" panose="02010600030101010101" pitchFamily="2" charset="-122"/>
              </a:rPr>
              <a:t>תכונות עם ערכים גבוהים יכולים להיות משוכללים לא לפי רמתם (למשל בפרטי עובד משכורת לעומת גיל בשנים)</a:t>
            </a:r>
            <a:endParaRPr lang="he-IL" altLang="zh-CN" dirty="0" smtClean="0">
              <a:ea typeface="宋体" panose="02010600030101010101" pitchFamily="2" charset="-122"/>
            </a:endParaRPr>
          </a:p>
          <a:p>
            <a:pPr marL="0" indent="0" algn="r" rtl="1">
              <a:buNone/>
            </a:pPr>
            <a:r>
              <a:rPr lang="he-IL" altLang="zh-CN" dirty="0" smtClean="0">
                <a:ea typeface="宋体" panose="02010600030101010101" pitchFamily="2" charset="-122"/>
              </a:rPr>
              <a:t>נורמליזציה</a:t>
            </a:r>
          </a:p>
          <a:p>
            <a:pPr algn="r" rtl="1"/>
            <a:r>
              <a:rPr lang="he-IL" altLang="zh-CN" dirty="0" smtClean="0">
                <a:ea typeface="宋体" panose="02010600030101010101" pitchFamily="2" charset="-122"/>
              </a:rPr>
              <a:t>נרמול ושינוי ערכי הנתונים בטווח כגון [0 ... 1], [-1 ... 1] ובכך למנוע את העצמת התכונות עם הטווח גדול כמו 'משכורת' על פני תכונות עם טווח קטן יותר כמו 'גיל'.</a:t>
            </a:r>
            <a:endParaRPr lang="en-US" altLang="zh-CN" dirty="0" smtClean="0">
              <a:ea typeface="宋体" panose="02010600030101010101" pitchFamily="2" charset="-122"/>
            </a:endParaRPr>
          </a:p>
          <a:p>
            <a:pPr algn="l" rtl="0" eaLnBrk="1" hangingPunct="1"/>
            <a:r>
              <a:rPr lang="he-IL" altLang="zh-CN" dirty="0" smtClean="0">
                <a:ea typeface="宋体" panose="02010600030101010101" pitchFamily="2" charset="-122"/>
              </a:rPr>
              <a:t> </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146772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0588" y="0"/>
            <a:ext cx="10515600" cy="969181"/>
          </a:xfrm>
        </p:spPr>
        <p:txBody>
          <a:bodyPr/>
          <a:lstStyle/>
          <a:p>
            <a:pPr algn="r" rtl="1"/>
            <a:r>
              <a:rPr lang="he-IL" dirty="0" smtClean="0"/>
              <a:t>מפגש שני</a:t>
            </a:r>
            <a:endParaRPr lang="en-US" dirty="0"/>
          </a:p>
        </p:txBody>
      </p:sp>
      <p:sp>
        <p:nvSpPr>
          <p:cNvPr id="3" name="Content Placeholder 2"/>
          <p:cNvSpPr>
            <a:spLocks noGrp="1"/>
          </p:cNvSpPr>
          <p:nvPr>
            <p:ph sz="quarter" idx="1"/>
          </p:nvPr>
        </p:nvSpPr>
        <p:spPr>
          <a:xfrm>
            <a:off x="1352012" y="969181"/>
            <a:ext cx="10233800" cy="5724616"/>
          </a:xfrm>
        </p:spPr>
        <p:txBody>
          <a:bodyPr>
            <a:noAutofit/>
          </a:bodyPr>
          <a:lstStyle/>
          <a:p>
            <a:r>
              <a:rPr lang="he-IL" sz="1800" b="1" dirty="0"/>
              <a:t>יחידה 1 - מבוא</a:t>
            </a:r>
          </a:p>
          <a:p>
            <a:r>
              <a:rPr lang="he-IL" sz="1800" b="1" dirty="0"/>
              <a:t>יחידה 2 - תורת המידע</a:t>
            </a:r>
          </a:p>
          <a:p>
            <a:r>
              <a:rPr lang="he-IL" sz="1800" b="1" dirty="0">
                <a:solidFill>
                  <a:srgbClr val="FFC000"/>
                </a:solidFill>
              </a:rPr>
              <a:t>יחידה 3 - הכנת נתונים</a:t>
            </a:r>
          </a:p>
          <a:p>
            <a:r>
              <a:rPr lang="he-IL" sz="1800" b="1" dirty="0">
                <a:solidFill>
                  <a:srgbClr val="FFC000"/>
                </a:solidFill>
              </a:rPr>
              <a:t>יחידה 4 - סיווג וחיזוי</a:t>
            </a:r>
          </a:p>
          <a:p>
            <a:r>
              <a:rPr lang="he-IL" sz="1800" b="1" dirty="0"/>
              <a:t>יחידה 5 - עצי החלטה-חלק א</a:t>
            </a:r>
          </a:p>
          <a:p>
            <a:r>
              <a:rPr lang="he-IL" sz="1800" b="1" dirty="0"/>
              <a:t>יחידה 6 - עצי החלטה-חלק ב</a:t>
            </a:r>
          </a:p>
          <a:p>
            <a:r>
              <a:rPr lang="he-IL" sz="1800" b="1" dirty="0"/>
              <a:t>יחידה 7 - למידה בייסיאנית  ולמידה מבוססת תצפיות</a:t>
            </a:r>
          </a:p>
          <a:p>
            <a:r>
              <a:rPr lang="he-IL" sz="1800" b="1" dirty="0"/>
              <a:t>יחידה 8 - חוקי הקשר-חלק א</a:t>
            </a:r>
          </a:p>
          <a:p>
            <a:r>
              <a:rPr lang="he-IL" sz="1800" b="1" dirty="0"/>
              <a:t>יחידה 9 - חוקי הקשר-חלק ב</a:t>
            </a:r>
          </a:p>
          <a:p>
            <a:r>
              <a:rPr lang="he-IL" sz="1800" b="1" dirty="0"/>
              <a:t>יחידה 10 - ניתוח אשכולות-חלק א</a:t>
            </a:r>
          </a:p>
          <a:p>
            <a:r>
              <a:rPr lang="he-IL" sz="1800" b="1" dirty="0"/>
              <a:t>יחידה 11 - ניתוח אשכולות-חלק ב</a:t>
            </a:r>
          </a:p>
          <a:p>
            <a:r>
              <a:rPr lang="he-IL" sz="1800" b="1" dirty="0"/>
              <a:t>יחידה 12 - רשתות אינפו - עמומות</a:t>
            </a:r>
          </a:p>
          <a:p>
            <a:r>
              <a:rPr lang="he-IL" sz="1800" b="1" dirty="0"/>
              <a:t>יחידה 13 - בחירת מאפיינים</a:t>
            </a:r>
          </a:p>
          <a:p>
            <a:r>
              <a:rPr lang="he-IL" sz="1800" b="1" dirty="0"/>
              <a:t>יחידה 14 - נושאים מתקדמים בכריית מידע</a:t>
            </a:r>
          </a:p>
          <a:p>
            <a:r>
              <a:rPr lang="he-IL" sz="1800" b="1" dirty="0"/>
              <a:t>חזרה</a:t>
            </a:r>
          </a:p>
        </p:txBody>
      </p:sp>
      <p:pic>
        <p:nvPicPr>
          <p:cNvPr id="4" name="Picture 2" descr="Image result for Han J., Kamber M. and Pei J., Data Mining: Concepts and Techniques, 3rd Edition, Morgan Kaufmann, 2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25767">
            <a:off x="728781" y="1056516"/>
            <a:ext cx="1885950"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Left Brace 6"/>
          <p:cNvSpPr/>
          <p:nvPr/>
        </p:nvSpPr>
        <p:spPr>
          <a:xfrm>
            <a:off x="8201463" y="1641815"/>
            <a:ext cx="829994" cy="834098"/>
          </a:xfrm>
          <a:prstGeom prst="leftBrace">
            <a:avLst/>
          </a:prstGeom>
          <a:noFill/>
          <a:ln w="53975">
            <a:solidFill>
              <a:srgbClr val="FFC000"/>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6" name="Rectangle 5"/>
          <p:cNvSpPr/>
          <p:nvPr/>
        </p:nvSpPr>
        <p:spPr>
          <a:xfrm>
            <a:off x="6628473" y="1868284"/>
            <a:ext cx="1236236" cy="369332"/>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he-IL" b="0" i="0" dirty="0" smtClean="0">
                <a:solidFill>
                  <a:srgbClr val="000000"/>
                </a:solidFill>
                <a:effectLst/>
                <a:latin typeface="Arial" panose="020B0604020202020204" pitchFamily="34" charset="0"/>
              </a:rPr>
              <a:t>18/04/2017</a:t>
            </a:r>
            <a:endParaRPr lang="he-IL" dirty="0"/>
          </a:p>
        </p:txBody>
      </p:sp>
    </p:spTree>
    <p:extLst>
      <p:ext uri="{BB962C8B-B14F-4D97-AF65-F5344CB8AC3E}">
        <p14:creationId xmlns:p14="http://schemas.microsoft.com/office/powerpoint/2010/main" val="3982413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דרכים לבצע נורמליזציה</a:t>
            </a:r>
            <a:endParaRPr lang="en-US" dirty="0"/>
          </a:p>
        </p:txBody>
      </p:sp>
      <p:sp>
        <p:nvSpPr>
          <p:cNvPr id="3" name="Content Placeholder 2"/>
          <p:cNvSpPr>
            <a:spLocks noGrp="1"/>
          </p:cNvSpPr>
          <p:nvPr>
            <p:ph idx="1"/>
          </p:nvPr>
        </p:nvSpPr>
        <p:spPr/>
        <p:txBody>
          <a:bodyPr/>
          <a:lstStyle/>
          <a:p>
            <a:pPr algn="r" rtl="1"/>
            <a:r>
              <a:rPr lang="he-IL" dirty="0" smtClean="0"/>
              <a:t>נורמליזציה: המרה לטווח קטן וסדור – </a:t>
            </a:r>
          </a:p>
          <a:p>
            <a:pPr algn="r" rtl="1"/>
            <a:endParaRPr lang="he-IL" dirty="0" smtClean="0"/>
          </a:p>
          <a:p>
            <a:pPr lvl="1" algn="r" rtl="1"/>
            <a:r>
              <a:rPr lang="he-IL" dirty="0" smtClean="0"/>
              <a:t>נורמליזציה מקסימלית</a:t>
            </a:r>
          </a:p>
          <a:p>
            <a:pPr lvl="1" algn="r" rtl="1"/>
            <a:r>
              <a:rPr lang="he-IL" dirty="0" smtClean="0"/>
              <a:t>ציון תקן (</a:t>
            </a:r>
            <a:r>
              <a:rPr lang="en-US" dirty="0" smtClean="0"/>
              <a:t>z-score</a:t>
            </a:r>
            <a:r>
              <a:rPr lang="he-IL" dirty="0" smtClean="0"/>
              <a:t> )</a:t>
            </a:r>
          </a:p>
          <a:p>
            <a:pPr lvl="1" algn="r" rtl="1"/>
            <a:r>
              <a:rPr lang="he-IL" dirty="0" smtClean="0"/>
              <a:t>נורמליזציה על ידי שינוי גודל עשרוני (</a:t>
            </a:r>
            <a:r>
              <a:rPr lang="en-US" dirty="0" smtClean="0"/>
              <a:t>decimal scaling</a:t>
            </a:r>
            <a:r>
              <a:rPr lang="he-IL" dirty="0"/>
              <a:t> </a:t>
            </a:r>
            <a:r>
              <a:rPr lang="he-IL" dirty="0" smtClean="0"/>
              <a:t>)</a:t>
            </a:r>
          </a:p>
          <a:p>
            <a:pPr lvl="1" algn="r" rtl="1"/>
            <a:endParaRPr lang="he-IL" dirty="0"/>
          </a:p>
          <a:p>
            <a:pPr lvl="1" algn="r" rtl="1"/>
            <a:endParaRPr lang="he-IL" dirty="0" smtClean="0"/>
          </a:p>
          <a:p>
            <a:pPr algn="r" rtl="1"/>
            <a:r>
              <a:rPr lang="he-IL" dirty="0" smtClean="0"/>
              <a:t>יש כמובן אסטרטגיות נוספות....</a:t>
            </a:r>
            <a:endParaRPr lang="en-US" dirty="0"/>
          </a:p>
        </p:txBody>
      </p:sp>
    </p:spTree>
    <p:extLst>
      <p:ext uri="{BB962C8B-B14F-4D97-AF65-F5344CB8AC3E}">
        <p14:creationId xmlns:p14="http://schemas.microsoft.com/office/powerpoint/2010/main" val="2905616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228600"/>
            <a:ext cx="9897140" cy="762000"/>
          </a:xfrm>
        </p:spPr>
        <p:txBody>
          <a:bodyPr>
            <a:normAutofit fontScale="90000"/>
          </a:bodyPr>
          <a:lstStyle/>
          <a:p>
            <a:r>
              <a:rPr lang="en-US" altLang="he-IL" dirty="0">
                <a:solidFill>
                  <a:schemeClr val="tx1"/>
                </a:solidFill>
              </a:rPr>
              <a:t>Data Transformation: Normalization</a:t>
            </a:r>
          </a:p>
        </p:txBody>
      </p:sp>
      <p:sp>
        <p:nvSpPr>
          <p:cNvPr id="25603" name="Rectangle 3"/>
          <p:cNvSpPr>
            <a:spLocks noGrp="1" noChangeArrowheads="1"/>
          </p:cNvSpPr>
          <p:nvPr>
            <p:ph type="body" idx="1"/>
          </p:nvPr>
        </p:nvSpPr>
        <p:spPr>
          <a:xfrm>
            <a:off x="850605" y="1981200"/>
            <a:ext cx="9512595" cy="4495800"/>
          </a:xfrm>
        </p:spPr>
        <p:txBody>
          <a:bodyPr/>
          <a:lstStyle/>
          <a:p>
            <a:pPr algn="l" rtl="0"/>
            <a:r>
              <a:rPr lang="en-US" altLang="he-IL" dirty="0">
                <a:solidFill>
                  <a:schemeClr val="accent2"/>
                </a:solidFill>
              </a:rPr>
              <a:t>min-max normalization</a:t>
            </a:r>
          </a:p>
          <a:p>
            <a:pPr lvl="1" algn="l" rtl="0"/>
            <a:endParaRPr lang="en-US" altLang="he-IL" dirty="0"/>
          </a:p>
          <a:p>
            <a:pPr lvl="1" algn="l" rtl="0"/>
            <a:endParaRPr lang="en-US" altLang="he-IL" dirty="0"/>
          </a:p>
          <a:p>
            <a:pPr algn="l" rtl="0"/>
            <a:r>
              <a:rPr lang="en-US" altLang="he-IL" dirty="0">
                <a:solidFill>
                  <a:schemeClr val="accent2"/>
                </a:solidFill>
              </a:rPr>
              <a:t>z-score normalization</a:t>
            </a:r>
          </a:p>
          <a:p>
            <a:pPr lvl="1" algn="l" rtl="0"/>
            <a:endParaRPr lang="en-US" altLang="he-IL" dirty="0">
              <a:solidFill>
                <a:schemeClr val="accent2"/>
              </a:solidFill>
            </a:endParaRPr>
          </a:p>
          <a:p>
            <a:pPr lvl="1" algn="l" rtl="0"/>
            <a:endParaRPr lang="en-US" altLang="he-IL" dirty="0"/>
          </a:p>
          <a:p>
            <a:pPr algn="l" rtl="0"/>
            <a:r>
              <a:rPr lang="en-US" altLang="he-IL" dirty="0">
                <a:solidFill>
                  <a:schemeClr val="accent2"/>
                </a:solidFill>
              </a:rPr>
              <a:t>normalization by decimal scaling</a:t>
            </a:r>
          </a:p>
          <a:p>
            <a:pPr lvl="1" algn="l" rtl="0"/>
            <a:endParaRPr lang="en-US" altLang="he-IL" dirty="0"/>
          </a:p>
          <a:p>
            <a:pPr lvl="1" algn="l" rtl="0">
              <a:buFontTx/>
              <a:buNone/>
            </a:pPr>
            <a:endParaRPr lang="en-US" altLang="he-IL" dirty="0"/>
          </a:p>
        </p:txBody>
      </p:sp>
      <p:graphicFrame>
        <p:nvGraphicFramePr>
          <p:cNvPr id="25604" name="Object 4"/>
          <p:cNvGraphicFramePr>
            <a:graphicFrameLocks noChangeAspect="1"/>
          </p:cNvGraphicFramePr>
          <p:nvPr>
            <p:extLst>
              <p:ext uri="{D42A27DB-BD31-4B8C-83A1-F6EECF244321}">
                <p14:modId xmlns:p14="http://schemas.microsoft.com/office/powerpoint/2010/main" val="1792665970"/>
              </p:ext>
            </p:extLst>
          </p:nvPr>
        </p:nvGraphicFramePr>
        <p:xfrm>
          <a:off x="2743200" y="2514601"/>
          <a:ext cx="7321550" cy="873125"/>
        </p:xfrm>
        <a:graphic>
          <a:graphicData uri="http://schemas.openxmlformats.org/presentationml/2006/ole">
            <mc:AlternateContent xmlns:mc="http://schemas.openxmlformats.org/markup-compatibility/2006">
              <mc:Choice xmlns:v="urn:schemas-microsoft-com:vml" Requires="v">
                <p:oleObj spid="_x0000_s409652" name="Equation" r:id="rId3" imgW="3340080" imgH="393480" progId="Equation.3">
                  <p:embed/>
                </p:oleObj>
              </mc:Choice>
              <mc:Fallback>
                <p:oleObj name="Equation" r:id="rId3" imgW="3340080" imgH="393480" progId="Equation.3">
                  <p:embed/>
                  <p:pic>
                    <p:nvPicPr>
                      <p:cNvPr id="256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14601"/>
                        <a:ext cx="7321550" cy="873125"/>
                      </a:xfrm>
                      <a:prstGeom prst="rect">
                        <a:avLst/>
                      </a:prstGeom>
                      <a:solidFill>
                        <a:srgbClr val="FFC000"/>
                      </a:solidFill>
                      <a:ln>
                        <a:noFill/>
                      </a:ln>
                      <a:effectLst/>
                      <a:extLst/>
                    </p:spPr>
                  </p:pic>
                </p:oleObj>
              </mc:Fallback>
            </mc:AlternateContent>
          </a:graphicData>
        </a:graphic>
      </p:graphicFrame>
      <p:graphicFrame>
        <p:nvGraphicFramePr>
          <p:cNvPr id="25605" name="Object 5"/>
          <p:cNvGraphicFramePr>
            <a:graphicFrameLocks noChangeAspect="1"/>
          </p:cNvGraphicFramePr>
          <p:nvPr>
            <p:extLst>
              <p:ext uri="{D42A27DB-BD31-4B8C-83A1-F6EECF244321}">
                <p14:modId xmlns:p14="http://schemas.microsoft.com/office/powerpoint/2010/main" val="270323515"/>
              </p:ext>
            </p:extLst>
          </p:nvPr>
        </p:nvGraphicFramePr>
        <p:xfrm>
          <a:off x="4191000" y="3810000"/>
          <a:ext cx="3048000" cy="939800"/>
        </p:xfrm>
        <a:graphic>
          <a:graphicData uri="http://schemas.openxmlformats.org/presentationml/2006/ole">
            <mc:AlternateContent xmlns:mc="http://schemas.openxmlformats.org/markup-compatibility/2006">
              <mc:Choice xmlns:v="urn:schemas-microsoft-com:vml" Requires="v">
                <p:oleObj spid="_x0000_s409653" name="Equation" r:id="rId5" imgW="1028520" imgH="419040" progId="Equation.3">
                  <p:embed/>
                </p:oleObj>
              </mc:Choice>
              <mc:Fallback>
                <p:oleObj name="Equation" r:id="rId5" imgW="1028520" imgH="419040" progId="Equation.3">
                  <p:embed/>
                  <p:pic>
                    <p:nvPicPr>
                      <p:cNvPr id="2560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3810000"/>
                        <a:ext cx="3048000" cy="939800"/>
                      </a:xfrm>
                      <a:prstGeom prst="rect">
                        <a:avLst/>
                      </a:prstGeom>
                      <a:solidFill>
                        <a:srgbClr val="FFC000"/>
                      </a:solidFill>
                      <a:ln>
                        <a:noFill/>
                      </a:ln>
                      <a:effectLst/>
                      <a:extLst/>
                    </p:spPr>
                  </p:pic>
                </p:oleObj>
              </mc:Fallback>
            </mc:AlternateContent>
          </a:graphicData>
        </a:graphic>
      </p:graphicFrame>
      <p:graphicFrame>
        <p:nvGraphicFramePr>
          <p:cNvPr id="25606" name="Object 6"/>
          <p:cNvGraphicFramePr>
            <a:graphicFrameLocks noChangeAspect="1"/>
          </p:cNvGraphicFramePr>
          <p:nvPr>
            <p:extLst>
              <p:ext uri="{D42A27DB-BD31-4B8C-83A1-F6EECF244321}">
                <p14:modId xmlns:p14="http://schemas.microsoft.com/office/powerpoint/2010/main" val="3638739800"/>
              </p:ext>
            </p:extLst>
          </p:nvPr>
        </p:nvGraphicFramePr>
        <p:xfrm>
          <a:off x="2743200" y="5257801"/>
          <a:ext cx="1066800" cy="847725"/>
        </p:xfrm>
        <a:graphic>
          <a:graphicData uri="http://schemas.openxmlformats.org/presentationml/2006/ole">
            <mc:AlternateContent xmlns:mc="http://schemas.openxmlformats.org/markup-compatibility/2006">
              <mc:Choice xmlns:v="urn:schemas-microsoft-com:vml" Requires="v">
                <p:oleObj spid="_x0000_s409654" name="Equation" r:id="rId7" imgW="495000" imgH="393480" progId="Equation.3">
                  <p:embed/>
                </p:oleObj>
              </mc:Choice>
              <mc:Fallback>
                <p:oleObj name="Equation" r:id="rId7" imgW="495000" imgH="393480" progId="Equation.3">
                  <p:embed/>
                  <p:pic>
                    <p:nvPicPr>
                      <p:cNvPr id="2560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5257801"/>
                        <a:ext cx="1066800" cy="847725"/>
                      </a:xfrm>
                      <a:prstGeom prst="rect">
                        <a:avLst/>
                      </a:prstGeom>
                      <a:solidFill>
                        <a:srgbClr val="FFC000"/>
                      </a:solidFill>
                      <a:ln>
                        <a:noFill/>
                      </a:ln>
                      <a:effectLst/>
                      <a:extLst/>
                    </p:spPr>
                  </p:pic>
                </p:oleObj>
              </mc:Fallback>
            </mc:AlternateContent>
          </a:graphicData>
        </a:graphic>
      </p:graphicFrame>
      <p:graphicFrame>
        <p:nvGraphicFramePr>
          <p:cNvPr id="25607" name="Object 7"/>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spid="_x0000_s409655" name="Equation" r:id="rId9" imgW="114120" imgH="215640" progId="Equation.3">
                  <p:embed/>
                </p:oleObj>
              </mc:Choice>
              <mc:Fallback>
                <p:oleObj name="Equation" r:id="rId9" imgW="114120" imgH="215640" progId="Equation.3">
                  <p:embed/>
                  <p:pic>
                    <p:nvPicPr>
                      <p:cNvPr id="2560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Text Box 8"/>
          <p:cNvSpPr txBox="1">
            <a:spLocks noChangeArrowheads="1"/>
          </p:cNvSpPr>
          <p:nvPr/>
        </p:nvSpPr>
        <p:spPr bwMode="auto">
          <a:xfrm>
            <a:off x="3962401" y="5562601"/>
            <a:ext cx="6126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hangingPunct="0"/>
            <a:r>
              <a:rPr lang="en-US" altLang="he-IL" sz="2000" dirty="0"/>
              <a:t>Where </a:t>
            </a:r>
            <a:r>
              <a:rPr lang="en-US" altLang="he-IL" sz="2000" i="1" dirty="0"/>
              <a:t>j</a:t>
            </a:r>
            <a:r>
              <a:rPr lang="en-US" altLang="he-IL" sz="2000" dirty="0"/>
              <a:t> is the smallest integer such that Max(|     |)&lt;1</a:t>
            </a:r>
            <a:endParaRPr lang="en-US" altLang="he-IL" dirty="0"/>
          </a:p>
        </p:txBody>
      </p:sp>
      <p:graphicFrame>
        <p:nvGraphicFramePr>
          <p:cNvPr id="25609" name="Object 9"/>
          <p:cNvGraphicFramePr>
            <a:graphicFrameLocks noChangeAspect="1"/>
          </p:cNvGraphicFramePr>
          <p:nvPr>
            <p:extLst>
              <p:ext uri="{D42A27DB-BD31-4B8C-83A1-F6EECF244321}">
                <p14:modId xmlns:p14="http://schemas.microsoft.com/office/powerpoint/2010/main" val="766005174"/>
              </p:ext>
            </p:extLst>
          </p:nvPr>
        </p:nvGraphicFramePr>
        <p:xfrm>
          <a:off x="8816164" y="5570539"/>
          <a:ext cx="320675" cy="404813"/>
        </p:xfrm>
        <a:graphic>
          <a:graphicData uri="http://schemas.openxmlformats.org/presentationml/2006/ole">
            <mc:AlternateContent xmlns:mc="http://schemas.openxmlformats.org/markup-compatibility/2006">
              <mc:Choice xmlns:v="urn:schemas-microsoft-com:vml" Requires="v">
                <p:oleObj spid="_x0000_s409656" name="Equation" r:id="rId11" imgW="139680" imgH="177480" progId="Equation.3">
                  <p:embed/>
                </p:oleObj>
              </mc:Choice>
              <mc:Fallback>
                <p:oleObj name="Equation" r:id="rId11" imgW="139680" imgH="177480" progId="Equation.3">
                  <p:embed/>
                  <p:pic>
                    <p:nvPicPr>
                      <p:cNvPr id="25609"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16164" y="5570539"/>
                        <a:ext cx="320675" cy="404813"/>
                      </a:xfrm>
                      <a:prstGeom prst="rect">
                        <a:avLst/>
                      </a:prstGeom>
                      <a:noFill/>
                      <a:ln>
                        <a:noFill/>
                      </a:ln>
                      <a:effectLst/>
                      <a:extLst/>
                    </p:spPr>
                  </p:pic>
                </p:oleObj>
              </mc:Fallback>
            </mc:AlternateContent>
          </a:graphicData>
        </a:graphic>
      </p:graphicFrame>
      <p:sp>
        <p:nvSpPr>
          <p:cNvPr id="25610" name="Text Box 10"/>
          <p:cNvSpPr txBox="1">
            <a:spLocks noChangeArrowheads="1"/>
          </p:cNvSpPr>
          <p:nvPr/>
        </p:nvSpPr>
        <p:spPr bwMode="auto">
          <a:xfrm>
            <a:off x="2620664" y="1143001"/>
            <a:ext cx="76028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rtl="0"/>
            <a:r>
              <a:rPr lang="en-US" altLang="he-IL"/>
              <a:t>Particularly useful for classification (NNs, distance measurements,</a:t>
            </a:r>
          </a:p>
          <a:p>
            <a:pPr algn="l" rtl="0"/>
            <a:r>
              <a:rPr lang="en-US" altLang="he-IL"/>
              <a:t>nn classification, etc)</a:t>
            </a:r>
          </a:p>
        </p:txBody>
      </p:sp>
    </p:spTree>
    <p:extLst>
      <p:ext uri="{BB962C8B-B14F-4D97-AF65-F5344CB8AC3E}">
        <p14:creationId xmlns:p14="http://schemas.microsoft.com/office/powerpoint/2010/main" val="1668999357"/>
      </p:ext>
    </p:extLst>
  </p:cSld>
  <p:clrMapOvr>
    <a:masterClrMapping/>
  </p:clrMapOvr>
  <p:transition>
    <p:checke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825A2D12-3EA2-439F-9315-045ACA9C3AFC}" type="slidenum">
              <a:rPr lang="en-US" altLang="en-US" sz="1200">
                <a:solidFill>
                  <a:schemeClr val="accent2"/>
                </a:solidFill>
              </a:rPr>
              <a:pPr/>
              <a:t>32</a:t>
            </a:fld>
            <a:endParaRPr lang="en-US" altLang="en-US" sz="1400"/>
          </a:p>
        </p:txBody>
      </p:sp>
      <p:sp>
        <p:nvSpPr>
          <p:cNvPr id="52227" name="Rectangle 2"/>
          <p:cNvSpPr>
            <a:spLocks noGrp="1" noChangeArrowheads="1"/>
          </p:cNvSpPr>
          <p:nvPr>
            <p:ph type="title"/>
          </p:nvPr>
        </p:nvSpPr>
        <p:spPr>
          <a:xfrm>
            <a:off x="838200" y="365126"/>
            <a:ext cx="10515600" cy="990600"/>
          </a:xfrm>
        </p:spPr>
        <p:txBody>
          <a:bodyPr/>
          <a:lstStyle/>
          <a:p>
            <a:r>
              <a:rPr lang="en-US" altLang="en-US" dirty="0" smtClean="0"/>
              <a:t>Data Transformation: Normalization</a:t>
            </a:r>
          </a:p>
        </p:txBody>
      </p:sp>
      <p:sp>
        <p:nvSpPr>
          <p:cNvPr id="52228" name="Rectangle 3"/>
          <p:cNvSpPr>
            <a:spLocks noGrp="1" noChangeArrowheads="1"/>
          </p:cNvSpPr>
          <p:nvPr>
            <p:ph type="body" idx="1"/>
          </p:nvPr>
        </p:nvSpPr>
        <p:spPr>
          <a:xfrm>
            <a:off x="1143000" y="1355725"/>
            <a:ext cx="10210800" cy="5183187"/>
          </a:xfrm>
        </p:spPr>
        <p:txBody>
          <a:bodyPr>
            <a:normAutofit fontScale="85000" lnSpcReduction="10000"/>
          </a:bodyPr>
          <a:lstStyle/>
          <a:p>
            <a:pPr algn="l" rtl="0"/>
            <a:r>
              <a:rPr lang="en-US" altLang="en-US" dirty="0" smtClean="0"/>
              <a:t>Min-max normalization: linear transformation from v to v’</a:t>
            </a:r>
          </a:p>
          <a:p>
            <a:pPr lvl="1" algn="l" rtl="0"/>
            <a:r>
              <a:rPr lang="en-US" altLang="en-US" dirty="0" smtClean="0"/>
              <a:t>v’ = [(v - min)/(max - min)] </a:t>
            </a:r>
            <a:r>
              <a:rPr lang="en-US" altLang="en-US" dirty="0" smtClean="0">
                <a:latin typeface="Arial" pitchFamily="34" charset="0"/>
              </a:rPr>
              <a:t>x</a:t>
            </a:r>
            <a:r>
              <a:rPr lang="en-US" altLang="en-US" dirty="0" smtClean="0"/>
              <a:t> (</a:t>
            </a:r>
            <a:r>
              <a:rPr lang="en-US" altLang="en-US" dirty="0" err="1" smtClean="0"/>
              <a:t>newmax</a:t>
            </a:r>
            <a:r>
              <a:rPr lang="en-US" altLang="en-US" dirty="0" smtClean="0"/>
              <a:t> - </a:t>
            </a:r>
            <a:r>
              <a:rPr lang="en-US" altLang="en-US" dirty="0" err="1" smtClean="0"/>
              <a:t>newmin</a:t>
            </a:r>
            <a:r>
              <a:rPr lang="en-US" altLang="en-US" dirty="0" smtClean="0"/>
              <a:t>) + </a:t>
            </a:r>
            <a:r>
              <a:rPr lang="en-US" altLang="en-US" dirty="0" err="1" smtClean="0"/>
              <a:t>newmin</a:t>
            </a:r>
            <a:endParaRPr lang="en-US" altLang="en-US" dirty="0" smtClean="0"/>
          </a:p>
          <a:p>
            <a:pPr lvl="1" algn="l" rtl="0"/>
            <a:r>
              <a:rPr lang="en-US" altLang="en-US" dirty="0" smtClean="0"/>
              <a:t>Note that if the new range is [0..1], then this simplifies to </a:t>
            </a:r>
          </a:p>
          <a:p>
            <a:pPr marL="749300" lvl="1" indent="0" algn="l" rtl="0">
              <a:buNone/>
            </a:pPr>
            <a:r>
              <a:rPr lang="en-US" altLang="en-US" dirty="0" smtClean="0"/>
              <a:t>v’ = [(v - min)/(max - min)]</a:t>
            </a:r>
          </a:p>
          <a:p>
            <a:pPr lvl="1" algn="l" rtl="0"/>
            <a:r>
              <a:rPr lang="en-US" altLang="en-US" dirty="0" smtClean="0"/>
              <a:t>Ex: transform $30000 between [10000..45000] into [0..1] ==&gt; </a:t>
            </a:r>
          </a:p>
          <a:p>
            <a:pPr lvl="1" algn="l" rtl="0">
              <a:buFont typeface="Marlett" pitchFamily="2" charset="2"/>
              <a:buNone/>
            </a:pPr>
            <a:r>
              <a:rPr lang="en-US" altLang="en-US" dirty="0" smtClean="0"/>
              <a:t>	[(30000 – 10000) / 35000] = 0.514</a:t>
            </a:r>
          </a:p>
          <a:p>
            <a:pPr algn="l" rtl="0"/>
            <a:endParaRPr lang="en-US" altLang="en-US" sz="800" dirty="0"/>
          </a:p>
          <a:p>
            <a:pPr algn="l" rtl="0"/>
            <a:r>
              <a:rPr lang="en-US" altLang="en-US" dirty="0" smtClean="0"/>
              <a:t>z-score normalization: normalization of v into v’ based on attribute value mean and standard deviation</a:t>
            </a:r>
          </a:p>
          <a:p>
            <a:pPr lvl="1" algn="l" rtl="0"/>
            <a:r>
              <a:rPr lang="en-US" altLang="en-US" dirty="0" smtClean="0"/>
              <a:t>v’ = (v - Mean) / </a:t>
            </a:r>
            <a:r>
              <a:rPr lang="en-US" altLang="en-US" dirty="0" err="1" smtClean="0"/>
              <a:t>StandardDeviation</a:t>
            </a:r>
            <a:endParaRPr lang="en-US" altLang="en-US" dirty="0" smtClean="0"/>
          </a:p>
          <a:p>
            <a:pPr algn="l" rtl="0"/>
            <a:endParaRPr lang="en-US" altLang="en-US" sz="800" dirty="0"/>
          </a:p>
          <a:p>
            <a:pPr algn="l" rtl="0"/>
            <a:r>
              <a:rPr lang="en-US" altLang="en-US" dirty="0" smtClean="0"/>
              <a:t>Normalization by decimal scaling</a:t>
            </a:r>
          </a:p>
          <a:p>
            <a:pPr lvl="1" algn="l" rtl="0"/>
            <a:r>
              <a:rPr lang="en-US" altLang="en-US" dirty="0" smtClean="0"/>
              <a:t>moves the decimal point of v by </a:t>
            </a:r>
            <a:r>
              <a:rPr lang="en-US" altLang="en-US" i="1" dirty="0" smtClean="0"/>
              <a:t>j </a:t>
            </a:r>
            <a:r>
              <a:rPr lang="en-US" altLang="en-US" dirty="0" smtClean="0"/>
              <a:t>positions such that </a:t>
            </a:r>
            <a:r>
              <a:rPr lang="en-US" altLang="en-US" i="1" dirty="0" smtClean="0"/>
              <a:t>j </a:t>
            </a:r>
            <a:r>
              <a:rPr lang="en-US" altLang="en-US" dirty="0" smtClean="0"/>
              <a:t>is the minimum number of positions moved so that absolute maximum value falls in [0..1].</a:t>
            </a:r>
          </a:p>
          <a:p>
            <a:pPr lvl="1" algn="l" rtl="0"/>
            <a:r>
              <a:rPr lang="en-US" altLang="en-US" dirty="0" smtClean="0"/>
              <a:t>v’ = v / 10</a:t>
            </a:r>
            <a:r>
              <a:rPr lang="en-US" altLang="en-US" i="1" baseline="30000" dirty="0" smtClean="0"/>
              <a:t>j</a:t>
            </a:r>
          </a:p>
          <a:p>
            <a:pPr lvl="1" algn="l" rtl="0"/>
            <a:r>
              <a:rPr lang="en-US" altLang="en-US" dirty="0" smtClean="0"/>
              <a:t>Ex: if v in [-56 .. 9976] and  </a:t>
            </a:r>
            <a:r>
              <a:rPr lang="en-US" altLang="en-US" i="1" dirty="0" smtClean="0"/>
              <a:t>j</a:t>
            </a:r>
            <a:r>
              <a:rPr lang="en-US" altLang="en-US" dirty="0" smtClean="0"/>
              <a:t>=4  ==&gt;  v’ in [-0.0056 .. 0.9976]</a:t>
            </a:r>
          </a:p>
        </p:txBody>
      </p:sp>
    </p:spTree>
    <p:extLst>
      <p:ext uri="{BB962C8B-B14F-4D97-AF65-F5344CB8AC3E}">
        <p14:creationId xmlns:p14="http://schemas.microsoft.com/office/powerpoint/2010/main" val="3161584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לדוגמא</a:t>
            </a:r>
            <a:endParaRPr lang="en-US" dirty="0"/>
          </a:p>
        </p:txBody>
      </p:sp>
      <p:sp>
        <p:nvSpPr>
          <p:cNvPr id="3" name="Content Placeholder 2"/>
          <p:cNvSpPr>
            <a:spLocks noGrp="1"/>
          </p:cNvSpPr>
          <p:nvPr>
            <p:ph idx="1"/>
          </p:nvPr>
        </p:nvSpPr>
        <p:spPr/>
        <p:txBody>
          <a:bodyPr/>
          <a:lstStyle/>
          <a:p>
            <a:pPr algn="r" rtl="1"/>
            <a:r>
              <a:rPr lang="he-IL" dirty="0" smtClean="0"/>
              <a:t>נניח שהערכים המינימליים והמקסימליים עבור ההכנסות מהתכונות הם 12,000 $ ו 98,000 $, בהתאמה. </a:t>
            </a:r>
          </a:p>
          <a:p>
            <a:pPr marL="457200" lvl="1" indent="0" algn="r" rtl="1">
              <a:buNone/>
            </a:pPr>
            <a:r>
              <a:rPr lang="he-IL" dirty="0" smtClean="0"/>
              <a:t>ברצוננו למפות הכנסה לטווח [0.0, 1.0].</a:t>
            </a:r>
          </a:p>
          <a:p>
            <a:pPr algn="r" rtl="1"/>
            <a:r>
              <a:rPr lang="he-IL" dirty="0" smtClean="0"/>
              <a:t>נניח שהסטייה הממוצעת וסטית התקן של הערכים עבור הכנסות התכונה הם 54,000 $ ו 16,000 $, בהתאמה.</a:t>
            </a:r>
          </a:p>
          <a:p>
            <a:pPr algn="r" rtl="1"/>
            <a:r>
              <a:rPr lang="he-IL" dirty="0" smtClean="0"/>
              <a:t>נניח שהערכים שתועדו הם של טווח מ -986 ל 917.</a:t>
            </a:r>
            <a:endParaRPr lang="en-US" dirty="0"/>
          </a:p>
        </p:txBody>
      </p:sp>
    </p:spTree>
    <p:extLst>
      <p:ext uri="{BB962C8B-B14F-4D97-AF65-F5344CB8AC3E}">
        <p14:creationId xmlns:p14="http://schemas.microsoft.com/office/powerpoint/2010/main" val="34000559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294455"/>
            <a:ext cx="8839200" cy="5020621"/>
          </a:xfrm>
        </p:spPr>
        <p:txBody>
          <a:bodyPr>
            <a:normAutofit/>
          </a:bodyPr>
          <a:lstStyle/>
          <a:p>
            <a:pPr algn="l" rtl="0">
              <a:lnSpc>
                <a:spcPct val="120000"/>
              </a:lnSpc>
            </a:pPr>
            <a:r>
              <a:rPr lang="en-US" sz="2400" b="1" dirty="0">
                <a:solidFill>
                  <a:srgbClr val="FFC000"/>
                </a:solidFill>
              </a:rPr>
              <a:t>Min-max normalization</a:t>
            </a:r>
            <a:r>
              <a:rPr lang="en-US" sz="2400" dirty="0">
                <a:solidFill>
                  <a:schemeClr val="tx1"/>
                </a:solidFill>
              </a:rPr>
              <a:t>: to [</a:t>
            </a:r>
            <a:r>
              <a:rPr lang="en-US" sz="2400" dirty="0" err="1">
                <a:solidFill>
                  <a:schemeClr val="tx1"/>
                </a:solidFill>
              </a:rPr>
              <a:t>new_min</a:t>
            </a:r>
            <a:r>
              <a:rPr lang="en-US" sz="2400" baseline="-25000" dirty="0" err="1">
                <a:solidFill>
                  <a:schemeClr val="tx1"/>
                </a:solidFill>
              </a:rPr>
              <a:t>A</a:t>
            </a:r>
            <a:r>
              <a:rPr lang="en-US" sz="2400" dirty="0">
                <a:solidFill>
                  <a:schemeClr val="tx1"/>
                </a:solidFill>
              </a:rPr>
              <a:t>, </a:t>
            </a:r>
            <a:r>
              <a:rPr lang="en-US" sz="2400" dirty="0" err="1">
                <a:solidFill>
                  <a:schemeClr val="tx1"/>
                </a:solidFill>
              </a:rPr>
              <a:t>new_max</a:t>
            </a:r>
            <a:r>
              <a:rPr lang="en-US" sz="2400" baseline="-25000" dirty="0" err="1">
                <a:solidFill>
                  <a:schemeClr val="tx1"/>
                </a:solidFill>
              </a:rPr>
              <a:t>A</a:t>
            </a:r>
            <a:r>
              <a:rPr lang="en-US" sz="2400" dirty="0">
                <a:solidFill>
                  <a:schemeClr val="tx1"/>
                </a:solidFill>
              </a:rPr>
              <a:t>]</a:t>
            </a:r>
          </a:p>
          <a:p>
            <a:pPr lvl="1" algn="l" rtl="0">
              <a:lnSpc>
                <a:spcPct val="120000"/>
              </a:lnSpc>
            </a:pPr>
            <a:endParaRPr lang="en-US" sz="2000" dirty="0">
              <a:solidFill>
                <a:schemeClr val="tx1"/>
              </a:solidFill>
            </a:endParaRPr>
          </a:p>
          <a:p>
            <a:pPr lvl="1" algn="l" rtl="0">
              <a:lnSpc>
                <a:spcPct val="120000"/>
              </a:lnSpc>
            </a:pPr>
            <a:endParaRPr lang="en-US" sz="2000" dirty="0">
              <a:solidFill>
                <a:schemeClr val="tx1"/>
              </a:solidFill>
            </a:endParaRPr>
          </a:p>
          <a:p>
            <a:pPr lvl="1" algn="l" rtl="0">
              <a:lnSpc>
                <a:spcPct val="120000"/>
              </a:lnSpc>
            </a:pPr>
            <a:r>
              <a:rPr lang="en-US" sz="2000" dirty="0">
                <a:solidFill>
                  <a:schemeClr val="tx1"/>
                </a:solidFill>
              </a:rPr>
              <a:t>Ex.  Let income range $12,000 to $98,000 normalized to [0.0, 1.0].  Then $73,000 is mapped to  </a:t>
            </a:r>
          </a:p>
          <a:p>
            <a:pPr algn="l" rtl="0">
              <a:lnSpc>
                <a:spcPct val="120000"/>
              </a:lnSpc>
            </a:pPr>
            <a:r>
              <a:rPr lang="en-US" sz="2400" b="1" dirty="0">
                <a:solidFill>
                  <a:srgbClr val="FFC000"/>
                </a:solidFill>
              </a:rPr>
              <a:t>Z-score normalization </a:t>
            </a:r>
            <a:r>
              <a:rPr lang="en-US" sz="2400" dirty="0">
                <a:solidFill>
                  <a:schemeClr val="tx1"/>
                </a:solidFill>
              </a:rPr>
              <a:t>(</a:t>
            </a:r>
            <a:r>
              <a:rPr lang="el-GR" sz="2400" dirty="0">
                <a:solidFill>
                  <a:schemeClr val="tx1"/>
                </a:solidFill>
              </a:rPr>
              <a:t>μ</a:t>
            </a:r>
            <a:r>
              <a:rPr lang="en-US" sz="2400" dirty="0">
                <a:solidFill>
                  <a:schemeClr val="tx1"/>
                </a:solidFill>
              </a:rPr>
              <a:t>: mean, </a:t>
            </a:r>
            <a:r>
              <a:rPr lang="el-GR" sz="2400" dirty="0">
                <a:solidFill>
                  <a:schemeClr val="tx1"/>
                </a:solidFill>
              </a:rPr>
              <a:t>σ</a:t>
            </a:r>
            <a:r>
              <a:rPr lang="en-US" sz="2400" dirty="0">
                <a:solidFill>
                  <a:schemeClr val="tx1"/>
                </a:solidFill>
              </a:rPr>
              <a:t>: standard deviation):</a:t>
            </a:r>
          </a:p>
          <a:p>
            <a:pPr algn="l" rtl="0">
              <a:lnSpc>
                <a:spcPct val="120000"/>
              </a:lnSpc>
            </a:pPr>
            <a:endParaRPr lang="en-US" sz="2000" dirty="0">
              <a:solidFill>
                <a:schemeClr val="tx1"/>
              </a:solidFill>
            </a:endParaRPr>
          </a:p>
          <a:p>
            <a:pPr marL="457200" lvl="1" indent="0" algn="l" rtl="0">
              <a:lnSpc>
                <a:spcPct val="120000"/>
              </a:lnSpc>
              <a:buNone/>
            </a:pPr>
            <a:endParaRPr lang="en-US" sz="1200" dirty="0">
              <a:solidFill>
                <a:schemeClr val="tx1"/>
              </a:solidFill>
            </a:endParaRPr>
          </a:p>
          <a:p>
            <a:pPr lvl="1" algn="l" rtl="0">
              <a:lnSpc>
                <a:spcPct val="120000"/>
              </a:lnSpc>
            </a:pPr>
            <a:r>
              <a:rPr lang="en-US" sz="2000" dirty="0">
                <a:solidFill>
                  <a:schemeClr val="tx1"/>
                </a:solidFill>
              </a:rPr>
              <a:t>Ex. Let </a:t>
            </a:r>
            <a:r>
              <a:rPr lang="el-GR" sz="2000" dirty="0">
                <a:solidFill>
                  <a:schemeClr val="tx1"/>
                </a:solidFill>
              </a:rPr>
              <a:t>μ</a:t>
            </a:r>
            <a:r>
              <a:rPr lang="en-US" sz="2000" dirty="0">
                <a:solidFill>
                  <a:schemeClr val="tx1"/>
                </a:solidFill>
              </a:rPr>
              <a:t> = 54,000, </a:t>
            </a:r>
            <a:r>
              <a:rPr lang="el-GR" sz="2000" dirty="0">
                <a:solidFill>
                  <a:schemeClr val="tx1"/>
                </a:solidFill>
              </a:rPr>
              <a:t>σ</a:t>
            </a:r>
            <a:r>
              <a:rPr lang="en-US" sz="2000" dirty="0">
                <a:solidFill>
                  <a:schemeClr val="tx1"/>
                </a:solidFill>
              </a:rPr>
              <a:t> = 16,000.  Then</a:t>
            </a:r>
            <a:endParaRPr lang="el-GR" sz="2000" dirty="0">
              <a:solidFill>
                <a:schemeClr val="tx1"/>
              </a:solidFill>
            </a:endParaRPr>
          </a:p>
          <a:p>
            <a:pPr algn="l" rtl="0">
              <a:lnSpc>
                <a:spcPct val="120000"/>
              </a:lnSpc>
            </a:pPr>
            <a:r>
              <a:rPr lang="en-US" sz="2400" b="1" dirty="0">
                <a:solidFill>
                  <a:srgbClr val="FFC000"/>
                </a:solidFill>
              </a:rPr>
              <a:t>Normalization by decimal scaling</a:t>
            </a:r>
          </a:p>
        </p:txBody>
      </p:sp>
      <p:sp>
        <p:nvSpPr>
          <p:cNvPr id="11" name="Slide Number Placeholder 10"/>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34</a:t>
            </a:fld>
            <a:endParaRPr lang="en-US" dirty="0">
              <a:solidFill>
                <a:prstClr val="black">
                  <a:tint val="75000"/>
                </a:prstClr>
              </a:solidFill>
            </a:endParaRPr>
          </a:p>
        </p:txBody>
      </p:sp>
      <p:sp>
        <p:nvSpPr>
          <p:cNvPr id="2" name="Title 1"/>
          <p:cNvSpPr>
            <a:spLocks noGrp="1"/>
          </p:cNvSpPr>
          <p:nvPr>
            <p:ph type="title"/>
          </p:nvPr>
        </p:nvSpPr>
        <p:spPr/>
        <p:txBody>
          <a:bodyPr>
            <a:normAutofit/>
          </a:bodyPr>
          <a:lstStyle/>
          <a:p>
            <a:r>
              <a:rPr lang="en-US" dirty="0"/>
              <a:t>Normalization</a:t>
            </a:r>
            <a:endParaRPr lang="id-ID" dirty="0"/>
          </a:p>
        </p:txBody>
      </p:sp>
      <p:graphicFrame>
        <p:nvGraphicFramePr>
          <p:cNvPr id="5" name="Object 4"/>
          <p:cNvGraphicFramePr>
            <a:graphicFrameLocks noChangeAspect="1"/>
          </p:cNvGraphicFramePr>
          <p:nvPr>
            <p:extLst/>
          </p:nvPr>
        </p:nvGraphicFramePr>
        <p:xfrm>
          <a:off x="5867400" y="3092450"/>
          <a:ext cx="2514600" cy="488950"/>
        </p:xfrm>
        <a:graphic>
          <a:graphicData uri="http://schemas.openxmlformats.org/presentationml/2006/ole">
            <mc:AlternateContent xmlns:mc="http://schemas.openxmlformats.org/markup-compatibility/2006">
              <mc:Choice xmlns:v="urn:schemas-microsoft-com:vml" Requires="v">
                <p:oleObj spid="_x0000_s410666" name="Equation" r:id="rId3" imgW="2222500" imgH="419100" progId="Equation.3">
                  <p:embed/>
                </p:oleObj>
              </mc:Choice>
              <mc:Fallback>
                <p:oleObj name="Equation" r:id="rId3" imgW="2222500" imgH="4191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092450"/>
                        <a:ext cx="2514600" cy="488950"/>
                      </a:xfrm>
                      <a:prstGeom prst="rect">
                        <a:avLst/>
                      </a:prstGeom>
                      <a:solidFill>
                        <a:srgbClr val="FFC000"/>
                      </a:solidFill>
                      <a:ln>
                        <a:noFill/>
                      </a:ln>
                      <a:effectLst/>
                      <a:extLst/>
                    </p:spPr>
                  </p:pic>
                </p:oleObj>
              </mc:Fallback>
            </mc:AlternateContent>
          </a:graphicData>
        </a:graphic>
      </p:graphicFrame>
      <p:graphicFrame>
        <p:nvGraphicFramePr>
          <p:cNvPr id="6" name="Object 5"/>
          <p:cNvGraphicFramePr>
            <a:graphicFrameLocks noChangeAspect="1"/>
          </p:cNvGraphicFramePr>
          <p:nvPr>
            <p:extLst/>
          </p:nvPr>
        </p:nvGraphicFramePr>
        <p:xfrm>
          <a:off x="3429000" y="1752601"/>
          <a:ext cx="5943600" cy="709613"/>
        </p:xfrm>
        <a:graphic>
          <a:graphicData uri="http://schemas.openxmlformats.org/presentationml/2006/ole">
            <mc:AlternateContent xmlns:mc="http://schemas.openxmlformats.org/markup-compatibility/2006">
              <mc:Choice xmlns:v="urn:schemas-microsoft-com:vml" Requires="v">
                <p:oleObj spid="_x0000_s410667" name="Equation" r:id="rId5" imgW="3340100" imgH="393700" progId="Equation.3">
                  <p:embed/>
                </p:oleObj>
              </mc:Choice>
              <mc:Fallback>
                <p:oleObj name="Equation" r:id="rId5" imgW="3340100" imgH="393700" progId="Equation.3">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752601"/>
                        <a:ext cx="5943600" cy="709613"/>
                      </a:xfrm>
                      <a:prstGeom prst="rect">
                        <a:avLst/>
                      </a:prstGeom>
                      <a:solidFill>
                        <a:srgbClr val="FFC000"/>
                      </a:solidFill>
                      <a:ln>
                        <a:noFill/>
                      </a:ln>
                      <a:effectLst/>
                      <a:extLst/>
                    </p:spPr>
                  </p:pic>
                </p:oleObj>
              </mc:Fallback>
            </mc:AlternateContent>
          </a:graphicData>
        </a:graphic>
      </p:graphicFrame>
      <p:graphicFrame>
        <p:nvGraphicFramePr>
          <p:cNvPr id="7" name="Object 6"/>
          <p:cNvGraphicFramePr>
            <a:graphicFrameLocks noChangeAspect="1"/>
          </p:cNvGraphicFramePr>
          <p:nvPr>
            <p:extLst/>
          </p:nvPr>
        </p:nvGraphicFramePr>
        <p:xfrm>
          <a:off x="2895600" y="4013597"/>
          <a:ext cx="1447800" cy="679450"/>
        </p:xfrm>
        <a:graphic>
          <a:graphicData uri="http://schemas.openxmlformats.org/presentationml/2006/ole">
            <mc:AlternateContent xmlns:mc="http://schemas.openxmlformats.org/markup-compatibility/2006">
              <mc:Choice xmlns:v="urn:schemas-microsoft-com:vml" Requires="v">
                <p:oleObj spid="_x0000_s410668" name="Equation" r:id="rId7" imgW="634725" imgH="393529" progId="Equation.3">
                  <p:embed/>
                </p:oleObj>
              </mc:Choice>
              <mc:Fallback>
                <p:oleObj name="Equation" r:id="rId7" imgW="634725" imgH="393529" progId="Equation.3">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4013597"/>
                        <a:ext cx="1447800" cy="679450"/>
                      </a:xfrm>
                      <a:prstGeom prst="rect">
                        <a:avLst/>
                      </a:prstGeom>
                      <a:solidFill>
                        <a:srgbClr val="FFC000"/>
                      </a:solidFill>
                      <a:ln>
                        <a:noFill/>
                      </a:ln>
                      <a:effectLst/>
                      <a:extLst/>
                    </p:spPr>
                  </p:pic>
                </p:oleObj>
              </mc:Fallback>
            </mc:AlternateContent>
          </a:graphicData>
        </a:graphic>
      </p:graphicFrame>
      <p:graphicFrame>
        <p:nvGraphicFramePr>
          <p:cNvPr id="8" name="Object 7"/>
          <p:cNvGraphicFramePr>
            <a:graphicFrameLocks noChangeAspect="1"/>
          </p:cNvGraphicFramePr>
          <p:nvPr>
            <p:extLst/>
          </p:nvPr>
        </p:nvGraphicFramePr>
        <p:xfrm>
          <a:off x="2847976" y="5782469"/>
          <a:ext cx="1066800" cy="847725"/>
        </p:xfrm>
        <a:graphic>
          <a:graphicData uri="http://schemas.openxmlformats.org/presentationml/2006/ole">
            <mc:AlternateContent xmlns:mc="http://schemas.openxmlformats.org/markup-compatibility/2006">
              <mc:Choice xmlns:v="urn:schemas-microsoft-com:vml" Requires="v">
                <p:oleObj spid="_x0000_s410669" name="Equation" r:id="rId9" imgW="495085" imgH="393529" progId="Equation.3">
                  <p:embed/>
                </p:oleObj>
              </mc:Choice>
              <mc:Fallback>
                <p:oleObj name="Equation" r:id="rId9" imgW="495085" imgH="393529" progId="Equation.3">
                  <p:embed/>
                  <p:pic>
                    <p:nvPicPr>
                      <p:cNvPr id="8"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7976" y="5782469"/>
                        <a:ext cx="1066800" cy="847725"/>
                      </a:xfrm>
                      <a:prstGeom prst="rect">
                        <a:avLst/>
                      </a:prstGeom>
                      <a:solidFill>
                        <a:srgbClr val="FFC000"/>
                      </a:solidFill>
                      <a:ln>
                        <a:noFill/>
                      </a:ln>
                      <a:effectLst/>
                      <a:extLst/>
                    </p:spPr>
                  </p:pic>
                </p:oleObj>
              </mc:Fallback>
            </mc:AlternateContent>
          </a:graphicData>
        </a:graphic>
      </p:graphicFrame>
      <p:sp>
        <p:nvSpPr>
          <p:cNvPr id="9" name="Text Box 9"/>
          <p:cNvSpPr txBox="1">
            <a:spLocks noChangeArrowheads="1"/>
          </p:cNvSpPr>
          <p:nvPr/>
        </p:nvSpPr>
        <p:spPr bwMode="auto">
          <a:xfrm>
            <a:off x="4038601" y="5857875"/>
            <a:ext cx="612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2000" dirty="0">
                <a:latin typeface="+mn-lt"/>
              </a:rPr>
              <a:t>Where </a:t>
            </a:r>
            <a:r>
              <a:rPr lang="en-US" i="1" dirty="0">
                <a:latin typeface="+mn-lt"/>
              </a:rPr>
              <a:t>j</a:t>
            </a:r>
            <a:r>
              <a:rPr lang="en-US" sz="2000" dirty="0">
                <a:latin typeface="+mn-lt"/>
              </a:rPr>
              <a:t> is the smallest integer such that Max(|</a:t>
            </a:r>
            <a:r>
              <a:rPr lang="el-GR" sz="2000" dirty="0">
                <a:latin typeface="+mn-lt"/>
                <a:cs typeface="Times New Roman" panose="02020603050405020304" pitchFamily="18" charset="0"/>
              </a:rPr>
              <a:t>ν</a:t>
            </a:r>
            <a:r>
              <a:rPr lang="en-US" sz="2000" dirty="0">
                <a:latin typeface="+mn-lt"/>
                <a:cs typeface="Times New Roman" panose="02020603050405020304" pitchFamily="18" charset="0"/>
              </a:rPr>
              <a:t>’</a:t>
            </a:r>
            <a:r>
              <a:rPr lang="en-US" sz="2000" dirty="0">
                <a:latin typeface="+mn-lt"/>
              </a:rPr>
              <a:t>|) &lt; 1</a:t>
            </a:r>
            <a:endParaRPr lang="en-US" dirty="0">
              <a:latin typeface="+mn-lt"/>
            </a:endParaRPr>
          </a:p>
        </p:txBody>
      </p:sp>
      <p:graphicFrame>
        <p:nvGraphicFramePr>
          <p:cNvPr id="10" name="Object 10"/>
          <p:cNvGraphicFramePr>
            <a:graphicFrameLocks noChangeAspect="1"/>
          </p:cNvGraphicFramePr>
          <p:nvPr>
            <p:extLst/>
          </p:nvPr>
        </p:nvGraphicFramePr>
        <p:xfrm>
          <a:off x="8243888" y="4829648"/>
          <a:ext cx="1952625" cy="563562"/>
        </p:xfrm>
        <a:graphic>
          <a:graphicData uri="http://schemas.openxmlformats.org/presentationml/2006/ole">
            <mc:AlternateContent xmlns:mc="http://schemas.openxmlformats.org/markup-compatibility/2006">
              <mc:Choice xmlns:v="urn:schemas-microsoft-com:vml" Requires="v">
                <p:oleObj spid="_x0000_s410670" name="Equation" r:id="rId11" imgW="1498600" imgH="419100" progId="Equation.3">
                  <p:embed/>
                </p:oleObj>
              </mc:Choice>
              <mc:Fallback>
                <p:oleObj name="Equation" r:id="rId11" imgW="1498600" imgH="419100" progId="Equation.3">
                  <p:embed/>
                  <p:pic>
                    <p:nvPicPr>
                      <p:cNvPr id="1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43888" y="4829648"/>
                        <a:ext cx="1952625" cy="563562"/>
                      </a:xfrm>
                      <a:prstGeom prst="rect">
                        <a:avLst/>
                      </a:prstGeom>
                      <a:solidFill>
                        <a:srgbClr val="FFC000"/>
                      </a:solidFill>
                      <a:ln>
                        <a:noFill/>
                      </a:ln>
                      <a:effectLst/>
                      <a:extLst/>
                    </p:spPr>
                  </p:pic>
                </p:oleObj>
              </mc:Fallback>
            </mc:AlternateContent>
          </a:graphicData>
        </a:graphic>
      </p:graphicFrame>
    </p:spTree>
    <p:extLst>
      <p:ext uri="{BB962C8B-B14F-4D97-AF65-F5344CB8AC3E}">
        <p14:creationId xmlns:p14="http://schemas.microsoft.com/office/powerpoint/2010/main" val="40595974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189C4AD-2E34-4F71-BCA4-C9569AEA24A8}" type="slidenum">
              <a:rPr lang="zh-CN" altLang="en-US" sz="1200"/>
              <a:pPr eaLnBrk="1" hangingPunct="1"/>
              <a:t>35</a:t>
            </a:fld>
            <a:endParaRPr lang="en-US" altLang="zh-CN" sz="1200"/>
          </a:p>
        </p:txBody>
      </p:sp>
      <p:sp>
        <p:nvSpPr>
          <p:cNvPr id="54277" name="Rectangle 2"/>
          <p:cNvSpPr>
            <a:spLocks noGrp="1" noChangeArrowheads="1"/>
          </p:cNvSpPr>
          <p:nvPr>
            <p:ph type="title"/>
          </p:nvPr>
        </p:nvSpPr>
        <p:spPr/>
        <p:txBody>
          <a:bodyPr/>
          <a:lstStyle/>
          <a:p>
            <a:pPr eaLnBrk="1" hangingPunct="1"/>
            <a:r>
              <a:rPr lang="en-US" altLang="zh-CN" dirty="0" smtClean="0">
                <a:ea typeface="宋体" panose="02010600030101010101" pitchFamily="2" charset="-122"/>
              </a:rPr>
              <a:t>Z-Score (Example)</a:t>
            </a:r>
          </a:p>
        </p:txBody>
      </p:sp>
      <p:graphicFrame>
        <p:nvGraphicFramePr>
          <p:cNvPr id="1204227" name="Group 3"/>
          <p:cNvGraphicFramePr>
            <a:graphicFrameLocks noGrp="1"/>
          </p:cNvGraphicFramePr>
          <p:nvPr>
            <p:ph idx="1"/>
          </p:nvPr>
        </p:nvGraphicFramePr>
        <p:xfrm>
          <a:off x="1828800" y="1447801"/>
          <a:ext cx="8382000" cy="4525965"/>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047750">
                  <a:extLst>
                    <a:ext uri="{9D8B030D-6E8A-4147-A177-3AD203B41FA5}">
                      <a16:colId xmlns:a16="http://schemas.microsoft.com/office/drawing/2014/main" val="20004"/>
                    </a:ext>
                  </a:extLst>
                </a:gridCol>
                <a:gridCol w="1047750">
                  <a:extLst>
                    <a:ext uri="{9D8B030D-6E8A-4147-A177-3AD203B41FA5}">
                      <a16:colId xmlns:a16="http://schemas.microsoft.com/office/drawing/2014/main" val="20005"/>
                    </a:ext>
                  </a:extLst>
                </a:gridCol>
                <a:gridCol w="1047750">
                  <a:extLst>
                    <a:ext uri="{9D8B030D-6E8A-4147-A177-3AD203B41FA5}">
                      <a16:colId xmlns:a16="http://schemas.microsoft.com/office/drawing/2014/main" val="20006"/>
                    </a:ext>
                  </a:extLst>
                </a:gridCol>
                <a:gridCol w="1047750">
                  <a:extLst>
                    <a:ext uri="{9D8B030D-6E8A-4147-A177-3AD203B41FA5}">
                      <a16:colId xmlns:a16="http://schemas.microsoft.com/office/drawing/2014/main" val="20007"/>
                    </a:ext>
                  </a:extLst>
                </a:gridCol>
              </a:tblGrid>
              <a:tr h="215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v</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v</a:t>
                      </a:r>
                      <a:r>
                        <a:rPr kumimoji="0" lang="en-US" altLang="zh-CN" sz="1000" b="1" i="0" u="none" strike="noStrike" cap="none" normalizeH="0" baseline="0" smtClean="0">
                          <a:ln>
                            <a:noFill/>
                          </a:ln>
                          <a:solidFill>
                            <a:schemeClr val="tx1"/>
                          </a:solidFill>
                          <a:effectLst/>
                          <a:latin typeface="Arial"/>
                          <a:ea typeface="宋体" pitchFamily="2" charset="-122"/>
                        </a:rPr>
                        <a:t>’</a:t>
                      </a:r>
                      <a:endParaRPr kumimoji="0" lang="en-US" altLang="zh-CN"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v</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v</a:t>
                      </a:r>
                      <a:r>
                        <a:rPr kumimoji="0" lang="en-US" altLang="zh-CN" sz="1000" b="1" i="0" u="none" strike="noStrike" cap="none" normalizeH="0" baseline="0" smtClean="0">
                          <a:ln>
                            <a:noFill/>
                          </a:ln>
                          <a:solidFill>
                            <a:schemeClr val="tx1"/>
                          </a:solidFill>
                          <a:effectLst/>
                          <a:latin typeface="Arial"/>
                          <a:ea typeface="宋体" pitchFamily="2" charset="-122"/>
                        </a:rPr>
                        <a:t>’</a:t>
                      </a:r>
                      <a:endParaRPr kumimoji="0" lang="en-US" altLang="zh-CN"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0.18</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-0.84</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Avg</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0.68</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20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-.26</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Avg</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34.3</a:t>
                      </a: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0.60</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-0.14</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sdev</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0.59</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40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.11</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sdev</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55.9</a:t>
                      </a: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0.52</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-0.27</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5</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.55</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0.25</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-0.72</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70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4</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0.80</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0.20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32</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-.05</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0.55</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-0.22</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8</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-.48</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0.92</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0.40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5</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-.53</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0.21</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-0.79</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15</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-.35</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0.64</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-0.07</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250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3.87</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0.20</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-0.80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32</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-.05</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0.63</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-0.09</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18</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-.30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0.70</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0.04</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10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-.44</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2"/>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0.67</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-0.02</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-14</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-.87</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3"/>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0.58</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-0.17</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22</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-.23</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0.98</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0.50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45</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.20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5"/>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0.81</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0.22</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60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.47</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6"/>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0.10</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-0.97</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-5</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-.71</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7"/>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0.82</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0.24</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7</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-.49</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8"/>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0.50</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-0.30</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2</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-.58</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9"/>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3.00</a:t>
                      </a:r>
                    </a:p>
                  </a:txBody>
                  <a:tcPr marT="9144" marB="914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3.87</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4</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i="0" u="none" strike="noStrike" cap="none" normalizeH="0" baseline="0" smtClean="0">
                          <a:ln>
                            <a:noFill/>
                          </a:ln>
                          <a:solidFill>
                            <a:schemeClr val="tx1"/>
                          </a:solidFill>
                          <a:effectLst/>
                          <a:latin typeface="Tahoma" pitchFamily="34" charset="0"/>
                          <a:ea typeface="宋体" pitchFamily="2" charset="-122"/>
                        </a:rPr>
                        <a:t>-.55</a:t>
                      </a: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000" b="1" i="0" u="none" strike="noStrike" cap="none" normalizeH="0" baseline="0" smtClean="0">
                        <a:ln>
                          <a:noFill/>
                        </a:ln>
                        <a:solidFill>
                          <a:schemeClr val="tx1"/>
                        </a:solidFill>
                        <a:effectLst/>
                        <a:latin typeface="Tahoma" pitchFamily="34" charset="0"/>
                        <a:ea typeface="宋体" pitchFamily="2" charset="-122"/>
                      </a:endParaRPr>
                    </a:p>
                  </a:txBody>
                  <a:tcPr marT="9144" marB="914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662045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5DB5C45-B296-4FF1-83E2-0CCCE0BF05FD}" type="slidenum">
              <a:rPr lang="en-US" altLang="en-US" sz="1200">
                <a:solidFill>
                  <a:schemeClr val="accent2"/>
                </a:solidFill>
              </a:rPr>
              <a:pPr/>
              <a:t>36</a:t>
            </a:fld>
            <a:endParaRPr lang="en-US" altLang="en-US" sz="1400"/>
          </a:p>
        </p:txBody>
      </p:sp>
      <p:sp>
        <p:nvSpPr>
          <p:cNvPr id="4101" name="Rectangle 4"/>
          <p:cNvSpPr>
            <a:spLocks noGrp="1" noChangeArrowheads="1"/>
          </p:cNvSpPr>
          <p:nvPr>
            <p:ph type="title"/>
          </p:nvPr>
        </p:nvSpPr>
        <p:spPr/>
        <p:txBody>
          <a:bodyPr>
            <a:normAutofit fontScale="90000"/>
          </a:bodyPr>
          <a:lstStyle/>
          <a:p>
            <a:r>
              <a:rPr lang="en-US" altLang="en-US" dirty="0" smtClean="0"/>
              <a:t>Normalization: Example</a:t>
            </a:r>
          </a:p>
        </p:txBody>
      </p:sp>
      <p:sp>
        <p:nvSpPr>
          <p:cNvPr id="4102" name="Rectangle 5"/>
          <p:cNvSpPr>
            <a:spLocks noGrp="1" noChangeArrowheads="1"/>
          </p:cNvSpPr>
          <p:nvPr>
            <p:ph type="body" sz="half" idx="1"/>
          </p:nvPr>
        </p:nvSpPr>
        <p:spPr>
          <a:xfrm>
            <a:off x="1981200" y="1143000"/>
            <a:ext cx="8140700" cy="1092200"/>
          </a:xfrm>
        </p:spPr>
        <p:txBody>
          <a:bodyPr/>
          <a:lstStyle/>
          <a:p>
            <a:pPr algn="l" rtl="0"/>
            <a:r>
              <a:rPr lang="en-US" altLang="en-US" sz="2400" dirty="0"/>
              <a:t>z-score normalization:  v’ = (v - Mean) / </a:t>
            </a:r>
            <a:r>
              <a:rPr lang="en-US" altLang="en-US" sz="2400" dirty="0" err="1"/>
              <a:t>Stdev</a:t>
            </a:r>
            <a:endParaRPr lang="en-US" altLang="en-US" sz="2400" dirty="0"/>
          </a:p>
          <a:p>
            <a:pPr algn="l" rtl="0"/>
            <a:r>
              <a:rPr lang="en-US" altLang="en-US" sz="2400" dirty="0"/>
              <a:t>Example: normalizing the “Humidity” attribute:</a:t>
            </a:r>
          </a:p>
        </p:txBody>
      </p:sp>
      <p:graphicFrame>
        <p:nvGraphicFramePr>
          <p:cNvPr id="4098" name="Object 88"/>
          <p:cNvGraphicFramePr>
            <a:graphicFrameLocks noGrp="1" noChangeAspect="1"/>
          </p:cNvGraphicFramePr>
          <p:nvPr>
            <p:ph sz="quarter" idx="2"/>
            <p:extLst/>
          </p:nvPr>
        </p:nvGraphicFramePr>
        <p:xfrm>
          <a:off x="2865438" y="2784476"/>
          <a:ext cx="868362" cy="3197225"/>
        </p:xfrm>
        <a:graphic>
          <a:graphicData uri="http://schemas.openxmlformats.org/presentationml/2006/ole">
            <mc:AlternateContent xmlns:mc="http://schemas.openxmlformats.org/markup-compatibility/2006">
              <mc:Choice xmlns:v="urn:schemas-microsoft-com:vml" Requires="v">
                <p:oleObj spid="_x0000_s411666" name="Worksheet" r:id="rId4" imgW="643233" imgH="2366708" progId="Excel.Sheet.8">
                  <p:embed/>
                </p:oleObj>
              </mc:Choice>
              <mc:Fallback>
                <p:oleObj name="Worksheet" r:id="rId4" imgW="643233" imgH="2366708" progId="Excel.Sheet.8">
                  <p:embed/>
                  <p:pic>
                    <p:nvPicPr>
                      <p:cNvPr id="4098" name="Object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5438" y="2784476"/>
                        <a:ext cx="868362" cy="3197225"/>
                      </a:xfrm>
                      <a:prstGeom prst="rect">
                        <a:avLst/>
                      </a:prstGeom>
                      <a:solidFill>
                        <a:schemeClr val="accent6">
                          <a:lumMod val="40000"/>
                          <a:lumOff val="60000"/>
                        </a:schemeClr>
                      </a:solidFill>
                      <a:ln>
                        <a:noFill/>
                      </a:ln>
                      <a:effectLst/>
                      <a:extLst/>
                    </p:spPr>
                  </p:pic>
                </p:oleObj>
              </mc:Fallback>
            </mc:AlternateContent>
          </a:graphicData>
        </a:graphic>
      </p:graphicFrame>
      <p:sp>
        <p:nvSpPr>
          <p:cNvPr id="4103" name="AutoShape 90"/>
          <p:cNvSpPr>
            <a:spLocks noChangeArrowheads="1"/>
          </p:cNvSpPr>
          <p:nvPr/>
        </p:nvSpPr>
        <p:spPr bwMode="auto">
          <a:xfrm>
            <a:off x="3987800" y="3797300"/>
            <a:ext cx="698500" cy="330200"/>
          </a:xfrm>
          <a:prstGeom prst="rightArrow">
            <a:avLst>
              <a:gd name="adj1" fmla="val 50000"/>
              <a:gd name="adj2" fmla="val 52885"/>
            </a:avLst>
          </a:prstGeom>
          <a:solidFill>
            <a:schemeClr val="accent2"/>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04" name="Text Box 91"/>
          <p:cNvSpPr txBox="1">
            <a:spLocks noChangeArrowheads="1"/>
          </p:cNvSpPr>
          <p:nvPr/>
        </p:nvSpPr>
        <p:spPr bwMode="auto">
          <a:xfrm>
            <a:off x="4887914" y="3521076"/>
            <a:ext cx="1803699" cy="830997"/>
          </a:xfrm>
          <a:prstGeom prst="rect">
            <a:avLst/>
          </a:prstGeom>
          <a:solidFill>
            <a:schemeClr val="bg2">
              <a:lumMod val="25000"/>
            </a:schemeClr>
          </a:solidFill>
          <a:ln w="1905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b="1">
                <a:solidFill>
                  <a:schemeClr val="bg2"/>
                </a:solidFill>
              </a:rPr>
              <a:t>Mean = 80.3</a:t>
            </a:r>
          </a:p>
          <a:p>
            <a:pPr algn="l"/>
            <a:r>
              <a:rPr lang="en-US" altLang="en-US" b="1">
                <a:solidFill>
                  <a:schemeClr val="bg2"/>
                </a:solidFill>
              </a:rPr>
              <a:t>Stdev = 9.84</a:t>
            </a:r>
          </a:p>
        </p:txBody>
      </p:sp>
      <p:sp>
        <p:nvSpPr>
          <p:cNvPr id="4105" name="AutoShape 92"/>
          <p:cNvSpPr>
            <a:spLocks noChangeArrowheads="1"/>
          </p:cNvSpPr>
          <p:nvPr/>
        </p:nvSpPr>
        <p:spPr bwMode="auto">
          <a:xfrm>
            <a:off x="6858000" y="3746500"/>
            <a:ext cx="698500" cy="330200"/>
          </a:xfrm>
          <a:prstGeom prst="rightArrow">
            <a:avLst>
              <a:gd name="adj1" fmla="val 50000"/>
              <a:gd name="adj2" fmla="val 52885"/>
            </a:avLst>
          </a:prstGeom>
          <a:solidFill>
            <a:schemeClr val="accent2"/>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4099" name="Object 93"/>
          <p:cNvGraphicFramePr>
            <a:graphicFrameLocks noGrp="1" noChangeAspect="1"/>
          </p:cNvGraphicFramePr>
          <p:nvPr>
            <p:ph sz="quarter" idx="3"/>
            <p:extLst/>
          </p:nvPr>
        </p:nvGraphicFramePr>
        <p:xfrm>
          <a:off x="7929564" y="2708276"/>
          <a:ext cx="814387" cy="3255963"/>
        </p:xfrm>
        <a:graphic>
          <a:graphicData uri="http://schemas.openxmlformats.org/presentationml/2006/ole">
            <mc:AlternateContent xmlns:mc="http://schemas.openxmlformats.org/markup-compatibility/2006">
              <mc:Choice xmlns:v="urn:schemas-microsoft-com:vml" Requires="v">
                <p:oleObj spid="_x0000_s411667" name="Worksheet" r:id="rId6" imgW="609600" imgH="2438400" progId="Excel.Sheet.8">
                  <p:embed/>
                </p:oleObj>
              </mc:Choice>
              <mc:Fallback>
                <p:oleObj name="Worksheet" r:id="rId6" imgW="609600" imgH="2438400" progId="Excel.Sheet.8">
                  <p:embed/>
                  <p:pic>
                    <p:nvPicPr>
                      <p:cNvPr id="4099" name="Object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9564" y="2708276"/>
                        <a:ext cx="814387" cy="3255963"/>
                      </a:xfrm>
                      <a:prstGeom prst="rect">
                        <a:avLst/>
                      </a:prstGeom>
                      <a:solidFill>
                        <a:schemeClr val="bg2">
                          <a:lumMod val="20000"/>
                          <a:lumOff val="80000"/>
                        </a:schemeClr>
                      </a:solidFill>
                      <a:ln>
                        <a:noFill/>
                      </a:ln>
                      <a:effectLst/>
                      <a:extLst/>
                    </p:spPr>
                  </p:pic>
                </p:oleObj>
              </mc:Fallback>
            </mc:AlternateContent>
          </a:graphicData>
        </a:graphic>
      </p:graphicFrame>
    </p:spTree>
    <p:extLst>
      <p:ext uri="{BB962C8B-B14F-4D97-AF65-F5344CB8AC3E}">
        <p14:creationId xmlns:p14="http://schemas.microsoft.com/office/powerpoint/2010/main" val="233323558"/>
      </p:ext>
    </p:extLst>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7A0BEFF7-AC6E-453D-85FB-79712A919F26}" type="slidenum">
              <a:rPr lang="en-US" altLang="en-US" sz="1200">
                <a:solidFill>
                  <a:schemeClr val="accent2"/>
                </a:solidFill>
              </a:rPr>
              <a:pPr/>
              <a:t>37</a:t>
            </a:fld>
            <a:endParaRPr lang="en-US" altLang="en-US" sz="1400"/>
          </a:p>
        </p:txBody>
      </p:sp>
      <p:sp>
        <p:nvSpPr>
          <p:cNvPr id="5125" name="Rectangle 2"/>
          <p:cNvSpPr>
            <a:spLocks noGrp="1" noChangeArrowheads="1"/>
          </p:cNvSpPr>
          <p:nvPr>
            <p:ph type="title"/>
          </p:nvPr>
        </p:nvSpPr>
        <p:spPr/>
        <p:txBody>
          <a:bodyPr>
            <a:normAutofit fontScale="90000"/>
          </a:bodyPr>
          <a:lstStyle/>
          <a:p>
            <a:r>
              <a:rPr lang="en-US" altLang="en-US" dirty="0" smtClean="0"/>
              <a:t>Normalization: Example II</a:t>
            </a:r>
          </a:p>
        </p:txBody>
      </p:sp>
      <p:sp>
        <p:nvSpPr>
          <p:cNvPr id="5126" name="Rectangle 3"/>
          <p:cNvSpPr>
            <a:spLocks noGrp="1" noChangeArrowheads="1"/>
          </p:cNvSpPr>
          <p:nvPr>
            <p:ph type="body" sz="half" idx="1"/>
          </p:nvPr>
        </p:nvSpPr>
        <p:spPr>
          <a:xfrm>
            <a:off x="2020358" y="990600"/>
            <a:ext cx="7975600" cy="4800600"/>
          </a:xfrm>
        </p:spPr>
        <p:txBody>
          <a:bodyPr/>
          <a:lstStyle/>
          <a:p>
            <a:pPr algn="l" rtl="0"/>
            <a:r>
              <a:rPr lang="en-US" altLang="en-US" sz="2400" dirty="0"/>
              <a:t>Min-Max normalization on an employee database</a:t>
            </a:r>
          </a:p>
          <a:p>
            <a:pPr lvl="1" algn="l" rtl="0"/>
            <a:r>
              <a:rPr lang="en-US" altLang="en-US" dirty="0" smtClean="0"/>
              <a:t>max distance for salary: 100000-19000 = 81000</a:t>
            </a:r>
          </a:p>
          <a:p>
            <a:pPr lvl="1" algn="l" rtl="0"/>
            <a:r>
              <a:rPr lang="en-US" altLang="en-US" dirty="0" smtClean="0"/>
              <a:t>max distance for age: 52-27 = 25</a:t>
            </a:r>
          </a:p>
          <a:p>
            <a:pPr lvl="1" algn="l" rtl="0"/>
            <a:r>
              <a:rPr lang="en-US" altLang="en-US" dirty="0" smtClean="0"/>
              <a:t>New min for age and salary = 0; new max for age and salary = 1</a:t>
            </a:r>
          </a:p>
        </p:txBody>
      </p:sp>
      <p:graphicFrame>
        <p:nvGraphicFramePr>
          <p:cNvPr id="5122" name="Object 13"/>
          <p:cNvGraphicFramePr>
            <a:graphicFrameLocks noChangeAspect="1"/>
          </p:cNvGraphicFramePr>
          <p:nvPr>
            <p:extLst>
              <p:ext uri="{D42A27DB-BD31-4B8C-83A1-F6EECF244321}">
                <p14:modId xmlns:p14="http://schemas.microsoft.com/office/powerpoint/2010/main" val="2241269062"/>
              </p:ext>
            </p:extLst>
          </p:nvPr>
        </p:nvGraphicFramePr>
        <p:xfrm>
          <a:off x="2157414" y="4341813"/>
          <a:ext cx="3189287" cy="1693862"/>
        </p:xfrm>
        <a:graphic>
          <a:graphicData uri="http://schemas.openxmlformats.org/presentationml/2006/ole">
            <mc:AlternateContent xmlns:mc="http://schemas.openxmlformats.org/markup-compatibility/2006">
              <mc:Choice xmlns:v="urn:schemas-microsoft-com:vml" Requires="v">
                <p:oleObj spid="_x0000_s412690" name="Worksheet" r:id="rId4" imgW="2924276" imgH="1552629" progId="Excel.Sheet.8">
                  <p:embed/>
                </p:oleObj>
              </mc:Choice>
              <mc:Fallback>
                <p:oleObj name="Worksheet" r:id="rId4" imgW="2924276" imgH="1552629" progId="Excel.Sheet.8">
                  <p:embed/>
                  <p:pic>
                    <p:nvPicPr>
                      <p:cNvPr id="5122"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7414" y="4341813"/>
                        <a:ext cx="3189287" cy="1693862"/>
                      </a:xfrm>
                      <a:prstGeom prst="rect">
                        <a:avLst/>
                      </a:prstGeom>
                      <a:solidFill>
                        <a:schemeClr val="tx1">
                          <a:lumMod val="95000"/>
                        </a:schemeClr>
                      </a:solidFill>
                      <a:extLst/>
                    </p:spPr>
                  </p:pic>
                </p:oleObj>
              </mc:Fallback>
            </mc:AlternateContent>
          </a:graphicData>
        </a:graphic>
      </p:graphicFrame>
      <p:graphicFrame>
        <p:nvGraphicFramePr>
          <p:cNvPr id="5123" name="Object 14"/>
          <p:cNvGraphicFramePr>
            <a:graphicFrameLocks noChangeAspect="1"/>
          </p:cNvGraphicFramePr>
          <p:nvPr>
            <p:extLst>
              <p:ext uri="{D42A27DB-BD31-4B8C-83A1-F6EECF244321}">
                <p14:modId xmlns:p14="http://schemas.microsoft.com/office/powerpoint/2010/main" val="3646544690"/>
              </p:ext>
            </p:extLst>
          </p:nvPr>
        </p:nvGraphicFramePr>
        <p:xfrm>
          <a:off x="6310314" y="4379913"/>
          <a:ext cx="3214687" cy="1708150"/>
        </p:xfrm>
        <a:graphic>
          <a:graphicData uri="http://schemas.openxmlformats.org/presentationml/2006/ole">
            <mc:AlternateContent xmlns:mc="http://schemas.openxmlformats.org/markup-compatibility/2006">
              <mc:Choice xmlns:v="urn:schemas-microsoft-com:vml" Requires="v">
                <p:oleObj spid="_x0000_s412691" name="Worksheet" r:id="rId6" imgW="2916360" imgH="1548360" progId="Excel.Sheet.8">
                  <p:embed/>
                </p:oleObj>
              </mc:Choice>
              <mc:Fallback>
                <p:oleObj name="Worksheet" r:id="rId6" imgW="2916360" imgH="1548360" progId="Excel.Sheet.8">
                  <p:embed/>
                  <p:pic>
                    <p:nvPicPr>
                      <p:cNvPr id="5123"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0314" y="4379913"/>
                        <a:ext cx="3214687" cy="1708150"/>
                      </a:xfrm>
                      <a:prstGeom prst="rect">
                        <a:avLst/>
                      </a:prstGeom>
                      <a:solidFill>
                        <a:schemeClr val="bg2">
                          <a:lumMod val="20000"/>
                          <a:lumOff val="80000"/>
                        </a:schemeClr>
                      </a:solidFill>
                      <a:extLst/>
                    </p:spPr>
                  </p:pic>
                </p:oleObj>
              </mc:Fallback>
            </mc:AlternateContent>
          </a:graphicData>
        </a:graphic>
      </p:graphicFrame>
      <p:sp>
        <p:nvSpPr>
          <p:cNvPr id="5127" name="Line 15"/>
          <p:cNvSpPr>
            <a:spLocks noChangeShapeType="1"/>
          </p:cNvSpPr>
          <p:nvPr/>
        </p:nvSpPr>
        <p:spPr bwMode="auto">
          <a:xfrm flipV="1">
            <a:off x="4076700" y="3771900"/>
            <a:ext cx="1168400" cy="57150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8" name="Line 16"/>
          <p:cNvSpPr>
            <a:spLocks noChangeShapeType="1"/>
          </p:cNvSpPr>
          <p:nvPr/>
        </p:nvSpPr>
        <p:spPr bwMode="auto">
          <a:xfrm flipV="1">
            <a:off x="4826000" y="3771900"/>
            <a:ext cx="965200" cy="55880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9" name="Line 17"/>
          <p:cNvSpPr>
            <a:spLocks noChangeShapeType="1"/>
          </p:cNvSpPr>
          <p:nvPr/>
        </p:nvSpPr>
        <p:spPr bwMode="auto">
          <a:xfrm>
            <a:off x="6642100" y="3746500"/>
            <a:ext cx="1435100" cy="62230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30" name="Line 18"/>
          <p:cNvSpPr>
            <a:spLocks noChangeShapeType="1"/>
          </p:cNvSpPr>
          <p:nvPr/>
        </p:nvSpPr>
        <p:spPr bwMode="auto">
          <a:xfrm>
            <a:off x="7099300" y="3759200"/>
            <a:ext cx="1905000" cy="60960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5131" name="Picture 20"/>
          <p:cNvPicPr>
            <a:picLocks noGrp="1" noChangeAspect="1" noChangeArrowheads="1"/>
          </p:cNvPicPr>
          <p:nvPr>
            <p:ph sz="half" idx="2"/>
          </p:nvPr>
        </p:nvPicPr>
        <p:blipFill>
          <a:blip r:embed="rId8" cstate="print">
            <a:lum bright="-6000" contrast="18000"/>
            <a:extLst>
              <a:ext uri="{28A0092B-C50C-407E-A947-70E740481C1C}">
                <a14:useLocalDpi xmlns:a14="http://schemas.microsoft.com/office/drawing/2010/main" val="0"/>
              </a:ext>
            </a:extLst>
          </a:blip>
          <a:srcRect/>
          <a:stretch>
            <a:fillRect/>
          </a:stretch>
        </p:blipFill>
        <p:spPr>
          <a:xfrm>
            <a:off x="3035300" y="2933700"/>
            <a:ext cx="6154738" cy="812800"/>
          </a:xfrm>
          <a:noFill/>
        </p:spPr>
      </p:pic>
    </p:spTree>
    <p:extLst>
      <p:ext uri="{BB962C8B-B14F-4D97-AF65-F5344CB8AC3E}">
        <p14:creationId xmlns:p14="http://schemas.microsoft.com/office/powerpoint/2010/main" val="2267501288"/>
      </p:ext>
    </p:extLst>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altLang="he-IL" dirty="0"/>
              <a:t>Discretization and Concept Hierarchy</a:t>
            </a:r>
          </a:p>
        </p:txBody>
      </p:sp>
      <p:sp>
        <p:nvSpPr>
          <p:cNvPr id="24579" name="Rectangle 3"/>
          <p:cNvSpPr>
            <a:spLocks noGrp="1" noChangeArrowheads="1"/>
          </p:cNvSpPr>
          <p:nvPr>
            <p:ph type="body" idx="1"/>
          </p:nvPr>
        </p:nvSpPr>
        <p:spPr/>
        <p:txBody>
          <a:bodyPr/>
          <a:lstStyle/>
          <a:p>
            <a:pPr algn="l" rtl="0">
              <a:lnSpc>
                <a:spcPct val="110000"/>
              </a:lnSpc>
            </a:pPr>
            <a:r>
              <a:rPr lang="en-US" altLang="he-IL" b="1" dirty="0">
                <a:solidFill>
                  <a:srgbClr val="FFC000"/>
                </a:solidFill>
              </a:rPr>
              <a:t>Discretization</a:t>
            </a:r>
          </a:p>
          <a:p>
            <a:pPr algn="r" rtl="1"/>
            <a:r>
              <a:rPr lang="he-IL" altLang="he-IL" dirty="0" err="1" smtClean="0"/>
              <a:t>צימצום</a:t>
            </a:r>
            <a:r>
              <a:rPr lang="he-IL" altLang="he-IL" dirty="0" smtClean="0"/>
              <a:t> מספר הערכים עבור תכונה רציפה נתונה על ידי חלוקת טווח התכונה למרווחים. </a:t>
            </a:r>
          </a:p>
          <a:p>
            <a:pPr algn="r" rtl="1"/>
            <a:r>
              <a:rPr lang="he-IL" altLang="he-IL" dirty="0" smtClean="0"/>
              <a:t>לאחר מכן ניתן להשתמש בתוויות </a:t>
            </a:r>
            <a:r>
              <a:rPr lang="he-IL" altLang="he-IL" dirty="0" err="1" smtClean="0"/>
              <a:t>אינטרווליות</a:t>
            </a:r>
            <a:r>
              <a:rPr lang="he-IL" altLang="he-IL" dirty="0" smtClean="0"/>
              <a:t> כדי להחליף ערכי נתונים בפועל</a:t>
            </a:r>
          </a:p>
          <a:p>
            <a:pPr algn="l" rtl="0">
              <a:lnSpc>
                <a:spcPct val="110000"/>
              </a:lnSpc>
            </a:pPr>
            <a:r>
              <a:rPr lang="en-US" altLang="he-IL" b="1" dirty="0" smtClean="0">
                <a:solidFill>
                  <a:srgbClr val="FFC000"/>
                </a:solidFill>
              </a:rPr>
              <a:t>Concept hierarchies </a:t>
            </a:r>
          </a:p>
          <a:p>
            <a:pPr algn="r" rtl="1"/>
            <a:r>
              <a:rPr lang="he-IL" altLang="he-IL" dirty="0" smtClean="0"/>
              <a:t>הפחתת נתונים על ידי איסוף והחלפה של מושגים ברמה נמוכה (כגון ערכים מספריים עבור סיווג תכונה) על ידי מושגים ברמה גבוהה יותר (כגון צעירים, בגיל העמידה או בכירים)</a:t>
            </a:r>
            <a:endParaRPr lang="he-IL" altLang="he-IL" dirty="0"/>
          </a:p>
        </p:txBody>
      </p:sp>
    </p:spTree>
    <p:extLst>
      <p:ext uri="{BB962C8B-B14F-4D97-AF65-F5344CB8AC3E}">
        <p14:creationId xmlns:p14="http://schemas.microsoft.com/office/powerpoint/2010/main" val="3175373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he-IL" dirty="0"/>
              <a:t>Discretization</a:t>
            </a:r>
          </a:p>
        </p:txBody>
      </p:sp>
      <p:sp>
        <p:nvSpPr>
          <p:cNvPr id="23555" name="Rectangle 3"/>
          <p:cNvSpPr>
            <a:spLocks noGrp="1" noChangeArrowheads="1"/>
          </p:cNvSpPr>
          <p:nvPr>
            <p:ph type="body" idx="1"/>
          </p:nvPr>
        </p:nvSpPr>
        <p:spPr>
          <a:xfrm>
            <a:off x="1120000" y="1371600"/>
            <a:ext cx="10650242" cy="4805363"/>
          </a:xfrm>
        </p:spPr>
        <p:txBody>
          <a:bodyPr>
            <a:normAutofit/>
          </a:bodyPr>
          <a:lstStyle/>
          <a:p>
            <a:pPr algn="r" rtl="1"/>
            <a:r>
              <a:rPr lang="he-IL" altLang="he-IL" dirty="0" smtClean="0"/>
              <a:t>נבחין בין שלושה סוגים של תכונות:</a:t>
            </a:r>
          </a:p>
          <a:p>
            <a:pPr lvl="1" algn="r" rtl="1"/>
            <a:r>
              <a:rPr lang="en-US" altLang="he-IL" dirty="0"/>
              <a:t> </a:t>
            </a:r>
            <a:r>
              <a:rPr lang="en-US" altLang="he-IL" dirty="0" smtClean="0"/>
              <a:t>- </a:t>
            </a:r>
            <a:r>
              <a:rPr lang="en-US" altLang="he-IL" dirty="0" smtClean="0"/>
              <a:t>Nominal </a:t>
            </a:r>
            <a:r>
              <a:rPr lang="he-IL" altLang="he-IL" dirty="0" smtClean="0"/>
              <a:t>ערכים ממערך לא מסודר</a:t>
            </a:r>
            <a:r>
              <a:rPr lang="en-US" altLang="he-IL" dirty="0" smtClean="0"/>
              <a:t> </a:t>
            </a:r>
            <a:r>
              <a:rPr lang="he-IL" dirty="0" smtClean="0"/>
              <a:t>למשל צבע, מקצוע</a:t>
            </a:r>
          </a:p>
          <a:p>
            <a:pPr lvl="1" algn="r" rtl="1"/>
            <a:r>
              <a:rPr lang="en-US" altLang="he-IL" dirty="0" smtClean="0"/>
              <a:t>Ordinal</a:t>
            </a:r>
            <a:r>
              <a:rPr lang="he-IL" altLang="he-IL" dirty="0" smtClean="0"/>
              <a:t> - קבוצה </a:t>
            </a:r>
            <a:r>
              <a:rPr lang="he-IL" altLang="he-IL" dirty="0" err="1" smtClean="0"/>
              <a:t>ממויינת</a:t>
            </a:r>
            <a:r>
              <a:rPr lang="en-US" altLang="he-IL" dirty="0" smtClean="0"/>
              <a:t> </a:t>
            </a:r>
            <a:r>
              <a:rPr lang="he-IL" altLang="he-IL" dirty="0" smtClean="0"/>
              <a:t>ומסודרת</a:t>
            </a:r>
            <a:r>
              <a:rPr lang="he-IL" dirty="0" smtClean="0"/>
              <a:t> כגון דרגה צבאית או אקדמית</a:t>
            </a:r>
          </a:p>
          <a:p>
            <a:pPr lvl="1" algn="r" rtl="1"/>
            <a:r>
              <a:rPr lang="en-US" altLang="he-IL" dirty="0" smtClean="0"/>
              <a:t>Continuous </a:t>
            </a:r>
            <a:r>
              <a:rPr lang="he-IL" altLang="he-IL" dirty="0" smtClean="0"/>
              <a:t> - מספרים רציפים (שלמים או ממשיים)</a:t>
            </a:r>
            <a:endParaRPr lang="en-US" altLang="he-IL" dirty="0" smtClean="0"/>
          </a:p>
          <a:p>
            <a:pPr algn="r" rtl="1"/>
            <a:r>
              <a:rPr lang="he-IL" altLang="he-IL" dirty="0" smtClean="0"/>
              <a:t> </a:t>
            </a:r>
            <a:r>
              <a:rPr lang="en-US" altLang="he-IL" dirty="0" smtClean="0"/>
              <a:t>Discretization</a:t>
            </a:r>
            <a:r>
              <a:rPr lang="he-IL" altLang="he-IL" dirty="0" smtClean="0"/>
              <a:t> :</a:t>
            </a:r>
            <a:r>
              <a:rPr lang="en-US" altLang="he-IL" dirty="0" smtClean="0"/>
              <a:t> </a:t>
            </a:r>
          </a:p>
          <a:p>
            <a:pPr algn="r" rtl="1"/>
            <a:r>
              <a:rPr lang="he-IL" altLang="he-IL" dirty="0" smtClean="0"/>
              <a:t>נחלק את טווח התכונה הרציפה למרווחים </a:t>
            </a:r>
          </a:p>
          <a:p>
            <a:pPr lvl="1" algn="r" rtl="1"/>
            <a:r>
              <a:rPr lang="he-IL" altLang="he-IL" dirty="0" smtClean="0"/>
              <a:t>כמה אלגוריתמים של כריית נתונים מקבלים מאפיינים קטגוריים בלבד.....</a:t>
            </a:r>
          </a:p>
          <a:p>
            <a:pPr algn="r" rtl="1"/>
            <a:r>
              <a:rPr lang="he-IL" altLang="he-IL" dirty="0" smtClean="0"/>
              <a:t>טכניקות</a:t>
            </a:r>
            <a:r>
              <a:rPr lang="he-IL" altLang="he-IL" dirty="0"/>
              <a:t> </a:t>
            </a:r>
            <a:r>
              <a:rPr lang="he-IL" altLang="he-IL" dirty="0" smtClean="0"/>
              <a:t>מקובלות :</a:t>
            </a:r>
          </a:p>
          <a:p>
            <a:pPr lvl="1" algn="r" rtl="1"/>
            <a:r>
              <a:rPr lang="he-IL" altLang="he-IL" dirty="0" smtClean="0"/>
              <a:t>שיטות </a:t>
            </a:r>
            <a:r>
              <a:rPr lang="en-US" altLang="he-IL" dirty="0" smtClean="0"/>
              <a:t>Binning - </a:t>
            </a:r>
            <a:r>
              <a:rPr lang="he-IL" altLang="he-IL" dirty="0" smtClean="0"/>
              <a:t> שווה רוחב, שווה תדירות ....</a:t>
            </a:r>
          </a:p>
          <a:p>
            <a:pPr lvl="1" algn="r" rtl="1"/>
            <a:r>
              <a:rPr lang="he-IL" altLang="he-IL" dirty="0" err="1" smtClean="0"/>
              <a:t>היסטוגרמה</a:t>
            </a:r>
            <a:endParaRPr lang="he-IL" altLang="he-IL" dirty="0" smtClean="0"/>
          </a:p>
          <a:p>
            <a:pPr lvl="1" algn="r" rtl="1"/>
            <a:r>
              <a:rPr lang="he-IL" altLang="he-IL" dirty="0" smtClean="0"/>
              <a:t>שיטות מבוססות אנטרופיה</a:t>
            </a:r>
          </a:p>
        </p:txBody>
      </p:sp>
      <p:sp>
        <p:nvSpPr>
          <p:cNvPr id="4" name="Line 5"/>
          <p:cNvSpPr>
            <a:spLocks noChangeShapeType="1"/>
          </p:cNvSpPr>
          <p:nvPr/>
        </p:nvSpPr>
        <p:spPr bwMode="auto">
          <a:xfrm>
            <a:off x="838200" y="5895975"/>
            <a:ext cx="609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 name="Line 6"/>
          <p:cNvSpPr>
            <a:spLocks noChangeShapeType="1"/>
          </p:cNvSpPr>
          <p:nvPr/>
        </p:nvSpPr>
        <p:spPr bwMode="auto">
          <a:xfrm>
            <a:off x="1600200" y="5819775"/>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 name="Line 8"/>
          <p:cNvSpPr>
            <a:spLocks noChangeShapeType="1"/>
          </p:cNvSpPr>
          <p:nvPr/>
        </p:nvSpPr>
        <p:spPr bwMode="auto">
          <a:xfrm>
            <a:off x="2743200" y="5819775"/>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7" name="Line 10"/>
          <p:cNvSpPr>
            <a:spLocks noChangeShapeType="1"/>
          </p:cNvSpPr>
          <p:nvPr/>
        </p:nvSpPr>
        <p:spPr bwMode="auto">
          <a:xfrm>
            <a:off x="3581400" y="5819775"/>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 name="Line 11"/>
          <p:cNvSpPr>
            <a:spLocks noChangeShapeType="1"/>
          </p:cNvSpPr>
          <p:nvPr/>
        </p:nvSpPr>
        <p:spPr bwMode="auto">
          <a:xfrm>
            <a:off x="4876800" y="5819775"/>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 name="Line 12"/>
          <p:cNvSpPr>
            <a:spLocks noChangeShapeType="1"/>
          </p:cNvSpPr>
          <p:nvPr/>
        </p:nvSpPr>
        <p:spPr bwMode="auto">
          <a:xfrm>
            <a:off x="5715000" y="5819775"/>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 name="AutoShape 13"/>
          <p:cNvSpPr>
            <a:spLocks noChangeArrowheads="1"/>
          </p:cNvSpPr>
          <p:nvPr/>
        </p:nvSpPr>
        <p:spPr bwMode="auto">
          <a:xfrm>
            <a:off x="1066800" y="5895975"/>
            <a:ext cx="152400" cy="152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1" name="AutoShape 14"/>
          <p:cNvSpPr>
            <a:spLocks noChangeArrowheads="1"/>
          </p:cNvSpPr>
          <p:nvPr/>
        </p:nvSpPr>
        <p:spPr bwMode="auto">
          <a:xfrm>
            <a:off x="2133600" y="5895975"/>
            <a:ext cx="152400" cy="152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 name="AutoShape 16"/>
          <p:cNvSpPr>
            <a:spLocks noChangeArrowheads="1"/>
          </p:cNvSpPr>
          <p:nvPr/>
        </p:nvSpPr>
        <p:spPr bwMode="auto">
          <a:xfrm>
            <a:off x="4191000" y="5895975"/>
            <a:ext cx="152400" cy="152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3" name="AutoShape 17"/>
          <p:cNvSpPr>
            <a:spLocks noChangeArrowheads="1"/>
          </p:cNvSpPr>
          <p:nvPr/>
        </p:nvSpPr>
        <p:spPr bwMode="auto">
          <a:xfrm>
            <a:off x="5181600" y="5895975"/>
            <a:ext cx="152400" cy="152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4" name="AutoShape 18"/>
          <p:cNvSpPr>
            <a:spLocks noChangeArrowheads="1"/>
          </p:cNvSpPr>
          <p:nvPr/>
        </p:nvSpPr>
        <p:spPr bwMode="auto">
          <a:xfrm>
            <a:off x="6248400" y="5895975"/>
            <a:ext cx="152400" cy="152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5" name="AutoShape 19"/>
          <p:cNvSpPr>
            <a:spLocks noChangeArrowheads="1"/>
          </p:cNvSpPr>
          <p:nvPr/>
        </p:nvSpPr>
        <p:spPr bwMode="auto">
          <a:xfrm>
            <a:off x="3048000" y="5895975"/>
            <a:ext cx="152400" cy="152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6" name="Text Box 20"/>
          <p:cNvSpPr txBox="1">
            <a:spLocks noChangeArrowheads="1"/>
          </p:cNvSpPr>
          <p:nvPr/>
        </p:nvSpPr>
        <p:spPr bwMode="auto">
          <a:xfrm>
            <a:off x="1526217" y="5327650"/>
            <a:ext cx="3946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x1</a:t>
            </a:r>
          </a:p>
        </p:txBody>
      </p:sp>
      <p:sp>
        <p:nvSpPr>
          <p:cNvPr id="17" name="Text Box 21"/>
          <p:cNvSpPr txBox="1">
            <a:spLocks noChangeArrowheads="1"/>
          </p:cNvSpPr>
          <p:nvPr/>
        </p:nvSpPr>
        <p:spPr bwMode="auto">
          <a:xfrm>
            <a:off x="2578589" y="5327650"/>
            <a:ext cx="409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x2</a:t>
            </a:r>
          </a:p>
        </p:txBody>
      </p:sp>
      <p:sp>
        <p:nvSpPr>
          <p:cNvPr id="18" name="Text Box 22"/>
          <p:cNvSpPr txBox="1">
            <a:spLocks noChangeArrowheads="1"/>
          </p:cNvSpPr>
          <p:nvPr/>
        </p:nvSpPr>
        <p:spPr bwMode="auto">
          <a:xfrm>
            <a:off x="3431217" y="5327650"/>
            <a:ext cx="3946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x3</a:t>
            </a:r>
          </a:p>
        </p:txBody>
      </p:sp>
      <p:sp>
        <p:nvSpPr>
          <p:cNvPr id="19" name="Text Box 23"/>
          <p:cNvSpPr txBox="1">
            <a:spLocks noChangeArrowheads="1"/>
          </p:cNvSpPr>
          <p:nvPr/>
        </p:nvSpPr>
        <p:spPr bwMode="auto">
          <a:xfrm>
            <a:off x="4712189" y="5327650"/>
            <a:ext cx="409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x4</a:t>
            </a:r>
          </a:p>
        </p:txBody>
      </p:sp>
      <p:sp>
        <p:nvSpPr>
          <p:cNvPr id="20" name="Text Box 24"/>
          <p:cNvSpPr txBox="1">
            <a:spLocks noChangeArrowheads="1"/>
          </p:cNvSpPr>
          <p:nvPr/>
        </p:nvSpPr>
        <p:spPr bwMode="auto">
          <a:xfrm>
            <a:off x="5634605" y="5327650"/>
            <a:ext cx="4010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x5</a:t>
            </a:r>
          </a:p>
        </p:txBody>
      </p:sp>
      <p:sp>
        <p:nvSpPr>
          <p:cNvPr id="21" name="Text Box 25"/>
          <p:cNvSpPr txBox="1">
            <a:spLocks noChangeArrowheads="1"/>
          </p:cNvSpPr>
          <p:nvPr/>
        </p:nvSpPr>
        <p:spPr bwMode="auto">
          <a:xfrm>
            <a:off x="988007" y="6013450"/>
            <a:ext cx="399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y1</a:t>
            </a:r>
          </a:p>
        </p:txBody>
      </p:sp>
      <p:sp>
        <p:nvSpPr>
          <p:cNvPr id="22" name="Text Box 26"/>
          <p:cNvSpPr txBox="1">
            <a:spLocks noChangeArrowheads="1"/>
          </p:cNvSpPr>
          <p:nvPr/>
        </p:nvSpPr>
        <p:spPr bwMode="auto">
          <a:xfrm>
            <a:off x="2040381" y="6013450"/>
            <a:ext cx="413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y2</a:t>
            </a:r>
          </a:p>
        </p:txBody>
      </p:sp>
      <p:sp>
        <p:nvSpPr>
          <p:cNvPr id="23" name="Text Box 28"/>
          <p:cNvSpPr txBox="1">
            <a:spLocks noChangeArrowheads="1"/>
          </p:cNvSpPr>
          <p:nvPr/>
        </p:nvSpPr>
        <p:spPr bwMode="auto">
          <a:xfrm>
            <a:off x="2969207" y="6013450"/>
            <a:ext cx="399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y3</a:t>
            </a:r>
          </a:p>
        </p:txBody>
      </p:sp>
      <p:sp>
        <p:nvSpPr>
          <p:cNvPr id="24" name="Text Box 29"/>
          <p:cNvSpPr txBox="1">
            <a:spLocks noChangeArrowheads="1"/>
          </p:cNvSpPr>
          <p:nvPr/>
        </p:nvSpPr>
        <p:spPr bwMode="auto">
          <a:xfrm>
            <a:off x="4173981" y="6013450"/>
            <a:ext cx="413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y4</a:t>
            </a:r>
          </a:p>
        </p:txBody>
      </p:sp>
      <p:sp>
        <p:nvSpPr>
          <p:cNvPr id="25" name="Text Box 30"/>
          <p:cNvSpPr txBox="1">
            <a:spLocks noChangeArrowheads="1"/>
          </p:cNvSpPr>
          <p:nvPr/>
        </p:nvSpPr>
        <p:spPr bwMode="auto">
          <a:xfrm>
            <a:off x="5172595" y="6013450"/>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y5</a:t>
            </a:r>
          </a:p>
        </p:txBody>
      </p:sp>
      <p:sp>
        <p:nvSpPr>
          <p:cNvPr id="26" name="Text Box 31"/>
          <p:cNvSpPr txBox="1">
            <a:spLocks noChangeArrowheads="1"/>
          </p:cNvSpPr>
          <p:nvPr/>
        </p:nvSpPr>
        <p:spPr bwMode="auto">
          <a:xfrm>
            <a:off x="6172200" y="5972175"/>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he-IL"/>
              <a:t>y6</a:t>
            </a:r>
          </a:p>
        </p:txBody>
      </p:sp>
    </p:spTree>
    <p:extLst>
      <p:ext uri="{BB962C8B-B14F-4D97-AF65-F5344CB8AC3E}">
        <p14:creationId xmlns:p14="http://schemas.microsoft.com/office/powerpoint/2010/main" val="3532637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he-IL" dirty="0" smtClean="0"/>
              <a:t>חלק ראשון – </a:t>
            </a:r>
            <a:r>
              <a:rPr lang="en-US" dirty="0">
                <a:latin typeface="Calibri" pitchFamily="34" charset="0"/>
                <a:cs typeface="Times New Roman" pitchFamily="18" charset="0"/>
              </a:rPr>
              <a:t>Data </a:t>
            </a:r>
            <a:r>
              <a:rPr lang="en-US" dirty="0" smtClean="0">
                <a:latin typeface="Calibri" pitchFamily="34" charset="0"/>
                <a:cs typeface="Times New Roman" pitchFamily="18" charset="0"/>
              </a:rPr>
              <a:t>Preparation</a:t>
            </a:r>
            <a:endParaRPr lang="he-IL" dirty="0"/>
          </a:p>
        </p:txBody>
      </p:sp>
      <p:sp>
        <p:nvSpPr>
          <p:cNvPr id="5" name="Text Placeholder 4"/>
          <p:cNvSpPr>
            <a:spLocks noGrp="1"/>
          </p:cNvSpPr>
          <p:nvPr>
            <p:ph type="body" sz="half" idx="2"/>
          </p:nvPr>
        </p:nvSpPr>
        <p:spPr/>
        <p:txBody>
          <a:bodyPr/>
          <a:lstStyle/>
          <a:p>
            <a:r>
              <a:rPr lang="he-IL" dirty="0" smtClean="0"/>
              <a:t>הכנת המידע (ניקוי רעשים ונקודות קיצון)</a:t>
            </a:r>
            <a:endParaRPr lang="he-IL" dirty="0"/>
          </a:p>
        </p:txBody>
      </p:sp>
      <p:sp>
        <p:nvSpPr>
          <p:cNvPr id="2" name="Footer Placeholder 1"/>
          <p:cNvSpPr>
            <a:spLocks noGrp="1"/>
          </p:cNvSpPr>
          <p:nvPr>
            <p:ph type="ftr" sz="quarter" idx="11"/>
          </p:nvPr>
        </p:nvSpPr>
        <p:spPr/>
        <p:txBody>
          <a:bodyPr/>
          <a:lstStyle/>
          <a:p>
            <a:endParaRPr lang="he-IL"/>
          </a:p>
        </p:txBody>
      </p:sp>
      <p:pic>
        <p:nvPicPr>
          <p:cNvPr id="67586" name="Picture 2" descr="KDD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358462">
            <a:off x="66675" y="1161073"/>
            <a:ext cx="4239894" cy="172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5043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91386" y="365125"/>
            <a:ext cx="11855302" cy="1325563"/>
          </a:xfrm>
        </p:spPr>
        <p:txBody>
          <a:bodyPr>
            <a:normAutofit/>
          </a:bodyPr>
          <a:lstStyle/>
          <a:p>
            <a:r>
              <a:rPr lang="en-US" altLang="he-IL" sz="4200" dirty="0">
                <a:solidFill>
                  <a:schemeClr val="tx1"/>
                </a:solidFill>
              </a:rPr>
              <a:t>Concept hierarchy generation for categorical data</a:t>
            </a:r>
          </a:p>
        </p:txBody>
      </p:sp>
      <p:sp>
        <p:nvSpPr>
          <p:cNvPr id="55299" name="Rectangle 3"/>
          <p:cNvSpPr>
            <a:spLocks noGrp="1" noChangeArrowheads="1"/>
          </p:cNvSpPr>
          <p:nvPr>
            <p:ph type="body" idx="1"/>
          </p:nvPr>
        </p:nvSpPr>
        <p:spPr>
          <a:xfrm>
            <a:off x="361950" y="1981200"/>
            <a:ext cx="11410950" cy="4495800"/>
          </a:xfrm>
        </p:spPr>
        <p:txBody>
          <a:bodyPr>
            <a:normAutofit/>
          </a:bodyPr>
          <a:lstStyle/>
          <a:p>
            <a:pPr algn="l" rtl="0"/>
            <a:r>
              <a:rPr lang="en-US" altLang="he-IL" dirty="0"/>
              <a:t>Categorical data: no ordering among values</a:t>
            </a:r>
          </a:p>
          <a:p>
            <a:pPr algn="l" rtl="0"/>
            <a:r>
              <a:rPr lang="en-US" altLang="he-IL" dirty="0"/>
              <a:t>Specification of a partial ordering of attributes explicitly at the schema level by users or experts</a:t>
            </a:r>
          </a:p>
          <a:p>
            <a:pPr algn="l" rtl="0">
              <a:lnSpc>
                <a:spcPct val="130000"/>
              </a:lnSpc>
            </a:pPr>
            <a:r>
              <a:rPr lang="en-US" altLang="he-IL" dirty="0"/>
              <a:t>Specification of a portion of a hierarchy by explicit data grouping</a:t>
            </a:r>
          </a:p>
          <a:p>
            <a:pPr algn="l" rtl="0">
              <a:lnSpc>
                <a:spcPct val="130000"/>
              </a:lnSpc>
            </a:pPr>
            <a:r>
              <a:rPr lang="en-US" altLang="he-IL" dirty="0"/>
              <a:t>Specification of a set of attributes, but not of their partial ordering</a:t>
            </a:r>
          </a:p>
          <a:p>
            <a:pPr algn="l" rtl="0">
              <a:lnSpc>
                <a:spcPct val="130000"/>
              </a:lnSpc>
            </a:pPr>
            <a:r>
              <a:rPr lang="en-US" altLang="he-IL" dirty="0"/>
              <a:t>Specification of only a partial set of </a:t>
            </a:r>
            <a:r>
              <a:rPr lang="en-US" altLang="he-IL" dirty="0" smtClean="0"/>
              <a:t>attributes</a:t>
            </a:r>
            <a:endParaRPr lang="en-US" altLang="he-IL" dirty="0"/>
          </a:p>
        </p:txBody>
      </p:sp>
    </p:spTree>
    <p:extLst>
      <p:ext uri="{BB962C8B-B14F-4D97-AF65-F5344CB8AC3E}">
        <p14:creationId xmlns:p14="http://schemas.microsoft.com/office/powerpoint/2010/main" val="1272107535"/>
      </p:ext>
    </p:extLst>
  </p:cSld>
  <p:clrMapOvr>
    <a:masterClrMapping/>
  </p:clrMapOvr>
  <p:transition>
    <p:checke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48586" y="457200"/>
            <a:ext cx="11079126" cy="838200"/>
          </a:xfrm>
        </p:spPr>
        <p:txBody>
          <a:bodyPr>
            <a:normAutofit fontScale="90000"/>
          </a:bodyPr>
          <a:lstStyle/>
          <a:p>
            <a:pPr algn="ctr" rtl="0"/>
            <a:r>
              <a:rPr lang="en-US" altLang="he-IL" sz="3600" dirty="0">
                <a:solidFill>
                  <a:schemeClr val="tx1"/>
                </a:solidFill>
              </a:rPr>
              <a:t>Concept hierarchy generation w/o data semantics - Specification of a set of attributes</a:t>
            </a:r>
            <a:br>
              <a:rPr lang="en-US" altLang="he-IL" sz="3600" dirty="0">
                <a:solidFill>
                  <a:schemeClr val="tx1"/>
                </a:solidFill>
              </a:rPr>
            </a:br>
            <a:endParaRPr lang="en-US" altLang="he-IL" sz="3600" dirty="0">
              <a:solidFill>
                <a:schemeClr val="tx1"/>
              </a:solidFill>
            </a:endParaRPr>
          </a:p>
        </p:txBody>
      </p:sp>
      <p:sp>
        <p:nvSpPr>
          <p:cNvPr id="56323" name="Rectangle 3"/>
          <p:cNvSpPr>
            <a:spLocks noGrp="1" noChangeArrowheads="1"/>
          </p:cNvSpPr>
          <p:nvPr>
            <p:ph type="body" idx="1"/>
          </p:nvPr>
        </p:nvSpPr>
        <p:spPr>
          <a:xfrm>
            <a:off x="0" y="1600200"/>
            <a:ext cx="12001500" cy="1905000"/>
          </a:xfrm>
        </p:spPr>
        <p:txBody>
          <a:bodyPr>
            <a:normAutofit/>
          </a:bodyPr>
          <a:lstStyle/>
          <a:p>
            <a:pPr algn="l" rtl="0">
              <a:lnSpc>
                <a:spcPct val="90000"/>
              </a:lnSpc>
              <a:buFontTx/>
              <a:buNone/>
            </a:pPr>
            <a:r>
              <a:rPr lang="en-US" altLang="he-IL" dirty="0"/>
              <a:t>Concept hierarchy can be automatically generated based on the number of distinct values per attribute in the given attribute set. The attribute with the most distinct values is placed at the lowest level of the hierarchy (</a:t>
            </a:r>
            <a:r>
              <a:rPr lang="en-US" altLang="he-IL" dirty="0">
                <a:solidFill>
                  <a:srgbClr val="CC3300"/>
                </a:solidFill>
              </a:rPr>
              <a:t>limitations?)</a:t>
            </a:r>
          </a:p>
        </p:txBody>
      </p:sp>
      <p:sp>
        <p:nvSpPr>
          <p:cNvPr id="56324" name="Oval 4"/>
          <p:cNvSpPr>
            <a:spLocks noChangeArrowheads="1"/>
          </p:cNvSpPr>
          <p:nvPr/>
        </p:nvSpPr>
        <p:spPr bwMode="auto">
          <a:xfrm>
            <a:off x="2590800" y="3962400"/>
            <a:ext cx="3581400" cy="342900"/>
          </a:xfrm>
          <a:prstGeom prst="ellipse">
            <a:avLst/>
          </a:prstGeom>
          <a:solidFill>
            <a:srgbClr val="FFC000"/>
          </a:solidFill>
          <a:ln w="9525">
            <a:solidFill>
              <a:schemeClr val="folHlink"/>
            </a:solidFill>
            <a:round/>
            <a:headEnd/>
            <a:tailEnd/>
          </a:ln>
          <a:effectLst/>
          <a:extLst/>
        </p:spPr>
        <p:txBody>
          <a:bodyPr wrap="none" anchor="ctr"/>
          <a:lstStyle/>
          <a:p>
            <a:pPr algn="ctr" rtl="0" eaLnBrk="0" hangingPunct="0"/>
            <a:r>
              <a:rPr lang="en-US" altLang="he-IL">
                <a:solidFill>
                  <a:schemeClr val="bg1"/>
                </a:solidFill>
              </a:rPr>
              <a:t>country</a:t>
            </a:r>
          </a:p>
        </p:txBody>
      </p:sp>
      <p:sp>
        <p:nvSpPr>
          <p:cNvPr id="56325" name="Oval 5"/>
          <p:cNvSpPr>
            <a:spLocks noChangeArrowheads="1"/>
          </p:cNvSpPr>
          <p:nvPr/>
        </p:nvSpPr>
        <p:spPr bwMode="auto">
          <a:xfrm>
            <a:off x="2647950" y="4686300"/>
            <a:ext cx="3581400" cy="342900"/>
          </a:xfrm>
          <a:prstGeom prst="ellipse">
            <a:avLst/>
          </a:prstGeom>
          <a:solidFill>
            <a:srgbClr val="FFC000"/>
          </a:solidFill>
          <a:ln w="9525">
            <a:solidFill>
              <a:schemeClr val="folHlink"/>
            </a:solidFill>
            <a:round/>
            <a:headEnd/>
            <a:tailEnd/>
          </a:ln>
          <a:effectLst/>
          <a:extLst/>
        </p:spPr>
        <p:txBody>
          <a:bodyPr wrap="none" anchor="ctr"/>
          <a:lstStyle/>
          <a:p>
            <a:pPr algn="ctr" rtl="0" eaLnBrk="0" hangingPunct="0"/>
            <a:r>
              <a:rPr lang="en-US" altLang="he-IL">
                <a:solidFill>
                  <a:schemeClr val="bg1"/>
                </a:solidFill>
              </a:rPr>
              <a:t>province_or_ state</a:t>
            </a:r>
          </a:p>
        </p:txBody>
      </p:sp>
      <p:sp>
        <p:nvSpPr>
          <p:cNvPr id="56326" name="Oval 6"/>
          <p:cNvSpPr>
            <a:spLocks noChangeArrowheads="1"/>
          </p:cNvSpPr>
          <p:nvPr/>
        </p:nvSpPr>
        <p:spPr bwMode="auto">
          <a:xfrm>
            <a:off x="2724150" y="5486400"/>
            <a:ext cx="3581400" cy="342900"/>
          </a:xfrm>
          <a:prstGeom prst="ellipse">
            <a:avLst/>
          </a:prstGeom>
          <a:solidFill>
            <a:srgbClr val="FFC000"/>
          </a:solidFill>
          <a:ln w="9525">
            <a:solidFill>
              <a:schemeClr val="folHlink"/>
            </a:solidFill>
            <a:round/>
            <a:headEnd/>
            <a:tailEnd/>
          </a:ln>
          <a:effectLst/>
          <a:extLst/>
        </p:spPr>
        <p:txBody>
          <a:bodyPr wrap="none" anchor="ctr"/>
          <a:lstStyle/>
          <a:p>
            <a:pPr algn="ctr" rtl="0" eaLnBrk="0" hangingPunct="0"/>
            <a:r>
              <a:rPr lang="en-US" altLang="he-IL">
                <a:solidFill>
                  <a:schemeClr val="bg1"/>
                </a:solidFill>
              </a:rPr>
              <a:t>city</a:t>
            </a:r>
          </a:p>
        </p:txBody>
      </p:sp>
      <p:sp>
        <p:nvSpPr>
          <p:cNvPr id="56327" name="Oval 7"/>
          <p:cNvSpPr>
            <a:spLocks noChangeArrowheads="1"/>
          </p:cNvSpPr>
          <p:nvPr/>
        </p:nvSpPr>
        <p:spPr bwMode="auto">
          <a:xfrm>
            <a:off x="2705100" y="6248400"/>
            <a:ext cx="3581400" cy="342900"/>
          </a:xfrm>
          <a:prstGeom prst="ellipse">
            <a:avLst/>
          </a:prstGeom>
          <a:solidFill>
            <a:srgbClr val="FFC000"/>
          </a:solidFill>
          <a:ln w="9525">
            <a:solidFill>
              <a:schemeClr val="folHlink"/>
            </a:solidFill>
            <a:round/>
            <a:headEnd/>
            <a:tailEnd/>
          </a:ln>
          <a:effectLst/>
          <a:extLst/>
        </p:spPr>
        <p:txBody>
          <a:bodyPr wrap="none" anchor="ctr"/>
          <a:lstStyle/>
          <a:p>
            <a:pPr algn="ctr" rtl="0" eaLnBrk="0" hangingPunct="0"/>
            <a:r>
              <a:rPr lang="en-US" altLang="he-IL">
                <a:solidFill>
                  <a:schemeClr val="bg1"/>
                </a:solidFill>
              </a:rPr>
              <a:t>street</a:t>
            </a:r>
          </a:p>
        </p:txBody>
      </p:sp>
      <p:sp>
        <p:nvSpPr>
          <p:cNvPr id="56328" name="Line 8"/>
          <p:cNvSpPr>
            <a:spLocks noChangeShapeType="1"/>
          </p:cNvSpPr>
          <p:nvPr/>
        </p:nvSpPr>
        <p:spPr bwMode="auto">
          <a:xfrm flipH="1">
            <a:off x="4438650" y="4343400"/>
            <a:ext cx="0" cy="3810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56329" name="Line 9"/>
          <p:cNvSpPr>
            <a:spLocks noChangeShapeType="1"/>
          </p:cNvSpPr>
          <p:nvPr/>
        </p:nvSpPr>
        <p:spPr bwMode="auto">
          <a:xfrm>
            <a:off x="4438650" y="4914900"/>
            <a:ext cx="0" cy="533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56330" name="Line 10"/>
          <p:cNvSpPr>
            <a:spLocks noChangeShapeType="1"/>
          </p:cNvSpPr>
          <p:nvPr/>
        </p:nvSpPr>
        <p:spPr bwMode="auto">
          <a:xfrm>
            <a:off x="4438650" y="5734050"/>
            <a:ext cx="0" cy="55245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56331" name="Text Box 11"/>
          <p:cNvSpPr txBox="1">
            <a:spLocks noChangeArrowheads="1"/>
          </p:cNvSpPr>
          <p:nvPr/>
        </p:nvSpPr>
        <p:spPr bwMode="auto">
          <a:xfrm>
            <a:off x="7403967" y="3870325"/>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0" eaLnBrk="0" hangingPunct="0"/>
            <a:r>
              <a:rPr lang="en-US" altLang="he-IL" dirty="0"/>
              <a:t>15 distinct values</a:t>
            </a:r>
          </a:p>
        </p:txBody>
      </p:sp>
      <p:sp>
        <p:nvSpPr>
          <p:cNvPr id="56332" name="Text Box 12"/>
          <p:cNvSpPr txBox="1">
            <a:spLocks noChangeArrowheads="1"/>
          </p:cNvSpPr>
          <p:nvPr/>
        </p:nvSpPr>
        <p:spPr bwMode="auto">
          <a:xfrm>
            <a:off x="7261226" y="4670425"/>
            <a:ext cx="2314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eaLnBrk="0" hangingPunct="0"/>
            <a:r>
              <a:rPr lang="en-US" altLang="he-IL"/>
              <a:t>65 distinct values</a:t>
            </a:r>
          </a:p>
        </p:txBody>
      </p:sp>
      <p:sp>
        <p:nvSpPr>
          <p:cNvPr id="56333" name="Text Box 13"/>
          <p:cNvSpPr txBox="1">
            <a:spLocks noChangeArrowheads="1"/>
          </p:cNvSpPr>
          <p:nvPr/>
        </p:nvSpPr>
        <p:spPr bwMode="auto">
          <a:xfrm>
            <a:off x="7335403" y="5413375"/>
            <a:ext cx="20138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0" eaLnBrk="0" hangingPunct="0"/>
            <a:r>
              <a:rPr lang="en-US" altLang="he-IL"/>
              <a:t>3567 distinct values</a:t>
            </a:r>
          </a:p>
        </p:txBody>
      </p:sp>
      <p:sp>
        <p:nvSpPr>
          <p:cNvPr id="56334" name="Text Box 14"/>
          <p:cNvSpPr txBox="1">
            <a:spLocks noChangeArrowheads="1"/>
          </p:cNvSpPr>
          <p:nvPr/>
        </p:nvSpPr>
        <p:spPr bwMode="auto">
          <a:xfrm>
            <a:off x="7095498" y="6137275"/>
            <a:ext cx="23031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0" eaLnBrk="0" hangingPunct="0"/>
            <a:r>
              <a:rPr lang="en-US" altLang="he-IL"/>
              <a:t>674,339 distinct values</a:t>
            </a:r>
          </a:p>
        </p:txBody>
      </p:sp>
    </p:spTree>
    <p:extLst>
      <p:ext uri="{BB962C8B-B14F-4D97-AF65-F5344CB8AC3E}">
        <p14:creationId xmlns:p14="http://schemas.microsoft.com/office/powerpoint/2010/main" val="3794479632"/>
      </p:ext>
    </p:extLst>
  </p:cSld>
  <p:clrMapOvr>
    <a:masterClrMapping/>
  </p:clrMapOvr>
  <p:transition>
    <p:checke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814" y="1066801"/>
            <a:ext cx="11926185" cy="5562600"/>
          </a:xfrm>
        </p:spPr>
        <p:txBody>
          <a:bodyPr>
            <a:normAutofit/>
          </a:bodyPr>
          <a:lstStyle/>
          <a:p>
            <a:pPr marL="0" indent="0" algn="l" rtl="0">
              <a:lnSpc>
                <a:spcPct val="120000"/>
              </a:lnSpc>
              <a:buNone/>
            </a:pPr>
            <a:r>
              <a:rPr lang="en-US" sz="3300" dirty="0"/>
              <a:t>Typical </a:t>
            </a:r>
            <a:r>
              <a:rPr lang="en-US" sz="3300" dirty="0">
                <a:solidFill>
                  <a:srgbClr val="C00000"/>
                </a:solidFill>
              </a:rPr>
              <a:t>methods</a:t>
            </a:r>
            <a:r>
              <a:rPr lang="en-US" sz="3300" dirty="0"/>
              <a:t>: All the methods can be applied recursively</a:t>
            </a:r>
          </a:p>
          <a:p>
            <a:pPr lvl="1" algn="l" rtl="0">
              <a:lnSpc>
                <a:spcPct val="120000"/>
              </a:lnSpc>
            </a:pPr>
            <a:r>
              <a:rPr lang="en-US" sz="3000" dirty="0">
                <a:solidFill>
                  <a:schemeClr val="hlink"/>
                </a:solidFill>
              </a:rPr>
              <a:t>Binning</a:t>
            </a:r>
            <a:r>
              <a:rPr lang="en-US" sz="3000" dirty="0"/>
              <a:t>: </a:t>
            </a:r>
            <a:r>
              <a:rPr lang="en-US" sz="2600" dirty="0"/>
              <a:t>Top-down split, unsupervised</a:t>
            </a:r>
          </a:p>
          <a:p>
            <a:pPr lvl="1" algn="l" rtl="0">
              <a:lnSpc>
                <a:spcPct val="120000"/>
              </a:lnSpc>
            </a:pPr>
            <a:r>
              <a:rPr lang="en-US" sz="3000" dirty="0">
                <a:solidFill>
                  <a:schemeClr val="hlink"/>
                </a:solidFill>
              </a:rPr>
              <a:t>Histogram analysis: </a:t>
            </a:r>
            <a:r>
              <a:rPr lang="en-US" sz="2600" dirty="0"/>
              <a:t>Top-down split, unsupervised</a:t>
            </a:r>
          </a:p>
          <a:p>
            <a:pPr lvl="1" algn="l" rtl="0">
              <a:lnSpc>
                <a:spcPct val="120000"/>
              </a:lnSpc>
            </a:pPr>
            <a:r>
              <a:rPr lang="en-US" sz="3000" dirty="0">
                <a:solidFill>
                  <a:schemeClr val="hlink"/>
                </a:solidFill>
              </a:rPr>
              <a:t>Clustering analysis</a:t>
            </a:r>
            <a:r>
              <a:rPr lang="en-US" sz="3000" dirty="0"/>
              <a:t>: </a:t>
            </a:r>
            <a:r>
              <a:rPr lang="en-US" sz="2600" dirty="0"/>
              <a:t>Unsupervised, top-down split or bottom-up merge</a:t>
            </a:r>
          </a:p>
          <a:p>
            <a:pPr lvl="1" algn="l" rtl="0">
              <a:lnSpc>
                <a:spcPct val="120000"/>
              </a:lnSpc>
            </a:pPr>
            <a:r>
              <a:rPr lang="en-US" sz="3000" dirty="0">
                <a:solidFill>
                  <a:schemeClr val="hlink"/>
                </a:solidFill>
              </a:rPr>
              <a:t>Decision-tree analysis</a:t>
            </a:r>
            <a:r>
              <a:rPr lang="en-US" sz="3000" dirty="0"/>
              <a:t>: </a:t>
            </a:r>
            <a:r>
              <a:rPr lang="en-US" sz="2600" dirty="0"/>
              <a:t>Supervised, top-down split</a:t>
            </a:r>
          </a:p>
          <a:p>
            <a:pPr lvl="1" algn="l" rtl="0">
              <a:lnSpc>
                <a:spcPct val="120000"/>
              </a:lnSpc>
            </a:pPr>
            <a:r>
              <a:rPr lang="en-US" sz="3000" dirty="0">
                <a:solidFill>
                  <a:schemeClr val="hlink"/>
                </a:solidFill>
                <a:sym typeface="Symbol" panose="05050102010706020507" pitchFamily="18" charset="2"/>
              </a:rPr>
              <a:t>Correlation (e.g., </a:t>
            </a:r>
            <a:r>
              <a:rPr lang="en-US" sz="3000" baseline="30000" dirty="0">
                <a:solidFill>
                  <a:schemeClr val="hlink"/>
                </a:solidFill>
              </a:rPr>
              <a:t>2</a:t>
            </a:r>
            <a:r>
              <a:rPr lang="en-US" sz="3000" dirty="0">
                <a:solidFill>
                  <a:schemeClr val="hlink"/>
                </a:solidFill>
              </a:rPr>
              <a:t>) analysis</a:t>
            </a:r>
            <a:r>
              <a:rPr lang="en-US" sz="3000" dirty="0"/>
              <a:t>: U</a:t>
            </a:r>
            <a:r>
              <a:rPr lang="en-US" sz="2600" dirty="0"/>
              <a:t>nsupervised, bottom-up merge</a:t>
            </a:r>
          </a:p>
        </p:txBody>
      </p:sp>
      <p:sp>
        <p:nvSpPr>
          <p:cNvPr id="5" name="Slide Number Placeholder 4"/>
          <p:cNvSpPr>
            <a:spLocks noGrp="1"/>
          </p:cNvSpPr>
          <p:nvPr>
            <p:ph type="sldNum" sz="quarter" idx="4294967295"/>
          </p:nvPr>
        </p:nvSpPr>
        <p:spPr>
          <a:xfrm>
            <a:off x="5067300" y="6553200"/>
            <a:ext cx="2057400" cy="304800"/>
          </a:xfrm>
          <a:prstGeom prst="rect">
            <a:avLst/>
          </a:prstGeom>
        </p:spPr>
        <p:txBody>
          <a:bodyPr/>
          <a:lstStyle/>
          <a:p>
            <a:fld id="{C546E0E4-908A-4724-B308-E4F6AE4FA0DD}" type="slidenum">
              <a:rPr lang="en-US" smtClean="0">
                <a:solidFill>
                  <a:prstClr val="black">
                    <a:tint val="75000"/>
                  </a:prstClr>
                </a:solidFill>
              </a:rPr>
              <a:pPr/>
              <a:t>42</a:t>
            </a:fld>
            <a:endParaRPr lang="en-US" dirty="0">
              <a:solidFill>
                <a:prstClr val="black">
                  <a:tint val="75000"/>
                </a:prstClr>
              </a:solidFill>
            </a:endParaRPr>
          </a:p>
        </p:txBody>
      </p:sp>
      <p:sp>
        <p:nvSpPr>
          <p:cNvPr id="2" name="Title 1"/>
          <p:cNvSpPr>
            <a:spLocks noGrp="1"/>
          </p:cNvSpPr>
          <p:nvPr>
            <p:ph type="title"/>
          </p:nvPr>
        </p:nvSpPr>
        <p:spPr>
          <a:xfrm>
            <a:off x="476250" y="325439"/>
            <a:ext cx="10515600" cy="1025525"/>
          </a:xfrm>
        </p:spPr>
        <p:txBody>
          <a:bodyPr>
            <a:normAutofit/>
          </a:bodyPr>
          <a:lstStyle/>
          <a:p>
            <a:r>
              <a:rPr lang="id-ID" dirty="0"/>
              <a:t>Data </a:t>
            </a:r>
            <a:r>
              <a:rPr lang="id-ID" dirty="0" err="1"/>
              <a:t>Discretization</a:t>
            </a:r>
            <a:r>
              <a:rPr lang="id-ID" dirty="0"/>
              <a:t> </a:t>
            </a:r>
            <a:r>
              <a:rPr lang="id-ID" dirty="0" err="1"/>
              <a:t>Methods</a:t>
            </a:r>
            <a:endParaRPr lang="id-ID" dirty="0"/>
          </a:p>
        </p:txBody>
      </p:sp>
    </p:spTree>
    <p:extLst>
      <p:ext uri="{BB962C8B-B14F-4D97-AF65-F5344CB8AC3E}">
        <p14:creationId xmlns:p14="http://schemas.microsoft.com/office/powerpoint/2010/main" val="39983741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05000" y="304800"/>
            <a:ext cx="8458200" cy="914400"/>
          </a:xfrm>
        </p:spPr>
        <p:txBody>
          <a:bodyPr>
            <a:normAutofit fontScale="90000"/>
          </a:bodyPr>
          <a:lstStyle/>
          <a:p>
            <a:r>
              <a:rPr lang="en-US" altLang="he-IL" sz="4000" dirty="0">
                <a:solidFill>
                  <a:schemeClr val="accent2"/>
                </a:solidFill>
              </a:rPr>
              <a:t>Simple Discretization Methods: Binning</a:t>
            </a:r>
            <a:endParaRPr lang="en-US" altLang="he-IL" dirty="0">
              <a:solidFill>
                <a:schemeClr val="accent2"/>
              </a:solidFill>
            </a:endParaRPr>
          </a:p>
        </p:txBody>
      </p:sp>
      <p:sp>
        <p:nvSpPr>
          <p:cNvPr id="17411" name="Rectangle 3"/>
          <p:cNvSpPr>
            <a:spLocks noGrp="1" noChangeArrowheads="1"/>
          </p:cNvSpPr>
          <p:nvPr>
            <p:ph type="body" idx="1"/>
          </p:nvPr>
        </p:nvSpPr>
        <p:spPr>
          <a:xfrm>
            <a:off x="893135" y="1447800"/>
            <a:ext cx="10951535" cy="4705350"/>
          </a:xfrm>
        </p:spPr>
        <p:txBody>
          <a:bodyPr>
            <a:normAutofit/>
          </a:bodyPr>
          <a:lstStyle/>
          <a:p>
            <a:pPr algn="l" rtl="0">
              <a:lnSpc>
                <a:spcPct val="90000"/>
              </a:lnSpc>
            </a:pPr>
            <a:r>
              <a:rPr lang="en-US" altLang="he-IL" dirty="0">
                <a:solidFill>
                  <a:schemeClr val="tx1"/>
                </a:solidFill>
              </a:rPr>
              <a:t>Equal-width (distance) partitioning:</a:t>
            </a:r>
          </a:p>
          <a:p>
            <a:pPr lvl="1" algn="l" rtl="0">
              <a:lnSpc>
                <a:spcPct val="90000"/>
              </a:lnSpc>
              <a:spcBef>
                <a:spcPct val="0"/>
              </a:spcBef>
            </a:pPr>
            <a:r>
              <a:rPr lang="en-US" altLang="he-IL" dirty="0">
                <a:solidFill>
                  <a:schemeClr val="tx1"/>
                </a:solidFill>
              </a:rPr>
              <a:t>It divides the range into </a:t>
            </a:r>
            <a:r>
              <a:rPr lang="en-US" altLang="he-IL" i="1" dirty="0">
                <a:solidFill>
                  <a:schemeClr val="tx1"/>
                </a:solidFill>
              </a:rPr>
              <a:t>N</a:t>
            </a:r>
            <a:r>
              <a:rPr lang="en-US" altLang="he-IL" dirty="0">
                <a:solidFill>
                  <a:schemeClr val="tx1"/>
                </a:solidFill>
              </a:rPr>
              <a:t> intervals of equal size: uniform grid</a:t>
            </a:r>
          </a:p>
          <a:p>
            <a:pPr lvl="1" algn="l" rtl="0">
              <a:lnSpc>
                <a:spcPct val="90000"/>
              </a:lnSpc>
              <a:spcBef>
                <a:spcPct val="0"/>
              </a:spcBef>
            </a:pPr>
            <a:r>
              <a:rPr lang="en-US" altLang="he-IL" dirty="0">
                <a:solidFill>
                  <a:schemeClr val="tx1"/>
                </a:solidFill>
              </a:rPr>
              <a:t>if </a:t>
            </a:r>
            <a:r>
              <a:rPr lang="en-US" altLang="he-IL" i="1" dirty="0">
                <a:solidFill>
                  <a:schemeClr val="tx1"/>
                </a:solidFill>
              </a:rPr>
              <a:t>A</a:t>
            </a:r>
            <a:r>
              <a:rPr lang="en-US" altLang="he-IL" dirty="0">
                <a:solidFill>
                  <a:schemeClr val="tx1"/>
                </a:solidFill>
              </a:rPr>
              <a:t> and </a:t>
            </a:r>
            <a:r>
              <a:rPr lang="en-US" altLang="he-IL" i="1" dirty="0">
                <a:solidFill>
                  <a:schemeClr val="tx1"/>
                </a:solidFill>
              </a:rPr>
              <a:t>B</a:t>
            </a:r>
            <a:r>
              <a:rPr lang="en-US" altLang="he-IL" dirty="0">
                <a:solidFill>
                  <a:schemeClr val="tx1"/>
                </a:solidFill>
              </a:rPr>
              <a:t> are the lowest and highest values of the attribute, the width of intervals will be: </a:t>
            </a:r>
            <a:r>
              <a:rPr lang="en-US" altLang="he-IL" i="1" dirty="0">
                <a:solidFill>
                  <a:schemeClr val="tx1"/>
                </a:solidFill>
              </a:rPr>
              <a:t>W </a:t>
            </a:r>
            <a:r>
              <a:rPr lang="en-US" altLang="he-IL" dirty="0">
                <a:solidFill>
                  <a:schemeClr val="tx1"/>
                </a:solidFill>
              </a:rPr>
              <a:t>= (</a:t>
            </a:r>
            <a:r>
              <a:rPr lang="en-US" altLang="he-IL" i="1" dirty="0">
                <a:solidFill>
                  <a:schemeClr val="tx1"/>
                </a:solidFill>
              </a:rPr>
              <a:t>B</a:t>
            </a:r>
            <a:r>
              <a:rPr lang="en-US" altLang="he-IL" dirty="0">
                <a:solidFill>
                  <a:schemeClr val="tx1"/>
                </a:solidFill>
              </a:rPr>
              <a:t>-</a:t>
            </a:r>
            <a:r>
              <a:rPr lang="en-US" altLang="he-IL" i="1" dirty="0">
                <a:solidFill>
                  <a:schemeClr val="tx1"/>
                </a:solidFill>
              </a:rPr>
              <a:t>A</a:t>
            </a:r>
            <a:r>
              <a:rPr lang="en-US" altLang="he-IL" dirty="0">
                <a:solidFill>
                  <a:schemeClr val="tx1"/>
                </a:solidFill>
              </a:rPr>
              <a:t>)/</a:t>
            </a:r>
            <a:r>
              <a:rPr lang="en-US" altLang="he-IL" i="1" dirty="0">
                <a:solidFill>
                  <a:schemeClr val="tx1"/>
                </a:solidFill>
              </a:rPr>
              <a:t>N.</a:t>
            </a:r>
            <a:endParaRPr lang="en-US" altLang="he-IL" dirty="0">
              <a:solidFill>
                <a:schemeClr val="tx1"/>
              </a:solidFill>
            </a:endParaRPr>
          </a:p>
          <a:p>
            <a:pPr lvl="1" algn="l" rtl="0">
              <a:lnSpc>
                <a:spcPct val="90000"/>
              </a:lnSpc>
              <a:spcBef>
                <a:spcPct val="0"/>
              </a:spcBef>
            </a:pPr>
            <a:r>
              <a:rPr lang="en-US" altLang="he-IL" dirty="0">
                <a:solidFill>
                  <a:schemeClr val="tx1"/>
                </a:solidFill>
              </a:rPr>
              <a:t>The most straightforward</a:t>
            </a:r>
          </a:p>
          <a:p>
            <a:pPr lvl="1" algn="l" rtl="0">
              <a:lnSpc>
                <a:spcPct val="90000"/>
              </a:lnSpc>
              <a:spcBef>
                <a:spcPct val="0"/>
              </a:spcBef>
            </a:pPr>
            <a:r>
              <a:rPr lang="en-US" altLang="he-IL" dirty="0">
                <a:solidFill>
                  <a:schemeClr val="tx1"/>
                </a:solidFill>
              </a:rPr>
              <a:t>But outliers may dominate presentation</a:t>
            </a:r>
          </a:p>
          <a:p>
            <a:pPr lvl="1" algn="l" rtl="0">
              <a:lnSpc>
                <a:spcPct val="90000"/>
              </a:lnSpc>
              <a:spcBef>
                <a:spcPct val="0"/>
              </a:spcBef>
            </a:pPr>
            <a:r>
              <a:rPr lang="en-US" altLang="he-IL" dirty="0">
                <a:solidFill>
                  <a:schemeClr val="tx1"/>
                </a:solidFill>
              </a:rPr>
              <a:t>Skewed data is not handled well.</a:t>
            </a:r>
            <a:endParaRPr lang="en-US" altLang="he-IL" i="1" dirty="0">
              <a:solidFill>
                <a:schemeClr val="tx1"/>
              </a:solidFill>
            </a:endParaRPr>
          </a:p>
          <a:p>
            <a:pPr algn="l" rtl="0">
              <a:lnSpc>
                <a:spcPct val="90000"/>
              </a:lnSpc>
            </a:pPr>
            <a:r>
              <a:rPr lang="en-US" altLang="he-IL" dirty="0">
                <a:solidFill>
                  <a:schemeClr val="tx1"/>
                </a:solidFill>
              </a:rPr>
              <a:t>Equal-depth (frequency) partitioning:</a:t>
            </a:r>
          </a:p>
          <a:p>
            <a:pPr lvl="1" algn="l" rtl="0">
              <a:lnSpc>
                <a:spcPct val="90000"/>
              </a:lnSpc>
              <a:spcBef>
                <a:spcPct val="0"/>
              </a:spcBef>
            </a:pPr>
            <a:r>
              <a:rPr lang="en-US" altLang="he-IL" dirty="0">
                <a:solidFill>
                  <a:schemeClr val="tx1"/>
                </a:solidFill>
              </a:rPr>
              <a:t>It divides the range into </a:t>
            </a:r>
            <a:r>
              <a:rPr lang="en-US" altLang="he-IL" i="1" dirty="0">
                <a:solidFill>
                  <a:schemeClr val="tx1"/>
                </a:solidFill>
              </a:rPr>
              <a:t>N</a:t>
            </a:r>
            <a:r>
              <a:rPr lang="en-US" altLang="he-IL" dirty="0">
                <a:solidFill>
                  <a:schemeClr val="tx1"/>
                </a:solidFill>
              </a:rPr>
              <a:t> intervals, each containing approximately same number of samples</a:t>
            </a:r>
          </a:p>
          <a:p>
            <a:pPr lvl="1" algn="l" rtl="0">
              <a:lnSpc>
                <a:spcPct val="90000"/>
              </a:lnSpc>
              <a:spcBef>
                <a:spcPct val="0"/>
              </a:spcBef>
            </a:pPr>
            <a:r>
              <a:rPr lang="en-US" altLang="he-IL" dirty="0">
                <a:solidFill>
                  <a:schemeClr val="tx1"/>
                </a:solidFill>
              </a:rPr>
              <a:t>Good data scaling</a:t>
            </a:r>
          </a:p>
          <a:p>
            <a:pPr lvl="1" algn="l" rtl="0">
              <a:lnSpc>
                <a:spcPct val="90000"/>
              </a:lnSpc>
              <a:spcBef>
                <a:spcPct val="0"/>
              </a:spcBef>
            </a:pPr>
            <a:r>
              <a:rPr lang="en-US" altLang="he-IL" dirty="0">
                <a:solidFill>
                  <a:schemeClr val="tx1"/>
                </a:solidFill>
              </a:rPr>
              <a:t>Managing categorical attributes can be tricky.</a:t>
            </a:r>
          </a:p>
        </p:txBody>
      </p:sp>
    </p:spTree>
    <p:extLst>
      <p:ext uri="{BB962C8B-B14F-4D97-AF65-F5344CB8AC3E}">
        <p14:creationId xmlns:p14="http://schemas.microsoft.com/office/powerpoint/2010/main" val="433008484"/>
      </p:ext>
    </p:extLst>
  </p:cSld>
  <p:clrMapOvr>
    <a:masterClrMapping/>
  </p:clrMapOvr>
  <p:transition>
    <p:checke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90800" y="381000"/>
            <a:ext cx="7772400" cy="685800"/>
          </a:xfrm>
        </p:spPr>
        <p:txBody>
          <a:bodyPr>
            <a:normAutofit fontScale="90000"/>
          </a:bodyPr>
          <a:lstStyle/>
          <a:p>
            <a:r>
              <a:rPr lang="en-US" altLang="he-IL"/>
              <a:t>Binning</a:t>
            </a:r>
          </a:p>
        </p:txBody>
      </p:sp>
      <p:sp>
        <p:nvSpPr>
          <p:cNvPr id="25603" name="Rectangle 3"/>
          <p:cNvSpPr>
            <a:spLocks noGrp="1" noChangeArrowheads="1"/>
          </p:cNvSpPr>
          <p:nvPr>
            <p:ph type="body" idx="1"/>
          </p:nvPr>
        </p:nvSpPr>
        <p:spPr>
          <a:xfrm>
            <a:off x="838200" y="1447800"/>
            <a:ext cx="10953750" cy="4114800"/>
          </a:xfrm>
        </p:spPr>
        <p:txBody>
          <a:bodyPr>
            <a:normAutofit fontScale="92500" lnSpcReduction="10000"/>
          </a:bodyPr>
          <a:lstStyle/>
          <a:p>
            <a:pPr algn="l" rtl="0">
              <a:lnSpc>
                <a:spcPct val="90000"/>
              </a:lnSpc>
            </a:pPr>
            <a:r>
              <a:rPr lang="en-US" altLang="he-IL" dirty="0"/>
              <a:t>Attribute values (for one attribute e.g., age): </a:t>
            </a:r>
          </a:p>
          <a:p>
            <a:pPr lvl="1" algn="l" rtl="0">
              <a:lnSpc>
                <a:spcPct val="90000"/>
              </a:lnSpc>
            </a:pPr>
            <a:r>
              <a:rPr lang="en-US" altLang="he-IL" dirty="0"/>
              <a:t>0, 4, 12, 16, 16, 18, 24, 26, 28</a:t>
            </a:r>
          </a:p>
          <a:p>
            <a:pPr algn="l" rtl="0">
              <a:lnSpc>
                <a:spcPct val="90000"/>
              </a:lnSpc>
            </a:pPr>
            <a:r>
              <a:rPr lang="en-US" altLang="he-IL" dirty="0" err="1"/>
              <a:t>Equi</a:t>
            </a:r>
            <a:r>
              <a:rPr lang="en-US" altLang="he-IL" dirty="0"/>
              <a:t>-width binning – for bin width of e.g., 10: </a:t>
            </a:r>
          </a:p>
          <a:p>
            <a:pPr lvl="1" algn="l" rtl="0">
              <a:lnSpc>
                <a:spcPct val="90000"/>
              </a:lnSpc>
            </a:pPr>
            <a:r>
              <a:rPr lang="en-US" altLang="he-IL" dirty="0"/>
              <a:t>Bin 1: 0, 4 			[-,10) bin </a:t>
            </a:r>
          </a:p>
          <a:p>
            <a:pPr lvl="1" algn="l" rtl="0">
              <a:lnSpc>
                <a:spcPct val="90000"/>
              </a:lnSpc>
            </a:pPr>
            <a:r>
              <a:rPr lang="en-US" altLang="he-IL" dirty="0"/>
              <a:t>Bin 2: 12, 16, 16, 18		[10,20) bin</a:t>
            </a:r>
          </a:p>
          <a:p>
            <a:pPr lvl="1" algn="l" rtl="0">
              <a:lnSpc>
                <a:spcPct val="90000"/>
              </a:lnSpc>
            </a:pPr>
            <a:r>
              <a:rPr lang="en-US" altLang="he-IL" dirty="0"/>
              <a:t>Bin 3: 24, 26, 28		[20,+) bin</a:t>
            </a:r>
          </a:p>
          <a:p>
            <a:pPr lvl="1" algn="l" rtl="0">
              <a:lnSpc>
                <a:spcPct val="90000"/>
              </a:lnSpc>
            </a:pPr>
            <a:r>
              <a:rPr lang="en-US" altLang="he-IL" dirty="0"/>
              <a:t>– denote negative infinity, + positive infinity</a:t>
            </a:r>
          </a:p>
          <a:p>
            <a:pPr algn="l" rtl="0">
              <a:lnSpc>
                <a:spcPct val="90000"/>
              </a:lnSpc>
            </a:pPr>
            <a:r>
              <a:rPr lang="en-US" altLang="he-IL" dirty="0" err="1"/>
              <a:t>Equi</a:t>
            </a:r>
            <a:r>
              <a:rPr lang="en-US" altLang="he-IL" dirty="0"/>
              <a:t>-frequency binning – for bin density of e.g., 3:</a:t>
            </a:r>
          </a:p>
          <a:p>
            <a:pPr lvl="1" algn="l" rtl="0">
              <a:lnSpc>
                <a:spcPct val="90000"/>
              </a:lnSpc>
            </a:pPr>
            <a:r>
              <a:rPr lang="en-US" altLang="he-IL" dirty="0"/>
              <a:t>Bin 1: 0, 4, 12			[-, 14) bin</a:t>
            </a:r>
          </a:p>
          <a:p>
            <a:pPr lvl="1" algn="l" rtl="0">
              <a:lnSpc>
                <a:spcPct val="90000"/>
              </a:lnSpc>
            </a:pPr>
            <a:r>
              <a:rPr lang="en-US" altLang="he-IL" dirty="0"/>
              <a:t>Bin 2: 16, 16, 18		[14, 21) bin</a:t>
            </a:r>
          </a:p>
          <a:p>
            <a:pPr lvl="1" algn="l" rtl="0">
              <a:lnSpc>
                <a:spcPct val="90000"/>
              </a:lnSpc>
            </a:pPr>
            <a:r>
              <a:rPr lang="en-US" altLang="he-IL" dirty="0"/>
              <a:t>Bin 3: 24, 26, 28		[21,+] bin</a:t>
            </a:r>
          </a:p>
          <a:p>
            <a:pPr algn="l" rtl="0">
              <a:lnSpc>
                <a:spcPct val="90000"/>
              </a:lnSpc>
              <a:buFontTx/>
              <a:buNone/>
            </a:pPr>
            <a:endParaRPr lang="en-US" altLang="he-IL" dirty="0"/>
          </a:p>
        </p:txBody>
      </p:sp>
    </p:spTree>
    <p:extLst>
      <p:ext uri="{BB962C8B-B14F-4D97-AF65-F5344CB8AC3E}">
        <p14:creationId xmlns:p14="http://schemas.microsoft.com/office/powerpoint/2010/main" val="39613525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52600" y="228600"/>
            <a:ext cx="8458200" cy="838200"/>
          </a:xfrm>
        </p:spPr>
        <p:txBody>
          <a:bodyPr/>
          <a:lstStyle/>
          <a:p>
            <a:r>
              <a:rPr lang="en-US" altLang="he-IL" sz="4000">
                <a:solidFill>
                  <a:schemeClr val="accent2"/>
                </a:solidFill>
              </a:rPr>
              <a:t>Binning Methods for Data Smoothing</a:t>
            </a:r>
          </a:p>
        </p:txBody>
      </p:sp>
      <p:sp>
        <p:nvSpPr>
          <p:cNvPr id="18435" name="Rectangle 3"/>
          <p:cNvSpPr>
            <a:spLocks noGrp="1" noChangeArrowheads="1"/>
          </p:cNvSpPr>
          <p:nvPr>
            <p:ph type="body" idx="1"/>
          </p:nvPr>
        </p:nvSpPr>
        <p:spPr>
          <a:xfrm>
            <a:off x="390525" y="1143000"/>
            <a:ext cx="11001375" cy="5486400"/>
          </a:xfrm>
        </p:spPr>
        <p:txBody>
          <a:bodyPr>
            <a:normAutofit fontScale="92500" lnSpcReduction="10000"/>
          </a:bodyPr>
          <a:lstStyle/>
          <a:p>
            <a:pPr algn="l" rtl="0">
              <a:lnSpc>
                <a:spcPct val="90000"/>
              </a:lnSpc>
              <a:buFontTx/>
              <a:buNone/>
            </a:pPr>
            <a:r>
              <a:rPr lang="en-US" altLang="he-IL" sz="2400" dirty="0"/>
              <a:t>*  Sorted data for price (in dollars): 4, 8, 9, 15, 21, 21, 24, 25, 26, 28, 29, 34</a:t>
            </a:r>
          </a:p>
          <a:p>
            <a:pPr algn="l" rtl="0">
              <a:lnSpc>
                <a:spcPct val="90000"/>
              </a:lnSpc>
              <a:buFontTx/>
              <a:buNone/>
            </a:pPr>
            <a:r>
              <a:rPr lang="en-US" altLang="he-IL" sz="2400" dirty="0"/>
              <a:t>*  Partition into (</a:t>
            </a:r>
            <a:r>
              <a:rPr lang="en-US" altLang="he-IL" sz="2400" dirty="0" err="1"/>
              <a:t>equi</a:t>
            </a:r>
            <a:r>
              <a:rPr lang="en-US" altLang="he-IL" sz="2400" dirty="0"/>
              <a:t>-depth) bins:</a:t>
            </a:r>
          </a:p>
          <a:p>
            <a:pPr algn="l" rtl="0">
              <a:lnSpc>
                <a:spcPct val="90000"/>
              </a:lnSpc>
              <a:buFontTx/>
              <a:buNone/>
            </a:pPr>
            <a:r>
              <a:rPr lang="en-US" altLang="he-IL" sz="2400" dirty="0"/>
              <a:t>      - Bin 1: 4, 8, 9, 15</a:t>
            </a:r>
          </a:p>
          <a:p>
            <a:pPr algn="l" rtl="0">
              <a:lnSpc>
                <a:spcPct val="90000"/>
              </a:lnSpc>
              <a:buFontTx/>
              <a:buNone/>
            </a:pPr>
            <a:r>
              <a:rPr lang="en-US" altLang="he-IL" sz="2400" dirty="0"/>
              <a:t>      - Bin 2: 21, 21, 24, 25</a:t>
            </a:r>
          </a:p>
          <a:p>
            <a:pPr algn="l" rtl="0">
              <a:lnSpc>
                <a:spcPct val="90000"/>
              </a:lnSpc>
              <a:buFontTx/>
              <a:buNone/>
            </a:pPr>
            <a:r>
              <a:rPr lang="en-US" altLang="he-IL" sz="2400" dirty="0"/>
              <a:t>      - Bin 3: 26, 28, 29, 34</a:t>
            </a:r>
          </a:p>
          <a:p>
            <a:pPr algn="l" rtl="0">
              <a:lnSpc>
                <a:spcPct val="90000"/>
              </a:lnSpc>
              <a:buFontTx/>
              <a:buNone/>
            </a:pPr>
            <a:r>
              <a:rPr lang="en-US" altLang="he-IL" sz="2400" dirty="0"/>
              <a:t>*  Smoothing by bin means:</a:t>
            </a:r>
          </a:p>
          <a:p>
            <a:pPr algn="l" rtl="0">
              <a:lnSpc>
                <a:spcPct val="90000"/>
              </a:lnSpc>
              <a:buFontTx/>
              <a:buNone/>
            </a:pPr>
            <a:r>
              <a:rPr lang="en-US" altLang="he-IL" sz="2400" dirty="0"/>
              <a:t>      - Bin 1: 9, 9, 9, 9</a:t>
            </a:r>
          </a:p>
          <a:p>
            <a:pPr algn="l" rtl="0">
              <a:lnSpc>
                <a:spcPct val="90000"/>
              </a:lnSpc>
              <a:buFontTx/>
              <a:buNone/>
            </a:pPr>
            <a:r>
              <a:rPr lang="en-US" altLang="he-IL" sz="2400" dirty="0"/>
              <a:t>      - Bin 2: 23, 23, 23, 23</a:t>
            </a:r>
          </a:p>
          <a:p>
            <a:pPr algn="l" rtl="0">
              <a:lnSpc>
                <a:spcPct val="90000"/>
              </a:lnSpc>
              <a:buFontTx/>
              <a:buNone/>
            </a:pPr>
            <a:r>
              <a:rPr lang="en-US" altLang="he-IL" sz="2400" dirty="0"/>
              <a:t>      - Bin 3: 29, 29, 29, 29</a:t>
            </a:r>
          </a:p>
          <a:p>
            <a:pPr algn="l" rtl="0">
              <a:lnSpc>
                <a:spcPct val="90000"/>
              </a:lnSpc>
              <a:buFontTx/>
              <a:buNone/>
            </a:pPr>
            <a:r>
              <a:rPr lang="en-US" altLang="he-IL" sz="2400" dirty="0"/>
              <a:t>*  Smoothing by bin boundaries:</a:t>
            </a:r>
          </a:p>
          <a:p>
            <a:pPr algn="l" rtl="0">
              <a:lnSpc>
                <a:spcPct val="90000"/>
              </a:lnSpc>
              <a:buFontTx/>
              <a:buNone/>
            </a:pPr>
            <a:r>
              <a:rPr lang="en-US" altLang="he-IL" sz="2400" dirty="0"/>
              <a:t>      - Bin 1: 4, 4, 4, 15</a:t>
            </a:r>
          </a:p>
          <a:p>
            <a:pPr algn="l" rtl="0">
              <a:lnSpc>
                <a:spcPct val="90000"/>
              </a:lnSpc>
              <a:buFontTx/>
              <a:buNone/>
            </a:pPr>
            <a:r>
              <a:rPr lang="en-US" altLang="he-IL" sz="2400" dirty="0"/>
              <a:t>      - Bin 2: 21, 21, 25, 25</a:t>
            </a:r>
          </a:p>
          <a:p>
            <a:pPr algn="l" rtl="0">
              <a:lnSpc>
                <a:spcPct val="90000"/>
              </a:lnSpc>
              <a:buFontTx/>
              <a:buNone/>
            </a:pPr>
            <a:r>
              <a:rPr lang="en-US" altLang="he-IL" sz="2400" dirty="0"/>
              <a:t>      - Bin 3: 26, 26, 26, 34</a:t>
            </a:r>
          </a:p>
        </p:txBody>
      </p:sp>
    </p:spTree>
    <p:extLst>
      <p:ext uri="{BB962C8B-B14F-4D97-AF65-F5344CB8AC3E}">
        <p14:creationId xmlns:p14="http://schemas.microsoft.com/office/powerpoint/2010/main" val="3781989714"/>
      </p:ext>
    </p:extLst>
  </p:cSld>
  <p:clrMapOvr>
    <a:masterClrMapping/>
  </p:clrMapOvr>
  <p:transition>
    <p:checke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he-IL" dirty="0"/>
              <a:t>Entropy-based discretization</a:t>
            </a:r>
          </a:p>
        </p:txBody>
      </p:sp>
      <p:sp>
        <p:nvSpPr>
          <p:cNvPr id="49155" name="Rectangle 3"/>
          <p:cNvSpPr>
            <a:spLocks noGrp="1" noChangeArrowheads="1"/>
          </p:cNvSpPr>
          <p:nvPr>
            <p:ph type="body" idx="1"/>
          </p:nvPr>
        </p:nvSpPr>
        <p:spPr/>
        <p:txBody>
          <a:bodyPr/>
          <a:lstStyle/>
          <a:p>
            <a:pPr algn="l" rtl="0"/>
            <a:r>
              <a:rPr lang="en-US" altLang="he-IL" dirty="0"/>
              <a:t>Information-based measure – entropy</a:t>
            </a:r>
          </a:p>
          <a:p>
            <a:pPr algn="l" rtl="0"/>
            <a:r>
              <a:rPr lang="en-US" altLang="he-IL" dirty="0"/>
              <a:t>Recursively partition the values of a numeric attribute (hierarchical discretization)</a:t>
            </a:r>
          </a:p>
          <a:p>
            <a:pPr algn="l" rtl="0"/>
            <a:r>
              <a:rPr lang="en-US" altLang="he-IL" dirty="0"/>
              <a:t>Method: Given a set of tuples, S, basic method for entropy-based discretization  of A (attribute) is as follows:</a:t>
            </a:r>
          </a:p>
          <a:p>
            <a:pPr algn="l" rtl="0"/>
            <a:endParaRPr lang="en-US" altLang="he-IL" dirty="0"/>
          </a:p>
        </p:txBody>
      </p:sp>
    </p:spTree>
    <p:extLst>
      <p:ext uri="{BB962C8B-B14F-4D97-AF65-F5344CB8AC3E}">
        <p14:creationId xmlns:p14="http://schemas.microsoft.com/office/powerpoint/2010/main" val="5352222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he-IL" dirty="0"/>
              <a:t>Cont’d</a:t>
            </a:r>
          </a:p>
        </p:txBody>
      </p:sp>
      <p:sp>
        <p:nvSpPr>
          <p:cNvPr id="50179" name="Rectangle 3"/>
          <p:cNvSpPr>
            <a:spLocks noGrp="1" noChangeArrowheads="1"/>
          </p:cNvSpPr>
          <p:nvPr>
            <p:ph type="body" idx="1"/>
          </p:nvPr>
        </p:nvSpPr>
        <p:spPr/>
        <p:txBody>
          <a:bodyPr/>
          <a:lstStyle/>
          <a:p>
            <a:pPr algn="l" rtl="0"/>
            <a:r>
              <a:rPr lang="en-US" altLang="he-IL" dirty="0"/>
              <a:t>Each value of A can be considered a potential interval boundary or threshold T. For example, a value v of A can partition the samples in S into two subsets satisfying the condition A &lt; v and A &gt;= v – binary discretization</a:t>
            </a:r>
          </a:p>
          <a:p>
            <a:pPr algn="l" rtl="0"/>
            <a:r>
              <a:rPr lang="en-US" altLang="he-IL" dirty="0"/>
              <a:t>Given S, the threshold value selected if the one that maximizes the information gain resulting from subsequent partitioning.</a:t>
            </a:r>
          </a:p>
          <a:p>
            <a:pPr algn="l" rtl="0"/>
            <a:endParaRPr lang="en-US" altLang="he-IL" dirty="0"/>
          </a:p>
        </p:txBody>
      </p:sp>
    </p:spTree>
    <p:extLst>
      <p:ext uri="{BB962C8B-B14F-4D97-AF65-F5344CB8AC3E}">
        <p14:creationId xmlns:p14="http://schemas.microsoft.com/office/powerpoint/2010/main" val="21179050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r>
              <a:rPr lang="en-US" altLang="he-IL" dirty="0"/>
              <a:t>Information gain</a:t>
            </a:r>
          </a:p>
        </p:txBody>
      </p:sp>
      <p:sp>
        <p:nvSpPr>
          <p:cNvPr id="51203" name="Rectangle 1027"/>
          <p:cNvSpPr>
            <a:spLocks noGrp="1" noChangeArrowheads="1"/>
          </p:cNvSpPr>
          <p:nvPr>
            <p:ph type="body" idx="1"/>
          </p:nvPr>
        </p:nvSpPr>
        <p:spPr/>
        <p:txBody>
          <a:bodyPr/>
          <a:lstStyle/>
          <a:p>
            <a:pPr algn="l" rtl="0"/>
            <a:endParaRPr lang="en-US" altLang="he-IL"/>
          </a:p>
          <a:p>
            <a:pPr algn="l" rtl="0"/>
            <a:endParaRPr lang="en-US" altLang="he-IL"/>
          </a:p>
          <a:p>
            <a:pPr algn="l" rtl="0"/>
            <a:endParaRPr lang="en-US" altLang="he-IL"/>
          </a:p>
          <a:p>
            <a:pPr algn="l" rtl="0">
              <a:buFontTx/>
              <a:buNone/>
            </a:pPr>
            <a:endParaRPr lang="en-US" altLang="he-IL"/>
          </a:p>
          <a:p>
            <a:pPr algn="l" rtl="0">
              <a:buFontTx/>
              <a:buNone/>
            </a:pPr>
            <a:endParaRPr lang="en-US" altLang="he-IL"/>
          </a:p>
          <a:p>
            <a:pPr algn="l" rtl="0">
              <a:buFontTx/>
              <a:buNone/>
            </a:pPr>
            <a:r>
              <a:rPr lang="en-US" altLang="he-IL"/>
              <a:t>S</a:t>
            </a:r>
            <a:r>
              <a:rPr lang="en-US" altLang="he-IL" baseline="-25000"/>
              <a:t>1</a:t>
            </a:r>
            <a:r>
              <a:rPr lang="en-US" altLang="he-IL"/>
              <a:t> and S</a:t>
            </a:r>
            <a:r>
              <a:rPr lang="en-US" altLang="he-IL" baseline="-25000"/>
              <a:t>2</a:t>
            </a:r>
            <a:r>
              <a:rPr lang="en-US" altLang="he-IL"/>
              <a:t> – the samples in S satisfying the condition A &lt; T and A &gt;=T</a:t>
            </a:r>
          </a:p>
          <a:p>
            <a:pPr algn="l" rtl="0">
              <a:buFontTx/>
              <a:buNone/>
            </a:pPr>
            <a:endParaRPr lang="en-US" altLang="he-IL"/>
          </a:p>
        </p:txBody>
      </p:sp>
      <p:graphicFrame>
        <p:nvGraphicFramePr>
          <p:cNvPr id="51204" name="Object 1028"/>
          <p:cNvGraphicFramePr>
            <a:graphicFrameLocks noChangeAspect="1"/>
          </p:cNvGraphicFramePr>
          <p:nvPr>
            <p:extLst/>
          </p:nvPr>
        </p:nvGraphicFramePr>
        <p:xfrm>
          <a:off x="2900364" y="2268538"/>
          <a:ext cx="6696075" cy="1414462"/>
        </p:xfrm>
        <a:graphic>
          <a:graphicData uri="http://schemas.openxmlformats.org/presentationml/2006/ole">
            <mc:AlternateContent xmlns:mc="http://schemas.openxmlformats.org/markup-compatibility/2006">
              <mc:Choice xmlns:v="urn:schemas-microsoft-com:vml" Requires="v">
                <p:oleObj spid="_x0000_s413706" name="Equation" r:id="rId4" imgW="2260440" imgH="482400" progId="Equation.3">
                  <p:embed/>
                </p:oleObj>
              </mc:Choice>
              <mc:Fallback>
                <p:oleObj name="Equation" r:id="rId4" imgW="2260440" imgH="482400" progId="Equation.3">
                  <p:embed/>
                  <p:pic>
                    <p:nvPicPr>
                      <p:cNvPr id="51204"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0364" y="2268538"/>
                        <a:ext cx="6696075" cy="1414462"/>
                      </a:xfrm>
                      <a:prstGeom prst="rect">
                        <a:avLst/>
                      </a:prstGeom>
                      <a:solidFill>
                        <a:srgbClr val="FFC000"/>
                      </a:solidFill>
                      <a:ln>
                        <a:noFill/>
                      </a:ln>
                      <a:effectLst/>
                    </p:spPr>
                  </p:pic>
                </p:oleObj>
              </mc:Fallback>
            </mc:AlternateContent>
          </a:graphicData>
        </a:graphic>
      </p:graphicFrame>
    </p:spTree>
    <p:extLst>
      <p:ext uri="{BB962C8B-B14F-4D97-AF65-F5344CB8AC3E}">
        <p14:creationId xmlns:p14="http://schemas.microsoft.com/office/powerpoint/2010/main" val="12967169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he-IL" dirty="0"/>
              <a:t>Entropy function</a:t>
            </a:r>
          </a:p>
        </p:txBody>
      </p:sp>
      <p:sp>
        <p:nvSpPr>
          <p:cNvPr id="52227" name="Rectangle 3"/>
          <p:cNvSpPr>
            <a:spLocks noGrp="1" noChangeArrowheads="1"/>
          </p:cNvSpPr>
          <p:nvPr>
            <p:ph type="body" idx="1"/>
          </p:nvPr>
        </p:nvSpPr>
        <p:spPr/>
        <p:txBody>
          <a:bodyPr/>
          <a:lstStyle/>
          <a:p>
            <a:pPr algn="l" rtl="0">
              <a:lnSpc>
                <a:spcPct val="90000"/>
              </a:lnSpc>
            </a:pPr>
            <a:r>
              <a:rPr lang="en-US" altLang="he-IL" i="1" dirty="0"/>
              <a:t>Ent</a:t>
            </a:r>
            <a:r>
              <a:rPr lang="en-US" altLang="he-IL" dirty="0"/>
              <a:t> for a given set is calculated based on the class distribution of the samples in the set. </a:t>
            </a:r>
            <a:r>
              <a:rPr lang="en-US" altLang="he-IL" dirty="0" err="1"/>
              <a:t>Eg</a:t>
            </a:r>
            <a:r>
              <a:rPr lang="en-US" altLang="he-IL" dirty="0"/>
              <a:t>, given </a:t>
            </a:r>
            <a:r>
              <a:rPr lang="en-US" altLang="he-IL" i="1" dirty="0"/>
              <a:t>m</a:t>
            </a:r>
            <a:r>
              <a:rPr lang="en-US" altLang="he-IL" dirty="0"/>
              <a:t> classes, the entropy of S</a:t>
            </a:r>
            <a:r>
              <a:rPr lang="en-US" altLang="he-IL" baseline="-25000" dirty="0"/>
              <a:t>1 </a:t>
            </a:r>
            <a:r>
              <a:rPr lang="en-US" altLang="he-IL" dirty="0"/>
              <a:t>is </a:t>
            </a:r>
          </a:p>
          <a:p>
            <a:pPr algn="l" rtl="0">
              <a:lnSpc>
                <a:spcPct val="90000"/>
              </a:lnSpc>
            </a:pPr>
            <a:endParaRPr lang="en-US" altLang="he-IL" dirty="0"/>
          </a:p>
          <a:p>
            <a:pPr algn="l" rtl="0">
              <a:lnSpc>
                <a:spcPct val="90000"/>
              </a:lnSpc>
            </a:pPr>
            <a:endParaRPr lang="en-US" altLang="he-IL" dirty="0"/>
          </a:p>
          <a:p>
            <a:pPr algn="l" rtl="0">
              <a:lnSpc>
                <a:spcPct val="90000"/>
              </a:lnSpc>
            </a:pPr>
            <a:endParaRPr lang="en-US" altLang="he-IL" dirty="0"/>
          </a:p>
          <a:p>
            <a:pPr algn="l" rtl="0">
              <a:lnSpc>
                <a:spcPct val="90000"/>
              </a:lnSpc>
              <a:buFontTx/>
              <a:buNone/>
            </a:pPr>
            <a:r>
              <a:rPr lang="en-US" altLang="he-IL" i="1" dirty="0"/>
              <a:t>P</a:t>
            </a:r>
            <a:r>
              <a:rPr lang="en-US" altLang="he-IL" i="1" baseline="-25000" dirty="0"/>
              <a:t>i</a:t>
            </a:r>
            <a:r>
              <a:rPr lang="en-US" altLang="he-IL" i="1" dirty="0"/>
              <a:t> </a:t>
            </a:r>
            <a:r>
              <a:rPr lang="en-US" altLang="he-IL" dirty="0"/>
              <a:t>– probability of class </a:t>
            </a:r>
            <a:r>
              <a:rPr lang="en-US" altLang="he-IL" i="1" dirty="0"/>
              <a:t>i</a:t>
            </a:r>
            <a:r>
              <a:rPr lang="en-US" altLang="he-IL" dirty="0"/>
              <a:t> in S</a:t>
            </a:r>
            <a:r>
              <a:rPr lang="en-US" altLang="he-IL" baseline="-25000" dirty="0"/>
              <a:t>1</a:t>
            </a:r>
            <a:r>
              <a:rPr lang="en-US" altLang="he-IL" dirty="0"/>
              <a:t>, determined by dividing the number of samples of class </a:t>
            </a:r>
            <a:r>
              <a:rPr lang="en-US" altLang="he-IL" i="1" dirty="0"/>
              <a:t>i</a:t>
            </a:r>
            <a:r>
              <a:rPr lang="en-US" altLang="he-IL" dirty="0"/>
              <a:t> in S</a:t>
            </a:r>
            <a:r>
              <a:rPr lang="en-US" altLang="he-IL" baseline="-25000" dirty="0"/>
              <a:t>1</a:t>
            </a:r>
            <a:r>
              <a:rPr lang="en-US" altLang="he-IL" dirty="0"/>
              <a:t> by the total number of samples in S</a:t>
            </a:r>
            <a:r>
              <a:rPr lang="en-US" altLang="he-IL" baseline="-25000" dirty="0"/>
              <a:t>1</a:t>
            </a:r>
          </a:p>
        </p:txBody>
      </p:sp>
      <p:graphicFrame>
        <p:nvGraphicFramePr>
          <p:cNvPr id="52228" name="Object 4"/>
          <p:cNvGraphicFramePr>
            <a:graphicFrameLocks noChangeAspect="1"/>
          </p:cNvGraphicFramePr>
          <p:nvPr>
            <p:extLst/>
          </p:nvPr>
        </p:nvGraphicFramePr>
        <p:xfrm>
          <a:off x="4343400" y="3187700"/>
          <a:ext cx="3505200" cy="1155700"/>
        </p:xfrm>
        <a:graphic>
          <a:graphicData uri="http://schemas.openxmlformats.org/presentationml/2006/ole">
            <mc:AlternateContent xmlns:mc="http://schemas.openxmlformats.org/markup-compatibility/2006">
              <mc:Choice xmlns:v="urn:schemas-microsoft-com:vml" Requires="v">
                <p:oleObj spid="_x0000_s414730" r:id="rId4" imgW="1536480" imgH="482400" progId="">
                  <p:embed/>
                </p:oleObj>
              </mc:Choice>
              <mc:Fallback>
                <p:oleObj r:id="rId4" imgW="1536480" imgH="482400" progId="">
                  <p:embed/>
                  <p:pic>
                    <p:nvPicPr>
                      <p:cNvPr id="522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187700"/>
                        <a:ext cx="3505200" cy="1155700"/>
                      </a:xfrm>
                      <a:prstGeom prst="rect">
                        <a:avLst/>
                      </a:prstGeom>
                      <a:solidFill>
                        <a:srgbClr val="FFC000"/>
                      </a:solidFill>
                      <a:ln>
                        <a:noFill/>
                      </a:ln>
                      <a:effectLst/>
                    </p:spPr>
                  </p:pic>
                </p:oleObj>
              </mc:Fallback>
            </mc:AlternateContent>
          </a:graphicData>
        </a:graphic>
      </p:graphicFrame>
    </p:spTree>
    <p:extLst>
      <p:ext uri="{BB962C8B-B14F-4D97-AF65-F5344CB8AC3E}">
        <p14:creationId xmlns:p14="http://schemas.microsoft.com/office/powerpoint/2010/main" val="1115003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2FE3073-B296-4580-A8F6-4A353C9B154B}" type="datetime4">
              <a:rPr lang="en-US" altLang="he-IL" sz="1200"/>
              <a:pPr eaLnBrk="1" hangingPunct="1"/>
              <a:t>March 3, 2019</a:t>
            </a:fld>
            <a:endParaRPr lang="en-US" altLang="he-IL" sz="1200"/>
          </a:p>
        </p:txBody>
      </p:sp>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he-IL" sz="1200"/>
              <a:t>Data Mining: Concepts and Techniques</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1E0600F-02EE-4372-937A-3BAF6EC8E6B9}" type="slidenum">
              <a:rPr lang="en-US" altLang="he-IL" sz="1200"/>
              <a:pPr eaLnBrk="1" hangingPunct="1"/>
              <a:t>5</a:t>
            </a:fld>
            <a:endParaRPr lang="en-US" altLang="he-IL" sz="1200"/>
          </a:p>
        </p:txBody>
      </p:sp>
      <p:sp>
        <p:nvSpPr>
          <p:cNvPr id="7173" name="Rectangle 2"/>
          <p:cNvSpPr>
            <a:spLocks noGrp="1" noChangeArrowheads="1"/>
          </p:cNvSpPr>
          <p:nvPr>
            <p:ph type="title"/>
          </p:nvPr>
        </p:nvSpPr>
        <p:spPr>
          <a:xfrm>
            <a:off x="1828800" y="304800"/>
            <a:ext cx="8458200" cy="762000"/>
          </a:xfrm>
        </p:spPr>
        <p:txBody>
          <a:bodyPr>
            <a:normAutofit fontScale="90000"/>
          </a:bodyPr>
          <a:lstStyle/>
          <a:p>
            <a:pPr algn="ctr"/>
            <a:r>
              <a:rPr lang="he-IL" b="1" dirty="0">
                <a:solidFill>
                  <a:srgbClr val="FFC000"/>
                </a:solidFill>
              </a:rPr>
              <a:t>האמת העגומה</a:t>
            </a:r>
            <a:endParaRPr lang="en-US" altLang="he-IL" dirty="0" smtClean="0"/>
          </a:p>
        </p:txBody>
      </p:sp>
      <p:sp>
        <p:nvSpPr>
          <p:cNvPr id="7174" name="Rectangle 3"/>
          <p:cNvSpPr>
            <a:spLocks noGrp="1" noChangeArrowheads="1"/>
          </p:cNvSpPr>
          <p:nvPr>
            <p:ph type="body" idx="1"/>
          </p:nvPr>
        </p:nvSpPr>
        <p:spPr>
          <a:xfrm>
            <a:off x="1981200" y="1371600"/>
            <a:ext cx="9505950" cy="5181600"/>
          </a:xfrm>
        </p:spPr>
        <p:txBody>
          <a:bodyPr>
            <a:normAutofit fontScale="92500" lnSpcReduction="10000"/>
          </a:bodyPr>
          <a:lstStyle/>
          <a:p>
            <a:pPr marL="0" indent="0">
              <a:buNone/>
            </a:pPr>
            <a:r>
              <a:rPr lang="he-IL" b="1" dirty="0">
                <a:solidFill>
                  <a:srgbClr val="FFC000"/>
                </a:solidFill>
              </a:rPr>
              <a:t>האמת העגומה.... הנתונים בעולם האמיתי הם מלוכלכים ולא שלמים.</a:t>
            </a:r>
          </a:p>
          <a:p>
            <a:r>
              <a:rPr lang="he-IL" dirty="0"/>
              <a:t>מידע לא שלם</a:t>
            </a:r>
          </a:p>
          <a:p>
            <a:pPr lvl="1"/>
            <a:r>
              <a:rPr lang="he-IL" dirty="0"/>
              <a:t>שדות חסרים (</a:t>
            </a:r>
            <a:r>
              <a:rPr lang="en-US" dirty="0"/>
              <a:t>Null</a:t>
            </a:r>
            <a:r>
              <a:rPr lang="he-IL" dirty="0"/>
              <a:t>).</a:t>
            </a:r>
          </a:p>
          <a:p>
            <a:pPr lvl="1"/>
            <a:r>
              <a:rPr lang="he-IL" dirty="0"/>
              <a:t>ריקים מתוכן ממשי (שם פרטי = "")</a:t>
            </a:r>
          </a:p>
          <a:p>
            <a:r>
              <a:rPr lang="he-IL" dirty="0"/>
              <a:t>נתונים מצטברים בלבד ללא תוחלת </a:t>
            </a:r>
          </a:p>
          <a:p>
            <a:pPr lvl="1"/>
            <a:r>
              <a:rPr lang="he-IL" dirty="0"/>
              <a:t>מידע הסובל מרעשי רקע/חריגות </a:t>
            </a:r>
          </a:p>
          <a:p>
            <a:pPr lvl="1"/>
            <a:r>
              <a:rPr lang="he-IL" dirty="0"/>
              <a:t>נתוני קיצון  (שכר = -500 ש"ח )</a:t>
            </a:r>
          </a:p>
          <a:p>
            <a:r>
              <a:rPr lang="he-IL" dirty="0" smtClean="0"/>
              <a:t>מידע </a:t>
            </a:r>
            <a:r>
              <a:rPr lang="he-IL" dirty="0"/>
              <a:t>לא עקבי </a:t>
            </a:r>
            <a:endParaRPr lang="he-IL" dirty="0" smtClean="0"/>
          </a:p>
          <a:p>
            <a:pPr lvl="1"/>
            <a:r>
              <a:rPr lang="he-IL" dirty="0" smtClean="0"/>
              <a:t>נתונים </a:t>
            </a:r>
            <a:r>
              <a:rPr lang="he-IL" dirty="0"/>
              <a:t>לא עקביים (גיל = "42" יום הולדת = "1990/01/01" )</a:t>
            </a:r>
          </a:p>
          <a:p>
            <a:pPr lvl="1"/>
            <a:r>
              <a:rPr lang="he-IL" dirty="0"/>
              <a:t>דירוג (יופיע פעם בטווח 1..3 ובפעם השנייה כ </a:t>
            </a:r>
            <a:r>
              <a:rPr lang="en-US" dirty="0"/>
              <a:t>A</a:t>
            </a:r>
            <a:r>
              <a:rPr lang="he-IL" dirty="0"/>
              <a:t>,</a:t>
            </a:r>
            <a:r>
              <a:rPr lang="en-US" dirty="0"/>
              <a:t>B</a:t>
            </a:r>
            <a:r>
              <a:rPr lang="he-IL" dirty="0"/>
              <a:t>,</a:t>
            </a:r>
            <a:r>
              <a:rPr lang="en-US" dirty="0"/>
              <a:t>C</a:t>
            </a:r>
            <a:r>
              <a:rPr lang="he-IL" dirty="0"/>
              <a:t> </a:t>
            </a:r>
          </a:p>
          <a:p>
            <a:pPr lvl="1"/>
            <a:r>
              <a:rPr lang="he-IL" dirty="0"/>
              <a:t>פער בין רשומות כפולות (שני עובדים עם אותה תז אבל שמות שונים</a:t>
            </a:r>
            <a:r>
              <a:rPr lang="he-IL" dirty="0" smtClean="0"/>
              <a:t>)</a:t>
            </a:r>
          </a:p>
          <a:p>
            <a:pPr lvl="1"/>
            <a:endParaRPr lang="he-IL" dirty="0"/>
          </a:p>
          <a:p>
            <a:pPr marL="0" indent="0">
              <a:buNone/>
            </a:pPr>
            <a:r>
              <a:rPr lang="he-IL" b="1" dirty="0">
                <a:solidFill>
                  <a:srgbClr val="FFC000"/>
                </a:solidFill>
              </a:rPr>
              <a:t>כדי להסיק מסקנות נצטרך לבצע התבוננות נבונה על העיקר ולא הטפל</a:t>
            </a:r>
            <a:r>
              <a:rPr lang="he-IL" b="1" dirty="0"/>
              <a:t>.</a:t>
            </a:r>
          </a:p>
          <a:p>
            <a:pPr lvl="1"/>
            <a:endParaRPr lang="he-IL" dirty="0"/>
          </a:p>
        </p:txBody>
      </p:sp>
    </p:spTree>
    <p:extLst>
      <p:ext uri="{BB962C8B-B14F-4D97-AF65-F5344CB8AC3E}">
        <p14:creationId xmlns:p14="http://schemas.microsoft.com/office/powerpoint/2010/main" val="3718013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he-IL"/>
              <a:t>Entropy-based (1)</a:t>
            </a:r>
          </a:p>
        </p:txBody>
      </p:sp>
      <p:sp>
        <p:nvSpPr>
          <p:cNvPr id="26627" name="Rectangle 3"/>
          <p:cNvSpPr>
            <a:spLocks noGrp="1" noChangeArrowheads="1"/>
          </p:cNvSpPr>
          <p:nvPr>
            <p:ph type="body" idx="1"/>
          </p:nvPr>
        </p:nvSpPr>
        <p:spPr/>
        <p:txBody>
          <a:bodyPr/>
          <a:lstStyle/>
          <a:p>
            <a:pPr algn="l" rtl="0">
              <a:lnSpc>
                <a:spcPct val="90000"/>
              </a:lnSpc>
            </a:pPr>
            <a:r>
              <a:rPr lang="en-US" altLang="he-IL" dirty="0"/>
              <a:t>Given attribute-value/class pairs:</a:t>
            </a:r>
            <a:r>
              <a:rPr lang="en-US" altLang="he-IL" sz="2400" dirty="0"/>
              <a:t> </a:t>
            </a:r>
          </a:p>
          <a:p>
            <a:pPr lvl="1" algn="l" rtl="0">
              <a:lnSpc>
                <a:spcPct val="90000"/>
              </a:lnSpc>
            </a:pPr>
            <a:r>
              <a:rPr lang="en-US" altLang="he-IL" sz="2000" dirty="0"/>
              <a:t>(0,P), (4,P), (12,P), (16,N), (16,N), (18,P), (24,N), (26,N), (28,N)</a:t>
            </a:r>
          </a:p>
          <a:p>
            <a:pPr algn="l" rtl="0">
              <a:lnSpc>
                <a:spcPct val="90000"/>
              </a:lnSpc>
            </a:pPr>
            <a:r>
              <a:rPr lang="en-US" altLang="he-IL" dirty="0"/>
              <a:t>Entropy-based binning via </a:t>
            </a:r>
            <a:r>
              <a:rPr lang="en-US" altLang="he-IL" dirty="0" err="1"/>
              <a:t>binarization</a:t>
            </a:r>
            <a:r>
              <a:rPr lang="en-US" altLang="he-IL" dirty="0"/>
              <a:t>:</a:t>
            </a:r>
            <a:endParaRPr lang="en-US" altLang="he-IL" sz="2400" dirty="0"/>
          </a:p>
          <a:p>
            <a:pPr lvl="1" algn="l" rtl="0">
              <a:lnSpc>
                <a:spcPct val="90000"/>
              </a:lnSpc>
            </a:pPr>
            <a:r>
              <a:rPr lang="en-US" altLang="he-IL" sz="2000" dirty="0"/>
              <a:t>Intuitively, find best split so that the bins are as pure as possible </a:t>
            </a:r>
          </a:p>
          <a:p>
            <a:pPr lvl="1" algn="l" rtl="0">
              <a:lnSpc>
                <a:spcPct val="90000"/>
              </a:lnSpc>
            </a:pPr>
            <a:r>
              <a:rPr lang="en-US" altLang="he-IL" sz="2000" dirty="0"/>
              <a:t>Formally characterized by maximal information gain.</a:t>
            </a:r>
          </a:p>
          <a:p>
            <a:pPr algn="l" rtl="0">
              <a:lnSpc>
                <a:spcPct val="90000"/>
              </a:lnSpc>
            </a:pPr>
            <a:r>
              <a:rPr lang="en-US" altLang="he-IL" dirty="0"/>
              <a:t>Let S denote the above 9 pairs, p=4/9 be fraction of P pairs, and n=5/9 be fraction of N pairs.</a:t>
            </a:r>
            <a:endParaRPr lang="en-US" altLang="he-IL" sz="2400" dirty="0"/>
          </a:p>
          <a:p>
            <a:pPr algn="l" rtl="0">
              <a:lnSpc>
                <a:spcPct val="90000"/>
              </a:lnSpc>
            </a:pPr>
            <a:r>
              <a:rPr lang="en-US" altLang="he-IL" dirty="0"/>
              <a:t>Entropy(S) = - p log p - n log n.</a:t>
            </a:r>
          </a:p>
          <a:p>
            <a:pPr lvl="1" algn="l" rtl="0">
              <a:lnSpc>
                <a:spcPct val="90000"/>
              </a:lnSpc>
            </a:pPr>
            <a:r>
              <a:rPr lang="en-US" altLang="he-IL" sz="2000" dirty="0"/>
              <a:t>Smaller entropy – set is relatively pure; smallest is 0.</a:t>
            </a:r>
          </a:p>
          <a:p>
            <a:pPr lvl="1" algn="l" rtl="0">
              <a:lnSpc>
                <a:spcPct val="90000"/>
              </a:lnSpc>
            </a:pPr>
            <a:r>
              <a:rPr lang="en-US" altLang="he-IL" sz="2000" dirty="0"/>
              <a:t>Large entropy – set is mixed. Largest is 1.</a:t>
            </a:r>
            <a:endParaRPr lang="en-US" altLang="he-IL" dirty="0"/>
          </a:p>
        </p:txBody>
      </p:sp>
    </p:spTree>
    <p:extLst>
      <p:ext uri="{BB962C8B-B14F-4D97-AF65-F5344CB8AC3E}">
        <p14:creationId xmlns:p14="http://schemas.microsoft.com/office/powerpoint/2010/main" val="6809786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667000" y="381000"/>
            <a:ext cx="7793038" cy="1143000"/>
          </a:xfrm>
        </p:spPr>
        <p:txBody>
          <a:bodyPr/>
          <a:lstStyle/>
          <a:p>
            <a:r>
              <a:rPr lang="en-US" altLang="he-IL"/>
              <a:t>Entropy-based (2)</a:t>
            </a:r>
          </a:p>
        </p:txBody>
      </p:sp>
      <p:sp>
        <p:nvSpPr>
          <p:cNvPr id="27651" name="Rectangle 3"/>
          <p:cNvSpPr>
            <a:spLocks noGrp="1" noChangeArrowheads="1"/>
          </p:cNvSpPr>
          <p:nvPr>
            <p:ph type="body" idx="1"/>
          </p:nvPr>
        </p:nvSpPr>
        <p:spPr>
          <a:xfrm>
            <a:off x="628650" y="1600200"/>
            <a:ext cx="10153650" cy="4114800"/>
          </a:xfrm>
        </p:spPr>
        <p:txBody>
          <a:bodyPr>
            <a:normAutofit/>
          </a:bodyPr>
          <a:lstStyle/>
          <a:p>
            <a:pPr algn="l" rtl="0">
              <a:lnSpc>
                <a:spcPct val="90000"/>
              </a:lnSpc>
            </a:pPr>
            <a:r>
              <a:rPr lang="en-US" altLang="he-IL" sz="2400" dirty="0"/>
              <a:t>Let v be a possible split. Then S is divided into two sets: </a:t>
            </a:r>
          </a:p>
          <a:p>
            <a:pPr lvl="1" algn="l" rtl="0">
              <a:lnSpc>
                <a:spcPct val="90000"/>
              </a:lnSpc>
            </a:pPr>
            <a:r>
              <a:rPr lang="en-US" altLang="he-IL" sz="2000" dirty="0"/>
              <a:t>S1: value &lt;= v  and S2: value &gt; v</a:t>
            </a:r>
          </a:p>
          <a:p>
            <a:pPr lvl="1" algn="l" rtl="0">
              <a:lnSpc>
                <a:spcPct val="90000"/>
              </a:lnSpc>
              <a:buFont typeface="Wingdings" panose="05000000000000000000" pitchFamily="2" charset="2"/>
              <a:buNone/>
            </a:pPr>
            <a:endParaRPr lang="en-US" altLang="he-IL" sz="2000" dirty="0"/>
          </a:p>
          <a:p>
            <a:pPr algn="l" rtl="0">
              <a:lnSpc>
                <a:spcPct val="90000"/>
              </a:lnSpc>
            </a:pPr>
            <a:r>
              <a:rPr lang="en-US" altLang="he-IL" sz="2400" dirty="0"/>
              <a:t>Information of the split:</a:t>
            </a:r>
          </a:p>
          <a:p>
            <a:pPr lvl="1" algn="l" rtl="0">
              <a:lnSpc>
                <a:spcPct val="90000"/>
              </a:lnSpc>
            </a:pPr>
            <a:r>
              <a:rPr lang="en-US" altLang="he-IL" sz="2000" dirty="0"/>
              <a:t>I(S1,S2) = (|S1|/|S|) Entropy(S1)+ (|S2|/|S|) Entropy(S2)</a:t>
            </a:r>
          </a:p>
          <a:p>
            <a:pPr lvl="1" algn="l" rtl="0">
              <a:lnSpc>
                <a:spcPct val="90000"/>
              </a:lnSpc>
              <a:buFont typeface="Wingdings" panose="05000000000000000000" pitchFamily="2" charset="2"/>
              <a:buNone/>
            </a:pPr>
            <a:endParaRPr lang="en-US" altLang="he-IL" sz="2000" dirty="0"/>
          </a:p>
          <a:p>
            <a:pPr algn="l" rtl="0">
              <a:lnSpc>
                <a:spcPct val="90000"/>
              </a:lnSpc>
            </a:pPr>
            <a:r>
              <a:rPr lang="en-US" altLang="he-IL" sz="2400" b="1" dirty="0"/>
              <a:t>Goal:</a:t>
            </a:r>
            <a:r>
              <a:rPr lang="en-US" altLang="he-IL" sz="2400" dirty="0"/>
              <a:t> split with maximal information gain. </a:t>
            </a:r>
          </a:p>
          <a:p>
            <a:pPr algn="l" rtl="0">
              <a:lnSpc>
                <a:spcPct val="90000"/>
              </a:lnSpc>
              <a:buFontTx/>
              <a:buNone/>
            </a:pPr>
            <a:endParaRPr lang="en-US" altLang="he-IL" sz="2400" dirty="0"/>
          </a:p>
          <a:p>
            <a:pPr algn="l" rtl="0">
              <a:lnSpc>
                <a:spcPct val="90000"/>
              </a:lnSpc>
            </a:pPr>
            <a:r>
              <a:rPr lang="en-US" altLang="he-IL" sz="2400" dirty="0"/>
              <a:t>Possible splits: mid points b/w any two consecutive values. </a:t>
            </a:r>
          </a:p>
          <a:p>
            <a:pPr algn="l" rtl="0">
              <a:lnSpc>
                <a:spcPct val="90000"/>
              </a:lnSpc>
              <a:buFontTx/>
              <a:buNone/>
            </a:pPr>
            <a:endParaRPr lang="en-US" altLang="he-IL" dirty="0"/>
          </a:p>
        </p:txBody>
      </p:sp>
    </p:spTree>
    <p:extLst>
      <p:ext uri="{BB962C8B-B14F-4D97-AF65-F5344CB8AC3E}">
        <p14:creationId xmlns:p14="http://schemas.microsoft.com/office/powerpoint/2010/main" val="1736026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590800" y="381000"/>
            <a:ext cx="7772400" cy="1219200"/>
          </a:xfrm>
        </p:spPr>
        <p:txBody>
          <a:bodyPr/>
          <a:lstStyle/>
          <a:p>
            <a:r>
              <a:rPr lang="en-US" altLang="he-IL" dirty="0"/>
              <a:t>Cont.</a:t>
            </a:r>
          </a:p>
        </p:txBody>
      </p:sp>
      <p:sp>
        <p:nvSpPr>
          <p:cNvPr id="111619" name="Rectangle 3"/>
          <p:cNvSpPr>
            <a:spLocks noGrp="1" noChangeArrowheads="1"/>
          </p:cNvSpPr>
          <p:nvPr>
            <p:ph type="body" idx="1"/>
          </p:nvPr>
        </p:nvSpPr>
        <p:spPr>
          <a:xfrm>
            <a:off x="514351" y="1752600"/>
            <a:ext cx="10744200" cy="4813300"/>
          </a:xfrm>
        </p:spPr>
        <p:txBody>
          <a:bodyPr>
            <a:normAutofit lnSpcReduction="10000"/>
          </a:bodyPr>
          <a:lstStyle/>
          <a:p>
            <a:pPr algn="l" rtl="0">
              <a:lnSpc>
                <a:spcPct val="90000"/>
              </a:lnSpc>
            </a:pPr>
            <a:r>
              <a:rPr lang="en-US" altLang="he-IL" sz="2400" dirty="0"/>
              <a:t>For v=14</a:t>
            </a:r>
          </a:p>
          <a:p>
            <a:pPr algn="l" rtl="0">
              <a:lnSpc>
                <a:spcPct val="90000"/>
              </a:lnSpc>
              <a:buFontTx/>
              <a:buNone/>
            </a:pPr>
            <a:r>
              <a:rPr lang="en-US" altLang="he-IL" sz="2400" dirty="0"/>
              <a:t>    I(S1,S2) = 0 + 6/9*Entropy(S2) </a:t>
            </a:r>
          </a:p>
          <a:p>
            <a:pPr algn="l" rtl="0">
              <a:lnSpc>
                <a:spcPct val="90000"/>
              </a:lnSpc>
              <a:buFontTx/>
              <a:buNone/>
            </a:pPr>
            <a:r>
              <a:rPr lang="en-US" altLang="he-IL" sz="2400" dirty="0"/>
              <a:t>                  = 6/9 * 0.65 </a:t>
            </a:r>
          </a:p>
          <a:p>
            <a:pPr algn="l" rtl="0">
              <a:lnSpc>
                <a:spcPct val="90000"/>
              </a:lnSpc>
              <a:buFontTx/>
              <a:buNone/>
            </a:pPr>
            <a:r>
              <a:rPr lang="en-US" altLang="he-IL" sz="2400" dirty="0"/>
              <a:t>                  = 0.433</a:t>
            </a:r>
          </a:p>
          <a:p>
            <a:pPr algn="l" rtl="0">
              <a:lnSpc>
                <a:spcPct val="90000"/>
              </a:lnSpc>
            </a:pPr>
            <a:r>
              <a:rPr lang="en-US" altLang="he-IL" sz="2400" dirty="0"/>
              <a:t>The best split is found after examining all possible splits.</a:t>
            </a:r>
          </a:p>
          <a:p>
            <a:pPr algn="l" rtl="0">
              <a:lnSpc>
                <a:spcPct val="90000"/>
              </a:lnSpc>
              <a:buFontTx/>
              <a:buNone/>
            </a:pPr>
            <a:r>
              <a:rPr lang="en-US" altLang="he-IL" sz="2400" dirty="0"/>
              <a:t>	Try for v 16, find I(S1,S2) ?</a:t>
            </a:r>
          </a:p>
          <a:p>
            <a:pPr algn="l" rtl="0">
              <a:lnSpc>
                <a:spcPct val="90000"/>
              </a:lnSpc>
              <a:buFontTx/>
              <a:buNone/>
            </a:pPr>
            <a:endParaRPr lang="en-US" altLang="he-IL" sz="2400" dirty="0"/>
          </a:p>
          <a:p>
            <a:pPr algn="l" rtl="0">
              <a:lnSpc>
                <a:spcPct val="90000"/>
              </a:lnSpc>
            </a:pPr>
            <a:r>
              <a:rPr lang="en-US" altLang="he-IL" sz="2400" dirty="0"/>
              <a:t>The process of determining a threshold value is recursively applied until the following stopping criteria</a:t>
            </a:r>
          </a:p>
          <a:p>
            <a:pPr algn="l" rtl="0">
              <a:lnSpc>
                <a:spcPct val="90000"/>
              </a:lnSpc>
              <a:buFontTx/>
              <a:buNone/>
            </a:pPr>
            <a:endParaRPr lang="en-US" altLang="he-IL" sz="2400" dirty="0"/>
          </a:p>
          <a:p>
            <a:pPr algn="l" rtl="0">
              <a:lnSpc>
                <a:spcPct val="90000"/>
              </a:lnSpc>
            </a:pPr>
            <a:r>
              <a:rPr lang="en-US" altLang="he-IL" sz="2400" dirty="0"/>
              <a:t>The above example no more splitting because S1&amp;S@ contains purely class, i.e., all P and all N</a:t>
            </a:r>
          </a:p>
          <a:p>
            <a:pPr algn="l" rtl="0">
              <a:buFontTx/>
              <a:buNone/>
            </a:pPr>
            <a:endParaRPr lang="en-US" altLang="he-IL" sz="2400" dirty="0"/>
          </a:p>
        </p:txBody>
      </p:sp>
    </p:spTree>
    <p:extLst>
      <p:ext uri="{BB962C8B-B14F-4D97-AF65-F5344CB8AC3E}">
        <p14:creationId xmlns:p14="http://schemas.microsoft.com/office/powerpoint/2010/main" val="2282401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362200" y="228600"/>
            <a:ext cx="7772400" cy="609600"/>
          </a:xfrm>
        </p:spPr>
        <p:txBody>
          <a:bodyPr>
            <a:normAutofit fontScale="90000"/>
          </a:bodyPr>
          <a:lstStyle/>
          <a:p>
            <a:r>
              <a:rPr lang="en-US" altLang="he-IL" sz="4000" dirty="0">
                <a:solidFill>
                  <a:schemeClr val="accent2"/>
                </a:solidFill>
              </a:rPr>
              <a:t>Entropy-Based Discretization</a:t>
            </a:r>
          </a:p>
        </p:txBody>
      </p:sp>
      <p:sp>
        <p:nvSpPr>
          <p:cNvPr id="52227" name="Rectangle 3"/>
          <p:cNvSpPr>
            <a:spLocks noGrp="1" noChangeArrowheads="1"/>
          </p:cNvSpPr>
          <p:nvPr>
            <p:ph type="body" idx="1"/>
          </p:nvPr>
        </p:nvSpPr>
        <p:spPr>
          <a:xfrm>
            <a:off x="1752600" y="838200"/>
            <a:ext cx="8915400" cy="5867400"/>
          </a:xfrm>
        </p:spPr>
        <p:txBody>
          <a:bodyPr>
            <a:normAutofit lnSpcReduction="10000"/>
          </a:bodyPr>
          <a:lstStyle/>
          <a:p>
            <a:pPr>
              <a:lnSpc>
                <a:spcPct val="90000"/>
              </a:lnSpc>
            </a:pPr>
            <a:r>
              <a:rPr lang="en-US" altLang="he-IL" sz="2400" dirty="0"/>
              <a:t>Given a set of samples S, if S is partitioned into two intervals S1 and S2 using threshold T on the value of attribute A, the information gain resulting from the partitioning is:</a:t>
            </a:r>
          </a:p>
          <a:p>
            <a:pPr>
              <a:lnSpc>
                <a:spcPct val="90000"/>
              </a:lnSpc>
              <a:buFontTx/>
              <a:buNone/>
            </a:pPr>
            <a:endParaRPr lang="en-US" altLang="he-IL" sz="2400" dirty="0"/>
          </a:p>
          <a:p>
            <a:pPr>
              <a:lnSpc>
                <a:spcPct val="90000"/>
              </a:lnSpc>
              <a:buFontTx/>
              <a:buNone/>
            </a:pPr>
            <a:endParaRPr lang="en-US" altLang="he-IL" sz="2400" dirty="0"/>
          </a:p>
          <a:p>
            <a:pPr>
              <a:lnSpc>
                <a:spcPct val="90000"/>
              </a:lnSpc>
              <a:buFontTx/>
              <a:buNone/>
            </a:pPr>
            <a:r>
              <a:rPr lang="en-US" altLang="he-IL" sz="2400" dirty="0"/>
              <a:t>    where the entropy function E for a given set is calculated based on the class distribution of the samples in the set. Given m classes the entropy of S1 is:</a:t>
            </a:r>
          </a:p>
          <a:p>
            <a:pPr>
              <a:lnSpc>
                <a:spcPct val="90000"/>
              </a:lnSpc>
              <a:buFontTx/>
              <a:buNone/>
            </a:pPr>
            <a:endParaRPr lang="en-US" altLang="he-IL" sz="2400" dirty="0"/>
          </a:p>
          <a:p>
            <a:pPr>
              <a:lnSpc>
                <a:spcPct val="90000"/>
              </a:lnSpc>
              <a:buFontTx/>
              <a:buNone/>
            </a:pPr>
            <a:r>
              <a:rPr lang="en-US" altLang="he-IL" sz="2400" dirty="0"/>
              <a:t>    where pi is the probability of class i in S1. </a:t>
            </a:r>
          </a:p>
          <a:p>
            <a:pPr>
              <a:lnSpc>
                <a:spcPct val="90000"/>
              </a:lnSpc>
            </a:pPr>
            <a:r>
              <a:rPr lang="en-US" altLang="he-IL" sz="2400" dirty="0"/>
              <a:t>The threshold that maximizes the information gain over all possible thresholds is selected as a binary discretization.</a:t>
            </a:r>
          </a:p>
          <a:p>
            <a:pPr>
              <a:lnSpc>
                <a:spcPct val="90000"/>
              </a:lnSpc>
            </a:pPr>
            <a:r>
              <a:rPr lang="en-US" altLang="he-IL" sz="2400" dirty="0"/>
              <a:t>The process is recursively applied to partitions obtained until some stopping criterion is met, e.g.,</a:t>
            </a:r>
          </a:p>
          <a:p>
            <a:pPr>
              <a:lnSpc>
                <a:spcPct val="90000"/>
              </a:lnSpc>
            </a:pPr>
            <a:r>
              <a:rPr lang="en-US" altLang="he-IL" sz="2400" dirty="0"/>
              <a:t>Experiments show that it may reduce data size and improve classification accuracy</a:t>
            </a:r>
          </a:p>
        </p:txBody>
      </p:sp>
      <p:graphicFrame>
        <p:nvGraphicFramePr>
          <p:cNvPr id="52228" name="Object 4"/>
          <p:cNvGraphicFramePr>
            <a:graphicFrameLocks noChangeAspect="1"/>
          </p:cNvGraphicFramePr>
          <p:nvPr/>
        </p:nvGraphicFramePr>
        <p:xfrm>
          <a:off x="4267200" y="1828800"/>
          <a:ext cx="4419600" cy="819150"/>
        </p:xfrm>
        <a:graphic>
          <a:graphicData uri="http://schemas.openxmlformats.org/presentationml/2006/ole">
            <mc:AlternateContent xmlns:mc="http://schemas.openxmlformats.org/markup-compatibility/2006">
              <mc:Choice xmlns:v="urn:schemas-microsoft-com:vml" Requires="v">
                <p:oleObj spid="_x0000_s415770" name="Equation" r:id="rId3" imgW="2171520" imgH="457200" progId="Equation.3">
                  <p:embed/>
                </p:oleObj>
              </mc:Choice>
              <mc:Fallback>
                <p:oleObj name="Equation" r:id="rId3" imgW="2171520" imgH="457200" progId="Equation.3">
                  <p:embed/>
                  <p:pic>
                    <p:nvPicPr>
                      <p:cNvPr id="522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828800"/>
                        <a:ext cx="441960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5"/>
          <p:cNvGraphicFramePr>
            <a:graphicFrameLocks noChangeAspect="1"/>
          </p:cNvGraphicFramePr>
          <p:nvPr/>
        </p:nvGraphicFramePr>
        <p:xfrm>
          <a:off x="5943600" y="5638800"/>
          <a:ext cx="2209800" cy="407988"/>
        </p:xfrm>
        <a:graphic>
          <a:graphicData uri="http://schemas.openxmlformats.org/presentationml/2006/ole">
            <mc:AlternateContent xmlns:mc="http://schemas.openxmlformats.org/markup-compatibility/2006">
              <mc:Choice xmlns:v="urn:schemas-microsoft-com:vml" Requires="v">
                <p:oleObj spid="_x0000_s415771" name="Equation" r:id="rId5" imgW="1155600" imgH="203040" progId="Equation.3">
                  <p:embed/>
                </p:oleObj>
              </mc:Choice>
              <mc:Fallback>
                <p:oleObj name="Equation" r:id="rId5" imgW="1155600" imgH="203040" progId="Equation.3">
                  <p:embed/>
                  <p:pic>
                    <p:nvPicPr>
                      <p:cNvPr id="5222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5638800"/>
                        <a:ext cx="22098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1" name="Object 7"/>
          <p:cNvGraphicFramePr>
            <a:graphicFrameLocks noChangeAspect="1"/>
          </p:cNvGraphicFramePr>
          <p:nvPr/>
        </p:nvGraphicFramePr>
        <p:xfrm>
          <a:off x="4572000" y="3352801"/>
          <a:ext cx="2819400" cy="817563"/>
        </p:xfrm>
        <a:graphic>
          <a:graphicData uri="http://schemas.openxmlformats.org/presentationml/2006/ole">
            <mc:AlternateContent xmlns:mc="http://schemas.openxmlformats.org/markup-compatibility/2006">
              <mc:Choice xmlns:v="urn:schemas-microsoft-com:vml" Requires="v">
                <p:oleObj spid="_x0000_s415772" name="Equation" r:id="rId7" imgW="1485720" imgH="431640" progId="Equation.3">
                  <p:embed/>
                </p:oleObj>
              </mc:Choice>
              <mc:Fallback>
                <p:oleObj name="Equation" r:id="rId7" imgW="1485720" imgH="431640" progId="Equation.3">
                  <p:embed/>
                  <p:pic>
                    <p:nvPicPr>
                      <p:cNvPr id="5223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352801"/>
                        <a:ext cx="2819400"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78523687"/>
      </p:ext>
    </p:extLst>
  </p:cSld>
  <p:clrMapOvr>
    <a:masterClrMapping/>
  </p:clrMapOvr>
  <p:transition>
    <p:checke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209800" y="228600"/>
            <a:ext cx="7772400" cy="609600"/>
          </a:xfrm>
        </p:spPr>
        <p:txBody>
          <a:bodyPr>
            <a:normAutofit fontScale="90000"/>
          </a:bodyPr>
          <a:lstStyle/>
          <a:p>
            <a:r>
              <a:rPr lang="en-US" altLang="he-IL" sz="4000">
                <a:solidFill>
                  <a:schemeClr val="accent2"/>
                </a:solidFill>
              </a:rPr>
              <a:t>Segmentation by natural partitioning</a:t>
            </a:r>
          </a:p>
        </p:txBody>
      </p:sp>
      <p:sp>
        <p:nvSpPr>
          <p:cNvPr id="53251" name="Rectangle 3"/>
          <p:cNvSpPr>
            <a:spLocks noGrp="1" noChangeArrowheads="1"/>
          </p:cNvSpPr>
          <p:nvPr>
            <p:ph type="body" idx="1"/>
          </p:nvPr>
        </p:nvSpPr>
        <p:spPr>
          <a:xfrm>
            <a:off x="574158" y="990600"/>
            <a:ext cx="11153554" cy="5715000"/>
          </a:xfrm>
        </p:spPr>
        <p:txBody>
          <a:bodyPr>
            <a:normAutofit/>
          </a:bodyPr>
          <a:lstStyle/>
          <a:p>
            <a:pPr algn="l" rtl="0">
              <a:lnSpc>
                <a:spcPct val="120000"/>
              </a:lnSpc>
            </a:pPr>
            <a:r>
              <a:rPr lang="en-US" altLang="he-IL" dirty="0">
                <a:solidFill>
                  <a:schemeClr val="tx2"/>
                </a:solidFill>
              </a:rPr>
              <a:t>3-4-5 rule can be used to segment numeric data into relatively uniform, “natural” intervals. </a:t>
            </a:r>
          </a:p>
          <a:p>
            <a:pPr algn="l" rtl="0">
              <a:lnSpc>
                <a:spcPct val="120000"/>
              </a:lnSpc>
            </a:pPr>
            <a:r>
              <a:rPr lang="en-US" altLang="he-IL" dirty="0">
                <a:solidFill>
                  <a:schemeClr val="tx2"/>
                </a:solidFill>
              </a:rPr>
              <a:t>It </a:t>
            </a:r>
            <a:r>
              <a:rPr lang="en-US" altLang="he-IL" dirty="0">
                <a:solidFill>
                  <a:schemeClr val="accent2"/>
                </a:solidFill>
              </a:rPr>
              <a:t>partitions</a:t>
            </a:r>
            <a:r>
              <a:rPr lang="en-US" altLang="he-IL" dirty="0">
                <a:solidFill>
                  <a:schemeClr val="tx2"/>
                </a:solidFill>
              </a:rPr>
              <a:t> a given range </a:t>
            </a:r>
            <a:r>
              <a:rPr lang="en-US" altLang="he-IL" dirty="0">
                <a:solidFill>
                  <a:schemeClr val="accent2"/>
                </a:solidFill>
              </a:rPr>
              <a:t>into 3,4, or 5 </a:t>
            </a:r>
            <a:r>
              <a:rPr lang="en-US" altLang="he-IL" dirty="0" err="1">
                <a:solidFill>
                  <a:schemeClr val="accent2"/>
                </a:solidFill>
              </a:rPr>
              <a:t>equiwidth</a:t>
            </a:r>
            <a:r>
              <a:rPr lang="en-US" altLang="he-IL" dirty="0">
                <a:solidFill>
                  <a:schemeClr val="accent2"/>
                </a:solidFill>
              </a:rPr>
              <a:t> intervals recursively</a:t>
            </a:r>
            <a:r>
              <a:rPr lang="en-US" altLang="he-IL" dirty="0">
                <a:solidFill>
                  <a:schemeClr val="tx2"/>
                </a:solidFill>
              </a:rPr>
              <a:t> level-by-level based on the value range of the most significant digit.</a:t>
            </a:r>
          </a:p>
          <a:p>
            <a:pPr algn="l" rtl="0">
              <a:lnSpc>
                <a:spcPct val="120000"/>
              </a:lnSpc>
              <a:buFontTx/>
              <a:buNone/>
            </a:pPr>
            <a:r>
              <a:rPr lang="en-US" altLang="he-IL" dirty="0"/>
              <a:t>* </a:t>
            </a:r>
            <a:r>
              <a:rPr lang="en-US" altLang="he-IL" sz="2400" dirty="0"/>
              <a:t>If an interval covers 3, 6, 7 or 9 distinct values at the most significant digit, partition the range into 3 </a:t>
            </a:r>
            <a:r>
              <a:rPr lang="en-US" altLang="he-IL" sz="2400" dirty="0" err="1"/>
              <a:t>equi</a:t>
            </a:r>
            <a:r>
              <a:rPr lang="en-US" altLang="he-IL" sz="2400" dirty="0"/>
              <a:t>-width intervals</a:t>
            </a:r>
          </a:p>
          <a:p>
            <a:pPr algn="l" rtl="0">
              <a:lnSpc>
                <a:spcPct val="120000"/>
              </a:lnSpc>
              <a:buFontTx/>
              <a:buNone/>
            </a:pPr>
            <a:r>
              <a:rPr lang="en-US" altLang="he-IL" sz="2400" dirty="0"/>
              <a:t>* If it covers 2, 4, or 8 distinct values at the most significant digit, partition the range into 4 intervals</a:t>
            </a:r>
          </a:p>
          <a:p>
            <a:pPr algn="l" rtl="0">
              <a:lnSpc>
                <a:spcPct val="120000"/>
              </a:lnSpc>
              <a:buFontTx/>
              <a:buNone/>
            </a:pPr>
            <a:r>
              <a:rPr lang="en-US" altLang="he-IL" sz="2400" dirty="0"/>
              <a:t>* If it covers 1, 5, or 10 distinct values at the most significant digit, partition the range into 5 intervals</a:t>
            </a:r>
          </a:p>
        </p:txBody>
      </p:sp>
    </p:spTree>
    <p:extLst>
      <p:ext uri="{BB962C8B-B14F-4D97-AF65-F5344CB8AC3E}">
        <p14:creationId xmlns:p14="http://schemas.microsoft.com/office/powerpoint/2010/main" val="2116928491"/>
      </p:ext>
    </p:extLst>
  </p:cSld>
  <p:clrMapOvr>
    <a:masterClrMapping/>
  </p:clrMapOvr>
  <p:transition>
    <p:checke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133600" y="228600"/>
            <a:ext cx="7772400" cy="685800"/>
          </a:xfrm>
        </p:spPr>
        <p:txBody>
          <a:bodyPr>
            <a:normAutofit fontScale="90000"/>
          </a:bodyPr>
          <a:lstStyle/>
          <a:p>
            <a:r>
              <a:rPr lang="en-US" altLang="he-IL">
                <a:solidFill>
                  <a:schemeClr val="accent2"/>
                </a:solidFill>
              </a:rPr>
              <a:t>Example of 3-4-5 rule</a:t>
            </a:r>
          </a:p>
        </p:txBody>
      </p:sp>
      <p:sp>
        <p:nvSpPr>
          <p:cNvPr id="54275" name="Text Box 3"/>
          <p:cNvSpPr txBox="1">
            <a:spLocks noChangeArrowheads="1"/>
          </p:cNvSpPr>
          <p:nvPr/>
        </p:nvSpPr>
        <p:spPr bwMode="auto">
          <a:xfrm>
            <a:off x="3841750" y="3035301"/>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he-IL" altLang="he-IL" sz="1000"/>
          </a:p>
        </p:txBody>
      </p:sp>
      <p:sp>
        <p:nvSpPr>
          <p:cNvPr id="54276" name="Text Box 4"/>
          <p:cNvSpPr txBox="1">
            <a:spLocks noChangeArrowheads="1"/>
          </p:cNvSpPr>
          <p:nvPr/>
        </p:nvSpPr>
        <p:spPr bwMode="auto">
          <a:xfrm>
            <a:off x="5024438" y="3916364"/>
            <a:ext cx="10541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(-$4000 -$5,000)</a:t>
            </a:r>
          </a:p>
        </p:txBody>
      </p:sp>
      <p:sp>
        <p:nvSpPr>
          <p:cNvPr id="54277" name="Line 5"/>
          <p:cNvSpPr>
            <a:spLocks noChangeShapeType="1"/>
          </p:cNvSpPr>
          <p:nvPr/>
        </p:nvSpPr>
        <p:spPr bwMode="auto">
          <a:xfrm flipH="1">
            <a:off x="3098800" y="4141788"/>
            <a:ext cx="243840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278" name="Line 6"/>
          <p:cNvSpPr>
            <a:spLocks noChangeShapeType="1"/>
          </p:cNvSpPr>
          <p:nvPr/>
        </p:nvSpPr>
        <p:spPr bwMode="auto">
          <a:xfrm>
            <a:off x="5521325" y="4141788"/>
            <a:ext cx="2554288" cy="260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279" name="Line 7"/>
          <p:cNvSpPr>
            <a:spLocks noChangeShapeType="1"/>
          </p:cNvSpPr>
          <p:nvPr/>
        </p:nvSpPr>
        <p:spPr bwMode="auto">
          <a:xfrm flipH="1">
            <a:off x="4438651" y="4156075"/>
            <a:ext cx="1096963"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280" name="Line 8"/>
          <p:cNvSpPr>
            <a:spLocks noChangeShapeType="1"/>
          </p:cNvSpPr>
          <p:nvPr/>
        </p:nvSpPr>
        <p:spPr bwMode="auto">
          <a:xfrm>
            <a:off x="5549900" y="4141789"/>
            <a:ext cx="1182688"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nvGrpSpPr>
          <p:cNvPr id="54281" name="Group 9"/>
          <p:cNvGrpSpPr>
            <a:grpSpLocks/>
          </p:cNvGrpSpPr>
          <p:nvPr/>
        </p:nvGrpSpPr>
        <p:grpSpPr bwMode="auto">
          <a:xfrm>
            <a:off x="2109788" y="4537075"/>
            <a:ext cx="1428750" cy="2185988"/>
            <a:chOff x="369" y="2858"/>
            <a:chExt cx="900" cy="1377"/>
          </a:xfrm>
        </p:grpSpPr>
        <p:sp>
          <p:nvSpPr>
            <p:cNvPr id="54282" name="Text Box 10"/>
            <p:cNvSpPr txBox="1">
              <a:spLocks noChangeArrowheads="1"/>
            </p:cNvSpPr>
            <p:nvPr/>
          </p:nvSpPr>
          <p:spPr bwMode="auto">
            <a:xfrm>
              <a:off x="805" y="2858"/>
              <a:ext cx="46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(-$400 - 0)</a:t>
              </a:r>
              <a:endParaRPr lang="en-US" altLang="he-IL"/>
            </a:p>
          </p:txBody>
        </p:sp>
        <p:sp>
          <p:nvSpPr>
            <p:cNvPr id="54283" name="Line 11"/>
            <p:cNvSpPr>
              <a:spLocks noChangeShapeType="1"/>
            </p:cNvSpPr>
            <p:nvPr/>
          </p:nvSpPr>
          <p:spPr bwMode="auto">
            <a:xfrm flipH="1">
              <a:off x="691" y="3009"/>
              <a:ext cx="291" cy="1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284" name="Line 12"/>
            <p:cNvSpPr>
              <a:spLocks noChangeShapeType="1"/>
            </p:cNvSpPr>
            <p:nvPr/>
          </p:nvSpPr>
          <p:spPr bwMode="auto">
            <a:xfrm flipH="1">
              <a:off x="727" y="3000"/>
              <a:ext cx="264" cy="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285" name="Text Box 13"/>
            <p:cNvSpPr txBox="1">
              <a:spLocks noChangeArrowheads="1"/>
            </p:cNvSpPr>
            <p:nvPr/>
          </p:nvSpPr>
          <p:spPr bwMode="auto">
            <a:xfrm>
              <a:off x="369" y="3103"/>
              <a:ext cx="3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(-$400 -</a:t>
              </a:r>
            </a:p>
            <a:p>
              <a:pPr eaLnBrk="0" hangingPunct="0"/>
              <a:r>
                <a:rPr lang="en-US" altLang="he-IL" sz="1000"/>
                <a:t> -$300)</a:t>
              </a:r>
              <a:endParaRPr lang="en-US" altLang="he-IL"/>
            </a:p>
          </p:txBody>
        </p:sp>
        <p:sp>
          <p:nvSpPr>
            <p:cNvPr id="54286" name="Text Box 14"/>
            <p:cNvSpPr txBox="1">
              <a:spLocks noChangeArrowheads="1"/>
            </p:cNvSpPr>
            <p:nvPr/>
          </p:nvSpPr>
          <p:spPr bwMode="auto">
            <a:xfrm>
              <a:off x="378" y="3404"/>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(-$300 - </a:t>
              </a:r>
            </a:p>
            <a:p>
              <a:pPr eaLnBrk="0" hangingPunct="0"/>
              <a:r>
                <a:rPr lang="en-US" altLang="he-IL" sz="1000"/>
                <a:t> -$200)</a:t>
              </a:r>
              <a:endParaRPr lang="en-US" altLang="he-IL"/>
            </a:p>
          </p:txBody>
        </p:sp>
        <p:sp>
          <p:nvSpPr>
            <p:cNvPr id="54287" name="Line 15"/>
            <p:cNvSpPr>
              <a:spLocks noChangeShapeType="1"/>
            </p:cNvSpPr>
            <p:nvPr/>
          </p:nvSpPr>
          <p:spPr bwMode="auto">
            <a:xfrm flipH="1">
              <a:off x="745" y="3000"/>
              <a:ext cx="237" cy="6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288" name="Text Box 16"/>
            <p:cNvSpPr txBox="1">
              <a:spLocks noChangeArrowheads="1"/>
            </p:cNvSpPr>
            <p:nvPr/>
          </p:nvSpPr>
          <p:spPr bwMode="auto">
            <a:xfrm>
              <a:off x="377" y="3676"/>
              <a:ext cx="3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(-$200 -</a:t>
              </a:r>
            </a:p>
            <a:p>
              <a:pPr eaLnBrk="0" hangingPunct="0"/>
              <a:r>
                <a:rPr lang="en-US" altLang="he-IL" sz="1000"/>
                <a:t> -$100)</a:t>
              </a:r>
            </a:p>
          </p:txBody>
        </p:sp>
        <p:sp>
          <p:nvSpPr>
            <p:cNvPr id="54289" name="Line 17"/>
            <p:cNvSpPr>
              <a:spLocks noChangeShapeType="1"/>
            </p:cNvSpPr>
            <p:nvPr/>
          </p:nvSpPr>
          <p:spPr bwMode="auto">
            <a:xfrm flipH="1">
              <a:off x="791" y="3009"/>
              <a:ext cx="191" cy="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290" name="Text Box 18"/>
            <p:cNvSpPr txBox="1">
              <a:spLocks noChangeArrowheads="1"/>
            </p:cNvSpPr>
            <p:nvPr/>
          </p:nvSpPr>
          <p:spPr bwMode="auto">
            <a:xfrm>
              <a:off x="415" y="3985"/>
              <a:ext cx="3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(-$100 -</a:t>
              </a:r>
            </a:p>
            <a:p>
              <a:pPr eaLnBrk="0" hangingPunct="0"/>
              <a:r>
                <a:rPr lang="en-US" altLang="he-IL" sz="1000"/>
                <a:t>  0)</a:t>
              </a:r>
            </a:p>
          </p:txBody>
        </p:sp>
      </p:grpSp>
      <p:sp>
        <p:nvSpPr>
          <p:cNvPr id="54291" name="Line 19"/>
          <p:cNvSpPr>
            <a:spLocks noChangeShapeType="1"/>
          </p:cNvSpPr>
          <p:nvPr/>
        </p:nvSpPr>
        <p:spPr bwMode="auto">
          <a:xfrm flipH="1">
            <a:off x="3992564" y="4733925"/>
            <a:ext cx="403225" cy="115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nvGrpSpPr>
          <p:cNvPr id="54292" name="Group 20"/>
          <p:cNvGrpSpPr>
            <a:grpSpLocks/>
          </p:cNvGrpSpPr>
          <p:nvPr/>
        </p:nvGrpSpPr>
        <p:grpSpPr bwMode="auto">
          <a:xfrm>
            <a:off x="3524250" y="4537075"/>
            <a:ext cx="1531938" cy="2032000"/>
            <a:chOff x="1260" y="2858"/>
            <a:chExt cx="965" cy="1280"/>
          </a:xfrm>
        </p:grpSpPr>
        <p:sp>
          <p:nvSpPr>
            <p:cNvPr id="54293" name="Text Box 21"/>
            <p:cNvSpPr txBox="1">
              <a:spLocks noChangeArrowheads="1"/>
            </p:cNvSpPr>
            <p:nvPr/>
          </p:nvSpPr>
          <p:spPr bwMode="auto">
            <a:xfrm>
              <a:off x="1615" y="2858"/>
              <a:ext cx="49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(0 - $1,000)</a:t>
              </a:r>
              <a:endParaRPr lang="en-US" altLang="he-IL"/>
            </a:p>
          </p:txBody>
        </p:sp>
        <p:sp>
          <p:nvSpPr>
            <p:cNvPr id="54294" name="Line 22"/>
            <p:cNvSpPr>
              <a:spLocks noChangeShapeType="1"/>
            </p:cNvSpPr>
            <p:nvPr/>
          </p:nvSpPr>
          <p:spPr bwMode="auto">
            <a:xfrm flipH="1">
              <a:off x="1745" y="2982"/>
              <a:ext cx="73" cy="8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295" name="Text Box 23"/>
            <p:cNvSpPr txBox="1">
              <a:spLocks noChangeArrowheads="1"/>
            </p:cNvSpPr>
            <p:nvPr/>
          </p:nvSpPr>
          <p:spPr bwMode="auto">
            <a:xfrm>
              <a:off x="1260" y="2994"/>
              <a:ext cx="3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sz="1000"/>
                <a:t>(0 - </a:t>
              </a:r>
            </a:p>
            <a:p>
              <a:pPr eaLnBrk="0" hangingPunct="0"/>
              <a:r>
                <a:rPr lang="en-US" altLang="he-IL" sz="1000"/>
                <a:t> $200)</a:t>
              </a:r>
              <a:endParaRPr lang="en-US" altLang="he-IL"/>
            </a:p>
          </p:txBody>
        </p:sp>
        <p:sp>
          <p:nvSpPr>
            <p:cNvPr id="54296" name="Text Box 24"/>
            <p:cNvSpPr txBox="1">
              <a:spLocks noChangeArrowheads="1"/>
            </p:cNvSpPr>
            <p:nvPr/>
          </p:nvSpPr>
          <p:spPr bwMode="auto">
            <a:xfrm>
              <a:off x="1297" y="3249"/>
              <a:ext cx="3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($200 -</a:t>
              </a:r>
            </a:p>
            <a:p>
              <a:pPr eaLnBrk="0" hangingPunct="0"/>
              <a:r>
                <a:rPr lang="en-US" altLang="he-IL" sz="1000"/>
                <a:t> $400)</a:t>
              </a:r>
            </a:p>
          </p:txBody>
        </p:sp>
        <p:sp>
          <p:nvSpPr>
            <p:cNvPr id="54297" name="Rectangle 25"/>
            <p:cNvSpPr>
              <a:spLocks noChangeArrowheads="1"/>
            </p:cNvSpPr>
            <p:nvPr/>
          </p:nvSpPr>
          <p:spPr bwMode="auto">
            <a:xfrm>
              <a:off x="1278" y="3564"/>
              <a:ext cx="3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($400 -</a:t>
              </a:r>
            </a:p>
            <a:p>
              <a:pPr eaLnBrk="0" hangingPunct="0"/>
              <a:r>
                <a:rPr lang="en-US" altLang="he-IL" sz="1000"/>
                <a:t> $600)</a:t>
              </a:r>
            </a:p>
          </p:txBody>
        </p:sp>
        <p:sp>
          <p:nvSpPr>
            <p:cNvPr id="54298" name="Rectangle 26"/>
            <p:cNvSpPr>
              <a:spLocks noChangeArrowheads="1"/>
            </p:cNvSpPr>
            <p:nvPr/>
          </p:nvSpPr>
          <p:spPr bwMode="auto">
            <a:xfrm>
              <a:off x="1442" y="3792"/>
              <a:ext cx="3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($600 -</a:t>
              </a:r>
            </a:p>
            <a:p>
              <a:pPr eaLnBrk="0" hangingPunct="0"/>
              <a:r>
                <a:rPr lang="en-US" altLang="he-IL" sz="1000"/>
                <a:t> $800)</a:t>
              </a:r>
            </a:p>
          </p:txBody>
        </p:sp>
        <p:sp>
          <p:nvSpPr>
            <p:cNvPr id="54299" name="Rectangle 27"/>
            <p:cNvSpPr>
              <a:spLocks noChangeArrowheads="1"/>
            </p:cNvSpPr>
            <p:nvPr/>
          </p:nvSpPr>
          <p:spPr bwMode="auto">
            <a:xfrm>
              <a:off x="1842" y="3888"/>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($800 -</a:t>
              </a:r>
            </a:p>
            <a:p>
              <a:pPr eaLnBrk="0" hangingPunct="0"/>
              <a:r>
                <a:rPr lang="en-US" altLang="he-IL" sz="1000"/>
                <a:t> $1,000)</a:t>
              </a:r>
            </a:p>
          </p:txBody>
        </p:sp>
        <p:sp>
          <p:nvSpPr>
            <p:cNvPr id="54300" name="Line 28"/>
            <p:cNvSpPr>
              <a:spLocks noChangeShapeType="1"/>
            </p:cNvSpPr>
            <p:nvPr/>
          </p:nvSpPr>
          <p:spPr bwMode="auto">
            <a:xfrm flipH="1">
              <a:off x="1591" y="2982"/>
              <a:ext cx="209" cy="3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01" name="Line 29"/>
            <p:cNvSpPr>
              <a:spLocks noChangeShapeType="1"/>
            </p:cNvSpPr>
            <p:nvPr/>
          </p:nvSpPr>
          <p:spPr bwMode="auto">
            <a:xfrm flipH="1">
              <a:off x="1618" y="2982"/>
              <a:ext cx="191"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02" name="Line 30"/>
            <p:cNvSpPr>
              <a:spLocks noChangeShapeType="1"/>
            </p:cNvSpPr>
            <p:nvPr/>
          </p:nvSpPr>
          <p:spPr bwMode="auto">
            <a:xfrm>
              <a:off x="1818" y="2991"/>
              <a:ext cx="182" cy="8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54303" name="Group 31"/>
          <p:cNvGrpSpPr>
            <a:grpSpLocks/>
          </p:cNvGrpSpPr>
          <p:nvPr/>
        </p:nvGrpSpPr>
        <p:grpSpPr bwMode="auto">
          <a:xfrm>
            <a:off x="7593014" y="4435475"/>
            <a:ext cx="1438275" cy="1809750"/>
            <a:chOff x="3823" y="2794"/>
            <a:chExt cx="906" cy="1140"/>
          </a:xfrm>
        </p:grpSpPr>
        <p:sp>
          <p:nvSpPr>
            <p:cNvPr id="54304" name="Text Box 32"/>
            <p:cNvSpPr txBox="1">
              <a:spLocks noChangeArrowheads="1"/>
            </p:cNvSpPr>
            <p:nvPr/>
          </p:nvSpPr>
          <p:spPr bwMode="auto">
            <a:xfrm>
              <a:off x="4032" y="2794"/>
              <a:ext cx="69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($2,000 - $5, 000)</a:t>
              </a:r>
            </a:p>
          </p:txBody>
        </p:sp>
        <p:sp>
          <p:nvSpPr>
            <p:cNvPr id="54305" name="Line 33"/>
            <p:cNvSpPr>
              <a:spLocks noChangeShapeType="1"/>
            </p:cNvSpPr>
            <p:nvPr/>
          </p:nvSpPr>
          <p:spPr bwMode="auto">
            <a:xfrm flipH="1">
              <a:off x="4145" y="2937"/>
              <a:ext cx="255"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06" name="Text Box 34"/>
            <p:cNvSpPr txBox="1">
              <a:spLocks noChangeArrowheads="1"/>
            </p:cNvSpPr>
            <p:nvPr/>
          </p:nvSpPr>
          <p:spPr bwMode="auto">
            <a:xfrm>
              <a:off x="3823" y="3131"/>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($2,000 -</a:t>
              </a:r>
            </a:p>
            <a:p>
              <a:pPr eaLnBrk="0" hangingPunct="0"/>
              <a:r>
                <a:rPr lang="en-US" altLang="he-IL" sz="1000"/>
                <a:t> $3,000)</a:t>
              </a:r>
            </a:p>
          </p:txBody>
        </p:sp>
        <p:sp>
          <p:nvSpPr>
            <p:cNvPr id="54307" name="Text Box 35"/>
            <p:cNvSpPr txBox="1">
              <a:spLocks noChangeArrowheads="1"/>
            </p:cNvSpPr>
            <p:nvPr/>
          </p:nvSpPr>
          <p:spPr bwMode="auto">
            <a:xfrm>
              <a:off x="3861" y="3458"/>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($3,000 -</a:t>
              </a:r>
            </a:p>
            <a:p>
              <a:pPr eaLnBrk="0" hangingPunct="0"/>
              <a:r>
                <a:rPr lang="en-US" altLang="he-IL" sz="1000"/>
                <a:t> $4,000)</a:t>
              </a:r>
            </a:p>
          </p:txBody>
        </p:sp>
        <p:sp>
          <p:nvSpPr>
            <p:cNvPr id="54308" name="Rectangle 36"/>
            <p:cNvSpPr>
              <a:spLocks noChangeArrowheads="1"/>
            </p:cNvSpPr>
            <p:nvPr/>
          </p:nvSpPr>
          <p:spPr bwMode="auto">
            <a:xfrm>
              <a:off x="4224" y="3684"/>
              <a:ext cx="4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sz="1000"/>
                <a:t>($4,000 -</a:t>
              </a:r>
            </a:p>
            <a:p>
              <a:pPr eaLnBrk="0" hangingPunct="0"/>
              <a:r>
                <a:rPr lang="en-US" altLang="he-IL" sz="1000"/>
                <a:t> $5,000)</a:t>
              </a:r>
            </a:p>
          </p:txBody>
        </p:sp>
        <p:sp>
          <p:nvSpPr>
            <p:cNvPr id="54309" name="Line 37"/>
            <p:cNvSpPr>
              <a:spLocks noChangeShapeType="1"/>
            </p:cNvSpPr>
            <p:nvPr/>
          </p:nvSpPr>
          <p:spPr bwMode="auto">
            <a:xfrm flipH="1">
              <a:off x="4254" y="2937"/>
              <a:ext cx="136" cy="5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10" name="Line 38"/>
            <p:cNvSpPr>
              <a:spLocks noChangeShapeType="1"/>
            </p:cNvSpPr>
            <p:nvPr/>
          </p:nvSpPr>
          <p:spPr bwMode="auto">
            <a:xfrm>
              <a:off x="4400" y="2927"/>
              <a:ext cx="0" cy="7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54311" name="Group 39"/>
          <p:cNvGrpSpPr>
            <a:grpSpLocks/>
          </p:cNvGrpSpPr>
          <p:nvPr/>
        </p:nvGrpSpPr>
        <p:grpSpPr bwMode="auto">
          <a:xfrm>
            <a:off x="5675313" y="4508501"/>
            <a:ext cx="1682750" cy="2009775"/>
            <a:chOff x="2615" y="2840"/>
            <a:chExt cx="1060" cy="1266"/>
          </a:xfrm>
        </p:grpSpPr>
        <p:sp>
          <p:nvSpPr>
            <p:cNvPr id="54312" name="Text Box 40"/>
            <p:cNvSpPr txBox="1">
              <a:spLocks noChangeArrowheads="1"/>
            </p:cNvSpPr>
            <p:nvPr/>
          </p:nvSpPr>
          <p:spPr bwMode="auto">
            <a:xfrm>
              <a:off x="2978" y="2840"/>
              <a:ext cx="69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($1,000 - $2, 000)</a:t>
              </a:r>
              <a:endParaRPr lang="en-US" altLang="he-IL"/>
            </a:p>
          </p:txBody>
        </p:sp>
        <p:sp>
          <p:nvSpPr>
            <p:cNvPr id="54313" name="Line 41"/>
            <p:cNvSpPr>
              <a:spLocks noChangeShapeType="1"/>
            </p:cNvSpPr>
            <p:nvPr/>
          </p:nvSpPr>
          <p:spPr bwMode="auto">
            <a:xfrm flipH="1">
              <a:off x="2991" y="2955"/>
              <a:ext cx="290"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14" name="Text Box 42"/>
            <p:cNvSpPr txBox="1">
              <a:spLocks noChangeArrowheads="1"/>
            </p:cNvSpPr>
            <p:nvPr/>
          </p:nvSpPr>
          <p:spPr bwMode="auto">
            <a:xfrm>
              <a:off x="2615" y="3040"/>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sz="1000"/>
                <a:t>($1,000 -</a:t>
              </a:r>
            </a:p>
            <a:p>
              <a:pPr eaLnBrk="0" hangingPunct="0"/>
              <a:r>
                <a:rPr lang="en-US" altLang="he-IL" sz="1000"/>
                <a:t> $1,200)</a:t>
              </a:r>
            </a:p>
          </p:txBody>
        </p:sp>
        <p:sp>
          <p:nvSpPr>
            <p:cNvPr id="54315" name="Line 43"/>
            <p:cNvSpPr>
              <a:spLocks noChangeShapeType="1"/>
            </p:cNvSpPr>
            <p:nvPr/>
          </p:nvSpPr>
          <p:spPr bwMode="auto">
            <a:xfrm flipH="1">
              <a:off x="3054" y="2955"/>
              <a:ext cx="227" cy="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16" name="Text Box 44"/>
            <p:cNvSpPr txBox="1">
              <a:spLocks noChangeArrowheads="1"/>
            </p:cNvSpPr>
            <p:nvPr/>
          </p:nvSpPr>
          <p:spPr bwMode="auto">
            <a:xfrm>
              <a:off x="2641" y="3296"/>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($1,200 -</a:t>
              </a:r>
            </a:p>
            <a:p>
              <a:pPr eaLnBrk="0" hangingPunct="0"/>
              <a:r>
                <a:rPr lang="en-US" altLang="he-IL" sz="1000"/>
                <a:t> $1,400)</a:t>
              </a:r>
            </a:p>
          </p:txBody>
        </p:sp>
        <p:sp>
          <p:nvSpPr>
            <p:cNvPr id="54317" name="Rectangle 45"/>
            <p:cNvSpPr>
              <a:spLocks noChangeArrowheads="1"/>
            </p:cNvSpPr>
            <p:nvPr/>
          </p:nvSpPr>
          <p:spPr bwMode="auto">
            <a:xfrm>
              <a:off x="2715" y="3555"/>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($1,400 -</a:t>
              </a:r>
            </a:p>
            <a:p>
              <a:pPr eaLnBrk="0" hangingPunct="0"/>
              <a:r>
                <a:rPr lang="en-US" altLang="he-IL" sz="1000"/>
                <a:t> $1,600)</a:t>
              </a:r>
            </a:p>
          </p:txBody>
        </p:sp>
        <p:sp>
          <p:nvSpPr>
            <p:cNvPr id="54318" name="Rectangle 46"/>
            <p:cNvSpPr>
              <a:spLocks noChangeArrowheads="1"/>
            </p:cNvSpPr>
            <p:nvPr/>
          </p:nvSpPr>
          <p:spPr bwMode="auto">
            <a:xfrm>
              <a:off x="2888" y="3801"/>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($1,600 -</a:t>
              </a:r>
            </a:p>
            <a:p>
              <a:pPr eaLnBrk="0" hangingPunct="0"/>
              <a:r>
                <a:rPr lang="en-US" altLang="he-IL" sz="1000"/>
                <a:t> $1,800)</a:t>
              </a:r>
            </a:p>
          </p:txBody>
        </p:sp>
        <p:sp>
          <p:nvSpPr>
            <p:cNvPr id="54319" name="Line 47"/>
            <p:cNvSpPr>
              <a:spLocks noChangeShapeType="1"/>
            </p:cNvSpPr>
            <p:nvPr/>
          </p:nvSpPr>
          <p:spPr bwMode="auto">
            <a:xfrm flipH="1">
              <a:off x="3118" y="2964"/>
              <a:ext cx="173" cy="6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20" name="Line 48"/>
            <p:cNvSpPr>
              <a:spLocks noChangeShapeType="1"/>
            </p:cNvSpPr>
            <p:nvPr/>
          </p:nvSpPr>
          <p:spPr bwMode="auto">
            <a:xfrm flipH="1">
              <a:off x="3236" y="2955"/>
              <a:ext cx="55" cy="8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21" name="Line 49"/>
            <p:cNvSpPr>
              <a:spLocks noChangeShapeType="1"/>
            </p:cNvSpPr>
            <p:nvPr/>
          </p:nvSpPr>
          <p:spPr bwMode="auto">
            <a:xfrm>
              <a:off x="3291" y="2964"/>
              <a:ext cx="118" cy="8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22" name="Rectangle 50"/>
            <p:cNvSpPr>
              <a:spLocks noChangeArrowheads="1"/>
            </p:cNvSpPr>
            <p:nvPr/>
          </p:nvSpPr>
          <p:spPr bwMode="auto">
            <a:xfrm>
              <a:off x="3260" y="3856"/>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($1,800 -</a:t>
              </a:r>
            </a:p>
            <a:p>
              <a:pPr eaLnBrk="0" hangingPunct="0"/>
              <a:r>
                <a:rPr lang="en-US" altLang="he-IL" sz="1000"/>
                <a:t> $2,000)</a:t>
              </a:r>
            </a:p>
          </p:txBody>
        </p:sp>
      </p:grpSp>
      <p:grpSp>
        <p:nvGrpSpPr>
          <p:cNvPr id="54323" name="Group 51"/>
          <p:cNvGrpSpPr>
            <a:grpSpLocks/>
          </p:cNvGrpSpPr>
          <p:nvPr/>
        </p:nvGrpSpPr>
        <p:grpSpPr bwMode="auto">
          <a:xfrm>
            <a:off x="1947864" y="2800350"/>
            <a:ext cx="4564063" cy="249238"/>
            <a:chOff x="267" y="1764"/>
            <a:chExt cx="2875" cy="157"/>
          </a:xfrm>
        </p:grpSpPr>
        <p:sp>
          <p:nvSpPr>
            <p:cNvPr id="54324" name="Text Box 52"/>
            <p:cNvSpPr txBox="1">
              <a:spLocks noChangeArrowheads="1"/>
            </p:cNvSpPr>
            <p:nvPr/>
          </p:nvSpPr>
          <p:spPr bwMode="auto">
            <a:xfrm>
              <a:off x="487" y="1767"/>
              <a:ext cx="265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sz="1000"/>
                <a:t>                        msd=1,000	Low=-$1,000	High=$2,000</a:t>
              </a:r>
              <a:endParaRPr lang="en-US" altLang="he-IL"/>
            </a:p>
          </p:txBody>
        </p:sp>
        <p:sp>
          <p:nvSpPr>
            <p:cNvPr id="54325" name="Rectangle 53"/>
            <p:cNvSpPr>
              <a:spLocks noChangeArrowheads="1"/>
            </p:cNvSpPr>
            <p:nvPr/>
          </p:nvSpPr>
          <p:spPr bwMode="auto">
            <a:xfrm>
              <a:off x="267" y="1764"/>
              <a:ext cx="35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Step 2:</a:t>
              </a:r>
            </a:p>
          </p:txBody>
        </p:sp>
      </p:grpSp>
      <p:sp>
        <p:nvSpPr>
          <p:cNvPr id="54326" name="Rectangle 54"/>
          <p:cNvSpPr>
            <a:spLocks noChangeArrowheads="1"/>
          </p:cNvSpPr>
          <p:nvPr/>
        </p:nvSpPr>
        <p:spPr bwMode="auto">
          <a:xfrm>
            <a:off x="1993900" y="4013200"/>
            <a:ext cx="539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sz="1000"/>
              <a:t>Step 4:</a:t>
            </a:r>
          </a:p>
        </p:txBody>
      </p:sp>
      <p:grpSp>
        <p:nvGrpSpPr>
          <p:cNvPr id="54327" name="Group 55"/>
          <p:cNvGrpSpPr>
            <a:grpSpLocks/>
          </p:cNvGrpSpPr>
          <p:nvPr/>
        </p:nvGrpSpPr>
        <p:grpSpPr bwMode="auto">
          <a:xfrm>
            <a:off x="1965326" y="914400"/>
            <a:ext cx="8397875" cy="1855788"/>
            <a:chOff x="278" y="867"/>
            <a:chExt cx="5021" cy="890"/>
          </a:xfrm>
        </p:grpSpPr>
        <p:sp>
          <p:nvSpPr>
            <p:cNvPr id="54328" name="Text Box 56"/>
            <p:cNvSpPr txBox="1">
              <a:spLocks noChangeArrowheads="1"/>
            </p:cNvSpPr>
            <p:nvPr/>
          </p:nvSpPr>
          <p:spPr bwMode="auto">
            <a:xfrm>
              <a:off x="278" y="1494"/>
              <a:ext cx="358" cy="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sz="1000"/>
                <a:t>Step 1:</a:t>
              </a:r>
            </a:p>
          </p:txBody>
        </p:sp>
        <p:grpSp>
          <p:nvGrpSpPr>
            <p:cNvPr id="54329" name="Group 57"/>
            <p:cNvGrpSpPr>
              <a:grpSpLocks/>
            </p:cNvGrpSpPr>
            <p:nvPr/>
          </p:nvGrpSpPr>
          <p:grpSpPr bwMode="auto">
            <a:xfrm>
              <a:off x="509" y="867"/>
              <a:ext cx="4790" cy="890"/>
              <a:chOff x="509" y="867"/>
              <a:chExt cx="4790" cy="890"/>
            </a:xfrm>
          </p:grpSpPr>
          <p:sp>
            <p:nvSpPr>
              <p:cNvPr id="54330" name="Freeform 58"/>
              <p:cNvSpPr>
                <a:spLocks/>
              </p:cNvSpPr>
              <p:nvPr/>
            </p:nvSpPr>
            <p:spPr bwMode="auto">
              <a:xfrm>
                <a:off x="1182" y="955"/>
                <a:ext cx="2818" cy="463"/>
              </a:xfrm>
              <a:custGeom>
                <a:avLst/>
                <a:gdLst>
                  <a:gd name="T0" fmla="*/ 0 w 2818"/>
                  <a:gd name="T1" fmla="*/ 463 h 463"/>
                  <a:gd name="T2" fmla="*/ 127 w 2818"/>
                  <a:gd name="T3" fmla="*/ 427 h 463"/>
                  <a:gd name="T4" fmla="*/ 209 w 2818"/>
                  <a:gd name="T5" fmla="*/ 372 h 463"/>
                  <a:gd name="T6" fmla="*/ 281 w 2818"/>
                  <a:gd name="T7" fmla="*/ 336 h 463"/>
                  <a:gd name="T8" fmla="*/ 309 w 2818"/>
                  <a:gd name="T9" fmla="*/ 309 h 463"/>
                  <a:gd name="T10" fmla="*/ 381 w 2818"/>
                  <a:gd name="T11" fmla="*/ 272 h 463"/>
                  <a:gd name="T12" fmla="*/ 436 w 2818"/>
                  <a:gd name="T13" fmla="*/ 236 h 463"/>
                  <a:gd name="T14" fmla="*/ 509 w 2818"/>
                  <a:gd name="T15" fmla="*/ 200 h 463"/>
                  <a:gd name="T16" fmla="*/ 672 w 2818"/>
                  <a:gd name="T17" fmla="*/ 136 h 463"/>
                  <a:gd name="T18" fmla="*/ 781 w 2818"/>
                  <a:gd name="T19" fmla="*/ 72 h 463"/>
                  <a:gd name="T20" fmla="*/ 909 w 2818"/>
                  <a:gd name="T21" fmla="*/ 0 h 463"/>
                  <a:gd name="T22" fmla="*/ 1145 w 2818"/>
                  <a:gd name="T23" fmla="*/ 36 h 463"/>
                  <a:gd name="T24" fmla="*/ 1518 w 2818"/>
                  <a:gd name="T25" fmla="*/ 0 h 463"/>
                  <a:gd name="T26" fmla="*/ 1781 w 2818"/>
                  <a:gd name="T27" fmla="*/ 9 h 463"/>
                  <a:gd name="T28" fmla="*/ 1945 w 2818"/>
                  <a:gd name="T29" fmla="*/ 45 h 463"/>
                  <a:gd name="T30" fmla="*/ 2099 w 2818"/>
                  <a:gd name="T31" fmla="*/ 191 h 463"/>
                  <a:gd name="T32" fmla="*/ 2299 w 2818"/>
                  <a:gd name="T33" fmla="*/ 281 h 463"/>
                  <a:gd name="T34" fmla="*/ 2409 w 2818"/>
                  <a:gd name="T35" fmla="*/ 318 h 463"/>
                  <a:gd name="T36" fmla="*/ 2509 w 2818"/>
                  <a:gd name="T37" fmla="*/ 372 h 463"/>
                  <a:gd name="T38" fmla="*/ 2636 w 2818"/>
                  <a:gd name="T39" fmla="*/ 418 h 463"/>
                  <a:gd name="T40" fmla="*/ 2754 w 2818"/>
                  <a:gd name="T41" fmla="*/ 454 h 463"/>
                  <a:gd name="T42" fmla="*/ 2818 w 2818"/>
                  <a:gd name="T43" fmla="*/ 46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8" h="463">
                    <a:moveTo>
                      <a:pt x="0" y="463"/>
                    </a:moveTo>
                    <a:cubicBezTo>
                      <a:pt x="42" y="456"/>
                      <a:pt x="89" y="448"/>
                      <a:pt x="127" y="427"/>
                    </a:cubicBezTo>
                    <a:cubicBezTo>
                      <a:pt x="156" y="411"/>
                      <a:pt x="178" y="382"/>
                      <a:pt x="209" y="372"/>
                    </a:cubicBezTo>
                    <a:cubicBezTo>
                      <a:pt x="243" y="361"/>
                      <a:pt x="246" y="362"/>
                      <a:pt x="281" y="336"/>
                    </a:cubicBezTo>
                    <a:cubicBezTo>
                      <a:pt x="291" y="328"/>
                      <a:pt x="298" y="316"/>
                      <a:pt x="309" y="309"/>
                    </a:cubicBezTo>
                    <a:cubicBezTo>
                      <a:pt x="332" y="294"/>
                      <a:pt x="358" y="287"/>
                      <a:pt x="381" y="272"/>
                    </a:cubicBezTo>
                    <a:cubicBezTo>
                      <a:pt x="399" y="260"/>
                      <a:pt x="418" y="248"/>
                      <a:pt x="436" y="236"/>
                    </a:cubicBezTo>
                    <a:cubicBezTo>
                      <a:pt x="459" y="221"/>
                      <a:pt x="509" y="200"/>
                      <a:pt x="509" y="200"/>
                    </a:cubicBezTo>
                    <a:cubicBezTo>
                      <a:pt x="551" y="156"/>
                      <a:pt x="618" y="159"/>
                      <a:pt x="672" y="136"/>
                    </a:cubicBezTo>
                    <a:cubicBezTo>
                      <a:pt x="713" y="119"/>
                      <a:pt x="740" y="86"/>
                      <a:pt x="781" y="72"/>
                    </a:cubicBezTo>
                    <a:cubicBezTo>
                      <a:pt x="817" y="38"/>
                      <a:pt x="861" y="12"/>
                      <a:pt x="909" y="0"/>
                    </a:cubicBezTo>
                    <a:cubicBezTo>
                      <a:pt x="988" y="13"/>
                      <a:pt x="1065" y="27"/>
                      <a:pt x="1145" y="36"/>
                    </a:cubicBezTo>
                    <a:cubicBezTo>
                      <a:pt x="1284" y="31"/>
                      <a:pt x="1390" y="31"/>
                      <a:pt x="1518" y="0"/>
                    </a:cubicBezTo>
                    <a:cubicBezTo>
                      <a:pt x="1606" y="3"/>
                      <a:pt x="1693" y="4"/>
                      <a:pt x="1781" y="9"/>
                    </a:cubicBezTo>
                    <a:cubicBezTo>
                      <a:pt x="1834" y="12"/>
                      <a:pt x="1892" y="36"/>
                      <a:pt x="1945" y="45"/>
                    </a:cubicBezTo>
                    <a:cubicBezTo>
                      <a:pt x="2013" y="68"/>
                      <a:pt x="2040" y="152"/>
                      <a:pt x="2099" y="191"/>
                    </a:cubicBezTo>
                    <a:cubicBezTo>
                      <a:pt x="2167" y="236"/>
                      <a:pt x="2217" y="267"/>
                      <a:pt x="2299" y="281"/>
                    </a:cubicBezTo>
                    <a:cubicBezTo>
                      <a:pt x="2336" y="294"/>
                      <a:pt x="2372" y="306"/>
                      <a:pt x="2409" y="318"/>
                    </a:cubicBezTo>
                    <a:cubicBezTo>
                      <a:pt x="2441" y="328"/>
                      <a:pt x="2478" y="357"/>
                      <a:pt x="2509" y="372"/>
                    </a:cubicBezTo>
                    <a:cubicBezTo>
                      <a:pt x="2548" y="391"/>
                      <a:pt x="2594" y="406"/>
                      <a:pt x="2636" y="418"/>
                    </a:cubicBezTo>
                    <a:cubicBezTo>
                      <a:pt x="2675" y="430"/>
                      <a:pt x="2714" y="447"/>
                      <a:pt x="2754" y="454"/>
                    </a:cubicBezTo>
                    <a:cubicBezTo>
                      <a:pt x="2775" y="458"/>
                      <a:pt x="2818" y="463"/>
                      <a:pt x="2818" y="46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31" name="Line 59"/>
              <p:cNvSpPr>
                <a:spLocks noChangeShapeType="1"/>
              </p:cNvSpPr>
              <p:nvPr/>
            </p:nvSpPr>
            <p:spPr bwMode="auto">
              <a:xfrm>
                <a:off x="509" y="1427"/>
                <a:ext cx="479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32" name="Line 60"/>
              <p:cNvSpPr>
                <a:spLocks noChangeShapeType="1"/>
              </p:cNvSpPr>
              <p:nvPr/>
            </p:nvSpPr>
            <p:spPr bwMode="auto">
              <a:xfrm flipV="1">
                <a:off x="1900" y="936"/>
                <a:ext cx="0" cy="5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33" name="Text Box 61"/>
              <p:cNvSpPr txBox="1">
                <a:spLocks noChangeArrowheads="1"/>
              </p:cNvSpPr>
              <p:nvPr/>
            </p:nvSpPr>
            <p:spPr bwMode="auto">
              <a:xfrm>
                <a:off x="787" y="1488"/>
                <a:ext cx="4228"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sz="1000"/>
                  <a:t>         -$351	-$159		profit	             $1,838	         $4,700	</a:t>
                </a:r>
                <a:endParaRPr lang="en-US" altLang="he-IL"/>
              </a:p>
            </p:txBody>
          </p:sp>
          <p:sp>
            <p:nvSpPr>
              <p:cNvPr id="54334" name="Text Box 62"/>
              <p:cNvSpPr txBox="1">
                <a:spLocks noChangeArrowheads="1"/>
              </p:cNvSpPr>
              <p:nvPr/>
            </p:nvSpPr>
            <p:spPr bwMode="auto">
              <a:xfrm>
                <a:off x="832" y="1640"/>
                <a:ext cx="4094"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sz="1000"/>
                  <a:t>       Min             Low (i.e, 5%-tile)		                           High(i.e, 95%-0 tile)        Max</a:t>
                </a:r>
                <a:endParaRPr lang="en-US" altLang="he-IL"/>
              </a:p>
            </p:txBody>
          </p:sp>
          <p:sp>
            <p:nvSpPr>
              <p:cNvPr id="54335" name="Text Box 63"/>
              <p:cNvSpPr txBox="1">
                <a:spLocks noChangeArrowheads="1"/>
              </p:cNvSpPr>
              <p:nvPr/>
            </p:nvSpPr>
            <p:spPr bwMode="auto">
              <a:xfrm>
                <a:off x="1611" y="867"/>
                <a:ext cx="292" cy="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count</a:t>
                </a:r>
              </a:p>
            </p:txBody>
          </p:sp>
          <p:sp>
            <p:nvSpPr>
              <p:cNvPr id="54336" name="Line 64"/>
              <p:cNvSpPr>
                <a:spLocks noChangeShapeType="1"/>
              </p:cNvSpPr>
              <p:nvPr/>
            </p:nvSpPr>
            <p:spPr bwMode="auto">
              <a:xfrm>
                <a:off x="1509" y="1082"/>
                <a:ext cx="0" cy="3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37" name="Line 65"/>
              <p:cNvSpPr>
                <a:spLocks noChangeShapeType="1"/>
              </p:cNvSpPr>
              <p:nvPr/>
            </p:nvSpPr>
            <p:spPr bwMode="auto">
              <a:xfrm>
                <a:off x="3523" y="1069"/>
                <a:ext cx="0" cy="3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grpSp>
        <p:nvGrpSpPr>
          <p:cNvPr id="54338" name="Group 66"/>
          <p:cNvGrpSpPr>
            <a:grpSpLocks/>
          </p:cNvGrpSpPr>
          <p:nvPr/>
        </p:nvGrpSpPr>
        <p:grpSpPr bwMode="auto">
          <a:xfrm>
            <a:off x="1969594" y="2971800"/>
            <a:ext cx="5518644" cy="685800"/>
            <a:chOff x="281" y="1940"/>
            <a:chExt cx="3305" cy="368"/>
          </a:xfrm>
        </p:grpSpPr>
        <p:sp>
          <p:nvSpPr>
            <p:cNvPr id="54339" name="Rectangle 67"/>
            <p:cNvSpPr>
              <a:spLocks noChangeArrowheads="1"/>
            </p:cNvSpPr>
            <p:nvPr/>
          </p:nvSpPr>
          <p:spPr bwMode="auto">
            <a:xfrm>
              <a:off x="2142" y="1940"/>
              <a:ext cx="688"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(-$1,000  - $2,000)</a:t>
              </a:r>
            </a:p>
          </p:txBody>
        </p:sp>
        <p:sp>
          <p:nvSpPr>
            <p:cNvPr id="54340" name="Line 68"/>
            <p:cNvSpPr>
              <a:spLocks noChangeShapeType="1"/>
            </p:cNvSpPr>
            <p:nvPr/>
          </p:nvSpPr>
          <p:spPr bwMode="auto">
            <a:xfrm flipH="1">
              <a:off x="1973" y="2064"/>
              <a:ext cx="545"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41" name="Line 69"/>
            <p:cNvSpPr>
              <a:spLocks noChangeShapeType="1"/>
            </p:cNvSpPr>
            <p:nvPr/>
          </p:nvSpPr>
          <p:spPr bwMode="auto">
            <a:xfrm>
              <a:off x="2545" y="2064"/>
              <a:ext cx="609" cy="1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42" name="Line 70"/>
            <p:cNvSpPr>
              <a:spLocks noChangeShapeType="1"/>
            </p:cNvSpPr>
            <p:nvPr/>
          </p:nvSpPr>
          <p:spPr bwMode="auto">
            <a:xfrm>
              <a:off x="2536" y="2064"/>
              <a:ext cx="0" cy="1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4343" name="Text Box 71"/>
            <p:cNvSpPr txBox="1">
              <a:spLocks noChangeArrowheads="1"/>
            </p:cNvSpPr>
            <p:nvPr/>
          </p:nvSpPr>
          <p:spPr bwMode="auto">
            <a:xfrm>
              <a:off x="1633" y="2167"/>
              <a:ext cx="557"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sz="1000"/>
                <a:t>(-$1,000 - 0)</a:t>
              </a:r>
              <a:endParaRPr lang="en-US" altLang="he-IL"/>
            </a:p>
          </p:txBody>
        </p:sp>
        <p:sp>
          <p:nvSpPr>
            <p:cNvPr id="54344" name="Text Box 72"/>
            <p:cNvSpPr txBox="1">
              <a:spLocks noChangeArrowheads="1"/>
            </p:cNvSpPr>
            <p:nvPr/>
          </p:nvSpPr>
          <p:spPr bwMode="auto">
            <a:xfrm>
              <a:off x="2322" y="2177"/>
              <a:ext cx="502"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he-IL" sz="1000"/>
                <a:t>(0 -$ 1,000)</a:t>
              </a:r>
              <a:endParaRPr lang="en-US" altLang="he-IL"/>
            </a:p>
          </p:txBody>
        </p:sp>
        <p:sp>
          <p:nvSpPr>
            <p:cNvPr id="54345" name="Rectangle 73"/>
            <p:cNvSpPr>
              <a:spLocks noChangeArrowheads="1"/>
            </p:cNvSpPr>
            <p:nvPr/>
          </p:nvSpPr>
          <p:spPr bwMode="auto">
            <a:xfrm>
              <a:off x="281" y="1991"/>
              <a:ext cx="329"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Step 3:</a:t>
              </a:r>
            </a:p>
          </p:txBody>
        </p:sp>
        <p:sp>
          <p:nvSpPr>
            <p:cNvPr id="54346" name="Text Box 74"/>
            <p:cNvSpPr txBox="1">
              <a:spLocks noChangeArrowheads="1"/>
            </p:cNvSpPr>
            <p:nvPr/>
          </p:nvSpPr>
          <p:spPr bwMode="auto">
            <a:xfrm>
              <a:off x="2942" y="2176"/>
              <a:ext cx="644"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1000"/>
                <a:t>($1,000 - $2,000)</a:t>
              </a:r>
            </a:p>
          </p:txBody>
        </p:sp>
      </p:grpSp>
    </p:spTree>
    <p:extLst>
      <p:ext uri="{BB962C8B-B14F-4D97-AF65-F5344CB8AC3E}">
        <p14:creationId xmlns:p14="http://schemas.microsoft.com/office/powerpoint/2010/main" val="3619915446"/>
      </p:ext>
    </p:extLst>
  </p:cSld>
  <p:clrMapOvr>
    <a:masterClrMapping/>
  </p:clrMapOvr>
  <p:transition>
    <p:checke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981199" y="381000"/>
            <a:ext cx="8895907" cy="914400"/>
          </a:xfrm>
        </p:spPr>
        <p:txBody>
          <a:bodyPr>
            <a:normAutofit fontScale="90000"/>
          </a:bodyPr>
          <a:lstStyle/>
          <a:p>
            <a:r>
              <a:rPr lang="en-US" altLang="he-IL" dirty="0">
                <a:solidFill>
                  <a:schemeClr val="accent2"/>
                </a:solidFill>
              </a:rPr>
              <a:t>How to Handle Inconsistent Data?</a:t>
            </a:r>
          </a:p>
        </p:txBody>
      </p:sp>
      <p:sp>
        <p:nvSpPr>
          <p:cNvPr id="62467" name="Rectangle 3"/>
          <p:cNvSpPr>
            <a:spLocks noGrp="1" noChangeArrowheads="1"/>
          </p:cNvSpPr>
          <p:nvPr>
            <p:ph type="body" idx="1"/>
          </p:nvPr>
        </p:nvSpPr>
        <p:spPr>
          <a:xfrm>
            <a:off x="1828800" y="1447800"/>
            <a:ext cx="9367284" cy="5029200"/>
          </a:xfrm>
        </p:spPr>
        <p:txBody>
          <a:bodyPr/>
          <a:lstStyle/>
          <a:p>
            <a:pPr algn="l" rtl="0"/>
            <a:r>
              <a:rPr lang="en-US" altLang="he-IL" dirty="0"/>
              <a:t>Manual correction using external references</a:t>
            </a:r>
          </a:p>
          <a:p>
            <a:pPr algn="l" rtl="0"/>
            <a:r>
              <a:rPr lang="en-US" altLang="he-IL" dirty="0"/>
              <a:t>Semi-automatic using various tools</a:t>
            </a:r>
          </a:p>
          <a:p>
            <a:pPr lvl="1" algn="l" rtl="0"/>
            <a:r>
              <a:rPr lang="en-US" altLang="he-IL" dirty="0"/>
              <a:t>To detect violation of known functional dependencies and data constraints</a:t>
            </a:r>
          </a:p>
          <a:p>
            <a:pPr lvl="1" algn="l" rtl="0"/>
            <a:r>
              <a:rPr lang="en-US" altLang="he-IL" dirty="0"/>
              <a:t>To correct redundant data</a:t>
            </a:r>
          </a:p>
        </p:txBody>
      </p:sp>
    </p:spTree>
    <p:extLst>
      <p:ext uri="{BB962C8B-B14F-4D97-AF65-F5344CB8AC3E}">
        <p14:creationId xmlns:p14="http://schemas.microsoft.com/office/powerpoint/2010/main" val="1302535363"/>
      </p:ext>
    </p:extLst>
  </p:cSld>
  <p:clrMapOvr>
    <a:masterClrMapping/>
  </p:clrMapOvr>
  <p:transition>
    <p:checke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he-IL" dirty="0"/>
              <a:t>Data reduction</a:t>
            </a:r>
            <a:r>
              <a:rPr lang="en-US" altLang="he-IL" dirty="0">
                <a:solidFill>
                  <a:schemeClr val="hlink"/>
                </a:solidFill>
              </a:rPr>
              <a:t/>
            </a:r>
            <a:br>
              <a:rPr lang="en-US" altLang="he-IL" dirty="0">
                <a:solidFill>
                  <a:schemeClr val="hlink"/>
                </a:solidFill>
              </a:rPr>
            </a:br>
            <a:endParaRPr lang="en-US" dirty="0"/>
          </a:p>
        </p:txBody>
      </p:sp>
      <p:sp>
        <p:nvSpPr>
          <p:cNvPr id="6" name="Text Placeholder 5"/>
          <p:cNvSpPr>
            <a:spLocks noGrp="1"/>
          </p:cNvSpPr>
          <p:nvPr>
            <p:ph type="body" sz="half" idx="2"/>
          </p:nvPr>
        </p:nvSpPr>
        <p:spPr/>
        <p:txBody>
          <a:bodyPr/>
          <a:lstStyle/>
          <a:p>
            <a:endParaRPr lang="en-US" dirty="0"/>
          </a:p>
        </p:txBody>
      </p:sp>
      <p:sp>
        <p:nvSpPr>
          <p:cNvPr id="4" name="Footer Placeholder 3"/>
          <p:cNvSpPr>
            <a:spLocks noGrp="1"/>
          </p:cNvSpPr>
          <p:nvPr>
            <p:ph type="ftr" sz="quarter" idx="11"/>
          </p:nvPr>
        </p:nvSpPr>
        <p:spPr/>
        <p:txBody>
          <a:bodyPr/>
          <a:lstStyle/>
          <a:p>
            <a:endParaRPr lang="he-IL"/>
          </a:p>
        </p:txBody>
      </p:sp>
    </p:spTree>
    <p:extLst>
      <p:ext uri="{BB962C8B-B14F-4D97-AF65-F5344CB8AC3E}">
        <p14:creationId xmlns:p14="http://schemas.microsoft.com/office/powerpoint/2010/main" val="40362757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r>
              <a:rPr lang="en-US" altLang="he-IL"/>
              <a:t>Numerosity Reduction</a:t>
            </a:r>
          </a:p>
        </p:txBody>
      </p:sp>
      <p:sp>
        <p:nvSpPr>
          <p:cNvPr id="41987" name="Rectangle 1027"/>
          <p:cNvSpPr>
            <a:spLocks noGrp="1" noChangeArrowheads="1"/>
          </p:cNvSpPr>
          <p:nvPr>
            <p:ph type="body" idx="1"/>
          </p:nvPr>
        </p:nvSpPr>
        <p:spPr/>
        <p:txBody>
          <a:bodyPr/>
          <a:lstStyle/>
          <a:p>
            <a:pPr algn="l" rtl="0">
              <a:lnSpc>
                <a:spcPct val="90000"/>
              </a:lnSpc>
            </a:pPr>
            <a:r>
              <a:rPr lang="en-US" altLang="he-IL" dirty="0"/>
              <a:t>Reduce the data volume by choosing alternative ‘smaller’ forms of data representation</a:t>
            </a:r>
          </a:p>
          <a:p>
            <a:pPr algn="l" rtl="0">
              <a:lnSpc>
                <a:spcPct val="90000"/>
              </a:lnSpc>
            </a:pPr>
            <a:r>
              <a:rPr lang="en-US" altLang="he-IL" dirty="0"/>
              <a:t>Two type:</a:t>
            </a:r>
          </a:p>
          <a:p>
            <a:pPr lvl="1" algn="l" rtl="0">
              <a:lnSpc>
                <a:spcPct val="90000"/>
              </a:lnSpc>
            </a:pPr>
            <a:r>
              <a:rPr lang="en-US" altLang="he-IL" dirty="0"/>
              <a:t>Parametric – a model is used to estimate the data, only the data parameters is stored instead of actual data</a:t>
            </a:r>
          </a:p>
          <a:p>
            <a:pPr lvl="2" algn="l" rtl="0">
              <a:lnSpc>
                <a:spcPct val="90000"/>
              </a:lnSpc>
            </a:pPr>
            <a:r>
              <a:rPr lang="en-US" altLang="he-IL" dirty="0"/>
              <a:t>regression</a:t>
            </a:r>
          </a:p>
          <a:p>
            <a:pPr lvl="2" algn="l" rtl="0">
              <a:lnSpc>
                <a:spcPct val="90000"/>
              </a:lnSpc>
            </a:pPr>
            <a:r>
              <a:rPr lang="en-US" altLang="he-IL" dirty="0"/>
              <a:t>log-linear model</a:t>
            </a:r>
          </a:p>
          <a:p>
            <a:pPr lvl="1" algn="l" rtl="0">
              <a:lnSpc>
                <a:spcPct val="90000"/>
              </a:lnSpc>
            </a:pPr>
            <a:r>
              <a:rPr lang="en-US" altLang="he-IL" dirty="0"/>
              <a:t>Nonparametric –storing reduced representation of the data</a:t>
            </a:r>
          </a:p>
          <a:p>
            <a:pPr lvl="2" algn="l" rtl="0">
              <a:lnSpc>
                <a:spcPct val="90000"/>
              </a:lnSpc>
            </a:pPr>
            <a:r>
              <a:rPr lang="en-US" altLang="he-IL" dirty="0"/>
              <a:t>Histograms</a:t>
            </a:r>
          </a:p>
          <a:p>
            <a:pPr lvl="2" algn="l" rtl="0">
              <a:lnSpc>
                <a:spcPct val="90000"/>
              </a:lnSpc>
            </a:pPr>
            <a:r>
              <a:rPr lang="en-US" altLang="he-IL" dirty="0"/>
              <a:t>Clustering</a:t>
            </a:r>
          </a:p>
          <a:p>
            <a:pPr lvl="2" algn="l" rtl="0">
              <a:lnSpc>
                <a:spcPct val="90000"/>
              </a:lnSpc>
            </a:pPr>
            <a:r>
              <a:rPr lang="en-US" altLang="he-IL" dirty="0"/>
              <a:t>Sampling</a:t>
            </a:r>
          </a:p>
          <a:p>
            <a:pPr lvl="2" algn="l" rtl="0">
              <a:lnSpc>
                <a:spcPct val="90000"/>
              </a:lnSpc>
            </a:pPr>
            <a:endParaRPr lang="en-US" altLang="he-IL" dirty="0"/>
          </a:p>
          <a:p>
            <a:pPr algn="l" rtl="0">
              <a:lnSpc>
                <a:spcPct val="90000"/>
              </a:lnSpc>
            </a:pPr>
            <a:endParaRPr lang="en-US" altLang="he-IL" dirty="0"/>
          </a:p>
          <a:p>
            <a:pPr algn="l" rtl="0">
              <a:lnSpc>
                <a:spcPct val="90000"/>
              </a:lnSpc>
              <a:buFontTx/>
              <a:buNone/>
            </a:pPr>
            <a:endParaRPr lang="en-US" altLang="he-IL" dirty="0"/>
          </a:p>
        </p:txBody>
      </p:sp>
    </p:spTree>
    <p:extLst>
      <p:ext uri="{BB962C8B-B14F-4D97-AF65-F5344CB8AC3E}">
        <p14:creationId xmlns:p14="http://schemas.microsoft.com/office/powerpoint/2010/main" val="30252620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438400" y="381000"/>
            <a:ext cx="7391400" cy="838200"/>
          </a:xfrm>
        </p:spPr>
        <p:txBody>
          <a:bodyPr/>
          <a:lstStyle/>
          <a:p>
            <a:r>
              <a:rPr lang="en-US" altLang="he-IL">
                <a:solidFill>
                  <a:schemeClr val="accent2"/>
                </a:solidFill>
              </a:rPr>
              <a:t>Histograms</a:t>
            </a:r>
          </a:p>
        </p:txBody>
      </p:sp>
      <p:sp>
        <p:nvSpPr>
          <p:cNvPr id="41987" name="Rectangle 3"/>
          <p:cNvSpPr>
            <a:spLocks noGrp="1" noChangeArrowheads="1"/>
          </p:cNvSpPr>
          <p:nvPr>
            <p:ph type="body" idx="1"/>
          </p:nvPr>
        </p:nvSpPr>
        <p:spPr>
          <a:xfrm>
            <a:off x="1524000" y="1524000"/>
            <a:ext cx="3962400" cy="4705350"/>
          </a:xfrm>
        </p:spPr>
        <p:txBody>
          <a:bodyPr>
            <a:normAutofit lnSpcReduction="10000"/>
          </a:bodyPr>
          <a:lstStyle/>
          <a:p>
            <a:pPr algn="l" rtl="0">
              <a:lnSpc>
                <a:spcPct val="90000"/>
              </a:lnSpc>
            </a:pPr>
            <a:r>
              <a:rPr lang="en-US" altLang="he-IL" sz="2400" dirty="0"/>
              <a:t>Approximate data distributions</a:t>
            </a:r>
          </a:p>
          <a:p>
            <a:pPr algn="l" rtl="0">
              <a:lnSpc>
                <a:spcPct val="90000"/>
              </a:lnSpc>
            </a:pPr>
            <a:r>
              <a:rPr lang="en-US" altLang="he-IL" sz="2400" dirty="0"/>
              <a:t>Divide data into buckets and store average (sum) for each bucket</a:t>
            </a:r>
          </a:p>
          <a:p>
            <a:pPr algn="l" rtl="0">
              <a:lnSpc>
                <a:spcPct val="90000"/>
              </a:lnSpc>
            </a:pPr>
            <a:r>
              <a:rPr lang="en-US" altLang="he-IL" sz="2400" dirty="0"/>
              <a:t>A bucket represents an attribute-value/frequency pair</a:t>
            </a:r>
          </a:p>
          <a:p>
            <a:pPr algn="l" rtl="0">
              <a:lnSpc>
                <a:spcPct val="90000"/>
              </a:lnSpc>
            </a:pPr>
            <a:r>
              <a:rPr lang="en-US" altLang="he-IL" sz="2400" dirty="0"/>
              <a:t>Can be constructed optimally in one dimension using dynamic programming</a:t>
            </a:r>
            <a:endParaRPr lang="en-US" altLang="he-IL" dirty="0"/>
          </a:p>
          <a:p>
            <a:pPr algn="l" rtl="0">
              <a:lnSpc>
                <a:spcPct val="90000"/>
              </a:lnSpc>
            </a:pPr>
            <a:r>
              <a:rPr lang="en-US" altLang="he-IL" sz="2400" dirty="0"/>
              <a:t>Related to quantization problems.</a:t>
            </a:r>
          </a:p>
        </p:txBody>
      </p:sp>
      <p:graphicFrame>
        <p:nvGraphicFramePr>
          <p:cNvPr id="41988" name="Object 4"/>
          <p:cNvGraphicFramePr>
            <a:graphicFrameLocks/>
          </p:cNvGraphicFramePr>
          <p:nvPr/>
        </p:nvGraphicFramePr>
        <p:xfrm>
          <a:off x="5410200" y="1447800"/>
          <a:ext cx="5257800" cy="5181600"/>
        </p:xfrm>
        <a:graphic>
          <a:graphicData uri="http://schemas.openxmlformats.org/presentationml/2006/ole">
            <mc:AlternateContent xmlns:mc="http://schemas.openxmlformats.org/markup-compatibility/2006">
              <mc:Choice xmlns:v="urn:schemas-microsoft-com:vml" Requires="v">
                <p:oleObj spid="_x0000_s416777" name="Chart" r:id="rId4" imgW="7915323" imgH="3848029" progId="MSGraph.Chart.8">
                  <p:embed followColorScheme="full"/>
                </p:oleObj>
              </mc:Choice>
              <mc:Fallback>
                <p:oleObj name="Chart" r:id="rId4" imgW="7915323" imgH="3848029" progId="MSGraph.Chart.8">
                  <p:embed followColorScheme="full"/>
                  <p:pic>
                    <p:nvPicPr>
                      <p:cNvPr id="41988" name="Object 4"/>
                      <p:cNvPicPr>
                        <a:picLocks noChangeArrowheads="1"/>
                      </p:cNvPicPr>
                      <p:nvPr/>
                    </p:nvPicPr>
                    <p:blipFill>
                      <a:blip r:embed="rId5"/>
                      <a:srcRect l="4546" t="4225" r="15909" b="4225"/>
                      <a:stretch>
                        <a:fillRect/>
                      </a:stretch>
                    </p:blipFill>
                    <p:spPr bwMode="auto">
                      <a:xfrm>
                        <a:off x="5410200" y="1447800"/>
                        <a:ext cx="5257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8770442"/>
      </p:ext>
    </p:extLst>
  </p:cSld>
  <p:clrMapOvr>
    <a:masterClrMapping/>
  </p:clrMapOvr>
  <p:transition>
    <p:checke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255FDD3-95CA-404D-91AB-9F29703BE3C0}" type="datetime4">
              <a:rPr lang="en-US" altLang="he-IL" sz="1200"/>
              <a:pPr eaLnBrk="1" hangingPunct="1"/>
              <a:t>March 3, 2019</a:t>
            </a:fld>
            <a:endParaRPr lang="en-US" altLang="he-IL" sz="1200"/>
          </a:p>
        </p:txBody>
      </p:sp>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he-IL" sz="1200"/>
              <a:t>Data Mining: Concepts and Techniques</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2AA823C-7A20-4C33-902D-6658FD33F23E}" type="slidenum">
              <a:rPr lang="en-US" altLang="he-IL" sz="1200"/>
              <a:pPr eaLnBrk="1" hangingPunct="1"/>
              <a:t>6</a:t>
            </a:fld>
            <a:endParaRPr lang="en-US" altLang="he-IL" sz="1200"/>
          </a:p>
        </p:txBody>
      </p:sp>
      <p:sp>
        <p:nvSpPr>
          <p:cNvPr id="8197" name="Rectangle 2"/>
          <p:cNvSpPr>
            <a:spLocks noGrp="1" noChangeArrowheads="1"/>
          </p:cNvSpPr>
          <p:nvPr>
            <p:ph type="title"/>
          </p:nvPr>
        </p:nvSpPr>
        <p:spPr>
          <a:xfrm>
            <a:off x="1905000" y="381000"/>
            <a:ext cx="8402638" cy="609600"/>
          </a:xfrm>
        </p:spPr>
        <p:txBody>
          <a:bodyPr>
            <a:normAutofit fontScale="90000"/>
          </a:bodyPr>
          <a:lstStyle/>
          <a:p>
            <a:pPr algn="ctr" eaLnBrk="1" hangingPunct="1"/>
            <a:r>
              <a:rPr lang="he-IL" altLang="he-IL" dirty="0" smtClean="0"/>
              <a:t>למה?</a:t>
            </a:r>
            <a:endParaRPr lang="en-US" altLang="he-IL" dirty="0" smtClean="0"/>
          </a:p>
        </p:txBody>
      </p:sp>
      <p:sp>
        <p:nvSpPr>
          <p:cNvPr id="8198" name="Rectangle 3"/>
          <p:cNvSpPr>
            <a:spLocks noGrp="1" noChangeArrowheads="1"/>
          </p:cNvSpPr>
          <p:nvPr>
            <p:ph type="body" idx="1"/>
          </p:nvPr>
        </p:nvSpPr>
        <p:spPr>
          <a:xfrm>
            <a:off x="1905000" y="1371600"/>
            <a:ext cx="8382000" cy="4984750"/>
          </a:xfrm>
        </p:spPr>
        <p:txBody>
          <a:bodyPr>
            <a:normAutofit/>
          </a:bodyPr>
          <a:lstStyle/>
          <a:p>
            <a:r>
              <a:rPr lang="he-IL" sz="2400" dirty="0">
                <a:solidFill>
                  <a:srgbClr val="FFC000"/>
                </a:solidFill>
              </a:rPr>
              <a:t>נתונים חלקיים </a:t>
            </a:r>
            <a:r>
              <a:rPr lang="he-IL" sz="2400" dirty="0"/>
              <a:t>וחסרים יכולים להגיע בגלל סיבות שונות </a:t>
            </a:r>
          </a:p>
          <a:p>
            <a:pPr lvl="1"/>
            <a:r>
              <a:rPr lang="he-IL" sz="2000" dirty="0"/>
              <a:t>נתונים שלא נאספו בזמן האיסוף </a:t>
            </a:r>
          </a:p>
          <a:p>
            <a:pPr lvl="1"/>
            <a:r>
              <a:rPr lang="he-IL" sz="2000" dirty="0"/>
              <a:t>שינויים בפורמט האיסוף (טופס הזנת הפרטיים האישיים השתנה ?)</a:t>
            </a:r>
          </a:p>
          <a:p>
            <a:pPr lvl="1"/>
            <a:r>
              <a:rPr lang="he-IL" sz="2000" dirty="0"/>
              <a:t>שיקולים שונים בין המועד שבו הנתונים נאספו למועד בו הדברים מנותחים.</a:t>
            </a:r>
          </a:p>
          <a:p>
            <a:pPr lvl="1"/>
            <a:r>
              <a:rPr lang="he-IL" sz="2000" dirty="0"/>
              <a:t>שגיאות אדם / חומרה / בעיות תוכנה</a:t>
            </a:r>
          </a:p>
          <a:p>
            <a:pPr lvl="1"/>
            <a:r>
              <a:rPr lang="he-IL" sz="2000" dirty="0"/>
              <a:t>חוסר אכיפה נבונה</a:t>
            </a:r>
            <a:r>
              <a:rPr lang="he-IL" sz="2000" dirty="0" smtClean="0"/>
              <a:t>.</a:t>
            </a:r>
            <a:endParaRPr lang="he-IL" sz="2000" dirty="0"/>
          </a:p>
        </p:txBody>
      </p:sp>
      <p:sp>
        <p:nvSpPr>
          <p:cNvPr id="2" name="AutoShape 2" descr="Image result for dirty d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3" name="Picture 2"/>
          <p:cNvPicPr>
            <a:picLocks noChangeAspect="1"/>
          </p:cNvPicPr>
          <p:nvPr/>
        </p:nvPicPr>
        <p:blipFill>
          <a:blip r:embed="rId3"/>
          <a:stretch>
            <a:fillRect/>
          </a:stretch>
        </p:blipFill>
        <p:spPr>
          <a:xfrm rot="20043086">
            <a:off x="236131" y="4033531"/>
            <a:ext cx="2095500" cy="1562100"/>
          </a:xfrm>
          <a:prstGeom prst="rect">
            <a:avLst/>
          </a:prstGeom>
        </p:spPr>
      </p:pic>
    </p:spTree>
    <p:extLst>
      <p:ext uri="{BB962C8B-B14F-4D97-AF65-F5344CB8AC3E}">
        <p14:creationId xmlns:p14="http://schemas.microsoft.com/office/powerpoint/2010/main" val="3414168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FC1992C-801E-47D7-A0D7-C0B067A4F926}" type="datetime4">
              <a:rPr lang="zh-CN" altLang="en-US" sz="1200"/>
              <a:pPr eaLnBrk="1" hangingPunct="1"/>
              <a:t>2019年3月3日星期日</a:t>
            </a:fld>
            <a:endParaRPr lang="en-US" altLang="zh-CN" sz="1200"/>
          </a:p>
        </p:txBody>
      </p:sp>
      <p:sp>
        <p:nvSpPr>
          <p:cNvPr id="3686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368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E4D4F10-3A55-4FFB-9CB6-975CAB92276A}" type="slidenum">
              <a:rPr lang="zh-CN" altLang="en-US" sz="1200"/>
              <a:pPr eaLnBrk="1" hangingPunct="1"/>
              <a:t>60</a:t>
            </a:fld>
            <a:endParaRPr lang="en-US" altLang="zh-CN" sz="1200"/>
          </a:p>
        </p:txBody>
      </p:sp>
      <p:sp>
        <p:nvSpPr>
          <p:cNvPr id="36869" name="Rectangle 2050"/>
          <p:cNvSpPr>
            <a:spLocks noGrp="1" noChangeArrowheads="1"/>
          </p:cNvSpPr>
          <p:nvPr>
            <p:ph type="title"/>
          </p:nvPr>
        </p:nvSpPr>
        <p:spPr>
          <a:xfrm>
            <a:off x="1752600" y="228600"/>
            <a:ext cx="8915400" cy="762000"/>
          </a:xfrm>
        </p:spPr>
        <p:txBody>
          <a:bodyPr/>
          <a:lstStyle/>
          <a:p>
            <a:pPr eaLnBrk="1" hangingPunct="1"/>
            <a:r>
              <a:rPr lang="en-US" altLang="zh-CN" sz="3200">
                <a:ea typeface="宋体" panose="02010600030101010101" pitchFamily="2" charset="-122"/>
              </a:rPr>
              <a:t>Graphic Displays of Basic Statistical Descriptions</a:t>
            </a:r>
          </a:p>
        </p:txBody>
      </p:sp>
      <p:sp>
        <p:nvSpPr>
          <p:cNvPr id="36870" name="Rectangle 2051"/>
          <p:cNvSpPr>
            <a:spLocks noGrp="1" noChangeArrowheads="1"/>
          </p:cNvSpPr>
          <p:nvPr>
            <p:ph type="body" idx="1"/>
          </p:nvPr>
        </p:nvSpPr>
        <p:spPr/>
        <p:txBody>
          <a:bodyPr/>
          <a:lstStyle/>
          <a:p>
            <a:pPr algn="l" rtl="0" eaLnBrk="1" hangingPunct="1">
              <a:buSzPct val="80000"/>
            </a:pPr>
            <a:r>
              <a:rPr lang="en-US" altLang="zh-CN" sz="2400" dirty="0">
                <a:ea typeface="宋体" panose="02010600030101010101" pitchFamily="2" charset="-122"/>
              </a:rPr>
              <a:t>Histogram: (shown before)</a:t>
            </a:r>
          </a:p>
          <a:p>
            <a:pPr algn="l" rtl="0" eaLnBrk="1" hangingPunct="1">
              <a:buSzPct val="80000"/>
            </a:pPr>
            <a:r>
              <a:rPr lang="en-US" altLang="zh-CN" sz="2400" dirty="0">
                <a:ea typeface="宋体" panose="02010600030101010101" pitchFamily="2" charset="-122"/>
              </a:rPr>
              <a:t>Boxplot: (covered before)</a:t>
            </a:r>
          </a:p>
          <a:p>
            <a:pPr algn="l" rtl="0" eaLnBrk="1" hangingPunct="1">
              <a:buSzPct val="80000"/>
            </a:pPr>
            <a:r>
              <a:rPr lang="en-US" altLang="zh-CN" sz="2400" dirty="0">
                <a:ea typeface="宋体" panose="02010600030101010101" pitchFamily="2" charset="-122"/>
              </a:rPr>
              <a:t>Quantile plot:  each value </a:t>
            </a:r>
            <a:r>
              <a:rPr lang="en-US" altLang="zh-CN" sz="2400" i="1" dirty="0">
                <a:ea typeface="宋体" panose="02010600030101010101" pitchFamily="2" charset="-122"/>
              </a:rPr>
              <a:t>x</a:t>
            </a:r>
            <a:r>
              <a:rPr lang="en-US" altLang="zh-CN" sz="2400" i="1" baseline="-25000" dirty="0">
                <a:ea typeface="宋体" panose="02010600030101010101" pitchFamily="2" charset="-122"/>
              </a:rPr>
              <a:t>i</a:t>
            </a:r>
            <a:r>
              <a:rPr lang="en-US" altLang="zh-CN" sz="2400" baseline="-25000" dirty="0">
                <a:ea typeface="宋体" panose="02010600030101010101" pitchFamily="2" charset="-122"/>
              </a:rPr>
              <a:t>  </a:t>
            </a:r>
            <a:r>
              <a:rPr lang="en-US" altLang="zh-CN" sz="2400" dirty="0">
                <a:ea typeface="宋体" panose="02010600030101010101" pitchFamily="2" charset="-122"/>
              </a:rPr>
              <a:t>is paired with </a:t>
            </a:r>
            <a:r>
              <a:rPr lang="en-US" altLang="zh-CN" sz="2400" i="1" dirty="0">
                <a:ea typeface="宋体" panose="02010600030101010101" pitchFamily="2" charset="-122"/>
              </a:rPr>
              <a:t>f</a:t>
            </a:r>
            <a:r>
              <a:rPr lang="en-US" altLang="zh-CN" sz="2400" i="1" baseline="-25000" dirty="0">
                <a:ea typeface="宋体" panose="02010600030101010101" pitchFamily="2" charset="-122"/>
              </a:rPr>
              <a:t>i </a:t>
            </a:r>
            <a:r>
              <a:rPr lang="en-US" altLang="zh-CN" sz="2400" dirty="0">
                <a:ea typeface="宋体" panose="02010600030101010101" pitchFamily="2" charset="-122"/>
              </a:rPr>
              <a:t> indicating that approximately 100 </a:t>
            </a:r>
            <a:r>
              <a:rPr lang="en-US" altLang="zh-CN" sz="2400" i="1" dirty="0">
                <a:ea typeface="宋体" panose="02010600030101010101" pitchFamily="2" charset="-122"/>
              </a:rPr>
              <a:t>f</a:t>
            </a:r>
            <a:r>
              <a:rPr lang="en-US" altLang="zh-CN" sz="2400" i="1" baseline="-25000" dirty="0">
                <a:ea typeface="宋体" panose="02010600030101010101" pitchFamily="2" charset="-122"/>
              </a:rPr>
              <a:t>i </a:t>
            </a:r>
            <a:r>
              <a:rPr lang="en-US" altLang="zh-CN" sz="2400" dirty="0">
                <a:ea typeface="宋体" panose="02010600030101010101" pitchFamily="2" charset="-122"/>
              </a:rPr>
              <a:t>% of data  are </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 </a:t>
            </a:r>
            <a:r>
              <a:rPr lang="en-US" altLang="zh-CN" sz="2400" i="1" dirty="0">
                <a:ea typeface="宋体" panose="02010600030101010101" pitchFamily="2" charset="-122"/>
              </a:rPr>
              <a:t>x</a:t>
            </a:r>
            <a:r>
              <a:rPr lang="en-US" altLang="zh-CN" sz="2400" i="1" baseline="-25000" dirty="0">
                <a:ea typeface="宋体" panose="02010600030101010101" pitchFamily="2" charset="-122"/>
              </a:rPr>
              <a:t>i</a:t>
            </a:r>
            <a:r>
              <a:rPr lang="en-US" altLang="zh-CN" sz="2400" baseline="-25000" dirty="0">
                <a:ea typeface="宋体" panose="02010600030101010101" pitchFamily="2" charset="-122"/>
              </a:rPr>
              <a:t> </a:t>
            </a:r>
            <a:endParaRPr lang="en-US" altLang="zh-CN" sz="2400" dirty="0">
              <a:ea typeface="宋体" panose="02010600030101010101" pitchFamily="2" charset="-122"/>
            </a:endParaRPr>
          </a:p>
          <a:p>
            <a:pPr algn="l" rtl="0" eaLnBrk="1" hangingPunct="1">
              <a:buSzPct val="80000"/>
            </a:pPr>
            <a:r>
              <a:rPr lang="en-US" altLang="zh-CN" sz="2400" dirty="0">
                <a:ea typeface="宋体" panose="02010600030101010101" pitchFamily="2" charset="-122"/>
              </a:rPr>
              <a:t>Quantile-quantile (q-q) plot: graphs the quantiles of one </a:t>
            </a:r>
            <a:r>
              <a:rPr lang="en-US" altLang="zh-CN" sz="2400" dirty="0" err="1">
                <a:ea typeface="宋体" panose="02010600030101010101" pitchFamily="2" charset="-122"/>
              </a:rPr>
              <a:t>univariant</a:t>
            </a:r>
            <a:r>
              <a:rPr lang="en-US" altLang="zh-CN" sz="2400" dirty="0">
                <a:ea typeface="宋体" panose="02010600030101010101" pitchFamily="2" charset="-122"/>
              </a:rPr>
              <a:t> distribution against the corresponding quantiles of another</a:t>
            </a:r>
          </a:p>
          <a:p>
            <a:pPr algn="l" rtl="0" eaLnBrk="1" hangingPunct="1">
              <a:buSzPct val="80000"/>
            </a:pPr>
            <a:r>
              <a:rPr lang="en-US" altLang="zh-CN" sz="2400" dirty="0">
                <a:ea typeface="宋体" panose="02010600030101010101" pitchFamily="2" charset="-122"/>
              </a:rPr>
              <a:t>Scatter plot: each pair of values is a pair of coordinates and plotted as points in the plane</a:t>
            </a:r>
          </a:p>
          <a:p>
            <a:pPr algn="l" rtl="0" eaLnBrk="1" hangingPunct="1">
              <a:buSzPct val="80000"/>
            </a:pPr>
            <a:r>
              <a:rPr lang="en-US" altLang="zh-CN" sz="2400" dirty="0">
                <a:ea typeface="宋体" panose="02010600030101010101" pitchFamily="2" charset="-122"/>
              </a:rPr>
              <a:t>Loess (local regression) curve: add a smooth curve to a scatter plot to provide better perception of the pattern of dependence</a:t>
            </a:r>
            <a:endParaRPr lang="en-US" altLang="zh-CN" sz="2400" i="1" dirty="0">
              <a:ea typeface="宋体" panose="02010600030101010101" pitchFamily="2" charset="-122"/>
            </a:endParaRPr>
          </a:p>
        </p:txBody>
      </p:sp>
    </p:spTree>
    <p:extLst>
      <p:ext uri="{BB962C8B-B14F-4D97-AF65-F5344CB8AC3E}">
        <p14:creationId xmlns:p14="http://schemas.microsoft.com/office/powerpoint/2010/main" val="2355266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2F9D994-6F52-4E3D-B459-0718B16FB838}" type="datetime4">
              <a:rPr lang="zh-CN" altLang="en-US" sz="1200"/>
              <a:pPr eaLnBrk="1" hangingPunct="1"/>
              <a:t>2019年3月3日星期日</a:t>
            </a:fld>
            <a:endParaRPr lang="en-US" altLang="zh-CN" sz="1200"/>
          </a:p>
        </p:txBody>
      </p:sp>
      <p:sp>
        <p:nvSpPr>
          <p:cNvPr id="296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CE338C1-19D3-4E81-A517-714017C0F075}" type="slidenum">
              <a:rPr lang="zh-CN" altLang="en-US" sz="1200"/>
              <a:pPr eaLnBrk="1" hangingPunct="1"/>
              <a:t>61</a:t>
            </a:fld>
            <a:endParaRPr lang="en-US" altLang="zh-CN" sz="1200"/>
          </a:p>
        </p:txBody>
      </p:sp>
      <p:sp>
        <p:nvSpPr>
          <p:cNvPr id="29701" name="Rectangle 1026"/>
          <p:cNvSpPr>
            <a:spLocks noGrp="1" noChangeArrowheads="1"/>
          </p:cNvSpPr>
          <p:nvPr>
            <p:ph type="title"/>
          </p:nvPr>
        </p:nvSpPr>
        <p:spPr>
          <a:xfrm>
            <a:off x="3200400" y="304800"/>
            <a:ext cx="5430838" cy="609600"/>
          </a:xfrm>
        </p:spPr>
        <p:txBody>
          <a:bodyPr>
            <a:normAutofit fontScale="90000"/>
          </a:bodyPr>
          <a:lstStyle/>
          <a:p>
            <a:pPr eaLnBrk="1" hangingPunct="1"/>
            <a:r>
              <a:rPr lang="en-US" altLang="zh-CN" smtClean="0">
                <a:ea typeface="宋体" panose="02010600030101010101" pitchFamily="2" charset="-122"/>
              </a:rPr>
              <a:t>Histogram Analysis</a:t>
            </a:r>
          </a:p>
        </p:txBody>
      </p:sp>
      <p:sp>
        <p:nvSpPr>
          <p:cNvPr id="29702" name="Rectangle 1027"/>
          <p:cNvSpPr>
            <a:spLocks noGrp="1" noChangeArrowheads="1"/>
          </p:cNvSpPr>
          <p:nvPr>
            <p:ph type="body" idx="1"/>
          </p:nvPr>
        </p:nvSpPr>
        <p:spPr>
          <a:xfrm>
            <a:off x="1905000" y="1522414"/>
            <a:ext cx="8153400" cy="2478087"/>
          </a:xfrm>
        </p:spPr>
        <p:txBody>
          <a:bodyPr/>
          <a:lstStyle/>
          <a:p>
            <a:pPr algn="l" rtl="0" eaLnBrk="1" hangingPunct="1"/>
            <a:r>
              <a:rPr lang="en-US" altLang="zh-CN" sz="2400" dirty="0">
                <a:ea typeface="宋体" panose="02010600030101010101" pitchFamily="2" charset="-122"/>
              </a:rPr>
              <a:t>Graph displays of basic statistical class descriptions</a:t>
            </a:r>
          </a:p>
          <a:p>
            <a:pPr lvl="1" algn="l" rtl="0" eaLnBrk="1" hangingPunct="1"/>
            <a:r>
              <a:rPr lang="en-US" altLang="zh-CN" dirty="0">
                <a:ea typeface="宋体" panose="02010600030101010101" pitchFamily="2" charset="-122"/>
              </a:rPr>
              <a:t>Frequency histograms </a:t>
            </a:r>
          </a:p>
          <a:p>
            <a:pPr lvl="2" algn="l" rtl="0" eaLnBrk="1" hangingPunct="1"/>
            <a:r>
              <a:rPr lang="en-US" altLang="zh-CN" dirty="0">
                <a:ea typeface="宋体" panose="02010600030101010101" pitchFamily="2" charset="-122"/>
              </a:rPr>
              <a:t>A univariate graphical method</a:t>
            </a:r>
          </a:p>
          <a:p>
            <a:pPr lvl="2" algn="l" rtl="0" eaLnBrk="1" hangingPunct="1"/>
            <a:r>
              <a:rPr lang="en-US" altLang="zh-CN" dirty="0">
                <a:ea typeface="宋体" panose="02010600030101010101" pitchFamily="2" charset="-122"/>
              </a:rPr>
              <a:t>Consists of a set of rectangles that reflect the counts or frequencies of the classes present in the given data</a:t>
            </a:r>
          </a:p>
        </p:txBody>
      </p:sp>
      <p:pic>
        <p:nvPicPr>
          <p:cNvPr id="29703"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810000"/>
            <a:ext cx="4724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7794" name="Picture 2" descr="Image result for dirty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14563">
            <a:off x="8457503" y="4221694"/>
            <a:ext cx="3811392" cy="1844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98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FD6D8FC-C59B-42DA-B669-62D0FF5A0BD7}" type="datetime4">
              <a:rPr lang="zh-CN" altLang="en-US" sz="1200"/>
              <a:pPr eaLnBrk="1" hangingPunct="1"/>
              <a:t>2019年3月3日星期日</a:t>
            </a:fld>
            <a:endParaRPr lang="en-US" altLang="zh-CN" sz="1200"/>
          </a:p>
        </p:txBody>
      </p:sp>
      <p:sp>
        <p:nvSpPr>
          <p:cNvPr id="307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307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A8C88FD-4ABB-4727-8539-26223F093D6C}" type="slidenum">
              <a:rPr lang="zh-CN" altLang="en-US" sz="1200"/>
              <a:pPr eaLnBrk="1" hangingPunct="1"/>
              <a:t>62</a:t>
            </a:fld>
            <a:endParaRPr lang="en-US" altLang="zh-CN" sz="1200"/>
          </a:p>
        </p:txBody>
      </p:sp>
      <p:sp>
        <p:nvSpPr>
          <p:cNvPr id="30725" name="Rectangle 1026"/>
          <p:cNvSpPr>
            <a:spLocks noGrp="1" noChangeArrowheads="1"/>
          </p:cNvSpPr>
          <p:nvPr>
            <p:ph type="title"/>
          </p:nvPr>
        </p:nvSpPr>
        <p:spPr/>
        <p:txBody>
          <a:bodyPr/>
          <a:lstStyle/>
          <a:p>
            <a:pPr eaLnBrk="1" hangingPunct="1"/>
            <a:r>
              <a:rPr lang="en-US" altLang="zh-CN" smtClean="0">
                <a:ea typeface="宋体" panose="02010600030101010101" pitchFamily="2" charset="-122"/>
              </a:rPr>
              <a:t>Quantile Plot</a:t>
            </a:r>
          </a:p>
        </p:txBody>
      </p:sp>
      <p:sp>
        <p:nvSpPr>
          <p:cNvPr id="30726" name="Rectangle 1027"/>
          <p:cNvSpPr>
            <a:spLocks noGrp="1" noChangeArrowheads="1"/>
          </p:cNvSpPr>
          <p:nvPr>
            <p:ph type="body" idx="1"/>
          </p:nvPr>
        </p:nvSpPr>
        <p:spPr>
          <a:xfrm>
            <a:off x="1828799" y="1331914"/>
            <a:ext cx="9431079" cy="2478087"/>
          </a:xfrm>
        </p:spPr>
        <p:txBody>
          <a:bodyPr/>
          <a:lstStyle/>
          <a:p>
            <a:pPr algn="l" rtl="0" eaLnBrk="1" hangingPunct="1">
              <a:lnSpc>
                <a:spcPct val="90000"/>
              </a:lnSpc>
            </a:pPr>
            <a:r>
              <a:rPr lang="en-US" altLang="zh-CN" sz="2400" dirty="0">
                <a:ea typeface="宋体" panose="02010600030101010101" pitchFamily="2" charset="-122"/>
              </a:rPr>
              <a:t>Displays all of the data (allowing the user to assess both the overall behavior and unusual occurrences)</a:t>
            </a:r>
          </a:p>
          <a:p>
            <a:pPr algn="l" rtl="0" eaLnBrk="1" hangingPunct="1">
              <a:lnSpc>
                <a:spcPct val="90000"/>
              </a:lnSpc>
            </a:pPr>
            <a:r>
              <a:rPr lang="en-US" altLang="zh-CN" sz="2400" dirty="0">
                <a:ea typeface="宋体" panose="02010600030101010101" pitchFamily="2" charset="-122"/>
              </a:rPr>
              <a:t>Plots </a:t>
            </a:r>
            <a:r>
              <a:rPr lang="en-US" altLang="zh-CN" sz="2400" dirty="0">
                <a:solidFill>
                  <a:schemeClr val="hlink"/>
                </a:solidFill>
                <a:ea typeface="宋体" panose="02010600030101010101" pitchFamily="2" charset="-122"/>
              </a:rPr>
              <a:t>quantile</a:t>
            </a:r>
            <a:r>
              <a:rPr lang="en-US" altLang="zh-CN" sz="2400" dirty="0">
                <a:ea typeface="宋体" panose="02010600030101010101" pitchFamily="2" charset="-122"/>
              </a:rPr>
              <a:t> information</a:t>
            </a:r>
          </a:p>
          <a:p>
            <a:pPr lvl="1" algn="l" rtl="0" eaLnBrk="1" hangingPunct="1">
              <a:lnSpc>
                <a:spcPct val="90000"/>
              </a:lnSpc>
            </a:pPr>
            <a:r>
              <a:rPr lang="en-US" altLang="zh-CN" dirty="0">
                <a:ea typeface="宋体" panose="02010600030101010101" pitchFamily="2" charset="-122"/>
              </a:rPr>
              <a:t>For a data </a:t>
            </a:r>
            <a:r>
              <a:rPr lang="en-US" altLang="zh-CN" i="1" dirty="0">
                <a:ea typeface="宋体" panose="02010600030101010101" pitchFamily="2" charset="-122"/>
              </a:rPr>
              <a:t>x</a:t>
            </a:r>
            <a:r>
              <a:rPr lang="en-US" altLang="zh-CN" i="1" baseline="-25000" dirty="0">
                <a:ea typeface="宋体" panose="02010600030101010101" pitchFamily="2" charset="-122"/>
              </a:rPr>
              <a:t>i</a:t>
            </a:r>
            <a:r>
              <a:rPr lang="en-US" altLang="zh-CN" i="1" dirty="0">
                <a:ea typeface="宋体" panose="02010600030101010101" pitchFamily="2" charset="-122"/>
              </a:rPr>
              <a:t> </a:t>
            </a:r>
            <a:r>
              <a:rPr lang="en-US" altLang="zh-CN" dirty="0">
                <a:ea typeface="宋体" panose="02010600030101010101" pitchFamily="2" charset="-122"/>
              </a:rPr>
              <a:t>data sorted in increasing order, </a:t>
            </a:r>
            <a:r>
              <a:rPr lang="en-US" altLang="zh-CN" i="1" dirty="0">
                <a:ea typeface="宋体" panose="02010600030101010101" pitchFamily="2" charset="-122"/>
              </a:rPr>
              <a:t>f</a:t>
            </a:r>
            <a:r>
              <a:rPr lang="en-US" altLang="zh-CN" i="1" baseline="-25000" dirty="0">
                <a:ea typeface="宋体" panose="02010600030101010101" pitchFamily="2" charset="-122"/>
              </a:rPr>
              <a:t>i</a:t>
            </a:r>
            <a:r>
              <a:rPr lang="en-US" altLang="zh-CN" i="1" dirty="0">
                <a:ea typeface="宋体" panose="02010600030101010101" pitchFamily="2" charset="-122"/>
              </a:rPr>
              <a:t> </a:t>
            </a:r>
            <a:r>
              <a:rPr lang="en-US" altLang="zh-CN" dirty="0">
                <a:ea typeface="宋体" panose="02010600030101010101" pitchFamily="2" charset="-122"/>
              </a:rPr>
              <a:t>indicates that approximately 100 </a:t>
            </a:r>
            <a:r>
              <a:rPr lang="en-US" altLang="zh-CN" i="1" dirty="0">
                <a:ea typeface="宋体" panose="02010600030101010101" pitchFamily="2" charset="-122"/>
              </a:rPr>
              <a:t>f</a:t>
            </a:r>
            <a:r>
              <a:rPr lang="en-US" altLang="zh-CN" i="1" baseline="-25000" dirty="0">
                <a:ea typeface="宋体" panose="02010600030101010101" pitchFamily="2" charset="-122"/>
              </a:rPr>
              <a:t>i</a:t>
            </a:r>
            <a:r>
              <a:rPr lang="en-US" altLang="zh-CN" dirty="0">
                <a:ea typeface="宋体" panose="02010600030101010101" pitchFamily="2" charset="-122"/>
              </a:rPr>
              <a:t>% of the data are below or equal to the value </a:t>
            </a:r>
            <a:r>
              <a:rPr lang="en-US" altLang="zh-CN" i="1" dirty="0">
                <a:ea typeface="宋体" panose="02010600030101010101" pitchFamily="2" charset="-122"/>
              </a:rPr>
              <a:t>x</a:t>
            </a:r>
            <a:r>
              <a:rPr lang="en-US" altLang="zh-CN" i="1" baseline="-25000" dirty="0">
                <a:ea typeface="宋体" panose="02010600030101010101" pitchFamily="2" charset="-122"/>
              </a:rPr>
              <a:t>i</a:t>
            </a:r>
          </a:p>
        </p:txBody>
      </p:sp>
      <p:pic>
        <p:nvPicPr>
          <p:cNvPr id="30727"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10001"/>
            <a:ext cx="5339056"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3623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125D21A-1872-40A2-B4F7-0C1DE35ECF44}" type="datetime4">
              <a:rPr lang="zh-CN" altLang="en-US" sz="1200"/>
              <a:pPr eaLnBrk="1" hangingPunct="1"/>
              <a:t>2019年3月3日星期日</a:t>
            </a:fld>
            <a:endParaRPr lang="en-US" altLang="zh-CN" sz="1200"/>
          </a:p>
        </p:txBody>
      </p:sp>
      <p:sp>
        <p:nvSpPr>
          <p:cNvPr id="317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317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95BE73A-4E8B-4268-AE6B-FE0EB7ED5A75}" type="slidenum">
              <a:rPr lang="zh-CN" altLang="en-US" sz="1200"/>
              <a:pPr eaLnBrk="1" hangingPunct="1"/>
              <a:t>63</a:t>
            </a:fld>
            <a:endParaRPr lang="en-US" altLang="zh-CN" sz="1200"/>
          </a:p>
        </p:txBody>
      </p:sp>
      <p:sp>
        <p:nvSpPr>
          <p:cNvPr id="3174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Quantile-Quantile (Q-Q) Plot</a:t>
            </a:r>
          </a:p>
        </p:txBody>
      </p:sp>
      <p:sp>
        <p:nvSpPr>
          <p:cNvPr id="31750" name="Rectangle 3"/>
          <p:cNvSpPr>
            <a:spLocks noGrp="1" noChangeArrowheads="1"/>
          </p:cNvSpPr>
          <p:nvPr>
            <p:ph type="body" idx="1"/>
          </p:nvPr>
        </p:nvSpPr>
        <p:spPr>
          <a:xfrm>
            <a:off x="1828800" y="1371600"/>
            <a:ext cx="8382000" cy="1905000"/>
          </a:xfrm>
        </p:spPr>
        <p:txBody>
          <a:bodyPr/>
          <a:lstStyle/>
          <a:p>
            <a:pPr algn="l" rtl="0" eaLnBrk="1" hangingPunct="1"/>
            <a:r>
              <a:rPr lang="en-US" altLang="zh-CN" sz="2400" dirty="0">
                <a:ea typeface="宋体" panose="02010600030101010101" pitchFamily="2" charset="-122"/>
              </a:rPr>
              <a:t>Graphs the quantiles of one univariate distribution against the corresponding quantiles of another</a:t>
            </a:r>
          </a:p>
          <a:p>
            <a:pPr algn="l" rtl="0" eaLnBrk="1" hangingPunct="1"/>
            <a:r>
              <a:rPr lang="en-US" altLang="zh-CN" sz="2400" dirty="0">
                <a:ea typeface="宋体" panose="02010600030101010101" pitchFamily="2" charset="-122"/>
              </a:rPr>
              <a:t>Allows the user to view whether there is a shift in going from one distribution to another</a:t>
            </a:r>
          </a:p>
        </p:txBody>
      </p:sp>
      <p:pic>
        <p:nvPicPr>
          <p:cNvPr id="317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000376"/>
            <a:ext cx="61722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683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FDCDE9E-3145-4C71-8303-621D61149D59}" type="datetime4">
              <a:rPr lang="zh-CN" altLang="en-US" sz="1200"/>
              <a:pPr eaLnBrk="1" hangingPunct="1"/>
              <a:t>2019年3月3日星期日</a:t>
            </a:fld>
            <a:endParaRPr lang="en-US" altLang="zh-CN" sz="1200"/>
          </a:p>
        </p:txBody>
      </p:sp>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FBBA87B-1783-4D44-B025-8FAFB07FE0A9}" type="slidenum">
              <a:rPr lang="zh-CN" altLang="en-US" sz="1200"/>
              <a:pPr eaLnBrk="1" hangingPunct="1"/>
              <a:t>64</a:t>
            </a:fld>
            <a:endParaRPr lang="en-US" altLang="zh-CN" sz="1200"/>
          </a:p>
        </p:txBody>
      </p:sp>
      <p:sp>
        <p:nvSpPr>
          <p:cNvPr id="32773" name="Rectangle 1026"/>
          <p:cNvSpPr>
            <a:spLocks noGrp="1" noChangeArrowheads="1"/>
          </p:cNvSpPr>
          <p:nvPr>
            <p:ph type="title"/>
          </p:nvPr>
        </p:nvSpPr>
        <p:spPr/>
        <p:txBody>
          <a:bodyPr/>
          <a:lstStyle/>
          <a:p>
            <a:pPr eaLnBrk="1" hangingPunct="1"/>
            <a:r>
              <a:rPr lang="en-US" altLang="zh-CN" smtClean="0">
                <a:ea typeface="宋体" panose="02010600030101010101" pitchFamily="2" charset="-122"/>
              </a:rPr>
              <a:t>Scatter plot</a:t>
            </a:r>
          </a:p>
        </p:txBody>
      </p:sp>
      <p:sp>
        <p:nvSpPr>
          <p:cNvPr id="32774" name="Rectangle 1027"/>
          <p:cNvSpPr>
            <a:spLocks noGrp="1" noChangeArrowheads="1"/>
          </p:cNvSpPr>
          <p:nvPr>
            <p:ph type="body" idx="1"/>
          </p:nvPr>
        </p:nvSpPr>
        <p:spPr>
          <a:xfrm>
            <a:off x="1828800" y="1447800"/>
            <a:ext cx="8382000" cy="1727200"/>
          </a:xfrm>
        </p:spPr>
        <p:txBody>
          <a:bodyPr/>
          <a:lstStyle/>
          <a:p>
            <a:pPr algn="l" rtl="0" eaLnBrk="1" hangingPunct="1"/>
            <a:r>
              <a:rPr lang="en-US" altLang="zh-CN" sz="2400" dirty="0">
                <a:ea typeface="宋体" panose="02010600030101010101" pitchFamily="2" charset="-122"/>
              </a:rPr>
              <a:t>Provides a first look at bivariate data to see clusters of points, outliers, </a:t>
            </a:r>
            <a:r>
              <a:rPr lang="en-US" altLang="zh-CN" sz="2400" dirty="0" err="1">
                <a:ea typeface="宋体" panose="02010600030101010101" pitchFamily="2" charset="-122"/>
              </a:rPr>
              <a:t>etc</a:t>
            </a:r>
            <a:endParaRPr lang="en-US" altLang="zh-CN" sz="2400" dirty="0">
              <a:ea typeface="宋体" panose="02010600030101010101" pitchFamily="2" charset="-122"/>
            </a:endParaRPr>
          </a:p>
          <a:p>
            <a:pPr algn="l" rtl="0" eaLnBrk="1" hangingPunct="1"/>
            <a:r>
              <a:rPr lang="en-US" altLang="zh-CN" sz="2400" dirty="0">
                <a:ea typeface="宋体" panose="02010600030101010101" pitchFamily="2" charset="-122"/>
              </a:rPr>
              <a:t>Each pair of values is treated as a pair of coordinates and plotted as points in the plane</a:t>
            </a:r>
          </a:p>
        </p:txBody>
      </p:sp>
      <p:pic>
        <p:nvPicPr>
          <p:cNvPr id="32775"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048000"/>
            <a:ext cx="6400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7915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BCF5CE9-0B81-4254-A349-8F7CDC48FF4B}" type="datetime4">
              <a:rPr lang="zh-CN" altLang="en-US" sz="1200"/>
              <a:pPr eaLnBrk="1" hangingPunct="1"/>
              <a:t>2019年3月3日星期日</a:t>
            </a:fld>
            <a:endParaRPr lang="en-US" altLang="zh-CN" sz="1200"/>
          </a:p>
        </p:txBody>
      </p:sp>
      <p:sp>
        <p:nvSpPr>
          <p:cNvPr id="337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337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3B3BEC0-86EF-4F73-80EA-CCF2A03CD2BD}" type="slidenum">
              <a:rPr lang="zh-CN" altLang="en-US" sz="1200"/>
              <a:pPr eaLnBrk="1" hangingPunct="1"/>
              <a:t>65</a:t>
            </a:fld>
            <a:endParaRPr lang="en-US" altLang="zh-CN" sz="1200"/>
          </a:p>
        </p:txBody>
      </p:sp>
      <p:sp>
        <p:nvSpPr>
          <p:cNvPr id="33797" name="Rectangle 2050"/>
          <p:cNvSpPr>
            <a:spLocks noGrp="1" noChangeArrowheads="1"/>
          </p:cNvSpPr>
          <p:nvPr>
            <p:ph type="title"/>
          </p:nvPr>
        </p:nvSpPr>
        <p:spPr/>
        <p:txBody>
          <a:bodyPr/>
          <a:lstStyle/>
          <a:p>
            <a:pPr eaLnBrk="1" hangingPunct="1"/>
            <a:r>
              <a:rPr lang="en-US" altLang="zh-CN" smtClean="0">
                <a:ea typeface="宋体" panose="02010600030101010101" pitchFamily="2" charset="-122"/>
              </a:rPr>
              <a:t>Loess Curve</a:t>
            </a:r>
          </a:p>
        </p:txBody>
      </p:sp>
      <p:sp>
        <p:nvSpPr>
          <p:cNvPr id="33798" name="Rectangle 2051"/>
          <p:cNvSpPr>
            <a:spLocks noGrp="1" noChangeArrowheads="1"/>
          </p:cNvSpPr>
          <p:nvPr>
            <p:ph type="body" idx="1"/>
          </p:nvPr>
        </p:nvSpPr>
        <p:spPr>
          <a:xfrm>
            <a:off x="1905000" y="1371600"/>
            <a:ext cx="8153400" cy="2027238"/>
          </a:xfrm>
        </p:spPr>
        <p:txBody>
          <a:bodyPr/>
          <a:lstStyle/>
          <a:p>
            <a:pPr algn="l" rtl="0" eaLnBrk="1" hangingPunct="1"/>
            <a:r>
              <a:rPr lang="en-US" altLang="zh-CN" sz="2400" dirty="0">
                <a:ea typeface="宋体" panose="02010600030101010101" pitchFamily="2" charset="-122"/>
              </a:rPr>
              <a:t>Adds a smooth curve to a scatter plot in order to provide better perception of the pattern of dependence</a:t>
            </a:r>
          </a:p>
          <a:p>
            <a:pPr algn="l" rtl="0" eaLnBrk="1" hangingPunct="1"/>
            <a:r>
              <a:rPr lang="en-US" altLang="zh-CN" sz="2400" dirty="0">
                <a:ea typeface="宋体" panose="02010600030101010101" pitchFamily="2" charset="-122"/>
              </a:rPr>
              <a:t>Loess curve is fitted by setting two parameters: a smoothing parameter, and the degree of the polynomials that are fitted by the regression</a:t>
            </a:r>
          </a:p>
        </p:txBody>
      </p:sp>
      <p:pic>
        <p:nvPicPr>
          <p:cNvPr id="33799" name="Picture 2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386138"/>
            <a:ext cx="67818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130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21FA12E-6938-457E-BF56-8B3727E0F135}" type="datetime4">
              <a:rPr lang="zh-CN" altLang="en-US" sz="1200"/>
              <a:pPr eaLnBrk="1" hangingPunct="1"/>
              <a:t>2019年3月3日星期日</a:t>
            </a:fld>
            <a:endParaRPr lang="en-US" altLang="zh-CN" sz="1200"/>
          </a:p>
        </p:txBody>
      </p:sp>
      <p:sp>
        <p:nvSpPr>
          <p:cNvPr id="34819"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34820"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5D14974-23EE-4358-B8A1-ED4C7ED4D63D}" type="slidenum">
              <a:rPr lang="zh-CN" altLang="en-US" sz="1200"/>
              <a:pPr eaLnBrk="1" hangingPunct="1"/>
              <a:t>66</a:t>
            </a:fld>
            <a:endParaRPr lang="en-US" altLang="zh-CN" sz="1200"/>
          </a:p>
        </p:txBody>
      </p:sp>
      <p:sp>
        <p:nvSpPr>
          <p:cNvPr id="34821" name="Rectangle 2"/>
          <p:cNvSpPr>
            <a:spLocks noGrp="1" noChangeArrowheads="1"/>
          </p:cNvSpPr>
          <p:nvPr>
            <p:ph type="title" sz="quarter"/>
          </p:nvPr>
        </p:nvSpPr>
        <p:spPr/>
        <p:txBody>
          <a:bodyPr/>
          <a:lstStyle/>
          <a:p>
            <a:pPr eaLnBrk="1" hangingPunct="1"/>
            <a:r>
              <a:rPr lang="en-US" altLang="zh-CN" sz="3200">
                <a:ea typeface="宋体" panose="02010600030101010101" pitchFamily="2" charset="-122"/>
              </a:rPr>
              <a:t>Positively and Negatively Correlated Data</a:t>
            </a:r>
          </a:p>
        </p:txBody>
      </p:sp>
      <p:pic>
        <p:nvPicPr>
          <p:cNvPr id="34822" name="Picture 22" descr="fig46"/>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a:xfrm>
            <a:off x="4495800" y="4114800"/>
            <a:ext cx="3505200" cy="2438400"/>
          </a:xfrm>
        </p:spPr>
        <p:style>
          <a:lnRef idx="2">
            <a:schemeClr val="accent4"/>
          </a:lnRef>
          <a:fillRef idx="1">
            <a:schemeClr val="lt1"/>
          </a:fillRef>
          <a:effectRef idx="0">
            <a:schemeClr val="accent4"/>
          </a:effectRef>
          <a:fontRef idx="minor">
            <a:schemeClr val="dk1"/>
          </a:fontRef>
        </p:style>
      </p:pic>
      <p:pic>
        <p:nvPicPr>
          <p:cNvPr id="34823" name="Picture 24" descr="ha02corre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371600"/>
            <a:ext cx="3365500" cy="2768600"/>
          </a:xfrm>
          <a:prstGeom prst="rect">
            <a:avLst/>
          </a:prstGeom>
          <a:ln/>
          <a:extLst/>
        </p:spPr>
        <p:style>
          <a:lnRef idx="2">
            <a:schemeClr val="accent4"/>
          </a:lnRef>
          <a:fillRef idx="1">
            <a:schemeClr val="lt1"/>
          </a:fillRef>
          <a:effectRef idx="0">
            <a:schemeClr val="accent4"/>
          </a:effectRef>
          <a:fontRef idx="minor">
            <a:schemeClr val="dk1"/>
          </a:fontRef>
        </p:style>
      </p:pic>
      <p:pic>
        <p:nvPicPr>
          <p:cNvPr id="34824" name="Picture 26" descr="ha02correl2"/>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6629400" y="1295400"/>
            <a:ext cx="3810000" cy="2895600"/>
          </a:xfr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851979594"/>
      </p:ext>
    </p:extLst>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E59F002-B347-4F5F-977C-3BC296FB9EF2}" type="datetime4">
              <a:rPr lang="zh-CN" altLang="en-US" sz="1200"/>
              <a:pPr eaLnBrk="1" hangingPunct="1"/>
              <a:t>2019年3月3日星期日</a:t>
            </a:fld>
            <a:endParaRPr lang="en-US" altLang="zh-CN" sz="1200"/>
          </a:p>
        </p:txBody>
      </p:sp>
      <p:sp>
        <p:nvSpPr>
          <p:cNvPr id="35843"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35844"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BC5BB12-CC3A-40EC-BE98-DB9160D43222}" type="slidenum">
              <a:rPr lang="zh-CN" altLang="en-US" sz="1200"/>
              <a:pPr eaLnBrk="1" hangingPunct="1"/>
              <a:t>67</a:t>
            </a:fld>
            <a:endParaRPr lang="en-US" altLang="zh-CN" sz="1200"/>
          </a:p>
        </p:txBody>
      </p:sp>
      <p:pic>
        <p:nvPicPr>
          <p:cNvPr id="35845" name="Picture 3" descr="fig18-1"/>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a:xfrm>
            <a:off x="6324600" y="0"/>
            <a:ext cx="4038600" cy="3733800"/>
          </a:xfrm>
          <a:noFill/>
        </p:spPr>
      </p:pic>
      <p:pic>
        <p:nvPicPr>
          <p:cNvPr id="35846" name="Picture 4" descr="fig18-2"/>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6324600" y="3352800"/>
            <a:ext cx="4191000" cy="3505200"/>
          </a:xfrm>
          <a:noFill/>
        </p:spPr>
      </p:pic>
      <p:pic>
        <p:nvPicPr>
          <p:cNvPr id="35847" name="Picture 5" descr="fig18-3"/>
          <p:cNvPicPr>
            <a:picLocks noGrp="1" noChangeAspect="1" noChangeArrowheads="1"/>
          </p:cNvPicPr>
          <p:nvPr>
            <p:ph sz="quarter" idx="2"/>
          </p:nvPr>
        </p:nvPicPr>
        <p:blipFill>
          <a:blip r:embed="rId4" cstate="print">
            <a:extLst>
              <a:ext uri="{28A0092B-C50C-407E-A947-70E740481C1C}">
                <a14:useLocalDpi xmlns:a14="http://schemas.microsoft.com/office/drawing/2010/main" val="0"/>
              </a:ext>
            </a:extLst>
          </a:blip>
          <a:srcRect/>
          <a:stretch>
            <a:fillRect/>
          </a:stretch>
        </p:blipFill>
        <p:spPr>
          <a:xfrm>
            <a:off x="2057400" y="2133600"/>
            <a:ext cx="4267200" cy="3500438"/>
          </a:xfrm>
          <a:noFill/>
        </p:spPr>
      </p:pic>
      <p:sp>
        <p:nvSpPr>
          <p:cNvPr id="35848" name="Rectangle 2"/>
          <p:cNvSpPr>
            <a:spLocks noGrp="1" noChangeArrowheads="1"/>
          </p:cNvSpPr>
          <p:nvPr>
            <p:ph type="title" sz="quarter"/>
          </p:nvPr>
        </p:nvSpPr>
        <p:spPr/>
        <p:txBody>
          <a:bodyPr/>
          <a:lstStyle/>
          <a:p>
            <a:pPr eaLnBrk="1" hangingPunct="1"/>
            <a:r>
              <a:rPr lang="zh-CN" altLang="en-US" sz="3200">
                <a:ea typeface="宋体" panose="02010600030101010101" pitchFamily="2" charset="-122"/>
              </a:rPr>
              <a:t> </a:t>
            </a:r>
            <a:r>
              <a:rPr lang="en-US" altLang="zh-CN" sz="3200">
                <a:ea typeface="宋体" panose="02010600030101010101" pitchFamily="2" charset="-122"/>
              </a:rPr>
              <a:t>Not Correlated Data</a:t>
            </a:r>
          </a:p>
        </p:txBody>
      </p:sp>
    </p:spTree>
    <p:extLst>
      <p:ext uri="{BB962C8B-B14F-4D97-AF65-F5344CB8AC3E}">
        <p14:creationId xmlns:p14="http://schemas.microsoft.com/office/powerpoint/2010/main" val="2229023744"/>
      </p:ext>
    </p:extLst>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657600" y="457200"/>
            <a:ext cx="4343400" cy="609600"/>
          </a:xfrm>
        </p:spPr>
        <p:txBody>
          <a:bodyPr>
            <a:normAutofit fontScale="90000"/>
          </a:bodyPr>
          <a:lstStyle/>
          <a:p>
            <a:r>
              <a:rPr lang="en-US" altLang="he-IL" dirty="0">
                <a:solidFill>
                  <a:schemeClr val="accent2"/>
                </a:solidFill>
              </a:rPr>
              <a:t>Cluster Analysis</a:t>
            </a:r>
          </a:p>
        </p:txBody>
      </p:sp>
      <p:sp>
        <p:nvSpPr>
          <p:cNvPr id="19459" name="AutoShape 3"/>
          <p:cNvSpPr>
            <a:spLocks noChangeArrowheads="1"/>
          </p:cNvSpPr>
          <p:nvPr/>
        </p:nvSpPr>
        <p:spPr bwMode="auto">
          <a:xfrm>
            <a:off x="8221664" y="5761038"/>
            <a:ext cx="142875" cy="1460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60" name="AutoShape 4"/>
          <p:cNvSpPr>
            <a:spLocks noChangeArrowheads="1"/>
          </p:cNvSpPr>
          <p:nvPr/>
        </p:nvSpPr>
        <p:spPr bwMode="auto">
          <a:xfrm>
            <a:off x="5300664" y="5940425"/>
            <a:ext cx="142875" cy="1460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61" name="AutoShape 5"/>
          <p:cNvSpPr>
            <a:spLocks noChangeArrowheads="1"/>
          </p:cNvSpPr>
          <p:nvPr/>
        </p:nvSpPr>
        <p:spPr bwMode="auto">
          <a:xfrm>
            <a:off x="8599489" y="2514600"/>
            <a:ext cx="142875" cy="1460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nvGrpSpPr>
          <p:cNvPr id="19462" name="Group 6"/>
          <p:cNvGrpSpPr>
            <a:grpSpLocks/>
          </p:cNvGrpSpPr>
          <p:nvPr/>
        </p:nvGrpSpPr>
        <p:grpSpPr bwMode="auto">
          <a:xfrm>
            <a:off x="5665789" y="4845050"/>
            <a:ext cx="173037" cy="173038"/>
            <a:chOff x="1900" y="3589"/>
            <a:chExt cx="109" cy="109"/>
          </a:xfrm>
        </p:grpSpPr>
        <p:sp>
          <p:nvSpPr>
            <p:cNvPr id="19463" name="Line 7"/>
            <p:cNvSpPr>
              <a:spLocks noChangeShapeType="1"/>
            </p:cNvSpPr>
            <p:nvPr/>
          </p:nvSpPr>
          <p:spPr bwMode="auto">
            <a:xfrm>
              <a:off x="1900" y="3637"/>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64" name="Line 8"/>
            <p:cNvSpPr>
              <a:spLocks noChangeShapeType="1"/>
            </p:cNvSpPr>
            <p:nvPr/>
          </p:nvSpPr>
          <p:spPr bwMode="auto">
            <a:xfrm rot="-5400000">
              <a:off x="1896" y="3644"/>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9465" name="Group 9"/>
          <p:cNvGrpSpPr>
            <a:grpSpLocks/>
          </p:cNvGrpSpPr>
          <p:nvPr/>
        </p:nvGrpSpPr>
        <p:grpSpPr bwMode="auto">
          <a:xfrm>
            <a:off x="6684964" y="3625850"/>
            <a:ext cx="173037" cy="173038"/>
            <a:chOff x="1900" y="3589"/>
            <a:chExt cx="109" cy="109"/>
          </a:xfrm>
        </p:grpSpPr>
        <p:sp>
          <p:nvSpPr>
            <p:cNvPr id="19466" name="Line 10"/>
            <p:cNvSpPr>
              <a:spLocks noChangeShapeType="1"/>
            </p:cNvSpPr>
            <p:nvPr/>
          </p:nvSpPr>
          <p:spPr bwMode="auto">
            <a:xfrm>
              <a:off x="1900" y="3637"/>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67" name="Line 11"/>
            <p:cNvSpPr>
              <a:spLocks noChangeShapeType="1"/>
            </p:cNvSpPr>
            <p:nvPr/>
          </p:nvSpPr>
          <p:spPr bwMode="auto">
            <a:xfrm rot="-5400000">
              <a:off x="1896" y="3644"/>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9468" name="Group 12"/>
          <p:cNvGrpSpPr>
            <a:grpSpLocks/>
          </p:cNvGrpSpPr>
          <p:nvPr/>
        </p:nvGrpSpPr>
        <p:grpSpPr bwMode="auto">
          <a:xfrm>
            <a:off x="4448175" y="3959225"/>
            <a:ext cx="173038" cy="173038"/>
            <a:chOff x="1900" y="3589"/>
            <a:chExt cx="109" cy="109"/>
          </a:xfrm>
        </p:grpSpPr>
        <p:sp>
          <p:nvSpPr>
            <p:cNvPr id="19469" name="Line 13"/>
            <p:cNvSpPr>
              <a:spLocks noChangeShapeType="1"/>
            </p:cNvSpPr>
            <p:nvPr/>
          </p:nvSpPr>
          <p:spPr bwMode="auto">
            <a:xfrm>
              <a:off x="1900" y="3637"/>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70" name="Line 14"/>
            <p:cNvSpPr>
              <a:spLocks noChangeShapeType="1"/>
            </p:cNvSpPr>
            <p:nvPr/>
          </p:nvSpPr>
          <p:spPr bwMode="auto">
            <a:xfrm rot="-5400000">
              <a:off x="1896" y="3644"/>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9471" name="Group 15"/>
          <p:cNvGrpSpPr>
            <a:grpSpLocks/>
          </p:cNvGrpSpPr>
          <p:nvPr/>
        </p:nvGrpSpPr>
        <p:grpSpPr bwMode="auto">
          <a:xfrm>
            <a:off x="3155951" y="2251076"/>
            <a:ext cx="6016625" cy="4113213"/>
            <a:chOff x="1028" y="1418"/>
            <a:chExt cx="3790" cy="2591"/>
          </a:xfrm>
        </p:grpSpPr>
        <p:sp>
          <p:nvSpPr>
            <p:cNvPr id="19472"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73"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74"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75"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76"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77"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78"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79"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80"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81"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82"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83"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84" name="Rectangle 28"/>
            <p:cNvSpPr>
              <a:spLocks noChangeArrowheads="1"/>
            </p:cNvSpPr>
            <p:nvPr/>
          </p:nvSpPr>
          <p:spPr bwMode="auto">
            <a:xfrm>
              <a:off x="1028" y="1418"/>
              <a:ext cx="3790" cy="25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85"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86"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87"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88"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89"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90"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91"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92"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93"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94"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95"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96"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97"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98"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499"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500" name="Freeform 44"/>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501" name="Freeform 45"/>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9502" name="Freeform 46"/>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spTree>
    <p:extLst>
      <p:ext uri="{BB962C8B-B14F-4D97-AF65-F5344CB8AC3E}">
        <p14:creationId xmlns:p14="http://schemas.microsoft.com/office/powerpoint/2010/main" val="3986803091"/>
      </p:ext>
    </p:extLst>
  </p:cSld>
  <p:clrMapOvr>
    <a:masterClrMapping/>
  </p:clrMapOvr>
  <p:transition>
    <p:checke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191000" y="228600"/>
            <a:ext cx="3581400" cy="838200"/>
          </a:xfrm>
        </p:spPr>
        <p:txBody>
          <a:bodyPr/>
          <a:lstStyle/>
          <a:p>
            <a:r>
              <a:rPr lang="en-US" altLang="he-IL" dirty="0">
                <a:solidFill>
                  <a:schemeClr val="accent2"/>
                </a:solidFill>
              </a:rPr>
              <a:t>Clustering</a:t>
            </a:r>
          </a:p>
        </p:txBody>
      </p:sp>
      <p:sp>
        <p:nvSpPr>
          <p:cNvPr id="43011" name="Rectangle 3"/>
          <p:cNvSpPr>
            <a:spLocks noGrp="1" noChangeArrowheads="1"/>
          </p:cNvSpPr>
          <p:nvPr>
            <p:ph type="body" idx="1"/>
          </p:nvPr>
        </p:nvSpPr>
        <p:spPr>
          <a:xfrm>
            <a:off x="457200" y="857250"/>
            <a:ext cx="11372850" cy="5791200"/>
          </a:xfrm>
        </p:spPr>
        <p:txBody>
          <a:bodyPr>
            <a:normAutofit/>
          </a:bodyPr>
          <a:lstStyle/>
          <a:p>
            <a:pPr algn="l" rtl="0">
              <a:lnSpc>
                <a:spcPct val="125000"/>
              </a:lnSpc>
            </a:pPr>
            <a:r>
              <a:rPr lang="en-US" altLang="he-IL" sz="2400" dirty="0"/>
              <a:t>Partition data set into clusters, and store cluster representation only</a:t>
            </a:r>
          </a:p>
          <a:p>
            <a:pPr algn="l" rtl="0">
              <a:lnSpc>
                <a:spcPct val="125000"/>
              </a:lnSpc>
            </a:pPr>
            <a:r>
              <a:rPr lang="en-US" altLang="he-IL" sz="2400" dirty="0">
                <a:solidFill>
                  <a:schemeClr val="accent2"/>
                </a:solidFill>
              </a:rPr>
              <a:t>Quality of clusters</a:t>
            </a:r>
            <a:r>
              <a:rPr lang="en-US" altLang="he-IL" sz="2400" dirty="0"/>
              <a:t> measured by their </a:t>
            </a:r>
            <a:r>
              <a:rPr lang="en-US" altLang="he-IL" sz="2400" dirty="0">
                <a:solidFill>
                  <a:schemeClr val="accent2"/>
                </a:solidFill>
              </a:rPr>
              <a:t>diameter</a:t>
            </a:r>
            <a:r>
              <a:rPr lang="en-US" altLang="he-IL" sz="2400" dirty="0"/>
              <a:t> (max distance between any two objects in the cluster) or </a:t>
            </a:r>
            <a:r>
              <a:rPr lang="en-US" altLang="he-IL" sz="2400" dirty="0">
                <a:solidFill>
                  <a:schemeClr val="accent2"/>
                </a:solidFill>
              </a:rPr>
              <a:t>centroid distance</a:t>
            </a:r>
            <a:r>
              <a:rPr lang="en-US" altLang="he-IL" sz="2400" dirty="0"/>
              <a:t> (avg. distance of each cluster object from its centroid)</a:t>
            </a:r>
          </a:p>
          <a:p>
            <a:pPr algn="l" rtl="0">
              <a:lnSpc>
                <a:spcPct val="125000"/>
              </a:lnSpc>
            </a:pPr>
            <a:r>
              <a:rPr lang="en-US" altLang="he-IL" sz="2400" dirty="0"/>
              <a:t>Can be very effective if data is clustered but not if data is “smeared”</a:t>
            </a:r>
          </a:p>
          <a:p>
            <a:pPr algn="l" rtl="0">
              <a:lnSpc>
                <a:spcPct val="125000"/>
              </a:lnSpc>
            </a:pPr>
            <a:r>
              <a:rPr lang="en-US" altLang="he-IL" sz="2400" dirty="0"/>
              <a:t>Can have hierarchical clustering (possibly stored in multi-dimensional index tree structures (B+-tree, R-tree, quad-tree, </a:t>
            </a:r>
            <a:r>
              <a:rPr lang="en-US" altLang="he-IL" sz="2400" dirty="0" err="1"/>
              <a:t>etc</a:t>
            </a:r>
            <a:r>
              <a:rPr lang="en-US" altLang="he-IL" sz="2400" dirty="0"/>
              <a:t>))</a:t>
            </a:r>
          </a:p>
          <a:p>
            <a:pPr algn="l" rtl="0">
              <a:lnSpc>
                <a:spcPct val="125000"/>
              </a:lnSpc>
            </a:pPr>
            <a:r>
              <a:rPr lang="en-US" altLang="he-IL" sz="2400" dirty="0"/>
              <a:t>There are many choices of clustering definitions and clustering algorithms (further details later)</a:t>
            </a:r>
            <a:endParaRPr lang="en-US" altLang="he-IL" sz="2400" dirty="0">
              <a:sym typeface="Symbol" panose="05050102010706020507" pitchFamily="18" charset="2"/>
            </a:endParaRPr>
          </a:p>
        </p:txBody>
      </p:sp>
    </p:spTree>
    <p:extLst>
      <p:ext uri="{BB962C8B-B14F-4D97-AF65-F5344CB8AC3E}">
        <p14:creationId xmlns:p14="http://schemas.microsoft.com/office/powerpoint/2010/main" val="2359574863"/>
      </p:ext>
    </p:extLst>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255FDD3-95CA-404D-91AB-9F29703BE3C0}" type="datetime4">
              <a:rPr lang="en-US" altLang="he-IL" sz="1200"/>
              <a:pPr eaLnBrk="1" hangingPunct="1"/>
              <a:t>March 3, 2019</a:t>
            </a:fld>
            <a:endParaRPr lang="en-US" altLang="he-IL" sz="1200"/>
          </a:p>
        </p:txBody>
      </p:sp>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he-IL" sz="1200"/>
              <a:t>Data Mining: Concepts and Techniques</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2AA823C-7A20-4C33-902D-6658FD33F23E}" type="slidenum">
              <a:rPr lang="en-US" altLang="he-IL" sz="1200"/>
              <a:pPr eaLnBrk="1" hangingPunct="1"/>
              <a:t>7</a:t>
            </a:fld>
            <a:endParaRPr lang="en-US" altLang="he-IL" sz="1200"/>
          </a:p>
        </p:txBody>
      </p:sp>
      <p:sp>
        <p:nvSpPr>
          <p:cNvPr id="8197" name="Rectangle 2"/>
          <p:cNvSpPr>
            <a:spLocks noGrp="1" noChangeArrowheads="1"/>
          </p:cNvSpPr>
          <p:nvPr>
            <p:ph type="title"/>
          </p:nvPr>
        </p:nvSpPr>
        <p:spPr>
          <a:xfrm>
            <a:off x="1905000" y="381000"/>
            <a:ext cx="8402638" cy="609600"/>
          </a:xfrm>
        </p:spPr>
        <p:txBody>
          <a:bodyPr>
            <a:normAutofit fontScale="90000"/>
          </a:bodyPr>
          <a:lstStyle/>
          <a:p>
            <a:pPr algn="ctr" eaLnBrk="1" hangingPunct="1"/>
            <a:r>
              <a:rPr lang="he-IL" altLang="he-IL" dirty="0" smtClean="0"/>
              <a:t>למה?</a:t>
            </a:r>
            <a:endParaRPr lang="en-US" altLang="he-IL" dirty="0" smtClean="0"/>
          </a:p>
        </p:txBody>
      </p:sp>
      <p:sp>
        <p:nvSpPr>
          <p:cNvPr id="8198" name="Rectangle 3"/>
          <p:cNvSpPr>
            <a:spLocks noGrp="1" noChangeArrowheads="1"/>
          </p:cNvSpPr>
          <p:nvPr>
            <p:ph type="body" idx="1"/>
          </p:nvPr>
        </p:nvSpPr>
        <p:spPr>
          <a:xfrm>
            <a:off x="1905000" y="1371600"/>
            <a:ext cx="8382000" cy="5105400"/>
          </a:xfrm>
        </p:spPr>
        <p:txBody>
          <a:bodyPr>
            <a:normAutofit/>
          </a:bodyPr>
          <a:lstStyle/>
          <a:p>
            <a:r>
              <a:rPr lang="he-IL" sz="2400" dirty="0" smtClean="0">
                <a:solidFill>
                  <a:srgbClr val="FFC000"/>
                </a:solidFill>
              </a:rPr>
              <a:t>ערכי </a:t>
            </a:r>
            <a:r>
              <a:rPr lang="he-IL" sz="2400" dirty="0">
                <a:solidFill>
                  <a:srgbClr val="FFC000"/>
                </a:solidFill>
              </a:rPr>
              <a:t>קיצון </a:t>
            </a:r>
            <a:r>
              <a:rPr lang="he-IL" sz="2400" dirty="0"/>
              <a:t>ורעשי רקע יכולים להגיע </a:t>
            </a:r>
            <a:endParaRPr lang="en-US" sz="2400" dirty="0"/>
          </a:p>
          <a:p>
            <a:pPr lvl="1"/>
            <a:r>
              <a:rPr lang="he-IL" sz="2000" dirty="0"/>
              <a:t>קלט לא נכון מרכיב האוסף נתונים שגויים</a:t>
            </a:r>
          </a:p>
          <a:p>
            <a:pPr lvl="1"/>
            <a:r>
              <a:rPr lang="he-IL" sz="2000" dirty="0"/>
              <a:t>שגיאות אדם / חומרה / בעיות תוכנה</a:t>
            </a:r>
          </a:p>
          <a:p>
            <a:pPr lvl="1"/>
            <a:r>
              <a:rPr lang="he-IL" sz="2000" dirty="0"/>
              <a:t>אפשרות להזנת ערכים ריקים </a:t>
            </a:r>
          </a:p>
          <a:p>
            <a:pPr lvl="1"/>
            <a:r>
              <a:rPr lang="he-IL" sz="2000" dirty="0"/>
              <a:t>שגיאות בזמן בהעברת נתונים(המרה בין פורמטים / סוגי משתנים למשל</a:t>
            </a:r>
            <a:r>
              <a:rPr lang="he-IL" sz="2000" dirty="0" smtClean="0"/>
              <a:t>)</a:t>
            </a:r>
            <a:endParaRPr lang="he-IL" sz="2000" dirty="0"/>
          </a:p>
        </p:txBody>
      </p:sp>
      <p:pic>
        <p:nvPicPr>
          <p:cNvPr id="7" name="Picture 6"/>
          <p:cNvPicPr>
            <a:picLocks noChangeAspect="1"/>
          </p:cNvPicPr>
          <p:nvPr/>
        </p:nvPicPr>
        <p:blipFill>
          <a:blip r:embed="rId3"/>
          <a:stretch>
            <a:fillRect/>
          </a:stretch>
        </p:blipFill>
        <p:spPr>
          <a:xfrm rot="20043086">
            <a:off x="236131" y="4033531"/>
            <a:ext cx="2095500" cy="1562100"/>
          </a:xfrm>
          <a:prstGeom prst="rect">
            <a:avLst/>
          </a:prstGeom>
        </p:spPr>
      </p:pic>
    </p:spTree>
    <p:extLst>
      <p:ext uri="{BB962C8B-B14F-4D97-AF65-F5344CB8AC3E}">
        <p14:creationId xmlns:p14="http://schemas.microsoft.com/office/powerpoint/2010/main" val="135304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he-IL"/>
              <a:t>Clustering</a:t>
            </a:r>
          </a:p>
        </p:txBody>
      </p:sp>
      <p:sp>
        <p:nvSpPr>
          <p:cNvPr id="20483" name="Rectangle 3"/>
          <p:cNvSpPr>
            <a:spLocks noGrp="1" noChangeArrowheads="1"/>
          </p:cNvSpPr>
          <p:nvPr>
            <p:ph type="body" idx="1"/>
          </p:nvPr>
        </p:nvSpPr>
        <p:spPr/>
        <p:txBody>
          <a:bodyPr/>
          <a:lstStyle/>
          <a:p>
            <a:pPr algn="l" rtl="0">
              <a:lnSpc>
                <a:spcPct val="140000"/>
              </a:lnSpc>
            </a:pPr>
            <a:r>
              <a:rPr lang="en-US" altLang="he-IL" dirty="0"/>
              <a:t>Partition data set into clusters, and one can store cluster representation only</a:t>
            </a:r>
          </a:p>
          <a:p>
            <a:pPr algn="l" rtl="0">
              <a:lnSpc>
                <a:spcPct val="140000"/>
              </a:lnSpc>
            </a:pPr>
            <a:r>
              <a:rPr lang="en-US" altLang="he-IL" dirty="0"/>
              <a:t>Can be very effective if data is clustered but not if data is “smeared”/ spread</a:t>
            </a:r>
          </a:p>
          <a:p>
            <a:pPr algn="l" rtl="0">
              <a:lnSpc>
                <a:spcPct val="140000"/>
              </a:lnSpc>
            </a:pPr>
            <a:r>
              <a:rPr lang="en-US" altLang="he-IL" dirty="0"/>
              <a:t>There are many choices of clustering definitions and clustering algorithms. We will discuss them later. </a:t>
            </a:r>
          </a:p>
        </p:txBody>
      </p:sp>
    </p:spTree>
    <p:extLst>
      <p:ext uri="{BB962C8B-B14F-4D97-AF65-F5344CB8AC3E}">
        <p14:creationId xmlns:p14="http://schemas.microsoft.com/office/powerpoint/2010/main" val="4532965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b="1" dirty="0" smtClean="0">
                <a:solidFill>
                  <a:schemeClr val="tx1"/>
                </a:solidFill>
                <a:cs typeface="Times New Roman" pitchFamily="18" charset="0"/>
              </a:rPr>
              <a:t>Clustering - example</a:t>
            </a:r>
            <a:endParaRPr lang="he-IL" dirty="0" smtClean="0">
              <a:solidFill>
                <a:schemeClr val="tx1"/>
              </a:solidFill>
            </a:endParaRPr>
          </a:p>
        </p:txBody>
      </p:sp>
      <p:pic>
        <p:nvPicPr>
          <p:cNvPr id="9219" name="Picture 3"/>
          <p:cNvPicPr>
            <a:picLocks noChangeAspect="1" noChangeArrowheads="1"/>
          </p:cNvPicPr>
          <p:nvPr/>
        </p:nvPicPr>
        <p:blipFill>
          <a:blip r:embed="rId2" cstate="print"/>
          <a:srcRect l="14474" t="43279" r="35138" b="14792"/>
          <a:stretch>
            <a:fillRect/>
          </a:stretch>
        </p:blipFill>
        <p:spPr bwMode="auto">
          <a:xfrm>
            <a:off x="3359151" y="1484314"/>
            <a:ext cx="6143625" cy="4090987"/>
          </a:xfrm>
          <a:prstGeom prst="rect">
            <a:avLst/>
          </a:prstGeom>
          <a:noFill/>
          <a:ln w="9525">
            <a:noFill/>
            <a:miter lim="800000"/>
            <a:headEnd/>
            <a:tailEnd/>
          </a:ln>
        </p:spPr>
      </p:pic>
      <p:sp>
        <p:nvSpPr>
          <p:cNvPr id="6" name="Footer Placeholder 4"/>
          <p:cNvSpPr>
            <a:spLocks noGrp="1"/>
          </p:cNvSpPr>
          <p:nvPr>
            <p:ph type="ftr" sz="quarter" idx="11"/>
          </p:nvPr>
        </p:nvSpPr>
        <p:spPr bwMode="auto">
          <a:xfrm>
            <a:off x="3863976" y="6453188"/>
            <a:ext cx="6486525" cy="215900"/>
          </a:xfrm>
          <a:ln>
            <a:miter lim="800000"/>
            <a:headEnd/>
            <a:tailEnd/>
          </a:ln>
        </p:spPr>
        <p:txBody>
          <a:bodyPr wrap="square" numCol="1" compatLnSpc="1">
            <a:prstTxWarp prst="textNoShape">
              <a:avLst/>
            </a:prstTxWarp>
          </a:bodyPr>
          <a:lstStyle/>
          <a:p>
            <a:pPr algn="l">
              <a:defRPr/>
            </a:pPr>
            <a:r>
              <a:rPr lang="en-US" sz="1600" dirty="0">
                <a:cs typeface="Arial" pitchFamily="34" charset="0"/>
              </a:rPr>
              <a:t>Taken from: [Han and </a:t>
            </a:r>
            <a:r>
              <a:rPr lang="en-US" sz="1600" dirty="0" err="1">
                <a:cs typeface="Arial" pitchFamily="34" charset="0"/>
              </a:rPr>
              <a:t>Kamber</a:t>
            </a:r>
            <a:r>
              <a:rPr lang="en-US" sz="1600" dirty="0">
                <a:cs typeface="Arial" pitchFamily="34" charset="0"/>
              </a:rPr>
              <a:t>] Data Mining: Concepts and Techniques, 2006</a:t>
            </a:r>
          </a:p>
        </p:txBody>
      </p:sp>
    </p:spTree>
    <p:extLst>
      <p:ext uri="{BB962C8B-B14F-4D97-AF65-F5344CB8AC3E}">
        <p14:creationId xmlns:p14="http://schemas.microsoft.com/office/powerpoint/2010/main" val="18833645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US" dirty="0"/>
              <a:t>Clustering Definition</a:t>
            </a:r>
          </a:p>
        </p:txBody>
      </p:sp>
      <p:sp>
        <p:nvSpPr>
          <p:cNvPr id="37891" name="Rectangle 3"/>
          <p:cNvSpPr>
            <a:spLocks noGrp="1" noChangeArrowheads="1"/>
          </p:cNvSpPr>
          <p:nvPr>
            <p:ph type="body" idx="1"/>
          </p:nvPr>
        </p:nvSpPr>
        <p:spPr>
          <a:xfrm>
            <a:off x="1981200" y="1600201"/>
            <a:ext cx="7467600" cy="4873625"/>
          </a:xfrm>
        </p:spPr>
        <p:txBody>
          <a:bodyPr/>
          <a:lstStyle/>
          <a:p>
            <a:pPr eaLnBrk="1" hangingPunct="1">
              <a:lnSpc>
                <a:spcPct val="90000"/>
              </a:lnSpc>
            </a:pPr>
            <a:r>
              <a:rPr lang="en-US" smtClean="0">
                <a:cs typeface="Times New Roman" pitchFamily="18" charset="0"/>
              </a:rPr>
              <a:t>Given a set of data points, each having a set of attributes, and a similarity measure among them, find clusters such that</a:t>
            </a:r>
          </a:p>
          <a:p>
            <a:pPr lvl="1" eaLnBrk="1" hangingPunct="1">
              <a:lnSpc>
                <a:spcPct val="90000"/>
              </a:lnSpc>
            </a:pPr>
            <a:r>
              <a:rPr lang="en-US" smtClean="0">
                <a:cs typeface="Times New Roman" pitchFamily="18" charset="0"/>
              </a:rPr>
              <a:t>Data points in one cluster are more similar to one another.</a:t>
            </a:r>
          </a:p>
          <a:p>
            <a:pPr lvl="1" eaLnBrk="1" hangingPunct="1">
              <a:lnSpc>
                <a:spcPct val="90000"/>
              </a:lnSpc>
            </a:pPr>
            <a:r>
              <a:rPr lang="en-US" smtClean="0">
                <a:cs typeface="Times New Roman" pitchFamily="18" charset="0"/>
              </a:rPr>
              <a:t>Data points in separate clusters are less similar to one another.</a:t>
            </a:r>
          </a:p>
          <a:p>
            <a:pPr eaLnBrk="1" hangingPunct="1">
              <a:lnSpc>
                <a:spcPct val="90000"/>
              </a:lnSpc>
            </a:pPr>
            <a:r>
              <a:rPr lang="en-US" smtClean="0">
                <a:cs typeface="Times New Roman" pitchFamily="18" charset="0"/>
              </a:rPr>
              <a:t>Similarity Measures:</a:t>
            </a:r>
          </a:p>
          <a:p>
            <a:pPr lvl="1" eaLnBrk="1" hangingPunct="1">
              <a:lnSpc>
                <a:spcPct val="90000"/>
              </a:lnSpc>
            </a:pPr>
            <a:r>
              <a:rPr lang="en-US" smtClean="0">
                <a:cs typeface="Times New Roman" pitchFamily="18" charset="0"/>
              </a:rPr>
              <a:t>Euclidean Distance if attributes are continuous.</a:t>
            </a:r>
          </a:p>
          <a:p>
            <a:pPr lvl="1" eaLnBrk="1" hangingPunct="1">
              <a:lnSpc>
                <a:spcPct val="90000"/>
              </a:lnSpc>
            </a:pPr>
            <a:r>
              <a:rPr lang="en-US" smtClean="0">
                <a:cs typeface="Times New Roman" pitchFamily="18" charset="0"/>
              </a:rPr>
              <a:t>Other Problem-specific Measures.</a:t>
            </a:r>
          </a:p>
        </p:txBody>
      </p:sp>
      <p:sp>
        <p:nvSpPr>
          <p:cNvPr id="37892" name="Footer Placeholder 4"/>
          <p:cNvSpPr>
            <a:spLocks noGrp="1"/>
          </p:cNvSpPr>
          <p:nvPr>
            <p:ph type="ftr" sz="quarter" idx="12"/>
          </p:nvPr>
        </p:nvSpPr>
        <p:spPr bwMode="auto">
          <a:xfrm>
            <a:off x="5016500" y="6453188"/>
            <a:ext cx="5334000" cy="228600"/>
          </a:xfrm>
          <a:noFill/>
          <a:ln>
            <a:miter lim="800000"/>
            <a:headEnd/>
            <a:tailEnd/>
          </a:ln>
        </p:spPr>
        <p:txBody>
          <a:bodyPr vert="horz" wrap="square" lIns="91440" tIns="45720" rIns="91440" bIns="45720" numCol="1" rtlCol="0" anchor="ctr" compatLnSpc="1">
            <a:prstTxWarp prst="textNoShape">
              <a:avLst/>
            </a:prstTxWarp>
          </a:bodyPr>
          <a:lstStyle/>
          <a:p>
            <a:r>
              <a:rPr lang="en-US" sz="1600">
                <a:cs typeface="Arial" pitchFamily="34" charset="0"/>
              </a:rPr>
              <a:t>Taken from: Oren Tsur, Data Mining, spring  2010</a:t>
            </a:r>
          </a:p>
        </p:txBody>
      </p:sp>
    </p:spTree>
    <p:extLst>
      <p:ext uri="{BB962C8B-B14F-4D97-AF65-F5344CB8AC3E}">
        <p14:creationId xmlns:p14="http://schemas.microsoft.com/office/powerpoint/2010/main" val="11453542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38200" y="365126"/>
            <a:ext cx="10515600" cy="854076"/>
          </a:xfrm>
        </p:spPr>
        <p:txBody>
          <a:bodyPr/>
          <a:lstStyle/>
          <a:p>
            <a:pPr>
              <a:defRPr/>
            </a:pPr>
            <a:r>
              <a:rPr lang="en-US" dirty="0">
                <a:solidFill>
                  <a:schemeClr val="tx1"/>
                </a:solidFill>
              </a:rPr>
              <a:t>Illustrating Clustering</a:t>
            </a:r>
          </a:p>
        </p:txBody>
      </p:sp>
      <p:sp>
        <p:nvSpPr>
          <p:cNvPr id="38915" name="Text Box 3"/>
          <p:cNvSpPr txBox="1">
            <a:spLocks noChangeArrowheads="1"/>
          </p:cNvSpPr>
          <p:nvPr/>
        </p:nvSpPr>
        <p:spPr bwMode="auto">
          <a:xfrm>
            <a:off x="1847850" y="1484314"/>
            <a:ext cx="6053138" cy="396875"/>
          </a:xfrm>
          <a:prstGeom prst="rect">
            <a:avLst/>
          </a:prstGeom>
          <a:noFill/>
          <a:ln w="9525">
            <a:noFill/>
            <a:miter lim="800000"/>
            <a:headEnd/>
            <a:tailEnd/>
          </a:ln>
        </p:spPr>
        <p:txBody>
          <a:bodyPr wrap="none">
            <a:spAutoFit/>
          </a:bodyPr>
          <a:lstStyle/>
          <a:p>
            <a:pPr marL="168275" indent="-168275" eaLnBrk="0" hangingPunct="0">
              <a:spcBef>
                <a:spcPct val="20000"/>
              </a:spcBef>
              <a:buClr>
                <a:schemeClr val="accent2"/>
              </a:buClr>
              <a:buFont typeface="Monotype Sorts"/>
              <a:buChar char="x"/>
            </a:pPr>
            <a:r>
              <a:rPr kumimoji="1" lang="en-US" sz="2000">
                <a:solidFill>
                  <a:srgbClr val="FFFF66"/>
                </a:solidFill>
                <a:latin typeface="Tahoma" pitchFamily="34" charset="0"/>
              </a:rPr>
              <a:t>Euclidean Distance Based Clustering in 3-D space.</a:t>
            </a:r>
          </a:p>
        </p:txBody>
      </p:sp>
      <p:sp>
        <p:nvSpPr>
          <p:cNvPr id="57348" name="Text Box 4"/>
          <p:cNvSpPr txBox="1">
            <a:spLocks noChangeArrowheads="1"/>
          </p:cNvSpPr>
          <p:nvPr/>
        </p:nvSpPr>
        <p:spPr bwMode="auto">
          <a:xfrm>
            <a:off x="2753654" y="1981201"/>
            <a:ext cx="2893742" cy="830997"/>
          </a:xfrm>
          <a:prstGeom prst="rect">
            <a:avLst/>
          </a:prstGeom>
          <a:solidFill>
            <a:srgbClr val="00FFCC"/>
          </a:solidFill>
          <a:ln w="9525">
            <a:noFill/>
            <a:miter lim="800000"/>
            <a:headEnd/>
            <a:tailEnd/>
          </a:ln>
          <a:effectLst>
            <a:outerShdw dist="107763" dir="2700000" algn="ctr" rotWithShape="0">
              <a:schemeClr val="bg2"/>
            </a:outerShdw>
          </a:effectLst>
        </p:spPr>
        <p:txBody>
          <a:bodyPr wrap="none">
            <a:spAutoFit/>
          </a:bodyPr>
          <a:lstStyle/>
          <a:p>
            <a:pPr algn="ctr" rtl="1" eaLnBrk="0" hangingPunct="0">
              <a:defRPr/>
            </a:pPr>
            <a:r>
              <a:rPr lang="en-US" sz="2400" dirty="0" err="1">
                <a:cs typeface="Arial" charset="0"/>
              </a:rPr>
              <a:t>Intracluster</a:t>
            </a:r>
            <a:r>
              <a:rPr lang="en-US" sz="2400" dirty="0">
                <a:cs typeface="Arial" charset="0"/>
              </a:rPr>
              <a:t> distances</a:t>
            </a:r>
          </a:p>
          <a:p>
            <a:pPr algn="ctr" rtl="1" eaLnBrk="0" hangingPunct="0">
              <a:defRPr/>
            </a:pPr>
            <a:r>
              <a:rPr lang="en-US" sz="2400" dirty="0">
                <a:cs typeface="Arial" charset="0"/>
              </a:rPr>
              <a:t>are minimized</a:t>
            </a:r>
          </a:p>
        </p:txBody>
      </p:sp>
      <p:sp>
        <p:nvSpPr>
          <p:cNvPr id="57349" name="Text Box 5"/>
          <p:cNvSpPr txBox="1">
            <a:spLocks noChangeArrowheads="1"/>
          </p:cNvSpPr>
          <p:nvPr/>
        </p:nvSpPr>
        <p:spPr bwMode="auto">
          <a:xfrm>
            <a:off x="6638253" y="1981201"/>
            <a:ext cx="2896947" cy="830997"/>
          </a:xfrm>
          <a:prstGeom prst="rect">
            <a:avLst/>
          </a:prstGeom>
          <a:solidFill>
            <a:srgbClr val="00FFCC"/>
          </a:solidFill>
          <a:ln w="9525">
            <a:noFill/>
            <a:miter lim="800000"/>
            <a:headEnd/>
            <a:tailEnd/>
          </a:ln>
          <a:effectLst>
            <a:outerShdw dist="107763" dir="2700000" algn="ctr" rotWithShape="0">
              <a:schemeClr val="bg2"/>
            </a:outerShdw>
          </a:effectLst>
        </p:spPr>
        <p:txBody>
          <a:bodyPr wrap="none">
            <a:spAutoFit/>
          </a:bodyPr>
          <a:lstStyle/>
          <a:p>
            <a:pPr algn="ctr" rtl="1" eaLnBrk="0" hangingPunct="0">
              <a:defRPr/>
            </a:pPr>
            <a:r>
              <a:rPr lang="en-US" sz="2400">
                <a:cs typeface="Arial" charset="0"/>
              </a:rPr>
              <a:t>Intercluster distances</a:t>
            </a:r>
          </a:p>
          <a:p>
            <a:pPr algn="ctr" rtl="1" eaLnBrk="0" hangingPunct="0">
              <a:defRPr/>
            </a:pPr>
            <a:r>
              <a:rPr lang="en-US" sz="2400">
                <a:cs typeface="Arial" charset="0"/>
              </a:rPr>
              <a:t>are maximized</a:t>
            </a:r>
          </a:p>
        </p:txBody>
      </p:sp>
      <p:grpSp>
        <p:nvGrpSpPr>
          <p:cNvPr id="38918" name="Group 6"/>
          <p:cNvGrpSpPr>
            <a:grpSpLocks/>
          </p:cNvGrpSpPr>
          <p:nvPr/>
        </p:nvGrpSpPr>
        <p:grpSpPr bwMode="auto">
          <a:xfrm>
            <a:off x="4800600" y="3200401"/>
            <a:ext cx="3048000" cy="2678113"/>
            <a:chOff x="2160" y="2544"/>
            <a:chExt cx="1920" cy="1687"/>
          </a:xfrm>
        </p:grpSpPr>
        <p:sp>
          <p:nvSpPr>
            <p:cNvPr id="38920" name="Line 7"/>
            <p:cNvSpPr>
              <a:spLocks noChangeShapeType="1"/>
            </p:cNvSpPr>
            <p:nvPr/>
          </p:nvSpPr>
          <p:spPr bwMode="auto">
            <a:xfrm>
              <a:off x="2736" y="2544"/>
              <a:ext cx="0" cy="1152"/>
            </a:xfrm>
            <a:prstGeom prst="line">
              <a:avLst/>
            </a:prstGeom>
            <a:noFill/>
            <a:ln w="9525">
              <a:solidFill>
                <a:schemeClr val="bg1"/>
              </a:solidFill>
              <a:round/>
              <a:headEnd/>
              <a:tailEnd/>
            </a:ln>
          </p:spPr>
          <p:txBody>
            <a:bodyPr wrap="none" anchor="ctr"/>
            <a:lstStyle/>
            <a:p>
              <a:endParaRPr lang="he-IL"/>
            </a:p>
          </p:txBody>
        </p:sp>
        <p:sp>
          <p:nvSpPr>
            <p:cNvPr id="38921" name="Line 8"/>
            <p:cNvSpPr>
              <a:spLocks noChangeShapeType="1"/>
            </p:cNvSpPr>
            <p:nvPr/>
          </p:nvSpPr>
          <p:spPr bwMode="auto">
            <a:xfrm>
              <a:off x="2736" y="3696"/>
              <a:ext cx="1344" cy="0"/>
            </a:xfrm>
            <a:prstGeom prst="line">
              <a:avLst/>
            </a:prstGeom>
            <a:noFill/>
            <a:ln w="9525">
              <a:solidFill>
                <a:schemeClr val="bg1"/>
              </a:solidFill>
              <a:round/>
              <a:headEnd/>
              <a:tailEnd/>
            </a:ln>
          </p:spPr>
          <p:txBody>
            <a:bodyPr wrap="none" anchor="ctr"/>
            <a:lstStyle/>
            <a:p>
              <a:endParaRPr lang="he-IL"/>
            </a:p>
          </p:txBody>
        </p:sp>
        <p:sp>
          <p:nvSpPr>
            <p:cNvPr id="38922"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bg1"/>
              </a:solidFill>
              <a:round/>
              <a:headEnd type="none" w="med" len="med"/>
              <a:tailEnd type="none" w="med" len="med"/>
            </a:ln>
          </p:spPr>
          <p:txBody>
            <a:bodyPr wrap="none" anchor="ctr"/>
            <a:lstStyle/>
            <a:p>
              <a:endParaRPr lang="he-IL"/>
            </a:p>
          </p:txBody>
        </p:sp>
        <p:sp>
          <p:nvSpPr>
            <p:cNvPr id="38923"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24"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25"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26"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27"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28"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29"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30"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31"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32"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3"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4"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5"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6"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7"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8"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9"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sp>
          <p:nvSpPr>
            <p:cNvPr id="38940"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sp>
          <p:nvSpPr>
            <p:cNvPr id="38941"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sp>
          <p:nvSpPr>
            <p:cNvPr id="38942"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sp>
          <p:nvSpPr>
            <p:cNvPr id="38943"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sp>
          <p:nvSpPr>
            <p:cNvPr id="38944"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sp>
          <p:nvSpPr>
            <p:cNvPr id="38945"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grpSp>
      <p:sp>
        <p:nvSpPr>
          <p:cNvPr id="38919" name="Footer Placeholder 4"/>
          <p:cNvSpPr>
            <a:spLocks noGrp="1"/>
          </p:cNvSpPr>
          <p:nvPr>
            <p:ph type="ftr" sz="quarter" idx="12"/>
          </p:nvPr>
        </p:nvSpPr>
        <p:spPr bwMode="auto">
          <a:xfrm>
            <a:off x="5016500" y="6453188"/>
            <a:ext cx="5334000" cy="228600"/>
          </a:xfrm>
          <a:noFill/>
          <a:ln>
            <a:miter lim="800000"/>
            <a:headEnd/>
            <a:tailEnd/>
          </a:ln>
        </p:spPr>
        <p:txBody>
          <a:bodyPr vert="horz" wrap="square" lIns="91440" tIns="45720" rIns="91440" bIns="45720" numCol="1" rtlCol="0" anchor="ctr" compatLnSpc="1">
            <a:prstTxWarp prst="textNoShape">
              <a:avLst/>
            </a:prstTxWarp>
          </a:bodyPr>
          <a:lstStyle/>
          <a:p>
            <a:r>
              <a:rPr lang="en-US" sz="1600">
                <a:cs typeface="Arial" pitchFamily="34" charset="0"/>
              </a:rPr>
              <a:t>Taken from: Oren Tsur, Data Mining, spring  2010</a:t>
            </a:r>
          </a:p>
        </p:txBody>
      </p:sp>
    </p:spTree>
    <p:extLst>
      <p:ext uri="{BB962C8B-B14F-4D97-AF65-F5344CB8AC3E}">
        <p14:creationId xmlns:p14="http://schemas.microsoft.com/office/powerpoint/2010/main" val="15365467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a:t>Clustering: Application 1</a:t>
            </a:r>
          </a:p>
        </p:txBody>
      </p:sp>
      <p:sp>
        <p:nvSpPr>
          <p:cNvPr id="59395" name="Rectangle 3"/>
          <p:cNvSpPr>
            <a:spLocks noGrp="1" noChangeArrowheads="1"/>
          </p:cNvSpPr>
          <p:nvPr>
            <p:ph type="body" idx="1"/>
          </p:nvPr>
        </p:nvSpPr>
        <p:spPr>
          <a:xfrm>
            <a:off x="372141" y="1690688"/>
            <a:ext cx="10905460" cy="4383050"/>
          </a:xfrm>
        </p:spPr>
        <p:txBody>
          <a:bodyPr>
            <a:normAutofit/>
          </a:bodyPr>
          <a:lstStyle/>
          <a:p>
            <a:pPr marL="274320" indent="-274320" algn="l" rtl="0">
              <a:buFont typeface="Wingdings"/>
              <a:buChar char=""/>
              <a:defRPr/>
            </a:pPr>
            <a:r>
              <a:rPr lang="en-US" dirty="0"/>
              <a:t>Market Segmentation:</a:t>
            </a:r>
          </a:p>
          <a:p>
            <a:pPr marL="640080" lvl="1" indent="-274320" algn="l" rtl="0">
              <a:buFont typeface="Wingdings 2"/>
              <a:buChar char=""/>
              <a:defRPr/>
            </a:pPr>
            <a:r>
              <a:rPr lang="en-US" dirty="0"/>
              <a:t>Goal: subdivide a market into distinct subsets of customers where any subset may conceivably be selected as a market target to be reached with a distinct marketing mix.</a:t>
            </a:r>
          </a:p>
          <a:p>
            <a:pPr marL="640080" lvl="1" indent="-274320" algn="l" rtl="0">
              <a:buFont typeface="Wingdings 2"/>
              <a:buChar char=""/>
              <a:defRPr/>
            </a:pPr>
            <a:r>
              <a:rPr lang="en-US" dirty="0"/>
              <a:t>Approach: </a:t>
            </a:r>
          </a:p>
          <a:p>
            <a:pPr lvl="2" indent="-182880" algn="l" rtl="0">
              <a:buClr>
                <a:schemeClr val="accent1">
                  <a:shade val="75000"/>
                </a:schemeClr>
              </a:buClr>
              <a:buFont typeface="Wingdings"/>
              <a:buChar char=""/>
              <a:defRPr/>
            </a:pPr>
            <a:r>
              <a:rPr lang="en-US" dirty="0"/>
              <a:t>Collect different attributes of customers based on their geographical and lifestyle related information.</a:t>
            </a:r>
          </a:p>
          <a:p>
            <a:pPr lvl="2" indent="-182880" algn="l" rtl="0">
              <a:buClr>
                <a:schemeClr val="accent1">
                  <a:shade val="75000"/>
                </a:schemeClr>
              </a:buClr>
              <a:buFont typeface="Wingdings"/>
              <a:buChar char=""/>
              <a:defRPr/>
            </a:pPr>
            <a:r>
              <a:rPr lang="en-US" dirty="0"/>
              <a:t>Find clusters of similar customers.</a:t>
            </a:r>
          </a:p>
          <a:p>
            <a:pPr lvl="2" indent="-182880" algn="l" rtl="0">
              <a:buClr>
                <a:schemeClr val="accent1">
                  <a:shade val="75000"/>
                </a:schemeClr>
              </a:buClr>
              <a:buFont typeface="Wingdings"/>
              <a:buChar char=""/>
              <a:defRPr/>
            </a:pPr>
            <a:r>
              <a:rPr lang="en-US" dirty="0"/>
              <a:t>Measure the clustering quality by observing buying patterns of customers in same cluster vs. those from different clusters. </a:t>
            </a:r>
          </a:p>
        </p:txBody>
      </p:sp>
      <p:sp>
        <p:nvSpPr>
          <p:cNvPr id="39940" name="Footer Placeholder 4"/>
          <p:cNvSpPr>
            <a:spLocks noGrp="1"/>
          </p:cNvSpPr>
          <p:nvPr>
            <p:ph type="ftr" sz="quarter" idx="12"/>
          </p:nvPr>
        </p:nvSpPr>
        <p:spPr bwMode="auto">
          <a:xfrm>
            <a:off x="5016500" y="6453188"/>
            <a:ext cx="5334000" cy="228600"/>
          </a:xfrm>
          <a:noFill/>
          <a:ln>
            <a:miter lim="800000"/>
            <a:headEnd/>
            <a:tailEnd/>
          </a:ln>
        </p:spPr>
        <p:txBody>
          <a:bodyPr vert="horz" wrap="square" lIns="91440" tIns="45720" rIns="91440" bIns="45720" numCol="1" rtlCol="0" anchor="ctr" compatLnSpc="1">
            <a:prstTxWarp prst="textNoShape">
              <a:avLst/>
            </a:prstTxWarp>
          </a:bodyPr>
          <a:lstStyle/>
          <a:p>
            <a:r>
              <a:rPr lang="en-US" sz="1600">
                <a:cs typeface="Arial" pitchFamily="34" charset="0"/>
              </a:rPr>
              <a:t>Taken from: Oren Tsur, Data Mining, spring  2010</a:t>
            </a:r>
          </a:p>
        </p:txBody>
      </p:sp>
    </p:spTree>
    <p:extLst>
      <p:ext uri="{BB962C8B-B14F-4D97-AF65-F5344CB8AC3E}">
        <p14:creationId xmlns:p14="http://schemas.microsoft.com/office/powerpoint/2010/main" val="6106854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a:t>Clustering: Application 2</a:t>
            </a:r>
          </a:p>
        </p:txBody>
      </p:sp>
      <p:sp>
        <p:nvSpPr>
          <p:cNvPr id="40963" name="Rectangle 3"/>
          <p:cNvSpPr>
            <a:spLocks noGrp="1" noChangeArrowheads="1"/>
          </p:cNvSpPr>
          <p:nvPr>
            <p:ph type="body" idx="1"/>
          </p:nvPr>
        </p:nvSpPr>
        <p:spPr>
          <a:xfrm>
            <a:off x="744279" y="1600201"/>
            <a:ext cx="11132288" cy="4873625"/>
          </a:xfrm>
        </p:spPr>
        <p:txBody>
          <a:bodyPr/>
          <a:lstStyle/>
          <a:p>
            <a:pPr algn="l" rtl="0" eaLnBrk="1" hangingPunct="1"/>
            <a:r>
              <a:rPr lang="en-US" dirty="0" smtClean="0">
                <a:cs typeface="Times New Roman" pitchFamily="18" charset="0"/>
              </a:rPr>
              <a:t>Document Clustering:</a:t>
            </a:r>
          </a:p>
          <a:p>
            <a:pPr lvl="1" algn="l" rtl="0" eaLnBrk="1" hangingPunct="1"/>
            <a:r>
              <a:rPr lang="en-US" dirty="0" smtClean="0">
                <a:cs typeface="Times New Roman" pitchFamily="18" charset="0"/>
              </a:rPr>
              <a:t>Goal: To find groups of documents that are similar to each other based on the important terms appearing in them.</a:t>
            </a:r>
          </a:p>
          <a:p>
            <a:pPr lvl="1" algn="l" rtl="0" eaLnBrk="1" hangingPunct="1"/>
            <a:r>
              <a:rPr lang="en-US" dirty="0" smtClean="0">
                <a:cs typeface="Times New Roman" pitchFamily="18" charset="0"/>
              </a:rPr>
              <a:t>Approach: To identify frequently occurring terms in each document. Form a similarity measure based on the frequencies of different terms. Use it to cluster.</a:t>
            </a:r>
          </a:p>
          <a:p>
            <a:pPr lvl="1" algn="l" rtl="0" eaLnBrk="1" hangingPunct="1"/>
            <a:r>
              <a:rPr lang="en-US" dirty="0" smtClean="0">
                <a:cs typeface="Times New Roman" pitchFamily="18" charset="0"/>
              </a:rPr>
              <a:t>Gain: Information Retrieval can utilize the clusters to relate a new document or search term to clustered documents.</a:t>
            </a:r>
            <a:endParaRPr lang="en-US" sz="3200" dirty="0">
              <a:cs typeface="Times New Roman" pitchFamily="18" charset="0"/>
            </a:endParaRPr>
          </a:p>
        </p:txBody>
      </p:sp>
      <p:sp>
        <p:nvSpPr>
          <p:cNvPr id="40964" name="Footer Placeholder 4"/>
          <p:cNvSpPr>
            <a:spLocks noGrp="1"/>
          </p:cNvSpPr>
          <p:nvPr>
            <p:ph type="ftr" sz="quarter" idx="12"/>
          </p:nvPr>
        </p:nvSpPr>
        <p:spPr bwMode="auto">
          <a:xfrm>
            <a:off x="5016500" y="6453188"/>
            <a:ext cx="5334000" cy="228600"/>
          </a:xfrm>
          <a:noFill/>
          <a:ln>
            <a:miter lim="800000"/>
            <a:headEnd/>
            <a:tailEnd/>
          </a:ln>
        </p:spPr>
        <p:txBody>
          <a:bodyPr vert="horz" wrap="square" lIns="91440" tIns="45720" rIns="91440" bIns="45720" numCol="1" rtlCol="0" anchor="ctr" compatLnSpc="1">
            <a:prstTxWarp prst="textNoShape">
              <a:avLst/>
            </a:prstTxWarp>
          </a:bodyPr>
          <a:lstStyle/>
          <a:p>
            <a:r>
              <a:rPr lang="en-US" sz="1600">
                <a:cs typeface="Arial" pitchFamily="34" charset="0"/>
              </a:rPr>
              <a:t>Taken from: Oren Tsur, Data Mining, spring  2010</a:t>
            </a:r>
          </a:p>
        </p:txBody>
      </p:sp>
    </p:spTree>
    <p:extLst>
      <p:ext uri="{BB962C8B-B14F-4D97-AF65-F5344CB8AC3E}">
        <p14:creationId xmlns:p14="http://schemas.microsoft.com/office/powerpoint/2010/main" val="34985278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12824" y="76200"/>
            <a:ext cx="9637676" cy="1143000"/>
          </a:xfrm>
        </p:spPr>
        <p:txBody>
          <a:bodyPr>
            <a:normAutofit/>
          </a:bodyPr>
          <a:lstStyle/>
          <a:p>
            <a:pPr>
              <a:defRPr/>
            </a:pPr>
            <a:r>
              <a:rPr lang="en-US" dirty="0"/>
              <a:t>Illustrating Document Clustering</a:t>
            </a:r>
          </a:p>
        </p:txBody>
      </p:sp>
      <p:sp>
        <p:nvSpPr>
          <p:cNvPr id="63491" name="Rectangle 3"/>
          <p:cNvSpPr>
            <a:spLocks noGrp="1" noChangeArrowheads="1"/>
          </p:cNvSpPr>
          <p:nvPr>
            <p:ph type="body" idx="1"/>
          </p:nvPr>
        </p:nvSpPr>
        <p:spPr>
          <a:xfrm>
            <a:off x="1905000" y="1219200"/>
            <a:ext cx="9673856" cy="1295400"/>
          </a:xfrm>
        </p:spPr>
        <p:txBody>
          <a:bodyPr>
            <a:normAutofit lnSpcReduction="10000"/>
          </a:bodyPr>
          <a:lstStyle/>
          <a:p>
            <a:pPr marL="274320" indent="-274320" algn="l" rtl="0">
              <a:buFont typeface="Wingdings"/>
              <a:buChar char=""/>
              <a:defRPr/>
            </a:pPr>
            <a:r>
              <a:rPr lang="en-US" dirty="0"/>
              <a:t>Clustering Points: 3204 Articles of Los Angeles Times.</a:t>
            </a:r>
          </a:p>
          <a:p>
            <a:pPr marL="274320" indent="-274320" algn="l" rtl="0">
              <a:buFont typeface="Wingdings"/>
              <a:buChar char=""/>
              <a:defRPr/>
            </a:pPr>
            <a:r>
              <a:rPr lang="en-US" dirty="0"/>
              <a:t>Similarity Measure: How many words are common in these documents (after some word filtering).</a:t>
            </a:r>
          </a:p>
        </p:txBody>
      </p:sp>
      <p:graphicFrame>
        <p:nvGraphicFramePr>
          <p:cNvPr id="2050" name="Object 2"/>
          <p:cNvGraphicFramePr>
            <a:graphicFrameLocks noChangeAspect="1"/>
          </p:cNvGraphicFramePr>
          <p:nvPr/>
        </p:nvGraphicFramePr>
        <p:xfrm>
          <a:off x="3648076" y="2924176"/>
          <a:ext cx="4424363" cy="3675063"/>
        </p:xfrm>
        <a:graphic>
          <a:graphicData uri="http://schemas.openxmlformats.org/presentationml/2006/ole">
            <mc:AlternateContent xmlns:mc="http://schemas.openxmlformats.org/markup-compatibility/2006">
              <mc:Choice xmlns:v="urn:schemas-microsoft-com:vml" Requires="v">
                <p:oleObj spid="_x0000_s417801" name="Document" r:id="rId4" imgW="6108120" imgH="5064120" progId="Word.Document.8">
                  <p:embed/>
                </p:oleObj>
              </mc:Choice>
              <mc:Fallback>
                <p:oleObj name="Document" r:id="rId4" imgW="6108120" imgH="506412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76" y="2924176"/>
                        <a:ext cx="4424363" cy="367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Footer Placeholder 4"/>
          <p:cNvSpPr>
            <a:spLocks noGrp="1"/>
          </p:cNvSpPr>
          <p:nvPr>
            <p:ph type="ftr" sz="quarter" idx="12"/>
          </p:nvPr>
        </p:nvSpPr>
        <p:spPr bwMode="auto">
          <a:xfrm>
            <a:off x="5016500" y="6453188"/>
            <a:ext cx="5334000" cy="228600"/>
          </a:xfrm>
          <a:noFill/>
          <a:ln>
            <a:miter lim="800000"/>
            <a:headEnd/>
            <a:tailEnd/>
          </a:ln>
        </p:spPr>
        <p:txBody>
          <a:bodyPr vert="horz" wrap="square" lIns="91440" tIns="45720" rIns="91440" bIns="45720" numCol="1" rtlCol="0" anchor="ctr" compatLnSpc="1">
            <a:prstTxWarp prst="textNoShape">
              <a:avLst/>
            </a:prstTxWarp>
          </a:bodyPr>
          <a:lstStyle/>
          <a:p>
            <a:r>
              <a:rPr lang="en-US" sz="1600">
                <a:cs typeface="Arial" pitchFamily="34" charset="0"/>
              </a:rPr>
              <a:t>Taken from: Oren Tsur, Data Mining, spring  2010</a:t>
            </a:r>
          </a:p>
        </p:txBody>
      </p:sp>
    </p:spTree>
    <p:extLst>
      <p:ext uri="{BB962C8B-B14F-4D97-AF65-F5344CB8AC3E}">
        <p14:creationId xmlns:p14="http://schemas.microsoft.com/office/powerpoint/2010/main" val="31466527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208214" y="188914"/>
            <a:ext cx="7724775" cy="979487"/>
          </a:xfrm>
        </p:spPr>
        <p:txBody>
          <a:bodyPr>
            <a:normAutofit fontScale="90000"/>
          </a:bodyPr>
          <a:lstStyle/>
          <a:p>
            <a:pPr>
              <a:defRPr/>
            </a:pPr>
            <a:r>
              <a:rPr lang="en-US" dirty="0"/>
              <a:t>Clustering of S&amp;P 500 Stock Data</a:t>
            </a:r>
          </a:p>
        </p:txBody>
      </p:sp>
      <p:graphicFrame>
        <p:nvGraphicFramePr>
          <p:cNvPr id="3074" name="Object 2"/>
          <p:cNvGraphicFramePr>
            <a:graphicFrameLocks noChangeAspect="1"/>
          </p:cNvGraphicFramePr>
          <p:nvPr/>
        </p:nvGraphicFramePr>
        <p:xfrm>
          <a:off x="2782889" y="3213101"/>
          <a:ext cx="5895975" cy="5942013"/>
        </p:xfrm>
        <a:graphic>
          <a:graphicData uri="http://schemas.openxmlformats.org/presentationml/2006/ole">
            <mc:AlternateContent xmlns:mc="http://schemas.openxmlformats.org/markup-compatibility/2006">
              <mc:Choice xmlns:v="urn:schemas-microsoft-com:vml" Requires="v">
                <p:oleObj spid="_x0000_s418825" name="Document" r:id="rId4" imgW="5632920" imgH="5680080" progId="Word.Document.8">
                  <p:embed/>
                </p:oleObj>
              </mc:Choice>
              <mc:Fallback>
                <p:oleObj name="Document" r:id="rId4" imgW="5632920" imgH="5680080" progId="Word.Document.8">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889" y="3213101"/>
                        <a:ext cx="5895975" cy="594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Text Box 4"/>
          <p:cNvSpPr txBox="1">
            <a:spLocks noChangeArrowheads="1"/>
          </p:cNvSpPr>
          <p:nvPr/>
        </p:nvSpPr>
        <p:spPr bwMode="auto">
          <a:xfrm>
            <a:off x="733647" y="1484314"/>
            <a:ext cx="10983432" cy="1616075"/>
          </a:xfrm>
          <a:prstGeom prst="rect">
            <a:avLst/>
          </a:prstGeom>
          <a:noFill/>
          <a:ln w="9525">
            <a:noFill/>
            <a:miter lim="800000"/>
            <a:headEnd/>
            <a:tailEnd/>
          </a:ln>
        </p:spPr>
        <p:txBody>
          <a:bodyPr wrap="square">
            <a:spAutoFit/>
          </a:bodyPr>
          <a:lstStyle/>
          <a:p>
            <a:pPr marL="346075" indent="-346075" algn="l" rtl="0" eaLnBrk="0" hangingPunct="0">
              <a:buClr>
                <a:schemeClr val="accent2"/>
              </a:buClr>
              <a:buFont typeface="Monotype Sorts"/>
              <a:buChar char="z"/>
            </a:pPr>
            <a:r>
              <a:rPr lang="en-US" sz="2000" dirty="0">
                <a:latin typeface="Tahoma" pitchFamily="34" charset="0"/>
              </a:rPr>
              <a:t>Observe Stock Movements every day. </a:t>
            </a:r>
          </a:p>
          <a:p>
            <a:pPr marL="346075" indent="-346075" algn="l" rtl="0" eaLnBrk="0" hangingPunct="0">
              <a:buClr>
                <a:schemeClr val="accent2"/>
              </a:buClr>
              <a:buFont typeface="Monotype Sorts"/>
              <a:buChar char="z"/>
            </a:pPr>
            <a:r>
              <a:rPr lang="en-US" sz="2000" dirty="0">
                <a:latin typeface="Tahoma" pitchFamily="34" charset="0"/>
              </a:rPr>
              <a:t>Clustering points: Stock-{UP/DOWN}</a:t>
            </a:r>
          </a:p>
          <a:p>
            <a:pPr marL="346075" indent="-346075" algn="l" rtl="0" eaLnBrk="0" hangingPunct="0">
              <a:buClr>
                <a:schemeClr val="accent2"/>
              </a:buClr>
              <a:buFont typeface="Monotype Sorts"/>
              <a:buChar char="z"/>
            </a:pPr>
            <a:r>
              <a:rPr lang="en-US" sz="2000" dirty="0">
                <a:latin typeface="Tahoma" pitchFamily="34" charset="0"/>
              </a:rPr>
              <a:t>Similarity Measure: Two points are more similar if the events described by them frequently happen together on the same day. </a:t>
            </a:r>
          </a:p>
          <a:p>
            <a:pPr marL="742950" lvl="1" indent="-233363" algn="l" rtl="0" eaLnBrk="0" hangingPunct="0">
              <a:buClr>
                <a:schemeClr val="accent2"/>
              </a:buClr>
              <a:buFont typeface="Monotype Sorts"/>
              <a:buChar char="z"/>
            </a:pPr>
            <a:r>
              <a:rPr lang="en-US" dirty="0">
                <a:latin typeface="Tahoma" pitchFamily="34" charset="0"/>
              </a:rPr>
              <a:t>We used association rules to quantify a similarity measure.</a:t>
            </a:r>
            <a:r>
              <a:rPr lang="en-US" sz="2000" dirty="0"/>
              <a:t> </a:t>
            </a:r>
          </a:p>
        </p:txBody>
      </p:sp>
      <p:sp>
        <p:nvSpPr>
          <p:cNvPr id="3077" name="Footer Placeholder 4"/>
          <p:cNvSpPr>
            <a:spLocks noGrp="1"/>
          </p:cNvSpPr>
          <p:nvPr>
            <p:ph type="ftr" sz="quarter" idx="12"/>
          </p:nvPr>
        </p:nvSpPr>
        <p:spPr bwMode="auto">
          <a:xfrm>
            <a:off x="5016500" y="6453188"/>
            <a:ext cx="5334000" cy="228600"/>
          </a:xfrm>
          <a:noFill/>
          <a:ln>
            <a:miter lim="800000"/>
            <a:headEnd/>
            <a:tailEnd/>
          </a:ln>
        </p:spPr>
        <p:txBody>
          <a:bodyPr vert="horz" wrap="square" lIns="91440" tIns="45720" rIns="91440" bIns="45720" numCol="1" rtlCol="0" anchor="ctr" compatLnSpc="1">
            <a:prstTxWarp prst="textNoShape">
              <a:avLst/>
            </a:prstTxWarp>
          </a:bodyPr>
          <a:lstStyle/>
          <a:p>
            <a:r>
              <a:rPr lang="en-US" sz="1600">
                <a:cs typeface="Arial" pitchFamily="34" charset="0"/>
              </a:rPr>
              <a:t>Taken from: Oren Tsur, Data Mining, spring  2010</a:t>
            </a:r>
          </a:p>
        </p:txBody>
      </p:sp>
    </p:spTree>
    <p:extLst>
      <p:ext uri="{BB962C8B-B14F-4D97-AF65-F5344CB8AC3E}">
        <p14:creationId xmlns:p14="http://schemas.microsoft.com/office/powerpoint/2010/main" val="33673174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pPr>
              <a:defRPr/>
            </a:pPr>
            <a:r>
              <a:rPr lang="en-US"/>
              <a:t>Association Rule Discovery: Definition</a:t>
            </a:r>
          </a:p>
        </p:txBody>
      </p:sp>
      <p:sp>
        <p:nvSpPr>
          <p:cNvPr id="4100" name="Rectangle 3"/>
          <p:cNvSpPr>
            <a:spLocks noGrp="1" noChangeArrowheads="1"/>
          </p:cNvSpPr>
          <p:nvPr>
            <p:ph type="body" idx="1"/>
          </p:nvPr>
        </p:nvSpPr>
        <p:spPr>
          <a:xfrm>
            <a:off x="606056" y="1600201"/>
            <a:ext cx="11015330" cy="4873625"/>
          </a:xfrm>
        </p:spPr>
        <p:txBody>
          <a:bodyPr/>
          <a:lstStyle/>
          <a:p>
            <a:pPr algn="l" rtl="0" eaLnBrk="1" hangingPunct="1"/>
            <a:r>
              <a:rPr lang="en-US" dirty="0">
                <a:cs typeface="Times New Roman" pitchFamily="18" charset="0"/>
              </a:rPr>
              <a:t>Given a set of records each of which contain some number of items from a given collection;</a:t>
            </a:r>
          </a:p>
          <a:p>
            <a:pPr lvl="1" algn="l" rtl="0" eaLnBrk="1" hangingPunct="1"/>
            <a:r>
              <a:rPr lang="en-US" dirty="0">
                <a:cs typeface="Times New Roman" pitchFamily="18" charset="0"/>
              </a:rPr>
              <a:t>Produce dependency rules which will predict occurrence of an item based on occurrences of other items.</a:t>
            </a:r>
            <a:endParaRPr lang="en-US" dirty="0" smtClean="0">
              <a:cs typeface="Times New Roman" pitchFamily="18" charset="0"/>
            </a:endParaRPr>
          </a:p>
        </p:txBody>
      </p:sp>
      <p:graphicFrame>
        <p:nvGraphicFramePr>
          <p:cNvPr id="4098" name="Object 2"/>
          <p:cNvGraphicFramePr>
            <a:graphicFrameLocks noChangeAspect="1"/>
          </p:cNvGraphicFramePr>
          <p:nvPr/>
        </p:nvGraphicFramePr>
        <p:xfrm>
          <a:off x="2063751" y="4292600"/>
          <a:ext cx="4181475" cy="2152650"/>
        </p:xfrm>
        <a:graphic>
          <a:graphicData uri="http://schemas.openxmlformats.org/presentationml/2006/ole">
            <mc:AlternateContent xmlns:mc="http://schemas.openxmlformats.org/markup-compatibility/2006">
              <mc:Choice xmlns:v="urn:schemas-microsoft-com:vml" Requires="v">
                <p:oleObj spid="_x0000_s419849" name="Document" r:id="rId4" imgW="3823200" imgH="1999080" progId="Word.Document.8">
                  <p:embed/>
                </p:oleObj>
              </mc:Choice>
              <mc:Fallback>
                <p:oleObj name="Document" r:id="rId4" imgW="3823200" imgH="1999080" progId="Word.Document.8">
                  <p:embed/>
                  <p:pic>
                    <p:nvPicPr>
                      <p:cNvPr id="40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1" y="4292600"/>
                        <a:ext cx="4181475" cy="215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9" name="Text Box 5"/>
          <p:cNvSpPr txBox="1">
            <a:spLocks noChangeArrowheads="1"/>
          </p:cNvSpPr>
          <p:nvPr/>
        </p:nvSpPr>
        <p:spPr bwMode="auto">
          <a:xfrm>
            <a:off x="6311900" y="4797426"/>
            <a:ext cx="3443288" cy="976313"/>
          </a:xfrm>
          <a:prstGeom prst="rect">
            <a:avLst/>
          </a:prstGeom>
          <a:solidFill>
            <a:srgbClr val="CCCCFF"/>
          </a:solidFill>
          <a:ln w="9525">
            <a:noFill/>
            <a:miter lim="800000"/>
            <a:headEnd/>
            <a:tailEnd/>
          </a:ln>
          <a:effectLst>
            <a:outerShdw dist="107763" dir="2700000" algn="ctr" rotWithShape="0">
              <a:schemeClr val="bg2"/>
            </a:outerShdw>
          </a:effectLst>
        </p:spPr>
        <p:txBody>
          <a:bodyPr wrap="none">
            <a:spAutoFit/>
          </a:bodyPr>
          <a:lstStyle/>
          <a:p>
            <a:pPr algn="r" rtl="1" eaLnBrk="0" hangingPunct="0">
              <a:defRPr/>
            </a:pPr>
            <a:r>
              <a:rPr lang="en-US" sz="2000" dirty="0">
                <a:cs typeface="Arial" charset="0"/>
              </a:rPr>
              <a:t>Rules Discovered:</a:t>
            </a:r>
          </a:p>
          <a:p>
            <a:pPr algn="r" rtl="1" eaLnBrk="0" hangingPunct="0">
              <a:defRPr/>
            </a:pPr>
            <a:r>
              <a:rPr lang="en-US" sz="2000" dirty="0">
                <a:cs typeface="Arial" charset="0"/>
              </a:rPr>
              <a:t>    </a:t>
            </a:r>
            <a:r>
              <a:rPr lang="en-US" b="1" dirty="0">
                <a:solidFill>
                  <a:srgbClr val="CC0000"/>
                </a:solidFill>
                <a:latin typeface="Tahoma" pitchFamily="34" charset="0"/>
                <a:cs typeface="Arial" charset="0"/>
              </a:rPr>
              <a:t>{Milk} --&gt; {Coke}</a:t>
            </a:r>
          </a:p>
          <a:p>
            <a:pPr algn="r" rtl="1" eaLnBrk="0" hangingPunct="0">
              <a:defRPr/>
            </a:pPr>
            <a:r>
              <a:rPr lang="en-US" b="1" dirty="0">
                <a:solidFill>
                  <a:srgbClr val="CC0000"/>
                </a:solidFill>
                <a:latin typeface="Tahoma" pitchFamily="34" charset="0"/>
                <a:cs typeface="Arial" charset="0"/>
              </a:rPr>
              <a:t>    {Diaper, Milk} --&gt; {Beer}</a:t>
            </a:r>
            <a:endParaRPr lang="en-US" sz="2400" dirty="0">
              <a:cs typeface="Arial" charset="0"/>
            </a:endParaRPr>
          </a:p>
        </p:txBody>
      </p:sp>
      <p:sp>
        <p:nvSpPr>
          <p:cNvPr id="4102" name="Footer Placeholder 4"/>
          <p:cNvSpPr>
            <a:spLocks noGrp="1"/>
          </p:cNvSpPr>
          <p:nvPr>
            <p:ph type="ftr" sz="quarter" idx="12"/>
          </p:nvPr>
        </p:nvSpPr>
        <p:spPr bwMode="auto">
          <a:xfrm>
            <a:off x="5016500" y="6453188"/>
            <a:ext cx="5334000" cy="228600"/>
          </a:xfrm>
          <a:noFill/>
          <a:ln>
            <a:miter lim="800000"/>
            <a:headEnd/>
            <a:tailEnd/>
          </a:ln>
        </p:spPr>
        <p:txBody>
          <a:bodyPr vert="horz" wrap="square" lIns="91440" tIns="45720" rIns="91440" bIns="45720" numCol="1" rtlCol="0" anchor="ctr" compatLnSpc="1">
            <a:prstTxWarp prst="textNoShape">
              <a:avLst/>
            </a:prstTxWarp>
          </a:bodyPr>
          <a:lstStyle/>
          <a:p>
            <a:r>
              <a:rPr lang="en-US" sz="1600">
                <a:cs typeface="Arial" pitchFamily="34" charset="0"/>
              </a:rPr>
              <a:t>Taken from: Oren Tsur, Data Mining, spring  2010</a:t>
            </a:r>
          </a:p>
        </p:txBody>
      </p:sp>
    </p:spTree>
    <p:extLst>
      <p:ext uri="{BB962C8B-B14F-4D97-AF65-F5344CB8AC3E}">
        <p14:creationId xmlns:p14="http://schemas.microsoft.com/office/powerpoint/2010/main" val="1498744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13013" y="609600"/>
            <a:ext cx="4787900" cy="1143000"/>
          </a:xfrm>
        </p:spPr>
        <p:txBody>
          <a:bodyPr/>
          <a:lstStyle/>
          <a:p>
            <a:r>
              <a:rPr lang="en-US" altLang="he-IL" dirty="0">
                <a:solidFill>
                  <a:schemeClr val="accent2"/>
                </a:solidFill>
              </a:rPr>
              <a:t>Regression</a:t>
            </a:r>
          </a:p>
        </p:txBody>
      </p:sp>
      <p:sp>
        <p:nvSpPr>
          <p:cNvPr id="20483" name="Line 3"/>
          <p:cNvSpPr>
            <a:spLocks noChangeShapeType="1"/>
          </p:cNvSpPr>
          <p:nvPr/>
        </p:nvSpPr>
        <p:spPr bwMode="auto">
          <a:xfrm>
            <a:off x="2830514" y="4392613"/>
            <a:ext cx="6923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484" name="Line 4"/>
          <p:cNvSpPr>
            <a:spLocks noChangeShapeType="1"/>
          </p:cNvSpPr>
          <p:nvPr/>
        </p:nvSpPr>
        <p:spPr bwMode="auto">
          <a:xfrm flipV="1">
            <a:off x="6080125" y="1633539"/>
            <a:ext cx="0" cy="4702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485" name="Oval 5"/>
          <p:cNvSpPr>
            <a:spLocks noChangeArrowheads="1"/>
          </p:cNvSpPr>
          <p:nvPr/>
        </p:nvSpPr>
        <p:spPr bwMode="auto">
          <a:xfrm flipV="1">
            <a:off x="7466013" y="3303588"/>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86" name="Oval 6"/>
          <p:cNvSpPr>
            <a:spLocks noChangeArrowheads="1"/>
          </p:cNvSpPr>
          <p:nvPr/>
        </p:nvSpPr>
        <p:spPr bwMode="auto">
          <a:xfrm flipV="1">
            <a:off x="7048501" y="340836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87" name="Oval 7"/>
          <p:cNvSpPr>
            <a:spLocks noChangeArrowheads="1"/>
          </p:cNvSpPr>
          <p:nvPr/>
        </p:nvSpPr>
        <p:spPr bwMode="auto">
          <a:xfrm flipV="1">
            <a:off x="6873876" y="2484438"/>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88" name="Oval 8"/>
          <p:cNvSpPr>
            <a:spLocks noChangeArrowheads="1"/>
          </p:cNvSpPr>
          <p:nvPr/>
        </p:nvSpPr>
        <p:spPr bwMode="auto">
          <a:xfrm flipV="1">
            <a:off x="6699251" y="3876676"/>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89" name="Oval 9"/>
          <p:cNvSpPr>
            <a:spLocks noChangeArrowheads="1"/>
          </p:cNvSpPr>
          <p:nvPr/>
        </p:nvSpPr>
        <p:spPr bwMode="auto">
          <a:xfrm flipV="1">
            <a:off x="7570788" y="2951163"/>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90" name="Oval 10"/>
          <p:cNvSpPr>
            <a:spLocks noChangeArrowheads="1"/>
          </p:cNvSpPr>
          <p:nvPr/>
        </p:nvSpPr>
        <p:spPr bwMode="auto">
          <a:xfrm flipV="1">
            <a:off x="7772401" y="26781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91" name="Oval 11"/>
          <p:cNvSpPr>
            <a:spLocks noChangeArrowheads="1"/>
          </p:cNvSpPr>
          <p:nvPr/>
        </p:nvSpPr>
        <p:spPr bwMode="auto">
          <a:xfrm flipV="1">
            <a:off x="6340476" y="39735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92" name="Oval 12"/>
          <p:cNvSpPr>
            <a:spLocks noChangeArrowheads="1"/>
          </p:cNvSpPr>
          <p:nvPr/>
        </p:nvSpPr>
        <p:spPr bwMode="auto">
          <a:xfrm flipV="1">
            <a:off x="8093076" y="2673351"/>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93" name="Oval 13"/>
          <p:cNvSpPr>
            <a:spLocks noChangeArrowheads="1"/>
          </p:cNvSpPr>
          <p:nvPr/>
        </p:nvSpPr>
        <p:spPr bwMode="auto">
          <a:xfrm flipV="1">
            <a:off x="8113713" y="2433638"/>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94" name="Oval 14"/>
          <p:cNvSpPr>
            <a:spLocks noChangeArrowheads="1"/>
          </p:cNvSpPr>
          <p:nvPr/>
        </p:nvSpPr>
        <p:spPr bwMode="auto">
          <a:xfrm flipV="1">
            <a:off x="8528051" y="2406651"/>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95" name="Oval 15"/>
          <p:cNvSpPr>
            <a:spLocks noChangeArrowheads="1"/>
          </p:cNvSpPr>
          <p:nvPr/>
        </p:nvSpPr>
        <p:spPr bwMode="auto">
          <a:xfrm flipV="1">
            <a:off x="6296026" y="42402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96" name="Oval 16"/>
          <p:cNvSpPr>
            <a:spLocks noChangeArrowheads="1"/>
          </p:cNvSpPr>
          <p:nvPr/>
        </p:nvSpPr>
        <p:spPr bwMode="auto">
          <a:xfrm flipV="1">
            <a:off x="8507413" y="2155826"/>
            <a:ext cx="42862"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97" name="Oval 17"/>
          <p:cNvSpPr>
            <a:spLocks noChangeArrowheads="1"/>
          </p:cNvSpPr>
          <p:nvPr/>
        </p:nvSpPr>
        <p:spPr bwMode="auto">
          <a:xfrm flipV="1">
            <a:off x="8837613" y="2030413"/>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0498" name="Line 18"/>
          <p:cNvSpPr>
            <a:spLocks noChangeShapeType="1"/>
          </p:cNvSpPr>
          <p:nvPr/>
        </p:nvSpPr>
        <p:spPr bwMode="auto">
          <a:xfrm flipV="1">
            <a:off x="6062663" y="1943101"/>
            <a:ext cx="2906712" cy="22701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499" name="Text Box 19"/>
          <p:cNvSpPr txBox="1">
            <a:spLocks noChangeArrowheads="1"/>
          </p:cNvSpPr>
          <p:nvPr/>
        </p:nvSpPr>
        <p:spPr bwMode="auto">
          <a:xfrm>
            <a:off x="9674274" y="4379913"/>
            <a:ext cx="2904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t>x</a:t>
            </a:r>
          </a:p>
        </p:txBody>
      </p:sp>
      <p:sp>
        <p:nvSpPr>
          <p:cNvPr id="20500" name="Text Box 20"/>
          <p:cNvSpPr txBox="1">
            <a:spLocks noChangeArrowheads="1"/>
          </p:cNvSpPr>
          <p:nvPr/>
        </p:nvSpPr>
        <p:spPr bwMode="auto">
          <a:xfrm>
            <a:off x="6323016" y="1455738"/>
            <a:ext cx="2952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t>y</a:t>
            </a:r>
          </a:p>
        </p:txBody>
      </p:sp>
      <p:sp>
        <p:nvSpPr>
          <p:cNvPr id="20501" name="Text Box 21"/>
          <p:cNvSpPr txBox="1">
            <a:spLocks noChangeArrowheads="1"/>
          </p:cNvSpPr>
          <p:nvPr/>
        </p:nvSpPr>
        <p:spPr bwMode="auto">
          <a:xfrm>
            <a:off x="8209192" y="3219450"/>
            <a:ext cx="928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a:t>y = x + 1</a:t>
            </a:r>
          </a:p>
        </p:txBody>
      </p:sp>
      <p:sp>
        <p:nvSpPr>
          <p:cNvPr id="20502" name="Line 22"/>
          <p:cNvSpPr>
            <a:spLocks noChangeShapeType="1"/>
          </p:cNvSpPr>
          <p:nvPr/>
        </p:nvSpPr>
        <p:spPr bwMode="auto">
          <a:xfrm>
            <a:off x="6896100" y="2498726"/>
            <a:ext cx="0" cy="1909763"/>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503" name="Line 23"/>
          <p:cNvSpPr>
            <a:spLocks noChangeShapeType="1"/>
          </p:cNvSpPr>
          <p:nvPr/>
        </p:nvSpPr>
        <p:spPr bwMode="auto">
          <a:xfrm flipH="1">
            <a:off x="6080125" y="2514600"/>
            <a:ext cx="800100" cy="0"/>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504" name="Line 24"/>
          <p:cNvSpPr>
            <a:spLocks noChangeShapeType="1"/>
          </p:cNvSpPr>
          <p:nvPr/>
        </p:nvSpPr>
        <p:spPr bwMode="auto">
          <a:xfrm flipH="1">
            <a:off x="6064251" y="3525838"/>
            <a:ext cx="815975" cy="0"/>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505" name="Text Box 25"/>
          <p:cNvSpPr txBox="1">
            <a:spLocks noChangeArrowheads="1"/>
          </p:cNvSpPr>
          <p:nvPr/>
        </p:nvSpPr>
        <p:spPr bwMode="auto">
          <a:xfrm>
            <a:off x="6866040" y="4411663"/>
            <a:ext cx="4491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2000"/>
              <a:t>X1</a:t>
            </a:r>
          </a:p>
        </p:txBody>
      </p:sp>
      <p:sp>
        <p:nvSpPr>
          <p:cNvPr id="20506" name="Text Box 26"/>
          <p:cNvSpPr txBox="1">
            <a:spLocks noChangeArrowheads="1"/>
          </p:cNvSpPr>
          <p:nvPr/>
        </p:nvSpPr>
        <p:spPr bwMode="auto">
          <a:xfrm>
            <a:off x="5605534" y="2286000"/>
            <a:ext cx="4523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2000"/>
              <a:t>Y1</a:t>
            </a:r>
          </a:p>
        </p:txBody>
      </p:sp>
      <p:sp>
        <p:nvSpPr>
          <p:cNvPr id="20507" name="Text Box 27"/>
          <p:cNvSpPr txBox="1">
            <a:spLocks noChangeArrowheads="1"/>
          </p:cNvSpPr>
          <p:nvPr/>
        </p:nvSpPr>
        <p:spPr bwMode="auto">
          <a:xfrm>
            <a:off x="5666903" y="3268663"/>
            <a:ext cx="5084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he-IL" sz="2000"/>
              <a:t>Y1’</a:t>
            </a:r>
          </a:p>
        </p:txBody>
      </p:sp>
      <p:sp>
        <p:nvSpPr>
          <p:cNvPr id="20508" name="Text Box 28"/>
          <p:cNvSpPr txBox="1">
            <a:spLocks noChangeArrowheads="1"/>
          </p:cNvSpPr>
          <p:nvPr/>
        </p:nvSpPr>
        <p:spPr bwMode="auto">
          <a:xfrm>
            <a:off x="117255" y="4692712"/>
            <a:ext cx="693124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rtl="0">
              <a:buFontTx/>
              <a:buChar char="•"/>
            </a:pPr>
            <a:r>
              <a:rPr lang="en-US" altLang="he-IL" dirty="0"/>
              <a:t>Linear regression (best line to </a:t>
            </a:r>
            <a:r>
              <a:rPr lang="en-US" altLang="he-IL" dirty="0" smtClean="0"/>
              <a:t>fit </a:t>
            </a:r>
            <a:r>
              <a:rPr lang="en-US" altLang="he-IL" dirty="0"/>
              <a:t>two variables)</a:t>
            </a:r>
          </a:p>
          <a:p>
            <a:pPr algn="l" rtl="0">
              <a:buFontTx/>
              <a:buChar char="•"/>
            </a:pPr>
            <a:r>
              <a:rPr lang="en-US" altLang="he-IL" dirty="0"/>
              <a:t>Multiple linear regression (more </a:t>
            </a:r>
            <a:r>
              <a:rPr lang="en-US" altLang="he-IL" dirty="0" smtClean="0"/>
              <a:t>than </a:t>
            </a:r>
            <a:r>
              <a:rPr lang="en-US" altLang="he-IL" dirty="0"/>
              <a:t>two </a:t>
            </a:r>
            <a:r>
              <a:rPr lang="en-US" altLang="he-IL" dirty="0" smtClean="0"/>
              <a:t>variables</a:t>
            </a:r>
            <a:r>
              <a:rPr lang="en-US" altLang="he-IL" dirty="0"/>
              <a:t>, fit to a </a:t>
            </a:r>
          </a:p>
          <a:p>
            <a:pPr algn="l" rtl="0"/>
            <a:r>
              <a:rPr lang="en-US" altLang="he-IL" dirty="0"/>
              <a:t>             multidimensional surface</a:t>
            </a:r>
          </a:p>
        </p:txBody>
      </p:sp>
    </p:spTree>
    <p:extLst>
      <p:ext uri="{BB962C8B-B14F-4D97-AF65-F5344CB8AC3E}">
        <p14:creationId xmlns:p14="http://schemas.microsoft.com/office/powerpoint/2010/main" val="4180995392"/>
      </p:ext>
    </p:extLst>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he-IL"/>
              <a:t>Outlier Removal</a:t>
            </a:r>
          </a:p>
        </p:txBody>
      </p:sp>
      <p:sp>
        <p:nvSpPr>
          <p:cNvPr id="12291" name="Rectangle 3"/>
          <p:cNvSpPr>
            <a:spLocks noGrp="1" noChangeArrowheads="1"/>
          </p:cNvSpPr>
          <p:nvPr>
            <p:ph type="body" idx="1"/>
          </p:nvPr>
        </p:nvSpPr>
        <p:spPr/>
        <p:txBody>
          <a:bodyPr/>
          <a:lstStyle/>
          <a:p>
            <a:pPr algn="l" rtl="0"/>
            <a:r>
              <a:rPr lang="en-US" altLang="he-IL" dirty="0"/>
              <a:t>Data points inconsistent with the majority of data</a:t>
            </a:r>
          </a:p>
          <a:p>
            <a:pPr algn="l" rtl="0"/>
            <a:r>
              <a:rPr lang="en-US" altLang="he-IL" dirty="0"/>
              <a:t>Different outliers</a:t>
            </a:r>
          </a:p>
          <a:p>
            <a:pPr lvl="1" algn="l" rtl="0"/>
            <a:r>
              <a:rPr lang="en-US" altLang="he-IL" dirty="0"/>
              <a:t>Valid: CEO’s salary, </a:t>
            </a:r>
          </a:p>
          <a:p>
            <a:pPr lvl="1" algn="l" rtl="0"/>
            <a:r>
              <a:rPr lang="en-US" altLang="he-IL" dirty="0"/>
              <a:t>Noisy: One’s age = 200, widely deviated points</a:t>
            </a:r>
          </a:p>
          <a:p>
            <a:pPr algn="l" rtl="0"/>
            <a:r>
              <a:rPr lang="en-US" altLang="he-IL" dirty="0"/>
              <a:t>Removal methods</a:t>
            </a:r>
          </a:p>
          <a:p>
            <a:pPr lvl="1" algn="l" rtl="0"/>
            <a:r>
              <a:rPr lang="en-US" altLang="he-IL" dirty="0"/>
              <a:t>Clustering</a:t>
            </a:r>
          </a:p>
          <a:p>
            <a:pPr lvl="1" algn="l" rtl="0"/>
            <a:r>
              <a:rPr lang="en-US" altLang="he-IL" dirty="0"/>
              <a:t>Curve-fitting</a:t>
            </a:r>
          </a:p>
          <a:p>
            <a:pPr lvl="1" algn="l" rtl="0"/>
            <a:r>
              <a:rPr lang="en-US" altLang="he-IL" dirty="0"/>
              <a:t>Hypothesis-testing with a given model</a:t>
            </a:r>
          </a:p>
        </p:txBody>
      </p:sp>
      <p:graphicFrame>
        <p:nvGraphicFramePr>
          <p:cNvPr id="12292" name="Object 4"/>
          <p:cNvGraphicFramePr>
            <a:graphicFrameLocks noChangeAspect="1"/>
          </p:cNvGraphicFramePr>
          <p:nvPr/>
        </p:nvGraphicFramePr>
        <p:xfrm>
          <a:off x="8305800" y="4038600"/>
          <a:ext cx="1943100" cy="1676400"/>
        </p:xfrm>
        <a:graphic>
          <a:graphicData uri="http://schemas.openxmlformats.org/presentationml/2006/ole">
            <mc:AlternateContent xmlns:mc="http://schemas.openxmlformats.org/markup-compatibility/2006">
              <mc:Choice xmlns:v="urn:schemas-microsoft-com:vml" Requires="v">
                <p:oleObj spid="_x0000_s423943" name="Bitmap Image" r:id="rId4" imgW="1638529" imgH="1228571" progId="Paint.Picture">
                  <p:embed/>
                </p:oleObj>
              </mc:Choice>
              <mc:Fallback>
                <p:oleObj name="Bitmap Image" r:id="rId4" imgW="1638529" imgH="1228571" progId="Paint.Picture">
                  <p:embed/>
                  <p:pic>
                    <p:nvPicPr>
                      <p:cNvPr id="122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4038600"/>
                        <a:ext cx="19431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496209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2"/>
          </p:nvPr>
        </p:nvSpPr>
        <p:spPr bwMode="auto">
          <a:xfrm>
            <a:off x="5016500" y="6453188"/>
            <a:ext cx="5334000" cy="228600"/>
          </a:xfrm>
          <a:noFill/>
          <a:ln>
            <a:miter lim="800000"/>
            <a:headEnd/>
            <a:tailEnd/>
          </a:ln>
        </p:spPr>
        <p:txBody>
          <a:bodyPr vert="horz" wrap="square" lIns="91440" tIns="45720" rIns="91440" bIns="45720" numCol="1" rtlCol="0" anchor="ctr" compatLnSpc="1">
            <a:prstTxWarp prst="textNoShape">
              <a:avLst/>
            </a:prstTxWarp>
          </a:bodyPr>
          <a:lstStyle/>
          <a:p>
            <a:r>
              <a:rPr lang="en-US" sz="1600">
                <a:cs typeface="Arial" pitchFamily="34" charset="0"/>
              </a:rPr>
              <a:t>Taken from: Oren Tsur, Data Mining, spring  2010</a:t>
            </a:r>
          </a:p>
        </p:txBody>
      </p:sp>
      <p:sp>
        <p:nvSpPr>
          <p:cNvPr id="79874" name="Rectangle 2"/>
          <p:cNvSpPr>
            <a:spLocks noGrp="1" noChangeArrowheads="1"/>
          </p:cNvSpPr>
          <p:nvPr>
            <p:ph type="title"/>
          </p:nvPr>
        </p:nvSpPr>
        <p:spPr>
          <a:xfrm>
            <a:off x="1992313" y="0"/>
            <a:ext cx="7467600" cy="1143000"/>
          </a:xfrm>
        </p:spPr>
        <p:txBody>
          <a:bodyPr/>
          <a:lstStyle/>
          <a:p>
            <a:pPr>
              <a:defRPr/>
            </a:pPr>
            <a:r>
              <a:rPr lang="en-US" dirty="0"/>
              <a:t>Regression</a:t>
            </a:r>
          </a:p>
        </p:txBody>
      </p:sp>
      <p:sp>
        <p:nvSpPr>
          <p:cNvPr id="79875" name="Rectangle 3"/>
          <p:cNvSpPr>
            <a:spLocks noGrp="1" noChangeArrowheads="1"/>
          </p:cNvSpPr>
          <p:nvPr>
            <p:ph type="body" idx="1"/>
          </p:nvPr>
        </p:nvSpPr>
        <p:spPr>
          <a:xfrm>
            <a:off x="1905000" y="1219201"/>
            <a:ext cx="8229600" cy="4657725"/>
          </a:xfrm>
        </p:spPr>
        <p:txBody>
          <a:bodyPr>
            <a:normAutofit lnSpcReduction="10000"/>
          </a:bodyPr>
          <a:lstStyle/>
          <a:p>
            <a:pPr marL="274320" indent="-274320" algn="l" rtl="0">
              <a:buFont typeface="Wingdings"/>
              <a:buChar char=""/>
              <a:defRPr/>
            </a:pPr>
            <a:r>
              <a:rPr lang="en-US" dirty="0"/>
              <a:t>Predict a value of a given continuous valued variable based on the values of other variables, assuming a linear or nonlinear model of dependency.</a:t>
            </a:r>
            <a:br>
              <a:rPr lang="en-US" dirty="0"/>
            </a:br>
            <a:endParaRPr lang="en-US" dirty="0"/>
          </a:p>
          <a:p>
            <a:pPr marL="274320" indent="-274320" algn="l" rtl="0">
              <a:buFont typeface="Wingdings"/>
              <a:buChar char=""/>
              <a:defRPr/>
            </a:pPr>
            <a:r>
              <a:rPr lang="en-US" dirty="0"/>
              <a:t>Greatly studied in statistics, neural network fields.</a:t>
            </a:r>
            <a:br>
              <a:rPr lang="en-US" dirty="0"/>
            </a:br>
            <a:endParaRPr lang="en-US" dirty="0"/>
          </a:p>
          <a:p>
            <a:pPr marL="274320" indent="-274320" algn="l" rtl="0">
              <a:buFont typeface="Wingdings"/>
              <a:buChar char=""/>
              <a:defRPr/>
            </a:pPr>
            <a:r>
              <a:rPr lang="en-US" dirty="0"/>
              <a:t>Examples:</a:t>
            </a:r>
          </a:p>
          <a:p>
            <a:pPr marL="640080" lvl="1" indent="-274320" algn="l" rtl="0">
              <a:buFont typeface="Wingdings 2"/>
              <a:buChar char=""/>
              <a:defRPr/>
            </a:pPr>
            <a:r>
              <a:rPr lang="en-US" dirty="0"/>
              <a:t>Predicting sales amounts of new product based on advertising expenditure.</a:t>
            </a:r>
          </a:p>
          <a:p>
            <a:pPr marL="640080" lvl="1" indent="-274320" algn="l" rtl="0">
              <a:buFont typeface="Wingdings 2"/>
              <a:buChar char=""/>
              <a:defRPr/>
            </a:pPr>
            <a:r>
              <a:rPr lang="en-US" dirty="0"/>
              <a:t>Predicting wind velocities as a function of temperature, humidity, air pressure, etc.</a:t>
            </a:r>
          </a:p>
          <a:p>
            <a:pPr marL="640080" lvl="1" indent="-274320" algn="l" rtl="0">
              <a:buFont typeface="Wingdings 2"/>
              <a:buChar char=""/>
              <a:defRPr/>
            </a:pPr>
            <a:r>
              <a:rPr lang="en-US" dirty="0"/>
              <a:t>Time series prediction of stock market indices.</a:t>
            </a:r>
            <a:endParaRPr lang="en-US" sz="3200" dirty="0"/>
          </a:p>
        </p:txBody>
      </p:sp>
    </p:spTree>
    <p:extLst>
      <p:ext uri="{BB962C8B-B14F-4D97-AF65-F5344CB8AC3E}">
        <p14:creationId xmlns:p14="http://schemas.microsoft.com/office/powerpoint/2010/main" val="12955982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752600" y="228600"/>
            <a:ext cx="8763000" cy="533400"/>
          </a:xfrm>
        </p:spPr>
        <p:txBody>
          <a:bodyPr>
            <a:normAutofit fontScale="90000"/>
          </a:bodyPr>
          <a:lstStyle/>
          <a:p>
            <a:pPr>
              <a:defRPr/>
            </a:pPr>
            <a:r>
              <a:rPr lang="en-US"/>
              <a:t>Deviation/Anomaly Detection</a:t>
            </a:r>
          </a:p>
        </p:txBody>
      </p:sp>
      <p:sp>
        <p:nvSpPr>
          <p:cNvPr id="5124" name="Rectangle 3"/>
          <p:cNvSpPr>
            <a:spLocks noGrp="1" noChangeArrowheads="1"/>
          </p:cNvSpPr>
          <p:nvPr>
            <p:ph type="body" idx="1"/>
          </p:nvPr>
        </p:nvSpPr>
        <p:spPr>
          <a:xfrm>
            <a:off x="1752599" y="1066800"/>
            <a:ext cx="9918469" cy="5105400"/>
          </a:xfrm>
        </p:spPr>
        <p:txBody>
          <a:bodyPr/>
          <a:lstStyle/>
          <a:p>
            <a:pPr algn="l" rtl="0" eaLnBrk="1" hangingPunct="1"/>
            <a:r>
              <a:rPr lang="en-US" dirty="0" smtClean="0">
                <a:cs typeface="Times New Roman" pitchFamily="18" charset="0"/>
              </a:rPr>
              <a:t>Detect significant deviations from normal behavior</a:t>
            </a:r>
            <a:endParaRPr lang="en-US" sz="3600" dirty="0">
              <a:cs typeface="Times New Roman" pitchFamily="18" charset="0"/>
            </a:endParaRPr>
          </a:p>
          <a:p>
            <a:pPr algn="l" rtl="0" eaLnBrk="1" hangingPunct="1"/>
            <a:r>
              <a:rPr lang="en-US" dirty="0" smtClean="0">
                <a:cs typeface="Times New Roman" pitchFamily="18" charset="0"/>
              </a:rPr>
              <a:t>Applications:</a:t>
            </a:r>
          </a:p>
          <a:p>
            <a:pPr lvl="1" algn="l" rtl="0" eaLnBrk="1" hangingPunct="1"/>
            <a:r>
              <a:rPr lang="en-US" dirty="0" smtClean="0">
                <a:cs typeface="Times New Roman" pitchFamily="18" charset="0"/>
              </a:rPr>
              <a:t>Credit Card Fraud Detection</a:t>
            </a:r>
          </a:p>
          <a:p>
            <a:pPr lvl="1" algn="l" rtl="0" eaLnBrk="1" hangingPunct="1"/>
            <a:endParaRPr lang="en-US" dirty="0" smtClean="0">
              <a:cs typeface="Times New Roman" pitchFamily="18" charset="0"/>
            </a:endParaRPr>
          </a:p>
          <a:p>
            <a:pPr lvl="1" algn="l" rtl="0" eaLnBrk="1" hangingPunct="1"/>
            <a:endParaRPr lang="en-US" dirty="0" smtClean="0">
              <a:cs typeface="Times New Roman" pitchFamily="18" charset="0"/>
            </a:endParaRPr>
          </a:p>
          <a:p>
            <a:pPr lvl="1" algn="l" rtl="0" eaLnBrk="1" hangingPunct="1"/>
            <a:r>
              <a:rPr lang="en-US" dirty="0" smtClean="0">
                <a:cs typeface="Times New Roman" pitchFamily="18" charset="0"/>
              </a:rPr>
              <a:t>Network Intrusion </a:t>
            </a:r>
            <a:br>
              <a:rPr lang="en-US" dirty="0" smtClean="0">
                <a:cs typeface="Times New Roman" pitchFamily="18" charset="0"/>
              </a:rPr>
            </a:br>
            <a:r>
              <a:rPr lang="en-US" dirty="0" smtClean="0">
                <a:cs typeface="Times New Roman" pitchFamily="18" charset="0"/>
              </a:rPr>
              <a:t>Detection</a:t>
            </a:r>
          </a:p>
          <a:p>
            <a:pPr lvl="1" algn="l" rtl="0" eaLnBrk="1" hangingPunct="1"/>
            <a:endParaRPr lang="en-US" dirty="0" smtClean="0">
              <a:cs typeface="Times New Roman" pitchFamily="18" charset="0"/>
            </a:endParaRPr>
          </a:p>
        </p:txBody>
      </p:sp>
      <p:pic>
        <p:nvPicPr>
          <p:cNvPr id="5125" name="Picture 4"/>
          <p:cNvPicPr>
            <a:picLocks noChangeAspect="1" noChangeArrowheads="1"/>
          </p:cNvPicPr>
          <p:nvPr/>
        </p:nvPicPr>
        <p:blipFill>
          <a:blip r:embed="rId4" cstate="print"/>
          <a:srcRect/>
          <a:stretch>
            <a:fillRect/>
          </a:stretch>
        </p:blipFill>
        <p:spPr bwMode="auto">
          <a:xfrm>
            <a:off x="7505700" y="3922714"/>
            <a:ext cx="3162300" cy="1711325"/>
          </a:xfrm>
          <a:prstGeom prst="rect">
            <a:avLst/>
          </a:prstGeom>
          <a:noFill/>
          <a:ln w="9525">
            <a:noFill/>
            <a:miter lim="800000"/>
            <a:headEnd/>
            <a:tailEnd/>
          </a:ln>
        </p:spPr>
      </p:pic>
      <p:grpSp>
        <p:nvGrpSpPr>
          <p:cNvPr id="5126" name="Group 5"/>
          <p:cNvGrpSpPr>
            <a:grpSpLocks/>
          </p:cNvGrpSpPr>
          <p:nvPr/>
        </p:nvGrpSpPr>
        <p:grpSpPr bwMode="auto">
          <a:xfrm>
            <a:off x="6342064" y="4013200"/>
            <a:ext cx="2605087" cy="2387600"/>
            <a:chOff x="2963" y="2441"/>
            <a:chExt cx="1641" cy="1504"/>
          </a:xfrm>
        </p:grpSpPr>
        <p:pic>
          <p:nvPicPr>
            <p:cNvPr id="5130" name="Picture 6"/>
            <p:cNvPicPr>
              <a:picLocks noChangeAspect="1" noChangeArrowheads="1"/>
            </p:cNvPicPr>
            <p:nvPr/>
          </p:nvPicPr>
          <p:blipFill>
            <a:blip r:embed="rId5" cstate="print"/>
            <a:srcRect/>
            <a:stretch>
              <a:fillRect/>
            </a:stretch>
          </p:blipFill>
          <p:spPr bwMode="auto">
            <a:xfrm>
              <a:off x="2963" y="2441"/>
              <a:ext cx="1641" cy="1504"/>
            </a:xfrm>
            <a:prstGeom prst="rect">
              <a:avLst/>
            </a:prstGeom>
            <a:noFill/>
            <a:ln w="9525">
              <a:noFill/>
              <a:miter lim="800000"/>
              <a:headEnd/>
              <a:tailEnd/>
            </a:ln>
          </p:spPr>
        </p:pic>
        <p:pic>
          <p:nvPicPr>
            <p:cNvPr id="5131" name="Picture 7"/>
            <p:cNvPicPr>
              <a:picLocks noChangeAspect="1" noChangeArrowheads="1"/>
            </p:cNvPicPr>
            <p:nvPr/>
          </p:nvPicPr>
          <p:blipFill>
            <a:blip r:embed="rId6" cstate="print"/>
            <a:srcRect/>
            <a:stretch>
              <a:fillRect/>
            </a:stretch>
          </p:blipFill>
          <p:spPr bwMode="auto">
            <a:xfrm>
              <a:off x="2963" y="2441"/>
              <a:ext cx="1641" cy="1504"/>
            </a:xfrm>
            <a:prstGeom prst="rect">
              <a:avLst/>
            </a:prstGeom>
            <a:noFill/>
            <a:ln w="9525">
              <a:noFill/>
              <a:miter lim="800000"/>
              <a:headEnd/>
              <a:tailEnd/>
            </a:ln>
          </p:spPr>
        </p:pic>
      </p:grpSp>
      <p:pic>
        <p:nvPicPr>
          <p:cNvPr id="5127" name="Picture 8"/>
          <p:cNvPicPr>
            <a:picLocks noChangeAspect="1" noChangeArrowheads="1"/>
          </p:cNvPicPr>
          <p:nvPr/>
        </p:nvPicPr>
        <p:blipFill>
          <a:blip r:embed="rId7" cstate="print"/>
          <a:srcRect/>
          <a:stretch>
            <a:fillRect/>
          </a:stretch>
        </p:blipFill>
        <p:spPr bwMode="auto">
          <a:xfrm>
            <a:off x="5643563" y="3886201"/>
            <a:ext cx="1922462" cy="1266825"/>
          </a:xfrm>
          <a:prstGeom prst="rect">
            <a:avLst/>
          </a:prstGeom>
          <a:noFill/>
          <a:ln w="9525">
            <a:noFill/>
            <a:miter lim="800000"/>
            <a:headEnd/>
            <a:tailEnd/>
          </a:ln>
        </p:spPr>
      </p:pic>
      <p:sp>
        <p:nvSpPr>
          <p:cNvPr id="5128" name="Text Box 9"/>
          <p:cNvSpPr txBox="1">
            <a:spLocks noChangeArrowheads="1"/>
          </p:cNvSpPr>
          <p:nvPr/>
        </p:nvSpPr>
        <p:spPr bwMode="auto">
          <a:xfrm>
            <a:off x="1752600" y="5715000"/>
            <a:ext cx="8305800" cy="825500"/>
          </a:xfrm>
          <a:prstGeom prst="rect">
            <a:avLst/>
          </a:prstGeom>
          <a:noFill/>
          <a:ln w="12700">
            <a:noFill/>
            <a:miter lim="800000"/>
            <a:headEnd/>
            <a:tailEnd/>
          </a:ln>
        </p:spPr>
        <p:txBody>
          <a:bodyPr lIns="0" rIns="0">
            <a:spAutoFit/>
          </a:bodyPr>
          <a:lstStyle/>
          <a:p>
            <a:pPr marL="342900" indent="-342900" eaLnBrk="0" hangingPunct="0">
              <a:spcBef>
                <a:spcPct val="20000"/>
              </a:spcBef>
              <a:buClr>
                <a:schemeClr val="accent2"/>
              </a:buClr>
              <a:buSzPct val="75000"/>
            </a:pPr>
            <a:r>
              <a:rPr lang="en-US" sz="1600" b="1" i="1">
                <a:latin typeface="Helvetica" pitchFamily="34" charset="0"/>
              </a:rPr>
              <a:t>						</a:t>
            </a:r>
            <a:br>
              <a:rPr lang="en-US" sz="1600" b="1" i="1">
                <a:latin typeface="Helvetica" pitchFamily="34" charset="0"/>
              </a:rPr>
            </a:br>
            <a:r>
              <a:rPr lang="en-US" sz="1600" b="1" i="1">
                <a:latin typeface="Helvetica" pitchFamily="34" charset="0"/>
              </a:rPr>
              <a:t>Typical network traffic at University level may reach over 100 million connections per day</a:t>
            </a:r>
            <a:endParaRPr lang="en-US" sz="2400" b="1"/>
          </a:p>
        </p:txBody>
      </p:sp>
      <p:graphicFrame>
        <p:nvGraphicFramePr>
          <p:cNvPr id="5122" name="Object 2"/>
          <p:cNvGraphicFramePr>
            <a:graphicFrameLocks noChangeAspect="1"/>
          </p:cNvGraphicFramePr>
          <p:nvPr/>
        </p:nvGraphicFramePr>
        <p:xfrm>
          <a:off x="7315200" y="1851026"/>
          <a:ext cx="3124200" cy="1882775"/>
        </p:xfrm>
        <a:graphic>
          <a:graphicData uri="http://schemas.openxmlformats.org/presentationml/2006/ole">
            <mc:AlternateContent xmlns:mc="http://schemas.openxmlformats.org/markup-compatibility/2006">
              <mc:Choice xmlns:v="urn:schemas-microsoft-com:vml" Requires="v">
                <p:oleObj spid="_x0000_s420873" name="VISIO" r:id="rId8" imgW="2904480" imgH="1751760" progId="">
                  <p:embed/>
                </p:oleObj>
              </mc:Choice>
              <mc:Fallback>
                <p:oleObj name="VISIO" r:id="rId8" imgW="2904480" imgH="1751760" progId="">
                  <p:embed/>
                  <p:pic>
                    <p:nvPicPr>
                      <p:cNvPr id="5122"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5200" y="1851026"/>
                        <a:ext cx="31242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9" name="Footer Placeholder 4"/>
          <p:cNvSpPr>
            <a:spLocks noGrp="1"/>
          </p:cNvSpPr>
          <p:nvPr>
            <p:ph type="ftr" sz="quarter" idx="12"/>
          </p:nvPr>
        </p:nvSpPr>
        <p:spPr bwMode="auto">
          <a:xfrm>
            <a:off x="5016500" y="6453188"/>
            <a:ext cx="5334000" cy="228600"/>
          </a:xfrm>
          <a:noFill/>
          <a:ln>
            <a:miter lim="800000"/>
            <a:headEnd/>
            <a:tailEnd/>
          </a:ln>
        </p:spPr>
        <p:txBody>
          <a:bodyPr vert="horz" wrap="square" lIns="91440" tIns="45720" rIns="91440" bIns="45720" numCol="1" rtlCol="0" anchor="ctr" compatLnSpc="1">
            <a:prstTxWarp prst="textNoShape">
              <a:avLst/>
            </a:prstTxWarp>
          </a:bodyPr>
          <a:lstStyle/>
          <a:p>
            <a:r>
              <a:rPr lang="en-US" sz="1600">
                <a:cs typeface="Arial" pitchFamily="34" charset="0"/>
              </a:rPr>
              <a:t>Taken from: Oren Tsur, Data Mining, spring  2010</a:t>
            </a:r>
          </a:p>
        </p:txBody>
      </p:sp>
    </p:spTree>
    <p:extLst>
      <p:ext uri="{BB962C8B-B14F-4D97-AF65-F5344CB8AC3E}">
        <p14:creationId xmlns:p14="http://schemas.microsoft.com/office/powerpoint/2010/main" val="8925506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04999" y="228600"/>
            <a:ext cx="9471837" cy="685800"/>
          </a:xfrm>
        </p:spPr>
        <p:txBody>
          <a:bodyPr>
            <a:normAutofit fontScale="90000"/>
          </a:bodyPr>
          <a:lstStyle/>
          <a:p>
            <a:r>
              <a:rPr lang="en-US" altLang="he-IL" dirty="0">
                <a:solidFill>
                  <a:schemeClr val="accent2"/>
                </a:solidFill>
              </a:rPr>
              <a:t>Regression and Log-Linear Models</a:t>
            </a:r>
          </a:p>
        </p:txBody>
      </p:sp>
      <p:sp>
        <p:nvSpPr>
          <p:cNvPr id="38915" name="Rectangle 3"/>
          <p:cNvSpPr>
            <a:spLocks noGrp="1" noChangeArrowheads="1"/>
          </p:cNvSpPr>
          <p:nvPr>
            <p:ph type="body" idx="1"/>
          </p:nvPr>
        </p:nvSpPr>
        <p:spPr>
          <a:xfrm>
            <a:off x="744279" y="1447800"/>
            <a:ext cx="10632557" cy="4953000"/>
          </a:xfrm>
        </p:spPr>
        <p:txBody>
          <a:bodyPr/>
          <a:lstStyle/>
          <a:p>
            <a:pPr algn="l" rtl="0">
              <a:lnSpc>
                <a:spcPct val="115000"/>
              </a:lnSpc>
            </a:pPr>
            <a:r>
              <a:rPr lang="en-US" altLang="he-IL" dirty="0">
                <a:solidFill>
                  <a:schemeClr val="accent2"/>
                </a:solidFill>
              </a:rPr>
              <a:t>Linear regression</a:t>
            </a:r>
            <a:r>
              <a:rPr lang="en-US" altLang="he-IL" dirty="0"/>
              <a:t>: Data are modeled to fit a straight line: </a:t>
            </a:r>
          </a:p>
          <a:p>
            <a:pPr lvl="1" algn="l" rtl="0">
              <a:lnSpc>
                <a:spcPct val="115000"/>
              </a:lnSpc>
            </a:pPr>
            <a:r>
              <a:rPr lang="en-US" altLang="he-IL" dirty="0"/>
              <a:t>Often uses the least-square method to fit the line</a:t>
            </a:r>
          </a:p>
          <a:p>
            <a:pPr algn="l" rtl="0">
              <a:lnSpc>
                <a:spcPct val="115000"/>
              </a:lnSpc>
            </a:pPr>
            <a:r>
              <a:rPr lang="en-US" altLang="he-IL" dirty="0">
                <a:solidFill>
                  <a:schemeClr val="accent2"/>
                </a:solidFill>
                <a:sym typeface="Symbol" panose="05050102010706020507" pitchFamily="18" charset="2"/>
              </a:rPr>
              <a:t>Multiple regression</a:t>
            </a:r>
            <a:r>
              <a:rPr lang="en-US" altLang="he-IL" dirty="0">
                <a:sym typeface="Symbol" panose="05050102010706020507" pitchFamily="18" charset="2"/>
              </a:rPr>
              <a:t>: allows a response variable y to be modeled as a linear function of multidimensional feature vector (predictor variables)</a:t>
            </a:r>
          </a:p>
          <a:p>
            <a:pPr algn="l" rtl="0">
              <a:lnSpc>
                <a:spcPct val="115000"/>
              </a:lnSpc>
            </a:pPr>
            <a:r>
              <a:rPr lang="en-US" altLang="he-IL" dirty="0">
                <a:solidFill>
                  <a:schemeClr val="accent2"/>
                </a:solidFill>
                <a:sym typeface="Symbol" panose="05050102010706020507" pitchFamily="18" charset="2"/>
              </a:rPr>
              <a:t>Log-linear model</a:t>
            </a:r>
            <a:r>
              <a:rPr lang="en-US" altLang="he-IL" dirty="0">
                <a:sym typeface="Symbol" panose="05050102010706020507" pitchFamily="18" charset="2"/>
              </a:rPr>
              <a:t>: approximates discrete multidimensional joint probability distributions</a:t>
            </a:r>
          </a:p>
        </p:txBody>
      </p:sp>
    </p:spTree>
    <p:extLst>
      <p:ext uri="{BB962C8B-B14F-4D97-AF65-F5344CB8AC3E}">
        <p14:creationId xmlns:p14="http://schemas.microsoft.com/office/powerpoint/2010/main" val="1151559430"/>
      </p:ext>
    </p:extLst>
  </p:cSld>
  <p:clrMapOvr>
    <a:masterClrMapping/>
  </p:clrMapOvr>
  <p:transition>
    <p:checke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2057400" y="1524000"/>
            <a:ext cx="8382000" cy="5029200"/>
          </a:xfrm>
          <a:noFill/>
          <a:ln/>
        </p:spPr>
        <p:txBody>
          <a:bodyPr vert="horz" lIns="92075" tIns="46038" rIns="92075" bIns="46038" rtlCol="0">
            <a:normAutofit/>
          </a:bodyPr>
          <a:lstStyle/>
          <a:p>
            <a:pPr algn="l" rtl="0"/>
            <a:r>
              <a:rPr lang="en-US" altLang="he-IL" dirty="0">
                <a:solidFill>
                  <a:schemeClr val="accent2"/>
                </a:solidFill>
              </a:rPr>
              <a:t>Linear regression</a:t>
            </a:r>
            <a:r>
              <a:rPr lang="en-US" altLang="he-IL" sz="2400" dirty="0"/>
              <a:t>: </a:t>
            </a:r>
            <a:r>
              <a:rPr lang="en-US" altLang="he-IL" sz="2400" i="1" dirty="0"/>
              <a:t>Y = </a:t>
            </a:r>
            <a:r>
              <a:rPr lang="en-US" altLang="he-IL" sz="2400" i="1" dirty="0">
                <a:sym typeface="Symbol" panose="05050102010706020507" pitchFamily="18" charset="2"/>
              </a:rPr>
              <a:t> +  X</a:t>
            </a:r>
            <a:endParaRPr lang="en-US" altLang="he-IL" sz="2400" i="1" dirty="0"/>
          </a:p>
          <a:p>
            <a:pPr lvl="1" algn="l" rtl="0"/>
            <a:r>
              <a:rPr lang="en-US" altLang="he-IL" dirty="0"/>
              <a:t>Two parameters , </a:t>
            </a:r>
            <a:r>
              <a:rPr lang="en-US" altLang="he-IL" dirty="0">
                <a:sym typeface="Symbol" panose="05050102010706020507" pitchFamily="18" charset="2"/>
              </a:rPr>
              <a:t> and </a:t>
            </a:r>
            <a:r>
              <a:rPr lang="en-US" altLang="he-IL" dirty="0"/>
              <a:t> specify the line and are to be estimated by using the data at hand.</a:t>
            </a:r>
          </a:p>
          <a:p>
            <a:pPr lvl="1" algn="l" rtl="0"/>
            <a:r>
              <a:rPr lang="en-US" altLang="he-IL" dirty="0"/>
              <a:t>using the least squares criterion to the known values of </a:t>
            </a:r>
            <a:r>
              <a:rPr lang="en-US" altLang="he-IL" i="1" dirty="0"/>
              <a:t>Y</a:t>
            </a:r>
            <a:r>
              <a:rPr lang="en-US" altLang="he-IL" sz="1800" i="1" dirty="0"/>
              <a:t>1</a:t>
            </a:r>
            <a:r>
              <a:rPr lang="en-US" altLang="he-IL" i="1" dirty="0"/>
              <a:t>, Y</a:t>
            </a:r>
            <a:r>
              <a:rPr lang="en-US" altLang="he-IL" sz="1800" i="1" dirty="0"/>
              <a:t>2</a:t>
            </a:r>
            <a:r>
              <a:rPr lang="en-US" altLang="he-IL" i="1" dirty="0"/>
              <a:t>, …, X</a:t>
            </a:r>
            <a:r>
              <a:rPr lang="en-US" altLang="he-IL" sz="1800" i="1" dirty="0"/>
              <a:t>1</a:t>
            </a:r>
            <a:r>
              <a:rPr lang="en-US" altLang="he-IL" i="1" dirty="0"/>
              <a:t>, X</a:t>
            </a:r>
            <a:r>
              <a:rPr lang="en-US" altLang="he-IL" sz="2000" i="1" dirty="0"/>
              <a:t>2</a:t>
            </a:r>
            <a:r>
              <a:rPr lang="en-US" altLang="he-IL" i="1" dirty="0"/>
              <a:t>, ….</a:t>
            </a:r>
          </a:p>
          <a:p>
            <a:pPr algn="l" rtl="0"/>
            <a:r>
              <a:rPr lang="en-US" altLang="he-IL" dirty="0">
                <a:solidFill>
                  <a:schemeClr val="accent2"/>
                </a:solidFill>
              </a:rPr>
              <a:t>Multiple regression</a:t>
            </a:r>
            <a:r>
              <a:rPr lang="en-US" altLang="he-IL" sz="2400" dirty="0"/>
              <a:t>: </a:t>
            </a:r>
            <a:r>
              <a:rPr lang="en-US" altLang="he-IL" sz="2400" i="1" dirty="0"/>
              <a:t>Y = b0 + b1 X1 + b2 X2.</a:t>
            </a:r>
            <a:endParaRPr lang="en-US" altLang="he-IL" i="1" dirty="0"/>
          </a:p>
          <a:p>
            <a:pPr lvl="1" algn="l" rtl="0"/>
            <a:r>
              <a:rPr lang="en-US" altLang="he-IL" dirty="0"/>
              <a:t>Many nonlinear functions can be transformed into the above.</a:t>
            </a:r>
          </a:p>
          <a:p>
            <a:pPr algn="l" rtl="0"/>
            <a:r>
              <a:rPr lang="en-US" altLang="he-IL" dirty="0">
                <a:solidFill>
                  <a:schemeClr val="accent2"/>
                </a:solidFill>
              </a:rPr>
              <a:t>Log-linear models</a:t>
            </a:r>
            <a:r>
              <a:rPr lang="en-US" altLang="he-IL" sz="2400" dirty="0"/>
              <a:t>:</a:t>
            </a:r>
          </a:p>
          <a:p>
            <a:pPr lvl="1" algn="l" rtl="0"/>
            <a:r>
              <a:rPr lang="en-US" altLang="he-IL" dirty="0"/>
              <a:t>The multi-way table of joint probabilities is approximated by a product of lower-order tables.</a:t>
            </a:r>
          </a:p>
          <a:p>
            <a:pPr lvl="1" algn="l" rtl="0"/>
            <a:r>
              <a:rPr lang="en-US" altLang="he-IL" dirty="0"/>
              <a:t>Probability:  </a:t>
            </a:r>
            <a:r>
              <a:rPr lang="en-US" altLang="he-IL" i="1" dirty="0"/>
              <a:t>p(a, b, c, d) = </a:t>
            </a:r>
            <a:r>
              <a:rPr lang="en-US" altLang="he-IL" i="1" dirty="0">
                <a:sym typeface="Symbol" panose="05050102010706020507" pitchFamily="18" charset="2"/>
              </a:rPr>
              <a:t></a:t>
            </a:r>
            <a:r>
              <a:rPr lang="en-US" altLang="he-IL" sz="2000" i="1" dirty="0">
                <a:sym typeface="Symbol" panose="05050102010706020507" pitchFamily="18" charset="2"/>
              </a:rPr>
              <a:t>ab </a:t>
            </a:r>
            <a:r>
              <a:rPr lang="en-US" altLang="he-IL" i="1" dirty="0">
                <a:sym typeface="Symbol" panose="05050102010706020507" pitchFamily="18" charset="2"/>
              </a:rPr>
              <a:t></a:t>
            </a:r>
            <a:r>
              <a:rPr lang="en-US" altLang="he-IL" sz="2000" i="1" dirty="0" err="1">
                <a:sym typeface="Symbol" panose="05050102010706020507" pitchFamily="18" charset="2"/>
              </a:rPr>
              <a:t>ac</a:t>
            </a:r>
            <a:r>
              <a:rPr lang="en-US" altLang="he-IL" i="1" dirty="0" err="1">
                <a:sym typeface="Symbol" panose="05050102010706020507" pitchFamily="18" charset="2"/>
              </a:rPr>
              <a:t></a:t>
            </a:r>
            <a:r>
              <a:rPr lang="en-US" altLang="he-IL" sz="2000" i="1" dirty="0" err="1">
                <a:sym typeface="Symbol" panose="05050102010706020507" pitchFamily="18" charset="2"/>
              </a:rPr>
              <a:t>ad</a:t>
            </a:r>
            <a:r>
              <a:rPr lang="en-US" altLang="he-IL" i="1" dirty="0">
                <a:sym typeface="Symbol" panose="05050102010706020507" pitchFamily="18" charset="2"/>
              </a:rPr>
              <a:t> </a:t>
            </a:r>
            <a:r>
              <a:rPr lang="en-US" altLang="he-IL" sz="2000" i="1" dirty="0" err="1">
                <a:sym typeface="Symbol" panose="05050102010706020507" pitchFamily="18" charset="2"/>
              </a:rPr>
              <a:t>bcd</a:t>
            </a:r>
            <a:endParaRPr lang="en-US" altLang="he-IL" sz="2000" i="1" dirty="0"/>
          </a:p>
        </p:txBody>
      </p:sp>
      <p:sp>
        <p:nvSpPr>
          <p:cNvPr id="39939" name="Rectangle 3"/>
          <p:cNvSpPr>
            <a:spLocks noGrp="1" noChangeArrowheads="1"/>
          </p:cNvSpPr>
          <p:nvPr>
            <p:ph type="title"/>
          </p:nvPr>
        </p:nvSpPr>
        <p:spPr>
          <a:xfrm>
            <a:off x="1524000" y="228600"/>
            <a:ext cx="9144000" cy="838200"/>
          </a:xfrm>
          <a:noFill/>
          <a:ln/>
        </p:spPr>
        <p:txBody>
          <a:bodyPr vert="horz" lIns="92075" tIns="46038" rIns="92075" bIns="46038" rtlCol="0" anchor="ctr">
            <a:normAutofit/>
          </a:bodyPr>
          <a:lstStyle/>
          <a:p>
            <a:r>
              <a:rPr lang="en-US" altLang="he-IL" sz="3600">
                <a:solidFill>
                  <a:schemeClr val="accent2"/>
                </a:solidFill>
              </a:rPr>
              <a:t>Regression Analysis and Log-Linear Models</a:t>
            </a:r>
            <a:endParaRPr lang="en-US" altLang="he-IL" sz="2400">
              <a:solidFill>
                <a:schemeClr val="accent2"/>
              </a:solidFill>
            </a:endParaRPr>
          </a:p>
        </p:txBody>
      </p:sp>
    </p:spTree>
    <p:extLst>
      <p:ext uri="{BB962C8B-B14F-4D97-AF65-F5344CB8AC3E}">
        <p14:creationId xmlns:p14="http://schemas.microsoft.com/office/powerpoint/2010/main" val="2691857755"/>
      </p:ext>
    </p:extLst>
  </p:cSld>
  <p:clrMapOvr>
    <a:masterClrMapping/>
  </p:clrMapOvr>
  <p:transition>
    <p:checker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he-IL" dirty="0"/>
              <a:t>Regression</a:t>
            </a:r>
          </a:p>
        </p:txBody>
      </p:sp>
      <p:sp>
        <p:nvSpPr>
          <p:cNvPr id="54275" name="Rectangle 3"/>
          <p:cNvSpPr>
            <a:spLocks noGrp="1" noChangeArrowheads="1"/>
          </p:cNvSpPr>
          <p:nvPr>
            <p:ph type="body" idx="1"/>
          </p:nvPr>
        </p:nvSpPr>
        <p:spPr/>
        <p:txBody>
          <a:bodyPr/>
          <a:lstStyle/>
          <a:p>
            <a:pPr algn="l" rtl="0"/>
            <a:r>
              <a:rPr lang="en-US" altLang="he-IL" dirty="0"/>
              <a:t>Develop a model to predict the salary of college graduates with 10 years working experience</a:t>
            </a:r>
          </a:p>
          <a:p>
            <a:pPr algn="l" rtl="0"/>
            <a:r>
              <a:rPr lang="en-US" altLang="he-IL" dirty="0"/>
              <a:t>Potential sales of a new product given its price</a:t>
            </a:r>
          </a:p>
          <a:p>
            <a:pPr algn="l" rtl="0"/>
            <a:r>
              <a:rPr lang="en-US" altLang="he-IL" dirty="0"/>
              <a:t>Regression - used to approximate the given data</a:t>
            </a:r>
          </a:p>
          <a:p>
            <a:pPr algn="l" rtl="0"/>
            <a:r>
              <a:rPr lang="en-US" altLang="he-IL" dirty="0"/>
              <a:t>The data are modeled as a straight line.</a:t>
            </a:r>
          </a:p>
          <a:p>
            <a:pPr algn="l" rtl="0"/>
            <a:r>
              <a:rPr lang="en-US" altLang="he-IL" dirty="0"/>
              <a:t>A random variable Y (response variable), can be modeled as a linear function of another random variable, X (predictor variable), with the equation</a:t>
            </a:r>
          </a:p>
          <a:p>
            <a:pPr algn="l" rtl="0">
              <a:buFontTx/>
              <a:buNone/>
            </a:pPr>
            <a:endParaRPr lang="en-US" altLang="he-IL" dirty="0"/>
          </a:p>
        </p:txBody>
      </p:sp>
    </p:spTree>
    <p:extLst>
      <p:ext uri="{BB962C8B-B14F-4D97-AF65-F5344CB8AC3E}">
        <p14:creationId xmlns:p14="http://schemas.microsoft.com/office/powerpoint/2010/main" val="28156214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he-IL"/>
              <a:t>Cont’d</a:t>
            </a:r>
          </a:p>
        </p:txBody>
      </p:sp>
      <p:sp>
        <p:nvSpPr>
          <p:cNvPr id="55299" name="Rectangle 3"/>
          <p:cNvSpPr>
            <a:spLocks noGrp="1" noChangeArrowheads="1"/>
          </p:cNvSpPr>
          <p:nvPr>
            <p:ph type="body" idx="1"/>
          </p:nvPr>
        </p:nvSpPr>
        <p:spPr/>
        <p:txBody>
          <a:bodyPr/>
          <a:lstStyle/>
          <a:p>
            <a:pPr algn="l" rtl="0">
              <a:lnSpc>
                <a:spcPct val="90000"/>
              </a:lnSpc>
            </a:pPr>
            <a:endParaRPr lang="en-US" altLang="he-IL" dirty="0"/>
          </a:p>
          <a:p>
            <a:pPr algn="l" rtl="0">
              <a:lnSpc>
                <a:spcPct val="90000"/>
              </a:lnSpc>
            </a:pPr>
            <a:endParaRPr lang="en-US" altLang="he-IL" dirty="0"/>
          </a:p>
          <a:p>
            <a:pPr algn="l" rtl="0">
              <a:lnSpc>
                <a:spcPct val="90000"/>
              </a:lnSpc>
            </a:pPr>
            <a:r>
              <a:rPr lang="en-US" altLang="he-IL" dirty="0"/>
              <a:t>Y is assumed to be constant</a:t>
            </a:r>
          </a:p>
          <a:p>
            <a:pPr algn="l" rtl="0">
              <a:lnSpc>
                <a:spcPct val="90000"/>
              </a:lnSpc>
            </a:pPr>
            <a:r>
              <a:rPr lang="en-US" altLang="he-IL" dirty="0">
                <a:sym typeface="Symbol" panose="05050102010706020507" pitchFamily="18" charset="2"/>
              </a:rPr>
              <a:t> and  (regression coefficients) – Y-intercept and the slope line.</a:t>
            </a:r>
          </a:p>
          <a:p>
            <a:pPr lvl="1" algn="l" rtl="0">
              <a:lnSpc>
                <a:spcPct val="90000"/>
              </a:lnSpc>
            </a:pPr>
            <a:r>
              <a:rPr lang="en-US" altLang="he-IL" dirty="0"/>
              <a:t>Can be solved by the method of least squares. (minimizes the error between actual line separating data and the estimate of the line)</a:t>
            </a:r>
          </a:p>
          <a:p>
            <a:pPr algn="l" rtl="0">
              <a:lnSpc>
                <a:spcPct val="90000"/>
              </a:lnSpc>
              <a:buFontTx/>
              <a:buNone/>
            </a:pPr>
            <a:endParaRPr lang="en-US" altLang="he-IL" dirty="0"/>
          </a:p>
        </p:txBody>
      </p:sp>
      <p:graphicFrame>
        <p:nvGraphicFramePr>
          <p:cNvPr id="55300" name="Object 4"/>
          <p:cNvGraphicFramePr>
            <a:graphicFrameLocks noChangeAspect="1"/>
          </p:cNvGraphicFramePr>
          <p:nvPr/>
        </p:nvGraphicFramePr>
        <p:xfrm>
          <a:off x="4114800" y="1905000"/>
          <a:ext cx="3886200" cy="685800"/>
        </p:xfrm>
        <a:graphic>
          <a:graphicData uri="http://schemas.openxmlformats.org/presentationml/2006/ole">
            <mc:AlternateContent xmlns:mc="http://schemas.openxmlformats.org/markup-compatibility/2006">
              <mc:Choice xmlns:v="urn:schemas-microsoft-com:vml" Requires="v">
                <p:oleObj spid="_x0000_s401423" r:id="rId4" imgW="711000" imgH="203040" progId="">
                  <p:embed/>
                </p:oleObj>
              </mc:Choice>
              <mc:Fallback>
                <p:oleObj r:id="rId4" imgW="711000" imgH="203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905000"/>
                        <a:ext cx="3886200" cy="685800"/>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162022784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he-IL"/>
              <a:t>Cont’d</a:t>
            </a:r>
          </a:p>
        </p:txBody>
      </p:sp>
      <p:graphicFrame>
        <p:nvGraphicFramePr>
          <p:cNvPr id="56324" name="Object 4"/>
          <p:cNvGraphicFramePr>
            <a:graphicFrameLocks noChangeAspect="1"/>
          </p:cNvGraphicFramePr>
          <p:nvPr/>
        </p:nvGraphicFramePr>
        <p:xfrm>
          <a:off x="4038600" y="4876800"/>
          <a:ext cx="4191000" cy="990600"/>
        </p:xfrm>
        <a:graphic>
          <a:graphicData uri="http://schemas.openxmlformats.org/presentationml/2006/ole">
            <mc:AlternateContent xmlns:mc="http://schemas.openxmlformats.org/markup-compatibility/2006">
              <mc:Choice xmlns:v="urn:schemas-microsoft-com:vml" Requires="v">
                <p:oleObj spid="_x0000_s399389" r:id="rId4" imgW="685800" imgH="228600" progId="">
                  <p:embed/>
                </p:oleObj>
              </mc:Choice>
              <mc:Fallback>
                <p:oleObj r:id="rId4" imgW="685800" imgH="228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876800"/>
                        <a:ext cx="4191000" cy="990600"/>
                      </a:xfrm>
                      <a:prstGeom prst="rect">
                        <a:avLst/>
                      </a:prstGeom>
                      <a:solidFill>
                        <a:schemeClr val="tx1"/>
                      </a:solidFill>
                      <a:ln>
                        <a:noFill/>
                      </a:ln>
                      <a:effectLst/>
                    </p:spPr>
                  </p:pic>
                </p:oleObj>
              </mc:Fallback>
            </mc:AlternateContent>
          </a:graphicData>
        </a:graphic>
      </p:graphicFrame>
      <p:graphicFrame>
        <p:nvGraphicFramePr>
          <p:cNvPr id="56326" name="Object 6"/>
          <p:cNvGraphicFramePr>
            <a:graphicFrameLocks noChangeAspect="1"/>
          </p:cNvGraphicFramePr>
          <p:nvPr/>
        </p:nvGraphicFramePr>
        <p:xfrm>
          <a:off x="3276600" y="2209800"/>
          <a:ext cx="6019800" cy="2438400"/>
        </p:xfrm>
        <a:graphic>
          <a:graphicData uri="http://schemas.openxmlformats.org/presentationml/2006/ole">
            <mc:AlternateContent xmlns:mc="http://schemas.openxmlformats.org/markup-compatibility/2006">
              <mc:Choice xmlns:v="urn:schemas-microsoft-com:vml" Requires="v">
                <p:oleObj spid="_x0000_s399390" r:id="rId6" imgW="1409400" imgH="952200" progId="">
                  <p:embed/>
                </p:oleObj>
              </mc:Choice>
              <mc:Fallback>
                <p:oleObj r:id="rId6" imgW="1409400" imgH="9522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209800"/>
                        <a:ext cx="6019800" cy="2438400"/>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21644859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he-IL"/>
              <a:t>Multiple regression</a:t>
            </a:r>
          </a:p>
        </p:txBody>
      </p:sp>
      <p:sp>
        <p:nvSpPr>
          <p:cNvPr id="57347" name="Rectangle 3"/>
          <p:cNvSpPr>
            <a:spLocks noGrp="1" noChangeArrowheads="1"/>
          </p:cNvSpPr>
          <p:nvPr>
            <p:ph type="body" idx="1"/>
          </p:nvPr>
        </p:nvSpPr>
        <p:spPr/>
        <p:txBody>
          <a:bodyPr/>
          <a:lstStyle/>
          <a:p>
            <a:pPr algn="l" rtl="0"/>
            <a:r>
              <a:rPr lang="en-US" altLang="he-IL" dirty="0"/>
              <a:t>Extension of linear regression</a:t>
            </a:r>
          </a:p>
          <a:p>
            <a:pPr algn="l" rtl="0"/>
            <a:r>
              <a:rPr lang="en-US" altLang="he-IL" dirty="0"/>
              <a:t>Involve more than one predictor variable</a:t>
            </a:r>
          </a:p>
          <a:p>
            <a:pPr algn="l" rtl="0"/>
            <a:r>
              <a:rPr lang="en-US" altLang="he-IL" dirty="0"/>
              <a:t>Response variable Y can be modeled as a linear function of a multidimensional feature vector.</a:t>
            </a:r>
          </a:p>
          <a:p>
            <a:pPr algn="l" rtl="0"/>
            <a:r>
              <a:rPr lang="en-US" altLang="he-IL" dirty="0" err="1"/>
              <a:t>Eg</a:t>
            </a:r>
            <a:r>
              <a:rPr lang="en-US" altLang="he-IL" dirty="0"/>
              <a:t>: multiple regression model based on 2 predictor variables X</a:t>
            </a:r>
            <a:r>
              <a:rPr lang="en-US" altLang="he-IL" baseline="-25000" dirty="0"/>
              <a:t>1</a:t>
            </a:r>
            <a:r>
              <a:rPr lang="en-US" altLang="he-IL" dirty="0"/>
              <a:t> and X</a:t>
            </a:r>
            <a:r>
              <a:rPr lang="en-US" altLang="he-IL" baseline="-25000" dirty="0"/>
              <a:t>2</a:t>
            </a:r>
          </a:p>
        </p:txBody>
      </p:sp>
      <p:graphicFrame>
        <p:nvGraphicFramePr>
          <p:cNvPr id="57348" name="Object 4"/>
          <p:cNvGraphicFramePr>
            <a:graphicFrameLocks noChangeAspect="1"/>
          </p:cNvGraphicFramePr>
          <p:nvPr/>
        </p:nvGraphicFramePr>
        <p:xfrm>
          <a:off x="3505200" y="5029200"/>
          <a:ext cx="4495800" cy="838200"/>
        </p:xfrm>
        <a:graphic>
          <a:graphicData uri="http://schemas.openxmlformats.org/presentationml/2006/ole">
            <mc:AlternateContent xmlns:mc="http://schemas.openxmlformats.org/markup-compatibility/2006">
              <mc:Choice xmlns:v="urn:schemas-microsoft-com:vml" Requires="v">
                <p:oleObj spid="_x0000_s397327" r:id="rId4" imgW="1384200" imgH="253800" progId="">
                  <p:embed/>
                </p:oleObj>
              </mc:Choice>
              <mc:Fallback>
                <p:oleObj r:id="rId4" imgW="1384200" imgH="253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5029200"/>
                        <a:ext cx="4495800" cy="838200"/>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17522836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51C0489-A946-42D7-BA46-C4A91CF032E7}" type="slidenum">
              <a:rPr lang="en-US" altLang="en-US" sz="1200">
                <a:solidFill>
                  <a:schemeClr val="accent2"/>
                </a:solidFill>
              </a:rPr>
              <a:pPr/>
              <a:t>88</a:t>
            </a:fld>
            <a:endParaRPr lang="en-US" altLang="en-US" sz="1400"/>
          </a:p>
        </p:txBody>
      </p:sp>
      <p:sp>
        <p:nvSpPr>
          <p:cNvPr id="49155" name="Rectangle 2"/>
          <p:cNvSpPr>
            <a:spLocks noGrp="1" noChangeArrowheads="1"/>
          </p:cNvSpPr>
          <p:nvPr>
            <p:ph type="title"/>
          </p:nvPr>
        </p:nvSpPr>
        <p:spPr>
          <a:xfrm>
            <a:off x="1981200" y="254000"/>
            <a:ext cx="8229600" cy="609600"/>
          </a:xfrm>
        </p:spPr>
        <p:txBody>
          <a:bodyPr>
            <a:normAutofit fontScale="90000"/>
          </a:bodyPr>
          <a:lstStyle/>
          <a:p>
            <a:r>
              <a:rPr lang="en-US" altLang="en-US" smtClean="0"/>
              <a:t>Smoothing Noisy Data</a:t>
            </a:r>
          </a:p>
        </p:txBody>
      </p:sp>
      <p:sp>
        <p:nvSpPr>
          <p:cNvPr id="49156" name="Rectangle 3"/>
          <p:cNvSpPr>
            <a:spLocks noChangeArrowheads="1"/>
          </p:cNvSpPr>
          <p:nvPr/>
        </p:nvSpPr>
        <p:spPr bwMode="auto">
          <a:xfrm>
            <a:off x="1992314" y="889000"/>
            <a:ext cx="7959725"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Font typeface="Marlett" pitchFamily="2" charset="2"/>
              <a:buChar char="i"/>
            </a:pPr>
            <a:r>
              <a:rPr lang="en-US" altLang="en-US" sz="2200" b="1" dirty="0"/>
              <a:t>The purpose of data smoothing is to eliminate noise and “smooth out” the data fluctuations.</a:t>
            </a:r>
          </a:p>
          <a:p>
            <a:pPr marL="0" indent="0" algn="l">
              <a:spcBef>
                <a:spcPct val="20000"/>
              </a:spcBef>
              <a:buClr>
                <a:schemeClr val="accent2"/>
              </a:buClr>
            </a:pPr>
            <a:endParaRPr lang="en-US" altLang="en-US" sz="2200" b="1" dirty="0"/>
          </a:p>
        </p:txBody>
      </p:sp>
      <p:sp>
        <p:nvSpPr>
          <p:cNvPr id="49157" name="Rectangle 6"/>
          <p:cNvSpPr>
            <a:spLocks noChangeArrowheads="1"/>
          </p:cNvSpPr>
          <p:nvPr/>
        </p:nvSpPr>
        <p:spPr bwMode="auto">
          <a:xfrm>
            <a:off x="4781550" y="2762250"/>
            <a:ext cx="2698750" cy="1079500"/>
          </a:xfrm>
          <a:prstGeom prst="rect">
            <a:avLst/>
          </a:prstGeom>
          <a:solidFill>
            <a:srgbClr val="CCECFF"/>
          </a:solidFill>
          <a:ln w="9525">
            <a:solidFill>
              <a:srgbClr val="FF0000"/>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solidFill>
                  <a:schemeClr val="bg1"/>
                </a:solidFill>
              </a:rPr>
              <a:t>Partition into equidepth bins</a:t>
            </a:r>
          </a:p>
          <a:p>
            <a:pPr algn="l"/>
            <a:r>
              <a:rPr lang="en-US" altLang="en-US" sz="1600">
                <a:solidFill>
                  <a:schemeClr val="bg1"/>
                </a:solidFill>
              </a:rPr>
              <a:t>Bin1: 4, 8, 15</a:t>
            </a:r>
          </a:p>
          <a:p>
            <a:pPr algn="l"/>
            <a:r>
              <a:rPr lang="en-US" altLang="en-US" sz="1600">
                <a:solidFill>
                  <a:schemeClr val="bg1"/>
                </a:solidFill>
              </a:rPr>
              <a:t>Bin2: 21, 21, 24</a:t>
            </a:r>
          </a:p>
          <a:p>
            <a:pPr algn="l"/>
            <a:r>
              <a:rPr lang="en-US" altLang="en-US" sz="1600">
                <a:solidFill>
                  <a:schemeClr val="bg1"/>
                </a:solidFill>
              </a:rPr>
              <a:t>Bin3: 25, 28, 34</a:t>
            </a:r>
          </a:p>
        </p:txBody>
      </p:sp>
      <p:sp>
        <p:nvSpPr>
          <p:cNvPr id="49158" name="Rectangle 7"/>
          <p:cNvSpPr>
            <a:spLocks noChangeArrowheads="1"/>
          </p:cNvSpPr>
          <p:nvPr/>
        </p:nvSpPr>
        <p:spPr bwMode="auto">
          <a:xfrm>
            <a:off x="3995738" y="4608513"/>
            <a:ext cx="1585912" cy="1079500"/>
          </a:xfrm>
          <a:prstGeom prst="rect">
            <a:avLst/>
          </a:prstGeom>
          <a:solidFill>
            <a:srgbClr val="B2ECA8"/>
          </a:solidFill>
          <a:ln w="9525">
            <a:solidFill>
              <a:srgbClr val="FF0000"/>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solidFill>
                  <a:schemeClr val="bg1"/>
                </a:solidFill>
              </a:rPr>
              <a:t>means</a:t>
            </a:r>
            <a:endParaRPr lang="en-US" altLang="en-US" sz="1600">
              <a:solidFill>
                <a:schemeClr val="bg1"/>
              </a:solidFill>
            </a:endParaRPr>
          </a:p>
          <a:p>
            <a:pPr algn="l"/>
            <a:r>
              <a:rPr lang="en-US" altLang="en-US" sz="1600">
                <a:solidFill>
                  <a:schemeClr val="bg1"/>
                </a:solidFill>
              </a:rPr>
              <a:t>Bin1: 9, 9, 9</a:t>
            </a:r>
          </a:p>
          <a:p>
            <a:pPr algn="l"/>
            <a:r>
              <a:rPr lang="en-US" altLang="en-US" sz="1600">
                <a:solidFill>
                  <a:schemeClr val="bg1"/>
                </a:solidFill>
              </a:rPr>
              <a:t>Bin2: 22, 22, 22</a:t>
            </a:r>
          </a:p>
          <a:p>
            <a:pPr algn="l"/>
            <a:r>
              <a:rPr lang="en-US" altLang="en-US" sz="1600">
                <a:solidFill>
                  <a:schemeClr val="bg1"/>
                </a:solidFill>
              </a:rPr>
              <a:t>Bin3: 29, 29, 29</a:t>
            </a:r>
          </a:p>
        </p:txBody>
      </p:sp>
      <p:sp>
        <p:nvSpPr>
          <p:cNvPr id="49159" name="Rectangle 8"/>
          <p:cNvSpPr>
            <a:spLocks noChangeArrowheads="1"/>
          </p:cNvSpPr>
          <p:nvPr/>
        </p:nvSpPr>
        <p:spPr bwMode="auto">
          <a:xfrm>
            <a:off x="6740526" y="4616450"/>
            <a:ext cx="1509713" cy="1079500"/>
          </a:xfrm>
          <a:prstGeom prst="rect">
            <a:avLst/>
          </a:prstGeom>
          <a:solidFill>
            <a:srgbClr val="FFDBB7"/>
          </a:solidFill>
          <a:ln w="9525">
            <a:solidFill>
              <a:srgbClr val="FF0000"/>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solidFill>
                  <a:schemeClr val="bg1"/>
                </a:solidFill>
              </a:rPr>
              <a:t>boundaries</a:t>
            </a:r>
            <a:endParaRPr lang="en-US" altLang="en-US" sz="1600">
              <a:solidFill>
                <a:schemeClr val="bg1"/>
              </a:solidFill>
            </a:endParaRPr>
          </a:p>
          <a:p>
            <a:pPr algn="l"/>
            <a:r>
              <a:rPr lang="en-US" altLang="en-US" sz="1600">
                <a:solidFill>
                  <a:schemeClr val="bg1"/>
                </a:solidFill>
              </a:rPr>
              <a:t>Bin1: 4, 4, 15</a:t>
            </a:r>
          </a:p>
          <a:p>
            <a:pPr algn="l"/>
            <a:r>
              <a:rPr lang="en-US" altLang="en-US" sz="1600">
                <a:solidFill>
                  <a:schemeClr val="bg1"/>
                </a:solidFill>
              </a:rPr>
              <a:t>Bin2: 21, 21, 24</a:t>
            </a:r>
          </a:p>
          <a:p>
            <a:pPr algn="l"/>
            <a:r>
              <a:rPr lang="en-US" altLang="en-US" sz="1600">
                <a:solidFill>
                  <a:schemeClr val="bg1"/>
                </a:solidFill>
              </a:rPr>
              <a:t>Bin3: 25, 25, 34</a:t>
            </a:r>
          </a:p>
        </p:txBody>
      </p:sp>
      <p:cxnSp>
        <p:nvCxnSpPr>
          <p:cNvPr id="49160" name="AutoShape 9"/>
          <p:cNvCxnSpPr>
            <a:cxnSpLocks noChangeShapeType="1"/>
            <a:stCxn id="49157" idx="2"/>
            <a:endCxn id="49158" idx="0"/>
          </p:cNvCxnSpPr>
          <p:nvPr/>
        </p:nvCxnSpPr>
        <p:spPr bwMode="auto">
          <a:xfrm rot="5400000">
            <a:off x="5076826" y="3554414"/>
            <a:ext cx="766763" cy="1341437"/>
          </a:xfrm>
          <a:prstGeom prst="bentConnector3">
            <a:avLst>
              <a:gd name="adj1" fmla="val 49898"/>
            </a:avLst>
          </a:prstGeom>
          <a:noFill/>
          <a:ln w="12700">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49161" name="AutoShape 10"/>
          <p:cNvCxnSpPr>
            <a:cxnSpLocks noChangeShapeType="1"/>
            <a:stCxn id="49157" idx="2"/>
            <a:endCxn id="49159" idx="0"/>
          </p:cNvCxnSpPr>
          <p:nvPr/>
        </p:nvCxnSpPr>
        <p:spPr bwMode="auto">
          <a:xfrm rot="16200000" flipH="1">
            <a:off x="6426200" y="3546475"/>
            <a:ext cx="774700" cy="1365250"/>
          </a:xfrm>
          <a:prstGeom prst="bentConnector3">
            <a:avLst>
              <a:gd name="adj1" fmla="val 50000"/>
            </a:avLst>
          </a:prstGeom>
          <a:noFill/>
          <a:ln w="12700">
            <a:solidFill>
              <a:schemeClr val="accent2"/>
            </a:solidFill>
            <a:miter lim="800000"/>
            <a:headEnd/>
            <a:tailEnd type="triangle" w="med" len="med"/>
          </a:ln>
          <a:extLst>
            <a:ext uri="{909E8E84-426E-40DD-AFC4-6F175D3DCCD1}">
              <a14:hiddenFill xmlns:a14="http://schemas.microsoft.com/office/drawing/2010/main">
                <a:noFill/>
              </a14:hiddenFill>
            </a:ext>
          </a:extLst>
        </p:spPr>
      </p:cxnSp>
      <p:sp>
        <p:nvSpPr>
          <p:cNvPr id="49162" name="Text Box 11"/>
          <p:cNvSpPr txBox="1">
            <a:spLocks noChangeArrowheads="1"/>
          </p:cNvSpPr>
          <p:nvPr/>
        </p:nvSpPr>
        <p:spPr bwMode="auto">
          <a:xfrm>
            <a:off x="2943226" y="3076575"/>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t>Binning</a:t>
            </a:r>
          </a:p>
        </p:txBody>
      </p:sp>
      <p:cxnSp>
        <p:nvCxnSpPr>
          <p:cNvPr id="49163" name="AutoShape 14"/>
          <p:cNvCxnSpPr>
            <a:cxnSpLocks noChangeShapeType="1"/>
            <a:stCxn id="49162" idx="3"/>
            <a:endCxn id="49157" idx="1"/>
          </p:cNvCxnSpPr>
          <p:nvPr/>
        </p:nvCxnSpPr>
        <p:spPr bwMode="auto">
          <a:xfrm flipV="1">
            <a:off x="4108450" y="3302001"/>
            <a:ext cx="673100" cy="3175"/>
          </a:xfrm>
          <a:prstGeom prst="bentConnector3">
            <a:avLst>
              <a:gd name="adj1" fmla="val 50000"/>
            </a:avLst>
          </a:prstGeom>
          <a:noFill/>
          <a:ln w="9525">
            <a:solidFill>
              <a:srgbClr val="008000"/>
            </a:solidFill>
            <a:miter lim="800000"/>
            <a:headEnd/>
            <a:tailEnd type="triangle" w="med" len="med"/>
          </a:ln>
          <a:extLst>
            <a:ext uri="{909E8E84-426E-40DD-AFC4-6F175D3DCCD1}">
              <a14:hiddenFill xmlns:a14="http://schemas.microsoft.com/office/drawing/2010/main">
                <a:noFill/>
              </a14:hiddenFill>
            </a:ext>
          </a:extLst>
        </p:spPr>
      </p:cxnSp>
      <p:sp>
        <p:nvSpPr>
          <p:cNvPr id="331793" name="Text Box 17"/>
          <p:cNvSpPr txBox="1">
            <a:spLocks noChangeArrowheads="1"/>
          </p:cNvSpPr>
          <p:nvPr/>
        </p:nvSpPr>
        <p:spPr bwMode="auto">
          <a:xfrm>
            <a:off x="2135917" y="1911350"/>
            <a:ext cx="7859844" cy="400110"/>
          </a:xfrm>
          <a:prstGeom prst="rect">
            <a:avLst/>
          </a:prstGeom>
          <a:solidFill>
            <a:srgbClr val="FFCC00"/>
          </a:solidFill>
          <a:ln w="19050">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sz="2000" dirty="0">
                <a:solidFill>
                  <a:schemeClr val="bg1"/>
                </a:solidFill>
              </a:rPr>
              <a:t>Ex: Original Data for “price” (after sorting): 4, 8, 15, 21, 21, 24, 25, 28, 34</a:t>
            </a:r>
          </a:p>
        </p:txBody>
      </p:sp>
      <p:sp>
        <p:nvSpPr>
          <p:cNvPr id="49165" name="Text Box 18"/>
          <p:cNvSpPr txBox="1">
            <a:spLocks noChangeArrowheads="1"/>
          </p:cNvSpPr>
          <p:nvPr/>
        </p:nvSpPr>
        <p:spPr bwMode="auto">
          <a:xfrm>
            <a:off x="2308225" y="4570414"/>
            <a:ext cx="16144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Each value in a bin is replaced by the mean value of the bin.</a:t>
            </a:r>
          </a:p>
        </p:txBody>
      </p:sp>
      <p:sp>
        <p:nvSpPr>
          <p:cNvPr id="49166" name="Text Box 19"/>
          <p:cNvSpPr txBox="1">
            <a:spLocks noChangeArrowheads="1"/>
          </p:cNvSpPr>
          <p:nvPr/>
        </p:nvSpPr>
        <p:spPr bwMode="auto">
          <a:xfrm>
            <a:off x="8404225" y="4202114"/>
            <a:ext cx="1766888"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Min and Max values in each bin are identified (boundaries). Each value in a bin is replaced with the closest boundary value.</a:t>
            </a:r>
          </a:p>
        </p:txBody>
      </p:sp>
    </p:spTree>
    <p:extLst>
      <p:ext uri="{BB962C8B-B14F-4D97-AF65-F5344CB8AC3E}">
        <p14:creationId xmlns:p14="http://schemas.microsoft.com/office/powerpoint/2010/main" val="83020020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161CAED-83E7-47B6-8A0B-A905D72FEF8F}" type="slidenum">
              <a:rPr lang="en-US" altLang="en-US" sz="1200">
                <a:solidFill>
                  <a:schemeClr val="accent2"/>
                </a:solidFill>
              </a:rPr>
              <a:pPr/>
              <a:t>89</a:t>
            </a:fld>
            <a:endParaRPr lang="en-US" altLang="en-US" sz="1400"/>
          </a:p>
        </p:txBody>
      </p:sp>
      <p:sp>
        <p:nvSpPr>
          <p:cNvPr id="50179" name="Rectangle 2"/>
          <p:cNvSpPr>
            <a:spLocks noGrp="1" noChangeArrowheads="1"/>
          </p:cNvSpPr>
          <p:nvPr>
            <p:ph type="title"/>
          </p:nvPr>
        </p:nvSpPr>
        <p:spPr>
          <a:xfrm>
            <a:off x="1981200" y="254000"/>
            <a:ext cx="8229600" cy="609600"/>
          </a:xfrm>
        </p:spPr>
        <p:txBody>
          <a:bodyPr>
            <a:normAutofit fontScale="90000"/>
          </a:bodyPr>
          <a:lstStyle/>
          <a:p>
            <a:r>
              <a:rPr lang="en-US" altLang="en-US" smtClean="0"/>
              <a:t>Smoothing Noisy Data</a:t>
            </a:r>
          </a:p>
        </p:txBody>
      </p:sp>
      <p:sp>
        <p:nvSpPr>
          <p:cNvPr id="50180" name="Rectangle 3"/>
          <p:cNvSpPr>
            <a:spLocks noChangeArrowheads="1"/>
          </p:cNvSpPr>
          <p:nvPr/>
        </p:nvSpPr>
        <p:spPr bwMode="auto">
          <a:xfrm>
            <a:off x="1878014" y="889000"/>
            <a:ext cx="79597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Font typeface="Marlett" pitchFamily="2" charset="2"/>
              <a:buChar char="i"/>
            </a:pPr>
            <a:r>
              <a:rPr lang="en-US" altLang="en-US" sz="2200" b="1"/>
              <a:t>Other Methods</a:t>
            </a:r>
          </a:p>
        </p:txBody>
      </p:sp>
      <p:pic>
        <p:nvPicPr>
          <p:cNvPr id="50181" name="Picture 4"/>
          <p:cNvPicPr>
            <a:picLocks noChangeAspect="1" noChangeArrowheads="1"/>
          </p:cNvPicPr>
          <p:nvPr/>
        </p:nvPicPr>
        <p:blipFill>
          <a:blip r:embed="rId3" cstate="print">
            <a:lum contrast="18000"/>
            <a:extLst>
              <a:ext uri="{28A0092B-C50C-407E-A947-70E740481C1C}">
                <a14:useLocalDpi xmlns:a14="http://schemas.microsoft.com/office/drawing/2010/main" val="0"/>
              </a:ext>
            </a:extLst>
          </a:blip>
          <a:srcRect/>
          <a:stretch>
            <a:fillRect/>
          </a:stretch>
        </p:blipFill>
        <p:spPr bwMode="auto">
          <a:xfrm>
            <a:off x="3638550" y="3930650"/>
            <a:ext cx="2687638" cy="20780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5018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l="6573" t="6538" r="5164" b="5197"/>
          <a:stretch>
            <a:fillRect/>
          </a:stretch>
        </p:blipFill>
        <p:spPr bwMode="auto">
          <a:xfrm>
            <a:off x="3635375" y="1744664"/>
            <a:ext cx="2387600" cy="16716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0183" name="Text Box 12"/>
          <p:cNvSpPr txBox="1">
            <a:spLocks noChangeArrowheads="1"/>
          </p:cNvSpPr>
          <p:nvPr/>
        </p:nvSpPr>
        <p:spPr bwMode="auto">
          <a:xfrm>
            <a:off x="2092326" y="2289175"/>
            <a:ext cx="1452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t>Clustering</a:t>
            </a:r>
          </a:p>
        </p:txBody>
      </p:sp>
      <p:sp>
        <p:nvSpPr>
          <p:cNvPr id="50184" name="Text Box 13"/>
          <p:cNvSpPr txBox="1">
            <a:spLocks noChangeArrowheads="1"/>
          </p:cNvSpPr>
          <p:nvPr/>
        </p:nvSpPr>
        <p:spPr bwMode="auto">
          <a:xfrm>
            <a:off x="2092325" y="4816475"/>
            <a:ext cx="153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dirty="0"/>
              <a:t>Regression</a:t>
            </a:r>
          </a:p>
        </p:txBody>
      </p:sp>
      <p:sp>
        <p:nvSpPr>
          <p:cNvPr id="50185" name="Text Box 17"/>
          <p:cNvSpPr txBox="1">
            <a:spLocks noChangeArrowheads="1"/>
          </p:cNvSpPr>
          <p:nvPr/>
        </p:nvSpPr>
        <p:spPr bwMode="auto">
          <a:xfrm>
            <a:off x="6270625" y="1751013"/>
            <a:ext cx="349408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Similar values are organized into groups (clusters). Values falling outside of clusters may be considered “outliers” and may be candidates for elimination.</a:t>
            </a:r>
          </a:p>
        </p:txBody>
      </p:sp>
      <p:sp>
        <p:nvSpPr>
          <p:cNvPr id="50186" name="Text Box 18"/>
          <p:cNvSpPr txBox="1">
            <a:spLocks noChangeArrowheads="1"/>
          </p:cNvSpPr>
          <p:nvPr/>
        </p:nvSpPr>
        <p:spPr bwMode="auto">
          <a:xfrm>
            <a:off x="6397625" y="4113214"/>
            <a:ext cx="349408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Fit data to a function. Linear regression finds the best line to fit two variables. Multiple regression can handle multiple variables. The values given by the function are used instead of the original values.</a:t>
            </a:r>
          </a:p>
        </p:txBody>
      </p:sp>
    </p:spTree>
    <p:extLst>
      <p:ext uri="{BB962C8B-B14F-4D97-AF65-F5344CB8AC3E}">
        <p14:creationId xmlns:p14="http://schemas.microsoft.com/office/powerpoint/2010/main" val="1067416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255FDD3-95CA-404D-91AB-9F29703BE3C0}" type="datetime4">
              <a:rPr lang="en-US" altLang="he-IL" sz="1200"/>
              <a:pPr eaLnBrk="1" hangingPunct="1"/>
              <a:t>March 3, 2019</a:t>
            </a:fld>
            <a:endParaRPr lang="en-US" altLang="he-IL" sz="1200"/>
          </a:p>
        </p:txBody>
      </p:sp>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he-IL" sz="1200"/>
              <a:t>Data Mining: Concepts and Techniques</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2AA823C-7A20-4C33-902D-6658FD33F23E}" type="slidenum">
              <a:rPr lang="en-US" altLang="he-IL" sz="1200"/>
              <a:pPr eaLnBrk="1" hangingPunct="1"/>
              <a:t>9</a:t>
            </a:fld>
            <a:endParaRPr lang="en-US" altLang="he-IL" sz="1200"/>
          </a:p>
        </p:txBody>
      </p:sp>
      <p:sp>
        <p:nvSpPr>
          <p:cNvPr id="8197" name="Rectangle 2"/>
          <p:cNvSpPr>
            <a:spLocks noGrp="1" noChangeArrowheads="1"/>
          </p:cNvSpPr>
          <p:nvPr>
            <p:ph type="title"/>
          </p:nvPr>
        </p:nvSpPr>
        <p:spPr>
          <a:xfrm>
            <a:off x="1905000" y="381000"/>
            <a:ext cx="8402638" cy="609600"/>
          </a:xfrm>
        </p:spPr>
        <p:txBody>
          <a:bodyPr>
            <a:normAutofit fontScale="90000"/>
          </a:bodyPr>
          <a:lstStyle/>
          <a:p>
            <a:pPr algn="ctr" eaLnBrk="1" hangingPunct="1"/>
            <a:r>
              <a:rPr lang="he-IL" altLang="he-IL" dirty="0" smtClean="0"/>
              <a:t>למה?</a:t>
            </a:r>
            <a:endParaRPr lang="en-US" altLang="he-IL" dirty="0" smtClean="0"/>
          </a:p>
        </p:txBody>
      </p:sp>
      <p:sp>
        <p:nvSpPr>
          <p:cNvPr id="8198" name="Rectangle 3"/>
          <p:cNvSpPr>
            <a:spLocks noGrp="1" noChangeArrowheads="1"/>
          </p:cNvSpPr>
          <p:nvPr>
            <p:ph type="body" idx="1"/>
          </p:nvPr>
        </p:nvSpPr>
        <p:spPr>
          <a:xfrm>
            <a:off x="1905000" y="1371600"/>
            <a:ext cx="8382000" cy="5105400"/>
          </a:xfrm>
        </p:spPr>
        <p:txBody>
          <a:bodyPr>
            <a:normAutofit/>
          </a:bodyPr>
          <a:lstStyle/>
          <a:p>
            <a:r>
              <a:rPr lang="he-IL" sz="2400" dirty="0" smtClean="0">
                <a:solidFill>
                  <a:srgbClr val="FFC000"/>
                </a:solidFill>
              </a:rPr>
              <a:t>נתונים </a:t>
            </a:r>
            <a:r>
              <a:rPr lang="he-IL" sz="2400" dirty="0">
                <a:solidFill>
                  <a:srgbClr val="FFC000"/>
                </a:solidFill>
              </a:rPr>
              <a:t>לא עקביים </a:t>
            </a:r>
            <a:r>
              <a:rPr lang="he-IL" sz="2400" dirty="0"/>
              <a:t>?</a:t>
            </a:r>
            <a:endParaRPr lang="en-US" sz="2400" dirty="0"/>
          </a:p>
          <a:p>
            <a:pPr lvl="1"/>
            <a:r>
              <a:rPr lang="he-IL" sz="2000" dirty="0"/>
              <a:t>מקורות נתונים שונים (מיזוג </a:t>
            </a:r>
            <a:r>
              <a:rPr lang="he-IL" sz="2000" dirty="0" smtClean="0"/>
              <a:t>מידע)</a:t>
            </a:r>
          </a:p>
          <a:p>
            <a:pPr lvl="1"/>
            <a:r>
              <a:rPr lang="he-IL" sz="2000" dirty="0" smtClean="0"/>
              <a:t>שגיאות </a:t>
            </a:r>
            <a:r>
              <a:rPr lang="he-IL" sz="2000" dirty="0"/>
              <a:t>אדם / חומרה / בעיות תוכנה</a:t>
            </a:r>
          </a:p>
          <a:p>
            <a:pPr lvl="1"/>
            <a:r>
              <a:rPr lang="he-IL" sz="2000" dirty="0"/>
              <a:t>תרחישי הזנה שונים ולא עקביים.</a:t>
            </a:r>
          </a:p>
        </p:txBody>
      </p:sp>
      <p:pic>
        <p:nvPicPr>
          <p:cNvPr id="7" name="Picture 6"/>
          <p:cNvPicPr>
            <a:picLocks noChangeAspect="1"/>
          </p:cNvPicPr>
          <p:nvPr/>
        </p:nvPicPr>
        <p:blipFill>
          <a:blip r:embed="rId3"/>
          <a:stretch>
            <a:fillRect/>
          </a:stretch>
        </p:blipFill>
        <p:spPr>
          <a:xfrm rot="20043086">
            <a:off x="236131" y="4033531"/>
            <a:ext cx="2095500" cy="1562100"/>
          </a:xfrm>
          <a:prstGeom prst="rect">
            <a:avLst/>
          </a:prstGeom>
        </p:spPr>
      </p:pic>
    </p:spTree>
    <p:extLst>
      <p:ext uri="{BB962C8B-B14F-4D97-AF65-F5344CB8AC3E}">
        <p14:creationId xmlns:p14="http://schemas.microsoft.com/office/powerpoint/2010/main" val="4026259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7E6EA49-2275-4D8F-A46E-537937DDB37A}" type="slidenum">
              <a:rPr lang="en-US" altLang="en-US" sz="1200">
                <a:solidFill>
                  <a:schemeClr val="accent2"/>
                </a:solidFill>
              </a:rPr>
              <a:pPr/>
              <a:t>90</a:t>
            </a:fld>
            <a:endParaRPr lang="en-US" altLang="en-US" sz="1400"/>
          </a:p>
        </p:txBody>
      </p:sp>
      <p:sp>
        <p:nvSpPr>
          <p:cNvPr id="1029" name="Rectangle 8"/>
          <p:cNvSpPr>
            <a:spLocks noGrp="1" noChangeArrowheads="1"/>
          </p:cNvSpPr>
          <p:nvPr>
            <p:ph type="title"/>
          </p:nvPr>
        </p:nvSpPr>
        <p:spPr>
          <a:xfrm>
            <a:off x="1955800" y="304800"/>
            <a:ext cx="8229600" cy="609600"/>
          </a:xfrm>
        </p:spPr>
        <p:txBody>
          <a:bodyPr/>
          <a:lstStyle/>
          <a:p>
            <a:r>
              <a:rPr lang="en-US" altLang="en-US" sz="3200"/>
              <a:t>Smoothing Noisy Data - Example</a:t>
            </a:r>
          </a:p>
        </p:txBody>
      </p:sp>
      <p:graphicFrame>
        <p:nvGraphicFramePr>
          <p:cNvPr id="1026" name="Object 515"/>
          <p:cNvGraphicFramePr>
            <a:graphicFrameLocks noGrp="1" noChangeAspect="1"/>
          </p:cNvGraphicFramePr>
          <p:nvPr>
            <p:ph sz="half" idx="1"/>
            <p:extLst>
              <p:ext uri="{D42A27DB-BD31-4B8C-83A1-F6EECF244321}">
                <p14:modId xmlns:p14="http://schemas.microsoft.com/office/powerpoint/2010/main" val="4077855475"/>
              </p:ext>
            </p:extLst>
          </p:nvPr>
        </p:nvGraphicFramePr>
        <p:xfrm>
          <a:off x="2111376" y="3184525"/>
          <a:ext cx="4348163" cy="3100388"/>
        </p:xfrm>
        <a:graphic>
          <a:graphicData uri="http://schemas.openxmlformats.org/presentationml/2006/ole">
            <mc:AlternateContent xmlns:mc="http://schemas.openxmlformats.org/markup-compatibility/2006">
              <mc:Choice xmlns:v="urn:schemas-microsoft-com:vml" Requires="v">
                <p:oleObj spid="_x0000_s389151" name="Worksheet" r:id="rId4" imgW="3319227" imgH="2366708" progId="Excel.Sheet.8">
                  <p:embed/>
                </p:oleObj>
              </mc:Choice>
              <mc:Fallback>
                <p:oleObj name="Worksheet" r:id="rId4" imgW="3319227" imgH="2366708"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376" y="3184525"/>
                        <a:ext cx="4348163" cy="3100388"/>
                      </a:xfrm>
                      <a:prstGeom prst="rect">
                        <a:avLst/>
                      </a:prstGeom>
                      <a:solidFill>
                        <a:schemeClr val="tx1"/>
                      </a:solidFill>
                      <a:ln>
                        <a:noFill/>
                      </a:ln>
                      <a:effectLst/>
                      <a:extLst/>
                    </p:spPr>
                  </p:pic>
                </p:oleObj>
              </mc:Fallback>
            </mc:AlternateContent>
          </a:graphicData>
        </a:graphic>
      </p:graphicFrame>
      <p:graphicFrame>
        <p:nvGraphicFramePr>
          <p:cNvPr id="1027" name="Object 520"/>
          <p:cNvGraphicFramePr>
            <a:graphicFrameLocks noGrp="1" noChangeAspect="1"/>
          </p:cNvGraphicFramePr>
          <p:nvPr>
            <p:ph sz="half" idx="2"/>
            <p:extLst>
              <p:ext uri="{D42A27DB-BD31-4B8C-83A1-F6EECF244321}">
                <p14:modId xmlns:p14="http://schemas.microsoft.com/office/powerpoint/2010/main" val="2208469767"/>
              </p:ext>
            </p:extLst>
          </p:nvPr>
        </p:nvGraphicFramePr>
        <p:xfrm>
          <a:off x="7389813" y="3209926"/>
          <a:ext cx="2500312" cy="3103563"/>
        </p:xfrm>
        <a:graphic>
          <a:graphicData uri="http://schemas.openxmlformats.org/presentationml/2006/ole">
            <mc:AlternateContent xmlns:mc="http://schemas.openxmlformats.org/markup-compatibility/2006">
              <mc:Choice xmlns:v="urn:schemas-microsoft-com:vml" Requires="v">
                <p:oleObj spid="_x0000_s389152" name="Worksheet" r:id="rId6" imgW="1906637" imgH="2366708" progId="Excel.Sheet.8">
                  <p:embed/>
                </p:oleObj>
              </mc:Choice>
              <mc:Fallback>
                <p:oleObj name="Worksheet" r:id="rId6" imgW="1906637" imgH="2366708"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9813" y="3209926"/>
                        <a:ext cx="2500312" cy="3103563"/>
                      </a:xfrm>
                      <a:prstGeom prst="rect">
                        <a:avLst/>
                      </a:prstGeom>
                      <a:solidFill>
                        <a:schemeClr val="tx1"/>
                      </a:solidFill>
                      <a:ln>
                        <a:noFill/>
                      </a:ln>
                      <a:effectLst/>
                      <a:extLst/>
                    </p:spPr>
                  </p:pic>
                </p:oleObj>
              </mc:Fallback>
            </mc:AlternateContent>
          </a:graphicData>
        </a:graphic>
      </p:graphicFrame>
      <p:sp>
        <p:nvSpPr>
          <p:cNvPr id="1030" name="Text Box 522"/>
          <p:cNvSpPr txBox="1">
            <a:spLocks noChangeArrowheads="1"/>
          </p:cNvSpPr>
          <p:nvPr/>
        </p:nvSpPr>
        <p:spPr bwMode="auto">
          <a:xfrm>
            <a:off x="2024063" y="1060450"/>
            <a:ext cx="7688262" cy="1911350"/>
          </a:xfrm>
          <a:prstGeom prst="rect">
            <a:avLst/>
          </a:prstGeom>
          <a:solidFill>
            <a:srgbClr val="FFCC00"/>
          </a:solidFill>
          <a:ln w="19050">
            <a:solidFill>
              <a:schemeClr val="tx1"/>
            </a:solidFill>
            <a:miter lim="800000"/>
            <a:headEnd/>
            <a:tailEnd/>
          </a:ln>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rtl="0"/>
            <a:r>
              <a:rPr lang="en-US" altLang="en-US" sz="2000">
                <a:solidFill>
                  <a:schemeClr val="bg1"/>
                </a:solidFill>
                <a:latin typeface="Tahoma" pitchFamily="34" charset="0"/>
              </a:rPr>
              <a:t>Want to smooth “Temperature” by bin means with bins of size 3:</a:t>
            </a:r>
          </a:p>
          <a:p>
            <a:pPr algn="l" rtl="0"/>
            <a:endParaRPr lang="en-US" altLang="en-US" sz="800">
              <a:solidFill>
                <a:schemeClr val="bg1"/>
              </a:solidFill>
              <a:latin typeface="Tahoma" pitchFamily="34" charset="0"/>
            </a:endParaRPr>
          </a:p>
          <a:p>
            <a:pPr algn="l" rtl="0">
              <a:buFontTx/>
              <a:buAutoNum type="arabicPeriod"/>
            </a:pPr>
            <a:r>
              <a:rPr lang="en-US" altLang="en-US" sz="1800">
                <a:solidFill>
                  <a:schemeClr val="bg1"/>
                </a:solidFill>
                <a:latin typeface="Tahoma" pitchFamily="34" charset="0"/>
              </a:rPr>
              <a:t>First sort the values of the attribute (keep track of the ID or key so that the transformed values can be replaced in the original table.</a:t>
            </a:r>
          </a:p>
          <a:p>
            <a:pPr algn="l" rtl="0">
              <a:buFontTx/>
              <a:buAutoNum type="arabicPeriod"/>
            </a:pPr>
            <a:r>
              <a:rPr lang="en-US" altLang="en-US" sz="1800">
                <a:solidFill>
                  <a:schemeClr val="bg1"/>
                </a:solidFill>
                <a:latin typeface="Tahoma" pitchFamily="34" charset="0"/>
              </a:rPr>
              <a:t>Divide the data into bins of size 3 (or less in case of last bin).</a:t>
            </a:r>
          </a:p>
          <a:p>
            <a:pPr algn="l" rtl="0">
              <a:buFontTx/>
              <a:buAutoNum type="arabicPeriod"/>
            </a:pPr>
            <a:r>
              <a:rPr lang="en-US" altLang="en-US" sz="1800">
                <a:solidFill>
                  <a:schemeClr val="bg1"/>
                </a:solidFill>
                <a:latin typeface="Tahoma" pitchFamily="34" charset="0"/>
              </a:rPr>
              <a:t>Convert the values in each bin to the mean value for that bin</a:t>
            </a:r>
          </a:p>
          <a:p>
            <a:pPr algn="l" rtl="0">
              <a:buFontTx/>
              <a:buAutoNum type="arabicPeriod"/>
            </a:pPr>
            <a:r>
              <a:rPr lang="en-US" altLang="en-US" sz="1800">
                <a:solidFill>
                  <a:schemeClr val="bg1"/>
                </a:solidFill>
                <a:latin typeface="Tahoma" pitchFamily="34" charset="0"/>
              </a:rPr>
              <a:t>Put the resulting values into the original table</a:t>
            </a:r>
          </a:p>
        </p:txBody>
      </p:sp>
      <p:sp>
        <p:nvSpPr>
          <p:cNvPr id="1031" name="AutoShape 523"/>
          <p:cNvSpPr>
            <a:spLocks noChangeArrowheads="1"/>
          </p:cNvSpPr>
          <p:nvPr/>
        </p:nvSpPr>
        <p:spPr bwMode="auto">
          <a:xfrm>
            <a:off x="6553200" y="4572000"/>
            <a:ext cx="698500" cy="330200"/>
          </a:xfrm>
          <a:prstGeom prst="rightArrow">
            <a:avLst>
              <a:gd name="adj1" fmla="val 50000"/>
              <a:gd name="adj2" fmla="val 52885"/>
            </a:avLst>
          </a:prstGeom>
          <a:solidFill>
            <a:schemeClr val="accent2"/>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extLst>
      <p:ext uri="{BB962C8B-B14F-4D97-AF65-F5344CB8AC3E}">
        <p14:creationId xmlns:p14="http://schemas.microsoft.com/office/powerpoint/2010/main" val="31367692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407C047-30DF-4576-9BB5-33429B4C0C70}" type="slidenum">
              <a:rPr lang="en-US" altLang="en-US" sz="1200">
                <a:solidFill>
                  <a:schemeClr val="accent2"/>
                </a:solidFill>
              </a:rPr>
              <a:pPr/>
              <a:t>91</a:t>
            </a:fld>
            <a:endParaRPr lang="en-US" altLang="en-US" sz="1400"/>
          </a:p>
        </p:txBody>
      </p:sp>
      <p:sp>
        <p:nvSpPr>
          <p:cNvPr id="2053" name="Rectangle 2"/>
          <p:cNvSpPr>
            <a:spLocks noGrp="1" noChangeArrowheads="1"/>
          </p:cNvSpPr>
          <p:nvPr>
            <p:ph type="title"/>
          </p:nvPr>
        </p:nvSpPr>
        <p:spPr>
          <a:xfrm>
            <a:off x="1955800" y="304800"/>
            <a:ext cx="8229600" cy="609600"/>
          </a:xfrm>
        </p:spPr>
        <p:txBody>
          <a:bodyPr/>
          <a:lstStyle/>
          <a:p>
            <a:r>
              <a:rPr lang="en-US" altLang="en-US" sz="3200"/>
              <a:t>Smoothing Noisy Data - Example</a:t>
            </a:r>
          </a:p>
        </p:txBody>
      </p:sp>
      <p:graphicFrame>
        <p:nvGraphicFramePr>
          <p:cNvPr id="2050" name="Object 3"/>
          <p:cNvGraphicFramePr>
            <a:graphicFrameLocks noGrp="1" noChangeAspect="1"/>
          </p:cNvGraphicFramePr>
          <p:nvPr>
            <p:ph sz="half" idx="2"/>
            <p:extLst>
              <p:ext uri="{D42A27DB-BD31-4B8C-83A1-F6EECF244321}">
                <p14:modId xmlns:p14="http://schemas.microsoft.com/office/powerpoint/2010/main" val="2404449966"/>
              </p:ext>
            </p:extLst>
          </p:nvPr>
        </p:nvGraphicFramePr>
        <p:xfrm>
          <a:off x="2690813" y="1203326"/>
          <a:ext cx="2500312" cy="3103563"/>
        </p:xfrm>
        <a:graphic>
          <a:graphicData uri="http://schemas.openxmlformats.org/presentationml/2006/ole">
            <mc:AlternateContent xmlns:mc="http://schemas.openxmlformats.org/markup-compatibility/2006">
              <mc:Choice xmlns:v="urn:schemas-microsoft-com:vml" Requires="v">
                <p:oleObj spid="_x0000_s388127" name="Worksheet" r:id="rId4" imgW="1906637" imgH="2366708" progId="Excel.Sheet.8">
                  <p:embed/>
                </p:oleObj>
              </mc:Choice>
              <mc:Fallback>
                <p:oleObj name="Worksheet" r:id="rId4" imgW="1906637" imgH="2366708"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0813" y="1203326"/>
                        <a:ext cx="2500312" cy="3103563"/>
                      </a:xfrm>
                      <a:prstGeom prst="rect">
                        <a:avLst/>
                      </a:prstGeom>
                      <a:solidFill>
                        <a:schemeClr val="tx1"/>
                      </a:solidFill>
                      <a:ln>
                        <a:noFill/>
                      </a:ln>
                      <a:effectLst/>
                      <a:extLst/>
                    </p:spPr>
                  </p:pic>
                </p:oleObj>
              </mc:Fallback>
            </mc:AlternateContent>
          </a:graphicData>
        </a:graphic>
      </p:graphicFrame>
      <p:sp>
        <p:nvSpPr>
          <p:cNvPr id="2054" name="AutoShape 4"/>
          <p:cNvSpPr>
            <a:spLocks noChangeArrowheads="1"/>
          </p:cNvSpPr>
          <p:nvPr/>
        </p:nvSpPr>
        <p:spPr bwMode="auto">
          <a:xfrm>
            <a:off x="5359400" y="2616200"/>
            <a:ext cx="698500" cy="330200"/>
          </a:xfrm>
          <a:prstGeom prst="rightArrow">
            <a:avLst>
              <a:gd name="adj1" fmla="val 50000"/>
              <a:gd name="adj2" fmla="val 52885"/>
            </a:avLst>
          </a:prstGeom>
          <a:solidFill>
            <a:schemeClr val="accent2"/>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051" name="Object 5"/>
          <p:cNvGraphicFramePr>
            <a:graphicFrameLocks noGrp="1" noChangeAspect="1"/>
          </p:cNvGraphicFramePr>
          <p:nvPr>
            <p:ph sz="half" idx="1"/>
            <p:extLst>
              <p:ext uri="{D42A27DB-BD31-4B8C-83A1-F6EECF244321}">
                <p14:modId xmlns:p14="http://schemas.microsoft.com/office/powerpoint/2010/main" val="2573560739"/>
              </p:ext>
            </p:extLst>
          </p:nvPr>
        </p:nvGraphicFramePr>
        <p:xfrm>
          <a:off x="6284913" y="1216025"/>
          <a:ext cx="2470150" cy="3067050"/>
        </p:xfrm>
        <a:graphic>
          <a:graphicData uri="http://schemas.openxmlformats.org/presentationml/2006/ole">
            <mc:AlternateContent xmlns:mc="http://schemas.openxmlformats.org/markup-compatibility/2006">
              <mc:Choice xmlns:v="urn:schemas-microsoft-com:vml" Requires="v">
                <p:oleObj spid="_x0000_s388128" name="Worksheet" r:id="rId6" imgW="1906637" imgH="2366708" progId="Excel.Sheet.8">
                  <p:embed/>
                </p:oleObj>
              </mc:Choice>
              <mc:Fallback>
                <p:oleObj name="Worksheet" r:id="rId6" imgW="1906637" imgH="2366708"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4913" y="1216025"/>
                        <a:ext cx="2470150" cy="3067050"/>
                      </a:xfrm>
                      <a:prstGeom prst="rect">
                        <a:avLst/>
                      </a:prstGeom>
                      <a:solidFill>
                        <a:schemeClr val="tx1"/>
                      </a:solidFill>
                      <a:ln>
                        <a:noFill/>
                      </a:ln>
                      <a:effectLst/>
                      <a:extLst/>
                    </p:spPr>
                  </p:pic>
                </p:oleObj>
              </mc:Fallback>
            </mc:AlternateContent>
          </a:graphicData>
        </a:graphic>
      </p:graphicFrame>
      <p:sp>
        <p:nvSpPr>
          <p:cNvPr id="2055" name="Text Box 6"/>
          <p:cNvSpPr txBox="1">
            <a:spLocks noChangeArrowheads="1"/>
          </p:cNvSpPr>
          <p:nvPr/>
        </p:nvSpPr>
        <p:spPr bwMode="auto">
          <a:xfrm>
            <a:off x="2176463" y="4629151"/>
            <a:ext cx="7688262" cy="1025525"/>
          </a:xfrm>
          <a:prstGeom prst="rect">
            <a:avLst/>
          </a:prstGeom>
          <a:solidFill>
            <a:srgbClr val="FFCC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dirty="0">
                <a:solidFill>
                  <a:schemeClr val="bg1"/>
                </a:solidFill>
                <a:latin typeface="Tahoma" pitchFamily="34" charset="0"/>
              </a:rPr>
              <a:t>Value of every record in each bin is changed to the mean value for that bin. If it is necessary to keep the value as an integer, then the mean values are rounded to the nearest integer.</a:t>
            </a:r>
            <a:endParaRPr lang="en-US" altLang="en-US" sz="1800" dirty="0">
              <a:solidFill>
                <a:schemeClr val="bg1"/>
              </a:solidFill>
              <a:latin typeface="Tahoma" pitchFamily="34" charset="0"/>
            </a:endParaRPr>
          </a:p>
        </p:txBody>
      </p:sp>
    </p:spTree>
    <p:extLst>
      <p:ext uri="{BB962C8B-B14F-4D97-AF65-F5344CB8AC3E}">
        <p14:creationId xmlns:p14="http://schemas.microsoft.com/office/powerpoint/2010/main" val="60744629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FBDDB49-81D7-48DD-B20A-849BC6764DE5}" type="slidenum">
              <a:rPr lang="en-US" altLang="en-US" sz="1200">
                <a:solidFill>
                  <a:schemeClr val="accent2"/>
                </a:solidFill>
              </a:rPr>
              <a:pPr/>
              <a:t>92</a:t>
            </a:fld>
            <a:endParaRPr lang="en-US" altLang="en-US" sz="1400"/>
          </a:p>
        </p:txBody>
      </p:sp>
      <p:sp>
        <p:nvSpPr>
          <p:cNvPr id="3076" name="Rectangle 2"/>
          <p:cNvSpPr>
            <a:spLocks noGrp="1" noChangeArrowheads="1"/>
          </p:cNvSpPr>
          <p:nvPr>
            <p:ph type="title"/>
          </p:nvPr>
        </p:nvSpPr>
        <p:spPr/>
        <p:txBody>
          <a:bodyPr/>
          <a:lstStyle/>
          <a:p>
            <a:r>
              <a:rPr lang="en-US" altLang="en-US" sz="3200"/>
              <a:t>Smoothing Noisy Data - Example</a:t>
            </a:r>
          </a:p>
        </p:txBody>
      </p:sp>
      <p:sp>
        <p:nvSpPr>
          <p:cNvPr id="3077" name="Text Box 10"/>
          <p:cNvSpPr txBox="1">
            <a:spLocks noChangeArrowheads="1"/>
          </p:cNvSpPr>
          <p:nvPr/>
        </p:nvSpPr>
        <p:spPr bwMode="auto">
          <a:xfrm>
            <a:off x="2087563" y="1327151"/>
            <a:ext cx="7688262" cy="415925"/>
          </a:xfrm>
          <a:prstGeom prst="rect">
            <a:avLst/>
          </a:prstGeom>
          <a:solidFill>
            <a:srgbClr val="FFCC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1"/>
                </a:solidFill>
                <a:latin typeface="Tahoma" pitchFamily="34" charset="0"/>
              </a:rPr>
              <a:t>The final table with the new values for the Temperature attribute.</a:t>
            </a:r>
            <a:endParaRPr lang="en-US" altLang="en-US" sz="1800">
              <a:solidFill>
                <a:schemeClr val="bg1"/>
              </a:solidFill>
              <a:latin typeface="Tahoma" pitchFamily="34" charset="0"/>
            </a:endParaRPr>
          </a:p>
        </p:txBody>
      </p:sp>
      <p:graphicFrame>
        <p:nvGraphicFramePr>
          <p:cNvPr id="3074" name="Object 507"/>
          <p:cNvGraphicFramePr>
            <a:graphicFrameLocks noGrp="1" noChangeAspect="1"/>
          </p:cNvGraphicFramePr>
          <p:nvPr>
            <p:ph idx="1"/>
            <p:extLst>
              <p:ext uri="{D42A27DB-BD31-4B8C-83A1-F6EECF244321}">
                <p14:modId xmlns:p14="http://schemas.microsoft.com/office/powerpoint/2010/main" val="1041229123"/>
              </p:ext>
            </p:extLst>
          </p:nvPr>
        </p:nvGraphicFramePr>
        <p:xfrm>
          <a:off x="3432176" y="2232026"/>
          <a:ext cx="4905375" cy="3497263"/>
        </p:xfrm>
        <a:graphic>
          <a:graphicData uri="http://schemas.openxmlformats.org/presentationml/2006/ole">
            <mc:AlternateContent xmlns:mc="http://schemas.openxmlformats.org/markup-compatibility/2006">
              <mc:Choice xmlns:v="urn:schemas-microsoft-com:vml" Requires="v">
                <p:oleObj spid="_x0000_s387088" name="Worksheet" r:id="rId4" imgW="3319227" imgH="2366708" progId="Excel.Sheet.8">
                  <p:embed/>
                </p:oleObj>
              </mc:Choice>
              <mc:Fallback>
                <p:oleObj name="Worksheet" r:id="rId4" imgW="3319227" imgH="2366708"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2176" y="2232026"/>
                        <a:ext cx="4905375" cy="3497263"/>
                      </a:xfrm>
                      <a:prstGeom prst="rect">
                        <a:avLst/>
                      </a:prstGeom>
                      <a:solidFill>
                        <a:schemeClr val="tx1"/>
                      </a:solidFill>
                      <a:ln>
                        <a:noFill/>
                      </a:ln>
                      <a:effectLst/>
                      <a:extLst/>
                    </p:spPr>
                  </p:pic>
                </p:oleObj>
              </mc:Fallback>
            </mc:AlternateContent>
          </a:graphicData>
        </a:graphic>
      </p:graphicFrame>
    </p:spTree>
    <p:extLst>
      <p:ext uri="{BB962C8B-B14F-4D97-AF65-F5344CB8AC3E}">
        <p14:creationId xmlns:p14="http://schemas.microsoft.com/office/powerpoint/2010/main" val="7981533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981200" y="317500"/>
            <a:ext cx="8229600" cy="609600"/>
          </a:xfrm>
        </p:spPr>
        <p:txBody>
          <a:bodyPr>
            <a:normAutofit fontScale="90000"/>
          </a:bodyPr>
          <a:lstStyle/>
          <a:p>
            <a:r>
              <a:rPr lang="en-US" altLang="en-US" dirty="0" smtClean="0"/>
              <a:t>Regression Analysis</a:t>
            </a:r>
          </a:p>
        </p:txBody>
      </p:sp>
      <p:sp>
        <p:nvSpPr>
          <p:cNvPr id="18436" name="Rectangle 28"/>
          <p:cNvSpPr>
            <a:spLocks noGrp="1" noChangeArrowheads="1"/>
          </p:cNvSpPr>
          <p:nvPr>
            <p:ph type="body" sz="half" idx="1"/>
          </p:nvPr>
        </p:nvSpPr>
        <p:spPr>
          <a:xfrm>
            <a:off x="1828800" y="1219200"/>
            <a:ext cx="4241800" cy="4953000"/>
          </a:xfrm>
        </p:spPr>
        <p:txBody>
          <a:bodyPr/>
          <a:lstStyle/>
          <a:p>
            <a:pPr algn="l" rtl="0"/>
            <a:r>
              <a:rPr lang="en-US" altLang="en-US" sz="2000" dirty="0"/>
              <a:t>Collection of techniques for the modeling and analysis of numerical data consisting of values of a </a:t>
            </a:r>
            <a:r>
              <a:rPr lang="en-US" altLang="en-US" sz="2000" i="1" dirty="0"/>
              <a:t>dependent variable </a:t>
            </a:r>
            <a:r>
              <a:rPr lang="en-US" altLang="en-US" sz="2000" dirty="0"/>
              <a:t>(also </a:t>
            </a:r>
            <a:r>
              <a:rPr lang="en-US" altLang="en-US" sz="2000" i="1" dirty="0"/>
              <a:t>response variable </a:t>
            </a:r>
            <a:r>
              <a:rPr lang="en-US" altLang="en-US" sz="2000" dirty="0"/>
              <a:t>or </a:t>
            </a:r>
            <a:r>
              <a:rPr lang="en-US" altLang="en-US" sz="2000" i="1" dirty="0"/>
              <a:t>measurement</a:t>
            </a:r>
            <a:r>
              <a:rPr lang="en-US" altLang="en-US" sz="2000" dirty="0"/>
              <a:t>) and of one or more </a:t>
            </a:r>
            <a:r>
              <a:rPr lang="en-US" altLang="en-US" sz="2000" i="1" dirty="0"/>
              <a:t>independent variables </a:t>
            </a:r>
            <a:r>
              <a:rPr lang="en-US" altLang="en-US" sz="2000" dirty="0"/>
              <a:t>(aka. </a:t>
            </a:r>
            <a:r>
              <a:rPr lang="en-US" altLang="en-US" sz="2000" i="1" dirty="0"/>
              <a:t>explanatory variables</a:t>
            </a:r>
            <a:r>
              <a:rPr lang="en-US" altLang="en-US" sz="2000" dirty="0"/>
              <a:t> or </a:t>
            </a:r>
            <a:r>
              <a:rPr lang="en-US" altLang="en-US" sz="2000" i="1" dirty="0"/>
              <a:t>predictors</a:t>
            </a:r>
            <a:r>
              <a:rPr lang="en-US" altLang="en-US" sz="2000" dirty="0"/>
              <a:t>)</a:t>
            </a:r>
          </a:p>
          <a:p>
            <a:pPr algn="l" rtl="0"/>
            <a:r>
              <a:rPr lang="en-US" altLang="en-US" sz="2000" dirty="0"/>
              <a:t>The parameters are estimated to obtains a "best fit" of the data</a:t>
            </a:r>
          </a:p>
          <a:p>
            <a:pPr algn="l" rtl="0"/>
            <a:r>
              <a:rPr lang="en-US" altLang="en-US" sz="2000" dirty="0"/>
              <a:t>Typically the best fit is evaluated by using the least squares method, but other criteria have also been used</a:t>
            </a:r>
          </a:p>
        </p:txBody>
      </p:sp>
      <p:sp>
        <p:nvSpPr>
          <p:cNvPr id="18437" name="Rectangle 31"/>
          <p:cNvSpPr>
            <a:spLocks noGrp="1" noChangeArrowheads="1"/>
          </p:cNvSpPr>
          <p:nvPr>
            <p:ph type="body" sz="half" idx="2"/>
          </p:nvPr>
        </p:nvSpPr>
        <p:spPr>
          <a:xfrm>
            <a:off x="6172200" y="4660900"/>
            <a:ext cx="4202113" cy="1485900"/>
          </a:xfrm>
        </p:spPr>
        <p:txBody>
          <a:bodyPr/>
          <a:lstStyle/>
          <a:p>
            <a:pPr algn="l" rtl="0"/>
            <a:r>
              <a:rPr lang="en-US" altLang="en-US" sz="2000" dirty="0"/>
              <a:t>Used for prediction (including forecasting of time-series data), inference, hypothesis testing, and modeling of causal relationships</a:t>
            </a:r>
          </a:p>
        </p:txBody>
      </p:sp>
      <p:sp>
        <p:nvSpPr>
          <p:cNvPr id="18434" name="Rectangle 2061"/>
          <p:cNvSpPr>
            <a:spLocks noGrp="1" noChangeArrowheads="1"/>
          </p:cNvSpPr>
          <p:nvPr>
            <p:ph type="sldNum" sz="quarter" idx="10"/>
          </p:nvPr>
        </p:nvSpPr>
        <p:spPr>
          <a:xfrm>
            <a:off x="8397875" y="6451600"/>
            <a:ext cx="1905000" cy="304800"/>
          </a:xfrm>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r" rtl="0">
              <a:buNone/>
            </a:pPr>
            <a:fld id="{FA691ED9-2C34-4D57-9CC3-7B104EDA2CCA}" type="slidenum">
              <a:rPr lang="en-US" altLang="en-US" sz="1200"/>
              <a:pPr algn="r" rtl="0">
                <a:buNone/>
              </a:pPr>
              <a:t>93</a:t>
            </a:fld>
            <a:endParaRPr lang="en-US" altLang="en-US" sz="1200" dirty="0"/>
          </a:p>
        </p:txBody>
      </p:sp>
      <p:sp>
        <p:nvSpPr>
          <p:cNvPr id="18438" name="Text Box 20"/>
          <p:cNvSpPr txBox="1">
            <a:spLocks noChangeArrowheads="1"/>
          </p:cNvSpPr>
          <p:nvPr/>
        </p:nvSpPr>
        <p:spPr bwMode="auto">
          <a:xfrm>
            <a:off x="6985000" y="889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en-US" sz="2400">
                <a:latin typeface="Times New Roman" pitchFamily="18" charset="0"/>
              </a:rPr>
              <a:t>y</a:t>
            </a:r>
          </a:p>
        </p:txBody>
      </p:sp>
      <p:grpSp>
        <p:nvGrpSpPr>
          <p:cNvPr id="18439" name="Group 30"/>
          <p:cNvGrpSpPr>
            <a:grpSpLocks/>
          </p:cNvGrpSpPr>
          <p:nvPr/>
        </p:nvGrpSpPr>
        <p:grpSpPr bwMode="auto">
          <a:xfrm>
            <a:off x="6680201" y="1231900"/>
            <a:ext cx="3363913" cy="3175000"/>
            <a:chOff x="3456" y="64"/>
            <a:chExt cx="2119" cy="2000"/>
          </a:xfrm>
        </p:grpSpPr>
        <p:sp>
          <p:nvSpPr>
            <p:cNvPr id="18440" name="Line 3"/>
            <p:cNvSpPr>
              <a:spLocks noChangeShapeType="1"/>
            </p:cNvSpPr>
            <p:nvPr/>
          </p:nvSpPr>
          <p:spPr bwMode="auto">
            <a:xfrm flipV="1">
              <a:off x="3456" y="1776"/>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1" name="Line 4"/>
            <p:cNvSpPr>
              <a:spLocks noChangeShapeType="1"/>
            </p:cNvSpPr>
            <p:nvPr/>
          </p:nvSpPr>
          <p:spPr bwMode="auto">
            <a:xfrm flipV="1">
              <a:off x="3648" y="64"/>
              <a:ext cx="1" cy="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2" name="Oval 5"/>
            <p:cNvSpPr>
              <a:spLocks noChangeArrowheads="1"/>
            </p:cNvSpPr>
            <p:nvPr/>
          </p:nvSpPr>
          <p:spPr bwMode="auto">
            <a:xfrm flipV="1">
              <a:off x="4522" y="1116"/>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3" name="Oval 6"/>
            <p:cNvSpPr>
              <a:spLocks noChangeArrowheads="1"/>
            </p:cNvSpPr>
            <p:nvPr/>
          </p:nvSpPr>
          <p:spPr bwMode="auto">
            <a:xfrm flipV="1">
              <a:off x="4259" y="1182"/>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4" name="Oval 7"/>
            <p:cNvSpPr>
              <a:spLocks noChangeArrowheads="1"/>
            </p:cNvSpPr>
            <p:nvPr/>
          </p:nvSpPr>
          <p:spPr bwMode="auto">
            <a:xfrm flipV="1">
              <a:off x="4149" y="600"/>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5" name="Oval 8"/>
            <p:cNvSpPr>
              <a:spLocks noChangeArrowheads="1"/>
            </p:cNvSpPr>
            <p:nvPr/>
          </p:nvSpPr>
          <p:spPr bwMode="auto">
            <a:xfrm flipV="1">
              <a:off x="4039" y="1477"/>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6" name="Oval 9"/>
            <p:cNvSpPr>
              <a:spLocks noChangeArrowheads="1"/>
            </p:cNvSpPr>
            <p:nvPr/>
          </p:nvSpPr>
          <p:spPr bwMode="auto">
            <a:xfrm flipV="1">
              <a:off x="4588" y="894"/>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7" name="Oval 10"/>
            <p:cNvSpPr>
              <a:spLocks noChangeArrowheads="1"/>
            </p:cNvSpPr>
            <p:nvPr/>
          </p:nvSpPr>
          <p:spPr bwMode="auto">
            <a:xfrm flipV="1">
              <a:off x="4715" y="722"/>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8" name="Oval 11"/>
            <p:cNvSpPr>
              <a:spLocks noChangeArrowheads="1"/>
            </p:cNvSpPr>
            <p:nvPr/>
          </p:nvSpPr>
          <p:spPr bwMode="auto">
            <a:xfrm flipV="1">
              <a:off x="3813" y="1538"/>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9" name="Oval 12"/>
            <p:cNvSpPr>
              <a:spLocks noChangeArrowheads="1"/>
            </p:cNvSpPr>
            <p:nvPr/>
          </p:nvSpPr>
          <p:spPr bwMode="auto">
            <a:xfrm flipV="1">
              <a:off x="4917" y="719"/>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50" name="Oval 13"/>
            <p:cNvSpPr>
              <a:spLocks noChangeArrowheads="1"/>
            </p:cNvSpPr>
            <p:nvPr/>
          </p:nvSpPr>
          <p:spPr bwMode="auto">
            <a:xfrm flipV="1">
              <a:off x="4930" y="568"/>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51" name="Oval 14"/>
            <p:cNvSpPr>
              <a:spLocks noChangeArrowheads="1"/>
            </p:cNvSpPr>
            <p:nvPr/>
          </p:nvSpPr>
          <p:spPr bwMode="auto">
            <a:xfrm flipV="1">
              <a:off x="5191" y="551"/>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52" name="Oval 15"/>
            <p:cNvSpPr>
              <a:spLocks noChangeArrowheads="1"/>
            </p:cNvSpPr>
            <p:nvPr/>
          </p:nvSpPr>
          <p:spPr bwMode="auto">
            <a:xfrm flipV="1">
              <a:off x="3785" y="1706"/>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53" name="Oval 16"/>
            <p:cNvSpPr>
              <a:spLocks noChangeArrowheads="1"/>
            </p:cNvSpPr>
            <p:nvPr/>
          </p:nvSpPr>
          <p:spPr bwMode="auto">
            <a:xfrm flipV="1">
              <a:off x="5178" y="393"/>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54" name="Oval 17"/>
            <p:cNvSpPr>
              <a:spLocks noChangeArrowheads="1"/>
            </p:cNvSpPr>
            <p:nvPr/>
          </p:nvSpPr>
          <p:spPr bwMode="auto">
            <a:xfrm flipV="1">
              <a:off x="5386" y="314"/>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55" name="Line 18"/>
            <p:cNvSpPr>
              <a:spLocks noChangeShapeType="1"/>
            </p:cNvSpPr>
            <p:nvPr/>
          </p:nvSpPr>
          <p:spPr bwMode="auto">
            <a:xfrm flipV="1">
              <a:off x="3638" y="259"/>
              <a:ext cx="1831" cy="143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Text Box 19"/>
            <p:cNvSpPr txBox="1">
              <a:spLocks noChangeArrowheads="1"/>
            </p:cNvSpPr>
            <p:nvPr/>
          </p:nvSpPr>
          <p:spPr bwMode="auto">
            <a:xfrm>
              <a:off x="5328" y="1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en-US" sz="2400">
                  <a:latin typeface="Times New Roman" pitchFamily="18" charset="0"/>
                </a:rPr>
                <a:t>x</a:t>
              </a:r>
            </a:p>
          </p:txBody>
        </p:sp>
        <p:sp>
          <p:nvSpPr>
            <p:cNvPr id="18457" name="Text Box 21"/>
            <p:cNvSpPr txBox="1">
              <a:spLocks noChangeArrowheads="1"/>
            </p:cNvSpPr>
            <p:nvPr/>
          </p:nvSpPr>
          <p:spPr bwMode="auto">
            <a:xfrm>
              <a:off x="4763" y="1063"/>
              <a:ext cx="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en-US" sz="2400">
                  <a:latin typeface="Times New Roman" pitchFamily="18" charset="0"/>
                </a:rPr>
                <a:t>y = x + 1</a:t>
              </a:r>
            </a:p>
          </p:txBody>
        </p:sp>
        <p:sp>
          <p:nvSpPr>
            <p:cNvPr id="18458" name="Line 22"/>
            <p:cNvSpPr>
              <a:spLocks noChangeShapeType="1"/>
            </p:cNvSpPr>
            <p:nvPr/>
          </p:nvSpPr>
          <p:spPr bwMode="auto">
            <a:xfrm>
              <a:off x="4163" y="609"/>
              <a:ext cx="0" cy="1203"/>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59" name="Line 23"/>
            <p:cNvSpPr>
              <a:spLocks noChangeShapeType="1"/>
            </p:cNvSpPr>
            <p:nvPr/>
          </p:nvSpPr>
          <p:spPr bwMode="auto">
            <a:xfrm flipH="1">
              <a:off x="3649" y="619"/>
              <a:ext cx="50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60" name="Line 24"/>
            <p:cNvSpPr>
              <a:spLocks noChangeShapeType="1"/>
            </p:cNvSpPr>
            <p:nvPr/>
          </p:nvSpPr>
          <p:spPr bwMode="auto">
            <a:xfrm flipH="1">
              <a:off x="3639" y="1256"/>
              <a:ext cx="51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61" name="Text Box 25"/>
            <p:cNvSpPr txBox="1">
              <a:spLocks noChangeArrowheads="1"/>
            </p:cNvSpPr>
            <p:nvPr/>
          </p:nvSpPr>
          <p:spPr bwMode="auto">
            <a:xfrm>
              <a:off x="4115" y="1814"/>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en-US" sz="2000">
                  <a:latin typeface="Times New Roman" pitchFamily="18" charset="0"/>
                </a:rPr>
                <a:t>X1</a:t>
              </a:r>
            </a:p>
          </p:txBody>
        </p:sp>
        <p:sp>
          <p:nvSpPr>
            <p:cNvPr id="18462" name="Text Box 26"/>
            <p:cNvSpPr txBox="1">
              <a:spLocks noChangeArrowheads="1"/>
            </p:cNvSpPr>
            <p:nvPr/>
          </p:nvSpPr>
          <p:spPr bwMode="auto">
            <a:xfrm>
              <a:off x="3600" y="43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en-US" sz="2000">
                  <a:latin typeface="Times New Roman" pitchFamily="18" charset="0"/>
                </a:rPr>
                <a:t>Y1</a:t>
              </a:r>
            </a:p>
          </p:txBody>
        </p:sp>
        <p:sp>
          <p:nvSpPr>
            <p:cNvPr id="18463" name="Text Box 27"/>
            <p:cNvSpPr txBox="1">
              <a:spLocks noChangeArrowheads="1"/>
            </p:cNvSpPr>
            <p:nvPr/>
          </p:nvSpPr>
          <p:spPr bwMode="auto">
            <a:xfrm>
              <a:off x="3619" y="1008"/>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en-US" sz="2000">
                  <a:latin typeface="Times New Roman" pitchFamily="18" charset="0"/>
                </a:rPr>
                <a:t>Y1’</a:t>
              </a:r>
            </a:p>
          </p:txBody>
        </p:sp>
      </p:grpSp>
    </p:spTree>
    <p:extLst>
      <p:ext uri="{BB962C8B-B14F-4D97-AF65-F5344CB8AC3E}">
        <p14:creationId xmlns:p14="http://schemas.microsoft.com/office/powerpoint/2010/main" val="1565379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708AC34B-57D1-4457-8861-40E707B6B61D}" type="slidenum">
              <a:rPr lang="en-US" altLang="en-US" sz="1200"/>
              <a:pPr eaLnBrk="1" hangingPunct="1">
                <a:spcBef>
                  <a:spcPct val="0"/>
                </a:spcBef>
                <a:buClrTx/>
                <a:buSzTx/>
                <a:buFontTx/>
                <a:buNone/>
              </a:pPr>
              <a:t>94</a:t>
            </a:fld>
            <a:endParaRPr lang="en-US" altLang="en-US" sz="1200" dirty="0"/>
          </a:p>
        </p:txBody>
      </p:sp>
      <p:sp>
        <p:nvSpPr>
          <p:cNvPr id="19459" name="Rectangle 2"/>
          <p:cNvSpPr>
            <a:spLocks noGrp="1" noChangeArrowheads="1"/>
          </p:cNvSpPr>
          <p:nvPr>
            <p:ph type="body" idx="1"/>
          </p:nvPr>
        </p:nvSpPr>
        <p:spPr>
          <a:xfrm>
            <a:off x="1905000" y="1295400"/>
            <a:ext cx="8534400" cy="5257800"/>
          </a:xfrm>
          <a:noFill/>
        </p:spPr>
        <p:txBody>
          <a:bodyPr vert="horz" lIns="92075" tIns="46038" rIns="92075" bIns="46038" rtlCol="0">
            <a:normAutofit fontScale="92500" lnSpcReduction="10000"/>
          </a:bodyPr>
          <a:lstStyle/>
          <a:p>
            <a:pPr algn="l" rtl="0" eaLnBrk="1" hangingPunct="1">
              <a:lnSpc>
                <a:spcPct val="120000"/>
              </a:lnSpc>
            </a:pPr>
            <a:r>
              <a:rPr lang="en-US" altLang="en-US" sz="2400" dirty="0"/>
              <a:t>Linear regression: </a:t>
            </a:r>
            <a:r>
              <a:rPr lang="en-US" altLang="en-US" sz="2400" i="1" dirty="0"/>
              <a:t>Y = </a:t>
            </a:r>
            <a:r>
              <a:rPr lang="en-US" altLang="en-US" sz="2400" i="1" dirty="0">
                <a:sym typeface="Symbol" pitchFamily="18" charset="2"/>
              </a:rPr>
              <a:t>w X + b</a:t>
            </a:r>
            <a:endParaRPr lang="en-US" altLang="en-US" sz="2400" i="1" dirty="0"/>
          </a:p>
          <a:p>
            <a:pPr lvl="1" algn="l" rtl="0" eaLnBrk="1" hangingPunct="1">
              <a:lnSpc>
                <a:spcPct val="120000"/>
              </a:lnSpc>
            </a:pPr>
            <a:r>
              <a:rPr lang="en-US" altLang="en-US" sz="2000" dirty="0"/>
              <a:t>Two regression coefficients, </a:t>
            </a:r>
            <a:r>
              <a:rPr lang="en-US" altLang="en-US" sz="2000" i="1" dirty="0">
                <a:sym typeface="Symbol" pitchFamily="18" charset="2"/>
              </a:rPr>
              <a:t>w</a:t>
            </a:r>
            <a:r>
              <a:rPr lang="en-US" altLang="en-US" sz="2000" dirty="0">
                <a:sym typeface="Symbol" pitchFamily="18" charset="2"/>
              </a:rPr>
              <a:t> and </a:t>
            </a:r>
            <a:r>
              <a:rPr lang="en-US" altLang="en-US" sz="2000" i="1" dirty="0">
                <a:sym typeface="Symbol" pitchFamily="18" charset="2"/>
              </a:rPr>
              <a:t>b,</a:t>
            </a:r>
            <a:r>
              <a:rPr lang="en-US" altLang="en-US" sz="2000" dirty="0"/>
              <a:t> specify the line and are to be estimated by using the data at hand</a:t>
            </a:r>
          </a:p>
          <a:p>
            <a:pPr lvl="1" algn="l" rtl="0" eaLnBrk="1" hangingPunct="1">
              <a:lnSpc>
                <a:spcPct val="120000"/>
              </a:lnSpc>
            </a:pPr>
            <a:r>
              <a:rPr lang="en-US" altLang="en-US" sz="2000" dirty="0"/>
              <a:t>Using the least squares criterion on known values of </a:t>
            </a:r>
            <a:r>
              <a:rPr lang="en-US" altLang="en-US" sz="2000" i="1" dirty="0"/>
              <a:t>Y</a:t>
            </a:r>
            <a:r>
              <a:rPr lang="en-US" altLang="en-US" sz="2000" i="1" baseline="-25000" dirty="0"/>
              <a:t>1</a:t>
            </a:r>
            <a:r>
              <a:rPr lang="en-US" altLang="en-US" sz="2000" i="1" dirty="0"/>
              <a:t>, Y</a:t>
            </a:r>
            <a:r>
              <a:rPr lang="en-US" altLang="en-US" sz="2000" i="1" baseline="-25000" dirty="0"/>
              <a:t>2</a:t>
            </a:r>
            <a:r>
              <a:rPr lang="en-US" altLang="en-US" sz="2000" i="1" dirty="0"/>
              <a:t>, …, X</a:t>
            </a:r>
            <a:r>
              <a:rPr lang="en-US" altLang="en-US" sz="2000" i="1" baseline="-25000" dirty="0"/>
              <a:t>1</a:t>
            </a:r>
            <a:r>
              <a:rPr lang="en-US" altLang="en-US" sz="2000" i="1" dirty="0"/>
              <a:t>, X</a:t>
            </a:r>
            <a:r>
              <a:rPr lang="en-US" altLang="en-US" sz="2000" i="1" baseline="-25000" dirty="0"/>
              <a:t>2</a:t>
            </a:r>
            <a:r>
              <a:rPr lang="en-US" altLang="en-US" sz="2000" i="1" dirty="0"/>
              <a:t>, ….</a:t>
            </a:r>
          </a:p>
          <a:p>
            <a:pPr algn="l" rtl="0" eaLnBrk="1" hangingPunct="1">
              <a:lnSpc>
                <a:spcPct val="120000"/>
              </a:lnSpc>
            </a:pPr>
            <a:r>
              <a:rPr lang="en-US" altLang="en-US" sz="2400" dirty="0"/>
              <a:t>Multiple regression: </a:t>
            </a:r>
            <a:r>
              <a:rPr lang="en-US" altLang="en-US" sz="2400" i="1" dirty="0"/>
              <a:t>Y = b</a:t>
            </a:r>
            <a:r>
              <a:rPr lang="en-US" altLang="en-US" sz="2400" i="1" baseline="-25000" dirty="0"/>
              <a:t>0</a:t>
            </a:r>
            <a:r>
              <a:rPr lang="en-US" altLang="en-US" sz="2400" i="1" dirty="0"/>
              <a:t> + b</a:t>
            </a:r>
            <a:r>
              <a:rPr lang="en-US" altLang="en-US" sz="2400" i="1" baseline="-25000" dirty="0"/>
              <a:t>1</a:t>
            </a:r>
            <a:r>
              <a:rPr lang="en-US" altLang="en-US" sz="2400" i="1" dirty="0"/>
              <a:t> X</a:t>
            </a:r>
            <a:r>
              <a:rPr lang="en-US" altLang="en-US" sz="2400" i="1" baseline="-25000" dirty="0"/>
              <a:t>1</a:t>
            </a:r>
            <a:r>
              <a:rPr lang="en-US" altLang="en-US" sz="2400" i="1" dirty="0"/>
              <a:t> + b</a:t>
            </a:r>
            <a:r>
              <a:rPr lang="en-US" altLang="en-US" sz="2400" i="1" baseline="-25000" dirty="0"/>
              <a:t>2</a:t>
            </a:r>
            <a:r>
              <a:rPr lang="en-US" altLang="en-US" sz="2400" i="1" dirty="0"/>
              <a:t> X</a:t>
            </a:r>
            <a:r>
              <a:rPr lang="en-US" altLang="en-US" sz="2400" i="1" baseline="-25000" dirty="0"/>
              <a:t>2</a:t>
            </a:r>
            <a:endParaRPr lang="en-US" altLang="en-US" sz="2400" i="1" dirty="0"/>
          </a:p>
          <a:p>
            <a:pPr lvl="1" algn="l" rtl="0" eaLnBrk="1" hangingPunct="1">
              <a:lnSpc>
                <a:spcPct val="120000"/>
              </a:lnSpc>
            </a:pPr>
            <a:r>
              <a:rPr lang="en-US" altLang="en-US" sz="2000" dirty="0"/>
              <a:t>Many nonlinear functions can be transformed into the above</a:t>
            </a:r>
          </a:p>
          <a:p>
            <a:pPr algn="l" rtl="0" eaLnBrk="1" hangingPunct="1">
              <a:lnSpc>
                <a:spcPct val="120000"/>
              </a:lnSpc>
            </a:pPr>
            <a:r>
              <a:rPr lang="en-US" altLang="en-US" sz="2400" dirty="0"/>
              <a:t>Log-linear models</a:t>
            </a:r>
          </a:p>
          <a:p>
            <a:pPr lvl="1" algn="l" rtl="0" eaLnBrk="1" hangingPunct="1">
              <a:lnSpc>
                <a:spcPct val="120000"/>
              </a:lnSpc>
            </a:pPr>
            <a:r>
              <a:rPr lang="en-US" altLang="en-US" sz="2000" dirty="0"/>
              <a:t>Approximate discrete multidimensional probability distributions</a:t>
            </a:r>
          </a:p>
          <a:p>
            <a:pPr lvl="1" algn="l" rtl="0" eaLnBrk="1" hangingPunct="1">
              <a:lnSpc>
                <a:spcPct val="120000"/>
              </a:lnSpc>
            </a:pPr>
            <a:r>
              <a:rPr lang="en-US" altLang="en-US" sz="2000" dirty="0"/>
              <a:t>Estimate the probability of each point in a multi-dimensional space for a set of discretized attributes, based on a smaller subset of dimensions</a:t>
            </a:r>
          </a:p>
          <a:p>
            <a:pPr lvl="1" algn="l" rtl="0" eaLnBrk="1" hangingPunct="1">
              <a:lnSpc>
                <a:spcPct val="120000"/>
              </a:lnSpc>
            </a:pPr>
            <a:r>
              <a:rPr lang="en-US" altLang="en-US" sz="2000" dirty="0"/>
              <a:t>Useful for dimensionality reduction and data smoothing</a:t>
            </a:r>
            <a:endParaRPr lang="en-US" altLang="en-US" sz="2000" i="1" baseline="-25000" dirty="0"/>
          </a:p>
        </p:txBody>
      </p:sp>
      <p:sp>
        <p:nvSpPr>
          <p:cNvPr id="19460" name="Rectangle 3"/>
          <p:cNvSpPr>
            <a:spLocks noGrp="1" noChangeArrowheads="1"/>
          </p:cNvSpPr>
          <p:nvPr>
            <p:ph type="title"/>
          </p:nvPr>
        </p:nvSpPr>
        <p:spPr>
          <a:xfrm>
            <a:off x="1905000" y="228600"/>
            <a:ext cx="8458200" cy="838200"/>
          </a:xfrm>
          <a:noFill/>
        </p:spPr>
        <p:txBody>
          <a:bodyPr vert="horz" lIns="92075" tIns="46038" rIns="92075" bIns="46038" rtlCol="0" anchor="ctr">
            <a:normAutofit/>
          </a:bodyPr>
          <a:lstStyle/>
          <a:p>
            <a:pPr eaLnBrk="1" hangingPunct="1"/>
            <a:r>
              <a:rPr lang="en-US" altLang="en-US" dirty="0" smtClean="0"/>
              <a:t>Regression Analysis</a:t>
            </a:r>
            <a:endParaRPr lang="en-US" altLang="en-US" sz="2400" dirty="0"/>
          </a:p>
        </p:txBody>
      </p:sp>
    </p:spTree>
    <p:extLst>
      <p:ext uri="{BB962C8B-B14F-4D97-AF65-F5344CB8AC3E}">
        <p14:creationId xmlns:p14="http://schemas.microsoft.com/office/powerpoint/2010/main" val="4185674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12F4BB7-4D3F-452F-971D-0D0314C3EAF2}" type="slidenum">
              <a:rPr lang="en-US" altLang="en-US" sz="1200">
                <a:solidFill>
                  <a:schemeClr val="accent2"/>
                </a:solidFill>
              </a:rPr>
              <a:pPr/>
              <a:t>95</a:t>
            </a:fld>
            <a:endParaRPr lang="en-US" altLang="en-US" sz="1400"/>
          </a:p>
        </p:txBody>
      </p:sp>
      <p:sp>
        <p:nvSpPr>
          <p:cNvPr id="57347" name="Rectangle 2"/>
          <p:cNvSpPr>
            <a:spLocks noGrp="1" noChangeArrowheads="1"/>
          </p:cNvSpPr>
          <p:nvPr>
            <p:ph type="title"/>
          </p:nvPr>
        </p:nvSpPr>
        <p:spPr>
          <a:xfrm>
            <a:off x="838200" y="365126"/>
            <a:ext cx="10515600" cy="757237"/>
          </a:xfrm>
        </p:spPr>
        <p:txBody>
          <a:bodyPr>
            <a:normAutofit fontScale="90000"/>
          </a:bodyPr>
          <a:lstStyle/>
          <a:p>
            <a:r>
              <a:rPr lang="en-US" altLang="en-US" dirty="0" err="1" smtClean="0"/>
              <a:t>Numerocity</a:t>
            </a:r>
            <a:r>
              <a:rPr lang="en-US" altLang="en-US" dirty="0" smtClean="0"/>
              <a:t> Reduction</a:t>
            </a:r>
          </a:p>
        </p:txBody>
      </p:sp>
      <p:sp>
        <p:nvSpPr>
          <p:cNvPr id="57348" name="Rectangle 3"/>
          <p:cNvSpPr>
            <a:spLocks noGrp="1" noChangeArrowheads="1"/>
          </p:cNvSpPr>
          <p:nvPr>
            <p:ph type="body" idx="1"/>
          </p:nvPr>
        </p:nvSpPr>
        <p:spPr>
          <a:xfrm>
            <a:off x="404037" y="1122363"/>
            <a:ext cx="6409513" cy="4887912"/>
          </a:xfrm>
        </p:spPr>
        <p:txBody>
          <a:bodyPr>
            <a:normAutofit fontScale="85000" lnSpcReduction="20000"/>
          </a:bodyPr>
          <a:lstStyle/>
          <a:p>
            <a:pPr algn="l" rtl="0"/>
            <a:r>
              <a:rPr lang="en-US" altLang="en-US" dirty="0" smtClean="0"/>
              <a:t>Reduction via histograms:</a:t>
            </a:r>
          </a:p>
          <a:p>
            <a:pPr lvl="1" algn="l" rtl="0"/>
            <a:r>
              <a:rPr lang="en-US" altLang="en-US" dirty="0" smtClean="0"/>
              <a:t>Divide data into buckets and store representation of buckets (sum, count, etc.)</a:t>
            </a:r>
          </a:p>
          <a:p>
            <a:pPr lvl="1" algn="l" rtl="0"/>
            <a:endParaRPr lang="en-US" altLang="en-US" dirty="0" smtClean="0"/>
          </a:p>
          <a:p>
            <a:pPr algn="l" rtl="0"/>
            <a:r>
              <a:rPr lang="en-US" altLang="en-US" dirty="0" smtClean="0"/>
              <a:t>Reduction via clustering</a:t>
            </a:r>
          </a:p>
          <a:p>
            <a:pPr lvl="1" algn="l" rtl="0"/>
            <a:r>
              <a:rPr lang="en-US" altLang="en-US" dirty="0" smtClean="0"/>
              <a:t>Partition data into clusters based on “closeness” in space</a:t>
            </a:r>
          </a:p>
          <a:p>
            <a:pPr lvl="1" algn="l" rtl="0"/>
            <a:r>
              <a:rPr lang="en-US" altLang="en-US" dirty="0" smtClean="0"/>
              <a:t>Retain representatives of clusters (centroids) and outliers</a:t>
            </a:r>
          </a:p>
          <a:p>
            <a:pPr lvl="1" algn="l" rtl="0"/>
            <a:endParaRPr lang="en-US" altLang="en-US" sz="800" dirty="0"/>
          </a:p>
          <a:p>
            <a:pPr algn="l" rtl="0"/>
            <a:r>
              <a:rPr lang="en-US" altLang="en-US" dirty="0" smtClean="0"/>
              <a:t>Reduction via sampling</a:t>
            </a:r>
          </a:p>
          <a:p>
            <a:pPr lvl="1" algn="l" rtl="0"/>
            <a:r>
              <a:rPr lang="en-US" altLang="en-US" dirty="0" smtClean="0"/>
              <a:t>Will the patterns in the sample represent the patterns in the data?</a:t>
            </a:r>
          </a:p>
          <a:p>
            <a:pPr lvl="1" algn="l" rtl="0"/>
            <a:r>
              <a:rPr lang="en-US" altLang="en-US" dirty="0" smtClean="0"/>
              <a:t>Random sampling can produce poor results</a:t>
            </a:r>
          </a:p>
          <a:p>
            <a:pPr lvl="1" algn="l" rtl="0"/>
            <a:r>
              <a:rPr lang="en-US" altLang="en-US" dirty="0" smtClean="0"/>
              <a:t>Stratified sample (stratum = group based on attribute value)</a:t>
            </a:r>
          </a:p>
        </p:txBody>
      </p:sp>
      <p:pic>
        <p:nvPicPr>
          <p:cNvPr id="57349" name="Picture 4"/>
          <p:cNvPicPr>
            <a:picLocks noChangeAspect="1" noChangeArrowheads="1"/>
          </p:cNvPicPr>
          <p:nvPr/>
        </p:nvPicPr>
        <p:blipFill>
          <a:blip r:embed="rId3" cstate="print">
            <a:lum contrast="30000"/>
            <a:extLst>
              <a:ext uri="{28A0092B-C50C-407E-A947-70E740481C1C}">
                <a14:useLocalDpi xmlns:a14="http://schemas.microsoft.com/office/drawing/2010/main" val="0"/>
              </a:ext>
            </a:extLst>
          </a:blip>
          <a:srcRect/>
          <a:stretch>
            <a:fillRect/>
          </a:stretch>
        </p:blipFill>
        <p:spPr bwMode="auto">
          <a:xfrm>
            <a:off x="7415214" y="1138239"/>
            <a:ext cx="2738437" cy="18827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5735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l="3867" t="5069" r="4742" b="4214"/>
          <a:stretch>
            <a:fillRect/>
          </a:stretch>
        </p:blipFill>
        <p:spPr bwMode="auto">
          <a:xfrm>
            <a:off x="7486650" y="3449638"/>
            <a:ext cx="2667000" cy="18526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7351" name="AutoShape 7"/>
          <p:cNvSpPr>
            <a:spLocks/>
          </p:cNvSpPr>
          <p:nvPr/>
        </p:nvSpPr>
        <p:spPr bwMode="auto">
          <a:xfrm>
            <a:off x="6604001" y="1270001"/>
            <a:ext cx="74613" cy="1050925"/>
          </a:xfrm>
          <a:prstGeom prst="rightBrace">
            <a:avLst>
              <a:gd name="adj1" fmla="val 117375"/>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7352" name="AutoShape 8"/>
          <p:cNvSpPr>
            <a:spLocks/>
          </p:cNvSpPr>
          <p:nvPr/>
        </p:nvSpPr>
        <p:spPr bwMode="auto">
          <a:xfrm>
            <a:off x="6756401" y="2711450"/>
            <a:ext cx="74613" cy="1327150"/>
          </a:xfrm>
          <a:prstGeom prst="rightBrace">
            <a:avLst>
              <a:gd name="adj1" fmla="val 148226"/>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cxnSp>
        <p:nvCxnSpPr>
          <p:cNvPr id="57353" name="AutoShape 9"/>
          <p:cNvCxnSpPr>
            <a:cxnSpLocks noChangeShapeType="1"/>
            <a:stCxn id="57351" idx="1"/>
          </p:cNvCxnSpPr>
          <p:nvPr/>
        </p:nvCxnSpPr>
        <p:spPr bwMode="auto">
          <a:xfrm>
            <a:off x="6678613" y="1795463"/>
            <a:ext cx="736600" cy="284162"/>
          </a:xfrm>
          <a:prstGeom prst="bentConnector3">
            <a:avLst>
              <a:gd name="adj1" fmla="val 50000"/>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57354" name="AutoShape 10"/>
          <p:cNvCxnSpPr>
            <a:cxnSpLocks noChangeShapeType="1"/>
            <a:stCxn id="57352" idx="1"/>
          </p:cNvCxnSpPr>
          <p:nvPr/>
        </p:nvCxnSpPr>
        <p:spPr bwMode="auto">
          <a:xfrm>
            <a:off x="6831014" y="3375026"/>
            <a:ext cx="655637" cy="1001713"/>
          </a:xfrm>
          <a:prstGeom prst="bentConnector3">
            <a:avLst>
              <a:gd name="adj1" fmla="val 49880"/>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075153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174E184A-A234-465B-AE44-442AE820BD60}" type="slidenum">
              <a:rPr lang="en-US" altLang="en-US" sz="1200">
                <a:solidFill>
                  <a:schemeClr val="accent2"/>
                </a:solidFill>
              </a:rPr>
              <a:pPr/>
              <a:t>96</a:t>
            </a:fld>
            <a:endParaRPr lang="en-US" altLang="en-US" sz="1400"/>
          </a:p>
        </p:txBody>
      </p:sp>
      <p:sp>
        <p:nvSpPr>
          <p:cNvPr id="58371" name="Rectangle 1026"/>
          <p:cNvSpPr>
            <a:spLocks noGrp="1" noChangeArrowheads="1"/>
          </p:cNvSpPr>
          <p:nvPr>
            <p:ph type="title"/>
          </p:nvPr>
        </p:nvSpPr>
        <p:spPr>
          <a:xfrm>
            <a:off x="1981200" y="215900"/>
            <a:ext cx="8229600" cy="609600"/>
          </a:xfrm>
        </p:spPr>
        <p:txBody>
          <a:bodyPr>
            <a:normAutofit fontScale="90000"/>
          </a:bodyPr>
          <a:lstStyle/>
          <a:p>
            <a:r>
              <a:rPr lang="en-US" altLang="en-US" smtClean="0"/>
              <a:t>Sampling Techniques</a:t>
            </a:r>
          </a:p>
        </p:txBody>
      </p:sp>
      <p:sp>
        <p:nvSpPr>
          <p:cNvPr id="58372" name="Text Box 1028"/>
          <p:cNvSpPr txBox="1">
            <a:spLocks noChangeArrowheads="1"/>
          </p:cNvSpPr>
          <p:nvPr/>
        </p:nvSpPr>
        <p:spPr bwMode="auto">
          <a:xfrm rot="-669129">
            <a:off x="5191125" y="1497014"/>
            <a:ext cx="16144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SRSWOR</a:t>
            </a:r>
          </a:p>
          <a:p>
            <a:pPr algn="l"/>
            <a:r>
              <a:rPr lang="en-US" altLang="en-US" sz="1600" b="1"/>
              <a:t>(simple random</a:t>
            </a:r>
          </a:p>
          <a:p>
            <a:pPr algn="l"/>
            <a:r>
              <a:rPr lang="en-US" altLang="en-US" sz="1600" b="1"/>
              <a:t> sample without </a:t>
            </a:r>
          </a:p>
          <a:p>
            <a:pPr algn="l"/>
            <a:r>
              <a:rPr lang="en-US" altLang="en-US" sz="1600" b="1"/>
              <a:t>replacement)</a:t>
            </a:r>
          </a:p>
        </p:txBody>
      </p:sp>
      <p:grpSp>
        <p:nvGrpSpPr>
          <p:cNvPr id="58373" name="Group 1055"/>
          <p:cNvGrpSpPr>
            <a:grpSpLocks/>
          </p:cNvGrpSpPr>
          <p:nvPr/>
        </p:nvGrpSpPr>
        <p:grpSpPr bwMode="auto">
          <a:xfrm>
            <a:off x="7042150" y="1098550"/>
            <a:ext cx="1587500" cy="787400"/>
            <a:chOff x="3588" y="1452"/>
            <a:chExt cx="1536" cy="720"/>
          </a:xfrm>
        </p:grpSpPr>
        <p:sp>
          <p:nvSpPr>
            <p:cNvPr id="58449" name="AutoShape 1030"/>
            <p:cNvSpPr>
              <a:spLocks noChangeArrowheads="1"/>
            </p:cNvSpPr>
            <p:nvPr/>
          </p:nvSpPr>
          <p:spPr bwMode="auto">
            <a:xfrm>
              <a:off x="3588" y="1452"/>
              <a:ext cx="1536" cy="720"/>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50" name="Oval 1031"/>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51" name="Oval 1032"/>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52" name="Oval 1033"/>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58374" name="Text Box 1034"/>
          <p:cNvSpPr txBox="1">
            <a:spLocks noChangeArrowheads="1"/>
          </p:cNvSpPr>
          <p:nvPr/>
        </p:nvSpPr>
        <p:spPr bwMode="auto">
          <a:xfrm rot="370496">
            <a:off x="5570539" y="2952750"/>
            <a:ext cx="904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SRSWR</a:t>
            </a:r>
          </a:p>
        </p:txBody>
      </p:sp>
      <p:grpSp>
        <p:nvGrpSpPr>
          <p:cNvPr id="58375" name="Group 1056"/>
          <p:cNvGrpSpPr>
            <a:grpSpLocks/>
          </p:cNvGrpSpPr>
          <p:nvPr/>
        </p:nvGrpSpPr>
        <p:grpSpPr bwMode="auto">
          <a:xfrm>
            <a:off x="7080250" y="2667000"/>
            <a:ext cx="1689100" cy="787400"/>
            <a:chOff x="3636" y="3088"/>
            <a:chExt cx="1536" cy="776"/>
          </a:xfrm>
        </p:grpSpPr>
        <p:sp>
          <p:nvSpPr>
            <p:cNvPr id="58445" name="AutoShape 1036"/>
            <p:cNvSpPr>
              <a:spLocks noChangeArrowheads="1"/>
            </p:cNvSpPr>
            <p:nvPr/>
          </p:nvSpPr>
          <p:spPr bwMode="auto">
            <a:xfrm>
              <a:off x="3636" y="3088"/>
              <a:ext cx="1536" cy="77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6" name="Oval 1037"/>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7" name="Oval 1038"/>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8" name="Oval 1039"/>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grpSp>
        <p:nvGrpSpPr>
          <p:cNvPr id="58376" name="Group 1054"/>
          <p:cNvGrpSpPr>
            <a:grpSpLocks/>
          </p:cNvGrpSpPr>
          <p:nvPr/>
        </p:nvGrpSpPr>
        <p:grpSpPr bwMode="auto">
          <a:xfrm>
            <a:off x="3314700" y="1511301"/>
            <a:ext cx="1822450" cy="1655763"/>
            <a:chOff x="360" y="768"/>
            <a:chExt cx="1716" cy="1595"/>
          </a:xfrm>
        </p:grpSpPr>
        <p:sp>
          <p:nvSpPr>
            <p:cNvPr id="58435" name="AutoShape 1041"/>
            <p:cNvSpPr>
              <a:spLocks noChangeArrowheads="1"/>
            </p:cNvSpPr>
            <p:nvPr/>
          </p:nvSpPr>
          <p:spPr bwMode="auto">
            <a:xfrm>
              <a:off x="360" y="768"/>
              <a:ext cx="1716" cy="1595"/>
            </a:xfrm>
            <a:prstGeom prst="can">
              <a:avLst>
                <a:gd name="adj" fmla="val 165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6" name="Oval 1042"/>
            <p:cNvSpPr>
              <a:spLocks noChangeArrowheads="1"/>
            </p:cNvSpPr>
            <p:nvPr/>
          </p:nvSpPr>
          <p:spPr bwMode="auto">
            <a:xfrm>
              <a:off x="468" y="1861"/>
              <a:ext cx="516" cy="353"/>
            </a:xfrm>
            <a:prstGeom prst="ellipse">
              <a:avLst/>
            </a:prstGeom>
            <a:solidFill>
              <a:srgbClr val="FAE2F6"/>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7" name="Oval 1043"/>
            <p:cNvSpPr>
              <a:spLocks noChangeArrowheads="1"/>
            </p:cNvSpPr>
            <p:nvPr/>
          </p:nvSpPr>
          <p:spPr bwMode="auto">
            <a:xfrm>
              <a:off x="456" y="1486"/>
              <a:ext cx="540" cy="321"/>
            </a:xfrm>
            <a:prstGeom prst="ellipse">
              <a:avLst/>
            </a:prstGeom>
            <a:solidFill>
              <a:srgbClr val="006666"/>
            </a:solidFill>
            <a:ln w="9525">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8" name="Oval 1044"/>
            <p:cNvSpPr>
              <a:spLocks noChangeArrowheads="1"/>
            </p:cNvSpPr>
            <p:nvPr/>
          </p:nvSpPr>
          <p:spPr bwMode="auto">
            <a:xfrm>
              <a:off x="1032" y="1978"/>
              <a:ext cx="564" cy="353"/>
            </a:xfrm>
            <a:prstGeom prst="ellipse">
              <a:avLst/>
            </a:prstGeom>
            <a:solidFill>
              <a:srgbClr val="121328"/>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9" name="Oval 1045"/>
            <p:cNvSpPr>
              <a:spLocks noChangeArrowheads="1"/>
            </p:cNvSpPr>
            <p:nvPr/>
          </p:nvSpPr>
          <p:spPr bwMode="auto">
            <a:xfrm>
              <a:off x="1560" y="1775"/>
              <a:ext cx="492" cy="35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0" name="Oval 1046"/>
            <p:cNvSpPr>
              <a:spLocks noChangeArrowheads="1"/>
            </p:cNvSpPr>
            <p:nvPr/>
          </p:nvSpPr>
          <p:spPr bwMode="auto">
            <a:xfrm>
              <a:off x="1032" y="1636"/>
              <a:ext cx="468" cy="332"/>
            </a:xfrm>
            <a:prstGeom prst="ellipse">
              <a:avLst/>
            </a:prstGeom>
            <a:solidFill>
              <a:srgbClr val="CCFF99"/>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1" name="Oval 1047"/>
            <p:cNvSpPr>
              <a:spLocks noChangeArrowheads="1"/>
            </p:cNvSpPr>
            <p:nvPr/>
          </p:nvSpPr>
          <p:spPr bwMode="auto">
            <a:xfrm>
              <a:off x="1476" y="1390"/>
              <a:ext cx="540" cy="321"/>
            </a:xfrm>
            <a:prstGeom prst="ellipse">
              <a:avLst/>
            </a:prstGeom>
            <a:solidFill>
              <a:schemeClr val="hlink"/>
            </a:solidFill>
            <a:ln w="9525">
              <a:solidFill>
                <a:schemeClr val="hlink"/>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2" name="Oval 1048"/>
            <p:cNvSpPr>
              <a:spLocks noChangeArrowheads="1"/>
            </p:cNvSpPr>
            <p:nvPr/>
          </p:nvSpPr>
          <p:spPr bwMode="auto">
            <a:xfrm>
              <a:off x="888" y="1262"/>
              <a:ext cx="540" cy="321"/>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3" name="Oval 1049"/>
            <p:cNvSpPr>
              <a:spLocks noChangeArrowheads="1"/>
            </p:cNvSpPr>
            <p:nvPr/>
          </p:nvSpPr>
          <p:spPr bwMode="auto">
            <a:xfrm>
              <a:off x="360" y="1166"/>
              <a:ext cx="540" cy="32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4" name="Oval 1050"/>
            <p:cNvSpPr>
              <a:spLocks noChangeArrowheads="1"/>
            </p:cNvSpPr>
            <p:nvPr/>
          </p:nvSpPr>
          <p:spPr bwMode="auto">
            <a:xfrm>
              <a:off x="1416" y="1048"/>
              <a:ext cx="540" cy="321"/>
            </a:xfrm>
            <a:prstGeom prst="ellipse">
              <a:avLst/>
            </a:prstGeom>
            <a:solidFill>
              <a:srgbClr val="423E78"/>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58377" name="Text Box 1051"/>
          <p:cNvSpPr txBox="1">
            <a:spLocks noChangeArrowheads="1"/>
          </p:cNvSpPr>
          <p:nvPr/>
        </p:nvSpPr>
        <p:spPr bwMode="auto">
          <a:xfrm>
            <a:off x="3609975" y="3167063"/>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800"/>
              <a:t>Raw Data</a:t>
            </a:r>
          </a:p>
        </p:txBody>
      </p:sp>
      <p:sp>
        <p:nvSpPr>
          <p:cNvPr id="58378" name="Line 1052"/>
          <p:cNvSpPr>
            <a:spLocks noChangeShapeType="1"/>
          </p:cNvSpPr>
          <p:nvPr/>
        </p:nvSpPr>
        <p:spPr bwMode="auto">
          <a:xfrm rot="363846" flipV="1">
            <a:off x="5283200" y="14986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9" name="Line 1053"/>
          <p:cNvSpPr>
            <a:spLocks noChangeShapeType="1"/>
          </p:cNvSpPr>
          <p:nvPr/>
        </p:nvSpPr>
        <p:spPr bwMode="auto">
          <a:xfrm>
            <a:off x="5264150" y="2940050"/>
            <a:ext cx="1676400" cy="165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8380" name="Group 1110"/>
          <p:cNvGrpSpPr>
            <a:grpSpLocks/>
          </p:cNvGrpSpPr>
          <p:nvPr/>
        </p:nvGrpSpPr>
        <p:grpSpPr bwMode="auto">
          <a:xfrm>
            <a:off x="3543301" y="4298950"/>
            <a:ext cx="1998663" cy="1836738"/>
            <a:chOff x="1152" y="2708"/>
            <a:chExt cx="1259" cy="1157"/>
          </a:xfrm>
        </p:grpSpPr>
        <p:sp>
          <p:nvSpPr>
            <p:cNvPr id="58403" name="Rectangle 1058"/>
            <p:cNvSpPr>
              <a:spLocks noChangeArrowheads="1"/>
            </p:cNvSpPr>
            <p:nvPr/>
          </p:nvSpPr>
          <p:spPr bwMode="auto">
            <a:xfrm>
              <a:off x="1152" y="2708"/>
              <a:ext cx="1259" cy="11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4" name="AutoShape 1059"/>
            <p:cNvSpPr>
              <a:spLocks noChangeArrowheads="1"/>
            </p:cNvSpPr>
            <p:nvPr/>
          </p:nvSpPr>
          <p:spPr bwMode="auto">
            <a:xfrm>
              <a:off x="1974" y="2934"/>
              <a:ext cx="39" cy="5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5" name="AutoShape 1060"/>
            <p:cNvSpPr>
              <a:spLocks noChangeArrowheads="1"/>
            </p:cNvSpPr>
            <p:nvPr/>
          </p:nvSpPr>
          <p:spPr bwMode="auto">
            <a:xfrm>
              <a:off x="1943" y="3169"/>
              <a:ext cx="40" cy="5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6" name="AutoShape 1061"/>
            <p:cNvSpPr>
              <a:spLocks noChangeArrowheads="1"/>
            </p:cNvSpPr>
            <p:nvPr/>
          </p:nvSpPr>
          <p:spPr bwMode="auto">
            <a:xfrm>
              <a:off x="2046" y="3036"/>
              <a:ext cx="39" cy="55"/>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7" name="AutoShape 1062"/>
            <p:cNvSpPr>
              <a:spLocks noChangeArrowheads="1"/>
            </p:cNvSpPr>
            <p:nvPr/>
          </p:nvSpPr>
          <p:spPr bwMode="auto">
            <a:xfrm>
              <a:off x="1904" y="3061"/>
              <a:ext cx="39" cy="55"/>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8" name="AutoShape 1063"/>
            <p:cNvSpPr>
              <a:spLocks noChangeArrowheads="1"/>
            </p:cNvSpPr>
            <p:nvPr/>
          </p:nvSpPr>
          <p:spPr bwMode="auto">
            <a:xfrm>
              <a:off x="2210" y="3081"/>
              <a:ext cx="40" cy="5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9" name="AutoShape 1064"/>
            <p:cNvSpPr>
              <a:spLocks noChangeArrowheads="1"/>
            </p:cNvSpPr>
            <p:nvPr/>
          </p:nvSpPr>
          <p:spPr bwMode="auto">
            <a:xfrm>
              <a:off x="2161" y="3196"/>
              <a:ext cx="39" cy="55"/>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0" name="AutoShape 1065"/>
            <p:cNvSpPr>
              <a:spLocks noChangeArrowheads="1"/>
            </p:cNvSpPr>
            <p:nvPr/>
          </p:nvSpPr>
          <p:spPr bwMode="auto">
            <a:xfrm>
              <a:off x="2066" y="3225"/>
              <a:ext cx="40" cy="5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1" name="AutoShape 1066"/>
            <p:cNvSpPr>
              <a:spLocks noChangeArrowheads="1"/>
            </p:cNvSpPr>
            <p:nvPr/>
          </p:nvSpPr>
          <p:spPr bwMode="auto">
            <a:xfrm>
              <a:off x="1850" y="2826"/>
              <a:ext cx="39" cy="5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2" name="Freeform 1067"/>
            <p:cNvSpPr>
              <a:spLocks/>
            </p:cNvSpPr>
            <p:nvPr/>
          </p:nvSpPr>
          <p:spPr bwMode="auto">
            <a:xfrm>
              <a:off x="1809" y="2767"/>
              <a:ext cx="484" cy="637"/>
            </a:xfrm>
            <a:custGeom>
              <a:avLst/>
              <a:gdLst>
                <a:gd name="T0" fmla="*/ 458 w 1101"/>
                <a:gd name="T1" fmla="*/ 174 h 1077"/>
                <a:gd name="T2" fmla="*/ 473 w 1101"/>
                <a:gd name="T3" fmla="*/ 287 h 1077"/>
                <a:gd name="T4" fmla="*/ 445 w 1101"/>
                <a:gd name="T5" fmla="*/ 550 h 1077"/>
                <a:gd name="T6" fmla="*/ 418 w 1101"/>
                <a:gd name="T7" fmla="*/ 615 h 1077"/>
                <a:gd name="T8" fmla="*/ 374 w 1101"/>
                <a:gd name="T9" fmla="*/ 636 h 1077"/>
                <a:gd name="T10" fmla="*/ 262 w 1101"/>
                <a:gd name="T11" fmla="*/ 615 h 1077"/>
                <a:gd name="T12" fmla="*/ 214 w 1101"/>
                <a:gd name="T13" fmla="*/ 588 h 1077"/>
                <a:gd name="T14" fmla="*/ 202 w 1101"/>
                <a:gd name="T15" fmla="*/ 583 h 1077"/>
                <a:gd name="T16" fmla="*/ 142 w 1101"/>
                <a:gd name="T17" fmla="*/ 518 h 1077"/>
                <a:gd name="T18" fmla="*/ 102 w 1101"/>
                <a:gd name="T19" fmla="*/ 475 h 1077"/>
                <a:gd name="T20" fmla="*/ 46 w 1101"/>
                <a:gd name="T21" fmla="*/ 405 h 1077"/>
                <a:gd name="T22" fmla="*/ 2 w 1101"/>
                <a:gd name="T23" fmla="*/ 266 h 1077"/>
                <a:gd name="T24" fmla="*/ 6 w 1101"/>
                <a:gd name="T25" fmla="*/ 77 h 1077"/>
                <a:gd name="T26" fmla="*/ 82 w 1101"/>
                <a:gd name="T27" fmla="*/ 12 h 1077"/>
                <a:gd name="T28" fmla="*/ 98 w 1101"/>
                <a:gd name="T29" fmla="*/ 7 h 1077"/>
                <a:gd name="T30" fmla="*/ 186 w 1101"/>
                <a:gd name="T31" fmla="*/ 18 h 1077"/>
                <a:gd name="T32" fmla="*/ 254 w 1101"/>
                <a:gd name="T33" fmla="*/ 61 h 1077"/>
                <a:gd name="T34" fmla="*/ 306 w 1101"/>
                <a:gd name="T35" fmla="*/ 104 h 1077"/>
                <a:gd name="T36" fmla="*/ 338 w 1101"/>
                <a:gd name="T37" fmla="*/ 120 h 1077"/>
                <a:gd name="T38" fmla="*/ 458 w 1101"/>
                <a:gd name="T39" fmla="*/ 17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13" name="AutoShape 1068"/>
            <p:cNvSpPr>
              <a:spLocks noChangeArrowheads="1"/>
            </p:cNvSpPr>
            <p:nvPr/>
          </p:nvSpPr>
          <p:spPr bwMode="auto">
            <a:xfrm>
              <a:off x="1618" y="3364"/>
              <a:ext cx="39" cy="54"/>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4" name="AutoShape 1069"/>
            <p:cNvSpPr>
              <a:spLocks noChangeArrowheads="1"/>
            </p:cNvSpPr>
            <p:nvPr/>
          </p:nvSpPr>
          <p:spPr bwMode="auto">
            <a:xfrm>
              <a:off x="1820" y="3409"/>
              <a:ext cx="40" cy="5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5" name="AutoShape 1070"/>
            <p:cNvSpPr>
              <a:spLocks noChangeArrowheads="1"/>
            </p:cNvSpPr>
            <p:nvPr/>
          </p:nvSpPr>
          <p:spPr bwMode="auto">
            <a:xfrm>
              <a:off x="1746" y="3595"/>
              <a:ext cx="39" cy="5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6" name="AutoShape 1071"/>
            <p:cNvSpPr>
              <a:spLocks noChangeArrowheads="1"/>
            </p:cNvSpPr>
            <p:nvPr/>
          </p:nvSpPr>
          <p:spPr bwMode="auto">
            <a:xfrm>
              <a:off x="1788" y="3517"/>
              <a:ext cx="39" cy="54"/>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7" name="AutoShape 1072"/>
            <p:cNvSpPr>
              <a:spLocks noChangeArrowheads="1"/>
            </p:cNvSpPr>
            <p:nvPr/>
          </p:nvSpPr>
          <p:spPr bwMode="auto">
            <a:xfrm>
              <a:off x="1665" y="3486"/>
              <a:ext cx="39" cy="54"/>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8" name="AutoShape 1073"/>
            <p:cNvSpPr>
              <a:spLocks noChangeArrowheads="1"/>
            </p:cNvSpPr>
            <p:nvPr/>
          </p:nvSpPr>
          <p:spPr bwMode="auto">
            <a:xfrm>
              <a:off x="1663" y="3575"/>
              <a:ext cx="39" cy="5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9" name="AutoShape 1074"/>
            <p:cNvSpPr>
              <a:spLocks noChangeArrowheads="1"/>
            </p:cNvSpPr>
            <p:nvPr/>
          </p:nvSpPr>
          <p:spPr bwMode="auto">
            <a:xfrm>
              <a:off x="1702" y="3305"/>
              <a:ext cx="40" cy="5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0" name="AutoShape 1075"/>
            <p:cNvSpPr>
              <a:spLocks noChangeArrowheads="1"/>
            </p:cNvSpPr>
            <p:nvPr/>
          </p:nvSpPr>
          <p:spPr bwMode="auto">
            <a:xfrm>
              <a:off x="1748" y="3396"/>
              <a:ext cx="40" cy="53"/>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1" name="AutoShape 1076"/>
            <p:cNvSpPr>
              <a:spLocks noChangeArrowheads="1"/>
            </p:cNvSpPr>
            <p:nvPr/>
          </p:nvSpPr>
          <p:spPr bwMode="auto">
            <a:xfrm>
              <a:off x="1847" y="3580"/>
              <a:ext cx="39" cy="5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2" name="Freeform 1077"/>
            <p:cNvSpPr>
              <a:spLocks/>
            </p:cNvSpPr>
            <p:nvPr/>
          </p:nvSpPr>
          <p:spPr bwMode="auto">
            <a:xfrm>
              <a:off x="1587" y="3210"/>
              <a:ext cx="404" cy="571"/>
            </a:xfrm>
            <a:custGeom>
              <a:avLst/>
              <a:gdLst>
                <a:gd name="T0" fmla="*/ 100 w 918"/>
                <a:gd name="T1" fmla="*/ 484 h 965"/>
                <a:gd name="T2" fmla="*/ 84 w 918"/>
                <a:gd name="T3" fmla="*/ 463 h 965"/>
                <a:gd name="T4" fmla="*/ 52 w 918"/>
                <a:gd name="T5" fmla="*/ 436 h 965"/>
                <a:gd name="T6" fmla="*/ 36 w 918"/>
                <a:gd name="T7" fmla="*/ 414 h 965"/>
                <a:gd name="T8" fmla="*/ 20 w 918"/>
                <a:gd name="T9" fmla="*/ 382 h 965"/>
                <a:gd name="T10" fmla="*/ 0 w 918"/>
                <a:gd name="T11" fmla="*/ 275 h 965"/>
                <a:gd name="T12" fmla="*/ 4 w 918"/>
                <a:gd name="T13" fmla="*/ 118 h 965"/>
                <a:gd name="T14" fmla="*/ 36 w 918"/>
                <a:gd name="T15" fmla="*/ 80 h 965"/>
                <a:gd name="T16" fmla="*/ 128 w 918"/>
                <a:gd name="T17" fmla="*/ 0 h 965"/>
                <a:gd name="T18" fmla="*/ 172 w 918"/>
                <a:gd name="T19" fmla="*/ 11 h 965"/>
                <a:gd name="T20" fmla="*/ 216 w 918"/>
                <a:gd name="T21" fmla="*/ 33 h 965"/>
                <a:gd name="T22" fmla="*/ 304 w 918"/>
                <a:gd name="T23" fmla="*/ 97 h 965"/>
                <a:gd name="T24" fmla="*/ 316 w 918"/>
                <a:gd name="T25" fmla="*/ 129 h 965"/>
                <a:gd name="T26" fmla="*/ 328 w 918"/>
                <a:gd name="T27" fmla="*/ 146 h 965"/>
                <a:gd name="T28" fmla="*/ 356 w 918"/>
                <a:gd name="T29" fmla="*/ 205 h 965"/>
                <a:gd name="T30" fmla="*/ 372 w 918"/>
                <a:gd name="T31" fmla="*/ 253 h 965"/>
                <a:gd name="T32" fmla="*/ 380 w 918"/>
                <a:gd name="T33" fmla="*/ 307 h 965"/>
                <a:gd name="T34" fmla="*/ 392 w 918"/>
                <a:gd name="T35" fmla="*/ 360 h 965"/>
                <a:gd name="T36" fmla="*/ 404 w 918"/>
                <a:gd name="T37" fmla="*/ 457 h 965"/>
                <a:gd name="T38" fmla="*/ 364 w 918"/>
                <a:gd name="T39" fmla="*/ 549 h 965"/>
                <a:gd name="T40" fmla="*/ 332 w 918"/>
                <a:gd name="T41" fmla="*/ 560 h 965"/>
                <a:gd name="T42" fmla="*/ 316 w 918"/>
                <a:gd name="T43" fmla="*/ 565 h 965"/>
                <a:gd name="T44" fmla="*/ 156 w 918"/>
                <a:gd name="T45" fmla="*/ 554 h 965"/>
                <a:gd name="T46" fmla="*/ 108 w 918"/>
                <a:gd name="T47" fmla="*/ 511 h 965"/>
                <a:gd name="T48" fmla="*/ 100 w 918"/>
                <a:gd name="T49" fmla="*/ 484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8423" name="Group 1078"/>
            <p:cNvGrpSpPr>
              <a:grpSpLocks/>
            </p:cNvGrpSpPr>
            <p:nvPr/>
          </p:nvGrpSpPr>
          <p:grpSpPr bwMode="auto">
            <a:xfrm>
              <a:off x="1227" y="2791"/>
              <a:ext cx="383" cy="693"/>
              <a:chOff x="551" y="1796"/>
              <a:chExt cx="542" cy="954"/>
            </a:xfrm>
          </p:grpSpPr>
          <p:sp>
            <p:nvSpPr>
              <p:cNvPr id="58424" name="AutoShape 1079"/>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5" name="AutoShape 1080"/>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6" name="AutoShape 1081"/>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7" name="AutoShape 1082"/>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8" name="AutoShape 1083"/>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9" name="AutoShape 1084"/>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0" name="AutoShape 1085"/>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1" name="AutoShape 1086"/>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2" name="AutoShape 1087"/>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3" name="AutoShape 1088"/>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4" name="Freeform 1089"/>
              <p:cNvSpPr>
                <a:spLocks/>
              </p:cNvSpPr>
              <p:nvPr/>
            </p:nvSpPr>
            <p:spPr bwMode="auto">
              <a:xfrm>
                <a:off x="551" y="1796"/>
                <a:ext cx="542" cy="954"/>
              </a:xfrm>
              <a:custGeom>
                <a:avLst/>
                <a:gdLst>
                  <a:gd name="T0" fmla="*/ 470 w 869"/>
                  <a:gd name="T1" fmla="*/ 643 h 1173"/>
                  <a:gd name="T2" fmla="*/ 436 w 869"/>
                  <a:gd name="T3" fmla="*/ 769 h 1173"/>
                  <a:gd name="T4" fmla="*/ 408 w 869"/>
                  <a:gd name="T5" fmla="*/ 880 h 1173"/>
                  <a:gd name="T6" fmla="*/ 397 w 869"/>
                  <a:gd name="T7" fmla="*/ 924 h 1173"/>
                  <a:gd name="T8" fmla="*/ 385 w 869"/>
                  <a:gd name="T9" fmla="*/ 939 h 1173"/>
                  <a:gd name="T10" fmla="*/ 351 w 869"/>
                  <a:gd name="T11" fmla="*/ 954 h 1173"/>
                  <a:gd name="T12" fmla="*/ 181 w 869"/>
                  <a:gd name="T13" fmla="*/ 931 h 1173"/>
                  <a:gd name="T14" fmla="*/ 79 w 869"/>
                  <a:gd name="T15" fmla="*/ 873 h 1173"/>
                  <a:gd name="T16" fmla="*/ 22 w 869"/>
                  <a:gd name="T17" fmla="*/ 821 h 1173"/>
                  <a:gd name="T18" fmla="*/ 0 w 869"/>
                  <a:gd name="T19" fmla="*/ 777 h 1173"/>
                  <a:gd name="T20" fmla="*/ 51 w 869"/>
                  <a:gd name="T21" fmla="*/ 407 h 1173"/>
                  <a:gd name="T22" fmla="*/ 68 w 869"/>
                  <a:gd name="T23" fmla="*/ 192 h 1173"/>
                  <a:gd name="T24" fmla="*/ 96 w 869"/>
                  <a:gd name="T25" fmla="*/ 133 h 1173"/>
                  <a:gd name="T26" fmla="*/ 125 w 869"/>
                  <a:gd name="T27" fmla="*/ 111 h 1173"/>
                  <a:gd name="T28" fmla="*/ 193 w 869"/>
                  <a:gd name="T29" fmla="*/ 59 h 1173"/>
                  <a:gd name="T30" fmla="*/ 221 w 869"/>
                  <a:gd name="T31" fmla="*/ 37 h 1173"/>
                  <a:gd name="T32" fmla="*/ 266 w 869"/>
                  <a:gd name="T33" fmla="*/ 0 h 1173"/>
                  <a:gd name="T34" fmla="*/ 442 w 869"/>
                  <a:gd name="T35" fmla="*/ 67 h 1173"/>
                  <a:gd name="T36" fmla="*/ 505 w 869"/>
                  <a:gd name="T37" fmla="*/ 163 h 1173"/>
                  <a:gd name="T38" fmla="*/ 527 w 869"/>
                  <a:gd name="T39" fmla="*/ 207 h 1173"/>
                  <a:gd name="T40" fmla="*/ 538 w 869"/>
                  <a:gd name="T41" fmla="*/ 251 h 1173"/>
                  <a:gd name="T42" fmla="*/ 493 w 869"/>
                  <a:gd name="T43" fmla="*/ 577 h 1173"/>
                  <a:gd name="T44" fmla="*/ 470 w 869"/>
                  <a:gd name="T45" fmla="*/ 643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58381" name="Group 1111"/>
          <p:cNvGrpSpPr>
            <a:grpSpLocks/>
          </p:cNvGrpSpPr>
          <p:nvPr/>
        </p:nvGrpSpPr>
        <p:grpSpPr bwMode="auto">
          <a:xfrm>
            <a:off x="6681788" y="4532314"/>
            <a:ext cx="1871662" cy="1582737"/>
            <a:chOff x="3593" y="2783"/>
            <a:chExt cx="1179" cy="997"/>
          </a:xfrm>
        </p:grpSpPr>
        <p:sp>
          <p:nvSpPr>
            <p:cNvPr id="58385" name="Rectangle 1090"/>
            <p:cNvSpPr>
              <a:spLocks noChangeArrowheads="1"/>
            </p:cNvSpPr>
            <p:nvPr/>
          </p:nvSpPr>
          <p:spPr bwMode="auto">
            <a:xfrm>
              <a:off x="3593" y="2783"/>
              <a:ext cx="1179" cy="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58386" name="Group 1091"/>
            <p:cNvGrpSpPr>
              <a:grpSpLocks/>
            </p:cNvGrpSpPr>
            <p:nvPr/>
          </p:nvGrpSpPr>
          <p:grpSpPr bwMode="auto">
            <a:xfrm>
              <a:off x="3670" y="2872"/>
              <a:ext cx="1023" cy="827"/>
              <a:chOff x="3302" y="2032"/>
              <a:chExt cx="1511" cy="1395"/>
            </a:xfrm>
          </p:grpSpPr>
          <p:sp>
            <p:nvSpPr>
              <p:cNvPr id="58387" name="AutoShape 1092"/>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88" name="AutoShape 1093"/>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89" name="AutoShape 1094"/>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0" name="AutoShape 1095"/>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1" name="AutoShape 1096"/>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2" name="AutoShape 1097"/>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3" name="AutoShape 1098"/>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4" name="AutoShape 1099"/>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5" name="AutoShape 1100"/>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6" name="AutoShape 1101"/>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7" name="AutoShape 1102"/>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8" name="AutoShape 1103"/>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9" name="AutoShape 1104"/>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0" name="Freeform 1105"/>
              <p:cNvSpPr>
                <a:spLocks/>
              </p:cNvSpPr>
              <p:nvPr/>
            </p:nvSpPr>
            <p:spPr bwMode="auto">
              <a:xfrm>
                <a:off x="4127" y="2032"/>
                <a:ext cx="686" cy="877"/>
              </a:xfrm>
              <a:custGeom>
                <a:avLst/>
                <a:gdLst>
                  <a:gd name="T0" fmla="*/ 649 w 1101"/>
                  <a:gd name="T1" fmla="*/ 239 h 1077"/>
                  <a:gd name="T2" fmla="*/ 671 w 1101"/>
                  <a:gd name="T3" fmla="*/ 395 h 1077"/>
                  <a:gd name="T4" fmla="*/ 631 w 1101"/>
                  <a:gd name="T5" fmla="*/ 757 h 1077"/>
                  <a:gd name="T6" fmla="*/ 592 w 1101"/>
                  <a:gd name="T7" fmla="*/ 847 h 1077"/>
                  <a:gd name="T8" fmla="*/ 530 w 1101"/>
                  <a:gd name="T9" fmla="*/ 876 h 1077"/>
                  <a:gd name="T10" fmla="*/ 371 w 1101"/>
                  <a:gd name="T11" fmla="*/ 847 h 1077"/>
                  <a:gd name="T12" fmla="*/ 303 w 1101"/>
                  <a:gd name="T13" fmla="*/ 809 h 1077"/>
                  <a:gd name="T14" fmla="*/ 286 w 1101"/>
                  <a:gd name="T15" fmla="*/ 802 h 1077"/>
                  <a:gd name="T16" fmla="*/ 201 w 1101"/>
                  <a:gd name="T17" fmla="*/ 713 h 1077"/>
                  <a:gd name="T18" fmla="*/ 145 w 1101"/>
                  <a:gd name="T19" fmla="*/ 654 h 1077"/>
                  <a:gd name="T20" fmla="*/ 65 w 1101"/>
                  <a:gd name="T21" fmla="*/ 558 h 1077"/>
                  <a:gd name="T22" fmla="*/ 2 w 1101"/>
                  <a:gd name="T23" fmla="*/ 366 h 1077"/>
                  <a:gd name="T24" fmla="*/ 8 w 1101"/>
                  <a:gd name="T25" fmla="*/ 106 h 1077"/>
                  <a:gd name="T26" fmla="*/ 116 w 1101"/>
                  <a:gd name="T27" fmla="*/ 17 h 1077"/>
                  <a:gd name="T28" fmla="*/ 138 w 1101"/>
                  <a:gd name="T29" fmla="*/ 10 h 1077"/>
                  <a:gd name="T30" fmla="*/ 263 w 1101"/>
                  <a:gd name="T31" fmla="*/ 24 h 1077"/>
                  <a:gd name="T32" fmla="*/ 360 w 1101"/>
                  <a:gd name="T33" fmla="*/ 84 h 1077"/>
                  <a:gd name="T34" fmla="*/ 433 w 1101"/>
                  <a:gd name="T35" fmla="*/ 143 h 1077"/>
                  <a:gd name="T36" fmla="*/ 479 w 1101"/>
                  <a:gd name="T37" fmla="*/ 165 h 1077"/>
                  <a:gd name="T38" fmla="*/ 649 w 1101"/>
                  <a:gd name="T39" fmla="*/ 239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01" name="Freeform 1106"/>
              <p:cNvSpPr>
                <a:spLocks/>
              </p:cNvSpPr>
              <p:nvPr/>
            </p:nvSpPr>
            <p:spPr bwMode="auto">
              <a:xfrm>
                <a:off x="3812" y="2642"/>
                <a:ext cx="573" cy="785"/>
              </a:xfrm>
              <a:custGeom>
                <a:avLst/>
                <a:gdLst>
                  <a:gd name="T0" fmla="*/ 142 w 918"/>
                  <a:gd name="T1" fmla="*/ 665 h 965"/>
                  <a:gd name="T2" fmla="*/ 119 w 918"/>
                  <a:gd name="T3" fmla="*/ 636 h 965"/>
                  <a:gd name="T4" fmla="*/ 74 w 918"/>
                  <a:gd name="T5" fmla="*/ 600 h 965"/>
                  <a:gd name="T6" fmla="*/ 51 w 918"/>
                  <a:gd name="T7" fmla="*/ 569 h 965"/>
                  <a:gd name="T8" fmla="*/ 28 w 918"/>
                  <a:gd name="T9" fmla="*/ 526 h 965"/>
                  <a:gd name="T10" fmla="*/ 0 w 918"/>
                  <a:gd name="T11" fmla="*/ 377 h 965"/>
                  <a:gd name="T12" fmla="*/ 6 w 918"/>
                  <a:gd name="T13" fmla="*/ 163 h 965"/>
                  <a:gd name="T14" fmla="*/ 51 w 918"/>
                  <a:gd name="T15" fmla="*/ 111 h 965"/>
                  <a:gd name="T16" fmla="*/ 182 w 918"/>
                  <a:gd name="T17" fmla="*/ 0 h 965"/>
                  <a:gd name="T18" fmla="*/ 244 w 918"/>
                  <a:gd name="T19" fmla="*/ 15 h 965"/>
                  <a:gd name="T20" fmla="*/ 306 w 918"/>
                  <a:gd name="T21" fmla="*/ 45 h 965"/>
                  <a:gd name="T22" fmla="*/ 431 w 918"/>
                  <a:gd name="T23" fmla="*/ 133 h 965"/>
                  <a:gd name="T24" fmla="*/ 448 w 918"/>
                  <a:gd name="T25" fmla="*/ 177 h 965"/>
                  <a:gd name="T26" fmla="*/ 465 w 918"/>
                  <a:gd name="T27" fmla="*/ 200 h 965"/>
                  <a:gd name="T28" fmla="*/ 505 w 918"/>
                  <a:gd name="T29" fmla="*/ 281 h 965"/>
                  <a:gd name="T30" fmla="*/ 527 w 918"/>
                  <a:gd name="T31" fmla="*/ 347 h 965"/>
                  <a:gd name="T32" fmla="*/ 539 w 918"/>
                  <a:gd name="T33" fmla="*/ 421 h 965"/>
                  <a:gd name="T34" fmla="*/ 556 w 918"/>
                  <a:gd name="T35" fmla="*/ 495 h 965"/>
                  <a:gd name="T36" fmla="*/ 573 w 918"/>
                  <a:gd name="T37" fmla="*/ 629 h 965"/>
                  <a:gd name="T38" fmla="*/ 516 w 918"/>
                  <a:gd name="T39" fmla="*/ 754 h 965"/>
                  <a:gd name="T40" fmla="*/ 471 w 918"/>
                  <a:gd name="T41" fmla="*/ 770 h 965"/>
                  <a:gd name="T42" fmla="*/ 448 w 918"/>
                  <a:gd name="T43" fmla="*/ 777 h 965"/>
                  <a:gd name="T44" fmla="*/ 221 w 918"/>
                  <a:gd name="T45" fmla="*/ 762 h 965"/>
                  <a:gd name="T46" fmla="*/ 153 w 918"/>
                  <a:gd name="T47" fmla="*/ 703 h 965"/>
                  <a:gd name="T48" fmla="*/ 142 w 918"/>
                  <a:gd name="T49" fmla="*/ 665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02" name="Freeform 1107"/>
              <p:cNvSpPr>
                <a:spLocks/>
              </p:cNvSpPr>
              <p:nvPr/>
            </p:nvSpPr>
            <p:spPr bwMode="auto">
              <a:xfrm>
                <a:off x="3302" y="2065"/>
                <a:ext cx="542" cy="954"/>
              </a:xfrm>
              <a:custGeom>
                <a:avLst/>
                <a:gdLst>
                  <a:gd name="T0" fmla="*/ 470 w 869"/>
                  <a:gd name="T1" fmla="*/ 643 h 1173"/>
                  <a:gd name="T2" fmla="*/ 436 w 869"/>
                  <a:gd name="T3" fmla="*/ 769 h 1173"/>
                  <a:gd name="T4" fmla="*/ 408 w 869"/>
                  <a:gd name="T5" fmla="*/ 880 h 1173"/>
                  <a:gd name="T6" fmla="*/ 397 w 869"/>
                  <a:gd name="T7" fmla="*/ 924 h 1173"/>
                  <a:gd name="T8" fmla="*/ 385 w 869"/>
                  <a:gd name="T9" fmla="*/ 939 h 1173"/>
                  <a:gd name="T10" fmla="*/ 351 w 869"/>
                  <a:gd name="T11" fmla="*/ 954 h 1173"/>
                  <a:gd name="T12" fmla="*/ 181 w 869"/>
                  <a:gd name="T13" fmla="*/ 931 h 1173"/>
                  <a:gd name="T14" fmla="*/ 79 w 869"/>
                  <a:gd name="T15" fmla="*/ 873 h 1173"/>
                  <a:gd name="T16" fmla="*/ 22 w 869"/>
                  <a:gd name="T17" fmla="*/ 821 h 1173"/>
                  <a:gd name="T18" fmla="*/ 0 w 869"/>
                  <a:gd name="T19" fmla="*/ 777 h 1173"/>
                  <a:gd name="T20" fmla="*/ 51 w 869"/>
                  <a:gd name="T21" fmla="*/ 407 h 1173"/>
                  <a:gd name="T22" fmla="*/ 68 w 869"/>
                  <a:gd name="T23" fmla="*/ 192 h 1173"/>
                  <a:gd name="T24" fmla="*/ 96 w 869"/>
                  <a:gd name="T25" fmla="*/ 133 h 1173"/>
                  <a:gd name="T26" fmla="*/ 125 w 869"/>
                  <a:gd name="T27" fmla="*/ 111 h 1173"/>
                  <a:gd name="T28" fmla="*/ 193 w 869"/>
                  <a:gd name="T29" fmla="*/ 59 h 1173"/>
                  <a:gd name="T30" fmla="*/ 221 w 869"/>
                  <a:gd name="T31" fmla="*/ 37 h 1173"/>
                  <a:gd name="T32" fmla="*/ 266 w 869"/>
                  <a:gd name="T33" fmla="*/ 0 h 1173"/>
                  <a:gd name="T34" fmla="*/ 442 w 869"/>
                  <a:gd name="T35" fmla="*/ 67 h 1173"/>
                  <a:gd name="T36" fmla="*/ 505 w 869"/>
                  <a:gd name="T37" fmla="*/ 163 h 1173"/>
                  <a:gd name="T38" fmla="*/ 527 w 869"/>
                  <a:gd name="T39" fmla="*/ 207 h 1173"/>
                  <a:gd name="T40" fmla="*/ 538 w 869"/>
                  <a:gd name="T41" fmla="*/ 251 h 1173"/>
                  <a:gd name="T42" fmla="*/ 493 w 869"/>
                  <a:gd name="T43" fmla="*/ 577 h 1173"/>
                  <a:gd name="T44" fmla="*/ 470 w 869"/>
                  <a:gd name="T45" fmla="*/ 643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58382" name="Text Box 1108"/>
          <p:cNvSpPr txBox="1">
            <a:spLocks noChangeArrowheads="1"/>
          </p:cNvSpPr>
          <p:nvPr/>
        </p:nvSpPr>
        <p:spPr bwMode="auto">
          <a:xfrm>
            <a:off x="2301876" y="4965700"/>
            <a:ext cx="1096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Raw Data </a:t>
            </a:r>
          </a:p>
        </p:txBody>
      </p:sp>
      <p:sp>
        <p:nvSpPr>
          <p:cNvPr id="58383" name="Text Box 1109"/>
          <p:cNvSpPr txBox="1">
            <a:spLocks noChangeArrowheads="1"/>
          </p:cNvSpPr>
          <p:nvPr/>
        </p:nvSpPr>
        <p:spPr bwMode="auto">
          <a:xfrm>
            <a:off x="6415089" y="4146550"/>
            <a:ext cx="2408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Cluster/Stratified Sample</a:t>
            </a:r>
          </a:p>
        </p:txBody>
      </p:sp>
      <p:sp>
        <p:nvSpPr>
          <p:cNvPr id="58384" name="Line 1112"/>
          <p:cNvSpPr>
            <a:spLocks noChangeShapeType="1"/>
          </p:cNvSpPr>
          <p:nvPr/>
        </p:nvSpPr>
        <p:spPr bwMode="auto">
          <a:xfrm flipV="1">
            <a:off x="5727700" y="5283200"/>
            <a:ext cx="838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0705027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he-IL" dirty="0">
                <a:solidFill>
                  <a:schemeClr val="accent2"/>
                </a:solidFill>
              </a:rPr>
              <a:t>Data Integration</a:t>
            </a:r>
            <a:endParaRPr lang="en-US" dirty="0"/>
          </a:p>
        </p:txBody>
      </p:sp>
      <p:sp>
        <p:nvSpPr>
          <p:cNvPr id="6" name="Text Placeholder 5"/>
          <p:cNvSpPr>
            <a:spLocks noGrp="1"/>
          </p:cNvSpPr>
          <p:nvPr>
            <p:ph type="body" sz="half" idx="2"/>
          </p:nvPr>
        </p:nvSpPr>
        <p:spPr/>
        <p:txBody>
          <a:bodyPr/>
          <a:lstStyle/>
          <a:p>
            <a:endParaRPr lang="en-US"/>
          </a:p>
        </p:txBody>
      </p:sp>
      <p:sp>
        <p:nvSpPr>
          <p:cNvPr id="4" name="Footer Placeholder 3"/>
          <p:cNvSpPr>
            <a:spLocks noGrp="1"/>
          </p:cNvSpPr>
          <p:nvPr>
            <p:ph type="ftr" sz="quarter" idx="11"/>
          </p:nvPr>
        </p:nvSpPr>
        <p:spPr/>
        <p:txBody>
          <a:bodyPr/>
          <a:lstStyle/>
          <a:p>
            <a:endParaRPr lang="he-IL"/>
          </a:p>
        </p:txBody>
      </p:sp>
    </p:spTree>
    <p:extLst>
      <p:ext uri="{BB962C8B-B14F-4D97-AF65-F5344CB8AC3E}">
        <p14:creationId xmlns:p14="http://schemas.microsoft.com/office/powerpoint/2010/main" val="328012766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51814" y="533400"/>
            <a:ext cx="5601586" cy="609600"/>
          </a:xfrm>
        </p:spPr>
        <p:txBody>
          <a:bodyPr>
            <a:normAutofit fontScale="90000"/>
          </a:bodyPr>
          <a:lstStyle/>
          <a:p>
            <a:r>
              <a:rPr lang="en-US" altLang="he-IL" dirty="0">
                <a:solidFill>
                  <a:schemeClr val="accent2"/>
                </a:solidFill>
              </a:rPr>
              <a:t>Data Integration</a:t>
            </a:r>
          </a:p>
        </p:txBody>
      </p:sp>
      <p:sp>
        <p:nvSpPr>
          <p:cNvPr id="22531" name="Rectangle 3"/>
          <p:cNvSpPr>
            <a:spLocks noGrp="1" noChangeArrowheads="1"/>
          </p:cNvSpPr>
          <p:nvPr>
            <p:ph type="body" idx="1"/>
          </p:nvPr>
        </p:nvSpPr>
        <p:spPr>
          <a:xfrm>
            <a:off x="1905000" y="1600200"/>
            <a:ext cx="8534400" cy="4800600"/>
          </a:xfrm>
        </p:spPr>
        <p:txBody>
          <a:bodyPr>
            <a:normAutofit fontScale="92500" lnSpcReduction="10000"/>
          </a:bodyPr>
          <a:lstStyle/>
          <a:p>
            <a:pPr algn="l" rtl="0">
              <a:lnSpc>
                <a:spcPct val="90000"/>
              </a:lnSpc>
            </a:pPr>
            <a:r>
              <a:rPr lang="en-US" altLang="he-IL" dirty="0"/>
              <a:t>Data integration: </a:t>
            </a:r>
          </a:p>
          <a:p>
            <a:pPr lvl="1" algn="l" rtl="0">
              <a:lnSpc>
                <a:spcPct val="90000"/>
              </a:lnSpc>
            </a:pPr>
            <a:r>
              <a:rPr lang="en-US" altLang="he-IL" dirty="0"/>
              <a:t>combines data from multiple sources into a coherent store</a:t>
            </a:r>
          </a:p>
          <a:p>
            <a:pPr algn="l" rtl="0">
              <a:lnSpc>
                <a:spcPct val="90000"/>
              </a:lnSpc>
            </a:pPr>
            <a:r>
              <a:rPr lang="en-US" altLang="he-IL" dirty="0"/>
              <a:t>Schema integration</a:t>
            </a:r>
          </a:p>
          <a:p>
            <a:pPr lvl="1" algn="l" rtl="0">
              <a:lnSpc>
                <a:spcPct val="90000"/>
              </a:lnSpc>
            </a:pPr>
            <a:r>
              <a:rPr lang="en-US" altLang="he-IL" dirty="0"/>
              <a:t>integrate metadata from different sources</a:t>
            </a:r>
          </a:p>
          <a:p>
            <a:pPr lvl="1" algn="l" rtl="0">
              <a:lnSpc>
                <a:spcPct val="90000"/>
              </a:lnSpc>
            </a:pPr>
            <a:r>
              <a:rPr lang="en-US" altLang="he-IL" dirty="0"/>
              <a:t>Entity identification problem: identify real world entities from multiple data sources, </a:t>
            </a:r>
            <a:endParaRPr lang="he-IL" altLang="he-IL" dirty="0" smtClean="0"/>
          </a:p>
          <a:p>
            <a:pPr lvl="2" algn="l" rtl="0"/>
            <a:r>
              <a:rPr lang="en-US" altLang="he-IL" dirty="0" smtClean="0"/>
              <a:t>e.g</a:t>
            </a:r>
            <a:r>
              <a:rPr lang="en-US" altLang="he-IL" dirty="0"/>
              <a:t>., </a:t>
            </a:r>
            <a:r>
              <a:rPr lang="en-US" altLang="he-IL" dirty="0" err="1"/>
              <a:t>A.cust</a:t>
            </a:r>
            <a:r>
              <a:rPr lang="en-US" altLang="he-IL" dirty="0"/>
              <a:t>-id </a:t>
            </a:r>
            <a:r>
              <a:rPr lang="en-US" altLang="he-IL" dirty="0">
                <a:sym typeface="Symbol" panose="05050102010706020507" pitchFamily="18" charset="2"/>
              </a:rPr>
              <a:t> </a:t>
            </a:r>
            <a:r>
              <a:rPr lang="en-US" altLang="he-IL" dirty="0" err="1">
                <a:sym typeface="Symbol" panose="05050102010706020507" pitchFamily="18" charset="2"/>
              </a:rPr>
              <a:t>B.</a:t>
            </a:r>
            <a:r>
              <a:rPr lang="en-US" altLang="he-IL" dirty="0" err="1"/>
              <a:t>cust</a:t>
            </a:r>
            <a:r>
              <a:rPr lang="en-US" altLang="he-IL" dirty="0"/>
              <a:t>-#</a:t>
            </a:r>
          </a:p>
          <a:p>
            <a:pPr algn="l" rtl="0">
              <a:lnSpc>
                <a:spcPct val="90000"/>
              </a:lnSpc>
            </a:pPr>
            <a:r>
              <a:rPr lang="en-US" altLang="he-IL" dirty="0"/>
              <a:t>Detecting and resolving data value conflicts</a:t>
            </a:r>
          </a:p>
          <a:p>
            <a:pPr lvl="1" algn="l" rtl="0">
              <a:lnSpc>
                <a:spcPct val="90000"/>
              </a:lnSpc>
            </a:pPr>
            <a:r>
              <a:rPr lang="en-US" altLang="he-IL" dirty="0"/>
              <a:t>for the same real world entity, attribute values from different sources are different</a:t>
            </a:r>
          </a:p>
          <a:p>
            <a:pPr lvl="1" algn="l" rtl="0">
              <a:lnSpc>
                <a:spcPct val="90000"/>
              </a:lnSpc>
            </a:pPr>
            <a:r>
              <a:rPr lang="en-US" altLang="he-IL" dirty="0"/>
              <a:t>possible reasons: different representations, different scales, e.g., metric vs. British units, different currency</a:t>
            </a:r>
          </a:p>
        </p:txBody>
      </p:sp>
    </p:spTree>
    <p:extLst>
      <p:ext uri="{BB962C8B-B14F-4D97-AF65-F5344CB8AC3E}">
        <p14:creationId xmlns:p14="http://schemas.microsoft.com/office/powerpoint/2010/main" val="1911995474"/>
      </p:ext>
    </p:extLst>
  </p:cSld>
  <p:clrMapOvr>
    <a:masterClrMapping/>
  </p:clrMapOvr>
  <p:transition>
    <p:checker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FA1A2E0-9631-493D-AE01-406C69D705BF}" type="datetime4">
              <a:rPr lang="zh-CN" altLang="en-US" sz="1200"/>
              <a:pPr eaLnBrk="1" hangingPunct="1"/>
              <a:t>2019年3月3日星期日</a:t>
            </a:fld>
            <a:endParaRPr lang="en-US" altLang="zh-CN" sz="1200"/>
          </a:p>
        </p:txBody>
      </p:sp>
      <p:sp>
        <p:nvSpPr>
          <p:cNvPr id="5120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zh-CN" altLang="en-US" sz="1200"/>
              <a:t>Data Mining: Concepts and Techniques</a:t>
            </a:r>
            <a:endParaRPr lang="en-US" altLang="zh-CN" sz="1200"/>
          </a:p>
        </p:txBody>
      </p:sp>
      <p:sp>
        <p:nvSpPr>
          <p:cNvPr id="5120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l" rtl="0" eaLnBrk="0" fontAlgn="base" hangingPunct="0">
              <a:spcBef>
                <a:spcPct val="0"/>
              </a:spcBef>
              <a:spcAft>
                <a:spcPct val="0"/>
              </a:spcAft>
              <a:defRPr sz="2400">
                <a:solidFill>
                  <a:schemeClr val="tx1"/>
                </a:solidFill>
                <a:latin typeface="Tahoma" panose="020B0604030504040204" pitchFamily="34" charset="0"/>
              </a:defRPr>
            </a:lvl6pPr>
            <a:lvl7pPr marL="2971800" indent="-228600" algn="l" rtl="0" eaLnBrk="0" fontAlgn="base" hangingPunct="0">
              <a:spcBef>
                <a:spcPct val="0"/>
              </a:spcBef>
              <a:spcAft>
                <a:spcPct val="0"/>
              </a:spcAft>
              <a:defRPr sz="2400">
                <a:solidFill>
                  <a:schemeClr val="tx1"/>
                </a:solidFill>
                <a:latin typeface="Tahoma" panose="020B0604030504040204" pitchFamily="34" charset="0"/>
              </a:defRPr>
            </a:lvl7pPr>
            <a:lvl8pPr marL="3429000" indent="-228600" algn="l" rtl="0" eaLnBrk="0" fontAlgn="base" hangingPunct="0">
              <a:spcBef>
                <a:spcPct val="0"/>
              </a:spcBef>
              <a:spcAft>
                <a:spcPct val="0"/>
              </a:spcAft>
              <a:defRPr sz="2400">
                <a:solidFill>
                  <a:schemeClr val="tx1"/>
                </a:solidFill>
                <a:latin typeface="Tahoma" panose="020B0604030504040204" pitchFamily="34" charset="0"/>
              </a:defRPr>
            </a:lvl8pPr>
            <a:lvl9pPr marL="3886200" indent="-228600" algn="l" rtl="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9613EF1-C868-46AB-B71D-337059BB2185}" type="slidenum">
              <a:rPr lang="zh-CN" altLang="en-US" sz="1200"/>
              <a:pPr eaLnBrk="1" hangingPunct="1"/>
              <a:t>99</a:t>
            </a:fld>
            <a:endParaRPr lang="en-US" altLang="zh-CN" sz="1200"/>
          </a:p>
        </p:txBody>
      </p:sp>
      <p:sp>
        <p:nvSpPr>
          <p:cNvPr id="51205" name="Rectangle 2"/>
          <p:cNvSpPr>
            <a:spLocks noGrp="1" noChangeArrowheads="1"/>
          </p:cNvSpPr>
          <p:nvPr>
            <p:ph type="title"/>
          </p:nvPr>
        </p:nvSpPr>
        <p:spPr>
          <a:xfrm>
            <a:off x="1905000" y="152400"/>
            <a:ext cx="8153400" cy="762000"/>
          </a:xfrm>
        </p:spPr>
        <p:txBody>
          <a:bodyPr/>
          <a:lstStyle/>
          <a:p>
            <a:pPr eaLnBrk="1" hangingPunct="1"/>
            <a:r>
              <a:rPr lang="en-US" altLang="zh-CN" sz="3200">
                <a:ea typeface="宋体" panose="02010600030101010101" pitchFamily="2" charset="-122"/>
              </a:rPr>
              <a:t>Handling Redundancy in Data Integration</a:t>
            </a:r>
          </a:p>
        </p:txBody>
      </p:sp>
      <p:sp>
        <p:nvSpPr>
          <p:cNvPr id="51206" name="Rectangle 3"/>
          <p:cNvSpPr>
            <a:spLocks noGrp="1" noChangeArrowheads="1"/>
          </p:cNvSpPr>
          <p:nvPr>
            <p:ph type="body" idx="1"/>
          </p:nvPr>
        </p:nvSpPr>
        <p:spPr>
          <a:xfrm>
            <a:off x="388620" y="1295400"/>
            <a:ext cx="11258550" cy="5181600"/>
          </a:xfrm>
        </p:spPr>
        <p:txBody>
          <a:bodyPr>
            <a:normAutofit/>
          </a:bodyPr>
          <a:lstStyle/>
          <a:p>
            <a:pPr algn="l" rtl="0" eaLnBrk="1" hangingPunct="1">
              <a:lnSpc>
                <a:spcPct val="110000"/>
              </a:lnSpc>
            </a:pPr>
            <a:r>
              <a:rPr lang="en-US" altLang="zh-CN" sz="2400" dirty="0">
                <a:ea typeface="宋体" panose="02010600030101010101" pitchFamily="2" charset="-122"/>
              </a:rPr>
              <a:t>Redundant data occur often when integration of multiple databases</a:t>
            </a:r>
          </a:p>
          <a:p>
            <a:pPr lvl="1" algn="l" rtl="0" eaLnBrk="1" hangingPunct="1">
              <a:lnSpc>
                <a:spcPct val="110000"/>
              </a:lnSpc>
            </a:pPr>
            <a:r>
              <a:rPr lang="en-US" altLang="zh-CN" i="1" dirty="0">
                <a:ea typeface="宋体" panose="02010600030101010101" pitchFamily="2" charset="-122"/>
              </a:rPr>
              <a:t>Object identification</a:t>
            </a:r>
            <a:r>
              <a:rPr lang="en-US" altLang="zh-CN" dirty="0">
                <a:ea typeface="宋体" panose="02010600030101010101" pitchFamily="2" charset="-122"/>
              </a:rPr>
              <a:t>:  The same attribute or object may have different names in different databases</a:t>
            </a:r>
          </a:p>
          <a:p>
            <a:pPr lvl="1" algn="l" rtl="0" eaLnBrk="1" hangingPunct="1">
              <a:lnSpc>
                <a:spcPct val="110000"/>
              </a:lnSpc>
            </a:pPr>
            <a:r>
              <a:rPr lang="en-US" altLang="zh-CN" i="1" dirty="0">
                <a:ea typeface="宋体" panose="02010600030101010101" pitchFamily="2" charset="-122"/>
              </a:rPr>
              <a:t>Derivable data:</a:t>
            </a:r>
            <a:r>
              <a:rPr lang="en-US" altLang="zh-CN" dirty="0">
                <a:ea typeface="宋体" panose="02010600030101010101" pitchFamily="2" charset="-122"/>
              </a:rPr>
              <a:t> One attribute may be a “derived” attribute in another table, e.g., annual revenue</a:t>
            </a:r>
          </a:p>
          <a:p>
            <a:pPr algn="l" rtl="0" eaLnBrk="1" hangingPunct="1">
              <a:lnSpc>
                <a:spcPct val="110000"/>
              </a:lnSpc>
            </a:pPr>
            <a:r>
              <a:rPr lang="en-US" altLang="zh-CN" sz="2400" dirty="0">
                <a:solidFill>
                  <a:schemeClr val="folHlink"/>
                </a:solidFill>
                <a:ea typeface="宋体" panose="02010600030101010101" pitchFamily="2" charset="-122"/>
              </a:rPr>
              <a:t>Redundant attributes may be able to be detected by </a:t>
            </a:r>
            <a:r>
              <a:rPr lang="en-US" altLang="zh-CN" sz="2400" i="1" dirty="0">
                <a:solidFill>
                  <a:schemeClr val="folHlink"/>
                </a:solidFill>
                <a:ea typeface="宋体" panose="02010600030101010101" pitchFamily="2" charset="-122"/>
              </a:rPr>
              <a:t>correlation analysis</a:t>
            </a:r>
            <a:endParaRPr lang="en-US" altLang="zh-CN" sz="2400" dirty="0">
              <a:ea typeface="宋体" panose="02010600030101010101" pitchFamily="2" charset="-122"/>
            </a:endParaRPr>
          </a:p>
          <a:p>
            <a:pPr algn="l" rtl="0" eaLnBrk="1" hangingPunct="1">
              <a:lnSpc>
                <a:spcPct val="110000"/>
              </a:lnSpc>
            </a:pPr>
            <a:r>
              <a:rPr lang="en-US" altLang="zh-CN" sz="2400" dirty="0">
                <a:ea typeface="宋体" panose="02010600030101010101" pitchFamily="2" charset="-122"/>
              </a:rPr>
              <a:t>Careful integration of the data from multiple sources may help reduce/avoid redundancies and inconsistencies and improve mining speed and quality</a:t>
            </a:r>
          </a:p>
        </p:txBody>
      </p:sp>
    </p:spTree>
    <p:extLst>
      <p:ext uri="{BB962C8B-B14F-4D97-AF65-F5344CB8AC3E}">
        <p14:creationId xmlns:p14="http://schemas.microsoft.com/office/powerpoint/2010/main" val="3548851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Mining01</Template>
  <TotalTime>3271</TotalTime>
  <Words>9536</Words>
  <Application>Microsoft Office PowerPoint</Application>
  <PresentationFormat>Widescreen</PresentationFormat>
  <Paragraphs>1471</Paragraphs>
  <Slides>134</Slides>
  <Notes>77</Notes>
  <HiddenSlides>10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6</vt:i4>
      </vt:variant>
      <vt:variant>
        <vt:lpstr>Slide Titles</vt:lpstr>
      </vt:variant>
      <vt:variant>
        <vt:i4>134</vt:i4>
      </vt:variant>
    </vt:vector>
  </HeadingPairs>
  <TitlesOfParts>
    <vt:vector size="159" baseType="lpstr">
      <vt:lpstr>MS Gothic</vt:lpstr>
      <vt:lpstr>MS UI Gothic</vt:lpstr>
      <vt:lpstr>SimSun</vt:lpstr>
      <vt:lpstr>Arial</vt:lpstr>
      <vt:lpstr>Calibri</vt:lpstr>
      <vt:lpstr>Corbel</vt:lpstr>
      <vt:lpstr>Helvetica</vt:lpstr>
      <vt:lpstr>Marlett</vt:lpstr>
      <vt:lpstr>Miriam</vt:lpstr>
      <vt:lpstr>Monotype Sorts</vt:lpstr>
      <vt:lpstr>新細明體</vt:lpstr>
      <vt:lpstr>新細明體</vt:lpstr>
      <vt:lpstr>华文楷体</vt:lpstr>
      <vt:lpstr>Symbol</vt:lpstr>
      <vt:lpstr>Tahoma</vt:lpstr>
      <vt:lpstr>Times New Roman</vt:lpstr>
      <vt:lpstr>Wingdings</vt:lpstr>
      <vt:lpstr>Wingdings 2</vt:lpstr>
      <vt:lpstr>Depth</vt:lpstr>
      <vt:lpstr>Worksheet</vt:lpstr>
      <vt:lpstr>Equation</vt:lpstr>
      <vt:lpstr>Document</vt:lpstr>
      <vt:lpstr>VISIO</vt:lpstr>
      <vt:lpstr>Chart</vt:lpstr>
      <vt:lpstr>Bitmap Image</vt:lpstr>
      <vt:lpstr>כריית מידע</vt:lpstr>
      <vt:lpstr>כריית מידע – שיעור שני </vt:lpstr>
      <vt:lpstr>מפגש שני</vt:lpstr>
      <vt:lpstr>חלק ראשון – Data Preparation</vt:lpstr>
      <vt:lpstr>האמת העגומה</vt:lpstr>
      <vt:lpstr>למה?</vt:lpstr>
      <vt:lpstr>למה?</vt:lpstr>
      <vt:lpstr>Outlier Removal</vt:lpstr>
      <vt:lpstr>למה?</vt:lpstr>
      <vt:lpstr>בשביל מה להתאמץ ?</vt:lpstr>
      <vt:lpstr>איך נשפוט את איכות המידע?</vt:lpstr>
      <vt:lpstr>Measuring the Central Tendency</vt:lpstr>
      <vt:lpstr>PowerPoint Presentation</vt:lpstr>
      <vt:lpstr>Measuring the Dispersion of Data</vt:lpstr>
      <vt:lpstr>Properties of Normal Distribution Curve</vt:lpstr>
      <vt:lpstr>Major Tasks in Data Preprocessing</vt:lpstr>
      <vt:lpstr>Major Tasks in Data Preprocessing</vt:lpstr>
      <vt:lpstr>Major Tasks in Data Preprocessing</vt:lpstr>
      <vt:lpstr>Major Tasks in Data Preprocessing</vt:lpstr>
      <vt:lpstr>Major Tasks in Data Preprocessing</vt:lpstr>
      <vt:lpstr>Forms of Data Preprocessing </vt:lpstr>
      <vt:lpstr>Data cleaning </vt:lpstr>
      <vt:lpstr>Data Cleaning</vt:lpstr>
      <vt:lpstr> טיפול בערכים חסרים</vt:lpstr>
      <vt:lpstr> טיפול בערכים חסרים </vt:lpstr>
      <vt:lpstr> טיפול בערכים חסרים </vt:lpstr>
      <vt:lpstr>זיהוי חריגים והחלקת נתונים רועשים</vt:lpstr>
      <vt:lpstr>זיהוי חריגים והחלקת נתונים רועשים</vt:lpstr>
      <vt:lpstr>Data Normalization</vt:lpstr>
      <vt:lpstr>דרכים לבצע נורמליזציה</vt:lpstr>
      <vt:lpstr>Data Transformation: Normalization</vt:lpstr>
      <vt:lpstr>Data Transformation: Normalization</vt:lpstr>
      <vt:lpstr>לדוגמא</vt:lpstr>
      <vt:lpstr>Normalization</vt:lpstr>
      <vt:lpstr>Z-Score (Example)</vt:lpstr>
      <vt:lpstr>Normalization: Example</vt:lpstr>
      <vt:lpstr>Normalization: Example II</vt:lpstr>
      <vt:lpstr>Discretization and Concept Hierarchy</vt:lpstr>
      <vt:lpstr>Discretization</vt:lpstr>
      <vt:lpstr>Concept hierarchy generation for categorical data</vt:lpstr>
      <vt:lpstr>Concept hierarchy generation w/o data semantics - Specification of a set of attributes </vt:lpstr>
      <vt:lpstr>Data Discretization Methods</vt:lpstr>
      <vt:lpstr>Simple Discretization Methods: Binning</vt:lpstr>
      <vt:lpstr>Binning</vt:lpstr>
      <vt:lpstr>Binning Methods for Data Smoothing</vt:lpstr>
      <vt:lpstr>Entropy-based discretization</vt:lpstr>
      <vt:lpstr>Cont’d</vt:lpstr>
      <vt:lpstr>Information gain</vt:lpstr>
      <vt:lpstr>Entropy function</vt:lpstr>
      <vt:lpstr>Entropy-based (1)</vt:lpstr>
      <vt:lpstr>Entropy-based (2)</vt:lpstr>
      <vt:lpstr>Cont.</vt:lpstr>
      <vt:lpstr>Entropy-Based Discretization</vt:lpstr>
      <vt:lpstr>Segmentation by natural partitioning</vt:lpstr>
      <vt:lpstr>Example of 3-4-5 rule</vt:lpstr>
      <vt:lpstr>How to Handle Inconsistent Data?</vt:lpstr>
      <vt:lpstr>Data reduction </vt:lpstr>
      <vt:lpstr>Numerosity Reduction</vt:lpstr>
      <vt:lpstr>Histograms</vt:lpstr>
      <vt:lpstr>Graphic Displays of Basic Statistical Descriptions</vt:lpstr>
      <vt:lpstr>Histogram Analysis</vt:lpstr>
      <vt:lpstr>Quantile Plot</vt:lpstr>
      <vt:lpstr>Quantile-Quantile (Q-Q) Plot</vt:lpstr>
      <vt:lpstr>Scatter plot</vt:lpstr>
      <vt:lpstr>Loess Curve</vt:lpstr>
      <vt:lpstr>Positively and Negatively Correlated Data</vt:lpstr>
      <vt:lpstr> Not Correlated Data</vt:lpstr>
      <vt:lpstr>Cluster Analysis</vt:lpstr>
      <vt:lpstr>Clustering</vt:lpstr>
      <vt:lpstr>Clustering</vt:lpstr>
      <vt:lpstr>Clustering - example</vt:lpstr>
      <vt:lpstr>Clustering Definition</vt:lpstr>
      <vt:lpstr>Illustrating Clustering</vt:lpstr>
      <vt:lpstr>Clustering: Application 1</vt:lpstr>
      <vt:lpstr>Clustering: Application 2</vt:lpstr>
      <vt:lpstr>Illustrating Document Clustering</vt:lpstr>
      <vt:lpstr>Clustering of S&amp;P 500 Stock Data</vt:lpstr>
      <vt:lpstr>Association Rule Discovery: Definition</vt:lpstr>
      <vt:lpstr>Regression</vt:lpstr>
      <vt:lpstr>Regression</vt:lpstr>
      <vt:lpstr>Deviation/Anomaly Detection</vt:lpstr>
      <vt:lpstr>Regression and Log-Linear Models</vt:lpstr>
      <vt:lpstr>Regression Analysis and Log-Linear Models</vt:lpstr>
      <vt:lpstr>Regression</vt:lpstr>
      <vt:lpstr>Cont’d</vt:lpstr>
      <vt:lpstr>Cont’d</vt:lpstr>
      <vt:lpstr>Multiple regression</vt:lpstr>
      <vt:lpstr>Smoothing Noisy Data</vt:lpstr>
      <vt:lpstr>Smoothing Noisy Data</vt:lpstr>
      <vt:lpstr>Smoothing Noisy Data - Example</vt:lpstr>
      <vt:lpstr>Smoothing Noisy Data - Example</vt:lpstr>
      <vt:lpstr>Smoothing Noisy Data - Example</vt:lpstr>
      <vt:lpstr>Regression Analysis</vt:lpstr>
      <vt:lpstr>Regression Analysis</vt:lpstr>
      <vt:lpstr>Numerocity Reduction</vt:lpstr>
      <vt:lpstr>Sampling Techniques</vt:lpstr>
      <vt:lpstr>Data Integration</vt:lpstr>
      <vt:lpstr>Data Integration</vt:lpstr>
      <vt:lpstr>Handling Redundancy in Data Integration</vt:lpstr>
      <vt:lpstr>Handling Redundant Data in Data Integration</vt:lpstr>
      <vt:lpstr>Data reduction</vt:lpstr>
      <vt:lpstr>Data Reduction</vt:lpstr>
      <vt:lpstr>PowerPoint Presentation</vt:lpstr>
      <vt:lpstr>Data Cube Aggregation</vt:lpstr>
      <vt:lpstr>Dimensionality Reduction</vt:lpstr>
      <vt:lpstr>PowerPoint Presentation</vt:lpstr>
      <vt:lpstr>Heuristic Feature Selection Methods</vt:lpstr>
      <vt:lpstr>Data Compression</vt:lpstr>
      <vt:lpstr>Data Compression</vt:lpstr>
      <vt:lpstr>Wavelet Transforms </vt:lpstr>
      <vt:lpstr>Principal Component Analysis (PCA) Karhunen-Loeve (K-L) method</vt:lpstr>
      <vt:lpstr>PowerPoint Presentation</vt:lpstr>
      <vt:lpstr>Numerosity Reduction</vt:lpstr>
      <vt:lpstr>Sampling</vt:lpstr>
      <vt:lpstr>PowerPoint Presentation</vt:lpstr>
      <vt:lpstr>Sampling</vt:lpstr>
      <vt:lpstr>Hierarchical Reduction</vt:lpstr>
      <vt:lpstr>Data Reduction Strategies</vt:lpstr>
      <vt:lpstr>Data Cube Aggregation</vt:lpstr>
      <vt:lpstr>Data Integration</vt:lpstr>
      <vt:lpstr>Data Cube Aggregation</vt:lpstr>
      <vt:lpstr>Attribute Subset Selection</vt:lpstr>
      <vt:lpstr>PowerPoint Presentation</vt:lpstr>
      <vt:lpstr>Heuristic Feature Selection Methods</vt:lpstr>
      <vt:lpstr>Knowledge Discovery Process</vt:lpstr>
      <vt:lpstr>Data Selection</vt:lpstr>
      <vt:lpstr>Cleaning</vt:lpstr>
      <vt:lpstr>Cleaning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כריית מידע</dc:title>
  <dc:creator>Roy Rachmany</dc:creator>
  <cp:lastModifiedBy>Roy Rachmany</cp:lastModifiedBy>
  <cp:revision>55</cp:revision>
  <dcterms:created xsi:type="dcterms:W3CDTF">2017-04-18T04:25:06Z</dcterms:created>
  <dcterms:modified xsi:type="dcterms:W3CDTF">2019-03-04T03:22:16Z</dcterms:modified>
</cp:coreProperties>
</file>