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4" r:id="rId1"/>
  </p:sldMasterIdLst>
  <p:notesMasterIdLst>
    <p:notesMasterId r:id="rId193"/>
  </p:notesMasterIdLst>
  <p:sldIdLst>
    <p:sldId id="256" r:id="rId2"/>
    <p:sldId id="257" r:id="rId3"/>
    <p:sldId id="273" r:id="rId4"/>
    <p:sldId id="272" r:id="rId5"/>
    <p:sldId id="274" r:id="rId6"/>
    <p:sldId id="275" r:id="rId7"/>
    <p:sldId id="276" r:id="rId8"/>
    <p:sldId id="277" r:id="rId9"/>
    <p:sldId id="278" r:id="rId10"/>
    <p:sldId id="279" r:id="rId11"/>
    <p:sldId id="292" r:id="rId12"/>
    <p:sldId id="293" r:id="rId13"/>
    <p:sldId id="294" r:id="rId14"/>
    <p:sldId id="295" r:id="rId15"/>
    <p:sldId id="296" r:id="rId16"/>
    <p:sldId id="297" r:id="rId17"/>
    <p:sldId id="298" r:id="rId18"/>
    <p:sldId id="464" r:id="rId19"/>
    <p:sldId id="465" r:id="rId20"/>
    <p:sldId id="466" r:id="rId21"/>
    <p:sldId id="467" r:id="rId22"/>
    <p:sldId id="468" r:id="rId23"/>
    <p:sldId id="469" r:id="rId24"/>
    <p:sldId id="470" r:id="rId25"/>
    <p:sldId id="471" r:id="rId26"/>
    <p:sldId id="299" r:id="rId27"/>
    <p:sldId id="300" r:id="rId28"/>
    <p:sldId id="472" r:id="rId29"/>
    <p:sldId id="473" r:id="rId30"/>
    <p:sldId id="474"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462" r:id="rId50"/>
    <p:sldId id="321" r:id="rId51"/>
    <p:sldId id="322" r:id="rId52"/>
    <p:sldId id="323" r:id="rId53"/>
    <p:sldId id="324" r:id="rId54"/>
    <p:sldId id="325"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391" r:id="rId104"/>
    <p:sldId id="392" r:id="rId105"/>
    <p:sldId id="393" r:id="rId106"/>
    <p:sldId id="394" r:id="rId107"/>
    <p:sldId id="395" r:id="rId108"/>
    <p:sldId id="396" r:id="rId109"/>
    <p:sldId id="397" r:id="rId110"/>
    <p:sldId id="398" r:id="rId111"/>
    <p:sldId id="399" r:id="rId112"/>
    <p:sldId id="400" r:id="rId113"/>
    <p:sldId id="401" r:id="rId114"/>
    <p:sldId id="402" r:id="rId115"/>
    <p:sldId id="403" r:id="rId116"/>
    <p:sldId id="404" r:id="rId117"/>
    <p:sldId id="405" r:id="rId118"/>
    <p:sldId id="406" r:id="rId119"/>
    <p:sldId id="407" r:id="rId120"/>
    <p:sldId id="408" r:id="rId121"/>
    <p:sldId id="409" r:id="rId122"/>
    <p:sldId id="410" r:id="rId123"/>
    <p:sldId id="411" r:id="rId124"/>
    <p:sldId id="412" r:id="rId125"/>
    <p:sldId id="413" r:id="rId126"/>
    <p:sldId id="414" r:id="rId127"/>
    <p:sldId id="415" r:id="rId128"/>
    <p:sldId id="416" r:id="rId129"/>
    <p:sldId id="417" r:id="rId130"/>
    <p:sldId id="418" r:id="rId131"/>
    <p:sldId id="419" r:id="rId132"/>
    <p:sldId id="420" r:id="rId133"/>
    <p:sldId id="421" r:id="rId134"/>
    <p:sldId id="422" r:id="rId135"/>
    <p:sldId id="423" r:id="rId136"/>
    <p:sldId id="424" r:id="rId137"/>
    <p:sldId id="425" r:id="rId138"/>
    <p:sldId id="426" r:id="rId139"/>
    <p:sldId id="427" r:id="rId140"/>
    <p:sldId id="428" r:id="rId141"/>
    <p:sldId id="429" r:id="rId142"/>
    <p:sldId id="430" r:id="rId143"/>
    <p:sldId id="431" r:id="rId144"/>
    <p:sldId id="432" r:id="rId145"/>
    <p:sldId id="433" r:id="rId146"/>
    <p:sldId id="434" r:id="rId147"/>
    <p:sldId id="435" r:id="rId148"/>
    <p:sldId id="436" r:id="rId149"/>
    <p:sldId id="437" r:id="rId150"/>
    <p:sldId id="438" r:id="rId151"/>
    <p:sldId id="439" r:id="rId152"/>
    <p:sldId id="440" r:id="rId153"/>
    <p:sldId id="441" r:id="rId154"/>
    <p:sldId id="442" r:id="rId155"/>
    <p:sldId id="443" r:id="rId156"/>
    <p:sldId id="444" r:id="rId157"/>
    <p:sldId id="445" r:id="rId158"/>
    <p:sldId id="446" r:id="rId159"/>
    <p:sldId id="447" r:id="rId160"/>
    <p:sldId id="448" r:id="rId161"/>
    <p:sldId id="449" r:id="rId162"/>
    <p:sldId id="450" r:id="rId163"/>
    <p:sldId id="451" r:id="rId164"/>
    <p:sldId id="452" r:id="rId165"/>
    <p:sldId id="453" r:id="rId166"/>
    <p:sldId id="454" r:id="rId167"/>
    <p:sldId id="455" r:id="rId168"/>
    <p:sldId id="456" r:id="rId169"/>
    <p:sldId id="457" r:id="rId170"/>
    <p:sldId id="458" r:id="rId171"/>
    <p:sldId id="459" r:id="rId172"/>
    <p:sldId id="463" r:id="rId173"/>
    <p:sldId id="461" r:id="rId174"/>
    <p:sldId id="492" r:id="rId175"/>
    <p:sldId id="475" r:id="rId176"/>
    <p:sldId id="476" r:id="rId177"/>
    <p:sldId id="477" r:id="rId178"/>
    <p:sldId id="478" r:id="rId179"/>
    <p:sldId id="479" r:id="rId180"/>
    <p:sldId id="480" r:id="rId181"/>
    <p:sldId id="481" r:id="rId182"/>
    <p:sldId id="482" r:id="rId183"/>
    <p:sldId id="483" r:id="rId184"/>
    <p:sldId id="484" r:id="rId185"/>
    <p:sldId id="485" r:id="rId186"/>
    <p:sldId id="486" r:id="rId187"/>
    <p:sldId id="487" r:id="rId188"/>
    <p:sldId id="488" r:id="rId189"/>
    <p:sldId id="489" r:id="rId190"/>
    <p:sldId id="490" r:id="rId191"/>
    <p:sldId id="491" r:id="rId19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6395" autoAdjust="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D3FB1C4-44BE-4ECD-B06B-8A9BFCC58445}" type="datetimeFigureOut">
              <a:rPr lang="he-IL" smtClean="0"/>
              <a:t>י"ב/אייר/תשע"ט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284D774-BD23-4D31-82FF-36EEFDA31790}" type="slidenum">
              <a:rPr lang="he-IL" smtClean="0"/>
              <a:t>‹#›</a:t>
            </a:fld>
            <a:endParaRPr lang="he-IL"/>
          </a:p>
        </p:txBody>
      </p:sp>
    </p:spTree>
    <p:extLst>
      <p:ext uri="{BB962C8B-B14F-4D97-AF65-F5344CB8AC3E}">
        <p14:creationId xmlns:p14="http://schemas.microsoft.com/office/powerpoint/2010/main" val="31877022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https://en.wikipedia.org/wiki/Stochastic_process</a:t>
            </a:r>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9</a:t>
            </a:fld>
            <a:endParaRPr lang="he-IL"/>
          </a:p>
        </p:txBody>
      </p:sp>
    </p:spTree>
    <p:extLst>
      <p:ext uri="{BB962C8B-B14F-4D97-AF65-F5344CB8AC3E}">
        <p14:creationId xmlns:p14="http://schemas.microsoft.com/office/powerpoint/2010/main" val="164708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38</a:t>
            </a:fld>
            <a:endParaRPr lang="he-IL"/>
          </a:p>
        </p:txBody>
      </p:sp>
    </p:spTree>
    <p:extLst>
      <p:ext uri="{BB962C8B-B14F-4D97-AF65-F5344CB8AC3E}">
        <p14:creationId xmlns:p14="http://schemas.microsoft.com/office/powerpoint/2010/main" val="248526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0.108</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0.012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0.016</a:t>
            </a:r>
            <a:endParaRPr lang="en-US" sz="1200" b="0" i="0" u="none" strike="noStrike" kern="1200" dirty="0" smtClean="0">
              <a:solidFill>
                <a:schemeClr val="tx1"/>
              </a:solidFill>
              <a:effectLst/>
              <a:latin typeface="+mn-lt"/>
              <a:ea typeface="+mn-ea"/>
              <a:cs typeface="+mn-cs"/>
            </a:endParaRPr>
          </a:p>
          <a:p>
            <a:pPr rtl="0" eaLnBrk="1" fontAlgn="base" latinLnBrk="0" hangingPunct="1"/>
            <a:endParaRPr lang="en-US" sz="1200" b="0" i="0" u="none" strike="noStrike" kern="1200" baseline="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______0.064</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84D774-BD23-4D31-82FF-36EEFDA31790}" type="slidenum">
              <a:rPr lang="he-IL" smtClean="0"/>
              <a:t>52</a:t>
            </a:fld>
            <a:endParaRPr lang="he-IL"/>
          </a:p>
        </p:txBody>
      </p:sp>
    </p:spTree>
    <p:extLst>
      <p:ext uri="{BB962C8B-B14F-4D97-AF65-F5344CB8AC3E}">
        <p14:creationId xmlns:p14="http://schemas.microsoft.com/office/powerpoint/2010/main" val="99838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BD6C63C2-BF21-46D2-9713-EE75B05FA2C1}" type="slidenum">
              <a:rPr lang="de-DE" altLang="he-IL" sz="1200"/>
              <a:pPr/>
              <a:t>62</a:t>
            </a:fld>
            <a:endParaRPr lang="de-DE" altLang="he-IL" sz="1200"/>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858805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ct val="0"/>
              </a:spcBef>
              <a:buFontTx/>
              <a:buChar char="•"/>
            </a:pPr>
            <a:r>
              <a:rPr lang="he-IL" dirty="0" smtClean="0"/>
              <a:t>רשת </a:t>
            </a:r>
            <a:r>
              <a:rPr lang="he-IL" dirty="0" err="1" smtClean="0"/>
              <a:t>בייסיאנית</a:t>
            </a:r>
            <a:r>
              <a:rPr lang="he-IL" dirty="0" smtClean="0"/>
              <a:t> היא גרף </a:t>
            </a:r>
            <a:r>
              <a:rPr lang="he-IL" dirty="0" err="1" smtClean="0"/>
              <a:t>מכווון</a:t>
            </a:r>
            <a:r>
              <a:rPr lang="he-IL" dirty="0" smtClean="0"/>
              <a:t> חסר מעגלים עם טבלאות הסתברויות מותנות </a:t>
            </a:r>
            <a:r>
              <a:rPr lang="he-IL" dirty="0" err="1" smtClean="0"/>
              <a:t>המשוייכות</a:t>
            </a:r>
            <a:r>
              <a:rPr lang="he-IL" dirty="0" smtClean="0"/>
              <a:t> לצמתיו.</a:t>
            </a:r>
          </a:p>
          <a:p>
            <a:pPr algn="r" rtl="1">
              <a:spcBef>
                <a:spcPct val="0"/>
              </a:spcBef>
              <a:buFontTx/>
              <a:buChar char="•"/>
            </a:pPr>
            <a:r>
              <a:rPr lang="he-IL" dirty="0" smtClean="0"/>
              <a:t> כל צומת בגרף מייצג משתנה מקרי בעולם וכל קשת מכוונת מצומת </a:t>
            </a:r>
            <a:r>
              <a:rPr lang="en-US" dirty="0" smtClean="0"/>
              <a:t>X</a:t>
            </a:r>
            <a:r>
              <a:rPr lang="he-IL" dirty="0" smtClean="0"/>
              <a:t> לצומת </a:t>
            </a:r>
            <a:r>
              <a:rPr lang="en-US" dirty="0" smtClean="0"/>
              <a:t>Y</a:t>
            </a:r>
            <a:r>
              <a:rPr lang="he-IL" dirty="0" smtClean="0"/>
              <a:t> בגרף פירושה: ל-</a:t>
            </a:r>
            <a:r>
              <a:rPr lang="en-US" dirty="0" smtClean="0"/>
              <a:t>X</a:t>
            </a:r>
            <a:r>
              <a:rPr lang="he-IL" dirty="0" smtClean="0"/>
              <a:t> יש "השפעה ישירה" על </a:t>
            </a:r>
            <a:r>
              <a:rPr lang="en-US" dirty="0" smtClean="0"/>
              <a:t>Y</a:t>
            </a:r>
            <a:r>
              <a:rPr lang="he-IL" dirty="0" smtClean="0"/>
              <a:t>.</a:t>
            </a:r>
          </a:p>
          <a:p>
            <a:pPr algn="r" rtl="1">
              <a:spcBef>
                <a:spcPct val="0"/>
              </a:spcBef>
              <a:buFontTx/>
              <a:buChar char="•"/>
            </a:pPr>
            <a:r>
              <a:rPr lang="he-IL" dirty="0" smtClean="0"/>
              <a:t> </a:t>
            </a:r>
            <a:r>
              <a:rPr lang="en-US" dirty="0" smtClean="0"/>
              <a:t>X </a:t>
            </a:r>
            <a:r>
              <a:rPr lang="he-IL" dirty="0" smtClean="0"/>
              <a:t> (הסיבה) הוא ההורה של </a:t>
            </a:r>
            <a:r>
              <a:rPr lang="en-US" dirty="0" smtClean="0"/>
              <a:t>Y</a:t>
            </a:r>
            <a:r>
              <a:rPr lang="he-IL" dirty="0" smtClean="0"/>
              <a:t> (התוצאה). כלומר, הרשת מייצגת את כל היחסים ה"סיבתיים" הישירים בין משתנים.</a:t>
            </a:r>
            <a:endParaRPr lang="en-US" dirty="0" smtClean="0"/>
          </a:p>
          <a:p>
            <a:pPr algn="r" rtl="1">
              <a:spcBef>
                <a:spcPct val="0"/>
              </a:spcBef>
              <a:buFontTx/>
              <a:buChar char="•"/>
            </a:pPr>
            <a:r>
              <a:rPr lang="he-IL" dirty="0" smtClean="0"/>
              <a:t> </a:t>
            </a:r>
            <a:endParaRPr lang="en-US" dirty="0" smtClean="0"/>
          </a:p>
          <a:p>
            <a:pPr algn="r" rtl="1">
              <a:spcBef>
                <a:spcPct val="0"/>
              </a:spcBef>
              <a:buFontTx/>
              <a:buChar char="•"/>
            </a:pPr>
            <a:endParaRPr lang="en-US" dirty="0" smtClean="0"/>
          </a:p>
          <a:p>
            <a:pPr algn="r" rtl="1"/>
            <a:endParaRPr lang="he-IL" dirty="0" smtClean="0"/>
          </a:p>
          <a:p>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64</a:t>
            </a:fld>
            <a:endParaRPr lang="he-IL"/>
          </a:p>
        </p:txBody>
      </p:sp>
    </p:spTree>
    <p:extLst>
      <p:ext uri="{BB962C8B-B14F-4D97-AF65-F5344CB8AC3E}">
        <p14:creationId xmlns:p14="http://schemas.microsoft.com/office/powerpoint/2010/main" val="422412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ct val="0"/>
              </a:spcBef>
              <a:buFontTx/>
              <a:buChar char="•"/>
            </a:pPr>
            <a:r>
              <a:rPr lang="he-IL" dirty="0" smtClean="0"/>
              <a:t>רשת </a:t>
            </a:r>
            <a:r>
              <a:rPr lang="he-IL" dirty="0" err="1" smtClean="0"/>
              <a:t>בייסיאנית</a:t>
            </a:r>
            <a:r>
              <a:rPr lang="he-IL" dirty="0" smtClean="0"/>
              <a:t> היא גרף </a:t>
            </a:r>
            <a:r>
              <a:rPr lang="he-IL" dirty="0" err="1" smtClean="0"/>
              <a:t>מכווון</a:t>
            </a:r>
            <a:r>
              <a:rPr lang="he-IL" dirty="0" smtClean="0"/>
              <a:t> חסר מעגלים עם טבלאות הסתברויות מותנות </a:t>
            </a:r>
            <a:r>
              <a:rPr lang="he-IL" dirty="0" err="1" smtClean="0"/>
              <a:t>המשוייכות</a:t>
            </a:r>
            <a:r>
              <a:rPr lang="he-IL" dirty="0" smtClean="0"/>
              <a:t> לצמתיו.</a:t>
            </a:r>
          </a:p>
          <a:p>
            <a:pPr algn="r" rtl="1">
              <a:spcBef>
                <a:spcPct val="0"/>
              </a:spcBef>
              <a:buFontTx/>
              <a:buChar char="•"/>
            </a:pPr>
            <a:r>
              <a:rPr lang="he-IL" dirty="0" smtClean="0"/>
              <a:t> כל צומת בגרף מייצג משתנה מקרי בעולם וכל קשת מכוונת מצומת </a:t>
            </a:r>
            <a:r>
              <a:rPr lang="en-US" dirty="0" smtClean="0"/>
              <a:t>X</a:t>
            </a:r>
            <a:r>
              <a:rPr lang="he-IL" dirty="0" smtClean="0"/>
              <a:t> לצומת </a:t>
            </a:r>
            <a:r>
              <a:rPr lang="en-US" dirty="0" smtClean="0"/>
              <a:t>Y</a:t>
            </a:r>
            <a:r>
              <a:rPr lang="he-IL" dirty="0" smtClean="0"/>
              <a:t> בגרף פירושה: ל-</a:t>
            </a:r>
            <a:r>
              <a:rPr lang="en-US" dirty="0" smtClean="0"/>
              <a:t>X</a:t>
            </a:r>
            <a:r>
              <a:rPr lang="he-IL" dirty="0" smtClean="0"/>
              <a:t> יש "השפעה ישירה" על </a:t>
            </a:r>
            <a:r>
              <a:rPr lang="en-US" dirty="0" smtClean="0"/>
              <a:t>Y</a:t>
            </a:r>
            <a:r>
              <a:rPr lang="he-IL" dirty="0" smtClean="0"/>
              <a:t>.</a:t>
            </a:r>
          </a:p>
          <a:p>
            <a:pPr algn="r" rtl="1">
              <a:spcBef>
                <a:spcPct val="0"/>
              </a:spcBef>
              <a:buFontTx/>
              <a:buChar char="•"/>
            </a:pPr>
            <a:r>
              <a:rPr lang="he-IL" dirty="0" smtClean="0"/>
              <a:t> </a:t>
            </a:r>
            <a:r>
              <a:rPr lang="en-US" dirty="0" smtClean="0"/>
              <a:t>X </a:t>
            </a:r>
            <a:r>
              <a:rPr lang="he-IL" dirty="0" smtClean="0"/>
              <a:t> (הסיבה) הוא ההורה של </a:t>
            </a:r>
            <a:r>
              <a:rPr lang="en-US" dirty="0" smtClean="0"/>
              <a:t>Y</a:t>
            </a:r>
            <a:r>
              <a:rPr lang="he-IL" dirty="0" smtClean="0"/>
              <a:t> (התוצאה). כלומר, הרשת מייצגת את כל היחסים ה"סיבתיים" הישירים בין משתנים.</a:t>
            </a:r>
            <a:endParaRPr lang="en-US" dirty="0" smtClean="0"/>
          </a:p>
          <a:p>
            <a:pPr algn="r" rtl="1">
              <a:spcBef>
                <a:spcPct val="0"/>
              </a:spcBef>
              <a:buFontTx/>
              <a:buChar char="•"/>
            </a:pPr>
            <a:r>
              <a:rPr lang="he-IL" dirty="0" smtClean="0"/>
              <a:t> </a:t>
            </a:r>
            <a:endParaRPr lang="en-US" dirty="0" smtClean="0"/>
          </a:p>
          <a:p>
            <a:pPr algn="r" rtl="1">
              <a:spcBef>
                <a:spcPct val="0"/>
              </a:spcBef>
              <a:buFontTx/>
              <a:buChar char="•"/>
            </a:pPr>
            <a:endParaRPr lang="en-US" dirty="0" smtClean="0"/>
          </a:p>
          <a:p>
            <a:pPr algn="r" rtl="1"/>
            <a:endParaRPr lang="he-IL" dirty="0" smtClean="0"/>
          </a:p>
          <a:p>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65</a:t>
            </a:fld>
            <a:endParaRPr lang="he-IL"/>
          </a:p>
        </p:txBody>
      </p:sp>
    </p:spTree>
    <p:extLst>
      <p:ext uri="{BB962C8B-B14F-4D97-AF65-F5344CB8AC3E}">
        <p14:creationId xmlns:p14="http://schemas.microsoft.com/office/powerpoint/2010/main" val="3373476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76F14291-5E00-42B5-8726-498B4AF4724A}" type="slidenum">
              <a:rPr lang="de-DE" altLang="he-IL" sz="1200"/>
              <a:pPr/>
              <a:t>66</a:t>
            </a:fld>
            <a:endParaRPr lang="de-DE" altLang="he-IL"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he-IL" altLang="he-IL" smtClean="0"/>
          </a:p>
        </p:txBody>
      </p:sp>
    </p:spTree>
    <p:extLst>
      <p:ext uri="{BB962C8B-B14F-4D97-AF65-F5344CB8AC3E}">
        <p14:creationId xmlns:p14="http://schemas.microsoft.com/office/powerpoint/2010/main" val="3560497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a:spcBef>
                <a:spcPct val="0"/>
              </a:spcBef>
            </a:pPr>
            <a:r>
              <a:rPr lang="he-IL" smtClean="0"/>
              <a:t>כלומר, בכל שורה, ההסתברות עבור </a:t>
            </a:r>
            <a:r>
              <a:rPr lang="en-US" smtClean="0"/>
              <a:t>X</a:t>
            </a:r>
            <a:r>
              <a:rPr lang="en-US" baseline="-25000" smtClean="0"/>
              <a:t>i</a:t>
            </a:r>
            <a:r>
              <a:rPr lang="en-US" smtClean="0"/>
              <a:t>=true </a:t>
            </a:r>
            <a:r>
              <a:rPr lang="he-IL" smtClean="0"/>
              <a:t>היא </a:t>
            </a:r>
            <a:r>
              <a:rPr lang="en-US" smtClean="0"/>
              <a:t>p</a:t>
            </a:r>
            <a:r>
              <a:rPr lang="he-IL" smtClean="0"/>
              <a:t> וההסתברות עבור </a:t>
            </a:r>
            <a:r>
              <a:rPr lang="en-US" smtClean="0"/>
              <a:t>X</a:t>
            </a:r>
            <a:r>
              <a:rPr lang="en-US" baseline="-25000" smtClean="0"/>
              <a:t>i</a:t>
            </a:r>
            <a:r>
              <a:rPr lang="en-US" smtClean="0"/>
              <a:t>=false</a:t>
            </a:r>
            <a:r>
              <a:rPr lang="he-IL" smtClean="0"/>
              <a:t> היא </a:t>
            </a:r>
            <a:r>
              <a:rPr lang="en-US" smtClean="0"/>
              <a:t>1-p</a:t>
            </a:r>
            <a:r>
              <a:rPr lang="he-IL" smtClean="0"/>
              <a:t>. לכן לא נציין ב-</a:t>
            </a:r>
            <a:r>
              <a:rPr lang="en-US" smtClean="0"/>
              <a:t>CPT</a:t>
            </a:r>
            <a:r>
              <a:rPr lang="he-IL" smtClean="0"/>
              <a:t> את ההסתברות עבור </a:t>
            </a:r>
            <a:r>
              <a:rPr lang="en-US" smtClean="0"/>
              <a:t>X</a:t>
            </a:r>
            <a:r>
              <a:rPr lang="en-US" baseline="-25000" smtClean="0"/>
              <a:t>i</a:t>
            </a:r>
            <a:r>
              <a:rPr lang="en-US" smtClean="0"/>
              <a:t>=false</a:t>
            </a:r>
            <a:r>
              <a:rPr lang="he-IL" smtClean="0"/>
              <a:t>.</a:t>
            </a:r>
            <a:endParaRPr lang="en-US" smtClean="0"/>
          </a:p>
          <a:p>
            <a:pPr algn="r" rtl="1">
              <a:spcBef>
                <a:spcPct val="0"/>
              </a:spcBef>
            </a:pPr>
            <a:r>
              <a:rPr lang="he-IL" smtClean="0"/>
              <a:t> </a:t>
            </a:r>
            <a:endParaRPr lang="en-US" smtClean="0"/>
          </a:p>
          <a:p>
            <a:pPr algn="r" rtl="1">
              <a:spcBef>
                <a:spcPct val="0"/>
              </a:spcBef>
            </a:pPr>
            <a:r>
              <a:rPr lang="he-IL" smtClean="0"/>
              <a:t>השילוב של הטופולוגיה (קבוצת הצמתים והקשתות) של הרשת וההתפלגויות המותנות מאפשר לקבל את ההתפלגות המשותפת המלאה עבור כל המשתנים.</a:t>
            </a:r>
            <a:endParaRPr lang="en-US" smtClean="0"/>
          </a:p>
          <a:p>
            <a:pPr algn="r" rtl="1">
              <a:spcBef>
                <a:spcPct val="0"/>
              </a:spcBef>
            </a:pPr>
            <a:endParaRPr lang="en-US" smtClean="0"/>
          </a:p>
          <a:p>
            <a:pPr>
              <a:spcBef>
                <a:spcPct val="0"/>
              </a:spcBef>
            </a:pPr>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DDBCFEC3-6513-49D9-AA48-2B805751294A}" type="slidenum">
              <a:rPr lang="en-US"/>
              <a:pPr eaLnBrk="1" hangingPunct="1"/>
              <a:t>69</a:t>
            </a:fld>
            <a:endParaRPr lang="en-US"/>
          </a:p>
        </p:txBody>
      </p:sp>
    </p:spTree>
    <p:extLst>
      <p:ext uri="{BB962C8B-B14F-4D97-AF65-F5344CB8AC3E}">
        <p14:creationId xmlns:p14="http://schemas.microsoft.com/office/powerpoint/2010/main" val="270319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d-separation </a:t>
            </a:r>
            <a:r>
              <a:rPr lang="he-IL" dirty="0" smtClean="0"/>
              <a:t>קובע אם קבוצה של צמתים </a:t>
            </a:r>
            <a:r>
              <a:rPr lang="en-US" dirty="0" smtClean="0"/>
              <a:t>X </a:t>
            </a:r>
            <a:r>
              <a:rPr lang="he-IL" dirty="0" smtClean="0"/>
              <a:t>היא עצמאית של קבוצה אחרת </a:t>
            </a:r>
            <a:r>
              <a:rPr lang="en-US" dirty="0" smtClean="0"/>
              <a:t>Y </a:t>
            </a:r>
            <a:r>
              <a:rPr lang="he-IL" dirty="0" smtClean="0"/>
              <a:t>נתון השלישי בהינתן </a:t>
            </a:r>
            <a:r>
              <a:rPr lang="en-US" dirty="0" smtClean="0"/>
              <a:t>E</a:t>
            </a:r>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88</a:t>
            </a:fld>
            <a:endParaRPr lang="he-IL"/>
          </a:p>
        </p:txBody>
      </p:sp>
    </p:spTree>
    <p:extLst>
      <p:ext uri="{BB962C8B-B14F-4D97-AF65-F5344CB8AC3E}">
        <p14:creationId xmlns:p14="http://schemas.microsoft.com/office/powerpoint/2010/main" val="1791577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אנו נשתמש בסימן </a:t>
            </a:r>
            <a:r>
              <a:rPr lang="en-US" dirty="0" smtClean="0"/>
              <a:t>I (X, Y | E) </a:t>
            </a:r>
            <a:r>
              <a:rPr lang="he-IL" dirty="0" smtClean="0"/>
              <a:t>כדי לומר ש- </a:t>
            </a:r>
            <a:r>
              <a:rPr lang="en-US" dirty="0" smtClean="0"/>
              <a:t>X </a:t>
            </a:r>
            <a:r>
              <a:rPr lang="he-IL" dirty="0" smtClean="0"/>
              <a:t>ו- </a:t>
            </a:r>
            <a:r>
              <a:rPr lang="en-US" dirty="0" smtClean="0"/>
              <a:t>Y </a:t>
            </a:r>
            <a:r>
              <a:rPr lang="he-IL" dirty="0" smtClean="0"/>
              <a:t>הם עצמאיים בתנאי ש- </a:t>
            </a:r>
            <a:r>
              <a:rPr lang="en-US" dirty="0" smtClean="0"/>
              <a:t>E</a:t>
            </a:r>
            <a:endParaRPr lang="he-IL" dirty="0" smtClean="0"/>
          </a:p>
          <a:p>
            <a:r>
              <a:rPr lang="he-IL" dirty="0" smtClean="0"/>
              <a:t> ניתן לקבוע בזמן ליניארי באמצעות אלגוריתם דומה </a:t>
            </a:r>
            <a:r>
              <a:rPr lang="en-US" dirty="0" smtClean="0"/>
              <a:t>DFS</a:t>
            </a:r>
          </a:p>
        </p:txBody>
      </p:sp>
      <p:sp>
        <p:nvSpPr>
          <p:cNvPr id="4" name="Slide Number Placeholder 3"/>
          <p:cNvSpPr>
            <a:spLocks noGrp="1"/>
          </p:cNvSpPr>
          <p:nvPr>
            <p:ph type="sldNum" sz="quarter" idx="10"/>
          </p:nvPr>
        </p:nvSpPr>
        <p:spPr/>
        <p:txBody>
          <a:bodyPr/>
          <a:lstStyle/>
          <a:p>
            <a:fld id="{0284D774-BD23-4D31-82FF-36EEFDA31790}" type="slidenum">
              <a:rPr lang="he-IL" smtClean="0"/>
              <a:t>89</a:t>
            </a:fld>
            <a:endParaRPr lang="he-IL"/>
          </a:p>
        </p:txBody>
      </p:sp>
    </p:spTree>
    <p:extLst>
      <p:ext uri="{BB962C8B-B14F-4D97-AF65-F5344CB8AC3E}">
        <p14:creationId xmlns:p14="http://schemas.microsoft.com/office/powerpoint/2010/main" val="249262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בהינתן</a:t>
            </a:r>
            <a:r>
              <a:rPr lang="he-IL" baseline="0" dirty="0" smtClean="0"/>
              <a:t> קבוצת צמתים </a:t>
            </a:r>
            <a:r>
              <a:rPr lang="en-US" baseline="0" dirty="0" smtClean="0"/>
              <a:t>E</a:t>
            </a:r>
            <a:r>
              <a:rPr lang="he-IL" baseline="0" dirty="0" smtClean="0"/>
              <a:t> שהם חלק מקבוצת הצמתים הכללי ת </a:t>
            </a:r>
            <a:r>
              <a:rPr lang="en-US" baseline="0" dirty="0" smtClean="0"/>
              <a:t>C</a:t>
            </a:r>
            <a:r>
              <a:rPr lang="he-IL" baseline="0" dirty="0" smtClean="0"/>
              <a:t> נוכל לומר ש</a:t>
            </a:r>
            <a:r>
              <a:rPr lang="en-US" dirty="0" smtClean="0"/>
              <a:t>X </a:t>
            </a:r>
            <a:r>
              <a:rPr lang="he-IL" dirty="0" smtClean="0"/>
              <a:t>ו- </a:t>
            </a:r>
            <a:r>
              <a:rPr lang="en-US" dirty="0" smtClean="0"/>
              <a:t>Y </a:t>
            </a:r>
            <a:r>
              <a:rPr lang="he-IL" dirty="0" smtClean="0"/>
              <a:t> להיות צמתים לא</a:t>
            </a:r>
            <a:r>
              <a:rPr lang="he-IL" baseline="0" dirty="0" smtClean="0"/>
              <a:t> תלויים ב </a:t>
            </a:r>
            <a:r>
              <a:rPr lang="he-IL" dirty="0" smtClean="0"/>
              <a:t> </a:t>
            </a:r>
            <a:r>
              <a:rPr lang="en-US" dirty="0" smtClean="0"/>
              <a:t>V - E.</a:t>
            </a:r>
          </a:p>
          <a:p>
            <a:r>
              <a:rPr lang="he-IL" dirty="0" smtClean="0"/>
              <a:t>אנו אומרים </a:t>
            </a:r>
            <a:r>
              <a:rPr lang="en-US" dirty="0" smtClean="0"/>
              <a:t>X </a:t>
            </a:r>
            <a:r>
              <a:rPr lang="he-IL" dirty="0" smtClean="0"/>
              <a:t>ו- </a:t>
            </a:r>
            <a:r>
              <a:rPr lang="en-US" dirty="0" smtClean="0"/>
              <a:t>Y </a:t>
            </a:r>
            <a:r>
              <a:rPr lang="he-IL" dirty="0" smtClean="0"/>
              <a:t>הם מופרדים על ידי </a:t>
            </a:r>
            <a:r>
              <a:rPr lang="en-US" dirty="0" smtClean="0"/>
              <a:t>E </a:t>
            </a:r>
            <a:r>
              <a:rPr lang="he-IL" dirty="0" smtClean="0"/>
              <a:t>ברשת בייס אם כל נתיב לא מכוון בין </a:t>
            </a:r>
            <a:r>
              <a:rPr lang="en-US" dirty="0" smtClean="0"/>
              <a:t>X </a:t>
            </a:r>
            <a:r>
              <a:rPr lang="he-IL" dirty="0" smtClean="0"/>
              <a:t>ו- </a:t>
            </a:r>
            <a:r>
              <a:rPr lang="en-US" dirty="0" smtClean="0"/>
              <a:t> Y </a:t>
            </a:r>
            <a:r>
              <a:rPr lang="he-IL" dirty="0" smtClean="0"/>
              <a:t>נחסם על ידי </a:t>
            </a:r>
            <a:r>
              <a:rPr lang="en-US" dirty="0" smtClean="0"/>
              <a:t>E.</a:t>
            </a:r>
          </a:p>
          <a:p>
            <a:r>
              <a:rPr lang="he-IL" dirty="0" smtClean="0"/>
              <a:t>מה המשמעות של נתיב לחסימה? ישנם 3 מקרים ...</a:t>
            </a:r>
          </a:p>
          <a:p>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90</a:t>
            </a:fld>
            <a:endParaRPr lang="he-IL"/>
          </a:p>
        </p:txBody>
      </p:sp>
    </p:spTree>
    <p:extLst>
      <p:ext uri="{BB962C8B-B14F-4D97-AF65-F5344CB8AC3E}">
        <p14:creationId xmlns:p14="http://schemas.microsoft.com/office/powerpoint/2010/main" val="154861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1" eaLnBrk="1" hangingPunct="1">
              <a:spcBef>
                <a:spcPct val="0"/>
              </a:spcBef>
            </a:pPr>
            <a:r>
              <a:rPr lang="he-IL" dirty="0" smtClean="0"/>
              <a:t> </a:t>
            </a:r>
            <a:endParaRPr lang="en-US" dirty="0"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D77EF0EF-F813-46A1-8E91-0772555CB77A}" type="slidenum">
              <a:rPr lang="en-US" smtClean="0"/>
              <a:pPr eaLnBrk="1" hangingPunct="1"/>
              <a:t>16</a:t>
            </a:fld>
            <a:endParaRPr lang="en-US" smtClean="0"/>
          </a:p>
        </p:txBody>
      </p:sp>
    </p:spTree>
    <p:extLst>
      <p:ext uri="{BB962C8B-B14F-4D97-AF65-F5344CB8AC3E}">
        <p14:creationId xmlns:p14="http://schemas.microsoft.com/office/powerpoint/2010/main" val="2174435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בבית שלך יש אזעקה</a:t>
            </a:r>
          </a:p>
          <a:p>
            <a:r>
              <a:rPr lang="he-IL" dirty="0" smtClean="0"/>
              <a:t>ידוע</a:t>
            </a:r>
            <a:r>
              <a:rPr lang="he-IL" baseline="0" dirty="0" smtClean="0"/>
              <a:t> שהיא </a:t>
            </a:r>
            <a:r>
              <a:rPr lang="he-IL" dirty="0" smtClean="0"/>
              <a:t>גם מופעלות לפעמים על ידי רעידות אדמה</a:t>
            </a:r>
          </a:p>
          <a:p>
            <a:r>
              <a:rPr lang="he-IL" dirty="0" smtClean="0"/>
              <a:t> </a:t>
            </a:r>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94</a:t>
            </a:fld>
            <a:endParaRPr lang="he-IL"/>
          </a:p>
        </p:txBody>
      </p:sp>
    </p:spTree>
    <p:extLst>
      <p:ext uri="{BB962C8B-B14F-4D97-AF65-F5344CB8AC3E}">
        <p14:creationId xmlns:p14="http://schemas.microsoft.com/office/powerpoint/2010/main" val="3457165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אבל אם אתה יודע על רעידת אדמה אז אתה כנראה אין פריצה </a:t>
            </a:r>
          </a:p>
          <a:p>
            <a:r>
              <a:rPr lang="he-IL" dirty="0" smtClean="0"/>
              <a:t>רעידת האדמה "מסבירה" את הפורץ ההיפותטי</a:t>
            </a:r>
          </a:p>
          <a:p>
            <a:r>
              <a:rPr lang="he-IL" dirty="0" smtClean="0"/>
              <a:t>משמעות הדבר היא כי פריצה ורעידת אדמה אינם עצמאיים בהינתן שהייתה אזעקה מעורר.</a:t>
            </a:r>
          </a:p>
          <a:p>
            <a:r>
              <a:rPr lang="he-IL" dirty="0" smtClean="0"/>
              <a:t>אבל פריצה ורעידת אדמה הם עצמאיים אם לא ידוע</a:t>
            </a:r>
            <a:r>
              <a:rPr lang="he-IL" baseline="0" dirty="0" smtClean="0"/>
              <a:t> על אזעקה </a:t>
            </a:r>
            <a:r>
              <a:rPr lang="he-IL" dirty="0" smtClean="0"/>
              <a:t>. לא תוכל לומר כלום על רעידת אדמה או על פריצה</a:t>
            </a:r>
            <a:r>
              <a:rPr lang="he-IL" baseline="0" dirty="0" smtClean="0"/>
              <a:t> </a:t>
            </a:r>
            <a:r>
              <a:rPr lang="he-IL" dirty="0" smtClean="0"/>
              <a:t> כאשר אתה לא יודע כלום על המצב של האזעקה </a:t>
            </a:r>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95</a:t>
            </a:fld>
            <a:endParaRPr lang="he-IL"/>
          </a:p>
        </p:txBody>
      </p:sp>
    </p:spTree>
    <p:extLst>
      <p:ext uri="{BB962C8B-B14F-4D97-AF65-F5344CB8AC3E}">
        <p14:creationId xmlns:p14="http://schemas.microsoft.com/office/powerpoint/2010/main" val="672887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latin typeface="Comic Sans MS" pitchFamily="66" charset="0"/>
              </a:rPr>
              <a:t>10 probabilities, instead of 31</a:t>
            </a:r>
          </a:p>
          <a:p>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107</a:t>
            </a:fld>
            <a:endParaRPr lang="he-IL"/>
          </a:p>
        </p:txBody>
      </p:sp>
    </p:spTree>
    <p:extLst>
      <p:ext uri="{BB962C8B-B14F-4D97-AF65-F5344CB8AC3E}">
        <p14:creationId xmlns:p14="http://schemas.microsoft.com/office/powerpoint/2010/main" val="174427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108</a:t>
            </a:fld>
            <a:endParaRPr lang="he-IL"/>
          </a:p>
        </p:txBody>
      </p:sp>
    </p:spTree>
    <p:extLst>
      <p:ext uri="{BB962C8B-B14F-4D97-AF65-F5344CB8AC3E}">
        <p14:creationId xmlns:p14="http://schemas.microsoft.com/office/powerpoint/2010/main" val="3841063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פריצה</a:t>
            </a:r>
            <a:r>
              <a:rPr lang="he-IL" baseline="0" dirty="0" smtClean="0"/>
              <a:t> ורעידת אדמה לא תלויים בהינתן כי ידוע שהייתה אזעקה או לא הייתה אזעקה</a:t>
            </a:r>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110</a:t>
            </a:fld>
            <a:endParaRPr lang="he-IL"/>
          </a:p>
        </p:txBody>
      </p:sp>
    </p:spTree>
    <p:extLst>
      <p:ext uri="{BB962C8B-B14F-4D97-AF65-F5344CB8AC3E}">
        <p14:creationId xmlns:p14="http://schemas.microsoft.com/office/powerpoint/2010/main" val="1572713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he-IL" smtClean="0"/>
              <a:t>: מומחה הידע (או התחום) אינו יכול ליצור רשת בייסיאנית המפרה את האקסיומות של תורת ההסתברות.</a:t>
            </a:r>
            <a:endParaRPr lang="en-US" smtClean="0"/>
          </a:p>
          <a:p>
            <a:pPr>
              <a:spcBef>
                <a:spcPct val="0"/>
              </a:spcBef>
            </a:pPr>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FEC08F88-2585-4B00-A651-65745DAE0ED9}" type="slidenum">
              <a:rPr lang="en-US"/>
              <a:pPr eaLnBrk="1" hangingPunct="1"/>
              <a:t>121</a:t>
            </a:fld>
            <a:endParaRPr lang="en-US"/>
          </a:p>
        </p:txBody>
      </p:sp>
    </p:spTree>
    <p:extLst>
      <p:ext uri="{BB962C8B-B14F-4D97-AF65-F5344CB8AC3E}">
        <p14:creationId xmlns:p14="http://schemas.microsoft.com/office/powerpoint/2010/main" val="3448240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a:spcBef>
                <a:spcPct val="0"/>
              </a:spcBef>
            </a:pPr>
            <a:r>
              <a:rPr lang="he-IL" smtClean="0"/>
              <a:t>באופן כללי, אם מספר ההורים ברשת בייסיאנית (של </a:t>
            </a:r>
            <a:r>
              <a:rPr lang="en-US" smtClean="0"/>
              <a:t>n </a:t>
            </a:r>
            <a:r>
              <a:rPr lang="he-IL" smtClean="0"/>
              <a:t>משתנים בוליאניים) חסום ע"י  </a:t>
            </a:r>
            <a:r>
              <a:rPr lang="en-US" smtClean="0"/>
              <a:t>k</a:t>
            </a:r>
            <a:r>
              <a:rPr lang="he-IL" smtClean="0"/>
              <a:t> (גודל קבוע),  אז עבור כל טבלת הסתברויות מותנות דרושים </a:t>
            </a:r>
            <a:r>
              <a:rPr lang="en-US" smtClean="0"/>
              <a:t>2</a:t>
            </a:r>
            <a:r>
              <a:rPr lang="en-US" baseline="30000" smtClean="0"/>
              <a:t>k</a:t>
            </a:r>
            <a:r>
              <a:rPr lang="he-IL" smtClean="0"/>
              <a:t> מספרים לכל היותר וגודל הייצוג של הרשת כולה חסום ע"י: </a:t>
            </a:r>
            <a:r>
              <a:rPr lang="en-US" smtClean="0"/>
              <a:t> </a:t>
            </a:r>
          </a:p>
          <a:p>
            <a:pPr algn="r" rtl="1">
              <a:spcBef>
                <a:spcPct val="0"/>
              </a:spcBef>
            </a:pPr>
            <a:r>
              <a:rPr lang="he-IL" smtClean="0"/>
              <a:t>לעומת: </a:t>
            </a:r>
            <a:endParaRPr lang="en-US" smtClean="0"/>
          </a:p>
          <a:p>
            <a:pPr algn="r" rtl="1">
              <a:spcBef>
                <a:spcPct val="0"/>
              </a:spcBef>
            </a:pPr>
            <a:r>
              <a:rPr lang="he-IL" smtClean="0"/>
              <a:t>מספרים הדרושים לייצוג ההסתברות המשותפת. </a:t>
            </a:r>
            <a:endParaRPr lang="en-US" smtClean="0"/>
          </a:p>
          <a:p>
            <a:pPr algn="r" rtl="1">
              <a:spcBef>
                <a:spcPct val="0"/>
              </a:spcBef>
            </a:pPr>
            <a:r>
              <a:rPr lang="he-IL" smtClean="0"/>
              <a:t> </a:t>
            </a:r>
            <a:endParaRPr lang="en-US" smtClean="0"/>
          </a:p>
          <a:p>
            <a:pPr algn="r" rtl="1">
              <a:spcBef>
                <a:spcPct val="0"/>
              </a:spcBef>
            </a:pPr>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A4ED2255-1631-4773-8689-0378AA55B99C}" type="slidenum">
              <a:rPr lang="en-US"/>
              <a:pPr eaLnBrk="1" hangingPunct="1"/>
              <a:t>122</a:t>
            </a:fld>
            <a:endParaRPr lang="en-US"/>
          </a:p>
        </p:txBody>
      </p:sp>
    </p:spTree>
    <p:extLst>
      <p:ext uri="{BB962C8B-B14F-4D97-AF65-F5344CB8AC3E}">
        <p14:creationId xmlns:p14="http://schemas.microsoft.com/office/powerpoint/2010/main" val="827636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a:spcBef>
                <a:spcPct val="0"/>
              </a:spcBef>
            </a:pPr>
            <a:r>
              <a:rPr lang="he-IL" smtClean="0"/>
              <a:t>משוואה </a:t>
            </a:r>
            <a:r>
              <a:rPr lang="en-US" smtClean="0"/>
              <a:t>(14.2)</a:t>
            </a:r>
            <a:r>
              <a:rPr lang="he-IL" smtClean="0"/>
              <a:t> מגדירה את המשמעות של רשת בייסיאנית. נבנה רשת בייסיאנית באופן שההסתברות המשותפת המתקבלת מייצגת כנדרש את התחום הנתון. משוואה </a:t>
            </a:r>
            <a:r>
              <a:rPr lang="en-US" smtClean="0"/>
              <a:t>(14.2)</a:t>
            </a:r>
            <a:r>
              <a:rPr lang="he-IL" smtClean="0"/>
              <a:t> יוצרת/גוררת </a:t>
            </a:r>
            <a:r>
              <a:rPr lang="en-US" smtClean="0"/>
              <a:t>(implies)</a:t>
            </a:r>
            <a:r>
              <a:rPr lang="he-IL" smtClean="0"/>
              <a:t> יחסי אי-תלות מותנה שבהם יכול להשתמש מומחה הידע בעת הרשת, כמוסבר בעמוד 514. משוואה </a:t>
            </a:r>
            <a:r>
              <a:rPr lang="en-US" smtClean="0"/>
              <a:t>(14.3)</a:t>
            </a:r>
            <a:r>
              <a:rPr lang="he-IL" smtClean="0"/>
              <a:t> אומרת שהרשת הביסייאנית מהווה יצוג נכון של התחום רק אם יש אי-תלות מותנה בין כל צומת לבין הקודמים לו בסידור הצמתים, בהינתן הוריו.</a:t>
            </a:r>
            <a:endParaRPr lang="en-US" smtClean="0"/>
          </a:p>
          <a:p>
            <a:pPr algn="r" rtl="1">
              <a:spcBef>
                <a:spcPct val="0"/>
              </a:spcBef>
            </a:pPr>
            <a:r>
              <a:rPr lang="he-IL" smtClean="0"/>
              <a:t> </a:t>
            </a:r>
            <a:endParaRPr lang="en-US" smtClean="0"/>
          </a:p>
          <a:p>
            <a:pPr algn="r" rtl="1">
              <a:spcBef>
                <a:spcPct val="0"/>
              </a:spcBef>
            </a:pPr>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fld id="{9D37B211-3647-4590-8649-17FA1602AB12}" type="slidenum">
              <a:rPr lang="en-US"/>
              <a:pPr eaLnBrk="1" hangingPunct="1"/>
              <a:t>124</a:t>
            </a:fld>
            <a:endParaRPr lang="en-US"/>
          </a:p>
        </p:txBody>
      </p:sp>
    </p:spTree>
    <p:extLst>
      <p:ext uri="{BB962C8B-B14F-4D97-AF65-F5344CB8AC3E}">
        <p14:creationId xmlns:p14="http://schemas.microsoft.com/office/powerpoint/2010/main" val="2295643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140</a:t>
            </a:fld>
            <a:endParaRPr lang="he-IL"/>
          </a:p>
        </p:txBody>
      </p:sp>
    </p:spTree>
    <p:extLst>
      <p:ext uri="{BB962C8B-B14F-4D97-AF65-F5344CB8AC3E}">
        <p14:creationId xmlns:p14="http://schemas.microsoft.com/office/powerpoint/2010/main" val="968137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141</a:t>
            </a:fld>
            <a:endParaRPr lang="he-IL"/>
          </a:p>
        </p:txBody>
      </p:sp>
    </p:spTree>
    <p:extLst>
      <p:ext uri="{BB962C8B-B14F-4D97-AF65-F5344CB8AC3E}">
        <p14:creationId xmlns:p14="http://schemas.microsoft.com/office/powerpoint/2010/main" val="88626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he-IL"/>
          </a:p>
        </p:txBody>
      </p:sp>
    </p:spTree>
    <p:extLst>
      <p:ext uri="{BB962C8B-B14F-4D97-AF65-F5344CB8AC3E}">
        <p14:creationId xmlns:p14="http://schemas.microsoft.com/office/powerpoint/2010/main" val="1875624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Some sample computations:</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(D=T)</a:t>
            </a:r>
          </a:p>
          <a:p>
            <a:pPr algn="l" rtl="0"/>
            <a:r>
              <a:rPr lang="en-US" sz="1200" kern="1200" dirty="0" smtClean="0">
                <a:solidFill>
                  <a:schemeClr val="tx1"/>
                </a:solidFill>
                <a:effectLst/>
                <a:latin typeface="+mn-lt"/>
                <a:ea typeface="+mn-ea"/>
                <a:cs typeface="+mn-cs"/>
              </a:rPr>
              <a:t>P(D=T) =</a:t>
            </a:r>
          </a:p>
          <a:p>
            <a:pPr algn="l" rtl="0"/>
            <a:r>
              <a:rPr lang="en-US" sz="1200" kern="1200" dirty="0" smtClean="0">
                <a:solidFill>
                  <a:schemeClr val="tx1"/>
                </a:solidFill>
                <a:effectLst/>
                <a:latin typeface="+mn-lt"/>
                <a:ea typeface="+mn-ea"/>
                <a:cs typeface="+mn-cs"/>
              </a:rPr>
              <a:t>P(D=T,A=T,B=T) + P(D=T,A=T,B=F) + P(D=T,A=F,B=T) + P(D=T,A=F,B=F) =</a:t>
            </a:r>
          </a:p>
          <a:p>
            <a:pPr algn="l" rtl="0"/>
            <a:r>
              <a:rPr lang="en-US" sz="1200" kern="1200" dirty="0" smtClean="0">
                <a:solidFill>
                  <a:schemeClr val="tx1"/>
                </a:solidFill>
                <a:effectLst/>
                <a:latin typeface="+mn-lt"/>
                <a:ea typeface="+mn-ea"/>
                <a:cs typeface="+mn-cs"/>
              </a:rPr>
              <a:t>P(D=T|A=T,B=T) P(A=T,B=T) + 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P(A=F,B=T) + P(D=T|A=F,B=F)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 absolutely)</a:t>
            </a:r>
          </a:p>
          <a:p>
            <a:pPr algn="l" rtl="0"/>
            <a:r>
              <a:rPr lang="en-US" sz="1200" kern="1200" dirty="0" smtClean="0">
                <a:solidFill>
                  <a:schemeClr val="tx1"/>
                </a:solidFill>
                <a:effectLst/>
                <a:latin typeface="+mn-lt"/>
                <a:ea typeface="+mn-ea"/>
                <a:cs typeface="+mn-cs"/>
              </a:rPr>
              <a:t>P(D=T|A=T,B=T) P(A=T) P(B=T) + P(D=T|A=T,B=F) P(A=T) P(B=F)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 P(B=T) + P(D=T|A=F,B=F) P(A=F) P(B=F) =</a:t>
            </a:r>
          </a:p>
          <a:p>
            <a:pPr algn="l" rtl="0"/>
            <a:r>
              <a:rPr lang="en-US" sz="1200" kern="1200" dirty="0" smtClean="0">
                <a:solidFill>
                  <a:schemeClr val="tx1"/>
                </a:solidFill>
                <a:effectLst/>
                <a:latin typeface="+mn-lt"/>
                <a:ea typeface="+mn-ea"/>
                <a:cs typeface="+mn-cs"/>
              </a:rPr>
              <a:t>0.7*0.3*0.6 + 0.8*0.3*0.4 + 0.1*0.7*0.6 + 0.2*0.7*0.4 = 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(D=F,C=T)</a:t>
            </a:r>
          </a:p>
          <a:p>
            <a:pPr algn="l" rtl="0"/>
            <a:r>
              <a:rPr lang="en-US" sz="1200" kern="1200" dirty="0" smtClean="0">
                <a:solidFill>
                  <a:schemeClr val="tx1"/>
                </a:solidFill>
                <a:effectLst/>
                <a:latin typeface="+mn-lt"/>
                <a:ea typeface="+mn-ea"/>
                <a:cs typeface="+mn-cs"/>
              </a:rPr>
              <a:t>P(D=F,C=T) =</a:t>
            </a:r>
          </a:p>
          <a:p>
            <a:pPr algn="l" rtl="0"/>
            <a:r>
              <a:rPr lang="en-US" sz="1200" kern="1200" dirty="0" smtClean="0">
                <a:solidFill>
                  <a:schemeClr val="tx1"/>
                </a:solidFill>
                <a:effectLst/>
                <a:latin typeface="+mn-lt"/>
                <a:ea typeface="+mn-ea"/>
                <a:cs typeface="+mn-cs"/>
              </a:rPr>
              <a:t>P(D=F,C=T,A=T,B=T) + P(D=F,C=T,A=T,B=F)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 P(D=F,C=T,A=F,B=F) =</a:t>
            </a:r>
          </a:p>
          <a:p>
            <a:pPr algn="l" rtl="0"/>
            <a:r>
              <a:rPr lang="en-US" sz="1200" kern="1200" dirty="0" smtClean="0">
                <a:solidFill>
                  <a:schemeClr val="tx1"/>
                </a:solidFill>
                <a:effectLst/>
                <a:latin typeface="+mn-lt"/>
                <a:ea typeface="+mn-ea"/>
                <a:cs typeface="+mn-cs"/>
              </a:rPr>
              <a:t>P(D=F,C=T|A=T,B=T) P(A=T,B=T) + P(D=F,C=T|A=T,B=F)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P(A=F,B=T) + P(D=F,C=T|A=F,B=F)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and D are independent given A and B)</a:t>
            </a:r>
          </a:p>
          <a:p>
            <a:pPr algn="l" rtl="0"/>
            <a:r>
              <a:rPr lang="en-US" sz="1200" kern="1200" dirty="0" smtClean="0">
                <a:solidFill>
                  <a:schemeClr val="tx1"/>
                </a:solidFill>
                <a:effectLst/>
                <a:latin typeface="+mn-lt"/>
                <a:ea typeface="+mn-ea"/>
                <a:cs typeface="+mn-cs"/>
              </a:rPr>
              <a:t>P(D=F|A=T,B=T) P(C=T|A=T,B=T) P(A=T,B=T) + P(D=F|A=T,B=F) P(C=T|A=T,B=F)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P(D=F|A=F,B=T) P(C=T|A=F,B=T) P(A=F,B=T) + P(D=F|A=F,B=F) P(C=T|A=F,B=F)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is independent of B given A and A and B are independent absolutely)</a:t>
            </a:r>
          </a:p>
          <a:p>
            <a:pPr algn="l" rtl="0"/>
            <a:r>
              <a:rPr lang="en-US" sz="1200" kern="1200" dirty="0" smtClean="0">
                <a:solidFill>
                  <a:schemeClr val="tx1"/>
                </a:solidFill>
                <a:effectLst/>
                <a:latin typeface="+mn-lt"/>
                <a:ea typeface="+mn-ea"/>
                <a:cs typeface="+mn-cs"/>
              </a:rPr>
              <a:t>P(D=F|A=T,B=T) P(C=T|A=T) P(A=T) P(B=T) + P(D=F|A=T,B=F) P(C=T|A=T) P(A=T) P(B=F) + P(D=F|A=F,B=T) P(C=T|A=F) P(A=F) P(B=T) + P(D=F|A=F,B=F) P(C=T|A=F) P(A=F) P(B=F) =</a:t>
            </a:r>
          </a:p>
          <a:p>
            <a:pPr algn="l" rtl="0"/>
            <a:r>
              <a:rPr lang="en-US" sz="1200" kern="1200" dirty="0" smtClean="0">
                <a:solidFill>
                  <a:schemeClr val="tx1"/>
                </a:solidFill>
                <a:effectLst/>
                <a:latin typeface="+mn-lt"/>
                <a:ea typeface="+mn-ea"/>
                <a:cs typeface="+mn-cs"/>
              </a:rPr>
              <a:t>0.3*0.8*0.3*0.6 + 0.2*0.8*0.3*0.4 + 0.9*0.4*0.7*0.6 + 0.8*0.4*0.7*0.4 = 0.3032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(A=T|C=T)</a:t>
            </a:r>
          </a:p>
          <a:p>
            <a:pPr algn="l" rtl="0"/>
            <a:r>
              <a:rPr lang="en-US" sz="1200" kern="1200" dirty="0" smtClean="0">
                <a:solidFill>
                  <a:schemeClr val="tx1"/>
                </a:solidFill>
                <a:effectLst/>
                <a:latin typeface="+mn-lt"/>
                <a:ea typeface="+mn-ea"/>
                <a:cs typeface="+mn-cs"/>
              </a:rPr>
              <a:t>P(A=T|C=T) = P(C=T|A=T)P(A=T) / P(C=T). </a:t>
            </a:r>
          </a:p>
          <a:p>
            <a:pPr algn="l" rtl="0"/>
            <a:r>
              <a:rPr lang="en-US" sz="1200" kern="1200" dirty="0" smtClean="0">
                <a:solidFill>
                  <a:schemeClr val="tx1"/>
                </a:solidFill>
                <a:effectLst/>
                <a:latin typeface="+mn-lt"/>
                <a:ea typeface="+mn-ea"/>
                <a:cs typeface="+mn-cs"/>
              </a:rPr>
              <a:t>Now P(C=T) = P(C=T,A=T) + P(C=T,A=F)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P(C=T|A=T)P(A=T) + P(C=T|A=F)P(A=F)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0.8*0.3+ 0.4*0.7 = 0.52</a:t>
            </a:r>
          </a:p>
          <a:p>
            <a:pPr algn="l" rtl="0"/>
            <a:r>
              <a:rPr lang="en-US" sz="1200" kern="1200" dirty="0" smtClean="0">
                <a:solidFill>
                  <a:schemeClr val="tx1"/>
                </a:solidFill>
                <a:effectLst/>
                <a:latin typeface="+mn-lt"/>
                <a:ea typeface="+mn-ea"/>
                <a:cs typeface="+mn-cs"/>
              </a:rPr>
              <a:t>So P(C=T|A=T)P(A=T) / P(C=T) = 0.8*0.3/0.52= 0.46.</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(A=T|D=F)</a:t>
            </a:r>
          </a:p>
          <a:p>
            <a:pPr algn="l" rtl="0"/>
            <a:r>
              <a:rPr lang="en-US" sz="1200" kern="1200" dirty="0" smtClean="0">
                <a:solidFill>
                  <a:schemeClr val="tx1"/>
                </a:solidFill>
                <a:effectLst/>
                <a:latin typeface="+mn-lt"/>
                <a:ea typeface="+mn-ea"/>
                <a:cs typeface="+mn-cs"/>
              </a:rPr>
              <a:t>P(A=T|D=F) =</a:t>
            </a:r>
          </a:p>
          <a:p>
            <a:pPr algn="l" rtl="0"/>
            <a:r>
              <a:rPr lang="en-US" sz="1200" kern="1200" dirty="0" smtClean="0">
                <a:solidFill>
                  <a:schemeClr val="tx1"/>
                </a:solidFill>
                <a:effectLst/>
                <a:latin typeface="+mn-lt"/>
                <a:ea typeface="+mn-ea"/>
                <a:cs typeface="+mn-cs"/>
              </a:rPr>
              <a:t>P(D=F|A=T) P(A=T)/P(D=F).</a:t>
            </a:r>
          </a:p>
          <a:p>
            <a:pPr algn="l" rtl="0"/>
            <a:r>
              <a:rPr lang="en-US" sz="1200" kern="1200" dirty="0" smtClean="0">
                <a:solidFill>
                  <a:schemeClr val="tx1"/>
                </a:solidFill>
                <a:effectLst/>
                <a:latin typeface="+mn-lt"/>
                <a:ea typeface="+mn-ea"/>
                <a:cs typeface="+mn-cs"/>
              </a:rPr>
              <a:t>Now P(D=F) = 1-P(D=T) = 0.68 from the first question above. </a:t>
            </a:r>
          </a:p>
          <a:p>
            <a:pPr algn="l" rtl="0"/>
            <a:r>
              <a:rPr lang="en-US" sz="1200" kern="1200" dirty="0" smtClean="0">
                <a:solidFill>
                  <a:schemeClr val="tx1"/>
                </a:solidFill>
                <a:effectLst/>
                <a:latin typeface="+mn-lt"/>
                <a:ea typeface="+mn-ea"/>
                <a:cs typeface="+mn-cs"/>
              </a:rPr>
              <a:t>P(D=F|A=T) = P(D=T,B=T|A=T) + P(D=F,B=F|A=T) =</a:t>
            </a:r>
          </a:p>
          <a:p>
            <a:pPr algn="l" rtl="0"/>
            <a:r>
              <a:rPr lang="en-US" sz="1200" kern="1200" dirty="0" smtClean="0">
                <a:solidFill>
                  <a:schemeClr val="tx1"/>
                </a:solidFill>
                <a:effectLst/>
                <a:latin typeface="+mn-lt"/>
                <a:ea typeface="+mn-ea"/>
                <a:cs typeface="+mn-cs"/>
              </a:rPr>
              <a:t>P(D=F|B=T,A=T) P(B=T|A=T) + P(D=F|B=F,A=T) P(B=F|A=T)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B is independent of A)</a:t>
            </a:r>
          </a:p>
          <a:p>
            <a:pPr algn="l" rtl="0"/>
            <a:r>
              <a:rPr lang="en-US" sz="1200" kern="1200" dirty="0" smtClean="0">
                <a:solidFill>
                  <a:schemeClr val="tx1"/>
                </a:solidFill>
                <a:effectLst/>
                <a:latin typeface="+mn-lt"/>
                <a:ea typeface="+mn-ea"/>
                <a:cs typeface="+mn-cs"/>
              </a:rPr>
              <a:t>P(D=F|B=T,A=T) P(B=T) + P(D=F|B=F,A=T) P(B=F) = 0.3*0.6 + 0.2*0.4 = 0.26.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P(A=T|D=F) = P(D=F|A=T) P(A=T)/P(D=F) = 0.26 * 0.3 / 0.68 = 0.115</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(A=T,D=T|B=F).</a:t>
            </a:r>
          </a:p>
          <a:p>
            <a:pPr algn="l" rtl="0"/>
            <a:r>
              <a:rPr lang="en-US" sz="1200" kern="1200" dirty="0" smtClean="0">
                <a:solidFill>
                  <a:schemeClr val="tx1"/>
                </a:solidFill>
                <a:effectLst/>
                <a:latin typeface="+mn-lt"/>
                <a:ea typeface="+mn-ea"/>
                <a:cs typeface="+mn-cs"/>
              </a:rPr>
              <a:t>P(A=T,D=T|B=F) =</a:t>
            </a:r>
          </a:p>
          <a:p>
            <a:pPr algn="l" rtl="0"/>
            <a:r>
              <a:rPr lang="en-US" sz="1200" kern="1200" dirty="0" smtClean="0">
                <a:solidFill>
                  <a:schemeClr val="tx1"/>
                </a:solidFill>
                <a:effectLst/>
                <a:latin typeface="+mn-lt"/>
                <a:ea typeface="+mn-ea"/>
                <a:cs typeface="+mn-cs"/>
              </a:rPr>
              <a:t>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a:t>
            </a:r>
          </a:p>
          <a:p>
            <a:pPr algn="l" rtl="0"/>
            <a:r>
              <a:rPr lang="en-US" sz="1200" kern="1200" dirty="0" smtClean="0">
                <a:solidFill>
                  <a:schemeClr val="tx1"/>
                </a:solidFill>
                <a:effectLst/>
                <a:latin typeface="+mn-lt"/>
                <a:ea typeface="+mn-ea"/>
                <a:cs typeface="+mn-cs"/>
              </a:rPr>
              <a:t>P(D=T|A=T,B=F) P(A=T) = 0.8*0.3 = 0.24.</a:t>
            </a:r>
          </a:p>
          <a:p>
            <a:pPr algn="l" rtl="0"/>
            <a:r>
              <a:rPr lang="es-PA" sz="1200" b="1" kern="1200" dirty="0" err="1" smtClean="0">
                <a:solidFill>
                  <a:schemeClr val="tx1"/>
                </a:solidFill>
                <a:effectLst/>
                <a:latin typeface="+mn-lt"/>
                <a:ea typeface="+mn-ea"/>
                <a:cs typeface="+mn-cs"/>
              </a:rPr>
              <a:t>Prob</a:t>
            </a:r>
            <a:r>
              <a:rPr lang="es-PA" sz="1200" b="1" kern="1200" dirty="0" smtClean="0">
                <a:solidFill>
                  <a:schemeClr val="tx1"/>
                </a:solidFill>
                <a:effectLst/>
                <a:latin typeface="+mn-lt"/>
                <a:ea typeface="+mn-ea"/>
                <a:cs typeface="+mn-cs"/>
              </a:rPr>
              <a:t>(C=T | A=F, E=T)</a:t>
            </a:r>
            <a:endParaRPr lang="en-US" sz="1200" b="1"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(By Bayes' law)</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(E=T|A=F) = (since E is independent of A given C)</a:t>
            </a:r>
          </a:p>
          <a:p>
            <a:pPr algn="l" rtl="0"/>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a:t>
            </a:r>
            <a:endParaRPr lang="en-US" sz="1200" kern="1200" dirty="0" smtClean="0">
              <a:solidFill>
                <a:schemeClr val="tx1"/>
              </a:solidFill>
              <a:effectLst/>
              <a:latin typeface="+mn-lt"/>
              <a:ea typeface="+mn-ea"/>
              <a:cs typeface="+mn-cs"/>
            </a:endParaRPr>
          </a:p>
          <a:p>
            <a:pPr algn="l" rtl="0"/>
            <a:r>
              <a:rPr lang="es-PA" sz="1200" kern="1200" dirty="0" err="1" smtClean="0">
                <a:solidFill>
                  <a:schemeClr val="tx1"/>
                </a:solidFill>
                <a:effectLst/>
                <a:latin typeface="+mn-lt"/>
                <a:ea typeface="+mn-ea"/>
                <a:cs typeface="+mn-cs"/>
              </a:rPr>
              <a:t>Now</a:t>
            </a:r>
            <a:r>
              <a:rPr lang="es-PA" sz="1200" kern="1200" dirty="0" smtClean="0">
                <a:solidFill>
                  <a:schemeClr val="tx1"/>
                </a:solidFill>
                <a:effectLst/>
                <a:latin typeface="+mn-lt"/>
                <a:ea typeface="+mn-ea"/>
                <a:cs typeface="+mn-cs"/>
              </a:rPr>
              <a:t>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(E=T,C=F|A=F) =</a:t>
            </a:r>
            <a:endParaRPr lang="en-US" sz="1200"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 (since E is independent of A given C)</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a:t>
            </a:r>
          </a:p>
          <a:p>
            <a:pPr algn="l" rtl="0"/>
            <a:r>
              <a:rPr lang="en-US" sz="1200" kern="1200" dirty="0" smtClean="0">
                <a:solidFill>
                  <a:schemeClr val="tx1"/>
                </a:solidFill>
                <a:effectLst/>
                <a:latin typeface="+mn-lt"/>
                <a:ea typeface="+mn-ea"/>
                <a:cs typeface="+mn-cs"/>
              </a:rPr>
              <a:t>So we have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a:t>
            </a:r>
          </a:p>
          <a:p>
            <a:pPr algn="l" rtl="0"/>
            <a:r>
              <a:rPr lang="en-US" sz="1200" kern="1200" dirty="0" smtClean="0">
                <a:solidFill>
                  <a:schemeClr val="tx1"/>
                </a:solidFill>
                <a:effectLst/>
                <a:latin typeface="+mn-lt"/>
                <a:ea typeface="+mn-ea"/>
                <a:cs typeface="+mn-cs"/>
              </a:rPr>
              <a:t>0.7*0.4 / (0.7 * 0.4 + 0.2 * 0.6) = 0.7</a:t>
            </a:r>
          </a:p>
          <a:p>
            <a:pPr algn="l" rtl="0"/>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165</a:t>
            </a:fld>
            <a:endParaRPr lang="he-IL"/>
          </a:p>
        </p:txBody>
      </p:sp>
    </p:spTree>
    <p:extLst>
      <p:ext uri="{BB962C8B-B14F-4D97-AF65-F5344CB8AC3E}">
        <p14:creationId xmlns:p14="http://schemas.microsoft.com/office/powerpoint/2010/main" val="2360581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Some sample computations:</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(D=T)</a:t>
            </a:r>
          </a:p>
          <a:p>
            <a:pPr algn="l" rtl="0"/>
            <a:r>
              <a:rPr lang="en-US" sz="1200" kern="1200" dirty="0" smtClean="0">
                <a:solidFill>
                  <a:schemeClr val="tx1"/>
                </a:solidFill>
                <a:effectLst/>
                <a:latin typeface="+mn-lt"/>
                <a:ea typeface="+mn-ea"/>
                <a:cs typeface="+mn-cs"/>
              </a:rPr>
              <a:t>P(D=T) =</a:t>
            </a:r>
          </a:p>
          <a:p>
            <a:pPr algn="l" rtl="0"/>
            <a:r>
              <a:rPr lang="en-US" sz="1200" kern="1200" dirty="0" smtClean="0">
                <a:solidFill>
                  <a:schemeClr val="tx1"/>
                </a:solidFill>
                <a:effectLst/>
                <a:latin typeface="+mn-lt"/>
                <a:ea typeface="+mn-ea"/>
                <a:cs typeface="+mn-cs"/>
              </a:rPr>
              <a:t>P(D=T,A=T,B=T) + P(D=T,A=T,B=F) + P(D=T,A=F,B=T) + P(D=T,A=F,B=F) =</a:t>
            </a:r>
          </a:p>
          <a:p>
            <a:pPr algn="l" rtl="0"/>
            <a:r>
              <a:rPr lang="en-US" sz="1200" kern="1200" dirty="0" smtClean="0">
                <a:solidFill>
                  <a:schemeClr val="tx1"/>
                </a:solidFill>
                <a:effectLst/>
                <a:latin typeface="+mn-lt"/>
                <a:ea typeface="+mn-ea"/>
                <a:cs typeface="+mn-cs"/>
              </a:rPr>
              <a:t>P(D=T|A=T,B=T) P(A=T,B=T) + 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P(A=F,B=T) + P(D=T|A=F,B=F)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 absolutely)</a:t>
            </a:r>
          </a:p>
          <a:p>
            <a:pPr algn="l" rtl="0"/>
            <a:r>
              <a:rPr lang="en-US" sz="1200" kern="1200" dirty="0" smtClean="0">
                <a:solidFill>
                  <a:schemeClr val="tx1"/>
                </a:solidFill>
                <a:effectLst/>
                <a:latin typeface="+mn-lt"/>
                <a:ea typeface="+mn-ea"/>
                <a:cs typeface="+mn-cs"/>
              </a:rPr>
              <a:t>P(D=T|A=T,B=T) P(A=T) P(B=T) + P(D=T|A=T,B=F) P(A=T) P(B=F)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 P(B=T) + P(D=T|A=F,B=F) P(A=F) P(B=F) =</a:t>
            </a:r>
          </a:p>
          <a:p>
            <a:pPr algn="l" rtl="0"/>
            <a:r>
              <a:rPr lang="en-US" sz="1200" kern="1200" dirty="0" smtClean="0">
                <a:solidFill>
                  <a:schemeClr val="tx1"/>
                </a:solidFill>
                <a:effectLst/>
                <a:latin typeface="+mn-lt"/>
                <a:ea typeface="+mn-ea"/>
                <a:cs typeface="+mn-cs"/>
              </a:rPr>
              <a:t>0.7*0.3*0.6 + 0.8*0.3*0.4 + 0.1*0.7*0.6 + 0.2*0.7*0.4 = 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(D=F,C=T)</a:t>
            </a:r>
          </a:p>
          <a:p>
            <a:pPr algn="l" rtl="0"/>
            <a:r>
              <a:rPr lang="en-US" sz="1200" kern="1200" dirty="0" smtClean="0">
                <a:solidFill>
                  <a:schemeClr val="tx1"/>
                </a:solidFill>
                <a:effectLst/>
                <a:latin typeface="+mn-lt"/>
                <a:ea typeface="+mn-ea"/>
                <a:cs typeface="+mn-cs"/>
              </a:rPr>
              <a:t>P(D=F,C=T) =</a:t>
            </a:r>
          </a:p>
          <a:p>
            <a:pPr algn="l" rtl="0"/>
            <a:r>
              <a:rPr lang="en-US" sz="1200" kern="1200" dirty="0" smtClean="0">
                <a:solidFill>
                  <a:schemeClr val="tx1"/>
                </a:solidFill>
                <a:effectLst/>
                <a:latin typeface="+mn-lt"/>
                <a:ea typeface="+mn-ea"/>
                <a:cs typeface="+mn-cs"/>
              </a:rPr>
              <a:t>P(D=F,C=T,A=T,B=T) + P(D=F,C=T,A=T,B=F)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 P(D=F,C=T,A=F,B=F) =</a:t>
            </a:r>
          </a:p>
          <a:p>
            <a:pPr algn="l" rtl="0"/>
            <a:r>
              <a:rPr lang="en-US" sz="1200" kern="1200" dirty="0" smtClean="0">
                <a:solidFill>
                  <a:schemeClr val="tx1"/>
                </a:solidFill>
                <a:effectLst/>
                <a:latin typeface="+mn-lt"/>
                <a:ea typeface="+mn-ea"/>
                <a:cs typeface="+mn-cs"/>
              </a:rPr>
              <a:t>P(D=F,C=T|A=T,B=T) P(A=T,B=T) + P(D=F,C=T|A=T,B=F)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P(A=F,B=T) + P(D=F,C=T|A=F,B=F)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and D are independent given A and B)</a:t>
            </a:r>
          </a:p>
          <a:p>
            <a:pPr algn="l" rtl="0"/>
            <a:r>
              <a:rPr lang="en-US" sz="1200" kern="1200" dirty="0" smtClean="0">
                <a:solidFill>
                  <a:schemeClr val="tx1"/>
                </a:solidFill>
                <a:effectLst/>
                <a:latin typeface="+mn-lt"/>
                <a:ea typeface="+mn-ea"/>
                <a:cs typeface="+mn-cs"/>
              </a:rPr>
              <a:t>P(D=F|A=T,B=T) P(C=T|A=T,B=T) P(A=T,B=T) + P(D=F|A=T,B=F) P(C=T|A=T,B=F)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P(D=F|A=F,B=T) P(C=T|A=F,B=T) P(A=F,B=T) + P(D=F|A=F,B=F) P(C=T|A=F,B=F)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is independent of B given A and A and B are independent absolutely)</a:t>
            </a:r>
          </a:p>
          <a:p>
            <a:pPr algn="l" rtl="0"/>
            <a:r>
              <a:rPr lang="en-US" sz="1200" kern="1200" dirty="0" smtClean="0">
                <a:solidFill>
                  <a:schemeClr val="tx1"/>
                </a:solidFill>
                <a:effectLst/>
                <a:latin typeface="+mn-lt"/>
                <a:ea typeface="+mn-ea"/>
                <a:cs typeface="+mn-cs"/>
              </a:rPr>
              <a:t>P(D=F|A=T,B=T) P(C=T|A=T) P(A=T) P(B=T) + P(D=F|A=T,B=F) P(C=T|A=T) P(A=T) P(B=F) + P(D=F|A=F,B=T) P(C=T|A=F) P(A=F) P(B=T) + P(D=F|A=F,B=F) P(C=T|A=F) P(A=F) P(B=F) =</a:t>
            </a:r>
          </a:p>
          <a:p>
            <a:pPr algn="l" rtl="0"/>
            <a:r>
              <a:rPr lang="en-US" sz="1200" kern="1200" dirty="0" smtClean="0">
                <a:solidFill>
                  <a:schemeClr val="tx1"/>
                </a:solidFill>
                <a:effectLst/>
                <a:latin typeface="+mn-lt"/>
                <a:ea typeface="+mn-ea"/>
                <a:cs typeface="+mn-cs"/>
              </a:rPr>
              <a:t>0.3*0.8*0.3*0.6 + 0.2*0.8*0.3*0.4 + 0.9*0.4*0.7*0.6 + 0.8*0.4*0.7*0.4 = 0.3032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(A=T|C=T)</a:t>
            </a:r>
          </a:p>
          <a:p>
            <a:pPr algn="l" rtl="0"/>
            <a:r>
              <a:rPr lang="en-US" sz="1200" kern="1200" dirty="0" smtClean="0">
                <a:solidFill>
                  <a:schemeClr val="tx1"/>
                </a:solidFill>
                <a:effectLst/>
                <a:latin typeface="+mn-lt"/>
                <a:ea typeface="+mn-ea"/>
                <a:cs typeface="+mn-cs"/>
              </a:rPr>
              <a:t>P(A=T|C=T) = P(C=T|A=T)P(A=T) / P(C=T). </a:t>
            </a:r>
          </a:p>
          <a:p>
            <a:pPr algn="l" rtl="0"/>
            <a:r>
              <a:rPr lang="en-US" sz="1200" kern="1200" dirty="0" smtClean="0">
                <a:solidFill>
                  <a:schemeClr val="tx1"/>
                </a:solidFill>
                <a:effectLst/>
                <a:latin typeface="+mn-lt"/>
                <a:ea typeface="+mn-ea"/>
                <a:cs typeface="+mn-cs"/>
              </a:rPr>
              <a:t>Now P(C=T) = P(C=T,A=T) + P(C=T,A=F)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P(C=T|A=T)P(A=T) + P(C=T|A=F)P(A=F)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0.8*0.3+ 0.4*0.7 = 0.52</a:t>
            </a:r>
          </a:p>
          <a:p>
            <a:pPr algn="l" rtl="0"/>
            <a:r>
              <a:rPr lang="en-US" sz="1200" kern="1200" dirty="0" smtClean="0">
                <a:solidFill>
                  <a:schemeClr val="tx1"/>
                </a:solidFill>
                <a:effectLst/>
                <a:latin typeface="+mn-lt"/>
                <a:ea typeface="+mn-ea"/>
                <a:cs typeface="+mn-cs"/>
              </a:rPr>
              <a:t>So P(C=T|A=T)P(A=T) / P(C=T) = 0.8*0.3/0.52= 0.46.</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(A=T|D=F)</a:t>
            </a:r>
          </a:p>
          <a:p>
            <a:pPr algn="l" rtl="0"/>
            <a:r>
              <a:rPr lang="en-US" sz="1200" kern="1200" dirty="0" smtClean="0">
                <a:solidFill>
                  <a:schemeClr val="tx1"/>
                </a:solidFill>
                <a:effectLst/>
                <a:latin typeface="+mn-lt"/>
                <a:ea typeface="+mn-ea"/>
                <a:cs typeface="+mn-cs"/>
              </a:rPr>
              <a:t>P(A=T|D=F) =</a:t>
            </a:r>
          </a:p>
          <a:p>
            <a:pPr algn="l" rtl="0"/>
            <a:r>
              <a:rPr lang="en-US" sz="1200" kern="1200" dirty="0" smtClean="0">
                <a:solidFill>
                  <a:schemeClr val="tx1"/>
                </a:solidFill>
                <a:effectLst/>
                <a:latin typeface="+mn-lt"/>
                <a:ea typeface="+mn-ea"/>
                <a:cs typeface="+mn-cs"/>
              </a:rPr>
              <a:t>P(D=F|A=T) P(A=T)/P(D=F).</a:t>
            </a:r>
          </a:p>
          <a:p>
            <a:pPr algn="l" rtl="0"/>
            <a:r>
              <a:rPr lang="en-US" sz="1200" kern="1200" dirty="0" smtClean="0">
                <a:solidFill>
                  <a:schemeClr val="tx1"/>
                </a:solidFill>
                <a:effectLst/>
                <a:latin typeface="+mn-lt"/>
                <a:ea typeface="+mn-ea"/>
                <a:cs typeface="+mn-cs"/>
              </a:rPr>
              <a:t>Now P(D=F) = 1-P(D=T) = 0.68 from the first question above. </a:t>
            </a:r>
          </a:p>
          <a:p>
            <a:pPr algn="l" rtl="0"/>
            <a:r>
              <a:rPr lang="en-US" sz="1200" kern="1200" dirty="0" smtClean="0">
                <a:solidFill>
                  <a:schemeClr val="tx1"/>
                </a:solidFill>
                <a:effectLst/>
                <a:latin typeface="+mn-lt"/>
                <a:ea typeface="+mn-ea"/>
                <a:cs typeface="+mn-cs"/>
              </a:rPr>
              <a:t>P(D=F|A=T) = P(D=T,B=T|A=T) + P(D=F,B=F|A=T) =</a:t>
            </a:r>
          </a:p>
          <a:p>
            <a:pPr algn="l" rtl="0"/>
            <a:r>
              <a:rPr lang="en-US" sz="1200" kern="1200" dirty="0" smtClean="0">
                <a:solidFill>
                  <a:schemeClr val="tx1"/>
                </a:solidFill>
                <a:effectLst/>
                <a:latin typeface="+mn-lt"/>
                <a:ea typeface="+mn-ea"/>
                <a:cs typeface="+mn-cs"/>
              </a:rPr>
              <a:t>P(D=F|B=T,A=T) P(B=T|A=T) + P(D=F|B=F,A=T) P(B=F|A=T)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B is independent of A)</a:t>
            </a:r>
          </a:p>
          <a:p>
            <a:pPr algn="l" rtl="0"/>
            <a:r>
              <a:rPr lang="en-US" sz="1200" kern="1200" dirty="0" smtClean="0">
                <a:solidFill>
                  <a:schemeClr val="tx1"/>
                </a:solidFill>
                <a:effectLst/>
                <a:latin typeface="+mn-lt"/>
                <a:ea typeface="+mn-ea"/>
                <a:cs typeface="+mn-cs"/>
              </a:rPr>
              <a:t>P(D=F|B=T,A=T) P(B=T) + P(D=F|B=F,A=T) P(B=F) = 0.3*0.6 + 0.2*0.4 = 0.26.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P(A=T|D=F) = P(D=F|A=T) P(A=T)/P(D=F) = 0.26 * 0.3 / 0.68 = 0.115</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(A=T,D=T|B=F).</a:t>
            </a:r>
          </a:p>
          <a:p>
            <a:pPr algn="l" rtl="0"/>
            <a:r>
              <a:rPr lang="en-US" sz="1200" kern="1200" dirty="0" smtClean="0">
                <a:solidFill>
                  <a:schemeClr val="tx1"/>
                </a:solidFill>
                <a:effectLst/>
                <a:latin typeface="+mn-lt"/>
                <a:ea typeface="+mn-ea"/>
                <a:cs typeface="+mn-cs"/>
              </a:rPr>
              <a:t>P(A=T,D=T|B=F) =</a:t>
            </a:r>
          </a:p>
          <a:p>
            <a:pPr algn="l" rtl="0"/>
            <a:r>
              <a:rPr lang="en-US" sz="1200" kern="1200" dirty="0" smtClean="0">
                <a:solidFill>
                  <a:schemeClr val="tx1"/>
                </a:solidFill>
                <a:effectLst/>
                <a:latin typeface="+mn-lt"/>
                <a:ea typeface="+mn-ea"/>
                <a:cs typeface="+mn-cs"/>
              </a:rPr>
              <a:t>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a:t>
            </a:r>
          </a:p>
          <a:p>
            <a:pPr algn="l" rtl="0"/>
            <a:r>
              <a:rPr lang="en-US" sz="1200" kern="1200" dirty="0" smtClean="0">
                <a:solidFill>
                  <a:schemeClr val="tx1"/>
                </a:solidFill>
                <a:effectLst/>
                <a:latin typeface="+mn-lt"/>
                <a:ea typeface="+mn-ea"/>
                <a:cs typeface="+mn-cs"/>
              </a:rPr>
              <a:t>P(D=T|A=T,B=F) P(A=T) = 0.8*0.3 = 0.24.</a:t>
            </a:r>
          </a:p>
          <a:p>
            <a:pPr algn="l" rtl="0"/>
            <a:r>
              <a:rPr lang="es-PA" sz="1200" b="1" kern="1200" dirty="0" err="1" smtClean="0">
                <a:solidFill>
                  <a:schemeClr val="tx1"/>
                </a:solidFill>
                <a:effectLst/>
                <a:latin typeface="+mn-lt"/>
                <a:ea typeface="+mn-ea"/>
                <a:cs typeface="+mn-cs"/>
              </a:rPr>
              <a:t>Prob</a:t>
            </a:r>
            <a:r>
              <a:rPr lang="es-PA" sz="1200" b="1" kern="1200" dirty="0" smtClean="0">
                <a:solidFill>
                  <a:schemeClr val="tx1"/>
                </a:solidFill>
                <a:effectLst/>
                <a:latin typeface="+mn-lt"/>
                <a:ea typeface="+mn-ea"/>
                <a:cs typeface="+mn-cs"/>
              </a:rPr>
              <a:t>(C=T | A=F, E=T)</a:t>
            </a:r>
            <a:endParaRPr lang="en-US" sz="1200" b="1"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(By Bayes' law)</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(E=T|A=F) = (since E is independent of A given C)</a:t>
            </a:r>
          </a:p>
          <a:p>
            <a:pPr algn="l" rtl="0"/>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a:t>
            </a:r>
            <a:endParaRPr lang="en-US" sz="1200" kern="1200" dirty="0" smtClean="0">
              <a:solidFill>
                <a:schemeClr val="tx1"/>
              </a:solidFill>
              <a:effectLst/>
              <a:latin typeface="+mn-lt"/>
              <a:ea typeface="+mn-ea"/>
              <a:cs typeface="+mn-cs"/>
            </a:endParaRPr>
          </a:p>
          <a:p>
            <a:pPr algn="l" rtl="0"/>
            <a:r>
              <a:rPr lang="es-PA" sz="1200" kern="1200" dirty="0" err="1" smtClean="0">
                <a:solidFill>
                  <a:schemeClr val="tx1"/>
                </a:solidFill>
                <a:effectLst/>
                <a:latin typeface="+mn-lt"/>
                <a:ea typeface="+mn-ea"/>
                <a:cs typeface="+mn-cs"/>
              </a:rPr>
              <a:t>Now</a:t>
            </a:r>
            <a:r>
              <a:rPr lang="es-PA" sz="1200" kern="1200" dirty="0" smtClean="0">
                <a:solidFill>
                  <a:schemeClr val="tx1"/>
                </a:solidFill>
                <a:effectLst/>
                <a:latin typeface="+mn-lt"/>
                <a:ea typeface="+mn-ea"/>
                <a:cs typeface="+mn-cs"/>
              </a:rPr>
              <a:t>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(E=T,C=F|A=F) =</a:t>
            </a:r>
            <a:endParaRPr lang="en-US" sz="1200"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 (since E is independent of A given C)</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a:t>
            </a:r>
          </a:p>
          <a:p>
            <a:pPr algn="l" rtl="0"/>
            <a:r>
              <a:rPr lang="en-US" sz="1200" kern="1200" dirty="0" smtClean="0">
                <a:solidFill>
                  <a:schemeClr val="tx1"/>
                </a:solidFill>
                <a:effectLst/>
                <a:latin typeface="+mn-lt"/>
                <a:ea typeface="+mn-ea"/>
                <a:cs typeface="+mn-cs"/>
              </a:rPr>
              <a:t>So we have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a:t>
            </a:r>
          </a:p>
          <a:p>
            <a:pPr algn="l" rtl="0"/>
            <a:r>
              <a:rPr lang="en-US" sz="1200" kern="1200" dirty="0" smtClean="0">
                <a:solidFill>
                  <a:schemeClr val="tx1"/>
                </a:solidFill>
                <a:effectLst/>
                <a:latin typeface="+mn-lt"/>
                <a:ea typeface="+mn-ea"/>
                <a:cs typeface="+mn-cs"/>
              </a:rPr>
              <a:t>0.7*0.4 / (0.7 * 0.4 + 0.2 * 0.6) = 0.7</a:t>
            </a:r>
          </a:p>
          <a:p>
            <a:pPr algn="l" rtl="0"/>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166</a:t>
            </a:fld>
            <a:endParaRPr lang="he-IL"/>
          </a:p>
        </p:txBody>
      </p:sp>
    </p:spTree>
    <p:extLst>
      <p:ext uri="{BB962C8B-B14F-4D97-AF65-F5344CB8AC3E}">
        <p14:creationId xmlns:p14="http://schemas.microsoft.com/office/powerpoint/2010/main" val="3568118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Some sample computations:</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(D=T)</a:t>
            </a:r>
          </a:p>
          <a:p>
            <a:pPr algn="l" rtl="0"/>
            <a:r>
              <a:rPr lang="en-US" sz="1200" kern="1200" dirty="0" smtClean="0">
                <a:solidFill>
                  <a:schemeClr val="tx1"/>
                </a:solidFill>
                <a:effectLst/>
                <a:latin typeface="+mn-lt"/>
                <a:ea typeface="+mn-ea"/>
                <a:cs typeface="+mn-cs"/>
              </a:rPr>
              <a:t>P(D=T) =</a:t>
            </a:r>
          </a:p>
          <a:p>
            <a:pPr algn="l" rtl="0"/>
            <a:r>
              <a:rPr lang="en-US" sz="1200" kern="1200" dirty="0" smtClean="0">
                <a:solidFill>
                  <a:schemeClr val="tx1"/>
                </a:solidFill>
                <a:effectLst/>
                <a:latin typeface="+mn-lt"/>
                <a:ea typeface="+mn-ea"/>
                <a:cs typeface="+mn-cs"/>
              </a:rPr>
              <a:t>P(D=T,A=T,B=T) + P(D=T,A=T,B=F) + P(D=T,A=F,B=T) + P(D=T,A=F,B=F) =</a:t>
            </a:r>
          </a:p>
          <a:p>
            <a:pPr algn="l" rtl="0"/>
            <a:r>
              <a:rPr lang="en-US" sz="1200" kern="1200" dirty="0" smtClean="0">
                <a:solidFill>
                  <a:schemeClr val="tx1"/>
                </a:solidFill>
                <a:effectLst/>
                <a:latin typeface="+mn-lt"/>
                <a:ea typeface="+mn-ea"/>
                <a:cs typeface="+mn-cs"/>
              </a:rPr>
              <a:t>P(D=T|A=T,B=T) P(A=T,B=T) + 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P(A=F,B=T) + P(D=T|A=F,B=F)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 absolutely)</a:t>
            </a:r>
          </a:p>
          <a:p>
            <a:pPr algn="l" rtl="0"/>
            <a:r>
              <a:rPr lang="en-US" sz="1200" kern="1200" dirty="0" smtClean="0">
                <a:solidFill>
                  <a:schemeClr val="tx1"/>
                </a:solidFill>
                <a:effectLst/>
                <a:latin typeface="+mn-lt"/>
                <a:ea typeface="+mn-ea"/>
                <a:cs typeface="+mn-cs"/>
              </a:rPr>
              <a:t>P(D=T|A=T,B=T) P(A=T) P(B=T) + P(D=T|A=T,B=F) P(A=T) P(B=F)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 P(B=T) + P(D=T|A=F,B=F) P(A=F) P(B=F) =</a:t>
            </a:r>
          </a:p>
          <a:p>
            <a:pPr algn="l" rtl="0"/>
            <a:r>
              <a:rPr lang="en-US" sz="1200" kern="1200" dirty="0" smtClean="0">
                <a:solidFill>
                  <a:schemeClr val="tx1"/>
                </a:solidFill>
                <a:effectLst/>
                <a:latin typeface="+mn-lt"/>
                <a:ea typeface="+mn-ea"/>
                <a:cs typeface="+mn-cs"/>
              </a:rPr>
              <a:t>0.7*0.3*0.6 + 0.8*0.3*0.4 + 0.1*0.7*0.6 + 0.2*0.7*0.4 = 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(D=F,C=T)</a:t>
            </a:r>
          </a:p>
          <a:p>
            <a:pPr algn="l" rtl="0"/>
            <a:r>
              <a:rPr lang="en-US" sz="1200" kern="1200" dirty="0" smtClean="0">
                <a:solidFill>
                  <a:schemeClr val="tx1"/>
                </a:solidFill>
                <a:effectLst/>
                <a:latin typeface="+mn-lt"/>
                <a:ea typeface="+mn-ea"/>
                <a:cs typeface="+mn-cs"/>
              </a:rPr>
              <a:t>P(D=F,C=T) =</a:t>
            </a:r>
          </a:p>
          <a:p>
            <a:pPr algn="l" rtl="0"/>
            <a:r>
              <a:rPr lang="en-US" sz="1200" kern="1200" dirty="0" smtClean="0">
                <a:solidFill>
                  <a:schemeClr val="tx1"/>
                </a:solidFill>
                <a:effectLst/>
                <a:latin typeface="+mn-lt"/>
                <a:ea typeface="+mn-ea"/>
                <a:cs typeface="+mn-cs"/>
              </a:rPr>
              <a:t>P(D=F,C=T,A=T,B=T) + P(D=F,C=T,A=T,B=F)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 P(D=F,C=T,A=F,B=F) =</a:t>
            </a:r>
          </a:p>
          <a:p>
            <a:pPr algn="l" rtl="0"/>
            <a:r>
              <a:rPr lang="en-US" sz="1200" kern="1200" dirty="0" smtClean="0">
                <a:solidFill>
                  <a:schemeClr val="tx1"/>
                </a:solidFill>
                <a:effectLst/>
                <a:latin typeface="+mn-lt"/>
                <a:ea typeface="+mn-ea"/>
                <a:cs typeface="+mn-cs"/>
              </a:rPr>
              <a:t>P(D=F,C=T|A=T,B=T) P(A=T,B=T) + P(D=F,C=T|A=T,B=F)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P(A=F,B=T) + P(D=F,C=T|A=F,B=F)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and D are independent given A and B)</a:t>
            </a:r>
          </a:p>
          <a:p>
            <a:pPr algn="l" rtl="0"/>
            <a:r>
              <a:rPr lang="en-US" sz="1200" kern="1200" dirty="0" smtClean="0">
                <a:solidFill>
                  <a:schemeClr val="tx1"/>
                </a:solidFill>
                <a:effectLst/>
                <a:latin typeface="+mn-lt"/>
                <a:ea typeface="+mn-ea"/>
                <a:cs typeface="+mn-cs"/>
              </a:rPr>
              <a:t>P(D=F|A=T,B=T) P(C=T|A=T,B=T) P(A=T,B=T) + P(D=F|A=T,B=F) P(C=T|A=T,B=F)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P(D=F|A=F,B=T) P(C=T|A=F,B=T) P(A=F,B=T) + P(D=F|A=F,B=F) P(C=T|A=F,B=F)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is independent of B given A and A and B are independent absolutely)</a:t>
            </a:r>
          </a:p>
          <a:p>
            <a:pPr algn="l" rtl="0"/>
            <a:r>
              <a:rPr lang="en-US" sz="1200" kern="1200" dirty="0" smtClean="0">
                <a:solidFill>
                  <a:schemeClr val="tx1"/>
                </a:solidFill>
                <a:effectLst/>
                <a:latin typeface="+mn-lt"/>
                <a:ea typeface="+mn-ea"/>
                <a:cs typeface="+mn-cs"/>
              </a:rPr>
              <a:t>P(D=F|A=T,B=T) P(C=T|A=T) P(A=T) P(B=T) + P(D=F|A=T,B=F) P(C=T|A=T) P(A=T) P(B=F) + P(D=F|A=F,B=T) P(C=T|A=F) P(A=F) P(B=T) + P(D=F|A=F,B=F) P(C=T|A=F) P(A=F) P(B=F) =</a:t>
            </a:r>
          </a:p>
          <a:p>
            <a:pPr algn="l" rtl="0"/>
            <a:r>
              <a:rPr lang="en-US" sz="1200" kern="1200" dirty="0" smtClean="0">
                <a:solidFill>
                  <a:schemeClr val="tx1"/>
                </a:solidFill>
                <a:effectLst/>
                <a:latin typeface="+mn-lt"/>
                <a:ea typeface="+mn-ea"/>
                <a:cs typeface="+mn-cs"/>
              </a:rPr>
              <a:t>0.3*0.8*0.3*0.6 + 0.2*0.8*0.3*0.4 + 0.9*0.4*0.7*0.6 + 0.8*0.4*0.7*0.4 = 0.3032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(A=T|C=T)</a:t>
            </a:r>
          </a:p>
          <a:p>
            <a:pPr algn="l" rtl="0"/>
            <a:r>
              <a:rPr lang="en-US" sz="1200" kern="1200" dirty="0" smtClean="0">
                <a:solidFill>
                  <a:schemeClr val="tx1"/>
                </a:solidFill>
                <a:effectLst/>
                <a:latin typeface="+mn-lt"/>
                <a:ea typeface="+mn-ea"/>
                <a:cs typeface="+mn-cs"/>
              </a:rPr>
              <a:t>P(A=T|C=T) = P(C=T|A=T)P(A=T) / P(C=T). </a:t>
            </a:r>
          </a:p>
          <a:p>
            <a:pPr algn="l" rtl="0"/>
            <a:r>
              <a:rPr lang="en-US" sz="1200" kern="1200" dirty="0" smtClean="0">
                <a:solidFill>
                  <a:schemeClr val="tx1"/>
                </a:solidFill>
                <a:effectLst/>
                <a:latin typeface="+mn-lt"/>
                <a:ea typeface="+mn-ea"/>
                <a:cs typeface="+mn-cs"/>
              </a:rPr>
              <a:t>Now P(C=T) = P(C=T,A=T) + P(C=T,A=F)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P(C=T|A=T)P(A=T) + P(C=T|A=F)P(A=F)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0.8*0.3+ 0.4*0.7 = 0.52</a:t>
            </a:r>
          </a:p>
          <a:p>
            <a:pPr algn="l" rtl="0"/>
            <a:r>
              <a:rPr lang="en-US" sz="1200" kern="1200" dirty="0" smtClean="0">
                <a:solidFill>
                  <a:schemeClr val="tx1"/>
                </a:solidFill>
                <a:effectLst/>
                <a:latin typeface="+mn-lt"/>
                <a:ea typeface="+mn-ea"/>
                <a:cs typeface="+mn-cs"/>
              </a:rPr>
              <a:t>So P(C=T|A=T)P(A=T) / P(C=T) = 0.8*0.3/0.52= 0.46.</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(A=T|D=F)</a:t>
            </a:r>
          </a:p>
          <a:p>
            <a:pPr algn="l" rtl="0"/>
            <a:r>
              <a:rPr lang="en-US" sz="1200" kern="1200" dirty="0" smtClean="0">
                <a:solidFill>
                  <a:schemeClr val="tx1"/>
                </a:solidFill>
                <a:effectLst/>
                <a:latin typeface="+mn-lt"/>
                <a:ea typeface="+mn-ea"/>
                <a:cs typeface="+mn-cs"/>
              </a:rPr>
              <a:t>P(A=T|D=F) =</a:t>
            </a:r>
          </a:p>
          <a:p>
            <a:pPr algn="l" rtl="0"/>
            <a:r>
              <a:rPr lang="en-US" sz="1200" kern="1200" dirty="0" smtClean="0">
                <a:solidFill>
                  <a:schemeClr val="tx1"/>
                </a:solidFill>
                <a:effectLst/>
                <a:latin typeface="+mn-lt"/>
                <a:ea typeface="+mn-ea"/>
                <a:cs typeface="+mn-cs"/>
              </a:rPr>
              <a:t>P(D=F|A=T) P(A=T)/P(D=F).</a:t>
            </a:r>
          </a:p>
          <a:p>
            <a:pPr algn="l" rtl="0"/>
            <a:r>
              <a:rPr lang="en-US" sz="1200" kern="1200" dirty="0" smtClean="0">
                <a:solidFill>
                  <a:schemeClr val="tx1"/>
                </a:solidFill>
                <a:effectLst/>
                <a:latin typeface="+mn-lt"/>
                <a:ea typeface="+mn-ea"/>
                <a:cs typeface="+mn-cs"/>
              </a:rPr>
              <a:t>Now P(D=F) = 1-P(D=T) = 0.68 from the first question above. </a:t>
            </a:r>
          </a:p>
          <a:p>
            <a:pPr algn="l" rtl="0"/>
            <a:r>
              <a:rPr lang="en-US" sz="1200" kern="1200" dirty="0" smtClean="0">
                <a:solidFill>
                  <a:schemeClr val="tx1"/>
                </a:solidFill>
                <a:effectLst/>
                <a:latin typeface="+mn-lt"/>
                <a:ea typeface="+mn-ea"/>
                <a:cs typeface="+mn-cs"/>
              </a:rPr>
              <a:t>P(D=F|A=T) = P(D=T,B=T|A=T) + P(D=F,B=F|A=T) =</a:t>
            </a:r>
          </a:p>
          <a:p>
            <a:pPr algn="l" rtl="0"/>
            <a:r>
              <a:rPr lang="en-US" sz="1200" kern="1200" dirty="0" smtClean="0">
                <a:solidFill>
                  <a:schemeClr val="tx1"/>
                </a:solidFill>
                <a:effectLst/>
                <a:latin typeface="+mn-lt"/>
                <a:ea typeface="+mn-ea"/>
                <a:cs typeface="+mn-cs"/>
              </a:rPr>
              <a:t>P(D=F|B=T,A=T) P(B=T|A=T) + P(D=F|B=F,A=T) P(B=F|A=T)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B is independent of A)</a:t>
            </a:r>
          </a:p>
          <a:p>
            <a:pPr algn="l" rtl="0"/>
            <a:r>
              <a:rPr lang="en-US" sz="1200" kern="1200" dirty="0" smtClean="0">
                <a:solidFill>
                  <a:schemeClr val="tx1"/>
                </a:solidFill>
                <a:effectLst/>
                <a:latin typeface="+mn-lt"/>
                <a:ea typeface="+mn-ea"/>
                <a:cs typeface="+mn-cs"/>
              </a:rPr>
              <a:t>P(D=F|B=T,A=T) P(B=T) + P(D=F|B=F,A=T) P(B=F) = 0.3*0.6 + 0.2*0.4 = 0.26.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P(A=T|D=F) = P(D=F|A=T) P(A=T)/P(D=F) = 0.26 * 0.3 / 0.68 = 0.115</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(A=T,D=T|B=F).</a:t>
            </a:r>
          </a:p>
          <a:p>
            <a:pPr algn="l" rtl="0"/>
            <a:r>
              <a:rPr lang="en-US" sz="1200" kern="1200" dirty="0" smtClean="0">
                <a:solidFill>
                  <a:schemeClr val="tx1"/>
                </a:solidFill>
                <a:effectLst/>
                <a:latin typeface="+mn-lt"/>
                <a:ea typeface="+mn-ea"/>
                <a:cs typeface="+mn-cs"/>
              </a:rPr>
              <a:t>P(A=T,D=T|B=F) =</a:t>
            </a:r>
          </a:p>
          <a:p>
            <a:pPr algn="l" rtl="0"/>
            <a:r>
              <a:rPr lang="en-US" sz="1200" kern="1200" dirty="0" smtClean="0">
                <a:solidFill>
                  <a:schemeClr val="tx1"/>
                </a:solidFill>
                <a:effectLst/>
                <a:latin typeface="+mn-lt"/>
                <a:ea typeface="+mn-ea"/>
                <a:cs typeface="+mn-cs"/>
              </a:rPr>
              <a:t>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a:t>
            </a:r>
          </a:p>
          <a:p>
            <a:pPr algn="l" rtl="0"/>
            <a:r>
              <a:rPr lang="en-US" sz="1200" kern="1200" dirty="0" smtClean="0">
                <a:solidFill>
                  <a:schemeClr val="tx1"/>
                </a:solidFill>
                <a:effectLst/>
                <a:latin typeface="+mn-lt"/>
                <a:ea typeface="+mn-ea"/>
                <a:cs typeface="+mn-cs"/>
              </a:rPr>
              <a:t>P(D=T|A=T,B=F) P(A=T) = 0.8*0.3 = 0.24.</a:t>
            </a:r>
          </a:p>
          <a:p>
            <a:pPr algn="l" rtl="0"/>
            <a:r>
              <a:rPr lang="es-PA" sz="1200" b="1" kern="1200" dirty="0" err="1" smtClean="0">
                <a:solidFill>
                  <a:schemeClr val="tx1"/>
                </a:solidFill>
                <a:effectLst/>
                <a:latin typeface="+mn-lt"/>
                <a:ea typeface="+mn-ea"/>
                <a:cs typeface="+mn-cs"/>
              </a:rPr>
              <a:t>Prob</a:t>
            </a:r>
            <a:r>
              <a:rPr lang="es-PA" sz="1200" b="1" kern="1200" dirty="0" smtClean="0">
                <a:solidFill>
                  <a:schemeClr val="tx1"/>
                </a:solidFill>
                <a:effectLst/>
                <a:latin typeface="+mn-lt"/>
                <a:ea typeface="+mn-ea"/>
                <a:cs typeface="+mn-cs"/>
              </a:rPr>
              <a:t>(C=T | A=F, E=T)</a:t>
            </a:r>
            <a:endParaRPr lang="en-US" sz="1200" b="1"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(By Bayes' law)</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(E=T|A=F) = (since E is independent of A given C)</a:t>
            </a:r>
          </a:p>
          <a:p>
            <a:pPr algn="l" rtl="0"/>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a:t>
            </a:r>
            <a:endParaRPr lang="en-US" sz="1200" kern="1200" dirty="0" smtClean="0">
              <a:solidFill>
                <a:schemeClr val="tx1"/>
              </a:solidFill>
              <a:effectLst/>
              <a:latin typeface="+mn-lt"/>
              <a:ea typeface="+mn-ea"/>
              <a:cs typeface="+mn-cs"/>
            </a:endParaRPr>
          </a:p>
          <a:p>
            <a:pPr algn="l" rtl="0"/>
            <a:r>
              <a:rPr lang="es-PA" sz="1200" kern="1200" dirty="0" err="1" smtClean="0">
                <a:solidFill>
                  <a:schemeClr val="tx1"/>
                </a:solidFill>
                <a:effectLst/>
                <a:latin typeface="+mn-lt"/>
                <a:ea typeface="+mn-ea"/>
                <a:cs typeface="+mn-cs"/>
              </a:rPr>
              <a:t>Now</a:t>
            </a:r>
            <a:r>
              <a:rPr lang="es-PA" sz="1200" kern="1200" dirty="0" smtClean="0">
                <a:solidFill>
                  <a:schemeClr val="tx1"/>
                </a:solidFill>
                <a:effectLst/>
                <a:latin typeface="+mn-lt"/>
                <a:ea typeface="+mn-ea"/>
                <a:cs typeface="+mn-cs"/>
              </a:rPr>
              <a:t>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(E=T,C=F|A=F) =</a:t>
            </a:r>
            <a:endParaRPr lang="en-US" sz="1200"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 (since E is independent of A given C)</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a:t>
            </a:r>
          </a:p>
          <a:p>
            <a:pPr algn="l" rtl="0"/>
            <a:r>
              <a:rPr lang="en-US" sz="1200" kern="1200" dirty="0" smtClean="0">
                <a:solidFill>
                  <a:schemeClr val="tx1"/>
                </a:solidFill>
                <a:effectLst/>
                <a:latin typeface="+mn-lt"/>
                <a:ea typeface="+mn-ea"/>
                <a:cs typeface="+mn-cs"/>
              </a:rPr>
              <a:t>So we have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a:t>
            </a:r>
          </a:p>
          <a:p>
            <a:pPr algn="l" rtl="0"/>
            <a:r>
              <a:rPr lang="en-US" sz="1200" kern="1200" dirty="0" smtClean="0">
                <a:solidFill>
                  <a:schemeClr val="tx1"/>
                </a:solidFill>
                <a:effectLst/>
                <a:latin typeface="+mn-lt"/>
                <a:ea typeface="+mn-ea"/>
                <a:cs typeface="+mn-cs"/>
              </a:rPr>
              <a:t>0.7*0.4 / (0.7 * 0.4 + 0.2 * 0.6) = 0.7</a:t>
            </a:r>
          </a:p>
          <a:p>
            <a:pPr algn="l" rtl="0"/>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167</a:t>
            </a:fld>
            <a:endParaRPr lang="he-IL"/>
          </a:p>
        </p:txBody>
      </p:sp>
    </p:spTree>
    <p:extLst>
      <p:ext uri="{BB962C8B-B14F-4D97-AF65-F5344CB8AC3E}">
        <p14:creationId xmlns:p14="http://schemas.microsoft.com/office/powerpoint/2010/main" val="3537361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Some sample computations:</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(D=T)</a:t>
            </a:r>
          </a:p>
          <a:p>
            <a:pPr algn="l" rtl="0"/>
            <a:r>
              <a:rPr lang="en-US" sz="1200" kern="1200" dirty="0" smtClean="0">
                <a:solidFill>
                  <a:schemeClr val="tx1"/>
                </a:solidFill>
                <a:effectLst/>
                <a:latin typeface="+mn-lt"/>
                <a:ea typeface="+mn-ea"/>
                <a:cs typeface="+mn-cs"/>
              </a:rPr>
              <a:t>P(D=T) =</a:t>
            </a:r>
          </a:p>
          <a:p>
            <a:pPr algn="l" rtl="0"/>
            <a:r>
              <a:rPr lang="en-US" sz="1200" kern="1200" dirty="0" smtClean="0">
                <a:solidFill>
                  <a:schemeClr val="tx1"/>
                </a:solidFill>
                <a:effectLst/>
                <a:latin typeface="+mn-lt"/>
                <a:ea typeface="+mn-ea"/>
                <a:cs typeface="+mn-cs"/>
              </a:rPr>
              <a:t>P(D=T,A=T,B=T) + P(D=T,A=T,B=F) + P(D=T,A=F,B=T) + P(D=T,A=F,B=F) =</a:t>
            </a:r>
          </a:p>
          <a:p>
            <a:pPr algn="l" rtl="0"/>
            <a:r>
              <a:rPr lang="en-US" sz="1200" kern="1200" dirty="0" smtClean="0">
                <a:solidFill>
                  <a:schemeClr val="tx1"/>
                </a:solidFill>
                <a:effectLst/>
                <a:latin typeface="+mn-lt"/>
                <a:ea typeface="+mn-ea"/>
                <a:cs typeface="+mn-cs"/>
              </a:rPr>
              <a:t>P(D=T|A=T,B=T) P(A=T,B=T) + 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P(A=F,B=T) + P(D=T|A=F,B=F)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 absolutely)</a:t>
            </a:r>
          </a:p>
          <a:p>
            <a:pPr algn="l" rtl="0"/>
            <a:r>
              <a:rPr lang="en-US" sz="1200" kern="1200" dirty="0" smtClean="0">
                <a:solidFill>
                  <a:schemeClr val="tx1"/>
                </a:solidFill>
                <a:effectLst/>
                <a:latin typeface="+mn-lt"/>
                <a:ea typeface="+mn-ea"/>
                <a:cs typeface="+mn-cs"/>
              </a:rPr>
              <a:t>P(D=T|A=T,B=T) P(A=T) P(B=T) + P(D=T|A=T,B=F) P(A=T) P(B=F)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 P(B=T) + P(D=T|A=F,B=F) P(A=F) P(B=F) =</a:t>
            </a:r>
          </a:p>
          <a:p>
            <a:pPr algn="l" rtl="0"/>
            <a:r>
              <a:rPr lang="en-US" sz="1200" kern="1200" dirty="0" smtClean="0">
                <a:solidFill>
                  <a:schemeClr val="tx1"/>
                </a:solidFill>
                <a:effectLst/>
                <a:latin typeface="+mn-lt"/>
                <a:ea typeface="+mn-ea"/>
                <a:cs typeface="+mn-cs"/>
              </a:rPr>
              <a:t>0.7*0.3*0.6 + 0.8*0.3*0.4 + 0.1*0.7*0.6 + 0.2*0.7*0.4 = 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(D=F,C=T)</a:t>
            </a:r>
          </a:p>
          <a:p>
            <a:pPr algn="l" rtl="0"/>
            <a:r>
              <a:rPr lang="en-US" sz="1200" kern="1200" dirty="0" smtClean="0">
                <a:solidFill>
                  <a:schemeClr val="tx1"/>
                </a:solidFill>
                <a:effectLst/>
                <a:latin typeface="+mn-lt"/>
                <a:ea typeface="+mn-ea"/>
                <a:cs typeface="+mn-cs"/>
              </a:rPr>
              <a:t>P(D=F,C=T) =</a:t>
            </a:r>
          </a:p>
          <a:p>
            <a:pPr algn="l" rtl="0"/>
            <a:r>
              <a:rPr lang="en-US" sz="1200" kern="1200" dirty="0" smtClean="0">
                <a:solidFill>
                  <a:schemeClr val="tx1"/>
                </a:solidFill>
                <a:effectLst/>
                <a:latin typeface="+mn-lt"/>
                <a:ea typeface="+mn-ea"/>
                <a:cs typeface="+mn-cs"/>
              </a:rPr>
              <a:t>P(D=F,C=T,A=T,B=T) + P(D=F,C=T,A=T,B=F)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 P(D=F,C=T,A=F,B=F) =</a:t>
            </a:r>
          </a:p>
          <a:p>
            <a:pPr algn="l" rtl="0"/>
            <a:r>
              <a:rPr lang="en-US" sz="1200" kern="1200" dirty="0" smtClean="0">
                <a:solidFill>
                  <a:schemeClr val="tx1"/>
                </a:solidFill>
                <a:effectLst/>
                <a:latin typeface="+mn-lt"/>
                <a:ea typeface="+mn-ea"/>
                <a:cs typeface="+mn-cs"/>
              </a:rPr>
              <a:t>P(D=F,C=T|A=T,B=T) P(A=T,B=T) + P(D=F,C=T|A=T,B=F)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P(A=F,B=T) + P(D=F,C=T|A=F,B=F)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and D are independent given A and B)</a:t>
            </a:r>
          </a:p>
          <a:p>
            <a:pPr algn="l" rtl="0"/>
            <a:r>
              <a:rPr lang="en-US" sz="1200" kern="1200" dirty="0" smtClean="0">
                <a:solidFill>
                  <a:schemeClr val="tx1"/>
                </a:solidFill>
                <a:effectLst/>
                <a:latin typeface="+mn-lt"/>
                <a:ea typeface="+mn-ea"/>
                <a:cs typeface="+mn-cs"/>
              </a:rPr>
              <a:t>P(D=F|A=T,B=T) P(C=T|A=T,B=T) P(A=T,B=T) + P(D=F|A=T,B=F) P(C=T|A=T,B=F)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P(D=F|A=F,B=T) P(C=T|A=F,B=T) P(A=F,B=T) + P(D=F|A=F,B=F) P(C=T|A=F,B=F)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is independent of B given A and A and B are independent absolutely)</a:t>
            </a:r>
          </a:p>
          <a:p>
            <a:pPr algn="l" rtl="0"/>
            <a:r>
              <a:rPr lang="en-US" sz="1200" kern="1200" dirty="0" smtClean="0">
                <a:solidFill>
                  <a:schemeClr val="tx1"/>
                </a:solidFill>
                <a:effectLst/>
                <a:latin typeface="+mn-lt"/>
                <a:ea typeface="+mn-ea"/>
                <a:cs typeface="+mn-cs"/>
              </a:rPr>
              <a:t>P(D=F|A=T,B=T) P(C=T|A=T) P(A=T) P(B=T) + P(D=F|A=T,B=F) P(C=T|A=T) P(A=T) P(B=F) + P(D=F|A=F,B=T) P(C=T|A=F) P(A=F) P(B=T) + P(D=F|A=F,B=F) P(C=T|A=F) P(A=F) P(B=F) =</a:t>
            </a:r>
          </a:p>
          <a:p>
            <a:pPr algn="l" rtl="0"/>
            <a:r>
              <a:rPr lang="en-US" sz="1200" kern="1200" dirty="0" smtClean="0">
                <a:solidFill>
                  <a:schemeClr val="tx1"/>
                </a:solidFill>
                <a:effectLst/>
                <a:latin typeface="+mn-lt"/>
                <a:ea typeface="+mn-ea"/>
                <a:cs typeface="+mn-cs"/>
              </a:rPr>
              <a:t>0.3*0.8*0.3*0.6 + 0.2*0.8*0.3*0.4 + 0.9*0.4*0.7*0.6 + 0.8*0.4*0.7*0.4 = 0.3032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(A=T|C=T)</a:t>
            </a:r>
          </a:p>
          <a:p>
            <a:pPr algn="l" rtl="0"/>
            <a:r>
              <a:rPr lang="en-US" sz="1200" kern="1200" dirty="0" smtClean="0">
                <a:solidFill>
                  <a:schemeClr val="tx1"/>
                </a:solidFill>
                <a:effectLst/>
                <a:latin typeface="+mn-lt"/>
                <a:ea typeface="+mn-ea"/>
                <a:cs typeface="+mn-cs"/>
              </a:rPr>
              <a:t>P(A=T|C=T) = P(C=T|A=T)P(A=T) / P(C=T). </a:t>
            </a:r>
          </a:p>
          <a:p>
            <a:pPr algn="l" rtl="0"/>
            <a:r>
              <a:rPr lang="en-US" sz="1200" kern="1200" dirty="0" smtClean="0">
                <a:solidFill>
                  <a:schemeClr val="tx1"/>
                </a:solidFill>
                <a:effectLst/>
                <a:latin typeface="+mn-lt"/>
                <a:ea typeface="+mn-ea"/>
                <a:cs typeface="+mn-cs"/>
              </a:rPr>
              <a:t>Now P(C=T) = P(C=T,A=T) + P(C=T,A=F)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P(C=T|A=T)P(A=T) + P(C=T|A=F)P(A=F)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0.8*0.3+ 0.4*0.7 = 0.52</a:t>
            </a:r>
          </a:p>
          <a:p>
            <a:pPr algn="l" rtl="0"/>
            <a:r>
              <a:rPr lang="en-US" sz="1200" kern="1200" dirty="0" smtClean="0">
                <a:solidFill>
                  <a:schemeClr val="tx1"/>
                </a:solidFill>
                <a:effectLst/>
                <a:latin typeface="+mn-lt"/>
                <a:ea typeface="+mn-ea"/>
                <a:cs typeface="+mn-cs"/>
              </a:rPr>
              <a:t>So P(C=T|A=T)P(A=T) / P(C=T) = 0.8*0.3/0.52= 0.46.</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(A=T|D=F)</a:t>
            </a:r>
          </a:p>
          <a:p>
            <a:pPr algn="l" rtl="0"/>
            <a:r>
              <a:rPr lang="en-US" sz="1200" kern="1200" dirty="0" smtClean="0">
                <a:solidFill>
                  <a:schemeClr val="tx1"/>
                </a:solidFill>
                <a:effectLst/>
                <a:latin typeface="+mn-lt"/>
                <a:ea typeface="+mn-ea"/>
                <a:cs typeface="+mn-cs"/>
              </a:rPr>
              <a:t>P(A=T|D=F) =</a:t>
            </a:r>
          </a:p>
          <a:p>
            <a:pPr algn="l" rtl="0"/>
            <a:r>
              <a:rPr lang="en-US" sz="1200" kern="1200" dirty="0" smtClean="0">
                <a:solidFill>
                  <a:schemeClr val="tx1"/>
                </a:solidFill>
                <a:effectLst/>
                <a:latin typeface="+mn-lt"/>
                <a:ea typeface="+mn-ea"/>
                <a:cs typeface="+mn-cs"/>
              </a:rPr>
              <a:t>P(D=F|A=T) P(A=T)/P(D=F).</a:t>
            </a:r>
          </a:p>
          <a:p>
            <a:pPr algn="l" rtl="0"/>
            <a:r>
              <a:rPr lang="en-US" sz="1200" kern="1200" dirty="0" smtClean="0">
                <a:solidFill>
                  <a:schemeClr val="tx1"/>
                </a:solidFill>
                <a:effectLst/>
                <a:latin typeface="+mn-lt"/>
                <a:ea typeface="+mn-ea"/>
                <a:cs typeface="+mn-cs"/>
              </a:rPr>
              <a:t>Now P(D=F) = 1-P(D=T) = 0.68 from the first question above. </a:t>
            </a:r>
          </a:p>
          <a:p>
            <a:pPr algn="l" rtl="0"/>
            <a:r>
              <a:rPr lang="en-US" sz="1200" kern="1200" dirty="0" smtClean="0">
                <a:solidFill>
                  <a:schemeClr val="tx1"/>
                </a:solidFill>
                <a:effectLst/>
                <a:latin typeface="+mn-lt"/>
                <a:ea typeface="+mn-ea"/>
                <a:cs typeface="+mn-cs"/>
              </a:rPr>
              <a:t>P(D=F|A=T) = P(D=T,B=T|A=T) + P(D=F,B=F|A=T) =</a:t>
            </a:r>
          </a:p>
          <a:p>
            <a:pPr algn="l" rtl="0"/>
            <a:r>
              <a:rPr lang="en-US" sz="1200" kern="1200" dirty="0" smtClean="0">
                <a:solidFill>
                  <a:schemeClr val="tx1"/>
                </a:solidFill>
                <a:effectLst/>
                <a:latin typeface="+mn-lt"/>
                <a:ea typeface="+mn-ea"/>
                <a:cs typeface="+mn-cs"/>
              </a:rPr>
              <a:t>P(D=F|B=T,A=T) P(B=T|A=T) + P(D=F|B=F,A=T) P(B=F|A=T)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B is independent of A)</a:t>
            </a:r>
          </a:p>
          <a:p>
            <a:pPr algn="l" rtl="0"/>
            <a:r>
              <a:rPr lang="en-US" sz="1200" kern="1200" dirty="0" smtClean="0">
                <a:solidFill>
                  <a:schemeClr val="tx1"/>
                </a:solidFill>
                <a:effectLst/>
                <a:latin typeface="+mn-lt"/>
                <a:ea typeface="+mn-ea"/>
                <a:cs typeface="+mn-cs"/>
              </a:rPr>
              <a:t>P(D=F|B=T,A=T) P(B=T) + P(D=F|B=F,A=T) P(B=F) = 0.3*0.6 + 0.2*0.4 = 0.26.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P(A=T|D=F) = P(D=F|A=T) P(A=T)/P(D=F) = 0.26 * 0.3 / 0.68 = 0.115</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(A=T,D=T|B=F).</a:t>
            </a:r>
          </a:p>
          <a:p>
            <a:pPr algn="l" rtl="0"/>
            <a:r>
              <a:rPr lang="en-US" sz="1200" kern="1200" dirty="0" smtClean="0">
                <a:solidFill>
                  <a:schemeClr val="tx1"/>
                </a:solidFill>
                <a:effectLst/>
                <a:latin typeface="+mn-lt"/>
                <a:ea typeface="+mn-ea"/>
                <a:cs typeface="+mn-cs"/>
              </a:rPr>
              <a:t>P(A=T,D=T|B=F) =</a:t>
            </a:r>
          </a:p>
          <a:p>
            <a:pPr algn="l" rtl="0"/>
            <a:r>
              <a:rPr lang="en-US" sz="1200" kern="1200" dirty="0" smtClean="0">
                <a:solidFill>
                  <a:schemeClr val="tx1"/>
                </a:solidFill>
                <a:effectLst/>
                <a:latin typeface="+mn-lt"/>
                <a:ea typeface="+mn-ea"/>
                <a:cs typeface="+mn-cs"/>
              </a:rPr>
              <a:t>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a:t>
            </a:r>
          </a:p>
          <a:p>
            <a:pPr algn="l" rtl="0"/>
            <a:r>
              <a:rPr lang="en-US" sz="1200" kern="1200" dirty="0" smtClean="0">
                <a:solidFill>
                  <a:schemeClr val="tx1"/>
                </a:solidFill>
                <a:effectLst/>
                <a:latin typeface="+mn-lt"/>
                <a:ea typeface="+mn-ea"/>
                <a:cs typeface="+mn-cs"/>
              </a:rPr>
              <a:t>P(D=T|A=T,B=F) P(A=T) = 0.8*0.3 = 0.24.</a:t>
            </a:r>
          </a:p>
          <a:p>
            <a:pPr algn="l" rtl="0"/>
            <a:r>
              <a:rPr lang="es-PA" sz="1200" b="1" kern="1200" dirty="0" err="1" smtClean="0">
                <a:solidFill>
                  <a:schemeClr val="tx1"/>
                </a:solidFill>
                <a:effectLst/>
                <a:latin typeface="+mn-lt"/>
                <a:ea typeface="+mn-ea"/>
                <a:cs typeface="+mn-cs"/>
              </a:rPr>
              <a:t>Prob</a:t>
            </a:r>
            <a:r>
              <a:rPr lang="es-PA" sz="1200" b="1" kern="1200" dirty="0" smtClean="0">
                <a:solidFill>
                  <a:schemeClr val="tx1"/>
                </a:solidFill>
                <a:effectLst/>
                <a:latin typeface="+mn-lt"/>
                <a:ea typeface="+mn-ea"/>
                <a:cs typeface="+mn-cs"/>
              </a:rPr>
              <a:t>(C=T | A=F, E=T)</a:t>
            </a:r>
            <a:endParaRPr lang="en-US" sz="1200" b="1"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(By Bayes' law)</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(E=T|A=F) = (since E is independent of A given C)</a:t>
            </a:r>
          </a:p>
          <a:p>
            <a:pPr algn="l" rtl="0"/>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a:t>
            </a:r>
            <a:endParaRPr lang="en-US" sz="1200" kern="1200" dirty="0" smtClean="0">
              <a:solidFill>
                <a:schemeClr val="tx1"/>
              </a:solidFill>
              <a:effectLst/>
              <a:latin typeface="+mn-lt"/>
              <a:ea typeface="+mn-ea"/>
              <a:cs typeface="+mn-cs"/>
            </a:endParaRPr>
          </a:p>
          <a:p>
            <a:pPr algn="l" rtl="0"/>
            <a:r>
              <a:rPr lang="es-PA" sz="1200" kern="1200" dirty="0" err="1" smtClean="0">
                <a:solidFill>
                  <a:schemeClr val="tx1"/>
                </a:solidFill>
                <a:effectLst/>
                <a:latin typeface="+mn-lt"/>
                <a:ea typeface="+mn-ea"/>
                <a:cs typeface="+mn-cs"/>
              </a:rPr>
              <a:t>Now</a:t>
            </a:r>
            <a:r>
              <a:rPr lang="es-PA" sz="1200" kern="1200" dirty="0" smtClean="0">
                <a:solidFill>
                  <a:schemeClr val="tx1"/>
                </a:solidFill>
                <a:effectLst/>
                <a:latin typeface="+mn-lt"/>
                <a:ea typeface="+mn-ea"/>
                <a:cs typeface="+mn-cs"/>
              </a:rPr>
              <a:t>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(E=T,C=F|A=F) =</a:t>
            </a:r>
            <a:endParaRPr lang="en-US" sz="1200"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 (since E is independent of A given C)</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a:t>
            </a:r>
          </a:p>
          <a:p>
            <a:pPr algn="l" rtl="0"/>
            <a:r>
              <a:rPr lang="en-US" sz="1200" kern="1200" dirty="0" smtClean="0">
                <a:solidFill>
                  <a:schemeClr val="tx1"/>
                </a:solidFill>
                <a:effectLst/>
                <a:latin typeface="+mn-lt"/>
                <a:ea typeface="+mn-ea"/>
                <a:cs typeface="+mn-cs"/>
              </a:rPr>
              <a:t>So we have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a:t>
            </a:r>
          </a:p>
          <a:p>
            <a:pPr algn="l" rtl="0"/>
            <a:r>
              <a:rPr lang="en-US" sz="1200" kern="1200" dirty="0" smtClean="0">
                <a:solidFill>
                  <a:schemeClr val="tx1"/>
                </a:solidFill>
                <a:effectLst/>
                <a:latin typeface="+mn-lt"/>
                <a:ea typeface="+mn-ea"/>
                <a:cs typeface="+mn-cs"/>
              </a:rPr>
              <a:t>0.7*0.4 / (0.7 * 0.4 + 0.2 * 0.6) = 0.7</a:t>
            </a:r>
          </a:p>
          <a:p>
            <a:pPr algn="l" rtl="0"/>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168</a:t>
            </a:fld>
            <a:endParaRPr lang="he-IL"/>
          </a:p>
        </p:txBody>
      </p:sp>
    </p:spTree>
    <p:extLst>
      <p:ext uri="{BB962C8B-B14F-4D97-AF65-F5344CB8AC3E}">
        <p14:creationId xmlns:p14="http://schemas.microsoft.com/office/powerpoint/2010/main" val="1868758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Some sample computations:</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(D=T)</a:t>
            </a:r>
          </a:p>
          <a:p>
            <a:pPr algn="l" rtl="0"/>
            <a:r>
              <a:rPr lang="en-US" sz="1200" kern="1200" dirty="0" smtClean="0">
                <a:solidFill>
                  <a:schemeClr val="tx1"/>
                </a:solidFill>
                <a:effectLst/>
                <a:latin typeface="+mn-lt"/>
                <a:ea typeface="+mn-ea"/>
                <a:cs typeface="+mn-cs"/>
              </a:rPr>
              <a:t>P(D=T) =</a:t>
            </a:r>
          </a:p>
          <a:p>
            <a:pPr algn="l" rtl="0"/>
            <a:r>
              <a:rPr lang="en-US" sz="1200" kern="1200" dirty="0" smtClean="0">
                <a:solidFill>
                  <a:schemeClr val="tx1"/>
                </a:solidFill>
                <a:effectLst/>
                <a:latin typeface="+mn-lt"/>
                <a:ea typeface="+mn-ea"/>
                <a:cs typeface="+mn-cs"/>
              </a:rPr>
              <a:t>P(D=T,A=T,B=T) + P(D=T,A=T,B=F) + P(D=T,A=F,B=T) + P(D=T,A=F,B=F) =</a:t>
            </a:r>
          </a:p>
          <a:p>
            <a:pPr algn="l" rtl="0"/>
            <a:r>
              <a:rPr lang="en-US" sz="1200" kern="1200" dirty="0" smtClean="0">
                <a:solidFill>
                  <a:schemeClr val="tx1"/>
                </a:solidFill>
                <a:effectLst/>
                <a:latin typeface="+mn-lt"/>
                <a:ea typeface="+mn-ea"/>
                <a:cs typeface="+mn-cs"/>
              </a:rPr>
              <a:t>P(D=T|A=T,B=T) P(A=T,B=T) + 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P(A=F,B=T) + P(D=T|A=F,B=F)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 absolutely)</a:t>
            </a:r>
          </a:p>
          <a:p>
            <a:pPr algn="l" rtl="0"/>
            <a:r>
              <a:rPr lang="en-US" sz="1200" kern="1200" dirty="0" smtClean="0">
                <a:solidFill>
                  <a:schemeClr val="tx1"/>
                </a:solidFill>
                <a:effectLst/>
                <a:latin typeface="+mn-lt"/>
                <a:ea typeface="+mn-ea"/>
                <a:cs typeface="+mn-cs"/>
              </a:rPr>
              <a:t>P(D=T|A=T,B=T) P(A=T) P(B=T) + P(D=T|A=T,B=F) P(A=T) P(B=F)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 P(B=T) + P(D=T|A=F,B=F) P(A=F) P(B=F) =</a:t>
            </a:r>
          </a:p>
          <a:p>
            <a:pPr algn="l" rtl="0"/>
            <a:r>
              <a:rPr lang="en-US" sz="1200" kern="1200" dirty="0" smtClean="0">
                <a:solidFill>
                  <a:schemeClr val="tx1"/>
                </a:solidFill>
                <a:effectLst/>
                <a:latin typeface="+mn-lt"/>
                <a:ea typeface="+mn-ea"/>
                <a:cs typeface="+mn-cs"/>
              </a:rPr>
              <a:t>0.7*0.3*0.6 + 0.8*0.3*0.4 + 0.1*0.7*0.6 + 0.2*0.7*0.4 = 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(D=F,C=T)</a:t>
            </a:r>
          </a:p>
          <a:p>
            <a:pPr algn="l" rtl="0"/>
            <a:r>
              <a:rPr lang="en-US" sz="1200" kern="1200" dirty="0" smtClean="0">
                <a:solidFill>
                  <a:schemeClr val="tx1"/>
                </a:solidFill>
                <a:effectLst/>
                <a:latin typeface="+mn-lt"/>
                <a:ea typeface="+mn-ea"/>
                <a:cs typeface="+mn-cs"/>
              </a:rPr>
              <a:t>P(D=F,C=T) =</a:t>
            </a:r>
          </a:p>
          <a:p>
            <a:pPr algn="l" rtl="0"/>
            <a:r>
              <a:rPr lang="en-US" sz="1200" kern="1200" dirty="0" smtClean="0">
                <a:solidFill>
                  <a:schemeClr val="tx1"/>
                </a:solidFill>
                <a:effectLst/>
                <a:latin typeface="+mn-lt"/>
                <a:ea typeface="+mn-ea"/>
                <a:cs typeface="+mn-cs"/>
              </a:rPr>
              <a:t>P(D=F,C=T,A=T,B=T) + P(D=F,C=T,A=T,B=F)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 P(D=F,C=T,A=F,B=F) =</a:t>
            </a:r>
          </a:p>
          <a:p>
            <a:pPr algn="l" rtl="0"/>
            <a:r>
              <a:rPr lang="en-US" sz="1200" kern="1200" dirty="0" smtClean="0">
                <a:solidFill>
                  <a:schemeClr val="tx1"/>
                </a:solidFill>
                <a:effectLst/>
                <a:latin typeface="+mn-lt"/>
                <a:ea typeface="+mn-ea"/>
                <a:cs typeface="+mn-cs"/>
              </a:rPr>
              <a:t>P(D=F,C=T|A=T,B=T) P(A=T,B=T) + P(D=F,C=T|A=T,B=F)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P(A=F,B=T) + P(D=F,C=T|A=F,B=F)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and D are independent given A and B)</a:t>
            </a:r>
          </a:p>
          <a:p>
            <a:pPr algn="l" rtl="0"/>
            <a:r>
              <a:rPr lang="en-US" sz="1200" kern="1200" dirty="0" smtClean="0">
                <a:solidFill>
                  <a:schemeClr val="tx1"/>
                </a:solidFill>
                <a:effectLst/>
                <a:latin typeface="+mn-lt"/>
                <a:ea typeface="+mn-ea"/>
                <a:cs typeface="+mn-cs"/>
              </a:rPr>
              <a:t>P(D=F|A=T,B=T) P(C=T|A=T,B=T) P(A=T,B=T) + P(D=F|A=T,B=F) P(C=T|A=T,B=F)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P(D=F|A=F,B=T) P(C=T|A=F,B=T) P(A=F,B=T) + P(D=F|A=F,B=F) P(C=T|A=F,B=F)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is independent of B given A and A and B are independent absolutely)</a:t>
            </a:r>
          </a:p>
          <a:p>
            <a:pPr algn="l" rtl="0"/>
            <a:r>
              <a:rPr lang="en-US" sz="1200" kern="1200" dirty="0" smtClean="0">
                <a:solidFill>
                  <a:schemeClr val="tx1"/>
                </a:solidFill>
                <a:effectLst/>
                <a:latin typeface="+mn-lt"/>
                <a:ea typeface="+mn-ea"/>
                <a:cs typeface="+mn-cs"/>
              </a:rPr>
              <a:t>P(D=F|A=T,B=T) P(C=T|A=T) P(A=T) P(B=T) + P(D=F|A=T,B=F) P(C=T|A=T) P(A=T) P(B=F) + P(D=F|A=F,B=T) P(C=T|A=F) P(A=F) P(B=T) + P(D=F|A=F,B=F) P(C=T|A=F) P(A=F) P(B=F) =</a:t>
            </a:r>
          </a:p>
          <a:p>
            <a:pPr algn="l" rtl="0"/>
            <a:r>
              <a:rPr lang="en-US" sz="1200" kern="1200" dirty="0" smtClean="0">
                <a:solidFill>
                  <a:schemeClr val="tx1"/>
                </a:solidFill>
                <a:effectLst/>
                <a:latin typeface="+mn-lt"/>
                <a:ea typeface="+mn-ea"/>
                <a:cs typeface="+mn-cs"/>
              </a:rPr>
              <a:t>0.3*0.8*0.3*0.6 + 0.2*0.8*0.3*0.4 + 0.9*0.4*0.7*0.6 + 0.8*0.4*0.7*0.4 = 0.3032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(A=T|C=T)</a:t>
            </a:r>
          </a:p>
          <a:p>
            <a:pPr algn="l" rtl="0"/>
            <a:r>
              <a:rPr lang="en-US" sz="1200" kern="1200" dirty="0" smtClean="0">
                <a:solidFill>
                  <a:schemeClr val="tx1"/>
                </a:solidFill>
                <a:effectLst/>
                <a:latin typeface="+mn-lt"/>
                <a:ea typeface="+mn-ea"/>
                <a:cs typeface="+mn-cs"/>
              </a:rPr>
              <a:t>P(A=T|C=T) = P(C=T|A=T)P(A=T) / P(C=T). </a:t>
            </a:r>
          </a:p>
          <a:p>
            <a:pPr algn="l" rtl="0"/>
            <a:r>
              <a:rPr lang="en-US" sz="1200" kern="1200" dirty="0" smtClean="0">
                <a:solidFill>
                  <a:schemeClr val="tx1"/>
                </a:solidFill>
                <a:effectLst/>
                <a:latin typeface="+mn-lt"/>
                <a:ea typeface="+mn-ea"/>
                <a:cs typeface="+mn-cs"/>
              </a:rPr>
              <a:t>Now P(C=T) = P(C=T,A=T) + P(C=T,A=F)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P(C=T|A=T)P(A=T) + P(C=T|A=F)P(A=F)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0.8*0.3+ 0.4*0.7 = 0.52</a:t>
            </a:r>
          </a:p>
          <a:p>
            <a:pPr algn="l" rtl="0"/>
            <a:r>
              <a:rPr lang="en-US" sz="1200" kern="1200" dirty="0" smtClean="0">
                <a:solidFill>
                  <a:schemeClr val="tx1"/>
                </a:solidFill>
                <a:effectLst/>
                <a:latin typeface="+mn-lt"/>
                <a:ea typeface="+mn-ea"/>
                <a:cs typeface="+mn-cs"/>
              </a:rPr>
              <a:t>So P(C=T|A=T)P(A=T) / P(C=T) = 0.8*0.3/0.52= 0.46.</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(A=T|D=F)</a:t>
            </a:r>
          </a:p>
          <a:p>
            <a:pPr algn="l" rtl="0"/>
            <a:r>
              <a:rPr lang="en-US" sz="1200" kern="1200" dirty="0" smtClean="0">
                <a:solidFill>
                  <a:schemeClr val="tx1"/>
                </a:solidFill>
                <a:effectLst/>
                <a:latin typeface="+mn-lt"/>
                <a:ea typeface="+mn-ea"/>
                <a:cs typeface="+mn-cs"/>
              </a:rPr>
              <a:t>P(A=T|D=F) =</a:t>
            </a:r>
          </a:p>
          <a:p>
            <a:pPr algn="l" rtl="0"/>
            <a:r>
              <a:rPr lang="en-US" sz="1200" kern="1200" dirty="0" smtClean="0">
                <a:solidFill>
                  <a:schemeClr val="tx1"/>
                </a:solidFill>
                <a:effectLst/>
                <a:latin typeface="+mn-lt"/>
                <a:ea typeface="+mn-ea"/>
                <a:cs typeface="+mn-cs"/>
              </a:rPr>
              <a:t>P(D=F|A=T) P(A=T)/P(D=F).</a:t>
            </a:r>
          </a:p>
          <a:p>
            <a:pPr algn="l" rtl="0"/>
            <a:r>
              <a:rPr lang="en-US" sz="1200" kern="1200" dirty="0" smtClean="0">
                <a:solidFill>
                  <a:schemeClr val="tx1"/>
                </a:solidFill>
                <a:effectLst/>
                <a:latin typeface="+mn-lt"/>
                <a:ea typeface="+mn-ea"/>
                <a:cs typeface="+mn-cs"/>
              </a:rPr>
              <a:t>Now P(D=F) = 1-P(D=T) = 0.68 from the first question above. </a:t>
            </a:r>
          </a:p>
          <a:p>
            <a:pPr algn="l" rtl="0"/>
            <a:r>
              <a:rPr lang="en-US" sz="1200" kern="1200" dirty="0" smtClean="0">
                <a:solidFill>
                  <a:schemeClr val="tx1"/>
                </a:solidFill>
                <a:effectLst/>
                <a:latin typeface="+mn-lt"/>
                <a:ea typeface="+mn-ea"/>
                <a:cs typeface="+mn-cs"/>
              </a:rPr>
              <a:t>P(D=F|A=T) = P(D=T,B=T|A=T) + P(D=F,B=F|A=T) =</a:t>
            </a:r>
          </a:p>
          <a:p>
            <a:pPr algn="l" rtl="0"/>
            <a:r>
              <a:rPr lang="en-US" sz="1200" kern="1200" dirty="0" smtClean="0">
                <a:solidFill>
                  <a:schemeClr val="tx1"/>
                </a:solidFill>
                <a:effectLst/>
                <a:latin typeface="+mn-lt"/>
                <a:ea typeface="+mn-ea"/>
                <a:cs typeface="+mn-cs"/>
              </a:rPr>
              <a:t>P(D=F|B=T,A=T) P(B=T|A=T) + P(D=F|B=F,A=T) P(B=F|A=T)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B is independent of A)</a:t>
            </a:r>
          </a:p>
          <a:p>
            <a:pPr algn="l" rtl="0"/>
            <a:r>
              <a:rPr lang="en-US" sz="1200" kern="1200" dirty="0" smtClean="0">
                <a:solidFill>
                  <a:schemeClr val="tx1"/>
                </a:solidFill>
                <a:effectLst/>
                <a:latin typeface="+mn-lt"/>
                <a:ea typeface="+mn-ea"/>
                <a:cs typeface="+mn-cs"/>
              </a:rPr>
              <a:t>P(D=F|B=T,A=T) P(B=T) + P(D=F|B=F,A=T) P(B=F) = 0.3*0.6 + 0.2*0.4 = 0.26.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P(A=T|D=F) = P(D=F|A=T) P(A=T)/P(D=F) = 0.26 * 0.3 / 0.68 = 0.115</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(A=T,D=T|B=F).</a:t>
            </a:r>
          </a:p>
          <a:p>
            <a:pPr algn="l" rtl="0"/>
            <a:r>
              <a:rPr lang="en-US" sz="1200" kern="1200" dirty="0" smtClean="0">
                <a:solidFill>
                  <a:schemeClr val="tx1"/>
                </a:solidFill>
                <a:effectLst/>
                <a:latin typeface="+mn-lt"/>
                <a:ea typeface="+mn-ea"/>
                <a:cs typeface="+mn-cs"/>
              </a:rPr>
              <a:t>P(A=T,D=T|B=F) =</a:t>
            </a:r>
          </a:p>
          <a:p>
            <a:pPr algn="l" rtl="0"/>
            <a:r>
              <a:rPr lang="en-US" sz="1200" kern="1200" dirty="0" smtClean="0">
                <a:solidFill>
                  <a:schemeClr val="tx1"/>
                </a:solidFill>
                <a:effectLst/>
                <a:latin typeface="+mn-lt"/>
                <a:ea typeface="+mn-ea"/>
                <a:cs typeface="+mn-cs"/>
              </a:rPr>
              <a:t>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a:t>
            </a:r>
          </a:p>
          <a:p>
            <a:pPr algn="l" rtl="0"/>
            <a:r>
              <a:rPr lang="en-US" sz="1200" kern="1200" dirty="0" smtClean="0">
                <a:solidFill>
                  <a:schemeClr val="tx1"/>
                </a:solidFill>
                <a:effectLst/>
                <a:latin typeface="+mn-lt"/>
                <a:ea typeface="+mn-ea"/>
                <a:cs typeface="+mn-cs"/>
              </a:rPr>
              <a:t>P(D=T|A=T,B=F) P(A=T) = 0.8*0.3 = 0.24.</a:t>
            </a:r>
          </a:p>
          <a:p>
            <a:pPr algn="l" rtl="0"/>
            <a:r>
              <a:rPr lang="es-PA" sz="1200" b="1" kern="1200" dirty="0" err="1" smtClean="0">
                <a:solidFill>
                  <a:schemeClr val="tx1"/>
                </a:solidFill>
                <a:effectLst/>
                <a:latin typeface="+mn-lt"/>
                <a:ea typeface="+mn-ea"/>
                <a:cs typeface="+mn-cs"/>
              </a:rPr>
              <a:t>Prob</a:t>
            </a:r>
            <a:r>
              <a:rPr lang="es-PA" sz="1200" b="1" kern="1200" dirty="0" smtClean="0">
                <a:solidFill>
                  <a:schemeClr val="tx1"/>
                </a:solidFill>
                <a:effectLst/>
                <a:latin typeface="+mn-lt"/>
                <a:ea typeface="+mn-ea"/>
                <a:cs typeface="+mn-cs"/>
              </a:rPr>
              <a:t>(C=T | A=F, E=T)</a:t>
            </a:r>
            <a:endParaRPr lang="en-US" sz="1200" b="1"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(By Bayes' law)</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(E=T|A=F) = (since E is independent of A given C)</a:t>
            </a:r>
          </a:p>
          <a:p>
            <a:pPr algn="l" rtl="0"/>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a:t>
            </a:r>
            <a:endParaRPr lang="en-US" sz="1200" kern="1200" dirty="0" smtClean="0">
              <a:solidFill>
                <a:schemeClr val="tx1"/>
              </a:solidFill>
              <a:effectLst/>
              <a:latin typeface="+mn-lt"/>
              <a:ea typeface="+mn-ea"/>
              <a:cs typeface="+mn-cs"/>
            </a:endParaRPr>
          </a:p>
          <a:p>
            <a:pPr algn="l" rtl="0"/>
            <a:r>
              <a:rPr lang="es-PA" sz="1200" kern="1200" dirty="0" err="1" smtClean="0">
                <a:solidFill>
                  <a:schemeClr val="tx1"/>
                </a:solidFill>
                <a:effectLst/>
                <a:latin typeface="+mn-lt"/>
                <a:ea typeface="+mn-ea"/>
                <a:cs typeface="+mn-cs"/>
              </a:rPr>
              <a:t>Now</a:t>
            </a:r>
            <a:r>
              <a:rPr lang="es-PA" sz="1200" kern="1200" dirty="0" smtClean="0">
                <a:solidFill>
                  <a:schemeClr val="tx1"/>
                </a:solidFill>
                <a:effectLst/>
                <a:latin typeface="+mn-lt"/>
                <a:ea typeface="+mn-ea"/>
                <a:cs typeface="+mn-cs"/>
              </a:rPr>
              <a:t>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(E=T,C=F|A=F) =</a:t>
            </a:r>
            <a:endParaRPr lang="en-US" sz="1200"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 (since E is independent of A given C)</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a:t>
            </a:r>
          </a:p>
          <a:p>
            <a:pPr algn="l" rtl="0"/>
            <a:r>
              <a:rPr lang="en-US" sz="1200" kern="1200" dirty="0" smtClean="0">
                <a:solidFill>
                  <a:schemeClr val="tx1"/>
                </a:solidFill>
                <a:effectLst/>
                <a:latin typeface="+mn-lt"/>
                <a:ea typeface="+mn-ea"/>
                <a:cs typeface="+mn-cs"/>
              </a:rPr>
              <a:t>So we have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a:t>
            </a:r>
          </a:p>
          <a:p>
            <a:pPr algn="l" rtl="0"/>
            <a:r>
              <a:rPr lang="en-US" sz="1200" kern="1200" dirty="0" smtClean="0">
                <a:solidFill>
                  <a:schemeClr val="tx1"/>
                </a:solidFill>
                <a:effectLst/>
                <a:latin typeface="+mn-lt"/>
                <a:ea typeface="+mn-ea"/>
                <a:cs typeface="+mn-cs"/>
              </a:rPr>
              <a:t>0.7*0.4 / (0.7 * 0.4 + 0.2 * 0.6) = 0.7</a:t>
            </a:r>
          </a:p>
          <a:p>
            <a:pPr algn="l" rtl="0"/>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169</a:t>
            </a:fld>
            <a:endParaRPr lang="he-IL"/>
          </a:p>
        </p:txBody>
      </p:sp>
    </p:spTree>
    <p:extLst>
      <p:ext uri="{BB962C8B-B14F-4D97-AF65-F5344CB8AC3E}">
        <p14:creationId xmlns:p14="http://schemas.microsoft.com/office/powerpoint/2010/main" val="2573706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Some sample computations:</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(D=T)</a:t>
            </a:r>
          </a:p>
          <a:p>
            <a:pPr algn="l" rtl="0"/>
            <a:r>
              <a:rPr lang="en-US" sz="1200" kern="1200" dirty="0" smtClean="0">
                <a:solidFill>
                  <a:schemeClr val="tx1"/>
                </a:solidFill>
                <a:effectLst/>
                <a:latin typeface="+mn-lt"/>
                <a:ea typeface="+mn-ea"/>
                <a:cs typeface="+mn-cs"/>
              </a:rPr>
              <a:t>P(D=T) =</a:t>
            </a:r>
          </a:p>
          <a:p>
            <a:pPr algn="l" rtl="0"/>
            <a:r>
              <a:rPr lang="en-US" sz="1200" kern="1200" dirty="0" smtClean="0">
                <a:solidFill>
                  <a:schemeClr val="tx1"/>
                </a:solidFill>
                <a:effectLst/>
                <a:latin typeface="+mn-lt"/>
                <a:ea typeface="+mn-ea"/>
                <a:cs typeface="+mn-cs"/>
              </a:rPr>
              <a:t>P(D=T,A=T,B=T) + P(D=T,A=T,B=F) + P(D=T,A=F,B=T) + P(D=T,A=F,B=F) =</a:t>
            </a:r>
          </a:p>
          <a:p>
            <a:pPr algn="l" rtl="0"/>
            <a:r>
              <a:rPr lang="en-US" sz="1200" kern="1200" dirty="0" smtClean="0">
                <a:solidFill>
                  <a:schemeClr val="tx1"/>
                </a:solidFill>
                <a:effectLst/>
                <a:latin typeface="+mn-lt"/>
                <a:ea typeface="+mn-ea"/>
                <a:cs typeface="+mn-cs"/>
              </a:rPr>
              <a:t>P(D=T|A=T,B=T) P(A=T,B=T) + 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P(A=F,B=T) + P(D=T|A=F,B=F)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 absolutely)</a:t>
            </a:r>
          </a:p>
          <a:p>
            <a:pPr algn="l" rtl="0"/>
            <a:r>
              <a:rPr lang="en-US" sz="1200" kern="1200" dirty="0" smtClean="0">
                <a:solidFill>
                  <a:schemeClr val="tx1"/>
                </a:solidFill>
                <a:effectLst/>
                <a:latin typeface="+mn-lt"/>
                <a:ea typeface="+mn-ea"/>
                <a:cs typeface="+mn-cs"/>
              </a:rPr>
              <a:t>P(D=T|A=T,B=T) P(A=T) P(B=T) + P(D=T|A=T,B=F) P(A=T) P(B=F)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 P(B=T) + P(D=T|A=F,B=F) P(A=F) P(B=F) =</a:t>
            </a:r>
          </a:p>
          <a:p>
            <a:pPr algn="l" rtl="0"/>
            <a:r>
              <a:rPr lang="en-US" sz="1200" kern="1200" dirty="0" smtClean="0">
                <a:solidFill>
                  <a:schemeClr val="tx1"/>
                </a:solidFill>
                <a:effectLst/>
                <a:latin typeface="+mn-lt"/>
                <a:ea typeface="+mn-ea"/>
                <a:cs typeface="+mn-cs"/>
              </a:rPr>
              <a:t>0.7*0.3*0.6 + 0.8*0.3*0.4 + 0.1*0.7*0.6 + 0.2*0.7*0.4 = 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(D=F,C=T)</a:t>
            </a:r>
          </a:p>
          <a:p>
            <a:pPr algn="l" rtl="0"/>
            <a:r>
              <a:rPr lang="en-US" sz="1200" kern="1200" dirty="0" smtClean="0">
                <a:solidFill>
                  <a:schemeClr val="tx1"/>
                </a:solidFill>
                <a:effectLst/>
                <a:latin typeface="+mn-lt"/>
                <a:ea typeface="+mn-ea"/>
                <a:cs typeface="+mn-cs"/>
              </a:rPr>
              <a:t>P(D=F,C=T) =</a:t>
            </a:r>
          </a:p>
          <a:p>
            <a:pPr algn="l" rtl="0"/>
            <a:r>
              <a:rPr lang="en-US" sz="1200" kern="1200" dirty="0" smtClean="0">
                <a:solidFill>
                  <a:schemeClr val="tx1"/>
                </a:solidFill>
                <a:effectLst/>
                <a:latin typeface="+mn-lt"/>
                <a:ea typeface="+mn-ea"/>
                <a:cs typeface="+mn-cs"/>
              </a:rPr>
              <a:t>P(D=F,C=T,A=T,B=T) + P(D=F,C=T,A=T,B=F)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 P(D=F,C=T,A=F,B=F) =</a:t>
            </a:r>
          </a:p>
          <a:p>
            <a:pPr algn="l" rtl="0"/>
            <a:r>
              <a:rPr lang="en-US" sz="1200" kern="1200" dirty="0" smtClean="0">
                <a:solidFill>
                  <a:schemeClr val="tx1"/>
                </a:solidFill>
                <a:effectLst/>
                <a:latin typeface="+mn-lt"/>
                <a:ea typeface="+mn-ea"/>
                <a:cs typeface="+mn-cs"/>
              </a:rPr>
              <a:t>P(D=F,C=T|A=T,B=T) P(A=T,B=T) + P(D=F,C=T|A=T,B=F)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P(A=F,B=T) + P(D=F,C=T|A=F,B=F)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and D are independent given A and B)</a:t>
            </a:r>
          </a:p>
          <a:p>
            <a:pPr algn="l" rtl="0"/>
            <a:r>
              <a:rPr lang="en-US" sz="1200" kern="1200" dirty="0" smtClean="0">
                <a:solidFill>
                  <a:schemeClr val="tx1"/>
                </a:solidFill>
                <a:effectLst/>
                <a:latin typeface="+mn-lt"/>
                <a:ea typeface="+mn-ea"/>
                <a:cs typeface="+mn-cs"/>
              </a:rPr>
              <a:t>P(D=F|A=T,B=T) P(C=T|A=T,B=T) P(A=T,B=T) + P(D=F|A=T,B=F) P(C=T|A=T,B=F)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P(D=F|A=F,B=T) P(C=T|A=F,B=T) P(A=F,B=T) + P(D=F|A=F,B=F) P(C=T|A=F,B=F)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is independent of B given A and A and B are independent absolutely)</a:t>
            </a:r>
          </a:p>
          <a:p>
            <a:pPr algn="l" rtl="0"/>
            <a:r>
              <a:rPr lang="en-US" sz="1200" kern="1200" dirty="0" smtClean="0">
                <a:solidFill>
                  <a:schemeClr val="tx1"/>
                </a:solidFill>
                <a:effectLst/>
                <a:latin typeface="+mn-lt"/>
                <a:ea typeface="+mn-ea"/>
                <a:cs typeface="+mn-cs"/>
              </a:rPr>
              <a:t>P(D=F|A=T,B=T) P(C=T|A=T) P(A=T) P(B=T) + P(D=F|A=T,B=F) P(C=T|A=T) P(A=T) P(B=F) + P(D=F|A=F,B=T) P(C=T|A=F) P(A=F) P(B=T) + P(D=F|A=F,B=F) P(C=T|A=F) P(A=F) P(B=F) =</a:t>
            </a:r>
          </a:p>
          <a:p>
            <a:pPr algn="l" rtl="0"/>
            <a:r>
              <a:rPr lang="en-US" sz="1200" kern="1200" dirty="0" smtClean="0">
                <a:solidFill>
                  <a:schemeClr val="tx1"/>
                </a:solidFill>
                <a:effectLst/>
                <a:latin typeface="+mn-lt"/>
                <a:ea typeface="+mn-ea"/>
                <a:cs typeface="+mn-cs"/>
              </a:rPr>
              <a:t>0.3*0.8*0.3*0.6 + 0.2*0.8*0.3*0.4 + 0.9*0.4*0.7*0.6 + 0.8*0.4*0.7*0.4 = 0.3032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(A=T|C=T)</a:t>
            </a:r>
          </a:p>
          <a:p>
            <a:pPr algn="l" rtl="0"/>
            <a:r>
              <a:rPr lang="en-US" sz="1200" kern="1200" dirty="0" smtClean="0">
                <a:solidFill>
                  <a:schemeClr val="tx1"/>
                </a:solidFill>
                <a:effectLst/>
                <a:latin typeface="+mn-lt"/>
                <a:ea typeface="+mn-ea"/>
                <a:cs typeface="+mn-cs"/>
              </a:rPr>
              <a:t>P(A=T|C=T) = P(C=T|A=T)P(A=T) / P(C=T). </a:t>
            </a:r>
          </a:p>
          <a:p>
            <a:pPr algn="l" rtl="0"/>
            <a:r>
              <a:rPr lang="en-US" sz="1200" kern="1200" dirty="0" smtClean="0">
                <a:solidFill>
                  <a:schemeClr val="tx1"/>
                </a:solidFill>
                <a:effectLst/>
                <a:latin typeface="+mn-lt"/>
                <a:ea typeface="+mn-ea"/>
                <a:cs typeface="+mn-cs"/>
              </a:rPr>
              <a:t>Now P(C=T) = P(C=T,A=T) + P(C=T,A=F)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P(C=T|A=T)P(A=T) + P(C=T|A=F)P(A=F)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0.8*0.3+ 0.4*0.7 = 0.52</a:t>
            </a:r>
          </a:p>
          <a:p>
            <a:pPr algn="l" rtl="0"/>
            <a:r>
              <a:rPr lang="en-US" sz="1200" kern="1200" dirty="0" smtClean="0">
                <a:solidFill>
                  <a:schemeClr val="tx1"/>
                </a:solidFill>
                <a:effectLst/>
                <a:latin typeface="+mn-lt"/>
                <a:ea typeface="+mn-ea"/>
                <a:cs typeface="+mn-cs"/>
              </a:rPr>
              <a:t>So P(C=T|A=T)P(A=T) / P(C=T) = 0.8*0.3/0.52= 0.46.</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(A=T|D=F)</a:t>
            </a:r>
          </a:p>
          <a:p>
            <a:pPr algn="l" rtl="0"/>
            <a:r>
              <a:rPr lang="en-US" sz="1200" kern="1200" dirty="0" smtClean="0">
                <a:solidFill>
                  <a:schemeClr val="tx1"/>
                </a:solidFill>
                <a:effectLst/>
                <a:latin typeface="+mn-lt"/>
                <a:ea typeface="+mn-ea"/>
                <a:cs typeface="+mn-cs"/>
              </a:rPr>
              <a:t>P(A=T|D=F) =</a:t>
            </a:r>
          </a:p>
          <a:p>
            <a:pPr algn="l" rtl="0"/>
            <a:r>
              <a:rPr lang="en-US" sz="1200" kern="1200" dirty="0" smtClean="0">
                <a:solidFill>
                  <a:schemeClr val="tx1"/>
                </a:solidFill>
                <a:effectLst/>
                <a:latin typeface="+mn-lt"/>
                <a:ea typeface="+mn-ea"/>
                <a:cs typeface="+mn-cs"/>
              </a:rPr>
              <a:t>P(D=F|A=T) P(A=T)/P(D=F).</a:t>
            </a:r>
          </a:p>
          <a:p>
            <a:pPr algn="l" rtl="0"/>
            <a:r>
              <a:rPr lang="en-US" sz="1200" kern="1200" dirty="0" smtClean="0">
                <a:solidFill>
                  <a:schemeClr val="tx1"/>
                </a:solidFill>
                <a:effectLst/>
                <a:latin typeface="+mn-lt"/>
                <a:ea typeface="+mn-ea"/>
                <a:cs typeface="+mn-cs"/>
              </a:rPr>
              <a:t>Now P(D=F) = 1-P(D=T) = 0.68 from the first question above. </a:t>
            </a:r>
          </a:p>
          <a:p>
            <a:pPr algn="l" rtl="0"/>
            <a:r>
              <a:rPr lang="en-US" sz="1200" kern="1200" dirty="0" smtClean="0">
                <a:solidFill>
                  <a:schemeClr val="tx1"/>
                </a:solidFill>
                <a:effectLst/>
                <a:latin typeface="+mn-lt"/>
                <a:ea typeface="+mn-ea"/>
                <a:cs typeface="+mn-cs"/>
              </a:rPr>
              <a:t>P(D=F|A=T) = P(D=T,B=T|A=T) + P(D=F,B=F|A=T) =</a:t>
            </a:r>
          </a:p>
          <a:p>
            <a:pPr algn="l" rtl="0"/>
            <a:r>
              <a:rPr lang="en-US" sz="1200" kern="1200" dirty="0" smtClean="0">
                <a:solidFill>
                  <a:schemeClr val="tx1"/>
                </a:solidFill>
                <a:effectLst/>
                <a:latin typeface="+mn-lt"/>
                <a:ea typeface="+mn-ea"/>
                <a:cs typeface="+mn-cs"/>
              </a:rPr>
              <a:t>P(D=F|B=T,A=T) P(B=T|A=T) + P(D=F|B=F,A=T) P(B=F|A=T)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B is independent of A)</a:t>
            </a:r>
          </a:p>
          <a:p>
            <a:pPr algn="l" rtl="0"/>
            <a:r>
              <a:rPr lang="en-US" sz="1200" kern="1200" dirty="0" smtClean="0">
                <a:solidFill>
                  <a:schemeClr val="tx1"/>
                </a:solidFill>
                <a:effectLst/>
                <a:latin typeface="+mn-lt"/>
                <a:ea typeface="+mn-ea"/>
                <a:cs typeface="+mn-cs"/>
              </a:rPr>
              <a:t>P(D=F|B=T,A=T) P(B=T) + P(D=F|B=F,A=T) P(B=F) = 0.3*0.6 + 0.2*0.4 = 0.26.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P(A=T|D=F) = P(D=F|A=T) P(A=T)/P(D=F) = 0.26 * 0.3 / 0.68 = 0.115</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(A=T,D=T|B=F).</a:t>
            </a:r>
          </a:p>
          <a:p>
            <a:pPr algn="l" rtl="0"/>
            <a:r>
              <a:rPr lang="en-US" sz="1200" kern="1200" dirty="0" smtClean="0">
                <a:solidFill>
                  <a:schemeClr val="tx1"/>
                </a:solidFill>
                <a:effectLst/>
                <a:latin typeface="+mn-lt"/>
                <a:ea typeface="+mn-ea"/>
                <a:cs typeface="+mn-cs"/>
              </a:rPr>
              <a:t>P(A=T,D=T|B=F) =</a:t>
            </a:r>
          </a:p>
          <a:p>
            <a:pPr algn="l" rtl="0"/>
            <a:r>
              <a:rPr lang="en-US" sz="1200" kern="1200" dirty="0" smtClean="0">
                <a:solidFill>
                  <a:schemeClr val="tx1"/>
                </a:solidFill>
                <a:effectLst/>
                <a:latin typeface="+mn-lt"/>
                <a:ea typeface="+mn-ea"/>
                <a:cs typeface="+mn-cs"/>
              </a:rPr>
              <a:t>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a:t>
            </a:r>
          </a:p>
          <a:p>
            <a:pPr algn="l" rtl="0"/>
            <a:r>
              <a:rPr lang="en-US" sz="1200" kern="1200" dirty="0" smtClean="0">
                <a:solidFill>
                  <a:schemeClr val="tx1"/>
                </a:solidFill>
                <a:effectLst/>
                <a:latin typeface="+mn-lt"/>
                <a:ea typeface="+mn-ea"/>
                <a:cs typeface="+mn-cs"/>
              </a:rPr>
              <a:t>P(D=T|A=T,B=F) P(A=T) = 0.8*0.3 = 0.24.</a:t>
            </a:r>
          </a:p>
          <a:p>
            <a:pPr algn="l" rtl="0"/>
            <a:r>
              <a:rPr lang="es-PA" sz="1200" b="1" kern="1200" dirty="0" err="1" smtClean="0">
                <a:solidFill>
                  <a:schemeClr val="tx1"/>
                </a:solidFill>
                <a:effectLst/>
                <a:latin typeface="+mn-lt"/>
                <a:ea typeface="+mn-ea"/>
                <a:cs typeface="+mn-cs"/>
              </a:rPr>
              <a:t>Prob</a:t>
            </a:r>
            <a:r>
              <a:rPr lang="es-PA" sz="1200" b="1" kern="1200" dirty="0" smtClean="0">
                <a:solidFill>
                  <a:schemeClr val="tx1"/>
                </a:solidFill>
                <a:effectLst/>
                <a:latin typeface="+mn-lt"/>
                <a:ea typeface="+mn-ea"/>
                <a:cs typeface="+mn-cs"/>
              </a:rPr>
              <a:t>(C=T | A=F, E=T)</a:t>
            </a:r>
            <a:endParaRPr lang="en-US" sz="1200" b="1"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(By Bayes' law)</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(E=T|A=F) = (since E is independent of A given C)</a:t>
            </a:r>
          </a:p>
          <a:p>
            <a:pPr algn="l" rtl="0"/>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a:t>
            </a:r>
            <a:endParaRPr lang="en-US" sz="1200" kern="1200" dirty="0" smtClean="0">
              <a:solidFill>
                <a:schemeClr val="tx1"/>
              </a:solidFill>
              <a:effectLst/>
              <a:latin typeface="+mn-lt"/>
              <a:ea typeface="+mn-ea"/>
              <a:cs typeface="+mn-cs"/>
            </a:endParaRPr>
          </a:p>
          <a:p>
            <a:pPr algn="l" rtl="0"/>
            <a:r>
              <a:rPr lang="es-PA" sz="1200" kern="1200" dirty="0" err="1" smtClean="0">
                <a:solidFill>
                  <a:schemeClr val="tx1"/>
                </a:solidFill>
                <a:effectLst/>
                <a:latin typeface="+mn-lt"/>
                <a:ea typeface="+mn-ea"/>
                <a:cs typeface="+mn-cs"/>
              </a:rPr>
              <a:t>Now</a:t>
            </a:r>
            <a:r>
              <a:rPr lang="es-PA" sz="1200" kern="1200" dirty="0" smtClean="0">
                <a:solidFill>
                  <a:schemeClr val="tx1"/>
                </a:solidFill>
                <a:effectLst/>
                <a:latin typeface="+mn-lt"/>
                <a:ea typeface="+mn-ea"/>
                <a:cs typeface="+mn-cs"/>
              </a:rPr>
              <a:t>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(E=T,C=F|A=F) =</a:t>
            </a:r>
            <a:endParaRPr lang="en-US" sz="1200"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 (since E is independent of A given C)</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a:t>
            </a:r>
          </a:p>
          <a:p>
            <a:pPr algn="l" rtl="0"/>
            <a:r>
              <a:rPr lang="en-US" sz="1200" kern="1200" dirty="0" smtClean="0">
                <a:solidFill>
                  <a:schemeClr val="tx1"/>
                </a:solidFill>
                <a:effectLst/>
                <a:latin typeface="+mn-lt"/>
                <a:ea typeface="+mn-ea"/>
                <a:cs typeface="+mn-cs"/>
              </a:rPr>
              <a:t>So we have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a:t>
            </a:r>
          </a:p>
          <a:p>
            <a:pPr algn="l" rtl="0"/>
            <a:r>
              <a:rPr lang="en-US" sz="1200" kern="1200" dirty="0" smtClean="0">
                <a:solidFill>
                  <a:schemeClr val="tx1"/>
                </a:solidFill>
                <a:effectLst/>
                <a:latin typeface="+mn-lt"/>
                <a:ea typeface="+mn-ea"/>
                <a:cs typeface="+mn-cs"/>
              </a:rPr>
              <a:t>0.7*0.4 / (0.7 * 0.4 + 0.2 * 0.6) = 0.7</a:t>
            </a:r>
          </a:p>
          <a:p>
            <a:pPr algn="l" rtl="0"/>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170</a:t>
            </a:fld>
            <a:endParaRPr lang="he-IL"/>
          </a:p>
        </p:txBody>
      </p:sp>
    </p:spTree>
    <p:extLst>
      <p:ext uri="{BB962C8B-B14F-4D97-AF65-F5344CB8AC3E}">
        <p14:creationId xmlns:p14="http://schemas.microsoft.com/office/powerpoint/2010/main" val="168358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kern="1200" dirty="0" smtClean="0">
                <a:solidFill>
                  <a:schemeClr val="tx1"/>
                </a:solidFill>
                <a:effectLst/>
                <a:latin typeface="+mn-lt"/>
                <a:ea typeface="+mn-ea"/>
                <a:cs typeface="+mn-cs"/>
              </a:rPr>
              <a:t>Some sample computations:</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(D=T)</a:t>
            </a:r>
          </a:p>
          <a:p>
            <a:pPr algn="l" rtl="0"/>
            <a:r>
              <a:rPr lang="en-US" sz="1200" kern="1200" dirty="0" smtClean="0">
                <a:solidFill>
                  <a:schemeClr val="tx1"/>
                </a:solidFill>
                <a:effectLst/>
                <a:latin typeface="+mn-lt"/>
                <a:ea typeface="+mn-ea"/>
                <a:cs typeface="+mn-cs"/>
              </a:rPr>
              <a:t>P(D=T) =</a:t>
            </a:r>
          </a:p>
          <a:p>
            <a:pPr algn="l" rtl="0"/>
            <a:r>
              <a:rPr lang="en-US" sz="1200" kern="1200" dirty="0" smtClean="0">
                <a:solidFill>
                  <a:schemeClr val="tx1"/>
                </a:solidFill>
                <a:effectLst/>
                <a:latin typeface="+mn-lt"/>
                <a:ea typeface="+mn-ea"/>
                <a:cs typeface="+mn-cs"/>
              </a:rPr>
              <a:t>P(D=T,A=T,B=T) + P(D=T,A=T,B=F) + P(D=T,A=F,B=T) + P(D=T,A=F,B=F) =</a:t>
            </a:r>
          </a:p>
          <a:p>
            <a:pPr algn="l" rtl="0"/>
            <a:r>
              <a:rPr lang="en-US" sz="1200" kern="1200" dirty="0" smtClean="0">
                <a:solidFill>
                  <a:schemeClr val="tx1"/>
                </a:solidFill>
                <a:effectLst/>
                <a:latin typeface="+mn-lt"/>
                <a:ea typeface="+mn-ea"/>
                <a:cs typeface="+mn-cs"/>
              </a:rPr>
              <a:t>P(D=T|A=T,B=T) P(A=T,B=T) + 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P(A=F,B=T) + P(D=T|A=F,B=F)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 absolutely)</a:t>
            </a:r>
          </a:p>
          <a:p>
            <a:pPr algn="l" rtl="0"/>
            <a:r>
              <a:rPr lang="en-US" sz="1200" kern="1200" dirty="0" smtClean="0">
                <a:solidFill>
                  <a:schemeClr val="tx1"/>
                </a:solidFill>
                <a:effectLst/>
                <a:latin typeface="+mn-lt"/>
                <a:ea typeface="+mn-ea"/>
                <a:cs typeface="+mn-cs"/>
              </a:rPr>
              <a:t>P(D=T|A=T,B=T) P(A=T) P(B=T) + P(D=T|A=T,B=F) P(A=T) P(B=F)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P(D=T|A=F,B=T) P(A=F) P(B=T) + P(D=T|A=F,B=F) P(A=F) P(B=F) =</a:t>
            </a:r>
          </a:p>
          <a:p>
            <a:pPr algn="l" rtl="0"/>
            <a:r>
              <a:rPr lang="en-US" sz="1200" kern="1200" dirty="0" smtClean="0">
                <a:solidFill>
                  <a:schemeClr val="tx1"/>
                </a:solidFill>
                <a:effectLst/>
                <a:latin typeface="+mn-lt"/>
                <a:ea typeface="+mn-ea"/>
                <a:cs typeface="+mn-cs"/>
              </a:rPr>
              <a:t>0.7*0.3*0.6 + 0.8*0.3*0.4 + 0.1*0.7*0.6 + 0.2*0.7*0.4 = 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(D=F,C=T)</a:t>
            </a:r>
          </a:p>
          <a:p>
            <a:pPr algn="l" rtl="0"/>
            <a:r>
              <a:rPr lang="en-US" sz="1200" kern="1200" dirty="0" smtClean="0">
                <a:solidFill>
                  <a:schemeClr val="tx1"/>
                </a:solidFill>
                <a:effectLst/>
                <a:latin typeface="+mn-lt"/>
                <a:ea typeface="+mn-ea"/>
                <a:cs typeface="+mn-cs"/>
              </a:rPr>
              <a:t>P(D=F,C=T) =</a:t>
            </a:r>
          </a:p>
          <a:p>
            <a:pPr algn="l" rtl="0"/>
            <a:r>
              <a:rPr lang="en-US" sz="1200" kern="1200" dirty="0" smtClean="0">
                <a:solidFill>
                  <a:schemeClr val="tx1"/>
                </a:solidFill>
                <a:effectLst/>
                <a:latin typeface="+mn-lt"/>
                <a:ea typeface="+mn-ea"/>
                <a:cs typeface="+mn-cs"/>
              </a:rPr>
              <a:t>P(D=F,C=T,A=T,B=T) + P(D=F,C=T,A=T,B=F)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 P(D=F,C=T,A=F,B=F) =</a:t>
            </a:r>
          </a:p>
          <a:p>
            <a:pPr algn="l" rtl="0"/>
            <a:r>
              <a:rPr lang="en-US" sz="1200" kern="1200" dirty="0" smtClean="0">
                <a:solidFill>
                  <a:schemeClr val="tx1"/>
                </a:solidFill>
                <a:effectLst/>
                <a:latin typeface="+mn-lt"/>
                <a:ea typeface="+mn-ea"/>
                <a:cs typeface="+mn-cs"/>
              </a:rPr>
              <a:t>P(D=F,C=T|A=T,B=T) P(A=T,B=T) + P(D=F,C=T|A=T,B=F)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P(D=F,C=T|A=F,B=T) P(A=F,B=T) + P(D=F,C=T|A=F,B=F)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and D are independent given A and B)</a:t>
            </a:r>
          </a:p>
          <a:p>
            <a:pPr algn="l" rtl="0"/>
            <a:r>
              <a:rPr lang="en-US" sz="1200" kern="1200" dirty="0" smtClean="0">
                <a:solidFill>
                  <a:schemeClr val="tx1"/>
                </a:solidFill>
                <a:effectLst/>
                <a:latin typeface="+mn-lt"/>
                <a:ea typeface="+mn-ea"/>
                <a:cs typeface="+mn-cs"/>
              </a:rPr>
              <a:t>P(D=F|A=T,B=T) P(C=T|A=T,B=T) P(A=T,B=T) + P(D=F|A=T,B=F) P(C=T|A=T,B=F)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P(D=F|A=F,B=T) P(C=T|A=F,B=T) P(A=F,B=T) + P(D=F|A=F,B=F) P(C=T|A=F,B=F) P(A=F,B=F)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C is independent of B given A and A and B are independent absolutely)</a:t>
            </a:r>
          </a:p>
          <a:p>
            <a:pPr algn="l" rtl="0"/>
            <a:r>
              <a:rPr lang="en-US" sz="1200" kern="1200" dirty="0" smtClean="0">
                <a:solidFill>
                  <a:schemeClr val="tx1"/>
                </a:solidFill>
                <a:effectLst/>
                <a:latin typeface="+mn-lt"/>
                <a:ea typeface="+mn-ea"/>
                <a:cs typeface="+mn-cs"/>
              </a:rPr>
              <a:t>P(D=F|A=T,B=T) P(C=T|A=T) P(A=T) P(B=T) + P(D=F|A=T,B=F) P(C=T|A=T) P(A=T) P(B=F) + P(D=F|A=F,B=T) P(C=T|A=F) P(A=F) P(B=T) + P(D=F|A=F,B=F) P(C=T|A=F) P(A=F) P(B=F) =</a:t>
            </a:r>
          </a:p>
          <a:p>
            <a:pPr algn="l" rtl="0"/>
            <a:r>
              <a:rPr lang="en-US" sz="1200" kern="1200" dirty="0" smtClean="0">
                <a:solidFill>
                  <a:schemeClr val="tx1"/>
                </a:solidFill>
                <a:effectLst/>
                <a:latin typeface="+mn-lt"/>
                <a:ea typeface="+mn-ea"/>
                <a:cs typeface="+mn-cs"/>
              </a:rPr>
              <a:t>0.3*0.8*0.3*0.6 + 0.2*0.8*0.3*0.4 + 0.9*0.4*0.7*0.6 + 0.8*0.4*0.7*0.4 = 0.3032</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(A=T|C=T)</a:t>
            </a:r>
          </a:p>
          <a:p>
            <a:pPr algn="l" rtl="0"/>
            <a:r>
              <a:rPr lang="en-US" sz="1200" kern="1200" dirty="0" smtClean="0">
                <a:solidFill>
                  <a:schemeClr val="tx1"/>
                </a:solidFill>
                <a:effectLst/>
                <a:latin typeface="+mn-lt"/>
                <a:ea typeface="+mn-ea"/>
                <a:cs typeface="+mn-cs"/>
              </a:rPr>
              <a:t>P(A=T|C=T) = P(C=T|A=T)P(A=T) / P(C=T). </a:t>
            </a:r>
          </a:p>
          <a:p>
            <a:pPr algn="l" rtl="0"/>
            <a:r>
              <a:rPr lang="en-US" sz="1200" kern="1200" dirty="0" smtClean="0">
                <a:solidFill>
                  <a:schemeClr val="tx1"/>
                </a:solidFill>
                <a:effectLst/>
                <a:latin typeface="+mn-lt"/>
                <a:ea typeface="+mn-ea"/>
                <a:cs typeface="+mn-cs"/>
              </a:rPr>
              <a:t>Now P(C=T) = P(C=T,A=T) + P(C=T,A=F)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P(C=T|A=T)P(A=T) + P(C=T|A=F)P(A=F)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0.8*0.3+ 0.4*0.7 = 0.52</a:t>
            </a:r>
          </a:p>
          <a:p>
            <a:pPr algn="l" rtl="0"/>
            <a:r>
              <a:rPr lang="en-US" sz="1200" kern="1200" dirty="0" smtClean="0">
                <a:solidFill>
                  <a:schemeClr val="tx1"/>
                </a:solidFill>
                <a:effectLst/>
                <a:latin typeface="+mn-lt"/>
                <a:ea typeface="+mn-ea"/>
                <a:cs typeface="+mn-cs"/>
              </a:rPr>
              <a:t>So P(C=T|A=T)P(A=T) / P(C=T) = 0.8*0.3/0.52= 0.46.</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(A=T|D=F)</a:t>
            </a:r>
          </a:p>
          <a:p>
            <a:pPr algn="l" rtl="0"/>
            <a:r>
              <a:rPr lang="en-US" sz="1200" kern="1200" dirty="0" smtClean="0">
                <a:solidFill>
                  <a:schemeClr val="tx1"/>
                </a:solidFill>
                <a:effectLst/>
                <a:latin typeface="+mn-lt"/>
                <a:ea typeface="+mn-ea"/>
                <a:cs typeface="+mn-cs"/>
              </a:rPr>
              <a:t>P(A=T|D=F) =</a:t>
            </a:r>
          </a:p>
          <a:p>
            <a:pPr algn="l" rtl="0"/>
            <a:r>
              <a:rPr lang="en-US" sz="1200" kern="1200" dirty="0" smtClean="0">
                <a:solidFill>
                  <a:schemeClr val="tx1"/>
                </a:solidFill>
                <a:effectLst/>
                <a:latin typeface="+mn-lt"/>
                <a:ea typeface="+mn-ea"/>
                <a:cs typeface="+mn-cs"/>
              </a:rPr>
              <a:t>P(D=F|A=T) P(A=T)/P(D=F).</a:t>
            </a:r>
          </a:p>
          <a:p>
            <a:pPr algn="l" rtl="0"/>
            <a:r>
              <a:rPr lang="en-US" sz="1200" kern="1200" dirty="0" smtClean="0">
                <a:solidFill>
                  <a:schemeClr val="tx1"/>
                </a:solidFill>
                <a:effectLst/>
                <a:latin typeface="+mn-lt"/>
                <a:ea typeface="+mn-ea"/>
                <a:cs typeface="+mn-cs"/>
              </a:rPr>
              <a:t>Now P(D=F) = 1-P(D=T) = 0.68 from the first question above. </a:t>
            </a:r>
          </a:p>
          <a:p>
            <a:pPr algn="l" rtl="0"/>
            <a:r>
              <a:rPr lang="en-US" sz="1200" kern="1200" dirty="0" smtClean="0">
                <a:solidFill>
                  <a:schemeClr val="tx1"/>
                </a:solidFill>
                <a:effectLst/>
                <a:latin typeface="+mn-lt"/>
                <a:ea typeface="+mn-ea"/>
                <a:cs typeface="+mn-cs"/>
              </a:rPr>
              <a:t>P(D=F|A=T) = P(D=T,B=T|A=T) + P(D=F,B=F|A=T) =</a:t>
            </a:r>
          </a:p>
          <a:p>
            <a:pPr algn="l" rtl="0"/>
            <a:r>
              <a:rPr lang="en-US" sz="1200" kern="1200" dirty="0" smtClean="0">
                <a:solidFill>
                  <a:schemeClr val="tx1"/>
                </a:solidFill>
                <a:effectLst/>
                <a:latin typeface="+mn-lt"/>
                <a:ea typeface="+mn-ea"/>
                <a:cs typeface="+mn-cs"/>
              </a:rPr>
              <a:t>P(D=F|B=T,A=T) P(B=T|A=T) + P(D=F|B=F,A=T) P(B=F|A=T)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B is independent of A)</a:t>
            </a:r>
          </a:p>
          <a:p>
            <a:pPr algn="l" rtl="0"/>
            <a:r>
              <a:rPr lang="en-US" sz="1200" kern="1200" dirty="0" smtClean="0">
                <a:solidFill>
                  <a:schemeClr val="tx1"/>
                </a:solidFill>
                <a:effectLst/>
                <a:latin typeface="+mn-lt"/>
                <a:ea typeface="+mn-ea"/>
                <a:cs typeface="+mn-cs"/>
              </a:rPr>
              <a:t>P(D=F|B=T,A=T) P(B=T) + P(D=F|B=F,A=T) P(B=F) = 0.3*0.6 + 0.2*0.4 = 0.26.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P(A=T|D=F) = P(D=F|A=T) P(A=T)/P(D=F) = 0.26 * 0.3 / 0.68 = 0.115</a:t>
            </a:r>
          </a:p>
          <a:p>
            <a:pPr algn="l" rtl="0"/>
            <a:r>
              <a:rPr lang="en-US" sz="1200" b="1" kern="1200" dirty="0" err="1" smtClean="0">
                <a:solidFill>
                  <a:schemeClr val="tx1"/>
                </a:solidFill>
                <a:effectLst/>
                <a:latin typeface="+mn-lt"/>
                <a:ea typeface="+mn-ea"/>
                <a:cs typeface="+mn-cs"/>
              </a:rPr>
              <a:t>Prob</a:t>
            </a:r>
            <a:r>
              <a:rPr lang="en-US" sz="1200" b="1" kern="1200" dirty="0" smtClean="0">
                <a:solidFill>
                  <a:schemeClr val="tx1"/>
                </a:solidFill>
                <a:effectLst/>
                <a:latin typeface="+mn-lt"/>
                <a:ea typeface="+mn-ea"/>
                <a:cs typeface="+mn-cs"/>
              </a:rPr>
              <a:t>(A=T,D=T|B=F).</a:t>
            </a:r>
          </a:p>
          <a:p>
            <a:pPr algn="l" rtl="0"/>
            <a:r>
              <a:rPr lang="en-US" sz="1200" kern="1200" dirty="0" smtClean="0">
                <a:solidFill>
                  <a:schemeClr val="tx1"/>
                </a:solidFill>
                <a:effectLst/>
                <a:latin typeface="+mn-lt"/>
                <a:ea typeface="+mn-ea"/>
                <a:cs typeface="+mn-cs"/>
              </a:rPr>
              <a:t>P(A=T,D=T|B=F) =</a:t>
            </a:r>
          </a:p>
          <a:p>
            <a:pPr algn="l" rtl="0"/>
            <a:r>
              <a:rPr lang="en-US" sz="1200" kern="1200" dirty="0" smtClean="0">
                <a:solidFill>
                  <a:schemeClr val="tx1"/>
                </a:solidFill>
                <a:effectLst/>
                <a:latin typeface="+mn-lt"/>
                <a:ea typeface="+mn-ea"/>
                <a:cs typeface="+mn-cs"/>
              </a:rPr>
              <a:t>P(D=T|A=T,B=F) P(A=T|B=F)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(since A and B are independent)</a:t>
            </a:r>
          </a:p>
          <a:p>
            <a:pPr algn="l" rtl="0"/>
            <a:r>
              <a:rPr lang="en-US" sz="1200" kern="1200" dirty="0" smtClean="0">
                <a:solidFill>
                  <a:schemeClr val="tx1"/>
                </a:solidFill>
                <a:effectLst/>
                <a:latin typeface="+mn-lt"/>
                <a:ea typeface="+mn-ea"/>
                <a:cs typeface="+mn-cs"/>
              </a:rPr>
              <a:t>P(D=T|A=T,B=F) P(A=T) = 0.8*0.3 = 0.24.</a:t>
            </a:r>
          </a:p>
          <a:p>
            <a:pPr algn="l" rtl="0"/>
            <a:r>
              <a:rPr lang="es-PA" sz="1200" b="1" kern="1200" dirty="0" err="1" smtClean="0">
                <a:solidFill>
                  <a:schemeClr val="tx1"/>
                </a:solidFill>
                <a:effectLst/>
                <a:latin typeface="+mn-lt"/>
                <a:ea typeface="+mn-ea"/>
                <a:cs typeface="+mn-cs"/>
              </a:rPr>
              <a:t>Prob</a:t>
            </a:r>
            <a:r>
              <a:rPr lang="es-PA" sz="1200" b="1" kern="1200" dirty="0" smtClean="0">
                <a:solidFill>
                  <a:schemeClr val="tx1"/>
                </a:solidFill>
                <a:effectLst/>
                <a:latin typeface="+mn-lt"/>
                <a:ea typeface="+mn-ea"/>
                <a:cs typeface="+mn-cs"/>
              </a:rPr>
              <a:t>(C=T | A=F, E=T)</a:t>
            </a:r>
            <a:endParaRPr lang="en-US" sz="1200" b="1"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(By Bayes' law)</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(E=T|A=F) = (since E is independent of A given C)</a:t>
            </a:r>
          </a:p>
          <a:p>
            <a:pPr algn="l" rtl="0"/>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a:t>
            </a:r>
            <a:endParaRPr lang="en-US" sz="1200" kern="1200" dirty="0" smtClean="0">
              <a:solidFill>
                <a:schemeClr val="tx1"/>
              </a:solidFill>
              <a:effectLst/>
              <a:latin typeface="+mn-lt"/>
              <a:ea typeface="+mn-ea"/>
              <a:cs typeface="+mn-cs"/>
            </a:endParaRPr>
          </a:p>
          <a:p>
            <a:pPr algn="l" rtl="0"/>
            <a:r>
              <a:rPr lang="es-PA" sz="1200" kern="1200" dirty="0" err="1" smtClean="0">
                <a:solidFill>
                  <a:schemeClr val="tx1"/>
                </a:solidFill>
                <a:effectLst/>
                <a:latin typeface="+mn-lt"/>
                <a:ea typeface="+mn-ea"/>
                <a:cs typeface="+mn-cs"/>
              </a:rPr>
              <a:t>Now</a:t>
            </a:r>
            <a:r>
              <a:rPr lang="es-PA" sz="1200" kern="1200" dirty="0" smtClean="0">
                <a:solidFill>
                  <a:schemeClr val="tx1"/>
                </a:solidFill>
                <a:effectLst/>
                <a:latin typeface="+mn-lt"/>
                <a:ea typeface="+mn-ea"/>
                <a:cs typeface="+mn-cs"/>
              </a:rPr>
              <a:t>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(E=T,C=T|A=F) + </a:t>
            </a:r>
            <a:r>
              <a:rPr lang="es-PA" sz="1200" kern="1200" dirty="0" err="1" smtClean="0">
                <a:solidFill>
                  <a:schemeClr val="tx1"/>
                </a:solidFill>
                <a:effectLst/>
                <a:latin typeface="+mn-lt"/>
                <a:ea typeface="+mn-ea"/>
                <a:cs typeface="+mn-cs"/>
              </a:rPr>
              <a:t>Prob</a:t>
            </a:r>
            <a:r>
              <a:rPr lang="es-PA" sz="1200" kern="1200" dirty="0" smtClean="0">
                <a:solidFill>
                  <a:schemeClr val="tx1"/>
                </a:solidFill>
                <a:effectLst/>
                <a:latin typeface="+mn-lt"/>
                <a:ea typeface="+mn-ea"/>
                <a:cs typeface="+mn-cs"/>
              </a:rPr>
              <a:t>(E=T,C=F|A=F) =</a:t>
            </a:r>
            <a:endParaRPr lang="en-US" sz="1200" kern="1200" dirty="0" smtClean="0">
              <a:solidFill>
                <a:schemeClr val="tx1"/>
              </a:solidFill>
              <a:effectLst/>
              <a:latin typeface="+mn-lt"/>
              <a:ea typeface="+mn-ea"/>
              <a:cs typeface="+mn-cs"/>
            </a:endParaRP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(E=T|C=F,A=F)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 (since E is independent of A given C)</a:t>
            </a:r>
          </a:p>
          <a:p>
            <a:pPr algn="l" rtl="0"/>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a:t>
            </a:r>
          </a:p>
          <a:p>
            <a:pPr algn="l" rtl="0"/>
            <a:r>
              <a:rPr lang="en-US" sz="1200" kern="1200" dirty="0" smtClean="0">
                <a:solidFill>
                  <a:schemeClr val="tx1"/>
                </a:solidFill>
                <a:effectLst/>
                <a:latin typeface="+mn-lt"/>
                <a:ea typeface="+mn-ea"/>
                <a:cs typeface="+mn-cs"/>
              </a:rPr>
              <a:t>So we have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 | A=F, E=T) =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(E=T|C=T)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(C=T|A=F)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(E=T|C=F) * </a:t>
            </a:r>
            <a:r>
              <a:rPr lang="en-US" sz="1200" kern="1200" dirty="0" err="1" smtClean="0">
                <a:solidFill>
                  <a:schemeClr val="tx1"/>
                </a:solidFill>
                <a:effectLst/>
                <a:latin typeface="+mn-lt"/>
                <a:ea typeface="+mn-ea"/>
                <a:cs typeface="+mn-cs"/>
              </a:rPr>
              <a:t>Prob</a:t>
            </a:r>
            <a:r>
              <a:rPr lang="en-US" sz="1200" kern="1200" dirty="0" smtClean="0">
                <a:solidFill>
                  <a:schemeClr val="tx1"/>
                </a:solidFill>
                <a:effectLst/>
                <a:latin typeface="+mn-lt"/>
                <a:ea typeface="+mn-ea"/>
                <a:cs typeface="+mn-cs"/>
              </a:rPr>
              <a:t>(C=F|A=F)) =</a:t>
            </a:r>
          </a:p>
          <a:p>
            <a:pPr algn="l" rtl="0"/>
            <a:r>
              <a:rPr lang="en-US" sz="1200" kern="1200" dirty="0" smtClean="0">
                <a:solidFill>
                  <a:schemeClr val="tx1"/>
                </a:solidFill>
                <a:effectLst/>
                <a:latin typeface="+mn-lt"/>
                <a:ea typeface="+mn-ea"/>
                <a:cs typeface="+mn-cs"/>
              </a:rPr>
              <a:t>0.7*0.4 / (0.7 * 0.4 + 0.2 * 0.6) = 0.7</a:t>
            </a:r>
          </a:p>
          <a:p>
            <a:pPr algn="l" rtl="0"/>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171</a:t>
            </a:fld>
            <a:endParaRPr lang="he-IL"/>
          </a:p>
        </p:txBody>
      </p:sp>
    </p:spTree>
    <p:extLst>
      <p:ext uri="{BB962C8B-B14F-4D97-AF65-F5344CB8AC3E}">
        <p14:creationId xmlns:p14="http://schemas.microsoft.com/office/powerpoint/2010/main" val="1618733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GB" altLang="he-IL" sz="1800" dirty="0" err="1" smtClean="0">
                <a:solidFill>
                  <a:srgbClr val="CCCCCC"/>
                </a:solidFill>
              </a:rPr>
              <a:t>wikipedia</a:t>
            </a:r>
            <a:r>
              <a:rPr lang="en-GB" altLang="he-IL" sz="1800" dirty="0" smtClean="0">
                <a:solidFill>
                  <a:srgbClr val="CCCCCC"/>
                </a:solidFill>
              </a:rPr>
              <a:t>)</a:t>
            </a:r>
            <a:r>
              <a:rPr lang="ar-SA" altLang="he-IL" sz="1800" dirty="0" smtClean="0">
                <a:solidFill>
                  <a:srgbClr val="CCCCCC"/>
                </a:solidFill>
              </a:rPr>
              <a:t>‏</a:t>
            </a:r>
            <a:r>
              <a:rPr lang="he-IL" altLang="he-IL" sz="1800" dirty="0" smtClean="0">
                <a:solidFill>
                  <a:srgbClr val="CCCCCC"/>
                </a:solidFill>
              </a:rPr>
              <a:t>)</a:t>
            </a:r>
            <a:endParaRPr lang="en-GB" altLang="he-IL" sz="1800" dirty="0" smtClean="0">
              <a:solidFill>
                <a:srgbClr val="CCCCCC"/>
              </a:solidFill>
            </a:endParaRPr>
          </a:p>
          <a:p>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173</a:t>
            </a:fld>
            <a:endParaRPr lang="he-IL"/>
          </a:p>
        </p:txBody>
      </p:sp>
    </p:spTree>
    <p:extLst>
      <p:ext uri="{BB962C8B-B14F-4D97-AF65-F5344CB8AC3E}">
        <p14:creationId xmlns:p14="http://schemas.microsoft.com/office/powerpoint/2010/main" val="3170262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177</a:t>
            </a:fld>
            <a:endParaRPr lang="he-IL"/>
          </a:p>
        </p:txBody>
      </p:sp>
    </p:spTree>
    <p:extLst>
      <p:ext uri="{BB962C8B-B14F-4D97-AF65-F5344CB8AC3E}">
        <p14:creationId xmlns:p14="http://schemas.microsoft.com/office/powerpoint/2010/main" val="2632993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he-IL"/>
          </a:p>
        </p:txBody>
      </p:sp>
    </p:spTree>
    <p:extLst>
      <p:ext uri="{BB962C8B-B14F-4D97-AF65-F5344CB8AC3E}">
        <p14:creationId xmlns:p14="http://schemas.microsoft.com/office/powerpoint/2010/main" val="109538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he-IL"/>
          </a:p>
        </p:txBody>
      </p:sp>
    </p:spTree>
    <p:extLst>
      <p:ext uri="{BB962C8B-B14F-4D97-AF65-F5344CB8AC3E}">
        <p14:creationId xmlns:p14="http://schemas.microsoft.com/office/powerpoint/2010/main" val="363012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he-IL"/>
          </a:p>
        </p:txBody>
      </p:sp>
    </p:spTree>
    <p:extLst>
      <p:ext uri="{BB962C8B-B14F-4D97-AF65-F5344CB8AC3E}">
        <p14:creationId xmlns:p14="http://schemas.microsoft.com/office/powerpoint/2010/main" val="346612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he-IL"/>
          </a:p>
        </p:txBody>
      </p:sp>
    </p:spTree>
    <p:extLst>
      <p:ext uri="{BB962C8B-B14F-4D97-AF65-F5344CB8AC3E}">
        <p14:creationId xmlns:p14="http://schemas.microsoft.com/office/powerpoint/2010/main" val="4212607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אלגוריתמי למידה רבים מנסים לזהות את ההשערה הסבירה ביותר</a:t>
            </a:r>
            <a:endParaRPr lang="en-US" dirty="0" smtClean="0"/>
          </a:p>
          <a:p>
            <a:r>
              <a:rPr lang="he-IL" dirty="0" smtClean="0"/>
              <a:t>זוהי ההיפותזה המקסימלית (השערה </a:t>
            </a:r>
            <a:r>
              <a:rPr lang="en-US" dirty="0" smtClean="0"/>
              <a:t>MAP)</a:t>
            </a:r>
            <a:endParaRPr lang="he-IL" dirty="0"/>
          </a:p>
        </p:txBody>
      </p:sp>
      <p:sp>
        <p:nvSpPr>
          <p:cNvPr id="4" name="Slide Number Placeholder 3"/>
          <p:cNvSpPr>
            <a:spLocks noGrp="1"/>
          </p:cNvSpPr>
          <p:nvPr>
            <p:ph type="sldNum" sz="quarter" idx="10"/>
          </p:nvPr>
        </p:nvSpPr>
        <p:spPr/>
        <p:txBody>
          <a:bodyPr/>
          <a:lstStyle/>
          <a:p>
            <a:fld id="{0284D774-BD23-4D31-82FF-36EEFDA31790}" type="slidenum">
              <a:rPr lang="he-IL" smtClean="0"/>
              <a:t>28</a:t>
            </a:fld>
            <a:endParaRPr lang="he-IL"/>
          </a:p>
        </p:txBody>
      </p:sp>
    </p:spTree>
    <p:extLst>
      <p:ext uri="{BB962C8B-B14F-4D97-AF65-F5344CB8AC3E}">
        <p14:creationId xmlns:p14="http://schemas.microsoft.com/office/powerpoint/2010/main" val="44118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4A6AFD80-FAA8-4CB3-941A-A1B5D54A6636}" type="slidenum">
              <a:rPr lang="he-IL" smtClean="0"/>
              <a:t>37</a:t>
            </a:fld>
            <a:endParaRPr lang="he-IL"/>
          </a:p>
        </p:txBody>
      </p:sp>
    </p:spTree>
    <p:extLst>
      <p:ext uri="{BB962C8B-B14F-4D97-AF65-F5344CB8AC3E}">
        <p14:creationId xmlns:p14="http://schemas.microsoft.com/office/powerpoint/2010/main" val="356746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7905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335754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413064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1847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702139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73479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444446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2574094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3647104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51575"/>
            <a:ext cx="2844800" cy="476250"/>
          </a:xfr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8737600" y="6248400"/>
            <a:ext cx="2844800" cy="476250"/>
          </a:xfrm>
        </p:spPr>
        <p:txBody>
          <a:bodyPr/>
          <a:lstStyle>
            <a:lvl1pPr>
              <a:defRPr/>
            </a:lvl1pPr>
          </a:lstStyle>
          <a:p>
            <a:pPr>
              <a:defRPr/>
            </a:pPr>
            <a:fld id="{DD5FB893-9432-4C0A-974C-748A7DC1EF0B}" type="slidenum">
              <a:rPr lang="en-US"/>
              <a:pPr>
                <a:defRPr/>
              </a:pPr>
              <a:t>‹#›</a:t>
            </a:fld>
            <a:endParaRPr lang="en-US"/>
          </a:p>
        </p:txBody>
      </p:sp>
      <p:sp>
        <p:nvSpPr>
          <p:cNvPr id="7" name="Footer Placeholder 6"/>
          <p:cNvSpPr>
            <a:spLocks noGrp="1"/>
          </p:cNvSpPr>
          <p:nvPr>
            <p:ph type="ftr" sz="quarter" idx="12"/>
          </p:nvPr>
        </p:nvSpPr>
        <p:spPr>
          <a:xfrm>
            <a:off x="4165600" y="6248400"/>
            <a:ext cx="3860800" cy="476250"/>
          </a:xfrm>
        </p:spPr>
        <p:txBody>
          <a:bodyPr/>
          <a:lstStyle>
            <a:lvl1pPr>
              <a:defRPr/>
            </a:lvl1pPr>
          </a:lstStyle>
          <a:p>
            <a:pPr>
              <a:defRPr/>
            </a:pPr>
            <a:endParaRPr lang="en-US"/>
          </a:p>
        </p:txBody>
      </p:sp>
    </p:spTree>
    <p:extLst>
      <p:ext uri="{BB962C8B-B14F-4D97-AF65-F5344CB8AC3E}">
        <p14:creationId xmlns:p14="http://schemas.microsoft.com/office/powerpoint/2010/main" val="424017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lvl1pPr>
              <a:defRPr>
                <a:latin typeface="+mj-lt"/>
                <a:cs typeface="+mn-cs"/>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cs typeface="+mn-cs"/>
              </a:defRPr>
            </a:lvl1pPr>
            <a:lvl2pPr>
              <a:defRPr>
                <a:cs typeface="+mn-cs"/>
              </a:defRPr>
            </a:lvl2pPr>
            <a:lvl3pPr>
              <a:defRPr>
                <a:cs typeface="+mn-cs"/>
              </a:defRPr>
            </a:lvl3pPr>
            <a:lvl4pPr>
              <a:defRPr>
                <a:cs typeface="+mn-cs"/>
              </a:defRPr>
            </a:lvl4pPr>
            <a:lvl5pPr>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385974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228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91024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28225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16814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42186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23039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C1FD5-5864-4C28-8643-74D4F65B4615}" type="datetimeFigureOut">
              <a:rPr lang="he-IL" smtClean="0"/>
              <a:t>י"ב/אייר/תשע"ט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F0DCAA7-13FC-494B-A25B-5DFED9B63B03}" type="slidenum">
              <a:rPr lang="he-IL" smtClean="0"/>
              <a:t>‹#›</a:t>
            </a:fld>
            <a:endParaRPr lang="he-IL"/>
          </a:p>
        </p:txBody>
      </p:sp>
    </p:spTree>
    <p:extLst>
      <p:ext uri="{BB962C8B-B14F-4D97-AF65-F5344CB8AC3E}">
        <p14:creationId xmlns:p14="http://schemas.microsoft.com/office/powerpoint/2010/main" val="194558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1DC1FD5-5864-4C28-8643-74D4F65B4615}" type="datetimeFigureOut">
              <a:rPr lang="he-IL" smtClean="0"/>
              <a:t>י"ב/אייר/תשע"ט</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F0DCAA7-13FC-494B-A25B-5DFED9B63B03}" type="slidenum">
              <a:rPr lang="he-IL" smtClean="0"/>
              <a:t>‹#›</a:t>
            </a:fld>
            <a:endParaRPr lang="he-IL"/>
          </a:p>
        </p:txBody>
      </p:sp>
    </p:spTree>
    <p:extLst>
      <p:ext uri="{BB962C8B-B14F-4D97-AF65-F5344CB8AC3E}">
        <p14:creationId xmlns:p14="http://schemas.microsoft.com/office/powerpoint/2010/main" val="19657711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l" defTabSz="914400" rtl="1"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4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1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2.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9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כריית מידע</a:t>
            </a:r>
            <a:endParaRPr lang="he-IL" dirty="0"/>
          </a:p>
        </p:txBody>
      </p:sp>
      <p:sp>
        <p:nvSpPr>
          <p:cNvPr id="3" name="Subtitle 2"/>
          <p:cNvSpPr>
            <a:spLocks noGrp="1"/>
          </p:cNvSpPr>
          <p:nvPr>
            <p:ph type="subTitle" idx="1"/>
          </p:nvPr>
        </p:nvSpPr>
        <p:spPr/>
        <p:txBody>
          <a:bodyPr/>
          <a:lstStyle/>
          <a:p>
            <a:r>
              <a:rPr lang="he-IL" b="1" dirty="0"/>
              <a:t>20595 </a:t>
            </a:r>
          </a:p>
        </p:txBody>
      </p:sp>
    </p:spTree>
    <p:extLst>
      <p:ext uri="{BB962C8B-B14F-4D97-AF65-F5344CB8AC3E}">
        <p14:creationId xmlns:p14="http://schemas.microsoft.com/office/powerpoint/2010/main" val="3657430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smtClean="0"/>
              <a:t>מה הסיכוי ?	</a:t>
            </a:r>
            <a:endParaRPr lang="he-IL" dirty="0"/>
          </a:p>
        </p:txBody>
      </p:sp>
      <p:sp>
        <p:nvSpPr>
          <p:cNvPr id="3" name="Content Placeholder 2"/>
          <p:cNvSpPr>
            <a:spLocks noGrp="1"/>
          </p:cNvSpPr>
          <p:nvPr>
            <p:ph sz="quarter" idx="1"/>
          </p:nvPr>
        </p:nvSpPr>
        <p:spPr/>
        <p:txBody>
          <a:bodyPr/>
          <a:lstStyle/>
          <a:p>
            <a:pPr algn="r" rtl="1"/>
            <a:r>
              <a:rPr lang="he-IL" dirty="0"/>
              <a:t>במדינה </a:t>
            </a:r>
            <a:r>
              <a:rPr lang="he-IL" dirty="0" err="1"/>
              <a:t>מסויימת</a:t>
            </a:r>
            <a:r>
              <a:rPr lang="he-IL" dirty="0"/>
              <a:t> נפוצה מחלת האיידס באוכלוסייה ביחס של אחד לאלף. </a:t>
            </a:r>
            <a:endParaRPr lang="he-IL" dirty="0" smtClean="0"/>
          </a:p>
          <a:p>
            <a:pPr algn="r" rtl="1"/>
            <a:r>
              <a:rPr lang="he-IL" dirty="0" smtClean="0"/>
              <a:t>קיימת </a:t>
            </a:r>
            <a:r>
              <a:rPr lang="he-IL" dirty="0"/>
              <a:t>בדיקה להמצאות המחלה (מסומנת כ </a:t>
            </a:r>
            <a:r>
              <a:rPr lang="en-US" dirty="0"/>
              <a:t>test</a:t>
            </a:r>
            <a:r>
              <a:rPr lang="he-IL" dirty="0"/>
              <a:t>). הבדיקה </a:t>
            </a:r>
            <a:r>
              <a:rPr lang="he-IL" dirty="0" err="1"/>
              <a:t>מדוייקת</a:t>
            </a:r>
            <a:r>
              <a:rPr lang="he-IL" dirty="0"/>
              <a:t> ב-97% כלומר בשלושה אחוזים מהבדיקות אדם בריא יקבל תשובה חיובית (תשובה חיובית לבדיקה פירושה חולי) ובשלושה אחוזים מהבדיקות אדם חולה יקבל תשובה שלילית. </a:t>
            </a:r>
            <a:endParaRPr lang="he-IL" dirty="0" smtClean="0"/>
          </a:p>
          <a:p>
            <a:pPr algn="r" rtl="1"/>
            <a:r>
              <a:rPr lang="he-IL" dirty="0" smtClean="0"/>
              <a:t>אדם </a:t>
            </a:r>
            <a:r>
              <a:rPr lang="he-IL" dirty="0"/>
              <a:t>נבדק והבדיקה נתנה תוצאות חיוביות. </a:t>
            </a:r>
            <a:endParaRPr lang="he-IL" dirty="0" smtClean="0"/>
          </a:p>
          <a:p>
            <a:pPr algn="r" rtl="1"/>
            <a:r>
              <a:rPr lang="he-IL" dirty="0" smtClean="0"/>
              <a:t>חשב </a:t>
            </a:r>
            <a:r>
              <a:rPr lang="he-IL" dirty="0"/>
              <a:t>את הסיכוי שאדם זה אכן חולה.</a:t>
            </a:r>
            <a:endParaRPr lang="en-US" dirty="0"/>
          </a:p>
          <a:p>
            <a:pPr algn="r" rtl="1"/>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10</a:t>
            </a:fld>
            <a:endParaRPr lang="en-US"/>
          </a:p>
        </p:txBody>
      </p:sp>
      <p:pic>
        <p:nvPicPr>
          <p:cNvPr id="1026" name="Picture 2" descr="Image result for What are the cha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4365105"/>
            <a:ext cx="180975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418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38" descr="L:\public_html\PowerPoint\IcyRoads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1495426"/>
            <a:ext cx="3486150" cy="2009775"/>
          </a:xfrm>
          <a:prstGeom prst="rect">
            <a:avLst/>
          </a:prstGeom>
          <a:solidFill>
            <a:srgbClr val="FFC000"/>
          </a:solidFill>
          <a:ln>
            <a:noFill/>
          </a:ln>
          <a:extLst/>
        </p:spPr>
      </p:pic>
      <p:sp>
        <p:nvSpPr>
          <p:cNvPr id="11270" name="Rectangle 2"/>
          <p:cNvSpPr>
            <a:spLocks noGrp="1" noChangeArrowheads="1"/>
          </p:cNvSpPr>
          <p:nvPr>
            <p:ph type="title"/>
          </p:nvPr>
        </p:nvSpPr>
        <p:spPr>
          <a:xfrm>
            <a:off x="2209800" y="152400"/>
            <a:ext cx="7772400" cy="1143000"/>
          </a:xfrm>
        </p:spPr>
        <p:txBody>
          <a:bodyPr/>
          <a:lstStyle/>
          <a:p>
            <a:pPr algn="r" rtl="0"/>
            <a:r>
              <a:rPr lang="en-US" sz="3600"/>
              <a:t> </a:t>
            </a:r>
          </a:p>
        </p:txBody>
      </p:sp>
      <p:sp>
        <p:nvSpPr>
          <p:cNvPr id="11271" name="Text Box 12"/>
          <p:cNvSpPr txBox="1">
            <a:spLocks noChangeArrowheads="1"/>
          </p:cNvSpPr>
          <p:nvPr/>
        </p:nvSpPr>
        <p:spPr bwMode="auto">
          <a:xfrm>
            <a:off x="2479676" y="901810"/>
            <a:ext cx="767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rtl="0"/>
            <a:r>
              <a:rPr lang="en-US" sz="2400" dirty="0"/>
              <a:t>“Watson has had an accident!” </a:t>
            </a:r>
            <a:r>
              <a:rPr lang="en-US" sz="2400" dirty="0">
                <a:sym typeface="Symbol" pitchFamily="18" charset="2"/>
              </a:rPr>
              <a:t> </a:t>
            </a:r>
            <a:r>
              <a:rPr lang="en-US" sz="2400" dirty="0"/>
              <a:t>P(</a:t>
            </a:r>
            <a:r>
              <a:rPr lang="en-US" sz="2400" dirty="0" err="1"/>
              <a:t>X</a:t>
            </a:r>
            <a:r>
              <a:rPr lang="en-US" sz="2800" baseline="-25000" dirty="0" err="1"/>
              <a:t>Watson</a:t>
            </a:r>
            <a:r>
              <a:rPr lang="en-US" sz="2400" dirty="0"/>
              <a:t>=yes)=1</a:t>
            </a:r>
          </a:p>
        </p:txBody>
      </p:sp>
      <p:grpSp>
        <p:nvGrpSpPr>
          <p:cNvPr id="2" name="Group 53"/>
          <p:cNvGrpSpPr>
            <a:grpSpLocks/>
          </p:cNvGrpSpPr>
          <p:nvPr/>
        </p:nvGrpSpPr>
        <p:grpSpPr bwMode="auto">
          <a:xfrm>
            <a:off x="2895600" y="3886200"/>
            <a:ext cx="6369050" cy="1371600"/>
            <a:chOff x="864" y="2448"/>
            <a:chExt cx="4012" cy="864"/>
          </a:xfrm>
        </p:grpSpPr>
        <p:sp>
          <p:nvSpPr>
            <p:cNvPr id="11282" name="Text Box 42"/>
            <p:cNvSpPr txBox="1">
              <a:spLocks noChangeArrowheads="1"/>
            </p:cNvSpPr>
            <p:nvPr/>
          </p:nvSpPr>
          <p:spPr bwMode="auto">
            <a:xfrm>
              <a:off x="864" y="2448"/>
              <a:ext cx="384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857250" algn="ctr"/>
                </a:tabLst>
                <a:defRPr sz="1600" b="1">
                  <a:solidFill>
                    <a:schemeClr val="tx1"/>
                  </a:solidFill>
                  <a:latin typeface="Arial" pitchFamily="34" charset="0"/>
                </a:defRPr>
              </a:lvl1pPr>
              <a:lvl2pPr marL="742950" indent="-285750">
                <a:tabLst>
                  <a:tab pos="857250" algn="ctr"/>
                </a:tabLst>
                <a:defRPr sz="1600" b="1">
                  <a:solidFill>
                    <a:schemeClr val="tx1"/>
                  </a:solidFill>
                  <a:latin typeface="Arial" pitchFamily="34" charset="0"/>
                </a:defRPr>
              </a:lvl2pPr>
              <a:lvl3pPr marL="1143000" indent="-228600">
                <a:tabLst>
                  <a:tab pos="857250" algn="ctr"/>
                </a:tabLst>
                <a:defRPr sz="1600" b="1">
                  <a:solidFill>
                    <a:schemeClr val="tx1"/>
                  </a:solidFill>
                  <a:latin typeface="Arial" pitchFamily="34" charset="0"/>
                </a:defRPr>
              </a:lvl3pPr>
              <a:lvl4pPr marL="1600200" indent="-228600">
                <a:tabLst>
                  <a:tab pos="857250" algn="ctr"/>
                </a:tabLst>
                <a:defRPr sz="1600" b="1">
                  <a:solidFill>
                    <a:schemeClr val="tx1"/>
                  </a:solidFill>
                  <a:latin typeface="Arial" pitchFamily="34" charset="0"/>
                </a:defRPr>
              </a:lvl4pPr>
              <a:lvl5pPr marL="2057400" indent="-228600">
                <a:tabLst>
                  <a:tab pos="857250" algn="ctr"/>
                </a:tabLst>
                <a:defRPr sz="1600" b="1">
                  <a:solidFill>
                    <a:schemeClr val="tx1"/>
                  </a:solidFill>
                  <a:latin typeface="Arial" pitchFamily="34" charset="0"/>
                </a:defRPr>
              </a:lvl5pPr>
              <a:lvl6pPr marL="2514600" indent="-228600" algn="ctr" rtl="0" eaLnBrk="0" fontAlgn="base" hangingPunct="0">
                <a:spcBef>
                  <a:spcPct val="0"/>
                </a:spcBef>
                <a:spcAft>
                  <a:spcPct val="0"/>
                </a:spcAft>
                <a:tabLst>
                  <a:tab pos="857250" algn="ctr"/>
                </a:tabLst>
                <a:defRPr sz="1600" b="1">
                  <a:solidFill>
                    <a:schemeClr val="tx1"/>
                  </a:solidFill>
                  <a:latin typeface="Arial" pitchFamily="34" charset="0"/>
                </a:defRPr>
              </a:lvl6pPr>
              <a:lvl7pPr marL="2971800" indent="-228600" algn="ctr" rtl="0" eaLnBrk="0" fontAlgn="base" hangingPunct="0">
                <a:spcBef>
                  <a:spcPct val="0"/>
                </a:spcBef>
                <a:spcAft>
                  <a:spcPct val="0"/>
                </a:spcAft>
                <a:tabLst>
                  <a:tab pos="857250" algn="ctr"/>
                </a:tabLst>
                <a:defRPr sz="1600" b="1">
                  <a:solidFill>
                    <a:schemeClr val="tx1"/>
                  </a:solidFill>
                  <a:latin typeface="Arial" pitchFamily="34" charset="0"/>
                </a:defRPr>
              </a:lvl7pPr>
              <a:lvl8pPr marL="3429000" indent="-228600" algn="ctr" rtl="0" eaLnBrk="0" fontAlgn="base" hangingPunct="0">
                <a:spcBef>
                  <a:spcPct val="0"/>
                </a:spcBef>
                <a:spcAft>
                  <a:spcPct val="0"/>
                </a:spcAft>
                <a:tabLst>
                  <a:tab pos="857250" algn="ctr"/>
                </a:tabLst>
                <a:defRPr sz="1600" b="1">
                  <a:solidFill>
                    <a:schemeClr val="tx1"/>
                  </a:solidFill>
                  <a:latin typeface="Arial" pitchFamily="34" charset="0"/>
                </a:defRPr>
              </a:lvl8pPr>
              <a:lvl9pPr marL="3886200" indent="-228600" algn="ctr" rtl="0" eaLnBrk="0" fontAlgn="base" hangingPunct="0">
                <a:spcBef>
                  <a:spcPct val="0"/>
                </a:spcBef>
                <a:spcAft>
                  <a:spcPct val="0"/>
                </a:spcAft>
                <a:tabLst>
                  <a:tab pos="857250" algn="ctr"/>
                </a:tabLst>
                <a:defRPr sz="1600" b="1">
                  <a:solidFill>
                    <a:schemeClr val="tx1"/>
                  </a:solidFill>
                  <a:latin typeface="Arial" pitchFamily="34" charset="0"/>
                </a:defRPr>
              </a:lvl9pPr>
            </a:lstStyle>
            <a:p>
              <a:pPr algn="l" rtl="0"/>
              <a:r>
                <a:rPr lang="en-US" sz="2400" dirty="0"/>
                <a:t>Bayes’ Rule  </a:t>
              </a:r>
              <a:r>
                <a:rPr lang="en-US" sz="2400" dirty="0">
                  <a:sym typeface="Symbol" pitchFamily="18" charset="2"/>
                </a:rPr>
                <a:t> </a:t>
              </a:r>
            </a:p>
            <a:p>
              <a:pPr algn="l" rtl="0"/>
              <a:r>
                <a:rPr lang="en-US" sz="2400" dirty="0">
                  <a:sym typeface="Symbol" pitchFamily="18" charset="2"/>
                </a:rPr>
                <a:t></a:t>
              </a:r>
              <a:r>
                <a:rPr lang="en-US" sz="2400" dirty="0"/>
                <a:t> P(</a:t>
              </a:r>
              <a:r>
                <a:rPr lang="en-US" sz="2400" dirty="0" err="1"/>
                <a:t>X</a:t>
              </a:r>
              <a:r>
                <a:rPr lang="en-US" sz="2800" baseline="-25000" dirty="0" err="1"/>
                <a:t>Icy</a:t>
              </a:r>
              <a:r>
                <a:rPr lang="en-US" sz="2800" baseline="-25000" dirty="0"/>
                <a:t> </a:t>
              </a:r>
              <a:r>
                <a:rPr lang="en-US" sz="2400" dirty="0"/>
                <a:t>| </a:t>
              </a:r>
              <a:r>
                <a:rPr lang="en-US" sz="2400" dirty="0" err="1"/>
                <a:t>X</a:t>
              </a:r>
              <a:r>
                <a:rPr lang="en-US" sz="2800" baseline="-25000" dirty="0" err="1"/>
                <a:t>Watson</a:t>
              </a:r>
              <a:r>
                <a:rPr lang="en-US" sz="2400" dirty="0"/>
                <a:t>=yes) = (0.95,0.05)</a:t>
              </a:r>
            </a:p>
            <a:p>
              <a:pPr algn="l" rtl="0"/>
              <a:endParaRPr lang="en-US" sz="800" dirty="0"/>
            </a:p>
            <a:p>
              <a:pPr algn="r" rtl="0"/>
              <a:endParaRPr lang="en-US" sz="2400" dirty="0"/>
            </a:p>
          </p:txBody>
        </p:sp>
        <p:sp>
          <p:nvSpPr>
            <p:cNvPr id="11283" name="Text Box 51"/>
            <p:cNvSpPr txBox="1">
              <a:spLocks noChangeArrowheads="1"/>
            </p:cNvSpPr>
            <p:nvPr/>
          </p:nvSpPr>
          <p:spPr bwMode="auto">
            <a:xfrm>
              <a:off x="3360" y="2916"/>
              <a:ext cx="1516"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857250" algn="ctr"/>
                </a:tabLst>
                <a:defRPr sz="1600" b="1">
                  <a:solidFill>
                    <a:schemeClr val="tx1"/>
                  </a:solidFill>
                  <a:latin typeface="Arial" pitchFamily="34" charset="0"/>
                </a:defRPr>
              </a:lvl1pPr>
              <a:lvl2pPr marL="742950" indent="-285750">
                <a:tabLst>
                  <a:tab pos="857250" algn="ctr"/>
                </a:tabLst>
                <a:defRPr sz="1600" b="1">
                  <a:solidFill>
                    <a:schemeClr val="tx1"/>
                  </a:solidFill>
                  <a:latin typeface="Arial" pitchFamily="34" charset="0"/>
                </a:defRPr>
              </a:lvl2pPr>
              <a:lvl3pPr marL="1143000" indent="-228600">
                <a:tabLst>
                  <a:tab pos="857250" algn="ctr"/>
                </a:tabLst>
                <a:defRPr sz="1600" b="1">
                  <a:solidFill>
                    <a:schemeClr val="tx1"/>
                  </a:solidFill>
                  <a:latin typeface="Arial" pitchFamily="34" charset="0"/>
                </a:defRPr>
              </a:lvl3pPr>
              <a:lvl4pPr marL="1600200" indent="-228600">
                <a:tabLst>
                  <a:tab pos="857250" algn="ctr"/>
                </a:tabLst>
                <a:defRPr sz="1600" b="1">
                  <a:solidFill>
                    <a:schemeClr val="tx1"/>
                  </a:solidFill>
                  <a:latin typeface="Arial" pitchFamily="34" charset="0"/>
                </a:defRPr>
              </a:lvl4pPr>
              <a:lvl5pPr marL="2057400" indent="-228600">
                <a:tabLst>
                  <a:tab pos="857250" algn="ctr"/>
                </a:tabLst>
                <a:defRPr sz="1600" b="1">
                  <a:solidFill>
                    <a:schemeClr val="tx1"/>
                  </a:solidFill>
                  <a:latin typeface="Arial" pitchFamily="34" charset="0"/>
                </a:defRPr>
              </a:lvl5pPr>
              <a:lvl6pPr marL="2514600" indent="-228600" algn="ctr" rtl="0" eaLnBrk="0" fontAlgn="base" hangingPunct="0">
                <a:spcBef>
                  <a:spcPct val="0"/>
                </a:spcBef>
                <a:spcAft>
                  <a:spcPct val="0"/>
                </a:spcAft>
                <a:tabLst>
                  <a:tab pos="857250" algn="ctr"/>
                </a:tabLst>
                <a:defRPr sz="1600" b="1">
                  <a:solidFill>
                    <a:schemeClr val="tx1"/>
                  </a:solidFill>
                  <a:latin typeface="Arial" pitchFamily="34" charset="0"/>
                </a:defRPr>
              </a:lvl6pPr>
              <a:lvl7pPr marL="2971800" indent="-228600" algn="ctr" rtl="0" eaLnBrk="0" fontAlgn="base" hangingPunct="0">
                <a:spcBef>
                  <a:spcPct val="0"/>
                </a:spcBef>
                <a:spcAft>
                  <a:spcPct val="0"/>
                </a:spcAft>
                <a:tabLst>
                  <a:tab pos="857250" algn="ctr"/>
                </a:tabLst>
                <a:defRPr sz="1600" b="1">
                  <a:solidFill>
                    <a:schemeClr val="tx1"/>
                  </a:solidFill>
                  <a:latin typeface="Arial" pitchFamily="34" charset="0"/>
                </a:defRPr>
              </a:lvl7pPr>
              <a:lvl8pPr marL="3429000" indent="-228600" algn="ctr" rtl="0" eaLnBrk="0" fontAlgn="base" hangingPunct="0">
                <a:spcBef>
                  <a:spcPct val="0"/>
                </a:spcBef>
                <a:spcAft>
                  <a:spcPct val="0"/>
                </a:spcAft>
                <a:tabLst>
                  <a:tab pos="857250" algn="ctr"/>
                </a:tabLst>
                <a:defRPr sz="1600" b="1">
                  <a:solidFill>
                    <a:schemeClr val="tx1"/>
                  </a:solidFill>
                  <a:latin typeface="Arial" pitchFamily="34" charset="0"/>
                </a:defRPr>
              </a:lvl8pPr>
              <a:lvl9pPr marL="3886200" indent="-228600" algn="ctr" rtl="0" eaLnBrk="0" fontAlgn="base" hangingPunct="0">
                <a:spcBef>
                  <a:spcPct val="0"/>
                </a:spcBef>
                <a:spcAft>
                  <a:spcPct val="0"/>
                </a:spcAft>
                <a:tabLst>
                  <a:tab pos="857250" algn="ctr"/>
                </a:tabLst>
                <a:defRPr sz="1600" b="1">
                  <a:solidFill>
                    <a:schemeClr val="tx1"/>
                  </a:solidFill>
                  <a:latin typeface="Arial" pitchFamily="34" charset="0"/>
                </a:defRPr>
              </a:lvl9pPr>
            </a:lstStyle>
            <a:p>
              <a:pPr algn="l" rtl="0"/>
              <a:r>
                <a:rPr lang="en-US" sz="2400" dirty="0">
                  <a:solidFill>
                    <a:schemeClr val="folHlink"/>
                  </a:solidFill>
                </a:rPr>
                <a:t>(0.70,0.30)</a:t>
              </a:r>
              <a:r>
                <a:rPr lang="en-US" sz="2400" baseline="-25000" dirty="0">
                  <a:solidFill>
                    <a:schemeClr val="folHlink"/>
                  </a:solidFill>
                </a:rPr>
                <a:t>a priori</a:t>
              </a:r>
              <a:endParaRPr lang="en-US" sz="800" dirty="0"/>
            </a:p>
            <a:p>
              <a:pPr algn="r" rtl="0"/>
              <a:endParaRPr lang="en-US" sz="2400" dirty="0"/>
            </a:p>
          </p:txBody>
        </p:sp>
      </p:grpSp>
      <p:grpSp>
        <p:nvGrpSpPr>
          <p:cNvPr id="11273" name="Group 56"/>
          <p:cNvGrpSpPr>
            <a:grpSpLocks/>
          </p:cNvGrpSpPr>
          <p:nvPr/>
        </p:nvGrpSpPr>
        <p:grpSpPr bwMode="auto">
          <a:xfrm>
            <a:off x="5740401" y="2286000"/>
            <a:ext cx="974725" cy="827088"/>
            <a:chOff x="2656" y="1440"/>
            <a:chExt cx="614" cy="521"/>
          </a:xfrm>
        </p:grpSpPr>
        <p:sp>
          <p:nvSpPr>
            <p:cNvPr id="11280" name="AutoShape 37"/>
            <p:cNvSpPr>
              <a:spLocks noChangeArrowheads="1"/>
            </p:cNvSpPr>
            <p:nvPr/>
          </p:nvSpPr>
          <p:spPr bwMode="auto">
            <a:xfrm rot="10800000">
              <a:off x="2656" y="1440"/>
              <a:ext cx="614" cy="191"/>
            </a:xfrm>
            <a:prstGeom prst="curvedUpArrow">
              <a:avLst>
                <a:gd name="adj1" fmla="val 34245"/>
                <a:gd name="adj2" fmla="val 154497"/>
                <a:gd name="adj3" fmla="val 35120"/>
              </a:avLst>
            </a:prstGeom>
            <a:solidFill>
              <a:schemeClr val="tx2"/>
            </a:solidFill>
            <a:ln w="22225">
              <a:solidFill>
                <a:schemeClr val="bg2"/>
              </a:solidFill>
              <a:miter lim="800000"/>
              <a:headEnd/>
              <a:tailEnd/>
            </a:ln>
          </p:spPr>
          <p:txBody>
            <a:bodyPr rot="10800000" wrap="none" anchor="ctr"/>
            <a:lstStyle/>
            <a:p>
              <a:pPr algn="l" rtl="0"/>
              <a:r>
                <a:rPr lang="en-US" sz="2400"/>
                <a:t>?</a:t>
              </a:r>
            </a:p>
          </p:txBody>
        </p:sp>
        <p:sp>
          <p:nvSpPr>
            <p:cNvPr id="11281" name="Text Box 55"/>
            <p:cNvSpPr txBox="1">
              <a:spLocks noChangeArrowheads="1"/>
            </p:cNvSpPr>
            <p:nvPr/>
          </p:nvSpPr>
          <p:spPr bwMode="auto">
            <a:xfrm>
              <a:off x="2852" y="1590"/>
              <a:ext cx="278"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rtl="0"/>
              <a:r>
                <a:rPr lang="en-US" sz="3200">
                  <a:solidFill>
                    <a:schemeClr val="bg2"/>
                  </a:solidFill>
                </a:rPr>
                <a:t>?</a:t>
              </a:r>
              <a:endParaRPr lang="en-US" sz="3200"/>
            </a:p>
          </p:txBody>
        </p:sp>
      </p:grpSp>
      <p:grpSp>
        <p:nvGrpSpPr>
          <p:cNvPr id="11276" name="Group 52"/>
          <p:cNvGrpSpPr>
            <a:grpSpLocks/>
          </p:cNvGrpSpPr>
          <p:nvPr/>
        </p:nvGrpSpPr>
        <p:grpSpPr bwMode="auto">
          <a:xfrm>
            <a:off x="2201864" y="5181602"/>
            <a:ext cx="7094537" cy="1390650"/>
            <a:chOff x="427" y="3264"/>
            <a:chExt cx="4469" cy="876"/>
          </a:xfrm>
        </p:grpSpPr>
        <p:sp>
          <p:nvSpPr>
            <p:cNvPr id="11278" name="Text Box 46"/>
            <p:cNvSpPr txBox="1">
              <a:spLocks noChangeArrowheads="1"/>
            </p:cNvSpPr>
            <p:nvPr/>
          </p:nvSpPr>
          <p:spPr bwMode="auto">
            <a:xfrm>
              <a:off x="427" y="3264"/>
              <a:ext cx="432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857250" algn="ctr"/>
                </a:tabLst>
                <a:defRPr sz="1600" b="1">
                  <a:solidFill>
                    <a:schemeClr val="tx1"/>
                  </a:solidFill>
                  <a:latin typeface="Arial" pitchFamily="34" charset="0"/>
                </a:defRPr>
              </a:lvl1pPr>
              <a:lvl2pPr marL="742950" indent="-285750">
                <a:tabLst>
                  <a:tab pos="857250" algn="ctr"/>
                </a:tabLst>
                <a:defRPr sz="1600" b="1">
                  <a:solidFill>
                    <a:schemeClr val="tx1"/>
                  </a:solidFill>
                  <a:latin typeface="Arial" pitchFamily="34" charset="0"/>
                </a:defRPr>
              </a:lvl2pPr>
              <a:lvl3pPr marL="1143000" indent="-228600">
                <a:tabLst>
                  <a:tab pos="857250" algn="ctr"/>
                </a:tabLst>
                <a:defRPr sz="1600" b="1">
                  <a:solidFill>
                    <a:schemeClr val="tx1"/>
                  </a:solidFill>
                  <a:latin typeface="Arial" pitchFamily="34" charset="0"/>
                </a:defRPr>
              </a:lvl3pPr>
              <a:lvl4pPr marL="1600200" indent="-228600">
                <a:tabLst>
                  <a:tab pos="857250" algn="ctr"/>
                </a:tabLst>
                <a:defRPr sz="1600" b="1">
                  <a:solidFill>
                    <a:schemeClr val="tx1"/>
                  </a:solidFill>
                  <a:latin typeface="Arial" pitchFamily="34" charset="0"/>
                </a:defRPr>
              </a:lvl4pPr>
              <a:lvl5pPr marL="2057400" indent="-228600">
                <a:tabLst>
                  <a:tab pos="857250" algn="ctr"/>
                </a:tabLst>
                <a:defRPr sz="1600" b="1">
                  <a:solidFill>
                    <a:schemeClr val="tx1"/>
                  </a:solidFill>
                  <a:latin typeface="Arial" pitchFamily="34" charset="0"/>
                </a:defRPr>
              </a:lvl5pPr>
              <a:lvl6pPr marL="2514600" indent="-228600" algn="ctr" rtl="0" eaLnBrk="0" fontAlgn="base" hangingPunct="0">
                <a:spcBef>
                  <a:spcPct val="0"/>
                </a:spcBef>
                <a:spcAft>
                  <a:spcPct val="0"/>
                </a:spcAft>
                <a:tabLst>
                  <a:tab pos="857250" algn="ctr"/>
                </a:tabLst>
                <a:defRPr sz="1600" b="1">
                  <a:solidFill>
                    <a:schemeClr val="tx1"/>
                  </a:solidFill>
                  <a:latin typeface="Arial" pitchFamily="34" charset="0"/>
                </a:defRPr>
              </a:lvl6pPr>
              <a:lvl7pPr marL="2971800" indent="-228600" algn="ctr" rtl="0" eaLnBrk="0" fontAlgn="base" hangingPunct="0">
                <a:spcBef>
                  <a:spcPct val="0"/>
                </a:spcBef>
                <a:spcAft>
                  <a:spcPct val="0"/>
                </a:spcAft>
                <a:tabLst>
                  <a:tab pos="857250" algn="ctr"/>
                </a:tabLst>
                <a:defRPr sz="1600" b="1">
                  <a:solidFill>
                    <a:schemeClr val="tx1"/>
                  </a:solidFill>
                  <a:latin typeface="Arial" pitchFamily="34" charset="0"/>
                </a:defRPr>
              </a:lvl7pPr>
              <a:lvl8pPr marL="3429000" indent="-228600" algn="ctr" rtl="0" eaLnBrk="0" fontAlgn="base" hangingPunct="0">
                <a:spcBef>
                  <a:spcPct val="0"/>
                </a:spcBef>
                <a:spcAft>
                  <a:spcPct val="0"/>
                </a:spcAft>
                <a:tabLst>
                  <a:tab pos="857250" algn="ctr"/>
                </a:tabLst>
                <a:defRPr sz="1600" b="1">
                  <a:solidFill>
                    <a:schemeClr val="tx1"/>
                  </a:solidFill>
                  <a:latin typeface="Arial" pitchFamily="34" charset="0"/>
                </a:defRPr>
              </a:lvl8pPr>
              <a:lvl9pPr marL="3886200" indent="-228600" algn="ctr" rtl="0" eaLnBrk="0" fontAlgn="base" hangingPunct="0">
                <a:spcBef>
                  <a:spcPct val="0"/>
                </a:spcBef>
                <a:spcAft>
                  <a:spcPct val="0"/>
                </a:spcAft>
                <a:tabLst>
                  <a:tab pos="857250" algn="ctr"/>
                </a:tabLst>
                <a:defRPr sz="1600" b="1">
                  <a:solidFill>
                    <a:schemeClr val="tx1"/>
                  </a:solidFill>
                  <a:latin typeface="Arial" pitchFamily="34" charset="0"/>
                </a:defRPr>
              </a:lvl9pPr>
            </a:lstStyle>
            <a:p>
              <a:pPr algn="l" rtl="0"/>
              <a:r>
                <a:rPr lang="en-US" sz="2400"/>
                <a:t>Joint Probability + Marginalization </a:t>
              </a:r>
              <a:r>
                <a:rPr lang="en-US" sz="2400">
                  <a:sym typeface="Symbol" pitchFamily="18" charset="2"/>
                </a:rPr>
                <a:t> </a:t>
              </a:r>
              <a:r>
                <a:rPr lang="en-US" sz="2400"/>
                <a:t> </a:t>
              </a:r>
            </a:p>
            <a:p>
              <a:pPr algn="l" rtl="0"/>
              <a:r>
                <a:rPr lang="en-US" sz="2400"/>
                <a:t> </a:t>
              </a:r>
              <a:r>
                <a:rPr lang="en-US" sz="2400">
                  <a:sym typeface="Symbol" pitchFamily="18" charset="2"/>
                </a:rPr>
                <a:t> </a:t>
              </a:r>
              <a:r>
                <a:rPr lang="en-US" sz="2400"/>
                <a:t>P(X</a:t>
              </a:r>
              <a:r>
                <a:rPr lang="en-US" sz="2800" baseline="-25000"/>
                <a:t>Holmes</a:t>
              </a:r>
              <a:r>
                <a:rPr lang="en-US" sz="2400"/>
                <a:t> | X</a:t>
              </a:r>
              <a:r>
                <a:rPr lang="en-US" sz="2800" baseline="-25000"/>
                <a:t>Watson</a:t>
              </a:r>
              <a:r>
                <a:rPr lang="en-US" sz="2400"/>
                <a:t>=yes) = (0.76,0.24)</a:t>
              </a:r>
            </a:p>
            <a:p>
              <a:pPr algn="r" rtl="0"/>
              <a:endParaRPr lang="en-US" sz="800"/>
            </a:p>
            <a:p>
              <a:pPr algn="r" rtl="0"/>
              <a:endParaRPr lang="en-US" sz="2400"/>
            </a:p>
          </p:txBody>
        </p:sp>
        <p:sp>
          <p:nvSpPr>
            <p:cNvPr id="11279" name="Text Box 48"/>
            <p:cNvSpPr txBox="1">
              <a:spLocks noChangeArrowheads="1"/>
            </p:cNvSpPr>
            <p:nvPr/>
          </p:nvSpPr>
          <p:spPr bwMode="auto">
            <a:xfrm>
              <a:off x="3380" y="3744"/>
              <a:ext cx="1516"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857250" algn="ctr"/>
                </a:tabLst>
                <a:defRPr sz="1600" b="1">
                  <a:solidFill>
                    <a:schemeClr val="tx1"/>
                  </a:solidFill>
                  <a:latin typeface="Arial" pitchFamily="34" charset="0"/>
                </a:defRPr>
              </a:lvl1pPr>
              <a:lvl2pPr marL="742950" indent="-285750">
                <a:tabLst>
                  <a:tab pos="857250" algn="ctr"/>
                </a:tabLst>
                <a:defRPr sz="1600" b="1">
                  <a:solidFill>
                    <a:schemeClr val="tx1"/>
                  </a:solidFill>
                  <a:latin typeface="Arial" pitchFamily="34" charset="0"/>
                </a:defRPr>
              </a:lvl2pPr>
              <a:lvl3pPr marL="1143000" indent="-228600">
                <a:tabLst>
                  <a:tab pos="857250" algn="ctr"/>
                </a:tabLst>
                <a:defRPr sz="1600" b="1">
                  <a:solidFill>
                    <a:schemeClr val="tx1"/>
                  </a:solidFill>
                  <a:latin typeface="Arial" pitchFamily="34" charset="0"/>
                </a:defRPr>
              </a:lvl3pPr>
              <a:lvl4pPr marL="1600200" indent="-228600">
                <a:tabLst>
                  <a:tab pos="857250" algn="ctr"/>
                </a:tabLst>
                <a:defRPr sz="1600" b="1">
                  <a:solidFill>
                    <a:schemeClr val="tx1"/>
                  </a:solidFill>
                  <a:latin typeface="Arial" pitchFamily="34" charset="0"/>
                </a:defRPr>
              </a:lvl4pPr>
              <a:lvl5pPr marL="2057400" indent="-228600">
                <a:tabLst>
                  <a:tab pos="857250" algn="ctr"/>
                </a:tabLst>
                <a:defRPr sz="1600" b="1">
                  <a:solidFill>
                    <a:schemeClr val="tx1"/>
                  </a:solidFill>
                  <a:latin typeface="Arial" pitchFamily="34" charset="0"/>
                </a:defRPr>
              </a:lvl5pPr>
              <a:lvl6pPr marL="2514600" indent="-228600" algn="ctr" rtl="0" eaLnBrk="0" fontAlgn="base" hangingPunct="0">
                <a:spcBef>
                  <a:spcPct val="0"/>
                </a:spcBef>
                <a:spcAft>
                  <a:spcPct val="0"/>
                </a:spcAft>
                <a:tabLst>
                  <a:tab pos="857250" algn="ctr"/>
                </a:tabLst>
                <a:defRPr sz="1600" b="1">
                  <a:solidFill>
                    <a:schemeClr val="tx1"/>
                  </a:solidFill>
                  <a:latin typeface="Arial" pitchFamily="34" charset="0"/>
                </a:defRPr>
              </a:lvl6pPr>
              <a:lvl7pPr marL="2971800" indent="-228600" algn="ctr" rtl="0" eaLnBrk="0" fontAlgn="base" hangingPunct="0">
                <a:spcBef>
                  <a:spcPct val="0"/>
                </a:spcBef>
                <a:spcAft>
                  <a:spcPct val="0"/>
                </a:spcAft>
                <a:tabLst>
                  <a:tab pos="857250" algn="ctr"/>
                </a:tabLst>
                <a:defRPr sz="1600" b="1">
                  <a:solidFill>
                    <a:schemeClr val="tx1"/>
                  </a:solidFill>
                  <a:latin typeface="Arial" pitchFamily="34" charset="0"/>
                </a:defRPr>
              </a:lvl7pPr>
              <a:lvl8pPr marL="3429000" indent="-228600" algn="ctr" rtl="0" eaLnBrk="0" fontAlgn="base" hangingPunct="0">
                <a:spcBef>
                  <a:spcPct val="0"/>
                </a:spcBef>
                <a:spcAft>
                  <a:spcPct val="0"/>
                </a:spcAft>
                <a:tabLst>
                  <a:tab pos="857250" algn="ctr"/>
                </a:tabLst>
                <a:defRPr sz="1600" b="1">
                  <a:solidFill>
                    <a:schemeClr val="tx1"/>
                  </a:solidFill>
                  <a:latin typeface="Arial" pitchFamily="34" charset="0"/>
                </a:defRPr>
              </a:lvl8pPr>
              <a:lvl9pPr marL="3886200" indent="-228600" algn="ctr" rtl="0" eaLnBrk="0" fontAlgn="base" hangingPunct="0">
                <a:spcBef>
                  <a:spcPct val="0"/>
                </a:spcBef>
                <a:spcAft>
                  <a:spcPct val="0"/>
                </a:spcAft>
                <a:tabLst>
                  <a:tab pos="857250" algn="ctr"/>
                </a:tabLst>
                <a:defRPr sz="1600" b="1">
                  <a:solidFill>
                    <a:schemeClr val="tx1"/>
                  </a:solidFill>
                  <a:latin typeface="Arial" pitchFamily="34" charset="0"/>
                </a:defRPr>
              </a:lvl9pPr>
            </a:lstStyle>
            <a:p>
              <a:pPr algn="l" rtl="0"/>
              <a:r>
                <a:rPr lang="en-US" sz="2400">
                  <a:solidFill>
                    <a:schemeClr val="folHlink"/>
                  </a:solidFill>
                </a:rPr>
                <a:t>(0.59,0.41)</a:t>
              </a:r>
              <a:r>
                <a:rPr lang="en-US" sz="2400" baseline="-25000">
                  <a:solidFill>
                    <a:schemeClr val="folHlink"/>
                  </a:solidFill>
                </a:rPr>
                <a:t>a priori</a:t>
              </a:r>
              <a:endParaRPr lang="en-US" sz="800"/>
            </a:p>
            <a:p>
              <a:pPr algn="r" rtl="0"/>
              <a:endParaRPr lang="en-US" sz="2400"/>
            </a:p>
          </p:txBody>
        </p:sp>
      </p:grpSp>
      <p:sp>
        <p:nvSpPr>
          <p:cNvPr id="11275" name="Line 61"/>
          <p:cNvSpPr>
            <a:spLocks noChangeShapeType="1"/>
          </p:cNvSpPr>
          <p:nvPr/>
        </p:nvSpPr>
        <p:spPr bwMode="auto">
          <a:xfrm>
            <a:off x="2894014" y="222250"/>
            <a:ext cx="15779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pPr algn="l" rtl="0"/>
            <a:endParaRPr lang="he-IL"/>
          </a:p>
        </p:txBody>
      </p:sp>
      <p:sp>
        <p:nvSpPr>
          <p:cNvPr id="19" name="Rectangle 2"/>
          <p:cNvSpPr txBox="1">
            <a:spLocks noChangeArrowheads="1"/>
          </p:cNvSpPr>
          <p:nvPr/>
        </p:nvSpPr>
        <p:spPr>
          <a:xfrm>
            <a:off x="2979738" y="152400"/>
            <a:ext cx="7688262" cy="612304"/>
          </a:xfrm>
          <a:prstGeom prst="rect">
            <a:avLst/>
          </a:prstGeom>
        </p:spPr>
        <p:txBody>
          <a:bodyPr vert="horz" anchor="b">
            <a:normAutofit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l"/>
            <a:r>
              <a:rPr lang="en-US" altLang="he-IL" sz="3600" b="1" dirty="0"/>
              <a:t> Bayes’ rule </a:t>
            </a:r>
            <a:r>
              <a:rPr lang="he-IL" altLang="he-IL" sz="3600" b="1" dirty="0"/>
              <a:t>דוגמא</a:t>
            </a:r>
            <a:endParaRPr lang="fr-FR" altLang="he-IL" sz="3600" dirty="0">
              <a:cs typeface="Times New Roman" pitchFamily="18" charset="0"/>
            </a:endParaRPr>
          </a:p>
        </p:txBody>
      </p:sp>
    </p:spTree>
    <p:extLst>
      <p:ext uri="{BB962C8B-B14F-4D97-AF65-F5344CB8AC3E}">
        <p14:creationId xmlns:p14="http://schemas.microsoft.com/office/powerpoint/2010/main" val="36533822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2209800" y="152400"/>
            <a:ext cx="7772400" cy="1143000"/>
          </a:xfrm>
        </p:spPr>
        <p:txBody>
          <a:bodyPr/>
          <a:lstStyle/>
          <a:p>
            <a:pPr algn="r" rtl="0"/>
            <a:r>
              <a:rPr lang="en-US" sz="3600"/>
              <a:t> </a:t>
            </a:r>
          </a:p>
        </p:txBody>
      </p:sp>
      <p:sp>
        <p:nvSpPr>
          <p:cNvPr id="12293" name="Text Box 4"/>
          <p:cNvSpPr txBox="1">
            <a:spLocks noChangeArrowheads="1"/>
          </p:cNvSpPr>
          <p:nvPr/>
        </p:nvSpPr>
        <p:spPr bwMode="auto">
          <a:xfrm>
            <a:off x="3017838" y="458788"/>
            <a:ext cx="660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rtl="0"/>
            <a:r>
              <a:rPr lang="en-US" sz="2400" dirty="0"/>
              <a:t>“No, the roads are not icy.”  </a:t>
            </a:r>
            <a:r>
              <a:rPr lang="en-US" sz="2400" dirty="0">
                <a:sym typeface="Symbol" pitchFamily="18" charset="2"/>
              </a:rPr>
              <a:t>  </a:t>
            </a:r>
            <a:r>
              <a:rPr lang="en-US" sz="2400" dirty="0"/>
              <a:t>P(</a:t>
            </a:r>
            <a:r>
              <a:rPr lang="en-US" sz="2400" dirty="0" err="1"/>
              <a:t>X</a:t>
            </a:r>
            <a:r>
              <a:rPr lang="en-US" sz="2800" baseline="-25000" dirty="0" err="1"/>
              <a:t>Icy</a:t>
            </a:r>
            <a:r>
              <a:rPr lang="en-US" sz="2400" dirty="0"/>
              <a:t>=no)=1</a:t>
            </a:r>
          </a:p>
        </p:txBody>
      </p:sp>
      <p:pic>
        <p:nvPicPr>
          <p:cNvPr id="12295" name="Picture 8" descr="L:\public_html\PowerPoint\IcyRoadsW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1443038"/>
            <a:ext cx="3486150" cy="2057400"/>
          </a:xfrm>
          <a:prstGeom prst="rect">
            <a:avLst/>
          </a:prstGeom>
          <a:solidFill>
            <a:srgbClr val="FFC000"/>
          </a:solidFill>
          <a:ln>
            <a:noFill/>
          </a:ln>
          <a:extLst/>
        </p:spPr>
      </p:pic>
      <p:sp>
        <p:nvSpPr>
          <p:cNvPr id="12296" name="AutoShape 18"/>
          <p:cNvSpPr>
            <a:spLocks noChangeArrowheads="1"/>
          </p:cNvSpPr>
          <p:nvPr/>
        </p:nvSpPr>
        <p:spPr bwMode="auto">
          <a:xfrm rot="8287455" flipH="1">
            <a:off x="6477001" y="2265364"/>
            <a:ext cx="625475" cy="325437"/>
          </a:xfrm>
          <a:prstGeom prst="curvedUpArrow">
            <a:avLst>
              <a:gd name="adj1" fmla="val 38795"/>
              <a:gd name="adj2" fmla="val 89317"/>
              <a:gd name="adj3" fmla="val 27569"/>
            </a:avLst>
          </a:prstGeom>
          <a:solidFill>
            <a:schemeClr val="tx2"/>
          </a:solidFill>
          <a:ln w="22225">
            <a:solidFill>
              <a:schemeClr val="bg2"/>
            </a:solidFill>
            <a:miter lim="800000"/>
            <a:headEnd/>
            <a:tailEnd/>
          </a:ln>
        </p:spPr>
        <p:txBody>
          <a:bodyPr rot="10800000" wrap="none" anchor="ctr"/>
          <a:lstStyle/>
          <a:p>
            <a:pPr algn="l" rtl="0"/>
            <a:endParaRPr lang="sv-SE" sz="2400"/>
          </a:p>
        </p:txBody>
      </p:sp>
      <p:sp>
        <p:nvSpPr>
          <p:cNvPr id="12297" name="Text Box 21"/>
          <p:cNvSpPr txBox="1">
            <a:spLocks noChangeArrowheads="1"/>
          </p:cNvSpPr>
          <p:nvPr/>
        </p:nvSpPr>
        <p:spPr bwMode="auto">
          <a:xfrm>
            <a:off x="3794125" y="52212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rtl="0"/>
            <a:endParaRPr lang="sv-SE" sz="2400"/>
          </a:p>
        </p:txBody>
      </p:sp>
      <p:sp>
        <p:nvSpPr>
          <p:cNvPr id="12298" name="Rectangle 22"/>
          <p:cNvSpPr>
            <a:spLocks noChangeArrowheads="1"/>
          </p:cNvSpPr>
          <p:nvPr/>
        </p:nvSpPr>
        <p:spPr bwMode="auto">
          <a:xfrm>
            <a:off x="2514600" y="3886200"/>
            <a:ext cx="7061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rtl="0"/>
            <a:r>
              <a:rPr lang="en-US" sz="2400"/>
              <a:t>When initiating X</a:t>
            </a:r>
            <a:r>
              <a:rPr lang="en-US" sz="2800" baseline="-25000"/>
              <a:t>Icy</a:t>
            </a:r>
            <a:endParaRPr lang="en-US" sz="2400"/>
          </a:p>
          <a:p>
            <a:pPr algn="l" rtl="0"/>
            <a:r>
              <a:rPr lang="en-US" sz="2400"/>
              <a:t>X</a:t>
            </a:r>
            <a:r>
              <a:rPr lang="en-US" sz="2800" baseline="-25000"/>
              <a:t>Holmes</a:t>
            </a:r>
            <a:r>
              <a:rPr lang="en-US" sz="2400"/>
              <a:t> becomes independent of X</a:t>
            </a:r>
            <a:r>
              <a:rPr lang="en-US" sz="2800" baseline="-25000"/>
              <a:t>Watson </a:t>
            </a:r>
            <a:r>
              <a:rPr lang="en-US" sz="2400"/>
              <a:t>;</a:t>
            </a:r>
            <a:endParaRPr lang="en-US" sz="2800" baseline="-25000"/>
          </a:p>
          <a:p>
            <a:pPr algn="l" rtl="0"/>
            <a:endParaRPr lang="en-US" sz="2400"/>
          </a:p>
          <a:p>
            <a:pPr algn="l" rtl="0"/>
            <a:r>
              <a:rPr lang="en-US" sz="2400"/>
              <a:t>X</a:t>
            </a:r>
            <a:r>
              <a:rPr lang="en-US" sz="2800" baseline="-25000"/>
              <a:t>Holmes</a:t>
            </a:r>
            <a:r>
              <a:rPr lang="en-US" sz="2400"/>
              <a:t> </a:t>
            </a:r>
            <a:r>
              <a:rPr lang="en-US" sz="2400">
                <a:sym typeface="Symbol" pitchFamily="18" charset="2"/>
              </a:rPr>
              <a:t>  </a:t>
            </a:r>
            <a:r>
              <a:rPr lang="en-US" sz="5400" baseline="-25000">
                <a:sym typeface="Arial" pitchFamily="34" charset="0"/>
              </a:rPr>
              <a:t>   </a:t>
            </a:r>
            <a:r>
              <a:rPr lang="en-US" sz="2400"/>
              <a:t>X</a:t>
            </a:r>
            <a:r>
              <a:rPr lang="en-US" sz="2800" baseline="-25000"/>
              <a:t>Watson</a:t>
            </a:r>
            <a:r>
              <a:rPr lang="en-US" sz="2400"/>
              <a:t> | X</a:t>
            </a:r>
            <a:r>
              <a:rPr lang="en-US" sz="2800" baseline="-25000"/>
              <a:t>Icy</a:t>
            </a:r>
            <a:endParaRPr lang="en-US" sz="2400" u="sng"/>
          </a:p>
        </p:txBody>
      </p:sp>
      <p:grpSp>
        <p:nvGrpSpPr>
          <p:cNvPr id="12299" name="Group 25"/>
          <p:cNvGrpSpPr>
            <a:grpSpLocks/>
          </p:cNvGrpSpPr>
          <p:nvPr/>
        </p:nvGrpSpPr>
        <p:grpSpPr bwMode="auto">
          <a:xfrm>
            <a:off x="5405439" y="5146675"/>
            <a:ext cx="466725" cy="457200"/>
            <a:chOff x="4473" y="1632"/>
            <a:chExt cx="294" cy="288"/>
          </a:xfrm>
        </p:grpSpPr>
        <p:sp>
          <p:nvSpPr>
            <p:cNvPr id="12301" name="Rectangle 23"/>
            <p:cNvSpPr>
              <a:spLocks noChangeArrowheads="1"/>
            </p:cNvSpPr>
            <p:nvPr/>
          </p:nvSpPr>
          <p:spPr bwMode="auto">
            <a:xfrm>
              <a:off x="4473" y="1632"/>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0"/>
              <a:r>
                <a:rPr lang="en-US" sz="2400">
                  <a:sym typeface="Symbol" pitchFamily="18" charset="2"/>
                </a:rPr>
                <a:t></a:t>
              </a:r>
            </a:p>
          </p:txBody>
        </p:sp>
        <p:sp>
          <p:nvSpPr>
            <p:cNvPr id="12302" name="Rectangle 24"/>
            <p:cNvSpPr>
              <a:spLocks noChangeArrowheads="1"/>
            </p:cNvSpPr>
            <p:nvPr/>
          </p:nvSpPr>
          <p:spPr bwMode="auto">
            <a:xfrm>
              <a:off x="4524" y="1632"/>
              <a:ext cx="2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rtl="0"/>
              <a:r>
                <a:rPr lang="en-US" sz="2400">
                  <a:sym typeface="Symbol" pitchFamily="18" charset="2"/>
                </a:rPr>
                <a:t></a:t>
              </a:r>
            </a:p>
          </p:txBody>
        </p:sp>
      </p:grpSp>
      <p:sp>
        <p:nvSpPr>
          <p:cNvPr id="12300" name="Line 28"/>
          <p:cNvSpPr>
            <a:spLocks noChangeShapeType="1"/>
          </p:cNvSpPr>
          <p:nvPr/>
        </p:nvSpPr>
        <p:spPr bwMode="auto">
          <a:xfrm>
            <a:off x="2894014" y="222250"/>
            <a:ext cx="15779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pPr algn="l" rtl="0"/>
            <a:endParaRPr lang="he-IL"/>
          </a:p>
        </p:txBody>
      </p:sp>
    </p:spTree>
    <p:extLst>
      <p:ext uri="{BB962C8B-B14F-4D97-AF65-F5344CB8AC3E}">
        <p14:creationId xmlns:p14="http://schemas.microsoft.com/office/powerpoint/2010/main" val="6045323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65126"/>
            <a:ext cx="10515600" cy="827088"/>
          </a:xfrm>
        </p:spPr>
        <p:txBody>
          <a:bodyPr>
            <a:normAutofit/>
          </a:bodyPr>
          <a:lstStyle/>
          <a:p>
            <a:pPr algn="r" rtl="1"/>
            <a:r>
              <a:rPr lang="he-IL" altLang="he-IL" sz="3200" dirty="0"/>
              <a:t>לסיכום – היפוך קשת לפי חוק </a:t>
            </a:r>
            <a:r>
              <a:rPr lang="he-IL" altLang="he-IL" sz="3200" dirty="0" err="1"/>
              <a:t>בייס</a:t>
            </a:r>
            <a:r>
              <a:rPr lang="he-IL" altLang="he-IL" sz="3200" dirty="0"/>
              <a:t> </a:t>
            </a:r>
            <a:endParaRPr lang="en-US" altLang="he-IL" sz="3200" dirty="0"/>
          </a:p>
        </p:txBody>
      </p:sp>
      <p:grpSp>
        <p:nvGrpSpPr>
          <p:cNvPr id="18464" name="Group 32"/>
          <p:cNvGrpSpPr>
            <a:grpSpLocks/>
          </p:cNvGrpSpPr>
          <p:nvPr/>
        </p:nvGrpSpPr>
        <p:grpSpPr bwMode="auto">
          <a:xfrm>
            <a:off x="2693989" y="933451"/>
            <a:ext cx="1978025" cy="1762125"/>
            <a:chOff x="737" y="576"/>
            <a:chExt cx="1246" cy="1110"/>
          </a:xfrm>
        </p:grpSpPr>
        <p:sp>
          <p:nvSpPr>
            <p:cNvPr id="18437" name="Oval 5"/>
            <p:cNvSpPr>
              <a:spLocks noChangeArrowheads="1"/>
            </p:cNvSpPr>
            <p:nvPr/>
          </p:nvSpPr>
          <p:spPr bwMode="auto">
            <a:xfrm>
              <a:off x="737" y="576"/>
              <a:ext cx="395"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1</a:t>
              </a:r>
            </a:p>
          </p:txBody>
        </p:sp>
        <p:sp>
          <p:nvSpPr>
            <p:cNvPr id="18438" name="Oval 6"/>
            <p:cNvSpPr>
              <a:spLocks noChangeArrowheads="1"/>
            </p:cNvSpPr>
            <p:nvPr/>
          </p:nvSpPr>
          <p:spPr bwMode="auto">
            <a:xfrm>
              <a:off x="1142" y="1261"/>
              <a:ext cx="401"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3</a:t>
              </a:r>
            </a:p>
          </p:txBody>
        </p:sp>
        <p:sp>
          <p:nvSpPr>
            <p:cNvPr id="18439" name="Oval 7"/>
            <p:cNvSpPr>
              <a:spLocks noChangeArrowheads="1"/>
            </p:cNvSpPr>
            <p:nvPr/>
          </p:nvSpPr>
          <p:spPr bwMode="auto">
            <a:xfrm>
              <a:off x="1582" y="585"/>
              <a:ext cx="401"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2</a:t>
              </a:r>
            </a:p>
          </p:txBody>
        </p:sp>
        <p:sp>
          <p:nvSpPr>
            <p:cNvPr id="18440" name="Line 8"/>
            <p:cNvSpPr>
              <a:spLocks noChangeShapeType="1"/>
            </p:cNvSpPr>
            <p:nvPr/>
          </p:nvSpPr>
          <p:spPr bwMode="auto">
            <a:xfrm>
              <a:off x="1165" y="803"/>
              <a:ext cx="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441" name="Line 9"/>
            <p:cNvSpPr>
              <a:spLocks noChangeShapeType="1"/>
            </p:cNvSpPr>
            <p:nvPr/>
          </p:nvSpPr>
          <p:spPr bwMode="auto">
            <a:xfrm>
              <a:off x="1045" y="1011"/>
              <a:ext cx="136" cy="30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8465" name="Group 33"/>
          <p:cNvGrpSpPr>
            <a:grpSpLocks/>
          </p:cNvGrpSpPr>
          <p:nvPr/>
        </p:nvGrpSpPr>
        <p:grpSpPr bwMode="auto">
          <a:xfrm>
            <a:off x="7494589" y="914401"/>
            <a:ext cx="1978025" cy="1781175"/>
            <a:chOff x="3761" y="576"/>
            <a:chExt cx="1246" cy="1122"/>
          </a:xfrm>
        </p:grpSpPr>
        <p:sp>
          <p:nvSpPr>
            <p:cNvPr id="18442" name="Oval 10"/>
            <p:cNvSpPr>
              <a:spLocks noChangeArrowheads="1"/>
            </p:cNvSpPr>
            <p:nvPr/>
          </p:nvSpPr>
          <p:spPr bwMode="auto">
            <a:xfrm>
              <a:off x="3761" y="576"/>
              <a:ext cx="395"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1</a:t>
              </a:r>
            </a:p>
          </p:txBody>
        </p:sp>
        <p:sp>
          <p:nvSpPr>
            <p:cNvPr id="18443" name="Oval 11"/>
            <p:cNvSpPr>
              <a:spLocks noChangeArrowheads="1"/>
            </p:cNvSpPr>
            <p:nvPr/>
          </p:nvSpPr>
          <p:spPr bwMode="auto">
            <a:xfrm>
              <a:off x="4154" y="1273"/>
              <a:ext cx="401"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3</a:t>
              </a:r>
            </a:p>
          </p:txBody>
        </p:sp>
        <p:sp>
          <p:nvSpPr>
            <p:cNvPr id="18444" name="Oval 12"/>
            <p:cNvSpPr>
              <a:spLocks noChangeArrowheads="1"/>
            </p:cNvSpPr>
            <p:nvPr/>
          </p:nvSpPr>
          <p:spPr bwMode="auto">
            <a:xfrm>
              <a:off x="4606" y="585"/>
              <a:ext cx="401"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2</a:t>
              </a:r>
            </a:p>
          </p:txBody>
        </p:sp>
        <p:sp>
          <p:nvSpPr>
            <p:cNvPr id="18445" name="Line 13"/>
            <p:cNvSpPr>
              <a:spLocks noChangeShapeType="1"/>
            </p:cNvSpPr>
            <p:nvPr/>
          </p:nvSpPr>
          <p:spPr bwMode="auto">
            <a:xfrm flipH="1">
              <a:off x="4469" y="999"/>
              <a:ext cx="236" cy="3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446" name="Line 14"/>
            <p:cNvSpPr>
              <a:spLocks noChangeShapeType="1"/>
            </p:cNvSpPr>
            <p:nvPr/>
          </p:nvSpPr>
          <p:spPr bwMode="auto">
            <a:xfrm>
              <a:off x="4069" y="1011"/>
              <a:ext cx="136" cy="30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8462" name="Group 30"/>
          <p:cNvGrpSpPr>
            <a:grpSpLocks/>
          </p:cNvGrpSpPr>
          <p:nvPr/>
        </p:nvGrpSpPr>
        <p:grpSpPr bwMode="auto">
          <a:xfrm>
            <a:off x="2693989" y="3757613"/>
            <a:ext cx="1958975" cy="1778000"/>
            <a:chOff x="737" y="2451"/>
            <a:chExt cx="1234" cy="1120"/>
          </a:xfrm>
        </p:grpSpPr>
        <p:sp>
          <p:nvSpPr>
            <p:cNvPr id="18447" name="Oval 15"/>
            <p:cNvSpPr>
              <a:spLocks noChangeArrowheads="1"/>
            </p:cNvSpPr>
            <p:nvPr/>
          </p:nvSpPr>
          <p:spPr bwMode="auto">
            <a:xfrm>
              <a:off x="737" y="2451"/>
              <a:ext cx="395" cy="42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1</a:t>
              </a:r>
            </a:p>
          </p:txBody>
        </p:sp>
        <p:sp>
          <p:nvSpPr>
            <p:cNvPr id="18448" name="Oval 16"/>
            <p:cNvSpPr>
              <a:spLocks noChangeArrowheads="1"/>
            </p:cNvSpPr>
            <p:nvPr/>
          </p:nvSpPr>
          <p:spPr bwMode="auto">
            <a:xfrm>
              <a:off x="1130" y="3142"/>
              <a:ext cx="401" cy="42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3</a:t>
              </a:r>
            </a:p>
          </p:txBody>
        </p:sp>
        <p:sp>
          <p:nvSpPr>
            <p:cNvPr id="18449" name="Oval 17"/>
            <p:cNvSpPr>
              <a:spLocks noChangeArrowheads="1"/>
            </p:cNvSpPr>
            <p:nvPr/>
          </p:nvSpPr>
          <p:spPr bwMode="auto">
            <a:xfrm>
              <a:off x="1570" y="2460"/>
              <a:ext cx="401" cy="42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2</a:t>
              </a:r>
            </a:p>
          </p:txBody>
        </p:sp>
        <p:sp>
          <p:nvSpPr>
            <p:cNvPr id="18450" name="Line 18"/>
            <p:cNvSpPr>
              <a:spLocks noChangeShapeType="1"/>
            </p:cNvSpPr>
            <p:nvPr/>
          </p:nvSpPr>
          <p:spPr bwMode="auto">
            <a:xfrm flipH="1">
              <a:off x="1133" y="2692"/>
              <a:ext cx="4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451" name="Line 19"/>
            <p:cNvSpPr>
              <a:spLocks noChangeShapeType="1"/>
            </p:cNvSpPr>
            <p:nvPr/>
          </p:nvSpPr>
          <p:spPr bwMode="auto">
            <a:xfrm>
              <a:off x="1033" y="2890"/>
              <a:ext cx="136" cy="30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8463" name="Group 31"/>
          <p:cNvGrpSpPr>
            <a:grpSpLocks/>
          </p:cNvGrpSpPr>
          <p:nvPr/>
        </p:nvGrpSpPr>
        <p:grpSpPr bwMode="auto">
          <a:xfrm>
            <a:off x="7570789" y="3771901"/>
            <a:ext cx="1978025" cy="1763713"/>
            <a:chOff x="3809" y="2376"/>
            <a:chExt cx="1246" cy="1111"/>
          </a:xfrm>
        </p:grpSpPr>
        <p:sp>
          <p:nvSpPr>
            <p:cNvPr id="18452" name="Oval 20"/>
            <p:cNvSpPr>
              <a:spLocks noChangeArrowheads="1"/>
            </p:cNvSpPr>
            <p:nvPr/>
          </p:nvSpPr>
          <p:spPr bwMode="auto">
            <a:xfrm>
              <a:off x="3809" y="2376"/>
              <a:ext cx="395"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1</a:t>
              </a:r>
            </a:p>
          </p:txBody>
        </p:sp>
        <p:sp>
          <p:nvSpPr>
            <p:cNvPr id="18453" name="Oval 21"/>
            <p:cNvSpPr>
              <a:spLocks noChangeArrowheads="1"/>
            </p:cNvSpPr>
            <p:nvPr/>
          </p:nvSpPr>
          <p:spPr bwMode="auto">
            <a:xfrm>
              <a:off x="4214" y="3062"/>
              <a:ext cx="401"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3</a:t>
              </a:r>
            </a:p>
          </p:txBody>
        </p:sp>
        <p:sp>
          <p:nvSpPr>
            <p:cNvPr id="18454" name="Oval 22"/>
            <p:cNvSpPr>
              <a:spLocks noChangeArrowheads="1"/>
            </p:cNvSpPr>
            <p:nvPr/>
          </p:nvSpPr>
          <p:spPr bwMode="auto">
            <a:xfrm>
              <a:off x="4654" y="2385"/>
              <a:ext cx="401" cy="4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he-IL" b="1"/>
                <a:t>X</a:t>
              </a:r>
              <a:r>
                <a:rPr lang="en-US" altLang="he-IL" b="1" baseline="-25000"/>
                <a:t>2</a:t>
              </a:r>
            </a:p>
          </p:txBody>
        </p:sp>
        <p:sp>
          <p:nvSpPr>
            <p:cNvPr id="18455" name="Line 23"/>
            <p:cNvSpPr>
              <a:spLocks noChangeShapeType="1"/>
            </p:cNvSpPr>
            <p:nvPr/>
          </p:nvSpPr>
          <p:spPr bwMode="auto">
            <a:xfrm>
              <a:off x="4237" y="2603"/>
              <a:ext cx="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456" name="Line 24"/>
            <p:cNvSpPr>
              <a:spLocks noChangeShapeType="1"/>
            </p:cNvSpPr>
            <p:nvPr/>
          </p:nvSpPr>
          <p:spPr bwMode="auto">
            <a:xfrm flipV="1">
              <a:off x="4561" y="2790"/>
              <a:ext cx="220" cy="33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8457" name="Line 25"/>
            <p:cNvSpPr>
              <a:spLocks noChangeShapeType="1"/>
            </p:cNvSpPr>
            <p:nvPr/>
          </p:nvSpPr>
          <p:spPr bwMode="auto">
            <a:xfrm>
              <a:off x="4117" y="2811"/>
              <a:ext cx="136" cy="3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sp>
        <p:nvSpPr>
          <p:cNvPr id="18458" name="Rectangle 26"/>
          <p:cNvSpPr>
            <a:spLocks noChangeArrowheads="1"/>
          </p:cNvSpPr>
          <p:nvPr/>
        </p:nvSpPr>
        <p:spPr bwMode="auto">
          <a:xfrm>
            <a:off x="1685926" y="2755900"/>
            <a:ext cx="3857625" cy="3635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he-IL" sz="1600" b="1" dirty="0">
                <a:latin typeface="Arial" pitchFamily="34" charset="0"/>
              </a:rPr>
              <a:t>p(x</a:t>
            </a:r>
            <a:r>
              <a:rPr lang="en-US" altLang="he-IL" sz="1600" b="1" baseline="-25000" dirty="0">
                <a:latin typeface="Arial" pitchFamily="34" charset="0"/>
              </a:rPr>
              <a:t>1</a:t>
            </a:r>
            <a:r>
              <a:rPr lang="en-US" altLang="he-IL" sz="1600" b="1" dirty="0">
                <a:latin typeface="Arial" pitchFamily="34" charset="0"/>
              </a:rPr>
              <a:t>, x</a:t>
            </a:r>
            <a:r>
              <a:rPr lang="en-US" altLang="he-IL" sz="1600" b="1" baseline="-25000" dirty="0">
                <a:latin typeface="Arial" pitchFamily="34" charset="0"/>
              </a:rPr>
              <a:t>2</a:t>
            </a:r>
            <a:r>
              <a:rPr lang="en-US" altLang="he-IL" sz="1600" b="1" dirty="0">
                <a:latin typeface="Arial" pitchFamily="34" charset="0"/>
              </a:rPr>
              <a:t>, x</a:t>
            </a:r>
            <a:r>
              <a:rPr lang="en-US" altLang="he-IL" sz="1600" b="1" baseline="-25000" dirty="0">
                <a:latin typeface="Arial" pitchFamily="34" charset="0"/>
              </a:rPr>
              <a:t>3</a:t>
            </a:r>
            <a:r>
              <a:rPr lang="en-US" altLang="he-IL" sz="1600" b="1" dirty="0">
                <a:latin typeface="Arial" pitchFamily="34" charset="0"/>
              </a:rPr>
              <a:t>) = p(x</a:t>
            </a:r>
            <a:r>
              <a:rPr lang="en-US" altLang="he-IL" sz="1600" b="1" baseline="-25000" dirty="0">
                <a:latin typeface="Arial" pitchFamily="34" charset="0"/>
              </a:rPr>
              <a:t>3</a:t>
            </a:r>
            <a:r>
              <a:rPr lang="en-US" altLang="he-IL" b="1" baseline="-25000" dirty="0">
                <a:latin typeface="Arial" pitchFamily="34" charset="0"/>
              </a:rPr>
              <a:t>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1</a:t>
            </a:r>
            <a:r>
              <a:rPr lang="en-US" altLang="he-IL" sz="1600" b="1" dirty="0">
                <a:latin typeface="Arial" pitchFamily="34" charset="0"/>
              </a:rPr>
              <a:t>) p(x</a:t>
            </a:r>
            <a:r>
              <a:rPr lang="en-US" altLang="he-IL" sz="1600" b="1" baseline="-25000" dirty="0">
                <a:latin typeface="Arial" pitchFamily="34" charset="0"/>
              </a:rPr>
              <a:t>2 </a:t>
            </a:r>
            <a:r>
              <a:rPr lang="en-US" altLang="he-IL" b="1" baseline="-25000" dirty="0">
                <a:latin typeface="Arial" pitchFamily="34" charset="0"/>
              </a:rPr>
              <a:t>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1</a:t>
            </a:r>
            <a:r>
              <a:rPr lang="en-US" altLang="he-IL" sz="1600" b="1" dirty="0">
                <a:latin typeface="Arial" pitchFamily="34" charset="0"/>
              </a:rPr>
              <a:t>) p(x</a:t>
            </a:r>
            <a:r>
              <a:rPr lang="en-US" altLang="he-IL" sz="1600" b="1" baseline="-25000" dirty="0">
                <a:latin typeface="Arial" pitchFamily="34" charset="0"/>
              </a:rPr>
              <a:t>1</a:t>
            </a:r>
            <a:r>
              <a:rPr lang="en-US" altLang="he-IL" sz="1600" b="1" dirty="0">
                <a:latin typeface="Arial" pitchFamily="34" charset="0"/>
              </a:rPr>
              <a:t>)</a:t>
            </a:r>
          </a:p>
        </p:txBody>
      </p:sp>
      <p:sp>
        <p:nvSpPr>
          <p:cNvPr id="18459" name="Rectangle 27"/>
          <p:cNvSpPr>
            <a:spLocks noChangeArrowheads="1"/>
          </p:cNvSpPr>
          <p:nvPr/>
        </p:nvSpPr>
        <p:spPr bwMode="auto">
          <a:xfrm>
            <a:off x="6562726" y="2755900"/>
            <a:ext cx="4086225" cy="3635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he-IL" sz="1600" b="1">
                <a:latin typeface="Arial" pitchFamily="34" charset="0"/>
              </a:rPr>
              <a:t>   p(x</a:t>
            </a:r>
            <a:r>
              <a:rPr lang="en-US" altLang="he-IL" sz="1600" b="1" baseline="-25000">
                <a:latin typeface="Arial" pitchFamily="34" charset="0"/>
              </a:rPr>
              <a:t>1</a:t>
            </a:r>
            <a:r>
              <a:rPr lang="en-US" altLang="he-IL" sz="1600" b="1">
                <a:latin typeface="Arial" pitchFamily="34" charset="0"/>
              </a:rPr>
              <a:t>, x</a:t>
            </a:r>
            <a:r>
              <a:rPr lang="en-US" altLang="he-IL" sz="1600" b="1" baseline="-25000">
                <a:latin typeface="Arial" pitchFamily="34" charset="0"/>
              </a:rPr>
              <a:t>2</a:t>
            </a:r>
            <a:r>
              <a:rPr lang="en-US" altLang="he-IL" sz="1600" b="1">
                <a:latin typeface="Arial" pitchFamily="34" charset="0"/>
              </a:rPr>
              <a:t>, x</a:t>
            </a:r>
            <a:r>
              <a:rPr lang="en-US" altLang="he-IL" sz="1600" b="1" baseline="-25000">
                <a:latin typeface="Arial" pitchFamily="34" charset="0"/>
              </a:rPr>
              <a:t>3</a:t>
            </a:r>
            <a:r>
              <a:rPr lang="en-US" altLang="he-IL" sz="1600" b="1">
                <a:latin typeface="Arial" pitchFamily="34" charset="0"/>
              </a:rPr>
              <a:t>) = p(x</a:t>
            </a:r>
            <a:r>
              <a:rPr lang="en-US" altLang="he-IL" sz="1600" b="1" baseline="-25000">
                <a:latin typeface="Arial" pitchFamily="34" charset="0"/>
              </a:rPr>
              <a:t>3 </a:t>
            </a:r>
            <a:r>
              <a:rPr lang="en-US" altLang="he-IL" b="1" baseline="-25000">
                <a:latin typeface="Arial" pitchFamily="34" charset="0"/>
              </a:rPr>
              <a:t> </a:t>
            </a:r>
            <a:r>
              <a:rPr lang="en-US" altLang="he-IL" b="1">
                <a:latin typeface="Arial" pitchFamily="34" charset="0"/>
              </a:rPr>
              <a:t>| </a:t>
            </a:r>
            <a:r>
              <a:rPr lang="en-US" altLang="he-IL" sz="1600" b="1">
                <a:latin typeface="Arial" pitchFamily="34" charset="0"/>
              </a:rPr>
              <a:t>x</a:t>
            </a:r>
            <a:r>
              <a:rPr lang="en-US" altLang="he-IL" sz="1600" b="1" baseline="-25000">
                <a:latin typeface="Arial" pitchFamily="34" charset="0"/>
              </a:rPr>
              <a:t>2</a:t>
            </a:r>
            <a:r>
              <a:rPr lang="en-US" altLang="he-IL" sz="1600" b="1">
                <a:latin typeface="Arial" pitchFamily="34" charset="0"/>
              </a:rPr>
              <a:t>, x</a:t>
            </a:r>
            <a:r>
              <a:rPr lang="en-US" altLang="he-IL" sz="1600" b="1" baseline="-25000">
                <a:latin typeface="Arial" pitchFamily="34" charset="0"/>
              </a:rPr>
              <a:t>1</a:t>
            </a:r>
            <a:r>
              <a:rPr lang="en-US" altLang="he-IL" sz="1600" b="1">
                <a:latin typeface="Arial" pitchFamily="34" charset="0"/>
              </a:rPr>
              <a:t>) p(x</a:t>
            </a:r>
            <a:r>
              <a:rPr lang="en-US" altLang="he-IL" sz="1600" b="1" baseline="-25000">
                <a:latin typeface="Arial" pitchFamily="34" charset="0"/>
              </a:rPr>
              <a:t>2</a:t>
            </a:r>
            <a:r>
              <a:rPr lang="en-US" altLang="he-IL" sz="1600" b="1">
                <a:latin typeface="Arial" pitchFamily="34" charset="0"/>
              </a:rPr>
              <a:t>) p( x</a:t>
            </a:r>
            <a:r>
              <a:rPr lang="en-US" altLang="he-IL" sz="1600" b="1" baseline="-25000">
                <a:latin typeface="Arial" pitchFamily="34" charset="0"/>
              </a:rPr>
              <a:t>1</a:t>
            </a:r>
            <a:r>
              <a:rPr lang="en-US" altLang="he-IL" sz="1600" b="1">
                <a:latin typeface="Arial" pitchFamily="34" charset="0"/>
              </a:rPr>
              <a:t>)</a:t>
            </a:r>
          </a:p>
        </p:txBody>
      </p:sp>
      <p:sp>
        <p:nvSpPr>
          <p:cNvPr id="18460" name="Rectangle 28"/>
          <p:cNvSpPr>
            <a:spLocks noChangeArrowheads="1"/>
          </p:cNvSpPr>
          <p:nvPr/>
        </p:nvSpPr>
        <p:spPr bwMode="auto">
          <a:xfrm>
            <a:off x="1762126" y="5613400"/>
            <a:ext cx="4181475" cy="776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rtl="0">
              <a:spcBef>
                <a:spcPct val="50000"/>
              </a:spcBef>
            </a:pPr>
            <a:r>
              <a:rPr lang="en-US" altLang="he-IL" sz="1600" b="1" dirty="0">
                <a:latin typeface="Arial" pitchFamily="34" charset="0"/>
              </a:rPr>
              <a:t>p(x</a:t>
            </a:r>
            <a:r>
              <a:rPr lang="en-US" altLang="he-IL" sz="1600" b="1" baseline="-25000" dirty="0">
                <a:latin typeface="Arial" pitchFamily="34" charset="0"/>
              </a:rPr>
              <a:t>1</a:t>
            </a:r>
            <a:r>
              <a:rPr lang="en-US" altLang="he-IL" sz="1600" b="1" dirty="0">
                <a:latin typeface="Arial" pitchFamily="34" charset="0"/>
              </a:rPr>
              <a:t>, x</a:t>
            </a:r>
            <a:r>
              <a:rPr lang="en-US" altLang="he-IL" sz="1600" b="1" baseline="-25000" dirty="0">
                <a:latin typeface="Arial" pitchFamily="34" charset="0"/>
              </a:rPr>
              <a:t>2</a:t>
            </a:r>
            <a:r>
              <a:rPr lang="en-US" altLang="he-IL" sz="1600" b="1" dirty="0">
                <a:latin typeface="Arial" pitchFamily="34" charset="0"/>
              </a:rPr>
              <a:t>, x</a:t>
            </a:r>
            <a:r>
              <a:rPr lang="en-US" altLang="he-IL" sz="1600" b="1" baseline="-25000" dirty="0">
                <a:latin typeface="Arial" pitchFamily="34" charset="0"/>
              </a:rPr>
              <a:t>3</a:t>
            </a:r>
            <a:r>
              <a:rPr lang="en-US" altLang="he-IL" sz="1600" b="1" dirty="0">
                <a:latin typeface="Arial" pitchFamily="34" charset="0"/>
              </a:rPr>
              <a:t>) = p(x</a:t>
            </a:r>
            <a:r>
              <a:rPr lang="en-US" altLang="he-IL" sz="1600" b="1" baseline="-25000" dirty="0">
                <a:latin typeface="Arial" pitchFamily="34" charset="0"/>
              </a:rPr>
              <a:t>3 </a:t>
            </a:r>
            <a:r>
              <a:rPr lang="en-US" altLang="he-IL" b="1" baseline="-25000" dirty="0">
                <a:latin typeface="Arial" pitchFamily="34" charset="0"/>
              </a:rPr>
              <a:t>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1</a:t>
            </a:r>
            <a:r>
              <a:rPr lang="en-US" altLang="he-IL" sz="1600" b="1" dirty="0">
                <a:latin typeface="Arial" pitchFamily="34" charset="0"/>
              </a:rPr>
              <a:t>) p(x</a:t>
            </a:r>
            <a:r>
              <a:rPr lang="en-US" altLang="he-IL" sz="1600" b="1" baseline="-25000" dirty="0">
                <a:latin typeface="Arial" pitchFamily="34" charset="0"/>
              </a:rPr>
              <a:t>2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1</a:t>
            </a:r>
            <a:r>
              <a:rPr lang="en-US" altLang="he-IL" sz="1600" b="1" dirty="0">
                <a:latin typeface="Arial" pitchFamily="34" charset="0"/>
              </a:rPr>
              <a:t>)</a:t>
            </a:r>
          </a:p>
          <a:p>
            <a:pPr algn="l" rtl="0">
              <a:spcBef>
                <a:spcPct val="50000"/>
              </a:spcBef>
            </a:pPr>
            <a:r>
              <a:rPr lang="en-US" altLang="he-IL" sz="1600" b="1" dirty="0">
                <a:latin typeface="Arial" pitchFamily="34" charset="0"/>
              </a:rPr>
              <a:t>                    = p(x</a:t>
            </a:r>
            <a:r>
              <a:rPr lang="en-US" altLang="he-IL" sz="1600" b="1" baseline="-25000" dirty="0">
                <a:latin typeface="Arial" pitchFamily="34" charset="0"/>
              </a:rPr>
              <a:t>3 </a:t>
            </a:r>
            <a:r>
              <a:rPr lang="en-US" altLang="he-IL" b="1" baseline="-25000" dirty="0">
                <a:latin typeface="Arial" pitchFamily="34" charset="0"/>
              </a:rPr>
              <a:t>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1</a:t>
            </a:r>
            <a:r>
              <a:rPr lang="en-US" altLang="he-IL" sz="1600" b="1" dirty="0">
                <a:latin typeface="Arial" pitchFamily="34" charset="0"/>
              </a:rPr>
              <a:t>) p(x</a:t>
            </a:r>
            <a:r>
              <a:rPr lang="en-US" altLang="he-IL" sz="1600" b="1" baseline="-25000" dirty="0">
                <a:latin typeface="Arial" pitchFamily="34" charset="0"/>
              </a:rPr>
              <a:t>1 </a:t>
            </a:r>
            <a:r>
              <a:rPr lang="en-US" altLang="he-IL" b="1" baseline="-25000" dirty="0">
                <a:latin typeface="Arial" pitchFamily="34" charset="0"/>
              </a:rPr>
              <a:t>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2</a:t>
            </a:r>
            <a:r>
              <a:rPr lang="en-US" altLang="he-IL" sz="1600" b="1" dirty="0">
                <a:latin typeface="Arial" pitchFamily="34" charset="0"/>
              </a:rPr>
              <a:t>) p( x</a:t>
            </a:r>
            <a:r>
              <a:rPr lang="en-US" altLang="he-IL" sz="1600" b="1" baseline="-25000" dirty="0">
                <a:latin typeface="Arial" pitchFamily="34" charset="0"/>
              </a:rPr>
              <a:t>2</a:t>
            </a:r>
            <a:r>
              <a:rPr lang="en-US" altLang="he-IL" sz="1600" b="1" dirty="0">
                <a:latin typeface="Arial" pitchFamily="34" charset="0"/>
              </a:rPr>
              <a:t>)</a:t>
            </a:r>
          </a:p>
        </p:txBody>
      </p:sp>
      <p:sp>
        <p:nvSpPr>
          <p:cNvPr id="18461" name="Rectangle 29"/>
          <p:cNvSpPr>
            <a:spLocks noChangeArrowheads="1"/>
          </p:cNvSpPr>
          <p:nvPr/>
        </p:nvSpPr>
        <p:spPr bwMode="auto">
          <a:xfrm>
            <a:off x="6146801" y="5569631"/>
            <a:ext cx="4257675" cy="776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he-IL" sz="1600" b="1" dirty="0">
                <a:latin typeface="Arial" pitchFamily="34" charset="0"/>
              </a:rPr>
              <a:t>p(x</a:t>
            </a:r>
            <a:r>
              <a:rPr lang="en-US" altLang="he-IL" sz="1600" b="1" baseline="-25000" dirty="0">
                <a:latin typeface="Arial" pitchFamily="34" charset="0"/>
              </a:rPr>
              <a:t>1</a:t>
            </a:r>
            <a:r>
              <a:rPr lang="en-US" altLang="he-IL" sz="1600" b="1" dirty="0">
                <a:latin typeface="Arial" pitchFamily="34" charset="0"/>
              </a:rPr>
              <a:t>, x</a:t>
            </a:r>
            <a:r>
              <a:rPr lang="en-US" altLang="he-IL" sz="1600" b="1" baseline="-25000" dirty="0">
                <a:latin typeface="Arial" pitchFamily="34" charset="0"/>
              </a:rPr>
              <a:t>2</a:t>
            </a:r>
            <a:r>
              <a:rPr lang="en-US" altLang="he-IL" sz="1600" b="1" dirty="0">
                <a:latin typeface="Arial" pitchFamily="34" charset="0"/>
              </a:rPr>
              <a:t>, x</a:t>
            </a:r>
            <a:r>
              <a:rPr lang="en-US" altLang="he-IL" sz="1600" b="1" baseline="-25000" dirty="0">
                <a:latin typeface="Arial" pitchFamily="34" charset="0"/>
              </a:rPr>
              <a:t>3</a:t>
            </a:r>
            <a:r>
              <a:rPr lang="en-US" altLang="he-IL" sz="1600" b="1" dirty="0">
                <a:latin typeface="Arial" pitchFamily="34" charset="0"/>
              </a:rPr>
              <a:t>) = p(x</a:t>
            </a:r>
            <a:r>
              <a:rPr lang="en-US" altLang="he-IL" sz="1600" b="1" baseline="-25000" dirty="0">
                <a:latin typeface="Arial" pitchFamily="34" charset="0"/>
              </a:rPr>
              <a:t>3</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2</a:t>
            </a:r>
            <a:r>
              <a:rPr lang="en-US" altLang="he-IL" sz="1600" b="1" dirty="0">
                <a:latin typeface="Arial" pitchFamily="34" charset="0"/>
              </a:rPr>
              <a:t> | x</a:t>
            </a:r>
            <a:r>
              <a:rPr lang="en-US" altLang="he-IL" sz="1600" b="1" baseline="-25000" dirty="0">
                <a:latin typeface="Arial" pitchFamily="34" charset="0"/>
              </a:rPr>
              <a:t>1</a:t>
            </a:r>
            <a:r>
              <a:rPr lang="en-US" altLang="he-IL" sz="1600" b="1" dirty="0">
                <a:latin typeface="Arial" pitchFamily="34" charset="0"/>
              </a:rPr>
              <a:t>) p( x</a:t>
            </a:r>
            <a:r>
              <a:rPr lang="en-US" altLang="he-IL" sz="1600" b="1" baseline="-25000" dirty="0">
                <a:latin typeface="Arial" pitchFamily="34" charset="0"/>
              </a:rPr>
              <a:t>1</a:t>
            </a:r>
            <a:r>
              <a:rPr lang="en-US" altLang="he-IL" sz="1600" b="1" dirty="0">
                <a:latin typeface="Arial" pitchFamily="34" charset="0"/>
              </a:rPr>
              <a:t>)</a:t>
            </a:r>
          </a:p>
          <a:p>
            <a:pPr eaLnBrk="1" hangingPunct="1">
              <a:spcBef>
                <a:spcPct val="50000"/>
              </a:spcBef>
            </a:pPr>
            <a:r>
              <a:rPr lang="en-US" altLang="he-IL" sz="1600" b="1" dirty="0">
                <a:latin typeface="Arial" pitchFamily="34" charset="0"/>
              </a:rPr>
              <a:t>                    = p(x</a:t>
            </a:r>
            <a:r>
              <a:rPr lang="en-US" altLang="he-IL" sz="1600" b="1" baseline="-25000" dirty="0">
                <a:latin typeface="Arial" pitchFamily="34" charset="0"/>
              </a:rPr>
              <a:t>2 </a:t>
            </a:r>
            <a:r>
              <a:rPr lang="en-US" altLang="he-IL" b="1" baseline="-25000" dirty="0">
                <a:latin typeface="Arial" pitchFamily="34" charset="0"/>
              </a:rPr>
              <a:t>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3</a:t>
            </a:r>
            <a:r>
              <a:rPr lang="en-US" altLang="he-IL" sz="1600" b="1" dirty="0">
                <a:latin typeface="Arial" pitchFamily="34" charset="0"/>
              </a:rPr>
              <a:t>, x</a:t>
            </a:r>
            <a:r>
              <a:rPr lang="en-US" altLang="he-IL" sz="1600" b="1" baseline="-25000" dirty="0">
                <a:latin typeface="Arial" pitchFamily="34" charset="0"/>
              </a:rPr>
              <a:t>1</a:t>
            </a:r>
            <a:r>
              <a:rPr lang="en-US" altLang="he-IL" sz="1600" b="1" dirty="0">
                <a:latin typeface="Arial" pitchFamily="34" charset="0"/>
              </a:rPr>
              <a:t>) p(x</a:t>
            </a:r>
            <a:r>
              <a:rPr lang="en-US" altLang="he-IL" sz="1600" b="1" baseline="-25000" dirty="0">
                <a:latin typeface="Arial" pitchFamily="34" charset="0"/>
              </a:rPr>
              <a:t>3 </a:t>
            </a:r>
            <a:r>
              <a:rPr lang="en-US" altLang="he-IL" b="1" baseline="-25000" dirty="0">
                <a:latin typeface="Arial" pitchFamily="34" charset="0"/>
              </a:rPr>
              <a:t> </a:t>
            </a:r>
            <a:r>
              <a:rPr lang="en-US" altLang="he-IL" b="1" dirty="0">
                <a:latin typeface="Arial" pitchFamily="34" charset="0"/>
              </a:rPr>
              <a:t>| </a:t>
            </a:r>
            <a:r>
              <a:rPr lang="en-US" altLang="he-IL" sz="1600" b="1" dirty="0">
                <a:latin typeface="Arial" pitchFamily="34" charset="0"/>
              </a:rPr>
              <a:t>x</a:t>
            </a:r>
            <a:r>
              <a:rPr lang="en-US" altLang="he-IL" sz="1600" b="1" baseline="-25000" dirty="0">
                <a:latin typeface="Arial" pitchFamily="34" charset="0"/>
              </a:rPr>
              <a:t>1</a:t>
            </a:r>
            <a:r>
              <a:rPr lang="en-US" altLang="he-IL" sz="1600" b="1" dirty="0">
                <a:latin typeface="Arial" pitchFamily="34" charset="0"/>
              </a:rPr>
              <a:t>) p( x</a:t>
            </a:r>
            <a:r>
              <a:rPr lang="en-US" altLang="he-IL" sz="1600" b="1" baseline="-25000" dirty="0">
                <a:latin typeface="Arial" pitchFamily="34" charset="0"/>
              </a:rPr>
              <a:t>1</a:t>
            </a:r>
            <a:r>
              <a:rPr lang="en-US" altLang="he-IL" sz="1600" b="1" dirty="0">
                <a:latin typeface="Arial" pitchFamily="34" charset="0"/>
              </a:rPr>
              <a:t>)</a:t>
            </a:r>
          </a:p>
        </p:txBody>
      </p:sp>
      <p:sp>
        <p:nvSpPr>
          <p:cNvPr id="18466" name="Rectangle 34"/>
          <p:cNvSpPr>
            <a:spLocks noChangeArrowheads="1"/>
          </p:cNvSpPr>
          <p:nvPr/>
        </p:nvSpPr>
        <p:spPr bwMode="auto">
          <a:xfrm>
            <a:off x="2541589" y="3221039"/>
            <a:ext cx="1952625" cy="333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he-IL" sz="1600" b="1" dirty="0">
                <a:solidFill>
                  <a:srgbClr val="FFC000"/>
                </a:solidFill>
                <a:latin typeface="Arial" pitchFamily="34" charset="0"/>
              </a:rPr>
              <a:t>is equivalent to</a:t>
            </a:r>
          </a:p>
        </p:txBody>
      </p:sp>
      <p:sp>
        <p:nvSpPr>
          <p:cNvPr id="18467" name="Rectangle 35"/>
          <p:cNvSpPr>
            <a:spLocks noChangeArrowheads="1"/>
          </p:cNvSpPr>
          <p:nvPr/>
        </p:nvSpPr>
        <p:spPr bwMode="auto">
          <a:xfrm>
            <a:off x="7667626" y="3221039"/>
            <a:ext cx="1952625" cy="333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he-IL" sz="1600" b="1" dirty="0">
                <a:solidFill>
                  <a:srgbClr val="FFC000"/>
                </a:solidFill>
                <a:latin typeface="Arial" pitchFamily="34" charset="0"/>
              </a:rPr>
              <a:t>is equivalent to</a:t>
            </a:r>
          </a:p>
        </p:txBody>
      </p:sp>
    </p:spTree>
    <p:extLst>
      <p:ext uri="{BB962C8B-B14F-4D97-AF65-F5344CB8AC3E}">
        <p14:creationId xmlns:p14="http://schemas.microsoft.com/office/powerpoint/2010/main" val="39990663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mtClean="0"/>
              <a:t>Example</a:t>
            </a:r>
          </a:p>
        </p:txBody>
      </p:sp>
      <p:sp>
        <p:nvSpPr>
          <p:cNvPr id="11267" name="Rectangle 3"/>
          <p:cNvSpPr>
            <a:spLocks noGrp="1" noChangeArrowheads="1"/>
          </p:cNvSpPr>
          <p:nvPr>
            <p:ph type="body" idx="1"/>
          </p:nvPr>
        </p:nvSpPr>
        <p:spPr>
          <a:xfrm>
            <a:off x="1847528" y="1196752"/>
            <a:ext cx="8496944" cy="5472608"/>
          </a:xfrm>
        </p:spPr>
        <p:txBody>
          <a:bodyPr>
            <a:normAutofit/>
          </a:bodyPr>
          <a:lstStyle/>
          <a:p>
            <a:pPr algn="l" rtl="0" eaLnBrk="1" hangingPunct="1">
              <a:lnSpc>
                <a:spcPct val="90000"/>
              </a:lnSpc>
            </a:pPr>
            <a:r>
              <a:rPr lang="en-US" dirty="0"/>
              <a:t>I'm at work, neighbor John calls to say my alarm is ringing, but neighbor Mary doesn't call. Sometimes it's set off by minor earthquakes. Is there a burglar?</a:t>
            </a:r>
          </a:p>
          <a:p>
            <a:pPr algn="l" rtl="0" eaLnBrk="1" hangingPunct="1">
              <a:lnSpc>
                <a:spcPct val="90000"/>
              </a:lnSpc>
            </a:pPr>
            <a:endParaRPr lang="en-US" sz="1800" dirty="0"/>
          </a:p>
          <a:p>
            <a:pPr algn="l" rtl="0" eaLnBrk="1" hangingPunct="1">
              <a:lnSpc>
                <a:spcPct val="90000"/>
              </a:lnSpc>
            </a:pPr>
            <a:r>
              <a:rPr lang="en-US" dirty="0" smtClean="0"/>
              <a:t>Variables: </a:t>
            </a:r>
            <a:r>
              <a:rPr lang="en-US" i="1" dirty="0" smtClean="0"/>
              <a:t>Burglary</a:t>
            </a:r>
            <a:r>
              <a:rPr lang="en-US" dirty="0" smtClean="0"/>
              <a:t>, </a:t>
            </a:r>
            <a:r>
              <a:rPr lang="en-US" i="1" dirty="0" smtClean="0"/>
              <a:t>Earthquake</a:t>
            </a:r>
            <a:r>
              <a:rPr lang="en-US" dirty="0" smtClean="0"/>
              <a:t>, </a:t>
            </a:r>
            <a:r>
              <a:rPr lang="en-US" i="1" dirty="0" smtClean="0"/>
              <a:t>Alarm</a:t>
            </a:r>
            <a:r>
              <a:rPr lang="en-US" dirty="0" smtClean="0"/>
              <a:t>, </a:t>
            </a:r>
            <a:r>
              <a:rPr lang="en-US" i="1" dirty="0" err="1" smtClean="0"/>
              <a:t>JohnCalls</a:t>
            </a:r>
            <a:r>
              <a:rPr lang="en-US" dirty="0" smtClean="0"/>
              <a:t>, </a:t>
            </a:r>
            <a:r>
              <a:rPr lang="en-US" i="1" dirty="0" err="1" smtClean="0"/>
              <a:t>MaryCalls</a:t>
            </a:r>
            <a:endParaRPr lang="en-US" dirty="0" smtClean="0"/>
          </a:p>
          <a:p>
            <a:pPr algn="l" rtl="0" eaLnBrk="1" hangingPunct="1">
              <a:lnSpc>
                <a:spcPct val="90000"/>
              </a:lnSpc>
            </a:pPr>
            <a:endParaRPr lang="en-US" dirty="0" smtClean="0"/>
          </a:p>
          <a:p>
            <a:pPr algn="l" rtl="0" eaLnBrk="1" hangingPunct="1">
              <a:lnSpc>
                <a:spcPct val="90000"/>
              </a:lnSpc>
            </a:pPr>
            <a:r>
              <a:rPr lang="en-US" dirty="0" smtClean="0"/>
              <a:t>Network topology reflects "causal" knowledge:</a:t>
            </a:r>
          </a:p>
          <a:p>
            <a:pPr lvl="1" algn="l" rtl="0" eaLnBrk="1" hangingPunct="1">
              <a:lnSpc>
                <a:spcPct val="90000"/>
              </a:lnSpc>
            </a:pPr>
            <a:r>
              <a:rPr lang="en-US" dirty="0"/>
              <a:t>A burglar can set the alarm off</a:t>
            </a:r>
          </a:p>
          <a:p>
            <a:pPr lvl="1" algn="l" rtl="0" eaLnBrk="1" hangingPunct="1">
              <a:lnSpc>
                <a:spcPct val="90000"/>
              </a:lnSpc>
            </a:pPr>
            <a:r>
              <a:rPr lang="en-US" dirty="0"/>
              <a:t>An earthquake can set the alarm off</a:t>
            </a:r>
          </a:p>
          <a:p>
            <a:pPr lvl="1" algn="l" rtl="0" eaLnBrk="1" hangingPunct="1">
              <a:lnSpc>
                <a:spcPct val="90000"/>
              </a:lnSpc>
            </a:pPr>
            <a:r>
              <a:rPr lang="en-US" dirty="0"/>
              <a:t>The alarm can cause Mary to call</a:t>
            </a:r>
          </a:p>
          <a:p>
            <a:pPr lvl="1" algn="l" rtl="0" eaLnBrk="1" hangingPunct="1">
              <a:lnSpc>
                <a:spcPct val="90000"/>
              </a:lnSpc>
            </a:pPr>
            <a:r>
              <a:rPr lang="en-US" dirty="0"/>
              <a:t>The alarm can cause John to call</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103</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37925266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b="1">
                <a:solidFill>
                  <a:schemeClr val="accent2"/>
                </a:solidFill>
                <a:latin typeface="Comic Sans MS" pitchFamily="66" charset="0"/>
              </a:rPr>
              <a:t>A More Complex BN</a:t>
            </a:r>
          </a:p>
        </p:txBody>
      </p:sp>
      <p:grpSp>
        <p:nvGrpSpPr>
          <p:cNvPr id="21507" name="Group 3"/>
          <p:cNvGrpSpPr>
            <a:grpSpLocks/>
          </p:cNvGrpSpPr>
          <p:nvPr/>
        </p:nvGrpSpPr>
        <p:grpSpPr bwMode="auto">
          <a:xfrm>
            <a:off x="3048000" y="2133600"/>
            <a:ext cx="5562600" cy="3733800"/>
            <a:chOff x="960" y="1344"/>
            <a:chExt cx="3504" cy="2352"/>
          </a:xfrm>
          <a:solidFill>
            <a:srgbClr val="FFC000"/>
          </a:solidFill>
        </p:grpSpPr>
        <p:sp>
          <p:nvSpPr>
            <p:cNvPr id="21514" name="Oval 4"/>
            <p:cNvSpPr>
              <a:spLocks noChangeArrowheads="1"/>
            </p:cNvSpPr>
            <p:nvPr/>
          </p:nvSpPr>
          <p:spPr bwMode="auto">
            <a:xfrm>
              <a:off x="960" y="1344"/>
              <a:ext cx="816" cy="384"/>
            </a:xfrm>
            <a:prstGeom prst="ellipse">
              <a:avLst/>
            </a:prstGeom>
            <a:grpFill/>
            <a:ln w="9525">
              <a:solidFill>
                <a:schemeClr val="tx1"/>
              </a:solidFill>
              <a:round/>
              <a:headEnd/>
              <a:tailEnd/>
            </a:ln>
          </p:spPr>
          <p:txBody>
            <a:bodyPr wrap="none" anchor="ctr"/>
            <a:lstStyle/>
            <a:p>
              <a:pPr algn="ctr"/>
              <a:r>
                <a:rPr lang="en-US" sz="2400" dirty="0">
                  <a:latin typeface="Comic Sans MS" pitchFamily="66" charset="0"/>
                </a:rPr>
                <a:t>Burglary</a:t>
              </a:r>
            </a:p>
          </p:txBody>
        </p:sp>
        <p:sp>
          <p:nvSpPr>
            <p:cNvPr id="21515" name="Oval 5"/>
            <p:cNvSpPr>
              <a:spLocks noChangeArrowheads="1"/>
            </p:cNvSpPr>
            <p:nvPr/>
          </p:nvSpPr>
          <p:spPr bwMode="auto">
            <a:xfrm>
              <a:off x="3264" y="1344"/>
              <a:ext cx="1104"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Earthquake</a:t>
              </a:r>
            </a:p>
          </p:txBody>
        </p:sp>
        <p:sp>
          <p:nvSpPr>
            <p:cNvPr id="21516" name="Oval 6"/>
            <p:cNvSpPr>
              <a:spLocks noChangeArrowheads="1"/>
            </p:cNvSpPr>
            <p:nvPr/>
          </p:nvSpPr>
          <p:spPr bwMode="auto">
            <a:xfrm>
              <a:off x="2208" y="2256"/>
              <a:ext cx="624" cy="384"/>
            </a:xfrm>
            <a:prstGeom prst="ellipse">
              <a:avLst/>
            </a:prstGeom>
            <a:grpFill/>
            <a:ln w="9525">
              <a:solidFill>
                <a:schemeClr val="tx1"/>
              </a:solidFill>
              <a:round/>
              <a:headEnd/>
              <a:tailEnd/>
            </a:ln>
          </p:spPr>
          <p:txBody>
            <a:bodyPr wrap="none" anchor="ctr"/>
            <a:lstStyle/>
            <a:p>
              <a:pPr algn="ctr"/>
              <a:r>
                <a:rPr lang="en-US" sz="2400" dirty="0">
                  <a:latin typeface="Comic Sans MS" pitchFamily="66" charset="0"/>
                </a:rPr>
                <a:t>Alarm</a:t>
              </a:r>
            </a:p>
          </p:txBody>
        </p:sp>
        <p:sp>
          <p:nvSpPr>
            <p:cNvPr id="21517" name="Oval 7"/>
            <p:cNvSpPr>
              <a:spLocks noChangeArrowheads="1"/>
            </p:cNvSpPr>
            <p:nvPr/>
          </p:nvSpPr>
          <p:spPr bwMode="auto">
            <a:xfrm>
              <a:off x="3456" y="3312"/>
              <a:ext cx="1008"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MaryCalls</a:t>
              </a:r>
            </a:p>
          </p:txBody>
        </p:sp>
        <p:sp>
          <p:nvSpPr>
            <p:cNvPr id="21518" name="Oval 8"/>
            <p:cNvSpPr>
              <a:spLocks noChangeArrowheads="1"/>
            </p:cNvSpPr>
            <p:nvPr/>
          </p:nvSpPr>
          <p:spPr bwMode="auto">
            <a:xfrm>
              <a:off x="960" y="3312"/>
              <a:ext cx="960"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JohnCalls</a:t>
              </a:r>
            </a:p>
          </p:txBody>
        </p:sp>
        <p:sp>
          <p:nvSpPr>
            <p:cNvPr id="21519" name="Line 9"/>
            <p:cNvSpPr>
              <a:spLocks noChangeShapeType="1"/>
            </p:cNvSpPr>
            <p:nvPr/>
          </p:nvSpPr>
          <p:spPr bwMode="auto">
            <a:xfrm>
              <a:off x="1656" y="1672"/>
              <a:ext cx="624" cy="640"/>
            </a:xfrm>
            <a:prstGeom prst="line">
              <a:avLst/>
            </a:prstGeom>
            <a:grpFill/>
            <a:ln w="9525">
              <a:solidFill>
                <a:schemeClr val="tx1"/>
              </a:solidFill>
              <a:round/>
              <a:headEnd/>
              <a:tailEnd type="triangle" w="med" len="med"/>
            </a:ln>
            <a:extLst/>
          </p:spPr>
          <p:txBody>
            <a:bodyPr wrap="none"/>
            <a:lstStyle/>
            <a:p>
              <a:endParaRPr lang="he-IL"/>
            </a:p>
          </p:txBody>
        </p:sp>
        <p:sp>
          <p:nvSpPr>
            <p:cNvPr id="21520" name="Line 10"/>
            <p:cNvSpPr>
              <a:spLocks noChangeShapeType="1"/>
            </p:cNvSpPr>
            <p:nvPr/>
          </p:nvSpPr>
          <p:spPr bwMode="auto">
            <a:xfrm flipH="1">
              <a:off x="2736" y="1656"/>
              <a:ext cx="648" cy="648"/>
            </a:xfrm>
            <a:prstGeom prst="line">
              <a:avLst/>
            </a:prstGeom>
            <a:grpFill/>
            <a:ln w="9525">
              <a:solidFill>
                <a:schemeClr val="tx1"/>
              </a:solidFill>
              <a:round/>
              <a:headEnd/>
              <a:tailEnd type="triangle" w="med" len="med"/>
            </a:ln>
            <a:extLst/>
          </p:spPr>
          <p:txBody>
            <a:bodyPr wrap="none"/>
            <a:lstStyle/>
            <a:p>
              <a:endParaRPr lang="he-IL"/>
            </a:p>
          </p:txBody>
        </p:sp>
        <p:sp>
          <p:nvSpPr>
            <p:cNvPr id="21521" name="Line 11"/>
            <p:cNvSpPr>
              <a:spLocks noChangeShapeType="1"/>
            </p:cNvSpPr>
            <p:nvPr/>
          </p:nvSpPr>
          <p:spPr bwMode="auto">
            <a:xfrm flipH="1">
              <a:off x="1728" y="2576"/>
              <a:ext cx="568" cy="776"/>
            </a:xfrm>
            <a:prstGeom prst="line">
              <a:avLst/>
            </a:prstGeom>
            <a:grpFill/>
            <a:ln w="9525">
              <a:solidFill>
                <a:schemeClr val="tx1"/>
              </a:solidFill>
              <a:round/>
              <a:headEnd/>
              <a:tailEnd type="triangle" w="med" len="med"/>
            </a:ln>
            <a:extLst/>
          </p:spPr>
          <p:txBody>
            <a:bodyPr wrap="none"/>
            <a:lstStyle/>
            <a:p>
              <a:endParaRPr lang="he-IL"/>
            </a:p>
          </p:txBody>
        </p:sp>
        <p:sp>
          <p:nvSpPr>
            <p:cNvPr id="21522" name="Line 12"/>
            <p:cNvSpPr>
              <a:spLocks noChangeShapeType="1"/>
            </p:cNvSpPr>
            <p:nvPr/>
          </p:nvSpPr>
          <p:spPr bwMode="auto">
            <a:xfrm>
              <a:off x="2768" y="2568"/>
              <a:ext cx="752" cy="840"/>
            </a:xfrm>
            <a:prstGeom prst="line">
              <a:avLst/>
            </a:prstGeom>
            <a:grpFill/>
            <a:ln w="9525">
              <a:solidFill>
                <a:schemeClr val="tx1"/>
              </a:solidFill>
              <a:round/>
              <a:headEnd/>
              <a:tailEnd type="triangle" w="med" len="med"/>
            </a:ln>
            <a:extLst/>
          </p:spPr>
          <p:txBody>
            <a:bodyPr wrap="none"/>
            <a:lstStyle/>
            <a:p>
              <a:endParaRPr lang="he-IL"/>
            </a:p>
          </p:txBody>
        </p:sp>
      </p:grpSp>
      <p:grpSp>
        <p:nvGrpSpPr>
          <p:cNvPr id="21508" name="Group 13"/>
          <p:cNvGrpSpPr>
            <a:grpSpLocks/>
          </p:cNvGrpSpPr>
          <p:nvPr/>
        </p:nvGrpSpPr>
        <p:grpSpPr bwMode="auto">
          <a:xfrm>
            <a:off x="8915400" y="2679700"/>
            <a:ext cx="1352550" cy="2438400"/>
            <a:chOff x="4656" y="1688"/>
            <a:chExt cx="852" cy="1536"/>
          </a:xfrm>
        </p:grpSpPr>
        <p:sp>
          <p:nvSpPr>
            <p:cNvPr id="21511" name="Text Box 14"/>
            <p:cNvSpPr txBox="1">
              <a:spLocks noChangeArrowheads="1"/>
            </p:cNvSpPr>
            <p:nvPr/>
          </p:nvSpPr>
          <p:spPr bwMode="auto">
            <a:xfrm>
              <a:off x="4656" y="1688"/>
              <a:ext cx="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solidFill>
                    <a:schemeClr val="tx1">
                      <a:lumMod val="75000"/>
                      <a:lumOff val="25000"/>
                    </a:schemeClr>
                  </a:solidFill>
                  <a:latin typeface="Comic Sans MS" pitchFamily="66" charset="0"/>
                </a:rPr>
                <a:t>causes</a:t>
              </a:r>
            </a:p>
          </p:txBody>
        </p:sp>
        <p:sp>
          <p:nvSpPr>
            <p:cNvPr id="21512" name="Text Box 15"/>
            <p:cNvSpPr txBox="1">
              <a:spLocks noChangeArrowheads="1"/>
            </p:cNvSpPr>
            <p:nvPr/>
          </p:nvSpPr>
          <p:spPr bwMode="auto">
            <a:xfrm>
              <a:off x="4704" y="2936"/>
              <a:ext cx="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solidFill>
                    <a:schemeClr val="tx1">
                      <a:lumMod val="75000"/>
                      <a:lumOff val="25000"/>
                    </a:schemeClr>
                  </a:solidFill>
                  <a:latin typeface="Comic Sans MS" pitchFamily="66" charset="0"/>
                </a:rPr>
                <a:t>effects</a:t>
              </a:r>
            </a:p>
          </p:txBody>
        </p:sp>
        <p:sp>
          <p:nvSpPr>
            <p:cNvPr id="21513" name="Line 16"/>
            <p:cNvSpPr>
              <a:spLocks noChangeShapeType="1"/>
            </p:cNvSpPr>
            <p:nvPr/>
          </p:nvSpPr>
          <p:spPr bwMode="auto">
            <a:xfrm>
              <a:off x="4992" y="2016"/>
              <a:ext cx="0" cy="9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he-IL">
                <a:solidFill>
                  <a:schemeClr val="tx1">
                    <a:lumMod val="75000"/>
                    <a:lumOff val="25000"/>
                  </a:schemeClr>
                </a:solidFill>
              </a:endParaRPr>
            </a:p>
          </p:txBody>
        </p:sp>
      </p:grpSp>
      <p:sp>
        <p:nvSpPr>
          <p:cNvPr id="48145" name="Text Box 17"/>
          <p:cNvSpPr txBox="1">
            <a:spLocks noChangeArrowheads="1"/>
          </p:cNvSpPr>
          <p:nvPr/>
        </p:nvSpPr>
        <p:spPr bwMode="auto">
          <a:xfrm>
            <a:off x="6899275" y="3565525"/>
            <a:ext cx="1733550" cy="711200"/>
          </a:xfrm>
          <a:prstGeom prst="rect">
            <a:avLst/>
          </a:prstGeom>
          <a:solidFill>
            <a:srgbClr val="E9D3FF"/>
          </a:solidFill>
          <a:ln w="9525">
            <a:solidFill>
              <a:srgbClr val="990000"/>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a:solidFill>
                  <a:srgbClr val="990000"/>
                </a:solidFill>
                <a:latin typeface="Comic Sans MS" pitchFamily="66" charset="0"/>
              </a:rPr>
              <a:t>Directed </a:t>
            </a:r>
            <a:br>
              <a:rPr lang="en-US" sz="2000">
                <a:solidFill>
                  <a:srgbClr val="990000"/>
                </a:solidFill>
                <a:latin typeface="Comic Sans MS" pitchFamily="66" charset="0"/>
              </a:rPr>
            </a:br>
            <a:r>
              <a:rPr lang="en-US" sz="2000">
                <a:solidFill>
                  <a:srgbClr val="990000"/>
                </a:solidFill>
                <a:latin typeface="Comic Sans MS" pitchFamily="66" charset="0"/>
              </a:rPr>
              <a:t>acyclic graph</a:t>
            </a:r>
          </a:p>
        </p:txBody>
      </p:sp>
      <p:sp>
        <p:nvSpPr>
          <p:cNvPr id="21510" name="Text Box 18"/>
          <p:cNvSpPr txBox="1">
            <a:spLocks noChangeArrowheads="1"/>
          </p:cNvSpPr>
          <p:nvPr/>
        </p:nvSpPr>
        <p:spPr bwMode="auto">
          <a:xfrm>
            <a:off x="1752600" y="3048000"/>
            <a:ext cx="2590800" cy="1631216"/>
          </a:xfrm>
          <a:prstGeom prst="rect">
            <a:avLst/>
          </a:prstGeom>
          <a:solidFill>
            <a:srgbClr val="EAFFD5"/>
          </a:solidFill>
          <a:ln w="9525">
            <a:solidFill>
              <a:srgbClr val="336600"/>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r>
              <a:rPr lang="he-IL" sz="2000" dirty="0">
                <a:solidFill>
                  <a:srgbClr val="336600"/>
                </a:solidFill>
                <a:latin typeface="Comic Sans MS" pitchFamily="66" charset="0"/>
              </a:rPr>
              <a:t>המשמעות האינטואיטיבית של קשת מ-</a:t>
            </a:r>
            <a:r>
              <a:rPr lang="en-US" sz="2000" dirty="0">
                <a:solidFill>
                  <a:srgbClr val="336600"/>
                </a:solidFill>
                <a:latin typeface="Comic Sans MS" pitchFamily="66" charset="0"/>
              </a:rPr>
              <a:t>X </a:t>
            </a:r>
            <a:r>
              <a:rPr lang="he-IL" sz="2000" dirty="0">
                <a:solidFill>
                  <a:srgbClr val="336600"/>
                </a:solidFill>
                <a:latin typeface="Comic Sans MS" pitchFamily="66" charset="0"/>
              </a:rPr>
              <a:t>ל-</a:t>
            </a:r>
            <a:r>
              <a:rPr lang="en-US" sz="2000" dirty="0">
                <a:solidFill>
                  <a:srgbClr val="336600"/>
                </a:solidFill>
                <a:latin typeface="Comic Sans MS" pitchFamily="66" charset="0"/>
              </a:rPr>
              <a:t> </a:t>
            </a:r>
            <a:r>
              <a:rPr lang="he-IL" sz="2000" dirty="0">
                <a:solidFill>
                  <a:srgbClr val="336600"/>
                </a:solidFill>
                <a:latin typeface="Comic Sans MS" pitchFamily="66" charset="0"/>
              </a:rPr>
              <a:t>= </a:t>
            </a:r>
            <a:r>
              <a:rPr lang="he-IL" sz="2000" dirty="0">
                <a:solidFill>
                  <a:srgbClr val="336600"/>
                </a:solidFill>
                <a:latin typeface="Comic Sans MS" pitchFamily="66" charset="0"/>
                <a:sym typeface="Wingdings" pitchFamily="2" charset="2"/>
              </a:rPr>
              <a:t></a:t>
            </a:r>
            <a:r>
              <a:rPr lang="en-US" sz="2000" dirty="0">
                <a:solidFill>
                  <a:srgbClr val="336600"/>
                </a:solidFill>
                <a:latin typeface="Comic Sans MS" pitchFamily="66" charset="0"/>
              </a:rPr>
              <a:t>   Y</a:t>
            </a:r>
            <a:r>
              <a:rPr lang="he-IL" sz="2000" dirty="0">
                <a:solidFill>
                  <a:srgbClr val="336600"/>
                </a:solidFill>
                <a:latin typeface="Comic Sans MS" pitchFamily="66" charset="0"/>
              </a:rPr>
              <a:t>יש השפעה ישירה ל </a:t>
            </a:r>
            <a:r>
              <a:rPr lang="en-US" sz="2000" dirty="0">
                <a:solidFill>
                  <a:srgbClr val="336600"/>
                </a:solidFill>
                <a:latin typeface="Comic Sans MS" pitchFamily="66" charset="0"/>
              </a:rPr>
              <a:t>X</a:t>
            </a:r>
            <a:r>
              <a:rPr lang="he-IL" sz="2000" dirty="0">
                <a:solidFill>
                  <a:srgbClr val="336600"/>
                </a:solidFill>
                <a:latin typeface="Comic Sans MS" pitchFamily="66" charset="0"/>
              </a:rPr>
              <a:t> על </a:t>
            </a:r>
            <a:r>
              <a:rPr lang="en-US" sz="2000" dirty="0">
                <a:solidFill>
                  <a:srgbClr val="336600"/>
                </a:solidFill>
                <a:latin typeface="Comic Sans MS" pitchFamily="66" charset="0"/>
              </a:rPr>
              <a:t>Y </a:t>
            </a:r>
          </a:p>
        </p:txBody>
      </p:sp>
      <p:sp>
        <p:nvSpPr>
          <p:cNvPr id="3" name="Slide Number Placeholder 2"/>
          <p:cNvSpPr>
            <a:spLocks noGrp="1"/>
          </p:cNvSpPr>
          <p:nvPr>
            <p:ph type="sldNum" sz="quarter" idx="11"/>
          </p:nvPr>
        </p:nvSpPr>
        <p:spPr/>
        <p:txBody>
          <a:bodyPr/>
          <a:lstStyle/>
          <a:p>
            <a:fld id="{6EDAB462-8378-4A72-B037-15DB491BC9D5}" type="slidenum">
              <a:rPr lang="en-US" smtClean="0"/>
              <a:pPr/>
              <a:t>104</a:t>
            </a:fld>
            <a:endParaRPr lang="en-US"/>
          </a:p>
        </p:txBody>
      </p:sp>
    </p:spTree>
    <p:extLst>
      <p:ext uri="{BB962C8B-B14F-4D97-AF65-F5344CB8AC3E}">
        <p14:creationId xmlns:p14="http://schemas.microsoft.com/office/powerpoint/2010/main" val="2953094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5"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Example contd.</a:t>
            </a:r>
          </a:p>
        </p:txBody>
      </p:sp>
      <p:pic>
        <p:nvPicPr>
          <p:cNvPr id="12291" name="Picture 4" descr="burgla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7772400" cy="42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105</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15259373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contd.</a:t>
            </a:r>
            <a:endParaRPr lang="he-IL" dirty="0"/>
          </a:p>
        </p:txBody>
      </p:sp>
      <p:sp>
        <p:nvSpPr>
          <p:cNvPr id="3" name="Content Placeholder 2"/>
          <p:cNvSpPr>
            <a:spLocks noGrp="1"/>
          </p:cNvSpPr>
          <p:nvPr>
            <p:ph sz="quarter" idx="1"/>
          </p:nvPr>
        </p:nvSpPr>
        <p:spPr/>
        <p:txBody>
          <a:bodyPr>
            <a:normAutofit lnSpcReduction="10000"/>
          </a:bodyPr>
          <a:lstStyle/>
          <a:p>
            <a:pPr algn="r" rtl="1"/>
            <a:r>
              <a:rPr lang="he-IL" dirty="0"/>
              <a:t>ניתן לראות על-פי הקשרים ברשת כי פורץ ורעידת אדמה משפיעים ישירות על ההסתברות שהאזעקה תפעל ואילו התשובה לשאלה האם </a:t>
            </a:r>
            <a:r>
              <a:rPr lang="en-US" dirty="0"/>
              <a:t>John</a:t>
            </a:r>
            <a:r>
              <a:rPr lang="he-IL" dirty="0"/>
              <a:t> ו-</a:t>
            </a:r>
            <a:r>
              <a:rPr lang="en-US" dirty="0"/>
              <a:t>Mary</a:t>
            </a:r>
            <a:r>
              <a:rPr lang="he-IL" dirty="0"/>
              <a:t> מתקשרים </a:t>
            </a:r>
            <a:r>
              <a:rPr lang="he-IL" dirty="0" err="1"/>
              <a:t>תלוייה</a:t>
            </a:r>
            <a:r>
              <a:rPr lang="he-IL" dirty="0"/>
              <a:t> רק באזעקה.</a:t>
            </a:r>
            <a:endParaRPr lang="en-US" dirty="0"/>
          </a:p>
          <a:p>
            <a:pPr algn="r" rtl="1"/>
            <a:r>
              <a:rPr lang="he-IL" dirty="0" smtClean="0"/>
              <a:t>נשים </a:t>
            </a:r>
            <a:r>
              <a:rPr lang="he-IL" dirty="0"/>
              <a:t>לב כי ברשת אין צמתים המתאימים ל"</a:t>
            </a:r>
            <a:r>
              <a:rPr lang="en-US" dirty="0"/>
              <a:t>Mary</a:t>
            </a:r>
            <a:r>
              <a:rPr lang="he-IL" dirty="0"/>
              <a:t> מאזינה כעת למוסיקה רועשת" או "הטלפון מצלצל" ועלול לבלבל את </a:t>
            </a:r>
            <a:r>
              <a:rPr lang="en-US" dirty="0"/>
              <a:t>John</a:t>
            </a:r>
            <a:r>
              <a:rPr lang="he-IL" dirty="0"/>
              <a:t>. גורמים אלה מתומצתים באי-הוודאות </a:t>
            </a:r>
            <a:r>
              <a:rPr lang="he-IL" dirty="0" err="1"/>
              <a:t>המשוייכת</a:t>
            </a:r>
            <a:r>
              <a:rPr lang="he-IL" dirty="0"/>
              <a:t> לקשרים שבין </a:t>
            </a:r>
            <a:r>
              <a:rPr lang="en-US" dirty="0"/>
              <a:t>Alarm</a:t>
            </a:r>
            <a:r>
              <a:rPr lang="he-IL" dirty="0"/>
              <a:t> לבין </a:t>
            </a:r>
            <a:r>
              <a:rPr lang="en-US" dirty="0" err="1"/>
              <a:t>JohnCalls</a:t>
            </a:r>
            <a:r>
              <a:rPr lang="he-IL" dirty="0"/>
              <a:t> ו-</a:t>
            </a:r>
            <a:r>
              <a:rPr lang="en-US" dirty="0" err="1"/>
              <a:t>MaryCalls</a:t>
            </a:r>
            <a:r>
              <a:rPr lang="he-IL" dirty="0"/>
              <a:t>.</a:t>
            </a:r>
            <a:endParaRPr lang="en-US" dirty="0"/>
          </a:p>
          <a:p>
            <a:pPr marL="0" indent="0">
              <a:buNone/>
            </a:pPr>
            <a:endParaRPr lang="en-US" dirty="0"/>
          </a:p>
          <a:p>
            <a:pPr algn="r" rtl="1"/>
            <a:r>
              <a:rPr lang="he-IL" dirty="0" smtClean="0"/>
              <a:t>בדרך </a:t>
            </a:r>
            <a:r>
              <a:rPr lang="he-IL" dirty="0"/>
              <a:t>זו הסוכן יכול להתמודד עם כמות גדולה של מידע ("עולם גדול"), לפחות בקירוב. ניתן לשפר את דרגת הקירוב (הדיוק) אם נציג מידע רלבנטי נוסף.</a:t>
            </a:r>
            <a:endParaRPr lang="en-US" dirty="0"/>
          </a:p>
          <a:p>
            <a:pPr algn="r" rtl="1"/>
            <a:endParaRPr lang="he-IL" dirty="0"/>
          </a:p>
        </p:txBody>
      </p:sp>
      <p:sp>
        <p:nvSpPr>
          <p:cNvPr id="5" name="Slide Number Placeholder 4"/>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106</a:t>
            </a:fld>
            <a:endParaRPr lang="en-US"/>
          </a:p>
        </p:txBody>
      </p:sp>
    </p:spTree>
    <p:extLst>
      <p:ext uri="{BB962C8B-B14F-4D97-AF65-F5344CB8AC3E}">
        <p14:creationId xmlns:p14="http://schemas.microsoft.com/office/powerpoint/2010/main" val="241103368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3" name="Group 3"/>
          <p:cNvGraphicFramePr>
            <a:graphicFrameLocks noGrp="1"/>
          </p:cNvGraphicFramePr>
          <p:nvPr/>
        </p:nvGraphicFramePr>
        <p:xfrm>
          <a:off x="6477000" y="3200400"/>
          <a:ext cx="1295400" cy="1249632"/>
        </p:xfrm>
        <a:graphic>
          <a:graphicData uri="http://schemas.openxmlformats.org/drawingml/2006/table">
            <a:tbl>
              <a:tblPr/>
              <a:tblGrid>
                <a:gridCol w="265113">
                  <a:extLst>
                    <a:ext uri="{9D8B030D-6E8A-4147-A177-3AD203B41FA5}">
                      <a16:colId xmlns:a16="http://schemas.microsoft.com/office/drawing/2014/main" val="20000"/>
                    </a:ext>
                  </a:extLst>
                </a:gridCol>
                <a:gridCol w="268287">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04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P(A|</a:t>
                      </a:r>
                      <a:r>
                        <a:rPr kumimoji="0" lang="en-US" sz="1200" b="0" i="0" u="none" strike="noStrike" cap="none" normalizeH="0" baseline="0" smtClean="0">
                          <a:ln>
                            <a:noFill/>
                          </a:ln>
                          <a:solidFill>
                            <a:schemeClr val="tx1"/>
                          </a:solidFill>
                          <a:effectLst/>
                          <a:latin typeface="Comic Sans MS" pitchFamily="66" charset="0"/>
                          <a:cs typeface="Arial" charset="0"/>
                        </a:rPr>
                        <a:t>…</a:t>
                      </a:r>
                      <a:r>
                        <a:rPr kumimoji="0" lang="en-US" sz="1400" b="0" i="0" u="none" strike="noStrike" cap="none" normalizeH="0" baseline="0" smtClean="0">
                          <a:ln>
                            <a:noFill/>
                          </a:ln>
                          <a:solidFill>
                            <a:schemeClr val="tx1"/>
                          </a:solidFill>
                          <a:effectLst/>
                          <a:latin typeface="Comic Sans MS" pitchFamily="66"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TTFF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TFTF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0.95</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0.94</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0.29</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2544" name="Group 17"/>
          <p:cNvGrpSpPr>
            <a:grpSpLocks/>
          </p:cNvGrpSpPr>
          <p:nvPr/>
        </p:nvGrpSpPr>
        <p:grpSpPr bwMode="auto">
          <a:xfrm>
            <a:off x="3048000" y="2133600"/>
            <a:ext cx="5562600" cy="3733800"/>
            <a:chOff x="960" y="1344"/>
            <a:chExt cx="3504" cy="2352"/>
          </a:xfrm>
          <a:solidFill>
            <a:srgbClr val="FFC000"/>
          </a:solidFill>
        </p:grpSpPr>
        <p:sp>
          <p:nvSpPr>
            <p:cNvPr id="22586" name="Oval 18"/>
            <p:cNvSpPr>
              <a:spLocks noChangeArrowheads="1"/>
            </p:cNvSpPr>
            <p:nvPr/>
          </p:nvSpPr>
          <p:spPr bwMode="auto">
            <a:xfrm>
              <a:off x="960" y="1344"/>
              <a:ext cx="816"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2400">
                  <a:latin typeface="Comic Sans MS" pitchFamily="66" charset="0"/>
                </a:rPr>
                <a:t>Burglary</a:t>
              </a:r>
            </a:p>
          </p:txBody>
        </p:sp>
        <p:sp>
          <p:nvSpPr>
            <p:cNvPr id="22587" name="Oval 19"/>
            <p:cNvSpPr>
              <a:spLocks noChangeArrowheads="1"/>
            </p:cNvSpPr>
            <p:nvPr/>
          </p:nvSpPr>
          <p:spPr bwMode="auto">
            <a:xfrm>
              <a:off x="3264" y="1344"/>
              <a:ext cx="110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2400">
                  <a:latin typeface="Comic Sans MS" pitchFamily="66" charset="0"/>
                </a:rPr>
                <a:t>Earthquake</a:t>
              </a:r>
            </a:p>
          </p:txBody>
        </p:sp>
        <p:sp>
          <p:nvSpPr>
            <p:cNvPr id="22588" name="Oval 20"/>
            <p:cNvSpPr>
              <a:spLocks noChangeArrowheads="1"/>
            </p:cNvSpPr>
            <p:nvPr/>
          </p:nvSpPr>
          <p:spPr bwMode="auto">
            <a:xfrm>
              <a:off x="2208" y="2256"/>
              <a:ext cx="62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2400">
                  <a:latin typeface="Comic Sans MS" pitchFamily="66" charset="0"/>
                </a:rPr>
                <a:t>Alarm</a:t>
              </a:r>
            </a:p>
          </p:txBody>
        </p:sp>
        <p:sp>
          <p:nvSpPr>
            <p:cNvPr id="22589" name="Oval 21"/>
            <p:cNvSpPr>
              <a:spLocks noChangeArrowheads="1"/>
            </p:cNvSpPr>
            <p:nvPr/>
          </p:nvSpPr>
          <p:spPr bwMode="auto">
            <a:xfrm>
              <a:off x="3456" y="3312"/>
              <a:ext cx="1008"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2400">
                  <a:latin typeface="Comic Sans MS" pitchFamily="66" charset="0"/>
                </a:rPr>
                <a:t>MaryCalls</a:t>
              </a:r>
            </a:p>
          </p:txBody>
        </p:sp>
        <p:sp>
          <p:nvSpPr>
            <p:cNvPr id="22590" name="Oval 22"/>
            <p:cNvSpPr>
              <a:spLocks noChangeArrowheads="1"/>
            </p:cNvSpPr>
            <p:nvPr/>
          </p:nvSpPr>
          <p:spPr bwMode="auto">
            <a:xfrm>
              <a:off x="960" y="3312"/>
              <a:ext cx="960"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2400">
                  <a:latin typeface="Comic Sans MS" pitchFamily="66" charset="0"/>
                </a:rPr>
                <a:t>JohnCalls</a:t>
              </a:r>
            </a:p>
          </p:txBody>
        </p:sp>
        <p:sp>
          <p:nvSpPr>
            <p:cNvPr id="22591" name="Line 23"/>
            <p:cNvSpPr>
              <a:spLocks noChangeShapeType="1"/>
            </p:cNvSpPr>
            <p:nvPr/>
          </p:nvSpPr>
          <p:spPr bwMode="auto">
            <a:xfrm>
              <a:off x="1656" y="1672"/>
              <a:ext cx="624" cy="6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2592" name="Line 24"/>
            <p:cNvSpPr>
              <a:spLocks noChangeShapeType="1"/>
            </p:cNvSpPr>
            <p:nvPr/>
          </p:nvSpPr>
          <p:spPr bwMode="auto">
            <a:xfrm flipH="1">
              <a:off x="2736" y="1656"/>
              <a:ext cx="648" cy="648"/>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2593" name="Line 25"/>
            <p:cNvSpPr>
              <a:spLocks noChangeShapeType="1"/>
            </p:cNvSpPr>
            <p:nvPr/>
          </p:nvSpPr>
          <p:spPr bwMode="auto">
            <a:xfrm flipH="1">
              <a:off x="1728" y="2576"/>
              <a:ext cx="568" cy="776"/>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2594" name="Line 26"/>
            <p:cNvSpPr>
              <a:spLocks noChangeShapeType="1"/>
            </p:cNvSpPr>
            <p:nvPr/>
          </p:nvSpPr>
          <p:spPr bwMode="auto">
            <a:xfrm>
              <a:off x="2768" y="2568"/>
              <a:ext cx="752" cy="8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grpSp>
      <p:graphicFrame>
        <p:nvGraphicFramePr>
          <p:cNvPr id="51227" name="Group 27"/>
          <p:cNvGraphicFramePr>
            <a:graphicFrameLocks noGrp="1"/>
          </p:cNvGraphicFramePr>
          <p:nvPr/>
        </p:nvGraphicFramePr>
        <p:xfrm>
          <a:off x="44958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235" name="Group 35"/>
          <p:cNvGraphicFramePr>
            <a:graphicFrameLocks noGrp="1"/>
          </p:cNvGraphicFramePr>
          <p:nvPr/>
        </p:nvGraphicFramePr>
        <p:xfrm>
          <a:off x="86106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268" name="Group 68"/>
          <p:cNvGraphicFramePr>
            <a:graphicFrameLocks noGrp="1"/>
          </p:cNvGraphicFramePr>
          <p:nvPr/>
        </p:nvGraphicFramePr>
        <p:xfrm>
          <a:off x="4724400" y="5181600"/>
          <a:ext cx="1143000" cy="825500"/>
        </p:xfrm>
        <a:graphic>
          <a:graphicData uri="http://schemas.openxmlformats.org/drawingml/2006/table">
            <a:tbl>
              <a:tblPr/>
              <a:tblGrid>
                <a:gridCol w="3111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254" name="Group 54"/>
          <p:cNvGraphicFramePr>
            <a:graphicFrameLocks noGrp="1"/>
          </p:cNvGraphicFramePr>
          <p:nvPr/>
        </p:nvGraphicFramePr>
        <p:xfrm>
          <a:off x="8763000" y="5181600"/>
          <a:ext cx="1079500" cy="825500"/>
        </p:xfrm>
        <a:graphic>
          <a:graphicData uri="http://schemas.openxmlformats.org/drawingml/2006/table">
            <a:tbl>
              <a:tblPr/>
              <a:tblGrid>
                <a:gridCol w="26987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0.70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265" name="Text Box 65"/>
          <p:cNvSpPr txBox="1">
            <a:spLocks noChangeArrowheads="1"/>
          </p:cNvSpPr>
          <p:nvPr/>
        </p:nvSpPr>
        <p:spPr bwMode="auto">
          <a:xfrm>
            <a:off x="463138" y="3200400"/>
            <a:ext cx="3232562" cy="830997"/>
          </a:xfrm>
          <a:prstGeom prst="rect">
            <a:avLst/>
          </a:prstGeom>
          <a:solidFill>
            <a:srgbClr val="EAFFD5"/>
          </a:solidFill>
          <a:ln w="28575">
            <a:solidFill>
              <a:srgbClr val="336600"/>
            </a:solidFill>
            <a:miter lim="800000"/>
            <a:headEnd/>
            <a:tailEnd/>
          </a:ln>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r" rtl="1" eaLnBrk="1" hangingPunct="1"/>
            <a:r>
              <a:rPr lang="he-IL" sz="2400" dirty="0">
                <a:solidFill>
                  <a:srgbClr val="336600"/>
                </a:solidFill>
                <a:latin typeface="Comic Sans MS" pitchFamily="66" charset="0"/>
              </a:rPr>
              <a:t>הגודל של </a:t>
            </a:r>
            <a:r>
              <a:rPr lang="en-US" sz="2400" dirty="0">
                <a:solidFill>
                  <a:srgbClr val="336600"/>
                </a:solidFill>
                <a:latin typeface="Comic Sans MS" pitchFamily="66" charset="0"/>
              </a:rPr>
              <a:t>CPT </a:t>
            </a:r>
            <a:r>
              <a:rPr lang="he-IL" sz="2400" dirty="0" smtClean="0">
                <a:solidFill>
                  <a:srgbClr val="336600"/>
                </a:solidFill>
                <a:latin typeface="Comic Sans MS" pitchFamily="66" charset="0"/>
              </a:rPr>
              <a:t> לצומת </a:t>
            </a:r>
            <a:r>
              <a:rPr lang="he-IL" sz="2400" dirty="0">
                <a:solidFill>
                  <a:srgbClr val="336600"/>
                </a:solidFill>
                <a:latin typeface="Comic Sans MS" pitchFamily="66" charset="0"/>
              </a:rPr>
              <a:t>עם </a:t>
            </a:r>
            <a:r>
              <a:rPr lang="en-US" sz="2400" dirty="0">
                <a:solidFill>
                  <a:srgbClr val="336600"/>
                </a:solidFill>
                <a:latin typeface="Comic Sans MS" pitchFamily="66" charset="0"/>
              </a:rPr>
              <a:t>K</a:t>
            </a:r>
            <a:r>
              <a:rPr lang="he-IL" sz="2400" dirty="0">
                <a:solidFill>
                  <a:srgbClr val="336600"/>
                </a:solidFill>
                <a:latin typeface="Comic Sans MS" pitchFamily="66" charset="0"/>
              </a:rPr>
              <a:t> הורים הוא?</a:t>
            </a:r>
            <a:endParaRPr lang="en-US" sz="2000" baseline="30000" dirty="0">
              <a:latin typeface="Comic Sans MS" pitchFamily="66" charset="0"/>
              <a:cs typeface="Times New Roman" pitchFamily="18" charset="0"/>
            </a:endParaRPr>
          </a:p>
        </p:txBody>
      </p:sp>
      <p:sp>
        <p:nvSpPr>
          <p:cNvPr id="22584" name="Rectangle 71"/>
          <p:cNvSpPr>
            <a:spLocks noGrp="1" noChangeArrowheads="1"/>
          </p:cNvSpPr>
          <p:nvPr>
            <p:ph type="title"/>
          </p:nvPr>
        </p:nvSpPr>
        <p:spPr>
          <a:noFill/>
        </p:spPr>
        <p:txBody>
          <a:bodyPr/>
          <a:lstStyle/>
          <a:p>
            <a:pPr eaLnBrk="1" hangingPunct="1"/>
            <a:r>
              <a:rPr lang="en-US" sz="4000" b="1">
                <a:solidFill>
                  <a:schemeClr val="accent2"/>
                </a:solidFill>
                <a:latin typeface="Comic Sans MS" pitchFamily="66" charset="0"/>
              </a:rPr>
              <a:t>A More Complex BN</a:t>
            </a:r>
          </a:p>
        </p:txBody>
      </p:sp>
      <p:sp>
        <p:nvSpPr>
          <p:cNvPr id="5" name="Footer Placeholder 4"/>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870784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5"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lgn="r" rtl="0" eaLnBrk="1" hangingPunct="1"/>
            <a:r>
              <a:rPr lang="en-US" sz="4000" b="1">
                <a:solidFill>
                  <a:schemeClr val="accent2"/>
                </a:solidFill>
                <a:latin typeface="Comic Sans MS" pitchFamily="66" charset="0"/>
              </a:rPr>
              <a:t>What does the BN encode?</a:t>
            </a:r>
          </a:p>
        </p:txBody>
      </p:sp>
      <p:sp>
        <p:nvSpPr>
          <p:cNvPr id="23555" name="Rectangle 3"/>
          <p:cNvSpPr>
            <a:spLocks noGrp="1" noChangeArrowheads="1"/>
          </p:cNvSpPr>
          <p:nvPr>
            <p:ph type="body" sz="half" idx="1"/>
          </p:nvPr>
        </p:nvSpPr>
        <p:spPr>
          <a:xfrm>
            <a:off x="332509" y="4114800"/>
            <a:ext cx="6296891" cy="1981200"/>
          </a:xfrm>
        </p:spPr>
        <p:txBody>
          <a:bodyPr>
            <a:normAutofit/>
          </a:bodyPr>
          <a:lstStyle/>
          <a:p>
            <a:pPr marL="0" indent="0" algn="l" rtl="0">
              <a:buClr>
                <a:schemeClr val="tx1"/>
              </a:buClr>
              <a:buNone/>
            </a:pPr>
            <a:r>
              <a:rPr lang="en-US" dirty="0" smtClean="0">
                <a:latin typeface="Comic Sans MS" pitchFamily="66" charset="0"/>
              </a:rPr>
              <a:t>Each of the beliefs </a:t>
            </a:r>
            <a:r>
              <a:rPr lang="en-US" dirty="0" err="1" smtClean="0">
                <a:latin typeface="Comic Sans MS" pitchFamily="66" charset="0"/>
              </a:rPr>
              <a:t>JohnCalls</a:t>
            </a:r>
            <a:r>
              <a:rPr lang="en-US" dirty="0" smtClean="0">
                <a:latin typeface="Comic Sans MS" pitchFamily="66" charset="0"/>
              </a:rPr>
              <a:t> and </a:t>
            </a:r>
            <a:r>
              <a:rPr lang="en-US" dirty="0" err="1" smtClean="0">
                <a:latin typeface="Comic Sans MS" pitchFamily="66" charset="0"/>
              </a:rPr>
              <a:t>MaryCalls</a:t>
            </a:r>
            <a:r>
              <a:rPr lang="en-US" dirty="0" smtClean="0">
                <a:latin typeface="Comic Sans MS" pitchFamily="66" charset="0"/>
              </a:rPr>
              <a:t> is independent of Burglary and Earthquake given Alarm or </a:t>
            </a:r>
            <a:r>
              <a:rPr lang="en-US" b="1" dirty="0" smtClean="0">
                <a:latin typeface="Comic Sans MS" pitchFamily="66" charset="0"/>
                <a:cs typeface="Times New Roman" pitchFamily="18" charset="0"/>
                <a:sym typeface="Symbol" pitchFamily="18" charset="2"/>
              </a:rPr>
              <a:t></a:t>
            </a:r>
            <a:r>
              <a:rPr lang="en-US" dirty="0" smtClean="0">
                <a:latin typeface="Comic Sans MS" pitchFamily="66" charset="0"/>
                <a:cs typeface="Times New Roman" pitchFamily="18" charset="0"/>
                <a:sym typeface="Symbol" pitchFamily="18" charset="2"/>
              </a:rPr>
              <a:t>Alarm</a:t>
            </a:r>
            <a:endParaRPr lang="en-US" sz="3200" dirty="0">
              <a:latin typeface="Comic Sans MS" pitchFamily="66" charset="0"/>
            </a:endParaRPr>
          </a:p>
        </p:txBody>
      </p:sp>
      <p:grpSp>
        <p:nvGrpSpPr>
          <p:cNvPr id="23556" name="Group 4"/>
          <p:cNvGrpSpPr>
            <a:grpSpLocks/>
          </p:cNvGrpSpPr>
          <p:nvPr/>
        </p:nvGrpSpPr>
        <p:grpSpPr bwMode="auto">
          <a:xfrm>
            <a:off x="3962400" y="1524000"/>
            <a:ext cx="4572000" cy="2362200"/>
            <a:chOff x="960" y="1344"/>
            <a:chExt cx="3504" cy="2352"/>
          </a:xfrm>
          <a:solidFill>
            <a:srgbClr val="FFC000"/>
          </a:solidFill>
        </p:grpSpPr>
        <p:sp>
          <p:nvSpPr>
            <p:cNvPr id="23559" name="Oval 5"/>
            <p:cNvSpPr>
              <a:spLocks noChangeArrowheads="1"/>
            </p:cNvSpPr>
            <p:nvPr/>
          </p:nvSpPr>
          <p:spPr bwMode="auto">
            <a:xfrm>
              <a:off x="960" y="1344"/>
              <a:ext cx="816"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rtl="0"/>
              <a:r>
                <a:rPr lang="en-US">
                  <a:latin typeface="Comic Sans MS" pitchFamily="66" charset="0"/>
                </a:rPr>
                <a:t>Burglary</a:t>
              </a:r>
            </a:p>
          </p:txBody>
        </p:sp>
        <p:sp>
          <p:nvSpPr>
            <p:cNvPr id="23560" name="Oval 6"/>
            <p:cNvSpPr>
              <a:spLocks noChangeArrowheads="1"/>
            </p:cNvSpPr>
            <p:nvPr/>
          </p:nvSpPr>
          <p:spPr bwMode="auto">
            <a:xfrm>
              <a:off x="3264" y="1344"/>
              <a:ext cx="110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rtl="0"/>
              <a:r>
                <a:rPr lang="en-US">
                  <a:latin typeface="Comic Sans MS" pitchFamily="66" charset="0"/>
                </a:rPr>
                <a:t>Earthquake</a:t>
              </a:r>
            </a:p>
          </p:txBody>
        </p:sp>
        <p:sp>
          <p:nvSpPr>
            <p:cNvPr id="23561" name="Oval 7"/>
            <p:cNvSpPr>
              <a:spLocks noChangeArrowheads="1"/>
            </p:cNvSpPr>
            <p:nvPr/>
          </p:nvSpPr>
          <p:spPr bwMode="auto">
            <a:xfrm>
              <a:off x="2208" y="2256"/>
              <a:ext cx="62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rtl="0"/>
              <a:r>
                <a:rPr lang="en-US">
                  <a:latin typeface="Comic Sans MS" pitchFamily="66" charset="0"/>
                </a:rPr>
                <a:t>Alarm</a:t>
              </a:r>
            </a:p>
          </p:txBody>
        </p:sp>
        <p:sp>
          <p:nvSpPr>
            <p:cNvPr id="23562" name="Oval 8"/>
            <p:cNvSpPr>
              <a:spLocks noChangeArrowheads="1"/>
            </p:cNvSpPr>
            <p:nvPr/>
          </p:nvSpPr>
          <p:spPr bwMode="auto">
            <a:xfrm>
              <a:off x="3456" y="3312"/>
              <a:ext cx="1008"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rtl="0"/>
              <a:r>
                <a:rPr lang="en-US">
                  <a:latin typeface="Comic Sans MS" pitchFamily="66" charset="0"/>
                </a:rPr>
                <a:t>MaryCalls</a:t>
              </a:r>
            </a:p>
          </p:txBody>
        </p:sp>
        <p:sp>
          <p:nvSpPr>
            <p:cNvPr id="23563" name="Oval 9"/>
            <p:cNvSpPr>
              <a:spLocks noChangeArrowheads="1"/>
            </p:cNvSpPr>
            <p:nvPr/>
          </p:nvSpPr>
          <p:spPr bwMode="auto">
            <a:xfrm>
              <a:off x="960" y="3312"/>
              <a:ext cx="960"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rtl="0"/>
              <a:r>
                <a:rPr lang="en-US">
                  <a:latin typeface="Comic Sans MS" pitchFamily="66" charset="0"/>
                </a:rPr>
                <a:t>JohnCalls</a:t>
              </a:r>
            </a:p>
          </p:txBody>
        </p:sp>
        <p:sp>
          <p:nvSpPr>
            <p:cNvPr id="23564" name="Line 10"/>
            <p:cNvSpPr>
              <a:spLocks noChangeShapeType="1"/>
            </p:cNvSpPr>
            <p:nvPr/>
          </p:nvSpPr>
          <p:spPr bwMode="auto">
            <a:xfrm>
              <a:off x="1656" y="1672"/>
              <a:ext cx="624" cy="6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pPr algn="l" rtl="0"/>
              <a:endParaRPr lang="he-IL"/>
            </a:p>
          </p:txBody>
        </p:sp>
        <p:sp>
          <p:nvSpPr>
            <p:cNvPr id="23565" name="Line 11"/>
            <p:cNvSpPr>
              <a:spLocks noChangeShapeType="1"/>
            </p:cNvSpPr>
            <p:nvPr/>
          </p:nvSpPr>
          <p:spPr bwMode="auto">
            <a:xfrm flipH="1">
              <a:off x="2736" y="1656"/>
              <a:ext cx="648" cy="648"/>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pPr algn="l" rtl="0"/>
              <a:endParaRPr lang="he-IL"/>
            </a:p>
          </p:txBody>
        </p:sp>
        <p:sp>
          <p:nvSpPr>
            <p:cNvPr id="23566" name="Line 12"/>
            <p:cNvSpPr>
              <a:spLocks noChangeShapeType="1"/>
            </p:cNvSpPr>
            <p:nvPr/>
          </p:nvSpPr>
          <p:spPr bwMode="auto">
            <a:xfrm flipH="1">
              <a:off x="1728" y="2576"/>
              <a:ext cx="568" cy="776"/>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pPr algn="l" rtl="0"/>
              <a:endParaRPr lang="he-IL"/>
            </a:p>
          </p:txBody>
        </p:sp>
        <p:sp>
          <p:nvSpPr>
            <p:cNvPr id="23567" name="Line 13"/>
            <p:cNvSpPr>
              <a:spLocks noChangeShapeType="1"/>
            </p:cNvSpPr>
            <p:nvPr/>
          </p:nvSpPr>
          <p:spPr bwMode="auto">
            <a:xfrm>
              <a:off x="2768" y="2568"/>
              <a:ext cx="752" cy="8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pPr algn="l" rtl="0"/>
              <a:endParaRPr lang="he-IL"/>
            </a:p>
          </p:txBody>
        </p:sp>
      </p:grpSp>
      <p:sp>
        <p:nvSpPr>
          <p:cNvPr id="23557" name="Text Box 14"/>
          <p:cNvSpPr txBox="1">
            <a:spLocks noChangeArrowheads="1"/>
          </p:cNvSpPr>
          <p:nvPr/>
        </p:nvSpPr>
        <p:spPr bwMode="auto">
          <a:xfrm>
            <a:off x="6439774" y="5334001"/>
            <a:ext cx="5411800" cy="1089529"/>
          </a:xfrm>
          <a:prstGeom prst="rect">
            <a:avLst/>
          </a:prstGeom>
          <a:extLst/>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lvl1pPr marL="228600" indent="-228600" algn="l" rtl="0">
              <a:lnSpc>
                <a:spcPct val="90000"/>
              </a:lnSpc>
              <a:spcBef>
                <a:spcPts val="1000"/>
              </a:spcBef>
              <a:buClr>
                <a:srgbClr val="0033CC"/>
              </a:buClr>
              <a:buFont typeface="Wingdings" pitchFamily="2" charset="2"/>
              <a:buChar char="§"/>
              <a:tabLst>
                <a:tab pos="798513" algn="l"/>
              </a:tabLst>
              <a:defRPr sz="2400">
                <a:solidFill>
                  <a:schemeClr val="lt1"/>
                </a:solidFill>
                <a:latin typeface="Comic Sans MS" pitchFamily="66"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US" dirty="0"/>
              <a:t>For example, John does</a:t>
            </a:r>
            <a:br>
              <a:rPr lang="en-US" dirty="0"/>
            </a:br>
            <a:r>
              <a:rPr lang="en-US" dirty="0"/>
              <a:t>not observe any burglaries</a:t>
            </a:r>
            <a:br>
              <a:rPr lang="en-US" dirty="0"/>
            </a:br>
            <a:r>
              <a:rPr lang="en-US" dirty="0"/>
              <a:t>directly</a:t>
            </a:r>
          </a:p>
        </p:txBody>
      </p:sp>
      <p:sp>
        <p:nvSpPr>
          <p:cNvPr id="52241" name="Text Box 17"/>
          <p:cNvSpPr txBox="1">
            <a:spLocks noChangeArrowheads="1"/>
          </p:cNvSpPr>
          <p:nvPr/>
        </p:nvSpPr>
        <p:spPr bwMode="auto">
          <a:xfrm>
            <a:off x="1828800" y="2209800"/>
            <a:ext cx="3417888" cy="831850"/>
          </a:xfrm>
          <a:prstGeom prst="rect">
            <a:avLst/>
          </a:prstGeom>
          <a:solidFill>
            <a:srgbClr val="DBF1FF"/>
          </a:solidFill>
          <a:ln w="9525">
            <a:solidFill>
              <a:srgbClr val="003399"/>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2400">
                <a:solidFill>
                  <a:srgbClr val="003399"/>
                </a:solidFill>
                <a:latin typeface="Comic Sans MS" pitchFamily="66" charset="0"/>
              </a:rPr>
              <a:t>P(b</a:t>
            </a:r>
            <a:r>
              <a:rPr lang="en-US" sz="2400" b="1">
                <a:solidFill>
                  <a:srgbClr val="003399"/>
                </a:solidFill>
                <a:latin typeface="Comic Sans MS" pitchFamily="66" charset="0"/>
                <a:sym typeface="Symbol" pitchFamily="18" charset="2"/>
              </a:rPr>
              <a:t></a:t>
            </a:r>
            <a:r>
              <a:rPr lang="en-US" sz="2400">
                <a:solidFill>
                  <a:srgbClr val="003399"/>
                </a:solidFill>
                <a:latin typeface="Comic Sans MS" pitchFamily="66" charset="0"/>
              </a:rPr>
              <a:t>j) </a:t>
            </a:r>
            <a:r>
              <a:rPr lang="en-US" sz="2400" b="1">
                <a:solidFill>
                  <a:srgbClr val="003399"/>
                </a:solidFill>
                <a:latin typeface="Comic Sans MS" pitchFamily="66" charset="0"/>
                <a:sym typeface="Symbol" pitchFamily="18" charset="2"/>
              </a:rPr>
              <a:t></a:t>
            </a:r>
            <a:r>
              <a:rPr lang="en-US" sz="2400">
                <a:solidFill>
                  <a:srgbClr val="003399"/>
                </a:solidFill>
                <a:latin typeface="Comic Sans MS" pitchFamily="66" charset="0"/>
                <a:sym typeface="Symbol" pitchFamily="18" charset="2"/>
              </a:rPr>
              <a:t> </a:t>
            </a:r>
            <a:r>
              <a:rPr lang="en-US" sz="2400">
                <a:solidFill>
                  <a:srgbClr val="003399"/>
                </a:solidFill>
                <a:latin typeface="Comic Sans MS" pitchFamily="66" charset="0"/>
              </a:rPr>
              <a:t>P(b) P(j)</a:t>
            </a:r>
          </a:p>
          <a:p>
            <a:pPr algn="l" rtl="0" eaLnBrk="1" hangingPunct="1"/>
            <a:r>
              <a:rPr lang="en-US" sz="2400">
                <a:solidFill>
                  <a:srgbClr val="003399"/>
                </a:solidFill>
                <a:latin typeface="Comic Sans MS" pitchFamily="66" charset="0"/>
              </a:rPr>
              <a:t>P(b</a:t>
            </a:r>
            <a:r>
              <a:rPr lang="en-US" sz="2400" b="1">
                <a:solidFill>
                  <a:srgbClr val="003399"/>
                </a:solidFill>
                <a:latin typeface="Comic Sans MS" pitchFamily="66" charset="0"/>
                <a:sym typeface="Symbol" pitchFamily="18" charset="2"/>
              </a:rPr>
              <a:t></a:t>
            </a:r>
            <a:r>
              <a:rPr lang="en-US" sz="2400">
                <a:solidFill>
                  <a:srgbClr val="003399"/>
                </a:solidFill>
                <a:latin typeface="Comic Sans MS" pitchFamily="66" charset="0"/>
              </a:rPr>
              <a:t>j|a) </a:t>
            </a:r>
            <a:r>
              <a:rPr lang="en-US" sz="2400" b="1">
                <a:solidFill>
                  <a:srgbClr val="003399"/>
                </a:solidFill>
                <a:latin typeface="Symbol" pitchFamily="18" charset="2"/>
              </a:rPr>
              <a:t>=</a:t>
            </a:r>
            <a:r>
              <a:rPr lang="en-US" sz="2400">
                <a:solidFill>
                  <a:srgbClr val="003399"/>
                </a:solidFill>
                <a:latin typeface="Comic Sans MS" pitchFamily="66" charset="0"/>
              </a:rPr>
              <a:t> P(b|a) P(j|a)</a:t>
            </a:r>
          </a:p>
        </p:txBody>
      </p:sp>
      <p:sp>
        <p:nvSpPr>
          <p:cNvPr id="3" name="Slide Number Placeholder 2"/>
          <p:cNvSpPr>
            <a:spLocks noGrp="1"/>
          </p:cNvSpPr>
          <p:nvPr>
            <p:ph type="sldNum" sz="quarter" idx="12"/>
          </p:nvPr>
        </p:nvSpPr>
        <p:spPr/>
        <p:txBody>
          <a:bodyPr/>
          <a:lstStyle/>
          <a:p>
            <a:pPr algn="l" rtl="0"/>
            <a:fld id="{6EDAB462-8378-4A72-B037-15DB491BC9D5}" type="slidenum">
              <a:rPr lang="en-US" smtClean="0"/>
              <a:pPr algn="l" rtl="0"/>
              <a:t>108</a:t>
            </a:fld>
            <a:endParaRPr lang="en-US"/>
          </a:p>
        </p:txBody>
      </p:sp>
      <p:sp>
        <p:nvSpPr>
          <p:cNvPr id="5" name="Footer Placeholder 4"/>
          <p:cNvSpPr>
            <a:spLocks noGrp="1"/>
          </p:cNvSpPr>
          <p:nvPr>
            <p:ph type="ftr" sz="quarter" idx="11"/>
          </p:nvPr>
        </p:nvSpPr>
        <p:spPr/>
        <p:txBody>
          <a:bodyPr/>
          <a:lstStyle/>
          <a:p>
            <a:pPr rtl="0"/>
            <a:endParaRPr lang="en-US"/>
          </a:p>
        </p:txBody>
      </p:sp>
    </p:spTree>
    <p:extLst>
      <p:ext uri="{BB962C8B-B14F-4D97-AF65-F5344CB8AC3E}">
        <p14:creationId xmlns:p14="http://schemas.microsoft.com/office/powerpoint/2010/main" val="711154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sz="half" idx="2"/>
          </p:nvPr>
        </p:nvSpPr>
        <p:spPr>
          <a:xfrm>
            <a:off x="1828800" y="4114800"/>
            <a:ext cx="4191000" cy="2133600"/>
          </a:xfrm>
        </p:spPr>
        <p:txBody>
          <a:bodyPr/>
          <a:lstStyle/>
          <a:p>
            <a:pPr marL="0" indent="0" algn="l" rtl="0">
              <a:buClr>
                <a:schemeClr val="tx1"/>
              </a:buClr>
              <a:buNone/>
            </a:pPr>
            <a:r>
              <a:rPr lang="en-US" dirty="0" smtClean="0">
                <a:latin typeface="Comic Sans MS" pitchFamily="66" charset="0"/>
              </a:rPr>
              <a:t>The beliefs </a:t>
            </a:r>
            <a:r>
              <a:rPr lang="en-US" dirty="0" err="1" smtClean="0">
                <a:latin typeface="Comic Sans MS" pitchFamily="66" charset="0"/>
              </a:rPr>
              <a:t>JohnCalls</a:t>
            </a:r>
            <a:r>
              <a:rPr lang="en-US" dirty="0" smtClean="0">
                <a:latin typeface="Comic Sans MS" pitchFamily="66" charset="0"/>
              </a:rPr>
              <a:t> and </a:t>
            </a:r>
            <a:r>
              <a:rPr lang="en-US" dirty="0" err="1" smtClean="0">
                <a:latin typeface="Comic Sans MS" pitchFamily="66" charset="0"/>
              </a:rPr>
              <a:t>MaryCalls</a:t>
            </a:r>
            <a:r>
              <a:rPr lang="en-US" dirty="0" smtClean="0">
                <a:latin typeface="Comic Sans MS" pitchFamily="66" charset="0"/>
              </a:rPr>
              <a:t> are independent given Alarm or </a:t>
            </a:r>
            <a:r>
              <a:rPr lang="en-US" b="1" dirty="0" smtClean="0">
                <a:latin typeface="Comic Sans MS" pitchFamily="66" charset="0"/>
                <a:cs typeface="Times New Roman" pitchFamily="18" charset="0"/>
                <a:sym typeface="Symbol" pitchFamily="18" charset="2"/>
              </a:rPr>
              <a:t></a:t>
            </a:r>
            <a:r>
              <a:rPr lang="en-US" dirty="0" smtClean="0">
                <a:latin typeface="Comic Sans MS" pitchFamily="66" charset="0"/>
                <a:cs typeface="Times New Roman" pitchFamily="18" charset="0"/>
                <a:sym typeface="Symbol" pitchFamily="18" charset="2"/>
              </a:rPr>
              <a:t>Alarm</a:t>
            </a:r>
          </a:p>
        </p:txBody>
      </p:sp>
      <p:sp>
        <p:nvSpPr>
          <p:cNvPr id="24579" name="Text Box 14"/>
          <p:cNvSpPr txBox="1">
            <a:spLocks noChangeArrowheads="1"/>
          </p:cNvSpPr>
          <p:nvPr/>
        </p:nvSpPr>
        <p:spPr bwMode="auto">
          <a:xfrm>
            <a:off x="5910338" y="4971355"/>
            <a:ext cx="5875326" cy="1384995"/>
          </a:xfrm>
          <a:prstGeom prst="rect">
            <a:avLst/>
          </a:prstGeom>
          <a:ln>
            <a:headEnd/>
            <a:tailEnd/>
          </a:ln>
          <a:extLst/>
        </p:spPr>
        <p:style>
          <a:lnRef idx="2">
            <a:schemeClr val="dk1">
              <a:shade val="50000"/>
            </a:schemeClr>
          </a:lnRef>
          <a:fillRef idx="1">
            <a:schemeClr val="dk1"/>
          </a:fillRef>
          <a:effectRef idx="0">
            <a:schemeClr val="dk1"/>
          </a:effectRef>
          <a:fontRef idx="minor">
            <a:schemeClr val="lt1"/>
          </a:fontRef>
        </p:style>
        <p:txBody>
          <a:bodyPr>
            <a:spAutoFit/>
          </a:bodyPr>
          <a:lstStyle>
            <a:defPPr>
              <a:defRPr lang="he-IL"/>
            </a:defPPr>
            <a:lvl1pPr algn="ctr">
              <a:defRPr sz="2800" b="1">
                <a:latin typeface="Comic Sans MS" pitchFamily="66" charset="0"/>
                <a:cs typeface="Arial" charset="0"/>
              </a:defRPr>
            </a:lvl1pPr>
          </a:lstStyle>
          <a:p>
            <a:r>
              <a:rPr lang="en-US" dirty="0"/>
              <a:t>For instance, the reasons why </a:t>
            </a:r>
            <a:br>
              <a:rPr lang="en-US" dirty="0"/>
            </a:br>
            <a:r>
              <a:rPr lang="en-US" dirty="0"/>
              <a:t>John and Mary may not call if </a:t>
            </a:r>
            <a:br>
              <a:rPr lang="en-US" dirty="0"/>
            </a:br>
            <a:r>
              <a:rPr lang="en-US" dirty="0"/>
              <a:t>there is an alarm are unrelated </a:t>
            </a:r>
          </a:p>
        </p:txBody>
      </p:sp>
      <p:grpSp>
        <p:nvGrpSpPr>
          <p:cNvPr id="24580" name="Group 15"/>
          <p:cNvGrpSpPr>
            <a:grpSpLocks/>
          </p:cNvGrpSpPr>
          <p:nvPr/>
        </p:nvGrpSpPr>
        <p:grpSpPr bwMode="auto">
          <a:xfrm>
            <a:off x="3962400" y="1524000"/>
            <a:ext cx="4572000" cy="2362200"/>
            <a:chOff x="960" y="1344"/>
            <a:chExt cx="3504" cy="2352"/>
          </a:xfrm>
        </p:grpSpPr>
        <p:sp>
          <p:nvSpPr>
            <p:cNvPr id="24584" name="Oval 16"/>
            <p:cNvSpPr>
              <a:spLocks noChangeArrowheads="1"/>
            </p:cNvSpPr>
            <p:nvPr/>
          </p:nvSpPr>
          <p:spPr bwMode="auto">
            <a:xfrm>
              <a:off x="960" y="1344"/>
              <a:ext cx="816"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Burglary</a:t>
              </a:r>
            </a:p>
          </p:txBody>
        </p:sp>
        <p:sp>
          <p:nvSpPr>
            <p:cNvPr id="24585" name="Oval 17"/>
            <p:cNvSpPr>
              <a:spLocks noChangeArrowheads="1"/>
            </p:cNvSpPr>
            <p:nvPr/>
          </p:nvSpPr>
          <p:spPr bwMode="auto">
            <a:xfrm>
              <a:off x="3264" y="1344"/>
              <a:ext cx="110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Earthquake</a:t>
              </a:r>
            </a:p>
          </p:txBody>
        </p:sp>
        <p:sp>
          <p:nvSpPr>
            <p:cNvPr id="24586" name="Oval 18"/>
            <p:cNvSpPr>
              <a:spLocks noChangeArrowheads="1"/>
            </p:cNvSpPr>
            <p:nvPr/>
          </p:nvSpPr>
          <p:spPr bwMode="auto">
            <a:xfrm>
              <a:off x="2208" y="2256"/>
              <a:ext cx="62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Alarm</a:t>
              </a:r>
            </a:p>
          </p:txBody>
        </p:sp>
        <p:sp>
          <p:nvSpPr>
            <p:cNvPr id="24587" name="Oval 19"/>
            <p:cNvSpPr>
              <a:spLocks noChangeArrowheads="1"/>
            </p:cNvSpPr>
            <p:nvPr/>
          </p:nvSpPr>
          <p:spPr bwMode="auto">
            <a:xfrm>
              <a:off x="3456" y="3312"/>
              <a:ext cx="1008"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MaryCalls</a:t>
              </a:r>
            </a:p>
          </p:txBody>
        </p:sp>
        <p:sp>
          <p:nvSpPr>
            <p:cNvPr id="24588" name="Oval 20"/>
            <p:cNvSpPr>
              <a:spLocks noChangeArrowheads="1"/>
            </p:cNvSpPr>
            <p:nvPr/>
          </p:nvSpPr>
          <p:spPr bwMode="auto">
            <a:xfrm>
              <a:off x="960" y="3312"/>
              <a:ext cx="960"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JohnCalls</a:t>
              </a:r>
            </a:p>
          </p:txBody>
        </p:sp>
        <p:sp>
          <p:nvSpPr>
            <p:cNvPr id="24589" name="Line 21"/>
            <p:cNvSpPr>
              <a:spLocks noChangeShapeType="1"/>
            </p:cNvSpPr>
            <p:nvPr/>
          </p:nvSpPr>
          <p:spPr bwMode="auto">
            <a:xfrm>
              <a:off x="1656" y="1672"/>
              <a:ext cx="624" cy="6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4590" name="Line 22"/>
            <p:cNvSpPr>
              <a:spLocks noChangeShapeType="1"/>
            </p:cNvSpPr>
            <p:nvPr/>
          </p:nvSpPr>
          <p:spPr bwMode="auto">
            <a:xfrm flipH="1">
              <a:off x="2736" y="1656"/>
              <a:ext cx="648" cy="648"/>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4591" name="Line 23"/>
            <p:cNvSpPr>
              <a:spLocks noChangeShapeType="1"/>
            </p:cNvSpPr>
            <p:nvPr/>
          </p:nvSpPr>
          <p:spPr bwMode="auto">
            <a:xfrm flipH="1">
              <a:off x="1728" y="2576"/>
              <a:ext cx="568" cy="776"/>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4592" name="Line 24"/>
            <p:cNvSpPr>
              <a:spLocks noChangeShapeType="1"/>
            </p:cNvSpPr>
            <p:nvPr/>
          </p:nvSpPr>
          <p:spPr bwMode="auto">
            <a:xfrm>
              <a:off x="2768" y="2568"/>
              <a:ext cx="752" cy="8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grpSp>
      <p:sp>
        <p:nvSpPr>
          <p:cNvPr id="24581" name="Rectangle 27"/>
          <p:cNvSpPr>
            <a:spLocks noGrp="1" noChangeArrowheads="1"/>
          </p:cNvSpPr>
          <p:nvPr>
            <p:ph type="title"/>
          </p:nvPr>
        </p:nvSpPr>
        <p:spPr>
          <a:noFill/>
        </p:spPr>
        <p:txBody>
          <a:bodyPr>
            <a:normAutofit/>
          </a:bodyPr>
          <a:lstStyle/>
          <a:p>
            <a:pPr eaLnBrk="1" hangingPunct="1"/>
            <a:r>
              <a:rPr lang="en-US" sz="4000" b="1">
                <a:solidFill>
                  <a:schemeClr val="accent2"/>
                </a:solidFill>
                <a:latin typeface="Comic Sans MS" pitchFamily="66" charset="0"/>
              </a:rPr>
              <a:t>What does the BN encode?</a:t>
            </a:r>
          </a:p>
        </p:txBody>
      </p:sp>
      <p:sp>
        <p:nvSpPr>
          <p:cNvPr id="53277" name="Text Box 29"/>
          <p:cNvSpPr txBox="1">
            <a:spLocks noChangeArrowheads="1"/>
          </p:cNvSpPr>
          <p:nvPr/>
        </p:nvSpPr>
        <p:spPr bwMode="auto">
          <a:xfrm>
            <a:off x="8688289" y="1619763"/>
            <a:ext cx="4587875" cy="138271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a:defRPr/>
            </a:pPr>
            <a:r>
              <a:rPr lang="en-US" sz="2800" b="1" dirty="0">
                <a:latin typeface="Comic Sans MS" pitchFamily="66" charset="0"/>
                <a:cs typeface="Arial" charset="0"/>
              </a:rPr>
              <a:t>A node is independent of its non-descendants given its parents</a:t>
            </a:r>
          </a:p>
        </p:txBody>
      </p:sp>
      <p:sp>
        <p:nvSpPr>
          <p:cNvPr id="53278" name="Text Box 30"/>
          <p:cNvSpPr txBox="1">
            <a:spLocks noChangeArrowheads="1"/>
          </p:cNvSpPr>
          <p:nvPr/>
        </p:nvSpPr>
        <p:spPr bwMode="auto">
          <a:xfrm>
            <a:off x="1828801" y="2209800"/>
            <a:ext cx="3529013" cy="831850"/>
          </a:xfrm>
          <a:prstGeom prst="rect">
            <a:avLst/>
          </a:prstGeom>
          <a:solidFill>
            <a:srgbClr val="DBF1FF"/>
          </a:solidFill>
          <a:ln w="9525">
            <a:solidFill>
              <a:srgbClr val="003399"/>
            </a:solidFill>
            <a:miter lim="800000"/>
            <a:headEnd/>
            <a:tailEnd/>
          </a:ln>
          <a:effectLst>
            <a:outerShdw dist="107763" dir="2700000" algn="ctr" rotWithShape="0">
              <a:schemeClr val="bg2">
                <a:alpha val="50000"/>
              </a:schemeClr>
            </a:outerShdw>
          </a:effectLst>
        </p:spPr>
        <p:txBody>
          <a:bodyPr wrap="none">
            <a:spAutoFit/>
          </a:bodyPr>
          <a:lstStyle/>
          <a:p>
            <a:pPr>
              <a:defRPr/>
            </a:pPr>
            <a:r>
              <a:rPr lang="en-US" sz="2400">
                <a:solidFill>
                  <a:srgbClr val="003399"/>
                </a:solidFill>
                <a:latin typeface="Comic Sans MS" pitchFamily="66" charset="0"/>
                <a:cs typeface="Arial" charset="0"/>
              </a:rPr>
              <a:t>P(b</a:t>
            </a:r>
            <a:r>
              <a:rPr lang="en-US" sz="2400" b="1">
                <a:solidFill>
                  <a:srgbClr val="003399"/>
                </a:solidFill>
                <a:latin typeface="Comic Sans MS" pitchFamily="66" charset="0"/>
                <a:cs typeface="Arial" charset="0"/>
                <a:sym typeface="Symbol" pitchFamily="18" charset="2"/>
              </a:rPr>
              <a:t></a:t>
            </a:r>
            <a:r>
              <a:rPr lang="en-US" sz="2400">
                <a:solidFill>
                  <a:srgbClr val="003399"/>
                </a:solidFill>
                <a:latin typeface="Comic Sans MS" pitchFamily="66" charset="0"/>
                <a:cs typeface="Arial" charset="0"/>
              </a:rPr>
              <a:t>j|a) </a:t>
            </a:r>
            <a:r>
              <a:rPr lang="en-US" sz="2400" b="1">
                <a:solidFill>
                  <a:srgbClr val="003399"/>
                </a:solidFill>
                <a:latin typeface="Symbol" pitchFamily="18" charset="2"/>
                <a:cs typeface="Arial" charset="0"/>
              </a:rPr>
              <a:t>=</a:t>
            </a:r>
            <a:r>
              <a:rPr lang="en-US" sz="2400">
                <a:solidFill>
                  <a:srgbClr val="003399"/>
                </a:solidFill>
                <a:latin typeface="Comic Sans MS" pitchFamily="66" charset="0"/>
                <a:cs typeface="Arial" charset="0"/>
              </a:rPr>
              <a:t> P(b|a) P(j|a)</a:t>
            </a:r>
          </a:p>
          <a:p>
            <a:pPr>
              <a:defRPr/>
            </a:pPr>
            <a:r>
              <a:rPr lang="en-US" sz="2400">
                <a:solidFill>
                  <a:srgbClr val="003399"/>
                </a:solidFill>
                <a:latin typeface="Comic Sans MS" pitchFamily="66" charset="0"/>
                <a:cs typeface="Arial" charset="0"/>
              </a:rPr>
              <a:t>P(j</a:t>
            </a:r>
            <a:r>
              <a:rPr lang="en-US" sz="2400" b="1">
                <a:solidFill>
                  <a:srgbClr val="003399"/>
                </a:solidFill>
                <a:latin typeface="Comic Sans MS" pitchFamily="66" charset="0"/>
                <a:cs typeface="Arial" charset="0"/>
                <a:sym typeface="Symbol" pitchFamily="18" charset="2"/>
              </a:rPr>
              <a:t></a:t>
            </a:r>
            <a:r>
              <a:rPr lang="en-US" sz="2400">
                <a:solidFill>
                  <a:srgbClr val="003399"/>
                </a:solidFill>
                <a:latin typeface="Comic Sans MS" pitchFamily="66" charset="0"/>
                <a:cs typeface="Arial" charset="0"/>
              </a:rPr>
              <a:t>m|a) </a:t>
            </a:r>
            <a:r>
              <a:rPr lang="en-US" sz="2400" b="1">
                <a:solidFill>
                  <a:srgbClr val="003399"/>
                </a:solidFill>
                <a:latin typeface="Symbol" pitchFamily="18" charset="2"/>
                <a:cs typeface="Arial" charset="0"/>
              </a:rPr>
              <a:t>=</a:t>
            </a:r>
            <a:r>
              <a:rPr lang="en-US" sz="2400">
                <a:solidFill>
                  <a:srgbClr val="003399"/>
                </a:solidFill>
                <a:latin typeface="Comic Sans MS" pitchFamily="66" charset="0"/>
                <a:cs typeface="Arial" charset="0"/>
              </a:rPr>
              <a:t> P(j|a) P(m|a)</a:t>
            </a:r>
          </a:p>
        </p:txBody>
      </p:sp>
      <p:sp>
        <p:nvSpPr>
          <p:cNvPr id="3" name="Slide Number Placeholder 2"/>
          <p:cNvSpPr>
            <a:spLocks noGrp="1"/>
          </p:cNvSpPr>
          <p:nvPr>
            <p:ph type="sldNum" sz="quarter" idx="12"/>
          </p:nvPr>
        </p:nvSpPr>
        <p:spPr/>
        <p:txBody>
          <a:bodyPr/>
          <a:lstStyle/>
          <a:p>
            <a:fld id="{6EDAB462-8378-4A72-B037-15DB491BC9D5}" type="slidenum">
              <a:rPr lang="en-US" smtClean="0"/>
              <a:pPr/>
              <a:t>109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4579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7" grpId="0" animBg="1"/>
      <p:bldP spid="532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algn="r" rtl="1"/>
            <a:r>
              <a:rPr lang="he-IL" b="1" dirty="0" smtClean="0">
                <a:latin typeface="Times New Roman" pitchFamily="18" charset="0"/>
                <a:ea typeface="Calibri" pitchFamily="34" charset="0"/>
                <a:cs typeface="David" pitchFamily="34" charset="-79"/>
              </a:rPr>
              <a:t>דוגמה</a:t>
            </a:r>
            <a:r>
              <a:rPr lang="he-IL" dirty="0" smtClean="0">
                <a:latin typeface="Times New Roman" pitchFamily="18" charset="0"/>
                <a:ea typeface="Calibri" pitchFamily="34" charset="0"/>
                <a:cs typeface="David" pitchFamily="34" charset="-79"/>
              </a:rPr>
              <a:t>: סוכן נהג מונית</a:t>
            </a:r>
            <a:endParaRPr lang="he-IL" dirty="0" smtClean="0">
              <a:ea typeface="Calibri" pitchFamily="34" charset="0"/>
              <a:cs typeface="David" pitchFamily="34" charset="-79"/>
            </a:endParaRPr>
          </a:p>
        </p:txBody>
      </p:sp>
      <p:sp>
        <p:nvSpPr>
          <p:cNvPr id="3" name="Content Placeholder 2"/>
          <p:cNvSpPr>
            <a:spLocks noGrp="1"/>
          </p:cNvSpPr>
          <p:nvPr>
            <p:ph idx="1"/>
          </p:nvPr>
        </p:nvSpPr>
        <p:spPr/>
        <p:txBody>
          <a:bodyPr>
            <a:normAutofit/>
          </a:bodyPr>
          <a:lstStyle/>
          <a:p>
            <a:pPr algn="just" rtl="1">
              <a:lnSpc>
                <a:spcPct val="130000"/>
              </a:lnSpc>
            </a:pPr>
            <a:r>
              <a:rPr lang="he-IL" sz="2000" dirty="0">
                <a:latin typeface="Times New Roman" pitchFamily="18" charset="0"/>
                <a:ea typeface="Calibri" pitchFamily="34" charset="0"/>
                <a:cs typeface="David" pitchFamily="34" charset="-79"/>
              </a:rPr>
              <a:t> כדי לקבל החלטות בתנאי אי-וודאות, צריך שיהיו לסוכן העדפות בין תוצאות שונות אפשריות של תכניות שונות.</a:t>
            </a:r>
            <a:endParaRPr lang="en-US" sz="1800" dirty="0">
              <a:latin typeface="Times New Roman" pitchFamily="18" charset="0"/>
              <a:ea typeface="Calibri" pitchFamily="34" charset="0"/>
              <a:cs typeface="David" pitchFamily="34" charset="-79"/>
            </a:endParaRPr>
          </a:p>
          <a:p>
            <a:pPr algn="just" rtl="1">
              <a:lnSpc>
                <a:spcPct val="130000"/>
              </a:lnSpc>
            </a:pPr>
            <a:r>
              <a:rPr lang="he-IL" sz="2000" dirty="0">
                <a:latin typeface="Times New Roman" pitchFamily="18" charset="0"/>
                <a:ea typeface="Calibri" pitchFamily="34" charset="0"/>
                <a:cs typeface="David" pitchFamily="34" charset="-79"/>
              </a:rPr>
              <a:t>בהתייחס לדוגמת נהג מונית הצריך להביא את נוסעו בזמן לשדה התעופה, נניח שהסוכן מאמין כי:</a:t>
            </a:r>
            <a:endParaRPr lang="en-US" sz="1800" dirty="0">
              <a:latin typeface="Times New Roman" pitchFamily="18" charset="0"/>
              <a:ea typeface="Calibri" pitchFamily="34" charset="0"/>
              <a:cs typeface="David" pitchFamily="34" charset="-79"/>
            </a:endParaRPr>
          </a:p>
          <a:p>
            <a:pPr>
              <a:lnSpc>
                <a:spcPct val="130000"/>
              </a:lnSpc>
            </a:pPr>
            <a:r>
              <a:rPr lang="en-US" sz="1800" dirty="0">
                <a:latin typeface="Times New Roman" pitchFamily="18" charset="0"/>
                <a:ea typeface="Calibri" pitchFamily="34" charset="0"/>
                <a:cs typeface="David" pitchFamily="34" charset="-79"/>
              </a:rPr>
              <a:t>P(A</a:t>
            </a:r>
            <a:r>
              <a:rPr lang="en-US" sz="1800" baseline="-25000" dirty="0">
                <a:latin typeface="Times New Roman" pitchFamily="18" charset="0"/>
                <a:ea typeface="Calibri" pitchFamily="34" charset="0"/>
                <a:cs typeface="David" pitchFamily="34" charset="-79"/>
              </a:rPr>
              <a:t>25</a:t>
            </a:r>
            <a:r>
              <a:rPr lang="en-US" sz="1800" dirty="0">
                <a:latin typeface="Times New Roman" pitchFamily="18" charset="0"/>
                <a:ea typeface="Calibri" pitchFamily="34" charset="0"/>
                <a:cs typeface="David" pitchFamily="34" charset="-79"/>
              </a:rPr>
              <a:t> gets me there on time|…) = 0.04</a:t>
            </a:r>
          </a:p>
          <a:p>
            <a:pPr>
              <a:lnSpc>
                <a:spcPct val="130000"/>
              </a:lnSpc>
            </a:pPr>
            <a:r>
              <a:rPr lang="en-US" sz="1800" dirty="0">
                <a:latin typeface="Times New Roman" pitchFamily="18" charset="0"/>
                <a:ea typeface="Calibri" pitchFamily="34" charset="0"/>
                <a:cs typeface="David" pitchFamily="34" charset="-79"/>
              </a:rPr>
              <a:t>P(A</a:t>
            </a:r>
            <a:r>
              <a:rPr lang="en-US" sz="1800" baseline="-25000" dirty="0">
                <a:latin typeface="Times New Roman" pitchFamily="18" charset="0"/>
                <a:ea typeface="Calibri" pitchFamily="34" charset="0"/>
                <a:cs typeface="David" pitchFamily="34" charset="-79"/>
              </a:rPr>
              <a:t>90</a:t>
            </a:r>
            <a:r>
              <a:rPr lang="en-US" sz="1800" dirty="0">
                <a:latin typeface="Times New Roman" pitchFamily="18" charset="0"/>
                <a:ea typeface="Calibri" pitchFamily="34" charset="0"/>
                <a:cs typeface="David" pitchFamily="34" charset="-79"/>
              </a:rPr>
              <a:t> gets me there on time|…) = 0.70</a:t>
            </a:r>
          </a:p>
          <a:p>
            <a:pPr>
              <a:lnSpc>
                <a:spcPct val="130000"/>
              </a:lnSpc>
            </a:pPr>
            <a:r>
              <a:rPr lang="en-US" sz="1800" dirty="0">
                <a:latin typeface="Times New Roman" pitchFamily="18" charset="0"/>
                <a:ea typeface="Calibri" pitchFamily="34" charset="0"/>
                <a:cs typeface="David" pitchFamily="34" charset="-79"/>
              </a:rPr>
              <a:t>P(A</a:t>
            </a:r>
            <a:r>
              <a:rPr lang="en-US" sz="1800" baseline="-25000" dirty="0">
                <a:latin typeface="Times New Roman" pitchFamily="18" charset="0"/>
                <a:ea typeface="Calibri" pitchFamily="34" charset="0"/>
                <a:cs typeface="David" pitchFamily="34" charset="-79"/>
              </a:rPr>
              <a:t>120</a:t>
            </a:r>
            <a:r>
              <a:rPr lang="en-US" sz="1800" dirty="0">
                <a:latin typeface="Times New Roman" pitchFamily="18" charset="0"/>
                <a:ea typeface="Calibri" pitchFamily="34" charset="0"/>
                <a:cs typeface="David" pitchFamily="34" charset="-79"/>
              </a:rPr>
              <a:t> gets me there on time|…) = 0.95</a:t>
            </a:r>
          </a:p>
          <a:p>
            <a:pPr>
              <a:lnSpc>
                <a:spcPct val="130000"/>
              </a:lnSpc>
            </a:pPr>
            <a:r>
              <a:rPr lang="en-US" sz="1800" dirty="0">
                <a:latin typeface="Times New Roman" pitchFamily="18" charset="0"/>
                <a:ea typeface="Calibri" pitchFamily="34" charset="0"/>
                <a:cs typeface="David" pitchFamily="34" charset="-79"/>
              </a:rPr>
              <a:t>P(A</a:t>
            </a:r>
            <a:r>
              <a:rPr lang="en-US" sz="1800" baseline="-25000" dirty="0">
                <a:latin typeface="Times New Roman" pitchFamily="18" charset="0"/>
                <a:ea typeface="Calibri" pitchFamily="34" charset="0"/>
                <a:cs typeface="David" pitchFamily="34" charset="-79"/>
              </a:rPr>
              <a:t>1440</a:t>
            </a:r>
            <a:r>
              <a:rPr lang="en-US" sz="1800" dirty="0">
                <a:latin typeface="Times New Roman" pitchFamily="18" charset="0"/>
                <a:ea typeface="Calibri" pitchFamily="34" charset="0"/>
                <a:cs typeface="David" pitchFamily="34" charset="-79"/>
              </a:rPr>
              <a:t> gets me there on time|…) = 0.9994</a:t>
            </a:r>
          </a:p>
          <a:p>
            <a:pPr algn="just" rtl="1">
              <a:lnSpc>
                <a:spcPct val="30000"/>
              </a:lnSpc>
            </a:pPr>
            <a:endParaRPr lang="en-US" sz="1800" dirty="0">
              <a:latin typeface="Times New Roman" pitchFamily="18" charset="0"/>
              <a:ea typeface="Calibri" pitchFamily="34" charset="0"/>
              <a:cs typeface="David" pitchFamily="34" charset="-79"/>
            </a:endParaRPr>
          </a:p>
          <a:p>
            <a:pPr algn="r" rtl="1">
              <a:lnSpc>
                <a:spcPct val="130000"/>
              </a:lnSpc>
            </a:pPr>
            <a:endParaRPr lang="en-US" sz="1800" dirty="0">
              <a:latin typeface="Times New Roman" pitchFamily="18" charset="0"/>
              <a:ea typeface="Calibri" pitchFamily="34" charset="0"/>
              <a:cs typeface="David" pitchFamily="34" charset="-79"/>
            </a:endParaRPr>
          </a:p>
        </p:txBody>
      </p:sp>
      <p:sp>
        <p:nvSpPr>
          <p:cNvPr id="2" name="TextBox 1"/>
          <p:cNvSpPr txBox="1"/>
          <p:nvPr/>
        </p:nvSpPr>
        <p:spPr>
          <a:xfrm rot="19604348">
            <a:off x="1189448" y="4547917"/>
            <a:ext cx="4968552" cy="923330"/>
          </a:xfrm>
          <a:prstGeom prst="rect">
            <a:avLst/>
          </a:prstGeom>
        </p:spPr>
        <p:style>
          <a:lnRef idx="3">
            <a:schemeClr val="lt1"/>
          </a:lnRef>
          <a:fillRef idx="1">
            <a:schemeClr val="accent6"/>
          </a:fillRef>
          <a:effectRef idx="1">
            <a:schemeClr val="accent6"/>
          </a:effectRef>
          <a:fontRef idx="minor">
            <a:schemeClr val="lt1"/>
          </a:fontRef>
        </p:style>
        <p:txBody>
          <a:bodyPr wrap="square" rtlCol="1">
            <a:spAutoFit/>
          </a:bodyPr>
          <a:lstStyle/>
          <a:p>
            <a:pPr algn="ctr"/>
            <a:r>
              <a:rPr lang="he-IL" sz="3600" b="1" dirty="0">
                <a:latin typeface="Times New Roman" pitchFamily="18" charset="0"/>
                <a:ea typeface="Calibri" pitchFamily="34" charset="0"/>
                <a:cs typeface="David" pitchFamily="34" charset="-79"/>
              </a:rPr>
              <a:t>איזו פעולה לבחור?</a:t>
            </a:r>
            <a:endParaRPr lang="en-US" sz="3600" b="1" dirty="0">
              <a:latin typeface="Times New Roman" pitchFamily="18" charset="0"/>
              <a:ea typeface="Calibri" pitchFamily="34" charset="0"/>
              <a:cs typeface="David" pitchFamily="34" charset="-79"/>
            </a:endParaRPr>
          </a:p>
          <a:p>
            <a:endParaRPr lang="he-IL" dirty="0"/>
          </a:p>
        </p:txBody>
      </p:sp>
      <p:sp>
        <p:nvSpPr>
          <p:cNvPr id="5" name="Slide Number Placeholder 4"/>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11</a:t>
            </a:fld>
            <a:endParaRPr lang="en-US"/>
          </a:p>
        </p:txBody>
      </p:sp>
    </p:spTree>
    <p:extLst>
      <p:ext uri="{BB962C8B-B14F-4D97-AF65-F5344CB8AC3E}">
        <p14:creationId xmlns:p14="http://schemas.microsoft.com/office/powerpoint/2010/main" val="29813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sz="half" idx="2"/>
          </p:nvPr>
        </p:nvSpPr>
        <p:spPr>
          <a:xfrm>
            <a:off x="1828800" y="4114800"/>
            <a:ext cx="4191000" cy="2133600"/>
          </a:xfrm>
        </p:spPr>
        <p:txBody>
          <a:bodyPr/>
          <a:lstStyle/>
          <a:p>
            <a:pPr marL="0" indent="0" algn="l" rtl="0">
              <a:buClr>
                <a:schemeClr val="tx1"/>
              </a:buClr>
              <a:buNone/>
            </a:pPr>
            <a:r>
              <a:rPr lang="en-US" dirty="0" smtClean="0">
                <a:latin typeface="Comic Sans MS" pitchFamily="66" charset="0"/>
              </a:rPr>
              <a:t>The beliefs </a:t>
            </a:r>
            <a:r>
              <a:rPr lang="en-US" dirty="0" err="1" smtClean="0">
                <a:latin typeface="Comic Sans MS" pitchFamily="66" charset="0"/>
              </a:rPr>
              <a:t>JohnCalls</a:t>
            </a:r>
            <a:r>
              <a:rPr lang="en-US" dirty="0" smtClean="0">
                <a:latin typeface="Comic Sans MS" pitchFamily="66" charset="0"/>
              </a:rPr>
              <a:t> and </a:t>
            </a:r>
            <a:r>
              <a:rPr lang="en-US" dirty="0" err="1" smtClean="0">
                <a:latin typeface="Comic Sans MS" pitchFamily="66" charset="0"/>
              </a:rPr>
              <a:t>MaryCalls</a:t>
            </a:r>
            <a:r>
              <a:rPr lang="en-US" dirty="0" smtClean="0">
                <a:latin typeface="Comic Sans MS" pitchFamily="66" charset="0"/>
              </a:rPr>
              <a:t> are independent given Alarm or </a:t>
            </a:r>
            <a:r>
              <a:rPr lang="en-US" b="1" dirty="0" smtClean="0">
                <a:latin typeface="Comic Sans MS" pitchFamily="66" charset="0"/>
                <a:cs typeface="Times New Roman" pitchFamily="18" charset="0"/>
                <a:sym typeface="Symbol" pitchFamily="18" charset="2"/>
              </a:rPr>
              <a:t></a:t>
            </a:r>
            <a:r>
              <a:rPr lang="en-US" dirty="0" smtClean="0">
                <a:latin typeface="Comic Sans MS" pitchFamily="66" charset="0"/>
                <a:cs typeface="Times New Roman" pitchFamily="18" charset="0"/>
                <a:sym typeface="Symbol" pitchFamily="18" charset="2"/>
              </a:rPr>
              <a:t>Alarm</a:t>
            </a:r>
          </a:p>
        </p:txBody>
      </p:sp>
      <p:sp>
        <p:nvSpPr>
          <p:cNvPr id="25603" name="Text Box 3"/>
          <p:cNvSpPr txBox="1">
            <a:spLocks noChangeArrowheads="1"/>
          </p:cNvSpPr>
          <p:nvPr/>
        </p:nvSpPr>
        <p:spPr bwMode="auto">
          <a:xfrm>
            <a:off x="5594364" y="4953001"/>
            <a:ext cx="47259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solidFill>
                  <a:srgbClr val="5F5F5F"/>
                </a:solidFill>
                <a:latin typeface="Comic Sans MS" pitchFamily="66" charset="0"/>
              </a:rPr>
              <a:t>For instance, the reasons why </a:t>
            </a:r>
            <a:br>
              <a:rPr lang="en-US" sz="2400">
                <a:solidFill>
                  <a:srgbClr val="5F5F5F"/>
                </a:solidFill>
                <a:latin typeface="Comic Sans MS" pitchFamily="66" charset="0"/>
              </a:rPr>
            </a:br>
            <a:r>
              <a:rPr lang="en-US" sz="2400">
                <a:solidFill>
                  <a:srgbClr val="5F5F5F"/>
                </a:solidFill>
                <a:latin typeface="Comic Sans MS" pitchFamily="66" charset="0"/>
              </a:rPr>
              <a:t>John and Mary may not call if </a:t>
            </a:r>
            <a:br>
              <a:rPr lang="en-US" sz="2400">
                <a:solidFill>
                  <a:srgbClr val="5F5F5F"/>
                </a:solidFill>
                <a:latin typeface="Comic Sans MS" pitchFamily="66" charset="0"/>
              </a:rPr>
            </a:br>
            <a:r>
              <a:rPr lang="en-US" sz="2400">
                <a:solidFill>
                  <a:srgbClr val="5F5F5F"/>
                </a:solidFill>
                <a:latin typeface="Comic Sans MS" pitchFamily="66" charset="0"/>
              </a:rPr>
              <a:t>there is an alarm are unrelated </a:t>
            </a:r>
          </a:p>
        </p:txBody>
      </p:sp>
      <p:grpSp>
        <p:nvGrpSpPr>
          <p:cNvPr id="25604" name="Group 4"/>
          <p:cNvGrpSpPr>
            <a:grpSpLocks/>
          </p:cNvGrpSpPr>
          <p:nvPr/>
        </p:nvGrpSpPr>
        <p:grpSpPr bwMode="auto">
          <a:xfrm>
            <a:off x="3962400" y="1524000"/>
            <a:ext cx="4572000" cy="2362200"/>
            <a:chOff x="960" y="1344"/>
            <a:chExt cx="3504" cy="2352"/>
          </a:xfrm>
          <a:solidFill>
            <a:srgbClr val="FFC000"/>
          </a:solidFill>
        </p:grpSpPr>
        <p:sp>
          <p:nvSpPr>
            <p:cNvPr id="25608" name="Oval 5"/>
            <p:cNvSpPr>
              <a:spLocks noChangeArrowheads="1"/>
            </p:cNvSpPr>
            <p:nvPr/>
          </p:nvSpPr>
          <p:spPr bwMode="auto">
            <a:xfrm>
              <a:off x="960" y="1344"/>
              <a:ext cx="816"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Burglary</a:t>
              </a:r>
            </a:p>
          </p:txBody>
        </p:sp>
        <p:sp>
          <p:nvSpPr>
            <p:cNvPr id="25609" name="Oval 6"/>
            <p:cNvSpPr>
              <a:spLocks noChangeArrowheads="1"/>
            </p:cNvSpPr>
            <p:nvPr/>
          </p:nvSpPr>
          <p:spPr bwMode="auto">
            <a:xfrm>
              <a:off x="3264" y="1344"/>
              <a:ext cx="110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Earthquake</a:t>
              </a:r>
            </a:p>
          </p:txBody>
        </p:sp>
        <p:sp>
          <p:nvSpPr>
            <p:cNvPr id="25610" name="Oval 7"/>
            <p:cNvSpPr>
              <a:spLocks noChangeArrowheads="1"/>
            </p:cNvSpPr>
            <p:nvPr/>
          </p:nvSpPr>
          <p:spPr bwMode="auto">
            <a:xfrm>
              <a:off x="2208" y="2256"/>
              <a:ext cx="62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Alarm</a:t>
              </a:r>
            </a:p>
          </p:txBody>
        </p:sp>
        <p:sp>
          <p:nvSpPr>
            <p:cNvPr id="25611" name="Oval 8"/>
            <p:cNvSpPr>
              <a:spLocks noChangeArrowheads="1"/>
            </p:cNvSpPr>
            <p:nvPr/>
          </p:nvSpPr>
          <p:spPr bwMode="auto">
            <a:xfrm>
              <a:off x="3456" y="3312"/>
              <a:ext cx="1008"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MaryCalls</a:t>
              </a:r>
            </a:p>
          </p:txBody>
        </p:sp>
        <p:sp>
          <p:nvSpPr>
            <p:cNvPr id="25612" name="Oval 9"/>
            <p:cNvSpPr>
              <a:spLocks noChangeArrowheads="1"/>
            </p:cNvSpPr>
            <p:nvPr/>
          </p:nvSpPr>
          <p:spPr bwMode="auto">
            <a:xfrm>
              <a:off x="960" y="3312"/>
              <a:ext cx="960"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a:latin typeface="Comic Sans MS" pitchFamily="66" charset="0"/>
                </a:rPr>
                <a:t>JohnCalls</a:t>
              </a:r>
            </a:p>
          </p:txBody>
        </p:sp>
        <p:sp>
          <p:nvSpPr>
            <p:cNvPr id="25613" name="Line 10"/>
            <p:cNvSpPr>
              <a:spLocks noChangeShapeType="1"/>
            </p:cNvSpPr>
            <p:nvPr/>
          </p:nvSpPr>
          <p:spPr bwMode="auto">
            <a:xfrm>
              <a:off x="1656" y="1672"/>
              <a:ext cx="624" cy="6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5614" name="Line 11"/>
            <p:cNvSpPr>
              <a:spLocks noChangeShapeType="1"/>
            </p:cNvSpPr>
            <p:nvPr/>
          </p:nvSpPr>
          <p:spPr bwMode="auto">
            <a:xfrm flipH="1">
              <a:off x="2736" y="1656"/>
              <a:ext cx="648" cy="648"/>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5615" name="Line 12"/>
            <p:cNvSpPr>
              <a:spLocks noChangeShapeType="1"/>
            </p:cNvSpPr>
            <p:nvPr/>
          </p:nvSpPr>
          <p:spPr bwMode="auto">
            <a:xfrm flipH="1">
              <a:off x="1728" y="2576"/>
              <a:ext cx="568" cy="776"/>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25616" name="Line 13"/>
            <p:cNvSpPr>
              <a:spLocks noChangeShapeType="1"/>
            </p:cNvSpPr>
            <p:nvPr/>
          </p:nvSpPr>
          <p:spPr bwMode="auto">
            <a:xfrm>
              <a:off x="2768" y="2568"/>
              <a:ext cx="752" cy="8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grpSp>
      <p:sp>
        <p:nvSpPr>
          <p:cNvPr id="25605" name="Rectangle 14"/>
          <p:cNvSpPr>
            <a:spLocks noGrp="1" noChangeArrowheads="1"/>
          </p:cNvSpPr>
          <p:nvPr>
            <p:ph type="title"/>
          </p:nvPr>
        </p:nvSpPr>
        <p:spPr>
          <a:noFill/>
        </p:spPr>
        <p:txBody>
          <a:bodyPr>
            <a:normAutofit/>
          </a:bodyPr>
          <a:lstStyle/>
          <a:p>
            <a:pPr eaLnBrk="1" hangingPunct="1"/>
            <a:r>
              <a:rPr lang="en-US" sz="4000" b="1">
                <a:solidFill>
                  <a:schemeClr val="accent2"/>
                </a:solidFill>
                <a:latin typeface="Comic Sans MS" pitchFamily="66" charset="0"/>
              </a:rPr>
              <a:t>What does the BN encode?</a:t>
            </a:r>
          </a:p>
        </p:txBody>
      </p:sp>
      <p:sp>
        <p:nvSpPr>
          <p:cNvPr id="186383" name="Text Box 15"/>
          <p:cNvSpPr txBox="1">
            <a:spLocks noChangeArrowheads="1"/>
          </p:cNvSpPr>
          <p:nvPr/>
        </p:nvSpPr>
        <p:spPr bwMode="auto">
          <a:xfrm>
            <a:off x="5582846" y="4986388"/>
            <a:ext cx="4587875" cy="1089529"/>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a:bodyPr>
          <a:lstStyle>
            <a:defPPr>
              <a:defRPr lang="he-IL"/>
            </a:defPPr>
            <a:lvl1pPr marL="228600" indent="-228600" algn="l" rtl="0">
              <a:lnSpc>
                <a:spcPct val="90000"/>
              </a:lnSpc>
              <a:spcBef>
                <a:spcPts val="1000"/>
              </a:spcBef>
              <a:buClr>
                <a:srgbClr val="0033CC"/>
              </a:buClr>
              <a:buFont typeface="Wingdings" pitchFamily="2" charset="2"/>
              <a:buChar char="§"/>
              <a:tabLst>
                <a:tab pos="798513" algn="l"/>
              </a:tabLst>
              <a:defRPr sz="2400">
                <a:solidFill>
                  <a:schemeClr val="lt1"/>
                </a:solidFill>
                <a:latin typeface="Comic Sans MS" pitchFamily="66" charset="0"/>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US"/>
              <a:t>A node is independent of its non-descendants given its parents</a:t>
            </a:r>
          </a:p>
        </p:txBody>
      </p:sp>
      <p:sp>
        <p:nvSpPr>
          <p:cNvPr id="186384" name="Text Box 16"/>
          <p:cNvSpPr txBox="1">
            <a:spLocks noChangeArrowheads="1"/>
          </p:cNvSpPr>
          <p:nvPr/>
        </p:nvSpPr>
        <p:spPr bwMode="auto">
          <a:xfrm>
            <a:off x="484427" y="2381380"/>
            <a:ext cx="2459038" cy="1196975"/>
          </a:xfrm>
          <a:prstGeom prst="rect">
            <a:avLst/>
          </a:prstGeom>
          <a:solidFill>
            <a:srgbClr val="DBF1FF"/>
          </a:solidFill>
          <a:ln w="9525">
            <a:solidFill>
              <a:srgbClr val="003399"/>
            </a:solidFill>
            <a:miter lim="800000"/>
            <a:headEnd/>
            <a:tailEnd/>
          </a:ln>
          <a:effectLst>
            <a:outerShdw dist="107763" dir="2700000" algn="ctr" rotWithShape="0">
              <a:schemeClr val="bg2">
                <a:alpha val="50000"/>
              </a:schemeClr>
            </a:outerShdw>
          </a:effectLst>
        </p:spPr>
        <p:txBody>
          <a:bodyPr wrap="none">
            <a:spAutoFit/>
          </a:bodyPr>
          <a:lstStyle/>
          <a:p>
            <a:pPr algn="l" rtl="0">
              <a:defRPr/>
            </a:pPr>
            <a:r>
              <a:rPr lang="en-US" sz="2400" dirty="0">
                <a:solidFill>
                  <a:srgbClr val="003399"/>
                </a:solidFill>
                <a:latin typeface="Comic Sans MS" pitchFamily="66" charset="0"/>
                <a:cs typeface="Arial" charset="0"/>
              </a:rPr>
              <a:t>Burglary and </a:t>
            </a:r>
          </a:p>
          <a:p>
            <a:pPr algn="l" rtl="0">
              <a:defRPr/>
            </a:pPr>
            <a:r>
              <a:rPr lang="en-US" sz="2400" dirty="0">
                <a:solidFill>
                  <a:srgbClr val="003399"/>
                </a:solidFill>
                <a:latin typeface="Comic Sans MS" pitchFamily="66" charset="0"/>
                <a:cs typeface="Arial" charset="0"/>
              </a:rPr>
              <a:t>Earthquake are </a:t>
            </a:r>
          </a:p>
          <a:p>
            <a:pPr algn="l" rtl="0">
              <a:defRPr/>
            </a:pPr>
            <a:r>
              <a:rPr lang="en-US" sz="2400" dirty="0">
                <a:solidFill>
                  <a:srgbClr val="003399"/>
                </a:solidFill>
                <a:latin typeface="Comic Sans MS" pitchFamily="66" charset="0"/>
                <a:cs typeface="Arial" charset="0"/>
              </a:rPr>
              <a:t>independent</a:t>
            </a:r>
          </a:p>
        </p:txBody>
      </p:sp>
      <p:sp>
        <p:nvSpPr>
          <p:cNvPr id="3" name="Slide Number Placeholder 2"/>
          <p:cNvSpPr>
            <a:spLocks noGrp="1"/>
          </p:cNvSpPr>
          <p:nvPr>
            <p:ph type="sldNum" sz="quarter" idx="12"/>
          </p:nvPr>
        </p:nvSpPr>
        <p:spPr/>
        <p:txBody>
          <a:bodyPr/>
          <a:lstStyle/>
          <a:p>
            <a:fld id="{6EDAB462-8378-4A72-B037-15DB491BC9D5}" type="slidenum">
              <a:rPr lang="en-US" smtClean="0"/>
              <a:pPr/>
              <a:t>110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6488055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sz="4000" b="1">
                <a:solidFill>
                  <a:schemeClr val="accent2"/>
                </a:solidFill>
                <a:latin typeface="Comic Sans MS" pitchFamily="66" charset="0"/>
              </a:rPr>
              <a:t>Locally Structured World</a:t>
            </a:r>
          </a:p>
        </p:txBody>
      </p:sp>
      <p:sp>
        <p:nvSpPr>
          <p:cNvPr id="154627" name="Rectangle 3"/>
          <p:cNvSpPr>
            <a:spLocks noGrp="1" noChangeArrowheads="1"/>
          </p:cNvSpPr>
          <p:nvPr>
            <p:ph type="body" idx="1"/>
          </p:nvPr>
        </p:nvSpPr>
        <p:spPr>
          <a:xfrm>
            <a:off x="1905000" y="1447800"/>
            <a:ext cx="8534400" cy="4724400"/>
          </a:xfrm>
        </p:spPr>
        <p:txBody>
          <a:bodyPr/>
          <a:lstStyle/>
          <a:p>
            <a:pPr algn="l" rtl="0" eaLnBrk="1" hangingPunct="1">
              <a:buClr>
                <a:srgbClr val="0033CC"/>
              </a:buClr>
              <a:buFont typeface="Wingdings" pitchFamily="2" charset="2"/>
              <a:buChar char="§"/>
            </a:pPr>
            <a:r>
              <a:rPr lang="en-US" dirty="0">
                <a:latin typeface="Comic Sans MS" pitchFamily="66" charset="0"/>
              </a:rPr>
              <a:t>A world is </a:t>
            </a:r>
            <a:r>
              <a:rPr lang="en-US" dirty="0">
                <a:solidFill>
                  <a:srgbClr val="990000"/>
                </a:solidFill>
                <a:latin typeface="Comic Sans MS" pitchFamily="66" charset="0"/>
              </a:rPr>
              <a:t>locally structured (or sparse)</a:t>
            </a:r>
            <a:r>
              <a:rPr lang="en-US" dirty="0">
                <a:latin typeface="Comic Sans MS" pitchFamily="66" charset="0"/>
              </a:rPr>
              <a:t> if each of its components interacts directly with relatively few other components</a:t>
            </a:r>
          </a:p>
          <a:p>
            <a:pPr algn="l" rtl="0" eaLnBrk="1" hangingPunct="1">
              <a:buClr>
                <a:srgbClr val="0033CC"/>
              </a:buClr>
              <a:buFont typeface="Wingdings" pitchFamily="2" charset="2"/>
              <a:buChar char="§"/>
            </a:pPr>
            <a:r>
              <a:rPr lang="en-US" dirty="0">
                <a:latin typeface="Comic Sans MS" pitchFamily="66" charset="0"/>
              </a:rPr>
              <a:t>In a sparse world, the CPTs are small and the BN contains much fewer probabilities than the full joint distribution</a:t>
            </a:r>
          </a:p>
          <a:p>
            <a:pPr algn="l" rtl="0" eaLnBrk="1" hangingPunct="1">
              <a:buClr>
                <a:srgbClr val="0033CC"/>
              </a:buClr>
              <a:buFont typeface="Wingdings" pitchFamily="2" charset="2"/>
              <a:buChar char="§"/>
            </a:pPr>
            <a:r>
              <a:rPr lang="en-US" dirty="0">
                <a:latin typeface="Comic Sans MS" pitchFamily="66" charset="0"/>
              </a:rPr>
              <a:t>If the # of entries in each CPT is bounded by a constant, i.e., O(1), then the # of probabilities in a BN is </a:t>
            </a:r>
            <a:r>
              <a:rPr lang="en-US" dirty="0">
                <a:solidFill>
                  <a:srgbClr val="0033CC"/>
                </a:solidFill>
                <a:latin typeface="Comic Sans MS" pitchFamily="66" charset="0"/>
              </a:rPr>
              <a:t>linear</a:t>
            </a:r>
            <a:r>
              <a:rPr lang="en-US" dirty="0">
                <a:latin typeface="Comic Sans MS" pitchFamily="66" charset="0"/>
              </a:rPr>
              <a:t> in n – the # of propositions – instead of </a:t>
            </a:r>
            <a:r>
              <a:rPr lang="en-US" dirty="0">
                <a:solidFill>
                  <a:srgbClr val="FF3300"/>
                </a:solidFill>
                <a:latin typeface="Comic Sans MS" pitchFamily="66" charset="0"/>
              </a:rPr>
              <a:t>2</a:t>
            </a:r>
            <a:r>
              <a:rPr lang="en-US" baseline="30000" dirty="0">
                <a:solidFill>
                  <a:srgbClr val="FF3300"/>
                </a:solidFill>
                <a:latin typeface="Comic Sans MS" pitchFamily="66" charset="0"/>
              </a:rPr>
              <a:t>n</a:t>
            </a:r>
            <a:r>
              <a:rPr lang="en-US" dirty="0">
                <a:latin typeface="Comic Sans MS" pitchFamily="66" charset="0"/>
              </a:rPr>
              <a:t> for the joint distribution</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111</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2750136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a:xfrm>
            <a:off x="0" y="2086181"/>
            <a:ext cx="11616813" cy="2746375"/>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pPr algn="ctr" rtl="0" eaLnBrk="1" hangingPunct="1"/>
            <a:r>
              <a:rPr lang="en-US" sz="4000" b="1" dirty="0">
                <a:solidFill>
                  <a:srgbClr val="0033CC"/>
                </a:solidFill>
                <a:latin typeface="Comic Sans MS" pitchFamily="66" charset="0"/>
              </a:rPr>
              <a:t>But does a BN represent a belief state?</a:t>
            </a:r>
            <a:r>
              <a:rPr lang="en-US" sz="4000" b="1" dirty="0">
                <a:latin typeface="Comic Sans MS" pitchFamily="66" charset="0"/>
              </a:rPr>
              <a:t/>
            </a:r>
            <a:br>
              <a:rPr lang="en-US" sz="4000" b="1" dirty="0">
                <a:latin typeface="Comic Sans MS" pitchFamily="66" charset="0"/>
              </a:rPr>
            </a:br>
            <a:r>
              <a:rPr lang="en-US" sz="4000" b="1" dirty="0">
                <a:latin typeface="Comic Sans MS" pitchFamily="66" charset="0"/>
              </a:rPr>
              <a:t/>
            </a:r>
            <a:br>
              <a:rPr lang="en-US" sz="4000" b="1" dirty="0">
                <a:latin typeface="Comic Sans MS" pitchFamily="66" charset="0"/>
              </a:rPr>
            </a:br>
            <a:r>
              <a:rPr lang="en-US" sz="4000" b="1" dirty="0">
                <a:latin typeface="Comic Sans MS" pitchFamily="66" charset="0"/>
              </a:rPr>
              <a:t>In other words, can we compute the full </a:t>
            </a:r>
            <a:r>
              <a:rPr lang="en-US" sz="4000" b="1" dirty="0" smtClean="0">
                <a:latin typeface="Comic Sans MS" pitchFamily="66" charset="0"/>
              </a:rPr>
              <a:t/>
            </a:r>
            <a:br>
              <a:rPr lang="en-US" sz="4000" b="1" dirty="0" smtClean="0">
                <a:latin typeface="Comic Sans MS" pitchFamily="66" charset="0"/>
              </a:rPr>
            </a:br>
            <a:r>
              <a:rPr lang="en-US" sz="4000" b="1" dirty="0" smtClean="0">
                <a:latin typeface="Comic Sans MS" pitchFamily="66" charset="0"/>
              </a:rPr>
              <a:t>joint </a:t>
            </a:r>
            <a:r>
              <a:rPr lang="en-US" sz="4000" b="1" dirty="0">
                <a:latin typeface="Comic Sans MS" pitchFamily="66" charset="0"/>
              </a:rPr>
              <a:t>distribution </a:t>
            </a:r>
            <a:r>
              <a:rPr lang="en-US" sz="4000" b="1" dirty="0" smtClean="0">
                <a:latin typeface="Comic Sans MS" pitchFamily="66" charset="0"/>
              </a:rPr>
              <a:t>of </a:t>
            </a:r>
            <a:r>
              <a:rPr lang="en-US" sz="4000" b="1" dirty="0">
                <a:latin typeface="Comic Sans MS" pitchFamily="66" charset="0"/>
              </a:rPr>
              <a:t>the propositions from it?</a:t>
            </a:r>
          </a:p>
        </p:txBody>
      </p:sp>
    </p:spTree>
    <p:extLst>
      <p:ext uri="{BB962C8B-B14F-4D97-AF65-F5344CB8AC3E}">
        <p14:creationId xmlns:p14="http://schemas.microsoft.com/office/powerpoint/2010/main" val="1371792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33600" y="304800"/>
            <a:ext cx="8077200" cy="1143000"/>
          </a:xfrm>
        </p:spPr>
        <p:txBody>
          <a:bodyPr>
            <a:normAutofit/>
          </a:bodyPr>
          <a:lstStyle/>
          <a:p>
            <a:pPr eaLnBrk="1" hangingPunct="1"/>
            <a:r>
              <a:rPr lang="en-US" sz="4000" b="1">
                <a:solidFill>
                  <a:schemeClr val="accent2"/>
                </a:solidFill>
                <a:latin typeface="Comic Sans MS" pitchFamily="66" charset="0"/>
              </a:rPr>
              <a:t>Calculation of Joint Probability</a:t>
            </a:r>
          </a:p>
        </p:txBody>
      </p:sp>
      <p:graphicFrame>
        <p:nvGraphicFramePr>
          <p:cNvPr id="54275" name="Group 3"/>
          <p:cNvGraphicFramePr>
            <a:graphicFrameLocks noGrp="1"/>
          </p:cNvGraphicFramePr>
          <p:nvPr/>
        </p:nvGraphicFramePr>
        <p:xfrm>
          <a:off x="6477000" y="3200400"/>
          <a:ext cx="1295400" cy="1249632"/>
        </p:xfrm>
        <a:graphic>
          <a:graphicData uri="http://schemas.openxmlformats.org/drawingml/2006/table">
            <a:tbl>
              <a:tblPr/>
              <a:tblGrid>
                <a:gridCol w="265113">
                  <a:extLst>
                    <a:ext uri="{9D8B030D-6E8A-4147-A177-3AD203B41FA5}">
                      <a16:colId xmlns:a16="http://schemas.microsoft.com/office/drawing/2014/main" val="20000"/>
                    </a:ext>
                  </a:extLst>
                </a:gridCol>
                <a:gridCol w="268287">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04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P(A|</a:t>
                      </a:r>
                      <a:r>
                        <a:rPr kumimoji="0" lang="en-US" sz="1200" b="0" i="0" u="none" strike="noStrike" cap="none" normalizeH="0" baseline="0" smtClean="0">
                          <a:ln>
                            <a:noFill/>
                          </a:ln>
                          <a:solidFill>
                            <a:schemeClr val="tx1"/>
                          </a:solidFill>
                          <a:effectLst/>
                          <a:latin typeface="Comic Sans MS" pitchFamily="66" charset="0"/>
                          <a:cs typeface="Arial" charset="0"/>
                        </a:rPr>
                        <a:t>…</a:t>
                      </a:r>
                      <a:r>
                        <a:rPr kumimoji="0" lang="en-US" sz="1400" b="0" i="0" u="none" strike="noStrike" cap="none" normalizeH="0" baseline="0" smtClean="0">
                          <a:ln>
                            <a:noFill/>
                          </a:ln>
                          <a:solidFill>
                            <a:schemeClr val="tx1"/>
                          </a:solidFill>
                          <a:effectLst/>
                          <a:latin typeface="Comic Sans MS" pitchFamily="66"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TTFF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TFTF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0.95</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0.94</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0.29</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8689" name="Group 17"/>
          <p:cNvGrpSpPr>
            <a:grpSpLocks/>
          </p:cNvGrpSpPr>
          <p:nvPr/>
        </p:nvGrpSpPr>
        <p:grpSpPr bwMode="auto">
          <a:xfrm>
            <a:off x="3048000" y="2133600"/>
            <a:ext cx="5562600" cy="3733800"/>
            <a:chOff x="960" y="1344"/>
            <a:chExt cx="3504" cy="2352"/>
          </a:xfrm>
          <a:solidFill>
            <a:srgbClr val="FFC000"/>
          </a:solidFill>
        </p:grpSpPr>
        <p:sp>
          <p:nvSpPr>
            <p:cNvPr id="28729" name="Oval 18"/>
            <p:cNvSpPr>
              <a:spLocks noChangeArrowheads="1"/>
            </p:cNvSpPr>
            <p:nvPr/>
          </p:nvSpPr>
          <p:spPr bwMode="auto">
            <a:xfrm>
              <a:off x="960" y="1344"/>
              <a:ext cx="816"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Burglary</a:t>
              </a:r>
            </a:p>
          </p:txBody>
        </p:sp>
        <p:sp>
          <p:nvSpPr>
            <p:cNvPr id="28730" name="Oval 19"/>
            <p:cNvSpPr>
              <a:spLocks noChangeArrowheads="1"/>
            </p:cNvSpPr>
            <p:nvPr/>
          </p:nvSpPr>
          <p:spPr bwMode="auto">
            <a:xfrm>
              <a:off x="3264" y="1344"/>
              <a:ext cx="1104"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Earthquake</a:t>
              </a:r>
            </a:p>
          </p:txBody>
        </p:sp>
        <p:sp>
          <p:nvSpPr>
            <p:cNvPr id="28731" name="Oval 20"/>
            <p:cNvSpPr>
              <a:spLocks noChangeArrowheads="1"/>
            </p:cNvSpPr>
            <p:nvPr/>
          </p:nvSpPr>
          <p:spPr bwMode="auto">
            <a:xfrm>
              <a:off x="2208" y="2256"/>
              <a:ext cx="624"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Alarm</a:t>
              </a:r>
            </a:p>
          </p:txBody>
        </p:sp>
        <p:sp>
          <p:nvSpPr>
            <p:cNvPr id="28732" name="Oval 21"/>
            <p:cNvSpPr>
              <a:spLocks noChangeArrowheads="1"/>
            </p:cNvSpPr>
            <p:nvPr/>
          </p:nvSpPr>
          <p:spPr bwMode="auto">
            <a:xfrm>
              <a:off x="3456" y="3312"/>
              <a:ext cx="1008"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MaryCalls</a:t>
              </a:r>
            </a:p>
          </p:txBody>
        </p:sp>
        <p:sp>
          <p:nvSpPr>
            <p:cNvPr id="28733" name="Oval 22"/>
            <p:cNvSpPr>
              <a:spLocks noChangeArrowheads="1"/>
            </p:cNvSpPr>
            <p:nvPr/>
          </p:nvSpPr>
          <p:spPr bwMode="auto">
            <a:xfrm>
              <a:off x="960" y="3312"/>
              <a:ext cx="960" cy="384"/>
            </a:xfrm>
            <a:prstGeom prst="ellipse">
              <a:avLst/>
            </a:prstGeom>
            <a:grpFill/>
            <a:ln w="9525">
              <a:solidFill>
                <a:schemeClr val="tx1"/>
              </a:solidFill>
              <a:round/>
              <a:headEnd/>
              <a:tailEnd/>
            </a:ln>
          </p:spPr>
          <p:txBody>
            <a:bodyPr wrap="none" anchor="ctr"/>
            <a:lstStyle/>
            <a:p>
              <a:pPr algn="ctr"/>
              <a:r>
                <a:rPr lang="en-US" sz="2400">
                  <a:latin typeface="Comic Sans MS" pitchFamily="66" charset="0"/>
                </a:rPr>
                <a:t>JohnCalls</a:t>
              </a:r>
            </a:p>
          </p:txBody>
        </p:sp>
        <p:sp>
          <p:nvSpPr>
            <p:cNvPr id="28734" name="Line 23"/>
            <p:cNvSpPr>
              <a:spLocks noChangeShapeType="1"/>
            </p:cNvSpPr>
            <p:nvPr/>
          </p:nvSpPr>
          <p:spPr bwMode="auto">
            <a:xfrm>
              <a:off x="1656" y="1672"/>
              <a:ext cx="624" cy="640"/>
            </a:xfrm>
            <a:prstGeom prst="line">
              <a:avLst/>
            </a:prstGeom>
            <a:grpFill/>
            <a:ln w="9525">
              <a:solidFill>
                <a:schemeClr val="tx1"/>
              </a:solidFill>
              <a:round/>
              <a:headEnd/>
              <a:tailEnd type="triangle" w="med" len="med"/>
            </a:ln>
            <a:extLst/>
          </p:spPr>
          <p:txBody>
            <a:bodyPr wrap="none"/>
            <a:lstStyle/>
            <a:p>
              <a:endParaRPr lang="he-IL"/>
            </a:p>
          </p:txBody>
        </p:sp>
        <p:sp>
          <p:nvSpPr>
            <p:cNvPr id="28735" name="Line 24"/>
            <p:cNvSpPr>
              <a:spLocks noChangeShapeType="1"/>
            </p:cNvSpPr>
            <p:nvPr/>
          </p:nvSpPr>
          <p:spPr bwMode="auto">
            <a:xfrm flipH="1">
              <a:off x="2736" y="1656"/>
              <a:ext cx="648" cy="648"/>
            </a:xfrm>
            <a:prstGeom prst="line">
              <a:avLst/>
            </a:prstGeom>
            <a:grpFill/>
            <a:ln w="9525">
              <a:solidFill>
                <a:schemeClr val="tx1"/>
              </a:solidFill>
              <a:round/>
              <a:headEnd/>
              <a:tailEnd type="triangle" w="med" len="med"/>
            </a:ln>
            <a:extLst/>
          </p:spPr>
          <p:txBody>
            <a:bodyPr wrap="none"/>
            <a:lstStyle/>
            <a:p>
              <a:endParaRPr lang="he-IL"/>
            </a:p>
          </p:txBody>
        </p:sp>
        <p:sp>
          <p:nvSpPr>
            <p:cNvPr id="28736" name="Line 25"/>
            <p:cNvSpPr>
              <a:spLocks noChangeShapeType="1"/>
            </p:cNvSpPr>
            <p:nvPr/>
          </p:nvSpPr>
          <p:spPr bwMode="auto">
            <a:xfrm flipH="1">
              <a:off x="1728" y="2576"/>
              <a:ext cx="568" cy="776"/>
            </a:xfrm>
            <a:prstGeom prst="line">
              <a:avLst/>
            </a:prstGeom>
            <a:grpFill/>
            <a:ln w="9525">
              <a:solidFill>
                <a:schemeClr val="tx1"/>
              </a:solidFill>
              <a:round/>
              <a:headEnd/>
              <a:tailEnd type="triangle" w="med" len="med"/>
            </a:ln>
            <a:extLst/>
          </p:spPr>
          <p:txBody>
            <a:bodyPr wrap="none"/>
            <a:lstStyle/>
            <a:p>
              <a:endParaRPr lang="he-IL"/>
            </a:p>
          </p:txBody>
        </p:sp>
        <p:sp>
          <p:nvSpPr>
            <p:cNvPr id="28737" name="Line 26"/>
            <p:cNvSpPr>
              <a:spLocks noChangeShapeType="1"/>
            </p:cNvSpPr>
            <p:nvPr/>
          </p:nvSpPr>
          <p:spPr bwMode="auto">
            <a:xfrm>
              <a:off x="2768" y="2568"/>
              <a:ext cx="752" cy="840"/>
            </a:xfrm>
            <a:prstGeom prst="line">
              <a:avLst/>
            </a:prstGeom>
            <a:grpFill/>
            <a:ln w="9525">
              <a:solidFill>
                <a:schemeClr val="tx1"/>
              </a:solidFill>
              <a:round/>
              <a:headEnd/>
              <a:tailEnd type="triangle" w="med" len="med"/>
            </a:ln>
            <a:extLst/>
          </p:spPr>
          <p:txBody>
            <a:bodyPr wrap="none"/>
            <a:lstStyle/>
            <a:p>
              <a:endParaRPr lang="he-IL"/>
            </a:p>
          </p:txBody>
        </p:sp>
      </p:grpSp>
      <p:graphicFrame>
        <p:nvGraphicFramePr>
          <p:cNvPr id="54299" name="Group 27"/>
          <p:cNvGraphicFramePr>
            <a:graphicFrameLocks noGrp="1"/>
          </p:cNvGraphicFramePr>
          <p:nvPr/>
        </p:nvGraphicFramePr>
        <p:xfrm>
          <a:off x="44958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4307" name="Group 35"/>
          <p:cNvGraphicFramePr>
            <a:graphicFrameLocks noGrp="1"/>
          </p:cNvGraphicFramePr>
          <p:nvPr/>
        </p:nvGraphicFramePr>
        <p:xfrm>
          <a:off x="86106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4339" name="Group 67"/>
          <p:cNvGraphicFramePr>
            <a:graphicFrameLocks noGrp="1"/>
          </p:cNvGraphicFramePr>
          <p:nvPr/>
        </p:nvGraphicFramePr>
        <p:xfrm>
          <a:off x="4724400" y="5181600"/>
          <a:ext cx="1143000" cy="825500"/>
        </p:xfrm>
        <a:graphic>
          <a:graphicData uri="http://schemas.openxmlformats.org/drawingml/2006/table">
            <a:tbl>
              <a:tblPr/>
              <a:tblGrid>
                <a:gridCol w="3111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4326" name="Group 54"/>
          <p:cNvGraphicFramePr>
            <a:graphicFrameLocks noGrp="1"/>
          </p:cNvGraphicFramePr>
          <p:nvPr/>
        </p:nvGraphicFramePr>
        <p:xfrm>
          <a:off x="8763000" y="5181600"/>
          <a:ext cx="1079500" cy="825500"/>
        </p:xfrm>
        <a:graphic>
          <a:graphicData uri="http://schemas.openxmlformats.org/drawingml/2006/table">
            <a:tbl>
              <a:tblPr/>
              <a:tblGrid>
                <a:gridCol w="26987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0.70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728" name="Text Box 65"/>
          <p:cNvSpPr txBox="1">
            <a:spLocks noChangeArrowheads="1"/>
          </p:cNvSpPr>
          <p:nvPr/>
        </p:nvSpPr>
        <p:spPr bwMode="auto">
          <a:xfrm>
            <a:off x="1752601" y="3057525"/>
            <a:ext cx="3529013" cy="528638"/>
          </a:xfrm>
          <a:prstGeom prst="rect">
            <a:avLst/>
          </a:prstGeom>
          <a:solidFill>
            <a:srgbClr val="ECF1FE"/>
          </a:solidFill>
          <a:ln w="9525">
            <a:solidFill>
              <a:srgbClr val="0033CC"/>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solidFill>
                  <a:schemeClr val="accent2"/>
                </a:solidFill>
                <a:latin typeface="Comic Sans MS" pitchFamily="66" charset="0"/>
              </a:rPr>
              <a:t>P(J</a:t>
            </a:r>
            <a:r>
              <a:rPr lang="en-US" sz="2800" b="1">
                <a:solidFill>
                  <a:schemeClr val="accent2"/>
                </a:solidFill>
                <a:latin typeface="Comic Sans MS" pitchFamily="66" charset="0"/>
                <a:cs typeface="Times New Roman" pitchFamily="18" charset="0"/>
                <a:sym typeface="Symbol" pitchFamily="18" charset="2"/>
              </a:rPr>
              <a:t></a:t>
            </a:r>
            <a:r>
              <a:rPr lang="en-US" sz="2400">
                <a:solidFill>
                  <a:schemeClr val="accent2"/>
                </a:solidFill>
                <a:latin typeface="Comic Sans MS" pitchFamily="66" charset="0"/>
              </a:rPr>
              <a:t>M</a:t>
            </a:r>
            <a:r>
              <a:rPr lang="en-US" sz="2800" b="1">
                <a:solidFill>
                  <a:schemeClr val="accent2"/>
                </a:solidFill>
                <a:latin typeface="Comic Sans MS" pitchFamily="66" charset="0"/>
                <a:cs typeface="Times New Roman" pitchFamily="18" charset="0"/>
                <a:sym typeface="Symbol" pitchFamily="18" charset="2"/>
              </a:rPr>
              <a:t></a:t>
            </a:r>
            <a:r>
              <a:rPr lang="en-US" sz="2400">
                <a:solidFill>
                  <a:schemeClr val="accent2"/>
                </a:solidFill>
                <a:latin typeface="Comic Sans MS" pitchFamily="66" charset="0"/>
              </a:rPr>
              <a:t>A</a:t>
            </a:r>
            <a:r>
              <a:rPr lang="en-US" sz="2800" b="1">
                <a:solidFill>
                  <a:schemeClr val="accent2"/>
                </a:solidFill>
                <a:latin typeface="Comic Sans MS" pitchFamily="66" charset="0"/>
                <a:cs typeface="Times New Roman" pitchFamily="18" charset="0"/>
                <a:sym typeface="Symbol" pitchFamily="18" charset="2"/>
              </a:rPr>
              <a:t></a:t>
            </a:r>
            <a:r>
              <a:rPr lang="en-US" sz="2000" b="1">
                <a:solidFill>
                  <a:schemeClr val="accent2"/>
                </a:solidFill>
                <a:latin typeface="Comic Sans MS" pitchFamily="66" charset="0"/>
                <a:cs typeface="Times New Roman" pitchFamily="18" charset="0"/>
                <a:sym typeface="Symbol" pitchFamily="18" charset="2"/>
              </a:rPr>
              <a:t></a:t>
            </a:r>
            <a:r>
              <a:rPr lang="en-US" sz="2400">
                <a:solidFill>
                  <a:schemeClr val="accent2"/>
                </a:solidFill>
                <a:latin typeface="Comic Sans MS" pitchFamily="66" charset="0"/>
              </a:rPr>
              <a:t>B</a:t>
            </a:r>
            <a:r>
              <a:rPr lang="en-US" sz="2800" b="1">
                <a:solidFill>
                  <a:schemeClr val="accent2"/>
                </a:solidFill>
                <a:latin typeface="Comic Sans MS" pitchFamily="66" charset="0"/>
                <a:cs typeface="Times New Roman" pitchFamily="18" charset="0"/>
                <a:sym typeface="Symbol" pitchFamily="18" charset="2"/>
              </a:rPr>
              <a:t></a:t>
            </a:r>
            <a:r>
              <a:rPr lang="en-US" sz="2000" b="1">
                <a:solidFill>
                  <a:schemeClr val="accent2"/>
                </a:solidFill>
                <a:latin typeface="Comic Sans MS" pitchFamily="66" charset="0"/>
                <a:cs typeface="Times New Roman" pitchFamily="18" charset="0"/>
                <a:sym typeface="Symbol" pitchFamily="18" charset="2"/>
              </a:rPr>
              <a:t></a:t>
            </a:r>
            <a:r>
              <a:rPr lang="en-US" sz="2400">
                <a:solidFill>
                  <a:schemeClr val="accent2"/>
                </a:solidFill>
                <a:latin typeface="Comic Sans MS" pitchFamily="66" charset="0"/>
              </a:rPr>
              <a:t>E) = ??</a:t>
            </a:r>
          </a:p>
        </p:txBody>
      </p:sp>
      <p:sp>
        <p:nvSpPr>
          <p:cNvPr id="3" name="Slide Number Placeholder 2"/>
          <p:cNvSpPr>
            <a:spLocks noGrp="1"/>
          </p:cNvSpPr>
          <p:nvPr>
            <p:ph type="sldNum" sz="quarter" idx="11"/>
          </p:nvPr>
        </p:nvSpPr>
        <p:spPr/>
        <p:txBody>
          <a:bodyPr/>
          <a:lstStyle/>
          <a:p>
            <a:fld id="{6EDAB462-8378-4A72-B037-15DB491BC9D5}" type="slidenum">
              <a:rPr lang="en-US" smtClean="0"/>
              <a:pPr/>
              <a:t>113</a:t>
            </a:fld>
            <a:endParaRPr lang="en-US"/>
          </a:p>
        </p:txBody>
      </p:sp>
      <p:sp>
        <p:nvSpPr>
          <p:cNvPr id="5" name="Footer Placeholder 4"/>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33213944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1905000" y="1752600"/>
            <a:ext cx="8763000" cy="4724400"/>
          </a:xfrm>
        </p:spPr>
        <p:txBody>
          <a:bodyPr/>
          <a:lstStyle/>
          <a:p>
            <a:pPr marL="290513" indent="-290513" algn="l" rtl="0">
              <a:buClr>
                <a:srgbClr val="0033CC"/>
              </a:buClr>
              <a:buFont typeface="Wingdings" pitchFamily="2" charset="2"/>
              <a:buChar char="§"/>
            </a:pPr>
            <a:r>
              <a:rPr lang="en-US" sz="2400" dirty="0">
                <a:latin typeface="Comic Sans MS" pitchFamily="66" charset="0"/>
              </a:rPr>
              <a:t>P(J</a:t>
            </a:r>
            <a:r>
              <a:rPr lang="en-US" sz="2400" b="1" dirty="0">
                <a:latin typeface="Comic Sans MS" pitchFamily="66" charset="0"/>
                <a:sym typeface="Symbol" pitchFamily="18" charset="2"/>
              </a:rPr>
              <a:t></a:t>
            </a:r>
            <a:r>
              <a:rPr lang="en-US" sz="2400" dirty="0">
                <a:latin typeface="Comic Sans MS" pitchFamily="66" charset="0"/>
              </a:rPr>
              <a:t>M</a:t>
            </a:r>
            <a:r>
              <a:rPr lang="en-US" sz="2400" b="1" dirty="0">
                <a:latin typeface="Comic Sans MS" pitchFamily="66" charset="0"/>
                <a:sym typeface="Symbol" pitchFamily="18" charset="2"/>
              </a:rPr>
              <a:t></a:t>
            </a:r>
            <a:r>
              <a:rPr lang="en-US" sz="2400" dirty="0">
                <a:latin typeface="Comic Sans MS" pitchFamily="66" charset="0"/>
              </a:rPr>
              <a:t>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rPr>
              <a:t>E)</a:t>
            </a:r>
            <a:br>
              <a:rPr lang="en-US" sz="2400" dirty="0">
                <a:latin typeface="Comic Sans MS" pitchFamily="66" charset="0"/>
              </a:rPr>
            </a:br>
            <a:r>
              <a:rPr lang="en-US" sz="2400" dirty="0">
                <a:latin typeface="Comic Sans MS" pitchFamily="66" charset="0"/>
              </a:rPr>
              <a:t>= </a:t>
            </a:r>
            <a:r>
              <a:rPr lang="en-US" sz="2400" dirty="0">
                <a:solidFill>
                  <a:schemeClr val="tx2"/>
                </a:solidFill>
                <a:latin typeface="Comic Sans MS" pitchFamily="66" charset="0"/>
              </a:rPr>
              <a:t>P(J</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M</a:t>
            </a:r>
            <a:r>
              <a:rPr lang="en-US" sz="2400"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A</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B</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E)</a:t>
            </a:r>
            <a:r>
              <a:rPr lang="en-US" sz="2400" dirty="0">
                <a:latin typeface="Comic Sans MS" pitchFamily="66" charset="0"/>
              </a:rPr>
              <a:t> </a:t>
            </a:r>
            <a:r>
              <a:rPr lang="en-US" sz="2400" dirty="0">
                <a:latin typeface="Comic Sans MS" pitchFamily="66" charset="0"/>
                <a:sym typeface="Symbol" pitchFamily="18" charset="2"/>
              </a:rPr>
              <a:t></a:t>
            </a:r>
            <a:r>
              <a:rPr lang="en-US" sz="2400" dirty="0">
                <a:latin typeface="Comic Sans MS" pitchFamily="66" charset="0"/>
              </a:rPr>
              <a:t> P(A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rPr>
              <a:t>E)</a:t>
            </a:r>
            <a:br>
              <a:rPr lang="en-US" sz="2400" dirty="0">
                <a:latin typeface="Comic Sans MS" pitchFamily="66" charset="0"/>
              </a:rPr>
            </a:br>
            <a:r>
              <a:rPr lang="en-US" sz="2400" dirty="0">
                <a:latin typeface="Comic Sans MS" pitchFamily="66" charset="0"/>
              </a:rPr>
              <a:t>= </a:t>
            </a:r>
            <a:r>
              <a:rPr lang="en-US" sz="2400" dirty="0">
                <a:solidFill>
                  <a:schemeClr val="tx2"/>
                </a:solidFill>
                <a:latin typeface="Comic Sans MS" pitchFamily="66" charset="0"/>
              </a:rPr>
              <a:t>P(J</a:t>
            </a:r>
            <a:r>
              <a:rPr lang="en-US" sz="2400"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A</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B</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E) </a:t>
            </a:r>
            <a:r>
              <a:rPr lang="en-US" sz="2400" dirty="0">
                <a:solidFill>
                  <a:schemeClr val="tx2"/>
                </a:solidFill>
                <a:latin typeface="Comic Sans MS" pitchFamily="66" charset="0"/>
                <a:sym typeface="Symbol" pitchFamily="18" charset="2"/>
              </a:rPr>
              <a:t> </a:t>
            </a:r>
            <a:r>
              <a:rPr lang="en-US" sz="2400" dirty="0">
                <a:solidFill>
                  <a:schemeClr val="tx2"/>
                </a:solidFill>
                <a:latin typeface="Comic Sans MS" pitchFamily="66" charset="0"/>
              </a:rPr>
              <a:t>P(M</a:t>
            </a:r>
            <a:r>
              <a:rPr lang="en-US" sz="2400"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A</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B</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E)</a:t>
            </a:r>
            <a:r>
              <a:rPr lang="en-US" sz="2400" dirty="0">
                <a:latin typeface="Comic Sans MS" pitchFamily="66" charset="0"/>
              </a:rPr>
              <a:t> </a:t>
            </a:r>
            <a:r>
              <a:rPr lang="en-US" sz="2400" dirty="0">
                <a:latin typeface="Comic Sans MS" pitchFamily="66" charset="0"/>
                <a:sym typeface="Symbol" pitchFamily="18" charset="2"/>
              </a:rPr>
              <a:t> </a:t>
            </a:r>
            <a:r>
              <a:rPr lang="en-US" sz="2400" dirty="0">
                <a:latin typeface="Comic Sans MS" pitchFamily="66" charset="0"/>
              </a:rPr>
              <a:t>P(A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rPr>
              <a:t>E)</a:t>
            </a:r>
            <a:br>
              <a:rPr lang="en-US" sz="2400" dirty="0">
                <a:latin typeface="Comic Sans MS" pitchFamily="66" charset="0"/>
              </a:rPr>
            </a:br>
            <a:r>
              <a:rPr lang="en-US" sz="2400" dirty="0">
                <a:solidFill>
                  <a:srgbClr val="6600CC"/>
                </a:solidFill>
                <a:latin typeface="Comic Sans MS" pitchFamily="66" charset="0"/>
              </a:rPr>
              <a:t>(J and M are independent</a:t>
            </a:r>
            <a:r>
              <a:rPr lang="en-US" dirty="0">
                <a:solidFill>
                  <a:srgbClr val="6600CC"/>
                </a:solidFill>
                <a:latin typeface="Comic Sans MS" pitchFamily="66" charset="0"/>
              </a:rPr>
              <a:t> given A)</a:t>
            </a:r>
          </a:p>
          <a:p>
            <a:pPr marL="290513" indent="-290513" algn="l" rtl="0">
              <a:buClr>
                <a:srgbClr val="0033CC"/>
              </a:buClr>
              <a:buFont typeface="Wingdings" pitchFamily="2" charset="2"/>
              <a:buChar char="§"/>
            </a:pPr>
            <a:r>
              <a:rPr lang="en-US" sz="2400" dirty="0">
                <a:latin typeface="Comic Sans MS" pitchFamily="66" charset="0"/>
              </a:rPr>
              <a:t>P(J</a:t>
            </a:r>
            <a:r>
              <a:rPr lang="en-US" sz="2400" dirty="0">
                <a:latin typeface="Comic Sans MS" pitchFamily="66" charset="0"/>
                <a:sym typeface="Symbol" pitchFamily="18" charset="2"/>
              </a:rPr>
              <a:t>|</a:t>
            </a:r>
            <a:r>
              <a:rPr lang="en-US" sz="2400" dirty="0">
                <a:latin typeface="Comic Sans MS" pitchFamily="66" charset="0"/>
              </a:rPr>
              <a:t>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rPr>
              <a:t>E) = P(J|A)</a:t>
            </a:r>
            <a:br>
              <a:rPr lang="en-US" sz="2400" dirty="0">
                <a:latin typeface="Comic Sans MS" pitchFamily="66" charset="0"/>
              </a:rPr>
            </a:br>
            <a:r>
              <a:rPr lang="en-US" sz="2400" dirty="0">
                <a:solidFill>
                  <a:srgbClr val="6600CC"/>
                </a:solidFill>
                <a:latin typeface="Comic Sans MS" pitchFamily="66" charset="0"/>
              </a:rPr>
              <a:t>(J and </a:t>
            </a:r>
            <a:r>
              <a:rPr lang="en-US" sz="2400" b="1" dirty="0">
                <a:solidFill>
                  <a:srgbClr val="6600CC"/>
                </a:solidFill>
                <a:latin typeface="Comic Sans MS" pitchFamily="66" charset="0"/>
                <a:sym typeface="Symbol" pitchFamily="18" charset="2"/>
              </a:rPr>
              <a:t></a:t>
            </a:r>
            <a:r>
              <a:rPr lang="en-US" sz="2400" dirty="0">
                <a:solidFill>
                  <a:srgbClr val="6600CC"/>
                </a:solidFill>
                <a:latin typeface="Comic Sans MS" pitchFamily="66" charset="0"/>
              </a:rPr>
              <a:t>B</a:t>
            </a:r>
            <a:r>
              <a:rPr lang="en-US" sz="2400" b="1" dirty="0">
                <a:solidFill>
                  <a:srgbClr val="6600CC"/>
                </a:solidFill>
                <a:latin typeface="Comic Sans MS" pitchFamily="66" charset="0"/>
                <a:sym typeface="Symbol" pitchFamily="18" charset="2"/>
              </a:rPr>
              <a:t></a:t>
            </a:r>
            <a:r>
              <a:rPr lang="en-US" sz="2400" dirty="0">
                <a:solidFill>
                  <a:srgbClr val="6600CC"/>
                </a:solidFill>
                <a:latin typeface="Comic Sans MS" pitchFamily="66" charset="0"/>
              </a:rPr>
              <a:t>E are independent given A)</a:t>
            </a:r>
          </a:p>
          <a:p>
            <a:pPr marL="290513" indent="-290513" algn="l" rtl="0">
              <a:buClr>
                <a:srgbClr val="0033CC"/>
              </a:buClr>
              <a:buFont typeface="Wingdings" pitchFamily="2" charset="2"/>
              <a:buChar char="§"/>
            </a:pPr>
            <a:r>
              <a:rPr lang="en-US" sz="2400" dirty="0">
                <a:latin typeface="Comic Sans MS" pitchFamily="66" charset="0"/>
              </a:rPr>
              <a:t>P(M</a:t>
            </a:r>
            <a:r>
              <a:rPr lang="en-US" sz="2400" dirty="0">
                <a:latin typeface="Comic Sans MS" pitchFamily="66" charset="0"/>
                <a:sym typeface="Symbol" pitchFamily="18" charset="2"/>
              </a:rPr>
              <a:t>|</a:t>
            </a:r>
            <a:r>
              <a:rPr lang="en-US" sz="2400" dirty="0">
                <a:latin typeface="Comic Sans MS" pitchFamily="66" charset="0"/>
              </a:rPr>
              <a:t>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rPr>
              <a:t>E) = P(M|A)</a:t>
            </a:r>
            <a:endParaRPr lang="en-US" sz="2400" dirty="0">
              <a:solidFill>
                <a:srgbClr val="6600CC"/>
              </a:solidFill>
              <a:latin typeface="Comic Sans MS" pitchFamily="66" charset="0"/>
            </a:endParaRPr>
          </a:p>
          <a:p>
            <a:pPr marL="290513" indent="-290513" algn="l" rtl="0">
              <a:buClr>
                <a:srgbClr val="0033CC"/>
              </a:buClr>
              <a:buFont typeface="Wingdings" pitchFamily="2" charset="2"/>
              <a:buChar char="§"/>
            </a:pPr>
            <a:r>
              <a:rPr lang="en-US" sz="2400" dirty="0">
                <a:latin typeface="Comic Sans MS" pitchFamily="66" charset="0"/>
              </a:rPr>
              <a:t>P(A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rPr>
              <a:t>E) = P(A|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sym typeface="Symbol" pitchFamily="18" charset="2"/>
              </a:rPr>
              <a:t>E</a:t>
            </a:r>
            <a:r>
              <a:rPr lang="en-US" sz="2400" dirty="0">
                <a:latin typeface="Comic Sans MS" pitchFamily="66" charset="0"/>
              </a:rPr>
              <a:t>) </a:t>
            </a:r>
            <a:r>
              <a:rPr lang="en-US" sz="2400" dirty="0">
                <a:latin typeface="Comic Sans MS" pitchFamily="66" charset="0"/>
                <a:sym typeface="Symbol" pitchFamily="18" charset="2"/>
              </a:rPr>
              <a:t> </a:t>
            </a:r>
            <a:r>
              <a:rPr lang="en-US" sz="2400" dirty="0">
                <a:solidFill>
                  <a:schemeClr val="tx2"/>
                </a:solidFill>
                <a:latin typeface="Comic Sans MS" pitchFamily="66" charset="0"/>
              </a:rPr>
              <a:t>P(</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B|</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E)</a:t>
            </a:r>
            <a:r>
              <a:rPr lang="en-US" sz="2400" dirty="0">
                <a:latin typeface="Comic Sans MS" pitchFamily="66" charset="0"/>
              </a:rPr>
              <a:t> </a:t>
            </a:r>
            <a:r>
              <a:rPr lang="en-US" sz="2400" dirty="0">
                <a:latin typeface="Comic Sans MS" pitchFamily="66" charset="0"/>
                <a:sym typeface="Symbol" pitchFamily="18" charset="2"/>
              </a:rPr>
              <a:t></a:t>
            </a:r>
            <a:r>
              <a:rPr lang="en-US" sz="2400" dirty="0">
                <a:latin typeface="Comic Sans MS" pitchFamily="66" charset="0"/>
              </a:rPr>
              <a:t> P(</a:t>
            </a:r>
            <a:r>
              <a:rPr lang="en-US" sz="2400" b="1" dirty="0">
                <a:latin typeface="Comic Sans MS" pitchFamily="66" charset="0"/>
                <a:sym typeface="Symbol" pitchFamily="18" charset="2"/>
              </a:rPr>
              <a:t></a:t>
            </a:r>
            <a:r>
              <a:rPr lang="en-US" sz="2400" dirty="0">
                <a:latin typeface="Comic Sans MS" pitchFamily="66" charset="0"/>
              </a:rPr>
              <a:t>E)</a:t>
            </a:r>
            <a:br>
              <a:rPr lang="en-US" sz="2400" dirty="0">
                <a:latin typeface="Comic Sans MS" pitchFamily="66" charset="0"/>
              </a:rPr>
            </a:br>
            <a:r>
              <a:rPr lang="en-US" sz="2400" dirty="0">
                <a:latin typeface="Comic Sans MS" pitchFamily="66" charset="0"/>
              </a:rPr>
              <a:t>                   = P(A|</a:t>
            </a:r>
            <a:r>
              <a:rPr lang="en-US" sz="2400" b="1" dirty="0">
                <a:latin typeface="Comic Sans MS" pitchFamily="66" charset="0"/>
                <a:sym typeface="Symbol" pitchFamily="18" charset="2"/>
              </a:rPr>
              <a:t></a:t>
            </a:r>
            <a:r>
              <a:rPr lang="en-US" sz="2400" dirty="0">
                <a:latin typeface="Comic Sans MS" pitchFamily="66" charset="0"/>
              </a:rPr>
              <a:t>B,</a:t>
            </a:r>
            <a:r>
              <a:rPr lang="en-US" sz="2400" b="1" dirty="0">
                <a:latin typeface="Comic Sans MS" pitchFamily="66" charset="0"/>
                <a:sym typeface="Symbol" pitchFamily="18" charset="2"/>
              </a:rPr>
              <a:t></a:t>
            </a:r>
            <a:r>
              <a:rPr lang="en-US" sz="2400" dirty="0">
                <a:latin typeface="Comic Sans MS" pitchFamily="66" charset="0"/>
                <a:sym typeface="Symbol" pitchFamily="18" charset="2"/>
              </a:rPr>
              <a:t>E</a:t>
            </a:r>
            <a:r>
              <a:rPr lang="en-US" sz="2400" dirty="0">
                <a:latin typeface="Comic Sans MS" pitchFamily="66" charset="0"/>
              </a:rPr>
              <a:t>) </a:t>
            </a:r>
            <a:r>
              <a:rPr lang="en-US" sz="2400" dirty="0">
                <a:latin typeface="Comic Sans MS" pitchFamily="66" charset="0"/>
                <a:sym typeface="Symbol" pitchFamily="18" charset="2"/>
              </a:rPr>
              <a:t> </a:t>
            </a:r>
            <a:r>
              <a:rPr lang="en-US" sz="2400" dirty="0">
                <a:solidFill>
                  <a:schemeClr val="tx2"/>
                </a:solidFill>
                <a:latin typeface="Comic Sans MS" pitchFamily="66" charset="0"/>
              </a:rPr>
              <a:t>P(</a:t>
            </a:r>
            <a:r>
              <a:rPr lang="en-US" sz="2400" b="1" dirty="0">
                <a:solidFill>
                  <a:schemeClr val="tx2"/>
                </a:solidFill>
                <a:latin typeface="Comic Sans MS" pitchFamily="66" charset="0"/>
                <a:sym typeface="Symbol" pitchFamily="18" charset="2"/>
              </a:rPr>
              <a:t></a:t>
            </a:r>
            <a:r>
              <a:rPr lang="en-US" sz="2400" dirty="0">
                <a:solidFill>
                  <a:schemeClr val="tx2"/>
                </a:solidFill>
                <a:latin typeface="Comic Sans MS" pitchFamily="66" charset="0"/>
              </a:rPr>
              <a:t>B)</a:t>
            </a:r>
            <a:r>
              <a:rPr lang="en-US" sz="2400" dirty="0">
                <a:latin typeface="Comic Sans MS" pitchFamily="66" charset="0"/>
              </a:rPr>
              <a:t> </a:t>
            </a:r>
            <a:r>
              <a:rPr lang="en-US" sz="2400" dirty="0">
                <a:latin typeface="Comic Sans MS" pitchFamily="66" charset="0"/>
                <a:sym typeface="Symbol" pitchFamily="18" charset="2"/>
              </a:rPr>
              <a:t></a:t>
            </a:r>
            <a:r>
              <a:rPr lang="en-US" sz="2400" dirty="0">
                <a:latin typeface="Comic Sans MS" pitchFamily="66" charset="0"/>
              </a:rPr>
              <a:t> P(</a:t>
            </a:r>
            <a:r>
              <a:rPr lang="en-US" sz="2400" b="1" dirty="0">
                <a:latin typeface="Comic Sans MS" pitchFamily="66" charset="0"/>
                <a:sym typeface="Symbol" pitchFamily="18" charset="2"/>
              </a:rPr>
              <a:t></a:t>
            </a:r>
            <a:r>
              <a:rPr lang="en-US" sz="2400" dirty="0">
                <a:latin typeface="Comic Sans MS" pitchFamily="66" charset="0"/>
              </a:rPr>
              <a:t>E)</a:t>
            </a:r>
            <a:br>
              <a:rPr lang="en-US" sz="2400" dirty="0">
                <a:latin typeface="Comic Sans MS" pitchFamily="66" charset="0"/>
              </a:rPr>
            </a:br>
            <a:r>
              <a:rPr lang="en-US" sz="2400" dirty="0">
                <a:solidFill>
                  <a:srgbClr val="6600CC"/>
                </a:solidFill>
                <a:latin typeface="Comic Sans MS" pitchFamily="66" charset="0"/>
              </a:rPr>
              <a:t>(</a:t>
            </a:r>
            <a:r>
              <a:rPr lang="en-US" sz="2400" b="1" dirty="0">
                <a:solidFill>
                  <a:srgbClr val="6600CC"/>
                </a:solidFill>
                <a:latin typeface="Comic Sans MS" pitchFamily="66" charset="0"/>
                <a:sym typeface="Symbol" pitchFamily="18" charset="2"/>
              </a:rPr>
              <a:t></a:t>
            </a:r>
            <a:r>
              <a:rPr lang="en-US" sz="2400" dirty="0">
                <a:solidFill>
                  <a:srgbClr val="6600CC"/>
                </a:solidFill>
                <a:latin typeface="Comic Sans MS" pitchFamily="66" charset="0"/>
              </a:rPr>
              <a:t>B and </a:t>
            </a:r>
            <a:r>
              <a:rPr lang="en-US" sz="2400" b="1" dirty="0">
                <a:solidFill>
                  <a:srgbClr val="6600CC"/>
                </a:solidFill>
                <a:latin typeface="Comic Sans MS" pitchFamily="66" charset="0"/>
                <a:sym typeface="Symbol" pitchFamily="18" charset="2"/>
              </a:rPr>
              <a:t></a:t>
            </a:r>
            <a:r>
              <a:rPr lang="en-US" sz="2400" dirty="0">
                <a:solidFill>
                  <a:srgbClr val="6600CC"/>
                </a:solidFill>
                <a:latin typeface="Comic Sans MS" pitchFamily="66" charset="0"/>
                <a:sym typeface="Symbol" pitchFamily="18" charset="2"/>
              </a:rPr>
              <a:t>E are independent)</a:t>
            </a:r>
            <a:endParaRPr lang="en-US" dirty="0" smtClean="0">
              <a:solidFill>
                <a:srgbClr val="6600CC"/>
              </a:solidFill>
              <a:latin typeface="Comic Sans MS" pitchFamily="66" charset="0"/>
            </a:endParaRPr>
          </a:p>
          <a:p>
            <a:pPr marL="290513" indent="-290513" algn="l" rtl="0">
              <a:buClr>
                <a:srgbClr val="0033CC"/>
              </a:buClr>
              <a:buFont typeface="Wingdings" pitchFamily="2" charset="2"/>
              <a:buChar char="§"/>
            </a:pPr>
            <a:r>
              <a:rPr lang="en-US" sz="2400" dirty="0">
                <a:solidFill>
                  <a:srgbClr val="990000"/>
                </a:solidFill>
                <a:latin typeface="Comic Sans MS" pitchFamily="66" charset="0"/>
              </a:rPr>
              <a:t>P(J</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M</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A</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B</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E) = P(J|A)P(M|A)P(A|</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B,</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E)P(</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B)P(</a:t>
            </a:r>
            <a:r>
              <a:rPr lang="en-US" sz="2400" dirty="0">
                <a:solidFill>
                  <a:srgbClr val="990000"/>
                </a:solidFill>
                <a:latin typeface="Comic Sans MS" pitchFamily="66" charset="0"/>
                <a:sym typeface="Symbol" pitchFamily="18" charset="2"/>
              </a:rPr>
              <a:t></a:t>
            </a:r>
            <a:r>
              <a:rPr lang="en-US" sz="2400" dirty="0">
                <a:solidFill>
                  <a:srgbClr val="990000"/>
                </a:solidFill>
                <a:latin typeface="Comic Sans MS" pitchFamily="66" charset="0"/>
              </a:rPr>
              <a:t>E)</a:t>
            </a:r>
          </a:p>
        </p:txBody>
      </p:sp>
      <p:grpSp>
        <p:nvGrpSpPr>
          <p:cNvPr id="29699" name="Group 3"/>
          <p:cNvGrpSpPr>
            <a:grpSpLocks/>
          </p:cNvGrpSpPr>
          <p:nvPr/>
        </p:nvGrpSpPr>
        <p:grpSpPr bwMode="auto">
          <a:xfrm>
            <a:off x="6705600" y="381000"/>
            <a:ext cx="3657600" cy="1676400"/>
            <a:chOff x="960" y="1344"/>
            <a:chExt cx="3504" cy="2352"/>
          </a:xfrm>
          <a:solidFill>
            <a:srgbClr val="FFC000"/>
          </a:solidFill>
        </p:grpSpPr>
        <p:sp>
          <p:nvSpPr>
            <p:cNvPr id="29700" name="Oval 4"/>
            <p:cNvSpPr>
              <a:spLocks noChangeArrowheads="1"/>
            </p:cNvSpPr>
            <p:nvPr/>
          </p:nvSpPr>
          <p:spPr bwMode="auto">
            <a:xfrm>
              <a:off x="960" y="1344"/>
              <a:ext cx="816" cy="384"/>
            </a:xfrm>
            <a:prstGeom prst="ellipse">
              <a:avLst/>
            </a:prstGeom>
            <a:grpFill/>
            <a:ln w="9525">
              <a:solidFill>
                <a:schemeClr val="tx1"/>
              </a:solidFill>
              <a:round/>
              <a:headEnd/>
              <a:tailEnd/>
            </a:ln>
          </p:spPr>
          <p:txBody>
            <a:bodyPr wrap="none" anchor="ctr"/>
            <a:lstStyle/>
            <a:p>
              <a:pPr algn="ctr"/>
              <a:r>
                <a:rPr lang="en-US" sz="1400">
                  <a:latin typeface="Comic Sans MS" pitchFamily="66" charset="0"/>
                </a:rPr>
                <a:t>Burglary</a:t>
              </a:r>
            </a:p>
          </p:txBody>
        </p:sp>
        <p:sp>
          <p:nvSpPr>
            <p:cNvPr id="29701" name="Oval 5"/>
            <p:cNvSpPr>
              <a:spLocks noChangeArrowheads="1"/>
            </p:cNvSpPr>
            <p:nvPr/>
          </p:nvSpPr>
          <p:spPr bwMode="auto">
            <a:xfrm>
              <a:off x="3264" y="1344"/>
              <a:ext cx="1104" cy="384"/>
            </a:xfrm>
            <a:prstGeom prst="ellipse">
              <a:avLst/>
            </a:prstGeom>
            <a:grpFill/>
            <a:ln w="9525">
              <a:solidFill>
                <a:schemeClr val="tx1"/>
              </a:solidFill>
              <a:round/>
              <a:headEnd/>
              <a:tailEnd/>
            </a:ln>
          </p:spPr>
          <p:txBody>
            <a:bodyPr wrap="none" anchor="ctr"/>
            <a:lstStyle/>
            <a:p>
              <a:pPr algn="ctr"/>
              <a:r>
                <a:rPr lang="en-US" sz="1400">
                  <a:latin typeface="Comic Sans MS" pitchFamily="66" charset="0"/>
                </a:rPr>
                <a:t>Earthquake</a:t>
              </a:r>
            </a:p>
          </p:txBody>
        </p:sp>
        <p:sp>
          <p:nvSpPr>
            <p:cNvPr id="29702" name="Oval 6"/>
            <p:cNvSpPr>
              <a:spLocks noChangeArrowheads="1"/>
            </p:cNvSpPr>
            <p:nvPr/>
          </p:nvSpPr>
          <p:spPr bwMode="auto">
            <a:xfrm>
              <a:off x="2208" y="2256"/>
              <a:ext cx="624" cy="384"/>
            </a:xfrm>
            <a:prstGeom prst="ellipse">
              <a:avLst/>
            </a:prstGeom>
            <a:grpFill/>
            <a:ln w="9525">
              <a:solidFill>
                <a:schemeClr val="tx1"/>
              </a:solidFill>
              <a:round/>
              <a:headEnd/>
              <a:tailEnd/>
            </a:ln>
          </p:spPr>
          <p:txBody>
            <a:bodyPr wrap="none" anchor="ctr"/>
            <a:lstStyle/>
            <a:p>
              <a:pPr algn="ctr"/>
              <a:r>
                <a:rPr lang="en-US" sz="1400">
                  <a:latin typeface="Comic Sans MS" pitchFamily="66" charset="0"/>
                </a:rPr>
                <a:t>Alarm</a:t>
              </a:r>
            </a:p>
          </p:txBody>
        </p:sp>
        <p:sp>
          <p:nvSpPr>
            <p:cNvPr id="29703" name="Oval 7"/>
            <p:cNvSpPr>
              <a:spLocks noChangeArrowheads="1"/>
            </p:cNvSpPr>
            <p:nvPr/>
          </p:nvSpPr>
          <p:spPr bwMode="auto">
            <a:xfrm>
              <a:off x="3456" y="3312"/>
              <a:ext cx="1008" cy="384"/>
            </a:xfrm>
            <a:prstGeom prst="ellipse">
              <a:avLst/>
            </a:prstGeom>
            <a:grpFill/>
            <a:ln w="9525">
              <a:solidFill>
                <a:schemeClr val="tx1"/>
              </a:solidFill>
              <a:round/>
              <a:headEnd/>
              <a:tailEnd/>
            </a:ln>
          </p:spPr>
          <p:txBody>
            <a:bodyPr wrap="none" anchor="ctr"/>
            <a:lstStyle/>
            <a:p>
              <a:pPr algn="ctr"/>
              <a:r>
                <a:rPr lang="en-US" sz="1400">
                  <a:latin typeface="Comic Sans MS" pitchFamily="66" charset="0"/>
                </a:rPr>
                <a:t>MaryCalls</a:t>
              </a:r>
            </a:p>
          </p:txBody>
        </p:sp>
        <p:sp>
          <p:nvSpPr>
            <p:cNvPr id="29704" name="Oval 8"/>
            <p:cNvSpPr>
              <a:spLocks noChangeArrowheads="1"/>
            </p:cNvSpPr>
            <p:nvPr/>
          </p:nvSpPr>
          <p:spPr bwMode="auto">
            <a:xfrm>
              <a:off x="960" y="3312"/>
              <a:ext cx="960" cy="384"/>
            </a:xfrm>
            <a:prstGeom prst="ellipse">
              <a:avLst/>
            </a:prstGeom>
            <a:grpFill/>
            <a:ln w="9525">
              <a:solidFill>
                <a:schemeClr val="tx1"/>
              </a:solidFill>
              <a:round/>
              <a:headEnd/>
              <a:tailEnd/>
            </a:ln>
          </p:spPr>
          <p:txBody>
            <a:bodyPr wrap="none" anchor="ctr"/>
            <a:lstStyle/>
            <a:p>
              <a:pPr algn="ctr"/>
              <a:r>
                <a:rPr lang="en-US" sz="1400">
                  <a:latin typeface="Comic Sans MS" pitchFamily="66" charset="0"/>
                </a:rPr>
                <a:t>JohnCalls</a:t>
              </a:r>
            </a:p>
          </p:txBody>
        </p:sp>
        <p:sp>
          <p:nvSpPr>
            <p:cNvPr id="29705" name="Line 9"/>
            <p:cNvSpPr>
              <a:spLocks noChangeShapeType="1"/>
            </p:cNvSpPr>
            <p:nvPr/>
          </p:nvSpPr>
          <p:spPr bwMode="auto">
            <a:xfrm>
              <a:off x="1656" y="1672"/>
              <a:ext cx="624" cy="640"/>
            </a:xfrm>
            <a:prstGeom prst="line">
              <a:avLst/>
            </a:prstGeom>
            <a:grpFill/>
            <a:ln w="9525">
              <a:solidFill>
                <a:schemeClr val="tx1"/>
              </a:solidFill>
              <a:round/>
              <a:headEnd/>
              <a:tailEnd type="triangle" w="med" len="med"/>
            </a:ln>
            <a:extLst/>
          </p:spPr>
          <p:txBody>
            <a:bodyPr wrap="none"/>
            <a:lstStyle/>
            <a:p>
              <a:endParaRPr lang="he-IL"/>
            </a:p>
          </p:txBody>
        </p:sp>
        <p:sp>
          <p:nvSpPr>
            <p:cNvPr id="29706" name="Line 10"/>
            <p:cNvSpPr>
              <a:spLocks noChangeShapeType="1"/>
            </p:cNvSpPr>
            <p:nvPr/>
          </p:nvSpPr>
          <p:spPr bwMode="auto">
            <a:xfrm flipH="1">
              <a:off x="2736" y="1656"/>
              <a:ext cx="648" cy="648"/>
            </a:xfrm>
            <a:prstGeom prst="line">
              <a:avLst/>
            </a:prstGeom>
            <a:grpFill/>
            <a:ln w="9525">
              <a:solidFill>
                <a:schemeClr val="tx1"/>
              </a:solidFill>
              <a:round/>
              <a:headEnd/>
              <a:tailEnd type="triangle" w="med" len="med"/>
            </a:ln>
            <a:extLst/>
          </p:spPr>
          <p:txBody>
            <a:bodyPr wrap="none"/>
            <a:lstStyle/>
            <a:p>
              <a:endParaRPr lang="he-IL"/>
            </a:p>
          </p:txBody>
        </p:sp>
        <p:sp>
          <p:nvSpPr>
            <p:cNvPr id="29707" name="Line 11"/>
            <p:cNvSpPr>
              <a:spLocks noChangeShapeType="1"/>
            </p:cNvSpPr>
            <p:nvPr/>
          </p:nvSpPr>
          <p:spPr bwMode="auto">
            <a:xfrm flipH="1">
              <a:off x="1728" y="2576"/>
              <a:ext cx="568" cy="776"/>
            </a:xfrm>
            <a:prstGeom prst="line">
              <a:avLst/>
            </a:prstGeom>
            <a:grpFill/>
            <a:ln w="9525">
              <a:solidFill>
                <a:schemeClr val="tx1"/>
              </a:solidFill>
              <a:round/>
              <a:headEnd/>
              <a:tailEnd type="triangle" w="med" len="med"/>
            </a:ln>
            <a:extLst/>
          </p:spPr>
          <p:txBody>
            <a:bodyPr wrap="none"/>
            <a:lstStyle/>
            <a:p>
              <a:endParaRPr lang="he-IL"/>
            </a:p>
          </p:txBody>
        </p:sp>
        <p:sp>
          <p:nvSpPr>
            <p:cNvPr id="29708" name="Line 12"/>
            <p:cNvSpPr>
              <a:spLocks noChangeShapeType="1"/>
            </p:cNvSpPr>
            <p:nvPr/>
          </p:nvSpPr>
          <p:spPr bwMode="auto">
            <a:xfrm>
              <a:off x="2768" y="2568"/>
              <a:ext cx="752" cy="840"/>
            </a:xfrm>
            <a:prstGeom prst="line">
              <a:avLst/>
            </a:prstGeom>
            <a:grpFill/>
            <a:ln w="9525">
              <a:solidFill>
                <a:schemeClr val="tx1"/>
              </a:solidFill>
              <a:round/>
              <a:headEnd/>
              <a:tailEnd type="triangle" w="med" len="med"/>
            </a:ln>
            <a:extLst/>
          </p:spPr>
          <p:txBody>
            <a:bodyPr wrap="none"/>
            <a:lstStyle/>
            <a:p>
              <a:endParaRPr lang="he-IL"/>
            </a:p>
          </p:txBody>
        </p:sp>
      </p:gr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114</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1133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133600" y="304800"/>
            <a:ext cx="8077200" cy="1143000"/>
          </a:xfrm>
        </p:spPr>
        <p:txBody>
          <a:bodyPr>
            <a:normAutofit/>
          </a:bodyPr>
          <a:lstStyle/>
          <a:p>
            <a:pPr algn="r" rtl="0" eaLnBrk="1" hangingPunct="1"/>
            <a:r>
              <a:rPr lang="en-US" sz="4000" b="1">
                <a:solidFill>
                  <a:schemeClr val="accent2"/>
                </a:solidFill>
                <a:latin typeface="Comic Sans MS" pitchFamily="66" charset="0"/>
              </a:rPr>
              <a:t>Calculation of Joint Probability</a:t>
            </a:r>
          </a:p>
        </p:txBody>
      </p:sp>
      <p:graphicFrame>
        <p:nvGraphicFramePr>
          <p:cNvPr id="148483" name="Group 3"/>
          <p:cNvGraphicFramePr>
            <a:graphicFrameLocks noGrp="1"/>
          </p:cNvGraphicFramePr>
          <p:nvPr>
            <p:extLst>
              <p:ext uri="{D42A27DB-BD31-4B8C-83A1-F6EECF244321}">
                <p14:modId xmlns:p14="http://schemas.microsoft.com/office/powerpoint/2010/main" val="563567216"/>
              </p:ext>
            </p:extLst>
          </p:nvPr>
        </p:nvGraphicFramePr>
        <p:xfrm>
          <a:off x="6477000" y="3200400"/>
          <a:ext cx="1295400" cy="1249632"/>
        </p:xfrm>
        <a:graphic>
          <a:graphicData uri="http://schemas.openxmlformats.org/drawingml/2006/table">
            <a:tbl>
              <a:tblPr/>
              <a:tblGrid>
                <a:gridCol w="265113">
                  <a:extLst>
                    <a:ext uri="{9D8B030D-6E8A-4147-A177-3AD203B41FA5}">
                      <a16:colId xmlns:a16="http://schemas.microsoft.com/office/drawing/2014/main" val="20000"/>
                    </a:ext>
                  </a:extLst>
                </a:gridCol>
                <a:gridCol w="268287">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04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P(A|</a:t>
                      </a:r>
                      <a:r>
                        <a:rPr kumimoji="0" lang="en-US" sz="1200" b="0" i="0" u="none" strike="noStrike" cap="none" normalizeH="0" baseline="0" smtClean="0">
                          <a:ln>
                            <a:noFill/>
                          </a:ln>
                          <a:solidFill>
                            <a:schemeClr val="tx1"/>
                          </a:solidFill>
                          <a:effectLst/>
                          <a:latin typeface="Comic Sans MS" pitchFamily="66" charset="0"/>
                          <a:cs typeface="Arial" charset="0"/>
                        </a:rPr>
                        <a:t>…</a:t>
                      </a:r>
                      <a:r>
                        <a:rPr kumimoji="0" lang="en-US" sz="1400" b="0" i="0" u="none" strike="noStrike" cap="none" normalizeH="0" baseline="0" smtClean="0">
                          <a:ln>
                            <a:noFill/>
                          </a:ln>
                          <a:solidFill>
                            <a:schemeClr val="tx1"/>
                          </a:solidFill>
                          <a:effectLst/>
                          <a:latin typeface="Comic Sans MS" pitchFamily="66"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TTFF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TFTF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0.95</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0.94</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0.29</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0737" name="Group 17"/>
          <p:cNvGrpSpPr>
            <a:grpSpLocks/>
          </p:cNvGrpSpPr>
          <p:nvPr/>
        </p:nvGrpSpPr>
        <p:grpSpPr bwMode="auto">
          <a:xfrm>
            <a:off x="3048000" y="2133600"/>
            <a:ext cx="5562600" cy="3733800"/>
            <a:chOff x="960" y="1344"/>
            <a:chExt cx="3504" cy="2352"/>
          </a:xfrm>
          <a:solidFill>
            <a:srgbClr val="FFC000"/>
          </a:solidFill>
        </p:grpSpPr>
        <p:sp>
          <p:nvSpPr>
            <p:cNvPr id="30777" name="Oval 18"/>
            <p:cNvSpPr>
              <a:spLocks noChangeArrowheads="1"/>
            </p:cNvSpPr>
            <p:nvPr/>
          </p:nvSpPr>
          <p:spPr bwMode="auto">
            <a:xfrm>
              <a:off x="960" y="1344"/>
              <a:ext cx="816"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Burglary</a:t>
              </a:r>
            </a:p>
          </p:txBody>
        </p:sp>
        <p:sp>
          <p:nvSpPr>
            <p:cNvPr id="30778" name="Oval 19"/>
            <p:cNvSpPr>
              <a:spLocks noChangeArrowheads="1"/>
            </p:cNvSpPr>
            <p:nvPr/>
          </p:nvSpPr>
          <p:spPr bwMode="auto">
            <a:xfrm>
              <a:off x="3264" y="1344"/>
              <a:ext cx="1104"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Earthquake</a:t>
              </a:r>
            </a:p>
          </p:txBody>
        </p:sp>
        <p:sp>
          <p:nvSpPr>
            <p:cNvPr id="30779" name="Oval 20"/>
            <p:cNvSpPr>
              <a:spLocks noChangeArrowheads="1"/>
            </p:cNvSpPr>
            <p:nvPr/>
          </p:nvSpPr>
          <p:spPr bwMode="auto">
            <a:xfrm>
              <a:off x="2208" y="2256"/>
              <a:ext cx="624"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Alarm</a:t>
              </a:r>
            </a:p>
          </p:txBody>
        </p:sp>
        <p:sp>
          <p:nvSpPr>
            <p:cNvPr id="30780" name="Oval 21"/>
            <p:cNvSpPr>
              <a:spLocks noChangeArrowheads="1"/>
            </p:cNvSpPr>
            <p:nvPr/>
          </p:nvSpPr>
          <p:spPr bwMode="auto">
            <a:xfrm>
              <a:off x="3456" y="3312"/>
              <a:ext cx="1008"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MaryCalls</a:t>
              </a:r>
            </a:p>
          </p:txBody>
        </p:sp>
        <p:sp>
          <p:nvSpPr>
            <p:cNvPr id="30781" name="Oval 22"/>
            <p:cNvSpPr>
              <a:spLocks noChangeArrowheads="1"/>
            </p:cNvSpPr>
            <p:nvPr/>
          </p:nvSpPr>
          <p:spPr bwMode="auto">
            <a:xfrm>
              <a:off x="960" y="3312"/>
              <a:ext cx="960"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JohnCalls</a:t>
              </a:r>
            </a:p>
          </p:txBody>
        </p:sp>
        <p:sp>
          <p:nvSpPr>
            <p:cNvPr id="30782" name="Line 23"/>
            <p:cNvSpPr>
              <a:spLocks noChangeShapeType="1"/>
            </p:cNvSpPr>
            <p:nvPr/>
          </p:nvSpPr>
          <p:spPr bwMode="auto">
            <a:xfrm>
              <a:off x="1656" y="1672"/>
              <a:ext cx="624" cy="640"/>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0783" name="Line 24"/>
            <p:cNvSpPr>
              <a:spLocks noChangeShapeType="1"/>
            </p:cNvSpPr>
            <p:nvPr/>
          </p:nvSpPr>
          <p:spPr bwMode="auto">
            <a:xfrm flipH="1">
              <a:off x="2736" y="1656"/>
              <a:ext cx="648" cy="648"/>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0784" name="Line 25"/>
            <p:cNvSpPr>
              <a:spLocks noChangeShapeType="1"/>
            </p:cNvSpPr>
            <p:nvPr/>
          </p:nvSpPr>
          <p:spPr bwMode="auto">
            <a:xfrm flipH="1">
              <a:off x="1728" y="2576"/>
              <a:ext cx="568" cy="776"/>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0785" name="Line 26"/>
            <p:cNvSpPr>
              <a:spLocks noChangeShapeType="1"/>
            </p:cNvSpPr>
            <p:nvPr/>
          </p:nvSpPr>
          <p:spPr bwMode="auto">
            <a:xfrm>
              <a:off x="2768" y="2568"/>
              <a:ext cx="752" cy="840"/>
            </a:xfrm>
            <a:prstGeom prst="line">
              <a:avLst/>
            </a:prstGeom>
            <a:grpFill/>
            <a:ln w="9525">
              <a:solidFill>
                <a:schemeClr val="tx1"/>
              </a:solidFill>
              <a:round/>
              <a:headEnd/>
              <a:tailEnd type="triangle" w="med" len="med"/>
            </a:ln>
            <a:extLst/>
          </p:spPr>
          <p:txBody>
            <a:bodyPr wrap="none"/>
            <a:lstStyle/>
            <a:p>
              <a:pPr algn="l" rtl="0"/>
              <a:endParaRPr lang="he-IL"/>
            </a:p>
          </p:txBody>
        </p:sp>
      </p:grpSp>
      <p:graphicFrame>
        <p:nvGraphicFramePr>
          <p:cNvPr id="148507" name="Group 27"/>
          <p:cNvGraphicFramePr>
            <a:graphicFrameLocks noGrp="1"/>
          </p:cNvGraphicFramePr>
          <p:nvPr>
            <p:extLst>
              <p:ext uri="{D42A27DB-BD31-4B8C-83A1-F6EECF244321}">
                <p14:modId xmlns:p14="http://schemas.microsoft.com/office/powerpoint/2010/main" val="3369844467"/>
              </p:ext>
            </p:extLst>
          </p:nvPr>
        </p:nvGraphicFramePr>
        <p:xfrm>
          <a:off x="44958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8515" name="Group 35"/>
          <p:cNvGraphicFramePr>
            <a:graphicFrameLocks noGrp="1"/>
          </p:cNvGraphicFramePr>
          <p:nvPr>
            <p:extLst>
              <p:ext uri="{D42A27DB-BD31-4B8C-83A1-F6EECF244321}">
                <p14:modId xmlns:p14="http://schemas.microsoft.com/office/powerpoint/2010/main" val="3316974565"/>
              </p:ext>
            </p:extLst>
          </p:nvPr>
        </p:nvGraphicFramePr>
        <p:xfrm>
          <a:off x="86106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8523" name="Group 43"/>
          <p:cNvGraphicFramePr>
            <a:graphicFrameLocks noGrp="1"/>
          </p:cNvGraphicFramePr>
          <p:nvPr>
            <p:extLst>
              <p:ext uri="{D42A27DB-BD31-4B8C-83A1-F6EECF244321}">
                <p14:modId xmlns:p14="http://schemas.microsoft.com/office/powerpoint/2010/main" val="693619747"/>
              </p:ext>
            </p:extLst>
          </p:nvPr>
        </p:nvGraphicFramePr>
        <p:xfrm>
          <a:off x="4724400" y="5181600"/>
          <a:ext cx="1143000" cy="825500"/>
        </p:xfrm>
        <a:graphic>
          <a:graphicData uri="http://schemas.openxmlformats.org/drawingml/2006/table">
            <a:tbl>
              <a:tblPr/>
              <a:tblGrid>
                <a:gridCol w="3111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8534" name="Group 54"/>
          <p:cNvGraphicFramePr>
            <a:graphicFrameLocks noGrp="1"/>
          </p:cNvGraphicFramePr>
          <p:nvPr>
            <p:extLst>
              <p:ext uri="{D42A27DB-BD31-4B8C-83A1-F6EECF244321}">
                <p14:modId xmlns:p14="http://schemas.microsoft.com/office/powerpoint/2010/main" val="3594864019"/>
              </p:ext>
            </p:extLst>
          </p:nvPr>
        </p:nvGraphicFramePr>
        <p:xfrm>
          <a:off x="8763000" y="5181600"/>
          <a:ext cx="1079500" cy="825500"/>
        </p:xfrm>
        <a:graphic>
          <a:graphicData uri="http://schemas.openxmlformats.org/drawingml/2006/table">
            <a:tbl>
              <a:tblPr/>
              <a:tblGrid>
                <a:gridCol w="26987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0.70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0776" name="Text Box 66"/>
          <p:cNvSpPr txBox="1">
            <a:spLocks noChangeArrowheads="1"/>
          </p:cNvSpPr>
          <p:nvPr/>
        </p:nvSpPr>
        <p:spPr bwMode="auto">
          <a:xfrm>
            <a:off x="1752600" y="3048000"/>
            <a:ext cx="4635500" cy="1390650"/>
          </a:xfrm>
          <a:prstGeom prst="rect">
            <a:avLst/>
          </a:prstGeom>
          <a:solidFill>
            <a:srgbClr val="ECF1FE"/>
          </a:solidFill>
          <a:ln w="19050">
            <a:solidFill>
              <a:srgbClr val="0033CC"/>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2000">
                <a:solidFill>
                  <a:srgbClr val="0033CC"/>
                </a:solidFill>
                <a:latin typeface="Comic Sans MS" pitchFamily="66" charset="0"/>
              </a:rPr>
              <a:t>P(J</a:t>
            </a:r>
            <a:r>
              <a:rPr lang="en-US" sz="2400"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M</a:t>
            </a:r>
            <a:r>
              <a:rPr lang="en-US" sz="2400"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A</a:t>
            </a:r>
            <a:r>
              <a:rPr lang="en-US" sz="2400" b="1">
                <a:solidFill>
                  <a:srgbClr val="0033CC"/>
                </a:solidFill>
                <a:latin typeface="Comic Sans MS" pitchFamily="66" charset="0"/>
                <a:cs typeface="Times New Roman" pitchFamily="18" charset="0"/>
                <a:sym typeface="Symbol" pitchFamily="18" charset="2"/>
              </a:rPr>
              <a:t></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a:t>
            </a:r>
            <a:r>
              <a:rPr lang="en-US" sz="2400" b="1">
                <a:solidFill>
                  <a:srgbClr val="0033CC"/>
                </a:solidFill>
                <a:latin typeface="Comic Sans MS" pitchFamily="66" charset="0"/>
                <a:cs typeface="Times New Roman" pitchFamily="18" charset="0"/>
                <a:sym typeface="Symbol" pitchFamily="18" charset="2"/>
              </a:rPr>
              <a:t></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a:t>
            </a:r>
            <a:br>
              <a:rPr lang="en-US" sz="2000">
                <a:solidFill>
                  <a:srgbClr val="0033CC"/>
                </a:solidFill>
                <a:latin typeface="Comic Sans MS" pitchFamily="66" charset="0"/>
              </a:rPr>
            </a:br>
            <a:r>
              <a:rPr lang="en-US" sz="2000">
                <a:solidFill>
                  <a:srgbClr val="0033CC"/>
                </a:solidFill>
                <a:latin typeface="Comic Sans MS" pitchFamily="66" charset="0"/>
              </a:rPr>
              <a:t>= P(J|A)P(M|A)P(A|</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E)P(</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B)P(</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a:t>
            </a:r>
            <a:br>
              <a:rPr lang="en-US" sz="2000">
                <a:solidFill>
                  <a:srgbClr val="0033CC"/>
                </a:solidFill>
                <a:latin typeface="Comic Sans MS" pitchFamily="66" charset="0"/>
              </a:rPr>
            </a:br>
            <a:r>
              <a:rPr lang="en-US" sz="2000">
                <a:solidFill>
                  <a:srgbClr val="0033CC"/>
                </a:solidFill>
                <a:latin typeface="Comic Sans MS" pitchFamily="66" charset="0"/>
              </a:rPr>
              <a:t>= 0.9 x 0.7 x 0.001 x 0.999 x 0.998</a:t>
            </a:r>
            <a:br>
              <a:rPr lang="en-US" sz="2000">
                <a:solidFill>
                  <a:srgbClr val="0033CC"/>
                </a:solidFill>
                <a:latin typeface="Comic Sans MS" pitchFamily="66" charset="0"/>
              </a:rPr>
            </a:br>
            <a:r>
              <a:rPr lang="en-US" sz="2000">
                <a:solidFill>
                  <a:srgbClr val="0033CC"/>
                </a:solidFill>
                <a:latin typeface="Comic Sans MS" pitchFamily="66" charset="0"/>
              </a:rPr>
              <a:t>= 0.00062</a:t>
            </a:r>
          </a:p>
        </p:txBody>
      </p:sp>
      <p:sp>
        <p:nvSpPr>
          <p:cNvPr id="3" name="Slide Number Placeholder 2"/>
          <p:cNvSpPr>
            <a:spLocks noGrp="1"/>
          </p:cNvSpPr>
          <p:nvPr>
            <p:ph type="sldNum" sz="quarter" idx="11"/>
          </p:nvPr>
        </p:nvSpPr>
        <p:spPr/>
        <p:txBody>
          <a:bodyPr/>
          <a:lstStyle/>
          <a:p>
            <a:pPr rtl="0"/>
            <a:fld id="{6EDAB462-8378-4A72-B037-15DB491BC9D5}" type="slidenum">
              <a:rPr lang="en-US" smtClean="0"/>
              <a:pPr rtl="0"/>
              <a:t>115</a:t>
            </a:fld>
            <a:endParaRPr lang="en-US"/>
          </a:p>
        </p:txBody>
      </p:sp>
      <p:sp>
        <p:nvSpPr>
          <p:cNvPr id="5" name="Footer Placeholder 4"/>
          <p:cNvSpPr>
            <a:spLocks noGrp="1"/>
          </p:cNvSpPr>
          <p:nvPr>
            <p:ph type="ftr" sz="quarter" idx="12"/>
          </p:nvPr>
        </p:nvSpPr>
        <p:spPr/>
        <p:txBody>
          <a:bodyPr/>
          <a:lstStyle/>
          <a:p>
            <a:pPr algn="l" rtl="0"/>
            <a:endParaRPr lang="en-US"/>
          </a:p>
        </p:txBody>
      </p:sp>
    </p:spTree>
    <p:extLst>
      <p:ext uri="{BB962C8B-B14F-4D97-AF65-F5344CB8AC3E}">
        <p14:creationId xmlns:p14="http://schemas.microsoft.com/office/powerpoint/2010/main" val="104410123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133600" y="304800"/>
            <a:ext cx="8077200" cy="1143000"/>
          </a:xfrm>
        </p:spPr>
        <p:txBody>
          <a:bodyPr>
            <a:normAutofit/>
          </a:bodyPr>
          <a:lstStyle/>
          <a:p>
            <a:pPr algn="r" rtl="0" eaLnBrk="1" hangingPunct="1"/>
            <a:r>
              <a:rPr lang="en-US" sz="4000" b="1">
                <a:solidFill>
                  <a:schemeClr val="accent2"/>
                </a:solidFill>
                <a:latin typeface="Comic Sans MS" pitchFamily="66" charset="0"/>
              </a:rPr>
              <a:t>Calculation of Joint Probability</a:t>
            </a:r>
          </a:p>
        </p:txBody>
      </p:sp>
      <p:graphicFrame>
        <p:nvGraphicFramePr>
          <p:cNvPr id="149507" name="Group 3"/>
          <p:cNvGraphicFramePr>
            <a:graphicFrameLocks noGrp="1"/>
          </p:cNvGraphicFramePr>
          <p:nvPr>
            <p:extLst>
              <p:ext uri="{D42A27DB-BD31-4B8C-83A1-F6EECF244321}">
                <p14:modId xmlns:p14="http://schemas.microsoft.com/office/powerpoint/2010/main" val="2758902638"/>
              </p:ext>
            </p:extLst>
          </p:nvPr>
        </p:nvGraphicFramePr>
        <p:xfrm>
          <a:off x="6477000" y="3200400"/>
          <a:ext cx="1295400" cy="1249632"/>
        </p:xfrm>
        <a:graphic>
          <a:graphicData uri="http://schemas.openxmlformats.org/drawingml/2006/table">
            <a:tbl>
              <a:tblPr/>
              <a:tblGrid>
                <a:gridCol w="265113">
                  <a:extLst>
                    <a:ext uri="{9D8B030D-6E8A-4147-A177-3AD203B41FA5}">
                      <a16:colId xmlns:a16="http://schemas.microsoft.com/office/drawing/2014/main" val="20000"/>
                    </a:ext>
                  </a:extLst>
                </a:gridCol>
                <a:gridCol w="268287">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04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P(A|</a:t>
                      </a:r>
                      <a:r>
                        <a:rPr kumimoji="0" lang="en-US" sz="1200" b="0" i="0" u="none" strike="noStrike" cap="none" normalizeH="0" baseline="0" smtClean="0">
                          <a:ln>
                            <a:noFill/>
                          </a:ln>
                          <a:solidFill>
                            <a:schemeClr val="tx1"/>
                          </a:solidFill>
                          <a:effectLst/>
                          <a:latin typeface="Comic Sans MS" pitchFamily="66" charset="0"/>
                          <a:cs typeface="Arial" charset="0"/>
                        </a:rPr>
                        <a:t>…</a:t>
                      </a:r>
                      <a:r>
                        <a:rPr kumimoji="0" lang="en-US" sz="1400" b="0" i="0" u="none" strike="noStrike" cap="none" normalizeH="0" baseline="0" smtClean="0">
                          <a:ln>
                            <a:noFill/>
                          </a:ln>
                          <a:solidFill>
                            <a:schemeClr val="tx1"/>
                          </a:solidFill>
                          <a:effectLst/>
                          <a:latin typeface="Comic Sans MS" pitchFamily="66"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TTFF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TFTF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0.95</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0.94</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0.29</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1761" name="Group 17"/>
          <p:cNvGrpSpPr>
            <a:grpSpLocks/>
          </p:cNvGrpSpPr>
          <p:nvPr/>
        </p:nvGrpSpPr>
        <p:grpSpPr bwMode="auto">
          <a:xfrm>
            <a:off x="3048000" y="2133600"/>
            <a:ext cx="5562600" cy="3733800"/>
            <a:chOff x="960" y="1344"/>
            <a:chExt cx="3504" cy="2352"/>
          </a:xfrm>
          <a:solidFill>
            <a:srgbClr val="FFC000"/>
          </a:solidFill>
        </p:grpSpPr>
        <p:sp>
          <p:nvSpPr>
            <p:cNvPr id="31805" name="Oval 18"/>
            <p:cNvSpPr>
              <a:spLocks noChangeArrowheads="1"/>
            </p:cNvSpPr>
            <p:nvPr/>
          </p:nvSpPr>
          <p:spPr bwMode="auto">
            <a:xfrm>
              <a:off x="960" y="1344"/>
              <a:ext cx="816"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Burglary</a:t>
              </a:r>
            </a:p>
          </p:txBody>
        </p:sp>
        <p:sp>
          <p:nvSpPr>
            <p:cNvPr id="31806" name="Oval 19"/>
            <p:cNvSpPr>
              <a:spLocks noChangeArrowheads="1"/>
            </p:cNvSpPr>
            <p:nvPr/>
          </p:nvSpPr>
          <p:spPr bwMode="auto">
            <a:xfrm>
              <a:off x="3264" y="1344"/>
              <a:ext cx="1104"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Earthquake</a:t>
              </a:r>
            </a:p>
          </p:txBody>
        </p:sp>
        <p:sp>
          <p:nvSpPr>
            <p:cNvPr id="31807" name="Oval 20"/>
            <p:cNvSpPr>
              <a:spLocks noChangeArrowheads="1"/>
            </p:cNvSpPr>
            <p:nvPr/>
          </p:nvSpPr>
          <p:spPr bwMode="auto">
            <a:xfrm>
              <a:off x="2208" y="2256"/>
              <a:ext cx="624"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Alarm</a:t>
              </a:r>
            </a:p>
          </p:txBody>
        </p:sp>
        <p:sp>
          <p:nvSpPr>
            <p:cNvPr id="31808" name="Oval 21"/>
            <p:cNvSpPr>
              <a:spLocks noChangeArrowheads="1"/>
            </p:cNvSpPr>
            <p:nvPr/>
          </p:nvSpPr>
          <p:spPr bwMode="auto">
            <a:xfrm>
              <a:off x="3456" y="3312"/>
              <a:ext cx="1008"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MaryCalls</a:t>
              </a:r>
            </a:p>
          </p:txBody>
        </p:sp>
        <p:sp>
          <p:nvSpPr>
            <p:cNvPr id="31809" name="Oval 22"/>
            <p:cNvSpPr>
              <a:spLocks noChangeArrowheads="1"/>
            </p:cNvSpPr>
            <p:nvPr/>
          </p:nvSpPr>
          <p:spPr bwMode="auto">
            <a:xfrm>
              <a:off x="960" y="3312"/>
              <a:ext cx="960"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JohnCalls</a:t>
              </a:r>
            </a:p>
          </p:txBody>
        </p:sp>
        <p:sp>
          <p:nvSpPr>
            <p:cNvPr id="31810" name="Line 23"/>
            <p:cNvSpPr>
              <a:spLocks noChangeShapeType="1"/>
            </p:cNvSpPr>
            <p:nvPr/>
          </p:nvSpPr>
          <p:spPr bwMode="auto">
            <a:xfrm>
              <a:off x="1656" y="1672"/>
              <a:ext cx="624" cy="640"/>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1811" name="Line 24"/>
            <p:cNvSpPr>
              <a:spLocks noChangeShapeType="1"/>
            </p:cNvSpPr>
            <p:nvPr/>
          </p:nvSpPr>
          <p:spPr bwMode="auto">
            <a:xfrm flipH="1">
              <a:off x="2736" y="1656"/>
              <a:ext cx="648" cy="648"/>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1812" name="Line 25"/>
            <p:cNvSpPr>
              <a:spLocks noChangeShapeType="1"/>
            </p:cNvSpPr>
            <p:nvPr/>
          </p:nvSpPr>
          <p:spPr bwMode="auto">
            <a:xfrm flipH="1">
              <a:off x="1728" y="2576"/>
              <a:ext cx="568" cy="776"/>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1813" name="Line 26"/>
            <p:cNvSpPr>
              <a:spLocks noChangeShapeType="1"/>
            </p:cNvSpPr>
            <p:nvPr/>
          </p:nvSpPr>
          <p:spPr bwMode="auto">
            <a:xfrm>
              <a:off x="2768" y="2568"/>
              <a:ext cx="752" cy="840"/>
            </a:xfrm>
            <a:prstGeom prst="line">
              <a:avLst/>
            </a:prstGeom>
            <a:grpFill/>
            <a:ln w="9525">
              <a:solidFill>
                <a:schemeClr val="tx1"/>
              </a:solidFill>
              <a:round/>
              <a:headEnd/>
              <a:tailEnd type="triangle" w="med" len="med"/>
            </a:ln>
            <a:extLst/>
          </p:spPr>
          <p:txBody>
            <a:bodyPr wrap="none"/>
            <a:lstStyle/>
            <a:p>
              <a:pPr algn="l" rtl="0"/>
              <a:endParaRPr lang="he-IL"/>
            </a:p>
          </p:txBody>
        </p:sp>
      </p:grpSp>
      <p:graphicFrame>
        <p:nvGraphicFramePr>
          <p:cNvPr id="149531" name="Group 27"/>
          <p:cNvGraphicFramePr>
            <a:graphicFrameLocks noGrp="1"/>
          </p:cNvGraphicFramePr>
          <p:nvPr>
            <p:extLst>
              <p:ext uri="{D42A27DB-BD31-4B8C-83A1-F6EECF244321}">
                <p14:modId xmlns:p14="http://schemas.microsoft.com/office/powerpoint/2010/main" val="1073919946"/>
              </p:ext>
            </p:extLst>
          </p:nvPr>
        </p:nvGraphicFramePr>
        <p:xfrm>
          <a:off x="44958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9539" name="Group 35"/>
          <p:cNvGraphicFramePr>
            <a:graphicFrameLocks noGrp="1"/>
          </p:cNvGraphicFramePr>
          <p:nvPr>
            <p:extLst>
              <p:ext uri="{D42A27DB-BD31-4B8C-83A1-F6EECF244321}">
                <p14:modId xmlns:p14="http://schemas.microsoft.com/office/powerpoint/2010/main" val="3411174058"/>
              </p:ext>
            </p:extLst>
          </p:nvPr>
        </p:nvGraphicFramePr>
        <p:xfrm>
          <a:off x="86106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9547" name="Group 43"/>
          <p:cNvGraphicFramePr>
            <a:graphicFrameLocks noGrp="1"/>
          </p:cNvGraphicFramePr>
          <p:nvPr>
            <p:extLst>
              <p:ext uri="{D42A27DB-BD31-4B8C-83A1-F6EECF244321}">
                <p14:modId xmlns:p14="http://schemas.microsoft.com/office/powerpoint/2010/main" val="57333789"/>
              </p:ext>
            </p:extLst>
          </p:nvPr>
        </p:nvGraphicFramePr>
        <p:xfrm>
          <a:off x="4724400" y="5181600"/>
          <a:ext cx="1143000" cy="825500"/>
        </p:xfrm>
        <a:graphic>
          <a:graphicData uri="http://schemas.openxmlformats.org/drawingml/2006/table">
            <a:tbl>
              <a:tblPr/>
              <a:tblGrid>
                <a:gridCol w="3111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9558" name="Group 54"/>
          <p:cNvGraphicFramePr>
            <a:graphicFrameLocks noGrp="1"/>
          </p:cNvGraphicFramePr>
          <p:nvPr>
            <p:extLst>
              <p:ext uri="{D42A27DB-BD31-4B8C-83A1-F6EECF244321}">
                <p14:modId xmlns:p14="http://schemas.microsoft.com/office/powerpoint/2010/main" val="1271091626"/>
              </p:ext>
            </p:extLst>
          </p:nvPr>
        </p:nvGraphicFramePr>
        <p:xfrm>
          <a:off x="8763000" y="5181600"/>
          <a:ext cx="1079500" cy="825500"/>
        </p:xfrm>
        <a:graphic>
          <a:graphicData uri="http://schemas.openxmlformats.org/drawingml/2006/table">
            <a:tbl>
              <a:tblPr/>
              <a:tblGrid>
                <a:gridCol w="26987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0.70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800" name="Text Box 65"/>
          <p:cNvSpPr txBox="1">
            <a:spLocks noChangeArrowheads="1"/>
          </p:cNvSpPr>
          <p:nvPr/>
        </p:nvSpPr>
        <p:spPr bwMode="auto">
          <a:xfrm>
            <a:off x="1752600" y="3048000"/>
            <a:ext cx="4635500" cy="1390650"/>
          </a:xfrm>
          <a:prstGeom prst="rect">
            <a:avLst/>
          </a:prstGeom>
          <a:solidFill>
            <a:srgbClr val="ECF1FE"/>
          </a:solidFill>
          <a:ln w="19050">
            <a:solidFill>
              <a:srgbClr val="0033CC"/>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2000">
                <a:solidFill>
                  <a:srgbClr val="0033CC"/>
                </a:solidFill>
                <a:latin typeface="Comic Sans MS" pitchFamily="66" charset="0"/>
              </a:rPr>
              <a:t>P(J</a:t>
            </a:r>
            <a:r>
              <a:rPr lang="en-US" sz="2400"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M</a:t>
            </a:r>
            <a:r>
              <a:rPr lang="en-US" sz="2400"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A</a:t>
            </a:r>
            <a:r>
              <a:rPr lang="en-US" sz="2400" b="1">
                <a:solidFill>
                  <a:srgbClr val="0033CC"/>
                </a:solidFill>
                <a:latin typeface="Comic Sans MS" pitchFamily="66" charset="0"/>
                <a:cs typeface="Times New Roman" pitchFamily="18" charset="0"/>
                <a:sym typeface="Symbol" pitchFamily="18" charset="2"/>
              </a:rPr>
              <a:t></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a:t>
            </a:r>
            <a:r>
              <a:rPr lang="en-US" sz="2400" b="1">
                <a:solidFill>
                  <a:srgbClr val="0033CC"/>
                </a:solidFill>
                <a:latin typeface="Comic Sans MS" pitchFamily="66" charset="0"/>
                <a:cs typeface="Times New Roman" pitchFamily="18" charset="0"/>
                <a:sym typeface="Symbol" pitchFamily="18" charset="2"/>
              </a:rPr>
              <a:t></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a:t>
            </a:r>
            <a:br>
              <a:rPr lang="en-US" sz="2000">
                <a:solidFill>
                  <a:srgbClr val="0033CC"/>
                </a:solidFill>
                <a:latin typeface="Comic Sans MS" pitchFamily="66" charset="0"/>
              </a:rPr>
            </a:br>
            <a:r>
              <a:rPr lang="en-US" sz="2000">
                <a:solidFill>
                  <a:srgbClr val="0033CC"/>
                </a:solidFill>
                <a:latin typeface="Comic Sans MS" pitchFamily="66" charset="0"/>
              </a:rPr>
              <a:t>= P(J|A)P(M|A)P(A|</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E)P(</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B)P(</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a:t>
            </a:r>
            <a:br>
              <a:rPr lang="en-US" sz="2000">
                <a:solidFill>
                  <a:srgbClr val="0033CC"/>
                </a:solidFill>
                <a:latin typeface="Comic Sans MS" pitchFamily="66" charset="0"/>
              </a:rPr>
            </a:br>
            <a:r>
              <a:rPr lang="en-US" sz="2000">
                <a:solidFill>
                  <a:srgbClr val="0033CC"/>
                </a:solidFill>
                <a:latin typeface="Comic Sans MS" pitchFamily="66" charset="0"/>
              </a:rPr>
              <a:t>= 0.9 x 0.7 x 0.001 x 0.999 x 0.998</a:t>
            </a:r>
            <a:br>
              <a:rPr lang="en-US" sz="2000">
                <a:solidFill>
                  <a:srgbClr val="0033CC"/>
                </a:solidFill>
                <a:latin typeface="Comic Sans MS" pitchFamily="66" charset="0"/>
              </a:rPr>
            </a:br>
            <a:r>
              <a:rPr lang="en-US" sz="2000">
                <a:solidFill>
                  <a:srgbClr val="0033CC"/>
                </a:solidFill>
                <a:latin typeface="Comic Sans MS" pitchFamily="66" charset="0"/>
              </a:rPr>
              <a:t>= 0.00062</a:t>
            </a:r>
          </a:p>
        </p:txBody>
      </p:sp>
      <p:grpSp>
        <p:nvGrpSpPr>
          <p:cNvPr id="31801" name="Group 70"/>
          <p:cNvGrpSpPr>
            <a:grpSpLocks/>
          </p:cNvGrpSpPr>
          <p:nvPr/>
        </p:nvGrpSpPr>
        <p:grpSpPr bwMode="auto">
          <a:xfrm>
            <a:off x="2133600" y="5029200"/>
            <a:ext cx="8305800" cy="1371600"/>
            <a:chOff x="384" y="3168"/>
            <a:chExt cx="5232" cy="864"/>
          </a:xfrm>
        </p:grpSpPr>
        <p:sp>
          <p:nvSpPr>
            <p:cNvPr id="149571" name="Rectangle 67"/>
            <p:cNvSpPr>
              <a:spLocks noChangeArrowheads="1"/>
            </p:cNvSpPr>
            <p:nvPr/>
          </p:nvSpPr>
          <p:spPr bwMode="auto">
            <a:xfrm>
              <a:off x="432" y="3168"/>
              <a:ext cx="4992" cy="576"/>
            </a:xfrm>
            <a:prstGeom prst="rect">
              <a:avLst/>
            </a:prstGeom>
            <a:solidFill>
              <a:srgbClr val="FFD3A7"/>
            </a:solidFill>
            <a:ln w="9525">
              <a:solidFill>
                <a:srgbClr val="990000"/>
              </a:solidFill>
              <a:miter lim="800000"/>
              <a:headEnd/>
              <a:tailEnd/>
            </a:ln>
            <a:effectLst>
              <a:outerShdw dist="107763" dir="2700000" algn="ctr" rotWithShape="0">
                <a:schemeClr val="bg2">
                  <a:alpha val="50000"/>
                </a:schemeClr>
              </a:outerShdw>
            </a:effectLst>
          </p:spPr>
          <p:txBody>
            <a:bodyPr wrap="none" anchor="ctr"/>
            <a:lstStyle/>
            <a:p>
              <a:pPr algn="l" rtl="0">
                <a:defRPr/>
              </a:pPr>
              <a:endParaRPr lang="en-US">
                <a:latin typeface="Arial" charset="0"/>
                <a:cs typeface="Arial" charset="0"/>
              </a:endParaRPr>
            </a:p>
          </p:txBody>
        </p:sp>
        <p:sp>
          <p:nvSpPr>
            <p:cNvPr id="31803" name="Text Box 66"/>
            <p:cNvSpPr txBox="1">
              <a:spLocks noChangeArrowheads="1"/>
            </p:cNvSpPr>
            <p:nvPr/>
          </p:nvSpPr>
          <p:spPr bwMode="auto">
            <a:xfrm>
              <a:off x="480" y="3216"/>
              <a:ext cx="51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3200">
                  <a:solidFill>
                    <a:srgbClr val="990000"/>
                  </a:solidFill>
                  <a:latin typeface="Comic Sans MS" pitchFamily="66" charset="0"/>
                </a:rPr>
                <a:t>P(x</a:t>
              </a:r>
              <a:r>
                <a:rPr lang="en-US" sz="3200" baseline="-25000">
                  <a:solidFill>
                    <a:srgbClr val="990000"/>
                  </a:solidFill>
                  <a:latin typeface="Comic Sans MS" pitchFamily="66" charset="0"/>
                </a:rPr>
                <a:t>1</a:t>
              </a:r>
              <a:r>
                <a:rPr lang="en-US" sz="3200" b="1">
                  <a:solidFill>
                    <a:srgbClr val="990000"/>
                  </a:solidFill>
                  <a:latin typeface="Comic Sans MS" pitchFamily="66" charset="0"/>
                  <a:sym typeface="Symbol" pitchFamily="18" charset="2"/>
                </a:rPr>
                <a:t></a:t>
              </a:r>
              <a:r>
                <a:rPr lang="en-US" sz="3200">
                  <a:solidFill>
                    <a:srgbClr val="990000"/>
                  </a:solidFill>
                  <a:latin typeface="Comic Sans MS" pitchFamily="66" charset="0"/>
                </a:rPr>
                <a:t>x</a:t>
              </a:r>
              <a:r>
                <a:rPr lang="en-US" sz="3200" baseline="-25000">
                  <a:solidFill>
                    <a:srgbClr val="990000"/>
                  </a:solidFill>
                  <a:latin typeface="Comic Sans MS" pitchFamily="66" charset="0"/>
                </a:rPr>
                <a:t>2</a:t>
              </a:r>
              <a:r>
                <a:rPr lang="en-US" sz="3200" b="1">
                  <a:solidFill>
                    <a:srgbClr val="990000"/>
                  </a:solidFill>
                  <a:latin typeface="Comic Sans MS" pitchFamily="66" charset="0"/>
                  <a:sym typeface="Symbol" pitchFamily="18" charset="2"/>
                </a:rPr>
                <a:t></a:t>
              </a:r>
              <a:r>
                <a:rPr lang="en-US" sz="3200">
                  <a:solidFill>
                    <a:srgbClr val="990000"/>
                  </a:solidFill>
                  <a:latin typeface="Comic Sans MS" pitchFamily="66" charset="0"/>
                </a:rPr>
                <a:t>…</a:t>
              </a:r>
              <a:r>
                <a:rPr lang="en-US" sz="3200" b="1">
                  <a:solidFill>
                    <a:srgbClr val="990000"/>
                  </a:solidFill>
                  <a:latin typeface="Comic Sans MS" pitchFamily="66" charset="0"/>
                  <a:sym typeface="Symbol" pitchFamily="18" charset="2"/>
                </a:rPr>
                <a:t></a:t>
              </a:r>
              <a:r>
                <a:rPr lang="en-US" sz="3200">
                  <a:solidFill>
                    <a:srgbClr val="990000"/>
                  </a:solidFill>
                  <a:latin typeface="Comic Sans MS" pitchFamily="66" charset="0"/>
                </a:rPr>
                <a:t>x</a:t>
              </a:r>
              <a:r>
                <a:rPr lang="en-US" sz="3200" baseline="-25000">
                  <a:solidFill>
                    <a:srgbClr val="990000"/>
                  </a:solidFill>
                  <a:latin typeface="Comic Sans MS" pitchFamily="66" charset="0"/>
                </a:rPr>
                <a:t>n</a:t>
              </a:r>
              <a:r>
                <a:rPr lang="en-US" sz="3200">
                  <a:solidFill>
                    <a:srgbClr val="990000"/>
                  </a:solidFill>
                  <a:latin typeface="Comic Sans MS" pitchFamily="66" charset="0"/>
                </a:rPr>
                <a:t>) = </a:t>
              </a:r>
              <a:r>
                <a:rPr lang="en-US" sz="4000">
                  <a:solidFill>
                    <a:srgbClr val="990000"/>
                  </a:solidFill>
                  <a:latin typeface="Symbol" pitchFamily="18" charset="2"/>
                </a:rPr>
                <a:t>P</a:t>
              </a:r>
              <a:r>
                <a:rPr lang="en-US" sz="4000" baseline="-30000">
                  <a:solidFill>
                    <a:srgbClr val="990000"/>
                  </a:solidFill>
                  <a:latin typeface="Comic Sans MS" pitchFamily="66" charset="0"/>
                  <a:cs typeface="Times New Roman" pitchFamily="18" charset="0"/>
                </a:rPr>
                <a:t>i=1,…,n</a:t>
              </a:r>
              <a:r>
                <a:rPr lang="en-US" sz="3200">
                  <a:solidFill>
                    <a:srgbClr val="990000"/>
                  </a:solidFill>
                  <a:latin typeface="Comic Sans MS" pitchFamily="66" charset="0"/>
                </a:rPr>
                <a:t>P(x</a:t>
              </a:r>
              <a:r>
                <a:rPr lang="en-US" sz="3200" baseline="-25000">
                  <a:solidFill>
                    <a:srgbClr val="990000"/>
                  </a:solidFill>
                  <a:latin typeface="Comic Sans MS" pitchFamily="66" charset="0"/>
                </a:rPr>
                <a:t>i</a:t>
              </a:r>
              <a:r>
                <a:rPr lang="en-US" sz="3200">
                  <a:solidFill>
                    <a:srgbClr val="990000"/>
                  </a:solidFill>
                  <a:latin typeface="Comic Sans MS" pitchFamily="66" charset="0"/>
                </a:rPr>
                <a:t>|parents(X</a:t>
              </a:r>
              <a:r>
                <a:rPr lang="en-US" sz="3200" baseline="-25000">
                  <a:solidFill>
                    <a:srgbClr val="990000"/>
                  </a:solidFill>
                  <a:latin typeface="Comic Sans MS" pitchFamily="66" charset="0"/>
                </a:rPr>
                <a:t>i</a:t>
              </a:r>
              <a:r>
                <a:rPr lang="en-US" sz="3200">
                  <a:solidFill>
                    <a:srgbClr val="990000"/>
                  </a:solidFill>
                  <a:latin typeface="Comic Sans MS" pitchFamily="66" charset="0"/>
                </a:rPr>
                <a:t>))</a:t>
              </a:r>
            </a:p>
          </p:txBody>
        </p:sp>
        <p:sp>
          <p:nvSpPr>
            <p:cNvPr id="31804" name="Text Box 69"/>
            <p:cNvSpPr txBox="1">
              <a:spLocks noChangeArrowheads="1"/>
            </p:cNvSpPr>
            <p:nvPr/>
          </p:nvSpPr>
          <p:spPr bwMode="auto">
            <a:xfrm>
              <a:off x="384" y="3744"/>
              <a:ext cx="37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2400">
                  <a:solidFill>
                    <a:srgbClr val="990000"/>
                  </a:solidFill>
                  <a:latin typeface="Comic Sans MS" pitchFamily="66" charset="0"/>
                  <a:sym typeface="Wingdings" pitchFamily="2" charset="2"/>
                </a:rPr>
                <a:t></a:t>
              </a:r>
              <a:r>
                <a:rPr lang="en-US" sz="2400">
                  <a:solidFill>
                    <a:srgbClr val="990000"/>
                  </a:solidFill>
                  <a:latin typeface="Comic Sans MS" pitchFamily="66" charset="0"/>
                </a:rPr>
                <a:t> full joint distribution table</a:t>
              </a:r>
            </a:p>
          </p:txBody>
        </p:sp>
      </p:grpSp>
      <p:sp>
        <p:nvSpPr>
          <p:cNvPr id="3" name="Slide Number Placeholder 2"/>
          <p:cNvSpPr>
            <a:spLocks noGrp="1"/>
          </p:cNvSpPr>
          <p:nvPr>
            <p:ph type="sldNum" sz="quarter" idx="11"/>
          </p:nvPr>
        </p:nvSpPr>
        <p:spPr/>
        <p:txBody>
          <a:bodyPr/>
          <a:lstStyle/>
          <a:p>
            <a:pPr rtl="0"/>
            <a:fld id="{6EDAB462-8378-4A72-B037-15DB491BC9D5}" type="slidenum">
              <a:rPr lang="en-US" smtClean="0"/>
              <a:pPr rtl="0"/>
              <a:t>116</a:t>
            </a:fld>
            <a:endParaRPr lang="en-US"/>
          </a:p>
        </p:txBody>
      </p:sp>
      <p:sp>
        <p:nvSpPr>
          <p:cNvPr id="5" name="Footer Placeholder 4"/>
          <p:cNvSpPr>
            <a:spLocks noGrp="1"/>
          </p:cNvSpPr>
          <p:nvPr>
            <p:ph type="ftr" sz="quarter" idx="12"/>
          </p:nvPr>
        </p:nvSpPr>
        <p:spPr/>
        <p:txBody>
          <a:bodyPr/>
          <a:lstStyle/>
          <a:p>
            <a:pPr algn="l" rtl="0"/>
            <a:endParaRPr lang="en-US"/>
          </a:p>
        </p:txBody>
      </p:sp>
    </p:spTree>
    <p:extLst>
      <p:ext uri="{BB962C8B-B14F-4D97-AF65-F5344CB8AC3E}">
        <p14:creationId xmlns:p14="http://schemas.microsoft.com/office/powerpoint/2010/main" val="171783795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133600" y="304800"/>
            <a:ext cx="8077200" cy="1143000"/>
          </a:xfrm>
        </p:spPr>
        <p:txBody>
          <a:bodyPr>
            <a:normAutofit/>
          </a:bodyPr>
          <a:lstStyle/>
          <a:p>
            <a:pPr algn="r" rtl="0" eaLnBrk="1" hangingPunct="1"/>
            <a:r>
              <a:rPr lang="en-US" sz="4000" b="1">
                <a:solidFill>
                  <a:schemeClr val="accent2"/>
                </a:solidFill>
                <a:latin typeface="Comic Sans MS" pitchFamily="66" charset="0"/>
              </a:rPr>
              <a:t>Calculation of Joint Probability</a:t>
            </a:r>
          </a:p>
        </p:txBody>
      </p:sp>
      <p:graphicFrame>
        <p:nvGraphicFramePr>
          <p:cNvPr id="167939" name="Group 3"/>
          <p:cNvGraphicFramePr>
            <a:graphicFrameLocks noGrp="1"/>
          </p:cNvGraphicFramePr>
          <p:nvPr>
            <p:extLst>
              <p:ext uri="{D42A27DB-BD31-4B8C-83A1-F6EECF244321}">
                <p14:modId xmlns:p14="http://schemas.microsoft.com/office/powerpoint/2010/main" val="1428801205"/>
              </p:ext>
            </p:extLst>
          </p:nvPr>
        </p:nvGraphicFramePr>
        <p:xfrm>
          <a:off x="6477000" y="3200400"/>
          <a:ext cx="1295400" cy="1249632"/>
        </p:xfrm>
        <a:graphic>
          <a:graphicData uri="http://schemas.openxmlformats.org/drawingml/2006/table">
            <a:tbl>
              <a:tblPr/>
              <a:tblGrid>
                <a:gridCol w="265113">
                  <a:extLst>
                    <a:ext uri="{9D8B030D-6E8A-4147-A177-3AD203B41FA5}">
                      <a16:colId xmlns:a16="http://schemas.microsoft.com/office/drawing/2014/main" val="20000"/>
                    </a:ext>
                  </a:extLst>
                </a:gridCol>
                <a:gridCol w="268287">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047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P(A|</a:t>
                      </a:r>
                      <a:r>
                        <a:rPr kumimoji="0" lang="en-US" sz="1200" b="0" i="0" u="none" strike="noStrike" cap="none" normalizeH="0" baseline="0" smtClean="0">
                          <a:ln>
                            <a:noFill/>
                          </a:ln>
                          <a:solidFill>
                            <a:schemeClr val="tx1"/>
                          </a:solidFill>
                          <a:effectLst/>
                          <a:latin typeface="Comic Sans MS" pitchFamily="66" charset="0"/>
                          <a:cs typeface="Arial" charset="0"/>
                        </a:rPr>
                        <a:t>…</a:t>
                      </a:r>
                      <a:r>
                        <a:rPr kumimoji="0" lang="en-US" sz="1400" b="0" i="0" u="none" strike="noStrike" cap="none" normalizeH="0" baseline="0" smtClean="0">
                          <a:ln>
                            <a:noFill/>
                          </a:ln>
                          <a:solidFill>
                            <a:schemeClr val="tx1"/>
                          </a:solidFill>
                          <a:effectLst/>
                          <a:latin typeface="Comic Sans MS" pitchFamily="66"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TTFF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TFTF</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0.95</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0.94</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0.29</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2785" name="Group 17"/>
          <p:cNvGrpSpPr>
            <a:grpSpLocks/>
          </p:cNvGrpSpPr>
          <p:nvPr/>
        </p:nvGrpSpPr>
        <p:grpSpPr bwMode="auto">
          <a:xfrm>
            <a:off x="3048000" y="2133600"/>
            <a:ext cx="5562600" cy="3733800"/>
            <a:chOff x="960" y="1344"/>
            <a:chExt cx="3504" cy="2352"/>
          </a:xfrm>
          <a:solidFill>
            <a:srgbClr val="FFC000"/>
          </a:solidFill>
        </p:grpSpPr>
        <p:sp>
          <p:nvSpPr>
            <p:cNvPr id="32830" name="Oval 18"/>
            <p:cNvSpPr>
              <a:spLocks noChangeArrowheads="1"/>
            </p:cNvSpPr>
            <p:nvPr/>
          </p:nvSpPr>
          <p:spPr bwMode="auto">
            <a:xfrm>
              <a:off x="960" y="1344"/>
              <a:ext cx="816" cy="384"/>
            </a:xfrm>
            <a:prstGeom prst="ellipse">
              <a:avLst/>
            </a:prstGeom>
            <a:grpFill/>
            <a:ln w="9525">
              <a:solidFill>
                <a:schemeClr val="tx1"/>
              </a:solidFill>
              <a:round/>
              <a:headEnd/>
              <a:tailEnd/>
            </a:ln>
          </p:spPr>
          <p:txBody>
            <a:bodyPr wrap="none" anchor="ctr"/>
            <a:lstStyle/>
            <a:p>
              <a:pPr algn="ctr" rtl="0"/>
              <a:r>
                <a:rPr lang="en-US" sz="2400" dirty="0">
                  <a:latin typeface="Comic Sans MS" pitchFamily="66" charset="0"/>
                </a:rPr>
                <a:t>Burglary</a:t>
              </a:r>
            </a:p>
          </p:txBody>
        </p:sp>
        <p:sp>
          <p:nvSpPr>
            <p:cNvPr id="32831" name="Oval 19"/>
            <p:cNvSpPr>
              <a:spLocks noChangeArrowheads="1"/>
            </p:cNvSpPr>
            <p:nvPr/>
          </p:nvSpPr>
          <p:spPr bwMode="auto">
            <a:xfrm>
              <a:off x="3264" y="1344"/>
              <a:ext cx="1104"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Earthquake</a:t>
              </a:r>
            </a:p>
          </p:txBody>
        </p:sp>
        <p:sp>
          <p:nvSpPr>
            <p:cNvPr id="32832" name="Oval 20"/>
            <p:cNvSpPr>
              <a:spLocks noChangeArrowheads="1"/>
            </p:cNvSpPr>
            <p:nvPr/>
          </p:nvSpPr>
          <p:spPr bwMode="auto">
            <a:xfrm>
              <a:off x="2208" y="2256"/>
              <a:ext cx="624"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Alarm</a:t>
              </a:r>
            </a:p>
          </p:txBody>
        </p:sp>
        <p:sp>
          <p:nvSpPr>
            <p:cNvPr id="32833" name="Oval 21"/>
            <p:cNvSpPr>
              <a:spLocks noChangeArrowheads="1"/>
            </p:cNvSpPr>
            <p:nvPr/>
          </p:nvSpPr>
          <p:spPr bwMode="auto">
            <a:xfrm>
              <a:off x="3456" y="3312"/>
              <a:ext cx="1008"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MaryCalls</a:t>
              </a:r>
            </a:p>
          </p:txBody>
        </p:sp>
        <p:sp>
          <p:nvSpPr>
            <p:cNvPr id="32834" name="Oval 22"/>
            <p:cNvSpPr>
              <a:spLocks noChangeArrowheads="1"/>
            </p:cNvSpPr>
            <p:nvPr/>
          </p:nvSpPr>
          <p:spPr bwMode="auto">
            <a:xfrm>
              <a:off x="960" y="3312"/>
              <a:ext cx="960" cy="384"/>
            </a:xfrm>
            <a:prstGeom prst="ellipse">
              <a:avLst/>
            </a:prstGeom>
            <a:grpFill/>
            <a:ln w="9525">
              <a:solidFill>
                <a:schemeClr val="tx1"/>
              </a:solidFill>
              <a:round/>
              <a:headEnd/>
              <a:tailEnd/>
            </a:ln>
          </p:spPr>
          <p:txBody>
            <a:bodyPr wrap="none" anchor="ctr"/>
            <a:lstStyle/>
            <a:p>
              <a:pPr algn="ctr" rtl="0"/>
              <a:r>
                <a:rPr lang="en-US" sz="2400">
                  <a:latin typeface="Comic Sans MS" pitchFamily="66" charset="0"/>
                </a:rPr>
                <a:t>JohnCalls</a:t>
              </a:r>
            </a:p>
          </p:txBody>
        </p:sp>
        <p:sp>
          <p:nvSpPr>
            <p:cNvPr id="32835" name="Line 23"/>
            <p:cNvSpPr>
              <a:spLocks noChangeShapeType="1"/>
            </p:cNvSpPr>
            <p:nvPr/>
          </p:nvSpPr>
          <p:spPr bwMode="auto">
            <a:xfrm>
              <a:off x="1656" y="1672"/>
              <a:ext cx="624" cy="640"/>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2836" name="Line 24"/>
            <p:cNvSpPr>
              <a:spLocks noChangeShapeType="1"/>
            </p:cNvSpPr>
            <p:nvPr/>
          </p:nvSpPr>
          <p:spPr bwMode="auto">
            <a:xfrm flipH="1">
              <a:off x="2736" y="1656"/>
              <a:ext cx="648" cy="648"/>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2837" name="Line 25"/>
            <p:cNvSpPr>
              <a:spLocks noChangeShapeType="1"/>
            </p:cNvSpPr>
            <p:nvPr/>
          </p:nvSpPr>
          <p:spPr bwMode="auto">
            <a:xfrm flipH="1">
              <a:off x="1728" y="2576"/>
              <a:ext cx="568" cy="776"/>
            </a:xfrm>
            <a:prstGeom prst="line">
              <a:avLst/>
            </a:prstGeom>
            <a:grpFill/>
            <a:ln w="9525">
              <a:solidFill>
                <a:schemeClr val="tx1"/>
              </a:solidFill>
              <a:round/>
              <a:headEnd/>
              <a:tailEnd type="triangle" w="med" len="med"/>
            </a:ln>
            <a:extLst/>
          </p:spPr>
          <p:txBody>
            <a:bodyPr wrap="none"/>
            <a:lstStyle/>
            <a:p>
              <a:pPr algn="l" rtl="0"/>
              <a:endParaRPr lang="he-IL"/>
            </a:p>
          </p:txBody>
        </p:sp>
        <p:sp>
          <p:nvSpPr>
            <p:cNvPr id="32838" name="Line 26"/>
            <p:cNvSpPr>
              <a:spLocks noChangeShapeType="1"/>
            </p:cNvSpPr>
            <p:nvPr/>
          </p:nvSpPr>
          <p:spPr bwMode="auto">
            <a:xfrm>
              <a:off x="2768" y="2568"/>
              <a:ext cx="752" cy="840"/>
            </a:xfrm>
            <a:prstGeom prst="line">
              <a:avLst/>
            </a:prstGeom>
            <a:grpFill/>
            <a:ln w="9525">
              <a:solidFill>
                <a:schemeClr val="tx1"/>
              </a:solidFill>
              <a:round/>
              <a:headEnd/>
              <a:tailEnd type="triangle" w="med" len="med"/>
            </a:ln>
            <a:extLst/>
          </p:spPr>
          <p:txBody>
            <a:bodyPr wrap="none"/>
            <a:lstStyle/>
            <a:p>
              <a:pPr algn="l" rtl="0"/>
              <a:endParaRPr lang="he-IL"/>
            </a:p>
          </p:txBody>
        </p:sp>
      </p:grpSp>
      <p:graphicFrame>
        <p:nvGraphicFramePr>
          <p:cNvPr id="167963" name="Group 27"/>
          <p:cNvGraphicFramePr>
            <a:graphicFrameLocks noGrp="1"/>
          </p:cNvGraphicFramePr>
          <p:nvPr>
            <p:extLst>
              <p:ext uri="{D42A27DB-BD31-4B8C-83A1-F6EECF244321}">
                <p14:modId xmlns:p14="http://schemas.microsoft.com/office/powerpoint/2010/main" val="4224793401"/>
              </p:ext>
            </p:extLst>
          </p:nvPr>
        </p:nvGraphicFramePr>
        <p:xfrm>
          <a:off x="44958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7971" name="Group 35"/>
          <p:cNvGraphicFramePr>
            <a:graphicFrameLocks noGrp="1"/>
          </p:cNvGraphicFramePr>
          <p:nvPr>
            <p:extLst>
              <p:ext uri="{D42A27DB-BD31-4B8C-83A1-F6EECF244321}">
                <p14:modId xmlns:p14="http://schemas.microsoft.com/office/powerpoint/2010/main" val="3304207974"/>
              </p:ext>
            </p:extLst>
          </p:nvPr>
        </p:nvGraphicFramePr>
        <p:xfrm>
          <a:off x="8610600" y="2057400"/>
          <a:ext cx="685800" cy="609600"/>
        </p:xfrm>
        <a:graphic>
          <a:graphicData uri="http://schemas.openxmlformats.org/drawingml/2006/table">
            <a:tbl>
              <a:tblPr/>
              <a:tblGrid>
                <a:gridCol w="6858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7979" name="Group 43"/>
          <p:cNvGraphicFramePr>
            <a:graphicFrameLocks noGrp="1"/>
          </p:cNvGraphicFramePr>
          <p:nvPr>
            <p:extLst>
              <p:ext uri="{D42A27DB-BD31-4B8C-83A1-F6EECF244321}">
                <p14:modId xmlns:p14="http://schemas.microsoft.com/office/powerpoint/2010/main" val="840102663"/>
              </p:ext>
            </p:extLst>
          </p:nvPr>
        </p:nvGraphicFramePr>
        <p:xfrm>
          <a:off x="4724400" y="5181600"/>
          <a:ext cx="1143000" cy="825500"/>
        </p:xfrm>
        <a:graphic>
          <a:graphicData uri="http://schemas.openxmlformats.org/drawingml/2006/table">
            <a:tbl>
              <a:tblPr/>
              <a:tblGrid>
                <a:gridCol w="311150">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0.90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7990" name="Group 54"/>
          <p:cNvGraphicFramePr>
            <a:graphicFrameLocks noGrp="1"/>
          </p:cNvGraphicFramePr>
          <p:nvPr>
            <p:extLst>
              <p:ext uri="{D42A27DB-BD31-4B8C-83A1-F6EECF244321}">
                <p14:modId xmlns:p14="http://schemas.microsoft.com/office/powerpoint/2010/main" val="3816043284"/>
              </p:ext>
            </p:extLst>
          </p:nvPr>
        </p:nvGraphicFramePr>
        <p:xfrm>
          <a:off x="8763000" y="5181600"/>
          <a:ext cx="1079500" cy="825500"/>
        </p:xfrm>
        <a:graphic>
          <a:graphicData uri="http://schemas.openxmlformats.org/drawingml/2006/table">
            <a:tbl>
              <a:tblPr/>
              <a:tblGrid>
                <a:gridCol w="26987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P(M|…)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mic Sans MS" pitchFamily="66" charset="0"/>
                          <a:cs typeface="Arial" charset="0"/>
                        </a:rPr>
                        <a:t>0.70</a:t>
                      </a:r>
                      <a:br>
                        <a:rPr kumimoji="0" lang="en-US" sz="1400" b="0" i="0" u="none" strike="noStrike" cap="none" normalizeH="0" baseline="0" smtClean="0">
                          <a:ln>
                            <a:noFill/>
                          </a:ln>
                          <a:solidFill>
                            <a:schemeClr val="tx1"/>
                          </a:solidFill>
                          <a:effectLst/>
                          <a:latin typeface="Comic Sans MS" pitchFamily="66" charset="0"/>
                          <a:cs typeface="Arial" charset="0"/>
                        </a:rPr>
                      </a:br>
                      <a:r>
                        <a:rPr kumimoji="0" lang="en-US" sz="1400" b="0" i="0" u="none" strike="noStrike" cap="none" normalizeH="0" baseline="0" smtClean="0">
                          <a:ln>
                            <a:noFill/>
                          </a:ln>
                          <a:solidFill>
                            <a:schemeClr val="tx1"/>
                          </a:solidFill>
                          <a:effectLst/>
                          <a:latin typeface="Comic Sans MS" pitchFamily="66" charset="0"/>
                          <a:cs typeface="Arial"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824" name="Text Box 65"/>
          <p:cNvSpPr txBox="1">
            <a:spLocks noChangeArrowheads="1"/>
          </p:cNvSpPr>
          <p:nvPr/>
        </p:nvSpPr>
        <p:spPr bwMode="auto">
          <a:xfrm>
            <a:off x="1752600" y="3048000"/>
            <a:ext cx="4635500" cy="1390650"/>
          </a:xfrm>
          <a:prstGeom prst="rect">
            <a:avLst/>
          </a:prstGeom>
          <a:solidFill>
            <a:srgbClr val="ECF1FE"/>
          </a:solidFill>
          <a:ln w="19050">
            <a:solidFill>
              <a:srgbClr val="0033CC"/>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2000">
                <a:solidFill>
                  <a:srgbClr val="0033CC"/>
                </a:solidFill>
                <a:latin typeface="Comic Sans MS" pitchFamily="66" charset="0"/>
              </a:rPr>
              <a:t>P(J</a:t>
            </a:r>
            <a:r>
              <a:rPr lang="en-US" sz="2400"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M</a:t>
            </a:r>
            <a:r>
              <a:rPr lang="en-US" sz="2400"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A</a:t>
            </a:r>
            <a:r>
              <a:rPr lang="en-US" sz="2400" b="1">
                <a:solidFill>
                  <a:srgbClr val="0033CC"/>
                </a:solidFill>
                <a:latin typeface="Comic Sans MS" pitchFamily="66" charset="0"/>
                <a:cs typeface="Times New Roman" pitchFamily="18" charset="0"/>
                <a:sym typeface="Symbol" pitchFamily="18" charset="2"/>
              </a:rPr>
              <a:t></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a:t>
            </a:r>
            <a:r>
              <a:rPr lang="en-US" sz="2400" b="1">
                <a:solidFill>
                  <a:srgbClr val="0033CC"/>
                </a:solidFill>
                <a:latin typeface="Comic Sans MS" pitchFamily="66" charset="0"/>
                <a:cs typeface="Times New Roman" pitchFamily="18" charset="0"/>
                <a:sym typeface="Symbol" pitchFamily="18" charset="2"/>
              </a:rPr>
              <a:t></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a:t>
            </a:r>
            <a:br>
              <a:rPr lang="en-US" sz="2000">
                <a:solidFill>
                  <a:srgbClr val="0033CC"/>
                </a:solidFill>
                <a:latin typeface="Comic Sans MS" pitchFamily="66" charset="0"/>
              </a:rPr>
            </a:br>
            <a:r>
              <a:rPr lang="en-US" sz="2000">
                <a:solidFill>
                  <a:srgbClr val="0033CC"/>
                </a:solidFill>
                <a:latin typeface="Comic Sans MS" pitchFamily="66" charset="0"/>
              </a:rPr>
              <a:t>= P(J|A)P(M|A)P(A|</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E)P(</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B)P(</a:t>
            </a:r>
            <a:r>
              <a:rPr lang="en-US" b="1">
                <a:solidFill>
                  <a:srgbClr val="0033CC"/>
                </a:solidFill>
                <a:latin typeface="Comic Sans MS" pitchFamily="66" charset="0"/>
                <a:cs typeface="Times New Roman" pitchFamily="18" charset="0"/>
                <a:sym typeface="Symbol" pitchFamily="18" charset="2"/>
              </a:rPr>
              <a:t></a:t>
            </a:r>
            <a:r>
              <a:rPr lang="en-US" sz="2000">
                <a:solidFill>
                  <a:srgbClr val="0033CC"/>
                </a:solidFill>
                <a:latin typeface="Comic Sans MS" pitchFamily="66" charset="0"/>
              </a:rPr>
              <a:t>E)</a:t>
            </a:r>
            <a:br>
              <a:rPr lang="en-US" sz="2000">
                <a:solidFill>
                  <a:srgbClr val="0033CC"/>
                </a:solidFill>
                <a:latin typeface="Comic Sans MS" pitchFamily="66" charset="0"/>
              </a:rPr>
            </a:br>
            <a:r>
              <a:rPr lang="en-US" sz="2000">
                <a:solidFill>
                  <a:srgbClr val="0033CC"/>
                </a:solidFill>
                <a:latin typeface="Comic Sans MS" pitchFamily="66" charset="0"/>
              </a:rPr>
              <a:t>= 0.9 x 0.7 x 0.001 x 0.999 x 0.998</a:t>
            </a:r>
            <a:br>
              <a:rPr lang="en-US" sz="2000">
                <a:solidFill>
                  <a:srgbClr val="0033CC"/>
                </a:solidFill>
                <a:latin typeface="Comic Sans MS" pitchFamily="66" charset="0"/>
              </a:rPr>
            </a:br>
            <a:r>
              <a:rPr lang="en-US" sz="2000">
                <a:solidFill>
                  <a:srgbClr val="0033CC"/>
                </a:solidFill>
                <a:latin typeface="Comic Sans MS" pitchFamily="66" charset="0"/>
              </a:rPr>
              <a:t>= 0.00062</a:t>
            </a:r>
          </a:p>
        </p:txBody>
      </p:sp>
      <p:sp>
        <p:nvSpPr>
          <p:cNvPr id="168006" name="Text Box 70"/>
          <p:cNvSpPr txBox="1">
            <a:spLocks noChangeArrowheads="1"/>
          </p:cNvSpPr>
          <p:nvPr/>
        </p:nvSpPr>
        <p:spPr bwMode="auto">
          <a:xfrm>
            <a:off x="5029200" y="1676401"/>
            <a:ext cx="5181600" cy="20796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l" rtl="0">
              <a:defRPr/>
            </a:pPr>
            <a:r>
              <a:rPr lang="en-US" sz="3200" dirty="0">
                <a:latin typeface="Comic Sans MS" pitchFamily="66" charset="0"/>
                <a:cs typeface="Arial" charset="0"/>
              </a:rPr>
              <a:t>Since a BN defines the full joint distribution of a set of propositions, it represents a belief state</a:t>
            </a:r>
          </a:p>
        </p:txBody>
      </p:sp>
      <p:grpSp>
        <p:nvGrpSpPr>
          <p:cNvPr id="32826" name="Group 71"/>
          <p:cNvGrpSpPr>
            <a:grpSpLocks/>
          </p:cNvGrpSpPr>
          <p:nvPr/>
        </p:nvGrpSpPr>
        <p:grpSpPr bwMode="auto">
          <a:xfrm>
            <a:off x="2133600" y="5029200"/>
            <a:ext cx="8305800" cy="1371600"/>
            <a:chOff x="384" y="3168"/>
            <a:chExt cx="5232" cy="864"/>
          </a:xfrm>
        </p:grpSpPr>
        <p:sp>
          <p:nvSpPr>
            <p:cNvPr id="168008" name="Rectangle 72"/>
            <p:cNvSpPr>
              <a:spLocks noChangeArrowheads="1"/>
            </p:cNvSpPr>
            <p:nvPr/>
          </p:nvSpPr>
          <p:spPr bwMode="auto">
            <a:xfrm>
              <a:off x="432" y="3168"/>
              <a:ext cx="4992" cy="576"/>
            </a:xfrm>
            <a:prstGeom prst="rect">
              <a:avLst/>
            </a:prstGeom>
            <a:solidFill>
              <a:srgbClr val="FFD3A7"/>
            </a:solidFill>
            <a:ln w="9525">
              <a:solidFill>
                <a:srgbClr val="990000"/>
              </a:solidFill>
              <a:miter lim="800000"/>
              <a:headEnd/>
              <a:tailEnd/>
            </a:ln>
            <a:effectLst>
              <a:outerShdw dist="107763" dir="2700000" algn="ctr" rotWithShape="0">
                <a:schemeClr val="bg2">
                  <a:alpha val="50000"/>
                </a:schemeClr>
              </a:outerShdw>
            </a:effectLst>
          </p:spPr>
          <p:txBody>
            <a:bodyPr wrap="none" anchor="ctr"/>
            <a:lstStyle/>
            <a:p>
              <a:pPr algn="l" rtl="0">
                <a:defRPr/>
              </a:pPr>
              <a:endParaRPr lang="en-US">
                <a:latin typeface="Arial" charset="0"/>
                <a:cs typeface="Arial" charset="0"/>
              </a:endParaRPr>
            </a:p>
          </p:txBody>
        </p:sp>
        <p:sp>
          <p:nvSpPr>
            <p:cNvPr id="32828" name="Text Box 73"/>
            <p:cNvSpPr txBox="1">
              <a:spLocks noChangeArrowheads="1"/>
            </p:cNvSpPr>
            <p:nvPr/>
          </p:nvSpPr>
          <p:spPr bwMode="auto">
            <a:xfrm>
              <a:off x="480" y="3216"/>
              <a:ext cx="51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3200">
                  <a:solidFill>
                    <a:srgbClr val="990000"/>
                  </a:solidFill>
                  <a:latin typeface="Comic Sans MS" pitchFamily="66" charset="0"/>
                </a:rPr>
                <a:t>P(x</a:t>
              </a:r>
              <a:r>
                <a:rPr lang="en-US" sz="3200" baseline="-25000">
                  <a:solidFill>
                    <a:srgbClr val="990000"/>
                  </a:solidFill>
                  <a:latin typeface="Comic Sans MS" pitchFamily="66" charset="0"/>
                </a:rPr>
                <a:t>1</a:t>
              </a:r>
              <a:r>
                <a:rPr lang="en-US" sz="3200" b="1">
                  <a:solidFill>
                    <a:srgbClr val="990000"/>
                  </a:solidFill>
                  <a:latin typeface="Comic Sans MS" pitchFamily="66" charset="0"/>
                  <a:sym typeface="Symbol" pitchFamily="18" charset="2"/>
                </a:rPr>
                <a:t></a:t>
              </a:r>
              <a:r>
                <a:rPr lang="en-US" sz="3200">
                  <a:solidFill>
                    <a:srgbClr val="990000"/>
                  </a:solidFill>
                  <a:latin typeface="Comic Sans MS" pitchFamily="66" charset="0"/>
                </a:rPr>
                <a:t>x</a:t>
              </a:r>
              <a:r>
                <a:rPr lang="en-US" sz="3200" baseline="-25000">
                  <a:solidFill>
                    <a:srgbClr val="990000"/>
                  </a:solidFill>
                  <a:latin typeface="Comic Sans MS" pitchFamily="66" charset="0"/>
                </a:rPr>
                <a:t>2</a:t>
              </a:r>
              <a:r>
                <a:rPr lang="en-US" sz="3200" b="1">
                  <a:solidFill>
                    <a:srgbClr val="990000"/>
                  </a:solidFill>
                  <a:latin typeface="Comic Sans MS" pitchFamily="66" charset="0"/>
                  <a:sym typeface="Symbol" pitchFamily="18" charset="2"/>
                </a:rPr>
                <a:t></a:t>
              </a:r>
              <a:r>
                <a:rPr lang="en-US" sz="3200">
                  <a:solidFill>
                    <a:srgbClr val="990000"/>
                  </a:solidFill>
                  <a:latin typeface="Comic Sans MS" pitchFamily="66" charset="0"/>
                </a:rPr>
                <a:t>…</a:t>
              </a:r>
              <a:r>
                <a:rPr lang="en-US" sz="3200" b="1">
                  <a:solidFill>
                    <a:srgbClr val="990000"/>
                  </a:solidFill>
                  <a:latin typeface="Comic Sans MS" pitchFamily="66" charset="0"/>
                  <a:sym typeface="Symbol" pitchFamily="18" charset="2"/>
                </a:rPr>
                <a:t></a:t>
              </a:r>
              <a:r>
                <a:rPr lang="en-US" sz="3200">
                  <a:solidFill>
                    <a:srgbClr val="990000"/>
                  </a:solidFill>
                  <a:latin typeface="Comic Sans MS" pitchFamily="66" charset="0"/>
                </a:rPr>
                <a:t>x</a:t>
              </a:r>
              <a:r>
                <a:rPr lang="en-US" sz="3200" baseline="-25000">
                  <a:solidFill>
                    <a:srgbClr val="990000"/>
                  </a:solidFill>
                  <a:latin typeface="Comic Sans MS" pitchFamily="66" charset="0"/>
                </a:rPr>
                <a:t>n</a:t>
              </a:r>
              <a:r>
                <a:rPr lang="en-US" sz="3200">
                  <a:solidFill>
                    <a:srgbClr val="990000"/>
                  </a:solidFill>
                  <a:latin typeface="Comic Sans MS" pitchFamily="66" charset="0"/>
                </a:rPr>
                <a:t>) = </a:t>
              </a:r>
              <a:r>
                <a:rPr lang="en-US" sz="4000">
                  <a:solidFill>
                    <a:srgbClr val="990000"/>
                  </a:solidFill>
                  <a:latin typeface="Symbol" pitchFamily="18" charset="2"/>
                </a:rPr>
                <a:t>P</a:t>
              </a:r>
              <a:r>
                <a:rPr lang="en-US" sz="4000" baseline="-30000">
                  <a:solidFill>
                    <a:srgbClr val="990000"/>
                  </a:solidFill>
                  <a:latin typeface="Comic Sans MS" pitchFamily="66" charset="0"/>
                  <a:cs typeface="Times New Roman" pitchFamily="18" charset="0"/>
                </a:rPr>
                <a:t>i=1,…,n</a:t>
              </a:r>
              <a:r>
                <a:rPr lang="en-US" sz="3200">
                  <a:solidFill>
                    <a:srgbClr val="990000"/>
                  </a:solidFill>
                  <a:latin typeface="Comic Sans MS" pitchFamily="66" charset="0"/>
                </a:rPr>
                <a:t>P(x</a:t>
              </a:r>
              <a:r>
                <a:rPr lang="en-US" sz="3200" baseline="-25000">
                  <a:solidFill>
                    <a:srgbClr val="990000"/>
                  </a:solidFill>
                  <a:latin typeface="Comic Sans MS" pitchFamily="66" charset="0"/>
                </a:rPr>
                <a:t>i</a:t>
              </a:r>
              <a:r>
                <a:rPr lang="en-US" sz="3200">
                  <a:solidFill>
                    <a:srgbClr val="990000"/>
                  </a:solidFill>
                  <a:latin typeface="Comic Sans MS" pitchFamily="66" charset="0"/>
                </a:rPr>
                <a:t>|parents(X</a:t>
              </a:r>
              <a:r>
                <a:rPr lang="en-US" sz="3200" baseline="-25000">
                  <a:solidFill>
                    <a:srgbClr val="990000"/>
                  </a:solidFill>
                  <a:latin typeface="Comic Sans MS" pitchFamily="66" charset="0"/>
                </a:rPr>
                <a:t>i</a:t>
              </a:r>
              <a:r>
                <a:rPr lang="en-US" sz="3200">
                  <a:solidFill>
                    <a:srgbClr val="990000"/>
                  </a:solidFill>
                  <a:latin typeface="Comic Sans MS" pitchFamily="66" charset="0"/>
                </a:rPr>
                <a:t>))</a:t>
              </a:r>
            </a:p>
          </p:txBody>
        </p:sp>
        <p:sp>
          <p:nvSpPr>
            <p:cNvPr id="32829" name="Text Box 74"/>
            <p:cNvSpPr txBox="1">
              <a:spLocks noChangeArrowheads="1"/>
            </p:cNvSpPr>
            <p:nvPr/>
          </p:nvSpPr>
          <p:spPr bwMode="auto">
            <a:xfrm>
              <a:off x="384" y="3744"/>
              <a:ext cx="37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2400">
                  <a:solidFill>
                    <a:srgbClr val="990000"/>
                  </a:solidFill>
                  <a:latin typeface="Comic Sans MS" pitchFamily="66" charset="0"/>
                  <a:sym typeface="Wingdings" pitchFamily="2" charset="2"/>
                </a:rPr>
                <a:t></a:t>
              </a:r>
              <a:r>
                <a:rPr lang="en-US" sz="2400">
                  <a:solidFill>
                    <a:srgbClr val="990000"/>
                  </a:solidFill>
                  <a:latin typeface="Comic Sans MS" pitchFamily="66" charset="0"/>
                </a:rPr>
                <a:t> full joint distribution table</a:t>
              </a:r>
            </a:p>
          </p:txBody>
        </p:sp>
      </p:grpSp>
      <p:sp>
        <p:nvSpPr>
          <p:cNvPr id="3" name="Slide Number Placeholder 2"/>
          <p:cNvSpPr>
            <a:spLocks noGrp="1"/>
          </p:cNvSpPr>
          <p:nvPr>
            <p:ph type="sldNum" sz="quarter" idx="11"/>
          </p:nvPr>
        </p:nvSpPr>
        <p:spPr/>
        <p:txBody>
          <a:bodyPr/>
          <a:lstStyle/>
          <a:p>
            <a:pPr rtl="0"/>
            <a:fld id="{6EDAB462-8378-4A72-B037-15DB491BC9D5}" type="slidenum">
              <a:rPr lang="en-US" smtClean="0"/>
              <a:pPr rtl="0"/>
              <a:t>117</a:t>
            </a:fld>
            <a:endParaRPr lang="en-US"/>
          </a:p>
        </p:txBody>
      </p:sp>
      <p:sp>
        <p:nvSpPr>
          <p:cNvPr id="5" name="Footer Placeholder 4"/>
          <p:cNvSpPr>
            <a:spLocks noGrp="1"/>
          </p:cNvSpPr>
          <p:nvPr>
            <p:ph type="ftr" sz="quarter" idx="12"/>
          </p:nvPr>
        </p:nvSpPr>
        <p:spPr/>
        <p:txBody>
          <a:bodyPr/>
          <a:lstStyle/>
          <a:p>
            <a:pPr algn="l" rtl="0"/>
            <a:endParaRPr lang="en-US"/>
          </a:p>
        </p:txBody>
      </p:sp>
    </p:spTree>
    <p:extLst>
      <p:ext uri="{BB962C8B-B14F-4D97-AF65-F5344CB8AC3E}">
        <p14:creationId xmlns:p14="http://schemas.microsoft.com/office/powerpoint/2010/main" val="180805921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smtClean="0"/>
              <a:t>Semantics</a:t>
            </a:r>
          </a:p>
        </p:txBody>
      </p:sp>
      <p:sp>
        <p:nvSpPr>
          <p:cNvPr id="13315" name="Content Placeholder 2"/>
          <p:cNvSpPr>
            <a:spLocks noGrp="1"/>
          </p:cNvSpPr>
          <p:nvPr>
            <p:ph idx="1"/>
          </p:nvPr>
        </p:nvSpPr>
        <p:spPr/>
        <p:txBody>
          <a:bodyPr/>
          <a:lstStyle/>
          <a:p>
            <a:pPr algn="r" rtl="1" eaLnBrk="1" hangingPunct="1"/>
            <a:r>
              <a:rPr lang="he-IL" smtClean="0"/>
              <a:t>רשתות בייסיאניות הן דרך לתיאור ההסתברויות המשותפות תוך שימוש בהתפלגויות מקומיות (הסתברויות מותנות).</a:t>
            </a:r>
            <a:endParaRPr lang="en-US" smtClean="0"/>
          </a:p>
          <a:p>
            <a:pPr algn="r" rtl="1" eaLnBrk="1" hangingPunct="1"/>
            <a:r>
              <a:rPr lang="he-IL" smtClean="0"/>
              <a:t>מתוך הרשת ניתן לחשב כל ערך של ההסתברות המשותפת של קבוצת המשתנים המקריים.    </a:t>
            </a:r>
            <a:endParaRPr lang="en-US" smtClean="0"/>
          </a:p>
          <a:p>
            <a:pPr algn="r" rtl="1" eaLnBrk="1" hangingPunct="1"/>
            <a:r>
              <a:rPr lang="he-IL" smtClean="0"/>
              <a:t> </a:t>
            </a:r>
            <a:endParaRPr lang="en-US" smtClean="0"/>
          </a:p>
          <a:p>
            <a:pPr algn="r" rtl="1" eaLnBrk="1" hangingPunct="1"/>
            <a:endParaRPr lang="en-US" smtClean="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118</a:t>
            </a:fld>
            <a:endParaRPr lang="en-US"/>
          </a:p>
        </p:txBody>
      </p:sp>
    </p:spTree>
    <p:extLst>
      <p:ext uri="{BB962C8B-B14F-4D97-AF65-F5344CB8AC3E}">
        <p14:creationId xmlns:p14="http://schemas.microsoft.com/office/powerpoint/2010/main" val="163842896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eaLnBrk="1" hangingPunct="1"/>
            <a:r>
              <a:rPr lang="en-US" smtClean="0"/>
              <a:t>Semantics</a:t>
            </a:r>
          </a:p>
        </p:txBody>
      </p:sp>
      <p:sp>
        <p:nvSpPr>
          <p:cNvPr id="14339" name="Content Placeholder 2"/>
          <p:cNvSpPr>
            <a:spLocks noGrp="1"/>
          </p:cNvSpPr>
          <p:nvPr>
            <p:ph idx="1"/>
          </p:nvPr>
        </p:nvSpPr>
        <p:spPr/>
        <p:txBody>
          <a:bodyPr/>
          <a:lstStyle/>
          <a:p>
            <a:pPr algn="r" rtl="1" eaLnBrk="1" hangingPunct="1"/>
            <a:r>
              <a:rPr lang="he-IL" dirty="0" smtClean="0"/>
              <a:t>נגדיר את משמעות (סמנטיקה) הרשת הבייסיאנית בעזרת האופן בו היא מייצגת התפלגות משותפת מעל כל המשתנים: </a:t>
            </a:r>
            <a:endParaRPr lang="en-US" dirty="0" smtClean="0"/>
          </a:p>
          <a:p>
            <a:pPr algn="r" rtl="1" eaLnBrk="1" hangingPunct="1"/>
            <a:r>
              <a:rPr lang="he-IL" dirty="0" smtClean="0"/>
              <a:t>כל ערך בהתפלגות המשותפת של המשתנים </a:t>
            </a:r>
            <a:r>
              <a:rPr lang="en-US" dirty="0" smtClean="0"/>
              <a:t>X</a:t>
            </a:r>
            <a:r>
              <a:rPr lang="en-US" baseline="-25000" dirty="0" smtClean="0"/>
              <a:t>1</a:t>
            </a:r>
            <a:r>
              <a:rPr lang="en-US" dirty="0" smtClean="0"/>
              <a:t>, …, X</a:t>
            </a:r>
            <a:r>
              <a:rPr lang="en-US" baseline="-25000" dirty="0" smtClean="0"/>
              <a:t>i-1</a:t>
            </a:r>
            <a:r>
              <a:rPr lang="he-IL" dirty="0" smtClean="0"/>
              <a:t> ניתן לחישוב כמכפלה של האיברים המתאימים של ה-</a:t>
            </a:r>
            <a:r>
              <a:rPr lang="en-US" dirty="0" smtClean="0"/>
              <a:t>CPTs</a:t>
            </a:r>
            <a:r>
              <a:rPr lang="he-IL" dirty="0" smtClean="0"/>
              <a:t> ברשת בעזרת הנוסחה </a:t>
            </a:r>
            <a:endParaRPr lang="en-US" dirty="0" smtClean="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119</a:t>
            </a:fld>
            <a:endParaRPr lang="en-US"/>
          </a:p>
        </p:txBody>
      </p:sp>
    </p:spTree>
    <p:extLst>
      <p:ext uri="{BB962C8B-B14F-4D97-AF65-F5344CB8AC3E}">
        <p14:creationId xmlns:p14="http://schemas.microsoft.com/office/powerpoint/2010/main" val="2756397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lgn="r" rtl="1"/>
            <a:r>
              <a:rPr lang="he-IL" b="1" dirty="0" smtClean="0">
                <a:latin typeface="Times New Roman" pitchFamily="18" charset="0"/>
                <a:ea typeface="Calibri" pitchFamily="34" charset="0"/>
                <a:cs typeface="David" pitchFamily="34" charset="-79"/>
              </a:rPr>
              <a:t>דוגמה</a:t>
            </a:r>
            <a:r>
              <a:rPr lang="he-IL" dirty="0" smtClean="0">
                <a:latin typeface="Times New Roman" pitchFamily="18" charset="0"/>
                <a:ea typeface="Calibri" pitchFamily="34" charset="0"/>
                <a:cs typeface="David" pitchFamily="34" charset="-79"/>
              </a:rPr>
              <a:t>: סוכן נהג מונית</a:t>
            </a:r>
            <a:endParaRPr lang="he-IL" dirty="0" smtClean="0">
              <a:ea typeface="Calibri" pitchFamily="34" charset="0"/>
              <a:cs typeface="David" pitchFamily="34" charset="-79"/>
            </a:endParaRPr>
          </a:p>
        </p:txBody>
      </p:sp>
      <p:sp>
        <p:nvSpPr>
          <p:cNvPr id="3" name="Content Placeholder 2"/>
          <p:cNvSpPr>
            <a:spLocks noGrp="1"/>
          </p:cNvSpPr>
          <p:nvPr>
            <p:ph idx="1"/>
          </p:nvPr>
        </p:nvSpPr>
        <p:spPr>
          <a:xfrm>
            <a:off x="1120000" y="1825625"/>
            <a:ext cx="10233800" cy="3217430"/>
          </a:xfrm>
        </p:spPr>
        <p:txBody>
          <a:bodyPr>
            <a:normAutofit fontScale="85000" lnSpcReduction="10000"/>
          </a:bodyPr>
          <a:lstStyle/>
          <a:p>
            <a:pPr algn="just">
              <a:lnSpc>
                <a:spcPct val="150000"/>
              </a:lnSpc>
              <a:defRPr/>
            </a:pPr>
            <a:r>
              <a:rPr lang="he-IL" dirty="0" smtClean="0">
                <a:latin typeface="Times New Roman"/>
                <a:ea typeface="Calibri"/>
                <a:cs typeface="David"/>
              </a:rPr>
              <a:t>הבחירה תלויה בהעדפותיו, עד כמה הוא מעדיף לפספס את הטיסה לעומת האפשרות להגיע הרבה זמן לפני ולהמתין זמן רב בשדה התעופה וכד'.</a:t>
            </a:r>
            <a:endParaRPr lang="en-US" dirty="0">
              <a:latin typeface="Times New Roman"/>
              <a:ea typeface="Calibri"/>
              <a:cs typeface="David"/>
            </a:endParaRPr>
          </a:p>
          <a:p>
            <a:pPr algn="just">
              <a:lnSpc>
                <a:spcPct val="150000"/>
              </a:lnSpc>
              <a:defRPr/>
            </a:pPr>
            <a:r>
              <a:rPr lang="he-IL" dirty="0" smtClean="0">
                <a:latin typeface="Times New Roman"/>
                <a:ea typeface="Calibri"/>
                <a:cs typeface="David"/>
              </a:rPr>
              <a:t>התועלת של מצב עבור (ביחס ל) סוכן היא מדד המשקף עד כמה מצב הוא "טוב" עבורו או מדד המשקף את "מידת השגת המטרה". הסוכן יעדיף מצבים עם תועלת גבוהה יותר.</a:t>
            </a:r>
            <a:endParaRPr lang="en-US" dirty="0">
              <a:latin typeface="Times New Roman"/>
              <a:ea typeface="Calibri"/>
              <a:cs typeface="David"/>
            </a:endParaRPr>
          </a:p>
          <a:p>
            <a:pPr algn="just">
              <a:lnSpc>
                <a:spcPct val="150000"/>
              </a:lnSpc>
              <a:defRPr/>
            </a:pPr>
            <a:r>
              <a:rPr lang="he-IL" dirty="0" smtClean="0">
                <a:latin typeface="Times New Roman"/>
                <a:ea typeface="Calibri"/>
                <a:cs typeface="David"/>
              </a:rPr>
              <a:t>נשתמש בתורת התועלת (</a:t>
            </a:r>
            <a:r>
              <a:rPr lang="en-US" dirty="0">
                <a:latin typeface="Times New Roman"/>
                <a:ea typeface="Calibri"/>
                <a:cs typeface="David"/>
              </a:rPr>
              <a:t>utility theory</a:t>
            </a:r>
            <a:r>
              <a:rPr lang="he-IL" dirty="0" smtClean="0">
                <a:latin typeface="Times New Roman"/>
                <a:ea typeface="Calibri"/>
                <a:cs typeface="David"/>
              </a:rPr>
              <a:t>) כדי לייצג ולהסיק העדפות.</a:t>
            </a:r>
            <a:endParaRPr lang="en-US" dirty="0">
              <a:latin typeface="Times New Roman"/>
              <a:ea typeface="Calibri"/>
              <a:cs typeface="David"/>
            </a:endParaRPr>
          </a:p>
          <a:p>
            <a:pPr algn="r" rtl="1">
              <a:defRPr/>
            </a:pPr>
            <a:endParaRPr lang="he-IL" dirty="0" smtClean="0"/>
          </a:p>
          <a:p>
            <a:pPr algn="r" rtl="1">
              <a:defRPr/>
            </a:pP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a:t>
            </a:fld>
            <a:endParaRPr lang="en-US"/>
          </a:p>
        </p:txBody>
      </p:sp>
      <p:pic>
        <p:nvPicPr>
          <p:cNvPr id="5122" name="Picture 2" descr="תוצאת תמונה עבור ‪taxi driver f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12" y="4650653"/>
            <a:ext cx="2705100"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9827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mtClean="0"/>
              <a:t>Semantics</a:t>
            </a:r>
          </a:p>
        </p:txBody>
      </p:sp>
      <p:sp>
        <p:nvSpPr>
          <p:cNvPr id="15363" name="Rectangle 3"/>
          <p:cNvSpPr>
            <a:spLocks noGrp="1" noChangeArrowheads="1"/>
          </p:cNvSpPr>
          <p:nvPr>
            <p:ph type="body" idx="1"/>
          </p:nvPr>
        </p:nvSpPr>
        <p:spPr/>
        <p:txBody>
          <a:bodyPr/>
          <a:lstStyle/>
          <a:p>
            <a:pPr algn="l" rtl="0" eaLnBrk="1" hangingPunct="1">
              <a:buFontTx/>
              <a:buNone/>
            </a:pPr>
            <a:r>
              <a:rPr lang="en-US" sz="2000" dirty="0"/>
              <a:t>The full joint distribution is defined as the product of the local conditional distributions:
</a:t>
            </a:r>
          </a:p>
          <a:p>
            <a:pPr algn="l" rtl="0" eaLnBrk="1" hangingPunct="1">
              <a:buFontTx/>
              <a:buNone/>
            </a:pPr>
            <a:r>
              <a:rPr lang="en-US" sz="2000" b="1" dirty="0"/>
              <a:t>		</a:t>
            </a:r>
            <a:r>
              <a:rPr lang="en-US" sz="2000" b="1" i="1" dirty="0"/>
              <a:t>P </a:t>
            </a:r>
            <a:r>
              <a:rPr lang="en-US" sz="2000" i="1" dirty="0"/>
              <a:t>(X</a:t>
            </a:r>
            <a:r>
              <a:rPr lang="en-US" sz="2000" i="1" baseline="-25000" dirty="0"/>
              <a:t>1</a:t>
            </a:r>
            <a:r>
              <a:rPr lang="en-US" sz="2000" i="1" dirty="0"/>
              <a:t>, … ,</a:t>
            </a:r>
            <a:r>
              <a:rPr lang="en-US" sz="2000" i="1" dirty="0" err="1"/>
              <a:t>X</a:t>
            </a:r>
            <a:r>
              <a:rPr lang="en-US" sz="2000" i="1" baseline="-25000" dirty="0" err="1"/>
              <a:t>n</a:t>
            </a:r>
            <a:r>
              <a:rPr lang="en-US" sz="2000" i="1" dirty="0"/>
              <a:t>) = </a:t>
            </a:r>
            <a:r>
              <a:rPr lang="el-GR" sz="2000" i="1" dirty="0">
                <a:cs typeface="Arial" pitchFamily="34" charset="0"/>
              </a:rPr>
              <a:t>π</a:t>
            </a:r>
            <a:r>
              <a:rPr lang="en-US" sz="2000" i="1" baseline="-25000" dirty="0" err="1"/>
              <a:t>i</a:t>
            </a:r>
            <a:r>
              <a:rPr lang="en-US" sz="2000" i="1" baseline="-25000" dirty="0"/>
              <a:t> = 1</a:t>
            </a:r>
            <a:r>
              <a:rPr lang="en-US" sz="2000" i="1" dirty="0"/>
              <a:t> </a:t>
            </a:r>
            <a:r>
              <a:rPr lang="en-US" sz="2000" b="1" i="1" dirty="0"/>
              <a:t>P</a:t>
            </a:r>
            <a:r>
              <a:rPr lang="en-US" sz="2000" i="1" dirty="0"/>
              <a:t> (X</a:t>
            </a:r>
            <a:r>
              <a:rPr lang="en-US" sz="2000" i="1" baseline="-25000" dirty="0"/>
              <a:t>i </a:t>
            </a:r>
            <a:r>
              <a:rPr lang="en-US" sz="2000" i="1" dirty="0"/>
              <a:t>| Parents(X</a:t>
            </a:r>
            <a:r>
              <a:rPr lang="en-US" sz="2000" i="1" baseline="-25000" dirty="0"/>
              <a:t>i</a:t>
            </a:r>
            <a:r>
              <a:rPr lang="en-US" sz="2000" i="1" dirty="0"/>
              <a:t>))
</a:t>
            </a:r>
          </a:p>
          <a:p>
            <a:pPr lvl="4" algn="l" rtl="0" eaLnBrk="1" hangingPunct="1"/>
            <a:endParaRPr lang="en-US" sz="1400" dirty="0"/>
          </a:p>
          <a:p>
            <a:pPr algn="l" rtl="0" eaLnBrk="1" hangingPunct="1">
              <a:buFontTx/>
              <a:buNone/>
            </a:pPr>
            <a:r>
              <a:rPr lang="en-US" sz="2000" dirty="0"/>
              <a:t>e.g., </a:t>
            </a:r>
            <a:r>
              <a:rPr lang="en-US" sz="2000" b="1" i="1" dirty="0"/>
              <a:t>P</a:t>
            </a:r>
            <a:r>
              <a:rPr lang="en-US" sz="2000" i="1" dirty="0"/>
              <a:t>(j </a:t>
            </a:r>
            <a:r>
              <a:rPr lang="en-US" sz="2000" i="1" dirty="0">
                <a:sym typeface="Symbol" pitchFamily="18" charset="2"/>
              </a:rPr>
              <a:t></a:t>
            </a:r>
            <a:r>
              <a:rPr lang="en-US" sz="2000" i="1" dirty="0"/>
              <a:t> m </a:t>
            </a:r>
            <a:r>
              <a:rPr lang="en-US" sz="2000" i="1" dirty="0">
                <a:sym typeface="Symbol" pitchFamily="18" charset="2"/>
              </a:rPr>
              <a:t></a:t>
            </a:r>
            <a:r>
              <a:rPr lang="en-US" sz="2000" i="1" dirty="0"/>
              <a:t> a </a:t>
            </a:r>
            <a:r>
              <a:rPr lang="en-US" sz="2000" i="1" dirty="0">
                <a:sym typeface="Symbol" pitchFamily="18" charset="2"/>
              </a:rPr>
              <a:t></a:t>
            </a:r>
            <a:r>
              <a:rPr lang="en-US" sz="2000" i="1" dirty="0"/>
              <a:t> </a:t>
            </a:r>
            <a:r>
              <a:rPr lang="en-US" sz="2000" i="1" dirty="0">
                <a:sym typeface="Symbol" pitchFamily="18" charset="2"/>
              </a:rPr>
              <a:t></a:t>
            </a:r>
            <a:r>
              <a:rPr lang="en-US" sz="2000" i="1" dirty="0"/>
              <a:t>b </a:t>
            </a:r>
            <a:r>
              <a:rPr lang="en-US" sz="2000" i="1" dirty="0">
                <a:sym typeface="Symbol" pitchFamily="18" charset="2"/>
              </a:rPr>
              <a:t></a:t>
            </a:r>
            <a:r>
              <a:rPr lang="en-US" sz="2000" i="1" dirty="0"/>
              <a:t> </a:t>
            </a:r>
            <a:r>
              <a:rPr lang="en-US" sz="2000" i="1" dirty="0">
                <a:sym typeface="Symbol" pitchFamily="18" charset="2"/>
              </a:rPr>
              <a:t></a:t>
            </a:r>
            <a:r>
              <a:rPr lang="en-US" sz="2000" i="1" dirty="0"/>
              <a:t>e)
</a:t>
            </a:r>
          </a:p>
          <a:p>
            <a:pPr algn="l" rtl="0" eaLnBrk="1" hangingPunct="1">
              <a:buFontTx/>
              <a:buNone/>
            </a:pPr>
            <a:r>
              <a:rPr lang="en-US" sz="2000" i="1" dirty="0"/>
              <a:t>	= </a:t>
            </a:r>
            <a:r>
              <a:rPr lang="en-US" sz="2000" b="1" i="1" dirty="0"/>
              <a:t>P </a:t>
            </a:r>
            <a:r>
              <a:rPr lang="en-US" sz="2000" i="1" dirty="0"/>
              <a:t>(j | a) </a:t>
            </a:r>
            <a:r>
              <a:rPr lang="en-US" sz="2000" b="1" i="1" dirty="0"/>
              <a:t>P </a:t>
            </a:r>
            <a:r>
              <a:rPr lang="en-US" sz="2000" i="1" dirty="0"/>
              <a:t>(m | a) </a:t>
            </a:r>
            <a:r>
              <a:rPr lang="en-US" sz="2000" b="1" i="1" dirty="0"/>
              <a:t>P </a:t>
            </a:r>
            <a:r>
              <a:rPr lang="en-US" sz="2000" i="1" dirty="0"/>
              <a:t>(a | </a:t>
            </a:r>
            <a:r>
              <a:rPr lang="en-US" sz="2000" i="1" dirty="0">
                <a:sym typeface="Symbol" pitchFamily="18" charset="2"/>
              </a:rPr>
              <a:t></a:t>
            </a:r>
            <a:r>
              <a:rPr lang="en-US" sz="2000" i="1" dirty="0"/>
              <a:t>b, </a:t>
            </a:r>
            <a:r>
              <a:rPr lang="en-US" sz="2000" i="1" dirty="0">
                <a:sym typeface="Symbol" pitchFamily="18" charset="2"/>
              </a:rPr>
              <a:t></a:t>
            </a:r>
            <a:r>
              <a:rPr lang="en-US" sz="2000" i="1" dirty="0"/>
              <a:t>e) </a:t>
            </a:r>
            <a:r>
              <a:rPr lang="en-US" sz="2000" b="1" i="1" dirty="0"/>
              <a:t>P </a:t>
            </a:r>
            <a:r>
              <a:rPr lang="en-US" sz="2000" i="1" dirty="0"/>
              <a:t>(</a:t>
            </a:r>
            <a:r>
              <a:rPr lang="en-US" sz="2000" i="1" dirty="0">
                <a:sym typeface="Symbol" pitchFamily="18" charset="2"/>
              </a:rPr>
              <a:t></a:t>
            </a:r>
            <a:r>
              <a:rPr lang="en-US" sz="2000" i="1" dirty="0"/>
              <a:t>b) </a:t>
            </a:r>
            <a:r>
              <a:rPr lang="en-US" sz="2000" b="1" i="1" dirty="0"/>
              <a:t>P </a:t>
            </a:r>
            <a:r>
              <a:rPr lang="en-US" sz="2000" i="1" dirty="0"/>
              <a:t>(</a:t>
            </a:r>
            <a:r>
              <a:rPr lang="en-US" sz="2000" i="1" dirty="0">
                <a:sym typeface="Symbol" pitchFamily="18" charset="2"/>
              </a:rPr>
              <a:t></a:t>
            </a:r>
            <a:r>
              <a:rPr lang="en-US" sz="2000" i="1" dirty="0"/>
              <a:t>e)
</a:t>
            </a:r>
          </a:p>
          <a:p>
            <a:pPr algn="l" rtl="0" eaLnBrk="1" hangingPunct="1">
              <a:buFontTx/>
              <a:buNone/>
            </a:pPr>
            <a:r>
              <a:rPr lang="en-US" sz="2000" dirty="0"/>
              <a:t>
</a:t>
            </a:r>
          </a:p>
        </p:txBody>
      </p:sp>
      <p:pic>
        <p:nvPicPr>
          <p:cNvPr id="15364" name="Picture 4" descr="burglary-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1" y="2209801"/>
            <a:ext cx="12096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7"/>
          <p:cNvSpPr txBox="1">
            <a:spLocks noChangeArrowheads="1"/>
          </p:cNvSpPr>
          <p:nvPr/>
        </p:nvSpPr>
        <p:spPr bwMode="auto">
          <a:xfrm>
            <a:off x="4821239" y="22098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defRPr>
            </a:lvl9pPr>
          </a:lstStyle>
          <a:p>
            <a:pPr eaLnBrk="1" hangingPunct="1"/>
            <a:r>
              <a:rPr lang="en-US" sz="1400" dirty="0"/>
              <a:t>n</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120</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100022795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pPr eaLnBrk="1" hangingPunct="1"/>
            <a:r>
              <a:rPr lang="en-US" smtClean="0"/>
              <a:t>Compactness</a:t>
            </a:r>
          </a:p>
        </p:txBody>
      </p:sp>
      <p:sp>
        <p:nvSpPr>
          <p:cNvPr id="16387" name="Content Placeholder 2"/>
          <p:cNvSpPr>
            <a:spLocks noGrp="1"/>
          </p:cNvSpPr>
          <p:nvPr>
            <p:ph idx="1"/>
          </p:nvPr>
        </p:nvSpPr>
        <p:spPr/>
        <p:txBody>
          <a:bodyPr/>
          <a:lstStyle/>
          <a:p>
            <a:pPr algn="r" rtl="1" eaLnBrk="1" hangingPunct="1"/>
            <a:r>
              <a:rPr lang="he-IL" dirty="0" smtClean="0"/>
              <a:t>כאמור רשת </a:t>
            </a:r>
            <a:r>
              <a:rPr lang="he-IL" dirty="0" err="1" smtClean="0"/>
              <a:t>בייסיאנית</a:t>
            </a:r>
            <a:r>
              <a:rPr lang="he-IL" dirty="0" smtClean="0"/>
              <a:t> היא ייצוג שלם ולא יתיר (</a:t>
            </a:r>
            <a:r>
              <a:rPr lang="en-US" dirty="0" err="1" smtClean="0"/>
              <a:t>nonredundant</a:t>
            </a:r>
            <a:r>
              <a:rPr lang="en-US" dirty="0" smtClean="0"/>
              <a:t> </a:t>
            </a:r>
            <a:r>
              <a:rPr lang="he-IL" dirty="0" smtClean="0"/>
              <a:t>) של התחום ולעתים קרובות ייצוג זה הינו קטן משמעותית מייצוג ההתפלגות המשותפת המלאה. </a:t>
            </a:r>
          </a:p>
          <a:p>
            <a:pPr algn="r" rtl="1" eaLnBrk="1" hangingPunct="1"/>
            <a:r>
              <a:rPr lang="he-IL" dirty="0" smtClean="0"/>
              <a:t>לכן ניתן להשתמש בו בתחומים שבהם יש הרבה משתנים.</a:t>
            </a:r>
            <a:endParaRPr lang="en-US" dirty="0" smtClean="0"/>
          </a:p>
          <a:p>
            <a:pPr algn="r" rtl="1" eaLnBrk="1" hangingPunct="1"/>
            <a:r>
              <a:rPr lang="he-IL" dirty="0" smtClean="0"/>
              <a:t>רשת </a:t>
            </a:r>
            <a:r>
              <a:rPr lang="he-IL" dirty="0" err="1" smtClean="0"/>
              <a:t>בייסיאנית</a:t>
            </a:r>
            <a:r>
              <a:rPr lang="he-IL" dirty="0" smtClean="0"/>
              <a:t> אינה מכילה ערכים הסתברותיים מיותרים ולכן היא תמיד עקבית</a:t>
            </a:r>
            <a:endParaRPr lang="en-US" dirty="0" smtClean="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121</a:t>
            </a:fld>
            <a:endParaRPr lang="en-US"/>
          </a:p>
        </p:txBody>
      </p:sp>
    </p:spTree>
    <p:extLst>
      <p:ext uri="{BB962C8B-B14F-4D97-AF65-F5344CB8AC3E}">
        <p14:creationId xmlns:p14="http://schemas.microsoft.com/office/powerpoint/2010/main" val="418749337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smtClean="0"/>
              <a:t>Compactness</a:t>
            </a:r>
          </a:p>
        </p:txBody>
      </p:sp>
      <p:sp>
        <p:nvSpPr>
          <p:cNvPr id="17411" name="Rectangle 3"/>
          <p:cNvSpPr>
            <a:spLocks noGrp="1" noChangeArrowheads="1"/>
          </p:cNvSpPr>
          <p:nvPr>
            <p:ph type="body" idx="1"/>
          </p:nvPr>
        </p:nvSpPr>
        <p:spPr/>
        <p:txBody>
          <a:bodyPr/>
          <a:lstStyle/>
          <a:p>
            <a:pPr algn="l" rtl="0" eaLnBrk="1" hangingPunct="1">
              <a:lnSpc>
                <a:spcPct val="90000"/>
              </a:lnSpc>
            </a:pPr>
            <a:r>
              <a:rPr lang="en-US" sz="1800" dirty="0"/>
              <a:t>A CPT for Boolean </a:t>
            </a:r>
            <a:r>
              <a:rPr lang="en-US" sz="1800" i="1" dirty="0"/>
              <a:t>X</a:t>
            </a:r>
            <a:r>
              <a:rPr lang="en-US" sz="1800" i="1" baseline="-25000" dirty="0"/>
              <a:t>i</a:t>
            </a:r>
            <a:r>
              <a:rPr lang="en-US" sz="1800" dirty="0"/>
              <a:t> with </a:t>
            </a:r>
            <a:r>
              <a:rPr lang="en-US" sz="1800" i="1" dirty="0"/>
              <a:t>k</a:t>
            </a:r>
            <a:r>
              <a:rPr lang="en-US" sz="1800" dirty="0"/>
              <a:t> Boolean parents has </a:t>
            </a:r>
            <a:r>
              <a:rPr lang="en-US" sz="1800" i="1" dirty="0"/>
              <a:t>2</a:t>
            </a:r>
            <a:r>
              <a:rPr lang="en-US" sz="1800" i="1" baseline="30000" dirty="0"/>
              <a:t>k</a:t>
            </a:r>
            <a:r>
              <a:rPr lang="en-US" sz="1800" dirty="0"/>
              <a:t> rows for the combinations of parent values</a:t>
            </a:r>
          </a:p>
          <a:p>
            <a:pPr algn="l" rtl="0" eaLnBrk="1" hangingPunct="1">
              <a:lnSpc>
                <a:spcPct val="90000"/>
              </a:lnSpc>
            </a:pPr>
            <a:endParaRPr lang="en-US" sz="1800" dirty="0"/>
          </a:p>
          <a:p>
            <a:pPr algn="l" rtl="0" eaLnBrk="1" hangingPunct="1">
              <a:lnSpc>
                <a:spcPct val="90000"/>
              </a:lnSpc>
            </a:pPr>
            <a:r>
              <a:rPr lang="en-US" sz="1800" dirty="0"/>
              <a:t>Each row requires one number </a:t>
            </a:r>
            <a:r>
              <a:rPr lang="en-US" sz="1800" i="1" dirty="0"/>
              <a:t>p</a:t>
            </a:r>
            <a:r>
              <a:rPr lang="en-US" sz="1800" dirty="0"/>
              <a:t> for </a:t>
            </a:r>
            <a:r>
              <a:rPr lang="en-US" sz="1800" i="1" dirty="0"/>
              <a:t>X</a:t>
            </a:r>
            <a:r>
              <a:rPr lang="en-US" sz="1800" i="1" baseline="-25000" dirty="0"/>
              <a:t>i</a:t>
            </a:r>
            <a:r>
              <a:rPr lang="en-US" sz="1800" i="1" dirty="0"/>
              <a:t> = true</a:t>
            </a:r>
            <a:br>
              <a:rPr lang="en-US" sz="1800" i="1" dirty="0"/>
            </a:br>
            <a:r>
              <a:rPr lang="en-US" sz="1800" dirty="0"/>
              <a:t>(the number for  </a:t>
            </a:r>
            <a:r>
              <a:rPr lang="en-US" sz="1800" i="1" dirty="0"/>
              <a:t>X</a:t>
            </a:r>
            <a:r>
              <a:rPr lang="en-US" sz="1800" i="1" baseline="-25000" dirty="0"/>
              <a:t>i</a:t>
            </a:r>
            <a:r>
              <a:rPr lang="en-US" sz="1800" dirty="0"/>
              <a:t> = </a:t>
            </a:r>
            <a:r>
              <a:rPr lang="en-US" sz="1800" i="1" dirty="0"/>
              <a:t>false</a:t>
            </a:r>
            <a:r>
              <a:rPr lang="en-US" sz="1800" dirty="0"/>
              <a:t> is just </a:t>
            </a:r>
            <a:r>
              <a:rPr lang="en-US" sz="1800" i="1" dirty="0"/>
              <a:t>1-p</a:t>
            </a:r>
            <a:r>
              <a:rPr lang="en-US" sz="1800" dirty="0"/>
              <a:t>)</a:t>
            </a:r>
          </a:p>
          <a:p>
            <a:pPr algn="l" rtl="0" eaLnBrk="1" hangingPunct="1">
              <a:lnSpc>
                <a:spcPct val="90000"/>
              </a:lnSpc>
            </a:pPr>
            <a:endParaRPr lang="en-US" sz="1800" dirty="0"/>
          </a:p>
          <a:p>
            <a:pPr algn="l" rtl="0" eaLnBrk="1" hangingPunct="1">
              <a:lnSpc>
                <a:spcPct val="90000"/>
              </a:lnSpc>
            </a:pPr>
            <a:r>
              <a:rPr lang="en-US" sz="1800" dirty="0"/>
              <a:t>If each variable has no more than </a:t>
            </a:r>
            <a:r>
              <a:rPr lang="en-US" sz="1800" i="1" dirty="0"/>
              <a:t>k</a:t>
            </a:r>
            <a:r>
              <a:rPr lang="en-US" sz="1800" dirty="0"/>
              <a:t> parents, the complete network requires </a:t>
            </a:r>
            <a:r>
              <a:rPr lang="en-US" sz="1800" i="1" dirty="0">
                <a:solidFill>
                  <a:schemeClr val="accent2"/>
                </a:solidFill>
              </a:rPr>
              <a:t>O(n </a:t>
            </a:r>
            <a:r>
              <a:rPr lang="en-US" sz="1800" i="1" dirty="0">
                <a:solidFill>
                  <a:schemeClr val="accent2"/>
                </a:solidFill>
                <a:cs typeface="Arial" pitchFamily="34" charset="0"/>
              </a:rPr>
              <a:t>·</a:t>
            </a:r>
            <a:r>
              <a:rPr lang="en-US" sz="1800" dirty="0">
                <a:solidFill>
                  <a:schemeClr val="accent2"/>
                </a:solidFill>
              </a:rPr>
              <a:t> 2</a:t>
            </a:r>
            <a:r>
              <a:rPr lang="en-US" sz="1800" baseline="30000" dirty="0">
                <a:solidFill>
                  <a:schemeClr val="accent2"/>
                </a:solidFill>
              </a:rPr>
              <a:t>k</a:t>
            </a:r>
            <a:r>
              <a:rPr lang="en-US" sz="1800" dirty="0">
                <a:solidFill>
                  <a:schemeClr val="accent2"/>
                </a:solidFill>
              </a:rPr>
              <a:t>)</a:t>
            </a:r>
            <a:r>
              <a:rPr lang="en-US" sz="1800" dirty="0"/>
              <a:t> numbers</a:t>
            </a:r>
          </a:p>
          <a:p>
            <a:pPr algn="l" rtl="0" eaLnBrk="1" hangingPunct="1">
              <a:lnSpc>
                <a:spcPct val="90000"/>
              </a:lnSpc>
            </a:pPr>
            <a:endParaRPr lang="en-US" sz="1800" dirty="0"/>
          </a:p>
          <a:p>
            <a:pPr algn="l" rtl="0" eaLnBrk="1" hangingPunct="1">
              <a:lnSpc>
                <a:spcPct val="90000"/>
              </a:lnSpc>
            </a:pPr>
            <a:r>
              <a:rPr lang="en-US" sz="1800" dirty="0"/>
              <a:t>I.e., grows linearly with </a:t>
            </a:r>
            <a:r>
              <a:rPr lang="en-US" sz="1800" i="1" dirty="0"/>
              <a:t>n</a:t>
            </a:r>
            <a:r>
              <a:rPr lang="en-US" sz="1800" dirty="0"/>
              <a:t>, vs. </a:t>
            </a:r>
            <a:r>
              <a:rPr lang="en-US" sz="1800" i="1" dirty="0">
                <a:solidFill>
                  <a:schemeClr val="accent2"/>
                </a:solidFill>
              </a:rPr>
              <a:t>O(2</a:t>
            </a:r>
            <a:r>
              <a:rPr lang="en-US" sz="1800" i="1" baseline="30000" dirty="0">
                <a:solidFill>
                  <a:schemeClr val="accent2"/>
                </a:solidFill>
              </a:rPr>
              <a:t>n</a:t>
            </a:r>
            <a:r>
              <a:rPr lang="en-US" sz="1800" i="1" dirty="0">
                <a:solidFill>
                  <a:schemeClr val="accent2"/>
                </a:solidFill>
              </a:rPr>
              <a:t>)</a:t>
            </a:r>
            <a:r>
              <a:rPr lang="en-US" sz="1800" i="1" dirty="0"/>
              <a:t> </a:t>
            </a:r>
            <a:r>
              <a:rPr lang="en-US" sz="1800" dirty="0"/>
              <a:t>for the full joint distribution</a:t>
            </a:r>
          </a:p>
          <a:p>
            <a:pPr algn="l" rtl="0" eaLnBrk="1" hangingPunct="1">
              <a:lnSpc>
                <a:spcPct val="90000"/>
              </a:lnSpc>
            </a:pPr>
            <a:endParaRPr lang="en-US" sz="1800" dirty="0"/>
          </a:p>
          <a:p>
            <a:pPr algn="l" rtl="0" eaLnBrk="1" hangingPunct="1">
              <a:lnSpc>
                <a:spcPct val="90000"/>
              </a:lnSpc>
            </a:pPr>
            <a:r>
              <a:rPr lang="en-US" sz="1800" dirty="0"/>
              <a:t>For burglary net, 1 + 1 + 4 + 2 + 2 = 10 numbers (vs. 2</a:t>
            </a:r>
            <a:r>
              <a:rPr lang="en-US" sz="1800" baseline="30000" dirty="0"/>
              <a:t>5</a:t>
            </a:r>
            <a:r>
              <a:rPr lang="en-US" sz="1800" dirty="0"/>
              <a:t>-1 = 31)</a:t>
            </a:r>
          </a:p>
        </p:txBody>
      </p:sp>
      <p:pic>
        <p:nvPicPr>
          <p:cNvPr id="17412" name="Picture 4" descr="burglary-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134" y="2238896"/>
            <a:ext cx="12096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122</a:t>
            </a:fld>
            <a:endParaRPr lang="en-US"/>
          </a:p>
        </p:txBody>
      </p:sp>
      <p:sp>
        <p:nvSpPr>
          <p:cNvPr id="5" name="Footer Placeholder 4"/>
          <p:cNvSpPr>
            <a:spLocks noGrp="1"/>
          </p:cNvSpPr>
          <p:nvPr>
            <p:ph type="ftr" sz="quarter" idx="4294967295"/>
          </p:nvPr>
        </p:nvSpPr>
        <p:spPr>
          <a:xfrm rot="5400000">
            <a:off x="9677968" y="3818414"/>
            <a:ext cx="3200400" cy="365760"/>
          </a:xfrm>
          <a:prstGeom prst="rect">
            <a:avLst/>
          </a:prstGeom>
        </p:spPr>
        <p:txBody>
          <a:bodyPr/>
          <a:lstStyle/>
          <a:p>
            <a:endParaRPr lang="en-US"/>
          </a:p>
        </p:txBody>
      </p:sp>
    </p:spTree>
    <p:extLst>
      <p:ext uri="{BB962C8B-B14F-4D97-AF65-F5344CB8AC3E}">
        <p14:creationId xmlns:p14="http://schemas.microsoft.com/office/powerpoint/2010/main" val="22542620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eaLnBrk="1" hangingPunct="1"/>
            <a:r>
              <a:rPr lang="en-US" smtClean="0"/>
              <a:t>Compactness</a:t>
            </a:r>
          </a:p>
        </p:txBody>
      </p:sp>
      <p:sp>
        <p:nvSpPr>
          <p:cNvPr id="3" name="Content Placeholder 2"/>
          <p:cNvSpPr>
            <a:spLocks noGrp="1"/>
          </p:cNvSpPr>
          <p:nvPr>
            <p:ph idx="1"/>
          </p:nvPr>
        </p:nvSpPr>
        <p:spPr/>
        <p:txBody>
          <a:bodyPr>
            <a:normAutofit/>
          </a:bodyPr>
          <a:lstStyle/>
          <a:p>
            <a:pPr algn="r" rtl="1" eaLnBrk="1" hangingPunct="1">
              <a:defRPr/>
            </a:pPr>
            <a:r>
              <a:rPr lang="he-IL" dirty="0" smtClean="0"/>
              <a:t>החסכון במקום (קומפקטיות) מתאפשר ברשת בייסיאנית הודות לניצול העובדה שבתחומי בעיות רבים בעולם האמיתי, התלות בין משתנים היא בדרך כלל מקומית, כך שיש הרבה משתנים שהאי תלות ביניהם מותנה. </a:t>
            </a:r>
            <a:endParaRPr lang="en-US" dirty="0" smtClean="0"/>
          </a:p>
          <a:p>
            <a:pPr algn="r" rtl="1" eaLnBrk="1" hangingPunct="1">
              <a:defRPr/>
            </a:pPr>
            <a:r>
              <a:rPr lang="he-IL" dirty="0" smtClean="0"/>
              <a:t>לכן בדרך כלל אין צורך במקום אחסון בגודל אקספוננציאלי כדי לשמור את כל המידע שבטבלת התפלגות ההסתברות המשותפת. השימוש באי תלות מותנה מפחית ברוב המקרים את גודל הייצוג של ההתפלגות המשותפת מגודל אקספוננציאלי במספר המשתנים (הצמתים) לגודל לינארי במספר המשתנים.</a:t>
            </a:r>
            <a:endParaRPr lang="en-US" dirty="0" smtClean="0"/>
          </a:p>
          <a:p>
            <a:pPr algn="r" rtl="1" eaLnBrk="1" hangingPunct="1">
              <a:defRPr/>
            </a:pPr>
            <a:r>
              <a:rPr lang="he-IL" dirty="0" smtClean="0"/>
              <a:t>(חישוב ההסתברות של כל איבר בטבלת ה-</a:t>
            </a:r>
            <a:r>
              <a:rPr lang="en-US" dirty="0" smtClean="0"/>
              <a:t>CPT</a:t>
            </a:r>
            <a:r>
              <a:rPr lang="he-IL" dirty="0" smtClean="0"/>
              <a:t> הינו מהיר – הוא לינארי במספר הצמתים.)</a:t>
            </a:r>
            <a:endParaRPr lang="en-US" dirty="0" smtClean="0"/>
          </a:p>
          <a:p>
            <a:pPr algn="r" rtl="1" eaLnBrk="1" hangingPunct="1">
              <a:defRPr/>
            </a:pPr>
            <a:endParaRPr lang="en-US" dirty="0" smtClean="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123</a:t>
            </a:fld>
            <a:endParaRPr lang="en-US"/>
          </a:p>
        </p:txBody>
      </p:sp>
      <p:sp>
        <p:nvSpPr>
          <p:cNvPr id="6" name="Footer Placeholder 5"/>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32969942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eaLnBrk="1" hangingPunct="1"/>
            <a:r>
              <a:rPr lang="en-US" smtClean="0"/>
              <a:t>Constructing Bayesian networks</a:t>
            </a:r>
          </a:p>
        </p:txBody>
      </p:sp>
      <p:sp>
        <p:nvSpPr>
          <p:cNvPr id="3" name="Content Placeholder 2"/>
          <p:cNvSpPr>
            <a:spLocks noGrp="1"/>
          </p:cNvSpPr>
          <p:nvPr>
            <p:ph idx="1"/>
          </p:nvPr>
        </p:nvSpPr>
        <p:spPr/>
        <p:txBody>
          <a:bodyPr>
            <a:normAutofit/>
          </a:bodyPr>
          <a:lstStyle/>
          <a:p>
            <a:pPr algn="r" rtl="1" eaLnBrk="1" hangingPunct="1">
              <a:defRPr/>
            </a:pPr>
            <a:r>
              <a:rPr lang="he-IL" dirty="0" smtClean="0"/>
              <a:t>באופן אינטואיטיבי, כדי לבנות רשת בייסיאנית עבור קבוצה נתונה של משתנים, יש לשרטט קשתות ממשתנים המהווים סיבה למשתנים שהם התוצאה הישירה. ההורים של צומת </a:t>
            </a:r>
            <a:r>
              <a:rPr lang="en-US" dirty="0" smtClean="0"/>
              <a:t>X</a:t>
            </a:r>
            <a:r>
              <a:rPr lang="en-US" baseline="-25000" dirty="0" smtClean="0"/>
              <a:t>i</a:t>
            </a:r>
            <a:r>
              <a:rPr lang="he-IL" dirty="0" smtClean="0"/>
              <a:t> צריכים להכיל את כל הצמתים </a:t>
            </a:r>
            <a:r>
              <a:rPr lang="en-US" dirty="0" smtClean="0"/>
              <a:t>X</a:t>
            </a:r>
            <a:r>
              <a:rPr lang="en-US" baseline="-25000" dirty="0" smtClean="0"/>
              <a:t>1</a:t>
            </a:r>
            <a:r>
              <a:rPr lang="en-US" dirty="0" smtClean="0"/>
              <a:t>, …, X</a:t>
            </a:r>
            <a:r>
              <a:rPr lang="en-US" baseline="-25000" dirty="0" smtClean="0"/>
              <a:t>i-1</a:t>
            </a:r>
            <a:r>
              <a:rPr lang="he-IL" dirty="0" smtClean="0"/>
              <a:t> המשפיעים ישירות על </a:t>
            </a:r>
            <a:r>
              <a:rPr lang="en-US" dirty="0" smtClean="0"/>
              <a:t>X</a:t>
            </a:r>
            <a:r>
              <a:rPr lang="en-US" baseline="-25000" dirty="0" smtClean="0"/>
              <a:t>i</a:t>
            </a:r>
            <a:r>
              <a:rPr lang="he-IL" dirty="0" smtClean="0"/>
              <a:t>.</a:t>
            </a:r>
          </a:p>
          <a:p>
            <a:pPr algn="r" rtl="1" eaLnBrk="1" hangingPunct="1">
              <a:defRPr/>
            </a:pPr>
            <a:r>
              <a:rPr lang="he-IL" dirty="0" smtClean="0"/>
              <a:t>שני משתנים שאינם מחוברים ישירות על ידי קשת בגרף (הרשת הבייסיאנית) יכולים עדיין להשפיע זה על זה.</a:t>
            </a:r>
            <a:endParaRPr lang="en-US" dirty="0" smtClean="0"/>
          </a:p>
          <a:p>
            <a:pPr algn="r" rtl="1" eaLnBrk="1" hangingPunct="1">
              <a:defRPr/>
            </a:pPr>
            <a:r>
              <a:rPr lang="he-IL" dirty="0" smtClean="0"/>
              <a:t> </a:t>
            </a:r>
            <a:endParaRPr lang="en-US" dirty="0" smtClean="0"/>
          </a:p>
          <a:p>
            <a:pPr algn="r" rtl="1" eaLnBrk="1" hangingPunct="1">
              <a:defRPr/>
            </a:pPr>
            <a:endParaRPr lang="en-US" dirty="0" smtClean="0"/>
          </a:p>
          <a:p>
            <a:pPr algn="r" rtl="1" eaLnBrk="1" hangingPunct="1">
              <a:defRPr/>
            </a:pPr>
            <a:endParaRPr lang="en-US" dirty="0" smtClean="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124</a:t>
            </a:fld>
            <a:endParaRPr lang="en-US"/>
          </a:p>
        </p:txBody>
      </p:sp>
      <p:sp>
        <p:nvSpPr>
          <p:cNvPr id="6" name="Footer Placeholder 5"/>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12063308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828800" y="1600200"/>
            <a:ext cx="8534400" cy="4495800"/>
          </a:xfrm>
        </p:spPr>
        <p:txBody>
          <a:bodyPr>
            <a:normAutofit lnSpcReduction="10000"/>
          </a:bodyPr>
          <a:lstStyle/>
          <a:p>
            <a:pPr algn="l" rtl="0">
              <a:buClr>
                <a:srgbClr val="0033CC"/>
              </a:buClr>
              <a:buFont typeface="Wingdings" pitchFamily="2" charset="2"/>
              <a:buChar char="§"/>
              <a:tabLst>
                <a:tab pos="1538288" algn="l"/>
              </a:tabLst>
            </a:pPr>
            <a:r>
              <a:rPr lang="en-US" dirty="0">
                <a:latin typeface="Comic Sans MS" pitchFamily="66" charset="0"/>
              </a:rPr>
              <a:t>New evidence E indicates that </a:t>
            </a:r>
            <a:r>
              <a:rPr lang="en-US" dirty="0" err="1">
                <a:latin typeface="Comic Sans MS" pitchFamily="66" charset="0"/>
              </a:rPr>
              <a:t>JohnCalls</a:t>
            </a:r>
            <a:r>
              <a:rPr lang="en-US" dirty="0">
                <a:latin typeface="Comic Sans MS" pitchFamily="66" charset="0"/>
              </a:rPr>
              <a:t> with some probability p</a:t>
            </a:r>
          </a:p>
          <a:p>
            <a:pPr algn="l" rtl="0">
              <a:buClr>
                <a:srgbClr val="0033CC"/>
              </a:buClr>
              <a:buFont typeface="Wingdings" pitchFamily="2" charset="2"/>
              <a:buChar char="§"/>
              <a:tabLst>
                <a:tab pos="1538288" algn="l"/>
              </a:tabLst>
            </a:pPr>
            <a:endParaRPr lang="en-US" sz="1000" dirty="0">
              <a:latin typeface="Comic Sans MS" pitchFamily="66" charset="0"/>
            </a:endParaRPr>
          </a:p>
          <a:p>
            <a:pPr algn="l" rtl="0">
              <a:buClr>
                <a:srgbClr val="0033CC"/>
              </a:buClr>
              <a:buFont typeface="Wingdings" pitchFamily="2" charset="2"/>
              <a:buChar char="§"/>
              <a:tabLst>
                <a:tab pos="1538288" algn="l"/>
              </a:tabLst>
            </a:pPr>
            <a:r>
              <a:rPr lang="en-US" dirty="0">
                <a:latin typeface="Comic Sans MS" pitchFamily="66" charset="0"/>
              </a:rPr>
              <a:t>We would like to know the posterior probability of the other beliefs, e.g. P(</a:t>
            </a:r>
            <a:r>
              <a:rPr lang="en-US" dirty="0" err="1">
                <a:latin typeface="Comic Sans MS" pitchFamily="66" charset="0"/>
              </a:rPr>
              <a:t>Burglary|E</a:t>
            </a:r>
            <a:r>
              <a:rPr lang="en-US" dirty="0">
                <a:latin typeface="Comic Sans MS" pitchFamily="66" charset="0"/>
              </a:rPr>
              <a:t>)</a:t>
            </a:r>
          </a:p>
          <a:p>
            <a:pPr algn="l" rtl="0">
              <a:buClr>
                <a:srgbClr val="0033CC"/>
              </a:buClr>
              <a:buFont typeface="Wingdings" pitchFamily="2" charset="2"/>
              <a:buChar char="§"/>
              <a:tabLst>
                <a:tab pos="1538288" algn="l"/>
              </a:tabLst>
            </a:pPr>
            <a:endParaRPr lang="en-US" sz="1000" dirty="0">
              <a:latin typeface="Comic Sans MS" pitchFamily="66" charset="0"/>
            </a:endParaRPr>
          </a:p>
          <a:p>
            <a:pPr algn="l" rtl="0">
              <a:buClr>
                <a:srgbClr val="0033CC"/>
              </a:buClr>
              <a:buFont typeface="Wingdings" pitchFamily="2" charset="2"/>
              <a:buChar char="§"/>
              <a:tabLst>
                <a:tab pos="1538288" algn="l"/>
              </a:tabLst>
            </a:pPr>
            <a:r>
              <a:rPr lang="en-US" dirty="0">
                <a:latin typeface="Comic Sans MS" pitchFamily="66" charset="0"/>
              </a:rPr>
              <a:t>P(B|E) 	= P(B</a:t>
            </a:r>
            <a:r>
              <a:rPr lang="en-US" b="1" dirty="0">
                <a:latin typeface="Comic Sans MS" pitchFamily="66" charset="0"/>
                <a:sym typeface="Symbol" pitchFamily="18" charset="2"/>
              </a:rPr>
              <a:t></a:t>
            </a:r>
            <a:r>
              <a:rPr lang="en-US" dirty="0">
                <a:latin typeface="Comic Sans MS" pitchFamily="66" charset="0"/>
              </a:rPr>
              <a:t>J|E) + P(B </a:t>
            </a:r>
            <a:r>
              <a:rPr lang="en-US" b="1" dirty="0">
                <a:latin typeface="Comic Sans MS" pitchFamily="66" charset="0"/>
                <a:sym typeface="Symbol" pitchFamily="18" charset="2"/>
              </a:rPr>
              <a:t></a:t>
            </a:r>
            <a:r>
              <a:rPr lang="en-US" dirty="0">
                <a:latin typeface="Comic Sans MS" pitchFamily="66" charset="0"/>
                <a:sym typeface="Symbol" pitchFamily="18" charset="2"/>
              </a:rPr>
              <a:t></a:t>
            </a:r>
            <a:r>
              <a:rPr lang="en-US" dirty="0">
                <a:latin typeface="Comic Sans MS" pitchFamily="66" charset="0"/>
              </a:rPr>
              <a:t>J|E)</a:t>
            </a:r>
            <a:br>
              <a:rPr lang="en-US" dirty="0">
                <a:latin typeface="Comic Sans MS" pitchFamily="66" charset="0"/>
              </a:rPr>
            </a:br>
            <a:r>
              <a:rPr lang="en-US" dirty="0">
                <a:latin typeface="Comic Sans MS" pitchFamily="66" charset="0"/>
              </a:rPr>
              <a:t>	= P(B|J,E) P(J|E) + P(B </a:t>
            </a:r>
            <a:r>
              <a:rPr lang="en-US" b="1" dirty="0">
                <a:latin typeface="Comic Sans MS" pitchFamily="66" charset="0"/>
                <a:sym typeface="Symbol" pitchFamily="18" charset="2"/>
              </a:rPr>
              <a:t>|</a:t>
            </a:r>
            <a:r>
              <a:rPr lang="en-US" dirty="0">
                <a:latin typeface="Comic Sans MS" pitchFamily="66" charset="0"/>
                <a:sym typeface="Symbol" pitchFamily="18" charset="2"/>
              </a:rPr>
              <a:t></a:t>
            </a:r>
            <a:r>
              <a:rPr lang="en-US" dirty="0">
                <a:latin typeface="Comic Sans MS" pitchFamily="66" charset="0"/>
              </a:rPr>
              <a:t>J,E) P(</a:t>
            </a:r>
            <a:r>
              <a:rPr lang="en-US" dirty="0">
                <a:latin typeface="Comic Sans MS" pitchFamily="66" charset="0"/>
                <a:sym typeface="Symbol" pitchFamily="18" charset="2"/>
              </a:rPr>
              <a:t></a:t>
            </a:r>
            <a:r>
              <a:rPr lang="en-US" dirty="0">
                <a:latin typeface="Comic Sans MS" pitchFamily="66" charset="0"/>
              </a:rPr>
              <a:t>J|E)</a:t>
            </a:r>
            <a:br>
              <a:rPr lang="en-US" dirty="0">
                <a:latin typeface="Comic Sans MS" pitchFamily="66" charset="0"/>
              </a:rPr>
            </a:br>
            <a:r>
              <a:rPr lang="en-US" dirty="0">
                <a:latin typeface="Comic Sans MS" pitchFamily="66" charset="0"/>
              </a:rPr>
              <a:t>	= P(B|J) P(J|E) + P(B|</a:t>
            </a:r>
            <a:r>
              <a:rPr lang="en-US" dirty="0">
                <a:latin typeface="Comic Sans MS" pitchFamily="66" charset="0"/>
                <a:sym typeface="Symbol" pitchFamily="18" charset="2"/>
              </a:rPr>
              <a:t></a:t>
            </a:r>
            <a:r>
              <a:rPr lang="en-US" dirty="0">
                <a:latin typeface="Comic Sans MS" pitchFamily="66" charset="0"/>
              </a:rPr>
              <a:t>J) P(</a:t>
            </a:r>
            <a:r>
              <a:rPr lang="en-US" dirty="0">
                <a:latin typeface="Comic Sans MS" pitchFamily="66" charset="0"/>
                <a:sym typeface="Symbol" pitchFamily="18" charset="2"/>
              </a:rPr>
              <a:t></a:t>
            </a:r>
            <a:r>
              <a:rPr lang="en-US" dirty="0">
                <a:latin typeface="Comic Sans MS" pitchFamily="66" charset="0"/>
              </a:rPr>
              <a:t>J|E)</a:t>
            </a:r>
            <a:br>
              <a:rPr lang="en-US" dirty="0">
                <a:latin typeface="Comic Sans MS" pitchFamily="66" charset="0"/>
              </a:rPr>
            </a:br>
            <a:r>
              <a:rPr lang="en-US" dirty="0">
                <a:latin typeface="Comic Sans MS" pitchFamily="66" charset="0"/>
              </a:rPr>
              <a:t>	= p P(B|J) + (1-p) P(B|</a:t>
            </a:r>
            <a:r>
              <a:rPr lang="en-US" dirty="0">
                <a:latin typeface="Comic Sans MS" pitchFamily="66" charset="0"/>
                <a:sym typeface="Symbol" pitchFamily="18" charset="2"/>
              </a:rPr>
              <a:t></a:t>
            </a:r>
            <a:r>
              <a:rPr lang="en-US" dirty="0">
                <a:latin typeface="Comic Sans MS" pitchFamily="66" charset="0"/>
              </a:rPr>
              <a:t>J)</a:t>
            </a:r>
          </a:p>
          <a:p>
            <a:pPr algn="l" rtl="0">
              <a:buClr>
                <a:srgbClr val="0033CC"/>
              </a:buClr>
              <a:buNone/>
              <a:tabLst>
                <a:tab pos="1538288" algn="l"/>
              </a:tabLst>
            </a:pPr>
            <a:endParaRPr lang="en-US" sz="1000" dirty="0">
              <a:latin typeface="Comic Sans MS" pitchFamily="66" charset="0"/>
            </a:endParaRPr>
          </a:p>
          <a:p>
            <a:pPr algn="l" rtl="0">
              <a:buClr>
                <a:srgbClr val="0033CC"/>
              </a:buClr>
              <a:buFont typeface="Wingdings" pitchFamily="2" charset="2"/>
              <a:buChar char="§"/>
              <a:tabLst>
                <a:tab pos="1538288" algn="l"/>
              </a:tabLst>
            </a:pPr>
            <a:r>
              <a:rPr lang="en-US" dirty="0">
                <a:latin typeface="Comic Sans MS" pitchFamily="66" charset="0"/>
              </a:rPr>
              <a:t>We need to compute P(B|J) and P(B|</a:t>
            </a:r>
            <a:r>
              <a:rPr lang="en-US" dirty="0">
                <a:latin typeface="Comic Sans MS" pitchFamily="66" charset="0"/>
                <a:sym typeface="Symbol" pitchFamily="18" charset="2"/>
              </a:rPr>
              <a:t></a:t>
            </a:r>
            <a:r>
              <a:rPr lang="en-US" dirty="0">
                <a:latin typeface="Comic Sans MS" pitchFamily="66" charset="0"/>
              </a:rPr>
              <a:t>J) </a:t>
            </a:r>
          </a:p>
        </p:txBody>
      </p:sp>
      <p:sp>
        <p:nvSpPr>
          <p:cNvPr id="34819" name="Rectangle 3"/>
          <p:cNvSpPr>
            <a:spLocks noGrp="1" noChangeArrowheads="1"/>
          </p:cNvSpPr>
          <p:nvPr>
            <p:ph type="title"/>
          </p:nvPr>
        </p:nvSpPr>
        <p:spPr/>
        <p:txBody>
          <a:bodyPr>
            <a:normAutofit/>
          </a:bodyPr>
          <a:lstStyle/>
          <a:p>
            <a:pPr eaLnBrk="1" hangingPunct="1"/>
            <a:r>
              <a:rPr lang="en-US" sz="4000" b="1">
                <a:solidFill>
                  <a:schemeClr val="accent2"/>
                </a:solidFill>
                <a:latin typeface="Comic Sans MS" pitchFamily="66" charset="0"/>
              </a:rPr>
              <a:t>Querying the BN</a:t>
            </a:r>
            <a:endParaRPr lang="en-US" sz="4000">
              <a:solidFill>
                <a:schemeClr val="accent2"/>
              </a:solidFill>
              <a:latin typeface="Comic Sans MS" pitchFamily="66" charset="0"/>
            </a:endParaRP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125</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2935804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xfrm>
            <a:off x="1828800" y="1066800"/>
            <a:ext cx="8534400" cy="5562600"/>
          </a:xfrm>
        </p:spPr>
        <p:txBody>
          <a:bodyPr/>
          <a:lstStyle/>
          <a:p>
            <a:pPr algn="l" defTabSz="1146175" rtl="0">
              <a:buClr>
                <a:srgbClr val="0033CC"/>
              </a:buClr>
              <a:buFont typeface="Wingdings" pitchFamily="2" charset="2"/>
              <a:buChar char="§"/>
              <a:tabLst>
                <a:tab pos="914400" algn="l"/>
                <a:tab pos="1597025" algn="l"/>
              </a:tabLst>
            </a:pPr>
            <a:r>
              <a:rPr lang="en-US" sz="2400" dirty="0">
                <a:latin typeface="Comic Sans MS" pitchFamily="66" charset="0"/>
              </a:rPr>
              <a:t>P(</a:t>
            </a:r>
            <a:r>
              <a:rPr lang="en-US" sz="2400" dirty="0" err="1">
                <a:latin typeface="Comic Sans MS" pitchFamily="66" charset="0"/>
              </a:rPr>
              <a:t>b|J</a:t>
            </a:r>
            <a:r>
              <a:rPr lang="en-US" sz="2400" dirty="0">
                <a:latin typeface="Comic Sans MS" pitchFamily="66" charset="0"/>
              </a:rPr>
              <a:t>) = </a:t>
            </a:r>
            <a:r>
              <a:rPr lang="en-US" sz="2400" b="1" dirty="0">
                <a:latin typeface="Symbol" pitchFamily="18" charset="2"/>
              </a:rPr>
              <a:t>a</a:t>
            </a:r>
            <a:r>
              <a:rPr lang="en-US" sz="2400" dirty="0">
                <a:latin typeface="Comic Sans MS" pitchFamily="66" charset="0"/>
              </a:rPr>
              <a:t> P(</a:t>
            </a:r>
            <a:r>
              <a:rPr lang="en-US" sz="2400" dirty="0" err="1">
                <a:latin typeface="Comic Sans MS" pitchFamily="66" charset="0"/>
              </a:rPr>
              <a:t>b</a:t>
            </a:r>
            <a:r>
              <a:rPr lang="en-US" sz="2400" b="1" dirty="0" err="1">
                <a:latin typeface="Comic Sans MS" pitchFamily="66" charset="0"/>
                <a:sym typeface="Symbol" pitchFamily="18" charset="2"/>
              </a:rPr>
              <a:t></a:t>
            </a:r>
            <a:r>
              <a:rPr lang="en-US" sz="2400" dirty="0" err="1">
                <a:latin typeface="Comic Sans MS" pitchFamily="66" charset="0"/>
              </a:rPr>
              <a:t>J</a:t>
            </a:r>
            <a:r>
              <a:rPr lang="en-US" sz="2400" dirty="0">
                <a:latin typeface="Comic Sans MS" pitchFamily="66" charset="0"/>
              </a:rPr>
              <a:t>)</a:t>
            </a:r>
            <a:br>
              <a:rPr lang="en-US" sz="2400" dirty="0">
                <a:latin typeface="Comic Sans MS" pitchFamily="66" charset="0"/>
              </a:rPr>
            </a:br>
            <a:r>
              <a:rPr lang="en-US" sz="2400" dirty="0">
                <a:latin typeface="Comic Sans MS" pitchFamily="66" charset="0"/>
              </a:rPr>
              <a:t>	= </a:t>
            </a:r>
            <a:r>
              <a:rPr lang="en-US" sz="2400" b="1" dirty="0">
                <a:latin typeface="Symbol" pitchFamily="18" charset="2"/>
              </a:rPr>
              <a:t>a</a:t>
            </a:r>
            <a:r>
              <a:rPr lang="en-US" sz="2400" dirty="0">
                <a:latin typeface="Comic Sans MS" pitchFamily="66" charset="0"/>
              </a:rPr>
              <a:t> </a:t>
            </a:r>
            <a:r>
              <a:rPr lang="en-US" dirty="0" err="1" smtClean="0">
                <a:latin typeface="Symbol" pitchFamily="18" charset="2"/>
              </a:rPr>
              <a:t>S</a:t>
            </a:r>
            <a:r>
              <a:rPr lang="en-US" sz="2400" baseline="-25000" dirty="0" err="1">
                <a:latin typeface="Comic Sans MS" pitchFamily="66" charset="0"/>
              </a:rPr>
              <a:t>m</a:t>
            </a:r>
            <a:r>
              <a:rPr lang="en-US" dirty="0" err="1" smtClean="0">
                <a:latin typeface="Symbol" pitchFamily="18" charset="2"/>
              </a:rPr>
              <a:t>S</a:t>
            </a:r>
            <a:r>
              <a:rPr lang="en-US" sz="2400" baseline="-25000" dirty="0" err="1">
                <a:latin typeface="Comic Sans MS" pitchFamily="66" charset="0"/>
              </a:rPr>
              <a:t>a</a:t>
            </a:r>
            <a:r>
              <a:rPr lang="en-US" dirty="0" err="1" smtClean="0">
                <a:latin typeface="Symbol" pitchFamily="18" charset="2"/>
              </a:rPr>
              <a:t>S</a:t>
            </a:r>
            <a:r>
              <a:rPr lang="en-US" sz="2400" baseline="-25000" dirty="0" err="1">
                <a:latin typeface="Comic Sans MS" pitchFamily="66" charset="0"/>
              </a:rPr>
              <a:t>e</a:t>
            </a:r>
            <a:r>
              <a:rPr lang="en-US" sz="2400" dirty="0" err="1">
                <a:latin typeface="Comic Sans MS" pitchFamily="66" charset="0"/>
              </a:rPr>
              <a:t>P</a:t>
            </a:r>
            <a:r>
              <a:rPr lang="en-US" sz="2400" dirty="0">
                <a:latin typeface="Comic Sans MS" pitchFamily="66" charset="0"/>
              </a:rPr>
              <a:t>(</a:t>
            </a:r>
            <a:r>
              <a:rPr lang="en-US" sz="2400" dirty="0" err="1">
                <a:latin typeface="Comic Sans MS" pitchFamily="66" charset="0"/>
              </a:rPr>
              <a:t>b</a:t>
            </a:r>
            <a:r>
              <a:rPr lang="en-US" sz="2400" b="1" dirty="0" err="1">
                <a:latin typeface="Comic Sans MS" pitchFamily="66" charset="0"/>
                <a:sym typeface="Symbol" pitchFamily="18" charset="2"/>
              </a:rPr>
              <a:t></a:t>
            </a:r>
            <a:r>
              <a:rPr lang="en-US" sz="2400" dirty="0" err="1">
                <a:latin typeface="Comic Sans MS" pitchFamily="66" charset="0"/>
              </a:rPr>
              <a:t>J</a:t>
            </a:r>
            <a:r>
              <a:rPr lang="en-US" sz="2400" b="1" dirty="0" err="1">
                <a:latin typeface="Comic Sans MS" pitchFamily="66" charset="0"/>
                <a:sym typeface="Symbol" pitchFamily="18" charset="2"/>
              </a:rPr>
              <a:t></a:t>
            </a:r>
            <a:r>
              <a:rPr lang="en-US" sz="2400" dirty="0" err="1">
                <a:latin typeface="Comic Sans MS" pitchFamily="66" charset="0"/>
              </a:rPr>
              <a:t>m</a:t>
            </a:r>
            <a:r>
              <a:rPr lang="en-US" sz="2400" b="1" dirty="0" err="1">
                <a:latin typeface="Comic Sans MS" pitchFamily="66" charset="0"/>
                <a:sym typeface="Symbol" pitchFamily="18" charset="2"/>
              </a:rPr>
              <a:t></a:t>
            </a:r>
            <a:r>
              <a:rPr lang="en-US" sz="2400" dirty="0" err="1">
                <a:latin typeface="Comic Sans MS" pitchFamily="66" charset="0"/>
              </a:rPr>
              <a:t>a</a:t>
            </a:r>
            <a:r>
              <a:rPr lang="en-US" sz="2400" b="1" dirty="0" err="1">
                <a:latin typeface="Comic Sans MS" pitchFamily="66" charset="0"/>
                <a:sym typeface="Symbol" pitchFamily="18" charset="2"/>
              </a:rPr>
              <a:t></a:t>
            </a:r>
            <a:r>
              <a:rPr lang="en-US" sz="2400" dirty="0" err="1">
                <a:latin typeface="Comic Sans MS" pitchFamily="66" charset="0"/>
              </a:rPr>
              <a:t>e</a:t>
            </a:r>
            <a:r>
              <a:rPr lang="en-US" sz="2400" dirty="0">
                <a:latin typeface="Comic Sans MS" pitchFamily="66" charset="0"/>
              </a:rPr>
              <a:t>) </a:t>
            </a:r>
            <a:r>
              <a:rPr lang="en-US" sz="1800" dirty="0">
                <a:solidFill>
                  <a:srgbClr val="5F5F5F"/>
                </a:solidFill>
                <a:latin typeface="Comic Sans MS" pitchFamily="66" charset="0"/>
              </a:rPr>
              <a:t>[marginalization]</a:t>
            </a:r>
            <a:r>
              <a:rPr lang="en-US" sz="1800" dirty="0">
                <a:latin typeface="Comic Sans MS" pitchFamily="66" charset="0"/>
              </a:rPr>
              <a:t/>
            </a:r>
            <a:br>
              <a:rPr lang="en-US" sz="1800" dirty="0">
                <a:latin typeface="Comic Sans MS" pitchFamily="66" charset="0"/>
              </a:rPr>
            </a:br>
            <a:r>
              <a:rPr lang="en-US" sz="2400" dirty="0">
                <a:latin typeface="Comic Sans MS" pitchFamily="66" charset="0"/>
              </a:rPr>
              <a:t>	= </a:t>
            </a:r>
            <a:r>
              <a:rPr lang="en-US" sz="2400" b="1" dirty="0">
                <a:latin typeface="Symbol" pitchFamily="18" charset="2"/>
              </a:rPr>
              <a:t>a</a:t>
            </a:r>
            <a:r>
              <a:rPr lang="en-US" sz="2400" dirty="0">
                <a:latin typeface="Comic Sans MS" pitchFamily="66" charset="0"/>
              </a:rPr>
              <a:t> </a:t>
            </a:r>
            <a:r>
              <a:rPr lang="en-US" dirty="0" err="1" smtClean="0">
                <a:latin typeface="Symbol" pitchFamily="18" charset="2"/>
              </a:rPr>
              <a:t>S</a:t>
            </a:r>
            <a:r>
              <a:rPr lang="en-US" sz="2400" baseline="-25000" dirty="0" err="1">
                <a:latin typeface="Comic Sans MS" pitchFamily="66" charset="0"/>
              </a:rPr>
              <a:t>m</a:t>
            </a:r>
            <a:r>
              <a:rPr lang="en-US" dirty="0" err="1" smtClean="0">
                <a:latin typeface="Symbol" pitchFamily="18" charset="2"/>
              </a:rPr>
              <a:t>S</a:t>
            </a:r>
            <a:r>
              <a:rPr lang="en-US" sz="2400" baseline="-25000" dirty="0" err="1">
                <a:latin typeface="Comic Sans MS" pitchFamily="66" charset="0"/>
              </a:rPr>
              <a:t>a</a:t>
            </a:r>
            <a:r>
              <a:rPr lang="en-US" dirty="0" err="1" smtClean="0">
                <a:latin typeface="Symbol" pitchFamily="18" charset="2"/>
              </a:rPr>
              <a:t>S</a:t>
            </a:r>
            <a:r>
              <a:rPr lang="en-US" sz="2400" baseline="-25000" dirty="0" err="1">
                <a:latin typeface="Comic Sans MS" pitchFamily="66" charset="0"/>
              </a:rPr>
              <a:t>e</a:t>
            </a:r>
            <a:r>
              <a:rPr lang="en-US" sz="2400" dirty="0" err="1">
                <a:latin typeface="Comic Sans MS" pitchFamily="66" charset="0"/>
              </a:rPr>
              <a:t>P</a:t>
            </a:r>
            <a:r>
              <a:rPr lang="en-US" sz="2400" dirty="0">
                <a:latin typeface="Comic Sans MS" pitchFamily="66" charset="0"/>
              </a:rPr>
              <a:t>(b)P(e)P(</a:t>
            </a:r>
            <a:r>
              <a:rPr lang="en-US" sz="2400" dirty="0" err="1">
                <a:latin typeface="Comic Sans MS" pitchFamily="66" charset="0"/>
              </a:rPr>
              <a:t>a|b,e</a:t>
            </a:r>
            <a:r>
              <a:rPr lang="en-US" sz="2400" dirty="0">
                <a:latin typeface="Comic Sans MS" pitchFamily="66" charset="0"/>
              </a:rPr>
              <a:t>)P(</a:t>
            </a:r>
            <a:r>
              <a:rPr lang="en-US" sz="2400" dirty="0" err="1">
                <a:latin typeface="Comic Sans MS" pitchFamily="66" charset="0"/>
              </a:rPr>
              <a:t>J|a</a:t>
            </a:r>
            <a:r>
              <a:rPr lang="en-US" sz="2400" dirty="0">
                <a:latin typeface="Comic Sans MS" pitchFamily="66" charset="0"/>
              </a:rPr>
              <a:t>)P(</a:t>
            </a:r>
            <a:r>
              <a:rPr lang="en-US" sz="2400" dirty="0" err="1">
                <a:latin typeface="Comic Sans MS" pitchFamily="66" charset="0"/>
              </a:rPr>
              <a:t>m|a</a:t>
            </a:r>
            <a:r>
              <a:rPr lang="en-US" sz="2400" dirty="0">
                <a:latin typeface="Comic Sans MS" pitchFamily="66" charset="0"/>
              </a:rPr>
              <a:t>) </a:t>
            </a:r>
            <a:r>
              <a:rPr lang="en-US" sz="1800" dirty="0">
                <a:solidFill>
                  <a:srgbClr val="5F5F5F"/>
                </a:solidFill>
                <a:latin typeface="Comic Sans MS" pitchFamily="66" charset="0"/>
              </a:rPr>
              <a:t>[BN]</a:t>
            </a:r>
            <a:r>
              <a:rPr lang="en-US" sz="2400" dirty="0">
                <a:latin typeface="Comic Sans MS" pitchFamily="66" charset="0"/>
              </a:rPr>
              <a:t/>
            </a:r>
            <a:br>
              <a:rPr lang="en-US" sz="2400" dirty="0">
                <a:latin typeface="Comic Sans MS" pitchFamily="66" charset="0"/>
              </a:rPr>
            </a:br>
            <a:r>
              <a:rPr lang="en-US" sz="2400" dirty="0">
                <a:latin typeface="Comic Sans MS" pitchFamily="66" charset="0"/>
              </a:rPr>
              <a:t>	= </a:t>
            </a:r>
            <a:r>
              <a:rPr lang="en-US" sz="2400" b="1" dirty="0">
                <a:latin typeface="Symbol" pitchFamily="18" charset="2"/>
              </a:rPr>
              <a:t>a</a:t>
            </a:r>
            <a:r>
              <a:rPr lang="en-US" sz="2400" dirty="0">
                <a:latin typeface="Comic Sans MS" pitchFamily="66" charset="0"/>
              </a:rPr>
              <a:t> P(b)</a:t>
            </a:r>
            <a:r>
              <a:rPr lang="en-US" dirty="0" err="1" smtClean="0">
                <a:latin typeface="Symbol" pitchFamily="18" charset="2"/>
              </a:rPr>
              <a:t>S</a:t>
            </a:r>
            <a:r>
              <a:rPr lang="en-US" sz="2400" baseline="-25000" dirty="0" err="1">
                <a:latin typeface="Comic Sans MS" pitchFamily="66" charset="0"/>
              </a:rPr>
              <a:t>e</a:t>
            </a:r>
            <a:r>
              <a:rPr lang="en-US" sz="2400" dirty="0" err="1">
                <a:latin typeface="Comic Sans MS" pitchFamily="66" charset="0"/>
              </a:rPr>
              <a:t>P</a:t>
            </a:r>
            <a:r>
              <a:rPr lang="en-US" sz="2400" dirty="0">
                <a:latin typeface="Comic Sans MS" pitchFamily="66" charset="0"/>
              </a:rPr>
              <a:t>(e)</a:t>
            </a:r>
            <a:r>
              <a:rPr lang="en-US" dirty="0" err="1" smtClean="0">
                <a:latin typeface="Symbol" pitchFamily="18" charset="2"/>
              </a:rPr>
              <a:t>S</a:t>
            </a:r>
            <a:r>
              <a:rPr lang="en-US" sz="2400" baseline="-25000" dirty="0" err="1">
                <a:latin typeface="Comic Sans MS" pitchFamily="66" charset="0"/>
              </a:rPr>
              <a:t>a</a:t>
            </a:r>
            <a:r>
              <a:rPr lang="en-US" sz="2400" dirty="0" err="1">
                <a:latin typeface="Comic Sans MS" pitchFamily="66" charset="0"/>
              </a:rPr>
              <a:t>P</a:t>
            </a:r>
            <a:r>
              <a:rPr lang="en-US" sz="2400" dirty="0">
                <a:latin typeface="Comic Sans MS" pitchFamily="66" charset="0"/>
              </a:rPr>
              <a:t>(</a:t>
            </a:r>
            <a:r>
              <a:rPr lang="en-US" sz="2400" dirty="0" err="1">
                <a:latin typeface="Comic Sans MS" pitchFamily="66" charset="0"/>
              </a:rPr>
              <a:t>a|b,e</a:t>
            </a:r>
            <a:r>
              <a:rPr lang="en-US" sz="2400" dirty="0">
                <a:latin typeface="Comic Sans MS" pitchFamily="66" charset="0"/>
              </a:rPr>
              <a:t>)P(</a:t>
            </a:r>
            <a:r>
              <a:rPr lang="en-US" sz="2400" dirty="0" err="1">
                <a:latin typeface="Comic Sans MS" pitchFamily="66" charset="0"/>
              </a:rPr>
              <a:t>J|a</a:t>
            </a:r>
            <a:r>
              <a:rPr lang="en-US" sz="2400" dirty="0">
                <a:latin typeface="Comic Sans MS" pitchFamily="66" charset="0"/>
              </a:rPr>
              <a:t>)</a:t>
            </a:r>
            <a:r>
              <a:rPr lang="en-US" dirty="0" err="1" smtClean="0">
                <a:latin typeface="Symbol" pitchFamily="18" charset="2"/>
              </a:rPr>
              <a:t>S</a:t>
            </a:r>
            <a:r>
              <a:rPr lang="en-US" sz="2400" baseline="-25000" dirty="0" err="1">
                <a:latin typeface="Comic Sans MS" pitchFamily="66" charset="0"/>
              </a:rPr>
              <a:t>m</a:t>
            </a:r>
            <a:r>
              <a:rPr lang="en-US" sz="2400" dirty="0" err="1">
                <a:latin typeface="Comic Sans MS" pitchFamily="66" charset="0"/>
              </a:rPr>
              <a:t>P</a:t>
            </a:r>
            <a:r>
              <a:rPr lang="en-US" sz="2400" dirty="0">
                <a:latin typeface="Comic Sans MS" pitchFamily="66" charset="0"/>
              </a:rPr>
              <a:t>(</a:t>
            </a:r>
            <a:r>
              <a:rPr lang="en-US" sz="2400" dirty="0" err="1">
                <a:latin typeface="Comic Sans MS" pitchFamily="66" charset="0"/>
              </a:rPr>
              <a:t>m|a</a:t>
            </a:r>
            <a:r>
              <a:rPr lang="en-US" sz="2400" dirty="0">
                <a:latin typeface="Comic Sans MS" pitchFamily="66" charset="0"/>
              </a:rPr>
              <a:t>) </a:t>
            </a:r>
            <a:r>
              <a:rPr lang="en-US" sz="1800" dirty="0">
                <a:solidFill>
                  <a:srgbClr val="5F5F5F"/>
                </a:solidFill>
                <a:latin typeface="Comic Sans MS" pitchFamily="66" charset="0"/>
              </a:rPr>
              <a:t>[re-ordering]</a:t>
            </a:r>
          </a:p>
          <a:p>
            <a:pPr algn="l" defTabSz="1146175" rtl="0">
              <a:buClr>
                <a:srgbClr val="0033CC"/>
              </a:buClr>
              <a:buFont typeface="Wingdings" pitchFamily="2" charset="2"/>
              <a:buChar char="§"/>
              <a:tabLst>
                <a:tab pos="914400" algn="l"/>
                <a:tab pos="1597025" algn="l"/>
              </a:tabLst>
            </a:pPr>
            <a:r>
              <a:rPr lang="en-US" sz="2400" dirty="0">
                <a:latin typeface="Comic Sans MS" pitchFamily="66" charset="0"/>
              </a:rPr>
              <a:t>Depth-first evaluation of P(</a:t>
            </a:r>
            <a:r>
              <a:rPr lang="en-US" sz="2400" dirty="0" err="1">
                <a:latin typeface="Comic Sans MS" pitchFamily="66" charset="0"/>
              </a:rPr>
              <a:t>b|J</a:t>
            </a:r>
            <a:r>
              <a:rPr lang="en-US" sz="2400" dirty="0">
                <a:latin typeface="Comic Sans MS" pitchFamily="66" charset="0"/>
              </a:rPr>
              <a:t>) leads to computing each of the 4 following products twice:</a:t>
            </a:r>
            <a:br>
              <a:rPr lang="en-US" sz="2400" dirty="0">
                <a:latin typeface="Comic Sans MS" pitchFamily="66" charset="0"/>
              </a:rPr>
            </a:br>
            <a:r>
              <a:rPr lang="en-US" sz="1800" dirty="0">
                <a:latin typeface="Comic Sans MS" pitchFamily="66" charset="0"/>
              </a:rPr>
              <a:t>P(J|A) P(M|A), P(J|A) P(</a:t>
            </a:r>
            <a:r>
              <a:rPr lang="en-US" sz="1800" dirty="0">
                <a:latin typeface="Comic Sans MS" pitchFamily="66" charset="0"/>
                <a:sym typeface="Symbol" pitchFamily="18" charset="2"/>
              </a:rPr>
              <a:t></a:t>
            </a:r>
            <a:r>
              <a:rPr lang="en-US" sz="1800" dirty="0">
                <a:latin typeface="Comic Sans MS" pitchFamily="66" charset="0"/>
              </a:rPr>
              <a:t>M|A), P(J|</a:t>
            </a:r>
            <a:r>
              <a:rPr lang="en-US" sz="1800" dirty="0">
                <a:latin typeface="Comic Sans MS" pitchFamily="66" charset="0"/>
                <a:sym typeface="Symbol" pitchFamily="18" charset="2"/>
              </a:rPr>
              <a:t></a:t>
            </a:r>
            <a:r>
              <a:rPr lang="en-US" sz="1800" dirty="0">
                <a:latin typeface="Comic Sans MS" pitchFamily="66" charset="0"/>
              </a:rPr>
              <a:t>A) P(M|</a:t>
            </a:r>
            <a:r>
              <a:rPr lang="en-US" sz="1800" dirty="0">
                <a:latin typeface="Comic Sans MS" pitchFamily="66" charset="0"/>
                <a:sym typeface="Symbol" pitchFamily="18" charset="2"/>
              </a:rPr>
              <a:t></a:t>
            </a:r>
            <a:r>
              <a:rPr lang="en-US" sz="1800" dirty="0">
                <a:latin typeface="Comic Sans MS" pitchFamily="66" charset="0"/>
              </a:rPr>
              <a:t>A), P(J|</a:t>
            </a:r>
            <a:r>
              <a:rPr lang="en-US" sz="1800" dirty="0">
                <a:latin typeface="Comic Sans MS" pitchFamily="66" charset="0"/>
                <a:sym typeface="Symbol" pitchFamily="18" charset="2"/>
              </a:rPr>
              <a:t></a:t>
            </a:r>
            <a:r>
              <a:rPr lang="en-US" sz="1800" dirty="0">
                <a:latin typeface="Comic Sans MS" pitchFamily="66" charset="0"/>
              </a:rPr>
              <a:t>A) P(</a:t>
            </a:r>
            <a:r>
              <a:rPr lang="en-US" sz="1800" dirty="0">
                <a:latin typeface="Comic Sans MS" pitchFamily="66" charset="0"/>
                <a:sym typeface="Symbol" pitchFamily="18" charset="2"/>
              </a:rPr>
              <a:t></a:t>
            </a:r>
            <a:r>
              <a:rPr lang="en-US" sz="1800" dirty="0">
                <a:latin typeface="Comic Sans MS" pitchFamily="66" charset="0"/>
              </a:rPr>
              <a:t>M|</a:t>
            </a:r>
            <a:r>
              <a:rPr lang="en-US" sz="1800" dirty="0">
                <a:latin typeface="Comic Sans MS" pitchFamily="66" charset="0"/>
                <a:sym typeface="Symbol" pitchFamily="18" charset="2"/>
              </a:rPr>
              <a:t></a:t>
            </a:r>
            <a:r>
              <a:rPr lang="en-US" sz="1800" dirty="0">
                <a:latin typeface="Comic Sans MS" pitchFamily="66" charset="0"/>
              </a:rPr>
              <a:t>A)</a:t>
            </a:r>
          </a:p>
          <a:p>
            <a:pPr algn="l" defTabSz="1146175" rtl="0">
              <a:buClr>
                <a:srgbClr val="0033CC"/>
              </a:buClr>
              <a:buFont typeface="Wingdings" pitchFamily="2" charset="2"/>
              <a:buChar char="§"/>
              <a:tabLst>
                <a:tab pos="914400" algn="l"/>
                <a:tab pos="1597025" algn="l"/>
              </a:tabLst>
            </a:pPr>
            <a:r>
              <a:rPr lang="en-US" sz="2400" dirty="0">
                <a:latin typeface="Comic Sans MS" pitchFamily="66" charset="0"/>
              </a:rPr>
              <a:t>Bottom-up (right-to-left) computation + caching – e.g., variable elimination algorithm (see R&amp;N) – avoids such repetition</a:t>
            </a:r>
          </a:p>
          <a:p>
            <a:pPr algn="l" defTabSz="1146175" rtl="0">
              <a:buClr>
                <a:srgbClr val="0033CC"/>
              </a:buClr>
              <a:buFont typeface="Wingdings" pitchFamily="2" charset="2"/>
              <a:buChar char="§"/>
              <a:tabLst>
                <a:tab pos="914400" algn="l"/>
                <a:tab pos="1597025" algn="l"/>
              </a:tabLst>
            </a:pPr>
            <a:r>
              <a:rPr lang="en-US" sz="2400" dirty="0">
                <a:latin typeface="Comic Sans MS" pitchFamily="66" charset="0"/>
              </a:rPr>
              <a:t>For singly connected BN, the computation takes time </a:t>
            </a:r>
            <a:r>
              <a:rPr lang="en-US" sz="2400" dirty="0">
                <a:solidFill>
                  <a:srgbClr val="0033CC"/>
                </a:solidFill>
                <a:latin typeface="Comic Sans MS" pitchFamily="66" charset="0"/>
              </a:rPr>
              <a:t>linear in the total number of CPT entries</a:t>
            </a:r>
            <a:r>
              <a:rPr lang="en-US" sz="2400" dirty="0">
                <a:latin typeface="Comic Sans MS" pitchFamily="66" charset="0"/>
              </a:rPr>
              <a:t> (</a:t>
            </a:r>
            <a:r>
              <a:rPr lang="en-US" sz="2400" dirty="0">
                <a:latin typeface="Comic Sans MS" pitchFamily="66" charset="0"/>
                <a:sym typeface="Symbol" pitchFamily="18" charset="2"/>
              </a:rPr>
              <a:t></a:t>
            </a:r>
            <a:r>
              <a:rPr lang="en-US" sz="2400" dirty="0">
                <a:latin typeface="Comic Sans MS" pitchFamily="66" charset="0"/>
              </a:rPr>
              <a:t> time linear in the # propositions if CPT’s size is bounded)</a:t>
            </a:r>
          </a:p>
        </p:txBody>
      </p:sp>
      <p:sp>
        <p:nvSpPr>
          <p:cNvPr id="35843" name="Rectangle 3"/>
          <p:cNvSpPr>
            <a:spLocks noGrp="1" noChangeArrowheads="1"/>
          </p:cNvSpPr>
          <p:nvPr>
            <p:ph type="title"/>
          </p:nvPr>
        </p:nvSpPr>
        <p:spPr>
          <a:xfrm>
            <a:off x="1981200" y="0"/>
            <a:ext cx="8229600" cy="1143000"/>
          </a:xfrm>
        </p:spPr>
        <p:txBody>
          <a:bodyPr/>
          <a:lstStyle/>
          <a:p>
            <a:pPr eaLnBrk="1" hangingPunct="1"/>
            <a:r>
              <a:rPr lang="en-US" sz="4000" b="1">
                <a:solidFill>
                  <a:schemeClr val="accent2"/>
                </a:solidFill>
                <a:latin typeface="Comic Sans MS" pitchFamily="66" charset="0"/>
              </a:rPr>
              <a:t>Querying the BN</a:t>
            </a:r>
            <a:endParaRPr lang="en-US" sz="4000">
              <a:solidFill>
                <a:schemeClr val="accent2"/>
              </a:solidFill>
              <a:latin typeface="Comic Sans MS" pitchFamily="66" charset="0"/>
            </a:endParaRP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126</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405191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1554">
                                            <p:txEl>
                                              <p:pRg st="0" end="0"/>
                                            </p:txEl>
                                          </p:spTgt>
                                        </p:tgtEl>
                                        <p:attrNameLst>
                                          <p:attrName>ppt_c</p:attrName>
                                        </p:attrNameLst>
                                      </p:cBhvr>
                                      <p:to>
                                        <a:srgbClr val="5F5F5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5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1554">
                                            <p:txEl>
                                              <p:pRg st="1" end="1"/>
                                            </p:txEl>
                                          </p:spTgt>
                                        </p:tgtEl>
                                        <p:attrNameLst>
                                          <p:attrName>ppt_c</p:attrName>
                                        </p:attrNameLst>
                                      </p:cBhvr>
                                      <p:to>
                                        <a:srgbClr val="5F5F5F"/>
                                      </p:to>
                                    </p:animClr>
                                  </p:subTnLst>
                                </p:cTn>
                              </p:par>
                              <p:par>
                                <p:cTn id="11" presetID="1" presetClass="entr" presetSubtype="0" fill="hold" nodeType="withEffect">
                                  <p:stCondLst>
                                    <p:cond delay="0"/>
                                  </p:stCondLst>
                                  <p:childTnLst>
                                    <p:set>
                                      <p:cBhvr>
                                        <p:cTn id="12" dur="1" fill="hold">
                                          <p:stCondLst>
                                            <p:cond delay="0"/>
                                          </p:stCondLst>
                                        </p:cTn>
                                        <p:tgtEl>
                                          <p:spTgt spid="15155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1554">
                                            <p:txEl>
                                              <p:pRg st="2" end="2"/>
                                            </p:txEl>
                                          </p:spTgt>
                                        </p:tgtEl>
                                        <p:attrNameLst>
                                          <p:attrName>ppt_c</p:attrName>
                                        </p:attrNameLst>
                                      </p:cBhvr>
                                      <p:to>
                                        <a:srgbClr val="5F5F5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1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9011"/>
            <a:ext cx="10515600" cy="1325563"/>
          </a:xfrm>
        </p:spPr>
        <p:txBody>
          <a:bodyPr>
            <a:normAutofit/>
          </a:bodyPr>
          <a:lstStyle/>
          <a:p>
            <a:pPr eaLnBrk="1" hangingPunct="1"/>
            <a:r>
              <a:rPr lang="en-US" sz="4000" b="1">
                <a:solidFill>
                  <a:schemeClr val="accent2"/>
                </a:solidFill>
                <a:latin typeface="Comic Sans MS" pitchFamily="66" charset="0"/>
              </a:rPr>
              <a:t>Comparison</a:t>
            </a:r>
            <a:r>
              <a:rPr lang="en-US" b="1" smtClean="0">
                <a:solidFill>
                  <a:schemeClr val="accent2"/>
                </a:solidFill>
                <a:latin typeface="Comic Sans MS" pitchFamily="66" charset="0"/>
              </a:rPr>
              <a:t> to Classical Logic</a:t>
            </a:r>
          </a:p>
        </p:txBody>
      </p:sp>
      <p:sp>
        <p:nvSpPr>
          <p:cNvPr id="36867" name="Rectangle 3"/>
          <p:cNvSpPr>
            <a:spLocks noGrp="1" noChangeArrowheads="1"/>
          </p:cNvSpPr>
          <p:nvPr>
            <p:ph type="body" idx="1"/>
          </p:nvPr>
        </p:nvSpPr>
        <p:spPr>
          <a:xfrm>
            <a:off x="5867400" y="1600200"/>
            <a:ext cx="4572000" cy="4953000"/>
          </a:xfrm>
        </p:spPr>
        <p:txBody>
          <a:bodyPr/>
          <a:lstStyle/>
          <a:p>
            <a:pPr marL="0" indent="0" algn="l" rtl="0">
              <a:buNone/>
            </a:pPr>
            <a:r>
              <a:rPr lang="en-US" sz="2400" dirty="0">
                <a:solidFill>
                  <a:srgbClr val="993300"/>
                </a:solidFill>
                <a:latin typeface="Comic Sans MS" pitchFamily="66" charset="0"/>
              </a:rPr>
              <a:t>Burglary </a:t>
            </a:r>
            <a:r>
              <a:rPr lang="en-US" sz="2400" dirty="0">
                <a:solidFill>
                  <a:srgbClr val="993300"/>
                </a:solidFill>
                <a:latin typeface="Comic Sans MS" pitchFamily="66" charset="0"/>
                <a:sym typeface="Symbol" pitchFamily="18" charset="2"/>
              </a:rPr>
              <a:t> Alarm</a:t>
            </a:r>
          </a:p>
          <a:p>
            <a:pPr marL="0" indent="0" algn="l" rtl="0">
              <a:buNone/>
            </a:pPr>
            <a:r>
              <a:rPr lang="en-US" sz="2400" dirty="0">
                <a:solidFill>
                  <a:srgbClr val="993300"/>
                </a:solidFill>
                <a:latin typeface="Comic Sans MS" pitchFamily="66" charset="0"/>
                <a:sym typeface="Symbol" pitchFamily="18" charset="2"/>
              </a:rPr>
              <a:t>Earthquake  Alarm</a:t>
            </a:r>
          </a:p>
          <a:p>
            <a:pPr marL="0" indent="0" algn="l" rtl="0">
              <a:buNone/>
            </a:pPr>
            <a:r>
              <a:rPr lang="en-US" sz="2400" dirty="0">
                <a:solidFill>
                  <a:srgbClr val="993300"/>
                </a:solidFill>
                <a:latin typeface="Comic Sans MS" pitchFamily="66" charset="0"/>
                <a:sym typeface="Symbol" pitchFamily="18" charset="2"/>
              </a:rPr>
              <a:t>Alarm  </a:t>
            </a:r>
            <a:r>
              <a:rPr lang="en-US" sz="2400" dirty="0" err="1">
                <a:solidFill>
                  <a:srgbClr val="993300"/>
                </a:solidFill>
                <a:latin typeface="Comic Sans MS" pitchFamily="66" charset="0"/>
                <a:sym typeface="Symbol" pitchFamily="18" charset="2"/>
              </a:rPr>
              <a:t>JohnCalls</a:t>
            </a:r>
            <a:endParaRPr lang="en-US" sz="2400" dirty="0">
              <a:solidFill>
                <a:srgbClr val="993300"/>
              </a:solidFill>
              <a:latin typeface="Comic Sans MS" pitchFamily="66" charset="0"/>
              <a:sym typeface="Symbol" pitchFamily="18" charset="2"/>
            </a:endParaRPr>
          </a:p>
          <a:p>
            <a:pPr marL="0" indent="0" algn="l" rtl="0">
              <a:buNone/>
            </a:pPr>
            <a:r>
              <a:rPr lang="en-US" sz="2400" dirty="0">
                <a:solidFill>
                  <a:srgbClr val="993300"/>
                </a:solidFill>
                <a:latin typeface="Comic Sans MS" pitchFamily="66" charset="0"/>
                <a:sym typeface="Symbol" pitchFamily="18" charset="2"/>
              </a:rPr>
              <a:t>Alarm  </a:t>
            </a:r>
            <a:r>
              <a:rPr lang="en-US" sz="2400" dirty="0" err="1">
                <a:solidFill>
                  <a:srgbClr val="993300"/>
                </a:solidFill>
                <a:latin typeface="Comic Sans MS" pitchFamily="66" charset="0"/>
                <a:sym typeface="Symbol" pitchFamily="18" charset="2"/>
              </a:rPr>
              <a:t>MaryCalls</a:t>
            </a:r>
            <a:endParaRPr lang="en-US" sz="2400" dirty="0">
              <a:solidFill>
                <a:srgbClr val="993300"/>
              </a:solidFill>
              <a:latin typeface="Comic Sans MS" pitchFamily="66" charset="0"/>
              <a:sym typeface="Symbol" pitchFamily="18" charset="2"/>
            </a:endParaRPr>
          </a:p>
          <a:p>
            <a:pPr marL="0" indent="0" algn="l" rtl="0">
              <a:buNone/>
            </a:pPr>
            <a:endParaRPr lang="en-US" sz="1200" dirty="0">
              <a:latin typeface="Comic Sans MS" pitchFamily="66" charset="0"/>
              <a:sym typeface="Symbol" pitchFamily="18" charset="2"/>
            </a:endParaRPr>
          </a:p>
          <a:p>
            <a:pPr marL="0" indent="0" algn="l" rtl="0">
              <a:buNone/>
            </a:pPr>
            <a:r>
              <a:rPr lang="en-US" sz="2400" dirty="0">
                <a:latin typeface="Comic Sans MS" pitchFamily="66" charset="0"/>
                <a:sym typeface="Symbol" pitchFamily="18" charset="2"/>
              </a:rPr>
              <a:t>If the agent observes </a:t>
            </a:r>
            <a:r>
              <a:rPr lang="en-US" sz="2400" dirty="0" err="1">
                <a:latin typeface="Comic Sans MS" pitchFamily="66" charset="0"/>
                <a:sym typeface="Symbol" pitchFamily="18" charset="2"/>
              </a:rPr>
              <a:t>JohnCalls</a:t>
            </a:r>
            <a:r>
              <a:rPr lang="en-US" sz="2400" dirty="0">
                <a:latin typeface="Comic Sans MS" pitchFamily="66" charset="0"/>
                <a:sym typeface="Symbol" pitchFamily="18" charset="2"/>
              </a:rPr>
              <a:t>, </a:t>
            </a:r>
            <a:br>
              <a:rPr lang="en-US" sz="2400" dirty="0">
                <a:latin typeface="Comic Sans MS" pitchFamily="66" charset="0"/>
                <a:sym typeface="Symbol" pitchFamily="18" charset="2"/>
              </a:rPr>
            </a:br>
            <a:r>
              <a:rPr lang="en-US" sz="2400" dirty="0">
                <a:latin typeface="Comic Sans MS" pitchFamily="66" charset="0"/>
                <a:sym typeface="Symbol" pitchFamily="18" charset="2"/>
              </a:rPr>
              <a:t>it infers Alarm, </a:t>
            </a:r>
            <a:r>
              <a:rPr lang="en-US" sz="2400" dirty="0" err="1">
                <a:latin typeface="Comic Sans MS" pitchFamily="66" charset="0"/>
                <a:sym typeface="Symbol" pitchFamily="18" charset="2"/>
              </a:rPr>
              <a:t>MaryCalls</a:t>
            </a:r>
            <a:r>
              <a:rPr lang="en-US" sz="2400" dirty="0">
                <a:latin typeface="Comic Sans MS" pitchFamily="66" charset="0"/>
                <a:sym typeface="Symbol" pitchFamily="18" charset="2"/>
              </a:rPr>
              <a:t>, Burglary, and Earthquake</a:t>
            </a:r>
            <a:br>
              <a:rPr lang="en-US" sz="2400" dirty="0">
                <a:latin typeface="Comic Sans MS" pitchFamily="66" charset="0"/>
                <a:sym typeface="Symbol" pitchFamily="18" charset="2"/>
              </a:rPr>
            </a:br>
            <a:endParaRPr lang="en-US" sz="1200" dirty="0">
              <a:latin typeface="Comic Sans MS" pitchFamily="66" charset="0"/>
              <a:sym typeface="Symbol" pitchFamily="18" charset="2"/>
            </a:endParaRPr>
          </a:p>
          <a:p>
            <a:pPr marL="0" indent="0" algn="l" rtl="0">
              <a:buNone/>
            </a:pPr>
            <a:r>
              <a:rPr lang="en-US" sz="2400" dirty="0">
                <a:latin typeface="Comic Sans MS" pitchFamily="66" charset="0"/>
                <a:sym typeface="Symbol" pitchFamily="18" charset="2"/>
              </a:rPr>
              <a:t>If it observes </a:t>
            </a:r>
            <a:r>
              <a:rPr lang="en-US" sz="2400" dirty="0" err="1">
                <a:latin typeface="Comic Sans MS" pitchFamily="66" charset="0"/>
                <a:sym typeface="Symbol" pitchFamily="18" charset="2"/>
              </a:rPr>
              <a:t>JohnCalls</a:t>
            </a:r>
            <a:r>
              <a:rPr lang="en-US" sz="2400" dirty="0">
                <a:latin typeface="Comic Sans MS" pitchFamily="66" charset="0"/>
                <a:sym typeface="Symbol" pitchFamily="18" charset="2"/>
              </a:rPr>
              <a:t>, then it infers nothing</a:t>
            </a:r>
          </a:p>
          <a:p>
            <a:pPr marL="0" indent="0" algn="l" rtl="0">
              <a:buNone/>
            </a:pPr>
            <a:endParaRPr lang="en-US" sz="2400" dirty="0">
              <a:latin typeface="Comic Sans MS" pitchFamily="66" charset="0"/>
              <a:sym typeface="Symbol" pitchFamily="18" charset="2"/>
            </a:endParaRPr>
          </a:p>
        </p:txBody>
      </p:sp>
      <p:grpSp>
        <p:nvGrpSpPr>
          <p:cNvPr id="36868" name="Group 4"/>
          <p:cNvGrpSpPr>
            <a:grpSpLocks/>
          </p:cNvGrpSpPr>
          <p:nvPr/>
        </p:nvGrpSpPr>
        <p:grpSpPr bwMode="auto">
          <a:xfrm>
            <a:off x="2209800" y="1981200"/>
            <a:ext cx="3505200" cy="2362200"/>
            <a:chOff x="960" y="1344"/>
            <a:chExt cx="3504" cy="2352"/>
          </a:xfrm>
        </p:grpSpPr>
        <p:sp>
          <p:nvSpPr>
            <p:cNvPr id="36869" name="Oval 5"/>
            <p:cNvSpPr>
              <a:spLocks noChangeArrowheads="1"/>
            </p:cNvSpPr>
            <p:nvPr/>
          </p:nvSpPr>
          <p:spPr bwMode="auto">
            <a:xfrm>
              <a:off x="960" y="1344"/>
              <a:ext cx="816"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1600">
                  <a:latin typeface="Comic Sans MS" pitchFamily="66" charset="0"/>
                </a:rPr>
                <a:t>Burglary</a:t>
              </a:r>
            </a:p>
          </p:txBody>
        </p:sp>
        <p:sp>
          <p:nvSpPr>
            <p:cNvPr id="36870" name="Oval 6"/>
            <p:cNvSpPr>
              <a:spLocks noChangeArrowheads="1"/>
            </p:cNvSpPr>
            <p:nvPr/>
          </p:nvSpPr>
          <p:spPr bwMode="auto">
            <a:xfrm>
              <a:off x="3264" y="1344"/>
              <a:ext cx="110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1600">
                  <a:latin typeface="Comic Sans MS" pitchFamily="66" charset="0"/>
                </a:rPr>
                <a:t>Earthquake</a:t>
              </a:r>
            </a:p>
          </p:txBody>
        </p:sp>
        <p:sp>
          <p:nvSpPr>
            <p:cNvPr id="36871" name="Oval 7"/>
            <p:cNvSpPr>
              <a:spLocks noChangeArrowheads="1"/>
            </p:cNvSpPr>
            <p:nvPr/>
          </p:nvSpPr>
          <p:spPr bwMode="auto">
            <a:xfrm>
              <a:off x="2208" y="2256"/>
              <a:ext cx="624"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1600">
                  <a:latin typeface="Comic Sans MS" pitchFamily="66" charset="0"/>
                </a:rPr>
                <a:t>Alarm</a:t>
              </a:r>
            </a:p>
          </p:txBody>
        </p:sp>
        <p:sp>
          <p:nvSpPr>
            <p:cNvPr id="36872" name="Oval 8"/>
            <p:cNvSpPr>
              <a:spLocks noChangeArrowheads="1"/>
            </p:cNvSpPr>
            <p:nvPr/>
          </p:nvSpPr>
          <p:spPr bwMode="auto">
            <a:xfrm>
              <a:off x="3456" y="3312"/>
              <a:ext cx="1008"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1600">
                  <a:latin typeface="Comic Sans MS" pitchFamily="66" charset="0"/>
                </a:rPr>
                <a:t>MaryCalls</a:t>
              </a:r>
            </a:p>
          </p:txBody>
        </p:sp>
        <p:sp>
          <p:nvSpPr>
            <p:cNvPr id="36873" name="Oval 9"/>
            <p:cNvSpPr>
              <a:spLocks noChangeArrowheads="1"/>
            </p:cNvSpPr>
            <p:nvPr/>
          </p:nvSpPr>
          <p:spPr bwMode="auto">
            <a:xfrm>
              <a:off x="960" y="3312"/>
              <a:ext cx="960" cy="384"/>
            </a:xfrm>
            <a:prstGeom prst="ellipse">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1600">
                  <a:latin typeface="Comic Sans MS" pitchFamily="66" charset="0"/>
                </a:rPr>
                <a:t>JohnCalls</a:t>
              </a:r>
            </a:p>
          </p:txBody>
        </p:sp>
        <p:sp>
          <p:nvSpPr>
            <p:cNvPr id="36874" name="Line 10"/>
            <p:cNvSpPr>
              <a:spLocks noChangeShapeType="1"/>
            </p:cNvSpPr>
            <p:nvPr/>
          </p:nvSpPr>
          <p:spPr bwMode="auto">
            <a:xfrm>
              <a:off x="1656" y="1672"/>
              <a:ext cx="624" cy="6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36875" name="Line 11"/>
            <p:cNvSpPr>
              <a:spLocks noChangeShapeType="1"/>
            </p:cNvSpPr>
            <p:nvPr/>
          </p:nvSpPr>
          <p:spPr bwMode="auto">
            <a:xfrm flipH="1">
              <a:off x="2736" y="1656"/>
              <a:ext cx="648" cy="648"/>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36876" name="Line 12"/>
            <p:cNvSpPr>
              <a:spLocks noChangeShapeType="1"/>
            </p:cNvSpPr>
            <p:nvPr/>
          </p:nvSpPr>
          <p:spPr bwMode="auto">
            <a:xfrm flipH="1">
              <a:off x="1728" y="2576"/>
              <a:ext cx="568" cy="776"/>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sp>
          <p:nvSpPr>
            <p:cNvPr id="36877" name="Line 13"/>
            <p:cNvSpPr>
              <a:spLocks noChangeShapeType="1"/>
            </p:cNvSpPr>
            <p:nvPr/>
          </p:nvSpPr>
          <p:spPr bwMode="auto">
            <a:xfrm>
              <a:off x="2768" y="2568"/>
              <a:ext cx="752" cy="840"/>
            </a:xfrm>
            <a:prstGeom prst="line">
              <a:avLst/>
            </a:prstGeom>
            <a:ln>
              <a:headEnd/>
              <a:tailEnd type="triangle" w="med" len="med"/>
            </a:ln>
            <a:extLst/>
          </p:spPr>
          <p:style>
            <a:lnRef idx="3">
              <a:schemeClr val="lt1"/>
            </a:lnRef>
            <a:fillRef idx="1">
              <a:schemeClr val="accent6"/>
            </a:fillRef>
            <a:effectRef idx="1">
              <a:schemeClr val="accent6"/>
            </a:effectRef>
            <a:fontRef idx="minor">
              <a:schemeClr val="lt1"/>
            </a:fontRef>
          </p:style>
          <p:txBody>
            <a:bodyPr wrap="none"/>
            <a:lstStyle/>
            <a:p>
              <a:endParaRPr lang="he-IL"/>
            </a:p>
          </p:txBody>
        </p:sp>
      </p:gr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127</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1817649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sz="4000" b="1">
                <a:solidFill>
                  <a:schemeClr val="accent2"/>
                </a:solidFill>
                <a:latin typeface="Comic Sans MS" pitchFamily="66" charset="0"/>
              </a:rPr>
              <a:t>Some Applications of BN</a:t>
            </a:r>
            <a:endParaRPr lang="en-US" smtClean="0">
              <a:solidFill>
                <a:schemeClr val="accent2"/>
              </a:solidFill>
              <a:latin typeface="Comic Sans MS" pitchFamily="66" charset="0"/>
            </a:endParaRPr>
          </a:p>
        </p:txBody>
      </p:sp>
      <p:sp>
        <p:nvSpPr>
          <p:cNvPr id="38915" name="Rectangle 3"/>
          <p:cNvSpPr>
            <a:spLocks noGrp="1" noChangeArrowheads="1"/>
          </p:cNvSpPr>
          <p:nvPr>
            <p:ph type="body" idx="1"/>
          </p:nvPr>
        </p:nvSpPr>
        <p:spPr/>
        <p:txBody>
          <a:bodyPr/>
          <a:lstStyle/>
          <a:p>
            <a:pPr eaLnBrk="1" hangingPunct="1">
              <a:buClr>
                <a:srgbClr val="0033CC"/>
              </a:buClr>
              <a:buFont typeface="Wingdings" pitchFamily="2" charset="2"/>
              <a:buChar char="§"/>
            </a:pPr>
            <a:r>
              <a:rPr lang="en-US">
                <a:latin typeface="Comic Sans MS" pitchFamily="66" charset="0"/>
              </a:rPr>
              <a:t>Medical diagnosis, e.g., lymph-node diseases</a:t>
            </a:r>
          </a:p>
          <a:p>
            <a:pPr>
              <a:spcBef>
                <a:spcPts val="500"/>
              </a:spcBef>
              <a:spcAft>
                <a:spcPts val="500"/>
              </a:spcAft>
              <a:buClr>
                <a:srgbClr val="0033CC"/>
              </a:buClr>
              <a:buFont typeface="Wingdings" pitchFamily="2" charset="2"/>
              <a:buChar char="§"/>
            </a:pPr>
            <a:r>
              <a:rPr lang="en-US">
                <a:latin typeface="Comic Sans MS" pitchFamily="66" charset="0"/>
              </a:rPr>
              <a:t>Troubleshooting of hardware/software systems</a:t>
            </a:r>
          </a:p>
          <a:p>
            <a:pPr eaLnBrk="1" hangingPunct="1">
              <a:buClr>
                <a:srgbClr val="0033CC"/>
              </a:buClr>
              <a:buFont typeface="Wingdings" pitchFamily="2" charset="2"/>
              <a:buChar char="§"/>
            </a:pPr>
            <a:r>
              <a:rPr lang="en-US">
                <a:latin typeface="Comic Sans MS" pitchFamily="66" charset="0"/>
              </a:rPr>
              <a:t>Fraud/uncollectible debt detection</a:t>
            </a:r>
          </a:p>
          <a:p>
            <a:pPr eaLnBrk="1" hangingPunct="1">
              <a:buClr>
                <a:srgbClr val="0033CC"/>
              </a:buClr>
              <a:buFont typeface="Wingdings" pitchFamily="2" charset="2"/>
              <a:buChar char="§"/>
            </a:pPr>
            <a:r>
              <a:rPr lang="en-US">
                <a:latin typeface="Comic Sans MS" pitchFamily="66" charset="0"/>
              </a:rPr>
              <a:t>Data mining</a:t>
            </a:r>
          </a:p>
          <a:p>
            <a:pPr eaLnBrk="1" hangingPunct="1">
              <a:buClr>
                <a:srgbClr val="0033CC"/>
              </a:buClr>
              <a:buFont typeface="Wingdings" pitchFamily="2" charset="2"/>
              <a:buChar char="§"/>
            </a:pPr>
            <a:r>
              <a:rPr lang="en-US">
                <a:latin typeface="Comic Sans MS" pitchFamily="66" charset="0"/>
              </a:rPr>
              <a:t>Analysis of genetic sequences</a:t>
            </a:r>
          </a:p>
          <a:p>
            <a:pPr eaLnBrk="1" hangingPunct="1">
              <a:buClr>
                <a:srgbClr val="0033CC"/>
              </a:buClr>
              <a:buFont typeface="Wingdings" pitchFamily="2" charset="2"/>
              <a:buChar char="§"/>
            </a:pPr>
            <a:r>
              <a:rPr lang="en-US">
                <a:latin typeface="Comic Sans MS" pitchFamily="66" charset="0"/>
              </a:rPr>
              <a:t>Data interpretation, computer vision, image understanding</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128</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343119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pPr algn="r" rtl="1" eaLnBrk="1" hangingPunct="1"/>
            <a:r>
              <a:rPr lang="he-IL" dirty="0" smtClean="0"/>
              <a:t>בניית הרשת</a:t>
            </a:r>
            <a:endParaRPr lang="en-US" dirty="0" smtClean="0"/>
          </a:p>
        </p:txBody>
      </p:sp>
      <p:sp>
        <p:nvSpPr>
          <p:cNvPr id="3" name="Content Placeholder 2"/>
          <p:cNvSpPr>
            <a:spLocks noGrp="1"/>
          </p:cNvSpPr>
          <p:nvPr>
            <p:ph idx="1"/>
          </p:nvPr>
        </p:nvSpPr>
        <p:spPr/>
        <p:txBody>
          <a:bodyPr>
            <a:normAutofit fontScale="85000" lnSpcReduction="20000"/>
          </a:bodyPr>
          <a:lstStyle/>
          <a:p>
            <a:pPr algn="r" rtl="1" eaLnBrk="1" hangingPunct="1">
              <a:defRPr/>
            </a:pPr>
            <a:r>
              <a:rPr lang="he-IL" dirty="0" smtClean="0"/>
              <a:t>עבור קבוצה נתונה של משתנים מקריים, הצגת ההסתברות המשותפת כרשת בייסיאנית איננה יחידה. למעשה, לכל סדר שנבחר על המשתנים המקריים אנו עשויים לקבל רשת אחרת. בדרך כלל ננסה לסדר את המשתנים לפי סדר סיבתי </a:t>
            </a:r>
            <a:r>
              <a:rPr lang="en-US" dirty="0" smtClean="0"/>
              <a:t>–</a:t>
            </a:r>
            <a:r>
              <a:rPr lang="he-IL" dirty="0" smtClean="0"/>
              <a:t> מהסיבות הראשוניות לכיוון התוצאות. סדר זה יתן לנו לרוב רשת דלילה המנצלת אי תלויות מותנות רבות.</a:t>
            </a:r>
            <a:endParaRPr lang="en-US" dirty="0" smtClean="0"/>
          </a:p>
          <a:p>
            <a:pPr algn="r" rtl="1" eaLnBrk="1" hangingPunct="1">
              <a:defRPr/>
            </a:pPr>
            <a:r>
              <a:rPr lang="he-IL" dirty="0" smtClean="0"/>
              <a:t>ואולם, כל הרשתות המתקבלות מייצגות את אותו מידע. במלים אחרות, מכל רשת שנבנה ניתן לחשב כל ערך בהתפלגות ההסתברות המשותפת.</a:t>
            </a:r>
            <a:endParaRPr lang="en-US" dirty="0" smtClean="0"/>
          </a:p>
          <a:p>
            <a:pPr algn="r" rtl="1" eaLnBrk="1" hangingPunct="1">
              <a:defRPr/>
            </a:pPr>
            <a:r>
              <a:rPr lang="he-IL" dirty="0" smtClean="0"/>
              <a:t> </a:t>
            </a:r>
            <a:endParaRPr lang="en-US" dirty="0" smtClean="0"/>
          </a:p>
          <a:p>
            <a:pPr algn="r" rtl="1" eaLnBrk="1" hangingPunct="1">
              <a:defRPr/>
            </a:pPr>
            <a:r>
              <a:rPr lang="he-IL" dirty="0" smtClean="0"/>
              <a:t>הרשת "הטובה ביותר" מתקבלת כאשר בצעד 1 של האלגוריתם, המשתנים מסודרים כך שכל משתנה בא לפני כל ילדיו (הסיבות לפני התוצאות). באופן זה הצמתים הראשונים צריכים להיות השורשים, לאחריהם הצמתים המושפעים ישירות  וכן הלאה.</a:t>
            </a:r>
            <a:endParaRPr lang="en-US" dirty="0" smtClean="0"/>
          </a:p>
          <a:p>
            <a:pPr algn="r" rtl="1" eaLnBrk="1" hangingPunct="1">
              <a:defRPr/>
            </a:pPr>
            <a:r>
              <a:rPr lang="en-US" dirty="0" smtClean="0"/>
              <a:t> </a:t>
            </a:r>
          </a:p>
          <a:p>
            <a:pPr algn="r" rtl="1" eaLnBrk="1" hangingPunct="1">
              <a:defRPr/>
            </a:pPr>
            <a:r>
              <a:rPr lang="he-IL" dirty="0" smtClean="0"/>
              <a:t>האלגוריתם לא יבנה רשת שאינה חוקית במובן של הפרת חוקי ההסתברות.</a:t>
            </a:r>
            <a:endParaRPr lang="en-US" dirty="0" smtClean="0"/>
          </a:p>
          <a:p>
            <a:pPr algn="r" rtl="1" eaLnBrk="1" hangingPunct="1">
              <a:defRPr/>
            </a:pPr>
            <a:endParaRPr lang="en-US" dirty="0" smtClean="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129</a:t>
            </a:fld>
            <a:endParaRPr lang="en-US"/>
          </a:p>
        </p:txBody>
      </p:sp>
      <p:sp>
        <p:nvSpPr>
          <p:cNvPr id="6" name="Footer Placeholder 5"/>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1268567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rrowheads="1"/>
          </p:cNvSpPr>
          <p:nvPr>
            <p:ph type="title"/>
          </p:nvPr>
        </p:nvSpPr>
        <p:spPr>
          <a:xfrm>
            <a:off x="2063750" y="188913"/>
            <a:ext cx="8229600" cy="1143000"/>
          </a:xfrm>
        </p:spPr>
        <p:txBody>
          <a:bodyPr/>
          <a:lstStyle/>
          <a:p>
            <a:pPr algn="r" rtl="1"/>
            <a:r>
              <a:rPr lang="he-IL" sz="3200" dirty="0"/>
              <a:t>חוסר ודאות </a:t>
            </a:r>
            <a:r>
              <a:rPr lang="he-IL" sz="3200" dirty="0">
                <a:sym typeface="Wingdings" panose="05000000000000000000" pitchFamily="2" charset="2"/>
              </a:rPr>
              <a:t> סיכון</a:t>
            </a:r>
            <a:r>
              <a:rPr lang="he-IL" sz="3200" dirty="0"/>
              <a:t> </a:t>
            </a:r>
            <a:r>
              <a:rPr lang="en-US" sz="3200" dirty="0"/>
              <a:t>RISK</a:t>
            </a:r>
            <a:endParaRPr lang="en-US" dirty="0" smtClean="0"/>
          </a:p>
        </p:txBody>
      </p:sp>
      <p:sp>
        <p:nvSpPr>
          <p:cNvPr id="11268" name="Rectangle 3"/>
          <p:cNvSpPr>
            <a:spLocks noGrp="1" noChangeArrowheads="1"/>
          </p:cNvSpPr>
          <p:nvPr>
            <p:ph type="body" idx="1"/>
          </p:nvPr>
        </p:nvSpPr>
        <p:spPr>
          <a:xfrm>
            <a:off x="1919287" y="1268414"/>
            <a:ext cx="10081123" cy="5589587"/>
          </a:xfrm>
        </p:spPr>
        <p:txBody>
          <a:bodyPr/>
          <a:lstStyle/>
          <a:p>
            <a:pPr algn="just" rtl="1" eaLnBrk="1" hangingPunct="1">
              <a:lnSpc>
                <a:spcPct val="80000"/>
              </a:lnSpc>
            </a:pPr>
            <a:r>
              <a:rPr lang="he-IL" sz="2300" dirty="0"/>
              <a:t>סיכון (</a:t>
            </a:r>
            <a:r>
              <a:rPr lang="en-US" sz="2300" dirty="0"/>
              <a:t>Risk</a:t>
            </a:r>
            <a:r>
              <a:rPr lang="he-IL" sz="2300" dirty="0"/>
              <a:t>)</a:t>
            </a:r>
          </a:p>
          <a:p>
            <a:pPr algn="just" rtl="1" eaLnBrk="1" hangingPunct="1">
              <a:lnSpc>
                <a:spcPct val="80000"/>
              </a:lnSpc>
            </a:pPr>
            <a:r>
              <a:rPr lang="he-IL" sz="2300" dirty="0"/>
              <a:t>ביומיום אנו משתמשים במונח סיכון לתאר מצב שבו חוסר הודאות עלולה להסתיים בתוצאה שלילית יחסית למצב המוצא (הפסד או אובדן).</a:t>
            </a:r>
          </a:p>
          <a:p>
            <a:pPr algn="just" rtl="1" eaLnBrk="1" hangingPunct="1">
              <a:lnSpc>
                <a:spcPct val="80000"/>
              </a:lnSpc>
            </a:pPr>
            <a:r>
              <a:rPr lang="he-IL" sz="2300" dirty="0"/>
              <a:t>אנו מתייחסים לסיכון כמצב של חוסר ודאות בו אנו מסוגלים לייחס הסתברות (מידת סבירות) למצבי הטבע האפשריים השונים. </a:t>
            </a:r>
            <a:endParaRPr lang="en-US" sz="2300" dirty="0"/>
          </a:p>
          <a:p>
            <a:pPr lvl="1" algn="just" rtl="1" eaLnBrk="1" hangingPunct="1">
              <a:lnSpc>
                <a:spcPct val="80000"/>
              </a:lnSpc>
            </a:pPr>
            <a:endParaRPr lang="he-IL" sz="2300" dirty="0"/>
          </a:p>
          <a:p>
            <a:pPr lvl="1" algn="just" rtl="1" eaLnBrk="1" hangingPunct="1">
              <a:lnSpc>
                <a:spcPct val="80000"/>
              </a:lnSpc>
            </a:pPr>
            <a:r>
              <a:rPr lang="he-IL" sz="2300" dirty="0"/>
              <a:t>עירית עובדת בחברת נסיעות והיא יודעת </a:t>
            </a:r>
            <a:r>
              <a:rPr lang="he-IL" sz="2300" dirty="0" err="1"/>
              <a:t>שמעבידתה</a:t>
            </a:r>
            <a:r>
              <a:rPr lang="he-IL" sz="2300" dirty="0"/>
              <a:t> תעניק לה ביום הולדתה אחד מהשניים: (1) נופש משפחתי באיי סיישל; או (2) טיול משפחתי בניו-זילנד. (הניחו כי שתי האלטרנטיבות הן משאת נפשה של עירית).</a:t>
            </a:r>
          </a:p>
          <a:p>
            <a:pPr lvl="1" algn="just" rtl="1" eaLnBrk="1" hangingPunct="1">
              <a:lnSpc>
                <a:spcPct val="80000"/>
              </a:lnSpc>
              <a:buFont typeface="Wingdings" pitchFamily="2" charset="2"/>
              <a:buNone/>
            </a:pPr>
            <a:r>
              <a:rPr lang="he-IL" sz="2300" dirty="0"/>
              <a:t>	על-פי ההגדרה הכלכלית, אם עירית איננה יודעת את ההסתברות לכל תרחיש, נאמר כי עירית נמצאת בחוסר ודאות. </a:t>
            </a:r>
          </a:p>
          <a:p>
            <a:pPr lvl="1" algn="just" rtl="1" eaLnBrk="1" hangingPunct="1">
              <a:lnSpc>
                <a:spcPct val="80000"/>
              </a:lnSpc>
              <a:buFont typeface="Wingdings" pitchFamily="2" charset="2"/>
              <a:buNone/>
            </a:pPr>
            <a:r>
              <a:rPr lang="he-IL" sz="2300" dirty="0"/>
              <a:t>	ואם היא מייחסת ההסתברויות לכל תרחיש (למשל 0.5-0.5) אזי נאמר שעירית נמצאת ב</a:t>
            </a:r>
            <a:r>
              <a:rPr lang="he-IL" sz="2300" b="1" u="sng" dirty="0"/>
              <a:t>סיכון</a:t>
            </a:r>
            <a:r>
              <a:rPr lang="he-IL" sz="2300" dirty="0"/>
              <a:t>.</a:t>
            </a:r>
          </a:p>
          <a:p>
            <a:pPr lvl="1" algn="just" rtl="1" eaLnBrk="1" hangingPunct="1">
              <a:lnSpc>
                <a:spcPct val="80000"/>
              </a:lnSpc>
              <a:buFont typeface="Wingdings" pitchFamily="2" charset="2"/>
              <a:buNone/>
            </a:pPr>
            <a:r>
              <a:rPr lang="he-IL" sz="2300" dirty="0"/>
              <a:t> </a:t>
            </a:r>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23" y="5398692"/>
            <a:ext cx="18002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258038"/>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p:txBody>
          <a:bodyPr/>
          <a:lstStyle/>
          <a:p>
            <a:pPr algn="l" rtl="0" eaLnBrk="1" hangingPunct="1"/>
            <a:r>
              <a:rPr lang="en-US" sz="2400" dirty="0"/>
              <a:t>Suppose we choose the ordering </a:t>
            </a:r>
            <a:r>
              <a:rPr lang="en-US" sz="2400" i="1" dirty="0"/>
              <a:t>M, J, A, B, E
</a:t>
            </a:r>
          </a:p>
          <a:p>
            <a:pPr algn="l" rtl="0" eaLnBrk="1" hangingPunct="1"/>
            <a:endParaRPr lang="en-US" sz="2400" i="1" dirty="0"/>
          </a:p>
          <a:p>
            <a:pPr algn="l" rtl="0" eaLnBrk="1" hangingPunct="1"/>
            <a:endParaRPr lang="en-US" sz="2400" dirty="0"/>
          </a:p>
          <a:p>
            <a:pPr algn="l" rtl="0" eaLnBrk="1" hangingPunct="1"/>
            <a:endParaRPr lang="en-US" sz="2400" dirty="0"/>
          </a:p>
          <a:p>
            <a:pPr algn="l" rtl="0" eaLnBrk="1" hangingPunct="1"/>
            <a:endParaRPr lang="en-US" sz="2400" dirty="0"/>
          </a:p>
          <a:p>
            <a:pPr algn="l" rtl="0" eaLnBrk="1" hangingPunct="1">
              <a:buFontTx/>
              <a:buNone/>
            </a:pPr>
            <a:r>
              <a:rPr lang="en-US" sz="2400" b="1" i="1" dirty="0"/>
              <a:t>P</a:t>
            </a:r>
            <a:r>
              <a:rPr lang="en-US" sz="2400" i="1" dirty="0"/>
              <a:t>(J | M) = </a:t>
            </a:r>
            <a:r>
              <a:rPr lang="en-US" sz="2400" b="1" i="1" dirty="0"/>
              <a:t>P</a:t>
            </a:r>
            <a:r>
              <a:rPr lang="en-US" sz="2400" i="1" dirty="0"/>
              <a:t>(J)?
</a:t>
            </a:r>
          </a:p>
          <a:p>
            <a:pPr algn="l" rtl="0" eaLnBrk="1" hangingPunct="1"/>
            <a:endParaRPr lang="en-US" sz="2400" i="1" dirty="0"/>
          </a:p>
        </p:txBody>
      </p:sp>
      <p:sp>
        <p:nvSpPr>
          <p:cNvPr id="22531" name="Rectangle 4"/>
          <p:cNvSpPr>
            <a:spLocks noGrp="1" noChangeArrowheads="1"/>
          </p:cNvSpPr>
          <p:nvPr>
            <p:ph type="title"/>
          </p:nvPr>
        </p:nvSpPr>
        <p:spPr/>
        <p:txBody>
          <a:bodyPr>
            <a:normAutofit/>
          </a:bodyPr>
          <a:lstStyle/>
          <a:p>
            <a:pPr algn="r" rtl="0" eaLnBrk="1" hangingPunct="1"/>
            <a:r>
              <a:rPr lang="en-US" dirty="0" smtClean="0"/>
              <a:t>Example</a:t>
            </a:r>
          </a:p>
        </p:txBody>
      </p:sp>
      <p:pic>
        <p:nvPicPr>
          <p:cNvPr id="22532" name="Picture 6" descr="burglary-make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900" y="2584863"/>
            <a:ext cx="2438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pPr algn="l" rtl="0"/>
            <a:fld id="{6EDAB462-8378-4A72-B037-15DB491BC9D5}" type="slidenum">
              <a:rPr lang="en-US" smtClean="0"/>
              <a:pPr algn="l" rtl="0"/>
              <a:t>130</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pPr rtl="0"/>
            <a:endParaRPr lang="en-US"/>
          </a:p>
        </p:txBody>
      </p:sp>
    </p:spTree>
    <p:extLst>
      <p:ext uri="{BB962C8B-B14F-4D97-AF65-F5344CB8AC3E}">
        <p14:creationId xmlns:p14="http://schemas.microsoft.com/office/powerpoint/2010/main" val="204263214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p:txBody>
          <a:bodyPr/>
          <a:lstStyle/>
          <a:p>
            <a:pPr algn="l" rtl="0" eaLnBrk="1" hangingPunct="1"/>
            <a:r>
              <a:rPr lang="en-US" sz="2400" dirty="0"/>
              <a:t>Suppose we choose the ordering </a:t>
            </a:r>
            <a:r>
              <a:rPr lang="en-US" sz="2400" i="1" dirty="0"/>
              <a:t>M, J, A, B, E</a:t>
            </a:r>
            <a:r>
              <a:rPr lang="en-US" sz="2400" dirty="0"/>
              <a:t>
</a:t>
            </a:r>
          </a:p>
          <a:p>
            <a:pPr algn="l" rtl="0" eaLnBrk="1" hangingPunct="1"/>
            <a:endParaRPr lang="en-US" sz="2400" dirty="0"/>
          </a:p>
          <a:p>
            <a:pPr algn="l" rtl="0" eaLnBrk="1" hangingPunct="1"/>
            <a:endParaRPr lang="en-US" sz="2400" dirty="0"/>
          </a:p>
          <a:p>
            <a:pPr algn="l" rtl="0" eaLnBrk="1" hangingPunct="1"/>
            <a:endParaRPr lang="en-US" sz="2400" dirty="0"/>
          </a:p>
          <a:p>
            <a:pPr algn="l" rtl="0" eaLnBrk="1" hangingPunct="1"/>
            <a:endParaRPr lang="en-US" sz="2400" dirty="0"/>
          </a:p>
          <a:p>
            <a:pPr algn="l" rtl="0" eaLnBrk="1" hangingPunct="1">
              <a:buFontTx/>
              <a:buNone/>
            </a:pPr>
            <a:r>
              <a:rPr lang="en-US" sz="2400" b="1" i="1" dirty="0"/>
              <a:t>P</a:t>
            </a:r>
            <a:r>
              <a:rPr lang="en-US" sz="2400" i="1" dirty="0"/>
              <a:t>(J | M) = </a:t>
            </a:r>
            <a:r>
              <a:rPr lang="en-US" sz="2400" b="1" i="1" dirty="0"/>
              <a:t>P</a:t>
            </a:r>
            <a:r>
              <a:rPr lang="en-US" sz="2400" i="1" dirty="0"/>
              <a:t>(J)?
</a:t>
            </a:r>
            <a:r>
              <a:rPr lang="en-US" sz="2400" b="1" dirty="0"/>
              <a:t>No</a:t>
            </a:r>
            <a:endParaRPr lang="en-US" sz="2400" b="1" i="1" dirty="0"/>
          </a:p>
          <a:p>
            <a:pPr algn="l" rtl="0" eaLnBrk="1" hangingPunct="1">
              <a:buFontTx/>
              <a:buNone/>
            </a:pPr>
            <a:r>
              <a:rPr lang="en-US" sz="2400" b="1" i="1" dirty="0"/>
              <a:t>P</a:t>
            </a:r>
            <a:r>
              <a:rPr lang="en-US" sz="2400" i="1" dirty="0"/>
              <a:t>(A | J, M) = </a:t>
            </a:r>
            <a:r>
              <a:rPr lang="en-US" sz="2400" b="1" i="1" dirty="0"/>
              <a:t>P</a:t>
            </a:r>
            <a:r>
              <a:rPr lang="en-US" sz="2400" i="1" dirty="0"/>
              <a:t>(A | J)</a:t>
            </a:r>
            <a:r>
              <a:rPr lang="en-US" sz="2400" dirty="0"/>
              <a:t>?</a:t>
            </a:r>
            <a:r>
              <a:rPr lang="en-US" sz="2400" i="1" dirty="0"/>
              <a:t> </a:t>
            </a:r>
            <a:r>
              <a:rPr lang="en-US" sz="2400" b="1" i="1" dirty="0"/>
              <a:t>P</a:t>
            </a:r>
            <a:r>
              <a:rPr lang="en-US" sz="2400" i="1" dirty="0"/>
              <a:t>(A | J, M) = </a:t>
            </a:r>
            <a:r>
              <a:rPr lang="en-US" sz="2400" b="1" i="1" dirty="0"/>
              <a:t>P</a:t>
            </a:r>
            <a:r>
              <a:rPr lang="en-US" sz="2400" i="1" dirty="0"/>
              <a:t>(A)</a:t>
            </a:r>
            <a:r>
              <a:rPr lang="en-US" sz="2400" dirty="0"/>
              <a:t>?</a:t>
            </a:r>
            <a:endParaRPr lang="en-US" dirty="0" smtClean="0"/>
          </a:p>
          <a:p>
            <a:pPr algn="l" rtl="0" eaLnBrk="1" hangingPunct="1">
              <a:buFontTx/>
              <a:buNone/>
            </a:pPr>
            <a:endParaRPr lang="en-US" sz="2400" i="1" dirty="0"/>
          </a:p>
          <a:p>
            <a:pPr algn="l" rtl="0" eaLnBrk="1" hangingPunct="1"/>
            <a:endParaRPr lang="en-US" sz="2400" i="1" dirty="0"/>
          </a:p>
        </p:txBody>
      </p:sp>
      <p:pic>
        <p:nvPicPr>
          <p:cNvPr id="23555" name="Picture 6" descr="burglary-make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33600"/>
            <a:ext cx="2438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2"/>
          <p:cNvSpPr>
            <a:spLocks noGrp="1" noChangeArrowheads="1"/>
          </p:cNvSpPr>
          <p:nvPr>
            <p:ph type="title"/>
          </p:nvPr>
        </p:nvSpPr>
        <p:spPr/>
        <p:txBody>
          <a:bodyPr>
            <a:normAutofit/>
          </a:bodyPr>
          <a:lstStyle/>
          <a:p>
            <a:pPr algn="r" rtl="0" eaLnBrk="1" hangingPunct="1"/>
            <a:r>
              <a:rPr lang="en-US" smtClean="0"/>
              <a:t>Example</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pPr algn="l" rtl="0"/>
            <a:fld id="{6EDAB462-8378-4A72-B037-15DB491BC9D5}" type="slidenum">
              <a:rPr lang="en-US" smtClean="0"/>
              <a:pPr algn="l" rtl="0"/>
              <a:t>131</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pPr rtl="0"/>
            <a:endParaRPr lang="en-US"/>
          </a:p>
        </p:txBody>
      </p:sp>
    </p:spTree>
    <p:extLst>
      <p:ext uri="{BB962C8B-B14F-4D97-AF65-F5344CB8AC3E}">
        <p14:creationId xmlns:p14="http://schemas.microsoft.com/office/powerpoint/2010/main" val="303892094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p:txBody>
          <a:bodyPr>
            <a:normAutofit fontScale="92500" lnSpcReduction="10000"/>
          </a:bodyPr>
          <a:lstStyle/>
          <a:p>
            <a:pPr algn="l" rtl="0" eaLnBrk="1" hangingPunct="1">
              <a:defRPr/>
            </a:pPr>
            <a:r>
              <a:rPr lang="en-US" sz="2400" dirty="0"/>
              <a:t>Suppose we choose the ordering </a:t>
            </a:r>
            <a:r>
              <a:rPr lang="en-US" sz="2400" i="1" dirty="0"/>
              <a:t>M, J, A, B, E
</a:t>
            </a:r>
          </a:p>
          <a:p>
            <a:pPr algn="l" rtl="0" eaLnBrk="1" hangingPunct="1">
              <a:defRPr/>
            </a:pPr>
            <a:endParaRPr lang="en-US" sz="2400" i="1" dirty="0"/>
          </a:p>
          <a:p>
            <a:pPr algn="l" rtl="0" eaLnBrk="1" hangingPunct="1">
              <a:defRPr/>
            </a:pPr>
            <a:endParaRPr lang="en-US" sz="2400" dirty="0"/>
          </a:p>
          <a:p>
            <a:pPr algn="l" rtl="0" eaLnBrk="1" hangingPunct="1">
              <a:defRPr/>
            </a:pPr>
            <a:endParaRPr lang="en-US" sz="2400" dirty="0"/>
          </a:p>
          <a:p>
            <a:pPr algn="l" rtl="0" eaLnBrk="1" hangingPunct="1">
              <a:defRPr/>
            </a:pPr>
            <a:endParaRPr lang="en-US" sz="2400" dirty="0"/>
          </a:p>
          <a:p>
            <a:pPr algn="l" rtl="0" eaLnBrk="1" hangingPunct="1">
              <a:buFontTx/>
              <a:buNone/>
              <a:defRPr/>
            </a:pPr>
            <a:r>
              <a:rPr lang="en-US" sz="2400" b="1" i="1" dirty="0"/>
              <a:t>P</a:t>
            </a:r>
            <a:r>
              <a:rPr lang="en-US" sz="2400" i="1" dirty="0"/>
              <a:t>(J | M) = </a:t>
            </a:r>
            <a:r>
              <a:rPr lang="en-US" sz="2400" b="1" i="1" dirty="0"/>
              <a:t>P</a:t>
            </a:r>
            <a:r>
              <a:rPr lang="en-US" sz="2400" i="1" dirty="0"/>
              <a:t>(J)?
</a:t>
            </a:r>
            <a:r>
              <a:rPr lang="en-US" sz="2400" b="1" dirty="0"/>
              <a:t>No</a:t>
            </a:r>
            <a:endParaRPr lang="en-US" sz="2400" b="1" i="1" dirty="0"/>
          </a:p>
          <a:p>
            <a:pPr algn="l" rtl="0" eaLnBrk="1" hangingPunct="1">
              <a:buFontTx/>
              <a:buNone/>
              <a:defRPr/>
            </a:pPr>
            <a:r>
              <a:rPr lang="en-US" sz="2400" b="1" i="1" dirty="0"/>
              <a:t>P</a:t>
            </a:r>
            <a:r>
              <a:rPr lang="en-US" sz="2400" i="1" dirty="0"/>
              <a:t>(A | J, M) = </a:t>
            </a:r>
            <a:r>
              <a:rPr lang="en-US" sz="2400" b="1" i="1" dirty="0"/>
              <a:t>P</a:t>
            </a:r>
            <a:r>
              <a:rPr lang="en-US" sz="2400" i="1" dirty="0"/>
              <a:t>(A | J)</a:t>
            </a:r>
            <a:r>
              <a:rPr lang="en-US" sz="2400" dirty="0"/>
              <a:t>?</a:t>
            </a:r>
            <a:r>
              <a:rPr lang="en-US" sz="2400" i="1" dirty="0"/>
              <a:t> </a:t>
            </a:r>
            <a:r>
              <a:rPr lang="en-US" sz="2400" b="1" i="1" dirty="0"/>
              <a:t>P</a:t>
            </a:r>
            <a:r>
              <a:rPr lang="en-US" sz="2400" i="1" dirty="0"/>
              <a:t>(A | J, M) = </a:t>
            </a:r>
            <a:r>
              <a:rPr lang="en-US" sz="2400" b="1" i="1" dirty="0"/>
              <a:t>P</a:t>
            </a:r>
            <a:r>
              <a:rPr lang="en-US" sz="2400" i="1" dirty="0"/>
              <a:t>(A)</a:t>
            </a:r>
            <a:r>
              <a:rPr lang="en-US" sz="2400" dirty="0"/>
              <a:t>? </a:t>
            </a:r>
            <a:r>
              <a:rPr lang="en-US" sz="2400" b="1" dirty="0"/>
              <a:t>No</a:t>
            </a:r>
            <a:endParaRPr lang="en-US" dirty="0" smtClean="0"/>
          </a:p>
          <a:p>
            <a:pPr algn="l" rtl="0" eaLnBrk="1" hangingPunct="1">
              <a:buFontTx/>
              <a:buNone/>
              <a:defRPr/>
            </a:pPr>
            <a:r>
              <a:rPr lang="en-US" sz="2400" b="1" i="1" dirty="0"/>
              <a:t>P</a:t>
            </a:r>
            <a:r>
              <a:rPr lang="en-US" sz="2400" i="1" dirty="0"/>
              <a:t>(B | A, J, M) = </a:t>
            </a:r>
            <a:r>
              <a:rPr lang="en-US" sz="2400" b="1" i="1" dirty="0"/>
              <a:t>P</a:t>
            </a:r>
            <a:r>
              <a:rPr lang="en-US" sz="2400" i="1" dirty="0"/>
              <a:t>(B | A)</a:t>
            </a:r>
            <a:r>
              <a:rPr lang="en-US" sz="2400" dirty="0"/>
              <a:t>? </a:t>
            </a:r>
          </a:p>
          <a:p>
            <a:pPr algn="l" rtl="0" eaLnBrk="1" hangingPunct="1">
              <a:buFontTx/>
              <a:buNone/>
              <a:defRPr/>
            </a:pPr>
            <a:r>
              <a:rPr lang="en-US" sz="2400" b="1" i="1" dirty="0"/>
              <a:t>P</a:t>
            </a:r>
            <a:r>
              <a:rPr lang="en-US" sz="2400" i="1" dirty="0"/>
              <a:t>(B | A, J, M) = </a:t>
            </a:r>
            <a:r>
              <a:rPr lang="en-US" sz="2400" b="1" i="1" dirty="0"/>
              <a:t>P</a:t>
            </a:r>
            <a:r>
              <a:rPr lang="en-US" sz="2400" i="1" dirty="0"/>
              <a:t>(B)</a:t>
            </a:r>
            <a:r>
              <a:rPr lang="en-US" sz="2400" dirty="0"/>
              <a:t>?</a:t>
            </a:r>
            <a:endParaRPr lang="en-US" sz="2400" i="1" dirty="0"/>
          </a:p>
        </p:txBody>
      </p:sp>
      <p:sp>
        <p:nvSpPr>
          <p:cNvPr id="24579" name="Rectangle 4"/>
          <p:cNvSpPr>
            <a:spLocks noGrp="1" noChangeArrowheads="1"/>
          </p:cNvSpPr>
          <p:nvPr>
            <p:ph type="title"/>
          </p:nvPr>
        </p:nvSpPr>
        <p:spPr/>
        <p:txBody>
          <a:bodyPr>
            <a:normAutofit/>
          </a:bodyPr>
          <a:lstStyle/>
          <a:p>
            <a:pPr algn="r" rtl="0" eaLnBrk="1" hangingPunct="1"/>
            <a:r>
              <a:rPr lang="en-US" smtClean="0"/>
              <a:t>Example</a:t>
            </a:r>
          </a:p>
        </p:txBody>
      </p:sp>
      <p:pic>
        <p:nvPicPr>
          <p:cNvPr id="24580" name="Picture 6" descr="burglary-make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33600"/>
            <a:ext cx="2438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pPr algn="l" rtl="0"/>
            <a:fld id="{6EDAB462-8378-4A72-B037-15DB491BC9D5}" type="slidenum">
              <a:rPr lang="en-US" smtClean="0"/>
              <a:pPr algn="l" rtl="0"/>
              <a:t>132</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pPr rtl="0"/>
            <a:endParaRPr lang="en-US"/>
          </a:p>
        </p:txBody>
      </p:sp>
    </p:spTree>
    <p:extLst>
      <p:ext uri="{BB962C8B-B14F-4D97-AF65-F5344CB8AC3E}">
        <p14:creationId xmlns:p14="http://schemas.microsoft.com/office/powerpoint/2010/main" val="148670138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p:txBody>
          <a:bodyPr>
            <a:normAutofit fontScale="77500" lnSpcReduction="20000"/>
          </a:bodyPr>
          <a:lstStyle/>
          <a:p>
            <a:pPr algn="l" rtl="0" eaLnBrk="1" hangingPunct="1">
              <a:defRPr/>
            </a:pPr>
            <a:r>
              <a:rPr lang="en-US" sz="2400" dirty="0"/>
              <a:t>Suppose we choose the ordering M, J, A, B, E
</a:t>
            </a:r>
          </a:p>
          <a:p>
            <a:pPr algn="l" rtl="0" eaLnBrk="1" hangingPunct="1">
              <a:defRPr/>
            </a:pPr>
            <a:endParaRPr lang="en-US" sz="2400" dirty="0"/>
          </a:p>
          <a:p>
            <a:pPr algn="l" rtl="0" eaLnBrk="1" hangingPunct="1">
              <a:defRPr/>
            </a:pPr>
            <a:endParaRPr lang="en-US" sz="2400" dirty="0"/>
          </a:p>
          <a:p>
            <a:pPr algn="l" rtl="0" eaLnBrk="1" hangingPunct="1">
              <a:defRPr/>
            </a:pPr>
            <a:endParaRPr lang="en-US" sz="2400" dirty="0"/>
          </a:p>
          <a:p>
            <a:pPr algn="l" rtl="0" eaLnBrk="1" hangingPunct="1">
              <a:defRPr/>
            </a:pPr>
            <a:endParaRPr lang="en-US" sz="2400" dirty="0"/>
          </a:p>
          <a:p>
            <a:pPr algn="l" rtl="0" eaLnBrk="1" hangingPunct="1">
              <a:buFontTx/>
              <a:buNone/>
              <a:defRPr/>
            </a:pPr>
            <a:r>
              <a:rPr lang="en-US" sz="2400" b="1" i="1" dirty="0"/>
              <a:t>P</a:t>
            </a:r>
            <a:r>
              <a:rPr lang="en-US" sz="2400" i="1" dirty="0"/>
              <a:t>(J | M) = </a:t>
            </a:r>
            <a:r>
              <a:rPr lang="en-US" sz="2400" b="1" i="1" dirty="0"/>
              <a:t>P</a:t>
            </a:r>
            <a:r>
              <a:rPr lang="en-US" sz="2400" i="1" dirty="0"/>
              <a:t>(J)?
</a:t>
            </a:r>
            <a:r>
              <a:rPr lang="en-US" sz="2400" b="1" dirty="0"/>
              <a:t>No</a:t>
            </a:r>
            <a:endParaRPr lang="en-US" sz="2400" b="1" i="1" dirty="0"/>
          </a:p>
          <a:p>
            <a:pPr algn="l" rtl="0" eaLnBrk="1" hangingPunct="1">
              <a:buFontTx/>
              <a:buNone/>
              <a:defRPr/>
            </a:pPr>
            <a:r>
              <a:rPr lang="en-US" sz="2400" b="1" i="1" dirty="0"/>
              <a:t>P</a:t>
            </a:r>
            <a:r>
              <a:rPr lang="en-US" sz="2400" i="1" dirty="0"/>
              <a:t>(A | J, M) = </a:t>
            </a:r>
            <a:r>
              <a:rPr lang="en-US" sz="2400" b="1" i="1" dirty="0"/>
              <a:t>P</a:t>
            </a:r>
            <a:r>
              <a:rPr lang="en-US" sz="2400" i="1" dirty="0"/>
              <a:t>(A | J)</a:t>
            </a:r>
            <a:r>
              <a:rPr lang="en-US" sz="2400" dirty="0"/>
              <a:t>?</a:t>
            </a:r>
            <a:r>
              <a:rPr lang="en-US" sz="2400" i="1" dirty="0"/>
              <a:t> </a:t>
            </a:r>
            <a:r>
              <a:rPr lang="en-US" sz="2400" b="1" i="1" dirty="0"/>
              <a:t>P</a:t>
            </a:r>
            <a:r>
              <a:rPr lang="en-US" sz="2400" i="1" dirty="0"/>
              <a:t>(A | J, M) = </a:t>
            </a:r>
            <a:r>
              <a:rPr lang="en-US" sz="2400" b="1" i="1" dirty="0"/>
              <a:t>P</a:t>
            </a:r>
            <a:r>
              <a:rPr lang="en-US" sz="2400" i="1" dirty="0"/>
              <a:t>(A)</a:t>
            </a:r>
            <a:r>
              <a:rPr lang="en-US" sz="2400" dirty="0"/>
              <a:t>? </a:t>
            </a:r>
            <a:r>
              <a:rPr lang="en-US" sz="2400" b="1" dirty="0"/>
              <a:t>No</a:t>
            </a:r>
            <a:endParaRPr lang="en-US" dirty="0" smtClean="0"/>
          </a:p>
          <a:p>
            <a:pPr algn="l" rtl="0" eaLnBrk="1" hangingPunct="1">
              <a:buFontTx/>
              <a:buNone/>
              <a:defRPr/>
            </a:pPr>
            <a:r>
              <a:rPr lang="en-US" sz="2400" b="1" i="1" dirty="0"/>
              <a:t>P</a:t>
            </a:r>
            <a:r>
              <a:rPr lang="en-US" sz="2400" i="1" dirty="0"/>
              <a:t>(B | A, J, M) = </a:t>
            </a:r>
            <a:r>
              <a:rPr lang="en-US" sz="2400" b="1" i="1" dirty="0"/>
              <a:t>P</a:t>
            </a:r>
            <a:r>
              <a:rPr lang="en-US" sz="2400" i="1" dirty="0"/>
              <a:t>(B | A)</a:t>
            </a:r>
            <a:r>
              <a:rPr lang="en-US" sz="2400" dirty="0"/>
              <a:t>? </a:t>
            </a:r>
            <a:r>
              <a:rPr lang="en-US" sz="2400" b="1" dirty="0"/>
              <a:t>Yes</a:t>
            </a:r>
          </a:p>
          <a:p>
            <a:pPr algn="l" rtl="0" eaLnBrk="1" hangingPunct="1">
              <a:buFontTx/>
              <a:buNone/>
              <a:defRPr/>
            </a:pPr>
            <a:r>
              <a:rPr lang="en-US" sz="2400" b="1" i="1" dirty="0"/>
              <a:t>P</a:t>
            </a:r>
            <a:r>
              <a:rPr lang="en-US" sz="2400" i="1" dirty="0"/>
              <a:t>(B | A, J, M) = </a:t>
            </a:r>
            <a:r>
              <a:rPr lang="en-US" sz="2400" b="1" i="1" dirty="0"/>
              <a:t>P</a:t>
            </a:r>
            <a:r>
              <a:rPr lang="en-US" sz="2400" i="1" dirty="0"/>
              <a:t>(B)</a:t>
            </a:r>
            <a:r>
              <a:rPr lang="en-US" sz="2400" dirty="0"/>
              <a:t>? </a:t>
            </a:r>
            <a:r>
              <a:rPr lang="en-US" sz="2400" b="1" dirty="0"/>
              <a:t>No</a:t>
            </a:r>
          </a:p>
          <a:p>
            <a:pPr algn="l" rtl="0" eaLnBrk="1" hangingPunct="1">
              <a:buFontTx/>
              <a:buNone/>
              <a:defRPr/>
            </a:pPr>
            <a:r>
              <a:rPr lang="en-US" sz="2400" b="1" i="1" dirty="0"/>
              <a:t>P</a:t>
            </a:r>
            <a:r>
              <a:rPr lang="en-US" sz="2400" i="1" dirty="0"/>
              <a:t>(E | B, A ,J, M) = </a:t>
            </a:r>
            <a:r>
              <a:rPr lang="en-US" sz="2400" b="1" i="1" dirty="0"/>
              <a:t>P</a:t>
            </a:r>
            <a:r>
              <a:rPr lang="en-US" sz="2400" i="1" dirty="0"/>
              <a:t>(E | A)</a:t>
            </a:r>
            <a:r>
              <a:rPr lang="en-US" sz="2400" dirty="0"/>
              <a:t>?</a:t>
            </a:r>
          </a:p>
          <a:p>
            <a:pPr algn="l" rtl="0" eaLnBrk="1" hangingPunct="1">
              <a:buFontTx/>
              <a:buNone/>
              <a:defRPr/>
            </a:pPr>
            <a:r>
              <a:rPr lang="en-US" sz="2400" b="1" i="1" dirty="0"/>
              <a:t>P</a:t>
            </a:r>
            <a:r>
              <a:rPr lang="en-US" sz="2400" i="1" dirty="0"/>
              <a:t>(E | B, A, J, M) = </a:t>
            </a:r>
            <a:r>
              <a:rPr lang="en-US" sz="2400" b="1" i="1" dirty="0"/>
              <a:t>P</a:t>
            </a:r>
            <a:r>
              <a:rPr lang="en-US" sz="2400" i="1" dirty="0"/>
              <a:t>(E | A, B)</a:t>
            </a:r>
            <a:r>
              <a:rPr lang="en-US" sz="2400" dirty="0"/>
              <a:t>?</a:t>
            </a:r>
            <a:endParaRPr lang="en-US" dirty="0" smtClean="0"/>
          </a:p>
        </p:txBody>
      </p:sp>
      <p:sp>
        <p:nvSpPr>
          <p:cNvPr id="25603" name="Rectangle 4"/>
          <p:cNvSpPr>
            <a:spLocks noGrp="1" noChangeArrowheads="1"/>
          </p:cNvSpPr>
          <p:nvPr>
            <p:ph type="title"/>
          </p:nvPr>
        </p:nvSpPr>
        <p:spPr/>
        <p:txBody>
          <a:bodyPr>
            <a:normAutofit/>
          </a:bodyPr>
          <a:lstStyle/>
          <a:p>
            <a:pPr algn="r" rtl="0" eaLnBrk="1" hangingPunct="1"/>
            <a:r>
              <a:rPr lang="en-US" smtClean="0"/>
              <a:t>Example</a:t>
            </a:r>
          </a:p>
        </p:txBody>
      </p:sp>
      <p:pic>
        <p:nvPicPr>
          <p:cNvPr id="25604" name="Picture 6" descr="burglary-make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33600"/>
            <a:ext cx="2438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pPr algn="l" rtl="0"/>
            <a:fld id="{6EDAB462-8378-4A72-B037-15DB491BC9D5}" type="slidenum">
              <a:rPr lang="en-US" smtClean="0"/>
              <a:pPr algn="l" rtl="0"/>
              <a:t>133</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pPr rtl="0"/>
            <a:endParaRPr lang="en-US"/>
          </a:p>
        </p:txBody>
      </p:sp>
    </p:spTree>
    <p:extLst>
      <p:ext uri="{BB962C8B-B14F-4D97-AF65-F5344CB8AC3E}">
        <p14:creationId xmlns:p14="http://schemas.microsoft.com/office/powerpoint/2010/main" val="5540529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p:txBody>
          <a:bodyPr>
            <a:normAutofit fontScale="77500" lnSpcReduction="20000"/>
          </a:bodyPr>
          <a:lstStyle/>
          <a:p>
            <a:pPr algn="l" rtl="0" eaLnBrk="1" hangingPunct="1">
              <a:defRPr/>
            </a:pPr>
            <a:r>
              <a:rPr lang="en-US" sz="2400" dirty="0"/>
              <a:t>Suppose we choose the ordering M, J, A, B, E
</a:t>
            </a:r>
          </a:p>
          <a:p>
            <a:pPr algn="l" rtl="0" eaLnBrk="1" hangingPunct="1">
              <a:defRPr/>
            </a:pPr>
            <a:endParaRPr lang="en-US" sz="2400" dirty="0"/>
          </a:p>
          <a:p>
            <a:pPr algn="l" rtl="0" eaLnBrk="1" hangingPunct="1">
              <a:defRPr/>
            </a:pPr>
            <a:endParaRPr lang="en-US" sz="2400" dirty="0"/>
          </a:p>
          <a:p>
            <a:pPr algn="l" rtl="0" eaLnBrk="1" hangingPunct="1">
              <a:defRPr/>
            </a:pPr>
            <a:endParaRPr lang="en-US" sz="2400" dirty="0"/>
          </a:p>
          <a:p>
            <a:pPr algn="l" rtl="0" eaLnBrk="1" hangingPunct="1">
              <a:defRPr/>
            </a:pPr>
            <a:endParaRPr lang="en-US" sz="2400" dirty="0"/>
          </a:p>
          <a:p>
            <a:pPr algn="l" rtl="0" eaLnBrk="1" hangingPunct="1">
              <a:buFontTx/>
              <a:buNone/>
              <a:defRPr/>
            </a:pPr>
            <a:r>
              <a:rPr lang="en-US" sz="2400" b="1" i="1" dirty="0"/>
              <a:t>P</a:t>
            </a:r>
            <a:r>
              <a:rPr lang="en-US" sz="2400" i="1" dirty="0"/>
              <a:t>(J | M) = </a:t>
            </a:r>
            <a:r>
              <a:rPr lang="en-US" sz="2400" b="1" i="1" dirty="0"/>
              <a:t>P</a:t>
            </a:r>
            <a:r>
              <a:rPr lang="en-US" sz="2400" i="1" dirty="0"/>
              <a:t>(J)?
</a:t>
            </a:r>
            <a:r>
              <a:rPr lang="en-US" sz="2400" b="1" dirty="0"/>
              <a:t>No</a:t>
            </a:r>
            <a:r>
              <a:rPr lang="en-US" sz="2400" b="1" i="1" dirty="0"/>
              <a:t> </a:t>
            </a:r>
          </a:p>
          <a:p>
            <a:pPr algn="l" rtl="0" eaLnBrk="1" hangingPunct="1">
              <a:buFontTx/>
              <a:buNone/>
              <a:defRPr/>
            </a:pPr>
            <a:r>
              <a:rPr lang="en-US" sz="2400" b="1" i="1" dirty="0"/>
              <a:t>P</a:t>
            </a:r>
            <a:r>
              <a:rPr lang="en-US" sz="2400" i="1" dirty="0"/>
              <a:t>(A | J, M) = </a:t>
            </a:r>
            <a:r>
              <a:rPr lang="en-US" sz="2400" b="1" i="1" dirty="0"/>
              <a:t>P</a:t>
            </a:r>
            <a:r>
              <a:rPr lang="en-US" sz="2400" i="1" dirty="0"/>
              <a:t>(A | J)</a:t>
            </a:r>
            <a:r>
              <a:rPr lang="en-US" sz="2400" dirty="0"/>
              <a:t>?</a:t>
            </a:r>
            <a:r>
              <a:rPr lang="en-US" sz="2400" i="1" dirty="0"/>
              <a:t> </a:t>
            </a:r>
            <a:r>
              <a:rPr lang="en-US" sz="2400" b="1" i="1" dirty="0"/>
              <a:t>P</a:t>
            </a:r>
            <a:r>
              <a:rPr lang="en-US" sz="2400" i="1" dirty="0"/>
              <a:t>(A | J, M) = </a:t>
            </a:r>
            <a:r>
              <a:rPr lang="en-US" sz="2400" b="1" i="1" dirty="0"/>
              <a:t>P</a:t>
            </a:r>
            <a:r>
              <a:rPr lang="en-US" sz="2400" i="1" dirty="0"/>
              <a:t>(A)</a:t>
            </a:r>
            <a:r>
              <a:rPr lang="en-US" sz="2400" dirty="0"/>
              <a:t>? </a:t>
            </a:r>
            <a:r>
              <a:rPr lang="en-US" sz="2400" b="1" dirty="0"/>
              <a:t>No</a:t>
            </a:r>
          </a:p>
          <a:p>
            <a:pPr algn="l" rtl="0" eaLnBrk="1" hangingPunct="1">
              <a:buFontTx/>
              <a:buNone/>
              <a:defRPr/>
            </a:pPr>
            <a:r>
              <a:rPr lang="en-US" sz="2400" b="1" i="1" dirty="0"/>
              <a:t>P</a:t>
            </a:r>
            <a:r>
              <a:rPr lang="en-US" sz="2400" i="1" dirty="0"/>
              <a:t>(B | A, J, M) = </a:t>
            </a:r>
            <a:r>
              <a:rPr lang="en-US" sz="2400" b="1" i="1" dirty="0"/>
              <a:t>P</a:t>
            </a:r>
            <a:r>
              <a:rPr lang="en-US" sz="2400" i="1" dirty="0"/>
              <a:t>(B | A)</a:t>
            </a:r>
            <a:r>
              <a:rPr lang="en-US" sz="2400" dirty="0"/>
              <a:t>? </a:t>
            </a:r>
            <a:r>
              <a:rPr lang="en-US" sz="2400" b="1" dirty="0"/>
              <a:t>Yes</a:t>
            </a:r>
          </a:p>
          <a:p>
            <a:pPr algn="l" rtl="0" eaLnBrk="1" hangingPunct="1">
              <a:buFontTx/>
              <a:buNone/>
              <a:defRPr/>
            </a:pPr>
            <a:r>
              <a:rPr lang="en-US" sz="2400" b="1" i="1" dirty="0"/>
              <a:t>P</a:t>
            </a:r>
            <a:r>
              <a:rPr lang="en-US" sz="2400" i="1" dirty="0"/>
              <a:t>(B | A, J, M) = </a:t>
            </a:r>
            <a:r>
              <a:rPr lang="en-US" sz="2400" b="1" i="1" dirty="0"/>
              <a:t>P</a:t>
            </a:r>
            <a:r>
              <a:rPr lang="en-US" sz="2400" i="1" dirty="0"/>
              <a:t>(B)</a:t>
            </a:r>
            <a:r>
              <a:rPr lang="en-US" sz="2400" dirty="0"/>
              <a:t>? </a:t>
            </a:r>
            <a:r>
              <a:rPr lang="en-US" sz="2400" b="1" dirty="0"/>
              <a:t>No</a:t>
            </a:r>
          </a:p>
          <a:p>
            <a:pPr algn="l" rtl="0" eaLnBrk="1" hangingPunct="1">
              <a:buFontTx/>
              <a:buNone/>
              <a:defRPr/>
            </a:pPr>
            <a:r>
              <a:rPr lang="en-US" sz="2400" b="1" i="1" dirty="0"/>
              <a:t>P</a:t>
            </a:r>
            <a:r>
              <a:rPr lang="en-US" sz="2400" i="1" dirty="0"/>
              <a:t>(E | B, A ,J, M) = </a:t>
            </a:r>
            <a:r>
              <a:rPr lang="en-US" sz="2400" b="1" i="1" dirty="0"/>
              <a:t>P</a:t>
            </a:r>
            <a:r>
              <a:rPr lang="en-US" sz="2400" i="1" dirty="0"/>
              <a:t>(E | A)</a:t>
            </a:r>
            <a:r>
              <a:rPr lang="en-US" sz="2400" dirty="0"/>
              <a:t>? </a:t>
            </a:r>
            <a:r>
              <a:rPr lang="en-US" sz="2400" b="1" dirty="0"/>
              <a:t>No</a:t>
            </a:r>
          </a:p>
          <a:p>
            <a:pPr algn="l" rtl="0" eaLnBrk="1" hangingPunct="1">
              <a:buFontTx/>
              <a:buNone/>
              <a:defRPr/>
            </a:pPr>
            <a:r>
              <a:rPr lang="en-US" sz="2400" b="1" i="1" dirty="0"/>
              <a:t>P</a:t>
            </a:r>
            <a:r>
              <a:rPr lang="en-US" sz="2400" i="1" dirty="0"/>
              <a:t>(E | B, A, J, M) = </a:t>
            </a:r>
            <a:r>
              <a:rPr lang="en-US" sz="2400" b="1" i="1" dirty="0"/>
              <a:t>P</a:t>
            </a:r>
            <a:r>
              <a:rPr lang="en-US" sz="2400" i="1" dirty="0"/>
              <a:t>(E | A, B)</a:t>
            </a:r>
            <a:r>
              <a:rPr lang="en-US" sz="2400" dirty="0"/>
              <a:t>? </a:t>
            </a:r>
            <a:r>
              <a:rPr lang="en-US" sz="2400" b="1" dirty="0"/>
              <a:t>Yes</a:t>
            </a:r>
            <a:endParaRPr lang="en-US" sz="2400" i="1" dirty="0"/>
          </a:p>
        </p:txBody>
      </p:sp>
      <p:sp>
        <p:nvSpPr>
          <p:cNvPr id="26627" name="Rectangle 4"/>
          <p:cNvSpPr>
            <a:spLocks noGrp="1" noChangeArrowheads="1"/>
          </p:cNvSpPr>
          <p:nvPr>
            <p:ph type="title"/>
          </p:nvPr>
        </p:nvSpPr>
        <p:spPr/>
        <p:txBody>
          <a:bodyPr>
            <a:normAutofit/>
          </a:bodyPr>
          <a:lstStyle/>
          <a:p>
            <a:pPr algn="r" rtl="0" eaLnBrk="1" hangingPunct="1"/>
            <a:r>
              <a:rPr lang="en-US" smtClean="0"/>
              <a:t>Example</a:t>
            </a:r>
          </a:p>
        </p:txBody>
      </p:sp>
      <p:pic>
        <p:nvPicPr>
          <p:cNvPr id="26628" name="Picture 6" descr="burglary-make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133600"/>
            <a:ext cx="24384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pPr algn="l" rtl="0"/>
            <a:fld id="{6EDAB462-8378-4A72-B037-15DB491BC9D5}" type="slidenum">
              <a:rPr lang="en-US" smtClean="0"/>
              <a:pPr algn="l" rtl="0"/>
              <a:t>134</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pPr rtl="0"/>
            <a:endParaRPr lang="en-US"/>
          </a:p>
        </p:txBody>
      </p:sp>
    </p:spTree>
    <p:extLst>
      <p:ext uri="{BB962C8B-B14F-4D97-AF65-F5344CB8AC3E}">
        <p14:creationId xmlns:p14="http://schemas.microsoft.com/office/powerpoint/2010/main" val="370273164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mtClean="0"/>
              <a:t>Example contd.</a:t>
            </a:r>
          </a:p>
        </p:txBody>
      </p:sp>
      <p:sp>
        <p:nvSpPr>
          <p:cNvPr id="27651" name="Rectangle 3"/>
          <p:cNvSpPr>
            <a:spLocks noGrp="1" noChangeArrowheads="1"/>
          </p:cNvSpPr>
          <p:nvPr>
            <p:ph type="body" idx="1"/>
          </p:nvPr>
        </p:nvSpPr>
        <p:spPr/>
        <p:txBody>
          <a:bodyPr>
            <a:normAutofit fontScale="92500" lnSpcReduction="10000"/>
          </a:bodyPr>
          <a:lstStyle/>
          <a:p>
            <a:pPr algn="l" rtl="0" eaLnBrk="1" hangingPunct="1"/>
            <a:endParaRPr lang="en-US" sz="2000" dirty="0"/>
          </a:p>
          <a:p>
            <a:pPr algn="l" rtl="0" eaLnBrk="1" hangingPunct="1"/>
            <a:endParaRPr lang="en-US" sz="2000" dirty="0"/>
          </a:p>
          <a:p>
            <a:pPr algn="l" rtl="0" eaLnBrk="1" hangingPunct="1"/>
            <a:endParaRPr lang="en-US" sz="2000" dirty="0"/>
          </a:p>
          <a:p>
            <a:pPr algn="l" rtl="0" eaLnBrk="1" hangingPunct="1"/>
            <a:endParaRPr lang="en-US" sz="2000" dirty="0"/>
          </a:p>
          <a:p>
            <a:pPr algn="l" rtl="0" eaLnBrk="1" hangingPunct="1"/>
            <a:endParaRPr lang="en-US" sz="2000" dirty="0"/>
          </a:p>
          <a:p>
            <a:pPr algn="l" rtl="0" eaLnBrk="1" hangingPunct="1"/>
            <a:endParaRPr lang="en-US" sz="2000" dirty="0"/>
          </a:p>
          <a:p>
            <a:pPr algn="l" rtl="0" eaLnBrk="1" hangingPunct="1"/>
            <a:r>
              <a:rPr lang="en-US" sz="2000" dirty="0"/>
              <a:t>Deciding conditional independence is hard in </a:t>
            </a:r>
            <a:r>
              <a:rPr lang="en-US" sz="2000" dirty="0" err="1"/>
              <a:t>noncausal</a:t>
            </a:r>
            <a:r>
              <a:rPr lang="en-US" sz="2000" dirty="0"/>
              <a:t> directions
</a:t>
            </a:r>
          </a:p>
          <a:p>
            <a:pPr algn="l" rtl="0" eaLnBrk="1" hangingPunct="1"/>
            <a:r>
              <a:rPr lang="en-US" sz="2000" dirty="0"/>
              <a:t>(Causal models and conditional independence seem hardwired for humans!)
</a:t>
            </a:r>
          </a:p>
          <a:p>
            <a:pPr algn="l" rtl="0" eaLnBrk="1" hangingPunct="1"/>
            <a:r>
              <a:rPr lang="en-US" sz="2000" dirty="0"/>
              <a:t>Network is less compact: 1 + 2 + 4 + 2 + 4 = 13 numbers needed
</a:t>
            </a:r>
          </a:p>
        </p:txBody>
      </p:sp>
      <p:pic>
        <p:nvPicPr>
          <p:cNvPr id="27652" name="Picture 5" descr="burglary-make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371600"/>
            <a:ext cx="27432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135</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Tree>
    <p:extLst>
      <p:ext uri="{BB962C8B-B14F-4D97-AF65-F5344CB8AC3E}">
        <p14:creationId xmlns:p14="http://schemas.microsoft.com/office/powerpoint/2010/main" val="23007628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0127" y="117299"/>
            <a:ext cx="7467600" cy="490066"/>
          </a:xfrm>
        </p:spPr>
        <p:txBody>
          <a:bodyPr>
            <a:normAutofit fontScale="90000"/>
          </a:bodyPr>
          <a:lstStyle/>
          <a:p>
            <a:pPr algn="r" rtl="1"/>
            <a:r>
              <a:rPr lang="he-IL" dirty="0"/>
              <a:t>תרגול </a:t>
            </a:r>
            <a:r>
              <a:rPr lang="he-IL" dirty="0" smtClean="0"/>
              <a:t>1</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grpSp>
        <p:nvGrpSpPr>
          <p:cNvPr id="9" name="Group 25"/>
          <p:cNvGrpSpPr>
            <a:grpSpLocks/>
          </p:cNvGrpSpPr>
          <p:nvPr/>
        </p:nvGrpSpPr>
        <p:grpSpPr bwMode="auto">
          <a:xfrm>
            <a:off x="6240016" y="1177597"/>
            <a:ext cx="121862" cy="431800"/>
            <a:chOff x="7106" y="481"/>
            <a:chExt cx="192" cy="680"/>
          </a:xfrm>
        </p:grpSpPr>
        <p:sp>
          <p:nvSpPr>
            <p:cNvPr id="24" name="Freeform 29"/>
            <p:cNvSpPr>
              <a:spLocks/>
            </p:cNvSpPr>
            <p:nvPr/>
          </p:nvSpPr>
          <p:spPr bwMode="auto">
            <a:xfrm>
              <a:off x="7106" y="481"/>
              <a:ext cx="192" cy="680"/>
            </a:xfrm>
            <a:custGeom>
              <a:avLst/>
              <a:gdLst>
                <a:gd name="T0" fmla="+- 0 7106 7106"/>
                <a:gd name="T1" fmla="*/ T0 w 192"/>
                <a:gd name="T2" fmla="+- 0 1028 481"/>
                <a:gd name="T3" fmla="*/ 1028 h 680"/>
                <a:gd name="T4" fmla="+- 0 7140 7106"/>
                <a:gd name="T5" fmla="*/ T4 w 192"/>
                <a:gd name="T6" fmla="+- 0 1160 481"/>
                <a:gd name="T7" fmla="*/ 1160 h 680"/>
                <a:gd name="T8" fmla="+- 0 7213 7106"/>
                <a:gd name="T9" fmla="*/ T8 w 192"/>
                <a:gd name="T10" fmla="+- 0 1069 481"/>
                <a:gd name="T11" fmla="*/ 1069 h 680"/>
                <a:gd name="T12" fmla="+- 0 7159 7106"/>
                <a:gd name="T13" fmla="*/ T12 w 192"/>
                <a:gd name="T14" fmla="+- 0 1069 481"/>
                <a:gd name="T15" fmla="*/ 1069 h 680"/>
                <a:gd name="T16" fmla="+- 0 7154 7106"/>
                <a:gd name="T17" fmla="*/ T16 w 192"/>
                <a:gd name="T18" fmla="+- 0 1067 481"/>
                <a:gd name="T19" fmla="*/ 1067 h 680"/>
                <a:gd name="T20" fmla="+- 0 7154 7106"/>
                <a:gd name="T21" fmla="*/ T20 w 192"/>
                <a:gd name="T22" fmla="+- 0 1060 481"/>
                <a:gd name="T23" fmla="*/ 1060 h 680"/>
                <a:gd name="T24" fmla="+- 0 7159 7106"/>
                <a:gd name="T25" fmla="*/ T24 w 192"/>
                <a:gd name="T26" fmla="+- 0 1040 481"/>
                <a:gd name="T27" fmla="*/ 1040 h 680"/>
                <a:gd name="T28" fmla="+- 0 7106 7106"/>
                <a:gd name="T29" fmla="*/ T28 w 192"/>
                <a:gd name="T30" fmla="+- 0 1028 481"/>
                <a:gd name="T31" fmla="*/ 1028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0" y="547"/>
                  </a:moveTo>
                  <a:lnTo>
                    <a:pt x="34" y="679"/>
                  </a:lnTo>
                  <a:lnTo>
                    <a:pt x="107" y="588"/>
                  </a:lnTo>
                  <a:lnTo>
                    <a:pt x="53" y="588"/>
                  </a:lnTo>
                  <a:lnTo>
                    <a:pt x="48" y="586"/>
                  </a:lnTo>
                  <a:lnTo>
                    <a:pt x="48" y="579"/>
                  </a:lnTo>
                  <a:lnTo>
                    <a:pt x="53" y="559"/>
                  </a:lnTo>
                  <a:lnTo>
                    <a:pt x="0" y="5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5" name="Freeform 28"/>
            <p:cNvSpPr>
              <a:spLocks/>
            </p:cNvSpPr>
            <p:nvPr/>
          </p:nvSpPr>
          <p:spPr bwMode="auto">
            <a:xfrm>
              <a:off x="7106" y="481"/>
              <a:ext cx="192" cy="680"/>
            </a:xfrm>
            <a:custGeom>
              <a:avLst/>
              <a:gdLst>
                <a:gd name="T0" fmla="+- 0 7159 7106"/>
                <a:gd name="T1" fmla="*/ T0 w 192"/>
                <a:gd name="T2" fmla="+- 0 1040 481"/>
                <a:gd name="T3" fmla="*/ 1040 h 680"/>
                <a:gd name="T4" fmla="+- 0 7154 7106"/>
                <a:gd name="T5" fmla="*/ T4 w 192"/>
                <a:gd name="T6" fmla="+- 0 1060 481"/>
                <a:gd name="T7" fmla="*/ 1060 h 680"/>
                <a:gd name="T8" fmla="+- 0 7154 7106"/>
                <a:gd name="T9" fmla="*/ T8 w 192"/>
                <a:gd name="T10" fmla="+- 0 1067 481"/>
                <a:gd name="T11" fmla="*/ 1067 h 680"/>
                <a:gd name="T12" fmla="+- 0 7159 7106"/>
                <a:gd name="T13" fmla="*/ T12 w 192"/>
                <a:gd name="T14" fmla="+- 0 1069 481"/>
                <a:gd name="T15" fmla="*/ 1069 h 680"/>
                <a:gd name="T16" fmla="+- 0 7166 7106"/>
                <a:gd name="T17" fmla="*/ T16 w 192"/>
                <a:gd name="T18" fmla="+- 0 1069 481"/>
                <a:gd name="T19" fmla="*/ 1069 h 680"/>
                <a:gd name="T20" fmla="+- 0 7169 7106"/>
                <a:gd name="T21" fmla="*/ T20 w 192"/>
                <a:gd name="T22" fmla="+- 0 1064 481"/>
                <a:gd name="T23" fmla="*/ 1064 h 680"/>
                <a:gd name="T24" fmla="+- 0 7174 7106"/>
                <a:gd name="T25" fmla="*/ T24 w 192"/>
                <a:gd name="T26" fmla="+- 0 1044 481"/>
                <a:gd name="T27" fmla="*/ 1044 h 680"/>
                <a:gd name="T28" fmla="+- 0 7159 7106"/>
                <a:gd name="T29" fmla="*/ T28 w 192"/>
                <a:gd name="T30" fmla="+- 0 1040 481"/>
                <a:gd name="T31" fmla="*/ 1040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53" y="559"/>
                  </a:moveTo>
                  <a:lnTo>
                    <a:pt x="48" y="579"/>
                  </a:lnTo>
                  <a:lnTo>
                    <a:pt x="48" y="586"/>
                  </a:lnTo>
                  <a:lnTo>
                    <a:pt x="53" y="588"/>
                  </a:lnTo>
                  <a:lnTo>
                    <a:pt x="60" y="588"/>
                  </a:lnTo>
                  <a:lnTo>
                    <a:pt x="63" y="583"/>
                  </a:lnTo>
                  <a:lnTo>
                    <a:pt x="68" y="563"/>
                  </a:lnTo>
                  <a:lnTo>
                    <a:pt x="53" y="5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6" name="Freeform 27"/>
            <p:cNvSpPr>
              <a:spLocks/>
            </p:cNvSpPr>
            <p:nvPr/>
          </p:nvSpPr>
          <p:spPr bwMode="auto">
            <a:xfrm>
              <a:off x="7106" y="481"/>
              <a:ext cx="192" cy="680"/>
            </a:xfrm>
            <a:custGeom>
              <a:avLst/>
              <a:gdLst>
                <a:gd name="T0" fmla="+- 0 7174 7106"/>
                <a:gd name="T1" fmla="*/ T0 w 192"/>
                <a:gd name="T2" fmla="+- 0 1044 481"/>
                <a:gd name="T3" fmla="*/ 1044 h 680"/>
                <a:gd name="T4" fmla="+- 0 7169 7106"/>
                <a:gd name="T5" fmla="*/ T4 w 192"/>
                <a:gd name="T6" fmla="+- 0 1064 481"/>
                <a:gd name="T7" fmla="*/ 1064 h 680"/>
                <a:gd name="T8" fmla="+- 0 7166 7106"/>
                <a:gd name="T9" fmla="*/ T8 w 192"/>
                <a:gd name="T10" fmla="+- 0 1069 481"/>
                <a:gd name="T11" fmla="*/ 1069 h 680"/>
                <a:gd name="T12" fmla="+- 0 7213 7106"/>
                <a:gd name="T13" fmla="*/ T12 w 192"/>
                <a:gd name="T14" fmla="+- 0 1069 481"/>
                <a:gd name="T15" fmla="*/ 1069 h 680"/>
                <a:gd name="T16" fmla="+- 0 7224 7106"/>
                <a:gd name="T17" fmla="*/ T16 w 192"/>
                <a:gd name="T18" fmla="+- 0 1055 481"/>
                <a:gd name="T19" fmla="*/ 1055 h 680"/>
                <a:gd name="T20" fmla="+- 0 7174 7106"/>
                <a:gd name="T21" fmla="*/ T20 w 192"/>
                <a:gd name="T22" fmla="+- 0 1044 481"/>
                <a:gd name="T23" fmla="*/ 1044 h 680"/>
              </a:gdLst>
              <a:ahLst/>
              <a:cxnLst>
                <a:cxn ang="0">
                  <a:pos x="T1" y="T3"/>
                </a:cxn>
                <a:cxn ang="0">
                  <a:pos x="T5" y="T7"/>
                </a:cxn>
                <a:cxn ang="0">
                  <a:pos x="T9" y="T11"/>
                </a:cxn>
                <a:cxn ang="0">
                  <a:pos x="T13" y="T15"/>
                </a:cxn>
                <a:cxn ang="0">
                  <a:pos x="T17" y="T19"/>
                </a:cxn>
                <a:cxn ang="0">
                  <a:pos x="T21" y="T23"/>
                </a:cxn>
              </a:cxnLst>
              <a:rect l="0" t="0" r="r" b="b"/>
              <a:pathLst>
                <a:path w="192" h="680">
                  <a:moveTo>
                    <a:pt x="68" y="563"/>
                  </a:moveTo>
                  <a:lnTo>
                    <a:pt x="63" y="583"/>
                  </a:lnTo>
                  <a:lnTo>
                    <a:pt x="60" y="588"/>
                  </a:lnTo>
                  <a:lnTo>
                    <a:pt x="107" y="588"/>
                  </a:lnTo>
                  <a:lnTo>
                    <a:pt x="118" y="574"/>
                  </a:lnTo>
                  <a:lnTo>
                    <a:pt x="68" y="5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7" name="Freeform 26"/>
            <p:cNvSpPr>
              <a:spLocks/>
            </p:cNvSpPr>
            <p:nvPr/>
          </p:nvSpPr>
          <p:spPr bwMode="auto">
            <a:xfrm>
              <a:off x="7106" y="481"/>
              <a:ext cx="192" cy="680"/>
            </a:xfrm>
            <a:custGeom>
              <a:avLst/>
              <a:gdLst>
                <a:gd name="T0" fmla="+- 0 7291 7106"/>
                <a:gd name="T1" fmla="*/ T0 w 192"/>
                <a:gd name="T2" fmla="+- 0 481 481"/>
                <a:gd name="T3" fmla="*/ 481 h 680"/>
                <a:gd name="T4" fmla="+- 0 7286 7106"/>
                <a:gd name="T5" fmla="*/ T4 w 192"/>
                <a:gd name="T6" fmla="+- 0 481 481"/>
                <a:gd name="T7" fmla="*/ 481 h 680"/>
                <a:gd name="T8" fmla="+- 0 7282 7106"/>
                <a:gd name="T9" fmla="*/ T8 w 192"/>
                <a:gd name="T10" fmla="+- 0 486 481"/>
                <a:gd name="T11" fmla="*/ 486 h 680"/>
                <a:gd name="T12" fmla="+- 0 7159 7106"/>
                <a:gd name="T13" fmla="*/ T12 w 192"/>
                <a:gd name="T14" fmla="+- 0 1040 481"/>
                <a:gd name="T15" fmla="*/ 1040 h 680"/>
                <a:gd name="T16" fmla="+- 0 7174 7106"/>
                <a:gd name="T17" fmla="*/ T16 w 192"/>
                <a:gd name="T18" fmla="+- 0 1044 481"/>
                <a:gd name="T19" fmla="*/ 1044 h 680"/>
                <a:gd name="T20" fmla="+- 0 7298 7106"/>
                <a:gd name="T21" fmla="*/ T20 w 192"/>
                <a:gd name="T22" fmla="+- 0 488 481"/>
                <a:gd name="T23" fmla="*/ 488 h 680"/>
                <a:gd name="T24" fmla="+- 0 7296 7106"/>
                <a:gd name="T25" fmla="*/ T24 w 192"/>
                <a:gd name="T26" fmla="+- 0 484 481"/>
                <a:gd name="T27" fmla="*/ 484 h 680"/>
                <a:gd name="T28" fmla="+- 0 7291 7106"/>
                <a:gd name="T29" fmla="*/ T28 w 192"/>
                <a:gd name="T30" fmla="+- 0 481 481"/>
                <a:gd name="T31" fmla="*/ 481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185" y="0"/>
                  </a:moveTo>
                  <a:lnTo>
                    <a:pt x="180" y="0"/>
                  </a:lnTo>
                  <a:lnTo>
                    <a:pt x="176" y="5"/>
                  </a:lnTo>
                  <a:lnTo>
                    <a:pt x="53" y="559"/>
                  </a:lnTo>
                  <a:lnTo>
                    <a:pt x="68" y="563"/>
                  </a:lnTo>
                  <a:lnTo>
                    <a:pt x="192" y="7"/>
                  </a:lnTo>
                  <a:lnTo>
                    <a:pt x="190" y="3"/>
                  </a:lnTo>
                  <a:lnTo>
                    <a:pt x="1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grpSp>
      <p:grpSp>
        <p:nvGrpSpPr>
          <p:cNvPr id="10" name="Group 20"/>
          <p:cNvGrpSpPr>
            <a:grpSpLocks/>
          </p:cNvGrpSpPr>
          <p:nvPr/>
        </p:nvGrpSpPr>
        <p:grpSpPr bwMode="auto">
          <a:xfrm>
            <a:off x="6496433" y="1169977"/>
            <a:ext cx="1002820" cy="723900"/>
            <a:chOff x="7510" y="469"/>
            <a:chExt cx="1580" cy="1140"/>
          </a:xfrm>
        </p:grpSpPr>
        <p:sp>
          <p:nvSpPr>
            <p:cNvPr id="20" name="Freeform 24"/>
            <p:cNvSpPr>
              <a:spLocks/>
            </p:cNvSpPr>
            <p:nvPr/>
          </p:nvSpPr>
          <p:spPr bwMode="auto">
            <a:xfrm>
              <a:off x="7510" y="469"/>
              <a:ext cx="1580" cy="1140"/>
            </a:xfrm>
            <a:custGeom>
              <a:avLst/>
              <a:gdLst>
                <a:gd name="T0" fmla="+- 0 8989 7510"/>
                <a:gd name="T1" fmla="*/ T0 w 1580"/>
                <a:gd name="T2" fmla="+- 0 1545 469"/>
                <a:gd name="T3" fmla="*/ 1545 h 1140"/>
                <a:gd name="T4" fmla="+- 0 8957 7510"/>
                <a:gd name="T5" fmla="*/ T4 w 1580"/>
                <a:gd name="T6" fmla="+- 0 1588 469"/>
                <a:gd name="T7" fmla="*/ 1588 h 1140"/>
                <a:gd name="T8" fmla="+- 0 9089 7510"/>
                <a:gd name="T9" fmla="*/ T8 w 1580"/>
                <a:gd name="T10" fmla="+- 0 1609 469"/>
                <a:gd name="T11" fmla="*/ 1609 h 1140"/>
                <a:gd name="T12" fmla="+- 0 9063 7510"/>
                <a:gd name="T13" fmla="*/ T12 w 1580"/>
                <a:gd name="T14" fmla="+- 0 1559 469"/>
                <a:gd name="T15" fmla="*/ 1559 h 1140"/>
                <a:gd name="T16" fmla="+- 0 9010 7510"/>
                <a:gd name="T17" fmla="*/ T16 w 1580"/>
                <a:gd name="T18" fmla="+- 0 1559 469"/>
                <a:gd name="T19" fmla="*/ 1559 h 1140"/>
                <a:gd name="T20" fmla="+- 0 9005 7510"/>
                <a:gd name="T21" fmla="*/ T20 w 1580"/>
                <a:gd name="T22" fmla="+- 0 1556 469"/>
                <a:gd name="T23" fmla="*/ 1556 h 1140"/>
                <a:gd name="T24" fmla="+- 0 8989 7510"/>
                <a:gd name="T25" fmla="*/ T24 w 1580"/>
                <a:gd name="T26" fmla="+- 0 1545 469"/>
                <a:gd name="T27" fmla="*/ 1545 h 1140"/>
              </a:gdLst>
              <a:ahLst/>
              <a:cxnLst>
                <a:cxn ang="0">
                  <a:pos x="T1" y="T3"/>
                </a:cxn>
                <a:cxn ang="0">
                  <a:pos x="T5" y="T7"/>
                </a:cxn>
                <a:cxn ang="0">
                  <a:pos x="T9" y="T11"/>
                </a:cxn>
                <a:cxn ang="0">
                  <a:pos x="T13" y="T15"/>
                </a:cxn>
                <a:cxn ang="0">
                  <a:pos x="T17" y="T19"/>
                </a:cxn>
                <a:cxn ang="0">
                  <a:pos x="T21" y="T23"/>
                </a:cxn>
                <a:cxn ang="0">
                  <a:pos x="T25" y="T27"/>
                </a:cxn>
              </a:cxnLst>
              <a:rect l="0" t="0" r="r" b="b"/>
              <a:pathLst>
                <a:path w="1580" h="1140">
                  <a:moveTo>
                    <a:pt x="1479" y="1076"/>
                  </a:moveTo>
                  <a:lnTo>
                    <a:pt x="1447" y="1119"/>
                  </a:lnTo>
                  <a:lnTo>
                    <a:pt x="1579" y="1140"/>
                  </a:lnTo>
                  <a:lnTo>
                    <a:pt x="1553" y="1090"/>
                  </a:lnTo>
                  <a:lnTo>
                    <a:pt x="1500" y="1090"/>
                  </a:lnTo>
                  <a:lnTo>
                    <a:pt x="1495" y="1087"/>
                  </a:lnTo>
                  <a:lnTo>
                    <a:pt x="1479" y="10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1" name="Freeform 23"/>
            <p:cNvSpPr>
              <a:spLocks/>
            </p:cNvSpPr>
            <p:nvPr/>
          </p:nvSpPr>
          <p:spPr bwMode="auto">
            <a:xfrm>
              <a:off x="7510" y="469"/>
              <a:ext cx="1580" cy="1140"/>
            </a:xfrm>
            <a:custGeom>
              <a:avLst/>
              <a:gdLst>
                <a:gd name="T0" fmla="+- 0 8998 7510"/>
                <a:gd name="T1" fmla="*/ T0 w 1580"/>
                <a:gd name="T2" fmla="+- 0 1533 469"/>
                <a:gd name="T3" fmla="*/ 1533 h 1140"/>
                <a:gd name="T4" fmla="+- 0 8989 7510"/>
                <a:gd name="T5" fmla="*/ T4 w 1580"/>
                <a:gd name="T6" fmla="+- 0 1545 469"/>
                <a:gd name="T7" fmla="*/ 1545 h 1140"/>
                <a:gd name="T8" fmla="+- 0 9005 7510"/>
                <a:gd name="T9" fmla="*/ T8 w 1580"/>
                <a:gd name="T10" fmla="+- 0 1556 469"/>
                <a:gd name="T11" fmla="*/ 1556 h 1140"/>
                <a:gd name="T12" fmla="+- 0 9010 7510"/>
                <a:gd name="T13" fmla="*/ T12 w 1580"/>
                <a:gd name="T14" fmla="+- 0 1559 469"/>
                <a:gd name="T15" fmla="*/ 1559 h 1140"/>
                <a:gd name="T16" fmla="+- 0 9014 7510"/>
                <a:gd name="T17" fmla="*/ T16 w 1580"/>
                <a:gd name="T18" fmla="+- 0 1556 469"/>
                <a:gd name="T19" fmla="*/ 1556 h 1140"/>
                <a:gd name="T20" fmla="+- 0 9017 7510"/>
                <a:gd name="T21" fmla="*/ T20 w 1580"/>
                <a:gd name="T22" fmla="+- 0 1549 469"/>
                <a:gd name="T23" fmla="*/ 1549 h 1140"/>
                <a:gd name="T24" fmla="+- 0 9014 7510"/>
                <a:gd name="T25" fmla="*/ T24 w 1580"/>
                <a:gd name="T26" fmla="+- 0 1544 469"/>
                <a:gd name="T27" fmla="*/ 1544 h 1140"/>
                <a:gd name="T28" fmla="+- 0 8998 7510"/>
                <a:gd name="T29" fmla="*/ T28 w 1580"/>
                <a:gd name="T30" fmla="+- 0 1533 469"/>
                <a:gd name="T31" fmla="*/ 1533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488" y="1064"/>
                  </a:moveTo>
                  <a:lnTo>
                    <a:pt x="1479" y="1076"/>
                  </a:lnTo>
                  <a:lnTo>
                    <a:pt x="1495" y="1087"/>
                  </a:lnTo>
                  <a:lnTo>
                    <a:pt x="1500" y="1090"/>
                  </a:lnTo>
                  <a:lnTo>
                    <a:pt x="1504" y="1087"/>
                  </a:lnTo>
                  <a:lnTo>
                    <a:pt x="1507" y="1080"/>
                  </a:lnTo>
                  <a:lnTo>
                    <a:pt x="1504" y="1075"/>
                  </a:lnTo>
                  <a:lnTo>
                    <a:pt x="1488" y="10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2" name="Freeform 22"/>
            <p:cNvSpPr>
              <a:spLocks/>
            </p:cNvSpPr>
            <p:nvPr/>
          </p:nvSpPr>
          <p:spPr bwMode="auto">
            <a:xfrm>
              <a:off x="7510" y="469"/>
              <a:ext cx="1580" cy="1140"/>
            </a:xfrm>
            <a:custGeom>
              <a:avLst/>
              <a:gdLst>
                <a:gd name="T0" fmla="+- 0 9029 7510"/>
                <a:gd name="T1" fmla="*/ T0 w 1580"/>
                <a:gd name="T2" fmla="+- 0 1492 469"/>
                <a:gd name="T3" fmla="*/ 1492 h 1140"/>
                <a:gd name="T4" fmla="+- 0 8998 7510"/>
                <a:gd name="T5" fmla="*/ T4 w 1580"/>
                <a:gd name="T6" fmla="+- 0 1533 469"/>
                <a:gd name="T7" fmla="*/ 1533 h 1140"/>
                <a:gd name="T8" fmla="+- 0 9014 7510"/>
                <a:gd name="T9" fmla="*/ T8 w 1580"/>
                <a:gd name="T10" fmla="+- 0 1544 469"/>
                <a:gd name="T11" fmla="*/ 1544 h 1140"/>
                <a:gd name="T12" fmla="+- 0 9017 7510"/>
                <a:gd name="T13" fmla="*/ T12 w 1580"/>
                <a:gd name="T14" fmla="+- 0 1549 469"/>
                <a:gd name="T15" fmla="*/ 1549 h 1140"/>
                <a:gd name="T16" fmla="+- 0 9014 7510"/>
                <a:gd name="T17" fmla="*/ T16 w 1580"/>
                <a:gd name="T18" fmla="+- 0 1556 469"/>
                <a:gd name="T19" fmla="*/ 1556 h 1140"/>
                <a:gd name="T20" fmla="+- 0 9010 7510"/>
                <a:gd name="T21" fmla="*/ T20 w 1580"/>
                <a:gd name="T22" fmla="+- 0 1559 469"/>
                <a:gd name="T23" fmla="*/ 1559 h 1140"/>
                <a:gd name="T24" fmla="+- 0 9063 7510"/>
                <a:gd name="T25" fmla="*/ T24 w 1580"/>
                <a:gd name="T26" fmla="+- 0 1559 469"/>
                <a:gd name="T27" fmla="*/ 1559 h 1140"/>
                <a:gd name="T28" fmla="+- 0 9029 7510"/>
                <a:gd name="T29" fmla="*/ T28 w 1580"/>
                <a:gd name="T30" fmla="+- 0 1492 469"/>
                <a:gd name="T31" fmla="*/ 1492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519" y="1023"/>
                  </a:moveTo>
                  <a:lnTo>
                    <a:pt x="1488" y="1064"/>
                  </a:lnTo>
                  <a:lnTo>
                    <a:pt x="1504" y="1075"/>
                  </a:lnTo>
                  <a:lnTo>
                    <a:pt x="1507" y="1080"/>
                  </a:lnTo>
                  <a:lnTo>
                    <a:pt x="1504" y="1087"/>
                  </a:lnTo>
                  <a:lnTo>
                    <a:pt x="1500" y="1090"/>
                  </a:lnTo>
                  <a:lnTo>
                    <a:pt x="1553" y="1090"/>
                  </a:lnTo>
                  <a:lnTo>
                    <a:pt x="1519" y="10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3" name="Freeform 21"/>
            <p:cNvSpPr>
              <a:spLocks/>
            </p:cNvSpPr>
            <p:nvPr/>
          </p:nvSpPr>
          <p:spPr bwMode="auto">
            <a:xfrm>
              <a:off x="7510" y="469"/>
              <a:ext cx="1580" cy="1140"/>
            </a:xfrm>
            <a:custGeom>
              <a:avLst/>
              <a:gdLst>
                <a:gd name="T0" fmla="+- 0 7522 7510"/>
                <a:gd name="T1" fmla="*/ T0 w 1580"/>
                <a:gd name="T2" fmla="+- 0 469 469"/>
                <a:gd name="T3" fmla="*/ 469 h 1140"/>
                <a:gd name="T4" fmla="+- 0 7517 7510"/>
                <a:gd name="T5" fmla="*/ T4 w 1580"/>
                <a:gd name="T6" fmla="+- 0 469 469"/>
                <a:gd name="T7" fmla="*/ 469 h 1140"/>
                <a:gd name="T8" fmla="+- 0 7512 7510"/>
                <a:gd name="T9" fmla="*/ T8 w 1580"/>
                <a:gd name="T10" fmla="+- 0 472 469"/>
                <a:gd name="T11" fmla="*/ 472 h 1140"/>
                <a:gd name="T12" fmla="+- 0 7510 7510"/>
                <a:gd name="T13" fmla="*/ T12 w 1580"/>
                <a:gd name="T14" fmla="+- 0 476 469"/>
                <a:gd name="T15" fmla="*/ 476 h 1140"/>
                <a:gd name="T16" fmla="+- 0 7514 7510"/>
                <a:gd name="T17" fmla="*/ T16 w 1580"/>
                <a:gd name="T18" fmla="+- 0 481 469"/>
                <a:gd name="T19" fmla="*/ 481 h 1140"/>
                <a:gd name="T20" fmla="+- 0 8989 7510"/>
                <a:gd name="T21" fmla="*/ T20 w 1580"/>
                <a:gd name="T22" fmla="+- 0 1545 469"/>
                <a:gd name="T23" fmla="*/ 1545 h 1140"/>
                <a:gd name="T24" fmla="+- 0 8998 7510"/>
                <a:gd name="T25" fmla="*/ T24 w 1580"/>
                <a:gd name="T26" fmla="+- 0 1533 469"/>
                <a:gd name="T27" fmla="*/ 1533 h 1140"/>
                <a:gd name="T28" fmla="+- 0 7522 7510"/>
                <a:gd name="T29" fmla="*/ T28 w 1580"/>
                <a:gd name="T30" fmla="+- 0 469 469"/>
                <a:gd name="T31" fmla="*/ 469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2" y="0"/>
                  </a:moveTo>
                  <a:lnTo>
                    <a:pt x="7" y="0"/>
                  </a:lnTo>
                  <a:lnTo>
                    <a:pt x="2" y="3"/>
                  </a:lnTo>
                  <a:lnTo>
                    <a:pt x="0" y="7"/>
                  </a:lnTo>
                  <a:lnTo>
                    <a:pt x="4" y="12"/>
                  </a:lnTo>
                  <a:lnTo>
                    <a:pt x="1479" y="1076"/>
                  </a:lnTo>
                  <a:lnTo>
                    <a:pt x="1488" y="106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grpSp>
      <p:grpSp>
        <p:nvGrpSpPr>
          <p:cNvPr id="11" name="Group 15"/>
          <p:cNvGrpSpPr>
            <a:grpSpLocks/>
          </p:cNvGrpSpPr>
          <p:nvPr/>
        </p:nvGrpSpPr>
        <p:grpSpPr bwMode="auto">
          <a:xfrm>
            <a:off x="6412653" y="1723062"/>
            <a:ext cx="1078984" cy="303530"/>
            <a:chOff x="7378" y="1340"/>
            <a:chExt cx="1700" cy="478"/>
          </a:xfrm>
        </p:grpSpPr>
        <p:sp>
          <p:nvSpPr>
            <p:cNvPr id="16" name="Freeform 19"/>
            <p:cNvSpPr>
              <a:spLocks/>
            </p:cNvSpPr>
            <p:nvPr/>
          </p:nvSpPr>
          <p:spPr bwMode="auto">
            <a:xfrm>
              <a:off x="7378" y="1340"/>
              <a:ext cx="1700" cy="478"/>
            </a:xfrm>
            <a:custGeom>
              <a:avLst/>
              <a:gdLst>
                <a:gd name="T0" fmla="+- 0 8959 7378"/>
                <a:gd name="T1" fmla="*/ T0 w 1700"/>
                <a:gd name="T2" fmla="+- 0 1767 1340"/>
                <a:gd name="T3" fmla="*/ 1767 h 478"/>
                <a:gd name="T4" fmla="+- 0 8945 7378"/>
                <a:gd name="T5" fmla="*/ T4 w 1700"/>
                <a:gd name="T6" fmla="+- 0 1818 1340"/>
                <a:gd name="T7" fmla="*/ 1818 h 478"/>
                <a:gd name="T8" fmla="+- 0 9077 7378"/>
                <a:gd name="T9" fmla="*/ T8 w 1700"/>
                <a:gd name="T10" fmla="+- 0 1792 1340"/>
                <a:gd name="T11" fmla="*/ 1792 h 478"/>
                <a:gd name="T12" fmla="+- 0 9055 7378"/>
                <a:gd name="T13" fmla="*/ T12 w 1700"/>
                <a:gd name="T14" fmla="+- 0 1772 1340"/>
                <a:gd name="T15" fmla="*/ 1772 h 478"/>
                <a:gd name="T16" fmla="+- 0 8978 7378"/>
                <a:gd name="T17" fmla="*/ T16 w 1700"/>
                <a:gd name="T18" fmla="+- 0 1772 1340"/>
                <a:gd name="T19" fmla="*/ 1772 h 478"/>
                <a:gd name="T20" fmla="+- 0 8959 7378"/>
                <a:gd name="T21" fmla="*/ T20 w 1700"/>
                <a:gd name="T22" fmla="+- 0 1767 1340"/>
                <a:gd name="T23" fmla="*/ 1767 h 478"/>
              </a:gdLst>
              <a:ahLst/>
              <a:cxnLst>
                <a:cxn ang="0">
                  <a:pos x="T1" y="T3"/>
                </a:cxn>
                <a:cxn ang="0">
                  <a:pos x="T5" y="T7"/>
                </a:cxn>
                <a:cxn ang="0">
                  <a:pos x="T9" y="T11"/>
                </a:cxn>
                <a:cxn ang="0">
                  <a:pos x="T13" y="T15"/>
                </a:cxn>
                <a:cxn ang="0">
                  <a:pos x="T17" y="T19"/>
                </a:cxn>
                <a:cxn ang="0">
                  <a:pos x="T21" y="T23"/>
                </a:cxn>
              </a:cxnLst>
              <a:rect l="0" t="0" r="r" b="b"/>
              <a:pathLst>
                <a:path w="1700" h="478">
                  <a:moveTo>
                    <a:pt x="1581" y="427"/>
                  </a:moveTo>
                  <a:lnTo>
                    <a:pt x="1567" y="478"/>
                  </a:lnTo>
                  <a:lnTo>
                    <a:pt x="1699" y="452"/>
                  </a:lnTo>
                  <a:lnTo>
                    <a:pt x="1677" y="432"/>
                  </a:lnTo>
                  <a:lnTo>
                    <a:pt x="1600" y="432"/>
                  </a:lnTo>
                  <a:lnTo>
                    <a:pt x="1581"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17" name="Freeform 18"/>
            <p:cNvSpPr>
              <a:spLocks/>
            </p:cNvSpPr>
            <p:nvPr/>
          </p:nvSpPr>
          <p:spPr bwMode="auto">
            <a:xfrm>
              <a:off x="7378" y="1340"/>
              <a:ext cx="1700" cy="478"/>
            </a:xfrm>
            <a:custGeom>
              <a:avLst/>
              <a:gdLst>
                <a:gd name="T0" fmla="+- 0 8962 7378"/>
                <a:gd name="T1" fmla="*/ T0 w 1700"/>
                <a:gd name="T2" fmla="+- 0 1753 1340"/>
                <a:gd name="T3" fmla="*/ 1753 h 478"/>
                <a:gd name="T4" fmla="+- 0 8959 7378"/>
                <a:gd name="T5" fmla="*/ T4 w 1700"/>
                <a:gd name="T6" fmla="+- 0 1767 1340"/>
                <a:gd name="T7" fmla="*/ 1767 h 478"/>
                <a:gd name="T8" fmla="+- 0 8978 7378"/>
                <a:gd name="T9" fmla="*/ T8 w 1700"/>
                <a:gd name="T10" fmla="+- 0 1772 1340"/>
                <a:gd name="T11" fmla="*/ 1772 h 478"/>
                <a:gd name="T12" fmla="+- 0 8983 7378"/>
                <a:gd name="T13" fmla="*/ T12 w 1700"/>
                <a:gd name="T14" fmla="+- 0 1772 1340"/>
                <a:gd name="T15" fmla="*/ 1772 h 478"/>
                <a:gd name="T16" fmla="+- 0 8986 7378"/>
                <a:gd name="T17" fmla="*/ T16 w 1700"/>
                <a:gd name="T18" fmla="+- 0 1768 1340"/>
                <a:gd name="T19" fmla="*/ 1768 h 478"/>
                <a:gd name="T20" fmla="+- 0 8986 7378"/>
                <a:gd name="T21" fmla="*/ T20 w 1700"/>
                <a:gd name="T22" fmla="+- 0 1763 1340"/>
                <a:gd name="T23" fmla="*/ 1763 h 478"/>
                <a:gd name="T24" fmla="+- 0 8981 7378"/>
                <a:gd name="T25" fmla="*/ T24 w 1700"/>
                <a:gd name="T26" fmla="+- 0 1758 1340"/>
                <a:gd name="T27" fmla="*/ 1758 h 478"/>
                <a:gd name="T28" fmla="+- 0 8962 7378"/>
                <a:gd name="T29" fmla="*/ T28 w 1700"/>
                <a:gd name="T30" fmla="+- 0 1753 1340"/>
                <a:gd name="T31" fmla="*/ 1753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1584" y="413"/>
                  </a:moveTo>
                  <a:lnTo>
                    <a:pt x="1581" y="427"/>
                  </a:lnTo>
                  <a:lnTo>
                    <a:pt x="1600" y="432"/>
                  </a:lnTo>
                  <a:lnTo>
                    <a:pt x="1605" y="432"/>
                  </a:lnTo>
                  <a:lnTo>
                    <a:pt x="1608" y="428"/>
                  </a:lnTo>
                  <a:lnTo>
                    <a:pt x="1608" y="423"/>
                  </a:lnTo>
                  <a:lnTo>
                    <a:pt x="1603" y="418"/>
                  </a:lnTo>
                  <a:lnTo>
                    <a:pt x="1584" y="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18" name="Freeform 17"/>
            <p:cNvSpPr>
              <a:spLocks/>
            </p:cNvSpPr>
            <p:nvPr/>
          </p:nvSpPr>
          <p:spPr bwMode="auto">
            <a:xfrm>
              <a:off x="7378" y="1340"/>
              <a:ext cx="1700" cy="478"/>
            </a:xfrm>
            <a:custGeom>
              <a:avLst/>
              <a:gdLst>
                <a:gd name="T0" fmla="+- 0 8976 7378"/>
                <a:gd name="T1" fmla="*/ T0 w 1700"/>
                <a:gd name="T2" fmla="+- 0 1703 1340"/>
                <a:gd name="T3" fmla="*/ 1703 h 478"/>
                <a:gd name="T4" fmla="+- 0 8962 7378"/>
                <a:gd name="T5" fmla="*/ T4 w 1700"/>
                <a:gd name="T6" fmla="+- 0 1753 1340"/>
                <a:gd name="T7" fmla="*/ 1753 h 478"/>
                <a:gd name="T8" fmla="+- 0 8981 7378"/>
                <a:gd name="T9" fmla="*/ T8 w 1700"/>
                <a:gd name="T10" fmla="+- 0 1758 1340"/>
                <a:gd name="T11" fmla="*/ 1758 h 478"/>
                <a:gd name="T12" fmla="+- 0 8986 7378"/>
                <a:gd name="T13" fmla="*/ T12 w 1700"/>
                <a:gd name="T14" fmla="+- 0 1763 1340"/>
                <a:gd name="T15" fmla="*/ 1763 h 478"/>
                <a:gd name="T16" fmla="+- 0 8986 7378"/>
                <a:gd name="T17" fmla="*/ T16 w 1700"/>
                <a:gd name="T18" fmla="+- 0 1768 1340"/>
                <a:gd name="T19" fmla="*/ 1768 h 478"/>
                <a:gd name="T20" fmla="+- 0 8983 7378"/>
                <a:gd name="T21" fmla="*/ T20 w 1700"/>
                <a:gd name="T22" fmla="+- 0 1772 1340"/>
                <a:gd name="T23" fmla="*/ 1772 h 478"/>
                <a:gd name="T24" fmla="+- 0 9055 7378"/>
                <a:gd name="T25" fmla="*/ T24 w 1700"/>
                <a:gd name="T26" fmla="+- 0 1772 1340"/>
                <a:gd name="T27" fmla="*/ 1772 h 478"/>
                <a:gd name="T28" fmla="+- 0 8976 7378"/>
                <a:gd name="T29" fmla="*/ T28 w 1700"/>
                <a:gd name="T30" fmla="+- 0 1703 1340"/>
                <a:gd name="T31" fmla="*/ 1703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1598" y="363"/>
                  </a:moveTo>
                  <a:lnTo>
                    <a:pt x="1584" y="413"/>
                  </a:lnTo>
                  <a:lnTo>
                    <a:pt x="1603" y="418"/>
                  </a:lnTo>
                  <a:lnTo>
                    <a:pt x="1608" y="423"/>
                  </a:lnTo>
                  <a:lnTo>
                    <a:pt x="1608" y="428"/>
                  </a:lnTo>
                  <a:lnTo>
                    <a:pt x="1605" y="432"/>
                  </a:lnTo>
                  <a:lnTo>
                    <a:pt x="1677" y="432"/>
                  </a:lnTo>
                  <a:lnTo>
                    <a:pt x="1598" y="3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19" name="Freeform 16"/>
            <p:cNvSpPr>
              <a:spLocks/>
            </p:cNvSpPr>
            <p:nvPr/>
          </p:nvSpPr>
          <p:spPr bwMode="auto">
            <a:xfrm>
              <a:off x="7378" y="1340"/>
              <a:ext cx="1700" cy="478"/>
            </a:xfrm>
            <a:custGeom>
              <a:avLst/>
              <a:gdLst>
                <a:gd name="T0" fmla="+- 0 7385 7378"/>
                <a:gd name="T1" fmla="*/ T0 w 1700"/>
                <a:gd name="T2" fmla="+- 0 1340 1340"/>
                <a:gd name="T3" fmla="*/ 1340 h 478"/>
                <a:gd name="T4" fmla="+- 0 7380 7378"/>
                <a:gd name="T5" fmla="*/ T4 w 1700"/>
                <a:gd name="T6" fmla="+- 0 1340 1340"/>
                <a:gd name="T7" fmla="*/ 1340 h 478"/>
                <a:gd name="T8" fmla="+- 0 7378 7378"/>
                <a:gd name="T9" fmla="*/ T8 w 1700"/>
                <a:gd name="T10" fmla="+- 0 1345 1340"/>
                <a:gd name="T11" fmla="*/ 1345 h 478"/>
                <a:gd name="T12" fmla="+- 0 7378 7378"/>
                <a:gd name="T13" fmla="*/ T12 w 1700"/>
                <a:gd name="T14" fmla="+- 0 1352 1340"/>
                <a:gd name="T15" fmla="*/ 1352 h 478"/>
                <a:gd name="T16" fmla="+- 0 7382 7378"/>
                <a:gd name="T17" fmla="*/ T16 w 1700"/>
                <a:gd name="T18" fmla="+- 0 1355 1340"/>
                <a:gd name="T19" fmla="*/ 1355 h 478"/>
                <a:gd name="T20" fmla="+- 0 8959 7378"/>
                <a:gd name="T21" fmla="*/ T20 w 1700"/>
                <a:gd name="T22" fmla="+- 0 1767 1340"/>
                <a:gd name="T23" fmla="*/ 1767 h 478"/>
                <a:gd name="T24" fmla="+- 0 8962 7378"/>
                <a:gd name="T25" fmla="*/ T24 w 1700"/>
                <a:gd name="T26" fmla="+- 0 1753 1340"/>
                <a:gd name="T27" fmla="*/ 1753 h 478"/>
                <a:gd name="T28" fmla="+- 0 7385 7378"/>
                <a:gd name="T29" fmla="*/ T28 w 1700"/>
                <a:gd name="T30" fmla="+- 0 1340 1340"/>
                <a:gd name="T31" fmla="*/ 1340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7" y="0"/>
                  </a:moveTo>
                  <a:lnTo>
                    <a:pt x="2" y="0"/>
                  </a:lnTo>
                  <a:lnTo>
                    <a:pt x="0" y="5"/>
                  </a:lnTo>
                  <a:lnTo>
                    <a:pt x="0" y="12"/>
                  </a:lnTo>
                  <a:lnTo>
                    <a:pt x="4" y="15"/>
                  </a:lnTo>
                  <a:lnTo>
                    <a:pt x="1581" y="427"/>
                  </a:lnTo>
                  <a:lnTo>
                    <a:pt x="1584" y="41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grpSp>
      <p:sp>
        <p:nvSpPr>
          <p:cNvPr id="15" name="Text Box 12"/>
          <p:cNvSpPr txBox="1">
            <a:spLocks noChangeArrowheads="1"/>
          </p:cNvSpPr>
          <p:nvPr/>
        </p:nvSpPr>
        <p:spPr bwMode="auto">
          <a:xfrm>
            <a:off x="6252710" y="820018"/>
            <a:ext cx="319887" cy="4649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dirty="0">
                <a:latin typeface="Calibri" pitchFamily="34" charset="0"/>
                <a:ea typeface="Calibri" pitchFamily="34" charset="0"/>
                <a:cs typeface="Arial" pitchFamily="34" charset="0"/>
              </a:rPr>
              <a:t>B</a:t>
            </a:r>
            <a:endParaRPr lang="ar-SA" altLang="he-IL" sz="2800" dirty="0">
              <a:latin typeface="Arial" pitchFamily="34" charset="0"/>
              <a:cs typeface="Arial" pitchFamily="34" charset="0"/>
            </a:endParaRPr>
          </a:p>
        </p:txBody>
      </p:sp>
      <p:grpSp>
        <p:nvGrpSpPr>
          <p:cNvPr id="28" name="Group 2"/>
          <p:cNvGrpSpPr>
            <a:grpSpLocks/>
          </p:cNvGrpSpPr>
          <p:nvPr/>
        </p:nvGrpSpPr>
        <p:grpSpPr bwMode="auto">
          <a:xfrm>
            <a:off x="3678769" y="907404"/>
            <a:ext cx="2735262" cy="1116872"/>
            <a:chOff x="3072" y="56"/>
            <a:chExt cx="4308" cy="1760"/>
          </a:xfrm>
        </p:grpSpPr>
        <p:grpSp>
          <p:nvGrpSpPr>
            <p:cNvPr id="29" name="Group 3"/>
            <p:cNvGrpSpPr>
              <a:grpSpLocks/>
            </p:cNvGrpSpPr>
            <p:nvPr/>
          </p:nvGrpSpPr>
          <p:grpSpPr bwMode="auto">
            <a:xfrm>
              <a:off x="3072" y="56"/>
              <a:ext cx="4308" cy="1760"/>
              <a:chOff x="3072" y="56"/>
              <a:chExt cx="4308" cy="1760"/>
            </a:xfrm>
          </p:grpSpPr>
          <p:sp>
            <p:nvSpPr>
              <p:cNvPr id="30" name="Freeform 9"/>
              <p:cNvSpPr>
                <a:spLocks/>
              </p:cNvSpPr>
              <p:nvPr/>
            </p:nvSpPr>
            <p:spPr bwMode="auto">
              <a:xfrm>
                <a:off x="3562" y="469"/>
                <a:ext cx="3327" cy="898"/>
              </a:xfrm>
              <a:custGeom>
                <a:avLst/>
                <a:gdLst>
                  <a:gd name="T0" fmla="+- 0 6770 3562"/>
                  <a:gd name="T1" fmla="*/ T0 w 3327"/>
                  <a:gd name="T2" fmla="+- 0 1316 469"/>
                  <a:gd name="T3" fmla="*/ 1316 h 898"/>
                  <a:gd name="T4" fmla="+- 0 6756 3562"/>
                  <a:gd name="T5" fmla="*/ T4 w 3327"/>
                  <a:gd name="T6" fmla="+- 0 1367 469"/>
                  <a:gd name="T7" fmla="*/ 1367 h 898"/>
                  <a:gd name="T8" fmla="+- 0 6888 3562"/>
                  <a:gd name="T9" fmla="*/ T8 w 3327"/>
                  <a:gd name="T10" fmla="+- 0 1340 469"/>
                  <a:gd name="T11" fmla="*/ 1340 h 898"/>
                  <a:gd name="T12" fmla="+- 0 6866 3562"/>
                  <a:gd name="T13" fmla="*/ T12 w 3327"/>
                  <a:gd name="T14" fmla="+- 0 1321 469"/>
                  <a:gd name="T15" fmla="*/ 1321 h 898"/>
                  <a:gd name="T16" fmla="+- 0 6790 3562"/>
                  <a:gd name="T17" fmla="*/ T16 w 3327"/>
                  <a:gd name="T18" fmla="+- 0 1321 469"/>
                  <a:gd name="T19" fmla="*/ 1321 h 898"/>
                  <a:gd name="T20" fmla="+- 0 6770 3562"/>
                  <a:gd name="T21" fmla="*/ T20 w 3327"/>
                  <a:gd name="T22" fmla="+- 0 1316 469"/>
                  <a:gd name="T23" fmla="*/ 1316 h 898"/>
                </a:gdLst>
                <a:ahLst/>
                <a:cxnLst>
                  <a:cxn ang="0">
                    <a:pos x="T1" y="T3"/>
                  </a:cxn>
                  <a:cxn ang="0">
                    <a:pos x="T5" y="T7"/>
                  </a:cxn>
                  <a:cxn ang="0">
                    <a:pos x="T9" y="T11"/>
                  </a:cxn>
                  <a:cxn ang="0">
                    <a:pos x="T13" y="T15"/>
                  </a:cxn>
                  <a:cxn ang="0">
                    <a:pos x="T17" y="T19"/>
                  </a:cxn>
                  <a:cxn ang="0">
                    <a:pos x="T21" y="T23"/>
                  </a:cxn>
                </a:cxnLst>
                <a:rect l="0" t="0" r="r" b="b"/>
                <a:pathLst>
                  <a:path w="3327" h="898">
                    <a:moveTo>
                      <a:pt x="3208" y="847"/>
                    </a:moveTo>
                    <a:lnTo>
                      <a:pt x="3194" y="898"/>
                    </a:lnTo>
                    <a:lnTo>
                      <a:pt x="3326" y="871"/>
                    </a:lnTo>
                    <a:lnTo>
                      <a:pt x="3304" y="852"/>
                    </a:lnTo>
                    <a:lnTo>
                      <a:pt x="3228" y="852"/>
                    </a:lnTo>
                    <a:lnTo>
                      <a:pt x="3208" y="8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1" name="Freeform 8"/>
              <p:cNvSpPr>
                <a:spLocks/>
              </p:cNvSpPr>
              <p:nvPr/>
            </p:nvSpPr>
            <p:spPr bwMode="auto">
              <a:xfrm>
                <a:off x="3562" y="469"/>
                <a:ext cx="3327" cy="898"/>
              </a:xfrm>
              <a:custGeom>
                <a:avLst/>
                <a:gdLst>
                  <a:gd name="T0" fmla="+- 0 6774 3562"/>
                  <a:gd name="T1" fmla="*/ T0 w 3327"/>
                  <a:gd name="T2" fmla="+- 0 1302 469"/>
                  <a:gd name="T3" fmla="*/ 1302 h 898"/>
                  <a:gd name="T4" fmla="+- 0 6770 3562"/>
                  <a:gd name="T5" fmla="*/ T4 w 3327"/>
                  <a:gd name="T6" fmla="+- 0 1316 469"/>
                  <a:gd name="T7" fmla="*/ 1316 h 898"/>
                  <a:gd name="T8" fmla="+- 0 6790 3562"/>
                  <a:gd name="T9" fmla="*/ T8 w 3327"/>
                  <a:gd name="T10" fmla="+- 0 1321 469"/>
                  <a:gd name="T11" fmla="*/ 1321 h 898"/>
                  <a:gd name="T12" fmla="+- 0 6794 3562"/>
                  <a:gd name="T13" fmla="*/ T12 w 3327"/>
                  <a:gd name="T14" fmla="+- 0 1321 469"/>
                  <a:gd name="T15" fmla="*/ 1321 h 898"/>
                  <a:gd name="T16" fmla="+- 0 6799 3562"/>
                  <a:gd name="T17" fmla="*/ T16 w 3327"/>
                  <a:gd name="T18" fmla="+- 0 1316 469"/>
                  <a:gd name="T19" fmla="*/ 1316 h 898"/>
                  <a:gd name="T20" fmla="+- 0 6797 3562"/>
                  <a:gd name="T21" fmla="*/ T20 w 3327"/>
                  <a:gd name="T22" fmla="+- 0 1312 469"/>
                  <a:gd name="T23" fmla="*/ 1312 h 898"/>
                  <a:gd name="T24" fmla="+- 0 6792 3562"/>
                  <a:gd name="T25" fmla="*/ T24 w 3327"/>
                  <a:gd name="T26" fmla="+- 0 1307 469"/>
                  <a:gd name="T27" fmla="*/ 1307 h 898"/>
                  <a:gd name="T28" fmla="+- 0 6774 3562"/>
                  <a:gd name="T29" fmla="*/ T28 w 3327"/>
                  <a:gd name="T30" fmla="+- 0 1302 469"/>
                  <a:gd name="T31" fmla="*/ 1302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3212" y="833"/>
                    </a:moveTo>
                    <a:lnTo>
                      <a:pt x="3208" y="847"/>
                    </a:lnTo>
                    <a:lnTo>
                      <a:pt x="3228" y="852"/>
                    </a:lnTo>
                    <a:lnTo>
                      <a:pt x="3232" y="852"/>
                    </a:lnTo>
                    <a:lnTo>
                      <a:pt x="3237" y="847"/>
                    </a:lnTo>
                    <a:lnTo>
                      <a:pt x="3235" y="843"/>
                    </a:lnTo>
                    <a:lnTo>
                      <a:pt x="3230" y="838"/>
                    </a:lnTo>
                    <a:lnTo>
                      <a:pt x="3212" y="8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2" name="Freeform 7"/>
              <p:cNvSpPr>
                <a:spLocks/>
              </p:cNvSpPr>
              <p:nvPr/>
            </p:nvSpPr>
            <p:spPr bwMode="auto">
              <a:xfrm>
                <a:off x="3562" y="469"/>
                <a:ext cx="3327" cy="898"/>
              </a:xfrm>
              <a:custGeom>
                <a:avLst/>
                <a:gdLst>
                  <a:gd name="T0" fmla="+- 0 6787 3562"/>
                  <a:gd name="T1" fmla="*/ T0 w 3327"/>
                  <a:gd name="T2" fmla="+- 0 1252 469"/>
                  <a:gd name="T3" fmla="*/ 1252 h 898"/>
                  <a:gd name="T4" fmla="+- 0 6774 3562"/>
                  <a:gd name="T5" fmla="*/ T4 w 3327"/>
                  <a:gd name="T6" fmla="+- 0 1302 469"/>
                  <a:gd name="T7" fmla="*/ 1302 h 898"/>
                  <a:gd name="T8" fmla="+- 0 6792 3562"/>
                  <a:gd name="T9" fmla="*/ T8 w 3327"/>
                  <a:gd name="T10" fmla="+- 0 1307 469"/>
                  <a:gd name="T11" fmla="*/ 1307 h 898"/>
                  <a:gd name="T12" fmla="+- 0 6797 3562"/>
                  <a:gd name="T13" fmla="*/ T12 w 3327"/>
                  <a:gd name="T14" fmla="+- 0 1312 469"/>
                  <a:gd name="T15" fmla="*/ 1312 h 898"/>
                  <a:gd name="T16" fmla="+- 0 6799 3562"/>
                  <a:gd name="T17" fmla="*/ T16 w 3327"/>
                  <a:gd name="T18" fmla="+- 0 1316 469"/>
                  <a:gd name="T19" fmla="*/ 1316 h 898"/>
                  <a:gd name="T20" fmla="+- 0 6794 3562"/>
                  <a:gd name="T21" fmla="*/ T20 w 3327"/>
                  <a:gd name="T22" fmla="+- 0 1321 469"/>
                  <a:gd name="T23" fmla="*/ 1321 h 898"/>
                  <a:gd name="T24" fmla="+- 0 6866 3562"/>
                  <a:gd name="T25" fmla="*/ T24 w 3327"/>
                  <a:gd name="T26" fmla="+- 0 1321 469"/>
                  <a:gd name="T27" fmla="*/ 1321 h 898"/>
                  <a:gd name="T28" fmla="+- 0 6787 3562"/>
                  <a:gd name="T29" fmla="*/ T28 w 3327"/>
                  <a:gd name="T30" fmla="+- 0 1252 469"/>
                  <a:gd name="T31" fmla="*/ 1252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3225" y="783"/>
                    </a:moveTo>
                    <a:lnTo>
                      <a:pt x="3212" y="833"/>
                    </a:lnTo>
                    <a:lnTo>
                      <a:pt x="3230" y="838"/>
                    </a:lnTo>
                    <a:lnTo>
                      <a:pt x="3235" y="843"/>
                    </a:lnTo>
                    <a:lnTo>
                      <a:pt x="3237" y="847"/>
                    </a:lnTo>
                    <a:lnTo>
                      <a:pt x="3232" y="852"/>
                    </a:lnTo>
                    <a:lnTo>
                      <a:pt x="3304" y="852"/>
                    </a:lnTo>
                    <a:lnTo>
                      <a:pt x="3225" y="7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3" name="Freeform 6"/>
              <p:cNvSpPr>
                <a:spLocks/>
              </p:cNvSpPr>
              <p:nvPr/>
            </p:nvSpPr>
            <p:spPr bwMode="auto">
              <a:xfrm>
                <a:off x="3562" y="469"/>
                <a:ext cx="3327" cy="898"/>
              </a:xfrm>
              <a:custGeom>
                <a:avLst/>
                <a:gdLst>
                  <a:gd name="T0" fmla="+- 0 3571 3562"/>
                  <a:gd name="T1" fmla="*/ T0 w 3327"/>
                  <a:gd name="T2" fmla="+- 0 469 469"/>
                  <a:gd name="T3" fmla="*/ 469 h 898"/>
                  <a:gd name="T4" fmla="+- 0 3566 3562"/>
                  <a:gd name="T5" fmla="*/ T4 w 3327"/>
                  <a:gd name="T6" fmla="+- 0 469 469"/>
                  <a:gd name="T7" fmla="*/ 469 h 898"/>
                  <a:gd name="T8" fmla="+- 0 3562 3562"/>
                  <a:gd name="T9" fmla="*/ T8 w 3327"/>
                  <a:gd name="T10" fmla="+- 0 474 469"/>
                  <a:gd name="T11" fmla="*/ 474 h 898"/>
                  <a:gd name="T12" fmla="+- 0 3564 3562"/>
                  <a:gd name="T13" fmla="*/ T12 w 3327"/>
                  <a:gd name="T14" fmla="+- 0 479 469"/>
                  <a:gd name="T15" fmla="*/ 479 h 898"/>
                  <a:gd name="T16" fmla="+- 0 3569 3562"/>
                  <a:gd name="T17" fmla="*/ T16 w 3327"/>
                  <a:gd name="T18" fmla="+- 0 484 469"/>
                  <a:gd name="T19" fmla="*/ 484 h 898"/>
                  <a:gd name="T20" fmla="+- 0 6770 3562"/>
                  <a:gd name="T21" fmla="*/ T20 w 3327"/>
                  <a:gd name="T22" fmla="+- 0 1316 469"/>
                  <a:gd name="T23" fmla="*/ 1316 h 898"/>
                  <a:gd name="T24" fmla="+- 0 6774 3562"/>
                  <a:gd name="T25" fmla="*/ T24 w 3327"/>
                  <a:gd name="T26" fmla="+- 0 1302 469"/>
                  <a:gd name="T27" fmla="*/ 1302 h 898"/>
                  <a:gd name="T28" fmla="+- 0 3571 3562"/>
                  <a:gd name="T29" fmla="*/ T28 w 3327"/>
                  <a:gd name="T30" fmla="+- 0 469 469"/>
                  <a:gd name="T31" fmla="*/ 469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9" y="0"/>
                    </a:moveTo>
                    <a:lnTo>
                      <a:pt x="4" y="0"/>
                    </a:lnTo>
                    <a:lnTo>
                      <a:pt x="0" y="5"/>
                    </a:lnTo>
                    <a:lnTo>
                      <a:pt x="2" y="10"/>
                    </a:lnTo>
                    <a:lnTo>
                      <a:pt x="7" y="15"/>
                    </a:lnTo>
                    <a:lnTo>
                      <a:pt x="3208" y="847"/>
                    </a:lnTo>
                    <a:lnTo>
                      <a:pt x="3212" y="83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4" name="Text Box 5"/>
              <p:cNvSpPr txBox="1">
                <a:spLocks noChangeArrowheads="1"/>
              </p:cNvSpPr>
              <p:nvPr/>
            </p:nvSpPr>
            <p:spPr bwMode="auto">
              <a:xfrm>
                <a:off x="3072" y="56"/>
                <a:ext cx="504" cy="7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dirty="0">
                    <a:latin typeface="Calibri" pitchFamily="34" charset="0"/>
                    <a:ea typeface="Calibri" pitchFamily="34" charset="0"/>
                    <a:cs typeface="Arial" pitchFamily="34" charset="0"/>
                  </a:rPr>
                  <a:t>A</a:t>
                </a:r>
                <a:endParaRPr lang="ar-SA" altLang="he-IL" sz="2800" dirty="0">
                  <a:latin typeface="Arial" pitchFamily="34" charset="0"/>
                  <a:cs typeface="Arial" pitchFamily="34" charset="0"/>
                </a:endParaRPr>
              </a:p>
            </p:txBody>
          </p:sp>
          <p:sp>
            <p:nvSpPr>
              <p:cNvPr id="35" name="Text Box 4"/>
              <p:cNvSpPr txBox="1">
                <a:spLocks noChangeArrowheads="1"/>
              </p:cNvSpPr>
              <p:nvPr/>
            </p:nvSpPr>
            <p:spPr bwMode="auto">
              <a:xfrm>
                <a:off x="6876" y="1160"/>
                <a:ext cx="504" cy="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dirty="0">
                    <a:latin typeface="Calibri" pitchFamily="34" charset="0"/>
                    <a:ea typeface="Calibri" pitchFamily="34" charset="0"/>
                    <a:cs typeface="Arial" pitchFamily="34" charset="0"/>
                  </a:rPr>
                  <a:t>C</a:t>
                </a:r>
                <a:endParaRPr lang="ar-SA" altLang="he-IL" sz="2800" dirty="0">
                  <a:latin typeface="Arial" pitchFamily="34" charset="0"/>
                  <a:cs typeface="Arial" pitchFamily="34" charset="0"/>
                </a:endParaRPr>
              </a:p>
            </p:txBody>
          </p:sp>
        </p:grpSp>
      </p:grpSp>
      <p:sp>
        <p:nvSpPr>
          <p:cNvPr id="36" name="Text Box 1"/>
          <p:cNvSpPr txBox="1">
            <a:spLocks noChangeArrowheads="1"/>
          </p:cNvSpPr>
          <p:nvPr/>
        </p:nvSpPr>
        <p:spPr bwMode="auto">
          <a:xfrm>
            <a:off x="7557032" y="1812279"/>
            <a:ext cx="320675" cy="4245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dirty="0">
                <a:latin typeface="Calibri" pitchFamily="34" charset="0"/>
                <a:ea typeface="Calibri" pitchFamily="34" charset="0"/>
                <a:cs typeface="Arial" pitchFamily="34" charset="0"/>
              </a:rPr>
              <a:t>D</a:t>
            </a:r>
            <a:endParaRPr lang="en-US" altLang="he-IL" sz="2800" dirty="0">
              <a:latin typeface="Arial" pitchFamily="34" charset="0"/>
              <a:cs typeface="Arial" pitchFamily="34" charset="0"/>
            </a:endParaRPr>
          </a:p>
        </p:txBody>
      </p:sp>
      <p:sp>
        <p:nvSpPr>
          <p:cNvPr id="38" name="Rectangle 35"/>
          <p:cNvSpPr>
            <a:spLocks noChangeArrowheads="1"/>
          </p:cNvSpPr>
          <p:nvPr/>
        </p:nvSpPr>
        <p:spPr bwMode="auto">
          <a:xfrm>
            <a:off x="1727732" y="364649"/>
            <a:ext cx="200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fontAlgn="base">
              <a:spcBef>
                <a:spcPct val="0"/>
              </a:spcBef>
              <a:spcAft>
                <a:spcPct val="0"/>
              </a:spcAft>
            </a:pPr>
            <a:endParaRPr lang="en-US" altLang="he-IL" sz="2000" dirty="0">
              <a:latin typeface="Arial" pitchFamily="34" charset="0"/>
              <a:cs typeface="Arial" pitchFamily="34" charset="0"/>
            </a:endParaRPr>
          </a:p>
          <a:p>
            <a:pPr algn="l" rtl="0" eaLnBrk="0" fontAlgn="base" hangingPunct="0">
              <a:spcBef>
                <a:spcPct val="0"/>
              </a:spcBef>
              <a:spcAft>
                <a:spcPct val="0"/>
              </a:spcAft>
            </a:pPr>
            <a:r>
              <a:rPr lang="en-US" altLang="he-IL" sz="2000" dirty="0">
                <a:latin typeface="Arial" pitchFamily="34" charset="0"/>
                <a:cs typeface="Arial" pitchFamily="34" charset="0"/>
              </a:rPr>
              <a:t>P(A=true) = 0.2</a:t>
            </a:r>
          </a:p>
          <a:p>
            <a:pPr algn="l" rtl="0" eaLnBrk="0" fontAlgn="base" hangingPunct="0">
              <a:spcBef>
                <a:spcPct val="0"/>
              </a:spcBef>
              <a:spcAft>
                <a:spcPct val="0"/>
              </a:spcAft>
            </a:pPr>
            <a:endParaRPr lang="en-US" altLang="he-IL" sz="2000" dirty="0">
              <a:latin typeface="Arial" pitchFamily="34" charset="0"/>
              <a:cs typeface="Arial" pitchFamily="34" charset="0"/>
            </a:endParaRPr>
          </a:p>
        </p:txBody>
      </p:sp>
      <p:sp>
        <p:nvSpPr>
          <p:cNvPr id="39" name="Rectangle 38"/>
          <p:cNvSpPr/>
          <p:nvPr/>
        </p:nvSpPr>
        <p:spPr>
          <a:xfrm>
            <a:off x="6327786" y="364648"/>
            <a:ext cx="1826141" cy="369332"/>
          </a:xfrm>
          <a:prstGeom prst="rect">
            <a:avLst/>
          </a:prstGeom>
        </p:spPr>
        <p:txBody>
          <a:bodyPr wrap="none">
            <a:spAutoFit/>
          </a:bodyPr>
          <a:lstStyle/>
          <a:p>
            <a:pPr lvl="0" eaLnBrk="0" fontAlgn="base" hangingPunct="0">
              <a:spcBef>
                <a:spcPct val="0"/>
              </a:spcBef>
              <a:spcAft>
                <a:spcPct val="0"/>
              </a:spcAft>
            </a:pPr>
            <a:r>
              <a:rPr lang="en-US" altLang="he-IL" dirty="0">
                <a:latin typeface="Arial" pitchFamily="34" charset="0"/>
                <a:cs typeface="Arial" pitchFamily="34" charset="0"/>
              </a:rPr>
              <a:t>P(B=true)  = 0.7</a:t>
            </a:r>
          </a:p>
        </p:txBody>
      </p:sp>
      <p:graphicFrame>
        <p:nvGraphicFramePr>
          <p:cNvPr id="47" name="Table 46"/>
          <p:cNvGraphicFramePr>
            <a:graphicFrameLocks noGrp="1"/>
          </p:cNvGraphicFramePr>
          <p:nvPr>
            <p:extLst>
              <p:ext uri="{D42A27DB-BD31-4B8C-83A1-F6EECF244321}">
                <p14:modId xmlns:p14="http://schemas.microsoft.com/office/powerpoint/2010/main" val="2861755026"/>
              </p:ext>
            </p:extLst>
          </p:nvPr>
        </p:nvGraphicFramePr>
        <p:xfrm>
          <a:off x="6825061" y="2466206"/>
          <a:ext cx="3302000" cy="1466850"/>
        </p:xfrm>
        <a:graphic>
          <a:graphicData uri="http://schemas.openxmlformats.org/drawingml/2006/table">
            <a:tbl>
              <a:tblPr rtl="1"/>
              <a:tblGrid>
                <a:gridCol w="17526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tblGrid>
              <a:tr h="285750">
                <a:tc>
                  <a:txBody>
                    <a:bodyPr/>
                    <a:lstStyle/>
                    <a:p>
                      <a:pPr algn="ctr" rtl="0" fontAlgn="ctr"/>
                      <a:r>
                        <a:rPr lang="en-US" sz="1800" b="1" i="0" u="none" strike="noStrike" dirty="0">
                          <a:solidFill>
                            <a:srgbClr val="000000"/>
                          </a:solidFill>
                          <a:effectLst/>
                          <a:latin typeface="Times New Roman"/>
                        </a:rPr>
                        <a:t>P(D=true | B,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95275">
                <a:tc>
                  <a:txBody>
                    <a:bodyPr/>
                    <a:lstStyle/>
                    <a:p>
                      <a:pPr algn="ctr" rtl="0" fontAlgn="ctr"/>
                      <a:r>
                        <a:rPr lang="he-IL" sz="1800" b="0" i="0" u="none" strike="noStrike">
                          <a:solidFill>
                            <a:srgbClr val="000000"/>
                          </a:solidFill>
                          <a:effectLst/>
                          <a:latin typeface="Times New Roman"/>
                        </a:rPr>
                        <a:t>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95275">
                <a:tc>
                  <a:txBody>
                    <a:bodyPr/>
                    <a:lstStyle/>
                    <a:p>
                      <a:pPr algn="ctr" rtl="0" fontAlgn="ctr"/>
                      <a:r>
                        <a:rPr lang="he-IL" sz="1800" b="0" i="0" u="none" strike="noStrike">
                          <a:solidFill>
                            <a:srgbClr val="000000"/>
                          </a:solidFill>
                          <a:effectLst/>
                          <a:latin typeface="Times New Roman"/>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295275">
                <a:tc>
                  <a:txBody>
                    <a:bodyPr/>
                    <a:lstStyle/>
                    <a:p>
                      <a:pPr algn="ctr" rtl="0" fontAlgn="ctr"/>
                      <a:r>
                        <a:rPr lang="he-IL" sz="1800" b="0" i="0" u="none" strike="noStrike">
                          <a:solidFill>
                            <a:srgbClr val="000000"/>
                          </a:solidFill>
                          <a:effectLst/>
                          <a:latin typeface="Times New Roman"/>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295275">
                <a:tc>
                  <a:txBody>
                    <a:bodyPr/>
                    <a:lstStyle/>
                    <a:p>
                      <a:pPr algn="ctr" rtl="0" fontAlgn="ctr"/>
                      <a:r>
                        <a:rPr lang="he-IL" sz="1800" b="0" i="0" u="none" strike="noStrike" dirty="0">
                          <a:solidFill>
                            <a:srgbClr val="000000"/>
                          </a:solidFill>
                          <a:effectLst/>
                          <a:latin typeface="Times New Roman"/>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951859" y="4077073"/>
            <a:ext cx="8064896" cy="461665"/>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b="1" dirty="0"/>
              <a:t>מהי ההסתברות שערך כל המשתנים הוא </a:t>
            </a:r>
            <a:r>
              <a:rPr lang="en-US" sz="2400" b="1" dirty="0"/>
              <a:t>?false</a:t>
            </a:r>
          </a:p>
        </p:txBody>
      </p:sp>
      <p:sp>
        <p:nvSpPr>
          <p:cNvPr id="52" name="TextBox 51"/>
          <p:cNvSpPr txBox="1"/>
          <p:nvPr/>
        </p:nvSpPr>
        <p:spPr>
          <a:xfrm>
            <a:off x="1512222" y="5049958"/>
            <a:ext cx="9151009" cy="1107996"/>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l" rtl="0"/>
            <a:r>
              <a:rPr lang="en-US" sz="2200" i="1" dirty="0"/>
              <a:t>P</a:t>
            </a:r>
            <a:r>
              <a:rPr lang="en-US" sz="2200" dirty="0"/>
              <a:t>( </a:t>
            </a:r>
            <a:r>
              <a:rPr lang="en-US" sz="2200" i="1" dirty="0"/>
              <a:t>A </a:t>
            </a:r>
            <a:r>
              <a:rPr lang="en-US" sz="2200" dirty="0"/>
              <a:t>= </a:t>
            </a:r>
            <a:r>
              <a:rPr lang="en-US" sz="2200" i="1" dirty="0"/>
              <a:t>f </a:t>
            </a:r>
            <a:r>
              <a:rPr lang="en-US" sz="2200" dirty="0"/>
              <a:t>∧ </a:t>
            </a:r>
            <a:r>
              <a:rPr lang="en-US" sz="2200" i="1" dirty="0"/>
              <a:t>B </a:t>
            </a:r>
            <a:r>
              <a:rPr lang="en-US" sz="2200" dirty="0"/>
              <a:t>=</a:t>
            </a:r>
            <a:r>
              <a:rPr lang="en-US" sz="2200" i="1" dirty="0"/>
              <a:t>f </a:t>
            </a:r>
            <a:r>
              <a:rPr lang="en-US" sz="2200" dirty="0"/>
              <a:t>∧ </a:t>
            </a:r>
            <a:r>
              <a:rPr lang="en-US" sz="2200" i="1" dirty="0"/>
              <a:t>C </a:t>
            </a:r>
            <a:r>
              <a:rPr lang="en-US" sz="2200" dirty="0"/>
              <a:t>=</a:t>
            </a:r>
            <a:r>
              <a:rPr lang="en-US" sz="2200" i="1" dirty="0"/>
              <a:t>f </a:t>
            </a:r>
            <a:r>
              <a:rPr lang="en-US" sz="2200" dirty="0"/>
              <a:t>∧ </a:t>
            </a:r>
            <a:r>
              <a:rPr lang="en-US" sz="2200" i="1" dirty="0"/>
              <a:t>D </a:t>
            </a:r>
            <a:r>
              <a:rPr lang="en-US" sz="2200" dirty="0"/>
              <a:t>= </a:t>
            </a:r>
            <a:r>
              <a:rPr lang="en-US" sz="2200" i="1" dirty="0"/>
              <a:t>f </a:t>
            </a:r>
            <a:r>
              <a:rPr lang="en-US" sz="2200" dirty="0"/>
              <a:t>)</a:t>
            </a:r>
          </a:p>
          <a:p>
            <a:pPr algn="l" rtl="0"/>
            <a:r>
              <a:rPr lang="en-US" sz="2200" dirty="0"/>
              <a:t>= </a:t>
            </a:r>
            <a:r>
              <a:rPr lang="en-US" sz="2200" i="1" dirty="0"/>
              <a:t>P</a:t>
            </a:r>
            <a:r>
              <a:rPr lang="en-US" sz="2200" dirty="0"/>
              <a:t>( </a:t>
            </a:r>
            <a:r>
              <a:rPr lang="en-US" sz="2200" i="1" dirty="0"/>
              <a:t>A </a:t>
            </a:r>
            <a:r>
              <a:rPr lang="en-US" sz="2200" dirty="0"/>
              <a:t>=</a:t>
            </a:r>
            <a:r>
              <a:rPr lang="en-US" sz="2200" i="1" dirty="0"/>
              <a:t>f </a:t>
            </a:r>
            <a:r>
              <a:rPr lang="en-US" sz="2200" dirty="0"/>
              <a:t>) ⋅ </a:t>
            </a:r>
            <a:r>
              <a:rPr lang="en-US" sz="2200" i="1" dirty="0"/>
              <a:t>P</a:t>
            </a:r>
            <a:r>
              <a:rPr lang="en-US" sz="2200" dirty="0"/>
              <a:t>(</a:t>
            </a:r>
            <a:r>
              <a:rPr lang="en-US" sz="2200" i="1" dirty="0"/>
              <a:t>B </a:t>
            </a:r>
            <a:r>
              <a:rPr lang="en-US" sz="2200" dirty="0"/>
              <a:t>=</a:t>
            </a:r>
            <a:r>
              <a:rPr lang="en-US" sz="2200" i="1" dirty="0"/>
              <a:t>f </a:t>
            </a:r>
            <a:r>
              <a:rPr lang="en-US" sz="2200" dirty="0"/>
              <a:t>) ⋅ </a:t>
            </a:r>
            <a:r>
              <a:rPr lang="en-US" sz="2200" i="1" dirty="0"/>
              <a:t>P</a:t>
            </a:r>
            <a:r>
              <a:rPr lang="en-US" sz="2200" dirty="0"/>
              <a:t>(</a:t>
            </a:r>
            <a:r>
              <a:rPr lang="en-US" sz="2200" i="1" dirty="0"/>
              <a:t>C </a:t>
            </a:r>
            <a:r>
              <a:rPr lang="en-US" sz="2200" dirty="0"/>
              <a:t>=</a:t>
            </a:r>
            <a:r>
              <a:rPr lang="en-US" sz="2200" i="1" dirty="0"/>
              <a:t>f </a:t>
            </a:r>
            <a:r>
              <a:rPr lang="en-US" sz="2200" dirty="0"/>
              <a:t>| </a:t>
            </a:r>
            <a:r>
              <a:rPr lang="en-US" sz="2200" i="1" dirty="0"/>
              <a:t>A </a:t>
            </a:r>
            <a:r>
              <a:rPr lang="en-US" sz="2200" dirty="0"/>
              <a:t>=</a:t>
            </a:r>
            <a:r>
              <a:rPr lang="en-US" sz="2200" i="1" dirty="0"/>
              <a:t>f </a:t>
            </a:r>
            <a:r>
              <a:rPr lang="en-US" sz="2200" dirty="0"/>
              <a:t>∧ </a:t>
            </a:r>
            <a:r>
              <a:rPr lang="en-US" sz="2200" i="1" dirty="0"/>
              <a:t>B </a:t>
            </a:r>
            <a:r>
              <a:rPr lang="en-US" sz="2200" dirty="0"/>
              <a:t>=</a:t>
            </a:r>
            <a:r>
              <a:rPr lang="en-US" sz="2200" i="1" dirty="0"/>
              <a:t>f </a:t>
            </a:r>
            <a:r>
              <a:rPr lang="en-US" sz="2200" dirty="0"/>
              <a:t>) ⋅ </a:t>
            </a:r>
            <a:r>
              <a:rPr lang="en-US" sz="2200" i="1" dirty="0"/>
              <a:t>P</a:t>
            </a:r>
            <a:r>
              <a:rPr lang="en-US" sz="2200" dirty="0"/>
              <a:t>(</a:t>
            </a:r>
            <a:r>
              <a:rPr lang="en-US" sz="2200" i="1" dirty="0"/>
              <a:t>D </a:t>
            </a:r>
            <a:r>
              <a:rPr lang="en-US" sz="2200" dirty="0"/>
              <a:t>=</a:t>
            </a:r>
            <a:r>
              <a:rPr lang="en-US" sz="2200" i="1" dirty="0"/>
              <a:t>f </a:t>
            </a:r>
            <a:r>
              <a:rPr lang="en-US" sz="2200" dirty="0"/>
              <a:t>| </a:t>
            </a:r>
            <a:r>
              <a:rPr lang="en-US" sz="2200" i="1" dirty="0"/>
              <a:t>B </a:t>
            </a:r>
            <a:r>
              <a:rPr lang="en-US" sz="2200" dirty="0"/>
              <a:t>=</a:t>
            </a:r>
            <a:r>
              <a:rPr lang="en-US" sz="2200" i="1" dirty="0"/>
              <a:t>f </a:t>
            </a:r>
            <a:r>
              <a:rPr lang="en-US" sz="2200" dirty="0"/>
              <a:t>∧ </a:t>
            </a:r>
            <a:r>
              <a:rPr lang="en-US" sz="2200" i="1" dirty="0"/>
              <a:t>C </a:t>
            </a:r>
            <a:r>
              <a:rPr lang="en-US" sz="2200" dirty="0"/>
              <a:t>= </a:t>
            </a:r>
            <a:r>
              <a:rPr lang="en-US" sz="2200" i="1" dirty="0"/>
              <a:t>f </a:t>
            </a:r>
            <a:r>
              <a:rPr lang="en-US" sz="2200" dirty="0"/>
              <a:t>)</a:t>
            </a:r>
            <a:br>
              <a:rPr lang="en-US" sz="2200" dirty="0"/>
            </a:br>
            <a:r>
              <a:rPr lang="en-US" sz="2200" dirty="0"/>
              <a:t>= 0.8 ⋅ 0.3 ⋅ 0.9 ⋅ 0.2 = </a:t>
            </a:r>
            <a:r>
              <a:rPr lang="en-US" sz="2200" b="1" u="sng" dirty="0"/>
              <a:t>0.0432</a:t>
            </a:r>
          </a:p>
        </p:txBody>
      </p:sp>
      <p:graphicFrame>
        <p:nvGraphicFramePr>
          <p:cNvPr id="37" name="Table 36"/>
          <p:cNvGraphicFramePr>
            <a:graphicFrameLocks noGrp="1"/>
          </p:cNvGraphicFramePr>
          <p:nvPr>
            <p:extLst>
              <p:ext uri="{D42A27DB-BD31-4B8C-83A1-F6EECF244321}">
                <p14:modId xmlns:p14="http://schemas.microsoft.com/office/powerpoint/2010/main" val="869996714"/>
              </p:ext>
            </p:extLst>
          </p:nvPr>
        </p:nvGraphicFramePr>
        <p:xfrm>
          <a:off x="1687128" y="2045798"/>
          <a:ext cx="4406900" cy="1466850"/>
        </p:xfrm>
        <a:graphic>
          <a:graphicData uri="http://schemas.openxmlformats.org/drawingml/2006/table">
            <a:tbl>
              <a:tblPr rtl="1"/>
              <a:tblGrid>
                <a:gridCol w="187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tblGrid>
              <a:tr h="285750">
                <a:tc>
                  <a:txBody>
                    <a:bodyPr/>
                    <a:lstStyle/>
                    <a:p>
                      <a:pPr algn="ctr" rtl="0" fontAlgn="ctr"/>
                      <a:r>
                        <a:rPr lang="en-US" sz="1800" b="1" i="0" u="none" strike="noStrike" dirty="0">
                          <a:solidFill>
                            <a:srgbClr val="000000"/>
                          </a:solidFill>
                          <a:effectLst/>
                          <a:latin typeface="Times New Roman"/>
                        </a:rPr>
                        <a:t>P(C =true |A,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95275">
                <a:tc>
                  <a:txBody>
                    <a:bodyPr/>
                    <a:lstStyle/>
                    <a:p>
                      <a:pPr algn="ctr" rtl="0" fontAlgn="ctr"/>
                      <a:r>
                        <a:rPr lang="he-IL" sz="1800" b="0" i="0" u="none" strike="noStrike">
                          <a:solidFill>
                            <a:srgbClr val="000000"/>
                          </a:solidFill>
                          <a:effectLst/>
                          <a:latin typeface="Times New Roman"/>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95275">
                <a:tc>
                  <a:txBody>
                    <a:bodyPr/>
                    <a:lstStyle/>
                    <a:p>
                      <a:pPr algn="ctr" rtl="0" fontAlgn="ctr"/>
                      <a:r>
                        <a:rPr lang="he-IL" sz="1800" b="0" i="0" u="none" strike="noStrike">
                          <a:solidFill>
                            <a:srgbClr val="000000"/>
                          </a:solidFill>
                          <a:effectLst/>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295275">
                <a:tc>
                  <a:txBody>
                    <a:bodyPr/>
                    <a:lstStyle/>
                    <a:p>
                      <a:pPr algn="ctr" rtl="0" fontAlgn="ctr"/>
                      <a:r>
                        <a:rPr lang="he-IL" sz="1800" b="0" i="0" u="none" strike="noStrike">
                          <a:solidFill>
                            <a:srgbClr val="000000"/>
                          </a:solidFill>
                          <a:effectLst/>
                          <a:latin typeface="Times New Roman"/>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295275">
                <a:tc>
                  <a:txBody>
                    <a:bodyPr/>
                    <a:lstStyle/>
                    <a:p>
                      <a:pPr algn="ctr" rtl="0" fontAlgn="ctr"/>
                      <a:r>
                        <a:rPr lang="he-IL" sz="1800" b="0" i="0" u="none" strike="noStrike" dirty="0">
                          <a:solidFill>
                            <a:srgbClr val="000000"/>
                          </a:solidFill>
                          <a:effectLst/>
                          <a:latin typeface="Times New Roman"/>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9930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454" y="139734"/>
            <a:ext cx="7467600" cy="490066"/>
          </a:xfrm>
        </p:spPr>
        <p:txBody>
          <a:bodyPr>
            <a:normAutofit fontScale="90000"/>
          </a:bodyPr>
          <a:lstStyle/>
          <a:p>
            <a:pPr algn="r"/>
            <a:r>
              <a:rPr lang="he-IL" dirty="0"/>
              <a:t>תרגול </a:t>
            </a:r>
            <a:r>
              <a:rPr lang="he-IL" dirty="0" smtClean="0"/>
              <a:t>1</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pPr rtl="0"/>
            <a:endParaRPr lang="en-US"/>
          </a:p>
        </p:txBody>
      </p:sp>
      <p:grpSp>
        <p:nvGrpSpPr>
          <p:cNvPr id="9" name="Group 25"/>
          <p:cNvGrpSpPr>
            <a:grpSpLocks/>
          </p:cNvGrpSpPr>
          <p:nvPr/>
        </p:nvGrpSpPr>
        <p:grpSpPr bwMode="auto">
          <a:xfrm>
            <a:off x="6240016" y="1177597"/>
            <a:ext cx="121862" cy="431800"/>
            <a:chOff x="7106" y="481"/>
            <a:chExt cx="192" cy="680"/>
          </a:xfrm>
        </p:grpSpPr>
        <p:sp>
          <p:nvSpPr>
            <p:cNvPr id="24" name="Freeform 29"/>
            <p:cNvSpPr>
              <a:spLocks/>
            </p:cNvSpPr>
            <p:nvPr/>
          </p:nvSpPr>
          <p:spPr bwMode="auto">
            <a:xfrm>
              <a:off x="7106" y="481"/>
              <a:ext cx="192" cy="680"/>
            </a:xfrm>
            <a:custGeom>
              <a:avLst/>
              <a:gdLst>
                <a:gd name="T0" fmla="+- 0 7106 7106"/>
                <a:gd name="T1" fmla="*/ T0 w 192"/>
                <a:gd name="T2" fmla="+- 0 1028 481"/>
                <a:gd name="T3" fmla="*/ 1028 h 680"/>
                <a:gd name="T4" fmla="+- 0 7140 7106"/>
                <a:gd name="T5" fmla="*/ T4 w 192"/>
                <a:gd name="T6" fmla="+- 0 1160 481"/>
                <a:gd name="T7" fmla="*/ 1160 h 680"/>
                <a:gd name="T8" fmla="+- 0 7213 7106"/>
                <a:gd name="T9" fmla="*/ T8 w 192"/>
                <a:gd name="T10" fmla="+- 0 1069 481"/>
                <a:gd name="T11" fmla="*/ 1069 h 680"/>
                <a:gd name="T12" fmla="+- 0 7159 7106"/>
                <a:gd name="T13" fmla="*/ T12 w 192"/>
                <a:gd name="T14" fmla="+- 0 1069 481"/>
                <a:gd name="T15" fmla="*/ 1069 h 680"/>
                <a:gd name="T16" fmla="+- 0 7154 7106"/>
                <a:gd name="T17" fmla="*/ T16 w 192"/>
                <a:gd name="T18" fmla="+- 0 1067 481"/>
                <a:gd name="T19" fmla="*/ 1067 h 680"/>
                <a:gd name="T20" fmla="+- 0 7154 7106"/>
                <a:gd name="T21" fmla="*/ T20 w 192"/>
                <a:gd name="T22" fmla="+- 0 1060 481"/>
                <a:gd name="T23" fmla="*/ 1060 h 680"/>
                <a:gd name="T24" fmla="+- 0 7159 7106"/>
                <a:gd name="T25" fmla="*/ T24 w 192"/>
                <a:gd name="T26" fmla="+- 0 1040 481"/>
                <a:gd name="T27" fmla="*/ 1040 h 680"/>
                <a:gd name="T28" fmla="+- 0 7106 7106"/>
                <a:gd name="T29" fmla="*/ T28 w 192"/>
                <a:gd name="T30" fmla="+- 0 1028 481"/>
                <a:gd name="T31" fmla="*/ 1028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0" y="547"/>
                  </a:moveTo>
                  <a:lnTo>
                    <a:pt x="34" y="679"/>
                  </a:lnTo>
                  <a:lnTo>
                    <a:pt x="107" y="588"/>
                  </a:lnTo>
                  <a:lnTo>
                    <a:pt x="53" y="588"/>
                  </a:lnTo>
                  <a:lnTo>
                    <a:pt x="48" y="586"/>
                  </a:lnTo>
                  <a:lnTo>
                    <a:pt x="48" y="579"/>
                  </a:lnTo>
                  <a:lnTo>
                    <a:pt x="53" y="559"/>
                  </a:lnTo>
                  <a:lnTo>
                    <a:pt x="0" y="5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25" name="Freeform 28"/>
            <p:cNvSpPr>
              <a:spLocks/>
            </p:cNvSpPr>
            <p:nvPr/>
          </p:nvSpPr>
          <p:spPr bwMode="auto">
            <a:xfrm>
              <a:off x="7106" y="481"/>
              <a:ext cx="192" cy="680"/>
            </a:xfrm>
            <a:custGeom>
              <a:avLst/>
              <a:gdLst>
                <a:gd name="T0" fmla="+- 0 7159 7106"/>
                <a:gd name="T1" fmla="*/ T0 w 192"/>
                <a:gd name="T2" fmla="+- 0 1040 481"/>
                <a:gd name="T3" fmla="*/ 1040 h 680"/>
                <a:gd name="T4" fmla="+- 0 7154 7106"/>
                <a:gd name="T5" fmla="*/ T4 w 192"/>
                <a:gd name="T6" fmla="+- 0 1060 481"/>
                <a:gd name="T7" fmla="*/ 1060 h 680"/>
                <a:gd name="T8" fmla="+- 0 7154 7106"/>
                <a:gd name="T9" fmla="*/ T8 w 192"/>
                <a:gd name="T10" fmla="+- 0 1067 481"/>
                <a:gd name="T11" fmla="*/ 1067 h 680"/>
                <a:gd name="T12" fmla="+- 0 7159 7106"/>
                <a:gd name="T13" fmla="*/ T12 w 192"/>
                <a:gd name="T14" fmla="+- 0 1069 481"/>
                <a:gd name="T15" fmla="*/ 1069 h 680"/>
                <a:gd name="T16" fmla="+- 0 7166 7106"/>
                <a:gd name="T17" fmla="*/ T16 w 192"/>
                <a:gd name="T18" fmla="+- 0 1069 481"/>
                <a:gd name="T19" fmla="*/ 1069 h 680"/>
                <a:gd name="T20" fmla="+- 0 7169 7106"/>
                <a:gd name="T21" fmla="*/ T20 w 192"/>
                <a:gd name="T22" fmla="+- 0 1064 481"/>
                <a:gd name="T23" fmla="*/ 1064 h 680"/>
                <a:gd name="T24" fmla="+- 0 7174 7106"/>
                <a:gd name="T25" fmla="*/ T24 w 192"/>
                <a:gd name="T26" fmla="+- 0 1044 481"/>
                <a:gd name="T27" fmla="*/ 1044 h 680"/>
                <a:gd name="T28" fmla="+- 0 7159 7106"/>
                <a:gd name="T29" fmla="*/ T28 w 192"/>
                <a:gd name="T30" fmla="+- 0 1040 481"/>
                <a:gd name="T31" fmla="*/ 1040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53" y="559"/>
                  </a:moveTo>
                  <a:lnTo>
                    <a:pt x="48" y="579"/>
                  </a:lnTo>
                  <a:lnTo>
                    <a:pt x="48" y="586"/>
                  </a:lnTo>
                  <a:lnTo>
                    <a:pt x="53" y="588"/>
                  </a:lnTo>
                  <a:lnTo>
                    <a:pt x="60" y="588"/>
                  </a:lnTo>
                  <a:lnTo>
                    <a:pt x="63" y="583"/>
                  </a:lnTo>
                  <a:lnTo>
                    <a:pt x="68" y="563"/>
                  </a:lnTo>
                  <a:lnTo>
                    <a:pt x="53" y="5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26" name="Freeform 27"/>
            <p:cNvSpPr>
              <a:spLocks/>
            </p:cNvSpPr>
            <p:nvPr/>
          </p:nvSpPr>
          <p:spPr bwMode="auto">
            <a:xfrm>
              <a:off x="7106" y="481"/>
              <a:ext cx="192" cy="680"/>
            </a:xfrm>
            <a:custGeom>
              <a:avLst/>
              <a:gdLst>
                <a:gd name="T0" fmla="+- 0 7174 7106"/>
                <a:gd name="T1" fmla="*/ T0 w 192"/>
                <a:gd name="T2" fmla="+- 0 1044 481"/>
                <a:gd name="T3" fmla="*/ 1044 h 680"/>
                <a:gd name="T4" fmla="+- 0 7169 7106"/>
                <a:gd name="T5" fmla="*/ T4 w 192"/>
                <a:gd name="T6" fmla="+- 0 1064 481"/>
                <a:gd name="T7" fmla="*/ 1064 h 680"/>
                <a:gd name="T8" fmla="+- 0 7166 7106"/>
                <a:gd name="T9" fmla="*/ T8 w 192"/>
                <a:gd name="T10" fmla="+- 0 1069 481"/>
                <a:gd name="T11" fmla="*/ 1069 h 680"/>
                <a:gd name="T12" fmla="+- 0 7213 7106"/>
                <a:gd name="T13" fmla="*/ T12 w 192"/>
                <a:gd name="T14" fmla="+- 0 1069 481"/>
                <a:gd name="T15" fmla="*/ 1069 h 680"/>
                <a:gd name="T16" fmla="+- 0 7224 7106"/>
                <a:gd name="T17" fmla="*/ T16 w 192"/>
                <a:gd name="T18" fmla="+- 0 1055 481"/>
                <a:gd name="T19" fmla="*/ 1055 h 680"/>
                <a:gd name="T20" fmla="+- 0 7174 7106"/>
                <a:gd name="T21" fmla="*/ T20 w 192"/>
                <a:gd name="T22" fmla="+- 0 1044 481"/>
                <a:gd name="T23" fmla="*/ 1044 h 680"/>
              </a:gdLst>
              <a:ahLst/>
              <a:cxnLst>
                <a:cxn ang="0">
                  <a:pos x="T1" y="T3"/>
                </a:cxn>
                <a:cxn ang="0">
                  <a:pos x="T5" y="T7"/>
                </a:cxn>
                <a:cxn ang="0">
                  <a:pos x="T9" y="T11"/>
                </a:cxn>
                <a:cxn ang="0">
                  <a:pos x="T13" y="T15"/>
                </a:cxn>
                <a:cxn ang="0">
                  <a:pos x="T17" y="T19"/>
                </a:cxn>
                <a:cxn ang="0">
                  <a:pos x="T21" y="T23"/>
                </a:cxn>
              </a:cxnLst>
              <a:rect l="0" t="0" r="r" b="b"/>
              <a:pathLst>
                <a:path w="192" h="680">
                  <a:moveTo>
                    <a:pt x="68" y="563"/>
                  </a:moveTo>
                  <a:lnTo>
                    <a:pt x="63" y="583"/>
                  </a:lnTo>
                  <a:lnTo>
                    <a:pt x="60" y="588"/>
                  </a:lnTo>
                  <a:lnTo>
                    <a:pt x="107" y="588"/>
                  </a:lnTo>
                  <a:lnTo>
                    <a:pt x="118" y="574"/>
                  </a:lnTo>
                  <a:lnTo>
                    <a:pt x="68" y="5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27" name="Freeform 26"/>
            <p:cNvSpPr>
              <a:spLocks/>
            </p:cNvSpPr>
            <p:nvPr/>
          </p:nvSpPr>
          <p:spPr bwMode="auto">
            <a:xfrm>
              <a:off x="7106" y="481"/>
              <a:ext cx="192" cy="680"/>
            </a:xfrm>
            <a:custGeom>
              <a:avLst/>
              <a:gdLst>
                <a:gd name="T0" fmla="+- 0 7291 7106"/>
                <a:gd name="T1" fmla="*/ T0 w 192"/>
                <a:gd name="T2" fmla="+- 0 481 481"/>
                <a:gd name="T3" fmla="*/ 481 h 680"/>
                <a:gd name="T4" fmla="+- 0 7286 7106"/>
                <a:gd name="T5" fmla="*/ T4 w 192"/>
                <a:gd name="T6" fmla="+- 0 481 481"/>
                <a:gd name="T7" fmla="*/ 481 h 680"/>
                <a:gd name="T8" fmla="+- 0 7282 7106"/>
                <a:gd name="T9" fmla="*/ T8 w 192"/>
                <a:gd name="T10" fmla="+- 0 486 481"/>
                <a:gd name="T11" fmla="*/ 486 h 680"/>
                <a:gd name="T12" fmla="+- 0 7159 7106"/>
                <a:gd name="T13" fmla="*/ T12 w 192"/>
                <a:gd name="T14" fmla="+- 0 1040 481"/>
                <a:gd name="T15" fmla="*/ 1040 h 680"/>
                <a:gd name="T16" fmla="+- 0 7174 7106"/>
                <a:gd name="T17" fmla="*/ T16 w 192"/>
                <a:gd name="T18" fmla="+- 0 1044 481"/>
                <a:gd name="T19" fmla="*/ 1044 h 680"/>
                <a:gd name="T20" fmla="+- 0 7298 7106"/>
                <a:gd name="T21" fmla="*/ T20 w 192"/>
                <a:gd name="T22" fmla="+- 0 488 481"/>
                <a:gd name="T23" fmla="*/ 488 h 680"/>
                <a:gd name="T24" fmla="+- 0 7296 7106"/>
                <a:gd name="T25" fmla="*/ T24 w 192"/>
                <a:gd name="T26" fmla="+- 0 484 481"/>
                <a:gd name="T27" fmla="*/ 484 h 680"/>
                <a:gd name="T28" fmla="+- 0 7291 7106"/>
                <a:gd name="T29" fmla="*/ T28 w 192"/>
                <a:gd name="T30" fmla="+- 0 481 481"/>
                <a:gd name="T31" fmla="*/ 481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185" y="0"/>
                  </a:moveTo>
                  <a:lnTo>
                    <a:pt x="180" y="0"/>
                  </a:lnTo>
                  <a:lnTo>
                    <a:pt x="176" y="5"/>
                  </a:lnTo>
                  <a:lnTo>
                    <a:pt x="53" y="559"/>
                  </a:lnTo>
                  <a:lnTo>
                    <a:pt x="68" y="563"/>
                  </a:lnTo>
                  <a:lnTo>
                    <a:pt x="192" y="7"/>
                  </a:lnTo>
                  <a:lnTo>
                    <a:pt x="190" y="3"/>
                  </a:lnTo>
                  <a:lnTo>
                    <a:pt x="1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grpSp>
      <p:grpSp>
        <p:nvGrpSpPr>
          <p:cNvPr id="10" name="Group 20"/>
          <p:cNvGrpSpPr>
            <a:grpSpLocks/>
          </p:cNvGrpSpPr>
          <p:nvPr/>
        </p:nvGrpSpPr>
        <p:grpSpPr bwMode="auto">
          <a:xfrm>
            <a:off x="6496433" y="1169977"/>
            <a:ext cx="1002820" cy="723900"/>
            <a:chOff x="7510" y="469"/>
            <a:chExt cx="1580" cy="1140"/>
          </a:xfrm>
        </p:grpSpPr>
        <p:sp>
          <p:nvSpPr>
            <p:cNvPr id="20" name="Freeform 24"/>
            <p:cNvSpPr>
              <a:spLocks/>
            </p:cNvSpPr>
            <p:nvPr/>
          </p:nvSpPr>
          <p:spPr bwMode="auto">
            <a:xfrm>
              <a:off x="7510" y="469"/>
              <a:ext cx="1580" cy="1140"/>
            </a:xfrm>
            <a:custGeom>
              <a:avLst/>
              <a:gdLst>
                <a:gd name="T0" fmla="+- 0 8989 7510"/>
                <a:gd name="T1" fmla="*/ T0 w 1580"/>
                <a:gd name="T2" fmla="+- 0 1545 469"/>
                <a:gd name="T3" fmla="*/ 1545 h 1140"/>
                <a:gd name="T4" fmla="+- 0 8957 7510"/>
                <a:gd name="T5" fmla="*/ T4 w 1580"/>
                <a:gd name="T6" fmla="+- 0 1588 469"/>
                <a:gd name="T7" fmla="*/ 1588 h 1140"/>
                <a:gd name="T8" fmla="+- 0 9089 7510"/>
                <a:gd name="T9" fmla="*/ T8 w 1580"/>
                <a:gd name="T10" fmla="+- 0 1609 469"/>
                <a:gd name="T11" fmla="*/ 1609 h 1140"/>
                <a:gd name="T12" fmla="+- 0 9063 7510"/>
                <a:gd name="T13" fmla="*/ T12 w 1580"/>
                <a:gd name="T14" fmla="+- 0 1559 469"/>
                <a:gd name="T15" fmla="*/ 1559 h 1140"/>
                <a:gd name="T16" fmla="+- 0 9010 7510"/>
                <a:gd name="T17" fmla="*/ T16 w 1580"/>
                <a:gd name="T18" fmla="+- 0 1559 469"/>
                <a:gd name="T19" fmla="*/ 1559 h 1140"/>
                <a:gd name="T20" fmla="+- 0 9005 7510"/>
                <a:gd name="T21" fmla="*/ T20 w 1580"/>
                <a:gd name="T22" fmla="+- 0 1556 469"/>
                <a:gd name="T23" fmla="*/ 1556 h 1140"/>
                <a:gd name="T24" fmla="+- 0 8989 7510"/>
                <a:gd name="T25" fmla="*/ T24 w 1580"/>
                <a:gd name="T26" fmla="+- 0 1545 469"/>
                <a:gd name="T27" fmla="*/ 1545 h 1140"/>
              </a:gdLst>
              <a:ahLst/>
              <a:cxnLst>
                <a:cxn ang="0">
                  <a:pos x="T1" y="T3"/>
                </a:cxn>
                <a:cxn ang="0">
                  <a:pos x="T5" y="T7"/>
                </a:cxn>
                <a:cxn ang="0">
                  <a:pos x="T9" y="T11"/>
                </a:cxn>
                <a:cxn ang="0">
                  <a:pos x="T13" y="T15"/>
                </a:cxn>
                <a:cxn ang="0">
                  <a:pos x="T17" y="T19"/>
                </a:cxn>
                <a:cxn ang="0">
                  <a:pos x="T21" y="T23"/>
                </a:cxn>
                <a:cxn ang="0">
                  <a:pos x="T25" y="T27"/>
                </a:cxn>
              </a:cxnLst>
              <a:rect l="0" t="0" r="r" b="b"/>
              <a:pathLst>
                <a:path w="1580" h="1140">
                  <a:moveTo>
                    <a:pt x="1479" y="1076"/>
                  </a:moveTo>
                  <a:lnTo>
                    <a:pt x="1447" y="1119"/>
                  </a:lnTo>
                  <a:lnTo>
                    <a:pt x="1579" y="1140"/>
                  </a:lnTo>
                  <a:lnTo>
                    <a:pt x="1553" y="1090"/>
                  </a:lnTo>
                  <a:lnTo>
                    <a:pt x="1500" y="1090"/>
                  </a:lnTo>
                  <a:lnTo>
                    <a:pt x="1495" y="1087"/>
                  </a:lnTo>
                  <a:lnTo>
                    <a:pt x="1479" y="10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21" name="Freeform 23"/>
            <p:cNvSpPr>
              <a:spLocks/>
            </p:cNvSpPr>
            <p:nvPr/>
          </p:nvSpPr>
          <p:spPr bwMode="auto">
            <a:xfrm>
              <a:off x="7510" y="469"/>
              <a:ext cx="1580" cy="1140"/>
            </a:xfrm>
            <a:custGeom>
              <a:avLst/>
              <a:gdLst>
                <a:gd name="T0" fmla="+- 0 8998 7510"/>
                <a:gd name="T1" fmla="*/ T0 w 1580"/>
                <a:gd name="T2" fmla="+- 0 1533 469"/>
                <a:gd name="T3" fmla="*/ 1533 h 1140"/>
                <a:gd name="T4" fmla="+- 0 8989 7510"/>
                <a:gd name="T5" fmla="*/ T4 w 1580"/>
                <a:gd name="T6" fmla="+- 0 1545 469"/>
                <a:gd name="T7" fmla="*/ 1545 h 1140"/>
                <a:gd name="T8" fmla="+- 0 9005 7510"/>
                <a:gd name="T9" fmla="*/ T8 w 1580"/>
                <a:gd name="T10" fmla="+- 0 1556 469"/>
                <a:gd name="T11" fmla="*/ 1556 h 1140"/>
                <a:gd name="T12" fmla="+- 0 9010 7510"/>
                <a:gd name="T13" fmla="*/ T12 w 1580"/>
                <a:gd name="T14" fmla="+- 0 1559 469"/>
                <a:gd name="T15" fmla="*/ 1559 h 1140"/>
                <a:gd name="T16" fmla="+- 0 9014 7510"/>
                <a:gd name="T17" fmla="*/ T16 w 1580"/>
                <a:gd name="T18" fmla="+- 0 1556 469"/>
                <a:gd name="T19" fmla="*/ 1556 h 1140"/>
                <a:gd name="T20" fmla="+- 0 9017 7510"/>
                <a:gd name="T21" fmla="*/ T20 w 1580"/>
                <a:gd name="T22" fmla="+- 0 1549 469"/>
                <a:gd name="T23" fmla="*/ 1549 h 1140"/>
                <a:gd name="T24" fmla="+- 0 9014 7510"/>
                <a:gd name="T25" fmla="*/ T24 w 1580"/>
                <a:gd name="T26" fmla="+- 0 1544 469"/>
                <a:gd name="T27" fmla="*/ 1544 h 1140"/>
                <a:gd name="T28" fmla="+- 0 8998 7510"/>
                <a:gd name="T29" fmla="*/ T28 w 1580"/>
                <a:gd name="T30" fmla="+- 0 1533 469"/>
                <a:gd name="T31" fmla="*/ 1533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488" y="1064"/>
                  </a:moveTo>
                  <a:lnTo>
                    <a:pt x="1479" y="1076"/>
                  </a:lnTo>
                  <a:lnTo>
                    <a:pt x="1495" y="1087"/>
                  </a:lnTo>
                  <a:lnTo>
                    <a:pt x="1500" y="1090"/>
                  </a:lnTo>
                  <a:lnTo>
                    <a:pt x="1504" y="1087"/>
                  </a:lnTo>
                  <a:lnTo>
                    <a:pt x="1507" y="1080"/>
                  </a:lnTo>
                  <a:lnTo>
                    <a:pt x="1504" y="1075"/>
                  </a:lnTo>
                  <a:lnTo>
                    <a:pt x="1488" y="10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22" name="Freeform 22"/>
            <p:cNvSpPr>
              <a:spLocks/>
            </p:cNvSpPr>
            <p:nvPr/>
          </p:nvSpPr>
          <p:spPr bwMode="auto">
            <a:xfrm>
              <a:off x="7510" y="469"/>
              <a:ext cx="1580" cy="1140"/>
            </a:xfrm>
            <a:custGeom>
              <a:avLst/>
              <a:gdLst>
                <a:gd name="T0" fmla="+- 0 9029 7510"/>
                <a:gd name="T1" fmla="*/ T0 w 1580"/>
                <a:gd name="T2" fmla="+- 0 1492 469"/>
                <a:gd name="T3" fmla="*/ 1492 h 1140"/>
                <a:gd name="T4" fmla="+- 0 8998 7510"/>
                <a:gd name="T5" fmla="*/ T4 w 1580"/>
                <a:gd name="T6" fmla="+- 0 1533 469"/>
                <a:gd name="T7" fmla="*/ 1533 h 1140"/>
                <a:gd name="T8" fmla="+- 0 9014 7510"/>
                <a:gd name="T9" fmla="*/ T8 w 1580"/>
                <a:gd name="T10" fmla="+- 0 1544 469"/>
                <a:gd name="T11" fmla="*/ 1544 h 1140"/>
                <a:gd name="T12" fmla="+- 0 9017 7510"/>
                <a:gd name="T13" fmla="*/ T12 w 1580"/>
                <a:gd name="T14" fmla="+- 0 1549 469"/>
                <a:gd name="T15" fmla="*/ 1549 h 1140"/>
                <a:gd name="T16" fmla="+- 0 9014 7510"/>
                <a:gd name="T17" fmla="*/ T16 w 1580"/>
                <a:gd name="T18" fmla="+- 0 1556 469"/>
                <a:gd name="T19" fmla="*/ 1556 h 1140"/>
                <a:gd name="T20" fmla="+- 0 9010 7510"/>
                <a:gd name="T21" fmla="*/ T20 w 1580"/>
                <a:gd name="T22" fmla="+- 0 1559 469"/>
                <a:gd name="T23" fmla="*/ 1559 h 1140"/>
                <a:gd name="T24" fmla="+- 0 9063 7510"/>
                <a:gd name="T25" fmla="*/ T24 w 1580"/>
                <a:gd name="T26" fmla="+- 0 1559 469"/>
                <a:gd name="T27" fmla="*/ 1559 h 1140"/>
                <a:gd name="T28" fmla="+- 0 9029 7510"/>
                <a:gd name="T29" fmla="*/ T28 w 1580"/>
                <a:gd name="T30" fmla="+- 0 1492 469"/>
                <a:gd name="T31" fmla="*/ 1492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519" y="1023"/>
                  </a:moveTo>
                  <a:lnTo>
                    <a:pt x="1488" y="1064"/>
                  </a:lnTo>
                  <a:lnTo>
                    <a:pt x="1504" y="1075"/>
                  </a:lnTo>
                  <a:lnTo>
                    <a:pt x="1507" y="1080"/>
                  </a:lnTo>
                  <a:lnTo>
                    <a:pt x="1504" y="1087"/>
                  </a:lnTo>
                  <a:lnTo>
                    <a:pt x="1500" y="1090"/>
                  </a:lnTo>
                  <a:lnTo>
                    <a:pt x="1553" y="1090"/>
                  </a:lnTo>
                  <a:lnTo>
                    <a:pt x="1519" y="10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23" name="Freeform 21"/>
            <p:cNvSpPr>
              <a:spLocks/>
            </p:cNvSpPr>
            <p:nvPr/>
          </p:nvSpPr>
          <p:spPr bwMode="auto">
            <a:xfrm>
              <a:off x="7510" y="469"/>
              <a:ext cx="1580" cy="1140"/>
            </a:xfrm>
            <a:custGeom>
              <a:avLst/>
              <a:gdLst>
                <a:gd name="T0" fmla="+- 0 7522 7510"/>
                <a:gd name="T1" fmla="*/ T0 w 1580"/>
                <a:gd name="T2" fmla="+- 0 469 469"/>
                <a:gd name="T3" fmla="*/ 469 h 1140"/>
                <a:gd name="T4" fmla="+- 0 7517 7510"/>
                <a:gd name="T5" fmla="*/ T4 w 1580"/>
                <a:gd name="T6" fmla="+- 0 469 469"/>
                <a:gd name="T7" fmla="*/ 469 h 1140"/>
                <a:gd name="T8" fmla="+- 0 7512 7510"/>
                <a:gd name="T9" fmla="*/ T8 w 1580"/>
                <a:gd name="T10" fmla="+- 0 472 469"/>
                <a:gd name="T11" fmla="*/ 472 h 1140"/>
                <a:gd name="T12" fmla="+- 0 7510 7510"/>
                <a:gd name="T13" fmla="*/ T12 w 1580"/>
                <a:gd name="T14" fmla="+- 0 476 469"/>
                <a:gd name="T15" fmla="*/ 476 h 1140"/>
                <a:gd name="T16" fmla="+- 0 7514 7510"/>
                <a:gd name="T17" fmla="*/ T16 w 1580"/>
                <a:gd name="T18" fmla="+- 0 481 469"/>
                <a:gd name="T19" fmla="*/ 481 h 1140"/>
                <a:gd name="T20" fmla="+- 0 8989 7510"/>
                <a:gd name="T21" fmla="*/ T20 w 1580"/>
                <a:gd name="T22" fmla="+- 0 1545 469"/>
                <a:gd name="T23" fmla="*/ 1545 h 1140"/>
                <a:gd name="T24" fmla="+- 0 8998 7510"/>
                <a:gd name="T25" fmla="*/ T24 w 1580"/>
                <a:gd name="T26" fmla="+- 0 1533 469"/>
                <a:gd name="T27" fmla="*/ 1533 h 1140"/>
                <a:gd name="T28" fmla="+- 0 7522 7510"/>
                <a:gd name="T29" fmla="*/ T28 w 1580"/>
                <a:gd name="T30" fmla="+- 0 469 469"/>
                <a:gd name="T31" fmla="*/ 469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2" y="0"/>
                  </a:moveTo>
                  <a:lnTo>
                    <a:pt x="7" y="0"/>
                  </a:lnTo>
                  <a:lnTo>
                    <a:pt x="2" y="3"/>
                  </a:lnTo>
                  <a:lnTo>
                    <a:pt x="0" y="7"/>
                  </a:lnTo>
                  <a:lnTo>
                    <a:pt x="4" y="12"/>
                  </a:lnTo>
                  <a:lnTo>
                    <a:pt x="1479" y="1076"/>
                  </a:lnTo>
                  <a:lnTo>
                    <a:pt x="1488" y="106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grpSp>
      <p:grpSp>
        <p:nvGrpSpPr>
          <p:cNvPr id="11" name="Group 15"/>
          <p:cNvGrpSpPr>
            <a:grpSpLocks/>
          </p:cNvGrpSpPr>
          <p:nvPr/>
        </p:nvGrpSpPr>
        <p:grpSpPr bwMode="auto">
          <a:xfrm>
            <a:off x="6412653" y="1723062"/>
            <a:ext cx="1078984" cy="303530"/>
            <a:chOff x="7378" y="1340"/>
            <a:chExt cx="1700" cy="478"/>
          </a:xfrm>
        </p:grpSpPr>
        <p:sp>
          <p:nvSpPr>
            <p:cNvPr id="16" name="Freeform 19"/>
            <p:cNvSpPr>
              <a:spLocks/>
            </p:cNvSpPr>
            <p:nvPr/>
          </p:nvSpPr>
          <p:spPr bwMode="auto">
            <a:xfrm>
              <a:off x="7378" y="1340"/>
              <a:ext cx="1700" cy="478"/>
            </a:xfrm>
            <a:custGeom>
              <a:avLst/>
              <a:gdLst>
                <a:gd name="T0" fmla="+- 0 8959 7378"/>
                <a:gd name="T1" fmla="*/ T0 w 1700"/>
                <a:gd name="T2" fmla="+- 0 1767 1340"/>
                <a:gd name="T3" fmla="*/ 1767 h 478"/>
                <a:gd name="T4" fmla="+- 0 8945 7378"/>
                <a:gd name="T5" fmla="*/ T4 w 1700"/>
                <a:gd name="T6" fmla="+- 0 1818 1340"/>
                <a:gd name="T7" fmla="*/ 1818 h 478"/>
                <a:gd name="T8" fmla="+- 0 9077 7378"/>
                <a:gd name="T9" fmla="*/ T8 w 1700"/>
                <a:gd name="T10" fmla="+- 0 1792 1340"/>
                <a:gd name="T11" fmla="*/ 1792 h 478"/>
                <a:gd name="T12" fmla="+- 0 9055 7378"/>
                <a:gd name="T13" fmla="*/ T12 w 1700"/>
                <a:gd name="T14" fmla="+- 0 1772 1340"/>
                <a:gd name="T15" fmla="*/ 1772 h 478"/>
                <a:gd name="T16" fmla="+- 0 8978 7378"/>
                <a:gd name="T17" fmla="*/ T16 w 1700"/>
                <a:gd name="T18" fmla="+- 0 1772 1340"/>
                <a:gd name="T19" fmla="*/ 1772 h 478"/>
                <a:gd name="T20" fmla="+- 0 8959 7378"/>
                <a:gd name="T21" fmla="*/ T20 w 1700"/>
                <a:gd name="T22" fmla="+- 0 1767 1340"/>
                <a:gd name="T23" fmla="*/ 1767 h 478"/>
              </a:gdLst>
              <a:ahLst/>
              <a:cxnLst>
                <a:cxn ang="0">
                  <a:pos x="T1" y="T3"/>
                </a:cxn>
                <a:cxn ang="0">
                  <a:pos x="T5" y="T7"/>
                </a:cxn>
                <a:cxn ang="0">
                  <a:pos x="T9" y="T11"/>
                </a:cxn>
                <a:cxn ang="0">
                  <a:pos x="T13" y="T15"/>
                </a:cxn>
                <a:cxn ang="0">
                  <a:pos x="T17" y="T19"/>
                </a:cxn>
                <a:cxn ang="0">
                  <a:pos x="T21" y="T23"/>
                </a:cxn>
              </a:cxnLst>
              <a:rect l="0" t="0" r="r" b="b"/>
              <a:pathLst>
                <a:path w="1700" h="478">
                  <a:moveTo>
                    <a:pt x="1581" y="427"/>
                  </a:moveTo>
                  <a:lnTo>
                    <a:pt x="1567" y="478"/>
                  </a:lnTo>
                  <a:lnTo>
                    <a:pt x="1699" y="452"/>
                  </a:lnTo>
                  <a:lnTo>
                    <a:pt x="1677" y="432"/>
                  </a:lnTo>
                  <a:lnTo>
                    <a:pt x="1600" y="432"/>
                  </a:lnTo>
                  <a:lnTo>
                    <a:pt x="1581"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17" name="Freeform 18"/>
            <p:cNvSpPr>
              <a:spLocks/>
            </p:cNvSpPr>
            <p:nvPr/>
          </p:nvSpPr>
          <p:spPr bwMode="auto">
            <a:xfrm>
              <a:off x="7378" y="1340"/>
              <a:ext cx="1700" cy="478"/>
            </a:xfrm>
            <a:custGeom>
              <a:avLst/>
              <a:gdLst>
                <a:gd name="T0" fmla="+- 0 8962 7378"/>
                <a:gd name="T1" fmla="*/ T0 w 1700"/>
                <a:gd name="T2" fmla="+- 0 1753 1340"/>
                <a:gd name="T3" fmla="*/ 1753 h 478"/>
                <a:gd name="T4" fmla="+- 0 8959 7378"/>
                <a:gd name="T5" fmla="*/ T4 w 1700"/>
                <a:gd name="T6" fmla="+- 0 1767 1340"/>
                <a:gd name="T7" fmla="*/ 1767 h 478"/>
                <a:gd name="T8" fmla="+- 0 8978 7378"/>
                <a:gd name="T9" fmla="*/ T8 w 1700"/>
                <a:gd name="T10" fmla="+- 0 1772 1340"/>
                <a:gd name="T11" fmla="*/ 1772 h 478"/>
                <a:gd name="T12" fmla="+- 0 8983 7378"/>
                <a:gd name="T13" fmla="*/ T12 w 1700"/>
                <a:gd name="T14" fmla="+- 0 1772 1340"/>
                <a:gd name="T15" fmla="*/ 1772 h 478"/>
                <a:gd name="T16" fmla="+- 0 8986 7378"/>
                <a:gd name="T17" fmla="*/ T16 w 1700"/>
                <a:gd name="T18" fmla="+- 0 1768 1340"/>
                <a:gd name="T19" fmla="*/ 1768 h 478"/>
                <a:gd name="T20" fmla="+- 0 8986 7378"/>
                <a:gd name="T21" fmla="*/ T20 w 1700"/>
                <a:gd name="T22" fmla="+- 0 1763 1340"/>
                <a:gd name="T23" fmla="*/ 1763 h 478"/>
                <a:gd name="T24" fmla="+- 0 8981 7378"/>
                <a:gd name="T25" fmla="*/ T24 w 1700"/>
                <a:gd name="T26" fmla="+- 0 1758 1340"/>
                <a:gd name="T27" fmla="*/ 1758 h 478"/>
                <a:gd name="T28" fmla="+- 0 8962 7378"/>
                <a:gd name="T29" fmla="*/ T28 w 1700"/>
                <a:gd name="T30" fmla="+- 0 1753 1340"/>
                <a:gd name="T31" fmla="*/ 1753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1584" y="413"/>
                  </a:moveTo>
                  <a:lnTo>
                    <a:pt x="1581" y="427"/>
                  </a:lnTo>
                  <a:lnTo>
                    <a:pt x="1600" y="432"/>
                  </a:lnTo>
                  <a:lnTo>
                    <a:pt x="1605" y="432"/>
                  </a:lnTo>
                  <a:lnTo>
                    <a:pt x="1608" y="428"/>
                  </a:lnTo>
                  <a:lnTo>
                    <a:pt x="1608" y="423"/>
                  </a:lnTo>
                  <a:lnTo>
                    <a:pt x="1603" y="418"/>
                  </a:lnTo>
                  <a:lnTo>
                    <a:pt x="1584" y="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18" name="Freeform 17"/>
            <p:cNvSpPr>
              <a:spLocks/>
            </p:cNvSpPr>
            <p:nvPr/>
          </p:nvSpPr>
          <p:spPr bwMode="auto">
            <a:xfrm>
              <a:off x="7378" y="1340"/>
              <a:ext cx="1700" cy="478"/>
            </a:xfrm>
            <a:custGeom>
              <a:avLst/>
              <a:gdLst>
                <a:gd name="T0" fmla="+- 0 8976 7378"/>
                <a:gd name="T1" fmla="*/ T0 w 1700"/>
                <a:gd name="T2" fmla="+- 0 1703 1340"/>
                <a:gd name="T3" fmla="*/ 1703 h 478"/>
                <a:gd name="T4" fmla="+- 0 8962 7378"/>
                <a:gd name="T5" fmla="*/ T4 w 1700"/>
                <a:gd name="T6" fmla="+- 0 1753 1340"/>
                <a:gd name="T7" fmla="*/ 1753 h 478"/>
                <a:gd name="T8" fmla="+- 0 8981 7378"/>
                <a:gd name="T9" fmla="*/ T8 w 1700"/>
                <a:gd name="T10" fmla="+- 0 1758 1340"/>
                <a:gd name="T11" fmla="*/ 1758 h 478"/>
                <a:gd name="T12" fmla="+- 0 8986 7378"/>
                <a:gd name="T13" fmla="*/ T12 w 1700"/>
                <a:gd name="T14" fmla="+- 0 1763 1340"/>
                <a:gd name="T15" fmla="*/ 1763 h 478"/>
                <a:gd name="T16" fmla="+- 0 8986 7378"/>
                <a:gd name="T17" fmla="*/ T16 w 1700"/>
                <a:gd name="T18" fmla="+- 0 1768 1340"/>
                <a:gd name="T19" fmla="*/ 1768 h 478"/>
                <a:gd name="T20" fmla="+- 0 8983 7378"/>
                <a:gd name="T21" fmla="*/ T20 w 1700"/>
                <a:gd name="T22" fmla="+- 0 1772 1340"/>
                <a:gd name="T23" fmla="*/ 1772 h 478"/>
                <a:gd name="T24" fmla="+- 0 9055 7378"/>
                <a:gd name="T25" fmla="*/ T24 w 1700"/>
                <a:gd name="T26" fmla="+- 0 1772 1340"/>
                <a:gd name="T27" fmla="*/ 1772 h 478"/>
                <a:gd name="T28" fmla="+- 0 8976 7378"/>
                <a:gd name="T29" fmla="*/ T28 w 1700"/>
                <a:gd name="T30" fmla="+- 0 1703 1340"/>
                <a:gd name="T31" fmla="*/ 1703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1598" y="363"/>
                  </a:moveTo>
                  <a:lnTo>
                    <a:pt x="1584" y="413"/>
                  </a:lnTo>
                  <a:lnTo>
                    <a:pt x="1603" y="418"/>
                  </a:lnTo>
                  <a:lnTo>
                    <a:pt x="1608" y="423"/>
                  </a:lnTo>
                  <a:lnTo>
                    <a:pt x="1608" y="428"/>
                  </a:lnTo>
                  <a:lnTo>
                    <a:pt x="1605" y="432"/>
                  </a:lnTo>
                  <a:lnTo>
                    <a:pt x="1677" y="432"/>
                  </a:lnTo>
                  <a:lnTo>
                    <a:pt x="1598" y="3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19" name="Freeform 16"/>
            <p:cNvSpPr>
              <a:spLocks/>
            </p:cNvSpPr>
            <p:nvPr/>
          </p:nvSpPr>
          <p:spPr bwMode="auto">
            <a:xfrm>
              <a:off x="7378" y="1340"/>
              <a:ext cx="1700" cy="478"/>
            </a:xfrm>
            <a:custGeom>
              <a:avLst/>
              <a:gdLst>
                <a:gd name="T0" fmla="+- 0 7385 7378"/>
                <a:gd name="T1" fmla="*/ T0 w 1700"/>
                <a:gd name="T2" fmla="+- 0 1340 1340"/>
                <a:gd name="T3" fmla="*/ 1340 h 478"/>
                <a:gd name="T4" fmla="+- 0 7380 7378"/>
                <a:gd name="T5" fmla="*/ T4 w 1700"/>
                <a:gd name="T6" fmla="+- 0 1340 1340"/>
                <a:gd name="T7" fmla="*/ 1340 h 478"/>
                <a:gd name="T8" fmla="+- 0 7378 7378"/>
                <a:gd name="T9" fmla="*/ T8 w 1700"/>
                <a:gd name="T10" fmla="+- 0 1345 1340"/>
                <a:gd name="T11" fmla="*/ 1345 h 478"/>
                <a:gd name="T12" fmla="+- 0 7378 7378"/>
                <a:gd name="T13" fmla="*/ T12 w 1700"/>
                <a:gd name="T14" fmla="+- 0 1352 1340"/>
                <a:gd name="T15" fmla="*/ 1352 h 478"/>
                <a:gd name="T16" fmla="+- 0 7382 7378"/>
                <a:gd name="T17" fmla="*/ T16 w 1700"/>
                <a:gd name="T18" fmla="+- 0 1355 1340"/>
                <a:gd name="T19" fmla="*/ 1355 h 478"/>
                <a:gd name="T20" fmla="+- 0 8959 7378"/>
                <a:gd name="T21" fmla="*/ T20 w 1700"/>
                <a:gd name="T22" fmla="+- 0 1767 1340"/>
                <a:gd name="T23" fmla="*/ 1767 h 478"/>
                <a:gd name="T24" fmla="+- 0 8962 7378"/>
                <a:gd name="T25" fmla="*/ T24 w 1700"/>
                <a:gd name="T26" fmla="+- 0 1753 1340"/>
                <a:gd name="T27" fmla="*/ 1753 h 478"/>
                <a:gd name="T28" fmla="+- 0 7385 7378"/>
                <a:gd name="T29" fmla="*/ T28 w 1700"/>
                <a:gd name="T30" fmla="+- 0 1340 1340"/>
                <a:gd name="T31" fmla="*/ 1340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7" y="0"/>
                  </a:moveTo>
                  <a:lnTo>
                    <a:pt x="2" y="0"/>
                  </a:lnTo>
                  <a:lnTo>
                    <a:pt x="0" y="5"/>
                  </a:lnTo>
                  <a:lnTo>
                    <a:pt x="0" y="12"/>
                  </a:lnTo>
                  <a:lnTo>
                    <a:pt x="4" y="15"/>
                  </a:lnTo>
                  <a:lnTo>
                    <a:pt x="1581" y="427"/>
                  </a:lnTo>
                  <a:lnTo>
                    <a:pt x="1584" y="41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grpSp>
      <p:sp>
        <p:nvSpPr>
          <p:cNvPr id="15" name="Text Box 12"/>
          <p:cNvSpPr txBox="1">
            <a:spLocks noChangeArrowheads="1"/>
          </p:cNvSpPr>
          <p:nvPr/>
        </p:nvSpPr>
        <p:spPr bwMode="auto">
          <a:xfrm>
            <a:off x="6252710" y="820018"/>
            <a:ext cx="319887" cy="4649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rtl="0" fontAlgn="base">
              <a:spcBef>
                <a:spcPct val="0"/>
              </a:spcBef>
              <a:spcAft>
                <a:spcPct val="0"/>
              </a:spcAft>
            </a:pPr>
            <a:r>
              <a:rPr lang="en-US" altLang="he-IL" sz="2800" b="1" dirty="0">
                <a:latin typeface="Calibri" pitchFamily="34" charset="0"/>
                <a:ea typeface="Calibri" pitchFamily="34" charset="0"/>
                <a:cs typeface="Arial" pitchFamily="34" charset="0"/>
              </a:rPr>
              <a:t>B</a:t>
            </a:r>
            <a:endParaRPr lang="ar-SA" altLang="he-IL" sz="2800" dirty="0">
              <a:latin typeface="Arial" pitchFamily="34" charset="0"/>
              <a:cs typeface="Arial" pitchFamily="34" charset="0"/>
            </a:endParaRPr>
          </a:p>
        </p:txBody>
      </p:sp>
      <p:grpSp>
        <p:nvGrpSpPr>
          <p:cNvPr id="28" name="Group 2"/>
          <p:cNvGrpSpPr>
            <a:grpSpLocks/>
          </p:cNvGrpSpPr>
          <p:nvPr/>
        </p:nvGrpSpPr>
        <p:grpSpPr bwMode="auto">
          <a:xfrm>
            <a:off x="3678769" y="907404"/>
            <a:ext cx="2735262" cy="1116872"/>
            <a:chOff x="3072" y="56"/>
            <a:chExt cx="4308" cy="1760"/>
          </a:xfrm>
        </p:grpSpPr>
        <p:grpSp>
          <p:nvGrpSpPr>
            <p:cNvPr id="29" name="Group 3"/>
            <p:cNvGrpSpPr>
              <a:grpSpLocks/>
            </p:cNvGrpSpPr>
            <p:nvPr/>
          </p:nvGrpSpPr>
          <p:grpSpPr bwMode="auto">
            <a:xfrm>
              <a:off x="3072" y="56"/>
              <a:ext cx="4308" cy="1760"/>
              <a:chOff x="3072" y="56"/>
              <a:chExt cx="4308" cy="1760"/>
            </a:xfrm>
          </p:grpSpPr>
          <p:sp>
            <p:nvSpPr>
              <p:cNvPr id="30" name="Freeform 9"/>
              <p:cNvSpPr>
                <a:spLocks/>
              </p:cNvSpPr>
              <p:nvPr/>
            </p:nvSpPr>
            <p:spPr bwMode="auto">
              <a:xfrm>
                <a:off x="3562" y="469"/>
                <a:ext cx="3327" cy="898"/>
              </a:xfrm>
              <a:custGeom>
                <a:avLst/>
                <a:gdLst>
                  <a:gd name="T0" fmla="+- 0 6770 3562"/>
                  <a:gd name="T1" fmla="*/ T0 w 3327"/>
                  <a:gd name="T2" fmla="+- 0 1316 469"/>
                  <a:gd name="T3" fmla="*/ 1316 h 898"/>
                  <a:gd name="T4" fmla="+- 0 6756 3562"/>
                  <a:gd name="T5" fmla="*/ T4 w 3327"/>
                  <a:gd name="T6" fmla="+- 0 1367 469"/>
                  <a:gd name="T7" fmla="*/ 1367 h 898"/>
                  <a:gd name="T8" fmla="+- 0 6888 3562"/>
                  <a:gd name="T9" fmla="*/ T8 w 3327"/>
                  <a:gd name="T10" fmla="+- 0 1340 469"/>
                  <a:gd name="T11" fmla="*/ 1340 h 898"/>
                  <a:gd name="T12" fmla="+- 0 6866 3562"/>
                  <a:gd name="T13" fmla="*/ T12 w 3327"/>
                  <a:gd name="T14" fmla="+- 0 1321 469"/>
                  <a:gd name="T15" fmla="*/ 1321 h 898"/>
                  <a:gd name="T16" fmla="+- 0 6790 3562"/>
                  <a:gd name="T17" fmla="*/ T16 w 3327"/>
                  <a:gd name="T18" fmla="+- 0 1321 469"/>
                  <a:gd name="T19" fmla="*/ 1321 h 898"/>
                  <a:gd name="T20" fmla="+- 0 6770 3562"/>
                  <a:gd name="T21" fmla="*/ T20 w 3327"/>
                  <a:gd name="T22" fmla="+- 0 1316 469"/>
                  <a:gd name="T23" fmla="*/ 1316 h 898"/>
                </a:gdLst>
                <a:ahLst/>
                <a:cxnLst>
                  <a:cxn ang="0">
                    <a:pos x="T1" y="T3"/>
                  </a:cxn>
                  <a:cxn ang="0">
                    <a:pos x="T5" y="T7"/>
                  </a:cxn>
                  <a:cxn ang="0">
                    <a:pos x="T9" y="T11"/>
                  </a:cxn>
                  <a:cxn ang="0">
                    <a:pos x="T13" y="T15"/>
                  </a:cxn>
                  <a:cxn ang="0">
                    <a:pos x="T17" y="T19"/>
                  </a:cxn>
                  <a:cxn ang="0">
                    <a:pos x="T21" y="T23"/>
                  </a:cxn>
                </a:cxnLst>
                <a:rect l="0" t="0" r="r" b="b"/>
                <a:pathLst>
                  <a:path w="3327" h="898">
                    <a:moveTo>
                      <a:pt x="3208" y="847"/>
                    </a:moveTo>
                    <a:lnTo>
                      <a:pt x="3194" y="898"/>
                    </a:lnTo>
                    <a:lnTo>
                      <a:pt x="3326" y="871"/>
                    </a:lnTo>
                    <a:lnTo>
                      <a:pt x="3304" y="852"/>
                    </a:lnTo>
                    <a:lnTo>
                      <a:pt x="3228" y="852"/>
                    </a:lnTo>
                    <a:lnTo>
                      <a:pt x="3208" y="8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31" name="Freeform 8"/>
              <p:cNvSpPr>
                <a:spLocks/>
              </p:cNvSpPr>
              <p:nvPr/>
            </p:nvSpPr>
            <p:spPr bwMode="auto">
              <a:xfrm>
                <a:off x="3562" y="469"/>
                <a:ext cx="3327" cy="898"/>
              </a:xfrm>
              <a:custGeom>
                <a:avLst/>
                <a:gdLst>
                  <a:gd name="T0" fmla="+- 0 6774 3562"/>
                  <a:gd name="T1" fmla="*/ T0 w 3327"/>
                  <a:gd name="T2" fmla="+- 0 1302 469"/>
                  <a:gd name="T3" fmla="*/ 1302 h 898"/>
                  <a:gd name="T4" fmla="+- 0 6770 3562"/>
                  <a:gd name="T5" fmla="*/ T4 w 3327"/>
                  <a:gd name="T6" fmla="+- 0 1316 469"/>
                  <a:gd name="T7" fmla="*/ 1316 h 898"/>
                  <a:gd name="T8" fmla="+- 0 6790 3562"/>
                  <a:gd name="T9" fmla="*/ T8 w 3327"/>
                  <a:gd name="T10" fmla="+- 0 1321 469"/>
                  <a:gd name="T11" fmla="*/ 1321 h 898"/>
                  <a:gd name="T12" fmla="+- 0 6794 3562"/>
                  <a:gd name="T13" fmla="*/ T12 w 3327"/>
                  <a:gd name="T14" fmla="+- 0 1321 469"/>
                  <a:gd name="T15" fmla="*/ 1321 h 898"/>
                  <a:gd name="T16" fmla="+- 0 6799 3562"/>
                  <a:gd name="T17" fmla="*/ T16 w 3327"/>
                  <a:gd name="T18" fmla="+- 0 1316 469"/>
                  <a:gd name="T19" fmla="*/ 1316 h 898"/>
                  <a:gd name="T20" fmla="+- 0 6797 3562"/>
                  <a:gd name="T21" fmla="*/ T20 w 3327"/>
                  <a:gd name="T22" fmla="+- 0 1312 469"/>
                  <a:gd name="T23" fmla="*/ 1312 h 898"/>
                  <a:gd name="T24" fmla="+- 0 6792 3562"/>
                  <a:gd name="T25" fmla="*/ T24 w 3327"/>
                  <a:gd name="T26" fmla="+- 0 1307 469"/>
                  <a:gd name="T27" fmla="*/ 1307 h 898"/>
                  <a:gd name="T28" fmla="+- 0 6774 3562"/>
                  <a:gd name="T29" fmla="*/ T28 w 3327"/>
                  <a:gd name="T30" fmla="+- 0 1302 469"/>
                  <a:gd name="T31" fmla="*/ 1302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3212" y="833"/>
                    </a:moveTo>
                    <a:lnTo>
                      <a:pt x="3208" y="847"/>
                    </a:lnTo>
                    <a:lnTo>
                      <a:pt x="3228" y="852"/>
                    </a:lnTo>
                    <a:lnTo>
                      <a:pt x="3232" y="852"/>
                    </a:lnTo>
                    <a:lnTo>
                      <a:pt x="3237" y="847"/>
                    </a:lnTo>
                    <a:lnTo>
                      <a:pt x="3235" y="843"/>
                    </a:lnTo>
                    <a:lnTo>
                      <a:pt x="3230" y="838"/>
                    </a:lnTo>
                    <a:lnTo>
                      <a:pt x="3212" y="8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32" name="Freeform 7"/>
              <p:cNvSpPr>
                <a:spLocks/>
              </p:cNvSpPr>
              <p:nvPr/>
            </p:nvSpPr>
            <p:spPr bwMode="auto">
              <a:xfrm>
                <a:off x="3562" y="469"/>
                <a:ext cx="3327" cy="898"/>
              </a:xfrm>
              <a:custGeom>
                <a:avLst/>
                <a:gdLst>
                  <a:gd name="T0" fmla="+- 0 6787 3562"/>
                  <a:gd name="T1" fmla="*/ T0 w 3327"/>
                  <a:gd name="T2" fmla="+- 0 1252 469"/>
                  <a:gd name="T3" fmla="*/ 1252 h 898"/>
                  <a:gd name="T4" fmla="+- 0 6774 3562"/>
                  <a:gd name="T5" fmla="*/ T4 w 3327"/>
                  <a:gd name="T6" fmla="+- 0 1302 469"/>
                  <a:gd name="T7" fmla="*/ 1302 h 898"/>
                  <a:gd name="T8" fmla="+- 0 6792 3562"/>
                  <a:gd name="T9" fmla="*/ T8 w 3327"/>
                  <a:gd name="T10" fmla="+- 0 1307 469"/>
                  <a:gd name="T11" fmla="*/ 1307 h 898"/>
                  <a:gd name="T12" fmla="+- 0 6797 3562"/>
                  <a:gd name="T13" fmla="*/ T12 w 3327"/>
                  <a:gd name="T14" fmla="+- 0 1312 469"/>
                  <a:gd name="T15" fmla="*/ 1312 h 898"/>
                  <a:gd name="T16" fmla="+- 0 6799 3562"/>
                  <a:gd name="T17" fmla="*/ T16 w 3327"/>
                  <a:gd name="T18" fmla="+- 0 1316 469"/>
                  <a:gd name="T19" fmla="*/ 1316 h 898"/>
                  <a:gd name="T20" fmla="+- 0 6794 3562"/>
                  <a:gd name="T21" fmla="*/ T20 w 3327"/>
                  <a:gd name="T22" fmla="+- 0 1321 469"/>
                  <a:gd name="T23" fmla="*/ 1321 h 898"/>
                  <a:gd name="T24" fmla="+- 0 6866 3562"/>
                  <a:gd name="T25" fmla="*/ T24 w 3327"/>
                  <a:gd name="T26" fmla="+- 0 1321 469"/>
                  <a:gd name="T27" fmla="*/ 1321 h 898"/>
                  <a:gd name="T28" fmla="+- 0 6787 3562"/>
                  <a:gd name="T29" fmla="*/ T28 w 3327"/>
                  <a:gd name="T30" fmla="+- 0 1252 469"/>
                  <a:gd name="T31" fmla="*/ 1252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3225" y="783"/>
                    </a:moveTo>
                    <a:lnTo>
                      <a:pt x="3212" y="833"/>
                    </a:lnTo>
                    <a:lnTo>
                      <a:pt x="3230" y="838"/>
                    </a:lnTo>
                    <a:lnTo>
                      <a:pt x="3235" y="843"/>
                    </a:lnTo>
                    <a:lnTo>
                      <a:pt x="3237" y="847"/>
                    </a:lnTo>
                    <a:lnTo>
                      <a:pt x="3232" y="852"/>
                    </a:lnTo>
                    <a:lnTo>
                      <a:pt x="3304" y="852"/>
                    </a:lnTo>
                    <a:lnTo>
                      <a:pt x="3225" y="7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33" name="Freeform 6"/>
              <p:cNvSpPr>
                <a:spLocks/>
              </p:cNvSpPr>
              <p:nvPr/>
            </p:nvSpPr>
            <p:spPr bwMode="auto">
              <a:xfrm>
                <a:off x="3562" y="469"/>
                <a:ext cx="3327" cy="898"/>
              </a:xfrm>
              <a:custGeom>
                <a:avLst/>
                <a:gdLst>
                  <a:gd name="T0" fmla="+- 0 3571 3562"/>
                  <a:gd name="T1" fmla="*/ T0 w 3327"/>
                  <a:gd name="T2" fmla="+- 0 469 469"/>
                  <a:gd name="T3" fmla="*/ 469 h 898"/>
                  <a:gd name="T4" fmla="+- 0 3566 3562"/>
                  <a:gd name="T5" fmla="*/ T4 w 3327"/>
                  <a:gd name="T6" fmla="+- 0 469 469"/>
                  <a:gd name="T7" fmla="*/ 469 h 898"/>
                  <a:gd name="T8" fmla="+- 0 3562 3562"/>
                  <a:gd name="T9" fmla="*/ T8 w 3327"/>
                  <a:gd name="T10" fmla="+- 0 474 469"/>
                  <a:gd name="T11" fmla="*/ 474 h 898"/>
                  <a:gd name="T12" fmla="+- 0 3564 3562"/>
                  <a:gd name="T13" fmla="*/ T12 w 3327"/>
                  <a:gd name="T14" fmla="+- 0 479 469"/>
                  <a:gd name="T15" fmla="*/ 479 h 898"/>
                  <a:gd name="T16" fmla="+- 0 3569 3562"/>
                  <a:gd name="T17" fmla="*/ T16 w 3327"/>
                  <a:gd name="T18" fmla="+- 0 484 469"/>
                  <a:gd name="T19" fmla="*/ 484 h 898"/>
                  <a:gd name="T20" fmla="+- 0 6770 3562"/>
                  <a:gd name="T21" fmla="*/ T20 w 3327"/>
                  <a:gd name="T22" fmla="+- 0 1316 469"/>
                  <a:gd name="T23" fmla="*/ 1316 h 898"/>
                  <a:gd name="T24" fmla="+- 0 6774 3562"/>
                  <a:gd name="T25" fmla="*/ T24 w 3327"/>
                  <a:gd name="T26" fmla="+- 0 1302 469"/>
                  <a:gd name="T27" fmla="*/ 1302 h 898"/>
                  <a:gd name="T28" fmla="+- 0 3571 3562"/>
                  <a:gd name="T29" fmla="*/ T28 w 3327"/>
                  <a:gd name="T30" fmla="+- 0 469 469"/>
                  <a:gd name="T31" fmla="*/ 469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9" y="0"/>
                    </a:moveTo>
                    <a:lnTo>
                      <a:pt x="4" y="0"/>
                    </a:lnTo>
                    <a:lnTo>
                      <a:pt x="0" y="5"/>
                    </a:lnTo>
                    <a:lnTo>
                      <a:pt x="2" y="10"/>
                    </a:lnTo>
                    <a:lnTo>
                      <a:pt x="7" y="15"/>
                    </a:lnTo>
                    <a:lnTo>
                      <a:pt x="3208" y="847"/>
                    </a:lnTo>
                    <a:lnTo>
                      <a:pt x="3212" y="83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rtl="0"/>
                <a:endParaRPr lang="he-IL" sz="2800"/>
              </a:p>
            </p:txBody>
          </p:sp>
          <p:sp>
            <p:nvSpPr>
              <p:cNvPr id="34" name="Text Box 5"/>
              <p:cNvSpPr txBox="1">
                <a:spLocks noChangeArrowheads="1"/>
              </p:cNvSpPr>
              <p:nvPr/>
            </p:nvSpPr>
            <p:spPr bwMode="auto">
              <a:xfrm>
                <a:off x="3072" y="56"/>
                <a:ext cx="504" cy="7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rtl="0" fontAlgn="base">
                  <a:spcBef>
                    <a:spcPct val="0"/>
                  </a:spcBef>
                  <a:spcAft>
                    <a:spcPct val="0"/>
                  </a:spcAft>
                </a:pPr>
                <a:r>
                  <a:rPr lang="en-US" altLang="he-IL" sz="2800" b="1" dirty="0">
                    <a:latin typeface="Calibri" pitchFamily="34" charset="0"/>
                    <a:ea typeface="Calibri" pitchFamily="34" charset="0"/>
                    <a:cs typeface="Arial" pitchFamily="34" charset="0"/>
                  </a:rPr>
                  <a:t>A</a:t>
                </a:r>
                <a:endParaRPr lang="ar-SA" altLang="he-IL" sz="2800" dirty="0">
                  <a:latin typeface="Arial" pitchFamily="34" charset="0"/>
                  <a:cs typeface="Arial" pitchFamily="34" charset="0"/>
                </a:endParaRPr>
              </a:p>
            </p:txBody>
          </p:sp>
          <p:sp>
            <p:nvSpPr>
              <p:cNvPr id="35" name="Text Box 4"/>
              <p:cNvSpPr txBox="1">
                <a:spLocks noChangeArrowheads="1"/>
              </p:cNvSpPr>
              <p:nvPr/>
            </p:nvSpPr>
            <p:spPr bwMode="auto">
              <a:xfrm>
                <a:off x="6876" y="1160"/>
                <a:ext cx="504" cy="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rtl="0" fontAlgn="base">
                  <a:spcBef>
                    <a:spcPct val="0"/>
                  </a:spcBef>
                  <a:spcAft>
                    <a:spcPct val="0"/>
                  </a:spcAft>
                </a:pPr>
                <a:r>
                  <a:rPr lang="en-US" altLang="he-IL" sz="2800" b="1" dirty="0">
                    <a:latin typeface="Calibri" pitchFamily="34" charset="0"/>
                    <a:ea typeface="Calibri" pitchFamily="34" charset="0"/>
                    <a:cs typeface="Arial" pitchFamily="34" charset="0"/>
                  </a:rPr>
                  <a:t>C</a:t>
                </a:r>
                <a:endParaRPr lang="ar-SA" altLang="he-IL" sz="2800" dirty="0">
                  <a:latin typeface="Arial" pitchFamily="34" charset="0"/>
                  <a:cs typeface="Arial" pitchFamily="34" charset="0"/>
                </a:endParaRPr>
              </a:p>
            </p:txBody>
          </p:sp>
        </p:grpSp>
      </p:grpSp>
      <p:sp>
        <p:nvSpPr>
          <p:cNvPr id="36" name="Text Box 1"/>
          <p:cNvSpPr txBox="1">
            <a:spLocks noChangeArrowheads="1"/>
          </p:cNvSpPr>
          <p:nvPr/>
        </p:nvSpPr>
        <p:spPr bwMode="auto">
          <a:xfrm>
            <a:off x="7557032" y="1812279"/>
            <a:ext cx="320675" cy="4245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rtl="0" fontAlgn="base">
              <a:spcBef>
                <a:spcPct val="0"/>
              </a:spcBef>
              <a:spcAft>
                <a:spcPct val="0"/>
              </a:spcAft>
            </a:pPr>
            <a:r>
              <a:rPr lang="en-US" altLang="he-IL" sz="2800" b="1">
                <a:latin typeface="Calibri" pitchFamily="34" charset="0"/>
                <a:ea typeface="Calibri" pitchFamily="34" charset="0"/>
                <a:cs typeface="Arial" pitchFamily="34" charset="0"/>
              </a:rPr>
              <a:t>D</a:t>
            </a:r>
            <a:endParaRPr lang="en-US" altLang="he-IL" sz="2800">
              <a:latin typeface="Arial" pitchFamily="34" charset="0"/>
              <a:cs typeface="Arial" pitchFamily="34" charset="0"/>
            </a:endParaRPr>
          </a:p>
        </p:txBody>
      </p:sp>
      <p:sp>
        <p:nvSpPr>
          <p:cNvPr id="38" name="Rectangle 35"/>
          <p:cNvSpPr>
            <a:spLocks noChangeArrowheads="1"/>
          </p:cNvSpPr>
          <p:nvPr/>
        </p:nvSpPr>
        <p:spPr bwMode="auto">
          <a:xfrm>
            <a:off x="1727732" y="364649"/>
            <a:ext cx="200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r" rtl="0" fontAlgn="base">
              <a:spcBef>
                <a:spcPct val="0"/>
              </a:spcBef>
              <a:spcAft>
                <a:spcPct val="0"/>
              </a:spcAft>
            </a:pPr>
            <a:endParaRPr lang="en-US" altLang="he-IL" sz="2000" dirty="0">
              <a:latin typeface="Arial" pitchFamily="34" charset="0"/>
              <a:cs typeface="Arial" pitchFamily="34" charset="0"/>
            </a:endParaRPr>
          </a:p>
          <a:p>
            <a:pPr algn="l" rtl="0" eaLnBrk="0" fontAlgn="base" hangingPunct="0">
              <a:spcBef>
                <a:spcPct val="0"/>
              </a:spcBef>
              <a:spcAft>
                <a:spcPct val="0"/>
              </a:spcAft>
            </a:pPr>
            <a:r>
              <a:rPr lang="en-US" altLang="he-IL" sz="2000" dirty="0">
                <a:latin typeface="Arial" pitchFamily="34" charset="0"/>
                <a:cs typeface="Arial" pitchFamily="34" charset="0"/>
              </a:rPr>
              <a:t>P(A=true) = 0.2</a:t>
            </a:r>
          </a:p>
          <a:p>
            <a:pPr algn="l" rtl="0" eaLnBrk="0" fontAlgn="base" hangingPunct="0">
              <a:spcBef>
                <a:spcPct val="0"/>
              </a:spcBef>
              <a:spcAft>
                <a:spcPct val="0"/>
              </a:spcAft>
            </a:pPr>
            <a:endParaRPr lang="en-US" altLang="he-IL" sz="2000" dirty="0">
              <a:latin typeface="Arial" pitchFamily="34" charset="0"/>
              <a:cs typeface="Arial" pitchFamily="34" charset="0"/>
            </a:endParaRPr>
          </a:p>
        </p:txBody>
      </p:sp>
      <p:sp>
        <p:nvSpPr>
          <p:cNvPr id="39" name="Rectangle 38"/>
          <p:cNvSpPr/>
          <p:nvPr/>
        </p:nvSpPr>
        <p:spPr>
          <a:xfrm>
            <a:off x="6327786" y="364648"/>
            <a:ext cx="1826141" cy="369332"/>
          </a:xfrm>
          <a:prstGeom prst="rect">
            <a:avLst/>
          </a:prstGeom>
        </p:spPr>
        <p:txBody>
          <a:bodyPr wrap="none">
            <a:spAutoFit/>
          </a:bodyPr>
          <a:lstStyle/>
          <a:p>
            <a:pPr lvl="0" algn="l" rtl="0" eaLnBrk="0" fontAlgn="base" hangingPunct="0">
              <a:spcBef>
                <a:spcPct val="0"/>
              </a:spcBef>
              <a:spcAft>
                <a:spcPct val="0"/>
              </a:spcAft>
            </a:pPr>
            <a:r>
              <a:rPr lang="en-US" altLang="he-IL" dirty="0">
                <a:latin typeface="Arial" pitchFamily="34" charset="0"/>
                <a:cs typeface="Arial" pitchFamily="34" charset="0"/>
              </a:rPr>
              <a:t>P(B=true)  = 0.7</a:t>
            </a:r>
          </a:p>
        </p:txBody>
      </p:sp>
      <p:graphicFrame>
        <p:nvGraphicFramePr>
          <p:cNvPr id="47" name="Table 46"/>
          <p:cNvGraphicFramePr>
            <a:graphicFrameLocks noGrp="1"/>
          </p:cNvGraphicFramePr>
          <p:nvPr>
            <p:extLst>
              <p:ext uri="{D42A27DB-BD31-4B8C-83A1-F6EECF244321}">
                <p14:modId xmlns:p14="http://schemas.microsoft.com/office/powerpoint/2010/main" val="1880425581"/>
              </p:ext>
            </p:extLst>
          </p:nvPr>
        </p:nvGraphicFramePr>
        <p:xfrm>
          <a:off x="6825061" y="2466206"/>
          <a:ext cx="3302000" cy="1466850"/>
        </p:xfrm>
        <a:graphic>
          <a:graphicData uri="http://schemas.openxmlformats.org/drawingml/2006/table">
            <a:tbl>
              <a:tblPr rtl="1"/>
              <a:tblGrid>
                <a:gridCol w="17526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tblGrid>
              <a:tr h="285750">
                <a:tc>
                  <a:txBody>
                    <a:bodyPr/>
                    <a:lstStyle/>
                    <a:p>
                      <a:pPr algn="ctr" rtl="0" fontAlgn="ctr"/>
                      <a:r>
                        <a:rPr lang="en-US" sz="1800" b="1" i="0" u="none" strike="noStrike" dirty="0">
                          <a:solidFill>
                            <a:srgbClr val="000000"/>
                          </a:solidFill>
                          <a:effectLst/>
                          <a:latin typeface="Times New Roman"/>
                        </a:rPr>
                        <a:t>P(D=true | B,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95275">
                <a:tc>
                  <a:txBody>
                    <a:bodyPr/>
                    <a:lstStyle/>
                    <a:p>
                      <a:pPr algn="ctr" rtl="0" fontAlgn="ctr"/>
                      <a:r>
                        <a:rPr lang="he-IL" sz="1800" b="0" i="0" u="none" strike="noStrike">
                          <a:solidFill>
                            <a:srgbClr val="000000"/>
                          </a:solidFill>
                          <a:effectLst/>
                          <a:latin typeface="Times New Roman"/>
                        </a:rPr>
                        <a:t>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95275">
                <a:tc>
                  <a:txBody>
                    <a:bodyPr/>
                    <a:lstStyle/>
                    <a:p>
                      <a:pPr algn="ctr" rtl="0" fontAlgn="ctr"/>
                      <a:r>
                        <a:rPr lang="he-IL" sz="1800" b="0" i="0" u="none" strike="noStrike">
                          <a:solidFill>
                            <a:srgbClr val="000000"/>
                          </a:solidFill>
                          <a:effectLst/>
                          <a:latin typeface="Times New Roman"/>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295275">
                <a:tc>
                  <a:txBody>
                    <a:bodyPr/>
                    <a:lstStyle/>
                    <a:p>
                      <a:pPr algn="ctr" rtl="0" fontAlgn="ctr"/>
                      <a:r>
                        <a:rPr lang="he-IL" sz="1800" b="0" i="0" u="none" strike="noStrike">
                          <a:solidFill>
                            <a:srgbClr val="000000"/>
                          </a:solidFill>
                          <a:effectLst/>
                          <a:latin typeface="Times New Roman"/>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295275">
                <a:tc>
                  <a:txBody>
                    <a:bodyPr/>
                    <a:lstStyle/>
                    <a:p>
                      <a:pPr algn="ctr" rtl="0" fontAlgn="ctr"/>
                      <a:r>
                        <a:rPr lang="he-IL" sz="1800" b="0" i="0" u="none" strike="noStrike">
                          <a:solidFill>
                            <a:srgbClr val="000000"/>
                          </a:solidFill>
                          <a:effectLst/>
                          <a:latin typeface="Times New Roman"/>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49940663"/>
              </p:ext>
            </p:extLst>
          </p:nvPr>
        </p:nvGraphicFramePr>
        <p:xfrm>
          <a:off x="1687128" y="2045798"/>
          <a:ext cx="4406900" cy="1466850"/>
        </p:xfrm>
        <a:graphic>
          <a:graphicData uri="http://schemas.openxmlformats.org/drawingml/2006/table">
            <a:tbl>
              <a:tblPr rtl="1"/>
              <a:tblGrid>
                <a:gridCol w="187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tblGrid>
              <a:tr h="285750">
                <a:tc>
                  <a:txBody>
                    <a:bodyPr/>
                    <a:lstStyle/>
                    <a:p>
                      <a:pPr algn="ctr" rtl="0" fontAlgn="ctr"/>
                      <a:r>
                        <a:rPr lang="en-US" sz="1800" b="1" i="0" u="none" strike="noStrike">
                          <a:solidFill>
                            <a:srgbClr val="000000"/>
                          </a:solidFill>
                          <a:effectLst/>
                          <a:latin typeface="Times New Roman"/>
                        </a:rPr>
                        <a:t>P(C =true |A,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95275">
                <a:tc>
                  <a:txBody>
                    <a:bodyPr/>
                    <a:lstStyle/>
                    <a:p>
                      <a:pPr algn="ctr" rtl="0" fontAlgn="ctr"/>
                      <a:r>
                        <a:rPr lang="he-IL" sz="1800" b="0" i="0" u="none" strike="noStrike">
                          <a:solidFill>
                            <a:srgbClr val="000000"/>
                          </a:solidFill>
                          <a:effectLst/>
                          <a:latin typeface="Times New Roman"/>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95275">
                <a:tc>
                  <a:txBody>
                    <a:bodyPr/>
                    <a:lstStyle/>
                    <a:p>
                      <a:pPr algn="ctr" rtl="0" fontAlgn="ctr"/>
                      <a:r>
                        <a:rPr lang="he-IL" sz="1800" b="0" i="0" u="none" strike="noStrike">
                          <a:solidFill>
                            <a:srgbClr val="000000"/>
                          </a:solidFill>
                          <a:effectLst/>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295275">
                <a:tc>
                  <a:txBody>
                    <a:bodyPr/>
                    <a:lstStyle/>
                    <a:p>
                      <a:pPr algn="ctr" rtl="0" fontAlgn="ctr"/>
                      <a:r>
                        <a:rPr lang="he-IL" sz="1800" b="0" i="0" u="none" strike="noStrike">
                          <a:solidFill>
                            <a:srgbClr val="000000"/>
                          </a:solidFill>
                          <a:effectLst/>
                          <a:latin typeface="Times New Roman"/>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295275">
                <a:tc>
                  <a:txBody>
                    <a:bodyPr/>
                    <a:lstStyle/>
                    <a:p>
                      <a:pPr algn="ctr" rtl="0" fontAlgn="ctr"/>
                      <a:r>
                        <a:rPr lang="he-IL" sz="1800" b="0" i="0" u="none" strike="noStrike">
                          <a:solidFill>
                            <a:srgbClr val="000000"/>
                          </a:solidFill>
                          <a:effectLst/>
                          <a:latin typeface="Times New Roman"/>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951859" y="4077073"/>
            <a:ext cx="8064896" cy="461665"/>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a:r>
              <a:rPr lang="he-IL" sz="2400" b="1" dirty="0"/>
              <a:t>מהי ההסתברות ש </a:t>
            </a:r>
            <a:r>
              <a:rPr lang="en-US" sz="2400" b="1" dirty="0"/>
              <a:t>B=C=true , D=false</a:t>
            </a:r>
          </a:p>
        </p:txBody>
      </p:sp>
      <p:sp>
        <p:nvSpPr>
          <p:cNvPr id="52" name="TextBox 51"/>
          <p:cNvSpPr txBox="1"/>
          <p:nvPr/>
        </p:nvSpPr>
        <p:spPr>
          <a:xfrm>
            <a:off x="1254029" y="4776721"/>
            <a:ext cx="9057926" cy="1631216"/>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l" rtl="0"/>
            <a:r>
              <a:rPr lang="en-US" sz="2000" i="1" dirty="0"/>
              <a:t>P</a:t>
            </a:r>
            <a:r>
              <a:rPr lang="en-US" sz="2000" dirty="0"/>
              <a:t>(</a:t>
            </a:r>
            <a:r>
              <a:rPr lang="en-US" sz="2000" i="1" dirty="0"/>
              <a:t>B </a:t>
            </a:r>
            <a:r>
              <a:rPr lang="en-US" sz="2000" dirty="0"/>
              <a:t>= </a:t>
            </a:r>
            <a:r>
              <a:rPr lang="en-US" sz="2000" i="1" dirty="0"/>
              <a:t>t </a:t>
            </a:r>
            <a:r>
              <a:rPr lang="en-US" sz="2000" dirty="0"/>
              <a:t>∧ </a:t>
            </a:r>
            <a:r>
              <a:rPr lang="en-US" sz="2000" i="1" dirty="0"/>
              <a:t>C </a:t>
            </a:r>
            <a:r>
              <a:rPr lang="en-US" sz="2000" dirty="0"/>
              <a:t>= </a:t>
            </a:r>
            <a:r>
              <a:rPr lang="en-US" sz="2000" i="1" dirty="0"/>
              <a:t>t </a:t>
            </a:r>
            <a:r>
              <a:rPr lang="en-US" sz="2000" dirty="0"/>
              <a:t>∧ </a:t>
            </a:r>
            <a:r>
              <a:rPr lang="en-US" sz="2000" i="1" dirty="0"/>
              <a:t>D </a:t>
            </a:r>
            <a:r>
              <a:rPr lang="en-US" sz="2000" dirty="0"/>
              <a:t>= </a:t>
            </a:r>
            <a:r>
              <a:rPr lang="en-US" sz="2000" i="1" dirty="0"/>
              <a:t>f </a:t>
            </a:r>
            <a:r>
              <a:rPr lang="en-US" sz="2000" dirty="0"/>
              <a:t>) = </a:t>
            </a:r>
            <a:r>
              <a:rPr lang="en-US" sz="2000" i="1" dirty="0"/>
              <a:t>P</a:t>
            </a:r>
            <a:r>
              <a:rPr lang="en-US" sz="2000" dirty="0"/>
              <a:t>(</a:t>
            </a:r>
            <a:r>
              <a:rPr lang="en-US" sz="2000" i="1" dirty="0"/>
              <a:t>B </a:t>
            </a:r>
            <a:r>
              <a:rPr lang="en-US" sz="2000" dirty="0"/>
              <a:t>= </a:t>
            </a:r>
            <a:r>
              <a:rPr lang="en-US" sz="2000" i="1" dirty="0"/>
              <a:t>t</a:t>
            </a:r>
            <a:r>
              <a:rPr lang="en-US" sz="2000" dirty="0"/>
              <a:t>) ⋅ </a:t>
            </a:r>
            <a:r>
              <a:rPr lang="en-US" sz="2000" i="1" dirty="0"/>
              <a:t>P</a:t>
            </a:r>
            <a:r>
              <a:rPr lang="en-US" sz="2000" dirty="0"/>
              <a:t>(</a:t>
            </a:r>
            <a:r>
              <a:rPr lang="en-US" sz="2000" i="1" dirty="0"/>
              <a:t>C </a:t>
            </a:r>
            <a:r>
              <a:rPr lang="en-US" sz="2000" dirty="0"/>
              <a:t>= </a:t>
            </a:r>
            <a:r>
              <a:rPr lang="en-US" sz="2000" i="1" dirty="0"/>
              <a:t>t </a:t>
            </a:r>
            <a:r>
              <a:rPr lang="en-US" sz="2000" dirty="0"/>
              <a:t>| </a:t>
            </a:r>
            <a:r>
              <a:rPr lang="en-US" sz="2000" i="1" dirty="0"/>
              <a:t>B </a:t>
            </a:r>
            <a:r>
              <a:rPr lang="en-US" sz="2000" dirty="0"/>
              <a:t>= </a:t>
            </a:r>
            <a:r>
              <a:rPr lang="en-US" sz="2000" i="1" dirty="0"/>
              <a:t>t</a:t>
            </a:r>
            <a:r>
              <a:rPr lang="en-US" sz="2000" dirty="0"/>
              <a:t>) ⋅ </a:t>
            </a:r>
            <a:r>
              <a:rPr lang="en-US" sz="2000" i="1" dirty="0"/>
              <a:t>P</a:t>
            </a:r>
            <a:r>
              <a:rPr lang="en-US" sz="2000" dirty="0"/>
              <a:t>(</a:t>
            </a:r>
            <a:r>
              <a:rPr lang="en-US" sz="2000" i="1" dirty="0"/>
              <a:t>D </a:t>
            </a:r>
            <a:r>
              <a:rPr lang="en-US" sz="2000" dirty="0"/>
              <a:t>= </a:t>
            </a:r>
            <a:r>
              <a:rPr lang="en-US" sz="2000" i="1" dirty="0"/>
              <a:t>f </a:t>
            </a:r>
            <a:r>
              <a:rPr lang="en-US" sz="2000" dirty="0"/>
              <a:t>| </a:t>
            </a:r>
            <a:r>
              <a:rPr lang="en-US" sz="2000" i="1" dirty="0"/>
              <a:t>B </a:t>
            </a:r>
            <a:r>
              <a:rPr lang="en-US" sz="2000" dirty="0"/>
              <a:t>= </a:t>
            </a:r>
            <a:r>
              <a:rPr lang="en-US" sz="2000" i="1" dirty="0"/>
              <a:t>t </a:t>
            </a:r>
            <a:r>
              <a:rPr lang="en-US" sz="2000" dirty="0"/>
              <a:t>∧ </a:t>
            </a:r>
            <a:r>
              <a:rPr lang="en-US" sz="2000" i="1" dirty="0"/>
              <a:t>C </a:t>
            </a:r>
            <a:r>
              <a:rPr lang="en-US" sz="2000" dirty="0"/>
              <a:t>= </a:t>
            </a:r>
            <a:r>
              <a:rPr lang="en-US" sz="2000" i="1" dirty="0"/>
              <a:t>t</a:t>
            </a:r>
            <a:r>
              <a:rPr lang="en-US" sz="2000" dirty="0"/>
              <a:t>)</a:t>
            </a:r>
          </a:p>
          <a:p>
            <a:pPr algn="l" rtl="0"/>
            <a:r>
              <a:rPr lang="en-US" sz="2000" dirty="0"/>
              <a:t>= </a:t>
            </a:r>
            <a:r>
              <a:rPr lang="en-US" sz="2000" i="1" dirty="0"/>
              <a:t>P</a:t>
            </a:r>
            <a:r>
              <a:rPr lang="en-US" sz="2000" dirty="0"/>
              <a:t>(</a:t>
            </a:r>
            <a:r>
              <a:rPr lang="en-US" sz="2000" i="1" dirty="0"/>
              <a:t>B </a:t>
            </a:r>
            <a:r>
              <a:rPr lang="en-US" sz="2000" dirty="0"/>
              <a:t>= </a:t>
            </a:r>
            <a:r>
              <a:rPr lang="en-US" sz="2000" i="1" dirty="0"/>
              <a:t>t</a:t>
            </a:r>
            <a:r>
              <a:rPr lang="en-US" sz="2000" dirty="0"/>
              <a:t>) ⋅ </a:t>
            </a:r>
            <a:r>
              <a:rPr lang="en-US" sz="2000" i="1" dirty="0"/>
              <a:t>P</a:t>
            </a:r>
            <a:r>
              <a:rPr lang="en-US" sz="2000" dirty="0"/>
              <a:t>(</a:t>
            </a:r>
            <a:r>
              <a:rPr lang="en-US" sz="2000" i="1" dirty="0"/>
              <a:t>C </a:t>
            </a:r>
            <a:r>
              <a:rPr lang="en-US" sz="2000" dirty="0"/>
              <a:t>= </a:t>
            </a:r>
            <a:r>
              <a:rPr lang="en-US" sz="2000" i="1" dirty="0"/>
              <a:t>t </a:t>
            </a:r>
            <a:r>
              <a:rPr lang="en-US" sz="2000" dirty="0"/>
              <a:t>| </a:t>
            </a:r>
            <a:r>
              <a:rPr lang="en-US" sz="2000" i="1" dirty="0"/>
              <a:t>B </a:t>
            </a:r>
            <a:r>
              <a:rPr lang="en-US" sz="2000" dirty="0"/>
              <a:t>= </a:t>
            </a:r>
            <a:r>
              <a:rPr lang="en-US" sz="2000" i="1" dirty="0"/>
              <a:t>t</a:t>
            </a:r>
            <a:r>
              <a:rPr lang="en-US" sz="2000" dirty="0"/>
              <a:t>) ⋅ </a:t>
            </a:r>
            <a:r>
              <a:rPr lang="en-US" sz="2000" i="1" dirty="0"/>
              <a:t>P</a:t>
            </a:r>
            <a:r>
              <a:rPr lang="en-US" sz="2000" dirty="0"/>
              <a:t>(</a:t>
            </a:r>
            <a:r>
              <a:rPr lang="en-US" sz="2000" i="1" dirty="0"/>
              <a:t>D </a:t>
            </a:r>
            <a:r>
              <a:rPr lang="en-US" sz="2000" dirty="0"/>
              <a:t>= </a:t>
            </a:r>
            <a:r>
              <a:rPr lang="en-US" sz="2000" i="1" dirty="0"/>
              <a:t>f </a:t>
            </a:r>
            <a:r>
              <a:rPr lang="en-US" sz="2000" dirty="0"/>
              <a:t>| </a:t>
            </a:r>
            <a:r>
              <a:rPr lang="en-US" sz="2000" i="1" dirty="0"/>
              <a:t>B </a:t>
            </a:r>
            <a:r>
              <a:rPr lang="en-US" sz="2000" dirty="0"/>
              <a:t>= </a:t>
            </a:r>
            <a:r>
              <a:rPr lang="en-US" sz="2000" i="1" dirty="0"/>
              <a:t>t </a:t>
            </a:r>
            <a:r>
              <a:rPr lang="en-US" sz="2000" dirty="0"/>
              <a:t>∧ </a:t>
            </a:r>
            <a:r>
              <a:rPr lang="en-US" sz="2000" i="1" dirty="0"/>
              <a:t>C </a:t>
            </a:r>
            <a:r>
              <a:rPr lang="en-US" sz="2000" dirty="0"/>
              <a:t>= </a:t>
            </a:r>
            <a:r>
              <a:rPr lang="en-US" sz="2000" i="1" dirty="0"/>
              <a:t>t</a:t>
            </a:r>
            <a:r>
              <a:rPr lang="en-US" sz="2000" dirty="0"/>
              <a:t>)</a:t>
            </a:r>
          </a:p>
          <a:p>
            <a:pPr algn="l" rtl="0"/>
            <a:r>
              <a:rPr lang="en-US" sz="2000" dirty="0"/>
              <a:t>= </a:t>
            </a:r>
            <a:r>
              <a:rPr lang="en-US" sz="2000" i="1" dirty="0"/>
              <a:t>P</a:t>
            </a:r>
            <a:r>
              <a:rPr lang="en-US" sz="2000" dirty="0"/>
              <a:t>(</a:t>
            </a:r>
            <a:r>
              <a:rPr lang="en-US" sz="2000" i="1" dirty="0"/>
              <a:t>B </a:t>
            </a:r>
            <a:r>
              <a:rPr lang="en-US" sz="2000" dirty="0"/>
              <a:t>= </a:t>
            </a:r>
            <a:r>
              <a:rPr lang="en-US" sz="2000" i="1" dirty="0"/>
              <a:t>t</a:t>
            </a:r>
            <a:r>
              <a:rPr lang="en-US" sz="2000" dirty="0"/>
              <a:t>) ⋅[</a:t>
            </a:r>
            <a:r>
              <a:rPr lang="en-US" sz="2000" i="1" dirty="0"/>
              <a:t>P</a:t>
            </a:r>
            <a:r>
              <a:rPr lang="en-US" sz="2000" dirty="0"/>
              <a:t>( </a:t>
            </a:r>
            <a:r>
              <a:rPr lang="en-US" sz="2000" i="1" dirty="0"/>
              <a:t>A </a:t>
            </a:r>
            <a:r>
              <a:rPr lang="en-US" sz="2000" dirty="0"/>
              <a:t>= </a:t>
            </a:r>
            <a:r>
              <a:rPr lang="en-US" sz="2000" i="1" dirty="0"/>
              <a:t>t</a:t>
            </a:r>
            <a:r>
              <a:rPr lang="en-US" sz="2000" dirty="0"/>
              <a:t>) ⋅ </a:t>
            </a:r>
            <a:r>
              <a:rPr lang="en-US" sz="2000" i="1" dirty="0"/>
              <a:t>P</a:t>
            </a:r>
            <a:r>
              <a:rPr lang="en-US" sz="2000" dirty="0"/>
              <a:t>(</a:t>
            </a:r>
            <a:r>
              <a:rPr lang="en-US" sz="2000" i="1" dirty="0"/>
              <a:t>C </a:t>
            </a:r>
            <a:r>
              <a:rPr lang="en-US" sz="2000" dirty="0"/>
              <a:t>= </a:t>
            </a:r>
            <a:r>
              <a:rPr lang="en-US" sz="2000" i="1" dirty="0"/>
              <a:t>t </a:t>
            </a:r>
            <a:r>
              <a:rPr lang="en-US" sz="2000" dirty="0"/>
              <a:t>| </a:t>
            </a:r>
            <a:r>
              <a:rPr lang="en-US" sz="2000" i="1" dirty="0"/>
              <a:t>A </a:t>
            </a:r>
            <a:r>
              <a:rPr lang="en-US" sz="2000" dirty="0"/>
              <a:t>= </a:t>
            </a:r>
            <a:r>
              <a:rPr lang="en-US" sz="2000" i="1" dirty="0"/>
              <a:t>t </a:t>
            </a:r>
            <a:r>
              <a:rPr lang="en-US" sz="2000" dirty="0"/>
              <a:t>∧ </a:t>
            </a:r>
            <a:r>
              <a:rPr lang="en-US" sz="2000" i="1" dirty="0"/>
              <a:t>B </a:t>
            </a:r>
            <a:r>
              <a:rPr lang="en-US" sz="2000" dirty="0"/>
              <a:t>= </a:t>
            </a:r>
            <a:r>
              <a:rPr lang="en-US" sz="2000" i="1" dirty="0"/>
              <a:t>t</a:t>
            </a:r>
            <a:r>
              <a:rPr lang="en-US" sz="2000" dirty="0"/>
              <a:t>) + </a:t>
            </a:r>
          </a:p>
          <a:p>
            <a:pPr algn="l" rtl="0"/>
            <a:r>
              <a:rPr lang="en-US" sz="2000" i="1" dirty="0"/>
              <a:t>	P</a:t>
            </a:r>
            <a:r>
              <a:rPr lang="en-US" sz="2000" dirty="0"/>
              <a:t>( </a:t>
            </a:r>
            <a:r>
              <a:rPr lang="en-US" sz="2000" i="1" dirty="0"/>
              <a:t>A </a:t>
            </a:r>
            <a:r>
              <a:rPr lang="en-US" sz="2000" dirty="0"/>
              <a:t>=</a:t>
            </a:r>
            <a:r>
              <a:rPr lang="en-US" sz="2000" i="1" dirty="0"/>
              <a:t>f </a:t>
            </a:r>
            <a:r>
              <a:rPr lang="en-US" sz="2000" dirty="0"/>
              <a:t>) ⋅ </a:t>
            </a:r>
            <a:r>
              <a:rPr lang="en-US" sz="2000" i="1" dirty="0"/>
              <a:t>P</a:t>
            </a:r>
            <a:r>
              <a:rPr lang="en-US" sz="2000" dirty="0"/>
              <a:t>(</a:t>
            </a:r>
            <a:r>
              <a:rPr lang="en-US" sz="2000" i="1" dirty="0"/>
              <a:t>C </a:t>
            </a:r>
            <a:r>
              <a:rPr lang="en-US" sz="2000" dirty="0"/>
              <a:t>= </a:t>
            </a:r>
            <a:r>
              <a:rPr lang="en-US" sz="2000" i="1" dirty="0"/>
              <a:t>t </a:t>
            </a:r>
            <a:r>
              <a:rPr lang="en-US" sz="2000" dirty="0"/>
              <a:t>| </a:t>
            </a:r>
            <a:r>
              <a:rPr lang="en-US" sz="2000" i="1" dirty="0"/>
              <a:t>A </a:t>
            </a:r>
            <a:r>
              <a:rPr lang="en-US" sz="2000" dirty="0"/>
              <a:t>=</a:t>
            </a:r>
            <a:r>
              <a:rPr lang="en-US" sz="2000" i="1" dirty="0"/>
              <a:t>f </a:t>
            </a:r>
            <a:r>
              <a:rPr lang="en-US" sz="2000" dirty="0"/>
              <a:t>∧ </a:t>
            </a:r>
            <a:r>
              <a:rPr lang="en-US" sz="2000" i="1" dirty="0"/>
              <a:t>B </a:t>
            </a:r>
            <a:r>
              <a:rPr lang="en-US" sz="2000" dirty="0"/>
              <a:t>= </a:t>
            </a:r>
            <a:r>
              <a:rPr lang="en-US" sz="2000" i="1" dirty="0"/>
              <a:t>t</a:t>
            </a:r>
            <a:r>
              <a:rPr lang="en-US" sz="2000" dirty="0"/>
              <a:t>)] ⋅ </a:t>
            </a:r>
            <a:r>
              <a:rPr lang="en-US" sz="2000" i="1" dirty="0"/>
              <a:t>P</a:t>
            </a:r>
            <a:r>
              <a:rPr lang="en-US" sz="2000" dirty="0"/>
              <a:t>(</a:t>
            </a:r>
            <a:r>
              <a:rPr lang="en-US" sz="2000" i="1" dirty="0"/>
              <a:t>D </a:t>
            </a:r>
            <a:r>
              <a:rPr lang="en-US" sz="2000" dirty="0"/>
              <a:t>=</a:t>
            </a:r>
            <a:r>
              <a:rPr lang="en-US" sz="2000" i="1" dirty="0"/>
              <a:t>f </a:t>
            </a:r>
            <a:r>
              <a:rPr lang="en-US" sz="2000" dirty="0"/>
              <a:t>| </a:t>
            </a:r>
            <a:r>
              <a:rPr lang="en-US" sz="2000" i="1" dirty="0"/>
              <a:t>B </a:t>
            </a:r>
            <a:r>
              <a:rPr lang="en-US" sz="2000" dirty="0"/>
              <a:t>= </a:t>
            </a:r>
            <a:r>
              <a:rPr lang="en-US" sz="2000" i="1" dirty="0"/>
              <a:t>t </a:t>
            </a:r>
            <a:r>
              <a:rPr lang="en-US" sz="2000" dirty="0"/>
              <a:t>∧ </a:t>
            </a:r>
            <a:r>
              <a:rPr lang="en-US" sz="2000" i="1" dirty="0"/>
              <a:t>C </a:t>
            </a:r>
            <a:r>
              <a:rPr lang="en-US" sz="2000" dirty="0"/>
              <a:t>= </a:t>
            </a:r>
            <a:r>
              <a:rPr lang="en-US" sz="2000" i="1" dirty="0"/>
              <a:t>t</a:t>
            </a:r>
            <a:r>
              <a:rPr lang="en-US" sz="2000" dirty="0"/>
              <a:t>) </a:t>
            </a:r>
          </a:p>
          <a:p>
            <a:pPr algn="l" rtl="0"/>
            <a:r>
              <a:rPr lang="en-US" sz="2000" dirty="0"/>
              <a:t>= 0.7 ⋅ (0.2 ⋅ 0.9 + 0.8 ⋅ 0.5) ⋅ 0.9 = </a:t>
            </a:r>
            <a:r>
              <a:rPr lang="en-US" sz="2000" b="1" u="sng" dirty="0"/>
              <a:t>0.3654</a:t>
            </a:r>
            <a:endParaRPr lang="en-US" sz="2000" dirty="0"/>
          </a:p>
        </p:txBody>
      </p:sp>
    </p:spTree>
    <p:extLst>
      <p:ext uri="{BB962C8B-B14F-4D97-AF65-F5344CB8AC3E}">
        <p14:creationId xmlns:p14="http://schemas.microsoft.com/office/powerpoint/2010/main" val="412359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0127" y="165956"/>
            <a:ext cx="7467600" cy="490066"/>
          </a:xfrm>
        </p:spPr>
        <p:txBody>
          <a:bodyPr>
            <a:normAutofit fontScale="90000"/>
          </a:bodyPr>
          <a:lstStyle/>
          <a:p>
            <a:pPr algn="r" rtl="1"/>
            <a:r>
              <a:rPr lang="he-IL" dirty="0"/>
              <a:t>תרגול </a:t>
            </a:r>
            <a:r>
              <a:rPr lang="he-IL" dirty="0" smtClean="0"/>
              <a:t>1</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grpSp>
        <p:nvGrpSpPr>
          <p:cNvPr id="9" name="Group 25"/>
          <p:cNvGrpSpPr>
            <a:grpSpLocks/>
          </p:cNvGrpSpPr>
          <p:nvPr/>
        </p:nvGrpSpPr>
        <p:grpSpPr bwMode="auto">
          <a:xfrm>
            <a:off x="6240016" y="1177597"/>
            <a:ext cx="121862" cy="431800"/>
            <a:chOff x="7106" y="481"/>
            <a:chExt cx="192" cy="680"/>
          </a:xfrm>
        </p:grpSpPr>
        <p:sp>
          <p:nvSpPr>
            <p:cNvPr id="24" name="Freeform 29"/>
            <p:cNvSpPr>
              <a:spLocks/>
            </p:cNvSpPr>
            <p:nvPr/>
          </p:nvSpPr>
          <p:spPr bwMode="auto">
            <a:xfrm>
              <a:off x="7106" y="481"/>
              <a:ext cx="192" cy="680"/>
            </a:xfrm>
            <a:custGeom>
              <a:avLst/>
              <a:gdLst>
                <a:gd name="T0" fmla="+- 0 7106 7106"/>
                <a:gd name="T1" fmla="*/ T0 w 192"/>
                <a:gd name="T2" fmla="+- 0 1028 481"/>
                <a:gd name="T3" fmla="*/ 1028 h 680"/>
                <a:gd name="T4" fmla="+- 0 7140 7106"/>
                <a:gd name="T5" fmla="*/ T4 w 192"/>
                <a:gd name="T6" fmla="+- 0 1160 481"/>
                <a:gd name="T7" fmla="*/ 1160 h 680"/>
                <a:gd name="T8" fmla="+- 0 7213 7106"/>
                <a:gd name="T9" fmla="*/ T8 w 192"/>
                <a:gd name="T10" fmla="+- 0 1069 481"/>
                <a:gd name="T11" fmla="*/ 1069 h 680"/>
                <a:gd name="T12" fmla="+- 0 7159 7106"/>
                <a:gd name="T13" fmla="*/ T12 w 192"/>
                <a:gd name="T14" fmla="+- 0 1069 481"/>
                <a:gd name="T15" fmla="*/ 1069 h 680"/>
                <a:gd name="T16" fmla="+- 0 7154 7106"/>
                <a:gd name="T17" fmla="*/ T16 w 192"/>
                <a:gd name="T18" fmla="+- 0 1067 481"/>
                <a:gd name="T19" fmla="*/ 1067 h 680"/>
                <a:gd name="T20" fmla="+- 0 7154 7106"/>
                <a:gd name="T21" fmla="*/ T20 w 192"/>
                <a:gd name="T22" fmla="+- 0 1060 481"/>
                <a:gd name="T23" fmla="*/ 1060 h 680"/>
                <a:gd name="T24" fmla="+- 0 7159 7106"/>
                <a:gd name="T25" fmla="*/ T24 w 192"/>
                <a:gd name="T26" fmla="+- 0 1040 481"/>
                <a:gd name="T27" fmla="*/ 1040 h 680"/>
                <a:gd name="T28" fmla="+- 0 7106 7106"/>
                <a:gd name="T29" fmla="*/ T28 w 192"/>
                <a:gd name="T30" fmla="+- 0 1028 481"/>
                <a:gd name="T31" fmla="*/ 1028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0" y="547"/>
                  </a:moveTo>
                  <a:lnTo>
                    <a:pt x="34" y="679"/>
                  </a:lnTo>
                  <a:lnTo>
                    <a:pt x="107" y="588"/>
                  </a:lnTo>
                  <a:lnTo>
                    <a:pt x="53" y="588"/>
                  </a:lnTo>
                  <a:lnTo>
                    <a:pt x="48" y="586"/>
                  </a:lnTo>
                  <a:lnTo>
                    <a:pt x="48" y="579"/>
                  </a:lnTo>
                  <a:lnTo>
                    <a:pt x="53" y="559"/>
                  </a:lnTo>
                  <a:lnTo>
                    <a:pt x="0" y="5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5" name="Freeform 28"/>
            <p:cNvSpPr>
              <a:spLocks/>
            </p:cNvSpPr>
            <p:nvPr/>
          </p:nvSpPr>
          <p:spPr bwMode="auto">
            <a:xfrm>
              <a:off x="7106" y="481"/>
              <a:ext cx="192" cy="680"/>
            </a:xfrm>
            <a:custGeom>
              <a:avLst/>
              <a:gdLst>
                <a:gd name="T0" fmla="+- 0 7159 7106"/>
                <a:gd name="T1" fmla="*/ T0 w 192"/>
                <a:gd name="T2" fmla="+- 0 1040 481"/>
                <a:gd name="T3" fmla="*/ 1040 h 680"/>
                <a:gd name="T4" fmla="+- 0 7154 7106"/>
                <a:gd name="T5" fmla="*/ T4 w 192"/>
                <a:gd name="T6" fmla="+- 0 1060 481"/>
                <a:gd name="T7" fmla="*/ 1060 h 680"/>
                <a:gd name="T8" fmla="+- 0 7154 7106"/>
                <a:gd name="T9" fmla="*/ T8 w 192"/>
                <a:gd name="T10" fmla="+- 0 1067 481"/>
                <a:gd name="T11" fmla="*/ 1067 h 680"/>
                <a:gd name="T12" fmla="+- 0 7159 7106"/>
                <a:gd name="T13" fmla="*/ T12 w 192"/>
                <a:gd name="T14" fmla="+- 0 1069 481"/>
                <a:gd name="T15" fmla="*/ 1069 h 680"/>
                <a:gd name="T16" fmla="+- 0 7166 7106"/>
                <a:gd name="T17" fmla="*/ T16 w 192"/>
                <a:gd name="T18" fmla="+- 0 1069 481"/>
                <a:gd name="T19" fmla="*/ 1069 h 680"/>
                <a:gd name="T20" fmla="+- 0 7169 7106"/>
                <a:gd name="T21" fmla="*/ T20 w 192"/>
                <a:gd name="T22" fmla="+- 0 1064 481"/>
                <a:gd name="T23" fmla="*/ 1064 h 680"/>
                <a:gd name="T24" fmla="+- 0 7174 7106"/>
                <a:gd name="T25" fmla="*/ T24 w 192"/>
                <a:gd name="T26" fmla="+- 0 1044 481"/>
                <a:gd name="T27" fmla="*/ 1044 h 680"/>
                <a:gd name="T28" fmla="+- 0 7159 7106"/>
                <a:gd name="T29" fmla="*/ T28 w 192"/>
                <a:gd name="T30" fmla="+- 0 1040 481"/>
                <a:gd name="T31" fmla="*/ 1040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53" y="559"/>
                  </a:moveTo>
                  <a:lnTo>
                    <a:pt x="48" y="579"/>
                  </a:lnTo>
                  <a:lnTo>
                    <a:pt x="48" y="586"/>
                  </a:lnTo>
                  <a:lnTo>
                    <a:pt x="53" y="588"/>
                  </a:lnTo>
                  <a:lnTo>
                    <a:pt x="60" y="588"/>
                  </a:lnTo>
                  <a:lnTo>
                    <a:pt x="63" y="583"/>
                  </a:lnTo>
                  <a:lnTo>
                    <a:pt x="68" y="563"/>
                  </a:lnTo>
                  <a:lnTo>
                    <a:pt x="53" y="5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6" name="Freeform 27"/>
            <p:cNvSpPr>
              <a:spLocks/>
            </p:cNvSpPr>
            <p:nvPr/>
          </p:nvSpPr>
          <p:spPr bwMode="auto">
            <a:xfrm>
              <a:off x="7106" y="481"/>
              <a:ext cx="192" cy="680"/>
            </a:xfrm>
            <a:custGeom>
              <a:avLst/>
              <a:gdLst>
                <a:gd name="T0" fmla="+- 0 7174 7106"/>
                <a:gd name="T1" fmla="*/ T0 w 192"/>
                <a:gd name="T2" fmla="+- 0 1044 481"/>
                <a:gd name="T3" fmla="*/ 1044 h 680"/>
                <a:gd name="T4" fmla="+- 0 7169 7106"/>
                <a:gd name="T5" fmla="*/ T4 w 192"/>
                <a:gd name="T6" fmla="+- 0 1064 481"/>
                <a:gd name="T7" fmla="*/ 1064 h 680"/>
                <a:gd name="T8" fmla="+- 0 7166 7106"/>
                <a:gd name="T9" fmla="*/ T8 w 192"/>
                <a:gd name="T10" fmla="+- 0 1069 481"/>
                <a:gd name="T11" fmla="*/ 1069 h 680"/>
                <a:gd name="T12" fmla="+- 0 7213 7106"/>
                <a:gd name="T13" fmla="*/ T12 w 192"/>
                <a:gd name="T14" fmla="+- 0 1069 481"/>
                <a:gd name="T15" fmla="*/ 1069 h 680"/>
                <a:gd name="T16" fmla="+- 0 7224 7106"/>
                <a:gd name="T17" fmla="*/ T16 w 192"/>
                <a:gd name="T18" fmla="+- 0 1055 481"/>
                <a:gd name="T19" fmla="*/ 1055 h 680"/>
                <a:gd name="T20" fmla="+- 0 7174 7106"/>
                <a:gd name="T21" fmla="*/ T20 w 192"/>
                <a:gd name="T22" fmla="+- 0 1044 481"/>
                <a:gd name="T23" fmla="*/ 1044 h 680"/>
              </a:gdLst>
              <a:ahLst/>
              <a:cxnLst>
                <a:cxn ang="0">
                  <a:pos x="T1" y="T3"/>
                </a:cxn>
                <a:cxn ang="0">
                  <a:pos x="T5" y="T7"/>
                </a:cxn>
                <a:cxn ang="0">
                  <a:pos x="T9" y="T11"/>
                </a:cxn>
                <a:cxn ang="0">
                  <a:pos x="T13" y="T15"/>
                </a:cxn>
                <a:cxn ang="0">
                  <a:pos x="T17" y="T19"/>
                </a:cxn>
                <a:cxn ang="0">
                  <a:pos x="T21" y="T23"/>
                </a:cxn>
              </a:cxnLst>
              <a:rect l="0" t="0" r="r" b="b"/>
              <a:pathLst>
                <a:path w="192" h="680">
                  <a:moveTo>
                    <a:pt x="68" y="563"/>
                  </a:moveTo>
                  <a:lnTo>
                    <a:pt x="63" y="583"/>
                  </a:lnTo>
                  <a:lnTo>
                    <a:pt x="60" y="588"/>
                  </a:lnTo>
                  <a:lnTo>
                    <a:pt x="107" y="588"/>
                  </a:lnTo>
                  <a:lnTo>
                    <a:pt x="118" y="574"/>
                  </a:lnTo>
                  <a:lnTo>
                    <a:pt x="68" y="5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7" name="Freeform 26"/>
            <p:cNvSpPr>
              <a:spLocks/>
            </p:cNvSpPr>
            <p:nvPr/>
          </p:nvSpPr>
          <p:spPr bwMode="auto">
            <a:xfrm>
              <a:off x="7106" y="481"/>
              <a:ext cx="192" cy="680"/>
            </a:xfrm>
            <a:custGeom>
              <a:avLst/>
              <a:gdLst>
                <a:gd name="T0" fmla="+- 0 7291 7106"/>
                <a:gd name="T1" fmla="*/ T0 w 192"/>
                <a:gd name="T2" fmla="+- 0 481 481"/>
                <a:gd name="T3" fmla="*/ 481 h 680"/>
                <a:gd name="T4" fmla="+- 0 7286 7106"/>
                <a:gd name="T5" fmla="*/ T4 w 192"/>
                <a:gd name="T6" fmla="+- 0 481 481"/>
                <a:gd name="T7" fmla="*/ 481 h 680"/>
                <a:gd name="T8" fmla="+- 0 7282 7106"/>
                <a:gd name="T9" fmla="*/ T8 w 192"/>
                <a:gd name="T10" fmla="+- 0 486 481"/>
                <a:gd name="T11" fmla="*/ 486 h 680"/>
                <a:gd name="T12" fmla="+- 0 7159 7106"/>
                <a:gd name="T13" fmla="*/ T12 w 192"/>
                <a:gd name="T14" fmla="+- 0 1040 481"/>
                <a:gd name="T15" fmla="*/ 1040 h 680"/>
                <a:gd name="T16" fmla="+- 0 7174 7106"/>
                <a:gd name="T17" fmla="*/ T16 w 192"/>
                <a:gd name="T18" fmla="+- 0 1044 481"/>
                <a:gd name="T19" fmla="*/ 1044 h 680"/>
                <a:gd name="T20" fmla="+- 0 7298 7106"/>
                <a:gd name="T21" fmla="*/ T20 w 192"/>
                <a:gd name="T22" fmla="+- 0 488 481"/>
                <a:gd name="T23" fmla="*/ 488 h 680"/>
                <a:gd name="T24" fmla="+- 0 7296 7106"/>
                <a:gd name="T25" fmla="*/ T24 w 192"/>
                <a:gd name="T26" fmla="+- 0 484 481"/>
                <a:gd name="T27" fmla="*/ 484 h 680"/>
                <a:gd name="T28" fmla="+- 0 7291 7106"/>
                <a:gd name="T29" fmla="*/ T28 w 192"/>
                <a:gd name="T30" fmla="+- 0 481 481"/>
                <a:gd name="T31" fmla="*/ 481 h 68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92" h="680">
                  <a:moveTo>
                    <a:pt x="185" y="0"/>
                  </a:moveTo>
                  <a:lnTo>
                    <a:pt x="180" y="0"/>
                  </a:lnTo>
                  <a:lnTo>
                    <a:pt x="176" y="5"/>
                  </a:lnTo>
                  <a:lnTo>
                    <a:pt x="53" y="559"/>
                  </a:lnTo>
                  <a:lnTo>
                    <a:pt x="68" y="563"/>
                  </a:lnTo>
                  <a:lnTo>
                    <a:pt x="192" y="7"/>
                  </a:lnTo>
                  <a:lnTo>
                    <a:pt x="190" y="3"/>
                  </a:lnTo>
                  <a:lnTo>
                    <a:pt x="1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grpSp>
      <p:grpSp>
        <p:nvGrpSpPr>
          <p:cNvPr id="10" name="Group 20"/>
          <p:cNvGrpSpPr>
            <a:grpSpLocks/>
          </p:cNvGrpSpPr>
          <p:nvPr/>
        </p:nvGrpSpPr>
        <p:grpSpPr bwMode="auto">
          <a:xfrm>
            <a:off x="6496433" y="1169977"/>
            <a:ext cx="1002820" cy="723900"/>
            <a:chOff x="7510" y="469"/>
            <a:chExt cx="1580" cy="1140"/>
          </a:xfrm>
        </p:grpSpPr>
        <p:sp>
          <p:nvSpPr>
            <p:cNvPr id="20" name="Freeform 24"/>
            <p:cNvSpPr>
              <a:spLocks/>
            </p:cNvSpPr>
            <p:nvPr/>
          </p:nvSpPr>
          <p:spPr bwMode="auto">
            <a:xfrm>
              <a:off x="7510" y="469"/>
              <a:ext cx="1580" cy="1140"/>
            </a:xfrm>
            <a:custGeom>
              <a:avLst/>
              <a:gdLst>
                <a:gd name="T0" fmla="+- 0 8989 7510"/>
                <a:gd name="T1" fmla="*/ T0 w 1580"/>
                <a:gd name="T2" fmla="+- 0 1545 469"/>
                <a:gd name="T3" fmla="*/ 1545 h 1140"/>
                <a:gd name="T4" fmla="+- 0 8957 7510"/>
                <a:gd name="T5" fmla="*/ T4 w 1580"/>
                <a:gd name="T6" fmla="+- 0 1588 469"/>
                <a:gd name="T7" fmla="*/ 1588 h 1140"/>
                <a:gd name="T8" fmla="+- 0 9089 7510"/>
                <a:gd name="T9" fmla="*/ T8 w 1580"/>
                <a:gd name="T10" fmla="+- 0 1609 469"/>
                <a:gd name="T11" fmla="*/ 1609 h 1140"/>
                <a:gd name="T12" fmla="+- 0 9063 7510"/>
                <a:gd name="T13" fmla="*/ T12 w 1580"/>
                <a:gd name="T14" fmla="+- 0 1559 469"/>
                <a:gd name="T15" fmla="*/ 1559 h 1140"/>
                <a:gd name="T16" fmla="+- 0 9010 7510"/>
                <a:gd name="T17" fmla="*/ T16 w 1580"/>
                <a:gd name="T18" fmla="+- 0 1559 469"/>
                <a:gd name="T19" fmla="*/ 1559 h 1140"/>
                <a:gd name="T20" fmla="+- 0 9005 7510"/>
                <a:gd name="T21" fmla="*/ T20 w 1580"/>
                <a:gd name="T22" fmla="+- 0 1556 469"/>
                <a:gd name="T23" fmla="*/ 1556 h 1140"/>
                <a:gd name="T24" fmla="+- 0 8989 7510"/>
                <a:gd name="T25" fmla="*/ T24 w 1580"/>
                <a:gd name="T26" fmla="+- 0 1545 469"/>
                <a:gd name="T27" fmla="*/ 1545 h 1140"/>
              </a:gdLst>
              <a:ahLst/>
              <a:cxnLst>
                <a:cxn ang="0">
                  <a:pos x="T1" y="T3"/>
                </a:cxn>
                <a:cxn ang="0">
                  <a:pos x="T5" y="T7"/>
                </a:cxn>
                <a:cxn ang="0">
                  <a:pos x="T9" y="T11"/>
                </a:cxn>
                <a:cxn ang="0">
                  <a:pos x="T13" y="T15"/>
                </a:cxn>
                <a:cxn ang="0">
                  <a:pos x="T17" y="T19"/>
                </a:cxn>
                <a:cxn ang="0">
                  <a:pos x="T21" y="T23"/>
                </a:cxn>
                <a:cxn ang="0">
                  <a:pos x="T25" y="T27"/>
                </a:cxn>
              </a:cxnLst>
              <a:rect l="0" t="0" r="r" b="b"/>
              <a:pathLst>
                <a:path w="1580" h="1140">
                  <a:moveTo>
                    <a:pt x="1479" y="1076"/>
                  </a:moveTo>
                  <a:lnTo>
                    <a:pt x="1447" y="1119"/>
                  </a:lnTo>
                  <a:lnTo>
                    <a:pt x="1579" y="1140"/>
                  </a:lnTo>
                  <a:lnTo>
                    <a:pt x="1553" y="1090"/>
                  </a:lnTo>
                  <a:lnTo>
                    <a:pt x="1500" y="1090"/>
                  </a:lnTo>
                  <a:lnTo>
                    <a:pt x="1495" y="1087"/>
                  </a:lnTo>
                  <a:lnTo>
                    <a:pt x="1479" y="10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1" name="Freeform 23"/>
            <p:cNvSpPr>
              <a:spLocks/>
            </p:cNvSpPr>
            <p:nvPr/>
          </p:nvSpPr>
          <p:spPr bwMode="auto">
            <a:xfrm>
              <a:off x="7510" y="469"/>
              <a:ext cx="1580" cy="1140"/>
            </a:xfrm>
            <a:custGeom>
              <a:avLst/>
              <a:gdLst>
                <a:gd name="T0" fmla="+- 0 8998 7510"/>
                <a:gd name="T1" fmla="*/ T0 w 1580"/>
                <a:gd name="T2" fmla="+- 0 1533 469"/>
                <a:gd name="T3" fmla="*/ 1533 h 1140"/>
                <a:gd name="T4" fmla="+- 0 8989 7510"/>
                <a:gd name="T5" fmla="*/ T4 w 1580"/>
                <a:gd name="T6" fmla="+- 0 1545 469"/>
                <a:gd name="T7" fmla="*/ 1545 h 1140"/>
                <a:gd name="T8" fmla="+- 0 9005 7510"/>
                <a:gd name="T9" fmla="*/ T8 w 1580"/>
                <a:gd name="T10" fmla="+- 0 1556 469"/>
                <a:gd name="T11" fmla="*/ 1556 h 1140"/>
                <a:gd name="T12" fmla="+- 0 9010 7510"/>
                <a:gd name="T13" fmla="*/ T12 w 1580"/>
                <a:gd name="T14" fmla="+- 0 1559 469"/>
                <a:gd name="T15" fmla="*/ 1559 h 1140"/>
                <a:gd name="T16" fmla="+- 0 9014 7510"/>
                <a:gd name="T17" fmla="*/ T16 w 1580"/>
                <a:gd name="T18" fmla="+- 0 1556 469"/>
                <a:gd name="T19" fmla="*/ 1556 h 1140"/>
                <a:gd name="T20" fmla="+- 0 9017 7510"/>
                <a:gd name="T21" fmla="*/ T20 w 1580"/>
                <a:gd name="T22" fmla="+- 0 1549 469"/>
                <a:gd name="T23" fmla="*/ 1549 h 1140"/>
                <a:gd name="T24" fmla="+- 0 9014 7510"/>
                <a:gd name="T25" fmla="*/ T24 w 1580"/>
                <a:gd name="T26" fmla="+- 0 1544 469"/>
                <a:gd name="T27" fmla="*/ 1544 h 1140"/>
                <a:gd name="T28" fmla="+- 0 8998 7510"/>
                <a:gd name="T29" fmla="*/ T28 w 1580"/>
                <a:gd name="T30" fmla="+- 0 1533 469"/>
                <a:gd name="T31" fmla="*/ 1533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488" y="1064"/>
                  </a:moveTo>
                  <a:lnTo>
                    <a:pt x="1479" y="1076"/>
                  </a:lnTo>
                  <a:lnTo>
                    <a:pt x="1495" y="1087"/>
                  </a:lnTo>
                  <a:lnTo>
                    <a:pt x="1500" y="1090"/>
                  </a:lnTo>
                  <a:lnTo>
                    <a:pt x="1504" y="1087"/>
                  </a:lnTo>
                  <a:lnTo>
                    <a:pt x="1507" y="1080"/>
                  </a:lnTo>
                  <a:lnTo>
                    <a:pt x="1504" y="1075"/>
                  </a:lnTo>
                  <a:lnTo>
                    <a:pt x="1488" y="10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2" name="Freeform 22"/>
            <p:cNvSpPr>
              <a:spLocks/>
            </p:cNvSpPr>
            <p:nvPr/>
          </p:nvSpPr>
          <p:spPr bwMode="auto">
            <a:xfrm>
              <a:off x="7510" y="469"/>
              <a:ext cx="1580" cy="1140"/>
            </a:xfrm>
            <a:custGeom>
              <a:avLst/>
              <a:gdLst>
                <a:gd name="T0" fmla="+- 0 9029 7510"/>
                <a:gd name="T1" fmla="*/ T0 w 1580"/>
                <a:gd name="T2" fmla="+- 0 1492 469"/>
                <a:gd name="T3" fmla="*/ 1492 h 1140"/>
                <a:gd name="T4" fmla="+- 0 8998 7510"/>
                <a:gd name="T5" fmla="*/ T4 w 1580"/>
                <a:gd name="T6" fmla="+- 0 1533 469"/>
                <a:gd name="T7" fmla="*/ 1533 h 1140"/>
                <a:gd name="T8" fmla="+- 0 9014 7510"/>
                <a:gd name="T9" fmla="*/ T8 w 1580"/>
                <a:gd name="T10" fmla="+- 0 1544 469"/>
                <a:gd name="T11" fmla="*/ 1544 h 1140"/>
                <a:gd name="T12" fmla="+- 0 9017 7510"/>
                <a:gd name="T13" fmla="*/ T12 w 1580"/>
                <a:gd name="T14" fmla="+- 0 1549 469"/>
                <a:gd name="T15" fmla="*/ 1549 h 1140"/>
                <a:gd name="T16" fmla="+- 0 9014 7510"/>
                <a:gd name="T17" fmla="*/ T16 w 1580"/>
                <a:gd name="T18" fmla="+- 0 1556 469"/>
                <a:gd name="T19" fmla="*/ 1556 h 1140"/>
                <a:gd name="T20" fmla="+- 0 9010 7510"/>
                <a:gd name="T21" fmla="*/ T20 w 1580"/>
                <a:gd name="T22" fmla="+- 0 1559 469"/>
                <a:gd name="T23" fmla="*/ 1559 h 1140"/>
                <a:gd name="T24" fmla="+- 0 9063 7510"/>
                <a:gd name="T25" fmla="*/ T24 w 1580"/>
                <a:gd name="T26" fmla="+- 0 1559 469"/>
                <a:gd name="T27" fmla="*/ 1559 h 1140"/>
                <a:gd name="T28" fmla="+- 0 9029 7510"/>
                <a:gd name="T29" fmla="*/ T28 w 1580"/>
                <a:gd name="T30" fmla="+- 0 1492 469"/>
                <a:gd name="T31" fmla="*/ 1492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519" y="1023"/>
                  </a:moveTo>
                  <a:lnTo>
                    <a:pt x="1488" y="1064"/>
                  </a:lnTo>
                  <a:lnTo>
                    <a:pt x="1504" y="1075"/>
                  </a:lnTo>
                  <a:lnTo>
                    <a:pt x="1507" y="1080"/>
                  </a:lnTo>
                  <a:lnTo>
                    <a:pt x="1504" y="1087"/>
                  </a:lnTo>
                  <a:lnTo>
                    <a:pt x="1500" y="1090"/>
                  </a:lnTo>
                  <a:lnTo>
                    <a:pt x="1553" y="1090"/>
                  </a:lnTo>
                  <a:lnTo>
                    <a:pt x="1519" y="10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23" name="Freeform 21"/>
            <p:cNvSpPr>
              <a:spLocks/>
            </p:cNvSpPr>
            <p:nvPr/>
          </p:nvSpPr>
          <p:spPr bwMode="auto">
            <a:xfrm>
              <a:off x="7510" y="469"/>
              <a:ext cx="1580" cy="1140"/>
            </a:xfrm>
            <a:custGeom>
              <a:avLst/>
              <a:gdLst>
                <a:gd name="T0" fmla="+- 0 7522 7510"/>
                <a:gd name="T1" fmla="*/ T0 w 1580"/>
                <a:gd name="T2" fmla="+- 0 469 469"/>
                <a:gd name="T3" fmla="*/ 469 h 1140"/>
                <a:gd name="T4" fmla="+- 0 7517 7510"/>
                <a:gd name="T5" fmla="*/ T4 w 1580"/>
                <a:gd name="T6" fmla="+- 0 469 469"/>
                <a:gd name="T7" fmla="*/ 469 h 1140"/>
                <a:gd name="T8" fmla="+- 0 7512 7510"/>
                <a:gd name="T9" fmla="*/ T8 w 1580"/>
                <a:gd name="T10" fmla="+- 0 472 469"/>
                <a:gd name="T11" fmla="*/ 472 h 1140"/>
                <a:gd name="T12" fmla="+- 0 7510 7510"/>
                <a:gd name="T13" fmla="*/ T12 w 1580"/>
                <a:gd name="T14" fmla="+- 0 476 469"/>
                <a:gd name="T15" fmla="*/ 476 h 1140"/>
                <a:gd name="T16" fmla="+- 0 7514 7510"/>
                <a:gd name="T17" fmla="*/ T16 w 1580"/>
                <a:gd name="T18" fmla="+- 0 481 469"/>
                <a:gd name="T19" fmla="*/ 481 h 1140"/>
                <a:gd name="T20" fmla="+- 0 8989 7510"/>
                <a:gd name="T21" fmla="*/ T20 w 1580"/>
                <a:gd name="T22" fmla="+- 0 1545 469"/>
                <a:gd name="T23" fmla="*/ 1545 h 1140"/>
                <a:gd name="T24" fmla="+- 0 8998 7510"/>
                <a:gd name="T25" fmla="*/ T24 w 1580"/>
                <a:gd name="T26" fmla="+- 0 1533 469"/>
                <a:gd name="T27" fmla="*/ 1533 h 1140"/>
                <a:gd name="T28" fmla="+- 0 7522 7510"/>
                <a:gd name="T29" fmla="*/ T28 w 1580"/>
                <a:gd name="T30" fmla="+- 0 469 469"/>
                <a:gd name="T31" fmla="*/ 469 h 114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80" h="1140">
                  <a:moveTo>
                    <a:pt x="12" y="0"/>
                  </a:moveTo>
                  <a:lnTo>
                    <a:pt x="7" y="0"/>
                  </a:lnTo>
                  <a:lnTo>
                    <a:pt x="2" y="3"/>
                  </a:lnTo>
                  <a:lnTo>
                    <a:pt x="0" y="7"/>
                  </a:lnTo>
                  <a:lnTo>
                    <a:pt x="4" y="12"/>
                  </a:lnTo>
                  <a:lnTo>
                    <a:pt x="1479" y="1076"/>
                  </a:lnTo>
                  <a:lnTo>
                    <a:pt x="1488" y="1064"/>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grpSp>
      <p:grpSp>
        <p:nvGrpSpPr>
          <p:cNvPr id="11" name="Group 15"/>
          <p:cNvGrpSpPr>
            <a:grpSpLocks/>
          </p:cNvGrpSpPr>
          <p:nvPr/>
        </p:nvGrpSpPr>
        <p:grpSpPr bwMode="auto">
          <a:xfrm>
            <a:off x="6412653" y="1723062"/>
            <a:ext cx="1078984" cy="303530"/>
            <a:chOff x="7378" y="1340"/>
            <a:chExt cx="1700" cy="478"/>
          </a:xfrm>
        </p:grpSpPr>
        <p:sp>
          <p:nvSpPr>
            <p:cNvPr id="16" name="Freeform 19"/>
            <p:cNvSpPr>
              <a:spLocks/>
            </p:cNvSpPr>
            <p:nvPr/>
          </p:nvSpPr>
          <p:spPr bwMode="auto">
            <a:xfrm>
              <a:off x="7378" y="1340"/>
              <a:ext cx="1700" cy="478"/>
            </a:xfrm>
            <a:custGeom>
              <a:avLst/>
              <a:gdLst>
                <a:gd name="T0" fmla="+- 0 8959 7378"/>
                <a:gd name="T1" fmla="*/ T0 w 1700"/>
                <a:gd name="T2" fmla="+- 0 1767 1340"/>
                <a:gd name="T3" fmla="*/ 1767 h 478"/>
                <a:gd name="T4" fmla="+- 0 8945 7378"/>
                <a:gd name="T5" fmla="*/ T4 w 1700"/>
                <a:gd name="T6" fmla="+- 0 1818 1340"/>
                <a:gd name="T7" fmla="*/ 1818 h 478"/>
                <a:gd name="T8" fmla="+- 0 9077 7378"/>
                <a:gd name="T9" fmla="*/ T8 w 1700"/>
                <a:gd name="T10" fmla="+- 0 1792 1340"/>
                <a:gd name="T11" fmla="*/ 1792 h 478"/>
                <a:gd name="T12" fmla="+- 0 9055 7378"/>
                <a:gd name="T13" fmla="*/ T12 w 1700"/>
                <a:gd name="T14" fmla="+- 0 1772 1340"/>
                <a:gd name="T15" fmla="*/ 1772 h 478"/>
                <a:gd name="T16" fmla="+- 0 8978 7378"/>
                <a:gd name="T17" fmla="*/ T16 w 1700"/>
                <a:gd name="T18" fmla="+- 0 1772 1340"/>
                <a:gd name="T19" fmla="*/ 1772 h 478"/>
                <a:gd name="T20" fmla="+- 0 8959 7378"/>
                <a:gd name="T21" fmla="*/ T20 w 1700"/>
                <a:gd name="T22" fmla="+- 0 1767 1340"/>
                <a:gd name="T23" fmla="*/ 1767 h 478"/>
              </a:gdLst>
              <a:ahLst/>
              <a:cxnLst>
                <a:cxn ang="0">
                  <a:pos x="T1" y="T3"/>
                </a:cxn>
                <a:cxn ang="0">
                  <a:pos x="T5" y="T7"/>
                </a:cxn>
                <a:cxn ang="0">
                  <a:pos x="T9" y="T11"/>
                </a:cxn>
                <a:cxn ang="0">
                  <a:pos x="T13" y="T15"/>
                </a:cxn>
                <a:cxn ang="0">
                  <a:pos x="T17" y="T19"/>
                </a:cxn>
                <a:cxn ang="0">
                  <a:pos x="T21" y="T23"/>
                </a:cxn>
              </a:cxnLst>
              <a:rect l="0" t="0" r="r" b="b"/>
              <a:pathLst>
                <a:path w="1700" h="478">
                  <a:moveTo>
                    <a:pt x="1581" y="427"/>
                  </a:moveTo>
                  <a:lnTo>
                    <a:pt x="1567" y="478"/>
                  </a:lnTo>
                  <a:lnTo>
                    <a:pt x="1699" y="452"/>
                  </a:lnTo>
                  <a:lnTo>
                    <a:pt x="1677" y="432"/>
                  </a:lnTo>
                  <a:lnTo>
                    <a:pt x="1600" y="432"/>
                  </a:lnTo>
                  <a:lnTo>
                    <a:pt x="1581" y="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17" name="Freeform 18"/>
            <p:cNvSpPr>
              <a:spLocks/>
            </p:cNvSpPr>
            <p:nvPr/>
          </p:nvSpPr>
          <p:spPr bwMode="auto">
            <a:xfrm>
              <a:off x="7378" y="1340"/>
              <a:ext cx="1700" cy="478"/>
            </a:xfrm>
            <a:custGeom>
              <a:avLst/>
              <a:gdLst>
                <a:gd name="T0" fmla="+- 0 8962 7378"/>
                <a:gd name="T1" fmla="*/ T0 w 1700"/>
                <a:gd name="T2" fmla="+- 0 1753 1340"/>
                <a:gd name="T3" fmla="*/ 1753 h 478"/>
                <a:gd name="T4" fmla="+- 0 8959 7378"/>
                <a:gd name="T5" fmla="*/ T4 w 1700"/>
                <a:gd name="T6" fmla="+- 0 1767 1340"/>
                <a:gd name="T7" fmla="*/ 1767 h 478"/>
                <a:gd name="T8" fmla="+- 0 8978 7378"/>
                <a:gd name="T9" fmla="*/ T8 w 1700"/>
                <a:gd name="T10" fmla="+- 0 1772 1340"/>
                <a:gd name="T11" fmla="*/ 1772 h 478"/>
                <a:gd name="T12" fmla="+- 0 8983 7378"/>
                <a:gd name="T13" fmla="*/ T12 w 1700"/>
                <a:gd name="T14" fmla="+- 0 1772 1340"/>
                <a:gd name="T15" fmla="*/ 1772 h 478"/>
                <a:gd name="T16" fmla="+- 0 8986 7378"/>
                <a:gd name="T17" fmla="*/ T16 w 1700"/>
                <a:gd name="T18" fmla="+- 0 1768 1340"/>
                <a:gd name="T19" fmla="*/ 1768 h 478"/>
                <a:gd name="T20" fmla="+- 0 8986 7378"/>
                <a:gd name="T21" fmla="*/ T20 w 1700"/>
                <a:gd name="T22" fmla="+- 0 1763 1340"/>
                <a:gd name="T23" fmla="*/ 1763 h 478"/>
                <a:gd name="T24" fmla="+- 0 8981 7378"/>
                <a:gd name="T25" fmla="*/ T24 w 1700"/>
                <a:gd name="T26" fmla="+- 0 1758 1340"/>
                <a:gd name="T27" fmla="*/ 1758 h 478"/>
                <a:gd name="T28" fmla="+- 0 8962 7378"/>
                <a:gd name="T29" fmla="*/ T28 w 1700"/>
                <a:gd name="T30" fmla="+- 0 1753 1340"/>
                <a:gd name="T31" fmla="*/ 1753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1584" y="413"/>
                  </a:moveTo>
                  <a:lnTo>
                    <a:pt x="1581" y="427"/>
                  </a:lnTo>
                  <a:lnTo>
                    <a:pt x="1600" y="432"/>
                  </a:lnTo>
                  <a:lnTo>
                    <a:pt x="1605" y="432"/>
                  </a:lnTo>
                  <a:lnTo>
                    <a:pt x="1608" y="428"/>
                  </a:lnTo>
                  <a:lnTo>
                    <a:pt x="1608" y="423"/>
                  </a:lnTo>
                  <a:lnTo>
                    <a:pt x="1603" y="418"/>
                  </a:lnTo>
                  <a:lnTo>
                    <a:pt x="1584" y="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18" name="Freeform 17"/>
            <p:cNvSpPr>
              <a:spLocks/>
            </p:cNvSpPr>
            <p:nvPr/>
          </p:nvSpPr>
          <p:spPr bwMode="auto">
            <a:xfrm>
              <a:off x="7378" y="1340"/>
              <a:ext cx="1700" cy="478"/>
            </a:xfrm>
            <a:custGeom>
              <a:avLst/>
              <a:gdLst>
                <a:gd name="T0" fmla="+- 0 8976 7378"/>
                <a:gd name="T1" fmla="*/ T0 w 1700"/>
                <a:gd name="T2" fmla="+- 0 1703 1340"/>
                <a:gd name="T3" fmla="*/ 1703 h 478"/>
                <a:gd name="T4" fmla="+- 0 8962 7378"/>
                <a:gd name="T5" fmla="*/ T4 w 1700"/>
                <a:gd name="T6" fmla="+- 0 1753 1340"/>
                <a:gd name="T7" fmla="*/ 1753 h 478"/>
                <a:gd name="T8" fmla="+- 0 8981 7378"/>
                <a:gd name="T9" fmla="*/ T8 w 1700"/>
                <a:gd name="T10" fmla="+- 0 1758 1340"/>
                <a:gd name="T11" fmla="*/ 1758 h 478"/>
                <a:gd name="T12" fmla="+- 0 8986 7378"/>
                <a:gd name="T13" fmla="*/ T12 w 1700"/>
                <a:gd name="T14" fmla="+- 0 1763 1340"/>
                <a:gd name="T15" fmla="*/ 1763 h 478"/>
                <a:gd name="T16" fmla="+- 0 8986 7378"/>
                <a:gd name="T17" fmla="*/ T16 w 1700"/>
                <a:gd name="T18" fmla="+- 0 1768 1340"/>
                <a:gd name="T19" fmla="*/ 1768 h 478"/>
                <a:gd name="T20" fmla="+- 0 8983 7378"/>
                <a:gd name="T21" fmla="*/ T20 w 1700"/>
                <a:gd name="T22" fmla="+- 0 1772 1340"/>
                <a:gd name="T23" fmla="*/ 1772 h 478"/>
                <a:gd name="T24" fmla="+- 0 9055 7378"/>
                <a:gd name="T25" fmla="*/ T24 w 1700"/>
                <a:gd name="T26" fmla="+- 0 1772 1340"/>
                <a:gd name="T27" fmla="*/ 1772 h 478"/>
                <a:gd name="T28" fmla="+- 0 8976 7378"/>
                <a:gd name="T29" fmla="*/ T28 w 1700"/>
                <a:gd name="T30" fmla="+- 0 1703 1340"/>
                <a:gd name="T31" fmla="*/ 1703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1598" y="363"/>
                  </a:moveTo>
                  <a:lnTo>
                    <a:pt x="1584" y="413"/>
                  </a:lnTo>
                  <a:lnTo>
                    <a:pt x="1603" y="418"/>
                  </a:lnTo>
                  <a:lnTo>
                    <a:pt x="1608" y="423"/>
                  </a:lnTo>
                  <a:lnTo>
                    <a:pt x="1608" y="428"/>
                  </a:lnTo>
                  <a:lnTo>
                    <a:pt x="1605" y="432"/>
                  </a:lnTo>
                  <a:lnTo>
                    <a:pt x="1677" y="432"/>
                  </a:lnTo>
                  <a:lnTo>
                    <a:pt x="1598" y="3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19" name="Freeform 16"/>
            <p:cNvSpPr>
              <a:spLocks/>
            </p:cNvSpPr>
            <p:nvPr/>
          </p:nvSpPr>
          <p:spPr bwMode="auto">
            <a:xfrm>
              <a:off x="7378" y="1340"/>
              <a:ext cx="1700" cy="478"/>
            </a:xfrm>
            <a:custGeom>
              <a:avLst/>
              <a:gdLst>
                <a:gd name="T0" fmla="+- 0 7385 7378"/>
                <a:gd name="T1" fmla="*/ T0 w 1700"/>
                <a:gd name="T2" fmla="+- 0 1340 1340"/>
                <a:gd name="T3" fmla="*/ 1340 h 478"/>
                <a:gd name="T4" fmla="+- 0 7380 7378"/>
                <a:gd name="T5" fmla="*/ T4 w 1700"/>
                <a:gd name="T6" fmla="+- 0 1340 1340"/>
                <a:gd name="T7" fmla="*/ 1340 h 478"/>
                <a:gd name="T8" fmla="+- 0 7378 7378"/>
                <a:gd name="T9" fmla="*/ T8 w 1700"/>
                <a:gd name="T10" fmla="+- 0 1345 1340"/>
                <a:gd name="T11" fmla="*/ 1345 h 478"/>
                <a:gd name="T12" fmla="+- 0 7378 7378"/>
                <a:gd name="T13" fmla="*/ T12 w 1700"/>
                <a:gd name="T14" fmla="+- 0 1352 1340"/>
                <a:gd name="T15" fmla="*/ 1352 h 478"/>
                <a:gd name="T16" fmla="+- 0 7382 7378"/>
                <a:gd name="T17" fmla="*/ T16 w 1700"/>
                <a:gd name="T18" fmla="+- 0 1355 1340"/>
                <a:gd name="T19" fmla="*/ 1355 h 478"/>
                <a:gd name="T20" fmla="+- 0 8959 7378"/>
                <a:gd name="T21" fmla="*/ T20 w 1700"/>
                <a:gd name="T22" fmla="+- 0 1767 1340"/>
                <a:gd name="T23" fmla="*/ 1767 h 478"/>
                <a:gd name="T24" fmla="+- 0 8962 7378"/>
                <a:gd name="T25" fmla="*/ T24 w 1700"/>
                <a:gd name="T26" fmla="+- 0 1753 1340"/>
                <a:gd name="T27" fmla="*/ 1753 h 478"/>
                <a:gd name="T28" fmla="+- 0 7385 7378"/>
                <a:gd name="T29" fmla="*/ T28 w 1700"/>
                <a:gd name="T30" fmla="+- 0 1340 1340"/>
                <a:gd name="T31" fmla="*/ 1340 h 47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00" h="478">
                  <a:moveTo>
                    <a:pt x="7" y="0"/>
                  </a:moveTo>
                  <a:lnTo>
                    <a:pt x="2" y="0"/>
                  </a:lnTo>
                  <a:lnTo>
                    <a:pt x="0" y="5"/>
                  </a:lnTo>
                  <a:lnTo>
                    <a:pt x="0" y="12"/>
                  </a:lnTo>
                  <a:lnTo>
                    <a:pt x="4" y="15"/>
                  </a:lnTo>
                  <a:lnTo>
                    <a:pt x="1581" y="427"/>
                  </a:lnTo>
                  <a:lnTo>
                    <a:pt x="1584" y="41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grpSp>
      <p:sp>
        <p:nvSpPr>
          <p:cNvPr id="13" name="Freeform 14"/>
          <p:cNvSpPr>
            <a:spLocks/>
          </p:cNvSpPr>
          <p:nvPr/>
        </p:nvSpPr>
        <p:spPr bwMode="auto">
          <a:xfrm>
            <a:off x="6185433" y="915342"/>
            <a:ext cx="319887" cy="274320"/>
          </a:xfrm>
          <a:custGeom>
            <a:avLst/>
            <a:gdLst>
              <a:gd name="T0" fmla="+- 0 7020 7020"/>
              <a:gd name="T1" fmla="*/ T0 w 504"/>
              <a:gd name="T2" fmla="+- 0 500 68"/>
              <a:gd name="T3" fmla="*/ 500 h 432"/>
              <a:gd name="T4" fmla="+- 0 7524 7020"/>
              <a:gd name="T5" fmla="*/ T4 w 504"/>
              <a:gd name="T6" fmla="+- 0 500 68"/>
              <a:gd name="T7" fmla="*/ 500 h 432"/>
              <a:gd name="T8" fmla="+- 0 7524 7020"/>
              <a:gd name="T9" fmla="*/ T8 w 504"/>
              <a:gd name="T10" fmla="+- 0 68 68"/>
              <a:gd name="T11" fmla="*/ 68 h 432"/>
              <a:gd name="T12" fmla="+- 0 7020 7020"/>
              <a:gd name="T13" fmla="*/ T12 w 504"/>
              <a:gd name="T14" fmla="+- 0 68 68"/>
              <a:gd name="T15" fmla="*/ 68 h 432"/>
              <a:gd name="T16" fmla="+- 0 7020 7020"/>
              <a:gd name="T17" fmla="*/ T16 w 504"/>
              <a:gd name="T18" fmla="+- 0 500 68"/>
              <a:gd name="T19" fmla="*/ 500 h 432"/>
            </a:gdLst>
            <a:ahLst/>
            <a:cxnLst>
              <a:cxn ang="0">
                <a:pos x="T1" y="T3"/>
              </a:cxn>
              <a:cxn ang="0">
                <a:pos x="T5" y="T7"/>
              </a:cxn>
              <a:cxn ang="0">
                <a:pos x="T9" y="T11"/>
              </a:cxn>
              <a:cxn ang="0">
                <a:pos x="T13" y="T15"/>
              </a:cxn>
              <a:cxn ang="0">
                <a:pos x="T17" y="T19"/>
              </a:cxn>
            </a:cxnLst>
            <a:rect l="0" t="0" r="r" b="b"/>
            <a:pathLst>
              <a:path w="504" h="432">
                <a:moveTo>
                  <a:pt x="0" y="432"/>
                </a:moveTo>
                <a:lnTo>
                  <a:pt x="504" y="432"/>
                </a:lnTo>
                <a:lnTo>
                  <a:pt x="504" y="0"/>
                </a:lnTo>
                <a:lnTo>
                  <a:pt x="0" y="0"/>
                </a:lnTo>
                <a:lnTo>
                  <a:pt x="0" y="4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15" name="Text Box 12"/>
          <p:cNvSpPr txBox="1">
            <a:spLocks noChangeArrowheads="1"/>
          </p:cNvSpPr>
          <p:nvPr/>
        </p:nvSpPr>
        <p:spPr bwMode="auto">
          <a:xfrm>
            <a:off x="6252710" y="820018"/>
            <a:ext cx="319887" cy="4649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dirty="0">
                <a:latin typeface="Calibri" pitchFamily="34" charset="0"/>
                <a:ea typeface="Calibri" pitchFamily="34" charset="0"/>
                <a:cs typeface="Arial" pitchFamily="34" charset="0"/>
              </a:rPr>
              <a:t>B</a:t>
            </a:r>
            <a:endParaRPr lang="ar-SA" altLang="he-IL" sz="2800" dirty="0">
              <a:latin typeface="Arial" pitchFamily="34" charset="0"/>
              <a:cs typeface="Arial" pitchFamily="34" charset="0"/>
            </a:endParaRPr>
          </a:p>
        </p:txBody>
      </p:sp>
      <p:grpSp>
        <p:nvGrpSpPr>
          <p:cNvPr id="28" name="Group 2"/>
          <p:cNvGrpSpPr>
            <a:grpSpLocks/>
          </p:cNvGrpSpPr>
          <p:nvPr/>
        </p:nvGrpSpPr>
        <p:grpSpPr bwMode="auto">
          <a:xfrm>
            <a:off x="3678769" y="907404"/>
            <a:ext cx="2735262" cy="1116872"/>
            <a:chOff x="3072" y="56"/>
            <a:chExt cx="4308" cy="1760"/>
          </a:xfrm>
        </p:grpSpPr>
        <p:grpSp>
          <p:nvGrpSpPr>
            <p:cNvPr id="29" name="Group 3"/>
            <p:cNvGrpSpPr>
              <a:grpSpLocks/>
            </p:cNvGrpSpPr>
            <p:nvPr/>
          </p:nvGrpSpPr>
          <p:grpSpPr bwMode="auto">
            <a:xfrm>
              <a:off x="3072" y="56"/>
              <a:ext cx="4308" cy="1760"/>
              <a:chOff x="3072" y="56"/>
              <a:chExt cx="4308" cy="1760"/>
            </a:xfrm>
          </p:grpSpPr>
          <p:sp>
            <p:nvSpPr>
              <p:cNvPr id="30" name="Freeform 9"/>
              <p:cNvSpPr>
                <a:spLocks/>
              </p:cNvSpPr>
              <p:nvPr/>
            </p:nvSpPr>
            <p:spPr bwMode="auto">
              <a:xfrm>
                <a:off x="3562" y="469"/>
                <a:ext cx="3327" cy="898"/>
              </a:xfrm>
              <a:custGeom>
                <a:avLst/>
                <a:gdLst>
                  <a:gd name="T0" fmla="+- 0 6770 3562"/>
                  <a:gd name="T1" fmla="*/ T0 w 3327"/>
                  <a:gd name="T2" fmla="+- 0 1316 469"/>
                  <a:gd name="T3" fmla="*/ 1316 h 898"/>
                  <a:gd name="T4" fmla="+- 0 6756 3562"/>
                  <a:gd name="T5" fmla="*/ T4 w 3327"/>
                  <a:gd name="T6" fmla="+- 0 1367 469"/>
                  <a:gd name="T7" fmla="*/ 1367 h 898"/>
                  <a:gd name="T8" fmla="+- 0 6888 3562"/>
                  <a:gd name="T9" fmla="*/ T8 w 3327"/>
                  <a:gd name="T10" fmla="+- 0 1340 469"/>
                  <a:gd name="T11" fmla="*/ 1340 h 898"/>
                  <a:gd name="T12" fmla="+- 0 6866 3562"/>
                  <a:gd name="T13" fmla="*/ T12 w 3327"/>
                  <a:gd name="T14" fmla="+- 0 1321 469"/>
                  <a:gd name="T15" fmla="*/ 1321 h 898"/>
                  <a:gd name="T16" fmla="+- 0 6790 3562"/>
                  <a:gd name="T17" fmla="*/ T16 w 3327"/>
                  <a:gd name="T18" fmla="+- 0 1321 469"/>
                  <a:gd name="T19" fmla="*/ 1321 h 898"/>
                  <a:gd name="T20" fmla="+- 0 6770 3562"/>
                  <a:gd name="T21" fmla="*/ T20 w 3327"/>
                  <a:gd name="T22" fmla="+- 0 1316 469"/>
                  <a:gd name="T23" fmla="*/ 1316 h 898"/>
                </a:gdLst>
                <a:ahLst/>
                <a:cxnLst>
                  <a:cxn ang="0">
                    <a:pos x="T1" y="T3"/>
                  </a:cxn>
                  <a:cxn ang="0">
                    <a:pos x="T5" y="T7"/>
                  </a:cxn>
                  <a:cxn ang="0">
                    <a:pos x="T9" y="T11"/>
                  </a:cxn>
                  <a:cxn ang="0">
                    <a:pos x="T13" y="T15"/>
                  </a:cxn>
                  <a:cxn ang="0">
                    <a:pos x="T17" y="T19"/>
                  </a:cxn>
                  <a:cxn ang="0">
                    <a:pos x="T21" y="T23"/>
                  </a:cxn>
                </a:cxnLst>
                <a:rect l="0" t="0" r="r" b="b"/>
                <a:pathLst>
                  <a:path w="3327" h="898">
                    <a:moveTo>
                      <a:pt x="3208" y="847"/>
                    </a:moveTo>
                    <a:lnTo>
                      <a:pt x="3194" y="898"/>
                    </a:lnTo>
                    <a:lnTo>
                      <a:pt x="3326" y="871"/>
                    </a:lnTo>
                    <a:lnTo>
                      <a:pt x="3304" y="852"/>
                    </a:lnTo>
                    <a:lnTo>
                      <a:pt x="3228" y="852"/>
                    </a:lnTo>
                    <a:lnTo>
                      <a:pt x="3208" y="8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1" name="Freeform 8"/>
              <p:cNvSpPr>
                <a:spLocks/>
              </p:cNvSpPr>
              <p:nvPr/>
            </p:nvSpPr>
            <p:spPr bwMode="auto">
              <a:xfrm>
                <a:off x="3562" y="469"/>
                <a:ext cx="3327" cy="898"/>
              </a:xfrm>
              <a:custGeom>
                <a:avLst/>
                <a:gdLst>
                  <a:gd name="T0" fmla="+- 0 6774 3562"/>
                  <a:gd name="T1" fmla="*/ T0 w 3327"/>
                  <a:gd name="T2" fmla="+- 0 1302 469"/>
                  <a:gd name="T3" fmla="*/ 1302 h 898"/>
                  <a:gd name="T4" fmla="+- 0 6770 3562"/>
                  <a:gd name="T5" fmla="*/ T4 w 3327"/>
                  <a:gd name="T6" fmla="+- 0 1316 469"/>
                  <a:gd name="T7" fmla="*/ 1316 h 898"/>
                  <a:gd name="T8" fmla="+- 0 6790 3562"/>
                  <a:gd name="T9" fmla="*/ T8 w 3327"/>
                  <a:gd name="T10" fmla="+- 0 1321 469"/>
                  <a:gd name="T11" fmla="*/ 1321 h 898"/>
                  <a:gd name="T12" fmla="+- 0 6794 3562"/>
                  <a:gd name="T13" fmla="*/ T12 w 3327"/>
                  <a:gd name="T14" fmla="+- 0 1321 469"/>
                  <a:gd name="T15" fmla="*/ 1321 h 898"/>
                  <a:gd name="T16" fmla="+- 0 6799 3562"/>
                  <a:gd name="T17" fmla="*/ T16 w 3327"/>
                  <a:gd name="T18" fmla="+- 0 1316 469"/>
                  <a:gd name="T19" fmla="*/ 1316 h 898"/>
                  <a:gd name="T20" fmla="+- 0 6797 3562"/>
                  <a:gd name="T21" fmla="*/ T20 w 3327"/>
                  <a:gd name="T22" fmla="+- 0 1312 469"/>
                  <a:gd name="T23" fmla="*/ 1312 h 898"/>
                  <a:gd name="T24" fmla="+- 0 6792 3562"/>
                  <a:gd name="T25" fmla="*/ T24 w 3327"/>
                  <a:gd name="T26" fmla="+- 0 1307 469"/>
                  <a:gd name="T27" fmla="*/ 1307 h 898"/>
                  <a:gd name="T28" fmla="+- 0 6774 3562"/>
                  <a:gd name="T29" fmla="*/ T28 w 3327"/>
                  <a:gd name="T30" fmla="+- 0 1302 469"/>
                  <a:gd name="T31" fmla="*/ 1302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3212" y="833"/>
                    </a:moveTo>
                    <a:lnTo>
                      <a:pt x="3208" y="847"/>
                    </a:lnTo>
                    <a:lnTo>
                      <a:pt x="3228" y="852"/>
                    </a:lnTo>
                    <a:lnTo>
                      <a:pt x="3232" y="852"/>
                    </a:lnTo>
                    <a:lnTo>
                      <a:pt x="3237" y="847"/>
                    </a:lnTo>
                    <a:lnTo>
                      <a:pt x="3235" y="843"/>
                    </a:lnTo>
                    <a:lnTo>
                      <a:pt x="3230" y="838"/>
                    </a:lnTo>
                    <a:lnTo>
                      <a:pt x="3212" y="8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2" name="Freeform 7"/>
              <p:cNvSpPr>
                <a:spLocks/>
              </p:cNvSpPr>
              <p:nvPr/>
            </p:nvSpPr>
            <p:spPr bwMode="auto">
              <a:xfrm>
                <a:off x="3562" y="469"/>
                <a:ext cx="3327" cy="898"/>
              </a:xfrm>
              <a:custGeom>
                <a:avLst/>
                <a:gdLst>
                  <a:gd name="T0" fmla="+- 0 6787 3562"/>
                  <a:gd name="T1" fmla="*/ T0 w 3327"/>
                  <a:gd name="T2" fmla="+- 0 1252 469"/>
                  <a:gd name="T3" fmla="*/ 1252 h 898"/>
                  <a:gd name="T4" fmla="+- 0 6774 3562"/>
                  <a:gd name="T5" fmla="*/ T4 w 3327"/>
                  <a:gd name="T6" fmla="+- 0 1302 469"/>
                  <a:gd name="T7" fmla="*/ 1302 h 898"/>
                  <a:gd name="T8" fmla="+- 0 6792 3562"/>
                  <a:gd name="T9" fmla="*/ T8 w 3327"/>
                  <a:gd name="T10" fmla="+- 0 1307 469"/>
                  <a:gd name="T11" fmla="*/ 1307 h 898"/>
                  <a:gd name="T12" fmla="+- 0 6797 3562"/>
                  <a:gd name="T13" fmla="*/ T12 w 3327"/>
                  <a:gd name="T14" fmla="+- 0 1312 469"/>
                  <a:gd name="T15" fmla="*/ 1312 h 898"/>
                  <a:gd name="T16" fmla="+- 0 6799 3562"/>
                  <a:gd name="T17" fmla="*/ T16 w 3327"/>
                  <a:gd name="T18" fmla="+- 0 1316 469"/>
                  <a:gd name="T19" fmla="*/ 1316 h 898"/>
                  <a:gd name="T20" fmla="+- 0 6794 3562"/>
                  <a:gd name="T21" fmla="*/ T20 w 3327"/>
                  <a:gd name="T22" fmla="+- 0 1321 469"/>
                  <a:gd name="T23" fmla="*/ 1321 h 898"/>
                  <a:gd name="T24" fmla="+- 0 6866 3562"/>
                  <a:gd name="T25" fmla="*/ T24 w 3327"/>
                  <a:gd name="T26" fmla="+- 0 1321 469"/>
                  <a:gd name="T27" fmla="*/ 1321 h 898"/>
                  <a:gd name="T28" fmla="+- 0 6787 3562"/>
                  <a:gd name="T29" fmla="*/ T28 w 3327"/>
                  <a:gd name="T30" fmla="+- 0 1252 469"/>
                  <a:gd name="T31" fmla="*/ 1252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3225" y="783"/>
                    </a:moveTo>
                    <a:lnTo>
                      <a:pt x="3212" y="833"/>
                    </a:lnTo>
                    <a:lnTo>
                      <a:pt x="3230" y="838"/>
                    </a:lnTo>
                    <a:lnTo>
                      <a:pt x="3235" y="843"/>
                    </a:lnTo>
                    <a:lnTo>
                      <a:pt x="3237" y="847"/>
                    </a:lnTo>
                    <a:lnTo>
                      <a:pt x="3232" y="852"/>
                    </a:lnTo>
                    <a:lnTo>
                      <a:pt x="3304" y="852"/>
                    </a:lnTo>
                    <a:lnTo>
                      <a:pt x="3225" y="7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3" name="Freeform 6"/>
              <p:cNvSpPr>
                <a:spLocks/>
              </p:cNvSpPr>
              <p:nvPr/>
            </p:nvSpPr>
            <p:spPr bwMode="auto">
              <a:xfrm>
                <a:off x="3562" y="469"/>
                <a:ext cx="3327" cy="898"/>
              </a:xfrm>
              <a:custGeom>
                <a:avLst/>
                <a:gdLst>
                  <a:gd name="T0" fmla="+- 0 3571 3562"/>
                  <a:gd name="T1" fmla="*/ T0 w 3327"/>
                  <a:gd name="T2" fmla="+- 0 469 469"/>
                  <a:gd name="T3" fmla="*/ 469 h 898"/>
                  <a:gd name="T4" fmla="+- 0 3566 3562"/>
                  <a:gd name="T5" fmla="*/ T4 w 3327"/>
                  <a:gd name="T6" fmla="+- 0 469 469"/>
                  <a:gd name="T7" fmla="*/ 469 h 898"/>
                  <a:gd name="T8" fmla="+- 0 3562 3562"/>
                  <a:gd name="T9" fmla="*/ T8 w 3327"/>
                  <a:gd name="T10" fmla="+- 0 474 469"/>
                  <a:gd name="T11" fmla="*/ 474 h 898"/>
                  <a:gd name="T12" fmla="+- 0 3564 3562"/>
                  <a:gd name="T13" fmla="*/ T12 w 3327"/>
                  <a:gd name="T14" fmla="+- 0 479 469"/>
                  <a:gd name="T15" fmla="*/ 479 h 898"/>
                  <a:gd name="T16" fmla="+- 0 3569 3562"/>
                  <a:gd name="T17" fmla="*/ T16 w 3327"/>
                  <a:gd name="T18" fmla="+- 0 484 469"/>
                  <a:gd name="T19" fmla="*/ 484 h 898"/>
                  <a:gd name="T20" fmla="+- 0 6770 3562"/>
                  <a:gd name="T21" fmla="*/ T20 w 3327"/>
                  <a:gd name="T22" fmla="+- 0 1316 469"/>
                  <a:gd name="T23" fmla="*/ 1316 h 898"/>
                  <a:gd name="T24" fmla="+- 0 6774 3562"/>
                  <a:gd name="T25" fmla="*/ T24 w 3327"/>
                  <a:gd name="T26" fmla="+- 0 1302 469"/>
                  <a:gd name="T27" fmla="*/ 1302 h 898"/>
                  <a:gd name="T28" fmla="+- 0 3571 3562"/>
                  <a:gd name="T29" fmla="*/ T28 w 3327"/>
                  <a:gd name="T30" fmla="+- 0 469 469"/>
                  <a:gd name="T31" fmla="*/ 469 h 89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327" h="898">
                    <a:moveTo>
                      <a:pt x="9" y="0"/>
                    </a:moveTo>
                    <a:lnTo>
                      <a:pt x="4" y="0"/>
                    </a:lnTo>
                    <a:lnTo>
                      <a:pt x="0" y="5"/>
                    </a:lnTo>
                    <a:lnTo>
                      <a:pt x="2" y="10"/>
                    </a:lnTo>
                    <a:lnTo>
                      <a:pt x="7" y="15"/>
                    </a:lnTo>
                    <a:lnTo>
                      <a:pt x="3208" y="847"/>
                    </a:lnTo>
                    <a:lnTo>
                      <a:pt x="3212" y="83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sz="2800"/>
              </a:p>
            </p:txBody>
          </p:sp>
          <p:sp>
            <p:nvSpPr>
              <p:cNvPr id="34" name="Text Box 5"/>
              <p:cNvSpPr txBox="1">
                <a:spLocks noChangeArrowheads="1"/>
              </p:cNvSpPr>
              <p:nvPr/>
            </p:nvSpPr>
            <p:spPr bwMode="auto">
              <a:xfrm>
                <a:off x="3072" y="56"/>
                <a:ext cx="504" cy="7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dirty="0">
                    <a:latin typeface="Calibri" pitchFamily="34" charset="0"/>
                    <a:ea typeface="Calibri" pitchFamily="34" charset="0"/>
                    <a:cs typeface="Arial" pitchFamily="34" charset="0"/>
                  </a:rPr>
                  <a:t>A</a:t>
                </a:r>
                <a:endParaRPr lang="ar-SA" altLang="he-IL" sz="2800" dirty="0">
                  <a:latin typeface="Arial" pitchFamily="34" charset="0"/>
                  <a:cs typeface="Arial" pitchFamily="34" charset="0"/>
                </a:endParaRPr>
              </a:p>
            </p:txBody>
          </p:sp>
          <p:sp>
            <p:nvSpPr>
              <p:cNvPr id="35" name="Text Box 4"/>
              <p:cNvSpPr txBox="1">
                <a:spLocks noChangeArrowheads="1"/>
              </p:cNvSpPr>
              <p:nvPr/>
            </p:nvSpPr>
            <p:spPr bwMode="auto">
              <a:xfrm>
                <a:off x="6876" y="1160"/>
                <a:ext cx="504" cy="6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dirty="0">
                    <a:latin typeface="Calibri" pitchFamily="34" charset="0"/>
                    <a:ea typeface="Calibri" pitchFamily="34" charset="0"/>
                    <a:cs typeface="Arial" pitchFamily="34" charset="0"/>
                  </a:rPr>
                  <a:t>C</a:t>
                </a:r>
                <a:endParaRPr lang="ar-SA" altLang="he-IL" sz="2800" dirty="0">
                  <a:latin typeface="Arial" pitchFamily="34" charset="0"/>
                  <a:cs typeface="Arial" pitchFamily="34" charset="0"/>
                </a:endParaRPr>
              </a:p>
            </p:txBody>
          </p:sp>
        </p:grpSp>
      </p:grpSp>
      <p:sp>
        <p:nvSpPr>
          <p:cNvPr id="36" name="Text Box 1"/>
          <p:cNvSpPr txBox="1">
            <a:spLocks noChangeArrowheads="1"/>
          </p:cNvSpPr>
          <p:nvPr/>
        </p:nvSpPr>
        <p:spPr bwMode="auto">
          <a:xfrm>
            <a:off x="7557032" y="1812279"/>
            <a:ext cx="320675" cy="4245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algn="ctr" fontAlgn="base">
              <a:spcBef>
                <a:spcPct val="0"/>
              </a:spcBef>
              <a:spcAft>
                <a:spcPct val="0"/>
              </a:spcAft>
            </a:pPr>
            <a:r>
              <a:rPr lang="en-US" altLang="he-IL" sz="2800" b="1">
                <a:latin typeface="Calibri" pitchFamily="34" charset="0"/>
                <a:ea typeface="Calibri" pitchFamily="34" charset="0"/>
                <a:cs typeface="Arial" pitchFamily="34" charset="0"/>
              </a:rPr>
              <a:t>D</a:t>
            </a:r>
            <a:endParaRPr lang="en-US" altLang="he-IL" sz="2800">
              <a:latin typeface="Arial" pitchFamily="34" charset="0"/>
              <a:cs typeface="Arial" pitchFamily="34" charset="0"/>
            </a:endParaRPr>
          </a:p>
        </p:txBody>
      </p:sp>
      <p:sp>
        <p:nvSpPr>
          <p:cNvPr id="38" name="Rectangle 35"/>
          <p:cNvSpPr>
            <a:spLocks noChangeArrowheads="1"/>
          </p:cNvSpPr>
          <p:nvPr/>
        </p:nvSpPr>
        <p:spPr bwMode="auto">
          <a:xfrm>
            <a:off x="1727732" y="364649"/>
            <a:ext cx="20040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fontAlgn="base">
              <a:spcBef>
                <a:spcPct val="0"/>
              </a:spcBef>
              <a:spcAft>
                <a:spcPct val="0"/>
              </a:spcAft>
            </a:pPr>
            <a:endParaRPr lang="en-US" altLang="he-IL" sz="2000" dirty="0">
              <a:latin typeface="Arial" pitchFamily="34" charset="0"/>
              <a:cs typeface="Arial" pitchFamily="34" charset="0"/>
            </a:endParaRPr>
          </a:p>
          <a:p>
            <a:pPr algn="l" rtl="0" eaLnBrk="0" fontAlgn="base" hangingPunct="0">
              <a:spcBef>
                <a:spcPct val="0"/>
              </a:spcBef>
              <a:spcAft>
                <a:spcPct val="0"/>
              </a:spcAft>
            </a:pPr>
            <a:r>
              <a:rPr lang="en-US" altLang="he-IL" sz="2000" dirty="0">
                <a:latin typeface="Arial" pitchFamily="34" charset="0"/>
                <a:cs typeface="Arial" pitchFamily="34" charset="0"/>
              </a:rPr>
              <a:t>P(A=true) = 0.2</a:t>
            </a:r>
          </a:p>
          <a:p>
            <a:pPr algn="l" rtl="0" eaLnBrk="0" fontAlgn="base" hangingPunct="0">
              <a:spcBef>
                <a:spcPct val="0"/>
              </a:spcBef>
              <a:spcAft>
                <a:spcPct val="0"/>
              </a:spcAft>
            </a:pPr>
            <a:endParaRPr lang="en-US" altLang="he-IL" sz="2000" dirty="0">
              <a:latin typeface="Arial" pitchFamily="34" charset="0"/>
              <a:cs typeface="Arial" pitchFamily="34" charset="0"/>
            </a:endParaRPr>
          </a:p>
        </p:txBody>
      </p:sp>
      <p:sp>
        <p:nvSpPr>
          <p:cNvPr id="39" name="Rectangle 38"/>
          <p:cNvSpPr/>
          <p:nvPr/>
        </p:nvSpPr>
        <p:spPr>
          <a:xfrm>
            <a:off x="6327786" y="364648"/>
            <a:ext cx="1826141" cy="369332"/>
          </a:xfrm>
          <a:prstGeom prst="rect">
            <a:avLst/>
          </a:prstGeom>
        </p:spPr>
        <p:txBody>
          <a:bodyPr wrap="none">
            <a:spAutoFit/>
          </a:bodyPr>
          <a:lstStyle/>
          <a:p>
            <a:pPr lvl="0" eaLnBrk="0" fontAlgn="base" hangingPunct="0">
              <a:spcBef>
                <a:spcPct val="0"/>
              </a:spcBef>
              <a:spcAft>
                <a:spcPct val="0"/>
              </a:spcAft>
            </a:pPr>
            <a:r>
              <a:rPr lang="en-US" altLang="he-IL" dirty="0">
                <a:latin typeface="Arial" pitchFamily="34" charset="0"/>
                <a:cs typeface="Arial" pitchFamily="34" charset="0"/>
              </a:rPr>
              <a:t>P(B=true)  = 0.7</a:t>
            </a:r>
          </a:p>
        </p:txBody>
      </p:sp>
      <p:graphicFrame>
        <p:nvGraphicFramePr>
          <p:cNvPr id="47" name="Table 46"/>
          <p:cNvGraphicFramePr>
            <a:graphicFrameLocks noGrp="1"/>
          </p:cNvGraphicFramePr>
          <p:nvPr>
            <p:extLst>
              <p:ext uri="{D42A27DB-BD31-4B8C-83A1-F6EECF244321}">
                <p14:modId xmlns:p14="http://schemas.microsoft.com/office/powerpoint/2010/main" val="3725533279"/>
              </p:ext>
            </p:extLst>
          </p:nvPr>
        </p:nvGraphicFramePr>
        <p:xfrm>
          <a:off x="6825061" y="2466206"/>
          <a:ext cx="3302000" cy="1466850"/>
        </p:xfrm>
        <a:graphic>
          <a:graphicData uri="http://schemas.openxmlformats.org/drawingml/2006/table">
            <a:tbl>
              <a:tblPr rtl="1"/>
              <a:tblGrid>
                <a:gridCol w="17526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tblGrid>
              <a:tr h="285750">
                <a:tc>
                  <a:txBody>
                    <a:bodyPr/>
                    <a:lstStyle/>
                    <a:p>
                      <a:pPr algn="ctr" rtl="0" fontAlgn="ctr"/>
                      <a:r>
                        <a:rPr lang="en-US" sz="1800" b="1" i="0" u="none" strike="noStrike" dirty="0">
                          <a:solidFill>
                            <a:srgbClr val="000000"/>
                          </a:solidFill>
                          <a:effectLst/>
                          <a:latin typeface="Times New Roman"/>
                        </a:rPr>
                        <a:t>P(D=true | B,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95275">
                <a:tc>
                  <a:txBody>
                    <a:bodyPr/>
                    <a:lstStyle/>
                    <a:p>
                      <a:pPr algn="ctr" rtl="0" fontAlgn="ctr"/>
                      <a:r>
                        <a:rPr lang="he-IL" sz="1800" b="0" i="0" u="none" strike="noStrike">
                          <a:solidFill>
                            <a:srgbClr val="000000"/>
                          </a:solidFill>
                          <a:effectLst/>
                          <a:latin typeface="Times New Roman"/>
                        </a:rPr>
                        <a:t>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95275">
                <a:tc>
                  <a:txBody>
                    <a:bodyPr/>
                    <a:lstStyle/>
                    <a:p>
                      <a:pPr algn="ctr" rtl="0" fontAlgn="ctr"/>
                      <a:r>
                        <a:rPr lang="he-IL" sz="1800" b="0" i="0" u="none" strike="noStrike">
                          <a:solidFill>
                            <a:srgbClr val="000000"/>
                          </a:solidFill>
                          <a:effectLst/>
                          <a:latin typeface="Times New Roman"/>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295275">
                <a:tc>
                  <a:txBody>
                    <a:bodyPr/>
                    <a:lstStyle/>
                    <a:p>
                      <a:pPr algn="ctr" rtl="0" fontAlgn="ctr"/>
                      <a:r>
                        <a:rPr lang="he-IL" sz="1800" b="0" i="0" u="none" strike="noStrike">
                          <a:solidFill>
                            <a:srgbClr val="000000"/>
                          </a:solidFill>
                          <a:effectLst/>
                          <a:latin typeface="Times New Roman"/>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295275">
                <a:tc>
                  <a:txBody>
                    <a:bodyPr/>
                    <a:lstStyle/>
                    <a:p>
                      <a:pPr algn="ctr" rtl="0" fontAlgn="ctr"/>
                      <a:r>
                        <a:rPr lang="he-IL" sz="1800" b="0" i="0" u="none" strike="noStrike">
                          <a:solidFill>
                            <a:srgbClr val="000000"/>
                          </a:solidFill>
                          <a:effectLst/>
                          <a:latin typeface="Times New Roman"/>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185910886"/>
              </p:ext>
            </p:extLst>
          </p:nvPr>
        </p:nvGraphicFramePr>
        <p:xfrm>
          <a:off x="1687128" y="2045798"/>
          <a:ext cx="4406900" cy="1466850"/>
        </p:xfrm>
        <a:graphic>
          <a:graphicData uri="http://schemas.openxmlformats.org/drawingml/2006/table">
            <a:tbl>
              <a:tblPr rtl="1"/>
              <a:tblGrid>
                <a:gridCol w="187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tblGrid>
              <a:tr h="285750">
                <a:tc>
                  <a:txBody>
                    <a:bodyPr/>
                    <a:lstStyle/>
                    <a:p>
                      <a:pPr algn="ctr" rtl="0" fontAlgn="ctr"/>
                      <a:r>
                        <a:rPr lang="en-US" sz="1800" b="1" i="0" u="none" strike="noStrike" dirty="0">
                          <a:solidFill>
                            <a:srgbClr val="000000"/>
                          </a:solidFill>
                          <a:effectLst/>
                          <a:latin typeface="Times New Roman"/>
                        </a:rPr>
                        <a:t>P(C =true |A,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95275">
                <a:tc>
                  <a:txBody>
                    <a:bodyPr/>
                    <a:lstStyle/>
                    <a:p>
                      <a:pPr algn="ctr" rtl="0" fontAlgn="ctr"/>
                      <a:r>
                        <a:rPr lang="he-IL" sz="1800" b="0" i="0" u="none" strike="noStrike">
                          <a:solidFill>
                            <a:srgbClr val="000000"/>
                          </a:solidFill>
                          <a:effectLst/>
                          <a:latin typeface="Times New Roman"/>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95275">
                <a:tc>
                  <a:txBody>
                    <a:bodyPr/>
                    <a:lstStyle/>
                    <a:p>
                      <a:pPr algn="ctr" rtl="0" fontAlgn="ctr"/>
                      <a:r>
                        <a:rPr lang="he-IL" sz="1800" b="0" i="0" u="none" strike="noStrike">
                          <a:solidFill>
                            <a:srgbClr val="000000"/>
                          </a:solidFill>
                          <a:effectLst/>
                          <a:latin typeface="Times New Roman"/>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295275">
                <a:tc>
                  <a:txBody>
                    <a:bodyPr/>
                    <a:lstStyle/>
                    <a:p>
                      <a:pPr algn="ctr" rtl="0" fontAlgn="ctr"/>
                      <a:r>
                        <a:rPr lang="he-IL" sz="1800" b="0" i="0" u="none" strike="noStrike" dirty="0">
                          <a:solidFill>
                            <a:srgbClr val="000000"/>
                          </a:solidFill>
                          <a:effectLst/>
                          <a:latin typeface="Times New Roman"/>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295275">
                <a:tc>
                  <a:txBody>
                    <a:bodyPr/>
                    <a:lstStyle/>
                    <a:p>
                      <a:pPr algn="ctr" rtl="0" fontAlgn="ctr"/>
                      <a:r>
                        <a:rPr lang="he-IL" sz="1800" b="0" i="0" u="none" strike="noStrike">
                          <a:solidFill>
                            <a:srgbClr val="000000"/>
                          </a:solidFill>
                          <a:effectLst/>
                          <a:latin typeface="Times New Roman"/>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ctr"/>
                      <a:r>
                        <a:rPr lang="en-US" sz="1800" b="0" i="0" u="none" strike="noStrike" dirty="0">
                          <a:solidFill>
                            <a:srgbClr val="000000"/>
                          </a:solidFill>
                          <a:effectLst/>
                          <a:latin typeface="Times New Roman"/>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951859" y="4077073"/>
            <a:ext cx="8064896" cy="461665"/>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מהי ההסתברות ש </a:t>
            </a:r>
            <a:r>
              <a:rPr lang="en-US" sz="2400" dirty="0"/>
              <a:t> P(C=</a:t>
            </a:r>
            <a:r>
              <a:rPr lang="en-US" sz="2400" dirty="0" err="1"/>
              <a:t>true|D</a:t>
            </a:r>
            <a:r>
              <a:rPr lang="en-US" sz="2400" dirty="0"/>
              <a:t>=true)</a:t>
            </a:r>
            <a:endParaRPr lang="en-US" sz="2400"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107" y="3889039"/>
            <a:ext cx="7772400" cy="2752725"/>
          </a:xfrm>
          <a:prstGeom prst="rect">
            <a:avLst/>
          </a:prstGeom>
          <a:ln w="57150">
            <a:solidFill>
              <a:srgbClr val="FF0000"/>
            </a:solidFill>
          </a:ln>
          <a:effectLst>
            <a:outerShdw blurRad="50800" dist="50800" dir="5400000" algn="ctr" rotWithShape="0">
              <a:srgbClr val="000000">
                <a:alpha val="3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8155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17410"/>
                                        </p:tgtEl>
                                        <p:attrNameLst>
                                          <p:attrName>style.visibility</p:attrName>
                                        </p:attrNameLst>
                                      </p:cBhvr>
                                      <p:to>
                                        <p:strVal val="visible"/>
                                      </p:to>
                                    </p:set>
                                    <p:anim calcmode="lin" valueType="num">
                                      <p:cBhvr>
                                        <p:cTn id="14" dur="500" fill="hold"/>
                                        <p:tgtEl>
                                          <p:spTgt spid="17410"/>
                                        </p:tgtEl>
                                        <p:attrNameLst>
                                          <p:attrName>ppt_w</p:attrName>
                                        </p:attrNameLst>
                                      </p:cBhvr>
                                      <p:tavLst>
                                        <p:tav tm="0">
                                          <p:val>
                                            <p:fltVal val="0"/>
                                          </p:val>
                                        </p:tav>
                                        <p:tav tm="100000">
                                          <p:val>
                                            <p:strVal val="#ppt_w"/>
                                          </p:val>
                                        </p:tav>
                                      </p:tavLst>
                                    </p:anim>
                                    <p:anim calcmode="lin" valueType="num">
                                      <p:cBhvr>
                                        <p:cTn id="15" dur="500" fill="hold"/>
                                        <p:tgtEl>
                                          <p:spTgt spid="174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2</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902607" y="836712"/>
            <a:ext cx="8414648" cy="3785652"/>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342900" indent="-342900">
              <a:buFont typeface="Arial" panose="020B0604020202020204" pitchFamily="34" charset="0"/>
              <a:buChar char="•"/>
            </a:pPr>
            <a:r>
              <a:rPr lang="he-IL" sz="2400" dirty="0"/>
              <a:t>מחלה מסוימת (מסומנת כ</a:t>
            </a:r>
            <a:r>
              <a:rPr lang="en-US" sz="2400" dirty="0"/>
              <a:t> d  </a:t>
            </a:r>
            <a:r>
              <a:rPr lang="he-IL" sz="2400" dirty="0"/>
              <a:t>) נפוצה באוכלוסייה ביחס של אחד למיליון. </a:t>
            </a:r>
          </a:p>
          <a:p>
            <a:pPr marL="342900" indent="-342900">
              <a:buFont typeface="Arial" panose="020B0604020202020204" pitchFamily="34" charset="0"/>
              <a:buChar char="•"/>
            </a:pPr>
            <a:r>
              <a:rPr lang="he-IL" sz="2400" dirty="0"/>
              <a:t>קיימת בדיקה להמצאות המחלה (הבדיקה מסומנת כ</a:t>
            </a:r>
            <a:r>
              <a:rPr lang="en-US" sz="2400" dirty="0"/>
              <a:t>test</a:t>
            </a:r>
            <a:r>
              <a:rPr lang="he-IL" sz="2400" dirty="0"/>
              <a:t> ).</a:t>
            </a:r>
            <a:endParaRPr lang="en-US" sz="2400" dirty="0"/>
          </a:p>
          <a:p>
            <a:pPr marL="342900" indent="-342900">
              <a:buFont typeface="Arial" panose="020B0604020202020204" pitchFamily="34" charset="0"/>
              <a:buChar char="•"/>
            </a:pPr>
            <a:r>
              <a:rPr lang="he-IL" sz="2400" dirty="0"/>
              <a:t>הבדיקה מדויקת ב98%- כלומר בשני אחוזים מהבדיקות אדם בריא יקבל תשובה  חיובית( תשובה חיובית למחלה פירושה חולי) ובשני אחוזים מהבדיקות אדם חולה יקבל תשובה שלילית. </a:t>
            </a:r>
          </a:p>
          <a:p>
            <a:pPr marL="342900" indent="-342900">
              <a:buFont typeface="Arial" panose="020B0604020202020204" pitchFamily="34" charset="0"/>
              <a:buChar char="•"/>
            </a:pPr>
            <a:r>
              <a:rPr lang="he-IL" sz="2400" dirty="0"/>
              <a:t>אדם נבדק והבדיקה נתנה תוצאות חיוביות. </a:t>
            </a:r>
          </a:p>
          <a:p>
            <a:pPr marL="342900" indent="-342900">
              <a:buFont typeface="Arial" panose="020B0604020202020204" pitchFamily="34" charset="0"/>
              <a:buChar char="•"/>
            </a:pPr>
            <a:r>
              <a:rPr lang="he-IL" sz="2400" dirty="0"/>
              <a:t>השתמש בהיסק ב- </a:t>
            </a:r>
            <a:r>
              <a:rPr lang="en-US" sz="2400" dirty="0"/>
              <a:t>Bayesian reasoning  </a:t>
            </a:r>
            <a:r>
              <a:rPr lang="he-IL" sz="2400" dirty="0"/>
              <a:t>על מנת לחשב את הסיכוי שאדם זה אכן חולה.</a:t>
            </a:r>
          </a:p>
          <a:p>
            <a:pPr marL="342900" indent="-342900">
              <a:buFont typeface="Arial" panose="020B0604020202020204" pitchFamily="34" charset="0"/>
              <a:buChar char="•"/>
            </a:pPr>
            <a:endParaRPr lang="he-IL" sz="2400" dirty="0"/>
          </a:p>
        </p:txBody>
      </p:sp>
      <p:sp>
        <p:nvSpPr>
          <p:cNvPr id="37" name="TextBox 36"/>
          <p:cNvSpPr txBox="1"/>
          <p:nvPr/>
        </p:nvSpPr>
        <p:spPr>
          <a:xfrm>
            <a:off x="1922752" y="3971673"/>
            <a:ext cx="8374358" cy="2554545"/>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l" rtl="0"/>
            <a:r>
              <a:rPr lang="en-US" sz="2000" u="sng" dirty="0"/>
              <a:t>Bayes Rule: </a:t>
            </a:r>
            <a:r>
              <a:rPr lang="en-US" sz="2000" dirty="0"/>
              <a:t>P(A|B)=P(B|A)*P(A)/P(B) </a:t>
            </a:r>
          </a:p>
          <a:p>
            <a:pPr algn="l" rtl="0"/>
            <a:endParaRPr lang="en-US" sz="2000" dirty="0"/>
          </a:p>
          <a:p>
            <a:pPr algn="l" rtl="0"/>
            <a:r>
              <a:rPr lang="en-US" sz="2000" dirty="0"/>
              <a:t>A= “d=true”, B=”test=positive”</a:t>
            </a:r>
          </a:p>
          <a:p>
            <a:pPr algn="l" rtl="0"/>
            <a:r>
              <a:rPr lang="en-US" sz="2000" dirty="0"/>
              <a:t>P (d=true | test=positive)</a:t>
            </a:r>
          </a:p>
          <a:p>
            <a:pPr algn="l" rtl="0"/>
            <a:r>
              <a:rPr lang="en-US" sz="2000" dirty="0"/>
              <a:t>= (P(test=positive | d=true)*p(d=true))/p(test=positive)</a:t>
            </a:r>
          </a:p>
          <a:p>
            <a:pPr algn="l" rtl="0"/>
            <a:r>
              <a:rPr lang="en-US" sz="2000" dirty="0"/>
              <a:t>= (0.98*0.000001)/(0.000001*0.98+0.999999*0.02)</a:t>
            </a:r>
          </a:p>
          <a:p>
            <a:pPr algn="l" rtl="0"/>
            <a:r>
              <a:rPr lang="en-US" sz="2000" dirty="0"/>
              <a:t>= 0.00000098/(0.00000098+0.01999998) </a:t>
            </a:r>
          </a:p>
          <a:p>
            <a:pPr algn="l" rtl="0"/>
            <a:r>
              <a:rPr lang="en-US" sz="2000" dirty="0"/>
              <a:t>=0.00000098/0.02000096~4.9*10^(-5)</a:t>
            </a:r>
          </a:p>
        </p:txBody>
      </p:sp>
    </p:spTree>
    <p:extLst>
      <p:ext uri="{BB962C8B-B14F-4D97-AF65-F5344CB8AC3E}">
        <p14:creationId xmlns:p14="http://schemas.microsoft.com/office/powerpoint/2010/main" val="2619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8"/>
          <p:cNvSpPr>
            <a:spLocks noGrp="1" noRot="1" noChangeArrowheads="1"/>
          </p:cNvSpPr>
          <p:nvPr>
            <p:ph type="title"/>
          </p:nvPr>
        </p:nvSpPr>
        <p:spPr/>
        <p:txBody>
          <a:bodyPr/>
          <a:lstStyle/>
          <a:p>
            <a:pPr algn="r" eaLnBrk="1" hangingPunct="1"/>
            <a:r>
              <a:rPr lang="he-IL" smtClean="0"/>
              <a:t>סיכון – דוגמה נוספת</a:t>
            </a:r>
            <a:endParaRPr lang="en-US" smtClean="0"/>
          </a:p>
        </p:txBody>
      </p:sp>
      <p:sp>
        <p:nvSpPr>
          <p:cNvPr id="12292" name="Rectangle 30"/>
          <p:cNvSpPr>
            <a:spLocks noGrp="1" noChangeArrowheads="1"/>
          </p:cNvSpPr>
          <p:nvPr>
            <p:ph type="body" sz="half" idx="2"/>
          </p:nvPr>
        </p:nvSpPr>
        <p:spPr>
          <a:xfrm>
            <a:off x="6696364" y="1417638"/>
            <a:ext cx="4114800" cy="4525963"/>
          </a:xfrm>
        </p:spPr>
        <p:txBody>
          <a:bodyPr/>
          <a:lstStyle/>
          <a:p>
            <a:pPr algn="just" rtl="1" eaLnBrk="1" hangingPunct="1"/>
            <a:r>
              <a:rPr lang="he-IL" dirty="0"/>
              <a:t>הצעה </a:t>
            </a:r>
            <a:r>
              <a:rPr lang="en-US" dirty="0"/>
              <a:t>A</a:t>
            </a:r>
            <a:r>
              <a:rPr lang="he-IL" dirty="0"/>
              <a:t> איננה מסוכנת – היא ודאית.</a:t>
            </a:r>
          </a:p>
          <a:p>
            <a:pPr algn="just" rtl="1" eaLnBrk="1" hangingPunct="1"/>
            <a:r>
              <a:rPr lang="he-IL" dirty="0"/>
              <a:t>הצעה </a:t>
            </a:r>
            <a:r>
              <a:rPr lang="en-US" dirty="0"/>
              <a:t>B</a:t>
            </a:r>
            <a:r>
              <a:rPr lang="he-IL" dirty="0"/>
              <a:t> מסוכנת למרות שבכל תרחיש אפשרי נזכה בפרס חיובי.</a:t>
            </a:r>
            <a:endParaRPr lang="en-US" dirty="0"/>
          </a:p>
        </p:txBody>
      </p:sp>
      <p:graphicFrame>
        <p:nvGraphicFramePr>
          <p:cNvPr id="45125" name="Group 69"/>
          <p:cNvGraphicFramePr>
            <a:graphicFrameLocks noGrp="1"/>
          </p:cNvGraphicFramePr>
          <p:nvPr>
            <p:ph sz="half" idx="1"/>
          </p:nvPr>
        </p:nvGraphicFramePr>
        <p:xfrm>
          <a:off x="1847850" y="1557338"/>
          <a:ext cx="3944938" cy="4598988"/>
        </p:xfrm>
        <a:graphic>
          <a:graphicData uri="http://schemas.openxmlformats.org/drawingml/2006/table">
            <a:tbl>
              <a:tblPr rtl="1"/>
              <a:tblGrid>
                <a:gridCol w="1314450">
                  <a:extLst>
                    <a:ext uri="{9D8B030D-6E8A-4147-A177-3AD203B41FA5}">
                      <a16:colId xmlns:a16="http://schemas.microsoft.com/office/drawing/2014/main" val="20000"/>
                    </a:ext>
                  </a:extLst>
                </a:gridCol>
                <a:gridCol w="1565275">
                  <a:extLst>
                    <a:ext uri="{9D8B030D-6E8A-4147-A177-3AD203B41FA5}">
                      <a16:colId xmlns:a16="http://schemas.microsoft.com/office/drawing/2014/main" val="20001"/>
                    </a:ext>
                  </a:extLst>
                </a:gridCol>
                <a:gridCol w="1065213">
                  <a:extLst>
                    <a:ext uri="{9D8B030D-6E8A-4147-A177-3AD203B41FA5}">
                      <a16:colId xmlns:a16="http://schemas.microsoft.com/office/drawing/2014/main" val="20002"/>
                    </a:ext>
                  </a:extLst>
                </a:gridCol>
              </a:tblGrid>
              <a:tr h="1133475">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he-IL"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הצעה</a:t>
                      </a: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he-IL"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הסתברות</a:t>
                      </a: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he-IL"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פרס</a:t>
                      </a: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00150">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he-IL" sz="2800" b="0" i="0" u="none" strike="noStrike" cap="none" normalizeH="0" baseline="0" smtClean="0">
                          <a:ln>
                            <a:noFill/>
                          </a:ln>
                          <a:solidFill>
                            <a:schemeClr val="tx1"/>
                          </a:solidFill>
                          <a:effectLst/>
                          <a:latin typeface="Garamond" pitchFamily="18" charset="0"/>
                          <a:cs typeface="Arial" charset="0"/>
                        </a:rPr>
                        <a:t>1</a:t>
                      </a:r>
                      <a:endParaRPr kumimoji="0" lang="en-US" sz="2800" b="0" i="0" u="none" strike="noStrike" cap="none" normalizeH="0" baseline="0" smtClean="0">
                        <a:ln>
                          <a:noFill/>
                        </a:ln>
                        <a:solidFill>
                          <a:schemeClr val="tx1"/>
                        </a:solidFill>
                        <a:effectLst/>
                        <a:latin typeface="Garamond"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- 100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he-IL" sz="2800" b="0" i="0" u="none" strike="noStrike" cap="none" normalizeH="0" baseline="0" smtClean="0">
                          <a:ln>
                            <a:noFill/>
                          </a:ln>
                          <a:solidFill>
                            <a:schemeClr val="tx1"/>
                          </a:solidFill>
                          <a:effectLst/>
                          <a:latin typeface="Garamond" pitchFamily="18" charset="0"/>
                          <a:cs typeface="Arial" charset="0"/>
                        </a:rPr>
                        <a:t>0.25</a:t>
                      </a:r>
                      <a:endParaRPr kumimoji="0" lang="en-US" sz="2800" b="0" i="0" u="none" strike="noStrike" cap="none" normalizeH="0" baseline="0" smtClean="0">
                        <a:ln>
                          <a:noFill/>
                        </a:ln>
                        <a:solidFill>
                          <a:schemeClr val="tx1"/>
                        </a:solidFill>
                        <a:effectLst/>
                        <a:latin typeface="Garamond"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he-IL" sz="2800" b="0" i="0" u="none" strike="noStrike" cap="none" normalizeH="0" baseline="0" smtClean="0">
                          <a:ln>
                            <a:noFill/>
                          </a:ln>
                          <a:solidFill>
                            <a:schemeClr val="tx1"/>
                          </a:solidFill>
                          <a:effectLst/>
                          <a:latin typeface="Garamond" pitchFamily="18" charset="0"/>
                          <a:cs typeface="Arial" charset="0"/>
                        </a:rPr>
                        <a:t>0.75</a:t>
                      </a:r>
                      <a:endParaRPr kumimoji="0" lang="en-US" sz="2800" b="0" i="0" u="none" strike="noStrike" cap="none" normalizeH="0" baseline="0" smtClean="0">
                        <a:ln>
                          <a:noFill/>
                        </a:ln>
                        <a:solidFill>
                          <a:schemeClr val="tx1"/>
                        </a:solidFill>
                        <a:effectLst/>
                        <a:latin typeface="Garamond"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Garamond" pitchFamily="18" charset="0"/>
                          <a:cs typeface="Arial" charset="0"/>
                        </a:rPr>
                        <a:t>101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2"/>
          </p:nvPr>
        </p:nvSpPr>
        <p:spPr/>
        <p:txBody>
          <a:bodyPr/>
          <a:lstStyle/>
          <a:p>
            <a:pPr>
              <a:defRPr/>
            </a:pP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015" y="4800601"/>
            <a:ext cx="18002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836423"/>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336" y="233243"/>
            <a:ext cx="7467600" cy="490066"/>
          </a:xfrm>
        </p:spPr>
        <p:txBody>
          <a:bodyPr>
            <a:normAutofit fontScale="90000"/>
          </a:bodyPr>
          <a:lstStyle/>
          <a:p>
            <a:pPr algn="r"/>
            <a:r>
              <a:rPr lang="he-IL" dirty="0"/>
              <a:t>תרגול </a:t>
            </a:r>
            <a:r>
              <a:rPr lang="he-IL" dirty="0" smtClean="0"/>
              <a:t>3</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pPr rtl="0"/>
            <a:endParaRPr lang="en-US"/>
          </a:p>
        </p:txBody>
      </p:sp>
      <p:pic>
        <p:nvPicPr>
          <p:cNvPr id="50" name="Picture 2" descr="http://roflmouse.com/wp-content/uploads/2011/03/funny-animal-pictures-yoga-ca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524001" y="836712"/>
            <a:ext cx="8793255" cy="1938992"/>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a:r>
              <a:rPr lang="he-IL" sz="2400" dirty="0"/>
              <a:t>גברת כהן היא סטודנטית למדעי המחשב שמאזינה למוזיקה בכל מקום. </a:t>
            </a:r>
          </a:p>
          <a:p>
            <a:pPr algn="r"/>
            <a:r>
              <a:rPr lang="he-IL" sz="2400" dirty="0"/>
              <a:t>יש לה לעיתים תכופות שיעורי בית ורבים מהם דורשים תכנות . </a:t>
            </a:r>
          </a:p>
          <a:p>
            <a:pPr algn="r"/>
            <a:r>
              <a:rPr lang="he-IL" sz="2400" dirty="0"/>
              <a:t>יש לנו מספר דוגמאות על בחירת סוג המוזיקה שלה בפעמים שונות. </a:t>
            </a:r>
          </a:p>
          <a:p>
            <a:pPr algn="r"/>
            <a:r>
              <a:rPr lang="he-IL" sz="2400" dirty="0"/>
              <a:t>נניח כי ראיתם את גברת כהן בבוקר (</a:t>
            </a:r>
            <a:r>
              <a:rPr lang="en-US" sz="2400" dirty="0"/>
              <a:t> ( Morning) </a:t>
            </a:r>
            <a:r>
              <a:rPr lang="he-IL" sz="2400" dirty="0"/>
              <a:t>היו לה שיעורי בית (</a:t>
            </a:r>
            <a:r>
              <a:rPr lang="en-US" sz="2400" dirty="0" err="1"/>
              <a:t>HomewoekDue</a:t>
            </a:r>
            <a:r>
              <a:rPr lang="en-US" sz="2400" dirty="0"/>
              <a:t>=Yes </a:t>
            </a:r>
            <a:r>
              <a:rPr lang="he-IL" sz="2400" dirty="0"/>
              <a:t> ) שלא דורשים תכנות  </a:t>
            </a:r>
            <a:r>
              <a:rPr lang="en-US" sz="2400" dirty="0"/>
              <a:t>Programming=No)</a:t>
            </a:r>
            <a:r>
              <a:rPr lang="he-IL" sz="2400" dirty="0"/>
              <a:t> )</a:t>
            </a:r>
          </a:p>
        </p:txBody>
      </p:sp>
      <p:sp>
        <p:nvSpPr>
          <p:cNvPr id="37" name="TextBox 36"/>
          <p:cNvSpPr txBox="1"/>
          <p:nvPr/>
        </p:nvSpPr>
        <p:spPr>
          <a:xfrm>
            <a:off x="1942897" y="3171452"/>
            <a:ext cx="8374358" cy="707886"/>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a:r>
              <a:rPr lang="he-IL" sz="2000" dirty="0"/>
              <a:t>מה סוג המוזיקה ש- </a:t>
            </a:r>
            <a:r>
              <a:rPr lang="en-US" sz="2000" dirty="0"/>
              <a:t>Bayes Naive </a:t>
            </a:r>
            <a:r>
              <a:rPr lang="he-IL" sz="2000" dirty="0"/>
              <a:t>ינבא שהיא שומעת? הראה את החישובים שלך והסבר.</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4126679827"/>
              </p:ext>
            </p:extLst>
          </p:nvPr>
        </p:nvGraphicFramePr>
        <p:xfrm>
          <a:off x="3359696" y="3687973"/>
          <a:ext cx="6578600" cy="2312670"/>
        </p:xfrm>
        <a:graphic>
          <a:graphicData uri="http://schemas.openxmlformats.org/drawingml/2006/table">
            <a:tbl>
              <a:tblPr rtl="1"/>
              <a:tblGrid>
                <a:gridCol w="18796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285750">
                <a:tc>
                  <a:txBody>
                    <a:bodyPr/>
                    <a:lstStyle/>
                    <a:p>
                      <a:pPr algn="ctr" rtl="0" fontAlgn="ctr"/>
                      <a:r>
                        <a:rPr lang="en-US" sz="1800" b="1" i="0" u="none" strike="noStrike" dirty="0" err="1">
                          <a:solidFill>
                            <a:srgbClr val="000000"/>
                          </a:solidFill>
                          <a:effectLst/>
                          <a:latin typeface="Times New Roman"/>
                        </a:rPr>
                        <a:t>TimeOfDay</a:t>
                      </a:r>
                      <a:endParaRPr lang="en-US" sz="1800" b="1"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HomeworkDue?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Programming?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800" b="1" i="0" u="none" strike="noStrike">
                          <a:solidFill>
                            <a:srgbClr val="000000"/>
                          </a:solidFill>
                          <a:effectLst/>
                          <a:latin typeface="Times New Roman"/>
                        </a:rPr>
                        <a:t>MusicType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09550">
                <a:tc>
                  <a:txBody>
                    <a:bodyPr/>
                    <a:lstStyle/>
                    <a:p>
                      <a:pPr algn="ctr" rtl="0" fontAlgn="ctr"/>
                      <a:r>
                        <a:rPr lang="en-US" sz="1600" b="0" i="0" u="none" strike="noStrike">
                          <a:solidFill>
                            <a:srgbClr val="000000"/>
                          </a:solidFill>
                          <a:effectLst/>
                          <a:latin typeface="Times New Roman"/>
                        </a:rPr>
                        <a:t>Morning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Classical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550">
                <a:tc>
                  <a:txBody>
                    <a:bodyPr/>
                    <a:lstStyle/>
                    <a:p>
                      <a:pPr algn="ctr" rtl="0" fontAlgn="ctr"/>
                      <a:r>
                        <a:rPr lang="en-US" sz="1600" b="0" i="0" u="none" strike="noStrike">
                          <a:solidFill>
                            <a:srgbClr val="000000"/>
                          </a:solidFill>
                          <a:effectLst/>
                          <a:latin typeface="Times New Roman"/>
                        </a:rPr>
                        <a:t>Morning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Pop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rtl="0" fontAlgn="ctr"/>
                      <a:r>
                        <a:rPr lang="en-US" sz="1600" b="0" i="0" u="none" strike="noStrike">
                          <a:solidFill>
                            <a:srgbClr val="000000"/>
                          </a:solidFill>
                          <a:effectLst/>
                          <a:latin typeface="Times New Roman"/>
                        </a:rPr>
                        <a:t>Morning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Classical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rtl="0" fontAlgn="ctr"/>
                      <a:r>
                        <a:rPr lang="en-US" sz="1600" b="0" i="0" u="none" strike="noStrike">
                          <a:solidFill>
                            <a:srgbClr val="000000"/>
                          </a:solidFill>
                          <a:effectLst/>
                          <a:latin typeface="Times New Roman"/>
                        </a:rPr>
                        <a:t>Morning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Classical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algn="ctr" rtl="0" fontAlgn="ctr"/>
                      <a:r>
                        <a:rPr lang="en-US" sz="1600" b="0" i="0" u="none" strike="noStrike">
                          <a:solidFill>
                            <a:srgbClr val="000000"/>
                          </a:solidFill>
                          <a:effectLst/>
                          <a:latin typeface="Times New Roman"/>
                        </a:rPr>
                        <a:t>Afternoon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Pop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9550">
                <a:tc>
                  <a:txBody>
                    <a:bodyPr/>
                    <a:lstStyle/>
                    <a:p>
                      <a:pPr algn="ctr" rtl="0" fontAlgn="ctr"/>
                      <a:r>
                        <a:rPr lang="en-US" sz="1600" b="0" i="0" u="none" strike="noStrike">
                          <a:solidFill>
                            <a:srgbClr val="000000"/>
                          </a:solidFill>
                          <a:effectLst/>
                          <a:latin typeface="Times New Roman"/>
                        </a:rPr>
                        <a:t>Afternoon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Pop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9550">
                <a:tc>
                  <a:txBody>
                    <a:bodyPr/>
                    <a:lstStyle/>
                    <a:p>
                      <a:pPr algn="ctr" rtl="0" fontAlgn="ctr"/>
                      <a:r>
                        <a:rPr lang="en-US" sz="1600" b="0" i="0" u="none" strike="noStrike">
                          <a:solidFill>
                            <a:srgbClr val="000000"/>
                          </a:solidFill>
                          <a:effectLst/>
                          <a:latin typeface="Times New Roman"/>
                        </a:rPr>
                        <a:t>Evening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Pop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9550">
                <a:tc>
                  <a:txBody>
                    <a:bodyPr/>
                    <a:lstStyle/>
                    <a:p>
                      <a:pPr algn="ctr" rtl="0" fontAlgn="ctr"/>
                      <a:r>
                        <a:rPr lang="en-US" sz="1600" b="0" i="0" u="none" strike="noStrike">
                          <a:solidFill>
                            <a:srgbClr val="000000"/>
                          </a:solidFill>
                          <a:effectLst/>
                          <a:latin typeface="Times New Roman"/>
                        </a:rPr>
                        <a:t>Evening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Times New Roman"/>
                        </a:rPr>
                        <a:t>Yes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effectLst/>
                          <a:latin typeface="Times New Roman"/>
                        </a:rPr>
                        <a:t>Classical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2457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711" y="2037537"/>
            <a:ext cx="7823709" cy="4321542"/>
          </a:xfrm>
          <a:prstGeom prst="rect">
            <a:avLst/>
          </a:prstGeom>
          <a:ln w="57150">
            <a:solidFill>
              <a:srgbClr val="FF0000"/>
            </a:solidFill>
          </a:ln>
          <a:effectLst>
            <a:outerShdw blurRad="50800" dist="50800" dir="5400000" algn="ctr" rotWithShape="0">
              <a:srgbClr val="000000">
                <a:alpha val="3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853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par>
                                <p:cTn id="17" presetID="5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24577"/>
                                        </p:tgtEl>
                                        <p:attrNameLst>
                                          <p:attrName>style.visibility</p:attrName>
                                        </p:attrNameLst>
                                      </p:cBhvr>
                                      <p:to>
                                        <p:strVal val="visible"/>
                                      </p:to>
                                    </p:set>
                                    <p:animEffect transition="in" filter="wipe(down)">
                                      <p:cBhvr>
                                        <p:cTn id="26" dur="580">
                                          <p:stCondLst>
                                            <p:cond delay="0"/>
                                          </p:stCondLst>
                                        </p:cTn>
                                        <p:tgtEl>
                                          <p:spTgt spid="24577"/>
                                        </p:tgtEl>
                                      </p:cBhvr>
                                    </p:animEffect>
                                    <p:anim calcmode="lin" valueType="num">
                                      <p:cBhvr>
                                        <p:cTn id="27" dur="1822" tmFilter="0,0; 0.14,0.36; 0.43,0.73; 0.71,0.91; 1.0,1.0">
                                          <p:stCondLst>
                                            <p:cond delay="0"/>
                                          </p:stCondLst>
                                        </p:cTn>
                                        <p:tgtEl>
                                          <p:spTgt spid="24577"/>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4577"/>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4577"/>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4577"/>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4577"/>
                                        </p:tgtEl>
                                        <p:attrNameLst>
                                          <p:attrName>ppt_y</p:attrName>
                                        </p:attrNameLst>
                                      </p:cBhvr>
                                      <p:tavLst>
                                        <p:tav tm="0" fmla="#ppt_y-sin(pi*$)/81">
                                          <p:val>
                                            <p:fltVal val="0"/>
                                          </p:val>
                                        </p:tav>
                                        <p:tav tm="100000">
                                          <p:val>
                                            <p:fltVal val="1"/>
                                          </p:val>
                                        </p:tav>
                                      </p:tavLst>
                                    </p:anim>
                                    <p:animScale>
                                      <p:cBhvr>
                                        <p:cTn id="32" dur="26">
                                          <p:stCondLst>
                                            <p:cond delay="650"/>
                                          </p:stCondLst>
                                        </p:cTn>
                                        <p:tgtEl>
                                          <p:spTgt spid="24577"/>
                                        </p:tgtEl>
                                      </p:cBhvr>
                                      <p:to x="100000" y="60000"/>
                                    </p:animScale>
                                    <p:animScale>
                                      <p:cBhvr>
                                        <p:cTn id="33" dur="166" decel="50000">
                                          <p:stCondLst>
                                            <p:cond delay="676"/>
                                          </p:stCondLst>
                                        </p:cTn>
                                        <p:tgtEl>
                                          <p:spTgt spid="24577"/>
                                        </p:tgtEl>
                                      </p:cBhvr>
                                      <p:to x="100000" y="100000"/>
                                    </p:animScale>
                                    <p:animScale>
                                      <p:cBhvr>
                                        <p:cTn id="34" dur="26">
                                          <p:stCondLst>
                                            <p:cond delay="1312"/>
                                          </p:stCondLst>
                                        </p:cTn>
                                        <p:tgtEl>
                                          <p:spTgt spid="24577"/>
                                        </p:tgtEl>
                                      </p:cBhvr>
                                      <p:to x="100000" y="80000"/>
                                    </p:animScale>
                                    <p:animScale>
                                      <p:cBhvr>
                                        <p:cTn id="35" dur="166" decel="50000">
                                          <p:stCondLst>
                                            <p:cond delay="1338"/>
                                          </p:stCondLst>
                                        </p:cTn>
                                        <p:tgtEl>
                                          <p:spTgt spid="24577"/>
                                        </p:tgtEl>
                                      </p:cBhvr>
                                      <p:to x="100000" y="100000"/>
                                    </p:animScale>
                                    <p:animScale>
                                      <p:cBhvr>
                                        <p:cTn id="36" dur="26">
                                          <p:stCondLst>
                                            <p:cond delay="1642"/>
                                          </p:stCondLst>
                                        </p:cTn>
                                        <p:tgtEl>
                                          <p:spTgt spid="24577"/>
                                        </p:tgtEl>
                                      </p:cBhvr>
                                      <p:to x="100000" y="90000"/>
                                    </p:animScale>
                                    <p:animScale>
                                      <p:cBhvr>
                                        <p:cTn id="37" dur="166" decel="50000">
                                          <p:stCondLst>
                                            <p:cond delay="1668"/>
                                          </p:stCondLst>
                                        </p:cTn>
                                        <p:tgtEl>
                                          <p:spTgt spid="24577"/>
                                        </p:tgtEl>
                                      </p:cBhvr>
                                      <p:to x="100000" y="100000"/>
                                    </p:animScale>
                                    <p:animScale>
                                      <p:cBhvr>
                                        <p:cTn id="38" dur="26">
                                          <p:stCondLst>
                                            <p:cond delay="1808"/>
                                          </p:stCondLst>
                                        </p:cTn>
                                        <p:tgtEl>
                                          <p:spTgt spid="24577"/>
                                        </p:tgtEl>
                                      </p:cBhvr>
                                      <p:to x="100000" y="95000"/>
                                    </p:animScale>
                                    <p:animScale>
                                      <p:cBhvr>
                                        <p:cTn id="39" dur="166" decel="50000">
                                          <p:stCondLst>
                                            <p:cond delay="1834"/>
                                          </p:stCondLst>
                                        </p:cTn>
                                        <p:tgtEl>
                                          <p:spTgt spid="2457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4</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524000" y="836712"/>
            <a:ext cx="9144000" cy="3785652"/>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000" dirty="0"/>
              <a:t>נניח שאדם </a:t>
            </a:r>
            <a:r>
              <a:rPr lang="he-IL" sz="2000" dirty="0" err="1"/>
              <a:t>מסויים</a:t>
            </a:r>
            <a:r>
              <a:rPr lang="he-IL" sz="2000" dirty="0"/>
              <a:t> מגיע בערב הביתה ורוצה לדעת אם משפחתו בבית לפני שהוא נכנס. בד"כ כאשר אשתו עוזבת את הבית היא מדליקה את אורות החצר. לפעמים היא מדליקה את אורות החצר כאשר היא מצפה לאורח. לאדם זה יש כלב. כאשר אין אף אחד בבית הכלב מושאר בחצר. הכלב מושאר בחצר גם כאשר יש לו בעיות עיכול. אם הכלב בחצר, קרוב לוודאי שהאדם ישמע אותו נובח. ייתכן שהאדם יתבלבל על ידי נביחות של כלב השכנים.</a:t>
            </a:r>
            <a:endParaRPr lang="en-US" sz="2000" dirty="0"/>
          </a:p>
          <a:p>
            <a:pPr marL="342900" indent="-342900">
              <a:buFont typeface="Arial" panose="020B0604020202020204" pitchFamily="34" charset="0"/>
              <a:buChar char="•"/>
            </a:pPr>
            <a:r>
              <a:rPr lang="he-IL" sz="2000" dirty="0"/>
              <a:t>בנה </a:t>
            </a:r>
            <a:r>
              <a:rPr lang="en-US" sz="2000" b="1" dirty="0"/>
              <a:t>Bayesian Network </a:t>
            </a:r>
            <a:r>
              <a:rPr lang="en-US" sz="2000" dirty="0"/>
              <a:t> </a:t>
            </a:r>
            <a:r>
              <a:rPr lang="he-IL" sz="2000" dirty="0"/>
              <a:t>בעלת מספר מינימלי של קשתות עבור המקרה </a:t>
            </a:r>
            <a:r>
              <a:rPr lang="he-IL" sz="2000" dirty="0" err="1"/>
              <a:t>הנ</a:t>
            </a:r>
            <a:r>
              <a:rPr lang="ar-SA" sz="2000" dirty="0"/>
              <a:t>"</a:t>
            </a:r>
            <a:r>
              <a:rPr lang="he-IL" sz="2000" dirty="0"/>
              <a:t>ל</a:t>
            </a:r>
            <a:r>
              <a:rPr lang="ar-SA" sz="2000" dirty="0"/>
              <a:t>. </a:t>
            </a:r>
            <a:r>
              <a:rPr lang="he-IL" sz="2000" dirty="0"/>
              <a:t>השתמש במשתנים הבאים</a:t>
            </a:r>
            <a:r>
              <a:rPr lang="ar-SA" sz="2000" dirty="0"/>
              <a:t> (</a:t>
            </a:r>
            <a:r>
              <a:rPr lang="he-IL" sz="2000" dirty="0"/>
              <a:t>המשתנים כתובים בסדר אלפביתי</a:t>
            </a:r>
            <a:r>
              <a:rPr lang="ar-SA" sz="2000" dirty="0"/>
              <a:t>):</a:t>
            </a:r>
            <a:endParaRPr lang="en-US" sz="2000" dirty="0"/>
          </a:p>
          <a:p>
            <a:pPr rtl="1"/>
            <a:endParaRPr lang="he-IL" sz="2000" b="1" dirty="0"/>
          </a:p>
          <a:p>
            <a:pPr rtl="1"/>
            <a:r>
              <a:rPr lang="en-US" sz="2000" b="1" dirty="0"/>
              <a:t> bowel-problem, dog-out, family-out, hear-bark, light-on.</a:t>
            </a:r>
          </a:p>
          <a:p>
            <a:pPr marL="457200" indent="-457200">
              <a:buFont typeface="Arial" panose="020B0604020202020204" pitchFamily="34" charset="0"/>
              <a:buChar char="•"/>
            </a:pPr>
            <a:endParaRPr lang="he-IL" sz="2000" dirty="0"/>
          </a:p>
          <a:p>
            <a:pPr marL="457200" indent="-457200">
              <a:buFont typeface="Arial" panose="020B0604020202020204" pitchFamily="34" charset="0"/>
              <a:buChar char="•"/>
            </a:pPr>
            <a:r>
              <a:rPr lang="he-IL" sz="2000" dirty="0"/>
              <a:t>מה צריך להיות סדר הכנסת המשתנים לאלגוריתם בניית הרשת כדי לקבל רשת זו</a:t>
            </a:r>
            <a:r>
              <a:rPr lang="ar-SA" sz="2000" dirty="0"/>
              <a:t>?</a:t>
            </a:r>
            <a:endParaRPr lang="en-US" sz="2000" dirty="0"/>
          </a:p>
          <a:p>
            <a:pPr algn="r" rtl="1"/>
            <a:r>
              <a:rPr lang="en-US" sz="2000" dirty="0"/>
              <a:t> </a:t>
            </a:r>
          </a:p>
        </p:txBody>
      </p:sp>
      <p:grpSp>
        <p:nvGrpSpPr>
          <p:cNvPr id="9" name="Group 8"/>
          <p:cNvGrpSpPr/>
          <p:nvPr/>
        </p:nvGrpSpPr>
        <p:grpSpPr>
          <a:xfrm>
            <a:off x="1753420" y="541635"/>
            <a:ext cx="8685161" cy="5722973"/>
            <a:chOff x="229419" y="541634"/>
            <a:chExt cx="8685161" cy="5722973"/>
          </a:xfrm>
        </p:grpSpPr>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19" y="541634"/>
              <a:ext cx="8685161" cy="4375807"/>
            </a:xfrm>
            <a:prstGeom prst="rect">
              <a:avLst/>
            </a:prstGeom>
            <a:ln w="57150">
              <a:solidFill>
                <a:srgbClr val="FF0000"/>
              </a:solidFill>
            </a:ln>
            <a:effectLst>
              <a:outerShdw blurRad="50800" dist="50800" dir="5400000" algn="ctr" rotWithShape="0">
                <a:srgbClr val="000000">
                  <a:alpha val="35000"/>
                </a:srgbClr>
              </a:outerShdw>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39552" y="4941168"/>
              <a:ext cx="8064896" cy="1323439"/>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r>
                <a:rPr lang="en-US" sz="2000" b="1" dirty="0"/>
                <a:t>{bowel-problem, family-out}, {dog-out, light-on}, hear-bark</a:t>
              </a:r>
            </a:p>
            <a:p>
              <a:pPr rtl="1"/>
              <a:r>
                <a:rPr lang="ar-SA" sz="2000" dirty="0"/>
                <a:t>(</a:t>
              </a:r>
              <a:r>
                <a:rPr lang="he-IL" sz="2000" dirty="0"/>
                <a:t>אין חשיבות לסדר בין כל שני משתנים שמוקפים ב</a:t>
              </a:r>
              <a:r>
                <a:rPr lang="ar-SA" sz="2000" dirty="0"/>
                <a:t>-{}, </a:t>
              </a:r>
              <a:r>
                <a:rPr lang="he-IL" sz="2000" dirty="0"/>
                <a:t>והתקבלו כל ארבע התשובות</a:t>
              </a:r>
              <a:r>
                <a:rPr lang="ar-SA" sz="2000" dirty="0"/>
                <a:t>).</a:t>
              </a:r>
              <a:endParaRPr lang="en-US" sz="2000" dirty="0"/>
            </a:p>
            <a:p>
              <a:pPr rtl="1"/>
              <a:r>
                <a:rPr lang="en-US" sz="2000" dirty="0"/>
                <a:t> </a:t>
              </a:r>
            </a:p>
          </p:txBody>
        </p:sp>
      </p:grpSp>
    </p:spTree>
    <p:extLst>
      <p:ext uri="{BB962C8B-B14F-4D97-AF65-F5344CB8AC3E}">
        <p14:creationId xmlns:p14="http://schemas.microsoft.com/office/powerpoint/2010/main" val="261105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4</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5" name="Rectangle 54"/>
          <p:cNvSpPr/>
          <p:nvPr/>
        </p:nvSpPr>
        <p:spPr>
          <a:xfrm>
            <a:off x="1727732" y="764704"/>
            <a:ext cx="8310453" cy="2308324"/>
          </a:xfrm>
          <a:prstGeom prst="rect">
            <a:avLst/>
          </a:prstGeom>
        </p:spPr>
        <p:txBody>
          <a:bodyPr wrap="square">
            <a:spAutoFit/>
          </a:bodyPr>
          <a:lstStyle/>
          <a:p>
            <a:pPr algn="r" rtl="1"/>
            <a:r>
              <a:rPr lang="ar-SA" sz="2400" dirty="0" err="1"/>
              <a:t>נתונה</a:t>
            </a:r>
            <a:r>
              <a:rPr lang="ar-SA" sz="2400" dirty="0"/>
              <a:t> </a:t>
            </a:r>
            <a:r>
              <a:rPr lang="ar-SA" sz="2400" dirty="0" err="1"/>
              <a:t>הרשת</a:t>
            </a:r>
            <a:r>
              <a:rPr lang="ar-SA" sz="2400" dirty="0"/>
              <a:t> </a:t>
            </a:r>
            <a:r>
              <a:rPr lang="ar-SA" sz="2400" dirty="0" err="1"/>
              <a:t>הבייסיאנית</a:t>
            </a:r>
            <a:r>
              <a:rPr lang="ar-SA" sz="2400" dirty="0"/>
              <a:t> </a:t>
            </a:r>
            <a:r>
              <a:rPr lang="ar-SA" sz="2400" dirty="0" err="1"/>
              <a:t>להלן</a:t>
            </a:r>
            <a:r>
              <a:rPr lang="ar-SA" sz="2400" dirty="0"/>
              <a:t> </a:t>
            </a:r>
            <a:r>
              <a:rPr lang="ar-SA" sz="2400" dirty="0" err="1"/>
              <a:t>החוזה</a:t>
            </a:r>
            <a:r>
              <a:rPr lang="ar-SA" sz="2400" dirty="0"/>
              <a:t> </a:t>
            </a:r>
            <a:r>
              <a:rPr lang="ar-SA" sz="2400" dirty="0" err="1"/>
              <a:t>את</a:t>
            </a:r>
            <a:r>
              <a:rPr lang="ar-SA" sz="2400" dirty="0"/>
              <a:t> </a:t>
            </a:r>
            <a:r>
              <a:rPr lang="ar-SA" sz="2400" dirty="0" err="1"/>
              <a:t>סיכוייו</a:t>
            </a:r>
            <a:r>
              <a:rPr lang="ar-SA" sz="2400" dirty="0"/>
              <a:t> </a:t>
            </a:r>
            <a:r>
              <a:rPr lang="ar-SA" sz="2400" dirty="0" err="1"/>
              <a:t>של</a:t>
            </a:r>
            <a:r>
              <a:rPr lang="ar-SA" sz="2400" dirty="0"/>
              <a:t> </a:t>
            </a:r>
            <a:r>
              <a:rPr lang="ar-SA" sz="2400" dirty="0" err="1"/>
              <a:t>מועמד</a:t>
            </a:r>
            <a:r>
              <a:rPr lang="ar-SA" sz="2400" dirty="0"/>
              <a:t> </a:t>
            </a:r>
            <a:r>
              <a:rPr lang="ar-SA" sz="2400" dirty="0" err="1"/>
              <a:t>להיבחר</a:t>
            </a:r>
            <a:r>
              <a:rPr lang="ar-SA" sz="2400" dirty="0"/>
              <a:t>.</a:t>
            </a:r>
            <a:endParaRPr lang="en-US" sz="2400" dirty="0"/>
          </a:p>
          <a:p>
            <a:pPr algn="r" rtl="1"/>
            <a:r>
              <a:rPr lang="en-US" sz="2400" dirty="0"/>
              <a:t>H </a:t>
            </a:r>
            <a:r>
              <a:rPr lang="ar-SA" sz="2400" dirty="0"/>
              <a:t>– </a:t>
            </a:r>
            <a:r>
              <a:rPr lang="ar-SA" sz="2400" dirty="0" err="1"/>
              <a:t>המועמד</a:t>
            </a:r>
            <a:r>
              <a:rPr lang="ar-SA" sz="2400" dirty="0"/>
              <a:t> </a:t>
            </a:r>
            <a:r>
              <a:rPr lang="ar-SA" sz="2400" dirty="0" err="1"/>
              <a:t>ישר</a:t>
            </a:r>
            <a:endParaRPr lang="en-US" sz="2400" dirty="0"/>
          </a:p>
          <a:p>
            <a:pPr algn="r" rtl="1"/>
            <a:r>
              <a:rPr lang="en-US" sz="2400" dirty="0"/>
              <a:t>S </a:t>
            </a:r>
            <a:r>
              <a:rPr lang="ar-SA" sz="2400" dirty="0"/>
              <a:t>– </a:t>
            </a:r>
            <a:r>
              <a:rPr lang="ar-SA" sz="2400" dirty="0" err="1"/>
              <a:t>תדמית</a:t>
            </a:r>
            <a:r>
              <a:rPr lang="ar-SA" sz="2400" dirty="0"/>
              <a:t> </a:t>
            </a:r>
            <a:r>
              <a:rPr lang="ar-SA" sz="2400" dirty="0" err="1"/>
              <a:t>נוצצת</a:t>
            </a:r>
            <a:endParaRPr lang="en-US" sz="2400" dirty="0"/>
          </a:p>
          <a:p>
            <a:pPr algn="r" rtl="1"/>
            <a:r>
              <a:rPr lang="en-US" sz="2400" dirty="0"/>
              <a:t>L </a:t>
            </a:r>
            <a:r>
              <a:rPr lang="ar-SA" sz="2400" dirty="0"/>
              <a:t>– </a:t>
            </a:r>
            <a:r>
              <a:rPr lang="ar-SA" sz="2400" dirty="0" err="1"/>
              <a:t>אהוב</a:t>
            </a:r>
            <a:endParaRPr lang="en-US" sz="2400" dirty="0"/>
          </a:p>
          <a:p>
            <a:pPr algn="r" rtl="1"/>
            <a:r>
              <a:rPr lang="en-US" sz="2400" dirty="0"/>
              <a:t>E </a:t>
            </a:r>
            <a:r>
              <a:rPr lang="ar-SA" sz="2400" dirty="0"/>
              <a:t>– </a:t>
            </a:r>
            <a:r>
              <a:rPr lang="ar-SA" sz="2400" dirty="0" err="1"/>
              <a:t>ייבחר</a:t>
            </a:r>
            <a:endParaRPr lang="en-US" sz="2400" dirty="0"/>
          </a:p>
        </p:txBody>
      </p:sp>
      <p:sp>
        <p:nvSpPr>
          <p:cNvPr id="56" name="Rectangle 74"/>
          <p:cNvSpPr>
            <a:spLocks noChangeArrowheads="1"/>
          </p:cNvSpPr>
          <p:nvPr/>
        </p:nvSpPr>
        <p:spPr bwMode="auto">
          <a:xfrm>
            <a:off x="1063567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pSp>
        <p:nvGrpSpPr>
          <p:cNvPr id="57" name="Group 64"/>
          <p:cNvGrpSpPr>
            <a:grpSpLocks noChangeAspect="1"/>
          </p:cNvGrpSpPr>
          <p:nvPr/>
        </p:nvGrpSpPr>
        <p:grpSpPr bwMode="auto">
          <a:xfrm>
            <a:off x="3696669" y="1718158"/>
            <a:ext cx="2874955" cy="3659033"/>
            <a:chOff x="3135" y="6828"/>
            <a:chExt cx="1721" cy="2240"/>
          </a:xfrm>
        </p:grpSpPr>
        <p:sp>
          <p:nvSpPr>
            <p:cNvPr id="58" name="AutoShape 73"/>
            <p:cNvSpPr>
              <a:spLocks noChangeAspect="1" noChangeArrowheads="1" noTextEdit="1"/>
            </p:cNvSpPr>
            <p:nvPr/>
          </p:nvSpPr>
          <p:spPr bwMode="auto">
            <a:xfrm>
              <a:off x="3135" y="6828"/>
              <a:ext cx="1721" cy="22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he-IL" sz="3000"/>
            </a:p>
          </p:txBody>
        </p:sp>
        <p:sp>
          <p:nvSpPr>
            <p:cNvPr id="59" name="Oval 72"/>
            <p:cNvSpPr>
              <a:spLocks noChangeArrowheads="1"/>
            </p:cNvSpPr>
            <p:nvPr/>
          </p:nvSpPr>
          <p:spPr bwMode="auto">
            <a:xfrm>
              <a:off x="3291" y="6828"/>
              <a:ext cx="626" cy="4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altLang="he-IL" sz="3000">
                  <a:latin typeface="Arial" pitchFamily="34" charset="0"/>
                  <a:ea typeface="Times New Roman" pitchFamily="18" charset="0"/>
                  <a:cs typeface="Arial" pitchFamily="34" charset="0"/>
                </a:rPr>
                <a:t>H</a:t>
              </a:r>
              <a:endParaRPr lang="ar-SA" altLang="he-IL" sz="3000">
                <a:latin typeface="Arial" pitchFamily="34" charset="0"/>
                <a:cs typeface="Arial" pitchFamily="34" charset="0"/>
              </a:endParaRPr>
            </a:p>
          </p:txBody>
        </p:sp>
        <p:sp>
          <p:nvSpPr>
            <p:cNvPr id="60" name="Oval 71"/>
            <p:cNvSpPr>
              <a:spLocks noChangeArrowheads="1"/>
            </p:cNvSpPr>
            <p:nvPr/>
          </p:nvSpPr>
          <p:spPr bwMode="auto">
            <a:xfrm>
              <a:off x="3291" y="8588"/>
              <a:ext cx="626" cy="4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altLang="he-IL" sz="3000">
                  <a:latin typeface="Arial" pitchFamily="34" charset="0"/>
                  <a:ea typeface="Times New Roman" pitchFamily="18" charset="0"/>
                  <a:cs typeface="Arial" pitchFamily="34" charset="0"/>
                </a:rPr>
                <a:t>E</a:t>
              </a:r>
              <a:endParaRPr lang="ar-SA" altLang="he-IL" sz="3000">
                <a:latin typeface="Arial" pitchFamily="34" charset="0"/>
                <a:cs typeface="Arial" pitchFamily="34" charset="0"/>
              </a:endParaRPr>
            </a:p>
          </p:txBody>
        </p:sp>
        <p:sp>
          <p:nvSpPr>
            <p:cNvPr id="61" name="Oval 70"/>
            <p:cNvSpPr>
              <a:spLocks noChangeArrowheads="1"/>
            </p:cNvSpPr>
            <p:nvPr/>
          </p:nvSpPr>
          <p:spPr bwMode="auto">
            <a:xfrm>
              <a:off x="3291" y="7788"/>
              <a:ext cx="625" cy="4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altLang="he-IL" sz="3000">
                  <a:latin typeface="Arial" pitchFamily="34" charset="0"/>
                  <a:ea typeface="Times New Roman" pitchFamily="18" charset="0"/>
                  <a:cs typeface="Arial" pitchFamily="34" charset="0"/>
                </a:rPr>
                <a:t>L</a:t>
              </a:r>
              <a:endParaRPr lang="ar-SA" altLang="he-IL" sz="3000">
                <a:latin typeface="Arial" pitchFamily="34" charset="0"/>
                <a:cs typeface="Arial" pitchFamily="34" charset="0"/>
              </a:endParaRPr>
            </a:p>
          </p:txBody>
        </p:sp>
        <p:sp>
          <p:nvSpPr>
            <p:cNvPr id="62" name="Oval 69"/>
            <p:cNvSpPr>
              <a:spLocks noChangeArrowheads="1"/>
            </p:cNvSpPr>
            <p:nvPr/>
          </p:nvSpPr>
          <p:spPr bwMode="auto">
            <a:xfrm>
              <a:off x="4074" y="7308"/>
              <a:ext cx="626" cy="4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altLang="he-IL" sz="3000">
                  <a:latin typeface="Arial" pitchFamily="34" charset="0"/>
                  <a:ea typeface="Times New Roman" pitchFamily="18" charset="0"/>
                  <a:cs typeface="Arial" pitchFamily="34" charset="0"/>
                </a:rPr>
                <a:t>S</a:t>
              </a:r>
              <a:endParaRPr lang="ar-SA" altLang="he-IL" sz="3000">
                <a:latin typeface="Arial" pitchFamily="34" charset="0"/>
                <a:cs typeface="Arial" pitchFamily="34" charset="0"/>
              </a:endParaRPr>
            </a:p>
          </p:txBody>
        </p:sp>
        <p:sp>
          <p:nvSpPr>
            <p:cNvPr id="63" name="AutoShape 68"/>
            <p:cNvSpPr>
              <a:spLocks noChangeShapeType="1"/>
            </p:cNvSpPr>
            <p:nvPr/>
          </p:nvSpPr>
          <p:spPr bwMode="auto">
            <a:xfrm>
              <a:off x="3825" y="7238"/>
              <a:ext cx="341" cy="1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he-IL" sz="3000"/>
            </a:p>
          </p:txBody>
        </p:sp>
        <p:sp>
          <p:nvSpPr>
            <p:cNvPr id="23552" name="AutoShape 67"/>
            <p:cNvSpPr>
              <a:spLocks noChangeShapeType="1"/>
            </p:cNvSpPr>
            <p:nvPr/>
          </p:nvSpPr>
          <p:spPr bwMode="auto">
            <a:xfrm flipH="1">
              <a:off x="3825" y="7718"/>
              <a:ext cx="341" cy="1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he-IL" sz="3000"/>
            </a:p>
          </p:txBody>
        </p:sp>
        <p:sp>
          <p:nvSpPr>
            <p:cNvPr id="23553" name="AutoShape 66"/>
            <p:cNvSpPr>
              <a:spLocks noChangeShapeType="1"/>
            </p:cNvSpPr>
            <p:nvPr/>
          </p:nvSpPr>
          <p:spPr bwMode="auto">
            <a:xfrm flipH="1">
              <a:off x="3603" y="7308"/>
              <a:ext cx="1" cy="4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he-IL" sz="3000"/>
            </a:p>
          </p:txBody>
        </p:sp>
        <p:sp>
          <p:nvSpPr>
            <p:cNvPr id="23554" name="AutoShape 65"/>
            <p:cNvSpPr>
              <a:spLocks noChangeShapeType="1"/>
            </p:cNvSpPr>
            <p:nvPr/>
          </p:nvSpPr>
          <p:spPr bwMode="auto">
            <a:xfrm>
              <a:off x="3603" y="8268"/>
              <a:ext cx="1" cy="3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he-IL" sz="3000"/>
            </a:p>
          </p:txBody>
        </p:sp>
      </p:grpSp>
      <p:graphicFrame>
        <p:nvGraphicFramePr>
          <p:cNvPr id="23558" name="Table 23557"/>
          <p:cNvGraphicFramePr>
            <a:graphicFrameLocks noGrp="1"/>
          </p:cNvGraphicFramePr>
          <p:nvPr>
            <p:extLst/>
          </p:nvPr>
        </p:nvGraphicFramePr>
        <p:xfrm>
          <a:off x="2731469" y="1484784"/>
          <a:ext cx="809325" cy="750570"/>
        </p:xfrm>
        <a:graphic>
          <a:graphicData uri="http://schemas.openxmlformats.org/drawingml/2006/table">
            <a:tbl>
              <a:tblPr rtl="1"/>
              <a:tblGrid>
                <a:gridCol w="809325">
                  <a:extLst>
                    <a:ext uri="{9D8B030D-6E8A-4147-A177-3AD203B41FA5}">
                      <a16:colId xmlns:a16="http://schemas.microsoft.com/office/drawing/2014/main" val="20000"/>
                    </a:ext>
                  </a:extLst>
                </a:gridCol>
              </a:tblGrid>
              <a:tr h="314315">
                <a:tc>
                  <a:txBody>
                    <a:bodyPr/>
                    <a:lstStyle/>
                    <a:p>
                      <a:pPr algn="ctr" rtl="0" fontAlgn="ctr"/>
                      <a:r>
                        <a:rPr lang="fr-FR" sz="2400" b="1" i="0" u="none" strike="noStrike" dirty="0">
                          <a:solidFill>
                            <a:srgbClr val="000000"/>
                          </a:solidFill>
                          <a:effectLst/>
                          <a:latin typeface="Times New Roman"/>
                        </a:rPr>
                        <a:t>P(H)</a:t>
                      </a:r>
                      <a:endParaRPr lang="en-US" sz="2400" b="1"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14315">
                <a:tc>
                  <a:txBody>
                    <a:bodyPr/>
                    <a:lstStyle/>
                    <a:p>
                      <a:pPr algn="ctr" rtl="0" fontAlgn="ctr"/>
                      <a:r>
                        <a:rPr lang="fr-FR" sz="2400" b="0" i="0" u="none" strike="noStrike" dirty="0">
                          <a:solidFill>
                            <a:srgbClr val="000000"/>
                          </a:solidFill>
                          <a:effectLst/>
                          <a:latin typeface="Times New Roman"/>
                        </a:rPr>
                        <a:t>0.1</a:t>
                      </a:r>
                      <a:endParaRPr lang="en-US" sz="2400" b="0" i="0" u="none" strike="noStrike" dirty="0">
                        <a:solidFill>
                          <a:srgbClr val="000000"/>
                        </a:solidFill>
                        <a:effectLst/>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3562" name="Table 23561"/>
          <p:cNvGraphicFramePr>
            <a:graphicFrameLocks noGrp="1"/>
          </p:cNvGraphicFramePr>
          <p:nvPr>
            <p:extLst/>
          </p:nvPr>
        </p:nvGraphicFramePr>
        <p:xfrm>
          <a:off x="6311024" y="2387892"/>
          <a:ext cx="2449273" cy="1125855"/>
        </p:xfrm>
        <a:graphic>
          <a:graphicData uri="http://schemas.openxmlformats.org/drawingml/2006/table">
            <a:tbl>
              <a:tblPr rtl="1"/>
              <a:tblGrid>
                <a:gridCol w="1426968">
                  <a:extLst>
                    <a:ext uri="{9D8B030D-6E8A-4147-A177-3AD203B41FA5}">
                      <a16:colId xmlns:a16="http://schemas.microsoft.com/office/drawing/2014/main" val="20000"/>
                    </a:ext>
                  </a:extLst>
                </a:gridCol>
                <a:gridCol w="1022305">
                  <a:extLst>
                    <a:ext uri="{9D8B030D-6E8A-4147-A177-3AD203B41FA5}">
                      <a16:colId xmlns:a16="http://schemas.microsoft.com/office/drawing/2014/main" val="20001"/>
                    </a:ext>
                  </a:extLst>
                </a:gridCol>
              </a:tblGrid>
              <a:tr h="314315">
                <a:tc>
                  <a:txBody>
                    <a:bodyPr/>
                    <a:lstStyle/>
                    <a:p>
                      <a:pPr algn="ctr" rtl="0" fontAlgn="ctr"/>
                      <a:r>
                        <a:rPr lang="fr-FR" sz="2400" b="1" i="0" u="none" strike="noStrike" dirty="0">
                          <a:solidFill>
                            <a:srgbClr val="000000"/>
                          </a:solidFill>
                          <a:effectLst/>
                          <a:latin typeface="Times New Roman"/>
                        </a:rPr>
                        <a:t>P(S)</a:t>
                      </a:r>
                      <a:endParaRPr lang="en-US" sz="2400" b="1"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fr-FR" sz="2400" b="1" i="0" u="none" strike="noStrike">
                          <a:solidFill>
                            <a:srgbClr val="000000"/>
                          </a:solidFill>
                          <a:effectLst/>
                          <a:latin typeface="Times New Roman"/>
                        </a:rPr>
                        <a:t>H</a:t>
                      </a:r>
                      <a:endParaRPr lang="en-US" sz="2400" b="1"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14315">
                <a:tc>
                  <a:txBody>
                    <a:bodyPr/>
                    <a:lstStyle/>
                    <a:p>
                      <a:pPr algn="ctr" rtl="0" fontAlgn="ctr"/>
                      <a:r>
                        <a:rPr lang="fr-FR" sz="2400" b="0" i="0" u="none" strike="noStrike">
                          <a:solidFill>
                            <a:srgbClr val="000000"/>
                          </a:solidFill>
                          <a:effectLst/>
                          <a:latin typeface="Times New Roman"/>
                        </a:rPr>
                        <a:t>0.3</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dirty="0">
                          <a:solidFill>
                            <a:srgbClr val="000000"/>
                          </a:solidFill>
                          <a:effectLst/>
                          <a:latin typeface="Times New Roman"/>
                        </a:rPr>
                        <a:t>T</a:t>
                      </a:r>
                      <a:endParaRPr lang="en-US" sz="2400" b="0"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15">
                <a:tc>
                  <a:txBody>
                    <a:bodyPr/>
                    <a:lstStyle/>
                    <a:p>
                      <a:pPr algn="ctr" rtl="0" fontAlgn="ctr"/>
                      <a:r>
                        <a:rPr lang="fr-FR" sz="2400" b="0" i="0" u="none" strike="noStrike">
                          <a:solidFill>
                            <a:srgbClr val="000000"/>
                          </a:solidFill>
                          <a:effectLst/>
                          <a:latin typeface="Times New Roman"/>
                        </a:rPr>
                        <a:t>0.9</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dirty="0">
                          <a:solidFill>
                            <a:srgbClr val="000000"/>
                          </a:solidFill>
                          <a:effectLst/>
                          <a:latin typeface="Times New Roman"/>
                        </a:rPr>
                        <a:t>F</a:t>
                      </a:r>
                      <a:endParaRPr lang="en-US" sz="2400" b="0"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3564" name="Table 23563"/>
          <p:cNvGraphicFramePr>
            <a:graphicFrameLocks noGrp="1"/>
          </p:cNvGraphicFramePr>
          <p:nvPr>
            <p:extLst/>
          </p:nvPr>
        </p:nvGraphicFramePr>
        <p:xfrm>
          <a:off x="1451724" y="2635012"/>
          <a:ext cx="2484036" cy="1876425"/>
        </p:xfrm>
        <a:graphic>
          <a:graphicData uri="http://schemas.openxmlformats.org/drawingml/2006/table">
            <a:tbl>
              <a:tblPr rtl="1"/>
              <a:tblGrid>
                <a:gridCol w="871178">
                  <a:extLst>
                    <a:ext uri="{9D8B030D-6E8A-4147-A177-3AD203B41FA5}">
                      <a16:colId xmlns:a16="http://schemas.microsoft.com/office/drawing/2014/main" val="20000"/>
                    </a:ext>
                  </a:extLst>
                </a:gridCol>
                <a:gridCol w="824088">
                  <a:extLst>
                    <a:ext uri="{9D8B030D-6E8A-4147-A177-3AD203B41FA5}">
                      <a16:colId xmlns:a16="http://schemas.microsoft.com/office/drawing/2014/main" val="20001"/>
                    </a:ext>
                  </a:extLst>
                </a:gridCol>
                <a:gridCol w="788770">
                  <a:extLst>
                    <a:ext uri="{9D8B030D-6E8A-4147-A177-3AD203B41FA5}">
                      <a16:colId xmlns:a16="http://schemas.microsoft.com/office/drawing/2014/main" val="20002"/>
                    </a:ext>
                  </a:extLst>
                </a:gridCol>
              </a:tblGrid>
              <a:tr h="314315">
                <a:tc>
                  <a:txBody>
                    <a:bodyPr/>
                    <a:lstStyle/>
                    <a:p>
                      <a:pPr algn="ctr" rtl="0" fontAlgn="ctr"/>
                      <a:r>
                        <a:rPr lang="fr-FR" sz="2400" b="1" i="0" u="none" strike="noStrike" dirty="0">
                          <a:solidFill>
                            <a:srgbClr val="000000"/>
                          </a:solidFill>
                          <a:effectLst/>
                          <a:latin typeface="Times New Roman"/>
                        </a:rPr>
                        <a:t>P(L)</a:t>
                      </a:r>
                      <a:endParaRPr lang="en-US" sz="2400" b="1"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fr-FR" sz="2400" b="1" i="0" u="none" strike="noStrike" dirty="0">
                          <a:solidFill>
                            <a:srgbClr val="000000"/>
                          </a:solidFill>
                          <a:effectLst/>
                          <a:latin typeface="Times New Roman"/>
                        </a:rPr>
                        <a:t>S</a:t>
                      </a:r>
                      <a:endParaRPr lang="en-US" sz="2400" b="1"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fr-FR" sz="2400" b="1" i="0" u="none" strike="noStrike">
                          <a:solidFill>
                            <a:srgbClr val="000000"/>
                          </a:solidFill>
                          <a:effectLst/>
                          <a:latin typeface="Times New Roman"/>
                        </a:rPr>
                        <a:t>H</a:t>
                      </a:r>
                      <a:endParaRPr lang="en-US" sz="2400" b="1"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14315">
                <a:tc>
                  <a:txBody>
                    <a:bodyPr/>
                    <a:lstStyle/>
                    <a:p>
                      <a:pPr algn="ctr" rtl="0" fontAlgn="ctr"/>
                      <a:r>
                        <a:rPr lang="fr-FR" sz="2400" b="0" i="0" u="none" strike="noStrike">
                          <a:solidFill>
                            <a:srgbClr val="000000"/>
                          </a:solidFill>
                          <a:effectLst/>
                          <a:latin typeface="Times New Roman"/>
                        </a:rPr>
                        <a:t>0.9</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T</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T</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15">
                <a:tc>
                  <a:txBody>
                    <a:bodyPr/>
                    <a:lstStyle/>
                    <a:p>
                      <a:pPr algn="ctr" rtl="0" fontAlgn="ctr"/>
                      <a:r>
                        <a:rPr lang="fr-FR" sz="2400" b="0" i="0" u="none" strike="noStrike">
                          <a:solidFill>
                            <a:srgbClr val="000000"/>
                          </a:solidFill>
                          <a:effectLst/>
                          <a:latin typeface="Times New Roman"/>
                        </a:rPr>
                        <a:t>0.5</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F</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T</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4315">
                <a:tc>
                  <a:txBody>
                    <a:bodyPr/>
                    <a:lstStyle/>
                    <a:p>
                      <a:pPr algn="ctr" rtl="0" fontAlgn="ctr"/>
                      <a:r>
                        <a:rPr lang="fr-FR" sz="2400" b="0" i="0" u="none" strike="noStrike">
                          <a:solidFill>
                            <a:srgbClr val="000000"/>
                          </a:solidFill>
                          <a:effectLst/>
                          <a:latin typeface="Times New Roman"/>
                        </a:rPr>
                        <a:t>0.8</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T</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F</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4315">
                <a:tc>
                  <a:txBody>
                    <a:bodyPr/>
                    <a:lstStyle/>
                    <a:p>
                      <a:pPr algn="ctr" rtl="0" fontAlgn="ctr"/>
                      <a:r>
                        <a:rPr lang="fr-FR" sz="2400" b="0" i="0" u="none" strike="noStrike">
                          <a:solidFill>
                            <a:srgbClr val="000000"/>
                          </a:solidFill>
                          <a:effectLst/>
                          <a:latin typeface="Times New Roman"/>
                        </a:rPr>
                        <a:t>0.2</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F</a:t>
                      </a:r>
                      <a:endParaRPr lang="en-US" sz="2400" b="0"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dirty="0">
                          <a:solidFill>
                            <a:srgbClr val="000000"/>
                          </a:solidFill>
                          <a:effectLst/>
                          <a:latin typeface="Times New Roman"/>
                        </a:rPr>
                        <a:t>F</a:t>
                      </a:r>
                      <a:endParaRPr lang="en-US" sz="2400" b="0" i="0"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3566" name="Table 23565"/>
          <p:cNvGraphicFramePr>
            <a:graphicFrameLocks noGrp="1"/>
          </p:cNvGraphicFramePr>
          <p:nvPr>
            <p:extLst/>
          </p:nvPr>
        </p:nvGraphicFramePr>
        <p:xfrm>
          <a:off x="4849323" y="4593113"/>
          <a:ext cx="2225644" cy="1125855"/>
        </p:xfrm>
        <a:graphic>
          <a:graphicData uri="http://schemas.openxmlformats.org/drawingml/2006/table">
            <a:tbl>
              <a:tblPr rtl="1"/>
              <a:tblGrid>
                <a:gridCol w="1512160">
                  <a:extLst>
                    <a:ext uri="{9D8B030D-6E8A-4147-A177-3AD203B41FA5}">
                      <a16:colId xmlns:a16="http://schemas.microsoft.com/office/drawing/2014/main" val="20000"/>
                    </a:ext>
                  </a:extLst>
                </a:gridCol>
                <a:gridCol w="713484">
                  <a:extLst>
                    <a:ext uri="{9D8B030D-6E8A-4147-A177-3AD203B41FA5}">
                      <a16:colId xmlns:a16="http://schemas.microsoft.com/office/drawing/2014/main" val="20001"/>
                    </a:ext>
                  </a:extLst>
                </a:gridCol>
              </a:tblGrid>
              <a:tr h="314315">
                <a:tc>
                  <a:txBody>
                    <a:bodyPr/>
                    <a:lstStyle/>
                    <a:p>
                      <a:pPr algn="ctr" rtl="0" fontAlgn="ctr"/>
                      <a:r>
                        <a:rPr lang="fr-FR" sz="2400" b="1" i="0" u="none" strike="noStrike">
                          <a:solidFill>
                            <a:srgbClr val="000000"/>
                          </a:solidFill>
                          <a:effectLst/>
                          <a:latin typeface="Times New Roman"/>
                        </a:rPr>
                        <a:t>P(E)</a:t>
                      </a:r>
                      <a:endParaRPr lang="en-US" sz="2400" b="1"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fr-FR" sz="2400" b="1" i="0" u="none" strike="noStrike">
                          <a:solidFill>
                            <a:srgbClr val="000000"/>
                          </a:solidFill>
                          <a:effectLst/>
                          <a:latin typeface="Times New Roman"/>
                        </a:rPr>
                        <a:t>L</a:t>
                      </a:r>
                      <a:endParaRPr lang="en-US" sz="2400" b="1" i="0" u="none" strike="noStrike">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314315">
                <a:tc>
                  <a:txBody>
                    <a:bodyPr/>
                    <a:lstStyle/>
                    <a:p>
                      <a:pPr algn="ctr" rtl="0" fontAlgn="ctr"/>
                      <a:r>
                        <a:rPr lang="fr-FR" sz="2400" b="0" i="0" u="none" strike="noStrike">
                          <a:solidFill>
                            <a:srgbClr val="000000"/>
                          </a:solidFill>
                          <a:effectLst/>
                          <a:latin typeface="Times New Roman"/>
                        </a:rPr>
                        <a:t>0.6</a:t>
                      </a:r>
                      <a:endParaRPr lang="en-US" sz="2400" b="0" i="0" u="none" strike="noStrike">
                        <a:solidFill>
                          <a:srgbClr val="000000"/>
                        </a:solidFill>
                        <a:effectLst/>
                        <a:latin typeface="Times New Roman"/>
                      </a:endParaRPr>
                    </a:p>
                  </a:txBody>
                  <a:tcPr marL="9525" marR="9525" marT="9525"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a:solidFill>
                            <a:srgbClr val="000000"/>
                          </a:solidFill>
                          <a:effectLst/>
                          <a:latin typeface="Times New Roman"/>
                        </a:rPr>
                        <a:t>T</a:t>
                      </a:r>
                      <a:endParaRPr lang="en-US" sz="2400" b="0" i="0" u="none" strike="noStrike">
                        <a:solidFill>
                          <a:srgbClr val="000000"/>
                        </a:solidFill>
                        <a:effectLst/>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4315">
                <a:tc>
                  <a:txBody>
                    <a:bodyPr/>
                    <a:lstStyle/>
                    <a:p>
                      <a:pPr algn="ctr" rtl="0" fontAlgn="ctr"/>
                      <a:r>
                        <a:rPr lang="fr-FR" sz="2400" b="0" i="0" u="none" strike="noStrike">
                          <a:solidFill>
                            <a:srgbClr val="000000"/>
                          </a:solidFill>
                          <a:effectLst/>
                          <a:latin typeface="Times New Roman"/>
                        </a:rPr>
                        <a:t>0.1</a:t>
                      </a:r>
                      <a:endParaRPr lang="en-US" sz="2400" b="0" i="0" u="none" strike="noStrike">
                        <a:solidFill>
                          <a:srgbClr val="000000"/>
                        </a:solidFill>
                        <a:effectLst/>
                        <a:latin typeface="Times New Roman"/>
                      </a:endParaRP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fr-FR" sz="2400" b="0" i="0" u="none" strike="noStrike" dirty="0">
                          <a:solidFill>
                            <a:srgbClr val="000000"/>
                          </a:solidFill>
                          <a:effectLst/>
                          <a:latin typeface="Times New Roman"/>
                        </a:rPr>
                        <a:t>F</a:t>
                      </a:r>
                      <a:endParaRPr lang="en-US" sz="2400" b="0" i="0" u="none" strike="noStrike" dirty="0">
                        <a:solidFill>
                          <a:srgbClr val="000000"/>
                        </a:solidFill>
                        <a:effectLst/>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3" name="TextBox 82"/>
          <p:cNvSpPr txBox="1"/>
          <p:nvPr/>
        </p:nvSpPr>
        <p:spPr>
          <a:xfrm>
            <a:off x="2041076" y="360577"/>
            <a:ext cx="8414648" cy="1323439"/>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000" dirty="0"/>
              <a:t>א</a:t>
            </a:r>
            <a:r>
              <a:rPr lang="ar-SA" sz="2000" dirty="0"/>
              <a:t>. </a:t>
            </a:r>
            <a:r>
              <a:rPr lang="he-IL" sz="2000" dirty="0"/>
              <a:t>חשב</a:t>
            </a:r>
            <a:r>
              <a:rPr lang="ar-SA" sz="2000" dirty="0"/>
              <a:t>:</a:t>
            </a:r>
            <a:r>
              <a:rPr lang="he-IL" sz="2000" dirty="0"/>
              <a:t> </a:t>
            </a:r>
            <a:endParaRPr lang="en-US" sz="2000" dirty="0"/>
          </a:p>
          <a:p>
            <a:r>
              <a:rPr lang="en-US" sz="2000" dirty="0"/>
              <a:t>P(H=</a:t>
            </a:r>
            <a:r>
              <a:rPr lang="en-US" sz="2000" dirty="0" err="1"/>
              <a:t>true,S</a:t>
            </a:r>
            <a:r>
              <a:rPr lang="en-US" sz="2000" dirty="0"/>
              <a:t>=</a:t>
            </a:r>
            <a:r>
              <a:rPr lang="en-US" sz="2000" dirty="0" err="1"/>
              <a:t>true,L</a:t>
            </a:r>
            <a:r>
              <a:rPr lang="en-US" sz="2000" dirty="0"/>
              <a:t>=</a:t>
            </a:r>
            <a:r>
              <a:rPr lang="en-US" sz="2000" dirty="0" err="1"/>
              <a:t>false,E</a:t>
            </a:r>
            <a:r>
              <a:rPr lang="en-US" sz="2000" dirty="0"/>
              <a:t>=false)</a:t>
            </a:r>
          </a:p>
          <a:p>
            <a:pPr algn="r" rtl="1"/>
            <a:r>
              <a:rPr lang="he-IL" sz="2000" dirty="0"/>
              <a:t>ב</a:t>
            </a:r>
            <a:r>
              <a:rPr lang="ar-SA" sz="2000" dirty="0"/>
              <a:t>.</a:t>
            </a:r>
            <a:r>
              <a:rPr lang="he-IL" sz="2000" dirty="0"/>
              <a:t>האם   </a:t>
            </a:r>
            <a:endParaRPr lang="en-US" sz="2000" dirty="0"/>
          </a:p>
          <a:p>
            <a:pPr algn="l"/>
            <a:r>
              <a:rPr lang="en-US" sz="2000" b="1" dirty="0"/>
              <a:t>P</a:t>
            </a:r>
            <a:r>
              <a:rPr lang="en-US" sz="2000" dirty="0"/>
              <a:t>(E|L)=</a:t>
            </a:r>
            <a:r>
              <a:rPr lang="en-US" sz="2000" b="1" dirty="0"/>
              <a:t>P</a:t>
            </a:r>
            <a:r>
              <a:rPr lang="en-US" sz="2000" dirty="0"/>
              <a:t>(E|H,L)</a:t>
            </a:r>
            <a:endParaRPr lang="he-IL" sz="2000" dirty="0"/>
          </a:p>
        </p:txBody>
      </p:sp>
      <p:sp>
        <p:nvSpPr>
          <p:cNvPr id="84" name="TextBox 83"/>
          <p:cNvSpPr txBox="1"/>
          <p:nvPr/>
        </p:nvSpPr>
        <p:spPr>
          <a:xfrm>
            <a:off x="2041076" y="3646323"/>
            <a:ext cx="8414648" cy="2677656"/>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א</a:t>
            </a:r>
            <a:r>
              <a:rPr lang="ar-SA" sz="2400" dirty="0"/>
              <a:t>. </a:t>
            </a:r>
            <a:r>
              <a:rPr lang="he-IL" sz="2400" dirty="0"/>
              <a:t>חשב</a:t>
            </a:r>
            <a:r>
              <a:rPr lang="ar-SA" sz="2400" dirty="0"/>
              <a:t>:</a:t>
            </a:r>
            <a:r>
              <a:rPr lang="he-IL" sz="2400" dirty="0"/>
              <a:t> </a:t>
            </a:r>
            <a:endParaRPr lang="en-US" sz="2400" dirty="0"/>
          </a:p>
          <a:p>
            <a:r>
              <a:rPr lang="en-US" sz="2400" dirty="0"/>
              <a:t>P(H=</a:t>
            </a:r>
            <a:r>
              <a:rPr lang="en-US" sz="2400" dirty="0" err="1"/>
              <a:t>true,S</a:t>
            </a:r>
            <a:r>
              <a:rPr lang="en-US" sz="2400" dirty="0"/>
              <a:t>=</a:t>
            </a:r>
            <a:r>
              <a:rPr lang="en-US" sz="2400" dirty="0" err="1"/>
              <a:t>true,L</a:t>
            </a:r>
            <a:r>
              <a:rPr lang="en-US" sz="2400" dirty="0"/>
              <a:t>=</a:t>
            </a:r>
            <a:r>
              <a:rPr lang="en-US" sz="2400" dirty="0" err="1"/>
              <a:t>false,E</a:t>
            </a:r>
            <a:r>
              <a:rPr lang="en-US" sz="2400" dirty="0"/>
              <a:t>=false </a:t>
            </a:r>
          </a:p>
          <a:p>
            <a:pPr algn="r" rtl="1"/>
            <a:r>
              <a:rPr lang="he-IL" sz="2400" u="sng" dirty="0"/>
              <a:t>תשובה:</a:t>
            </a:r>
            <a:r>
              <a:rPr lang="he-IL" sz="2400" dirty="0"/>
              <a:t>  </a:t>
            </a:r>
            <a:r>
              <a:rPr lang="en-US" sz="2400" dirty="0"/>
              <a:t>0.1*0.3*0.1*0.9=0.0027</a:t>
            </a:r>
          </a:p>
          <a:p>
            <a:pPr algn="r" rtl="1"/>
            <a:r>
              <a:rPr lang="he-IL" sz="2400" dirty="0"/>
              <a:t>ב</a:t>
            </a:r>
            <a:r>
              <a:rPr lang="ar-SA" sz="2400" dirty="0"/>
              <a:t>.</a:t>
            </a:r>
            <a:r>
              <a:rPr lang="he-IL" sz="2400" dirty="0"/>
              <a:t>האם   </a:t>
            </a:r>
            <a:endParaRPr lang="en-US" sz="2400" dirty="0"/>
          </a:p>
          <a:p>
            <a:pPr algn="l"/>
            <a:r>
              <a:rPr lang="en-US" sz="2400" b="1" dirty="0"/>
              <a:t>P</a:t>
            </a:r>
            <a:r>
              <a:rPr lang="en-US" sz="2400" dirty="0"/>
              <a:t>(E|L)=</a:t>
            </a:r>
            <a:r>
              <a:rPr lang="en-US" sz="2400" b="1" dirty="0"/>
              <a:t>P</a:t>
            </a:r>
            <a:r>
              <a:rPr lang="en-US" sz="2400" dirty="0"/>
              <a:t>(E|H,L)</a:t>
            </a:r>
          </a:p>
          <a:p>
            <a:pPr algn="r" rtl="1"/>
            <a:r>
              <a:rPr lang="he-IL" sz="2400" u="sng" dirty="0"/>
              <a:t>תשובה:</a:t>
            </a:r>
            <a:r>
              <a:rPr lang="he-IL" sz="2400" dirty="0"/>
              <a:t> כן, מהגדרת ה</a:t>
            </a:r>
            <a:r>
              <a:rPr lang="en-US" sz="2400" dirty="0"/>
              <a:t>BN</a:t>
            </a:r>
            <a:r>
              <a:rPr lang="he-IL" sz="2400" dirty="0"/>
              <a:t>: ברגע שיש תצפית על האבות הישירים של </a:t>
            </a:r>
            <a:r>
              <a:rPr lang="he-IL" sz="2400" dirty="0" err="1"/>
              <a:t>קודקוד</a:t>
            </a:r>
            <a:r>
              <a:rPr lang="he-IL" sz="2400" dirty="0"/>
              <a:t>, ההסתברות לבן נקבעת.</a:t>
            </a:r>
          </a:p>
        </p:txBody>
      </p:sp>
    </p:spTree>
    <p:extLst>
      <p:ext uri="{BB962C8B-B14F-4D97-AF65-F5344CB8AC3E}">
        <p14:creationId xmlns:p14="http://schemas.microsoft.com/office/powerpoint/2010/main" val="311117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4"/>
                                        </p:tgtEl>
                                        <p:attrNameLst>
                                          <p:attrName>style.visibility</p:attrName>
                                        </p:attrNameLst>
                                      </p:cBhvr>
                                      <p:to>
                                        <p:strVal val="visible"/>
                                      </p:to>
                                    </p:set>
                                    <p:anim calcmode="lin" valueType="num">
                                      <p:cBhvr>
                                        <p:cTn id="14" dur="500" fill="hold"/>
                                        <p:tgtEl>
                                          <p:spTgt spid="84"/>
                                        </p:tgtEl>
                                        <p:attrNameLst>
                                          <p:attrName>ppt_w</p:attrName>
                                        </p:attrNameLst>
                                      </p:cBhvr>
                                      <p:tavLst>
                                        <p:tav tm="0">
                                          <p:val>
                                            <p:fltVal val="0"/>
                                          </p:val>
                                        </p:tav>
                                        <p:tav tm="100000">
                                          <p:val>
                                            <p:strVal val="#ppt_w"/>
                                          </p:val>
                                        </p:tav>
                                      </p:tavLst>
                                    </p:anim>
                                    <p:anim calcmode="lin" valueType="num">
                                      <p:cBhvr>
                                        <p:cTn id="15" dur="500" fill="hold"/>
                                        <p:tgtEl>
                                          <p:spTgt spid="84"/>
                                        </p:tgtEl>
                                        <p:attrNameLst>
                                          <p:attrName>ppt_h</p:attrName>
                                        </p:attrNameLst>
                                      </p:cBhvr>
                                      <p:tavLst>
                                        <p:tav tm="0">
                                          <p:val>
                                            <p:fltVal val="0"/>
                                          </p:val>
                                        </p:tav>
                                        <p:tav tm="100000">
                                          <p:val>
                                            <p:strVal val="#ppt_h"/>
                                          </p:val>
                                        </p:tav>
                                      </p:tavLst>
                                    </p:anim>
                                    <p:animEffect transition="in" filter="fade">
                                      <p:cBhvr>
                                        <p:cTn id="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5</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902607" y="836713"/>
            <a:ext cx="8414648" cy="1200329"/>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נתונה הרשת </a:t>
            </a:r>
            <a:r>
              <a:rPr lang="he-IL" sz="2400" dirty="0" err="1"/>
              <a:t>הבייסיאנית</a:t>
            </a:r>
            <a:r>
              <a:rPr lang="he-IL" sz="2400" dirty="0"/>
              <a:t> להלן.</a:t>
            </a:r>
            <a:endParaRPr lang="en-US" sz="2400" dirty="0"/>
          </a:p>
          <a:p>
            <a:pPr marL="457200" indent="-457200">
              <a:buFont typeface="+mj-lt"/>
              <a:buAutoNum type="arabicPeriod"/>
            </a:pPr>
            <a:r>
              <a:rPr lang="he-IL" sz="2400" dirty="0"/>
              <a:t>מהי ההסתברות ש:</a:t>
            </a:r>
            <a:r>
              <a:rPr lang="en-US" sz="2400" dirty="0"/>
              <a:t>A=B=C=D=false</a:t>
            </a:r>
            <a:r>
              <a:rPr lang="he-IL" sz="2400" dirty="0"/>
              <a:t> ?</a:t>
            </a:r>
            <a:endParaRPr lang="en-US" sz="2400" dirty="0"/>
          </a:p>
          <a:p>
            <a:pPr marL="457200" indent="-457200">
              <a:buFont typeface="+mj-lt"/>
              <a:buAutoNum type="arabicPeriod"/>
            </a:pPr>
            <a:r>
              <a:rPr lang="he-IL" sz="2400" dirty="0"/>
              <a:t>מהי ההסתברות ש: </a:t>
            </a:r>
            <a:r>
              <a:rPr lang="en-US" sz="2400" dirty="0"/>
              <a:t>C=false</a:t>
            </a:r>
          </a:p>
        </p:txBody>
      </p:sp>
      <p:pic>
        <p:nvPicPr>
          <p:cNvPr id="2252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732" y="2615745"/>
            <a:ext cx="5250011" cy="3743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902607" y="1052737"/>
            <a:ext cx="8374358" cy="4062651"/>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000" dirty="0"/>
              <a:t>א.</a:t>
            </a:r>
            <a:r>
              <a:rPr lang="en-US" sz="2000" dirty="0"/>
              <a:t> P(B|A)=P(A|B)P(B)/P(A)=0.1*0.5/0.75=0.0667</a:t>
            </a:r>
          </a:p>
          <a:p>
            <a:pPr rtl="1"/>
            <a:endParaRPr lang="en-US" sz="2000" dirty="0"/>
          </a:p>
          <a:p>
            <a:pPr algn="r" rtl="1"/>
            <a:r>
              <a:rPr lang="he-IL" sz="2000" dirty="0"/>
              <a:t>ב.</a:t>
            </a:r>
            <a:r>
              <a:rPr lang="en-US" sz="2000" dirty="0"/>
              <a:t>P(-A,-B,-C,-D)=P(-B)*P(-D)*P(-A|-B)*P(-C|-D)=.3*.96*.62*.17=0.03</a:t>
            </a:r>
          </a:p>
          <a:p>
            <a:pPr rtl="1"/>
            <a:r>
              <a:rPr lang="he-IL" sz="2000" dirty="0"/>
              <a:t> </a:t>
            </a:r>
            <a:endParaRPr lang="en-US" sz="2000" dirty="0"/>
          </a:p>
          <a:p>
            <a:r>
              <a:rPr lang="en-US" sz="2000" dirty="0"/>
              <a:t>P(-C)=P(B)P(D)P(-C|B,D)</a:t>
            </a:r>
          </a:p>
          <a:p>
            <a:r>
              <a:rPr lang="en-US" sz="2000" dirty="0"/>
              <a:t>         +P(B)P(-D)P(-C|B,-D)</a:t>
            </a:r>
          </a:p>
          <a:p>
            <a:r>
              <a:rPr lang="en-US" sz="2000" dirty="0"/>
              <a:t>         +P(-B)P(D)P(-C|-B,D)</a:t>
            </a:r>
          </a:p>
          <a:p>
            <a:r>
              <a:rPr lang="en-US" sz="2000" dirty="0"/>
              <a:t>         +P(-B)P(-D)P(-C|-B,-D)</a:t>
            </a:r>
          </a:p>
          <a:p>
            <a:r>
              <a:rPr lang="en-US" sz="2000" dirty="0"/>
              <a:t>=.7*.04*.07</a:t>
            </a:r>
          </a:p>
          <a:p>
            <a:r>
              <a:rPr lang="en-US" sz="2000" dirty="0"/>
              <a:t>+.7*.96*.67</a:t>
            </a:r>
          </a:p>
          <a:p>
            <a:r>
              <a:rPr lang="en-US" sz="2000" dirty="0"/>
              <a:t>+.3*.04*.47</a:t>
            </a:r>
          </a:p>
          <a:p>
            <a:r>
              <a:rPr lang="en-US" sz="2000" dirty="0"/>
              <a:t>+.3*.96*.17=0.00196+0.45024+0.0564+0.04896=0.55756</a:t>
            </a:r>
          </a:p>
          <a:p>
            <a:r>
              <a:rPr lang="en-US" sz="2000" dirty="0"/>
              <a:t> </a:t>
            </a:r>
          </a:p>
        </p:txBody>
      </p:sp>
    </p:spTree>
    <p:extLst>
      <p:ext uri="{BB962C8B-B14F-4D97-AF65-F5344CB8AC3E}">
        <p14:creationId xmlns:p14="http://schemas.microsoft.com/office/powerpoint/2010/main" val="127678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8"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6</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
        <p:nvSpPr>
          <p:cNvPr id="51" name="TextBox 50"/>
          <p:cNvSpPr txBox="1"/>
          <p:nvPr/>
        </p:nvSpPr>
        <p:spPr>
          <a:xfrm>
            <a:off x="1902607" y="836713"/>
            <a:ext cx="8414648" cy="830997"/>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rtl="1"/>
            <a:r>
              <a:rPr lang="he-IL" sz="2400" dirty="0"/>
              <a:t>נתונה הרשת </a:t>
            </a:r>
            <a:r>
              <a:rPr lang="he-IL" sz="2400" dirty="0" err="1"/>
              <a:t>הביסינית</a:t>
            </a:r>
            <a:r>
              <a:rPr lang="he-IL" sz="2400" dirty="0"/>
              <a:t> הבאה, כאשר </a:t>
            </a:r>
            <a:r>
              <a:rPr lang="en-US" sz="2400" dirty="0"/>
              <a:t>H, G, R</a:t>
            </a:r>
            <a:r>
              <a:rPr lang="he-IL" sz="2400" dirty="0"/>
              <a:t> ו- </a:t>
            </a:r>
            <a:r>
              <a:rPr lang="en-US" sz="2400" dirty="0"/>
              <a:t>J</a:t>
            </a:r>
            <a:r>
              <a:rPr lang="he-IL" sz="2400" dirty="0"/>
              <a:t> הם משתנים </a:t>
            </a:r>
            <a:r>
              <a:rPr lang="he-IL" sz="2400" dirty="0" err="1"/>
              <a:t>בוליאנים</a:t>
            </a:r>
            <a:r>
              <a:rPr lang="he-IL" sz="2400" dirty="0"/>
              <a:t>:</a:t>
            </a:r>
            <a:endParaRPr lang="en-US" sz="2400" dirty="0"/>
          </a:p>
        </p:txBody>
      </p:sp>
      <p:pic>
        <p:nvPicPr>
          <p:cNvPr id="21527"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912" y="1556793"/>
            <a:ext cx="6257329" cy="334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3" name="Table 22"/>
          <p:cNvGraphicFramePr>
            <a:graphicFrameLocks noGrp="1"/>
          </p:cNvGraphicFramePr>
          <p:nvPr>
            <p:extLst/>
          </p:nvPr>
        </p:nvGraphicFramePr>
        <p:xfrm>
          <a:off x="1727235" y="4900347"/>
          <a:ext cx="8765392" cy="1524000"/>
        </p:xfrm>
        <a:graphic>
          <a:graphicData uri="http://schemas.openxmlformats.org/drawingml/2006/table">
            <a:tbl>
              <a:tblPr rtl="1" firstRow="1" firstCol="1" lastRow="1" lastCol="1" bandRow="1" bandCol="1"/>
              <a:tblGrid>
                <a:gridCol w="4382696">
                  <a:extLst>
                    <a:ext uri="{9D8B030D-6E8A-4147-A177-3AD203B41FA5}">
                      <a16:colId xmlns:a16="http://schemas.microsoft.com/office/drawing/2014/main" val="20000"/>
                    </a:ext>
                  </a:extLst>
                </a:gridCol>
                <a:gridCol w="4382696">
                  <a:extLst>
                    <a:ext uri="{9D8B030D-6E8A-4147-A177-3AD203B41FA5}">
                      <a16:colId xmlns:a16="http://schemas.microsoft.com/office/drawing/2014/main" val="20001"/>
                    </a:ext>
                  </a:extLst>
                </a:gridCol>
              </a:tblGrid>
              <a:tr h="0">
                <a:tc>
                  <a:txBody>
                    <a:bodyPr/>
                    <a:lstStyle/>
                    <a:p>
                      <a:pPr algn="l" rtl="1">
                        <a:spcAft>
                          <a:spcPts val="0"/>
                        </a:spcAft>
                      </a:pPr>
                      <a:r>
                        <a:rPr lang="he-IL" sz="2000" dirty="0">
                          <a:effectLst/>
                          <a:latin typeface="Times New Roman"/>
                          <a:ea typeface="Times New Roman"/>
                          <a:cs typeface="David"/>
                        </a:rPr>
                        <a:t>(חרוץ)</a:t>
                      </a:r>
                      <a:endParaRPr lang="en-US" sz="2000" dirty="0">
                        <a:effectLst/>
                        <a:latin typeface="Times New Roman"/>
                        <a:ea typeface="Times New Roman"/>
                        <a:cs typeface="David"/>
                      </a:endParaRPr>
                    </a:p>
                    <a:p>
                      <a:pPr algn="l" rtl="1">
                        <a:spcAft>
                          <a:spcPts val="0"/>
                        </a:spcAft>
                      </a:pPr>
                      <a:r>
                        <a:rPr lang="he-IL" sz="2000" dirty="0">
                          <a:effectLst/>
                          <a:latin typeface="Times New Roman"/>
                          <a:ea typeface="Times New Roman"/>
                          <a:cs typeface="David"/>
                        </a:rPr>
                        <a:t>(בעל ציונים טובים)</a:t>
                      </a:r>
                      <a:endParaRPr lang="en-US" sz="2000" dirty="0">
                        <a:effectLst/>
                        <a:latin typeface="Times New Roman"/>
                        <a:ea typeface="Times New Roman"/>
                        <a:cs typeface="David"/>
                      </a:endParaRPr>
                    </a:p>
                    <a:p>
                      <a:pPr algn="l" rtl="1">
                        <a:spcAft>
                          <a:spcPts val="0"/>
                        </a:spcAft>
                      </a:pPr>
                      <a:r>
                        <a:rPr lang="he-IL" sz="2000" dirty="0">
                          <a:effectLst/>
                          <a:latin typeface="Times New Roman"/>
                          <a:ea typeface="Times New Roman"/>
                          <a:cs typeface="David"/>
                        </a:rPr>
                        <a:t>(קיבל המלצות מצוינות)</a:t>
                      </a:r>
                      <a:endParaRPr lang="en-US" sz="2000" dirty="0">
                        <a:effectLst/>
                        <a:latin typeface="Times New Roman"/>
                        <a:ea typeface="Times New Roman"/>
                        <a:cs typeface="David"/>
                      </a:endParaRPr>
                    </a:p>
                    <a:p>
                      <a:pPr algn="l" rtl="1">
                        <a:spcAft>
                          <a:spcPts val="0"/>
                        </a:spcAft>
                      </a:pPr>
                      <a:r>
                        <a:rPr lang="he-IL" sz="2000" dirty="0">
                          <a:effectLst/>
                          <a:latin typeface="Times New Roman"/>
                          <a:ea typeface="Times New Roman"/>
                          <a:cs typeface="David"/>
                        </a:rPr>
                        <a:t>(מצא עבודה טובה)</a:t>
                      </a:r>
                      <a:endParaRPr lang="en-US" sz="2000" dirty="0">
                        <a:effectLst/>
                        <a:latin typeface="Times New Roman"/>
                        <a:ea typeface="Times New Roman"/>
                        <a:cs typeface="David"/>
                      </a:endParaRPr>
                    </a:p>
                  </a:txBody>
                  <a:tcPr marL="68580" marR="68580" marT="0" marB="0">
                    <a:lnL>
                      <a:noFill/>
                    </a:lnL>
                    <a:lnR>
                      <a:noFill/>
                    </a:lnR>
                    <a:lnT>
                      <a:noFill/>
                    </a:lnT>
                    <a:lnB>
                      <a:noFill/>
                    </a:lnB>
                  </a:tcPr>
                </a:tc>
                <a:tc>
                  <a:txBody>
                    <a:bodyPr/>
                    <a:lstStyle/>
                    <a:p>
                      <a:pPr algn="l" rtl="0">
                        <a:spcAft>
                          <a:spcPts val="0"/>
                        </a:spcAft>
                      </a:pPr>
                      <a:r>
                        <a:rPr lang="en-US" sz="2000" dirty="0">
                          <a:effectLst/>
                          <a:latin typeface="Times New Roman"/>
                          <a:ea typeface="Times New Roman"/>
                          <a:cs typeface="David"/>
                        </a:rPr>
                        <a:t>H - 	</a:t>
                      </a:r>
                      <a:r>
                        <a:rPr lang="en-US" sz="2000" dirty="0" err="1">
                          <a:effectLst/>
                          <a:latin typeface="Times New Roman"/>
                          <a:ea typeface="Times New Roman"/>
                          <a:cs typeface="David"/>
                        </a:rPr>
                        <a:t>Harworking</a:t>
                      </a:r>
                      <a:endParaRPr lang="en-US" sz="2000" dirty="0">
                        <a:effectLst/>
                        <a:latin typeface="Times New Roman"/>
                        <a:ea typeface="Times New Roman"/>
                        <a:cs typeface="David"/>
                      </a:endParaRPr>
                    </a:p>
                    <a:p>
                      <a:pPr algn="l" rtl="0">
                        <a:spcAft>
                          <a:spcPts val="0"/>
                        </a:spcAft>
                      </a:pPr>
                      <a:r>
                        <a:rPr lang="en-US" sz="2000" dirty="0">
                          <a:effectLst/>
                          <a:latin typeface="Times New Roman"/>
                          <a:ea typeface="Times New Roman"/>
                          <a:cs typeface="David"/>
                        </a:rPr>
                        <a:t>G - 	Good Grader </a:t>
                      </a:r>
                    </a:p>
                    <a:p>
                      <a:pPr algn="l" rtl="0">
                        <a:spcAft>
                          <a:spcPts val="0"/>
                        </a:spcAft>
                      </a:pPr>
                      <a:r>
                        <a:rPr lang="en-US" sz="2000" dirty="0">
                          <a:effectLst/>
                          <a:latin typeface="Times New Roman"/>
                          <a:ea typeface="Times New Roman"/>
                          <a:cs typeface="David"/>
                        </a:rPr>
                        <a:t>R - 	</a:t>
                      </a:r>
                      <a:r>
                        <a:rPr lang="en-US" sz="2000" dirty="0" smtClean="0">
                          <a:effectLst/>
                          <a:latin typeface="Times New Roman"/>
                          <a:ea typeface="Times New Roman"/>
                          <a:cs typeface="David"/>
                        </a:rPr>
                        <a:t>Excellent Recommendation</a:t>
                      </a:r>
                      <a:endParaRPr lang="en-US" sz="2000" dirty="0">
                        <a:effectLst/>
                        <a:latin typeface="Times New Roman"/>
                        <a:ea typeface="Times New Roman"/>
                        <a:cs typeface="David"/>
                      </a:endParaRPr>
                    </a:p>
                    <a:p>
                      <a:pPr algn="l" rtl="0">
                        <a:spcAft>
                          <a:spcPts val="0"/>
                        </a:spcAft>
                      </a:pPr>
                      <a:r>
                        <a:rPr lang="en-US" sz="2000" dirty="0">
                          <a:effectLst/>
                          <a:latin typeface="Times New Roman"/>
                          <a:ea typeface="Times New Roman"/>
                          <a:cs typeface="David"/>
                        </a:rPr>
                        <a:t>J - 	Landed a good Job</a:t>
                      </a:r>
                    </a:p>
                    <a:p>
                      <a:pPr algn="r" rtl="1">
                        <a:spcAft>
                          <a:spcPts val="0"/>
                        </a:spcAft>
                      </a:pPr>
                      <a:r>
                        <a:rPr lang="he-IL" sz="2000" dirty="0">
                          <a:effectLst/>
                          <a:latin typeface="Times New Roman"/>
                          <a:ea typeface="Times New Roman"/>
                          <a:cs typeface="David"/>
                        </a:rPr>
                        <a:t> </a:t>
                      </a:r>
                      <a:endParaRPr lang="en-US" sz="2000" dirty="0">
                        <a:effectLst/>
                        <a:latin typeface="Times New Roman"/>
                        <a:ea typeface="Times New Roman"/>
                        <a:cs typeface="David"/>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599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smtClean="0"/>
              <a:t>תרגול 6 המשך</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7" y="1457326"/>
            <a:ext cx="7724775" cy="1971675"/>
          </a:xfrm>
          <a:prstGeom prst="rect">
            <a:avLst/>
          </a:prstGeom>
          <a:ln w="57150">
            <a:solidFill>
              <a:srgbClr val="FF0000"/>
            </a:solidFill>
          </a:ln>
          <a:effectLst>
            <a:outerShdw blurRad="50800" dist="50800" dir="5400000" algn="ctr" rotWithShape="0">
              <a:srgbClr val="000000">
                <a:alpha val="35000"/>
              </a:srgbClr>
            </a:outerShdw>
          </a:effectLst>
          <a:extLst>
            <a:ext uri="{909E8E84-426E-40DD-AFC4-6F175D3DCCD1}">
              <a14:hiddenFill xmlns:a14="http://schemas.microsoft.com/office/drawing/2010/main">
                <a:solidFill>
                  <a:schemeClr val="accent1"/>
                </a:solidFill>
              </a14:hiddenFill>
            </a:ext>
          </a:extLst>
        </p:spPr>
      </p:pic>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188" y="3902944"/>
            <a:ext cx="7886228" cy="1038225"/>
          </a:xfrm>
          <a:prstGeom prst="rect">
            <a:avLst/>
          </a:prstGeom>
          <a:ln w="57150">
            <a:solidFill>
              <a:srgbClr val="FF0000"/>
            </a:solidFill>
          </a:ln>
          <a:effectLst>
            <a:outerShdw blurRad="50800" dist="50800" dir="5400000" algn="ctr" rotWithShape="0">
              <a:srgbClr val="000000">
                <a:alpha val="3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131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1"/>
                                        </p:tgtEl>
                                        <p:attrNameLst>
                                          <p:attrName>style.visibility</p:attrName>
                                        </p:attrNameLst>
                                      </p:cBhvr>
                                      <p:to>
                                        <p:strVal val="visible"/>
                                      </p:to>
                                    </p:set>
                                    <p:animEffect transition="in" filter="fade">
                                      <p:cBhvr>
                                        <p:cTn id="7" dur="1000"/>
                                        <p:tgtEl>
                                          <p:spTgt spid="20481"/>
                                        </p:tgtEl>
                                      </p:cBhvr>
                                    </p:animEffect>
                                    <p:anim calcmode="lin" valueType="num">
                                      <p:cBhvr>
                                        <p:cTn id="8" dur="1000" fill="hold"/>
                                        <p:tgtEl>
                                          <p:spTgt spid="20481"/>
                                        </p:tgtEl>
                                        <p:attrNameLst>
                                          <p:attrName>ppt_x</p:attrName>
                                        </p:attrNameLst>
                                      </p:cBhvr>
                                      <p:tavLst>
                                        <p:tav tm="0">
                                          <p:val>
                                            <p:strVal val="#ppt_x"/>
                                          </p:val>
                                        </p:tav>
                                        <p:tav tm="100000">
                                          <p:val>
                                            <p:strVal val="#ppt_x"/>
                                          </p:val>
                                        </p:tav>
                                      </p:tavLst>
                                    </p:anim>
                                    <p:anim calcmode="lin" valueType="num">
                                      <p:cBhvr>
                                        <p:cTn id="9" dur="1000" fill="hold"/>
                                        <p:tgtEl>
                                          <p:spTgt spid="204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482"/>
                                        </p:tgtEl>
                                        <p:attrNameLst>
                                          <p:attrName>style.visibility</p:attrName>
                                        </p:attrNameLst>
                                      </p:cBhvr>
                                      <p:to>
                                        <p:strVal val="visible"/>
                                      </p:to>
                                    </p:set>
                                    <p:animEffect transition="in" filter="wipe(down)">
                                      <p:cBhvr>
                                        <p:cTn id="14"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6 המשך</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TextBox 6"/>
          <p:cNvSpPr txBox="1"/>
          <p:nvPr/>
        </p:nvSpPr>
        <p:spPr>
          <a:xfrm>
            <a:off x="1749435" y="1196753"/>
            <a:ext cx="8414648" cy="461665"/>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חשב את הערך של  </a:t>
            </a:r>
            <a:r>
              <a:rPr lang="en-US" sz="2400" dirty="0"/>
              <a:t>P(H,G,¬R,¬J)</a:t>
            </a:r>
            <a:endParaRPr lang="he-IL" sz="2400" dirty="0"/>
          </a:p>
        </p:txBody>
      </p:sp>
      <p:sp>
        <p:nvSpPr>
          <p:cNvPr id="8" name="TextBox 7"/>
          <p:cNvSpPr txBox="1"/>
          <p:nvPr/>
        </p:nvSpPr>
        <p:spPr>
          <a:xfrm>
            <a:off x="1524001" y="2996953"/>
            <a:ext cx="8648839" cy="1200329"/>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rtl="1"/>
            <a:r>
              <a:rPr lang="en-US" sz="2400" dirty="0"/>
              <a:t>P(H,G, ¬R, ¬J) = P(H)*P(G|H)*P(¬R|H,G)*P(¬J|H,G, ¬R) </a:t>
            </a:r>
          </a:p>
          <a:p>
            <a:pPr rtl="1"/>
            <a:r>
              <a:rPr lang="en-US" sz="2400" dirty="0"/>
              <a:t>= P(H)*P(G|H)*P(¬R|H,G)*P(¬J| ¬R) </a:t>
            </a:r>
          </a:p>
          <a:p>
            <a:pPr rtl="1"/>
            <a:r>
              <a:rPr lang="en-US" sz="2400" dirty="0"/>
              <a:t>= 0.1 * 0.4 * 0.2 * 0.8 = 0.0064</a:t>
            </a:r>
          </a:p>
        </p:txBody>
      </p:sp>
    </p:spTree>
    <p:extLst>
      <p:ext uri="{BB962C8B-B14F-4D97-AF65-F5344CB8AC3E}">
        <p14:creationId xmlns:p14="http://schemas.microsoft.com/office/powerpoint/2010/main" val="591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6 המשך</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TextBox 6"/>
          <p:cNvSpPr txBox="1"/>
          <p:nvPr/>
        </p:nvSpPr>
        <p:spPr>
          <a:xfrm>
            <a:off x="1782549" y="764705"/>
            <a:ext cx="8414648" cy="1200329"/>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ג) נניח שאנו רוצים להוסיף את המשתנה</a:t>
            </a:r>
          </a:p>
          <a:p>
            <a:pPr algn="r" rtl="1"/>
            <a:r>
              <a:rPr lang="he-IL" sz="2400" dirty="0"/>
              <a:t> </a:t>
            </a:r>
            <a:r>
              <a:rPr lang="en-US" sz="2400" dirty="0"/>
              <a:t>C= Has The Right Connections</a:t>
            </a:r>
            <a:r>
              <a:rPr lang="he-IL" sz="2400" dirty="0"/>
              <a:t> (בעל קשרים מתאימים), לרשת.</a:t>
            </a:r>
            <a:endParaRPr lang="en-US" sz="2400" dirty="0"/>
          </a:p>
          <a:p>
            <a:pPr algn="r" rtl="1"/>
            <a:r>
              <a:rPr lang="he-IL" sz="2400" dirty="0"/>
              <a:t>תאר והסבר אילו שינוים צריך לעשות לרשת.</a:t>
            </a:r>
            <a:endParaRPr lang="en-US" sz="2400" dirty="0"/>
          </a:p>
        </p:txBody>
      </p:sp>
      <p:sp>
        <p:nvSpPr>
          <p:cNvPr id="8" name="TextBox 7"/>
          <p:cNvSpPr txBox="1"/>
          <p:nvPr/>
        </p:nvSpPr>
        <p:spPr>
          <a:xfrm>
            <a:off x="1727732" y="2708920"/>
            <a:ext cx="8648839" cy="2308324"/>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תשובה: יש להוסיף תלות בין תכונה זו לתכונות הקיימות, אם קיימת כזו. בדוגמא זו, קשרים מתאימים יכולים להשפיע על קבלת המלצות טובות ולכן יש להוסיף חץ מ- </a:t>
            </a:r>
            <a:r>
              <a:rPr lang="en-US" sz="2400" dirty="0"/>
              <a:t>C</a:t>
            </a:r>
            <a:r>
              <a:rPr lang="he-IL" sz="2400" dirty="0"/>
              <a:t> ל- </a:t>
            </a:r>
            <a:r>
              <a:rPr lang="en-US" sz="2400" dirty="0"/>
              <a:t>R</a:t>
            </a:r>
            <a:r>
              <a:rPr lang="he-IL" sz="2400" dirty="0"/>
              <a:t>. כעת ההסברות של </a:t>
            </a:r>
            <a:r>
              <a:rPr lang="en-US" sz="2400" dirty="0"/>
              <a:t>R</a:t>
            </a:r>
            <a:r>
              <a:rPr lang="he-IL" sz="2400" dirty="0"/>
              <a:t> תלויה ב- </a:t>
            </a:r>
            <a:r>
              <a:rPr lang="en-US" sz="2400" dirty="0"/>
              <a:t>C</a:t>
            </a:r>
            <a:r>
              <a:rPr lang="he-IL" sz="2400" dirty="0"/>
              <a:t>, </a:t>
            </a:r>
            <a:r>
              <a:rPr lang="en-US" sz="2400" dirty="0"/>
              <a:t>H</a:t>
            </a:r>
            <a:r>
              <a:rPr lang="he-IL" sz="2400" dirty="0"/>
              <a:t> ו- </a:t>
            </a:r>
            <a:r>
              <a:rPr lang="en-US" sz="2400" dirty="0"/>
              <a:t>G</a:t>
            </a:r>
            <a:r>
              <a:rPr lang="he-IL" sz="2400" dirty="0"/>
              <a:t>, ולכן נצטרך לספק טבלת הסתברויות שונה עבור </a:t>
            </a:r>
            <a:r>
              <a:rPr lang="en-US" sz="2400" dirty="0"/>
              <a:t>R</a:t>
            </a:r>
            <a:r>
              <a:rPr lang="he-IL" sz="2400" dirty="0"/>
              <a:t>- </a:t>
            </a:r>
            <a:r>
              <a:rPr lang="en-US" sz="2400" dirty="0"/>
              <a:t>P(R=</a:t>
            </a:r>
            <a:r>
              <a:rPr lang="en-US" sz="2400" dirty="0" err="1"/>
              <a:t>true|H,G,C</a:t>
            </a:r>
            <a:r>
              <a:rPr lang="en-US" sz="2400" dirty="0"/>
              <a:t>) </a:t>
            </a:r>
            <a:r>
              <a:rPr lang="he-IL" sz="2400" dirty="0"/>
              <a:t> שתכיל 8 שורות.</a:t>
            </a:r>
            <a:endParaRPr lang="en-US" sz="2400" dirty="0"/>
          </a:p>
          <a:p>
            <a:pPr algn="r" rtl="1"/>
            <a:r>
              <a:rPr lang="he-IL" sz="2400" dirty="0"/>
              <a:t> </a:t>
            </a:r>
            <a:endParaRPr lang="en-US" sz="2400" dirty="0"/>
          </a:p>
        </p:txBody>
      </p:sp>
    </p:spTree>
    <p:extLst>
      <p:ext uri="{BB962C8B-B14F-4D97-AF65-F5344CB8AC3E}">
        <p14:creationId xmlns:p14="http://schemas.microsoft.com/office/powerpoint/2010/main" val="81120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7</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524001" y="836712"/>
            <a:ext cx="8793255" cy="1569660"/>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בתור מרצה, אני מעוניינת לדעת האם סטודנט הבין את החומר כאשר ההערכה מתבצעת באמצעות מבחן. התרשים הבא מתאר את הרשת </a:t>
            </a:r>
            <a:r>
              <a:rPr lang="he-IL" sz="2400" dirty="0" err="1"/>
              <a:t>הבייסיאנית</a:t>
            </a:r>
            <a:r>
              <a:rPr lang="he-IL" sz="2400" dirty="0"/>
              <a:t> המתאימה. כל המשתנים בוליאניים, ונסמן </a:t>
            </a:r>
            <a:r>
              <a:rPr lang="en-US" sz="2400" dirty="0"/>
              <a:t>+x/-x</a:t>
            </a:r>
            <a:r>
              <a:rPr lang="he-IL" sz="2400" dirty="0"/>
              <a:t> כדי לבטא ערך </a:t>
            </a:r>
            <a:r>
              <a:rPr lang="en-US" sz="2400" dirty="0"/>
              <a:t>true/false</a:t>
            </a:r>
            <a:r>
              <a:rPr lang="he-IL" sz="2400" dirty="0"/>
              <a:t> עבור משתנה.</a:t>
            </a:r>
            <a:endParaRPr lang="en-US" sz="2400" dirty="0"/>
          </a:p>
        </p:txBody>
      </p:sp>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243" y="2006160"/>
            <a:ext cx="6912768" cy="34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676400" y="5457347"/>
            <a:ext cx="8793255" cy="1200329"/>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ניתן לראות שציון גבוה במבחן (</a:t>
            </a:r>
            <a:r>
              <a:rPr lang="en-US" sz="2400" dirty="0"/>
              <a:t>e</a:t>
            </a:r>
            <a:r>
              <a:rPr lang="he-IL" sz="2400" dirty="0"/>
              <a:t>) מושפע מהבנת החומר (</a:t>
            </a:r>
            <a:r>
              <a:rPr lang="en-US" sz="2400" dirty="0"/>
              <a:t>u</a:t>
            </a:r>
            <a:r>
              <a:rPr lang="he-IL" sz="2400" dirty="0"/>
              <a:t>) ומהיכולת להתרכז במבחן (</a:t>
            </a:r>
            <a:r>
              <a:rPr lang="en-US" sz="2400" dirty="0"/>
              <a:t>t</a:t>
            </a:r>
            <a:r>
              <a:rPr lang="he-IL" sz="2400" dirty="0"/>
              <a:t>). שני יכולות אלו מושפעות מהאינטליגנציה של הסטודנט (</a:t>
            </a:r>
            <a:r>
              <a:rPr lang="en-US" sz="2400" dirty="0" err="1"/>
              <a:t>i</a:t>
            </a:r>
            <a:r>
              <a:rPr lang="he-IL" sz="2400" dirty="0"/>
              <a:t>). הבנת החומר מושפעת גם מחריצות הסטודנט (</a:t>
            </a:r>
            <a:r>
              <a:rPr lang="en-US" sz="2400" dirty="0"/>
              <a:t>h</a:t>
            </a:r>
            <a:r>
              <a:rPr lang="he-IL" sz="2400" dirty="0"/>
              <a:t>).</a:t>
            </a:r>
            <a:endParaRPr lang="en-US" sz="2400" dirty="0"/>
          </a:p>
        </p:txBody>
      </p:sp>
    </p:spTree>
    <p:extLst>
      <p:ext uri="{BB962C8B-B14F-4D97-AF65-F5344CB8AC3E}">
        <p14:creationId xmlns:p14="http://schemas.microsoft.com/office/powerpoint/2010/main" val="43526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smtClean="0"/>
              <a:t>תרגול 7 המשך</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902607" y="836713"/>
            <a:ext cx="8414648" cy="4708981"/>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514350" indent="-514350">
              <a:buFont typeface="+mj-lt"/>
              <a:buAutoNum type="arabicPeriod"/>
            </a:pPr>
            <a:r>
              <a:rPr lang="he-IL" sz="3000" dirty="0"/>
              <a:t>חשב את ההסתברות שסטודנט שהצליח במבחן הבין את החומר, ז"א את </a:t>
            </a:r>
            <a:r>
              <a:rPr lang="en-US" sz="3000" dirty="0"/>
              <a:t>P(+u|+e)</a:t>
            </a:r>
            <a:r>
              <a:rPr lang="he-IL" sz="3000" dirty="0"/>
              <a:t>.</a:t>
            </a:r>
            <a:endParaRPr lang="en-US" sz="3000" dirty="0"/>
          </a:p>
          <a:p>
            <a:pPr algn="r" rtl="1"/>
            <a:r>
              <a:rPr lang="he-IL" sz="3000" dirty="0"/>
              <a:t> </a:t>
            </a:r>
            <a:endParaRPr lang="en-US" sz="3000" dirty="0"/>
          </a:p>
          <a:p>
            <a:pPr lvl="0" algn="r" rtl="1"/>
            <a:r>
              <a:rPr lang="he-IL" sz="3000" dirty="0"/>
              <a:t>2.  אלו מהטענות הבאות נובע ממבנה הרשת? נמק בקצרה כל תשובה. אין להסתמך על הערכים המספריים אלא רק על מבנה הרשת.</a:t>
            </a:r>
            <a:endParaRPr lang="en-US" sz="3000" dirty="0"/>
          </a:p>
          <a:p>
            <a:pPr marL="914400" lvl="1" indent="-457200">
              <a:buFont typeface="Arial" panose="020B0604020202020204" pitchFamily="34" charset="0"/>
              <a:buChar char="•"/>
            </a:pPr>
            <a:r>
              <a:rPr lang="en-US" sz="3000" dirty="0"/>
              <a:t>t</a:t>
            </a:r>
            <a:r>
              <a:rPr lang="he-IL" sz="3000" dirty="0"/>
              <a:t> ו- </a:t>
            </a:r>
            <a:r>
              <a:rPr lang="en-US" sz="3000" dirty="0"/>
              <a:t>u</a:t>
            </a:r>
            <a:r>
              <a:rPr lang="he-IL" sz="3000" dirty="0"/>
              <a:t> בלתי תלויים.</a:t>
            </a:r>
            <a:endParaRPr lang="en-US" sz="3000" dirty="0"/>
          </a:p>
          <a:p>
            <a:pPr marL="914400" lvl="1" indent="-457200">
              <a:buFont typeface="Arial" panose="020B0604020202020204" pitchFamily="34" charset="0"/>
              <a:buChar char="•"/>
            </a:pPr>
            <a:r>
              <a:rPr lang="en-US" sz="3000" dirty="0"/>
              <a:t>t</a:t>
            </a:r>
            <a:r>
              <a:rPr lang="he-IL" sz="3000" dirty="0"/>
              <a:t> ו- </a:t>
            </a:r>
            <a:r>
              <a:rPr lang="en-US" sz="3000" dirty="0"/>
              <a:t>u</a:t>
            </a:r>
            <a:r>
              <a:rPr lang="he-IL" sz="3000" dirty="0"/>
              <a:t> בלתי תלויים בהינתן </a:t>
            </a:r>
            <a:r>
              <a:rPr lang="en-US" sz="3000" dirty="0" err="1"/>
              <a:t>i</a:t>
            </a:r>
            <a:r>
              <a:rPr lang="he-IL" sz="3000" dirty="0"/>
              <a:t>, </a:t>
            </a:r>
            <a:r>
              <a:rPr lang="en-US" sz="3000" dirty="0"/>
              <a:t>e</a:t>
            </a:r>
            <a:r>
              <a:rPr lang="he-IL" sz="3000" dirty="0"/>
              <a:t> ו- </a:t>
            </a:r>
            <a:r>
              <a:rPr lang="en-US" sz="3000" dirty="0"/>
              <a:t>h</a:t>
            </a:r>
            <a:r>
              <a:rPr lang="he-IL" sz="3000" dirty="0"/>
              <a:t>.</a:t>
            </a:r>
            <a:endParaRPr lang="en-US" sz="3000" dirty="0"/>
          </a:p>
          <a:p>
            <a:pPr marL="914400" lvl="1" indent="-457200">
              <a:buFont typeface="Arial" panose="020B0604020202020204" pitchFamily="34" charset="0"/>
              <a:buChar char="•"/>
            </a:pPr>
            <a:r>
              <a:rPr lang="en-US" sz="3000" dirty="0"/>
              <a:t>t</a:t>
            </a:r>
            <a:r>
              <a:rPr lang="he-IL" sz="3000" dirty="0"/>
              <a:t> ו- </a:t>
            </a:r>
            <a:r>
              <a:rPr lang="en-US" sz="3000" dirty="0"/>
              <a:t>u</a:t>
            </a:r>
            <a:r>
              <a:rPr lang="he-IL" sz="3000" dirty="0"/>
              <a:t> בלתי תלויים בהינתן </a:t>
            </a:r>
            <a:r>
              <a:rPr lang="en-US" sz="3000" dirty="0" err="1"/>
              <a:t>i</a:t>
            </a:r>
            <a:r>
              <a:rPr lang="he-IL" sz="3000" dirty="0"/>
              <a:t> ו- </a:t>
            </a:r>
            <a:r>
              <a:rPr lang="en-US" sz="3000" dirty="0"/>
              <a:t>h</a:t>
            </a:r>
            <a:r>
              <a:rPr lang="he-IL" sz="3000" dirty="0"/>
              <a:t>.</a:t>
            </a:r>
            <a:endParaRPr lang="en-US" sz="3000" dirty="0"/>
          </a:p>
          <a:p>
            <a:pPr marL="914400" lvl="1" indent="-457200">
              <a:buFont typeface="Arial" panose="020B0604020202020204" pitchFamily="34" charset="0"/>
              <a:buChar char="•"/>
            </a:pPr>
            <a:r>
              <a:rPr lang="en-US" sz="3000" dirty="0"/>
              <a:t>e</a:t>
            </a:r>
            <a:r>
              <a:rPr lang="he-IL" sz="3000" dirty="0"/>
              <a:t> ו- </a:t>
            </a:r>
            <a:r>
              <a:rPr lang="en-US" sz="3000" dirty="0"/>
              <a:t>h</a:t>
            </a:r>
            <a:r>
              <a:rPr lang="he-IL" sz="3000" dirty="0"/>
              <a:t> בלתי תלויים בהינתן </a:t>
            </a:r>
            <a:r>
              <a:rPr lang="en-US" sz="3000" dirty="0"/>
              <a:t>u</a:t>
            </a:r>
            <a:r>
              <a:rPr lang="he-IL" sz="3000" dirty="0"/>
              <a:t>.</a:t>
            </a:r>
            <a:endParaRPr lang="en-US" sz="3000" dirty="0"/>
          </a:p>
        </p:txBody>
      </p:sp>
    </p:spTree>
    <p:extLst>
      <p:ext uri="{BB962C8B-B14F-4D97-AF65-F5344CB8AC3E}">
        <p14:creationId xmlns:p14="http://schemas.microsoft.com/office/powerpoint/2010/main" val="340569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pPr algn="r" rtl="1"/>
            <a:r>
              <a:rPr lang="he-IL" dirty="0" smtClean="0"/>
              <a:t>מערכת </a:t>
            </a:r>
            <a:r>
              <a:rPr lang="he-IL" dirty="0" err="1" smtClean="0"/>
              <a:t>לאיבחון</a:t>
            </a:r>
            <a:r>
              <a:rPr lang="he-IL" dirty="0" smtClean="0"/>
              <a:t> תקלות רכב</a:t>
            </a:r>
          </a:p>
        </p:txBody>
      </p:sp>
      <p:sp>
        <p:nvSpPr>
          <p:cNvPr id="17411" name="Content Placeholder 2"/>
          <p:cNvSpPr>
            <a:spLocks noGrp="1"/>
          </p:cNvSpPr>
          <p:nvPr>
            <p:ph idx="1"/>
          </p:nvPr>
        </p:nvSpPr>
        <p:spPr/>
        <p:txBody>
          <a:bodyPr/>
          <a:lstStyle/>
          <a:p>
            <a:pPr algn="r" rtl="1"/>
            <a:r>
              <a:rPr lang="he-IL" dirty="0" smtClean="0"/>
              <a:t>הרעיון הבסיסי של תורת ההחלטות (</a:t>
            </a:r>
            <a:r>
              <a:rPr lang="en-US" dirty="0" smtClean="0"/>
              <a:t>decision theory</a:t>
            </a:r>
            <a:r>
              <a:rPr lang="he-IL" dirty="0" smtClean="0"/>
              <a:t>) הוא שסוכן הוא רציונלי </a:t>
            </a:r>
            <a:r>
              <a:rPr lang="he-IL" dirty="0" err="1" smtClean="0"/>
              <a:t>אם"ם</a:t>
            </a:r>
            <a:r>
              <a:rPr lang="he-IL" dirty="0" smtClean="0"/>
              <a:t> </a:t>
            </a:r>
            <a:r>
              <a:rPr lang="he-IL" dirty="0" smtClean="0">
                <a:solidFill>
                  <a:srgbClr val="FFC000"/>
                </a:solidFill>
              </a:rPr>
              <a:t>הוא בוחר את הפעולה המניבה את התועלת הגבוהה ביותר</a:t>
            </a:r>
            <a:r>
              <a:rPr lang="he-IL" dirty="0" smtClean="0"/>
              <a:t>, כאשר התועלת מחושבת כאמור כממוצע התועלות של כל התוצאות האפשריות של הפעולה.</a:t>
            </a:r>
            <a:endParaRPr lang="en-US" dirty="0" smtClean="0"/>
          </a:p>
          <a:p>
            <a:pPr algn="r" rtl="1"/>
            <a:r>
              <a:rPr lang="he-IL" dirty="0" smtClean="0"/>
              <a:t>זהו עקרון </a:t>
            </a:r>
            <a:r>
              <a:rPr lang="he-IL" b="1" dirty="0" smtClean="0"/>
              <a:t>מקסימום תוחלת התועלת</a:t>
            </a:r>
            <a:r>
              <a:rPr lang="he-IL" dirty="0" smtClean="0"/>
              <a:t> – </a:t>
            </a:r>
            <a:r>
              <a:rPr lang="en-US" b="1" dirty="0" smtClean="0">
                <a:solidFill>
                  <a:srgbClr val="FFC000"/>
                </a:solidFill>
              </a:rPr>
              <a:t>MEU</a:t>
            </a:r>
            <a:r>
              <a:rPr lang="en-US" dirty="0" smtClean="0">
                <a:solidFill>
                  <a:srgbClr val="FFC000"/>
                </a:solidFill>
              </a:rPr>
              <a:t> </a:t>
            </a:r>
            <a:endParaRPr lang="he-IL" dirty="0" smtClean="0">
              <a:solidFill>
                <a:srgbClr val="FFC000"/>
              </a:solidFill>
            </a:endParaRP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15</a:t>
            </a:fld>
            <a:endParaRPr lang="en-US"/>
          </a:p>
        </p:txBody>
      </p:sp>
    </p:spTree>
    <p:extLst>
      <p:ext uri="{BB962C8B-B14F-4D97-AF65-F5344CB8AC3E}">
        <p14:creationId xmlns:p14="http://schemas.microsoft.com/office/powerpoint/2010/main" val="31909529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smtClean="0"/>
              <a:t>תרגול 7 המשך</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902607" y="836713"/>
            <a:ext cx="8414648" cy="4708981"/>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514350" indent="-514350">
              <a:buFont typeface="+mj-lt"/>
              <a:buAutoNum type="arabicPeriod"/>
            </a:pPr>
            <a:r>
              <a:rPr lang="he-IL" sz="3000" dirty="0"/>
              <a:t>חשב את ההסתברות שסטודנט שהצליח במבחן הבין את החומר, ז"א את </a:t>
            </a:r>
            <a:r>
              <a:rPr lang="en-US" sz="3000" dirty="0"/>
              <a:t>P(+u|+e)</a:t>
            </a:r>
            <a:r>
              <a:rPr lang="he-IL" sz="3000" dirty="0"/>
              <a:t>.</a:t>
            </a:r>
            <a:endParaRPr lang="en-US" sz="3000" dirty="0"/>
          </a:p>
          <a:p>
            <a:pPr algn="r" rtl="1"/>
            <a:r>
              <a:rPr lang="he-IL" sz="3000" dirty="0"/>
              <a:t> </a:t>
            </a:r>
            <a:endParaRPr lang="en-US" sz="3000" dirty="0"/>
          </a:p>
          <a:p>
            <a:pPr lvl="0" algn="r" rtl="1"/>
            <a:r>
              <a:rPr lang="he-IL" sz="3000" dirty="0"/>
              <a:t>2.  אלו מהטענות הבאות נובע ממבנה הרשת? נמק בקצרה כל תשובה. אין להסתמך על הערכים המספריים אלא רק על מבנה הרשת.</a:t>
            </a:r>
            <a:endParaRPr lang="en-US" sz="3000" dirty="0"/>
          </a:p>
          <a:p>
            <a:pPr marL="914400" lvl="1" indent="-457200">
              <a:buFont typeface="Arial" panose="020B0604020202020204" pitchFamily="34" charset="0"/>
              <a:buChar char="•"/>
            </a:pPr>
            <a:r>
              <a:rPr lang="en-US" sz="3000" dirty="0"/>
              <a:t>t</a:t>
            </a:r>
            <a:r>
              <a:rPr lang="he-IL" sz="3000" dirty="0"/>
              <a:t> ו- </a:t>
            </a:r>
            <a:r>
              <a:rPr lang="en-US" sz="3000" dirty="0"/>
              <a:t>u</a:t>
            </a:r>
            <a:r>
              <a:rPr lang="he-IL" sz="3000" dirty="0"/>
              <a:t> בלתי תלויים.</a:t>
            </a:r>
            <a:endParaRPr lang="en-US" sz="3000" dirty="0"/>
          </a:p>
          <a:p>
            <a:pPr marL="914400" lvl="1" indent="-457200">
              <a:buFont typeface="Arial" panose="020B0604020202020204" pitchFamily="34" charset="0"/>
              <a:buChar char="•"/>
            </a:pPr>
            <a:r>
              <a:rPr lang="en-US" sz="3000" dirty="0"/>
              <a:t>t</a:t>
            </a:r>
            <a:r>
              <a:rPr lang="he-IL" sz="3000" dirty="0"/>
              <a:t> ו- </a:t>
            </a:r>
            <a:r>
              <a:rPr lang="en-US" sz="3000" dirty="0"/>
              <a:t>u</a:t>
            </a:r>
            <a:r>
              <a:rPr lang="he-IL" sz="3000" dirty="0"/>
              <a:t> בלתי תלויים בהינתן </a:t>
            </a:r>
            <a:r>
              <a:rPr lang="en-US" sz="3000" dirty="0" err="1"/>
              <a:t>i</a:t>
            </a:r>
            <a:r>
              <a:rPr lang="he-IL" sz="3000" dirty="0"/>
              <a:t>, </a:t>
            </a:r>
            <a:r>
              <a:rPr lang="en-US" sz="3000" dirty="0"/>
              <a:t>e</a:t>
            </a:r>
            <a:r>
              <a:rPr lang="he-IL" sz="3000" dirty="0"/>
              <a:t> ו- </a:t>
            </a:r>
            <a:r>
              <a:rPr lang="en-US" sz="3000" dirty="0"/>
              <a:t>h</a:t>
            </a:r>
            <a:r>
              <a:rPr lang="he-IL" sz="3000" dirty="0"/>
              <a:t>.</a:t>
            </a:r>
            <a:endParaRPr lang="en-US" sz="3000" dirty="0"/>
          </a:p>
          <a:p>
            <a:pPr marL="914400" lvl="1" indent="-457200">
              <a:buFont typeface="Arial" panose="020B0604020202020204" pitchFamily="34" charset="0"/>
              <a:buChar char="•"/>
            </a:pPr>
            <a:r>
              <a:rPr lang="en-US" sz="3000" dirty="0"/>
              <a:t>t</a:t>
            </a:r>
            <a:r>
              <a:rPr lang="he-IL" sz="3000" dirty="0"/>
              <a:t> ו- </a:t>
            </a:r>
            <a:r>
              <a:rPr lang="en-US" sz="3000" dirty="0"/>
              <a:t>u</a:t>
            </a:r>
            <a:r>
              <a:rPr lang="he-IL" sz="3000" dirty="0"/>
              <a:t> בלתי תלויים בהינתן </a:t>
            </a:r>
            <a:r>
              <a:rPr lang="en-US" sz="3000" dirty="0" err="1"/>
              <a:t>i</a:t>
            </a:r>
            <a:r>
              <a:rPr lang="he-IL" sz="3000" dirty="0"/>
              <a:t> ו- </a:t>
            </a:r>
            <a:r>
              <a:rPr lang="en-US" sz="3000" dirty="0"/>
              <a:t>h</a:t>
            </a:r>
            <a:r>
              <a:rPr lang="he-IL" sz="3000" dirty="0"/>
              <a:t>.</a:t>
            </a:r>
            <a:endParaRPr lang="en-US" sz="3000" dirty="0"/>
          </a:p>
          <a:p>
            <a:pPr marL="914400" lvl="1" indent="-457200">
              <a:buFont typeface="Arial" panose="020B0604020202020204" pitchFamily="34" charset="0"/>
              <a:buChar char="•"/>
            </a:pPr>
            <a:r>
              <a:rPr lang="en-US" sz="3000" dirty="0"/>
              <a:t>e</a:t>
            </a:r>
            <a:r>
              <a:rPr lang="he-IL" sz="3000" dirty="0"/>
              <a:t> ו- </a:t>
            </a:r>
            <a:r>
              <a:rPr lang="en-US" sz="3000" dirty="0"/>
              <a:t>h</a:t>
            </a:r>
            <a:r>
              <a:rPr lang="he-IL" sz="3000" dirty="0"/>
              <a:t> בלתי תלויים בהינתן </a:t>
            </a:r>
            <a:r>
              <a:rPr lang="en-US" sz="3000" dirty="0"/>
              <a:t>u</a:t>
            </a:r>
            <a:r>
              <a:rPr lang="he-IL" sz="3000" dirty="0"/>
              <a:t>.</a:t>
            </a:r>
            <a:endParaRPr lang="en-US" sz="3000" dirty="0"/>
          </a:p>
        </p:txBody>
      </p:sp>
    </p:spTree>
    <p:extLst>
      <p:ext uri="{BB962C8B-B14F-4D97-AF65-F5344CB8AC3E}">
        <p14:creationId xmlns:p14="http://schemas.microsoft.com/office/powerpoint/2010/main" val="19394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smtClean="0"/>
              <a:t>תרגול 7 המשך</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531642" y="0"/>
            <a:ext cx="9143999" cy="7171194"/>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514350" indent="-514350">
              <a:buFont typeface="+mj-lt"/>
              <a:buAutoNum type="arabicPeriod"/>
            </a:pPr>
            <a:r>
              <a:rPr lang="he-IL" sz="3000" dirty="0"/>
              <a:t>חשב את ההסתברות שסטודנט שהצליח במבחן הבין את החומר, ז"א את </a:t>
            </a:r>
            <a:r>
              <a:rPr lang="en-US" sz="3000" dirty="0"/>
              <a:t>P(+u|+e)</a:t>
            </a:r>
            <a:r>
              <a:rPr lang="he-IL" sz="3000" dirty="0"/>
              <a:t>. </a:t>
            </a:r>
            <a:endParaRPr lang="en-US" sz="2000" dirty="0"/>
          </a:p>
          <a:p>
            <a:pPr algn="r" rtl="1"/>
            <a:r>
              <a:rPr lang="he-IL" sz="2000" b="1" dirty="0"/>
              <a:t>לפי חוק </a:t>
            </a:r>
            <a:r>
              <a:rPr lang="he-IL" sz="2000" b="1" dirty="0" err="1"/>
              <a:t>בייס</a:t>
            </a:r>
            <a:endParaRPr lang="en-US" sz="2000" b="1" dirty="0"/>
          </a:p>
          <a:p>
            <a:pPr algn="l" rtl="1"/>
            <a:r>
              <a:rPr lang="en-US" sz="2000" dirty="0"/>
              <a:t>P(</a:t>
            </a:r>
            <a:r>
              <a:rPr lang="en-US" sz="2000" dirty="0" err="1"/>
              <a:t>u|e</a:t>
            </a:r>
            <a:r>
              <a:rPr lang="en-US" sz="2000" dirty="0"/>
              <a:t>) = P(</a:t>
            </a:r>
            <a:r>
              <a:rPr lang="en-US" sz="2000" dirty="0" err="1"/>
              <a:t>e|u</a:t>
            </a:r>
            <a:r>
              <a:rPr lang="en-US" sz="2000" dirty="0"/>
              <a:t>)*P(u)/P(e) </a:t>
            </a:r>
          </a:p>
          <a:p>
            <a:pPr algn="r" rtl="1"/>
            <a:r>
              <a:rPr lang="he-IL" sz="2000" b="1" dirty="0"/>
              <a:t>	לפי ההסתברות השלמה</a:t>
            </a:r>
            <a:endParaRPr lang="en-US" sz="2000" b="1" dirty="0"/>
          </a:p>
          <a:p>
            <a:pPr algn="l" rtl="1"/>
            <a:r>
              <a:rPr lang="en-US" sz="2000" dirty="0"/>
              <a:t>P(</a:t>
            </a:r>
            <a:r>
              <a:rPr lang="en-US" sz="2000" dirty="0" err="1"/>
              <a:t>e|u</a:t>
            </a:r>
            <a:r>
              <a:rPr lang="en-US" sz="2000" dirty="0"/>
              <a:t>) = P(</a:t>
            </a:r>
            <a:r>
              <a:rPr lang="en-US" sz="2000" dirty="0" err="1"/>
              <a:t>e|u,t</a:t>
            </a:r>
            <a:r>
              <a:rPr lang="en-US" sz="2000" dirty="0"/>
              <a:t>)P(t) + P(</a:t>
            </a:r>
            <a:r>
              <a:rPr lang="en-US" sz="2000" dirty="0" err="1"/>
              <a:t>e|u</a:t>
            </a:r>
            <a:r>
              <a:rPr lang="en-US" sz="2000" dirty="0"/>
              <a:t>,-t)P(-t)</a:t>
            </a:r>
          </a:p>
          <a:p>
            <a:pPr algn="l" rtl="1"/>
            <a:r>
              <a:rPr lang="en-US" sz="2000" dirty="0"/>
              <a:t>P(t) = P(</a:t>
            </a:r>
            <a:r>
              <a:rPr lang="en-US" sz="2000" dirty="0" err="1"/>
              <a:t>t|i</a:t>
            </a:r>
            <a:r>
              <a:rPr lang="en-US" sz="2000" dirty="0"/>
              <a:t>)P(</a:t>
            </a:r>
            <a:r>
              <a:rPr lang="en-US" sz="2000" dirty="0" err="1"/>
              <a:t>i</a:t>
            </a:r>
            <a:r>
              <a:rPr lang="en-US" sz="2000" dirty="0"/>
              <a:t>) + P(t|-</a:t>
            </a:r>
            <a:r>
              <a:rPr lang="en-US" sz="2000" dirty="0" err="1"/>
              <a:t>i</a:t>
            </a:r>
            <a:r>
              <a:rPr lang="en-US" sz="2000" dirty="0"/>
              <a:t>)P(-</a:t>
            </a:r>
            <a:r>
              <a:rPr lang="en-US" sz="2000" dirty="0" err="1"/>
              <a:t>i</a:t>
            </a:r>
            <a:r>
              <a:rPr lang="en-US" sz="2000" dirty="0"/>
              <a:t>)</a:t>
            </a:r>
          </a:p>
          <a:p>
            <a:pPr algn="l" rtl="1"/>
            <a:r>
              <a:rPr lang="en-US" sz="2000" dirty="0"/>
              <a:t>P(-t) = 1- P(t)</a:t>
            </a:r>
          </a:p>
          <a:p>
            <a:pPr algn="l" rtl="1"/>
            <a:r>
              <a:rPr lang="en-US" sz="2000" dirty="0"/>
              <a:t>P(u) = P(</a:t>
            </a:r>
            <a:r>
              <a:rPr lang="en-US" sz="2000" dirty="0" err="1"/>
              <a:t>u|h,i</a:t>
            </a:r>
            <a:r>
              <a:rPr lang="en-US" sz="2000" dirty="0"/>
              <a:t>)P(</a:t>
            </a:r>
            <a:r>
              <a:rPr lang="en-US" sz="2000" dirty="0" err="1"/>
              <a:t>h.i</a:t>
            </a:r>
            <a:r>
              <a:rPr lang="en-US" sz="2000" dirty="0"/>
              <a:t>) + P(u|-</a:t>
            </a:r>
            <a:r>
              <a:rPr lang="en-US" sz="2000" dirty="0" err="1"/>
              <a:t>h,i</a:t>
            </a:r>
            <a:r>
              <a:rPr lang="en-US" sz="2000" dirty="0"/>
              <a:t>)P(-</a:t>
            </a:r>
            <a:r>
              <a:rPr lang="en-US" sz="2000" dirty="0" err="1"/>
              <a:t>h,i</a:t>
            </a:r>
            <a:r>
              <a:rPr lang="en-US" sz="2000" dirty="0"/>
              <a:t>) + P(</a:t>
            </a:r>
            <a:r>
              <a:rPr lang="en-US" sz="2000" dirty="0" err="1"/>
              <a:t>u|h</a:t>
            </a:r>
            <a:r>
              <a:rPr lang="en-US" sz="2000" dirty="0"/>
              <a:t>,-</a:t>
            </a:r>
            <a:r>
              <a:rPr lang="en-US" sz="2000" dirty="0" err="1"/>
              <a:t>i</a:t>
            </a:r>
            <a:r>
              <a:rPr lang="en-US" sz="2000" dirty="0"/>
              <a:t>)P(h,-</a:t>
            </a:r>
            <a:r>
              <a:rPr lang="en-US" sz="2000" dirty="0" err="1"/>
              <a:t>i</a:t>
            </a:r>
            <a:r>
              <a:rPr lang="en-US" sz="2000" dirty="0"/>
              <a:t>) + P(u|-h,-</a:t>
            </a:r>
            <a:r>
              <a:rPr lang="en-US" sz="2000" dirty="0" err="1"/>
              <a:t>i</a:t>
            </a:r>
            <a:r>
              <a:rPr lang="en-US" sz="2000" dirty="0"/>
              <a:t>)P(-h,-</a:t>
            </a:r>
            <a:r>
              <a:rPr lang="en-US" sz="2000" dirty="0" err="1"/>
              <a:t>i</a:t>
            </a:r>
            <a:r>
              <a:rPr lang="en-US" sz="2000" dirty="0"/>
              <a:t>)</a:t>
            </a:r>
          </a:p>
          <a:p>
            <a:pPr algn="r" rtl="1"/>
            <a:r>
              <a:rPr lang="he-IL" sz="2000" b="1" dirty="0"/>
              <a:t>	לכן</a:t>
            </a:r>
            <a:endParaRPr lang="en-US" sz="2000" b="1" dirty="0"/>
          </a:p>
          <a:p>
            <a:pPr algn="l" rtl="1"/>
            <a:r>
              <a:rPr lang="en-US" sz="2000" dirty="0"/>
              <a:t>P(</a:t>
            </a:r>
            <a:r>
              <a:rPr lang="en-US" sz="2000" dirty="0" err="1"/>
              <a:t>e|u</a:t>
            </a:r>
            <a:r>
              <a:rPr lang="en-US" sz="2000" dirty="0"/>
              <a:t>) = 0.9*(0.8*0.7+0.5*0.3)+0.7*(1-[0.8*0.7+0.5*0.3]) = 0.842</a:t>
            </a:r>
          </a:p>
          <a:p>
            <a:pPr algn="l" rtl="1"/>
            <a:r>
              <a:rPr lang="en-US" sz="2000" dirty="0"/>
              <a:t>P(u) = 0.9*0.6*0.7 + 0.3*0.4*0.7 + 0.5*0.6*0.3 + 0.1*0.4*0.3 = 0.564</a:t>
            </a:r>
          </a:p>
          <a:p>
            <a:pPr algn="r" rtl="1"/>
            <a:r>
              <a:rPr lang="he-IL" sz="2000" dirty="0"/>
              <a:t>	במקום לחשב את </a:t>
            </a:r>
            <a:r>
              <a:rPr lang="en-US" sz="2000" dirty="0"/>
              <a:t>P(e)</a:t>
            </a:r>
            <a:r>
              <a:rPr lang="he-IL" sz="2000" dirty="0"/>
              <a:t> נחשב את </a:t>
            </a:r>
            <a:r>
              <a:rPr lang="en-US" sz="2000" dirty="0"/>
              <a:t>P(-</a:t>
            </a:r>
            <a:r>
              <a:rPr lang="en-US" sz="2000" dirty="0" err="1"/>
              <a:t>u|e</a:t>
            </a:r>
            <a:r>
              <a:rPr lang="en-US" sz="2000" dirty="0"/>
              <a:t>)</a:t>
            </a:r>
            <a:r>
              <a:rPr lang="he-IL" sz="2000" dirty="0"/>
              <a:t> </a:t>
            </a:r>
            <a:r>
              <a:rPr lang="he-IL" sz="2000" b="1" dirty="0"/>
              <a:t>וננרמל</a:t>
            </a:r>
            <a:endParaRPr lang="en-US" sz="2000" b="1" dirty="0"/>
          </a:p>
          <a:p>
            <a:pPr algn="l" rtl="1"/>
            <a:r>
              <a:rPr lang="en-US" sz="2000" dirty="0"/>
              <a:t>P(-</a:t>
            </a:r>
            <a:r>
              <a:rPr lang="en-US" sz="2000" dirty="0" err="1"/>
              <a:t>u|e</a:t>
            </a:r>
            <a:r>
              <a:rPr lang="en-US" sz="2000" dirty="0"/>
              <a:t>) = P(e|-u)*P(-u)/P(e)</a:t>
            </a:r>
          </a:p>
          <a:p>
            <a:pPr algn="l" rtl="1"/>
            <a:r>
              <a:rPr lang="en-US" sz="2000" dirty="0"/>
              <a:t>P(e|-u) = P(e|-</a:t>
            </a:r>
            <a:r>
              <a:rPr lang="en-US" sz="2000" dirty="0" err="1"/>
              <a:t>u,t</a:t>
            </a:r>
            <a:r>
              <a:rPr lang="en-US" sz="2000" dirty="0"/>
              <a:t>)P(t) + P(e|-u,-t)P(-t)</a:t>
            </a:r>
          </a:p>
          <a:p>
            <a:pPr algn="l" rtl="1"/>
            <a:r>
              <a:rPr lang="en-US" sz="2000" dirty="0"/>
              <a:t>P(-u) = P(-</a:t>
            </a:r>
            <a:r>
              <a:rPr lang="en-US" sz="2000" dirty="0" err="1"/>
              <a:t>u|h,i</a:t>
            </a:r>
            <a:r>
              <a:rPr lang="en-US" sz="2000" dirty="0"/>
              <a:t>)P(</a:t>
            </a:r>
            <a:r>
              <a:rPr lang="en-US" sz="2000" dirty="0" err="1"/>
              <a:t>h.i</a:t>
            </a:r>
            <a:r>
              <a:rPr lang="en-US" sz="2000" dirty="0"/>
              <a:t>) + P(-u|-</a:t>
            </a:r>
            <a:r>
              <a:rPr lang="en-US" sz="2000" dirty="0" err="1"/>
              <a:t>h,i</a:t>
            </a:r>
            <a:r>
              <a:rPr lang="en-US" sz="2000" dirty="0"/>
              <a:t>)P(-</a:t>
            </a:r>
            <a:r>
              <a:rPr lang="en-US" sz="2000" dirty="0" err="1"/>
              <a:t>h,i</a:t>
            </a:r>
            <a:r>
              <a:rPr lang="en-US" sz="2000" dirty="0"/>
              <a:t>) + P(-</a:t>
            </a:r>
            <a:r>
              <a:rPr lang="en-US" sz="2000" dirty="0" err="1"/>
              <a:t>u|h</a:t>
            </a:r>
            <a:r>
              <a:rPr lang="en-US" sz="2000" dirty="0"/>
              <a:t>,-</a:t>
            </a:r>
            <a:r>
              <a:rPr lang="en-US" sz="2000" dirty="0" err="1"/>
              <a:t>i</a:t>
            </a:r>
            <a:r>
              <a:rPr lang="en-US" sz="2000" dirty="0"/>
              <a:t>)P(h,-</a:t>
            </a:r>
            <a:r>
              <a:rPr lang="en-US" sz="2000" dirty="0" err="1"/>
              <a:t>i</a:t>
            </a:r>
            <a:r>
              <a:rPr lang="en-US" sz="2000" dirty="0"/>
              <a:t>) + P(-u|-h,-</a:t>
            </a:r>
            <a:r>
              <a:rPr lang="en-US" sz="2000" dirty="0" err="1"/>
              <a:t>i</a:t>
            </a:r>
            <a:r>
              <a:rPr lang="en-US" sz="2000" dirty="0"/>
              <a:t>)P(-h,-</a:t>
            </a:r>
            <a:r>
              <a:rPr lang="en-US" sz="2000" dirty="0" err="1"/>
              <a:t>i</a:t>
            </a:r>
            <a:r>
              <a:rPr lang="en-US" sz="2000" dirty="0"/>
              <a:t>)</a:t>
            </a:r>
          </a:p>
          <a:p>
            <a:pPr algn="r" rtl="1"/>
            <a:r>
              <a:rPr lang="he-IL" sz="2000" b="1" dirty="0"/>
              <a:t>	לכן</a:t>
            </a:r>
            <a:endParaRPr lang="en-US" sz="2000" b="1" dirty="0"/>
          </a:p>
          <a:p>
            <a:pPr algn="l" rtl="1"/>
            <a:r>
              <a:rPr lang="en-US" sz="2000" dirty="0"/>
              <a:t>P(e|-u) = 0.5*(0.8*0.7+0.5*0.3)+0.3*(1-[0.8*0.7+0.5*0.3]) = 0.442</a:t>
            </a:r>
          </a:p>
          <a:p>
            <a:pPr algn="l" rtl="1"/>
            <a:r>
              <a:rPr lang="en-US" sz="2000" dirty="0"/>
              <a:t>P(-u) = 0.1*0.6*0.7 + 0.7*0.4*0.7 + 0.5*0.6*0.3 + 0.9*0.4*0.3 = 0.436</a:t>
            </a:r>
          </a:p>
          <a:p>
            <a:pPr algn="r" rtl="1"/>
            <a:r>
              <a:rPr lang="he-IL" sz="2000" dirty="0"/>
              <a:t>	נקבל ש- </a:t>
            </a:r>
            <a:endParaRPr lang="en-US" sz="2000" dirty="0"/>
          </a:p>
          <a:p>
            <a:pPr algn="l" rtl="1"/>
            <a:r>
              <a:rPr lang="en-US" sz="2000" dirty="0"/>
              <a:t>a*&lt;0.842*0.564,0.442*0.436&gt; = 1        =&gt;        &lt;0.711336129,0.288663871&gt;</a:t>
            </a:r>
          </a:p>
          <a:p>
            <a:pPr algn="r" rtl="1"/>
            <a:r>
              <a:rPr lang="he-IL" sz="2000" b="1" u="sng" dirty="0"/>
              <a:t>	ז"א </a:t>
            </a:r>
            <a:r>
              <a:rPr lang="en-US" sz="2000" b="1" u="sng" dirty="0"/>
              <a:t>P(</a:t>
            </a:r>
            <a:r>
              <a:rPr lang="en-US" sz="2000" b="1" u="sng" dirty="0" err="1"/>
              <a:t>u|e</a:t>
            </a:r>
            <a:r>
              <a:rPr lang="en-US" sz="2000" b="1" u="sng" dirty="0"/>
              <a:t>) = 0.711336129</a:t>
            </a:r>
          </a:p>
        </p:txBody>
      </p:sp>
    </p:spTree>
    <p:extLst>
      <p:ext uri="{BB962C8B-B14F-4D97-AF65-F5344CB8AC3E}">
        <p14:creationId xmlns:p14="http://schemas.microsoft.com/office/powerpoint/2010/main" val="257383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smtClean="0"/>
              <a:t>תרגול 7 המשך</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50" name="Picture 2" descr="http://roflmouse.com/wp-content/uploads/2011/03/funny-animal-pictures-yoga-ca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22" t="4822" r="8404" b="17295"/>
          <a:stretch/>
        </p:blipFill>
        <p:spPr bwMode="auto">
          <a:xfrm>
            <a:off x="1727731" y="4941169"/>
            <a:ext cx="1293958" cy="1417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1" name="TextBox 50"/>
          <p:cNvSpPr txBox="1"/>
          <p:nvPr/>
        </p:nvSpPr>
        <p:spPr>
          <a:xfrm>
            <a:off x="1867161" y="17919"/>
            <a:ext cx="8414648" cy="2785378"/>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lvl="0" algn="r" rtl="1"/>
            <a:r>
              <a:rPr lang="he-IL" sz="2500" dirty="0"/>
              <a:t>2.  אלו מהטענות הבאות נובע ממבנה הרשת? נמק בקצרה כל תשובה. אין להסתמך על הערכים המספריים אלא רק על מבנה הרשת.</a:t>
            </a:r>
            <a:endParaRPr lang="en-US" sz="2500" dirty="0"/>
          </a:p>
          <a:p>
            <a:pPr marL="971550" lvl="1" indent="-514350">
              <a:buFont typeface="+mj-lt"/>
              <a:buAutoNum type="arabicPeriod"/>
            </a:pPr>
            <a:r>
              <a:rPr lang="en-US" sz="2500" dirty="0"/>
              <a:t>t</a:t>
            </a:r>
            <a:r>
              <a:rPr lang="he-IL" sz="2500" dirty="0"/>
              <a:t> ו- </a:t>
            </a:r>
            <a:r>
              <a:rPr lang="en-US" sz="2500" dirty="0"/>
              <a:t>u</a:t>
            </a:r>
            <a:r>
              <a:rPr lang="he-IL" sz="2500" dirty="0"/>
              <a:t> בלתי תלויים.</a:t>
            </a:r>
            <a:endParaRPr lang="en-US" sz="2500" dirty="0"/>
          </a:p>
          <a:p>
            <a:pPr marL="971550" lvl="1" indent="-514350">
              <a:buFont typeface="+mj-lt"/>
              <a:buAutoNum type="arabicPeriod"/>
            </a:pPr>
            <a:r>
              <a:rPr lang="en-US" sz="2500" dirty="0"/>
              <a:t>t</a:t>
            </a:r>
            <a:r>
              <a:rPr lang="he-IL" sz="2500" dirty="0"/>
              <a:t> ו- </a:t>
            </a:r>
            <a:r>
              <a:rPr lang="en-US" sz="2500" dirty="0"/>
              <a:t>u</a:t>
            </a:r>
            <a:r>
              <a:rPr lang="he-IL" sz="2500" dirty="0"/>
              <a:t> בלתי תלויים בהינתן </a:t>
            </a:r>
            <a:r>
              <a:rPr lang="en-US" sz="2500" dirty="0" err="1"/>
              <a:t>i</a:t>
            </a:r>
            <a:r>
              <a:rPr lang="he-IL" sz="2500" dirty="0"/>
              <a:t>, </a:t>
            </a:r>
            <a:r>
              <a:rPr lang="en-US" sz="2500" dirty="0"/>
              <a:t>e</a:t>
            </a:r>
            <a:r>
              <a:rPr lang="he-IL" sz="2500" dirty="0"/>
              <a:t> ו- </a:t>
            </a:r>
            <a:r>
              <a:rPr lang="en-US" sz="2500" dirty="0"/>
              <a:t>h</a:t>
            </a:r>
            <a:r>
              <a:rPr lang="he-IL" sz="2500" dirty="0"/>
              <a:t>.</a:t>
            </a:r>
            <a:endParaRPr lang="en-US" sz="2500" dirty="0"/>
          </a:p>
          <a:p>
            <a:pPr marL="971550" lvl="1" indent="-514350">
              <a:buFont typeface="+mj-lt"/>
              <a:buAutoNum type="arabicPeriod"/>
            </a:pPr>
            <a:r>
              <a:rPr lang="en-US" sz="2500" dirty="0"/>
              <a:t>t</a:t>
            </a:r>
            <a:r>
              <a:rPr lang="he-IL" sz="2500" dirty="0"/>
              <a:t> ו- </a:t>
            </a:r>
            <a:r>
              <a:rPr lang="en-US" sz="2500" dirty="0"/>
              <a:t>u</a:t>
            </a:r>
            <a:r>
              <a:rPr lang="he-IL" sz="2500" dirty="0"/>
              <a:t> בלתי תלויים בהינתן </a:t>
            </a:r>
            <a:r>
              <a:rPr lang="en-US" sz="2500" dirty="0" err="1"/>
              <a:t>i</a:t>
            </a:r>
            <a:r>
              <a:rPr lang="he-IL" sz="2500" dirty="0"/>
              <a:t> ו- </a:t>
            </a:r>
            <a:r>
              <a:rPr lang="en-US" sz="2500" dirty="0"/>
              <a:t>h</a:t>
            </a:r>
            <a:r>
              <a:rPr lang="he-IL" sz="2500" dirty="0"/>
              <a:t>.</a:t>
            </a:r>
            <a:endParaRPr lang="en-US" sz="2500" dirty="0"/>
          </a:p>
          <a:p>
            <a:pPr marL="971550" lvl="1" indent="-514350">
              <a:buFont typeface="+mj-lt"/>
              <a:buAutoNum type="arabicPeriod"/>
            </a:pPr>
            <a:r>
              <a:rPr lang="en-US" sz="2500" dirty="0"/>
              <a:t>e</a:t>
            </a:r>
            <a:r>
              <a:rPr lang="he-IL" sz="2500" dirty="0"/>
              <a:t> ו- </a:t>
            </a:r>
            <a:r>
              <a:rPr lang="en-US" sz="2500" dirty="0"/>
              <a:t>h</a:t>
            </a:r>
            <a:r>
              <a:rPr lang="he-IL" sz="2500" dirty="0"/>
              <a:t> בלתי תלויים בהינתן </a:t>
            </a:r>
            <a:r>
              <a:rPr lang="en-US" sz="2500" dirty="0"/>
              <a:t>u</a:t>
            </a:r>
            <a:r>
              <a:rPr lang="he-IL" sz="2500" dirty="0"/>
              <a:t>.</a:t>
            </a:r>
            <a:endParaRPr lang="en-US" sz="2500" dirty="0"/>
          </a:p>
        </p:txBody>
      </p:sp>
      <p:sp>
        <p:nvSpPr>
          <p:cNvPr id="6" name="TextBox 5"/>
          <p:cNvSpPr txBox="1"/>
          <p:nvPr/>
        </p:nvSpPr>
        <p:spPr>
          <a:xfrm>
            <a:off x="1880481" y="2819649"/>
            <a:ext cx="8414648" cy="3539430"/>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514350" indent="-514350">
              <a:buFont typeface="+mj-lt"/>
              <a:buAutoNum type="arabicPeriod"/>
            </a:pPr>
            <a:r>
              <a:rPr lang="he-IL" sz="2800" b="1" dirty="0"/>
              <a:t>לא</a:t>
            </a:r>
            <a:r>
              <a:rPr lang="he-IL" sz="2800" dirty="0"/>
              <a:t> נובע ממבנה הרשת. להיפך, מכיוון שלשניהם יש אב משותף הם תלויים אחד בשני.</a:t>
            </a:r>
            <a:endParaRPr lang="en-US" sz="2800" dirty="0"/>
          </a:p>
          <a:p>
            <a:pPr marL="514350" indent="-514350">
              <a:buFont typeface="+mj-lt"/>
              <a:buAutoNum type="arabicPeriod"/>
            </a:pPr>
            <a:r>
              <a:rPr lang="he-IL" sz="2800" b="1" dirty="0"/>
              <a:t>לא</a:t>
            </a:r>
            <a:r>
              <a:rPr lang="he-IL" sz="2800" dirty="0"/>
              <a:t> נובע ממבנה הרשת. להיפך, מכיוון שלשניהם יש בן משותף, </a:t>
            </a:r>
            <a:r>
              <a:rPr lang="en-US" sz="2800" dirty="0"/>
              <a:t>e</a:t>
            </a:r>
            <a:r>
              <a:rPr lang="he-IL" sz="2800" dirty="0"/>
              <a:t>, שנתון בשאלה.</a:t>
            </a:r>
            <a:endParaRPr lang="en-US" sz="2800" dirty="0"/>
          </a:p>
          <a:p>
            <a:pPr marL="514350" indent="-514350">
              <a:buFont typeface="+mj-lt"/>
              <a:buAutoNum type="arabicPeriod"/>
            </a:pPr>
            <a:r>
              <a:rPr lang="he-IL" sz="2800" b="1" dirty="0"/>
              <a:t>נובע</a:t>
            </a:r>
            <a:r>
              <a:rPr lang="he-IL" sz="2800" dirty="0"/>
              <a:t> ממבנה הרשת. מכיוון ש- </a:t>
            </a:r>
            <a:r>
              <a:rPr lang="en-US" sz="2800" dirty="0" err="1"/>
              <a:t>i</a:t>
            </a:r>
            <a:r>
              <a:rPr lang="he-IL" sz="2800" dirty="0"/>
              <a:t> ו- </a:t>
            </a:r>
            <a:r>
              <a:rPr lang="en-US" sz="2800" dirty="0"/>
              <a:t>h</a:t>
            </a:r>
            <a:r>
              <a:rPr lang="he-IL" sz="2800" dirty="0"/>
              <a:t> הם אבות של </a:t>
            </a:r>
            <a:r>
              <a:rPr lang="en-US" sz="2800" dirty="0"/>
              <a:t>t</a:t>
            </a:r>
            <a:r>
              <a:rPr lang="he-IL" sz="2800" dirty="0"/>
              <a:t>, </a:t>
            </a:r>
            <a:r>
              <a:rPr lang="en-US" sz="2800" dirty="0"/>
              <a:t>t</a:t>
            </a:r>
            <a:r>
              <a:rPr lang="he-IL" sz="2800" dirty="0"/>
              <a:t> בלתי תלוי ב- </a:t>
            </a:r>
            <a:r>
              <a:rPr lang="en-US" sz="2800" dirty="0"/>
              <a:t>u</a:t>
            </a:r>
            <a:r>
              <a:rPr lang="he-IL" sz="2800" dirty="0"/>
              <a:t> (שאינו צאצא שלו) בהינתן </a:t>
            </a:r>
            <a:r>
              <a:rPr lang="en-US" sz="2800" dirty="0" err="1"/>
              <a:t>i</a:t>
            </a:r>
            <a:r>
              <a:rPr lang="he-IL" sz="2800" dirty="0"/>
              <a:t> ו- </a:t>
            </a:r>
            <a:r>
              <a:rPr lang="en-US" sz="2800" dirty="0"/>
              <a:t>h</a:t>
            </a:r>
            <a:r>
              <a:rPr lang="he-IL" sz="2800" dirty="0"/>
              <a:t>.</a:t>
            </a:r>
            <a:endParaRPr lang="en-US" sz="2800" dirty="0"/>
          </a:p>
          <a:p>
            <a:pPr marL="514350" indent="-514350">
              <a:buFont typeface="+mj-lt"/>
              <a:buAutoNum type="arabicPeriod"/>
            </a:pPr>
            <a:r>
              <a:rPr lang="he-IL" sz="2800" b="1" dirty="0"/>
              <a:t>לא</a:t>
            </a:r>
            <a:r>
              <a:rPr lang="he-IL" sz="2800" dirty="0"/>
              <a:t> נובע ממבנה הרשת. בהינתן </a:t>
            </a:r>
            <a:r>
              <a:rPr lang="en-US" sz="2800" dirty="0"/>
              <a:t>u</a:t>
            </a:r>
            <a:r>
              <a:rPr lang="he-IL" sz="2800" dirty="0"/>
              <a:t>, </a:t>
            </a:r>
            <a:r>
              <a:rPr lang="en-US" sz="2800" dirty="0" err="1"/>
              <a:t>i</a:t>
            </a:r>
            <a:r>
              <a:rPr lang="he-IL" sz="2800" dirty="0"/>
              <a:t> ו- </a:t>
            </a:r>
            <a:r>
              <a:rPr lang="en-US" sz="2800" dirty="0"/>
              <a:t>h</a:t>
            </a:r>
            <a:r>
              <a:rPr lang="he-IL" sz="2800" dirty="0"/>
              <a:t> לא בלתי תלויים, ו- </a:t>
            </a:r>
            <a:r>
              <a:rPr lang="en-US" sz="2800" dirty="0" err="1"/>
              <a:t>i</a:t>
            </a:r>
            <a:r>
              <a:rPr lang="he-IL" sz="2800" dirty="0"/>
              <a:t> הוא אב קדמון (ב- </a:t>
            </a:r>
            <a:r>
              <a:rPr lang="en-US" sz="2800" dirty="0"/>
              <a:t>causal chain</a:t>
            </a:r>
            <a:r>
              <a:rPr lang="he-IL" sz="2800" dirty="0"/>
              <a:t>) של </a:t>
            </a:r>
            <a:r>
              <a:rPr lang="en-US" sz="2800" dirty="0"/>
              <a:t>e</a:t>
            </a:r>
            <a:r>
              <a:rPr lang="he-IL" sz="2800" dirty="0"/>
              <a:t>.</a:t>
            </a:r>
            <a:endParaRPr lang="en-US" sz="2800" dirty="0"/>
          </a:p>
        </p:txBody>
      </p:sp>
    </p:spTree>
    <p:extLst>
      <p:ext uri="{BB962C8B-B14F-4D97-AF65-F5344CB8AC3E}">
        <p14:creationId xmlns:p14="http://schemas.microsoft.com/office/powerpoint/2010/main" val="57658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2" y="260648"/>
            <a:ext cx="7467600" cy="490066"/>
          </a:xfrm>
        </p:spPr>
        <p:txBody>
          <a:bodyPr>
            <a:normAutofit fontScale="90000"/>
          </a:bodyPr>
          <a:lstStyle/>
          <a:p>
            <a:pPr algn="r" rtl="1"/>
            <a:r>
              <a:rPr lang="he-IL" dirty="0"/>
              <a:t>תרגול </a:t>
            </a:r>
            <a:r>
              <a:rPr lang="he-IL" dirty="0" smtClean="0"/>
              <a:t>8</a:t>
            </a:r>
            <a:endParaRPr lang="he-IL" dirty="0"/>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
        <p:nvSpPr>
          <p:cNvPr id="51" name="TextBox 50"/>
          <p:cNvSpPr txBox="1"/>
          <p:nvPr/>
        </p:nvSpPr>
        <p:spPr>
          <a:xfrm>
            <a:off x="1902607" y="836713"/>
            <a:ext cx="8414648" cy="461665"/>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נתונה הרשת </a:t>
            </a:r>
            <a:r>
              <a:rPr lang="he-IL" sz="2400" dirty="0" err="1"/>
              <a:t>הבייסיאנית</a:t>
            </a:r>
            <a:r>
              <a:rPr lang="he-IL" sz="2400" dirty="0"/>
              <a:t> הבאה, כאשר כל המשתנים בוליאניים:</a:t>
            </a:r>
            <a:endParaRPr lang="en-US" sz="2400" dirty="0"/>
          </a:p>
        </p:txBody>
      </p:sp>
      <p:grpSp>
        <p:nvGrpSpPr>
          <p:cNvPr id="27" name="Group 26"/>
          <p:cNvGrpSpPr/>
          <p:nvPr/>
        </p:nvGrpSpPr>
        <p:grpSpPr>
          <a:xfrm>
            <a:off x="2175183" y="1386976"/>
            <a:ext cx="7704856" cy="2105000"/>
            <a:chOff x="539552" y="1772816"/>
            <a:chExt cx="7704856" cy="2501044"/>
          </a:xfrm>
        </p:grpSpPr>
        <p:sp>
          <p:nvSpPr>
            <p:cNvPr id="3" name="Oval 2"/>
            <p:cNvSpPr/>
            <p:nvPr/>
          </p:nvSpPr>
          <p:spPr>
            <a:xfrm>
              <a:off x="539552" y="2708920"/>
              <a:ext cx="1008112" cy="792088"/>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sz="2400" b="1" dirty="0">
                  <a:solidFill>
                    <a:schemeClr val="tx1">
                      <a:lumMod val="75000"/>
                      <a:lumOff val="25000"/>
                    </a:schemeClr>
                  </a:solidFill>
                </a:rPr>
                <a:t>A</a:t>
              </a:r>
              <a:endParaRPr lang="he-IL" sz="2400" b="1" dirty="0">
                <a:solidFill>
                  <a:schemeClr val="tx1">
                    <a:lumMod val="75000"/>
                    <a:lumOff val="25000"/>
                  </a:schemeClr>
                </a:solidFill>
              </a:endParaRPr>
            </a:p>
          </p:txBody>
        </p:sp>
        <p:sp>
          <p:nvSpPr>
            <p:cNvPr id="8" name="Oval 7"/>
            <p:cNvSpPr/>
            <p:nvPr/>
          </p:nvSpPr>
          <p:spPr>
            <a:xfrm>
              <a:off x="2411760" y="1772816"/>
              <a:ext cx="1008112" cy="792088"/>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sz="2400" b="1" dirty="0">
                  <a:solidFill>
                    <a:schemeClr val="tx1">
                      <a:lumMod val="75000"/>
                      <a:lumOff val="25000"/>
                    </a:schemeClr>
                  </a:solidFill>
                </a:rPr>
                <a:t>B</a:t>
              </a:r>
              <a:endParaRPr lang="he-IL" sz="2400" b="1" dirty="0">
                <a:solidFill>
                  <a:schemeClr val="tx1">
                    <a:lumMod val="75000"/>
                    <a:lumOff val="25000"/>
                  </a:schemeClr>
                </a:solidFill>
              </a:endParaRPr>
            </a:p>
          </p:txBody>
        </p:sp>
        <p:sp>
          <p:nvSpPr>
            <p:cNvPr id="9" name="Oval 8"/>
            <p:cNvSpPr/>
            <p:nvPr/>
          </p:nvSpPr>
          <p:spPr>
            <a:xfrm>
              <a:off x="2411760" y="3481772"/>
              <a:ext cx="1008112" cy="792088"/>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sz="2400" b="1" dirty="0">
                  <a:solidFill>
                    <a:schemeClr val="tx1">
                      <a:lumMod val="75000"/>
                      <a:lumOff val="25000"/>
                    </a:schemeClr>
                  </a:solidFill>
                </a:rPr>
                <a:t>C</a:t>
              </a:r>
              <a:endParaRPr lang="he-IL" sz="2400" b="1" dirty="0">
                <a:solidFill>
                  <a:schemeClr val="tx1">
                    <a:lumMod val="75000"/>
                    <a:lumOff val="25000"/>
                  </a:schemeClr>
                </a:solidFill>
              </a:endParaRPr>
            </a:p>
          </p:txBody>
        </p:sp>
        <p:sp>
          <p:nvSpPr>
            <p:cNvPr id="10" name="Oval 9"/>
            <p:cNvSpPr/>
            <p:nvPr/>
          </p:nvSpPr>
          <p:spPr>
            <a:xfrm>
              <a:off x="4355976" y="2689684"/>
              <a:ext cx="1008112" cy="792088"/>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sz="2400" b="1" dirty="0">
                  <a:solidFill>
                    <a:schemeClr val="tx1">
                      <a:lumMod val="75000"/>
                      <a:lumOff val="25000"/>
                    </a:schemeClr>
                  </a:solidFill>
                </a:rPr>
                <a:t>D</a:t>
              </a:r>
              <a:endParaRPr lang="he-IL" sz="2400" b="1" dirty="0">
                <a:solidFill>
                  <a:schemeClr val="tx1">
                    <a:lumMod val="75000"/>
                    <a:lumOff val="25000"/>
                  </a:schemeClr>
                </a:solidFill>
              </a:endParaRPr>
            </a:p>
          </p:txBody>
        </p:sp>
        <p:sp>
          <p:nvSpPr>
            <p:cNvPr id="11" name="Oval 10"/>
            <p:cNvSpPr/>
            <p:nvPr/>
          </p:nvSpPr>
          <p:spPr>
            <a:xfrm>
              <a:off x="7236296" y="2708920"/>
              <a:ext cx="1008112" cy="792088"/>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r>
                <a:rPr lang="en-US" sz="2400" b="1" dirty="0">
                  <a:solidFill>
                    <a:schemeClr val="tx1">
                      <a:lumMod val="75000"/>
                      <a:lumOff val="25000"/>
                    </a:schemeClr>
                  </a:solidFill>
                </a:rPr>
                <a:t>E</a:t>
              </a:r>
              <a:endParaRPr lang="he-IL" sz="2400" b="1" dirty="0">
                <a:solidFill>
                  <a:schemeClr val="tx1">
                    <a:lumMod val="75000"/>
                    <a:lumOff val="25000"/>
                  </a:schemeClr>
                </a:solidFill>
              </a:endParaRPr>
            </a:p>
          </p:txBody>
        </p:sp>
        <p:cxnSp>
          <p:nvCxnSpPr>
            <p:cNvPr id="6" name="Straight Arrow Connector 5"/>
            <p:cNvCxnSpPr>
              <a:endCxn id="8" idx="3"/>
            </p:cNvCxnSpPr>
            <p:nvPr/>
          </p:nvCxnSpPr>
          <p:spPr>
            <a:xfrm flipV="1">
              <a:off x="1403648" y="2448905"/>
              <a:ext cx="1155747" cy="260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5"/>
              <a:endCxn id="9" idx="2"/>
            </p:cNvCxnSpPr>
            <p:nvPr/>
          </p:nvCxnSpPr>
          <p:spPr>
            <a:xfrm>
              <a:off x="1400029" y="3385009"/>
              <a:ext cx="1011731" cy="4928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a:endCxn id="8" idx="6"/>
            </p:cNvCxnSpPr>
            <p:nvPr/>
          </p:nvCxnSpPr>
          <p:spPr>
            <a:xfrm flipH="1" flipV="1">
              <a:off x="3419872" y="2168860"/>
              <a:ext cx="1083739" cy="636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9" idx="6"/>
            </p:cNvCxnSpPr>
            <p:nvPr/>
          </p:nvCxnSpPr>
          <p:spPr>
            <a:xfrm flipH="1">
              <a:off x="3419872" y="3365773"/>
              <a:ext cx="1083739" cy="512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6"/>
              <a:endCxn id="11" idx="2"/>
            </p:cNvCxnSpPr>
            <p:nvPr/>
          </p:nvCxnSpPr>
          <p:spPr>
            <a:xfrm>
              <a:off x="5364088" y="3085728"/>
              <a:ext cx="1872208" cy="19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820287" y="3645024"/>
            <a:ext cx="8414648" cy="1938992"/>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א) מה מהטענות הבאות (אם בכלל) נובע ממבנה הרשת?</a:t>
            </a:r>
            <a:endParaRPr lang="en-US" sz="2400" dirty="0"/>
          </a:p>
          <a:p>
            <a:pPr algn="r" rtl="1"/>
            <a:r>
              <a:rPr lang="he-IL" sz="2400" dirty="0"/>
              <a:t> </a:t>
            </a:r>
            <a:endParaRPr lang="en-US" sz="2400" dirty="0"/>
          </a:p>
          <a:p>
            <a:pPr lvl="0" algn="l" rtl="1"/>
            <a:r>
              <a:rPr lang="en-US" sz="2400" dirty="0"/>
              <a:t>P(A,D|C) = P(A|C)*P(D|C)</a:t>
            </a:r>
          </a:p>
          <a:p>
            <a:pPr lvl="0" algn="l" rtl="1"/>
            <a:r>
              <a:rPr lang="en-US" sz="2400" dirty="0"/>
              <a:t>P(C,E|D)=P(C|D)*P(E|D)</a:t>
            </a:r>
          </a:p>
          <a:p>
            <a:pPr lvl="0" algn="l" rtl="1"/>
            <a:r>
              <a:rPr lang="en-US" sz="2400" dirty="0"/>
              <a:t>P(A|D)=P(A)</a:t>
            </a:r>
          </a:p>
        </p:txBody>
      </p:sp>
      <p:sp>
        <p:nvSpPr>
          <p:cNvPr id="31" name="TextBox 30"/>
          <p:cNvSpPr txBox="1"/>
          <p:nvPr/>
        </p:nvSpPr>
        <p:spPr>
          <a:xfrm>
            <a:off x="1784283" y="5805265"/>
            <a:ext cx="8414648" cy="830997"/>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algn="r" rtl="1"/>
            <a:r>
              <a:rPr lang="he-IL" sz="2400" dirty="0"/>
              <a:t>: </a:t>
            </a:r>
            <a:r>
              <a:rPr lang="en-US" sz="2400" dirty="0" err="1"/>
              <a:t>i</a:t>
            </a:r>
            <a:r>
              <a:rPr lang="he-IL" sz="2400" dirty="0"/>
              <a:t>) לא נובע ממבנה הרשת מכיוון שיכול להיות ש- </a:t>
            </a:r>
            <a:r>
              <a:rPr lang="en-US" sz="2400" dirty="0"/>
              <a:t>P(A|C) ≠ P(A)</a:t>
            </a:r>
            <a:r>
              <a:rPr lang="he-IL" sz="2400" dirty="0"/>
              <a:t> (ובאותו אופן </a:t>
            </a:r>
            <a:r>
              <a:rPr lang="en-US" sz="2400" dirty="0"/>
              <a:t>P(D|C) ≠ P(D)</a:t>
            </a:r>
            <a:r>
              <a:rPr lang="he-IL" sz="2400" dirty="0"/>
              <a:t>). שאר הטענות נובעות ממבנה הרשת. </a:t>
            </a:r>
            <a:endParaRPr lang="en-US" sz="2400" dirty="0"/>
          </a:p>
        </p:txBody>
      </p:sp>
    </p:spTree>
    <p:extLst>
      <p:ext uri="{BB962C8B-B14F-4D97-AF65-F5344CB8AC3E}">
        <p14:creationId xmlns:p14="http://schemas.microsoft.com/office/powerpoint/2010/main" val="4299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80">
                                          <p:stCondLst>
                                            <p:cond delay="0"/>
                                          </p:stCondLst>
                                        </p:cTn>
                                        <p:tgtEl>
                                          <p:spTgt spid="31"/>
                                        </p:tgtEl>
                                      </p:cBhvr>
                                    </p:animEffect>
                                    <p:anim calcmode="lin" valueType="num">
                                      <p:cBhvr>
                                        <p:cTn id="22"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7" dur="26">
                                          <p:stCondLst>
                                            <p:cond delay="650"/>
                                          </p:stCondLst>
                                        </p:cTn>
                                        <p:tgtEl>
                                          <p:spTgt spid="31"/>
                                        </p:tgtEl>
                                      </p:cBhvr>
                                      <p:to x="100000" y="60000"/>
                                    </p:animScale>
                                    <p:animScale>
                                      <p:cBhvr>
                                        <p:cTn id="28" dur="166" decel="50000">
                                          <p:stCondLst>
                                            <p:cond delay="676"/>
                                          </p:stCondLst>
                                        </p:cTn>
                                        <p:tgtEl>
                                          <p:spTgt spid="31"/>
                                        </p:tgtEl>
                                      </p:cBhvr>
                                      <p:to x="100000" y="100000"/>
                                    </p:animScale>
                                    <p:animScale>
                                      <p:cBhvr>
                                        <p:cTn id="29" dur="26">
                                          <p:stCondLst>
                                            <p:cond delay="1312"/>
                                          </p:stCondLst>
                                        </p:cTn>
                                        <p:tgtEl>
                                          <p:spTgt spid="31"/>
                                        </p:tgtEl>
                                      </p:cBhvr>
                                      <p:to x="100000" y="80000"/>
                                    </p:animScale>
                                    <p:animScale>
                                      <p:cBhvr>
                                        <p:cTn id="30" dur="166" decel="50000">
                                          <p:stCondLst>
                                            <p:cond delay="1338"/>
                                          </p:stCondLst>
                                        </p:cTn>
                                        <p:tgtEl>
                                          <p:spTgt spid="31"/>
                                        </p:tgtEl>
                                      </p:cBhvr>
                                      <p:to x="100000" y="100000"/>
                                    </p:animScale>
                                    <p:animScale>
                                      <p:cBhvr>
                                        <p:cTn id="31" dur="26">
                                          <p:stCondLst>
                                            <p:cond delay="1642"/>
                                          </p:stCondLst>
                                        </p:cTn>
                                        <p:tgtEl>
                                          <p:spTgt spid="31"/>
                                        </p:tgtEl>
                                      </p:cBhvr>
                                      <p:to x="100000" y="90000"/>
                                    </p:animScale>
                                    <p:animScale>
                                      <p:cBhvr>
                                        <p:cTn id="32" dur="166" decel="50000">
                                          <p:stCondLst>
                                            <p:cond delay="1668"/>
                                          </p:stCondLst>
                                        </p:cTn>
                                        <p:tgtEl>
                                          <p:spTgt spid="31"/>
                                        </p:tgtEl>
                                      </p:cBhvr>
                                      <p:to x="100000" y="100000"/>
                                    </p:animScale>
                                    <p:animScale>
                                      <p:cBhvr>
                                        <p:cTn id="33" dur="26">
                                          <p:stCondLst>
                                            <p:cond delay="1808"/>
                                          </p:stCondLst>
                                        </p:cTn>
                                        <p:tgtEl>
                                          <p:spTgt spid="31"/>
                                        </p:tgtEl>
                                      </p:cBhvr>
                                      <p:to x="100000" y="95000"/>
                                    </p:animScale>
                                    <p:animScale>
                                      <p:cBhvr>
                                        <p:cTn id="34"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9" grpId="0" animBg="1"/>
      <p:bldP spid="3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9</a:t>
            </a:r>
            <a:endParaRPr lang="he-IL" dirty="0"/>
          </a:p>
        </p:txBody>
      </p:sp>
      <p:sp>
        <p:nvSpPr>
          <p:cNvPr id="3" name="Content Placeholder 2"/>
          <p:cNvSpPr>
            <a:spLocks noGrp="1"/>
          </p:cNvSpPr>
          <p:nvPr>
            <p:ph sz="quarter" idx="1"/>
          </p:nvPr>
        </p:nvSpPr>
        <p:spPr>
          <a:xfrm>
            <a:off x="1524000" y="733246"/>
            <a:ext cx="8604448" cy="6298134"/>
          </a:xfr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0" indent="0">
              <a:buNone/>
            </a:pPr>
            <a:r>
              <a:rPr lang="he-IL" sz="2200" dirty="0"/>
              <a:t>יששכר וזבולון לומדים ביחד מדעי המחשב, כאשר הציונים האפשריים הם </a:t>
            </a:r>
            <a:r>
              <a:rPr lang="en-US" sz="2200" dirty="0"/>
              <a:t>A,B</a:t>
            </a:r>
            <a:r>
              <a:rPr lang="he-IL" sz="2200" dirty="0"/>
              <a:t> או </a:t>
            </a:r>
            <a:r>
              <a:rPr lang="en-US" sz="2200" dirty="0"/>
              <a:t>C</a:t>
            </a:r>
            <a:r>
              <a:rPr lang="he-IL" sz="2200" dirty="0"/>
              <a:t>. כמו כל סטודנט טוב גם הם מערערים לפעמים על הציון שקיבלו. נשתמש בסימונים הבאים:</a:t>
            </a:r>
            <a:endParaRPr lang="en-US" sz="2200" dirty="0"/>
          </a:p>
          <a:p>
            <a:pPr marL="0" indent="0">
              <a:buNone/>
            </a:pPr>
            <a:r>
              <a:rPr lang="en-US" sz="2200" dirty="0"/>
              <a:t>GY </a:t>
            </a:r>
            <a:r>
              <a:rPr lang="he-IL" sz="2200" dirty="0"/>
              <a:t>– הציון של יששכר בקורס</a:t>
            </a:r>
            <a:endParaRPr lang="en-US" sz="2200" dirty="0"/>
          </a:p>
          <a:p>
            <a:pPr marL="0" indent="0">
              <a:buNone/>
            </a:pPr>
            <a:r>
              <a:rPr lang="en-US" sz="2200" dirty="0"/>
              <a:t>GZ </a:t>
            </a:r>
            <a:r>
              <a:rPr lang="he-IL" sz="2200" dirty="0"/>
              <a:t>– הציון של זבולון בקורס</a:t>
            </a:r>
            <a:endParaRPr lang="en-US" sz="2200" dirty="0"/>
          </a:p>
          <a:p>
            <a:pPr marL="0" indent="0">
              <a:buNone/>
            </a:pPr>
            <a:r>
              <a:rPr lang="en-US" sz="2200" dirty="0"/>
              <a:t>YC </a:t>
            </a:r>
            <a:r>
              <a:rPr lang="he-IL" sz="2200" dirty="0"/>
              <a:t>– יששכר מערער על </a:t>
            </a:r>
            <a:r>
              <a:rPr lang="he-IL" sz="2200" dirty="0" err="1"/>
              <a:t>ציונו</a:t>
            </a:r>
            <a:r>
              <a:rPr lang="he-IL" sz="2200" dirty="0"/>
              <a:t> בקורס</a:t>
            </a:r>
            <a:endParaRPr lang="en-US" sz="2200" dirty="0"/>
          </a:p>
          <a:p>
            <a:pPr marL="0" indent="0">
              <a:buNone/>
            </a:pPr>
            <a:r>
              <a:rPr lang="en-US" sz="2200" dirty="0"/>
              <a:t>ZC </a:t>
            </a:r>
            <a:r>
              <a:rPr lang="he-IL" sz="2200" dirty="0"/>
              <a:t>– זבולון מערער על הציון בקורס</a:t>
            </a:r>
            <a:endParaRPr lang="en-US" sz="2200" dirty="0"/>
          </a:p>
          <a:p>
            <a:pPr marL="0" indent="0">
              <a:buNone/>
            </a:pPr>
            <a:r>
              <a:rPr lang="he-IL" sz="2200" dirty="0"/>
              <a:t> </a:t>
            </a:r>
            <a:endParaRPr lang="en-US" sz="2200" dirty="0"/>
          </a:p>
          <a:p>
            <a:pPr marL="0" indent="0">
              <a:buNone/>
            </a:pPr>
            <a:r>
              <a:rPr lang="he-IL" sz="2200" dirty="0"/>
              <a:t>אם יששכר מקבל </a:t>
            </a:r>
            <a:r>
              <a:rPr lang="en-US" sz="2200" dirty="0"/>
              <a:t>A</a:t>
            </a:r>
            <a:r>
              <a:rPr lang="he-IL" sz="2200" dirty="0"/>
              <a:t> הוא לא מערער. אם הוא מקבל </a:t>
            </a:r>
            <a:r>
              <a:rPr lang="en-US" sz="2200" dirty="0"/>
              <a:t>B</a:t>
            </a:r>
            <a:r>
              <a:rPr lang="he-IL" sz="2200" dirty="0"/>
              <a:t> הוא מערער בחצי מהמקרים. הוא תמיד מערער אם הוא מקבל </a:t>
            </a:r>
            <a:r>
              <a:rPr lang="en-US" sz="2200" dirty="0"/>
              <a:t>C</a:t>
            </a:r>
            <a:r>
              <a:rPr lang="he-IL" sz="2200" dirty="0"/>
              <a:t>. אם יששכר לא מערער, זבולון גם לא מערער. אם זבולון מקבל </a:t>
            </a:r>
            <a:r>
              <a:rPr lang="en-US" sz="2200" dirty="0"/>
              <a:t>A</a:t>
            </a:r>
            <a:r>
              <a:rPr lang="he-IL" sz="2200" dirty="0"/>
              <a:t> הוא גם לא מערער. אם הוא מקבל </a:t>
            </a:r>
            <a:r>
              <a:rPr lang="en-US" sz="2200" dirty="0"/>
              <a:t>B</a:t>
            </a:r>
            <a:r>
              <a:rPr lang="he-IL" sz="2200" dirty="0"/>
              <a:t> או </a:t>
            </a:r>
            <a:r>
              <a:rPr lang="en-US" sz="2200" dirty="0"/>
              <a:t>C</a:t>
            </a:r>
            <a:r>
              <a:rPr lang="he-IL" sz="2200" dirty="0"/>
              <a:t> ויששכר מערער על </a:t>
            </a:r>
            <a:r>
              <a:rPr lang="he-IL" sz="2200" dirty="0" err="1"/>
              <a:t>ציונו</a:t>
            </a:r>
            <a:r>
              <a:rPr lang="he-IL" sz="2200" dirty="0"/>
              <a:t>, גם הוא יערער. נתון:</a:t>
            </a:r>
            <a:endParaRPr lang="en-US" sz="2200" dirty="0"/>
          </a:p>
          <a:p>
            <a:pPr marL="0" indent="0">
              <a:buNone/>
            </a:pPr>
            <a:r>
              <a:rPr lang="en-US" sz="2200" dirty="0"/>
              <a:t>P(GY=A)=0.1, P(GY=B)=0.8, P(GY=C)=0.1 and P(GZ=A)=0.2, P(GZ=B)=0.6, P(GZ=C)=0.2</a:t>
            </a:r>
            <a:r>
              <a:rPr lang="he-IL" sz="2200" dirty="0"/>
              <a:t>.</a:t>
            </a:r>
            <a:endParaRPr lang="en-US" sz="2200" dirty="0"/>
          </a:p>
          <a:p>
            <a:pPr marL="0" indent="0">
              <a:buNone/>
            </a:pPr>
            <a:r>
              <a:rPr lang="he-IL" sz="2200" dirty="0"/>
              <a:t>צייר את הרשת </a:t>
            </a:r>
            <a:r>
              <a:rPr lang="he-IL" sz="2200" dirty="0" err="1"/>
              <a:t>הבייסיאנית</a:t>
            </a:r>
            <a:r>
              <a:rPr lang="he-IL" sz="2200" dirty="0"/>
              <a:t> המתאימה בצירוף טבלאות ההסתברות (אם חסרים ערכים ציין זאת, והשלם אותם בעצמך). לפי הרשת שציירת, מה ההסתברות שהציון של זבולון הוא </a:t>
            </a:r>
            <a:r>
              <a:rPr lang="en-US" sz="2200" dirty="0"/>
              <a:t>B</a:t>
            </a:r>
            <a:r>
              <a:rPr lang="he-IL" sz="2200" dirty="0"/>
              <a:t> בהינתן שיששכר ערער על </a:t>
            </a:r>
            <a:r>
              <a:rPr lang="he-IL" sz="2200" dirty="0" err="1"/>
              <a:t>ציונו</a:t>
            </a:r>
            <a:r>
              <a:rPr lang="he-IL" sz="2200" dirty="0"/>
              <a:t>?</a:t>
            </a:r>
            <a:endParaRPr lang="en-US" sz="2200"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154</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22081755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9</a:t>
            </a: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155</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pic>
        <p:nvPicPr>
          <p:cNvPr id="29698" name="Object 3"/>
          <p:cNvPicPr>
            <a:picLocks noChangeArrowheads="1"/>
          </p:cNvPicPr>
          <p:nvPr/>
        </p:nvPicPr>
        <p:blipFill>
          <a:blip r:embed="rId2">
            <a:extLst>
              <a:ext uri="{28A0092B-C50C-407E-A947-70E740481C1C}">
                <a14:useLocalDpi xmlns:a14="http://schemas.microsoft.com/office/drawing/2010/main" val="0"/>
              </a:ext>
            </a:extLst>
          </a:blip>
          <a:srcRect l="-562" t="-1083" r="-339" b="-146"/>
          <a:stretch>
            <a:fillRect/>
          </a:stretch>
        </p:blipFill>
        <p:spPr bwMode="auto">
          <a:xfrm>
            <a:off x="1775520" y="914400"/>
            <a:ext cx="8064896" cy="5610944"/>
          </a:xfrm>
          <a:prstGeom prst="rect">
            <a:avLst/>
          </a:prstGeom>
          <a:ln/>
        </p:spPr>
        <p:style>
          <a:lnRef idx="2">
            <a:schemeClr val="accent3"/>
          </a:lnRef>
          <a:fillRef idx="1">
            <a:schemeClr val="lt1"/>
          </a:fillRef>
          <a:effectRef idx="0">
            <a:schemeClr val="accent3"/>
          </a:effectRef>
          <a:fontRef idx="minor">
            <a:schemeClr val="dk1"/>
          </a:fontRef>
        </p:style>
      </p:pic>
      <p:sp>
        <p:nvSpPr>
          <p:cNvPr id="8" name="TextBox 7"/>
          <p:cNvSpPr txBox="1"/>
          <p:nvPr/>
        </p:nvSpPr>
        <p:spPr>
          <a:xfrm>
            <a:off x="1524001" y="332657"/>
            <a:ext cx="5997889" cy="461665"/>
          </a:xfrm>
          <a:prstGeom prst="rect">
            <a:avLst/>
          </a:prstGeo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rtl="1"/>
            <a:r>
              <a:rPr lang="en-US" sz="2400" dirty="0"/>
              <a:t>P(GZ=B|YC=true) = P(GZ=B) = 0.6</a:t>
            </a:r>
          </a:p>
        </p:txBody>
      </p:sp>
    </p:spTree>
    <p:extLst>
      <p:ext uri="{BB962C8B-B14F-4D97-AF65-F5344CB8AC3E}">
        <p14:creationId xmlns:p14="http://schemas.microsoft.com/office/powerpoint/2010/main" val="38986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10</a:t>
            </a:r>
            <a:endParaRPr lang="he-IL" dirty="0"/>
          </a:p>
        </p:txBody>
      </p:sp>
      <p:sp>
        <p:nvSpPr>
          <p:cNvPr id="3" name="Content Placeholder 2"/>
          <p:cNvSpPr>
            <a:spLocks noGrp="1"/>
          </p:cNvSpPr>
          <p:nvPr>
            <p:ph sz="quarter" idx="1"/>
          </p:nvPr>
        </p:nvSpPr>
        <p:spPr>
          <a:xfrm>
            <a:off x="1524000" y="733246"/>
            <a:ext cx="8604448" cy="3652282"/>
          </a:xfr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0" indent="0">
              <a:buNone/>
            </a:pPr>
            <a:r>
              <a:rPr lang="he-IL" sz="2000" dirty="0"/>
              <a:t>2 מדענים ב-2 מקומות שונים בעולם מבצעים בו זמנית ספירה של כמות הכוכבים בשטח מסוים בשמיים. נסמן ב- </a:t>
            </a:r>
            <a:r>
              <a:rPr lang="en-US" sz="2000" dirty="0"/>
              <a:t>N</a:t>
            </a:r>
            <a:r>
              <a:rPr lang="he-IL" sz="2000" dirty="0"/>
              <a:t> את כמות הכוכבים בקטע זה של השמיים בזמן הבדיקה. </a:t>
            </a:r>
          </a:p>
          <a:p>
            <a:pPr marL="0" indent="0">
              <a:buNone/>
            </a:pPr>
            <a:r>
              <a:rPr lang="he-IL" sz="2000" dirty="0"/>
              <a:t>נסמן ב- </a:t>
            </a:r>
            <a:r>
              <a:rPr lang="en-US" sz="2000" dirty="0"/>
              <a:t>M1</a:t>
            </a:r>
            <a:r>
              <a:rPr lang="he-IL" sz="2000" dirty="0"/>
              <a:t> ו- </a:t>
            </a:r>
            <a:r>
              <a:rPr lang="en-US" sz="2000" dirty="0"/>
              <a:t>M2 </a:t>
            </a:r>
            <a:r>
              <a:rPr lang="he-IL" sz="2000" dirty="0"/>
              <a:t>את מספר הכוכבים שנספרו ע"י מדען 1 ו- 2 בהתאמה. </a:t>
            </a:r>
          </a:p>
          <a:p>
            <a:pPr marL="0" indent="0">
              <a:buNone/>
            </a:pPr>
            <a:r>
              <a:rPr lang="he-IL" sz="2000" dirty="0"/>
              <a:t>מכיוון שיש הרבה כוכבים, ישנה הסתברות קטנה שהמדענים יטעו בספירה בכוכב אחד לכל היותר. </a:t>
            </a:r>
          </a:p>
          <a:p>
            <a:pPr marL="0" indent="0">
              <a:buNone/>
            </a:pPr>
            <a:r>
              <a:rPr lang="he-IL" sz="2000" dirty="0"/>
              <a:t>מכיוון שהם משתמשים בטלסקופים יחסית מדויקים, ישנה הסברות קטנה מאוד שהטלסקופים יצאו מפוקוס ולכן המדענים יספרו פחות כוכבים. במקרה זה יהיו חסרים בספירה 3 או יותר כוכבים. </a:t>
            </a:r>
          </a:p>
          <a:p>
            <a:pPr marL="0" indent="0">
              <a:buNone/>
            </a:pPr>
            <a:r>
              <a:rPr lang="he-IL" sz="2000" dirty="0"/>
              <a:t>נסמן ב- </a:t>
            </a:r>
            <a:r>
              <a:rPr lang="en-US" sz="2000" dirty="0"/>
              <a:t>F1</a:t>
            </a:r>
            <a:r>
              <a:rPr lang="he-IL" sz="2000" dirty="0"/>
              <a:t> ו- </a:t>
            </a:r>
            <a:r>
              <a:rPr lang="en-US" sz="2000" dirty="0"/>
              <a:t>F2</a:t>
            </a:r>
            <a:r>
              <a:rPr lang="he-IL" sz="2000" dirty="0"/>
              <a:t> את המקרה שהטלסקופ של מדען 1 ו- 2 (בהתאמה) יצא מפוקוס. ההסתברות לכל אחד ממקרים אלו קטנה מההסתברות לטעות בספירה. לפניך 3 רשתות לייצוג המידע המתואר:</a:t>
            </a:r>
            <a:endParaRPr lang="en-US" sz="2000"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156</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09839" y="3789041"/>
            <a:ext cx="71723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1507661" y="1988840"/>
            <a:ext cx="8604448" cy="2015936"/>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457200" indent="-457200" algn="r" rtl="1">
              <a:buFont typeface="+mj-lt"/>
              <a:buAutoNum type="arabicPeriod"/>
            </a:pPr>
            <a:r>
              <a:rPr lang="he-IL" sz="2200" dirty="0">
                <a:solidFill>
                  <a:schemeClr val="tx1">
                    <a:lumMod val="75000"/>
                    <a:lumOff val="25000"/>
                  </a:schemeClr>
                </a:solidFill>
              </a:rPr>
              <a:t>איזו רשת מייצגת נכונה את האינפורמציה? (יכולה להיות יותר מתשובה אחת)</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מי הרשת הטובה ביותר?  (יכולה להיות יותר מתשובה אחת)</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נניח ש- </a:t>
            </a:r>
            <a:r>
              <a:rPr lang="en-US" sz="2200" dirty="0">
                <a:solidFill>
                  <a:schemeClr val="tx1">
                    <a:lumMod val="75000"/>
                    <a:lumOff val="25000"/>
                  </a:schemeClr>
                </a:solidFill>
              </a:rPr>
              <a:t>M1=1, M2=3</a:t>
            </a:r>
            <a:r>
              <a:rPr lang="he-IL" sz="2200" dirty="0">
                <a:solidFill>
                  <a:schemeClr val="tx1">
                    <a:lumMod val="75000"/>
                    <a:lumOff val="25000"/>
                  </a:schemeClr>
                </a:solidFill>
              </a:rPr>
              <a:t>. מהם הערכים האפשריים עבור </a:t>
            </a:r>
            <a:r>
              <a:rPr lang="en-US" sz="2200" dirty="0">
                <a:solidFill>
                  <a:schemeClr val="tx1">
                    <a:lumMod val="75000"/>
                    <a:lumOff val="25000"/>
                  </a:schemeClr>
                </a:solidFill>
              </a:rPr>
              <a:t>N</a:t>
            </a:r>
            <a:r>
              <a:rPr lang="he-IL" sz="2200" dirty="0">
                <a:solidFill>
                  <a:schemeClr val="tx1">
                    <a:lumMod val="75000"/>
                    <a:lumOff val="25000"/>
                  </a:schemeClr>
                </a:solidFill>
              </a:rPr>
              <a:t>?</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מבין הערכים האפשריים בסעיף הקודם, מהו הערך הסביר ביותר?</a:t>
            </a:r>
            <a:endParaRPr lang="en-US" sz="2200" dirty="0">
              <a:solidFill>
                <a:schemeClr val="tx1">
                  <a:lumMod val="75000"/>
                  <a:lumOff val="25000"/>
                </a:schemeClr>
              </a:solidFill>
            </a:endParaRPr>
          </a:p>
        </p:txBody>
      </p:sp>
    </p:spTree>
    <p:extLst>
      <p:ext uri="{BB962C8B-B14F-4D97-AF65-F5344CB8AC3E}">
        <p14:creationId xmlns:p14="http://schemas.microsoft.com/office/powerpoint/2010/main" val="9067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10</a:t>
            </a:r>
            <a:endParaRPr lang="he-IL" dirty="0"/>
          </a:p>
        </p:txBody>
      </p:sp>
      <p:sp>
        <p:nvSpPr>
          <p:cNvPr id="3" name="Content Placeholder 2"/>
          <p:cNvSpPr>
            <a:spLocks noGrp="1"/>
          </p:cNvSpPr>
          <p:nvPr>
            <p:ph sz="quarter" idx="1"/>
          </p:nvPr>
        </p:nvSpPr>
        <p:spPr>
          <a:xfrm>
            <a:off x="1524000" y="733246"/>
            <a:ext cx="8604448" cy="3652282"/>
          </a:xfr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0" indent="0">
              <a:buNone/>
            </a:pPr>
            <a:r>
              <a:rPr lang="he-IL" sz="2000" dirty="0"/>
              <a:t>2 מדענים ב-2 מקומות שונים בעולם מבצעים בו זמנית ספירה של כמות הכוכבים בשטח מסוים בשמיים. נסמן ב- </a:t>
            </a:r>
            <a:r>
              <a:rPr lang="en-US" sz="2000" dirty="0"/>
              <a:t>N</a:t>
            </a:r>
            <a:r>
              <a:rPr lang="he-IL" sz="2000" dirty="0"/>
              <a:t> את כמות הכוכבים בקטע זה של השמיים בזמן הבדיקה. </a:t>
            </a:r>
          </a:p>
          <a:p>
            <a:pPr marL="0" indent="0">
              <a:buNone/>
            </a:pPr>
            <a:r>
              <a:rPr lang="he-IL" sz="2000" dirty="0"/>
              <a:t>נסמן ב- </a:t>
            </a:r>
            <a:r>
              <a:rPr lang="en-US" sz="2000" dirty="0"/>
              <a:t>M1</a:t>
            </a:r>
            <a:r>
              <a:rPr lang="he-IL" sz="2000" dirty="0"/>
              <a:t> ו- </a:t>
            </a:r>
            <a:r>
              <a:rPr lang="en-US" sz="2000" dirty="0"/>
              <a:t>M2 </a:t>
            </a:r>
            <a:r>
              <a:rPr lang="he-IL" sz="2000" dirty="0"/>
              <a:t>את מספר הכוכבים שנספרו ע"י מדען 1 ו- 2 בהתאמה. </a:t>
            </a:r>
          </a:p>
          <a:p>
            <a:pPr marL="0" indent="0">
              <a:buNone/>
            </a:pPr>
            <a:r>
              <a:rPr lang="he-IL" sz="2000" dirty="0"/>
              <a:t>מכיוון שיש הרבה כוכבים, ישנה הסתברות קטנה שהמדענים יטעו בספירה בכוכב אחד לכל היותר. </a:t>
            </a:r>
          </a:p>
          <a:p>
            <a:pPr marL="0" indent="0">
              <a:buNone/>
            </a:pPr>
            <a:r>
              <a:rPr lang="he-IL" sz="2000" dirty="0"/>
              <a:t>מכיוון שהם משתמשים בטלסקופים יחסית מדויקים, ישנה הסברות קטנה מאוד שהטלסקופים יצאו מפוקוס ולכן המדענים יספרו פחות כוכבים. במקרה זה יהיו חסרים בספירה 3 או יותר כוכבים. </a:t>
            </a:r>
          </a:p>
          <a:p>
            <a:pPr marL="0" indent="0">
              <a:buNone/>
            </a:pPr>
            <a:r>
              <a:rPr lang="he-IL" sz="2000" dirty="0"/>
              <a:t>נסמן ב- </a:t>
            </a:r>
            <a:r>
              <a:rPr lang="en-US" sz="2000" dirty="0"/>
              <a:t>F1</a:t>
            </a:r>
            <a:r>
              <a:rPr lang="he-IL" sz="2000" dirty="0"/>
              <a:t> ו- </a:t>
            </a:r>
            <a:r>
              <a:rPr lang="en-US" sz="2000" dirty="0"/>
              <a:t>F2</a:t>
            </a:r>
            <a:r>
              <a:rPr lang="he-IL" sz="2000" dirty="0"/>
              <a:t> את המקרה שהטלסקופ של מדען 1 ו- 2 (בהתאמה) יצא מפוקוס. ההסתברות לכל אחד ממקרים אלו קטנה מההסתברות לטעות בספירה. לפניך 3 רשתות לייצוג המידע המתואר:</a:t>
            </a:r>
            <a:endParaRPr lang="en-US" sz="2000"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157</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09839" y="3789041"/>
            <a:ext cx="71723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1507661" y="1988840"/>
            <a:ext cx="8604448" cy="2015936"/>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457200" indent="-457200" algn="r" rtl="1">
              <a:buFont typeface="+mj-lt"/>
              <a:buAutoNum type="arabicPeriod"/>
            </a:pPr>
            <a:r>
              <a:rPr lang="he-IL" sz="2200" dirty="0">
                <a:solidFill>
                  <a:schemeClr val="tx1">
                    <a:lumMod val="75000"/>
                    <a:lumOff val="25000"/>
                  </a:schemeClr>
                </a:solidFill>
              </a:rPr>
              <a:t>איזו רשת מייצגת נכונה את האינפורמציה? (יכולה להיות יותר מתשובה אחת)</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מי הרשת הטובה ביותר?  (יכולה להיות יותר מתשובה אחת)</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נניח ש- </a:t>
            </a:r>
            <a:r>
              <a:rPr lang="en-US" sz="2200" dirty="0">
                <a:solidFill>
                  <a:schemeClr val="tx1">
                    <a:lumMod val="75000"/>
                    <a:lumOff val="25000"/>
                  </a:schemeClr>
                </a:solidFill>
              </a:rPr>
              <a:t>M1=1, M2=3</a:t>
            </a:r>
            <a:r>
              <a:rPr lang="he-IL" sz="2200" dirty="0">
                <a:solidFill>
                  <a:schemeClr val="tx1">
                    <a:lumMod val="75000"/>
                    <a:lumOff val="25000"/>
                  </a:schemeClr>
                </a:solidFill>
              </a:rPr>
              <a:t>. מהם הערכים האפשריים עבור </a:t>
            </a:r>
            <a:r>
              <a:rPr lang="en-US" sz="2200" dirty="0">
                <a:solidFill>
                  <a:schemeClr val="tx1">
                    <a:lumMod val="75000"/>
                    <a:lumOff val="25000"/>
                  </a:schemeClr>
                </a:solidFill>
              </a:rPr>
              <a:t>N</a:t>
            </a:r>
            <a:r>
              <a:rPr lang="he-IL" sz="2200" dirty="0">
                <a:solidFill>
                  <a:schemeClr val="tx1">
                    <a:lumMod val="75000"/>
                    <a:lumOff val="25000"/>
                  </a:schemeClr>
                </a:solidFill>
              </a:rPr>
              <a:t>?</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מבין הערכים האפשריים בסעיף הקודם, מהו הערך הסביר ביותר?</a:t>
            </a:r>
            <a:endParaRPr lang="en-US" sz="2200" dirty="0">
              <a:solidFill>
                <a:schemeClr val="tx1">
                  <a:lumMod val="75000"/>
                  <a:lumOff val="25000"/>
                </a:schemeClr>
              </a:solidFill>
            </a:endParaRPr>
          </a:p>
        </p:txBody>
      </p:sp>
    </p:spTree>
    <p:extLst>
      <p:ext uri="{BB962C8B-B14F-4D97-AF65-F5344CB8AC3E}">
        <p14:creationId xmlns:p14="http://schemas.microsoft.com/office/powerpoint/2010/main" val="221749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10</a:t>
            </a:r>
            <a:endParaRPr lang="he-IL" dirty="0"/>
          </a:p>
        </p:txBody>
      </p:sp>
      <p:sp>
        <p:nvSpPr>
          <p:cNvPr id="3" name="Content Placeholder 2"/>
          <p:cNvSpPr>
            <a:spLocks noGrp="1"/>
          </p:cNvSpPr>
          <p:nvPr>
            <p:ph sz="quarter" idx="1"/>
          </p:nvPr>
        </p:nvSpPr>
        <p:spPr>
          <a:xfrm>
            <a:off x="1524000" y="733246"/>
            <a:ext cx="8604448" cy="3652282"/>
          </a:xfrm>
          <a:ln w="57150">
            <a:solidFill>
              <a:srgbClr val="FF0000"/>
            </a:solidFill>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wrap="square" rtlCol="1">
            <a:spAutoFit/>
          </a:bodyPr>
          <a:lstStyle/>
          <a:p>
            <a:pPr marL="0" indent="0">
              <a:buNone/>
            </a:pPr>
            <a:r>
              <a:rPr lang="he-IL" sz="2000" dirty="0"/>
              <a:t>2 מדענים ב-2 מקומות שונים בעולם מבצעים בו זמנית ספירה של כמות הכוכבים בשטח מסוים בשמיים. נסמן ב- </a:t>
            </a:r>
            <a:r>
              <a:rPr lang="en-US" sz="2000" dirty="0"/>
              <a:t>N</a:t>
            </a:r>
            <a:r>
              <a:rPr lang="he-IL" sz="2000" dirty="0"/>
              <a:t> את כמות הכוכבים בקטע זה של השמיים בזמן הבדיקה. </a:t>
            </a:r>
          </a:p>
          <a:p>
            <a:pPr marL="0" indent="0">
              <a:buNone/>
            </a:pPr>
            <a:r>
              <a:rPr lang="he-IL" sz="2000" dirty="0"/>
              <a:t>נסמן ב- </a:t>
            </a:r>
            <a:r>
              <a:rPr lang="en-US" sz="2000" dirty="0"/>
              <a:t>M1</a:t>
            </a:r>
            <a:r>
              <a:rPr lang="he-IL" sz="2000" dirty="0"/>
              <a:t> ו- </a:t>
            </a:r>
            <a:r>
              <a:rPr lang="en-US" sz="2000" dirty="0"/>
              <a:t>M2 </a:t>
            </a:r>
            <a:r>
              <a:rPr lang="he-IL" sz="2000" dirty="0"/>
              <a:t>את מספר הכוכבים שנספרו ע"י מדען 1 ו- 2 בהתאמה. </a:t>
            </a:r>
          </a:p>
          <a:p>
            <a:pPr marL="0" indent="0">
              <a:buNone/>
            </a:pPr>
            <a:r>
              <a:rPr lang="he-IL" sz="2000" dirty="0"/>
              <a:t>מכיוון שיש הרבה כוכבים, ישנה הסתברות קטנה שהמדענים יטעו בספירה בכוכב אחד לכל היותר. </a:t>
            </a:r>
          </a:p>
          <a:p>
            <a:pPr marL="0" indent="0">
              <a:buNone/>
            </a:pPr>
            <a:r>
              <a:rPr lang="he-IL" sz="2000" dirty="0"/>
              <a:t>מכיוון שהם משתמשים בטלסקופים יחסית מדויקים, ישנה הסברות קטנה מאוד שהטלסקופים יצאו מפוקוס ולכן המדענים יספרו פחות כוכבים. במקרה זה יהיו חסרים בספירה 3 או יותר כוכבים. </a:t>
            </a:r>
          </a:p>
          <a:p>
            <a:pPr marL="0" indent="0">
              <a:buNone/>
            </a:pPr>
            <a:r>
              <a:rPr lang="he-IL" sz="2000" dirty="0"/>
              <a:t>נסמן ב- </a:t>
            </a:r>
            <a:r>
              <a:rPr lang="en-US" sz="2000" dirty="0"/>
              <a:t>F1</a:t>
            </a:r>
            <a:r>
              <a:rPr lang="he-IL" sz="2000" dirty="0"/>
              <a:t> ו- </a:t>
            </a:r>
            <a:r>
              <a:rPr lang="en-US" sz="2000" dirty="0"/>
              <a:t>F2</a:t>
            </a:r>
            <a:r>
              <a:rPr lang="he-IL" sz="2000" dirty="0"/>
              <a:t> את המקרה שהטלסקופ של מדען 1 ו- 2 (בהתאמה) יצא מפוקוס. ההסתברות לכל אחד ממקרים אלו קטנה מההסתברות לטעות בספירה. לפניך 3 רשתות לייצוג המידע המתואר:</a:t>
            </a:r>
            <a:endParaRPr lang="en-US" sz="2000"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158</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09839" y="3789041"/>
            <a:ext cx="71723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1507661" y="1988840"/>
            <a:ext cx="8604448" cy="2015936"/>
          </a:xfrm>
          <a:prstGeom prst="rect">
            <a:avLst/>
          </a:prstGeom>
          <a:ln/>
        </p:spPr>
        <p:style>
          <a:lnRef idx="1">
            <a:schemeClr val="accent5"/>
          </a:lnRef>
          <a:fillRef idx="2">
            <a:schemeClr val="accent5"/>
          </a:fillRef>
          <a:effectRef idx="1">
            <a:schemeClr val="accent5"/>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457200" indent="-457200" algn="r" rtl="1">
              <a:buFont typeface="+mj-lt"/>
              <a:buAutoNum type="arabicPeriod"/>
            </a:pPr>
            <a:r>
              <a:rPr lang="he-IL" sz="2200" dirty="0">
                <a:solidFill>
                  <a:schemeClr val="tx1">
                    <a:lumMod val="75000"/>
                    <a:lumOff val="25000"/>
                  </a:schemeClr>
                </a:solidFill>
              </a:rPr>
              <a:t>איזו רשת מייצגת נכונה את האינפורמציה? (יכולה להיות יותר מתשובה אחת)</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מי הרשת הטובה ביותר?  (יכולה להיות יותר מתשובה אחת)</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נניח ש- </a:t>
            </a:r>
            <a:r>
              <a:rPr lang="en-US" sz="2200" dirty="0">
                <a:solidFill>
                  <a:schemeClr val="tx1">
                    <a:lumMod val="75000"/>
                    <a:lumOff val="25000"/>
                  </a:schemeClr>
                </a:solidFill>
              </a:rPr>
              <a:t>M1=1, M2=3</a:t>
            </a:r>
            <a:r>
              <a:rPr lang="he-IL" sz="2200" dirty="0">
                <a:solidFill>
                  <a:schemeClr val="tx1">
                    <a:lumMod val="75000"/>
                    <a:lumOff val="25000"/>
                  </a:schemeClr>
                </a:solidFill>
              </a:rPr>
              <a:t>. מהם הערכים האפשריים עבור </a:t>
            </a:r>
            <a:r>
              <a:rPr lang="en-US" sz="2200" dirty="0">
                <a:solidFill>
                  <a:schemeClr val="tx1">
                    <a:lumMod val="75000"/>
                    <a:lumOff val="25000"/>
                  </a:schemeClr>
                </a:solidFill>
              </a:rPr>
              <a:t>N</a:t>
            </a:r>
            <a:r>
              <a:rPr lang="he-IL" sz="2200" dirty="0">
                <a:solidFill>
                  <a:schemeClr val="tx1">
                    <a:lumMod val="75000"/>
                    <a:lumOff val="25000"/>
                  </a:schemeClr>
                </a:solidFill>
              </a:rPr>
              <a:t>?</a:t>
            </a:r>
            <a:endParaRPr lang="en-US" sz="2200" dirty="0">
              <a:solidFill>
                <a:schemeClr val="tx1">
                  <a:lumMod val="75000"/>
                  <a:lumOff val="25000"/>
                </a:schemeClr>
              </a:solidFill>
            </a:endParaRPr>
          </a:p>
          <a:p>
            <a:pPr marL="457200" indent="-457200" algn="r" rtl="1">
              <a:buFont typeface="+mj-lt"/>
              <a:buAutoNum type="arabicPeriod"/>
            </a:pPr>
            <a:r>
              <a:rPr lang="he-IL" sz="2200" dirty="0">
                <a:solidFill>
                  <a:schemeClr val="tx1">
                    <a:lumMod val="75000"/>
                    <a:lumOff val="25000"/>
                  </a:schemeClr>
                </a:solidFill>
              </a:rPr>
              <a:t>מבין הערכים האפשריים בסעיף הקודם, מהו הערך הסביר ביותר?</a:t>
            </a:r>
            <a:endParaRPr lang="en-US" sz="2200" dirty="0">
              <a:solidFill>
                <a:schemeClr val="tx1">
                  <a:lumMod val="75000"/>
                  <a:lumOff val="25000"/>
                </a:schemeClr>
              </a:solidFill>
            </a:endParaRPr>
          </a:p>
        </p:txBody>
      </p:sp>
    </p:spTree>
    <p:extLst>
      <p:ext uri="{BB962C8B-B14F-4D97-AF65-F5344CB8AC3E}">
        <p14:creationId xmlns:p14="http://schemas.microsoft.com/office/powerpoint/2010/main" val="20267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 10 המשך</a:t>
            </a: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159</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09839" y="3789041"/>
            <a:ext cx="71723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1612220" y="980729"/>
            <a:ext cx="8604448" cy="769441"/>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457200" indent="-457200" algn="r" rtl="1">
              <a:buFont typeface="+mj-lt"/>
              <a:buAutoNum type="arabicPeriod"/>
            </a:pPr>
            <a:r>
              <a:rPr lang="he-IL" sz="2200" dirty="0">
                <a:solidFill>
                  <a:srgbClr val="FF0000"/>
                </a:solidFill>
              </a:rPr>
              <a:t>איזו רשת מייצגת נכונה את האינפורמציה? (יכולה להיות יותר מתשובה אחת)</a:t>
            </a:r>
            <a:endParaRPr lang="en-US" sz="2200" dirty="0">
              <a:solidFill>
                <a:srgbClr val="FF0000"/>
              </a:solidFill>
            </a:endParaRPr>
          </a:p>
        </p:txBody>
      </p:sp>
      <p:sp>
        <p:nvSpPr>
          <p:cNvPr id="9" name="Content Placeholder 2"/>
          <p:cNvSpPr txBox="1">
            <a:spLocks/>
          </p:cNvSpPr>
          <p:nvPr/>
        </p:nvSpPr>
        <p:spPr>
          <a:xfrm>
            <a:off x="1612220" y="1742326"/>
            <a:ext cx="8604448" cy="2046714"/>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en-US" sz="2000" dirty="0"/>
              <a:t>II</a:t>
            </a:r>
            <a:r>
              <a:rPr lang="he-IL" sz="2000" dirty="0"/>
              <a:t> ו- </a:t>
            </a:r>
            <a:r>
              <a:rPr lang="en-US" sz="2000" dirty="0"/>
              <a:t>III</a:t>
            </a:r>
            <a:r>
              <a:rPr lang="he-IL" sz="2000" dirty="0"/>
              <a:t>. </a:t>
            </a:r>
            <a:r>
              <a:rPr lang="en-US" sz="2000" dirty="0"/>
              <a:t>I</a:t>
            </a:r>
            <a:r>
              <a:rPr lang="he-IL" sz="2000" dirty="0"/>
              <a:t> אינה נכונה מכיוון ש-</a:t>
            </a:r>
            <a:r>
              <a:rPr lang="en-US" sz="2000" dirty="0"/>
              <a:t>M1</a:t>
            </a:r>
            <a:r>
              <a:rPr lang="he-IL" sz="2000" dirty="0"/>
              <a:t> חייב להיות תלוי ב- </a:t>
            </a:r>
            <a:r>
              <a:rPr lang="en-US" sz="2000" dirty="0"/>
              <a:t>M2</a:t>
            </a:r>
            <a:r>
              <a:rPr lang="he-IL" sz="2000" dirty="0"/>
              <a:t> (או להפך) אם הכנסנו אותם לפני </a:t>
            </a:r>
            <a:r>
              <a:rPr lang="en-US" sz="2000" dirty="0"/>
              <a:t>N</a:t>
            </a:r>
            <a:r>
              <a:rPr lang="he-IL" sz="2000" dirty="0"/>
              <a:t>. הסבר נוסף: לפי </a:t>
            </a:r>
            <a:r>
              <a:rPr lang="en-US" sz="2000" dirty="0"/>
              <a:t>I</a:t>
            </a:r>
            <a:r>
              <a:rPr lang="he-IL" sz="2000" dirty="0"/>
              <a:t>, </a:t>
            </a:r>
            <a:r>
              <a:rPr lang="en-US" sz="2000" dirty="0"/>
              <a:t>M1</a:t>
            </a:r>
            <a:r>
              <a:rPr lang="he-IL" sz="2000" dirty="0"/>
              <a:t> בלתי תלוי ב- </a:t>
            </a:r>
            <a:r>
              <a:rPr lang="en-US" sz="2000" dirty="0"/>
              <a:t>M2</a:t>
            </a:r>
            <a:r>
              <a:rPr lang="he-IL" sz="2000" dirty="0"/>
              <a:t> בהינתן </a:t>
            </a:r>
            <a:r>
              <a:rPr lang="en-US" sz="2000" dirty="0"/>
              <a:t>F1</a:t>
            </a:r>
            <a:r>
              <a:rPr lang="he-IL" sz="2000" dirty="0"/>
              <a:t>, אבל זה לא נכון כי אם מדען אחד ספר סכום מסוים זה די סביר שהשני יגיע לאותה תוצאה. </a:t>
            </a:r>
            <a:r>
              <a:rPr lang="en-US" sz="2000" dirty="0"/>
              <a:t>II</a:t>
            </a:r>
            <a:r>
              <a:rPr lang="he-IL" sz="2000" dirty="0"/>
              <a:t> מייצגת את המצב בו בנינו את הרשת בצורה הטובה ביותר לפי הידע שלנו. </a:t>
            </a:r>
            <a:r>
              <a:rPr lang="en-US" sz="2000" dirty="0"/>
              <a:t>III</a:t>
            </a:r>
            <a:r>
              <a:rPr lang="he-IL" sz="2000" dirty="0"/>
              <a:t> גם היא נכונה מכיוון שהיא מייצגת את הרשת שבנינו אם הכנסנו את המשתנים לפי הסדר הבא: </a:t>
            </a:r>
            <a:r>
              <a:rPr lang="en-US" sz="2000" dirty="0"/>
              <a:t>M1,M2,N,F1,F2</a:t>
            </a:r>
            <a:r>
              <a:rPr lang="he-IL" sz="2000" dirty="0"/>
              <a:t>.</a:t>
            </a:r>
            <a:endParaRPr lang="en-US" sz="2000" dirty="0"/>
          </a:p>
          <a:p>
            <a:pPr marL="0" indent="0" algn="r" rtl="1">
              <a:buNone/>
            </a:pPr>
            <a:endParaRPr lang="en-US" sz="2200" dirty="0">
              <a:solidFill>
                <a:schemeClr val="tx1">
                  <a:lumMod val="75000"/>
                  <a:lumOff val="25000"/>
                </a:schemeClr>
              </a:solidFill>
            </a:endParaRPr>
          </a:p>
        </p:txBody>
      </p:sp>
    </p:spTree>
    <p:extLst>
      <p:ext uri="{BB962C8B-B14F-4D97-AF65-F5344CB8AC3E}">
        <p14:creationId xmlns:p14="http://schemas.microsoft.com/office/powerpoint/2010/main" val="192783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lgn="r" rtl="1" eaLnBrk="1" hangingPunct="1"/>
            <a:r>
              <a:rPr lang="he-IL" dirty="0" smtClean="0"/>
              <a:t>מערכת </a:t>
            </a:r>
            <a:r>
              <a:rPr lang="he-IL" dirty="0" err="1" smtClean="0"/>
              <a:t>לאיבחון</a:t>
            </a:r>
            <a:r>
              <a:rPr lang="he-IL" dirty="0" smtClean="0"/>
              <a:t> תקלות רכב</a:t>
            </a:r>
            <a:endParaRPr lang="en-US" dirty="0" smtClean="0"/>
          </a:p>
        </p:txBody>
      </p:sp>
      <p:sp>
        <p:nvSpPr>
          <p:cNvPr id="3" name="Content Placeholder 2"/>
          <p:cNvSpPr>
            <a:spLocks noGrp="1"/>
          </p:cNvSpPr>
          <p:nvPr>
            <p:ph idx="1"/>
          </p:nvPr>
        </p:nvSpPr>
        <p:spPr/>
        <p:txBody>
          <a:bodyPr/>
          <a:lstStyle/>
          <a:p>
            <a:pPr algn="r" rtl="1" eaLnBrk="1" hangingPunct="1">
              <a:defRPr/>
            </a:pPr>
            <a:r>
              <a:rPr lang="he-IL" dirty="0" smtClean="0"/>
              <a:t>משתנים(</a:t>
            </a:r>
            <a:r>
              <a:rPr lang="he-IL" sz="2000" dirty="0">
                <a:solidFill>
                  <a:schemeClr val="tx2"/>
                </a:solidFill>
              </a:rPr>
              <a:t>. לכל גורם רלוונטי בעולם הבעיה נתאים משתנה מקרי)</a:t>
            </a:r>
            <a:r>
              <a:rPr lang="he-IL" dirty="0" smtClean="0"/>
              <a:t>: </a:t>
            </a:r>
          </a:p>
          <a:p>
            <a:pPr lvl="2" algn="r" rtl="1" eaLnBrk="1" hangingPunct="1">
              <a:defRPr/>
            </a:pPr>
            <a:r>
              <a:rPr lang="en-US" dirty="0" smtClean="0">
                <a:ea typeface="+mn-ea"/>
                <a:cs typeface="+mn-cs"/>
              </a:rPr>
              <a:t>Radio </a:t>
            </a:r>
            <a:r>
              <a:rPr lang="he-IL" dirty="0" smtClean="0">
                <a:ea typeface="+mn-ea"/>
                <a:cs typeface="+mn-cs"/>
              </a:rPr>
              <a:t>		– הרדיו פועל?</a:t>
            </a:r>
            <a:endParaRPr lang="en-US" dirty="0" smtClean="0">
              <a:ea typeface="+mn-ea"/>
              <a:cs typeface="+mn-cs"/>
            </a:endParaRPr>
          </a:p>
          <a:p>
            <a:pPr lvl="2" algn="r" rtl="1" eaLnBrk="1" hangingPunct="1">
              <a:defRPr/>
            </a:pPr>
            <a:r>
              <a:rPr lang="en-US" dirty="0" smtClean="0">
                <a:ea typeface="+mn-ea"/>
                <a:cs typeface="+mn-cs"/>
              </a:rPr>
              <a:t>Battery </a:t>
            </a:r>
            <a:r>
              <a:rPr lang="he-IL" dirty="0" smtClean="0">
                <a:ea typeface="+mn-ea"/>
                <a:cs typeface="+mn-cs"/>
              </a:rPr>
              <a:t>	– המצבר תקין?</a:t>
            </a:r>
            <a:endParaRPr lang="en-US" dirty="0" smtClean="0">
              <a:ea typeface="+mn-ea"/>
              <a:cs typeface="+mn-cs"/>
            </a:endParaRPr>
          </a:p>
          <a:p>
            <a:pPr lvl="2" algn="r" rtl="1" eaLnBrk="1" hangingPunct="1">
              <a:defRPr/>
            </a:pPr>
            <a:r>
              <a:rPr lang="en-US" dirty="0" smtClean="0">
                <a:ea typeface="+mn-ea"/>
                <a:cs typeface="+mn-cs"/>
              </a:rPr>
              <a:t>Ignition </a:t>
            </a:r>
            <a:r>
              <a:rPr lang="he-IL" dirty="0" smtClean="0">
                <a:ea typeface="+mn-ea"/>
                <a:cs typeface="+mn-cs"/>
              </a:rPr>
              <a:t>	– הצתה?</a:t>
            </a:r>
            <a:endParaRPr lang="en-US" dirty="0" smtClean="0">
              <a:ea typeface="+mn-ea"/>
              <a:cs typeface="+mn-cs"/>
            </a:endParaRPr>
          </a:p>
          <a:p>
            <a:pPr lvl="2" algn="r" rtl="1" eaLnBrk="1" hangingPunct="1">
              <a:defRPr/>
            </a:pPr>
            <a:r>
              <a:rPr lang="en-US" dirty="0" smtClean="0">
                <a:ea typeface="+mn-ea"/>
                <a:cs typeface="+mn-cs"/>
              </a:rPr>
              <a:t>Starts </a:t>
            </a:r>
            <a:r>
              <a:rPr lang="he-IL" dirty="0" smtClean="0">
                <a:ea typeface="+mn-ea"/>
                <a:cs typeface="+mn-cs"/>
              </a:rPr>
              <a:t>		– המנוע מניע?</a:t>
            </a:r>
            <a:endParaRPr lang="en-US" dirty="0" smtClean="0">
              <a:ea typeface="+mn-ea"/>
              <a:cs typeface="+mn-cs"/>
            </a:endParaRPr>
          </a:p>
          <a:p>
            <a:pPr lvl="2" algn="r" rtl="1" eaLnBrk="1" hangingPunct="1">
              <a:defRPr/>
            </a:pPr>
            <a:r>
              <a:rPr lang="en-US" dirty="0" smtClean="0">
                <a:ea typeface="+mn-ea"/>
                <a:cs typeface="+mn-cs"/>
              </a:rPr>
              <a:t>Gas </a:t>
            </a:r>
            <a:r>
              <a:rPr lang="he-IL" dirty="0" smtClean="0">
                <a:ea typeface="+mn-ea"/>
                <a:cs typeface="+mn-cs"/>
              </a:rPr>
              <a:t>	 	– יש דלק?</a:t>
            </a:r>
            <a:endParaRPr lang="en-US" dirty="0" smtClean="0">
              <a:ea typeface="+mn-ea"/>
              <a:cs typeface="+mn-cs"/>
            </a:endParaRPr>
          </a:p>
          <a:p>
            <a:pPr lvl="2" algn="r" rtl="1" eaLnBrk="1" hangingPunct="1">
              <a:defRPr/>
            </a:pPr>
            <a:r>
              <a:rPr lang="en-US" dirty="0" smtClean="0">
                <a:ea typeface="+mn-ea"/>
                <a:cs typeface="+mn-cs"/>
              </a:rPr>
              <a:t>Moves </a:t>
            </a:r>
            <a:r>
              <a:rPr lang="he-IL" dirty="0" smtClean="0">
                <a:ea typeface="+mn-ea"/>
                <a:cs typeface="+mn-cs"/>
              </a:rPr>
              <a:t>	– הרכב זז?</a:t>
            </a:r>
            <a:endParaRPr lang="en-US" dirty="0" smtClean="0">
              <a:ea typeface="+mn-ea"/>
              <a:cs typeface="+mn-cs"/>
            </a:endParaRPr>
          </a:p>
          <a:p>
            <a:pPr algn="r" rtl="1" eaLnBrk="1" hangingPunct="1">
              <a:defRPr/>
            </a:pPr>
            <a:endParaRPr lang="en-US" dirty="0" smtClean="0"/>
          </a:p>
        </p:txBody>
      </p:sp>
      <p:sp>
        <p:nvSpPr>
          <p:cNvPr id="4" name="Cloud Callout 3"/>
          <p:cNvSpPr/>
          <p:nvPr/>
        </p:nvSpPr>
        <p:spPr>
          <a:xfrm>
            <a:off x="2133600" y="4797152"/>
            <a:ext cx="5042520" cy="1298848"/>
          </a:xfrm>
          <a:prstGeom prst="cloudCallout">
            <a:avLst>
              <a:gd name="adj1" fmla="val -51013"/>
              <a:gd name="adj2" fmla="val 142070"/>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he-IL" dirty="0">
                <a:solidFill>
                  <a:schemeClr val="tx1"/>
                </a:solidFill>
              </a:rPr>
              <a:t>מה ההסתברות שהמנוע יפעל בהינתן שהרדיו פועל</a:t>
            </a:r>
            <a:endParaRPr lang="en-US" dirty="0"/>
          </a:p>
        </p:txBody>
      </p:sp>
      <p:sp>
        <p:nvSpPr>
          <p:cNvPr id="5" name="Slide Number Placeholder 4"/>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a:t>
            </a:fld>
            <a:endParaRPr lang="en-US"/>
          </a:p>
        </p:txBody>
      </p:sp>
    </p:spTree>
    <p:extLst>
      <p:ext uri="{BB962C8B-B14F-4D97-AF65-F5344CB8AC3E}">
        <p14:creationId xmlns:p14="http://schemas.microsoft.com/office/powerpoint/2010/main" val="34599978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 10 המשך</a:t>
            </a: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160</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09839" y="3789041"/>
            <a:ext cx="71723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1612220" y="980728"/>
            <a:ext cx="8604448" cy="846386"/>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he-IL" sz="2200" dirty="0">
                <a:solidFill>
                  <a:srgbClr val="FF0000"/>
                </a:solidFill>
              </a:rPr>
              <a:t>מי הרשת הטובה ביותר?  (יכולה להיות יותר מתשובה אחת)</a:t>
            </a:r>
            <a:endParaRPr lang="en-US" sz="2200" dirty="0">
              <a:solidFill>
                <a:srgbClr val="FF0000"/>
              </a:solidFill>
            </a:endParaRPr>
          </a:p>
          <a:p>
            <a:pPr marL="457200" indent="-457200" algn="r" rtl="1">
              <a:buFont typeface="+mj-lt"/>
              <a:buAutoNum type="arabicPeriod"/>
            </a:pPr>
            <a:endParaRPr lang="en-US" sz="2200" dirty="0">
              <a:solidFill>
                <a:srgbClr val="FF0000"/>
              </a:solidFill>
            </a:endParaRPr>
          </a:p>
        </p:txBody>
      </p:sp>
      <p:sp>
        <p:nvSpPr>
          <p:cNvPr id="8" name="Content Placeholder 2"/>
          <p:cNvSpPr txBox="1">
            <a:spLocks/>
          </p:cNvSpPr>
          <p:nvPr/>
        </p:nvSpPr>
        <p:spPr>
          <a:xfrm>
            <a:off x="1618283" y="2420888"/>
            <a:ext cx="8604448" cy="400110"/>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he-IL" sz="2000" dirty="0"/>
              <a:t>ת: </a:t>
            </a:r>
            <a:r>
              <a:rPr lang="en-US" sz="2000" dirty="0"/>
              <a:t>II</a:t>
            </a:r>
            <a:r>
              <a:rPr lang="he-IL" sz="2000" dirty="0"/>
              <a:t>, מכיוון  שהיא מכילה הכי פחות קשתות והיא מייצגת את האינפורמציה הנתונה</a:t>
            </a:r>
            <a:endParaRPr lang="en-US" sz="2200" dirty="0">
              <a:solidFill>
                <a:schemeClr val="tx1">
                  <a:lumMod val="75000"/>
                  <a:lumOff val="25000"/>
                </a:schemeClr>
              </a:solidFill>
            </a:endParaRPr>
          </a:p>
        </p:txBody>
      </p:sp>
    </p:spTree>
    <p:extLst>
      <p:ext uri="{BB962C8B-B14F-4D97-AF65-F5344CB8AC3E}">
        <p14:creationId xmlns:p14="http://schemas.microsoft.com/office/powerpoint/2010/main" val="40530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 10 המשך</a:t>
            </a: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161</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09839" y="3789041"/>
            <a:ext cx="71723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1612220" y="980729"/>
            <a:ext cx="8604448" cy="430887"/>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457200" indent="-457200" algn="r" rtl="1">
              <a:buFont typeface="+mj-lt"/>
              <a:buAutoNum type="arabicPeriod"/>
            </a:pPr>
            <a:r>
              <a:rPr lang="he-IL" sz="2200" dirty="0">
                <a:solidFill>
                  <a:srgbClr val="FF0000"/>
                </a:solidFill>
              </a:rPr>
              <a:t>נניח ש- </a:t>
            </a:r>
            <a:r>
              <a:rPr lang="en-US" sz="2200" dirty="0">
                <a:solidFill>
                  <a:srgbClr val="FF0000"/>
                </a:solidFill>
              </a:rPr>
              <a:t>M1=1, M2=3</a:t>
            </a:r>
            <a:r>
              <a:rPr lang="he-IL" sz="2200" dirty="0">
                <a:solidFill>
                  <a:srgbClr val="FF0000"/>
                </a:solidFill>
              </a:rPr>
              <a:t>. מהם הערכים האפשריים עבור </a:t>
            </a:r>
            <a:r>
              <a:rPr lang="en-US" sz="2200" dirty="0">
                <a:solidFill>
                  <a:srgbClr val="FF0000"/>
                </a:solidFill>
              </a:rPr>
              <a:t>N</a:t>
            </a:r>
            <a:r>
              <a:rPr lang="he-IL" sz="2200" dirty="0">
                <a:solidFill>
                  <a:srgbClr val="FF0000"/>
                </a:solidFill>
              </a:rPr>
              <a:t>?</a:t>
            </a:r>
            <a:endParaRPr lang="en-US" sz="2200" dirty="0">
              <a:solidFill>
                <a:srgbClr val="FF0000"/>
              </a:solidFill>
            </a:endParaRPr>
          </a:p>
        </p:txBody>
      </p:sp>
      <p:sp>
        <p:nvSpPr>
          <p:cNvPr id="8" name="Content Placeholder 2"/>
          <p:cNvSpPr txBox="1">
            <a:spLocks/>
          </p:cNvSpPr>
          <p:nvPr/>
        </p:nvSpPr>
        <p:spPr>
          <a:xfrm>
            <a:off x="1612220" y="1772817"/>
            <a:ext cx="8604448" cy="2477601"/>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he-IL" sz="2000" dirty="0"/>
              <a:t>2,4,6 או יותר. נבחן את כל האפשרויות. </a:t>
            </a:r>
          </a:p>
          <a:p>
            <a:pPr marL="0" indent="0" algn="r" rtl="1">
              <a:buNone/>
            </a:pPr>
            <a:r>
              <a:rPr lang="he-IL" sz="2000" dirty="0"/>
              <a:t>אם 2 הטלסקופים בפוקוס, ההבדל יכול להיות לכל היותר 1 לכל כיוון ולכן </a:t>
            </a:r>
            <a:r>
              <a:rPr lang="en-US" sz="2000" dirty="0"/>
              <a:t>N</a:t>
            </a:r>
            <a:r>
              <a:rPr lang="he-IL" sz="2000" dirty="0"/>
              <a:t> חייב להיות 2. </a:t>
            </a:r>
          </a:p>
          <a:p>
            <a:pPr marL="0" indent="0" algn="r" rtl="1">
              <a:buNone/>
            </a:pPr>
            <a:r>
              <a:rPr lang="he-IL" sz="2000" dirty="0"/>
              <a:t>אם הראשון לא בפוקוס, ההבדל בין </a:t>
            </a:r>
            <a:r>
              <a:rPr lang="en-US" sz="2000" dirty="0"/>
              <a:t>N</a:t>
            </a:r>
            <a:r>
              <a:rPr lang="he-IL" sz="2000" dirty="0"/>
              <a:t> ל- </a:t>
            </a:r>
            <a:r>
              <a:rPr lang="en-US" sz="2000" dirty="0"/>
              <a:t>M1</a:t>
            </a:r>
            <a:r>
              <a:rPr lang="he-IL" sz="2000" dirty="0"/>
              <a:t> חייב להיות לפחות 3 ולכן </a:t>
            </a:r>
            <a:r>
              <a:rPr lang="en-US" sz="2000" dirty="0"/>
              <a:t>N</a:t>
            </a:r>
            <a:r>
              <a:rPr lang="he-IL" sz="2000" dirty="0"/>
              <a:t> חייב להיות 4 בדיוק. </a:t>
            </a:r>
          </a:p>
          <a:p>
            <a:pPr marL="0" indent="0" algn="r" rtl="1">
              <a:buNone/>
            </a:pPr>
            <a:r>
              <a:rPr lang="he-IL" sz="2000" dirty="0"/>
              <a:t>אם השני לא בפוקוס נקבל מצב לא הגיוני ולכן זה לא ייתכן. אם שניהם לא בפוקוס כל מספר מ-6 ומעלה יהיה הגיוני.</a:t>
            </a:r>
            <a:endParaRPr lang="en-US" sz="2000" dirty="0"/>
          </a:p>
        </p:txBody>
      </p:sp>
    </p:spTree>
    <p:extLst>
      <p:ext uri="{BB962C8B-B14F-4D97-AF65-F5344CB8AC3E}">
        <p14:creationId xmlns:p14="http://schemas.microsoft.com/office/powerpoint/2010/main" val="41426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 10 המשך</a:t>
            </a: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162</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pic>
        <p:nvPicPr>
          <p:cNvPr id="307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09839" y="3789041"/>
            <a:ext cx="717232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1612220" y="980729"/>
            <a:ext cx="8604448" cy="430887"/>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457200" indent="-457200" algn="r" rtl="1">
              <a:buFont typeface="+mj-lt"/>
              <a:buAutoNum type="arabicPeriod"/>
            </a:pPr>
            <a:r>
              <a:rPr lang="he-IL" sz="2200" dirty="0">
                <a:solidFill>
                  <a:srgbClr val="FF0000"/>
                </a:solidFill>
              </a:rPr>
              <a:t>מבין הערכים האפשריים בסעיף הקודם, מהו הערך הסביר ביותר?</a:t>
            </a:r>
            <a:endParaRPr lang="en-US" sz="2200" dirty="0">
              <a:solidFill>
                <a:srgbClr val="FF0000"/>
              </a:solidFill>
            </a:endParaRPr>
          </a:p>
        </p:txBody>
      </p:sp>
      <p:sp>
        <p:nvSpPr>
          <p:cNvPr id="8" name="Content Placeholder 2"/>
          <p:cNvSpPr txBox="1">
            <a:spLocks/>
          </p:cNvSpPr>
          <p:nvPr/>
        </p:nvSpPr>
        <p:spPr>
          <a:xfrm>
            <a:off x="1536126" y="2420888"/>
            <a:ext cx="8604448" cy="400110"/>
          </a:xfrm>
          <a:prstGeom prst="rect">
            <a:avLst/>
          </a:prstGeom>
          <a:ln/>
        </p:spPr>
        <p:style>
          <a:lnRef idx="2">
            <a:schemeClr val="accent3"/>
          </a:lnRef>
          <a:fillRef idx="1">
            <a:schemeClr val="lt1"/>
          </a:fillRef>
          <a:effectRef idx="0">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he-IL" sz="2000" dirty="0"/>
              <a:t>המאורע הסביר ביותר הוא ששני הטלסקופים בפוקוס ולכן הערך הסביר ביותר הוא 2.</a:t>
            </a:r>
            <a:endParaRPr lang="en-US" sz="2000" dirty="0"/>
          </a:p>
        </p:txBody>
      </p:sp>
    </p:spTree>
    <p:extLst>
      <p:ext uri="{BB962C8B-B14F-4D97-AF65-F5344CB8AC3E}">
        <p14:creationId xmlns:p14="http://schemas.microsoft.com/office/powerpoint/2010/main" val="195218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a:t>תרגול </a:t>
            </a:r>
            <a:r>
              <a:rPr lang="he-IL" dirty="0" smtClean="0"/>
              <a:t>11</a:t>
            </a: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163</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8" name="Content Placeholder 2"/>
          <p:cNvSpPr txBox="1">
            <a:spLocks/>
          </p:cNvSpPr>
          <p:nvPr/>
        </p:nvSpPr>
        <p:spPr>
          <a:xfrm>
            <a:off x="1524000" y="777420"/>
            <a:ext cx="8604448" cy="6278642"/>
          </a:xfrm>
          <a:prstGeom prst="rect">
            <a:avLst/>
          </a:prstGeom>
          <a:ln w="57150" cap="flat" cmpd="sng" algn="ctr">
            <a:solidFill>
              <a:srgbClr val="FF0000"/>
            </a:solidFill>
            <a:prstDash val="solid"/>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he-IL" sz="1800" dirty="0"/>
              <a:t>למטוס בואינג 747 ישנם 2 מנועים. ההסתברות לנחיתה מוצלחת </a:t>
            </a:r>
            <a:r>
              <a:rPr lang="he-IL" sz="1800" dirty="0" err="1"/>
              <a:t>כשרק</a:t>
            </a:r>
            <a:r>
              <a:rPr lang="he-IL" sz="1800" dirty="0"/>
              <a:t> מנוע אחד פועל היא 80% , 0% אם שניהם אינם פועלים ו- 99.99% אם שניהם פועלים כרגיל. </a:t>
            </a:r>
          </a:p>
          <a:p>
            <a:pPr marL="0" indent="0" algn="r" rtl="1">
              <a:buNone/>
            </a:pPr>
            <a:r>
              <a:rPr lang="he-IL" sz="1800" dirty="0"/>
              <a:t>בתנאים רגילים, לכל מנוע יש סיכוי של 1 ל- 100 שיפסיק לפעול במהלך הטיסה. ההסתברות גדולה פי 10 אם המטוס נפגע מלהקת ציפורים.</a:t>
            </a:r>
          </a:p>
          <a:p>
            <a:pPr marL="0" indent="0" algn="r" rtl="1">
              <a:buNone/>
            </a:pPr>
            <a:r>
              <a:rPr lang="he-IL" sz="1800" dirty="0"/>
              <a:t> דבר נוסף שעלול להשפיע הוא גיל המטוס: במטוס ישן הסיכוי לתקלה כפול ממטוס חדש. </a:t>
            </a:r>
          </a:p>
          <a:p>
            <a:pPr marL="0" indent="0" algn="r" rtl="1">
              <a:buNone/>
            </a:pPr>
            <a:r>
              <a:rPr lang="he-IL" sz="1800" dirty="0"/>
              <a:t>כמובן שההשפעה של פגיעת ציפורים במנוע של מטוס ישן גם היא גדולה יותר- יש סיכוי של 20% שהמנוע יפסיק לפעול. </a:t>
            </a:r>
          </a:p>
          <a:p>
            <a:pPr marL="0" indent="0" algn="r" rtl="1">
              <a:buNone/>
            </a:pPr>
            <a:r>
              <a:rPr lang="he-IL" sz="1800" dirty="0"/>
              <a:t>בסקר בטיחות שנעשה בשדות תעופה בעולם, התגלה שמתוך סך הטיסות, רק 0.5% נפגעו מציפורים. בנוסף, חברות התעופה מקפידות שאחוז המטוסים הישנים, מתוך כלל המטוסים, יהיה 10% בלבד.</a:t>
            </a:r>
          </a:p>
          <a:p>
            <a:pPr marL="0" indent="0" algn="r" rtl="1">
              <a:buNone/>
            </a:pPr>
            <a:r>
              <a:rPr lang="he-IL" sz="1800" dirty="0"/>
              <a:t>נשתמש במשתנים הבאים:</a:t>
            </a:r>
          </a:p>
          <a:p>
            <a:pPr marL="0" indent="0" algn="r" rtl="1">
              <a:buNone/>
            </a:pPr>
            <a:r>
              <a:rPr lang="en-US" sz="1800" b="1" dirty="0"/>
              <a:t>L</a:t>
            </a:r>
            <a:r>
              <a:rPr lang="he-IL" sz="1800" b="1" dirty="0"/>
              <a:t> - נחיתה מוצלחת.</a:t>
            </a:r>
          </a:p>
          <a:p>
            <a:pPr marL="0" indent="0" algn="r" rtl="1">
              <a:buNone/>
            </a:pPr>
            <a:r>
              <a:rPr lang="en-US" sz="1800" b="1" dirty="0"/>
              <a:t>E1</a:t>
            </a:r>
            <a:r>
              <a:rPr lang="he-IL" sz="1800" b="1" dirty="0"/>
              <a:t>-</a:t>
            </a:r>
            <a:r>
              <a:rPr lang="en-US" sz="1800" b="1" dirty="0"/>
              <a:t>  </a:t>
            </a:r>
            <a:r>
              <a:rPr lang="he-IL" sz="1800" b="1" dirty="0"/>
              <a:t>מנוע אחד עובד </a:t>
            </a:r>
          </a:p>
          <a:p>
            <a:pPr marL="0" indent="0" algn="r" rtl="1">
              <a:buNone/>
            </a:pPr>
            <a:r>
              <a:rPr lang="en-US" sz="1800" b="1" dirty="0"/>
              <a:t>E2</a:t>
            </a:r>
            <a:r>
              <a:rPr lang="he-IL" sz="1800" b="1" dirty="0"/>
              <a:t>-</a:t>
            </a:r>
            <a:r>
              <a:rPr lang="en-US" sz="1800" b="1" dirty="0"/>
              <a:t> </a:t>
            </a:r>
            <a:r>
              <a:rPr lang="he-IL" sz="1800" b="1" dirty="0"/>
              <a:t>שני מנועים עובדים</a:t>
            </a:r>
          </a:p>
          <a:p>
            <a:pPr marL="0" indent="0" algn="r" rtl="1">
              <a:buNone/>
            </a:pPr>
            <a:r>
              <a:rPr lang="en-US" sz="1800" b="1" dirty="0"/>
              <a:t>B</a:t>
            </a:r>
            <a:r>
              <a:rPr lang="he-IL" sz="1800" b="1" dirty="0"/>
              <a:t> - </a:t>
            </a:r>
            <a:r>
              <a:rPr lang="en-US" sz="1800" b="1" dirty="0"/>
              <a:t> </a:t>
            </a:r>
            <a:r>
              <a:rPr lang="he-IL" sz="1800" b="1" dirty="0"/>
              <a:t>פגיעה בלהקת ציפורים.</a:t>
            </a:r>
          </a:p>
          <a:p>
            <a:pPr marL="0" indent="0" algn="r" rtl="1">
              <a:buNone/>
            </a:pPr>
            <a:r>
              <a:rPr lang="en-US" sz="1800" b="1" dirty="0"/>
              <a:t>A</a:t>
            </a:r>
            <a:r>
              <a:rPr lang="he-IL" sz="1800" b="1" dirty="0"/>
              <a:t> - המטוס ישן.</a:t>
            </a:r>
          </a:p>
          <a:p>
            <a:pPr marL="0" indent="0" algn="r" rtl="1">
              <a:buNone/>
            </a:pPr>
            <a:r>
              <a:rPr lang="he-IL" sz="1800" dirty="0"/>
              <a:t>א. צייר את הרשת </a:t>
            </a:r>
            <a:r>
              <a:rPr lang="he-IL" sz="1800" dirty="0" err="1"/>
              <a:t>הבייסיאנית</a:t>
            </a:r>
            <a:r>
              <a:rPr lang="he-IL" sz="1800" dirty="0"/>
              <a:t> היעילה ביותר לייצוג בעיה זו, כולל ה-  </a:t>
            </a:r>
            <a:r>
              <a:rPr lang="en-US" sz="1800" dirty="0"/>
              <a:t>CPT </a:t>
            </a:r>
          </a:p>
          <a:p>
            <a:pPr marL="0" indent="0" algn="r" rtl="1">
              <a:buNone/>
            </a:pPr>
            <a:r>
              <a:rPr lang="he-IL" sz="1800" dirty="0"/>
              <a:t>ב. הוכח או הפרך: בכל סדר הכנסה שונה של </a:t>
            </a:r>
            <a:r>
              <a:rPr lang="he-IL" sz="1800" dirty="0" err="1"/>
              <a:t>קודקודים</a:t>
            </a:r>
            <a:r>
              <a:rPr lang="he-IL" sz="1800" dirty="0"/>
              <a:t> בבניית רשת </a:t>
            </a:r>
            <a:r>
              <a:rPr lang="he-IL" sz="1800" dirty="0" err="1"/>
              <a:t>בייסיאנית</a:t>
            </a:r>
            <a:r>
              <a:rPr lang="he-IL" sz="1800" dirty="0"/>
              <a:t> מקבלים מבנה אחר של הרשת.</a:t>
            </a:r>
            <a:endParaRPr lang="en-US" sz="1800" dirty="0"/>
          </a:p>
        </p:txBody>
      </p:sp>
    </p:spTree>
    <p:extLst>
      <p:ext uri="{BB962C8B-B14F-4D97-AF65-F5344CB8AC3E}">
        <p14:creationId xmlns:p14="http://schemas.microsoft.com/office/powerpoint/2010/main" val="384980373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164</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
        <p:nvSpPr>
          <p:cNvPr id="7" name="Title 1"/>
          <p:cNvSpPr>
            <a:spLocks noGrp="1"/>
          </p:cNvSpPr>
          <p:nvPr>
            <p:ph type="title"/>
          </p:nvPr>
        </p:nvSpPr>
        <p:spPr>
          <a:xfrm>
            <a:off x="1981200" y="274638"/>
            <a:ext cx="7467600" cy="274042"/>
          </a:xfrm>
        </p:spPr>
        <p:txBody>
          <a:bodyPr>
            <a:normAutofit fontScale="90000"/>
          </a:bodyPr>
          <a:lstStyle/>
          <a:p>
            <a:pPr algn="r" rtl="1"/>
            <a:r>
              <a:rPr lang="he-IL" dirty="0"/>
              <a:t>תרגול </a:t>
            </a:r>
            <a:r>
              <a:rPr lang="he-IL" dirty="0" smtClean="0"/>
              <a:t>11 – המשך </a:t>
            </a:r>
            <a:endParaRPr lang="he-IL" dirty="0"/>
          </a:p>
        </p:txBody>
      </p:sp>
      <p:sp>
        <p:nvSpPr>
          <p:cNvPr id="8" name="Content Placeholder 2"/>
          <p:cNvSpPr txBox="1">
            <a:spLocks/>
          </p:cNvSpPr>
          <p:nvPr/>
        </p:nvSpPr>
        <p:spPr>
          <a:xfrm>
            <a:off x="1557581" y="5301208"/>
            <a:ext cx="8604448" cy="707886"/>
          </a:xfrm>
          <a:prstGeom prst="rect">
            <a:avLst/>
          </a:prstGeom>
          <a:ln w="57150" cap="flat" cmpd="sng" algn="ctr">
            <a:solidFill>
              <a:srgbClr val="FF0000"/>
            </a:solidFill>
            <a:prstDash val="solid"/>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he-IL" sz="2000" dirty="0"/>
              <a:t>ב. לא נכון</a:t>
            </a:r>
            <a:r>
              <a:rPr lang="en-US" sz="2000" dirty="0"/>
              <a:t>. </a:t>
            </a:r>
            <a:r>
              <a:rPr lang="he-IL" sz="2000" dirty="0"/>
              <a:t>לדוגמה ברשת הקודמת</a:t>
            </a:r>
            <a:r>
              <a:rPr lang="en-US" sz="2000" dirty="0"/>
              <a:t>, </a:t>
            </a:r>
            <a:r>
              <a:rPr lang="he-IL" sz="2000" dirty="0"/>
              <a:t>אם היינו מכניסים בהתחלת הבנייה קודם את </a:t>
            </a:r>
            <a:r>
              <a:rPr lang="en-US" sz="2000" dirty="0"/>
              <a:t> A</a:t>
            </a:r>
            <a:r>
              <a:rPr lang="he-IL" sz="2000" dirty="0"/>
              <a:t> ואח</a:t>
            </a:r>
            <a:r>
              <a:rPr lang="en-US" sz="2000" dirty="0"/>
              <a:t>"</a:t>
            </a:r>
            <a:r>
              <a:rPr lang="he-IL" sz="2000" dirty="0"/>
              <a:t>כ את </a:t>
            </a:r>
            <a:r>
              <a:rPr lang="en-US" sz="2000" dirty="0"/>
              <a:t>,B</a:t>
            </a:r>
            <a:r>
              <a:rPr lang="he-IL" sz="2000" dirty="0"/>
              <a:t> או קודם את </a:t>
            </a:r>
            <a:r>
              <a:rPr lang="en-US" sz="2000" dirty="0"/>
              <a:t> B</a:t>
            </a:r>
            <a:r>
              <a:rPr lang="he-IL" sz="2000" dirty="0"/>
              <a:t> ואח</a:t>
            </a:r>
            <a:r>
              <a:rPr lang="en-US" sz="2000" dirty="0"/>
              <a:t>"</a:t>
            </a:r>
            <a:r>
              <a:rPr lang="he-IL" sz="2000" dirty="0"/>
              <a:t>כ את </a:t>
            </a:r>
            <a:r>
              <a:rPr lang="en-US" sz="2000" dirty="0"/>
              <a:t>,A</a:t>
            </a:r>
            <a:r>
              <a:rPr lang="he-IL" sz="2000" dirty="0"/>
              <a:t> היינו עדיין מקבלים את אותה הרשת</a:t>
            </a:r>
            <a:r>
              <a:rPr lang="en-US" sz="2000" dirty="0"/>
              <a:t>.</a:t>
            </a:r>
          </a:p>
        </p:txBody>
      </p:sp>
      <p:sp>
        <p:nvSpPr>
          <p:cNvPr id="9" name="Content Placeholder 2"/>
          <p:cNvSpPr txBox="1">
            <a:spLocks/>
          </p:cNvSpPr>
          <p:nvPr/>
        </p:nvSpPr>
        <p:spPr>
          <a:xfrm>
            <a:off x="9588388" y="908720"/>
            <a:ext cx="540060" cy="400110"/>
          </a:xfrm>
          <a:prstGeom prst="rect">
            <a:avLst/>
          </a:prstGeom>
          <a:ln w="57150" cap="flat" cmpd="sng" algn="ctr">
            <a:solidFill>
              <a:srgbClr val="FF0000"/>
            </a:solidFill>
            <a:prstDash val="solid"/>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r" rtl="1">
              <a:buNone/>
            </a:pPr>
            <a:r>
              <a:rPr lang="he-IL" sz="2000" dirty="0"/>
              <a:t>א. </a:t>
            </a:r>
            <a:endParaRPr lang="en-US" sz="2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385" y="700485"/>
            <a:ext cx="6334125" cy="4524375"/>
          </a:xfrm>
          <a:prstGeom prst="rect">
            <a:avLst/>
          </a:prstGeom>
          <a:ln w="57150" cap="flat" cmpd="sng" algn="ctr">
            <a:solidFill>
              <a:srgbClr val="FF0000"/>
            </a:solidFill>
            <a:prstDash val="solid"/>
          </a:ln>
          <a:effectLst>
            <a:outerShdw blurRad="50800" dist="50800" dir="5400000" algn="ctr" rotWithShape="0">
              <a:srgbClr val="000000">
                <a:alpha val="3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1208985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he-IL"/>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165</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7" name="Content Placeholder 2"/>
          <p:cNvSpPr txBox="1">
            <a:spLocks/>
          </p:cNvSpPr>
          <p:nvPr/>
        </p:nvSpPr>
        <p:spPr>
          <a:xfrm>
            <a:off x="1495476" y="1"/>
            <a:ext cx="5392612" cy="6555641"/>
          </a:xfrm>
          <a:prstGeom prst="rect">
            <a:avLst/>
          </a:prstGeom>
          <a:ln w="57150" cap="flat" cmpd="sng" algn="ctr">
            <a:solidFill>
              <a:srgbClr val="FF0000"/>
            </a:solidFill>
            <a:prstDash val="solid"/>
          </a:ln>
          <a:effectLst>
            <a:outerShdw blurRad="50800" dist="50800" dir="5400000" algn="ctr" rotWithShape="0">
              <a:srgbClr val="000000">
                <a:alpha val="35000"/>
              </a:srgbClr>
            </a:outerShdw>
          </a:effectLst>
        </p:spPr>
        <p:style>
          <a:lnRef idx="2">
            <a:schemeClr val="dk1"/>
          </a:lnRef>
          <a:fillRef idx="1">
            <a:schemeClr val="lt1"/>
          </a:fillRef>
          <a:effectRef idx="0">
            <a:schemeClr val="dk1"/>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r>
              <a:rPr lang="en-US" sz="2000" dirty="0"/>
              <a:t>Consider the following Bayesian network:</a:t>
            </a:r>
          </a:p>
          <a:p>
            <a:r>
              <a:rPr lang="en-US" sz="2000" dirty="0"/>
              <a:t>Thus, the independence expressed in this Bayesian net are that </a:t>
            </a:r>
            <a:br>
              <a:rPr lang="en-US" sz="2000" dirty="0"/>
            </a:br>
            <a:r>
              <a:rPr lang="en-US" sz="2000" dirty="0"/>
              <a:t>A and B are (absolutely) independent. </a:t>
            </a:r>
            <a:br>
              <a:rPr lang="en-US" sz="2000" dirty="0"/>
            </a:br>
            <a:r>
              <a:rPr lang="en-US" sz="2000" dirty="0"/>
              <a:t>C is independent of B given A. </a:t>
            </a:r>
            <a:br>
              <a:rPr lang="en-US" sz="2000" dirty="0"/>
            </a:br>
            <a:r>
              <a:rPr lang="en-US" sz="2000" dirty="0"/>
              <a:t>D is independent of C given A and B. </a:t>
            </a:r>
            <a:br>
              <a:rPr lang="en-US" sz="2000" dirty="0"/>
            </a:br>
            <a:r>
              <a:rPr lang="en-US" sz="2000" dirty="0"/>
              <a:t>E is independent of A, B, and D given C. </a:t>
            </a:r>
          </a:p>
          <a:p>
            <a:r>
              <a:rPr lang="en-US" sz="2000" dirty="0"/>
              <a:t>Suppose that the net further records the following probabilities:</a:t>
            </a:r>
          </a:p>
          <a:p>
            <a:r>
              <a:rPr lang="en-US" sz="2000" dirty="0" err="1"/>
              <a:t>Prob</a:t>
            </a:r>
            <a:r>
              <a:rPr lang="en-US" sz="2000" dirty="0"/>
              <a:t>(A=T) = 0.3 </a:t>
            </a:r>
            <a:br>
              <a:rPr lang="en-US" sz="2000" dirty="0"/>
            </a:br>
            <a:r>
              <a:rPr lang="en-US" sz="2000" dirty="0" err="1"/>
              <a:t>Prob</a:t>
            </a:r>
            <a:r>
              <a:rPr lang="en-US" sz="2000" dirty="0"/>
              <a:t>(B=T) = 0.6 </a:t>
            </a:r>
            <a:br>
              <a:rPr lang="en-US" sz="2000" dirty="0"/>
            </a:br>
            <a:r>
              <a:rPr lang="en-US" sz="2000" dirty="0" err="1"/>
              <a:t>Prob</a:t>
            </a:r>
            <a:r>
              <a:rPr lang="en-US" sz="2000" dirty="0"/>
              <a:t>(C=T|A=T) = 0.8 </a:t>
            </a:r>
            <a:br>
              <a:rPr lang="en-US" sz="2000" dirty="0"/>
            </a:br>
            <a:r>
              <a:rPr lang="en-US" sz="2000" dirty="0" err="1"/>
              <a:t>Prob</a:t>
            </a:r>
            <a:r>
              <a:rPr lang="en-US" sz="2000" dirty="0"/>
              <a:t>(C=T|A=F) = 0.4 </a:t>
            </a:r>
            <a:br>
              <a:rPr lang="en-US" sz="2000" dirty="0"/>
            </a:br>
            <a:r>
              <a:rPr lang="en-US" sz="2000" dirty="0" err="1"/>
              <a:t>Prob</a:t>
            </a:r>
            <a:r>
              <a:rPr lang="en-US" sz="2000" dirty="0"/>
              <a:t>(D=T|A=T,B=T) = 0.7 </a:t>
            </a:r>
            <a:br>
              <a:rPr lang="en-US" sz="2000" dirty="0"/>
            </a:br>
            <a:r>
              <a:rPr lang="en-US" sz="2000" dirty="0" err="1"/>
              <a:t>Prob</a:t>
            </a:r>
            <a:r>
              <a:rPr lang="en-US" sz="2000" dirty="0"/>
              <a:t>(D=T|A=T,B=F) = 0.8 </a:t>
            </a:r>
            <a:br>
              <a:rPr lang="en-US" sz="2000" dirty="0"/>
            </a:br>
            <a:r>
              <a:rPr lang="en-US" sz="2000" dirty="0" err="1"/>
              <a:t>Prob</a:t>
            </a:r>
            <a:r>
              <a:rPr lang="en-US" sz="2000" dirty="0"/>
              <a:t>(D=T|A=F,B=T) = 0.1 </a:t>
            </a:r>
            <a:br>
              <a:rPr lang="en-US" sz="2000" dirty="0"/>
            </a:br>
            <a:r>
              <a:rPr lang="en-US" sz="2000" dirty="0" err="1"/>
              <a:t>Prob</a:t>
            </a:r>
            <a:r>
              <a:rPr lang="en-US" sz="2000" dirty="0"/>
              <a:t>(D=T|A=F,B=F) = 0.2 </a:t>
            </a:r>
            <a:br>
              <a:rPr lang="en-US" sz="2000" dirty="0"/>
            </a:br>
            <a:r>
              <a:rPr lang="en-US" sz="2000" dirty="0" err="1"/>
              <a:t>Prob</a:t>
            </a:r>
            <a:r>
              <a:rPr lang="en-US" sz="2000" dirty="0"/>
              <a:t>(E=T|C=T) = 0.7 </a:t>
            </a:r>
            <a:br>
              <a:rPr lang="en-US" sz="2000" dirty="0"/>
            </a:br>
            <a:r>
              <a:rPr lang="en-US" sz="2000" dirty="0" err="1"/>
              <a:t>Prob</a:t>
            </a:r>
            <a:r>
              <a:rPr lang="en-US" sz="2000" dirty="0"/>
              <a:t>(E=T|C=F) = 0.2</a:t>
            </a:r>
          </a:p>
          <a:p>
            <a:endParaRPr lang="en-US" sz="2000" dirty="0"/>
          </a:p>
        </p:txBody>
      </p:sp>
      <p:pic>
        <p:nvPicPr>
          <p:cNvPr id="17410" name="Picture 2"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88640"/>
            <a:ext cx="2664296" cy="36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6156041" y="4231929"/>
            <a:ext cx="4032448" cy="2323713"/>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fr-FR" sz="2000" b="1" dirty="0" err="1">
                <a:solidFill>
                  <a:schemeClr val="tx1"/>
                </a:solidFill>
              </a:rPr>
              <a:t>Prob</a:t>
            </a:r>
            <a:r>
              <a:rPr lang="fr-FR" sz="2000" b="1" dirty="0">
                <a:solidFill>
                  <a:schemeClr val="tx1"/>
                </a:solidFill>
              </a:rPr>
              <a:t>(D=T) = ?</a:t>
            </a:r>
          </a:p>
          <a:p>
            <a:pPr marL="0" indent="0">
              <a:buNone/>
            </a:pPr>
            <a:r>
              <a:rPr lang="fr-FR" sz="2000" b="1" dirty="0" err="1">
                <a:solidFill>
                  <a:schemeClr val="tx1"/>
                </a:solidFill>
              </a:rPr>
              <a:t>Prob</a:t>
            </a:r>
            <a:r>
              <a:rPr lang="fr-FR" sz="2000" b="1" dirty="0">
                <a:solidFill>
                  <a:schemeClr val="tx1"/>
                </a:solidFill>
              </a:rPr>
              <a:t>(D=F,C=T) = ?</a:t>
            </a:r>
          </a:p>
          <a:p>
            <a:pPr marL="0" indent="0">
              <a:buNone/>
            </a:pPr>
            <a:r>
              <a:rPr lang="fr-FR" sz="2000" b="1" dirty="0" err="1">
                <a:solidFill>
                  <a:schemeClr val="tx1"/>
                </a:solidFill>
              </a:rPr>
              <a:t>Prob</a:t>
            </a:r>
            <a:r>
              <a:rPr lang="fr-FR" sz="2000" b="1" dirty="0">
                <a:solidFill>
                  <a:schemeClr val="tx1"/>
                </a:solidFill>
              </a:rPr>
              <a:t>(A=T|C=T)= ?</a:t>
            </a:r>
          </a:p>
          <a:p>
            <a:pPr marL="0" indent="0">
              <a:buNone/>
            </a:pPr>
            <a:r>
              <a:rPr lang="fr-FR" sz="2000" b="1" dirty="0" err="1">
                <a:solidFill>
                  <a:schemeClr val="tx1"/>
                </a:solidFill>
              </a:rPr>
              <a:t>Prob</a:t>
            </a:r>
            <a:r>
              <a:rPr lang="fr-FR" sz="2000" b="1" dirty="0">
                <a:solidFill>
                  <a:schemeClr val="tx1"/>
                </a:solidFill>
              </a:rPr>
              <a:t>(A=T|D=F)=?</a:t>
            </a:r>
          </a:p>
          <a:p>
            <a:pPr marL="0" indent="0">
              <a:buNone/>
            </a:pPr>
            <a:r>
              <a:rPr lang="fr-FR" sz="2000" b="1" dirty="0" err="1">
                <a:solidFill>
                  <a:schemeClr val="tx1"/>
                </a:solidFill>
              </a:rPr>
              <a:t>Prob</a:t>
            </a:r>
            <a:r>
              <a:rPr lang="fr-FR" sz="2000" b="1" dirty="0">
                <a:solidFill>
                  <a:schemeClr val="tx1"/>
                </a:solidFill>
              </a:rPr>
              <a:t>(A=T,D=T|B=F)=?</a:t>
            </a:r>
          </a:p>
          <a:p>
            <a:pPr marL="0" indent="0">
              <a:buNone/>
            </a:pPr>
            <a:r>
              <a:rPr lang="fr-FR" sz="2000" b="1" dirty="0" err="1">
                <a:solidFill>
                  <a:schemeClr val="tx1"/>
                </a:solidFill>
              </a:rPr>
              <a:t>Prob</a:t>
            </a:r>
            <a:r>
              <a:rPr lang="fr-FR" sz="2000" b="1" dirty="0">
                <a:solidFill>
                  <a:schemeClr val="tx1"/>
                </a:solidFill>
              </a:rPr>
              <a:t>(C=T | A=F, E=T)=? </a:t>
            </a:r>
          </a:p>
        </p:txBody>
      </p:sp>
    </p:spTree>
    <p:extLst>
      <p:ext uri="{BB962C8B-B14F-4D97-AF65-F5344CB8AC3E}">
        <p14:creationId xmlns:p14="http://schemas.microsoft.com/office/powerpoint/2010/main" val="92562775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תרגול </a:t>
            </a:r>
            <a:r>
              <a:rPr lang="he-IL" dirty="0" smtClean="0"/>
              <a:t>12– </a:t>
            </a:r>
            <a:r>
              <a:rPr lang="he-IL" dirty="0"/>
              <a:t>המשך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166</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7" name="Content Placeholder 2"/>
          <p:cNvSpPr txBox="1">
            <a:spLocks/>
          </p:cNvSpPr>
          <p:nvPr/>
        </p:nvSpPr>
        <p:spPr>
          <a:xfrm>
            <a:off x="1495476" y="1456521"/>
            <a:ext cx="5392612" cy="5093702"/>
          </a:xfrm>
          <a:prstGeom prst="rect">
            <a:avLst/>
          </a:prstGeom>
          <a:ln/>
        </p:spPr>
        <p:style>
          <a:lnRef idx="3">
            <a:schemeClr val="lt1"/>
          </a:lnRef>
          <a:fillRef idx="1">
            <a:schemeClr val="dk1"/>
          </a:fillRef>
          <a:effectRef idx="1">
            <a:schemeClr val="dk1"/>
          </a:effectRef>
          <a:fontRef idx="minor">
            <a:schemeClr val="lt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r>
              <a:rPr lang="en-US" sz="2000" dirty="0">
                <a:solidFill>
                  <a:schemeClr val="tx1"/>
                </a:solidFill>
              </a:rPr>
              <a:t>P(D=T) =</a:t>
            </a:r>
          </a:p>
          <a:p>
            <a:r>
              <a:rPr lang="en-US" sz="2000" dirty="0">
                <a:solidFill>
                  <a:schemeClr val="tx1"/>
                </a:solidFill>
              </a:rPr>
              <a:t>P(D=T,A=T,B=T) + P(D=T,A=T,B=F) + P(D=T,A=F,B=T) + P(D=T,A=F,B=F) =</a:t>
            </a:r>
          </a:p>
          <a:p>
            <a:r>
              <a:rPr lang="en-US" sz="2000" dirty="0">
                <a:solidFill>
                  <a:schemeClr val="tx1"/>
                </a:solidFill>
              </a:rPr>
              <a:t>P(D=T|A=T,B=T) P(A=T,B=T) + P(D=T|A=T,B=F) P(A=T,B=F) + </a:t>
            </a:r>
            <a:br>
              <a:rPr lang="en-US" sz="2000" dirty="0">
                <a:solidFill>
                  <a:schemeClr val="tx1"/>
                </a:solidFill>
              </a:rPr>
            </a:br>
            <a:r>
              <a:rPr lang="en-US" sz="2000" dirty="0">
                <a:solidFill>
                  <a:schemeClr val="tx1"/>
                </a:solidFill>
              </a:rPr>
              <a:t>P(D=T|A=F,B=T) P(A=F,B=T) + P(D=T|A=F,B=F) P(A=F,B=F) = </a:t>
            </a:r>
            <a:br>
              <a:rPr lang="en-US" sz="2000" dirty="0">
                <a:solidFill>
                  <a:schemeClr val="tx1"/>
                </a:solidFill>
              </a:rPr>
            </a:br>
            <a:r>
              <a:rPr lang="en-US" sz="2000" dirty="0">
                <a:solidFill>
                  <a:schemeClr val="tx1"/>
                </a:solidFill>
              </a:rPr>
              <a:t>(since A and B are independent absolutely)</a:t>
            </a:r>
          </a:p>
          <a:p>
            <a:r>
              <a:rPr lang="en-US" sz="2000" dirty="0">
                <a:solidFill>
                  <a:schemeClr val="tx1"/>
                </a:solidFill>
              </a:rPr>
              <a:t>P(D=T|A=T,B=T) P(A=T) P(B=T) + P(D=T|A=T,B=F) P(A=T) P(B=F) + </a:t>
            </a:r>
            <a:br>
              <a:rPr lang="en-US" sz="2000" dirty="0">
                <a:solidFill>
                  <a:schemeClr val="tx1"/>
                </a:solidFill>
              </a:rPr>
            </a:br>
            <a:r>
              <a:rPr lang="en-US" sz="2000" dirty="0">
                <a:solidFill>
                  <a:schemeClr val="tx1"/>
                </a:solidFill>
              </a:rPr>
              <a:t>P(D=T|A=F,B=T) P(A=F) P(B=T) + P(D=T|A=F,B=F) P(A=F) P(B=F) =</a:t>
            </a:r>
          </a:p>
          <a:p>
            <a:r>
              <a:rPr lang="en-US" sz="2000" dirty="0">
                <a:solidFill>
                  <a:schemeClr val="tx1"/>
                </a:solidFill>
              </a:rPr>
              <a:t>0.7*0.3*0.6 + 0.8*0.3*0.4 + 0.1*0.7*0.6 + 0.2*0.7*0.4 = 0.32</a:t>
            </a:r>
          </a:p>
          <a:p>
            <a:endParaRPr lang="en-US" sz="2000" dirty="0"/>
          </a:p>
        </p:txBody>
      </p:sp>
      <p:pic>
        <p:nvPicPr>
          <p:cNvPr id="17410" name="Picture 2"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88640"/>
            <a:ext cx="2664296" cy="36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1775520" y="836712"/>
            <a:ext cx="4032448" cy="40011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fr-FR" sz="2000" b="1" dirty="0" err="1">
                <a:solidFill>
                  <a:schemeClr val="tx1"/>
                </a:solidFill>
              </a:rPr>
              <a:t>Prob</a:t>
            </a:r>
            <a:r>
              <a:rPr lang="fr-FR" sz="2000" b="1" dirty="0">
                <a:solidFill>
                  <a:schemeClr val="tx1"/>
                </a:solidFill>
              </a:rPr>
              <a:t>(D=T) = ?</a:t>
            </a:r>
          </a:p>
        </p:txBody>
      </p:sp>
    </p:spTree>
    <p:extLst>
      <p:ext uri="{BB962C8B-B14F-4D97-AF65-F5344CB8AC3E}">
        <p14:creationId xmlns:p14="http://schemas.microsoft.com/office/powerpoint/2010/main" val="346358809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תרגול 12– המשך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167</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7" name="Content Placeholder 2"/>
          <p:cNvSpPr txBox="1">
            <a:spLocks/>
          </p:cNvSpPr>
          <p:nvPr/>
        </p:nvSpPr>
        <p:spPr>
          <a:xfrm>
            <a:off x="1475828" y="692696"/>
            <a:ext cx="7500492" cy="4909036"/>
          </a:xfrm>
          <a:prstGeom prst="rect">
            <a:avLst/>
          </a:prstGeom>
          <a:ln/>
        </p:spPr>
        <p:style>
          <a:lnRef idx="3">
            <a:schemeClr val="lt1"/>
          </a:lnRef>
          <a:fillRef idx="1">
            <a:schemeClr val="dk1"/>
          </a:fillRef>
          <a:effectRef idx="1">
            <a:schemeClr val="dk1"/>
          </a:effectRef>
          <a:fontRef idx="minor">
            <a:schemeClr val="lt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en-US" sz="1800" dirty="0">
                <a:solidFill>
                  <a:schemeClr val="tx1"/>
                </a:solidFill>
              </a:rPr>
              <a:t>P(D=F,C=T) =</a:t>
            </a:r>
          </a:p>
          <a:p>
            <a:pPr marL="0" indent="0">
              <a:buNone/>
            </a:pPr>
            <a:r>
              <a:rPr lang="en-US" sz="1800" dirty="0">
                <a:solidFill>
                  <a:schemeClr val="tx1"/>
                </a:solidFill>
              </a:rPr>
              <a:t>P(D=F,C=T,A=T,B=T) + P(D=F,C=T,A=T,B=F) + </a:t>
            </a:r>
            <a:br>
              <a:rPr lang="en-US" sz="1800" dirty="0">
                <a:solidFill>
                  <a:schemeClr val="tx1"/>
                </a:solidFill>
              </a:rPr>
            </a:br>
            <a:r>
              <a:rPr lang="en-US" sz="1800" dirty="0">
                <a:solidFill>
                  <a:schemeClr val="tx1"/>
                </a:solidFill>
              </a:rPr>
              <a:t>P(D=F,C=T,A=F,B=T) + P(D=F,C=T,A=F,B=F) =</a:t>
            </a:r>
          </a:p>
          <a:p>
            <a:pPr marL="0" indent="0">
              <a:buNone/>
            </a:pPr>
            <a:r>
              <a:rPr lang="en-US" sz="1800" dirty="0">
                <a:solidFill>
                  <a:schemeClr val="tx1"/>
                </a:solidFill>
              </a:rPr>
              <a:t>P(D=F,C=T|A=T,B=T) P(A=T,B=T) + P(D=F,C=T|A=T,B=F) P(A=T,B=F) + </a:t>
            </a:r>
            <a:br>
              <a:rPr lang="en-US" sz="1800" dirty="0">
                <a:solidFill>
                  <a:schemeClr val="tx1"/>
                </a:solidFill>
              </a:rPr>
            </a:br>
            <a:r>
              <a:rPr lang="en-US" sz="1800" dirty="0">
                <a:solidFill>
                  <a:schemeClr val="tx1"/>
                </a:solidFill>
              </a:rPr>
              <a:t>P(D=F,C=T|A=F,B=T) P(A=F,B=T) + P(D=F,C=T|A=F,B=F) P(A=F,B=F) = </a:t>
            </a:r>
            <a:br>
              <a:rPr lang="en-US" sz="1800" dirty="0">
                <a:solidFill>
                  <a:schemeClr val="tx1"/>
                </a:solidFill>
              </a:rPr>
            </a:br>
            <a:r>
              <a:rPr lang="en-US" sz="1800" dirty="0">
                <a:solidFill>
                  <a:schemeClr val="tx1"/>
                </a:solidFill>
              </a:rPr>
              <a:t>(since C and D are independent given A and B)</a:t>
            </a:r>
          </a:p>
          <a:p>
            <a:pPr marL="0" indent="0">
              <a:buNone/>
            </a:pPr>
            <a:r>
              <a:rPr lang="en-US" sz="1800" dirty="0">
                <a:solidFill>
                  <a:schemeClr val="tx1"/>
                </a:solidFill>
              </a:rPr>
              <a:t>P(D=F|A=T,B=T) P(C=T|A=T,B=T) P(A=T,B=T) + P(D=F|A=T,B=F) P(C=T|A=T,B=F) P(A=T,B=F) + </a:t>
            </a:r>
            <a:br>
              <a:rPr lang="en-US" sz="1800" dirty="0">
                <a:solidFill>
                  <a:schemeClr val="tx1"/>
                </a:solidFill>
              </a:rPr>
            </a:br>
            <a:r>
              <a:rPr lang="en-US" sz="1800" dirty="0">
                <a:solidFill>
                  <a:schemeClr val="tx1"/>
                </a:solidFill>
              </a:rPr>
              <a:t>P(D=F|A=F,B=T) P(C=T|A=F,B=T) P(A=F,B=T) + P(D=F|A=F,B=F) P(C=T|A=F,B=F) P(A=F,B=F) = </a:t>
            </a:r>
            <a:br>
              <a:rPr lang="en-US" sz="1800" dirty="0">
                <a:solidFill>
                  <a:schemeClr val="tx1"/>
                </a:solidFill>
              </a:rPr>
            </a:br>
            <a:r>
              <a:rPr lang="en-US" sz="1800" dirty="0">
                <a:solidFill>
                  <a:schemeClr val="tx1"/>
                </a:solidFill>
              </a:rPr>
              <a:t>(since C is independent of B given A and A and B are independent absolutely)</a:t>
            </a:r>
          </a:p>
          <a:p>
            <a:pPr marL="0" indent="0">
              <a:buNone/>
            </a:pPr>
            <a:r>
              <a:rPr lang="en-US" sz="1800" dirty="0">
                <a:solidFill>
                  <a:schemeClr val="tx1"/>
                </a:solidFill>
              </a:rPr>
              <a:t>P(D=F|A=T,B=T) P(C=T|A=T) P(A=T) P(B=T) + P(D=F|A=T,B=F) P(C=T|A=T) P(A=T) P(B=F) + P(D=F|A=F,B=T) P(C=T|A=F) P(A=F) P(B=T) + P(D=F|A=F,B=F) P(C=T|A=F) P(A=F) P(B=F) =</a:t>
            </a:r>
          </a:p>
          <a:p>
            <a:pPr marL="0" indent="0">
              <a:buNone/>
            </a:pPr>
            <a:r>
              <a:rPr lang="en-US" sz="1800" dirty="0">
                <a:solidFill>
                  <a:schemeClr val="tx1"/>
                </a:solidFill>
              </a:rPr>
              <a:t>0.3*0.8*0.3*0.6 + 0.2*0.8*0.3*0.4 + 0.9*0.4*0.7*0.6 + 0.8*0.4*0.7*0.4 = 0.3032</a:t>
            </a:r>
          </a:p>
        </p:txBody>
      </p:sp>
      <p:pic>
        <p:nvPicPr>
          <p:cNvPr id="17410" name="Picture 2"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88640"/>
            <a:ext cx="2664296" cy="36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1410348" y="602106"/>
            <a:ext cx="4032448" cy="40011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fr-FR" sz="2000" b="1" dirty="0" err="1">
                <a:solidFill>
                  <a:schemeClr val="tx1"/>
                </a:solidFill>
              </a:rPr>
              <a:t>Prob</a:t>
            </a:r>
            <a:r>
              <a:rPr lang="fr-FR" sz="2000" b="1" dirty="0">
                <a:solidFill>
                  <a:schemeClr val="tx1"/>
                </a:solidFill>
              </a:rPr>
              <a:t>(D=F,C=T) = ?</a:t>
            </a:r>
          </a:p>
        </p:txBody>
      </p:sp>
    </p:spTree>
    <p:extLst>
      <p:ext uri="{BB962C8B-B14F-4D97-AF65-F5344CB8AC3E}">
        <p14:creationId xmlns:p14="http://schemas.microsoft.com/office/powerpoint/2010/main" val="40397330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תרגול 12– המשך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168</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7" name="Content Placeholder 2"/>
          <p:cNvSpPr txBox="1">
            <a:spLocks/>
          </p:cNvSpPr>
          <p:nvPr/>
        </p:nvSpPr>
        <p:spPr>
          <a:xfrm>
            <a:off x="1529142" y="2377575"/>
            <a:ext cx="5392612" cy="2092881"/>
          </a:xfrm>
          <a:prstGeom prst="rect">
            <a:avLst/>
          </a:prstGeom>
          <a:ln/>
        </p:spPr>
        <p:style>
          <a:lnRef idx="3">
            <a:schemeClr val="lt1"/>
          </a:lnRef>
          <a:fillRef idx="1">
            <a:schemeClr val="dk1"/>
          </a:fillRef>
          <a:effectRef idx="1">
            <a:schemeClr val="dk1"/>
          </a:effectRef>
          <a:fontRef idx="minor">
            <a:schemeClr val="lt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en-US" sz="2000" dirty="0">
                <a:solidFill>
                  <a:schemeClr val="tx1"/>
                </a:solidFill>
              </a:rPr>
              <a:t>P(A=T|C=T) = P(C=T|A=T)P(A=T) / P(C=T). </a:t>
            </a:r>
          </a:p>
          <a:p>
            <a:pPr marL="0" indent="0">
              <a:buNone/>
            </a:pPr>
            <a:r>
              <a:rPr lang="en-US" sz="2000" dirty="0">
                <a:solidFill>
                  <a:schemeClr val="tx1"/>
                </a:solidFill>
              </a:rPr>
              <a:t>Now P(C=T) = P(C=T,A=T) + P(C=T,A=F) = </a:t>
            </a:r>
            <a:br>
              <a:rPr lang="en-US" sz="2000" dirty="0">
                <a:solidFill>
                  <a:schemeClr val="tx1"/>
                </a:solidFill>
              </a:rPr>
            </a:br>
            <a:r>
              <a:rPr lang="en-US" sz="2000" dirty="0">
                <a:solidFill>
                  <a:schemeClr val="tx1"/>
                </a:solidFill>
              </a:rPr>
              <a:t>P(C=T|A=T)P(A=T) + P(C=T|A=F)P(A=F) = </a:t>
            </a:r>
            <a:br>
              <a:rPr lang="en-US" sz="2000" dirty="0">
                <a:solidFill>
                  <a:schemeClr val="tx1"/>
                </a:solidFill>
              </a:rPr>
            </a:br>
            <a:r>
              <a:rPr lang="en-US" sz="2000" dirty="0">
                <a:solidFill>
                  <a:schemeClr val="tx1"/>
                </a:solidFill>
              </a:rPr>
              <a:t>0.8*0.3+ 0.4*0.7 = 0.52</a:t>
            </a:r>
          </a:p>
          <a:p>
            <a:pPr marL="0" indent="0">
              <a:buNone/>
            </a:pPr>
            <a:r>
              <a:rPr lang="en-US" sz="2000" dirty="0">
                <a:solidFill>
                  <a:schemeClr val="tx1"/>
                </a:solidFill>
              </a:rPr>
              <a:t>So P(C=T|A=T)P(A=T) / P(C=T) = 0.8*0.3/0.52= 0.46.</a:t>
            </a:r>
          </a:p>
        </p:txBody>
      </p:sp>
      <p:pic>
        <p:nvPicPr>
          <p:cNvPr id="17410" name="Picture 2"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88640"/>
            <a:ext cx="2664296" cy="36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1524000" y="1627837"/>
            <a:ext cx="4032448" cy="40011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fr-FR" sz="2000" b="1" dirty="0" err="1">
                <a:solidFill>
                  <a:schemeClr val="tx1"/>
                </a:solidFill>
              </a:rPr>
              <a:t>Prob</a:t>
            </a:r>
            <a:r>
              <a:rPr lang="fr-FR" sz="2000" b="1" dirty="0">
                <a:solidFill>
                  <a:schemeClr val="tx1"/>
                </a:solidFill>
              </a:rPr>
              <a:t>(A=T|C=T)= ?</a:t>
            </a:r>
          </a:p>
        </p:txBody>
      </p:sp>
    </p:spTree>
    <p:extLst>
      <p:ext uri="{BB962C8B-B14F-4D97-AF65-F5344CB8AC3E}">
        <p14:creationId xmlns:p14="http://schemas.microsoft.com/office/powerpoint/2010/main" val="40422645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תרגול 12– המשך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169</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7" name="Content Placeholder 2"/>
          <p:cNvSpPr txBox="1">
            <a:spLocks/>
          </p:cNvSpPr>
          <p:nvPr/>
        </p:nvSpPr>
        <p:spPr>
          <a:xfrm>
            <a:off x="1783508" y="1595403"/>
            <a:ext cx="5392612" cy="4478149"/>
          </a:xfrm>
          <a:prstGeom prst="rect">
            <a:avLst/>
          </a:prstGeom>
          <a:ln/>
        </p:spPr>
        <p:style>
          <a:lnRef idx="3">
            <a:schemeClr val="lt1"/>
          </a:lnRef>
          <a:fillRef idx="1">
            <a:schemeClr val="dk1"/>
          </a:fillRef>
          <a:effectRef idx="1">
            <a:schemeClr val="dk1"/>
          </a:effectRef>
          <a:fontRef idx="minor">
            <a:schemeClr val="lt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en-US" sz="2000" dirty="0">
                <a:solidFill>
                  <a:schemeClr val="tx1"/>
                </a:solidFill>
              </a:rPr>
              <a:t>P(A=T|D=F) =</a:t>
            </a:r>
          </a:p>
          <a:p>
            <a:pPr marL="0" indent="0">
              <a:buNone/>
            </a:pPr>
            <a:r>
              <a:rPr lang="en-US" sz="2000" dirty="0">
                <a:solidFill>
                  <a:schemeClr val="tx1"/>
                </a:solidFill>
              </a:rPr>
              <a:t>P(D=F|A=T) P(A=T)/P(D=F).</a:t>
            </a:r>
          </a:p>
          <a:p>
            <a:pPr marL="0" indent="0">
              <a:buNone/>
            </a:pPr>
            <a:r>
              <a:rPr lang="en-US" sz="2000" dirty="0">
                <a:solidFill>
                  <a:schemeClr val="tx1"/>
                </a:solidFill>
              </a:rPr>
              <a:t>Now P(D=F) = 1-P(D=T) = 0.68 from the first question above. </a:t>
            </a:r>
          </a:p>
          <a:p>
            <a:pPr marL="0" indent="0">
              <a:buNone/>
            </a:pPr>
            <a:r>
              <a:rPr lang="en-US" sz="2000" dirty="0">
                <a:solidFill>
                  <a:schemeClr val="tx1"/>
                </a:solidFill>
              </a:rPr>
              <a:t>P(D=F|A=T) = P(D=T,B=T|A=T) + P(D=F,B=F|A=T) =</a:t>
            </a:r>
          </a:p>
          <a:p>
            <a:pPr marL="0" indent="0">
              <a:buNone/>
            </a:pPr>
            <a:r>
              <a:rPr lang="en-US" sz="2000" dirty="0">
                <a:solidFill>
                  <a:schemeClr val="tx1"/>
                </a:solidFill>
              </a:rPr>
              <a:t>P(D=F|B=T,A=T) P(B=T|A=T) + P(D=F|B=F,A=T) P(B=F|A=T) = </a:t>
            </a:r>
            <a:br>
              <a:rPr lang="en-US" sz="2000" dirty="0">
                <a:solidFill>
                  <a:schemeClr val="tx1"/>
                </a:solidFill>
              </a:rPr>
            </a:br>
            <a:r>
              <a:rPr lang="en-US" sz="2000" dirty="0">
                <a:solidFill>
                  <a:schemeClr val="tx1"/>
                </a:solidFill>
              </a:rPr>
              <a:t>(since B is independent of A)</a:t>
            </a:r>
          </a:p>
          <a:p>
            <a:pPr marL="0" indent="0">
              <a:buNone/>
            </a:pPr>
            <a:r>
              <a:rPr lang="en-US" sz="2000" dirty="0">
                <a:solidFill>
                  <a:schemeClr val="tx1"/>
                </a:solidFill>
              </a:rPr>
              <a:t>P(D=F|B=T,A=T) P(B=T) + P(D=F|B=F,A=T) P(B=F) = 0.3*0.6 + 0.2*0.4 = 0.26. </a:t>
            </a:r>
            <a:br>
              <a:rPr lang="en-US" sz="2000" dirty="0">
                <a:solidFill>
                  <a:schemeClr val="tx1"/>
                </a:solidFill>
              </a:rPr>
            </a:br>
            <a:r>
              <a:rPr lang="en-US" sz="2000" dirty="0">
                <a:solidFill>
                  <a:schemeClr val="tx1"/>
                </a:solidFill>
              </a:rPr>
              <a:t>So P(A=T|D=F) = P(D=F|A=T) P(A=T)/P(D=F) = 0.26 * 0.3 / 0.68 = 0.115</a:t>
            </a:r>
          </a:p>
        </p:txBody>
      </p:sp>
      <p:pic>
        <p:nvPicPr>
          <p:cNvPr id="17410" name="Picture 2"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88640"/>
            <a:ext cx="2664296" cy="36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1665006" y="1195292"/>
            <a:ext cx="4032448" cy="40011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fr-FR" sz="2000" b="1" dirty="0" err="1">
                <a:solidFill>
                  <a:schemeClr val="tx1"/>
                </a:solidFill>
              </a:rPr>
              <a:t>Prob</a:t>
            </a:r>
            <a:r>
              <a:rPr lang="fr-FR" sz="2000" b="1" dirty="0">
                <a:solidFill>
                  <a:schemeClr val="tx1"/>
                </a:solidFill>
              </a:rPr>
              <a:t>(A=T|D=F)=?</a:t>
            </a:r>
          </a:p>
        </p:txBody>
      </p:sp>
    </p:spTree>
    <p:extLst>
      <p:ext uri="{BB962C8B-B14F-4D97-AF65-F5344CB8AC3E}">
        <p14:creationId xmlns:p14="http://schemas.microsoft.com/office/powerpoint/2010/main" val="1421898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pPr algn="r" rtl="1"/>
            <a:r>
              <a:rPr lang="he-IL" dirty="0" smtClean="0"/>
              <a:t>מערכת </a:t>
            </a:r>
            <a:r>
              <a:rPr lang="he-IL" dirty="0" err="1" smtClean="0"/>
              <a:t>לאיבחון</a:t>
            </a:r>
            <a:r>
              <a:rPr lang="he-IL" dirty="0" smtClean="0"/>
              <a:t> תקלות רכב</a:t>
            </a:r>
          </a:p>
        </p:txBody>
      </p:sp>
      <p:sp>
        <p:nvSpPr>
          <p:cNvPr id="3" name="Content Placeholder 2"/>
          <p:cNvSpPr>
            <a:spLocks noGrp="1"/>
          </p:cNvSpPr>
          <p:nvPr>
            <p:ph idx="1"/>
          </p:nvPr>
        </p:nvSpPr>
        <p:spPr/>
        <p:txBody>
          <a:bodyPr>
            <a:normAutofit fontScale="92500" lnSpcReduction="20000"/>
          </a:bodyPr>
          <a:lstStyle/>
          <a:p>
            <a:pPr algn="r" rtl="1">
              <a:spcBef>
                <a:spcPct val="0"/>
              </a:spcBef>
              <a:defRPr/>
            </a:pPr>
            <a:r>
              <a:rPr lang="he-IL" dirty="0" smtClean="0"/>
              <a:t>ברור כי זה מודל </a:t>
            </a:r>
            <a:r>
              <a:rPr lang="he-IL" dirty="0" smtClean="0">
                <a:solidFill>
                  <a:srgbClr val="FFC000"/>
                </a:solidFill>
              </a:rPr>
              <a:t>פשטני</a:t>
            </a:r>
            <a:r>
              <a:rPr lang="he-IL" dirty="0" smtClean="0"/>
              <a:t> של עולם הבעיה שלנו, ברכב </a:t>
            </a:r>
            <a:r>
              <a:rPr lang="he-IL" dirty="0" err="1" smtClean="0"/>
              <a:t>אמיתי</a:t>
            </a:r>
            <a:r>
              <a:rPr lang="he-IL" dirty="0" smtClean="0"/>
              <a:t> יש עוד הרבה גורמים המשפיעים על התהליכים </a:t>
            </a:r>
            <a:r>
              <a:rPr lang="he-IL" dirty="0" err="1" smtClean="0"/>
              <a:t>המענינים</a:t>
            </a:r>
            <a:r>
              <a:rPr lang="he-IL" dirty="0" smtClean="0"/>
              <a:t> אותנו. העובדה שאנו עובדים עם מודל הסתברותי מאפשרת לנו את הפשטנות הזאת </a:t>
            </a:r>
            <a:r>
              <a:rPr lang="en-US" dirty="0" smtClean="0"/>
              <a:t>–</a:t>
            </a:r>
            <a:r>
              <a:rPr lang="he-IL" dirty="0" smtClean="0"/>
              <a:t> כל הגורמים מהם התעלמנו ישפיעו על ההסתברויות של המשתנים המקריים. </a:t>
            </a:r>
            <a:endParaRPr lang="en-US" dirty="0" smtClean="0"/>
          </a:p>
          <a:p>
            <a:pPr algn="r" rtl="1">
              <a:spcBef>
                <a:spcPct val="0"/>
              </a:spcBef>
              <a:defRPr/>
            </a:pPr>
            <a:endParaRPr lang="en-US" dirty="0" smtClean="0"/>
          </a:p>
          <a:p>
            <a:pPr algn="r" rtl="1">
              <a:spcBef>
                <a:spcPct val="0"/>
              </a:spcBef>
              <a:defRPr/>
            </a:pPr>
            <a:r>
              <a:rPr lang="he-IL" dirty="0" smtClean="0"/>
              <a:t>אנו רוצים להיות מסוגלים לשאול שאלות כמו : "מה ההסתברות שהמצבר לא תקין </a:t>
            </a:r>
            <a:r>
              <a:rPr lang="he-IL" dirty="0" err="1" smtClean="0"/>
              <a:t>בהנתן</a:t>
            </a:r>
            <a:r>
              <a:rPr lang="he-IL" dirty="0" smtClean="0"/>
              <a:t> שהרכב לא זז ?", "מה ההסתברות שהמנוע יפעל בהינתן שהרדיו פועל" וכיו"ב. </a:t>
            </a:r>
            <a:endParaRPr lang="en-US" dirty="0" smtClean="0"/>
          </a:p>
          <a:p>
            <a:pPr marL="0" indent="0">
              <a:spcBef>
                <a:spcPct val="0"/>
              </a:spcBef>
              <a:buNone/>
              <a:defRPr/>
            </a:pPr>
            <a:endParaRPr lang="en-US" dirty="0" smtClean="0"/>
          </a:p>
          <a:p>
            <a:pPr algn="r" rtl="1">
              <a:spcBef>
                <a:spcPct val="0"/>
              </a:spcBef>
              <a:defRPr/>
            </a:pPr>
            <a:r>
              <a:rPr lang="he-IL" dirty="0" smtClean="0"/>
              <a:t>אם האלגוריתם </a:t>
            </a:r>
            <a:r>
              <a:rPr lang="he-IL" dirty="0" smtClean="0">
                <a:solidFill>
                  <a:srgbClr val="FFC000"/>
                </a:solidFill>
              </a:rPr>
              <a:t>יודע לשערך נכון הסתברויות מותנות</a:t>
            </a:r>
            <a:r>
              <a:rPr lang="he-IL" dirty="0" smtClean="0"/>
              <a:t>, הוא יכול </a:t>
            </a:r>
            <a:r>
              <a:rPr lang="he-IL" dirty="0" smtClean="0">
                <a:solidFill>
                  <a:srgbClr val="FFC000"/>
                </a:solidFill>
              </a:rPr>
              <a:t>לבחור את הפעולה </a:t>
            </a:r>
            <a:r>
              <a:rPr lang="he-IL" dirty="0" smtClean="0"/>
              <a:t>הבאה שלו כדי שתביא למקסום תוחלת התועלת</a:t>
            </a:r>
            <a:r>
              <a:rPr lang="he-IL" b="1" dirty="0" smtClean="0"/>
              <a:t>.</a:t>
            </a:r>
            <a:endParaRPr lang="en-US" dirty="0" smtClean="0"/>
          </a:p>
          <a:p>
            <a:pPr algn="r" rtl="1">
              <a:spcBef>
                <a:spcPct val="0"/>
              </a:spcBef>
              <a:defRPr/>
            </a:pPr>
            <a:r>
              <a:rPr lang="he-IL" dirty="0" smtClean="0"/>
              <a:t>בדוגמה שלנו, בהנחה שהרכב לא זז, הסוכן צריך להחליט אם ללכת לתחנת דלק או לנסות לעצור מכונית לעזרה בהנעה. </a:t>
            </a:r>
            <a:endParaRPr lang="en-US" dirty="0" smtClean="0"/>
          </a:p>
          <a:p>
            <a:pPr algn="r" rtl="1">
              <a:spcBef>
                <a:spcPct val="0"/>
              </a:spcBef>
              <a:defRPr/>
            </a:pPr>
            <a:r>
              <a:rPr lang="he-IL" dirty="0" smtClean="0"/>
              <a:t>נחשב לכל פעולה </a:t>
            </a:r>
            <a:r>
              <a:rPr lang="he-IL" dirty="0" smtClean="0">
                <a:solidFill>
                  <a:srgbClr val="FFC000"/>
                </a:solidFill>
              </a:rPr>
              <a:t>את תוחלת התועלת</a:t>
            </a:r>
            <a:r>
              <a:rPr lang="he-IL" dirty="0" smtClean="0"/>
              <a:t> ויבחר בפעולה הנותנת את תוחלת התועלת הגדולה ביותר.</a:t>
            </a:r>
            <a:endParaRPr lang="en-US" dirty="0" smtClean="0"/>
          </a:p>
          <a:p>
            <a:pPr algn="r" rtl="1">
              <a:spcBef>
                <a:spcPct val="0"/>
              </a:spcBef>
              <a:defRPr/>
            </a:pPr>
            <a:endParaRPr lang="en-US" dirty="0" smtClean="0"/>
          </a:p>
          <a:p>
            <a:pPr algn="r" rtl="1">
              <a:defRPr/>
            </a:pP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17</a:t>
            </a:fld>
            <a:endParaRPr lang="en-US"/>
          </a:p>
        </p:txBody>
      </p:sp>
    </p:spTree>
    <p:extLst>
      <p:ext uri="{BB962C8B-B14F-4D97-AF65-F5344CB8AC3E}">
        <p14:creationId xmlns:p14="http://schemas.microsoft.com/office/powerpoint/2010/main" val="398636167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תרגול 12– המשך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170</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7" name="Content Placeholder 2"/>
          <p:cNvSpPr txBox="1">
            <a:spLocks/>
          </p:cNvSpPr>
          <p:nvPr/>
        </p:nvSpPr>
        <p:spPr>
          <a:xfrm>
            <a:off x="1446471" y="3796606"/>
            <a:ext cx="5725005" cy="16004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en-US" sz="2200" dirty="0">
                <a:solidFill>
                  <a:schemeClr val="tx1"/>
                </a:solidFill>
              </a:rPr>
              <a:t>P(A=T,D=T|B=F) =</a:t>
            </a:r>
          </a:p>
          <a:p>
            <a:pPr marL="0" indent="0">
              <a:buNone/>
            </a:pPr>
            <a:r>
              <a:rPr lang="en-US" sz="2200" dirty="0">
                <a:solidFill>
                  <a:schemeClr val="tx1"/>
                </a:solidFill>
              </a:rPr>
              <a:t>P(D=T|A=T,B=F) P(A=T|B=F) = </a:t>
            </a:r>
            <a:br>
              <a:rPr lang="en-US" sz="2200" dirty="0">
                <a:solidFill>
                  <a:schemeClr val="tx1"/>
                </a:solidFill>
              </a:rPr>
            </a:br>
            <a:r>
              <a:rPr lang="en-US" sz="2200" dirty="0">
                <a:solidFill>
                  <a:schemeClr val="tx1"/>
                </a:solidFill>
              </a:rPr>
              <a:t>(since A and B are independent)</a:t>
            </a:r>
          </a:p>
          <a:p>
            <a:pPr marL="0" indent="0">
              <a:buNone/>
            </a:pPr>
            <a:r>
              <a:rPr lang="en-US" sz="2200" dirty="0">
                <a:solidFill>
                  <a:schemeClr val="tx1"/>
                </a:solidFill>
              </a:rPr>
              <a:t>P(D=T|A=T,B=F) P(A=T) = 0.8*0.3 = 0.24.</a:t>
            </a:r>
          </a:p>
        </p:txBody>
      </p:sp>
      <p:pic>
        <p:nvPicPr>
          <p:cNvPr id="17410" name="Picture 2"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88640"/>
            <a:ext cx="2664296" cy="36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1488242" y="2564904"/>
            <a:ext cx="4032448" cy="40011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fr-FR" sz="2000" b="1" dirty="0" err="1">
                <a:solidFill>
                  <a:schemeClr val="tx1"/>
                </a:solidFill>
              </a:rPr>
              <a:t>Prob</a:t>
            </a:r>
            <a:r>
              <a:rPr lang="fr-FR" sz="2000" b="1" dirty="0">
                <a:solidFill>
                  <a:schemeClr val="tx1"/>
                </a:solidFill>
              </a:rPr>
              <a:t>(A=T,D=T|B=F)=?</a:t>
            </a:r>
          </a:p>
        </p:txBody>
      </p:sp>
    </p:spTree>
    <p:extLst>
      <p:ext uri="{BB962C8B-B14F-4D97-AF65-F5344CB8AC3E}">
        <p14:creationId xmlns:p14="http://schemas.microsoft.com/office/powerpoint/2010/main" val="31777072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תרגול 12– המשך </a:t>
            </a: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171</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dirty="0"/>
          </a:p>
        </p:txBody>
      </p:sp>
      <p:sp>
        <p:nvSpPr>
          <p:cNvPr id="7" name="Content Placeholder 2"/>
          <p:cNvSpPr txBox="1">
            <a:spLocks/>
          </p:cNvSpPr>
          <p:nvPr/>
        </p:nvSpPr>
        <p:spPr>
          <a:xfrm>
            <a:off x="1524000" y="2420888"/>
            <a:ext cx="8532440" cy="4231928"/>
          </a:xfrm>
          <a:prstGeom prst="rect">
            <a:avLst/>
          </a:prstGeom>
          <a:ln/>
        </p:spPr>
        <p:style>
          <a:lnRef idx="3">
            <a:schemeClr val="lt1"/>
          </a:lnRef>
          <a:fillRef idx="1">
            <a:schemeClr val="dk1"/>
          </a:fillRef>
          <a:effectRef idx="1">
            <a:schemeClr val="dk1"/>
          </a:effectRef>
          <a:fontRef idx="minor">
            <a:schemeClr val="lt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en-US" sz="1800" dirty="0" err="1">
                <a:solidFill>
                  <a:schemeClr val="tx1"/>
                </a:solidFill>
              </a:rPr>
              <a:t>Prob</a:t>
            </a:r>
            <a:r>
              <a:rPr lang="en-US" sz="1800" dirty="0">
                <a:solidFill>
                  <a:schemeClr val="tx1"/>
                </a:solidFill>
              </a:rPr>
              <a:t>(C=T | A=F, E=T) = (By Bayes' law)</a:t>
            </a:r>
          </a:p>
          <a:p>
            <a:pPr marL="0" indent="0">
              <a:buNone/>
            </a:pPr>
            <a:r>
              <a:rPr lang="en-US" sz="1800" dirty="0" err="1">
                <a:solidFill>
                  <a:schemeClr val="tx1"/>
                </a:solidFill>
              </a:rPr>
              <a:t>Prob</a:t>
            </a:r>
            <a:r>
              <a:rPr lang="en-US" sz="1800" dirty="0">
                <a:solidFill>
                  <a:schemeClr val="tx1"/>
                </a:solidFill>
              </a:rPr>
              <a:t>(E=T|C=T,A=F) * </a:t>
            </a:r>
            <a:r>
              <a:rPr lang="en-US" sz="1800" dirty="0" err="1">
                <a:solidFill>
                  <a:schemeClr val="tx1"/>
                </a:solidFill>
              </a:rPr>
              <a:t>Prob</a:t>
            </a:r>
            <a:r>
              <a:rPr lang="en-US" sz="1800" dirty="0">
                <a:solidFill>
                  <a:schemeClr val="tx1"/>
                </a:solidFill>
              </a:rPr>
              <a:t>(C=T|A=F) / </a:t>
            </a:r>
            <a:r>
              <a:rPr lang="en-US" sz="1800" dirty="0" err="1">
                <a:solidFill>
                  <a:schemeClr val="tx1"/>
                </a:solidFill>
              </a:rPr>
              <a:t>Prob</a:t>
            </a:r>
            <a:r>
              <a:rPr lang="en-US" sz="1800" dirty="0">
                <a:solidFill>
                  <a:schemeClr val="tx1"/>
                </a:solidFill>
              </a:rPr>
              <a:t>(E=T|A=F) = (since E is independent of A given C)</a:t>
            </a:r>
          </a:p>
          <a:p>
            <a:pPr marL="0" indent="0">
              <a:buNone/>
            </a:pPr>
            <a:r>
              <a:rPr lang="es-PA" sz="1800" dirty="0" err="1">
                <a:solidFill>
                  <a:schemeClr val="tx1"/>
                </a:solidFill>
              </a:rPr>
              <a:t>Prob</a:t>
            </a:r>
            <a:r>
              <a:rPr lang="es-PA" sz="1800" dirty="0">
                <a:solidFill>
                  <a:schemeClr val="tx1"/>
                </a:solidFill>
              </a:rPr>
              <a:t>(E=T|C=T) * </a:t>
            </a:r>
            <a:r>
              <a:rPr lang="es-PA" sz="1800" dirty="0" err="1">
                <a:solidFill>
                  <a:schemeClr val="tx1"/>
                </a:solidFill>
              </a:rPr>
              <a:t>Prob</a:t>
            </a:r>
            <a:r>
              <a:rPr lang="es-PA" sz="1800" dirty="0">
                <a:solidFill>
                  <a:schemeClr val="tx1"/>
                </a:solidFill>
              </a:rPr>
              <a:t>(C=T|A=F) / </a:t>
            </a:r>
            <a:r>
              <a:rPr lang="es-PA" sz="1800" dirty="0" err="1">
                <a:solidFill>
                  <a:schemeClr val="tx1"/>
                </a:solidFill>
              </a:rPr>
              <a:t>Prob</a:t>
            </a:r>
            <a:r>
              <a:rPr lang="es-PA" sz="1800" dirty="0">
                <a:solidFill>
                  <a:schemeClr val="tx1"/>
                </a:solidFill>
              </a:rPr>
              <a:t>(E=T|A=F).</a:t>
            </a:r>
            <a:endParaRPr lang="en-US" sz="1800" dirty="0">
              <a:solidFill>
                <a:schemeClr val="tx1"/>
              </a:solidFill>
            </a:endParaRPr>
          </a:p>
          <a:p>
            <a:pPr marL="0" indent="0">
              <a:buNone/>
            </a:pPr>
            <a:r>
              <a:rPr lang="es-PA" sz="1800" dirty="0" err="1">
                <a:solidFill>
                  <a:schemeClr val="tx1"/>
                </a:solidFill>
              </a:rPr>
              <a:t>Now</a:t>
            </a:r>
            <a:r>
              <a:rPr lang="es-PA" sz="1800" dirty="0">
                <a:solidFill>
                  <a:schemeClr val="tx1"/>
                </a:solidFill>
              </a:rPr>
              <a:t> </a:t>
            </a:r>
            <a:r>
              <a:rPr lang="es-PA" sz="1800" dirty="0" err="1">
                <a:solidFill>
                  <a:schemeClr val="tx1"/>
                </a:solidFill>
              </a:rPr>
              <a:t>Prob</a:t>
            </a:r>
            <a:r>
              <a:rPr lang="es-PA" sz="1800" dirty="0">
                <a:solidFill>
                  <a:schemeClr val="tx1"/>
                </a:solidFill>
              </a:rPr>
              <a:t>(E=T|A=F) = </a:t>
            </a:r>
            <a:r>
              <a:rPr lang="es-PA" sz="1800" dirty="0" err="1">
                <a:solidFill>
                  <a:schemeClr val="tx1"/>
                </a:solidFill>
              </a:rPr>
              <a:t>Prob</a:t>
            </a:r>
            <a:r>
              <a:rPr lang="es-PA" sz="1800" dirty="0">
                <a:solidFill>
                  <a:schemeClr val="tx1"/>
                </a:solidFill>
              </a:rPr>
              <a:t>(E=T,C=T|A=F) + </a:t>
            </a:r>
            <a:r>
              <a:rPr lang="es-PA" sz="1800" dirty="0" err="1">
                <a:solidFill>
                  <a:schemeClr val="tx1"/>
                </a:solidFill>
              </a:rPr>
              <a:t>Prob</a:t>
            </a:r>
            <a:r>
              <a:rPr lang="es-PA" sz="1800" dirty="0">
                <a:solidFill>
                  <a:schemeClr val="tx1"/>
                </a:solidFill>
              </a:rPr>
              <a:t>(E=T,C=F|A=F) =</a:t>
            </a:r>
            <a:endParaRPr lang="en-US" sz="1800" dirty="0">
              <a:solidFill>
                <a:schemeClr val="tx1"/>
              </a:solidFill>
            </a:endParaRPr>
          </a:p>
          <a:p>
            <a:pPr marL="0" indent="0">
              <a:buNone/>
            </a:pPr>
            <a:r>
              <a:rPr lang="en-US" sz="1800" dirty="0" err="1">
                <a:solidFill>
                  <a:schemeClr val="tx1"/>
                </a:solidFill>
              </a:rPr>
              <a:t>Prob</a:t>
            </a:r>
            <a:r>
              <a:rPr lang="en-US" sz="1800" dirty="0">
                <a:solidFill>
                  <a:schemeClr val="tx1"/>
                </a:solidFill>
              </a:rPr>
              <a:t>(E=T|C=T,A=F) </a:t>
            </a:r>
            <a:r>
              <a:rPr lang="en-US" sz="1800" dirty="0" err="1">
                <a:solidFill>
                  <a:schemeClr val="tx1"/>
                </a:solidFill>
              </a:rPr>
              <a:t>Prob</a:t>
            </a:r>
            <a:r>
              <a:rPr lang="en-US" sz="1800" dirty="0">
                <a:solidFill>
                  <a:schemeClr val="tx1"/>
                </a:solidFill>
              </a:rPr>
              <a:t>(C=T|A=F) + </a:t>
            </a:r>
            <a:r>
              <a:rPr lang="en-US" sz="1800" dirty="0" err="1">
                <a:solidFill>
                  <a:schemeClr val="tx1"/>
                </a:solidFill>
              </a:rPr>
              <a:t>Prob</a:t>
            </a:r>
            <a:r>
              <a:rPr lang="en-US" sz="1800" dirty="0">
                <a:solidFill>
                  <a:schemeClr val="tx1"/>
                </a:solidFill>
              </a:rPr>
              <a:t>(E=T|C=F,A=F) </a:t>
            </a:r>
            <a:r>
              <a:rPr lang="en-US" sz="1800" dirty="0" err="1">
                <a:solidFill>
                  <a:schemeClr val="tx1"/>
                </a:solidFill>
              </a:rPr>
              <a:t>Prob</a:t>
            </a:r>
            <a:r>
              <a:rPr lang="en-US" sz="1800" dirty="0">
                <a:solidFill>
                  <a:schemeClr val="tx1"/>
                </a:solidFill>
              </a:rPr>
              <a:t>(C=F|A=F) = (since E is independent of A given C)</a:t>
            </a:r>
          </a:p>
          <a:p>
            <a:pPr marL="0" indent="0">
              <a:buNone/>
            </a:pPr>
            <a:r>
              <a:rPr lang="en-US" sz="1800" dirty="0" err="1">
                <a:solidFill>
                  <a:schemeClr val="tx1"/>
                </a:solidFill>
              </a:rPr>
              <a:t>Prob</a:t>
            </a:r>
            <a:r>
              <a:rPr lang="en-US" sz="1800" dirty="0">
                <a:solidFill>
                  <a:schemeClr val="tx1"/>
                </a:solidFill>
              </a:rPr>
              <a:t>(E=T|C=T) * </a:t>
            </a:r>
            <a:r>
              <a:rPr lang="en-US" sz="1800" dirty="0" err="1">
                <a:solidFill>
                  <a:schemeClr val="tx1"/>
                </a:solidFill>
              </a:rPr>
              <a:t>Prob</a:t>
            </a:r>
            <a:r>
              <a:rPr lang="en-US" sz="1800" dirty="0">
                <a:solidFill>
                  <a:schemeClr val="tx1"/>
                </a:solidFill>
              </a:rPr>
              <a:t>(C=T|A=F) + </a:t>
            </a:r>
            <a:r>
              <a:rPr lang="en-US" sz="1800" dirty="0" err="1">
                <a:solidFill>
                  <a:schemeClr val="tx1"/>
                </a:solidFill>
              </a:rPr>
              <a:t>Prob</a:t>
            </a:r>
            <a:r>
              <a:rPr lang="en-US" sz="1800" dirty="0">
                <a:solidFill>
                  <a:schemeClr val="tx1"/>
                </a:solidFill>
              </a:rPr>
              <a:t>(E=T|C=F) * </a:t>
            </a:r>
            <a:r>
              <a:rPr lang="en-US" sz="1800" dirty="0" err="1">
                <a:solidFill>
                  <a:schemeClr val="tx1"/>
                </a:solidFill>
              </a:rPr>
              <a:t>Prob</a:t>
            </a:r>
            <a:r>
              <a:rPr lang="en-US" sz="1800" dirty="0">
                <a:solidFill>
                  <a:schemeClr val="tx1"/>
                </a:solidFill>
              </a:rPr>
              <a:t>(C=F|A=F).</a:t>
            </a:r>
          </a:p>
          <a:p>
            <a:pPr marL="0" indent="0">
              <a:buNone/>
            </a:pPr>
            <a:r>
              <a:rPr lang="en-US" sz="1800" dirty="0">
                <a:solidFill>
                  <a:schemeClr val="tx1"/>
                </a:solidFill>
              </a:rPr>
              <a:t>So we have </a:t>
            </a:r>
            <a:br>
              <a:rPr lang="en-US" sz="1800" dirty="0">
                <a:solidFill>
                  <a:schemeClr val="tx1"/>
                </a:solidFill>
              </a:rPr>
            </a:br>
            <a:r>
              <a:rPr lang="en-US" sz="1800" dirty="0" err="1">
                <a:solidFill>
                  <a:schemeClr val="tx1"/>
                </a:solidFill>
              </a:rPr>
              <a:t>Prob</a:t>
            </a:r>
            <a:r>
              <a:rPr lang="en-US" sz="1800" dirty="0">
                <a:solidFill>
                  <a:schemeClr val="tx1"/>
                </a:solidFill>
              </a:rPr>
              <a:t>(C=T | A=F, E=T) = </a:t>
            </a:r>
            <a:br>
              <a:rPr lang="en-US" sz="1800" dirty="0">
                <a:solidFill>
                  <a:schemeClr val="tx1"/>
                </a:solidFill>
              </a:rPr>
            </a:br>
            <a:r>
              <a:rPr lang="en-US" sz="1800" dirty="0" err="1">
                <a:solidFill>
                  <a:schemeClr val="tx1"/>
                </a:solidFill>
              </a:rPr>
              <a:t>Prob</a:t>
            </a:r>
            <a:r>
              <a:rPr lang="en-US" sz="1800" dirty="0">
                <a:solidFill>
                  <a:schemeClr val="tx1"/>
                </a:solidFill>
              </a:rPr>
              <a:t>(E=T|C=T) * </a:t>
            </a:r>
            <a:r>
              <a:rPr lang="en-US" sz="1800" dirty="0" err="1">
                <a:solidFill>
                  <a:schemeClr val="tx1"/>
                </a:solidFill>
              </a:rPr>
              <a:t>Prob</a:t>
            </a:r>
            <a:r>
              <a:rPr lang="en-US" sz="1800" dirty="0">
                <a:solidFill>
                  <a:schemeClr val="tx1"/>
                </a:solidFill>
              </a:rPr>
              <a:t>(C=T|A=F) / (</a:t>
            </a:r>
            <a:r>
              <a:rPr lang="en-US" sz="1800" dirty="0" err="1">
                <a:solidFill>
                  <a:schemeClr val="tx1"/>
                </a:solidFill>
              </a:rPr>
              <a:t>Prob</a:t>
            </a:r>
            <a:r>
              <a:rPr lang="en-US" sz="1800" dirty="0">
                <a:solidFill>
                  <a:schemeClr val="tx1"/>
                </a:solidFill>
              </a:rPr>
              <a:t>(E=T|C=T) * </a:t>
            </a:r>
            <a:r>
              <a:rPr lang="en-US" sz="1800" dirty="0" err="1">
                <a:solidFill>
                  <a:schemeClr val="tx1"/>
                </a:solidFill>
              </a:rPr>
              <a:t>Prob</a:t>
            </a:r>
            <a:r>
              <a:rPr lang="en-US" sz="1800" dirty="0">
                <a:solidFill>
                  <a:schemeClr val="tx1"/>
                </a:solidFill>
              </a:rPr>
              <a:t>(C=T|A=F) + </a:t>
            </a:r>
            <a:r>
              <a:rPr lang="en-US" sz="1800" dirty="0" err="1">
                <a:solidFill>
                  <a:schemeClr val="tx1"/>
                </a:solidFill>
              </a:rPr>
              <a:t>Prob</a:t>
            </a:r>
            <a:r>
              <a:rPr lang="en-US" sz="1800" dirty="0">
                <a:solidFill>
                  <a:schemeClr val="tx1"/>
                </a:solidFill>
              </a:rPr>
              <a:t>(E=T|C=F) * </a:t>
            </a:r>
            <a:r>
              <a:rPr lang="en-US" sz="1800" dirty="0" err="1">
                <a:solidFill>
                  <a:schemeClr val="tx1"/>
                </a:solidFill>
              </a:rPr>
              <a:t>Prob</a:t>
            </a:r>
            <a:r>
              <a:rPr lang="en-US" sz="1800" dirty="0">
                <a:solidFill>
                  <a:schemeClr val="tx1"/>
                </a:solidFill>
              </a:rPr>
              <a:t>(C=F|A=F)) =</a:t>
            </a:r>
          </a:p>
          <a:p>
            <a:pPr marL="0" indent="0">
              <a:buNone/>
            </a:pPr>
            <a:r>
              <a:rPr lang="en-US" sz="1800" dirty="0">
                <a:solidFill>
                  <a:schemeClr val="tx1"/>
                </a:solidFill>
              </a:rPr>
              <a:t>0.7*0.4 / (0.7 * 0.4 + 0.2 * 0.6) = 0.7</a:t>
            </a:r>
          </a:p>
        </p:txBody>
      </p:sp>
      <p:sp>
        <p:nvSpPr>
          <p:cNvPr id="9" name="Content Placeholder 2"/>
          <p:cNvSpPr txBox="1">
            <a:spLocks/>
          </p:cNvSpPr>
          <p:nvPr/>
        </p:nvSpPr>
        <p:spPr>
          <a:xfrm>
            <a:off x="1524000" y="1012666"/>
            <a:ext cx="4032448" cy="40011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rtlCol="1">
            <a:sp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fr-FR" sz="2000" b="1" dirty="0" err="1">
                <a:solidFill>
                  <a:schemeClr val="tx1"/>
                </a:solidFill>
              </a:rPr>
              <a:t>Prob</a:t>
            </a:r>
            <a:r>
              <a:rPr lang="fr-FR" sz="2000" b="1" dirty="0">
                <a:solidFill>
                  <a:schemeClr val="tx1"/>
                </a:solidFill>
              </a:rPr>
              <a:t>(C=T | A=F, E=T)=? </a:t>
            </a:r>
          </a:p>
        </p:txBody>
      </p:sp>
      <p:pic>
        <p:nvPicPr>
          <p:cNvPr id="17410" name="Picture 2"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88641"/>
            <a:ext cx="1872208" cy="253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39449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259" y="249581"/>
            <a:ext cx="7467600" cy="490066"/>
          </a:xfrm>
        </p:spPr>
        <p:txBody>
          <a:bodyPr>
            <a:normAutofit fontScale="90000"/>
          </a:bodyPr>
          <a:lstStyle/>
          <a:p>
            <a:pPr algn="r">
              <a:defRPr/>
            </a:pPr>
            <a:r>
              <a:rPr lang="he-IL" dirty="0" smtClean="0"/>
              <a:t>תרגול 13</a:t>
            </a:r>
            <a:endParaRPr lang="en-US" dirty="0"/>
          </a:p>
        </p:txBody>
      </p:sp>
      <p:sp>
        <p:nvSpPr>
          <p:cNvPr id="33796" name="Rectangle 2"/>
          <p:cNvSpPr>
            <a:spLocks noChangeArrowheads="1"/>
          </p:cNvSpPr>
          <p:nvPr/>
        </p:nvSpPr>
        <p:spPr bwMode="auto">
          <a:xfrm>
            <a:off x="10483270" y="43934"/>
            <a:ext cx="184731" cy="369332"/>
          </a:xfrm>
          <a:prstGeom prst="rect">
            <a:avLst/>
          </a:prstGeom>
          <a:noFill/>
          <a:ln w="9525">
            <a:noFill/>
            <a:miter lim="800000"/>
            <a:headEnd/>
            <a:tailEnd/>
          </a:ln>
        </p:spPr>
        <p:txBody>
          <a:bodyPr wrap="none" anchor="ctr">
            <a:spAutoFit/>
          </a:bodyPr>
          <a:lstStyle/>
          <a:p>
            <a:endParaRPr lang="en-US"/>
          </a:p>
        </p:txBody>
      </p:sp>
      <p:sp>
        <p:nvSpPr>
          <p:cNvPr id="33798" name="Rectangle 3"/>
          <p:cNvSpPr>
            <a:spLocks noChangeArrowheads="1"/>
          </p:cNvSpPr>
          <p:nvPr/>
        </p:nvSpPr>
        <p:spPr bwMode="auto">
          <a:xfrm>
            <a:off x="10483270" y="1034534"/>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7" name="Slide Number Placeholder 6"/>
          <p:cNvSpPr>
            <a:spLocks noGrp="1"/>
          </p:cNvSpPr>
          <p:nvPr>
            <p:ph type="sldNum" sz="quarter" idx="11"/>
          </p:nvPr>
        </p:nvSpPr>
        <p:spPr/>
        <p:txBody>
          <a:bodyPr/>
          <a:lstStyle/>
          <a:p>
            <a:pPr>
              <a:defRPr/>
            </a:pPr>
            <a:fld id="{3CF525EA-D8B0-401B-99F1-2B9B36BAEC20}" type="slidenum">
              <a:rPr lang="he-IL" smtClean="0"/>
              <a:pPr>
                <a:defRPr/>
              </a:pPr>
              <a:t>172</a:t>
            </a:fld>
            <a:endParaRPr lang="en-US"/>
          </a:p>
        </p:txBody>
      </p:sp>
      <p:pic>
        <p:nvPicPr>
          <p:cNvPr id="62466" name="Picture 2"/>
          <p:cNvPicPr>
            <a:picLocks noChangeAspect="1" noChangeArrowheads="1"/>
          </p:cNvPicPr>
          <p:nvPr/>
        </p:nvPicPr>
        <p:blipFill>
          <a:blip r:embed="rId2" cstate="print"/>
          <a:srcRect/>
          <a:stretch>
            <a:fillRect/>
          </a:stretch>
        </p:blipFill>
        <p:spPr bwMode="auto">
          <a:xfrm>
            <a:off x="3071664" y="404664"/>
            <a:ext cx="5184576" cy="6154116"/>
          </a:xfrm>
          <a:prstGeom prst="rect">
            <a:avLst/>
          </a:prstGeom>
          <a:noFill/>
          <a:ln w="9525">
            <a:noFill/>
            <a:miter lim="800000"/>
            <a:headEnd/>
            <a:tailEnd/>
          </a:ln>
        </p:spPr>
      </p:pic>
    </p:spTree>
    <p:extLst>
      <p:ext uri="{BB962C8B-B14F-4D97-AF65-F5344CB8AC3E}">
        <p14:creationId xmlns:p14="http://schemas.microsoft.com/office/powerpoint/2010/main" val="198363904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AB462-8378-4A72-B037-15DB491BC9D5}" type="slidenum">
              <a:rPr lang="en-US" smtClean="0"/>
              <a:pPr/>
              <a:t>173</a:t>
            </a:fld>
            <a:endParaRPr lang="en-US"/>
          </a:p>
        </p:txBody>
      </p:sp>
      <p:sp>
        <p:nvSpPr>
          <p:cNvPr id="6" name="Rectangle 2"/>
          <p:cNvSpPr txBox="1">
            <a:spLocks noChangeArrowheads="1"/>
          </p:cNvSpPr>
          <p:nvPr/>
        </p:nvSpPr>
        <p:spPr bwMode="auto">
          <a:xfrm>
            <a:off x="1499907" y="1521960"/>
            <a:ext cx="8001000" cy="1752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457200" lvl="1" indent="0" algn="ctr">
              <a:spcBef>
                <a:spcPts val="800"/>
              </a:spcBef>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he-IL" sz="3200" dirty="0"/>
              <a:t>Thomas Bayes (c. 1702 – 17 April 1761) was a British mathematician and Presbyterian minister.</a:t>
            </a:r>
            <a:endParaRPr lang="en-GB" altLang="he-IL" sz="1800" dirty="0">
              <a:solidFill>
                <a:srgbClr val="CCCCCC"/>
              </a:solidFill>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4" y="3165022"/>
            <a:ext cx="3125152" cy="32883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976561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00FF"/>
                </a:solidFill>
                <a:cs typeface="Times New Roman" pitchFamily="18" charset="0"/>
              </a:rPr>
              <a:t>Naïve Bayes classifier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44507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171450"/>
            <a:ext cx="8229600" cy="1143000"/>
          </a:xfrm>
        </p:spPr>
        <p:txBody>
          <a:bodyPr/>
          <a:lstStyle/>
          <a:p>
            <a:r>
              <a:rPr lang="en-US" dirty="0" smtClean="0">
                <a:solidFill>
                  <a:srgbClr val="0000FF"/>
                </a:solidFill>
                <a:cs typeface="Times New Roman" pitchFamily="18" charset="0"/>
              </a:rPr>
              <a:t>Naïve Bayes classifier</a:t>
            </a:r>
            <a:endParaRPr lang="he-IL" dirty="0" smtClean="0">
              <a:solidFill>
                <a:srgbClr val="0000FF"/>
              </a:solidFill>
            </a:endParaRPr>
          </a:p>
        </p:txBody>
      </p:sp>
      <p:sp>
        <p:nvSpPr>
          <p:cNvPr id="5123" name="Content Placeholder 2"/>
          <p:cNvSpPr>
            <a:spLocks noGrp="1"/>
          </p:cNvSpPr>
          <p:nvPr>
            <p:ph idx="1"/>
          </p:nvPr>
        </p:nvSpPr>
        <p:spPr>
          <a:xfrm>
            <a:off x="1836738" y="836614"/>
            <a:ext cx="8507412" cy="1584325"/>
          </a:xfrm>
        </p:spPr>
        <p:txBody>
          <a:bodyPr/>
          <a:lstStyle/>
          <a:p>
            <a:pPr marL="0" indent="0" algn="just" rtl="0">
              <a:buNone/>
            </a:pPr>
            <a:r>
              <a:rPr lang="en-US" dirty="0" smtClean="0">
                <a:cs typeface="Arial" pitchFamily="34" charset="0"/>
              </a:rPr>
              <a:t>A </a:t>
            </a:r>
            <a:r>
              <a:rPr lang="en-US" b="1" dirty="0" smtClean="0">
                <a:cs typeface="Arial" pitchFamily="34" charset="0"/>
              </a:rPr>
              <a:t>Naive Bayes classifier</a:t>
            </a:r>
            <a:r>
              <a:rPr lang="en-US" dirty="0" smtClean="0">
                <a:cs typeface="Arial" pitchFamily="34" charset="0"/>
              </a:rPr>
              <a:t> is a simple probabilistic classifier based on applying </a:t>
            </a:r>
            <a:r>
              <a:rPr lang="en-US" dirty="0" smtClean="0">
                <a:solidFill>
                  <a:srgbClr val="0000FF"/>
                </a:solidFill>
                <a:cs typeface="Arial" pitchFamily="34" charset="0"/>
              </a:rPr>
              <a:t>Bayes' theorem </a:t>
            </a:r>
            <a:r>
              <a:rPr lang="en-US" dirty="0" smtClean="0">
                <a:cs typeface="Arial" pitchFamily="34" charset="0"/>
              </a:rPr>
              <a:t>with strong (naive) </a:t>
            </a:r>
            <a:r>
              <a:rPr lang="en-US" dirty="0" smtClean="0">
                <a:solidFill>
                  <a:srgbClr val="0000FF"/>
                </a:solidFill>
                <a:cs typeface="Arial" pitchFamily="34" charset="0"/>
              </a:rPr>
              <a:t>independence</a:t>
            </a:r>
            <a:r>
              <a:rPr lang="en-US" dirty="0" smtClean="0">
                <a:cs typeface="Arial" pitchFamily="34" charset="0"/>
              </a:rPr>
              <a:t> assumptions.</a:t>
            </a:r>
            <a:endParaRPr lang="he-IL" dirty="0" smtClean="0"/>
          </a:p>
        </p:txBody>
      </p:sp>
      <p:pic>
        <p:nvPicPr>
          <p:cNvPr id="5124" name="Picture 4"/>
          <p:cNvPicPr>
            <a:picLocks noChangeAspect="1" noChangeArrowheads="1"/>
          </p:cNvPicPr>
          <p:nvPr/>
        </p:nvPicPr>
        <p:blipFill>
          <a:blip r:embed="rId2" cstate="print"/>
          <a:srcRect l="13948" t="36348" r="9045" b="25716"/>
          <a:stretch>
            <a:fillRect/>
          </a:stretch>
        </p:blipFill>
        <p:spPr bwMode="auto">
          <a:xfrm>
            <a:off x="1774826" y="2382838"/>
            <a:ext cx="8137525" cy="3206750"/>
          </a:xfrm>
          <a:prstGeom prst="rect">
            <a:avLst/>
          </a:prstGeom>
          <a:noFill/>
          <a:ln w="9525">
            <a:noFill/>
            <a:miter lim="800000"/>
            <a:headEnd/>
            <a:tailEnd/>
          </a:ln>
        </p:spPr>
      </p:pic>
      <p:pic>
        <p:nvPicPr>
          <p:cNvPr id="5125" name="Picture 6" descr="p(C \vert F_1,\dots,F_n)\,"/>
          <p:cNvPicPr>
            <a:picLocks noChangeAspect="1" noChangeArrowheads="1"/>
          </p:cNvPicPr>
          <p:nvPr/>
        </p:nvPicPr>
        <p:blipFill>
          <a:blip r:embed="rId3" cstate="print"/>
          <a:srcRect/>
          <a:stretch>
            <a:fillRect/>
          </a:stretch>
        </p:blipFill>
        <p:spPr bwMode="auto">
          <a:xfrm>
            <a:off x="2351088" y="5732463"/>
            <a:ext cx="2246312" cy="36036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5126" name="Picture 8" descr="p(C \vert F_1,\dots,F_n) = \frac{p(C) \ p(F_1,\dots,F_n\vert C)}{p(F_1,\dots,F_n)}. \,"/>
          <p:cNvPicPr>
            <a:picLocks noChangeAspect="1" noChangeArrowheads="1"/>
          </p:cNvPicPr>
          <p:nvPr/>
        </p:nvPicPr>
        <p:blipFill>
          <a:blip r:embed="rId4" cstate="print"/>
          <a:srcRect/>
          <a:stretch>
            <a:fillRect/>
          </a:stretch>
        </p:blipFill>
        <p:spPr bwMode="auto">
          <a:xfrm>
            <a:off x="5145089" y="5516564"/>
            <a:ext cx="5191125" cy="7207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
        <p:nvSpPr>
          <p:cNvPr id="5127" name="TextBox 8"/>
          <p:cNvSpPr txBox="1">
            <a:spLocks noChangeArrowheads="1"/>
          </p:cNvSpPr>
          <p:nvPr/>
        </p:nvSpPr>
        <p:spPr bwMode="auto">
          <a:xfrm>
            <a:off x="4800600" y="5732464"/>
            <a:ext cx="215900" cy="36988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r>
              <a:rPr lang="en-US">
                <a:solidFill>
                  <a:schemeClr val="bg1"/>
                </a:solidFill>
              </a:rPr>
              <a:t>=</a:t>
            </a:r>
            <a:endParaRPr lang="he-IL">
              <a:solidFill>
                <a:schemeClr val="bg1"/>
              </a:solidFill>
            </a:endParaRPr>
          </a:p>
        </p:txBody>
      </p:sp>
    </p:spTree>
    <p:extLst>
      <p:ext uri="{BB962C8B-B14F-4D97-AF65-F5344CB8AC3E}">
        <p14:creationId xmlns:p14="http://schemas.microsoft.com/office/powerpoint/2010/main" val="274988846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p:cNvPicPr>
            <a:picLocks noChangeAspect="1" noChangeArrowheads="1"/>
          </p:cNvPicPr>
          <p:nvPr/>
        </p:nvPicPr>
        <p:blipFill>
          <a:blip r:embed="rId2" cstate="print"/>
          <a:srcRect l="12402" t="35893" r="12598" b="28670"/>
          <a:stretch>
            <a:fillRect/>
          </a:stretch>
        </p:blipFill>
        <p:spPr bwMode="auto">
          <a:xfrm>
            <a:off x="1524000" y="1484314"/>
            <a:ext cx="9144000" cy="3457575"/>
          </a:xfrm>
          <a:prstGeom prst="rect">
            <a:avLst/>
          </a:prstGeom>
          <a:noFill/>
          <a:ln w="9525">
            <a:noFill/>
            <a:miter lim="800000"/>
            <a:headEnd/>
            <a:tailEnd/>
          </a:ln>
        </p:spPr>
      </p:pic>
      <p:sp>
        <p:nvSpPr>
          <p:cNvPr id="6147" name="Title 1"/>
          <p:cNvSpPr>
            <a:spLocks noGrp="1"/>
          </p:cNvSpPr>
          <p:nvPr>
            <p:ph type="title"/>
          </p:nvPr>
        </p:nvSpPr>
        <p:spPr>
          <a:xfrm>
            <a:off x="1981199" y="-17463"/>
            <a:ext cx="9827623" cy="1143001"/>
          </a:xfrm>
        </p:spPr>
        <p:txBody>
          <a:bodyPr>
            <a:normAutofit/>
          </a:bodyPr>
          <a:lstStyle/>
          <a:p>
            <a:r>
              <a:rPr lang="en-US" dirty="0" smtClean="0">
                <a:solidFill>
                  <a:srgbClr val="0000FF"/>
                </a:solidFill>
                <a:cs typeface="Times New Roman" pitchFamily="18" charset="0"/>
              </a:rPr>
              <a:t>Probability estimates smoothing</a:t>
            </a:r>
            <a:endParaRPr lang="he-IL" dirty="0" smtClean="0">
              <a:solidFill>
                <a:srgbClr val="0000FF"/>
              </a:solidFill>
            </a:endParaRPr>
          </a:p>
        </p:txBody>
      </p:sp>
    </p:spTree>
    <p:extLst>
      <p:ext uri="{BB962C8B-B14F-4D97-AF65-F5344CB8AC3E}">
        <p14:creationId xmlns:p14="http://schemas.microsoft.com/office/powerpoint/2010/main" val="11714251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171450"/>
            <a:ext cx="8229600" cy="1143000"/>
          </a:xfrm>
        </p:spPr>
        <p:txBody>
          <a:bodyPr>
            <a:normAutofit fontScale="90000"/>
          </a:bodyPr>
          <a:lstStyle/>
          <a:p>
            <a:r>
              <a:rPr lang="en-US" b="1" dirty="0" smtClean="0">
                <a:solidFill>
                  <a:srgbClr val="0000FF"/>
                </a:solidFill>
                <a:cs typeface="Times New Roman" pitchFamily="18" charset="0"/>
              </a:rPr>
              <a:t>Example – Sex Classification</a:t>
            </a:r>
            <a:endParaRPr lang="he-IL" b="1" dirty="0" smtClean="0">
              <a:solidFill>
                <a:srgbClr val="0000FF"/>
              </a:solidFill>
            </a:endParaRPr>
          </a:p>
        </p:txBody>
      </p:sp>
      <p:sp>
        <p:nvSpPr>
          <p:cNvPr id="7171" name="Content Placeholder 2"/>
          <p:cNvSpPr>
            <a:spLocks noGrp="1"/>
          </p:cNvSpPr>
          <p:nvPr>
            <p:ph idx="1"/>
          </p:nvPr>
        </p:nvSpPr>
        <p:spPr>
          <a:xfrm>
            <a:off x="4745038" y="2201862"/>
            <a:ext cx="3097213" cy="373063"/>
          </a:xfrm>
        </p:spPr>
        <p:txBody>
          <a:bodyPr>
            <a:normAutofit fontScale="85000" lnSpcReduction="10000"/>
          </a:bodyPr>
          <a:lstStyle/>
          <a:p>
            <a:pPr algn="l" rtl="0">
              <a:buFont typeface="Arial" pitchFamily="34" charset="0"/>
              <a:buNone/>
            </a:pPr>
            <a:r>
              <a:rPr lang="en-US" sz="1800" b="1" dirty="0">
                <a:solidFill>
                  <a:srgbClr val="C00000"/>
                </a:solidFill>
                <a:cs typeface="Arial" pitchFamily="34" charset="0"/>
              </a:rPr>
              <a:t>Independent measured </a:t>
            </a:r>
            <a:r>
              <a:rPr lang="en-US" sz="1800" b="1" dirty="0" smtClean="0">
                <a:solidFill>
                  <a:srgbClr val="C00000"/>
                </a:solidFill>
                <a:cs typeface="Arial" pitchFamily="34" charset="0"/>
              </a:rPr>
              <a:t>features</a:t>
            </a:r>
            <a:endParaRPr lang="he-IL" sz="1800" dirty="0" smtClean="0"/>
          </a:p>
        </p:txBody>
      </p:sp>
      <p:sp>
        <p:nvSpPr>
          <p:cNvPr id="5" name="Cloud Callout 4"/>
          <p:cNvSpPr/>
          <p:nvPr/>
        </p:nvSpPr>
        <p:spPr>
          <a:xfrm>
            <a:off x="1524001" y="836614"/>
            <a:ext cx="3484727" cy="1800225"/>
          </a:xfrm>
          <a:prstGeom prst="cloudCallout">
            <a:avLst>
              <a:gd name="adj1" fmla="val -33767"/>
              <a:gd name="adj2" fmla="val 13018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defRPr/>
            </a:pPr>
            <a:r>
              <a:rPr lang="en-US" dirty="0"/>
              <a:t>Classify whether a given person is a male or a female based on the measured features</a:t>
            </a:r>
            <a:endParaRPr lang="he-IL" dirty="0"/>
          </a:p>
        </p:txBody>
      </p:sp>
      <p:graphicFrame>
        <p:nvGraphicFramePr>
          <p:cNvPr id="6" name="Table 5"/>
          <p:cNvGraphicFramePr>
            <a:graphicFrameLocks noGrp="1"/>
          </p:cNvGraphicFramePr>
          <p:nvPr>
            <p:extLst/>
          </p:nvPr>
        </p:nvGraphicFramePr>
        <p:xfrm>
          <a:off x="4367214" y="2574926"/>
          <a:ext cx="4896543" cy="2942665"/>
        </p:xfrm>
        <a:graphic>
          <a:graphicData uri="http://schemas.openxmlformats.org/drawingml/2006/table">
            <a:tbl>
              <a:tblPr/>
              <a:tblGrid>
                <a:gridCol w="1086411">
                  <a:extLst>
                    <a:ext uri="{9D8B030D-6E8A-4147-A177-3AD203B41FA5}">
                      <a16:colId xmlns:a16="http://schemas.microsoft.com/office/drawing/2014/main" val="20000"/>
                    </a:ext>
                  </a:extLst>
                </a:gridCol>
                <a:gridCol w="1217845">
                  <a:extLst>
                    <a:ext uri="{9D8B030D-6E8A-4147-A177-3AD203B41FA5}">
                      <a16:colId xmlns:a16="http://schemas.microsoft.com/office/drawing/2014/main" val="20001"/>
                    </a:ext>
                  </a:extLst>
                </a:gridCol>
                <a:gridCol w="1728787">
                  <a:extLst>
                    <a:ext uri="{9D8B030D-6E8A-4147-A177-3AD203B41FA5}">
                      <a16:colId xmlns:a16="http://schemas.microsoft.com/office/drawing/2014/main" val="20002"/>
                    </a:ext>
                  </a:extLst>
                </a:gridCol>
                <a:gridCol w="863500">
                  <a:extLst>
                    <a:ext uri="{9D8B030D-6E8A-4147-A177-3AD203B41FA5}">
                      <a16:colId xmlns:a16="http://schemas.microsoft.com/office/drawing/2014/main" val="20003"/>
                    </a:ext>
                  </a:extLst>
                </a:gridCol>
              </a:tblGrid>
              <a:tr h="566017">
                <a:tc>
                  <a:txBody>
                    <a:bodyPr/>
                    <a:lstStyle/>
                    <a:p>
                      <a:pPr algn="l" fontAlgn="b"/>
                      <a:r>
                        <a:rPr lang="en-US" sz="1400" b="1" i="0" u="none" strike="noStrike" dirty="0" smtClean="0">
                          <a:solidFill>
                            <a:srgbClr val="000000"/>
                          </a:solidFill>
                          <a:latin typeface="Arial"/>
                        </a:rPr>
                        <a:t>Height (feet)</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1" i="0" u="none" strike="noStrike" dirty="0" smtClean="0">
                          <a:solidFill>
                            <a:srgbClr val="000000"/>
                          </a:solidFill>
                          <a:latin typeface="Arial"/>
                        </a:rPr>
                        <a:t>Weight (lbs)</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1" i="0" u="none" strike="noStrike" dirty="0">
                          <a:solidFill>
                            <a:srgbClr val="000000"/>
                          </a:solidFill>
                          <a:latin typeface="Arial"/>
                        </a:rPr>
                        <a:t> </a:t>
                      </a:r>
                      <a:r>
                        <a:rPr lang="en-US" sz="1400" b="1" i="0" u="none" strike="noStrike" dirty="0" smtClean="0">
                          <a:solidFill>
                            <a:srgbClr val="000000"/>
                          </a:solidFill>
                          <a:latin typeface="Arial"/>
                        </a:rPr>
                        <a:t>foot size</a:t>
                      </a:r>
                      <a:r>
                        <a:rPr lang="en-US" sz="1400" b="1" i="0" u="none" strike="noStrike" baseline="0" dirty="0" smtClean="0">
                          <a:solidFill>
                            <a:srgbClr val="000000"/>
                          </a:solidFill>
                          <a:latin typeface="Arial"/>
                        </a:rPr>
                        <a:t> (inches)</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1" i="0" u="none" strike="noStrike" dirty="0" smtClean="0">
                          <a:solidFill>
                            <a:srgbClr val="000000"/>
                          </a:solidFill>
                          <a:latin typeface="Arial"/>
                        </a:rPr>
                        <a:t>sex</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297081">
                <a:tc>
                  <a:txBody>
                    <a:bodyPr/>
                    <a:lstStyle/>
                    <a:p>
                      <a:pPr algn="l" fontAlgn="b"/>
                      <a:r>
                        <a:rPr lang="en-US" sz="1400" b="0" i="0" u="none" strike="noStrike" dirty="0" smtClean="0">
                          <a:solidFill>
                            <a:srgbClr val="000000"/>
                          </a:solidFill>
                          <a:latin typeface="Arial"/>
                        </a:rPr>
                        <a:t>6</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180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12</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297081">
                <a:tc>
                  <a:txBody>
                    <a:bodyPr/>
                    <a:lstStyle/>
                    <a:p>
                      <a:pPr algn="l" fontAlgn="b"/>
                      <a:r>
                        <a:rPr lang="en-US" sz="1400" b="0" i="0" u="none" strike="noStrike" dirty="0" smtClean="0">
                          <a:solidFill>
                            <a:srgbClr val="000000"/>
                          </a:solidFill>
                          <a:latin typeface="Arial"/>
                        </a:rPr>
                        <a:t>5.92</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190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11</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297081">
                <a:tc>
                  <a:txBody>
                    <a:bodyPr/>
                    <a:lstStyle/>
                    <a:p>
                      <a:pPr algn="l" fontAlgn="b"/>
                      <a:r>
                        <a:rPr lang="en-US" sz="1400" b="0" i="0" u="none" strike="noStrike" dirty="0" smtClean="0">
                          <a:solidFill>
                            <a:srgbClr val="000000"/>
                          </a:solidFill>
                          <a:latin typeface="Arial"/>
                        </a:rPr>
                        <a:t>5.58</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170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12</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297081">
                <a:tc>
                  <a:txBody>
                    <a:bodyPr/>
                    <a:lstStyle/>
                    <a:p>
                      <a:pPr algn="l" fontAlgn="b"/>
                      <a:r>
                        <a:rPr lang="en-US" sz="1400" b="0" i="0" u="none" strike="noStrike" dirty="0" smtClean="0">
                          <a:solidFill>
                            <a:srgbClr val="000000"/>
                          </a:solidFill>
                          <a:latin typeface="Arial"/>
                        </a:rPr>
                        <a:t>5.92</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165</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10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297081">
                <a:tc>
                  <a:txBody>
                    <a:bodyPr/>
                    <a:lstStyle/>
                    <a:p>
                      <a:pPr algn="l" fontAlgn="b"/>
                      <a:r>
                        <a:rPr lang="en-US" sz="1400" b="0" i="0" u="none" strike="noStrike" dirty="0" smtClean="0">
                          <a:solidFill>
                            <a:srgbClr val="000000"/>
                          </a:solidFill>
                          <a:latin typeface="Arial"/>
                        </a:rPr>
                        <a:t>5</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100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6</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5"/>
                  </a:ext>
                </a:extLst>
              </a:tr>
              <a:tr h="297081">
                <a:tc>
                  <a:txBody>
                    <a:bodyPr/>
                    <a:lstStyle/>
                    <a:p>
                      <a:pPr algn="l" fontAlgn="b"/>
                      <a:r>
                        <a:rPr lang="en-US" sz="1400" b="0" i="0" u="none" strike="noStrike" dirty="0" smtClean="0">
                          <a:solidFill>
                            <a:srgbClr val="000000"/>
                          </a:solidFill>
                          <a:latin typeface="Arial"/>
                        </a:rPr>
                        <a:t>5.5</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150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8</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6"/>
                  </a:ext>
                </a:extLst>
              </a:tr>
              <a:tr h="297081">
                <a:tc>
                  <a:txBody>
                    <a:bodyPr/>
                    <a:lstStyle/>
                    <a:p>
                      <a:pPr algn="l" fontAlgn="b"/>
                      <a:r>
                        <a:rPr lang="en-US" sz="1400" b="0" i="0" u="none" strike="noStrike" dirty="0" smtClean="0">
                          <a:solidFill>
                            <a:srgbClr val="000000"/>
                          </a:solidFill>
                          <a:latin typeface="Arial"/>
                        </a:rPr>
                        <a:t>5.42</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130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7</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7"/>
                  </a:ext>
                </a:extLst>
              </a:tr>
              <a:tr h="297081">
                <a:tc>
                  <a:txBody>
                    <a:bodyPr/>
                    <a:lstStyle/>
                    <a:p>
                      <a:pPr algn="l" fontAlgn="b"/>
                      <a:r>
                        <a:rPr lang="en-US" sz="1400" b="0" i="0" u="none" strike="noStrike" dirty="0" smtClean="0">
                          <a:solidFill>
                            <a:srgbClr val="000000"/>
                          </a:solidFill>
                          <a:latin typeface="Arial"/>
                        </a:rPr>
                        <a:t>5.75</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rtl="0" fontAlgn="b"/>
                      <a:r>
                        <a:rPr lang="en-US" sz="1400" b="0" i="0" u="none" strike="noStrike" dirty="0" smtClean="0">
                          <a:solidFill>
                            <a:srgbClr val="000000"/>
                          </a:solidFill>
                          <a:latin typeface="Arial"/>
                        </a:rPr>
                        <a:t>150</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9</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8"/>
                  </a:ext>
                </a:extLst>
              </a:tr>
            </a:tbl>
          </a:graphicData>
        </a:graphic>
      </p:graphicFrame>
      <p:sp>
        <p:nvSpPr>
          <p:cNvPr id="7" name="Content Placeholder 2"/>
          <p:cNvSpPr txBox="1">
            <a:spLocks/>
          </p:cNvSpPr>
          <p:nvPr/>
        </p:nvSpPr>
        <p:spPr bwMode="auto">
          <a:xfrm>
            <a:off x="8399464" y="2214563"/>
            <a:ext cx="1800225" cy="360362"/>
          </a:xfrm>
          <a:prstGeom prst="rect">
            <a:avLst/>
          </a:prstGeom>
          <a:noFill/>
          <a:ln w="9525">
            <a:noFill/>
            <a:miter lim="800000"/>
            <a:headEnd/>
            <a:tailEnd/>
          </a:ln>
        </p:spPr>
        <p:txBody>
          <a:bodyPr/>
          <a:lstStyle/>
          <a:p>
            <a:pPr algn="l" rtl="0">
              <a:defRPr/>
            </a:pPr>
            <a:r>
              <a:rPr lang="en-US" b="1" dirty="0">
                <a:solidFill>
                  <a:srgbClr val="C00000"/>
                </a:solidFill>
              </a:rPr>
              <a:t>Classification</a:t>
            </a:r>
          </a:p>
          <a:p>
            <a:pPr algn="l" rtl="0">
              <a:defRPr/>
            </a:pPr>
            <a:r>
              <a:rPr lang="en-US" dirty="0"/>
              <a:t>		</a:t>
            </a:r>
            <a:endParaRPr lang="he-IL" dirty="0"/>
          </a:p>
        </p:txBody>
      </p:sp>
      <p:pic>
        <p:nvPicPr>
          <p:cNvPr id="7226" name="Picture 7" descr="gender.jpg"/>
          <p:cNvPicPr>
            <a:picLocks noChangeAspect="1"/>
          </p:cNvPicPr>
          <p:nvPr/>
        </p:nvPicPr>
        <p:blipFill>
          <a:blip r:embed="rId3" cstate="print"/>
          <a:srcRect/>
          <a:stretch>
            <a:fillRect/>
          </a:stretch>
        </p:blipFill>
        <p:spPr bwMode="auto">
          <a:xfrm>
            <a:off x="1847851" y="3706814"/>
            <a:ext cx="2162175" cy="2962275"/>
          </a:xfrm>
          <a:prstGeom prst="rect">
            <a:avLst/>
          </a:prstGeom>
          <a:noFill/>
          <a:ln w="9525">
            <a:noFill/>
            <a:miter lim="800000"/>
            <a:headEnd/>
            <a:tailEnd/>
          </a:ln>
        </p:spPr>
      </p:pic>
    </p:spTree>
    <p:extLst>
      <p:ext uri="{BB962C8B-B14F-4D97-AF65-F5344CB8AC3E}">
        <p14:creationId xmlns:p14="http://schemas.microsoft.com/office/powerpoint/2010/main" val="11753754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847850" y="274638"/>
            <a:ext cx="8362950" cy="1143000"/>
          </a:xfrm>
        </p:spPr>
        <p:txBody>
          <a:bodyPr>
            <a:normAutofit fontScale="90000"/>
          </a:bodyPr>
          <a:lstStyle/>
          <a:p>
            <a:pPr algn="l" rtl="0"/>
            <a:r>
              <a:rPr lang="en-US" sz="3200" b="1">
                <a:solidFill>
                  <a:srgbClr val="0000FF"/>
                </a:solidFill>
                <a:cs typeface="Times New Roman" pitchFamily="18" charset="0"/>
              </a:rPr>
              <a:t>The classifier created from the training set using a Gaussian distribution assumption would be:</a:t>
            </a:r>
          </a:p>
        </p:txBody>
      </p:sp>
      <p:pic>
        <p:nvPicPr>
          <p:cNvPr id="8195" name="Picture 38"/>
          <p:cNvPicPr>
            <a:picLocks noChangeAspect="1" noChangeArrowheads="1"/>
          </p:cNvPicPr>
          <p:nvPr/>
        </p:nvPicPr>
        <p:blipFill>
          <a:blip r:embed="rId2" cstate="print"/>
          <a:srcRect l="15356" t="77975" r="22144" b="10950"/>
          <a:stretch>
            <a:fillRect/>
          </a:stretch>
        </p:blipFill>
        <p:spPr bwMode="auto">
          <a:xfrm>
            <a:off x="1524000" y="1628775"/>
            <a:ext cx="9144000" cy="1295400"/>
          </a:xfrm>
          <a:prstGeom prst="rect">
            <a:avLst/>
          </a:prstGeom>
          <a:noFill/>
          <a:ln w="9525">
            <a:noFill/>
            <a:miter lim="800000"/>
            <a:headEnd/>
            <a:tailEnd/>
          </a:ln>
        </p:spPr>
      </p:pic>
      <p:graphicFrame>
        <p:nvGraphicFramePr>
          <p:cNvPr id="8" name="Table 7"/>
          <p:cNvGraphicFramePr>
            <a:graphicFrameLocks noGrp="1"/>
          </p:cNvGraphicFramePr>
          <p:nvPr/>
        </p:nvGraphicFramePr>
        <p:xfrm>
          <a:off x="3648076" y="3573464"/>
          <a:ext cx="4896543" cy="2942665"/>
        </p:xfrm>
        <a:graphic>
          <a:graphicData uri="http://schemas.openxmlformats.org/drawingml/2006/table">
            <a:tbl>
              <a:tblPr/>
              <a:tblGrid>
                <a:gridCol w="1086411">
                  <a:extLst>
                    <a:ext uri="{9D8B030D-6E8A-4147-A177-3AD203B41FA5}">
                      <a16:colId xmlns:a16="http://schemas.microsoft.com/office/drawing/2014/main" val="20000"/>
                    </a:ext>
                  </a:extLst>
                </a:gridCol>
                <a:gridCol w="1217845">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792087">
                  <a:extLst>
                    <a:ext uri="{9D8B030D-6E8A-4147-A177-3AD203B41FA5}">
                      <a16:colId xmlns:a16="http://schemas.microsoft.com/office/drawing/2014/main" val="20003"/>
                    </a:ext>
                  </a:extLst>
                </a:gridCol>
              </a:tblGrid>
              <a:tr h="566017">
                <a:tc>
                  <a:txBody>
                    <a:bodyPr/>
                    <a:lstStyle/>
                    <a:p>
                      <a:pPr algn="l" fontAlgn="b"/>
                      <a:r>
                        <a:rPr lang="en-US" sz="1400" b="1" i="0" u="none" strike="noStrike" dirty="0" smtClean="0">
                          <a:solidFill>
                            <a:srgbClr val="000000"/>
                          </a:solidFill>
                          <a:latin typeface="Arial"/>
                        </a:rPr>
                        <a:t>Height (feet)</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smtClean="0">
                          <a:solidFill>
                            <a:srgbClr val="000000"/>
                          </a:solidFill>
                          <a:latin typeface="Arial"/>
                        </a:rPr>
                        <a:t>Weight (lbs)</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latin typeface="Arial"/>
                        </a:rPr>
                        <a:t> </a:t>
                      </a:r>
                      <a:r>
                        <a:rPr lang="en-US" sz="1400" b="1" i="0" u="none" strike="noStrike" dirty="0" smtClean="0">
                          <a:solidFill>
                            <a:srgbClr val="000000"/>
                          </a:solidFill>
                          <a:latin typeface="Arial"/>
                        </a:rPr>
                        <a:t>foot size</a:t>
                      </a:r>
                      <a:r>
                        <a:rPr lang="en-US" sz="1400" b="1" i="0" u="none" strike="noStrike" baseline="0" dirty="0" smtClean="0">
                          <a:solidFill>
                            <a:srgbClr val="000000"/>
                          </a:solidFill>
                          <a:latin typeface="Arial"/>
                        </a:rPr>
                        <a:t> (inches)</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smtClean="0">
                          <a:solidFill>
                            <a:srgbClr val="000000"/>
                          </a:solidFill>
                          <a:latin typeface="Arial"/>
                        </a:rPr>
                        <a:t>sex</a:t>
                      </a:r>
                      <a:endParaRPr lang="en-US" sz="1400" b="1"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7081">
                <a:tc>
                  <a:txBody>
                    <a:bodyPr/>
                    <a:lstStyle/>
                    <a:p>
                      <a:pPr algn="l" rtl="0" fontAlgn="b"/>
                      <a:r>
                        <a:rPr lang="en-US" sz="1400" b="0" i="0" u="none" strike="noStrike" dirty="0" smtClean="0">
                          <a:solidFill>
                            <a:srgbClr val="000000"/>
                          </a:solidFill>
                          <a:latin typeface="Arial"/>
                        </a:rPr>
                        <a:t>6       </a:t>
                      </a:r>
                      <a:r>
                        <a:rPr lang="en-US" sz="1400" b="0" i="0" u="none" strike="noStrike" dirty="0" smtClean="0">
                          <a:solidFill>
                            <a:srgbClr val="FF0000"/>
                          </a:solidFill>
                          <a:latin typeface="Arial"/>
                        </a:rPr>
                        <a:t>high</a:t>
                      </a:r>
                      <a:endParaRPr lang="en-US" sz="1400" b="0" i="0" u="none" strike="noStrike" dirty="0">
                        <a:solidFill>
                          <a:srgbClr val="FF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180    </a:t>
                      </a:r>
                      <a:r>
                        <a:rPr lang="en-US" sz="1400" b="0" i="0" u="none" strike="noStrike" dirty="0" smtClean="0">
                          <a:solidFill>
                            <a:srgbClr val="FF0000"/>
                          </a:solidFill>
                          <a:latin typeface="Arial"/>
                        </a:rPr>
                        <a:t>high</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12      </a:t>
                      </a:r>
                      <a:r>
                        <a:rPr lang="en-US" sz="1400" b="0" i="0" u="none" strike="noStrike" dirty="0" smtClean="0">
                          <a:solidFill>
                            <a:srgbClr val="FF0000"/>
                          </a:solidFill>
                          <a:latin typeface="Arial"/>
                        </a:rPr>
                        <a:t>large</a:t>
                      </a:r>
                      <a:endParaRPr lang="en-US" sz="1400" b="0" i="0" u="none" strike="noStrike" dirty="0">
                        <a:solidFill>
                          <a:srgbClr val="FF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708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latin typeface="Arial"/>
                        </a:rPr>
                        <a:t>5.92  </a:t>
                      </a:r>
                      <a:r>
                        <a:rPr lang="en-US" sz="1400" b="0" i="0" u="none" strike="noStrike" dirty="0" smtClean="0">
                          <a:solidFill>
                            <a:srgbClr val="FF0000"/>
                          </a:solidFill>
                          <a:latin typeface="Arial"/>
                        </a:rPr>
                        <a:t>high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190    </a:t>
                      </a:r>
                      <a:r>
                        <a:rPr lang="en-US" sz="1400" b="0" i="0" u="none" strike="noStrike" dirty="0" smtClean="0">
                          <a:solidFill>
                            <a:srgbClr val="FF0000"/>
                          </a:solidFill>
                          <a:latin typeface="Arial"/>
                        </a:rPr>
                        <a:t>high</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11      </a:t>
                      </a:r>
                      <a:r>
                        <a:rPr lang="en-US" sz="1400" b="0" i="0" u="none" strike="noStrike" dirty="0" smtClean="0">
                          <a:solidFill>
                            <a:srgbClr val="FF0000"/>
                          </a:solidFill>
                          <a:latin typeface="Arial"/>
                        </a:rPr>
                        <a:t>large</a:t>
                      </a:r>
                      <a:endParaRPr lang="en-US" sz="1400" b="0" i="0" u="none" strike="noStrike" dirty="0">
                        <a:solidFill>
                          <a:srgbClr val="FF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7081">
                <a:tc>
                  <a:txBody>
                    <a:bodyPr/>
                    <a:lstStyle/>
                    <a:p>
                      <a:pPr algn="l" rtl="0" fontAlgn="b"/>
                      <a:r>
                        <a:rPr lang="en-US" sz="1400" b="0" i="0" u="none" strike="noStrike" dirty="0" smtClean="0">
                          <a:solidFill>
                            <a:srgbClr val="000000"/>
                          </a:solidFill>
                          <a:latin typeface="Arial"/>
                        </a:rPr>
                        <a:t>5.58  </a:t>
                      </a:r>
                      <a:r>
                        <a:rPr lang="en-US" sz="1400" b="0" i="0" u="none" strike="noStrike" dirty="0" smtClean="0">
                          <a:solidFill>
                            <a:srgbClr val="FF0000"/>
                          </a:solidFill>
                          <a:latin typeface="Arial"/>
                        </a:rPr>
                        <a:t>small</a:t>
                      </a:r>
                      <a:endParaRPr lang="en-US" sz="1400" b="0" i="0" u="none" strike="noStrike" dirty="0">
                        <a:solidFill>
                          <a:srgbClr val="FF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170    </a:t>
                      </a:r>
                      <a:r>
                        <a:rPr lang="en-US" sz="1400" b="0" i="0" u="none" strike="noStrike" dirty="0" smtClean="0">
                          <a:solidFill>
                            <a:srgbClr val="FF0000"/>
                          </a:solidFill>
                          <a:latin typeface="Arial"/>
                        </a:rPr>
                        <a:t>high</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12      </a:t>
                      </a:r>
                      <a:r>
                        <a:rPr lang="en-US" sz="1400" b="0" i="0" u="none" strike="noStrike" dirty="0" smtClean="0">
                          <a:solidFill>
                            <a:srgbClr val="FF0000"/>
                          </a:solidFill>
                          <a:latin typeface="Arial"/>
                        </a:rPr>
                        <a:t>large</a:t>
                      </a:r>
                      <a:endParaRPr lang="en-US" sz="1400" b="0" i="0" u="none" strike="noStrike" dirty="0">
                        <a:solidFill>
                          <a:srgbClr val="FF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7081">
                <a:tc>
                  <a:txBody>
                    <a:bodyPr/>
                    <a:lstStyle/>
                    <a:p>
                      <a:pPr algn="l" rtl="0" fontAlgn="b"/>
                      <a:r>
                        <a:rPr lang="en-US" sz="1400" b="0" i="0" u="none" strike="noStrike" dirty="0" smtClean="0">
                          <a:solidFill>
                            <a:srgbClr val="000000"/>
                          </a:solidFill>
                          <a:latin typeface="Arial"/>
                        </a:rPr>
                        <a:t>5.92  </a:t>
                      </a:r>
                      <a:r>
                        <a:rPr lang="en-US" sz="1400" b="0" i="0" u="none" strike="noStrike" dirty="0" smtClean="0">
                          <a:solidFill>
                            <a:srgbClr val="FF0000"/>
                          </a:solidFill>
                          <a:latin typeface="Arial"/>
                        </a:rPr>
                        <a:t>high</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165    </a:t>
                      </a:r>
                      <a:r>
                        <a:rPr lang="en-US" sz="1400" b="0" i="0" u="none" strike="noStrike" dirty="0" smtClean="0">
                          <a:solidFill>
                            <a:srgbClr val="FF0000"/>
                          </a:solidFill>
                          <a:latin typeface="Arial"/>
                        </a:rPr>
                        <a:t>high</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10      </a:t>
                      </a:r>
                      <a:r>
                        <a:rPr lang="en-US" sz="1400" b="0" i="0" u="none" strike="noStrike" dirty="0" smtClean="0">
                          <a:solidFill>
                            <a:srgbClr val="FF0000"/>
                          </a:solidFill>
                          <a:latin typeface="Arial"/>
                        </a:rPr>
                        <a:t>large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7081">
                <a:tc>
                  <a:txBody>
                    <a:bodyPr/>
                    <a:lstStyle/>
                    <a:p>
                      <a:pPr algn="l" rtl="0" fontAlgn="b"/>
                      <a:r>
                        <a:rPr lang="en-US" sz="1400" b="0" i="0" u="none" strike="noStrike" dirty="0" smtClean="0">
                          <a:solidFill>
                            <a:srgbClr val="000000"/>
                          </a:solidFill>
                          <a:latin typeface="Arial"/>
                        </a:rPr>
                        <a:t>5       </a:t>
                      </a:r>
                      <a:r>
                        <a:rPr lang="en-US" sz="1400" b="0" i="0" u="none" strike="noStrike" dirty="0" smtClean="0">
                          <a:solidFill>
                            <a:srgbClr val="FF0000"/>
                          </a:solidFill>
                          <a:latin typeface="Arial"/>
                        </a:rPr>
                        <a:t>small</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100    </a:t>
                      </a:r>
                      <a:r>
                        <a:rPr lang="en-US" sz="1400" b="0" i="0" u="none" strike="noStrike" dirty="0" smtClean="0">
                          <a:solidFill>
                            <a:srgbClr val="FF0000"/>
                          </a:solidFill>
                          <a:latin typeface="Arial"/>
                        </a:rPr>
                        <a:t>low</a:t>
                      </a:r>
                      <a:endParaRPr lang="en-US" sz="1400" b="0" i="0" u="none" strike="noStrike" dirty="0">
                        <a:solidFill>
                          <a:srgbClr val="FF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6        </a:t>
                      </a:r>
                      <a:r>
                        <a:rPr lang="en-US" sz="1400" b="0" i="0" u="none" strike="noStrike" dirty="0" smtClean="0">
                          <a:solidFill>
                            <a:srgbClr val="FF0000"/>
                          </a:solidFill>
                          <a:latin typeface="Arial"/>
                        </a:rPr>
                        <a:t>small</a:t>
                      </a:r>
                      <a:endParaRPr lang="en-US" sz="1400" b="0" i="0" u="none" strike="noStrike" dirty="0">
                        <a:solidFill>
                          <a:srgbClr val="FF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7081">
                <a:tc>
                  <a:txBody>
                    <a:bodyPr/>
                    <a:lstStyle/>
                    <a:p>
                      <a:pPr algn="l" rtl="0" fontAlgn="b"/>
                      <a:r>
                        <a:rPr lang="en-US" sz="1400" b="0" i="0" u="none" strike="noStrike" dirty="0" smtClean="0">
                          <a:solidFill>
                            <a:srgbClr val="000000"/>
                          </a:solidFill>
                          <a:latin typeface="Arial"/>
                        </a:rPr>
                        <a:t>5.5    </a:t>
                      </a:r>
                      <a:r>
                        <a:rPr lang="en-US" sz="1400" b="0" i="0" u="none" strike="noStrike" dirty="0" smtClean="0">
                          <a:solidFill>
                            <a:srgbClr val="FF0000"/>
                          </a:solidFill>
                          <a:latin typeface="Arial"/>
                        </a:rPr>
                        <a:t>small</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150    </a:t>
                      </a:r>
                      <a:r>
                        <a:rPr lang="en-US" sz="1400" b="0" i="0" u="none" strike="noStrike" dirty="0" smtClean="0">
                          <a:solidFill>
                            <a:srgbClr val="FF0000"/>
                          </a:solidFill>
                          <a:latin typeface="Arial"/>
                        </a:rPr>
                        <a:t>low</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8        </a:t>
                      </a:r>
                      <a:r>
                        <a:rPr lang="en-US" sz="1400" b="0" i="0" u="none" strike="noStrike" dirty="0" smtClean="0">
                          <a:solidFill>
                            <a:srgbClr val="FF0000"/>
                          </a:solidFill>
                          <a:latin typeface="Arial"/>
                        </a:rPr>
                        <a:t>small</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97081">
                <a:tc>
                  <a:txBody>
                    <a:bodyPr/>
                    <a:lstStyle/>
                    <a:p>
                      <a:pPr algn="l" rtl="0" fontAlgn="b"/>
                      <a:r>
                        <a:rPr lang="en-US" sz="1400" b="0" i="0" u="none" strike="noStrike" dirty="0" smtClean="0">
                          <a:solidFill>
                            <a:srgbClr val="000000"/>
                          </a:solidFill>
                          <a:latin typeface="Arial"/>
                        </a:rPr>
                        <a:t>5.42  </a:t>
                      </a:r>
                      <a:r>
                        <a:rPr lang="en-US" sz="1400" b="0" i="0" u="none" strike="noStrike" dirty="0" smtClean="0">
                          <a:solidFill>
                            <a:srgbClr val="FF0000"/>
                          </a:solidFill>
                          <a:latin typeface="Arial"/>
                        </a:rPr>
                        <a:t>small</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130    </a:t>
                      </a:r>
                      <a:r>
                        <a:rPr lang="en-US" sz="1400" b="0" i="0" u="none" strike="noStrike" dirty="0" smtClean="0">
                          <a:solidFill>
                            <a:srgbClr val="FF0000"/>
                          </a:solidFill>
                          <a:latin typeface="Arial"/>
                        </a:rPr>
                        <a:t>low</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7        </a:t>
                      </a:r>
                      <a:r>
                        <a:rPr lang="en-US" sz="1400" b="0" i="0" u="none" strike="noStrike" dirty="0" smtClean="0">
                          <a:solidFill>
                            <a:srgbClr val="FF0000"/>
                          </a:solidFill>
                          <a:latin typeface="Arial"/>
                        </a:rPr>
                        <a:t>small</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97081">
                <a:tc>
                  <a:txBody>
                    <a:bodyPr/>
                    <a:lstStyle/>
                    <a:p>
                      <a:pPr algn="l" rtl="0" fontAlgn="b"/>
                      <a:r>
                        <a:rPr lang="en-US" sz="1400" b="0" i="0" u="none" strike="noStrike" dirty="0" smtClean="0">
                          <a:solidFill>
                            <a:srgbClr val="000000"/>
                          </a:solidFill>
                          <a:latin typeface="Arial"/>
                        </a:rPr>
                        <a:t>5.75  </a:t>
                      </a:r>
                      <a:r>
                        <a:rPr lang="en-US" sz="1400" b="0" i="0" u="none" strike="noStrike" dirty="0" smtClean="0">
                          <a:solidFill>
                            <a:srgbClr val="FF0000"/>
                          </a:solidFill>
                          <a:latin typeface="Arial"/>
                        </a:rPr>
                        <a:t>high</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smtClean="0">
                          <a:solidFill>
                            <a:srgbClr val="000000"/>
                          </a:solidFill>
                          <a:latin typeface="Arial"/>
                        </a:rPr>
                        <a:t>150    </a:t>
                      </a:r>
                      <a:r>
                        <a:rPr lang="en-US" sz="1400" b="0" i="0" u="none" strike="noStrike" smtClean="0">
                          <a:solidFill>
                            <a:srgbClr val="FF0000"/>
                          </a:solidFill>
                          <a:latin typeface="Arial"/>
                        </a:rPr>
                        <a:t>low</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400" b="0" i="0" u="none" strike="noStrike" dirty="0" smtClean="0">
                          <a:solidFill>
                            <a:srgbClr val="000000"/>
                          </a:solidFill>
                          <a:latin typeface="Arial"/>
                        </a:rPr>
                        <a:t>9        </a:t>
                      </a:r>
                      <a:r>
                        <a:rPr lang="en-US" sz="1400" b="0" i="0" u="none" strike="noStrike" dirty="0" smtClean="0">
                          <a:solidFill>
                            <a:srgbClr val="FF0000"/>
                          </a:solidFill>
                          <a:latin typeface="Arial"/>
                        </a:rPr>
                        <a:t>small</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smtClean="0">
                          <a:solidFill>
                            <a:srgbClr val="000000"/>
                          </a:solidFill>
                          <a:latin typeface="Arial"/>
                        </a:rPr>
                        <a:t>female</a:t>
                      </a:r>
                      <a:endParaRPr lang="en-US" sz="1400" b="0" i="0" u="none" strike="noStrike" dirty="0">
                        <a:solidFill>
                          <a:srgbClr val="000000"/>
                        </a:solidFill>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3077661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100013"/>
            <a:ext cx="8229600" cy="1143001"/>
          </a:xfrm>
        </p:spPr>
        <p:txBody>
          <a:bodyPr/>
          <a:lstStyle/>
          <a:p>
            <a:r>
              <a:rPr lang="en-US" b="1" smtClean="0">
                <a:solidFill>
                  <a:srgbClr val="0000FF"/>
                </a:solidFill>
                <a:cs typeface="Times New Roman" pitchFamily="18" charset="0"/>
              </a:rPr>
              <a:t>Testing</a:t>
            </a:r>
            <a:endParaRPr lang="he-IL" smtClean="0">
              <a:solidFill>
                <a:srgbClr val="0000FF"/>
              </a:solidFill>
            </a:endParaRPr>
          </a:p>
        </p:txBody>
      </p:sp>
      <p:pic>
        <p:nvPicPr>
          <p:cNvPr id="9" name="Picture 39"/>
          <p:cNvPicPr>
            <a:picLocks noChangeAspect="1" noChangeArrowheads="1"/>
          </p:cNvPicPr>
          <p:nvPr/>
        </p:nvPicPr>
        <p:blipFill>
          <a:blip r:embed="rId2" cstate="print"/>
          <a:srcRect l="15356" t="41344" r="51569" b="42415"/>
          <a:stretch>
            <a:fillRect/>
          </a:stretch>
        </p:blipFill>
        <p:spPr bwMode="auto">
          <a:xfrm>
            <a:off x="2566988" y="4135438"/>
            <a:ext cx="6265862" cy="2462212"/>
          </a:xfrm>
          <a:prstGeom prst="rect">
            <a:avLst/>
          </a:prstGeom>
          <a:noFill/>
          <a:ln w="9525">
            <a:noFill/>
            <a:miter lim="800000"/>
            <a:headEnd/>
            <a:tailEnd/>
          </a:ln>
        </p:spPr>
      </p:pic>
      <p:pic>
        <p:nvPicPr>
          <p:cNvPr id="9220" name="Picture 96"/>
          <p:cNvPicPr>
            <a:picLocks noChangeAspect="1" noChangeArrowheads="1"/>
          </p:cNvPicPr>
          <p:nvPr/>
        </p:nvPicPr>
        <p:blipFill>
          <a:blip r:embed="rId3" cstate="print"/>
          <a:srcRect l="15356" t="24081" r="32671" b="54507"/>
          <a:stretch>
            <a:fillRect/>
          </a:stretch>
        </p:blipFill>
        <p:spPr bwMode="auto">
          <a:xfrm>
            <a:off x="1992314" y="1052513"/>
            <a:ext cx="8302625" cy="2736850"/>
          </a:xfrm>
          <a:prstGeom prst="rect">
            <a:avLst/>
          </a:prstGeom>
          <a:noFill/>
          <a:ln w="9525">
            <a:noFill/>
            <a:miter lim="800000"/>
            <a:headEnd/>
            <a:tailEnd/>
          </a:ln>
        </p:spPr>
      </p:pic>
    </p:spTree>
    <p:extLst>
      <p:ext uri="{BB962C8B-B14F-4D97-AF65-F5344CB8AC3E}">
        <p14:creationId xmlns:p14="http://schemas.microsoft.com/office/powerpoint/2010/main" val="10729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a:defRPr/>
            </a:pPr>
            <a:r>
              <a:rPr lang="en-US" smtClean="0"/>
              <a:t>Notation</a:t>
            </a:r>
          </a:p>
        </p:txBody>
      </p:sp>
      <p:sp>
        <p:nvSpPr>
          <p:cNvPr id="13316" name="Rectangle 3"/>
          <p:cNvSpPr>
            <a:spLocks noGrp="1" noChangeArrowheads="1"/>
          </p:cNvSpPr>
          <p:nvPr>
            <p:ph type="body" idx="1"/>
          </p:nvPr>
        </p:nvSpPr>
        <p:spPr>
          <a:xfrm>
            <a:off x="2209800" y="1981200"/>
            <a:ext cx="8077200" cy="4114800"/>
          </a:xfrm>
        </p:spPr>
        <p:txBody>
          <a:bodyPr/>
          <a:lstStyle/>
          <a:p>
            <a:pPr algn="l" rtl="0">
              <a:buNone/>
              <a:tabLst>
                <a:tab pos="1371600" algn="l"/>
              </a:tabLst>
            </a:pPr>
            <a:r>
              <a:rPr lang="en-US" dirty="0" smtClean="0">
                <a:cs typeface="Times New Roman" pitchFamily="18" charset="0"/>
              </a:rPr>
              <a:t>P(h)	Prior probability of h </a:t>
            </a:r>
          </a:p>
          <a:p>
            <a:pPr algn="l" rtl="0">
              <a:buNone/>
              <a:tabLst>
                <a:tab pos="1371600" algn="l"/>
              </a:tabLst>
            </a:pPr>
            <a:r>
              <a:rPr lang="en-US" dirty="0" smtClean="0">
                <a:cs typeface="Times New Roman" pitchFamily="18" charset="0"/>
              </a:rPr>
              <a:t>P(D) 	Prior probability of D</a:t>
            </a:r>
          </a:p>
          <a:p>
            <a:pPr algn="l" rtl="0">
              <a:buNone/>
              <a:tabLst>
                <a:tab pos="1371600" algn="l"/>
              </a:tabLst>
            </a:pPr>
            <a:r>
              <a:rPr lang="en-US" dirty="0" smtClean="0">
                <a:cs typeface="Times New Roman" pitchFamily="18" charset="0"/>
              </a:rPr>
              <a:t>P(</a:t>
            </a:r>
            <a:r>
              <a:rPr lang="en-US" dirty="0" err="1" smtClean="0">
                <a:cs typeface="Times New Roman" pitchFamily="18" charset="0"/>
              </a:rPr>
              <a:t>D|h</a:t>
            </a:r>
            <a:r>
              <a:rPr lang="en-US" dirty="0" smtClean="0">
                <a:cs typeface="Times New Roman" pitchFamily="18" charset="0"/>
              </a:rPr>
              <a:t>)	Probability of D given h</a:t>
            </a:r>
          </a:p>
          <a:p>
            <a:pPr algn="l" rtl="0">
              <a:buNone/>
              <a:tabLst>
                <a:tab pos="1371600" algn="l"/>
              </a:tabLst>
            </a:pPr>
            <a:r>
              <a:rPr lang="en-US" dirty="0" smtClean="0">
                <a:cs typeface="Times New Roman" pitchFamily="18" charset="0"/>
              </a:rPr>
              <a:t>			posterior probability of D given h</a:t>
            </a:r>
          </a:p>
          <a:p>
            <a:pPr algn="l" rtl="0">
              <a:buNone/>
              <a:tabLst>
                <a:tab pos="1371600" algn="l"/>
              </a:tabLst>
            </a:pPr>
            <a:r>
              <a:rPr lang="en-US" dirty="0" smtClean="0">
                <a:cs typeface="Times New Roman" pitchFamily="18" charset="0"/>
              </a:rPr>
              <a:t>			likelihood of Data given h</a:t>
            </a:r>
          </a:p>
          <a:p>
            <a:pPr algn="l" rtl="0">
              <a:buNone/>
              <a:tabLst>
                <a:tab pos="1371600" algn="l"/>
              </a:tabLst>
            </a:pPr>
            <a:r>
              <a:rPr lang="en-US" dirty="0" smtClean="0">
                <a:cs typeface="Times New Roman" pitchFamily="18" charset="0"/>
              </a:rPr>
              <a:t>P(</a:t>
            </a:r>
            <a:r>
              <a:rPr lang="en-US" dirty="0" err="1" smtClean="0">
                <a:cs typeface="Times New Roman" pitchFamily="18" charset="0"/>
              </a:rPr>
              <a:t>h|D</a:t>
            </a:r>
            <a:r>
              <a:rPr lang="en-US" dirty="0" smtClean="0">
                <a:cs typeface="Times New Roman" pitchFamily="18" charset="0"/>
              </a:rPr>
              <a:t>)	Probability that h holds, given the data</a:t>
            </a:r>
          </a:p>
        </p:txBody>
      </p:sp>
    </p:spTree>
    <p:extLst>
      <p:ext uri="{BB962C8B-B14F-4D97-AF65-F5344CB8AC3E}">
        <p14:creationId xmlns:p14="http://schemas.microsoft.com/office/powerpoint/2010/main" val="11723125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90"/>
          <p:cNvPicPr>
            <a:picLocks noChangeAspect="1" noChangeArrowheads="1"/>
          </p:cNvPicPr>
          <p:nvPr/>
        </p:nvPicPr>
        <p:blipFill>
          <a:blip r:embed="rId2" cstate="print"/>
          <a:srcRect l="14175" t="33681" r="11998" b="6520"/>
          <a:stretch>
            <a:fillRect/>
          </a:stretch>
        </p:blipFill>
        <p:spPr bwMode="auto">
          <a:xfrm>
            <a:off x="1524001" y="1025526"/>
            <a:ext cx="9001125" cy="5832475"/>
          </a:xfrm>
          <a:prstGeom prst="rect">
            <a:avLst/>
          </a:prstGeom>
          <a:noFill/>
          <a:ln w="9525">
            <a:noFill/>
            <a:miter lim="800000"/>
            <a:headEnd/>
            <a:tailEnd/>
          </a:ln>
        </p:spPr>
      </p:pic>
      <p:sp>
        <p:nvSpPr>
          <p:cNvPr id="11267" name="Title 1"/>
          <p:cNvSpPr>
            <a:spLocks noGrp="1"/>
          </p:cNvSpPr>
          <p:nvPr>
            <p:ph type="title"/>
          </p:nvPr>
        </p:nvSpPr>
        <p:spPr>
          <a:xfrm>
            <a:off x="1981200" y="-100013"/>
            <a:ext cx="8229600" cy="1143001"/>
          </a:xfrm>
        </p:spPr>
        <p:txBody>
          <a:bodyPr/>
          <a:lstStyle/>
          <a:p>
            <a:pPr rtl="0"/>
            <a:r>
              <a:rPr lang="en-US" b="1" smtClean="0">
                <a:solidFill>
                  <a:srgbClr val="0000FF"/>
                </a:solidFill>
                <a:cs typeface="Times New Roman" pitchFamily="18" charset="0"/>
              </a:rPr>
              <a:t>Document Classification</a:t>
            </a:r>
            <a:endParaRPr lang="he-IL" smtClean="0"/>
          </a:p>
        </p:txBody>
      </p:sp>
      <p:sp>
        <p:nvSpPr>
          <p:cNvPr id="10" name="Footer Placeholder 4"/>
          <p:cNvSpPr>
            <a:spLocks noGrp="1"/>
          </p:cNvSpPr>
          <p:nvPr>
            <p:ph type="ftr" sz="quarter" idx="4294967295"/>
          </p:nvPr>
        </p:nvSpPr>
        <p:spPr bwMode="auto">
          <a:xfrm>
            <a:off x="6162675" y="6597650"/>
            <a:ext cx="4325938" cy="215900"/>
          </a:xfrm>
          <a:prstGeom prst="rect">
            <a:avLst/>
          </a:prstGeom>
          <a:ln>
            <a:miter lim="800000"/>
            <a:headEnd/>
            <a:tailEnd/>
          </a:ln>
        </p:spPr>
        <p:txBody>
          <a:bodyPr wrap="square" numCol="1" compatLnSpc="1">
            <a:prstTxWarp prst="textNoShape">
              <a:avLst/>
            </a:prstTxWarp>
          </a:bodyPr>
          <a:lstStyle/>
          <a:p>
            <a:pPr algn="l">
              <a:defRPr/>
            </a:pPr>
            <a:r>
              <a:rPr lang="en-US" sz="1600" dirty="0">
                <a:cs typeface="Arial" pitchFamily="34" charset="0"/>
              </a:rPr>
              <a:t>Taken from: Oren </a:t>
            </a:r>
            <a:r>
              <a:rPr lang="en-US" sz="1600" dirty="0" err="1">
                <a:cs typeface="Arial" pitchFamily="34" charset="0"/>
              </a:rPr>
              <a:t>Tsur</a:t>
            </a:r>
            <a:r>
              <a:rPr lang="en-US" sz="1600" dirty="0">
                <a:cs typeface="Arial" pitchFamily="34" charset="0"/>
              </a:rPr>
              <a:t>, Data Mining, spring  2010</a:t>
            </a:r>
          </a:p>
        </p:txBody>
      </p:sp>
    </p:spTree>
    <p:extLst>
      <p:ext uri="{BB962C8B-B14F-4D97-AF65-F5344CB8AC3E}">
        <p14:creationId xmlns:p14="http://schemas.microsoft.com/office/powerpoint/2010/main" val="37447505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0"/>
          <p:cNvPicPr>
            <a:picLocks noChangeAspect="1" noChangeArrowheads="1"/>
          </p:cNvPicPr>
          <p:nvPr/>
        </p:nvPicPr>
        <p:blipFill>
          <a:blip r:embed="rId2" cstate="print"/>
          <a:srcRect l="11513" t="22966" r="9636" b="6520"/>
          <a:stretch>
            <a:fillRect/>
          </a:stretch>
        </p:blipFill>
        <p:spPr bwMode="auto">
          <a:xfrm>
            <a:off x="1774826" y="404814"/>
            <a:ext cx="8569325" cy="6130925"/>
          </a:xfrm>
          <a:prstGeom prst="rect">
            <a:avLst/>
          </a:prstGeom>
          <a:noFill/>
          <a:ln w="9525">
            <a:noFill/>
            <a:miter lim="800000"/>
            <a:headEnd/>
            <a:tailEnd/>
          </a:ln>
        </p:spPr>
      </p:pic>
      <p:sp>
        <p:nvSpPr>
          <p:cNvPr id="9" name="Footer Placeholder 4"/>
          <p:cNvSpPr>
            <a:spLocks noGrp="1"/>
          </p:cNvSpPr>
          <p:nvPr>
            <p:ph type="ftr" sz="quarter" idx="4294967295"/>
          </p:nvPr>
        </p:nvSpPr>
        <p:spPr bwMode="auto">
          <a:xfrm>
            <a:off x="6162675" y="6597650"/>
            <a:ext cx="4325938" cy="215900"/>
          </a:xfrm>
          <a:prstGeom prst="rect">
            <a:avLst/>
          </a:prstGeom>
          <a:ln>
            <a:miter lim="800000"/>
            <a:headEnd/>
            <a:tailEnd/>
          </a:ln>
        </p:spPr>
        <p:txBody>
          <a:bodyPr wrap="square" numCol="1" compatLnSpc="1">
            <a:prstTxWarp prst="textNoShape">
              <a:avLst/>
            </a:prstTxWarp>
          </a:bodyPr>
          <a:lstStyle/>
          <a:p>
            <a:pPr algn="l">
              <a:defRPr/>
            </a:pPr>
            <a:r>
              <a:rPr lang="en-US" sz="1600" dirty="0">
                <a:cs typeface="Arial" pitchFamily="34" charset="0"/>
              </a:rPr>
              <a:t>Taken from: Oren </a:t>
            </a:r>
            <a:r>
              <a:rPr lang="en-US" sz="1600" dirty="0" err="1">
                <a:cs typeface="Arial" pitchFamily="34" charset="0"/>
              </a:rPr>
              <a:t>Tsur</a:t>
            </a:r>
            <a:r>
              <a:rPr lang="en-US" sz="1600" dirty="0">
                <a:cs typeface="Arial" pitchFamily="34" charset="0"/>
              </a:rPr>
              <a:t>, Data Mining, spring  2010</a:t>
            </a:r>
          </a:p>
        </p:txBody>
      </p:sp>
    </p:spTree>
    <p:extLst>
      <p:ext uri="{BB962C8B-B14F-4D97-AF65-F5344CB8AC3E}">
        <p14:creationId xmlns:p14="http://schemas.microsoft.com/office/powerpoint/2010/main" val="6300190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a:xfrm>
            <a:off x="1981200" y="188913"/>
            <a:ext cx="8229600" cy="1143000"/>
          </a:xfrm>
        </p:spPr>
        <p:txBody>
          <a:bodyPr/>
          <a:lstStyle/>
          <a:p>
            <a:r>
              <a:rPr lang="en-US" b="1" smtClean="0">
                <a:solidFill>
                  <a:srgbClr val="0000FF"/>
                </a:solidFill>
                <a:cs typeface="Times New Roman" pitchFamily="18" charset="0"/>
              </a:rPr>
              <a:t>Algorithm Properties</a:t>
            </a:r>
            <a:endParaRPr lang="he-IL" smtClean="0"/>
          </a:p>
        </p:txBody>
      </p:sp>
      <p:pic>
        <p:nvPicPr>
          <p:cNvPr id="13315" name="Picture 5"/>
          <p:cNvPicPr>
            <a:picLocks noChangeAspect="1" noChangeArrowheads="1"/>
          </p:cNvPicPr>
          <p:nvPr/>
        </p:nvPicPr>
        <p:blipFill>
          <a:blip r:embed="rId2" cstate="print"/>
          <a:srcRect l="11812" t="35156" r="13770" b="12427"/>
          <a:stretch>
            <a:fillRect/>
          </a:stretch>
        </p:blipFill>
        <p:spPr bwMode="auto">
          <a:xfrm>
            <a:off x="1524001" y="1412875"/>
            <a:ext cx="9072563" cy="5111750"/>
          </a:xfrm>
          <a:prstGeom prst="rect">
            <a:avLst/>
          </a:prstGeom>
          <a:noFill/>
          <a:ln w="9525">
            <a:noFill/>
            <a:miter lim="800000"/>
            <a:headEnd/>
            <a:tailEnd/>
          </a:ln>
        </p:spPr>
      </p:pic>
    </p:spTree>
    <p:extLst>
      <p:ext uri="{BB962C8B-B14F-4D97-AF65-F5344CB8AC3E}">
        <p14:creationId xmlns:p14="http://schemas.microsoft.com/office/powerpoint/2010/main" val="331040507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b="1" smtClean="0">
                <a:solidFill>
                  <a:srgbClr val="0000FF"/>
                </a:solidFill>
                <a:cs typeface="Times New Roman" pitchFamily="18" charset="0"/>
              </a:rPr>
              <a:t>Algorithm Properties</a:t>
            </a:r>
            <a:endParaRPr lang="he-IL" smtClean="0"/>
          </a:p>
        </p:txBody>
      </p:sp>
      <p:pic>
        <p:nvPicPr>
          <p:cNvPr id="14339" name="Picture 2"/>
          <p:cNvPicPr>
            <a:picLocks noGrp="1" noChangeAspect="1" noChangeArrowheads="1"/>
          </p:cNvPicPr>
          <p:nvPr>
            <p:ph idx="1"/>
          </p:nvPr>
        </p:nvPicPr>
        <p:blipFill>
          <a:blip r:embed="rId2" cstate="print"/>
          <a:srcRect l="11816" t="32452" r="9270" b="10272"/>
          <a:stretch>
            <a:fillRect/>
          </a:stretch>
        </p:blipFill>
        <p:spPr>
          <a:xfrm>
            <a:off x="1827213" y="1628775"/>
            <a:ext cx="8456612" cy="4910138"/>
          </a:xfrm>
          <a:noFill/>
        </p:spPr>
      </p:pic>
    </p:spTree>
    <p:extLst>
      <p:ext uri="{BB962C8B-B14F-4D97-AF65-F5344CB8AC3E}">
        <p14:creationId xmlns:p14="http://schemas.microsoft.com/office/powerpoint/2010/main" val="87223452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171450"/>
            <a:ext cx="8229600" cy="1143000"/>
          </a:xfrm>
        </p:spPr>
        <p:txBody>
          <a:bodyPr/>
          <a:lstStyle/>
          <a:p>
            <a:pPr rtl="0"/>
            <a:r>
              <a:rPr lang="he-IL" b="1" smtClean="0">
                <a:solidFill>
                  <a:srgbClr val="0000FF"/>
                </a:solidFill>
              </a:rPr>
              <a:t>Naïve Bayesian Classifier:</a:t>
            </a:r>
          </a:p>
        </p:txBody>
      </p:sp>
      <p:sp>
        <p:nvSpPr>
          <p:cNvPr id="15363" name="Content Placeholder 2"/>
          <p:cNvSpPr>
            <a:spLocks noGrp="1"/>
          </p:cNvSpPr>
          <p:nvPr>
            <p:ph idx="1"/>
          </p:nvPr>
        </p:nvSpPr>
        <p:spPr>
          <a:xfrm>
            <a:off x="1981201" y="765176"/>
            <a:ext cx="8507413" cy="5832475"/>
          </a:xfrm>
        </p:spPr>
        <p:txBody>
          <a:bodyPr>
            <a:normAutofit/>
          </a:bodyPr>
          <a:lstStyle/>
          <a:p>
            <a:pPr algn="l" rtl="0">
              <a:buFont typeface="Arial" pitchFamily="34" charset="0"/>
              <a:buNone/>
            </a:pPr>
            <a:r>
              <a:rPr lang="he-IL" sz="2400" b="1"/>
              <a:t>Advantages : </a:t>
            </a:r>
          </a:p>
          <a:p>
            <a:pPr algn="l" rtl="0"/>
            <a:r>
              <a:rPr lang="he-IL" sz="2400"/>
              <a:t>Easy to implement </a:t>
            </a:r>
          </a:p>
          <a:p>
            <a:pPr algn="l" rtl="0"/>
            <a:r>
              <a:rPr lang="he-IL" sz="2400"/>
              <a:t>Good results obtained in most of the cases </a:t>
            </a:r>
          </a:p>
          <a:p>
            <a:pPr algn="l" rtl="0">
              <a:buFont typeface="Arial" pitchFamily="34" charset="0"/>
              <a:buNone/>
            </a:pPr>
            <a:endParaRPr lang="he-IL" sz="2400" b="1"/>
          </a:p>
          <a:p>
            <a:pPr algn="l" rtl="0">
              <a:buFont typeface="Arial" pitchFamily="34" charset="0"/>
              <a:buNone/>
            </a:pPr>
            <a:r>
              <a:rPr lang="he-IL" sz="2400" b="1"/>
              <a:t>Disadvantages : </a:t>
            </a:r>
          </a:p>
          <a:p>
            <a:pPr algn="l" rtl="0"/>
            <a:r>
              <a:rPr lang="he-IL" sz="2400"/>
              <a:t>Assumption: class conditional independence , therefore loss of accuracy </a:t>
            </a:r>
          </a:p>
          <a:p>
            <a:pPr algn="l" rtl="0"/>
            <a:r>
              <a:rPr lang="he-IL" sz="2400"/>
              <a:t>Practically, dependencies exist among variables </a:t>
            </a:r>
          </a:p>
          <a:p>
            <a:pPr lvl="1" algn="l" rtl="0"/>
            <a:r>
              <a:rPr lang="he-IL"/>
              <a:t>E.g.,  hospitals: patients: Profile: age, family history etc </a:t>
            </a:r>
          </a:p>
          <a:p>
            <a:pPr lvl="1" algn="l" rtl="0"/>
            <a:r>
              <a:rPr lang="he-IL"/>
              <a:t>    Symptoms: fever, cough etc., Disease: lung cancer, diabetes etc </a:t>
            </a:r>
          </a:p>
          <a:p>
            <a:pPr algn="l" rtl="0"/>
            <a:r>
              <a:rPr lang="he-IL" sz="2400"/>
              <a:t>Dependencies among these cannot be modeled by Naïve Bayesian Classifier </a:t>
            </a:r>
          </a:p>
          <a:p>
            <a:pPr algn="l" rtl="0">
              <a:buFont typeface="Arial" pitchFamily="34" charset="0"/>
              <a:buNone/>
            </a:pPr>
            <a:endParaRPr lang="he-IL" smtClean="0"/>
          </a:p>
        </p:txBody>
      </p:sp>
      <p:sp>
        <p:nvSpPr>
          <p:cNvPr id="4" name="Rectangle 3"/>
          <p:cNvSpPr/>
          <p:nvPr/>
        </p:nvSpPr>
        <p:spPr>
          <a:xfrm>
            <a:off x="6078538" y="6488114"/>
            <a:ext cx="4589462" cy="369887"/>
          </a:xfrm>
          <a:prstGeom prst="rect">
            <a:avLst/>
          </a:prstGeom>
        </p:spPr>
        <p:txBody>
          <a:bodyPr>
            <a:spAutoFit/>
          </a:bodyPr>
          <a:lstStyle/>
          <a:p>
            <a:pPr algn="l">
              <a:defRPr/>
            </a:pPr>
            <a:r>
              <a:rPr lang="en-US" dirty="0">
                <a:solidFill>
                  <a:schemeClr val="bg1">
                    <a:lumMod val="50000"/>
                  </a:schemeClr>
                </a:solidFill>
              </a:rPr>
              <a:t>Taken from: Dr. Mark Last’s Lecture slides </a:t>
            </a:r>
          </a:p>
        </p:txBody>
      </p:sp>
    </p:spTree>
    <p:extLst>
      <p:ext uri="{BB962C8B-B14F-4D97-AF65-F5344CB8AC3E}">
        <p14:creationId xmlns:p14="http://schemas.microsoft.com/office/powerpoint/2010/main" val="320600286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0" y="0"/>
            <a:ext cx="7467600" cy="1143000"/>
          </a:xfrm>
        </p:spPr>
        <p:txBody>
          <a:bodyPr/>
          <a:lstStyle/>
          <a:p>
            <a:pPr>
              <a:defRPr/>
            </a:pPr>
            <a:r>
              <a:rPr lang="en-US" dirty="0" smtClean="0"/>
              <a:t>Car Theft Example</a:t>
            </a:r>
            <a:endParaRPr lang="en-US" dirty="0"/>
          </a:p>
        </p:txBody>
      </p:sp>
      <p:pic>
        <p:nvPicPr>
          <p:cNvPr id="18435" name="Picture 3"/>
          <p:cNvPicPr>
            <a:picLocks noChangeAspect="1" noChangeArrowheads="1"/>
          </p:cNvPicPr>
          <p:nvPr/>
        </p:nvPicPr>
        <p:blipFill>
          <a:blip r:embed="rId2" cstate="print"/>
          <a:srcRect/>
          <a:stretch>
            <a:fillRect/>
          </a:stretch>
        </p:blipFill>
        <p:spPr bwMode="auto">
          <a:xfrm>
            <a:off x="2424114" y="1916113"/>
            <a:ext cx="7191375" cy="3810000"/>
          </a:xfrm>
          <a:prstGeom prst="rect">
            <a:avLst/>
          </a:prstGeom>
          <a:noFill/>
          <a:ln w="9525">
            <a:noFill/>
            <a:miter lim="800000"/>
            <a:headEnd/>
            <a:tailEnd/>
          </a:ln>
        </p:spPr>
      </p:pic>
      <p:grpSp>
        <p:nvGrpSpPr>
          <p:cNvPr id="3" name="Group 9"/>
          <p:cNvGrpSpPr>
            <a:grpSpLocks/>
          </p:cNvGrpSpPr>
          <p:nvPr/>
        </p:nvGrpSpPr>
        <p:grpSpPr bwMode="auto">
          <a:xfrm>
            <a:off x="7751763" y="1989138"/>
            <a:ext cx="1439862" cy="4679950"/>
            <a:chOff x="6228184" y="1988840"/>
            <a:chExt cx="1440160" cy="4680520"/>
          </a:xfrm>
        </p:grpSpPr>
        <p:sp>
          <p:nvSpPr>
            <p:cNvPr id="6" name="Rounded Rectangle 5"/>
            <p:cNvSpPr/>
            <p:nvPr/>
          </p:nvSpPr>
          <p:spPr>
            <a:xfrm>
              <a:off x="6588621" y="1988840"/>
              <a:ext cx="1079723" cy="3672334"/>
            </a:xfrm>
            <a:prstGeom prst="roundRect">
              <a:avLst/>
            </a:prstGeom>
            <a:solidFill>
              <a:schemeClr val="accent1">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Line Callout 1 8"/>
            <p:cNvSpPr/>
            <p:nvPr/>
          </p:nvSpPr>
          <p:spPr>
            <a:xfrm>
              <a:off x="6228184" y="5948547"/>
              <a:ext cx="1152764" cy="720813"/>
            </a:xfrm>
            <a:prstGeom prst="borderCallout1">
              <a:avLst>
                <a:gd name="adj1" fmla="val 125"/>
                <a:gd name="adj2" fmla="val 47752"/>
                <a:gd name="adj3" fmla="val -39883"/>
                <a:gd name="adj4" fmla="val 7701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50% stolen</a:t>
              </a:r>
            </a:p>
          </p:txBody>
        </p:sp>
      </p:grpSp>
      <p:pic>
        <p:nvPicPr>
          <p:cNvPr id="66564" name="Picture 4"/>
          <p:cNvPicPr>
            <a:picLocks noChangeAspect="1" noChangeArrowheads="1"/>
          </p:cNvPicPr>
          <p:nvPr/>
        </p:nvPicPr>
        <p:blipFill>
          <a:blip r:embed="rId3" cstate="print"/>
          <a:srcRect/>
          <a:stretch>
            <a:fillRect/>
          </a:stretch>
        </p:blipFill>
        <p:spPr bwMode="auto">
          <a:xfrm>
            <a:off x="2711451" y="5805489"/>
            <a:ext cx="4257675" cy="904875"/>
          </a:xfrm>
          <a:prstGeom prst="rect">
            <a:avLst/>
          </a:prstGeom>
          <a:noFill/>
          <a:ln w="9525">
            <a:noFill/>
            <a:miter lim="800000"/>
            <a:headEnd/>
            <a:tailEnd/>
          </a:ln>
        </p:spPr>
      </p:pic>
      <p:sp>
        <p:nvSpPr>
          <p:cNvPr id="12" name="TextBox 11"/>
          <p:cNvSpPr txBox="1">
            <a:spLocks noChangeArrowheads="1"/>
          </p:cNvSpPr>
          <p:nvPr/>
        </p:nvSpPr>
        <p:spPr bwMode="auto">
          <a:xfrm rot="-1454361">
            <a:off x="1735139" y="5240338"/>
            <a:ext cx="2295525" cy="646112"/>
          </a:xfrm>
          <a:prstGeom prst="rect">
            <a:avLst/>
          </a:prstGeom>
          <a:noFill/>
          <a:ln w="9525">
            <a:noFill/>
            <a:miter lim="800000"/>
            <a:headEnd/>
            <a:tailEnd/>
          </a:ln>
        </p:spPr>
        <p:txBody>
          <a:bodyPr>
            <a:spAutoFit/>
          </a:bodyPr>
          <a:lstStyle/>
          <a:p>
            <a:r>
              <a:rPr lang="en-US"/>
              <a:t>What is the problem????</a:t>
            </a:r>
          </a:p>
        </p:txBody>
      </p:sp>
      <p:sp>
        <p:nvSpPr>
          <p:cNvPr id="18439" name="Rectangle 10"/>
          <p:cNvSpPr>
            <a:spLocks noChangeArrowheads="1"/>
          </p:cNvSpPr>
          <p:nvPr/>
        </p:nvSpPr>
        <p:spPr bwMode="auto">
          <a:xfrm>
            <a:off x="10483270" y="-184666"/>
            <a:ext cx="184731" cy="369332"/>
          </a:xfrm>
          <a:prstGeom prst="rect">
            <a:avLst/>
          </a:prstGeom>
          <a:noFill/>
          <a:ln w="9525">
            <a:noFill/>
            <a:miter lim="800000"/>
            <a:headEnd/>
            <a:tailEnd/>
          </a:ln>
        </p:spPr>
        <p:txBody>
          <a:bodyPr wrap="none" anchor="ctr">
            <a:spAutoFit/>
          </a:bodyPr>
          <a:lstStyle/>
          <a:p>
            <a:endParaRPr lang="en-US"/>
          </a:p>
        </p:txBody>
      </p:sp>
      <p:grpSp>
        <p:nvGrpSpPr>
          <p:cNvPr id="4" name="Group 12"/>
          <p:cNvGrpSpPr>
            <a:grpSpLocks/>
          </p:cNvGrpSpPr>
          <p:nvPr/>
        </p:nvGrpSpPr>
        <p:grpSpPr bwMode="auto">
          <a:xfrm>
            <a:off x="1703697" y="1259768"/>
            <a:ext cx="7317663" cy="707886"/>
            <a:chOff x="4139952" y="1196752"/>
            <a:chExt cx="4392488" cy="707919"/>
          </a:xfrm>
        </p:grpSpPr>
        <p:pic>
          <p:nvPicPr>
            <p:cNvPr id="18441"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64088" y="1196752"/>
              <a:ext cx="3168352" cy="433407"/>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18442" name="TextBox 10"/>
            <p:cNvSpPr txBox="1">
              <a:spLocks noChangeArrowheads="1"/>
            </p:cNvSpPr>
            <p:nvPr/>
          </p:nvSpPr>
          <p:spPr bwMode="auto">
            <a:xfrm>
              <a:off x="4139952" y="1196752"/>
              <a:ext cx="965691" cy="707919"/>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en-US" sz="2000" b="1" u="sng"/>
                <a:t>Classify:</a:t>
              </a:r>
            </a:p>
          </p:txBody>
        </p:sp>
      </p:grpSp>
    </p:spTree>
    <p:extLst>
      <p:ext uri="{BB962C8B-B14F-4D97-AF65-F5344CB8AC3E}">
        <p14:creationId xmlns:p14="http://schemas.microsoft.com/office/powerpoint/2010/main" val="186846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66564"/>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1703389" y="260350"/>
            <a:ext cx="8497887" cy="5276850"/>
          </a:xfrm>
          <a:prstGeom prst="rect">
            <a:avLst/>
          </a:prstGeom>
          <a:noFill/>
          <a:ln w="9525">
            <a:noFill/>
            <a:miter lim="800000"/>
            <a:headEnd/>
            <a:tailEnd/>
          </a:ln>
        </p:spPr>
      </p:pic>
    </p:spTree>
    <p:extLst>
      <p:ext uri="{BB962C8B-B14F-4D97-AF65-F5344CB8AC3E}">
        <p14:creationId xmlns:p14="http://schemas.microsoft.com/office/powerpoint/2010/main" val="359202656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cstate="print"/>
          <a:srcRect/>
          <a:stretch>
            <a:fillRect/>
          </a:stretch>
        </p:blipFill>
        <p:spPr bwMode="auto">
          <a:xfrm>
            <a:off x="1703389" y="333376"/>
            <a:ext cx="8569325" cy="6022975"/>
          </a:xfrm>
          <a:prstGeom prst="rect">
            <a:avLst/>
          </a:prstGeom>
          <a:noFill/>
          <a:ln w="9525">
            <a:noFill/>
            <a:miter lim="800000"/>
            <a:headEnd/>
            <a:tailEnd/>
          </a:ln>
        </p:spPr>
      </p:pic>
      <p:sp>
        <p:nvSpPr>
          <p:cNvPr id="20483" name="TextBox 5"/>
          <p:cNvSpPr txBox="1">
            <a:spLocks noChangeArrowheads="1"/>
          </p:cNvSpPr>
          <p:nvPr/>
        </p:nvSpPr>
        <p:spPr bwMode="auto">
          <a:xfrm>
            <a:off x="1608139" y="5499101"/>
            <a:ext cx="1152525" cy="276225"/>
          </a:xfrm>
          <a:prstGeom prst="rect">
            <a:avLst/>
          </a:prstGeom>
          <a:noFill/>
          <a:ln w="9525">
            <a:noFill/>
            <a:miter lim="800000"/>
            <a:headEnd/>
            <a:tailEnd/>
          </a:ln>
        </p:spPr>
        <p:txBody>
          <a:bodyPr>
            <a:spAutoFit/>
          </a:bodyPr>
          <a:lstStyle/>
          <a:p>
            <a:r>
              <a:rPr lang="en-US" sz="1200"/>
              <a:t>(1/#attributes)</a:t>
            </a:r>
          </a:p>
        </p:txBody>
      </p:sp>
    </p:spTree>
    <p:extLst>
      <p:ext uri="{BB962C8B-B14F-4D97-AF65-F5344CB8AC3E}">
        <p14:creationId xmlns:p14="http://schemas.microsoft.com/office/powerpoint/2010/main" val="52603130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8" y="-171450"/>
            <a:ext cx="7467600" cy="1143000"/>
          </a:xfrm>
        </p:spPr>
        <p:txBody>
          <a:bodyPr/>
          <a:lstStyle/>
          <a:p>
            <a:pPr>
              <a:defRPr/>
            </a:pPr>
            <a:r>
              <a:rPr lang="en-US" dirty="0" smtClean="0"/>
              <a:t>Car Theft Example</a:t>
            </a:r>
            <a:endParaRPr lang="en-US" dirty="0"/>
          </a:p>
        </p:txBody>
      </p:sp>
      <p:pic>
        <p:nvPicPr>
          <p:cNvPr id="21507" name="Picture 3"/>
          <p:cNvPicPr>
            <a:picLocks noChangeAspect="1" noChangeArrowheads="1"/>
          </p:cNvPicPr>
          <p:nvPr/>
        </p:nvPicPr>
        <p:blipFill>
          <a:blip r:embed="rId2" cstate="print"/>
          <a:srcRect/>
          <a:stretch>
            <a:fillRect/>
          </a:stretch>
        </p:blipFill>
        <p:spPr bwMode="auto">
          <a:xfrm>
            <a:off x="2424114" y="1916113"/>
            <a:ext cx="7191375" cy="3810000"/>
          </a:xfrm>
          <a:prstGeom prst="rect">
            <a:avLst/>
          </a:prstGeom>
          <a:noFill/>
          <a:ln w="9525">
            <a:noFill/>
            <a:miter lim="800000"/>
            <a:headEnd/>
            <a:tailEnd/>
          </a:ln>
        </p:spPr>
      </p:pic>
      <p:grpSp>
        <p:nvGrpSpPr>
          <p:cNvPr id="3" name="Group 3"/>
          <p:cNvGrpSpPr>
            <a:grpSpLocks/>
          </p:cNvGrpSpPr>
          <p:nvPr/>
        </p:nvGrpSpPr>
        <p:grpSpPr bwMode="auto">
          <a:xfrm>
            <a:off x="3863976" y="1341439"/>
            <a:ext cx="4392613" cy="433387"/>
            <a:chOff x="4139952" y="1196752"/>
            <a:chExt cx="4392488" cy="433407"/>
          </a:xfrm>
        </p:grpSpPr>
        <p:pic>
          <p:nvPicPr>
            <p:cNvPr id="21509"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64088" y="1196752"/>
              <a:ext cx="3168352" cy="433407"/>
            </a:xfrm>
            <a:prstGeom prst="rect">
              <a:avLst/>
            </a:prstGeom>
            <a:noFill/>
            <a:ln w="9525">
              <a:noFill/>
              <a:miter lim="800000"/>
              <a:headEnd/>
              <a:tailEnd/>
            </a:ln>
          </p:spPr>
        </p:pic>
        <p:sp>
          <p:nvSpPr>
            <p:cNvPr id="21510" name="TextBox 5"/>
            <p:cNvSpPr txBox="1">
              <a:spLocks noChangeArrowheads="1"/>
            </p:cNvSpPr>
            <p:nvPr/>
          </p:nvSpPr>
          <p:spPr bwMode="auto">
            <a:xfrm>
              <a:off x="4139952" y="1196752"/>
              <a:ext cx="2448272" cy="400110"/>
            </a:xfrm>
            <a:prstGeom prst="rect">
              <a:avLst/>
            </a:prstGeom>
            <a:noFill/>
            <a:ln w="9525">
              <a:noFill/>
              <a:miter lim="800000"/>
              <a:headEnd/>
              <a:tailEnd/>
            </a:ln>
          </p:spPr>
          <p:txBody>
            <a:bodyPr>
              <a:spAutoFit/>
            </a:bodyPr>
            <a:lstStyle/>
            <a:p>
              <a:r>
                <a:rPr lang="en-US" sz="2000" b="1" u="sng"/>
                <a:t>Classify:</a:t>
              </a:r>
            </a:p>
          </p:txBody>
        </p:sp>
      </p:grpSp>
    </p:spTree>
    <p:extLst>
      <p:ext uri="{BB962C8B-B14F-4D97-AF65-F5344CB8AC3E}">
        <p14:creationId xmlns:p14="http://schemas.microsoft.com/office/powerpoint/2010/main" val="1219444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847850" y="4868864"/>
            <a:ext cx="8439150" cy="1800225"/>
            <a:chOff x="323528" y="4869160"/>
            <a:chExt cx="8439150" cy="1800200"/>
          </a:xfrm>
        </p:grpSpPr>
        <p:pic>
          <p:nvPicPr>
            <p:cNvPr id="22535" name="Picture 3"/>
            <p:cNvPicPr>
              <a:picLocks noChangeAspect="1" noChangeArrowheads="1"/>
            </p:cNvPicPr>
            <p:nvPr/>
          </p:nvPicPr>
          <p:blipFill>
            <a:blip r:embed="rId2" cstate="print"/>
            <a:srcRect/>
            <a:stretch>
              <a:fillRect/>
            </a:stretch>
          </p:blipFill>
          <p:spPr bwMode="auto">
            <a:xfrm>
              <a:off x="323528" y="4869160"/>
              <a:ext cx="8439150" cy="1790700"/>
            </a:xfrm>
            <a:prstGeom prst="rect">
              <a:avLst/>
            </a:prstGeom>
            <a:noFill/>
            <a:ln w="9525">
              <a:noFill/>
              <a:miter lim="800000"/>
              <a:headEnd/>
              <a:tailEnd/>
            </a:ln>
          </p:spPr>
        </p:pic>
        <p:sp>
          <p:nvSpPr>
            <p:cNvPr id="8" name="Rounded Rectangle 7"/>
            <p:cNvSpPr/>
            <p:nvPr/>
          </p:nvSpPr>
          <p:spPr>
            <a:xfrm>
              <a:off x="394966" y="4913609"/>
              <a:ext cx="8281987" cy="1755751"/>
            </a:xfrm>
            <a:prstGeom prst="roundRect">
              <a:avLst/>
            </a:prstGeom>
            <a:solidFill>
              <a:schemeClr val="accent2">
                <a:lumMod val="75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2531" name="Group 6"/>
          <p:cNvGrpSpPr>
            <a:grpSpLocks/>
          </p:cNvGrpSpPr>
          <p:nvPr/>
        </p:nvGrpSpPr>
        <p:grpSpPr bwMode="auto">
          <a:xfrm>
            <a:off x="3071814" y="188913"/>
            <a:ext cx="6408737" cy="4608512"/>
            <a:chOff x="1547664" y="188640"/>
            <a:chExt cx="6408712" cy="4608512"/>
          </a:xfrm>
        </p:grpSpPr>
        <p:pic>
          <p:nvPicPr>
            <p:cNvPr id="22533" name="Picture 2"/>
            <p:cNvPicPr>
              <a:picLocks noChangeAspect="1" noChangeArrowheads="1"/>
            </p:cNvPicPr>
            <p:nvPr/>
          </p:nvPicPr>
          <p:blipFill>
            <a:blip r:embed="rId3" cstate="print"/>
            <a:srcRect/>
            <a:stretch>
              <a:fillRect/>
            </a:stretch>
          </p:blipFill>
          <p:spPr bwMode="auto">
            <a:xfrm>
              <a:off x="1979712" y="332656"/>
              <a:ext cx="5505450" cy="4410075"/>
            </a:xfrm>
            <a:prstGeom prst="rect">
              <a:avLst/>
            </a:prstGeom>
            <a:noFill/>
            <a:ln w="9525">
              <a:noFill/>
              <a:miter lim="800000"/>
              <a:headEnd/>
              <a:tailEnd/>
            </a:ln>
          </p:spPr>
        </p:pic>
        <p:sp>
          <p:nvSpPr>
            <p:cNvPr id="6" name="Rounded Rectangle 5"/>
            <p:cNvSpPr/>
            <p:nvPr/>
          </p:nvSpPr>
          <p:spPr>
            <a:xfrm>
              <a:off x="1547664" y="188640"/>
              <a:ext cx="6408712" cy="4608512"/>
            </a:xfrm>
            <a:prstGeom prst="round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69636" name="Picture 4"/>
          <p:cNvPicPr>
            <a:picLocks noChangeAspect="1" noChangeArrowheads="1"/>
          </p:cNvPicPr>
          <p:nvPr/>
        </p:nvPicPr>
        <p:blipFill>
          <a:blip r:embed="rId4" cstate="print"/>
          <a:srcRect/>
          <a:stretch>
            <a:fillRect/>
          </a:stretch>
        </p:blipFill>
        <p:spPr bwMode="auto">
          <a:xfrm>
            <a:off x="1992313" y="4338638"/>
            <a:ext cx="1079500" cy="481012"/>
          </a:xfrm>
          <a:prstGeom prst="rect">
            <a:avLst/>
          </a:prstGeom>
          <a:noFill/>
          <a:ln w="9525">
            <a:noFill/>
            <a:miter lim="800000"/>
            <a:headEnd/>
            <a:tailEnd/>
          </a:ln>
        </p:spPr>
      </p:pic>
    </p:spTree>
    <p:extLst>
      <p:ext uri="{BB962C8B-B14F-4D97-AF65-F5344CB8AC3E}">
        <p14:creationId xmlns:p14="http://schemas.microsoft.com/office/powerpoint/2010/main" val="947193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26" presetClass="entr" presetSubtype="0" fill="hold" nodeType="afterEffect">
                                  <p:stCondLst>
                                    <p:cond delay="0"/>
                                  </p:stCondLst>
                                  <p:childTnLst>
                                    <p:set>
                                      <p:cBhvr>
                                        <p:cTn id="9" dur="1" fill="hold">
                                          <p:stCondLst>
                                            <p:cond delay="0"/>
                                          </p:stCondLst>
                                        </p:cTn>
                                        <p:tgtEl>
                                          <p:spTgt spid="69636"/>
                                        </p:tgtEl>
                                        <p:attrNameLst>
                                          <p:attrName>style.visibility</p:attrName>
                                        </p:attrNameLst>
                                      </p:cBhvr>
                                      <p:to>
                                        <p:strVal val="visible"/>
                                      </p:to>
                                    </p:set>
                                    <p:animEffect transition="in" filter="wipe(down)">
                                      <p:cBhvr>
                                        <p:cTn id="10" dur="580">
                                          <p:stCondLst>
                                            <p:cond delay="0"/>
                                          </p:stCondLst>
                                        </p:cTn>
                                        <p:tgtEl>
                                          <p:spTgt spid="69636"/>
                                        </p:tgtEl>
                                      </p:cBhvr>
                                    </p:animEffect>
                                    <p:anim calcmode="lin" valueType="num">
                                      <p:cBhvr>
                                        <p:cTn id="11" dur="1822" tmFilter="0,0; 0.14,0.36; 0.43,0.73; 0.71,0.91; 1.0,1.0">
                                          <p:stCondLst>
                                            <p:cond delay="0"/>
                                          </p:stCondLst>
                                        </p:cTn>
                                        <p:tgtEl>
                                          <p:spTgt spid="69636"/>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69636"/>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69636"/>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69636"/>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69636"/>
                                        </p:tgtEl>
                                        <p:attrNameLst>
                                          <p:attrName>ppt_y</p:attrName>
                                        </p:attrNameLst>
                                      </p:cBhvr>
                                      <p:tavLst>
                                        <p:tav tm="0" fmla="#ppt_y-sin(pi*$)/81">
                                          <p:val>
                                            <p:fltVal val="0"/>
                                          </p:val>
                                        </p:tav>
                                        <p:tav tm="100000">
                                          <p:val>
                                            <p:fltVal val="1"/>
                                          </p:val>
                                        </p:tav>
                                      </p:tavLst>
                                    </p:anim>
                                    <p:animScale>
                                      <p:cBhvr>
                                        <p:cTn id="16" dur="26">
                                          <p:stCondLst>
                                            <p:cond delay="650"/>
                                          </p:stCondLst>
                                        </p:cTn>
                                        <p:tgtEl>
                                          <p:spTgt spid="69636"/>
                                        </p:tgtEl>
                                      </p:cBhvr>
                                      <p:to x="100000" y="60000"/>
                                    </p:animScale>
                                    <p:animScale>
                                      <p:cBhvr>
                                        <p:cTn id="17" dur="166" decel="50000">
                                          <p:stCondLst>
                                            <p:cond delay="676"/>
                                          </p:stCondLst>
                                        </p:cTn>
                                        <p:tgtEl>
                                          <p:spTgt spid="69636"/>
                                        </p:tgtEl>
                                      </p:cBhvr>
                                      <p:to x="100000" y="100000"/>
                                    </p:animScale>
                                    <p:animScale>
                                      <p:cBhvr>
                                        <p:cTn id="18" dur="26">
                                          <p:stCondLst>
                                            <p:cond delay="1312"/>
                                          </p:stCondLst>
                                        </p:cTn>
                                        <p:tgtEl>
                                          <p:spTgt spid="69636"/>
                                        </p:tgtEl>
                                      </p:cBhvr>
                                      <p:to x="100000" y="80000"/>
                                    </p:animScale>
                                    <p:animScale>
                                      <p:cBhvr>
                                        <p:cTn id="19" dur="166" decel="50000">
                                          <p:stCondLst>
                                            <p:cond delay="1338"/>
                                          </p:stCondLst>
                                        </p:cTn>
                                        <p:tgtEl>
                                          <p:spTgt spid="69636"/>
                                        </p:tgtEl>
                                      </p:cBhvr>
                                      <p:to x="100000" y="100000"/>
                                    </p:animScale>
                                    <p:animScale>
                                      <p:cBhvr>
                                        <p:cTn id="20" dur="26">
                                          <p:stCondLst>
                                            <p:cond delay="1642"/>
                                          </p:stCondLst>
                                        </p:cTn>
                                        <p:tgtEl>
                                          <p:spTgt spid="69636"/>
                                        </p:tgtEl>
                                      </p:cBhvr>
                                      <p:to x="100000" y="90000"/>
                                    </p:animScale>
                                    <p:animScale>
                                      <p:cBhvr>
                                        <p:cTn id="21" dur="166" decel="50000">
                                          <p:stCondLst>
                                            <p:cond delay="1668"/>
                                          </p:stCondLst>
                                        </p:cTn>
                                        <p:tgtEl>
                                          <p:spTgt spid="69636"/>
                                        </p:tgtEl>
                                      </p:cBhvr>
                                      <p:to x="100000" y="100000"/>
                                    </p:animScale>
                                    <p:animScale>
                                      <p:cBhvr>
                                        <p:cTn id="22" dur="26">
                                          <p:stCondLst>
                                            <p:cond delay="1808"/>
                                          </p:stCondLst>
                                        </p:cTn>
                                        <p:tgtEl>
                                          <p:spTgt spid="69636"/>
                                        </p:tgtEl>
                                      </p:cBhvr>
                                      <p:to x="100000" y="95000"/>
                                    </p:animScale>
                                    <p:animScale>
                                      <p:cBhvr>
                                        <p:cTn id="23" dur="166" decel="50000">
                                          <p:stCondLst>
                                            <p:cond delay="1834"/>
                                          </p:stCondLst>
                                        </p:cTn>
                                        <p:tgtEl>
                                          <p:spTgt spid="696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992314" y="476250"/>
            <a:ext cx="7896225" cy="5124450"/>
          </a:xfrm>
          <a:prstGeom prst="rect">
            <a:avLst/>
          </a:prstGeom>
          <a:noFill/>
          <a:ln w="9525">
            <a:noFill/>
            <a:miter lim="800000"/>
            <a:headEnd/>
            <a:tailEnd/>
          </a:ln>
        </p:spPr>
      </p:pic>
    </p:spTree>
    <p:extLst>
      <p:ext uri="{BB962C8B-B14F-4D97-AF65-F5344CB8AC3E}">
        <p14:creationId xmlns:p14="http://schemas.microsoft.com/office/powerpoint/2010/main" val="339268030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2424114" y="4005264"/>
            <a:ext cx="7477125" cy="1076325"/>
          </a:xfrm>
          <a:prstGeom prst="rect">
            <a:avLst/>
          </a:prstGeom>
          <a:noFill/>
          <a:ln w="9525">
            <a:noFill/>
            <a:miter lim="800000"/>
            <a:headEnd/>
            <a:tailEnd/>
          </a:ln>
        </p:spPr>
      </p:pic>
      <p:grpSp>
        <p:nvGrpSpPr>
          <p:cNvPr id="23555" name="Group 8"/>
          <p:cNvGrpSpPr>
            <a:grpSpLocks/>
          </p:cNvGrpSpPr>
          <p:nvPr/>
        </p:nvGrpSpPr>
        <p:grpSpPr bwMode="auto">
          <a:xfrm>
            <a:off x="1703388" y="1125539"/>
            <a:ext cx="8439150" cy="1798637"/>
            <a:chOff x="323528" y="4869160"/>
            <a:chExt cx="8439150" cy="1800200"/>
          </a:xfrm>
        </p:grpSpPr>
        <p:pic>
          <p:nvPicPr>
            <p:cNvPr id="23567" name="Picture 3"/>
            <p:cNvPicPr>
              <a:picLocks noChangeAspect="1" noChangeArrowheads="1"/>
            </p:cNvPicPr>
            <p:nvPr/>
          </p:nvPicPr>
          <p:blipFill>
            <a:blip r:embed="rId3" cstate="print"/>
            <a:srcRect/>
            <a:stretch>
              <a:fillRect/>
            </a:stretch>
          </p:blipFill>
          <p:spPr bwMode="auto">
            <a:xfrm>
              <a:off x="323528" y="4869160"/>
              <a:ext cx="8439150" cy="1790700"/>
            </a:xfrm>
            <a:prstGeom prst="rect">
              <a:avLst/>
            </a:prstGeom>
            <a:noFill/>
            <a:ln w="9525">
              <a:noFill/>
              <a:miter lim="800000"/>
              <a:headEnd/>
              <a:tailEnd/>
            </a:ln>
          </p:spPr>
        </p:pic>
        <p:sp>
          <p:nvSpPr>
            <p:cNvPr id="11" name="Rounded Rectangle 10"/>
            <p:cNvSpPr/>
            <p:nvPr/>
          </p:nvSpPr>
          <p:spPr>
            <a:xfrm>
              <a:off x="394965" y="4913649"/>
              <a:ext cx="8281988" cy="1755711"/>
            </a:xfrm>
            <a:prstGeom prst="roundRect">
              <a:avLst/>
            </a:prstGeom>
            <a:solidFill>
              <a:schemeClr val="accent2">
                <a:lumMod val="75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4" name="Group 13"/>
          <p:cNvGrpSpPr>
            <a:grpSpLocks/>
          </p:cNvGrpSpPr>
          <p:nvPr/>
        </p:nvGrpSpPr>
        <p:grpSpPr bwMode="auto">
          <a:xfrm>
            <a:off x="3792538" y="3068638"/>
            <a:ext cx="4032250" cy="741362"/>
            <a:chOff x="2267744" y="3068960"/>
            <a:chExt cx="4032448" cy="740740"/>
          </a:xfrm>
        </p:grpSpPr>
        <p:pic>
          <p:nvPicPr>
            <p:cNvPr id="23565" name="Picture 5"/>
            <p:cNvPicPr>
              <a:picLocks noChangeAspect="1" noChangeArrowheads="1"/>
            </p:cNvPicPr>
            <p:nvPr/>
          </p:nvPicPr>
          <p:blipFill>
            <a:blip r:embed="rId4" cstate="print"/>
            <a:srcRect/>
            <a:stretch>
              <a:fillRect/>
            </a:stretch>
          </p:blipFill>
          <p:spPr bwMode="auto">
            <a:xfrm>
              <a:off x="2339752" y="3212976"/>
              <a:ext cx="3881661" cy="596724"/>
            </a:xfrm>
            <a:prstGeom prst="rect">
              <a:avLst/>
            </a:prstGeom>
            <a:noFill/>
            <a:ln w="9525">
              <a:noFill/>
              <a:miter lim="800000"/>
              <a:headEnd/>
              <a:tailEnd/>
            </a:ln>
          </p:spPr>
        </p:pic>
        <p:sp>
          <p:nvSpPr>
            <p:cNvPr id="13" name="Rounded Rectangle 12"/>
            <p:cNvSpPr/>
            <p:nvPr/>
          </p:nvSpPr>
          <p:spPr>
            <a:xfrm>
              <a:off x="2267744" y="3068960"/>
              <a:ext cx="4032448" cy="720120"/>
            </a:xfrm>
            <a:prstGeom prst="roundRect">
              <a:avLst/>
            </a:prstGeom>
            <a:solidFill>
              <a:schemeClr val="accent3">
                <a:alpha val="22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pic>
        <p:nvPicPr>
          <p:cNvPr id="70659" name="Picture 3"/>
          <p:cNvPicPr>
            <a:picLocks noChangeAspect="1" noChangeArrowheads="1"/>
          </p:cNvPicPr>
          <p:nvPr/>
        </p:nvPicPr>
        <p:blipFill>
          <a:blip r:embed="rId5" cstate="print"/>
          <a:srcRect/>
          <a:stretch>
            <a:fillRect/>
          </a:stretch>
        </p:blipFill>
        <p:spPr bwMode="auto">
          <a:xfrm>
            <a:off x="2351088" y="5084764"/>
            <a:ext cx="7029450" cy="904875"/>
          </a:xfrm>
          <a:prstGeom prst="rect">
            <a:avLst/>
          </a:prstGeom>
          <a:noFill/>
          <a:ln w="9525">
            <a:noFill/>
            <a:miter lim="800000"/>
            <a:headEnd/>
            <a:tailEnd/>
          </a:ln>
        </p:spPr>
      </p:pic>
      <p:grpSp>
        <p:nvGrpSpPr>
          <p:cNvPr id="5" name="Group 7"/>
          <p:cNvGrpSpPr>
            <a:grpSpLocks/>
          </p:cNvGrpSpPr>
          <p:nvPr/>
        </p:nvGrpSpPr>
        <p:grpSpPr bwMode="auto">
          <a:xfrm>
            <a:off x="2711450" y="6092826"/>
            <a:ext cx="5888038" cy="576263"/>
            <a:chOff x="1331640" y="5157192"/>
            <a:chExt cx="5887591" cy="576064"/>
          </a:xfrm>
        </p:grpSpPr>
        <p:pic>
          <p:nvPicPr>
            <p:cNvPr id="23563" name="Picture 4"/>
            <p:cNvPicPr>
              <a:picLocks noChangeAspect="1" noChangeArrowheads="1"/>
            </p:cNvPicPr>
            <p:nvPr/>
          </p:nvPicPr>
          <p:blipFill>
            <a:blip r:embed="rId6" cstate="print"/>
            <a:srcRect/>
            <a:stretch>
              <a:fillRect/>
            </a:stretch>
          </p:blipFill>
          <p:spPr bwMode="auto">
            <a:xfrm>
              <a:off x="1475656" y="5301208"/>
              <a:ext cx="5743575" cy="342900"/>
            </a:xfrm>
            <a:prstGeom prst="rect">
              <a:avLst/>
            </a:prstGeom>
            <a:noFill/>
            <a:ln w="9525">
              <a:noFill/>
              <a:miter lim="800000"/>
              <a:headEnd/>
              <a:tailEnd/>
            </a:ln>
          </p:spPr>
        </p:pic>
        <p:sp>
          <p:nvSpPr>
            <p:cNvPr id="7" name="Rounded Rectangle 6"/>
            <p:cNvSpPr/>
            <p:nvPr/>
          </p:nvSpPr>
          <p:spPr>
            <a:xfrm>
              <a:off x="1331640" y="5157192"/>
              <a:ext cx="5832032" cy="576064"/>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1774825" y="-387350"/>
            <a:ext cx="7467600" cy="1143000"/>
          </a:xfrm>
        </p:spPr>
        <p:txBody>
          <a:bodyPr/>
          <a:lstStyle/>
          <a:p>
            <a:pPr>
              <a:defRPr/>
            </a:pPr>
            <a:r>
              <a:rPr lang="en-US" dirty="0" smtClean="0"/>
              <a:t>Classification</a:t>
            </a:r>
            <a:endParaRPr lang="en-US" dirty="0"/>
          </a:p>
        </p:txBody>
      </p:sp>
      <p:grpSp>
        <p:nvGrpSpPr>
          <p:cNvPr id="6" name="Group 13"/>
          <p:cNvGrpSpPr>
            <a:grpSpLocks/>
          </p:cNvGrpSpPr>
          <p:nvPr/>
        </p:nvGrpSpPr>
        <p:grpSpPr bwMode="auto">
          <a:xfrm>
            <a:off x="4440238" y="692150"/>
            <a:ext cx="4392612" cy="433388"/>
            <a:chOff x="4139952" y="1196752"/>
            <a:chExt cx="4392488" cy="433407"/>
          </a:xfrm>
        </p:grpSpPr>
        <p:pic>
          <p:nvPicPr>
            <p:cNvPr id="23561"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364088" y="1196752"/>
              <a:ext cx="3168352" cy="433407"/>
            </a:xfrm>
            <a:prstGeom prst="rect">
              <a:avLst/>
            </a:prstGeom>
            <a:noFill/>
            <a:ln w="9525">
              <a:noFill/>
              <a:miter lim="800000"/>
              <a:headEnd/>
              <a:tailEnd/>
            </a:ln>
          </p:spPr>
        </p:pic>
        <p:sp>
          <p:nvSpPr>
            <p:cNvPr id="23562" name="TextBox 15"/>
            <p:cNvSpPr txBox="1">
              <a:spLocks noChangeArrowheads="1"/>
            </p:cNvSpPr>
            <p:nvPr/>
          </p:nvSpPr>
          <p:spPr bwMode="auto">
            <a:xfrm>
              <a:off x="4139952" y="1196752"/>
              <a:ext cx="2448272" cy="400110"/>
            </a:xfrm>
            <a:prstGeom prst="rect">
              <a:avLst/>
            </a:prstGeom>
            <a:noFill/>
            <a:ln w="9525">
              <a:noFill/>
              <a:miter lim="800000"/>
              <a:headEnd/>
              <a:tailEnd/>
            </a:ln>
          </p:spPr>
          <p:txBody>
            <a:bodyPr>
              <a:spAutoFit/>
            </a:bodyPr>
            <a:lstStyle/>
            <a:p>
              <a:r>
                <a:rPr lang="en-US" sz="2000" b="1" u="sng"/>
                <a:t>Classify:</a:t>
              </a:r>
            </a:p>
          </p:txBody>
        </p:sp>
      </p:grpSp>
    </p:spTree>
    <p:extLst>
      <p:ext uri="{BB962C8B-B14F-4D97-AF65-F5344CB8AC3E}">
        <p14:creationId xmlns:p14="http://schemas.microsoft.com/office/powerpoint/2010/main" val="1684631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nodeType="afterGroup">
                            <p:stCondLst>
                              <p:cond delay="2000"/>
                            </p:stCondLst>
                            <p:childTnLst>
                              <p:par>
                                <p:cTn id="22" presetID="26"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80">
                                          <p:stCondLst>
                                            <p:cond delay="0"/>
                                          </p:stCondLst>
                                        </p:cTn>
                                        <p:tgtEl>
                                          <p:spTgt spid="4"/>
                                        </p:tgtEl>
                                      </p:cBhvr>
                                    </p:animEffect>
                                    <p:anim calcmode="lin" valueType="num">
                                      <p:cBhvr>
                                        <p:cTn id="2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0" dur="26">
                                          <p:stCondLst>
                                            <p:cond delay="650"/>
                                          </p:stCondLst>
                                        </p:cTn>
                                        <p:tgtEl>
                                          <p:spTgt spid="4"/>
                                        </p:tgtEl>
                                      </p:cBhvr>
                                      <p:to x="100000" y="60000"/>
                                    </p:animScale>
                                    <p:animScale>
                                      <p:cBhvr>
                                        <p:cTn id="31" dur="166" decel="50000">
                                          <p:stCondLst>
                                            <p:cond delay="676"/>
                                          </p:stCondLst>
                                        </p:cTn>
                                        <p:tgtEl>
                                          <p:spTgt spid="4"/>
                                        </p:tgtEl>
                                      </p:cBhvr>
                                      <p:to x="100000" y="100000"/>
                                    </p:animScale>
                                    <p:animScale>
                                      <p:cBhvr>
                                        <p:cTn id="32" dur="26">
                                          <p:stCondLst>
                                            <p:cond delay="1312"/>
                                          </p:stCondLst>
                                        </p:cTn>
                                        <p:tgtEl>
                                          <p:spTgt spid="4"/>
                                        </p:tgtEl>
                                      </p:cBhvr>
                                      <p:to x="100000" y="80000"/>
                                    </p:animScale>
                                    <p:animScale>
                                      <p:cBhvr>
                                        <p:cTn id="33" dur="166" decel="50000">
                                          <p:stCondLst>
                                            <p:cond delay="1338"/>
                                          </p:stCondLst>
                                        </p:cTn>
                                        <p:tgtEl>
                                          <p:spTgt spid="4"/>
                                        </p:tgtEl>
                                      </p:cBhvr>
                                      <p:to x="100000" y="100000"/>
                                    </p:animScale>
                                    <p:animScale>
                                      <p:cBhvr>
                                        <p:cTn id="34" dur="26">
                                          <p:stCondLst>
                                            <p:cond delay="1642"/>
                                          </p:stCondLst>
                                        </p:cTn>
                                        <p:tgtEl>
                                          <p:spTgt spid="4"/>
                                        </p:tgtEl>
                                      </p:cBhvr>
                                      <p:to x="100000" y="90000"/>
                                    </p:animScale>
                                    <p:animScale>
                                      <p:cBhvr>
                                        <p:cTn id="35" dur="166" decel="50000">
                                          <p:stCondLst>
                                            <p:cond delay="1668"/>
                                          </p:stCondLst>
                                        </p:cTn>
                                        <p:tgtEl>
                                          <p:spTgt spid="4"/>
                                        </p:tgtEl>
                                      </p:cBhvr>
                                      <p:to x="100000" y="100000"/>
                                    </p:animScale>
                                    <p:animScale>
                                      <p:cBhvr>
                                        <p:cTn id="36" dur="26">
                                          <p:stCondLst>
                                            <p:cond delay="1808"/>
                                          </p:stCondLst>
                                        </p:cTn>
                                        <p:tgtEl>
                                          <p:spTgt spid="4"/>
                                        </p:tgtEl>
                                      </p:cBhvr>
                                      <p:to x="100000" y="95000"/>
                                    </p:animScale>
                                    <p:animScale>
                                      <p:cBhvr>
                                        <p:cTn id="37" dur="166" decel="50000">
                                          <p:stCondLst>
                                            <p:cond delay="1834"/>
                                          </p:stCondLst>
                                        </p:cTn>
                                        <p:tgtEl>
                                          <p:spTgt spid="4"/>
                                        </p:tgtEl>
                                      </p:cBhvr>
                                      <p:to x="100000" y="100000"/>
                                    </p:animScale>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7065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7065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6" presetClass="entr" presetSubtype="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80">
                                          <p:stCondLst>
                                            <p:cond delay="0"/>
                                          </p:stCondLst>
                                        </p:cTn>
                                        <p:tgtEl>
                                          <p:spTgt spid="5"/>
                                        </p:tgtEl>
                                      </p:cBhvr>
                                    </p:animEffect>
                                    <p:anim calcmode="lin" valueType="num">
                                      <p:cBhvr>
                                        <p:cTn id="5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6" dur="26">
                                          <p:stCondLst>
                                            <p:cond delay="650"/>
                                          </p:stCondLst>
                                        </p:cTn>
                                        <p:tgtEl>
                                          <p:spTgt spid="5"/>
                                        </p:tgtEl>
                                      </p:cBhvr>
                                      <p:to x="100000" y="60000"/>
                                    </p:animScale>
                                    <p:animScale>
                                      <p:cBhvr>
                                        <p:cTn id="57" dur="166" decel="50000">
                                          <p:stCondLst>
                                            <p:cond delay="676"/>
                                          </p:stCondLst>
                                        </p:cTn>
                                        <p:tgtEl>
                                          <p:spTgt spid="5"/>
                                        </p:tgtEl>
                                      </p:cBhvr>
                                      <p:to x="100000" y="100000"/>
                                    </p:animScale>
                                    <p:animScale>
                                      <p:cBhvr>
                                        <p:cTn id="58" dur="26">
                                          <p:stCondLst>
                                            <p:cond delay="1312"/>
                                          </p:stCondLst>
                                        </p:cTn>
                                        <p:tgtEl>
                                          <p:spTgt spid="5"/>
                                        </p:tgtEl>
                                      </p:cBhvr>
                                      <p:to x="100000" y="80000"/>
                                    </p:animScale>
                                    <p:animScale>
                                      <p:cBhvr>
                                        <p:cTn id="59" dur="166" decel="50000">
                                          <p:stCondLst>
                                            <p:cond delay="1338"/>
                                          </p:stCondLst>
                                        </p:cTn>
                                        <p:tgtEl>
                                          <p:spTgt spid="5"/>
                                        </p:tgtEl>
                                      </p:cBhvr>
                                      <p:to x="100000" y="100000"/>
                                    </p:animScale>
                                    <p:animScale>
                                      <p:cBhvr>
                                        <p:cTn id="60" dur="26">
                                          <p:stCondLst>
                                            <p:cond delay="1642"/>
                                          </p:stCondLst>
                                        </p:cTn>
                                        <p:tgtEl>
                                          <p:spTgt spid="5"/>
                                        </p:tgtEl>
                                      </p:cBhvr>
                                      <p:to x="100000" y="90000"/>
                                    </p:animScale>
                                    <p:animScale>
                                      <p:cBhvr>
                                        <p:cTn id="61" dur="166" decel="50000">
                                          <p:stCondLst>
                                            <p:cond delay="1668"/>
                                          </p:stCondLst>
                                        </p:cTn>
                                        <p:tgtEl>
                                          <p:spTgt spid="5"/>
                                        </p:tgtEl>
                                      </p:cBhvr>
                                      <p:to x="100000" y="100000"/>
                                    </p:animScale>
                                    <p:animScale>
                                      <p:cBhvr>
                                        <p:cTn id="62" dur="26">
                                          <p:stCondLst>
                                            <p:cond delay="1808"/>
                                          </p:stCondLst>
                                        </p:cTn>
                                        <p:tgtEl>
                                          <p:spTgt spid="5"/>
                                        </p:tgtEl>
                                      </p:cBhvr>
                                      <p:to x="100000" y="95000"/>
                                    </p:animScale>
                                    <p:animScale>
                                      <p:cBhvr>
                                        <p:cTn id="6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1703388" y="260351"/>
            <a:ext cx="8532812" cy="5370513"/>
          </a:xfrm>
          <a:prstGeom prst="rect">
            <a:avLst/>
          </a:prstGeom>
          <a:noFill/>
          <a:ln w="9525">
            <a:noFill/>
            <a:miter lim="800000"/>
            <a:headEnd/>
            <a:tailEnd/>
          </a:ln>
        </p:spPr>
      </p:pic>
    </p:spTree>
    <p:extLst>
      <p:ext uri="{BB962C8B-B14F-4D97-AF65-F5344CB8AC3E}">
        <p14:creationId xmlns:p14="http://schemas.microsoft.com/office/powerpoint/2010/main" val="54316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e-IL" dirty="0"/>
              <a:t>כריית מידע</a:t>
            </a:r>
            <a:r>
              <a:rPr lang="en-US" dirty="0"/>
              <a:t/>
            </a:r>
            <a:br>
              <a:rPr lang="en-US" dirty="0"/>
            </a:br>
            <a:endParaRPr lang="en-US" dirty="0"/>
          </a:p>
        </p:txBody>
      </p:sp>
      <p:sp>
        <p:nvSpPr>
          <p:cNvPr id="3" name="Subtitle 2"/>
          <p:cNvSpPr>
            <a:spLocks noGrp="1"/>
          </p:cNvSpPr>
          <p:nvPr>
            <p:ph type="subTitle" idx="1"/>
          </p:nvPr>
        </p:nvSpPr>
        <p:spPr/>
        <p:txBody>
          <a:bodyPr/>
          <a:lstStyle/>
          <a:p>
            <a:r>
              <a:rPr lang="he-IL" dirty="0"/>
              <a:t>20595</a:t>
            </a:r>
            <a:endParaRPr lang="en-US" dirty="0"/>
          </a:p>
        </p:txBody>
      </p:sp>
      <p:pic>
        <p:nvPicPr>
          <p:cNvPr id="1026" name="Picture 2" descr="Image result for Han J., Kamber M. and Pei J., Data Mining: Concepts and Techniques, 3rd Edition, Morgan Kaufmann, 2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25767">
            <a:off x="728781" y="1056516"/>
            <a:ext cx="18859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528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err="1" smtClean="0"/>
              <a:t>Bayes</a:t>
            </a:r>
            <a:r>
              <a:rPr lang="en-US" dirty="0" smtClean="0"/>
              <a:t> Theorem</a:t>
            </a:r>
            <a:endParaRPr lang="en-US" dirty="0"/>
          </a:p>
        </p:txBody>
      </p:sp>
      <p:pic>
        <p:nvPicPr>
          <p:cNvPr id="14339" name="Picture 2"/>
          <p:cNvPicPr>
            <a:picLocks noChangeAspect="1" noChangeArrowheads="1"/>
          </p:cNvPicPr>
          <p:nvPr/>
        </p:nvPicPr>
        <p:blipFill>
          <a:blip r:embed="rId2" cstate="print"/>
          <a:srcRect/>
          <a:stretch>
            <a:fillRect/>
          </a:stretch>
        </p:blipFill>
        <p:spPr bwMode="auto">
          <a:xfrm>
            <a:off x="1774825" y="1557339"/>
            <a:ext cx="8362950" cy="3887787"/>
          </a:xfrm>
          <a:prstGeom prst="rect">
            <a:avLst/>
          </a:prstGeom>
          <a:noFill/>
          <a:ln w="9525">
            <a:noFill/>
            <a:miter lim="800000"/>
            <a:headEnd/>
            <a:tailEnd/>
          </a:ln>
        </p:spPr>
      </p:pic>
    </p:spTree>
    <p:extLst>
      <p:ext uri="{BB962C8B-B14F-4D97-AF65-F5344CB8AC3E}">
        <p14:creationId xmlns:p14="http://schemas.microsoft.com/office/powerpoint/2010/main" val="836385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81200" y="274638"/>
            <a:ext cx="8229600" cy="1143000"/>
          </a:xfrm>
          <a:ln/>
        </p:spPr>
        <p:txBody>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he-IL" dirty="0"/>
              <a:t>מה הסיכוי ?	</a:t>
            </a:r>
            <a:endParaRPr lang="en-GB" altLang="he-IL" dirty="0"/>
          </a:p>
        </p:txBody>
      </p:sp>
      <p:sp>
        <p:nvSpPr>
          <p:cNvPr id="6146" name="Rectangle 2"/>
          <p:cNvSpPr>
            <a:spLocks noGrp="1" noChangeArrowheads="1"/>
          </p:cNvSpPr>
          <p:nvPr>
            <p:ph type="body" idx="1"/>
          </p:nvPr>
        </p:nvSpPr>
        <p:spPr>
          <a:xfrm>
            <a:off x="1981200" y="1600200"/>
            <a:ext cx="8229600" cy="2743200"/>
          </a:xfrm>
          <a:ln/>
        </p:spPr>
        <p:txBody>
          <a:bodyPr/>
          <a:lstStyle/>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Weather forecast.</a:t>
            </a: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Probability of hurricanes in Chicago: 0.008</a:t>
            </a: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Tom Skilling predicts hurricanes correctly 98% of the time. (p-h)</a:t>
            </a:r>
            <a:r>
              <a:rPr lang="ar-SA" altLang="he-IL" dirty="0"/>
              <a:t>‏</a:t>
            </a:r>
            <a:endParaRPr lang="en-GB" altLang="he-IL" dirty="0"/>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 Skilling also gets it right 97% of the time when he predicts no hurricane (p-</a:t>
            </a:r>
            <a:r>
              <a:rPr lang="en-GB" altLang="he-IL" dirty="0" err="1"/>
              <a:t>nh</a:t>
            </a:r>
            <a:r>
              <a:rPr lang="en-GB" altLang="he-IL" dirty="0"/>
              <a:t>)</a:t>
            </a:r>
            <a:r>
              <a:rPr lang="ar-SA" altLang="he-IL" dirty="0"/>
              <a:t>‏</a:t>
            </a:r>
            <a:endParaRPr lang="en-GB" altLang="he-IL" dirty="0"/>
          </a:p>
        </p:txBody>
      </p:sp>
      <p:sp>
        <p:nvSpPr>
          <p:cNvPr id="6147" name="Text Box 3"/>
          <p:cNvSpPr txBox="1">
            <a:spLocks noChangeArrowheads="1"/>
          </p:cNvSpPr>
          <p:nvPr/>
        </p:nvSpPr>
        <p:spPr bwMode="auto">
          <a:xfrm>
            <a:off x="2971800" y="4800600"/>
            <a:ext cx="2286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spcBef>
                <a:spcPts val="1125"/>
              </a:spcBef>
            </a:pPr>
            <a:r>
              <a:rPr lang="en-GB" altLang="he-IL">
                <a:solidFill>
                  <a:schemeClr val="tx1"/>
                </a:solidFill>
              </a:rPr>
              <a:t>P(hurricane) = 0.008</a:t>
            </a:r>
          </a:p>
        </p:txBody>
      </p:sp>
      <p:sp>
        <p:nvSpPr>
          <p:cNvPr id="6148" name="Text Box 4"/>
          <p:cNvSpPr txBox="1">
            <a:spLocks noChangeArrowheads="1"/>
          </p:cNvSpPr>
          <p:nvPr/>
        </p:nvSpPr>
        <p:spPr bwMode="auto">
          <a:xfrm>
            <a:off x="6705600" y="4800600"/>
            <a:ext cx="2667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spcBef>
                <a:spcPts val="1125"/>
              </a:spcBef>
            </a:pPr>
            <a:r>
              <a:rPr lang="en-GB" altLang="he-IL" dirty="0">
                <a:solidFill>
                  <a:schemeClr val="tx1"/>
                </a:solidFill>
              </a:rPr>
              <a:t>P(~hurricane) = 0.992</a:t>
            </a:r>
          </a:p>
        </p:txBody>
      </p:sp>
    </p:spTree>
    <p:extLst>
      <p:ext uri="{BB962C8B-B14F-4D97-AF65-F5344CB8AC3E}">
        <p14:creationId xmlns:p14="http://schemas.microsoft.com/office/powerpoint/2010/main" val="10002105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981200" y="274638"/>
            <a:ext cx="8229600" cy="1143000"/>
          </a:xfrm>
          <a:ln/>
        </p:spPr>
        <p:txBody>
          <a:bodyPr/>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he-IL" dirty="0"/>
              <a:t>מה הסיכוי ?	</a:t>
            </a:r>
            <a:endParaRPr lang="en-GB" altLang="he-IL" dirty="0"/>
          </a:p>
        </p:txBody>
      </p:sp>
      <p:sp>
        <p:nvSpPr>
          <p:cNvPr id="7170" name="Rectangle 2"/>
          <p:cNvSpPr>
            <a:spLocks noGrp="1" noChangeArrowheads="1"/>
          </p:cNvSpPr>
          <p:nvPr>
            <p:ph type="body" idx="1"/>
          </p:nvPr>
        </p:nvSpPr>
        <p:spPr>
          <a:xfrm>
            <a:off x="1981200" y="1600200"/>
            <a:ext cx="8229600" cy="2743200"/>
          </a:xfrm>
          <a:ln/>
        </p:spPr>
        <p:txBody>
          <a:bodyPr/>
          <a:lstStyle/>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Weather forecast.</a:t>
            </a: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Probability of hurricanes in Chicago: 0.008</a:t>
            </a:r>
          </a:p>
          <a:p>
            <a:pPr lvl="2" algn="l" rtl="0">
              <a:buClr>
                <a:srgbClr val="FF0000"/>
              </a:buClr>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solidFill>
                  <a:schemeClr val="accent2">
                    <a:lumMod val="60000"/>
                    <a:lumOff val="40000"/>
                  </a:schemeClr>
                </a:solidFill>
              </a:rPr>
              <a:t>Tom Skilling predicts hurricanes correctly 98% of the time. (p-h)</a:t>
            </a:r>
            <a:r>
              <a:rPr lang="ar-SA" altLang="he-IL" dirty="0">
                <a:solidFill>
                  <a:schemeClr val="accent2">
                    <a:lumMod val="60000"/>
                    <a:lumOff val="40000"/>
                  </a:schemeClr>
                </a:solidFill>
              </a:rPr>
              <a:t>‏</a:t>
            </a:r>
            <a:endParaRPr lang="en-GB" altLang="he-IL" dirty="0">
              <a:solidFill>
                <a:schemeClr val="accent2">
                  <a:lumMod val="60000"/>
                  <a:lumOff val="40000"/>
                </a:schemeClr>
              </a:solidFill>
            </a:endParaRP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 Skilling also gets it right 97% of the time when he predicts no hurricane (p-</a:t>
            </a:r>
            <a:r>
              <a:rPr lang="en-GB" altLang="he-IL" dirty="0" err="1"/>
              <a:t>nh</a:t>
            </a:r>
            <a:r>
              <a:rPr lang="en-GB" altLang="he-IL" dirty="0"/>
              <a:t>)</a:t>
            </a:r>
            <a:r>
              <a:rPr lang="ar-SA" altLang="he-IL" dirty="0"/>
              <a:t>‏</a:t>
            </a:r>
            <a:endParaRPr lang="en-GB" altLang="he-IL" dirty="0"/>
          </a:p>
        </p:txBody>
      </p:sp>
      <p:sp>
        <p:nvSpPr>
          <p:cNvPr id="7171" name="Text Box 3"/>
          <p:cNvSpPr txBox="1">
            <a:spLocks noChangeArrowheads="1"/>
          </p:cNvSpPr>
          <p:nvPr/>
        </p:nvSpPr>
        <p:spPr bwMode="auto">
          <a:xfrm>
            <a:off x="2971800" y="4800600"/>
            <a:ext cx="2286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P(hurricane) = 0.008</a:t>
            </a:r>
          </a:p>
        </p:txBody>
      </p:sp>
      <p:sp>
        <p:nvSpPr>
          <p:cNvPr id="7172" name="Text Box 4"/>
          <p:cNvSpPr txBox="1">
            <a:spLocks noChangeArrowheads="1"/>
          </p:cNvSpPr>
          <p:nvPr/>
        </p:nvSpPr>
        <p:spPr bwMode="auto">
          <a:xfrm>
            <a:off x="2971800" y="5181600"/>
            <a:ext cx="27432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p-h|hurricane</a:t>
            </a:r>
            <a:r>
              <a:rPr lang="en-GB" altLang="he-IL" dirty="0"/>
              <a:t>) = 0.98</a:t>
            </a:r>
          </a:p>
        </p:txBody>
      </p:sp>
      <p:sp>
        <p:nvSpPr>
          <p:cNvPr id="7173" name="Text Box 5"/>
          <p:cNvSpPr txBox="1">
            <a:spLocks noChangeArrowheads="1"/>
          </p:cNvSpPr>
          <p:nvPr/>
        </p:nvSpPr>
        <p:spPr bwMode="auto">
          <a:xfrm>
            <a:off x="2971800" y="5562600"/>
            <a:ext cx="28956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p-nh|hurricane</a:t>
            </a:r>
            <a:r>
              <a:rPr lang="en-GB" altLang="he-IL" dirty="0"/>
              <a:t>) = 0.02</a:t>
            </a:r>
          </a:p>
        </p:txBody>
      </p:sp>
      <p:sp>
        <p:nvSpPr>
          <p:cNvPr id="7174" name="Text Box 6"/>
          <p:cNvSpPr txBox="1">
            <a:spLocks noChangeArrowheads="1"/>
          </p:cNvSpPr>
          <p:nvPr/>
        </p:nvSpPr>
        <p:spPr bwMode="auto">
          <a:xfrm>
            <a:off x="6705600" y="4800600"/>
            <a:ext cx="2667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P(~hurricane) = 0.992</a:t>
            </a:r>
          </a:p>
        </p:txBody>
      </p:sp>
    </p:spTree>
    <p:extLst>
      <p:ext uri="{BB962C8B-B14F-4D97-AF65-F5344CB8AC3E}">
        <p14:creationId xmlns:p14="http://schemas.microsoft.com/office/powerpoint/2010/main" val="38216693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981200" y="274638"/>
            <a:ext cx="8229600" cy="1143000"/>
          </a:xfrm>
          <a:ln/>
        </p:spPr>
        <p:txBody>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he-IL" dirty="0"/>
              <a:t>מה הסיכוי ?	</a:t>
            </a:r>
            <a:endParaRPr lang="en-GB" altLang="he-IL" dirty="0"/>
          </a:p>
        </p:txBody>
      </p:sp>
      <p:sp>
        <p:nvSpPr>
          <p:cNvPr id="8194" name="Rectangle 2"/>
          <p:cNvSpPr>
            <a:spLocks noGrp="1" noChangeArrowheads="1"/>
          </p:cNvSpPr>
          <p:nvPr>
            <p:ph type="body" idx="1"/>
          </p:nvPr>
        </p:nvSpPr>
        <p:spPr>
          <a:xfrm>
            <a:off x="1981200" y="1600200"/>
            <a:ext cx="8229600" cy="2743200"/>
          </a:xfrm>
          <a:ln/>
        </p:spPr>
        <p:txBody>
          <a:bodyPr/>
          <a:lstStyle/>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Weather forecast.</a:t>
            </a: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Probability of hurricanes in Chicago: 0.008</a:t>
            </a: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Tom Skilling predicts hurricanes correctly 98% of the time. (p-h)</a:t>
            </a:r>
            <a:r>
              <a:rPr lang="ar-SA" altLang="he-IL" dirty="0"/>
              <a:t>‏</a:t>
            </a:r>
            <a:endParaRPr lang="en-GB" altLang="he-IL" dirty="0"/>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 </a:t>
            </a:r>
            <a:r>
              <a:rPr lang="en-GB" altLang="he-IL" dirty="0">
                <a:solidFill>
                  <a:schemeClr val="accent2">
                    <a:lumMod val="60000"/>
                    <a:lumOff val="40000"/>
                  </a:schemeClr>
                </a:solidFill>
              </a:rPr>
              <a:t>Skilling also gets it right 97% of the time when he predicts no hurricane (p-</a:t>
            </a:r>
            <a:r>
              <a:rPr lang="en-GB" altLang="he-IL" dirty="0" err="1">
                <a:solidFill>
                  <a:schemeClr val="accent2">
                    <a:lumMod val="60000"/>
                    <a:lumOff val="40000"/>
                  </a:schemeClr>
                </a:solidFill>
              </a:rPr>
              <a:t>nh</a:t>
            </a:r>
            <a:r>
              <a:rPr lang="en-GB" altLang="he-IL" dirty="0">
                <a:solidFill>
                  <a:schemeClr val="accent2">
                    <a:lumMod val="60000"/>
                    <a:lumOff val="40000"/>
                  </a:schemeClr>
                </a:solidFill>
              </a:rPr>
              <a:t>)</a:t>
            </a:r>
            <a:r>
              <a:rPr lang="ar-SA" altLang="he-IL" dirty="0">
                <a:solidFill>
                  <a:schemeClr val="accent2">
                    <a:lumMod val="60000"/>
                    <a:lumOff val="40000"/>
                  </a:schemeClr>
                </a:solidFill>
              </a:rPr>
              <a:t>‏</a:t>
            </a:r>
            <a:endParaRPr lang="en-GB" altLang="he-IL" dirty="0">
              <a:solidFill>
                <a:schemeClr val="accent2">
                  <a:lumMod val="60000"/>
                  <a:lumOff val="40000"/>
                </a:schemeClr>
              </a:solidFill>
            </a:endParaRPr>
          </a:p>
        </p:txBody>
      </p:sp>
      <p:sp>
        <p:nvSpPr>
          <p:cNvPr id="8195" name="Text Box 3"/>
          <p:cNvSpPr txBox="1">
            <a:spLocks noChangeArrowheads="1"/>
          </p:cNvSpPr>
          <p:nvPr/>
        </p:nvSpPr>
        <p:spPr bwMode="auto">
          <a:xfrm>
            <a:off x="2971800" y="4800600"/>
            <a:ext cx="2286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P(hurricane) = 0.008</a:t>
            </a:r>
          </a:p>
        </p:txBody>
      </p:sp>
      <p:sp>
        <p:nvSpPr>
          <p:cNvPr id="8196" name="Text Box 4"/>
          <p:cNvSpPr txBox="1">
            <a:spLocks noChangeArrowheads="1"/>
          </p:cNvSpPr>
          <p:nvPr/>
        </p:nvSpPr>
        <p:spPr bwMode="auto">
          <a:xfrm>
            <a:off x="2971800" y="5181600"/>
            <a:ext cx="27432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p-h|hurricane</a:t>
            </a:r>
            <a:r>
              <a:rPr lang="en-GB" altLang="he-IL" dirty="0"/>
              <a:t>) = 0.98</a:t>
            </a:r>
          </a:p>
        </p:txBody>
      </p:sp>
      <p:sp>
        <p:nvSpPr>
          <p:cNvPr id="8197" name="Text Box 5"/>
          <p:cNvSpPr txBox="1">
            <a:spLocks noChangeArrowheads="1"/>
          </p:cNvSpPr>
          <p:nvPr/>
        </p:nvSpPr>
        <p:spPr bwMode="auto">
          <a:xfrm>
            <a:off x="2971800" y="5562600"/>
            <a:ext cx="28956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p-nh|hurricane</a:t>
            </a:r>
            <a:r>
              <a:rPr lang="en-GB" altLang="he-IL" dirty="0"/>
              <a:t>) = 0.02</a:t>
            </a:r>
          </a:p>
        </p:txBody>
      </p:sp>
      <p:sp>
        <p:nvSpPr>
          <p:cNvPr id="8198" name="Text Box 6"/>
          <p:cNvSpPr txBox="1">
            <a:spLocks noChangeArrowheads="1"/>
          </p:cNvSpPr>
          <p:nvPr/>
        </p:nvSpPr>
        <p:spPr bwMode="auto">
          <a:xfrm>
            <a:off x="6705600" y="4800600"/>
            <a:ext cx="2667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P(~hurricane) = 0.992</a:t>
            </a:r>
          </a:p>
        </p:txBody>
      </p:sp>
      <p:sp>
        <p:nvSpPr>
          <p:cNvPr id="8199" name="Text Box 7"/>
          <p:cNvSpPr txBox="1">
            <a:spLocks noChangeArrowheads="1"/>
          </p:cNvSpPr>
          <p:nvPr/>
        </p:nvSpPr>
        <p:spPr bwMode="auto">
          <a:xfrm>
            <a:off x="6705600" y="5181600"/>
            <a:ext cx="31242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P(p-h|~hurricane) = 0.03</a:t>
            </a:r>
          </a:p>
        </p:txBody>
      </p:sp>
      <p:sp>
        <p:nvSpPr>
          <p:cNvPr id="8200" name="Text Box 8"/>
          <p:cNvSpPr txBox="1">
            <a:spLocks noChangeArrowheads="1"/>
          </p:cNvSpPr>
          <p:nvPr/>
        </p:nvSpPr>
        <p:spPr bwMode="auto">
          <a:xfrm>
            <a:off x="6705600" y="5562600"/>
            <a:ext cx="32004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a:t>
            </a:r>
            <a:r>
              <a:rPr lang="en-GB" altLang="he-IL" dirty="0" err="1"/>
              <a:t>nh</a:t>
            </a:r>
            <a:r>
              <a:rPr lang="en-GB" altLang="he-IL" dirty="0"/>
              <a:t>| ~hurricane) = 0.97</a:t>
            </a:r>
          </a:p>
        </p:txBody>
      </p:sp>
    </p:spTree>
    <p:extLst>
      <p:ext uri="{BB962C8B-B14F-4D97-AF65-F5344CB8AC3E}">
        <p14:creationId xmlns:p14="http://schemas.microsoft.com/office/powerpoint/2010/main" val="31479810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81200" y="274638"/>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he-IL"/>
              <a:t>An Example</a:t>
            </a:r>
          </a:p>
        </p:txBody>
      </p:sp>
      <p:sp>
        <p:nvSpPr>
          <p:cNvPr id="9218" name="Rectangle 2"/>
          <p:cNvSpPr>
            <a:spLocks noGrp="1" noChangeArrowheads="1"/>
          </p:cNvSpPr>
          <p:nvPr>
            <p:ph type="body" idx="1"/>
          </p:nvPr>
        </p:nvSpPr>
        <p:spPr>
          <a:xfrm>
            <a:off x="1981200" y="1600200"/>
            <a:ext cx="8229600" cy="2743200"/>
          </a:xfrm>
          <a:ln/>
        </p:spPr>
        <p:txBody>
          <a:bodyPr/>
          <a:lstStyle/>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Weather forecast.</a:t>
            </a: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Probability of hurricanes in Chicago: 0.008</a:t>
            </a:r>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Tom Skilling predicts hurricanes correctly 98% of the time. (p-h)</a:t>
            </a:r>
            <a:r>
              <a:rPr lang="ar-SA" altLang="he-IL" dirty="0"/>
              <a:t>‏</a:t>
            </a:r>
            <a:endParaRPr lang="en-GB" altLang="he-IL" dirty="0"/>
          </a:p>
          <a:p>
            <a:pPr lvl="2"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 Skilling also gets it right 97% of the time when he predicts no hurricane (p-</a:t>
            </a:r>
            <a:r>
              <a:rPr lang="en-GB" altLang="he-IL" dirty="0" err="1"/>
              <a:t>nh</a:t>
            </a:r>
            <a:r>
              <a:rPr lang="en-GB" altLang="he-IL" dirty="0"/>
              <a:t>)</a:t>
            </a:r>
            <a:r>
              <a:rPr lang="ar-SA" altLang="he-IL" dirty="0"/>
              <a:t>‏</a:t>
            </a:r>
            <a:endParaRPr lang="en-GB" altLang="he-IL" dirty="0"/>
          </a:p>
        </p:txBody>
      </p:sp>
      <p:sp>
        <p:nvSpPr>
          <p:cNvPr id="9219" name="Text Box 3"/>
          <p:cNvSpPr txBox="1">
            <a:spLocks noChangeArrowheads="1"/>
          </p:cNvSpPr>
          <p:nvPr/>
        </p:nvSpPr>
        <p:spPr bwMode="auto">
          <a:xfrm>
            <a:off x="2971800" y="4800600"/>
            <a:ext cx="2286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P(hurricane) = 0.008</a:t>
            </a:r>
          </a:p>
        </p:txBody>
      </p:sp>
      <p:sp>
        <p:nvSpPr>
          <p:cNvPr id="9220" name="Text Box 4"/>
          <p:cNvSpPr txBox="1">
            <a:spLocks noChangeArrowheads="1"/>
          </p:cNvSpPr>
          <p:nvPr/>
        </p:nvSpPr>
        <p:spPr bwMode="auto">
          <a:xfrm>
            <a:off x="2971800" y="5181600"/>
            <a:ext cx="27432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p-h|hurricane</a:t>
            </a:r>
            <a:r>
              <a:rPr lang="en-GB" altLang="he-IL" dirty="0"/>
              <a:t>) = 0.98</a:t>
            </a:r>
          </a:p>
        </p:txBody>
      </p:sp>
      <p:sp>
        <p:nvSpPr>
          <p:cNvPr id="9221" name="Text Box 5"/>
          <p:cNvSpPr txBox="1">
            <a:spLocks noChangeArrowheads="1"/>
          </p:cNvSpPr>
          <p:nvPr/>
        </p:nvSpPr>
        <p:spPr bwMode="auto">
          <a:xfrm>
            <a:off x="2971800" y="5562600"/>
            <a:ext cx="28956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p-nh|hurricane</a:t>
            </a:r>
            <a:r>
              <a:rPr lang="en-GB" altLang="he-IL" dirty="0"/>
              <a:t>) = 0.02</a:t>
            </a:r>
          </a:p>
        </p:txBody>
      </p:sp>
      <p:sp>
        <p:nvSpPr>
          <p:cNvPr id="9222" name="Text Box 6"/>
          <p:cNvSpPr txBox="1">
            <a:spLocks noChangeArrowheads="1"/>
          </p:cNvSpPr>
          <p:nvPr/>
        </p:nvSpPr>
        <p:spPr bwMode="auto">
          <a:xfrm>
            <a:off x="6705600" y="4800600"/>
            <a:ext cx="26670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P(~hurricane) = 0.992</a:t>
            </a:r>
          </a:p>
        </p:txBody>
      </p:sp>
      <p:sp>
        <p:nvSpPr>
          <p:cNvPr id="9223" name="Text Box 7"/>
          <p:cNvSpPr txBox="1">
            <a:spLocks noChangeArrowheads="1"/>
          </p:cNvSpPr>
          <p:nvPr/>
        </p:nvSpPr>
        <p:spPr bwMode="auto">
          <a:xfrm>
            <a:off x="6705600" y="5181600"/>
            <a:ext cx="31242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P(p-h|~hurricane) = 0.03</a:t>
            </a:r>
          </a:p>
        </p:txBody>
      </p:sp>
      <p:sp>
        <p:nvSpPr>
          <p:cNvPr id="9224" name="Text Box 8"/>
          <p:cNvSpPr txBox="1">
            <a:spLocks noChangeArrowheads="1"/>
          </p:cNvSpPr>
          <p:nvPr/>
        </p:nvSpPr>
        <p:spPr bwMode="auto">
          <a:xfrm>
            <a:off x="6705600" y="5562600"/>
            <a:ext cx="3200400" cy="368300"/>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a:t>
            </a:r>
            <a:r>
              <a:rPr lang="en-GB" altLang="he-IL" dirty="0" err="1"/>
              <a:t>nh</a:t>
            </a:r>
            <a:r>
              <a:rPr lang="en-GB" altLang="he-IL" dirty="0"/>
              <a:t>| ~hurricane) = 0.97</a:t>
            </a:r>
          </a:p>
        </p:txBody>
      </p:sp>
    </p:spTree>
    <p:extLst>
      <p:ext uri="{BB962C8B-B14F-4D97-AF65-F5344CB8AC3E}">
        <p14:creationId xmlns:p14="http://schemas.microsoft.com/office/powerpoint/2010/main" val="2285421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981200" y="274638"/>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he-IL"/>
              <a:t>An Example</a:t>
            </a:r>
          </a:p>
        </p:txBody>
      </p:sp>
      <p:sp>
        <p:nvSpPr>
          <p:cNvPr id="10242" name="Rectangle 2"/>
          <p:cNvSpPr>
            <a:spLocks noGrp="1" noChangeArrowheads="1"/>
          </p:cNvSpPr>
          <p:nvPr>
            <p:ph type="body" idx="1"/>
          </p:nvPr>
        </p:nvSpPr>
        <p:spPr>
          <a:xfrm>
            <a:off x="1905000" y="1371601"/>
            <a:ext cx="8229600" cy="4525963"/>
          </a:xfrm>
          <a:ln/>
        </p:spPr>
        <p:txBody>
          <a:bodyPr/>
          <a:lstStyle/>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Any random day, Skilling says there will be a hurricane. Should we believe him?</a:t>
            </a:r>
          </a:p>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a:t>What’s the probability that he is right?    </a:t>
            </a:r>
          </a:p>
          <a:p>
            <a:pPr algn="l" rtl="0">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GB" altLang="he-IL" dirty="0"/>
          </a:p>
          <a:p>
            <a:pPr algn="l" rtl="0">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GB" altLang="he-IL" dirty="0"/>
          </a:p>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GB" altLang="he-IL" dirty="0" smtClean="0"/>
          </a:p>
          <a:p>
            <a:pPr algn="l" rtl="0">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he-IL" dirty="0" smtClean="0"/>
              <a:t>What’s </a:t>
            </a:r>
            <a:r>
              <a:rPr lang="en-GB" altLang="he-IL" dirty="0"/>
              <a:t>the probability that he is wrong?</a:t>
            </a:r>
          </a:p>
        </p:txBody>
      </p:sp>
      <p:sp>
        <p:nvSpPr>
          <p:cNvPr id="10243" name="Text Box 3"/>
          <p:cNvSpPr txBox="1">
            <a:spLocks noChangeArrowheads="1"/>
          </p:cNvSpPr>
          <p:nvPr/>
        </p:nvSpPr>
        <p:spPr bwMode="auto">
          <a:xfrm>
            <a:off x="5178697" y="3316287"/>
            <a:ext cx="1524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p-h|h</a:t>
            </a:r>
            <a:r>
              <a:rPr lang="en-GB" altLang="he-IL" dirty="0"/>
              <a:t>)P(h)</a:t>
            </a:r>
            <a:r>
              <a:rPr lang="ar-SA" altLang="he-IL" dirty="0"/>
              <a:t>‏</a:t>
            </a:r>
            <a:endParaRPr lang="en-GB" altLang="he-IL" dirty="0"/>
          </a:p>
        </p:txBody>
      </p:sp>
      <p:sp>
        <p:nvSpPr>
          <p:cNvPr id="10244" name="Text Box 4"/>
          <p:cNvSpPr txBox="1">
            <a:spLocks noChangeArrowheads="1"/>
          </p:cNvSpPr>
          <p:nvPr/>
        </p:nvSpPr>
        <p:spPr bwMode="auto">
          <a:xfrm>
            <a:off x="5407297" y="3697287"/>
            <a:ext cx="1143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a:t>
            </a:r>
            <a:r>
              <a:rPr lang="ar-SA" altLang="he-IL" dirty="0"/>
              <a:t>‏</a:t>
            </a:r>
            <a:endParaRPr lang="en-GB" altLang="he-IL" dirty="0"/>
          </a:p>
        </p:txBody>
      </p:sp>
      <p:sp>
        <p:nvSpPr>
          <p:cNvPr id="10245" name="Text Box 5"/>
          <p:cNvSpPr txBox="1">
            <a:spLocks noChangeArrowheads="1"/>
          </p:cNvSpPr>
          <p:nvPr/>
        </p:nvSpPr>
        <p:spPr bwMode="auto">
          <a:xfrm>
            <a:off x="3556000" y="3316288"/>
            <a:ext cx="1600200" cy="785812"/>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h|p-h</a:t>
            </a:r>
            <a:r>
              <a:rPr lang="en-GB" altLang="he-IL" dirty="0"/>
              <a:t>) = </a:t>
            </a:r>
          </a:p>
          <a:p>
            <a:endParaRPr lang="en-GB" altLang="he-IL" dirty="0"/>
          </a:p>
        </p:txBody>
      </p:sp>
      <p:sp>
        <p:nvSpPr>
          <p:cNvPr id="10246" name="Line 6"/>
          <p:cNvSpPr>
            <a:spLocks noChangeShapeType="1"/>
          </p:cNvSpPr>
          <p:nvPr/>
        </p:nvSpPr>
        <p:spPr bwMode="auto">
          <a:xfrm>
            <a:off x="5102497" y="3697288"/>
            <a:ext cx="1524000" cy="1587"/>
          </a:xfrm>
          <a:prstGeom prst="line">
            <a:avLst/>
          </a:prstGeom>
          <a:noFill/>
          <a:ln w="9360">
            <a:no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0247" name="Text Box 7"/>
          <p:cNvSpPr txBox="1">
            <a:spLocks noChangeArrowheads="1"/>
          </p:cNvSpPr>
          <p:nvPr/>
        </p:nvSpPr>
        <p:spPr bwMode="auto">
          <a:xfrm>
            <a:off x="4873897" y="5026026"/>
            <a:ext cx="19812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P(p-h|~h)P(~h)</a:t>
            </a:r>
            <a:r>
              <a:rPr lang="ar-SA" altLang="he-IL" dirty="0"/>
              <a:t>‏</a:t>
            </a:r>
            <a:endParaRPr lang="en-GB" altLang="he-IL" dirty="0"/>
          </a:p>
        </p:txBody>
      </p:sp>
      <p:sp>
        <p:nvSpPr>
          <p:cNvPr id="10248" name="Text Box 8"/>
          <p:cNvSpPr txBox="1">
            <a:spLocks noChangeArrowheads="1"/>
          </p:cNvSpPr>
          <p:nvPr/>
        </p:nvSpPr>
        <p:spPr bwMode="auto">
          <a:xfrm>
            <a:off x="5178697" y="5330826"/>
            <a:ext cx="1143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a:t>
            </a:r>
            <a:r>
              <a:rPr lang="ar-SA" altLang="he-IL" dirty="0"/>
              <a:t>‏</a:t>
            </a:r>
            <a:endParaRPr lang="en-GB" altLang="he-IL" dirty="0"/>
          </a:p>
        </p:txBody>
      </p:sp>
      <p:sp>
        <p:nvSpPr>
          <p:cNvPr id="10249" name="Text Box 9"/>
          <p:cNvSpPr txBox="1">
            <a:spLocks noChangeArrowheads="1"/>
          </p:cNvSpPr>
          <p:nvPr/>
        </p:nvSpPr>
        <p:spPr bwMode="auto">
          <a:xfrm>
            <a:off x="3316288" y="5046663"/>
            <a:ext cx="13716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a:t>
            </a:r>
            <a:r>
              <a:rPr lang="en-GB" altLang="he-IL" dirty="0" err="1"/>
              <a:t>h|p-h</a:t>
            </a:r>
            <a:r>
              <a:rPr lang="en-GB" altLang="he-IL" dirty="0"/>
              <a:t>) =</a:t>
            </a:r>
          </a:p>
        </p:txBody>
      </p:sp>
      <p:sp>
        <p:nvSpPr>
          <p:cNvPr id="10250" name="Line 10"/>
          <p:cNvSpPr>
            <a:spLocks noChangeShapeType="1"/>
          </p:cNvSpPr>
          <p:nvPr/>
        </p:nvSpPr>
        <p:spPr bwMode="auto">
          <a:xfrm>
            <a:off x="4950097" y="5407026"/>
            <a:ext cx="1752600" cy="1588"/>
          </a:xfrm>
          <a:prstGeom prst="line">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he-IL">
              <a:solidFill>
                <a:schemeClr val="lt1"/>
              </a:solidFill>
              <a:latin typeface="Arial" pitchFamily="34" charset="0"/>
              <a:cs typeface="Arial" pitchFamily="34" charset="0"/>
            </a:endParaRPr>
          </a:p>
        </p:txBody>
      </p:sp>
      <p:sp>
        <p:nvSpPr>
          <p:cNvPr id="10251" name="Text Box 11"/>
          <p:cNvSpPr txBox="1">
            <a:spLocks noChangeArrowheads="1"/>
          </p:cNvSpPr>
          <p:nvPr/>
        </p:nvSpPr>
        <p:spPr bwMode="auto">
          <a:xfrm>
            <a:off x="7007497" y="3316287"/>
            <a:ext cx="1524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0.98*0.008</a:t>
            </a:r>
          </a:p>
        </p:txBody>
      </p:sp>
      <p:sp>
        <p:nvSpPr>
          <p:cNvPr id="10252" name="Text Box 12"/>
          <p:cNvSpPr txBox="1">
            <a:spLocks noChangeArrowheads="1"/>
          </p:cNvSpPr>
          <p:nvPr/>
        </p:nvSpPr>
        <p:spPr bwMode="auto">
          <a:xfrm>
            <a:off x="7236097" y="3697287"/>
            <a:ext cx="1143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a:t>
            </a:r>
            <a:r>
              <a:rPr lang="ar-SA" altLang="he-IL" dirty="0"/>
              <a:t>‏</a:t>
            </a:r>
            <a:endParaRPr lang="en-GB" altLang="he-IL" dirty="0"/>
          </a:p>
        </p:txBody>
      </p:sp>
      <p:sp>
        <p:nvSpPr>
          <p:cNvPr id="10253" name="Line 13"/>
          <p:cNvSpPr>
            <a:spLocks noChangeShapeType="1"/>
          </p:cNvSpPr>
          <p:nvPr/>
        </p:nvSpPr>
        <p:spPr bwMode="auto">
          <a:xfrm>
            <a:off x="6931297" y="3697288"/>
            <a:ext cx="1524000" cy="1587"/>
          </a:xfrm>
          <a:prstGeom prst="line">
            <a:avLst/>
          </a:prstGeom>
          <a:noFill/>
          <a:ln w="9360">
            <a:no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0254" name="Text Box 14"/>
          <p:cNvSpPr txBox="1">
            <a:spLocks noChangeArrowheads="1"/>
          </p:cNvSpPr>
          <p:nvPr/>
        </p:nvSpPr>
        <p:spPr bwMode="auto">
          <a:xfrm>
            <a:off x="8760097" y="3316287"/>
            <a:ext cx="1524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   0.0078</a:t>
            </a:r>
          </a:p>
        </p:txBody>
      </p:sp>
      <p:sp>
        <p:nvSpPr>
          <p:cNvPr id="10255" name="Text Box 15"/>
          <p:cNvSpPr txBox="1">
            <a:spLocks noChangeArrowheads="1"/>
          </p:cNvSpPr>
          <p:nvPr/>
        </p:nvSpPr>
        <p:spPr bwMode="auto">
          <a:xfrm>
            <a:off x="8988697" y="3697287"/>
            <a:ext cx="1143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a:t>
            </a:r>
            <a:r>
              <a:rPr lang="ar-SA" altLang="he-IL" dirty="0"/>
              <a:t>‏</a:t>
            </a:r>
            <a:endParaRPr lang="en-GB" altLang="he-IL" dirty="0"/>
          </a:p>
        </p:txBody>
      </p:sp>
      <p:sp>
        <p:nvSpPr>
          <p:cNvPr id="10256" name="Line 16"/>
          <p:cNvSpPr>
            <a:spLocks noChangeShapeType="1"/>
          </p:cNvSpPr>
          <p:nvPr/>
        </p:nvSpPr>
        <p:spPr bwMode="auto">
          <a:xfrm>
            <a:off x="8683897" y="3697288"/>
            <a:ext cx="1524000" cy="1587"/>
          </a:xfrm>
          <a:prstGeom prst="line">
            <a:avLst/>
          </a:prstGeom>
          <a:noFill/>
          <a:ln w="9360">
            <a:no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0257" name="Text Box 17"/>
          <p:cNvSpPr txBox="1">
            <a:spLocks noChangeArrowheads="1"/>
          </p:cNvSpPr>
          <p:nvPr/>
        </p:nvSpPr>
        <p:spPr bwMode="auto">
          <a:xfrm>
            <a:off x="6931297" y="5040314"/>
            <a:ext cx="1524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0.03*0.992</a:t>
            </a:r>
          </a:p>
        </p:txBody>
      </p:sp>
      <p:sp>
        <p:nvSpPr>
          <p:cNvPr id="10258" name="Text Box 18"/>
          <p:cNvSpPr txBox="1">
            <a:spLocks noChangeArrowheads="1"/>
          </p:cNvSpPr>
          <p:nvPr/>
        </p:nvSpPr>
        <p:spPr bwMode="auto">
          <a:xfrm>
            <a:off x="7159897" y="5421314"/>
            <a:ext cx="1143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P(p-h)</a:t>
            </a:r>
            <a:r>
              <a:rPr lang="ar-SA" altLang="he-IL" dirty="0"/>
              <a:t>‏</a:t>
            </a:r>
            <a:endParaRPr lang="en-GB" altLang="he-IL" dirty="0"/>
          </a:p>
        </p:txBody>
      </p:sp>
      <p:sp>
        <p:nvSpPr>
          <p:cNvPr id="10259" name="Line 19"/>
          <p:cNvSpPr>
            <a:spLocks noChangeShapeType="1"/>
          </p:cNvSpPr>
          <p:nvPr/>
        </p:nvSpPr>
        <p:spPr bwMode="auto">
          <a:xfrm>
            <a:off x="6855097" y="5421315"/>
            <a:ext cx="1524000" cy="1587"/>
          </a:xfrm>
          <a:prstGeom prst="line">
            <a:avLst/>
          </a:prstGeom>
          <a:noFill/>
          <a:ln w="9360">
            <a:no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0260" name="Text Box 20"/>
          <p:cNvSpPr txBox="1">
            <a:spLocks noChangeArrowheads="1"/>
          </p:cNvSpPr>
          <p:nvPr/>
        </p:nvSpPr>
        <p:spPr bwMode="auto">
          <a:xfrm>
            <a:off x="8683897" y="5040314"/>
            <a:ext cx="1524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dirty="0"/>
              <a:t>   </a:t>
            </a:r>
            <a:r>
              <a:rPr lang="en-US" altLang="he-IL" dirty="0"/>
              <a:t>0.0298</a:t>
            </a:r>
            <a:endParaRPr lang="en-GB" altLang="he-IL" dirty="0"/>
          </a:p>
        </p:txBody>
      </p:sp>
      <p:sp>
        <p:nvSpPr>
          <p:cNvPr id="10261" name="Text Box 21"/>
          <p:cNvSpPr txBox="1">
            <a:spLocks noChangeArrowheads="1"/>
          </p:cNvSpPr>
          <p:nvPr/>
        </p:nvSpPr>
        <p:spPr bwMode="auto">
          <a:xfrm>
            <a:off x="8912497" y="5421314"/>
            <a:ext cx="1143000" cy="368300"/>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defPPr>
              <a:defRPr lang="he-IL"/>
            </a:defPPr>
            <a:lvl1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lt1"/>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r>
              <a:rPr lang="en-GB" altLang="he-IL"/>
              <a:t>P(p-h)</a:t>
            </a:r>
            <a:r>
              <a:rPr lang="ar-SA" altLang="he-IL"/>
              <a:t>‏</a:t>
            </a:r>
            <a:endParaRPr lang="en-GB" altLang="he-IL"/>
          </a:p>
        </p:txBody>
      </p:sp>
      <p:sp>
        <p:nvSpPr>
          <p:cNvPr id="10262" name="Line 22"/>
          <p:cNvSpPr>
            <a:spLocks noChangeShapeType="1"/>
          </p:cNvSpPr>
          <p:nvPr/>
        </p:nvSpPr>
        <p:spPr bwMode="auto">
          <a:xfrm>
            <a:off x="8607697" y="5421315"/>
            <a:ext cx="1524000" cy="1587"/>
          </a:xfrm>
          <a:prstGeom prst="line">
            <a:avLst/>
          </a:prstGeom>
          <a:noFill/>
          <a:ln w="9360">
            <a:no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he-IL"/>
          </a:p>
        </p:txBody>
      </p:sp>
      <p:sp>
        <p:nvSpPr>
          <p:cNvPr id="10263" name="Text Box 23"/>
          <p:cNvSpPr txBox="1">
            <a:spLocks noChangeArrowheads="1"/>
          </p:cNvSpPr>
          <p:nvPr/>
        </p:nvSpPr>
        <p:spPr bwMode="auto">
          <a:xfrm>
            <a:off x="211409" y="2935417"/>
            <a:ext cx="2913928" cy="1130169"/>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algn="l" defTabSz="457200" rtl="0" fontAlgn="base">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l" rtl="0">
              <a:lnSpc>
                <a:spcPct val="150000"/>
              </a:lnSpc>
              <a:spcBef>
                <a:spcPts val="1125"/>
              </a:spcBef>
            </a:pPr>
            <a:r>
              <a:rPr lang="en-GB" altLang="he-IL" dirty="0">
                <a:solidFill>
                  <a:srgbClr val="B3B3B3"/>
                </a:solidFill>
              </a:rPr>
              <a:t>Let P(hurricane) = P(h)</a:t>
            </a:r>
            <a:br>
              <a:rPr lang="en-GB" altLang="he-IL" dirty="0">
                <a:solidFill>
                  <a:srgbClr val="B3B3B3"/>
                </a:solidFill>
              </a:rPr>
            </a:br>
            <a:r>
              <a:rPr lang="en-GB" altLang="he-IL" dirty="0">
                <a:solidFill>
                  <a:srgbClr val="B3B3B3"/>
                </a:solidFill>
              </a:rPr>
              <a:t>Let P(~hurricane)=P(~h)</a:t>
            </a:r>
            <a:r>
              <a:rPr lang="ar-SA" altLang="he-IL" dirty="0">
                <a:solidFill>
                  <a:srgbClr val="B3B3B3"/>
                </a:solidFill>
              </a:rPr>
              <a:t>‏</a:t>
            </a:r>
            <a:endParaRPr lang="en-GB" altLang="he-IL" dirty="0">
              <a:solidFill>
                <a:srgbClr val="B3B3B3"/>
              </a:solidFill>
            </a:endParaRPr>
          </a:p>
        </p:txBody>
      </p:sp>
      <p:sp>
        <p:nvSpPr>
          <p:cNvPr id="10265" name="Rectangle 25"/>
          <p:cNvSpPr>
            <a:spLocks noChangeArrowheads="1"/>
          </p:cNvSpPr>
          <p:nvPr/>
        </p:nvSpPr>
        <p:spPr bwMode="auto">
          <a:xfrm>
            <a:off x="8434428" y="3517899"/>
            <a:ext cx="319319" cy="369332"/>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he-IL" dirty="0">
                <a:solidFill>
                  <a:schemeClr val="lt1"/>
                </a:solidFill>
                <a:latin typeface="Arial" pitchFamily="34" charset="0"/>
                <a:cs typeface="Arial" pitchFamily="34" charset="0"/>
              </a:rPr>
              <a:t>=</a:t>
            </a:r>
            <a:endParaRPr lang="en-US" altLang="he-IL" dirty="0">
              <a:solidFill>
                <a:schemeClr val="lt1"/>
              </a:solidFill>
              <a:latin typeface="Arial" pitchFamily="34" charset="0"/>
              <a:cs typeface="Arial" pitchFamily="34" charset="0"/>
            </a:endParaRPr>
          </a:p>
        </p:txBody>
      </p:sp>
      <p:sp>
        <p:nvSpPr>
          <p:cNvPr id="10266" name="Rectangle 26"/>
          <p:cNvSpPr>
            <a:spLocks noChangeArrowheads="1"/>
          </p:cNvSpPr>
          <p:nvPr/>
        </p:nvSpPr>
        <p:spPr bwMode="auto">
          <a:xfrm>
            <a:off x="6605628" y="3517899"/>
            <a:ext cx="319319" cy="369332"/>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he-IL" dirty="0">
                <a:solidFill>
                  <a:schemeClr val="lt1"/>
                </a:solidFill>
                <a:latin typeface="Arial" pitchFamily="34" charset="0"/>
                <a:cs typeface="Arial" pitchFamily="34" charset="0"/>
              </a:rPr>
              <a:t>=</a:t>
            </a:r>
            <a:endParaRPr lang="en-US" altLang="he-IL" dirty="0">
              <a:solidFill>
                <a:schemeClr val="lt1"/>
              </a:solidFill>
              <a:latin typeface="Arial" pitchFamily="34" charset="0"/>
              <a:cs typeface="Arial" pitchFamily="34" charset="0"/>
            </a:endParaRPr>
          </a:p>
        </p:txBody>
      </p:sp>
      <p:sp>
        <p:nvSpPr>
          <p:cNvPr id="10267" name="Rectangle 27"/>
          <p:cNvSpPr>
            <a:spLocks noChangeArrowheads="1"/>
          </p:cNvSpPr>
          <p:nvPr/>
        </p:nvSpPr>
        <p:spPr bwMode="auto">
          <a:xfrm>
            <a:off x="6624678" y="5254626"/>
            <a:ext cx="319319" cy="369332"/>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he-IL" dirty="0">
                <a:solidFill>
                  <a:schemeClr val="lt1"/>
                </a:solidFill>
                <a:latin typeface="Arial" pitchFamily="34" charset="0"/>
                <a:cs typeface="Arial" pitchFamily="34" charset="0"/>
              </a:rPr>
              <a:t>=</a:t>
            </a:r>
            <a:endParaRPr lang="en-US" altLang="he-IL" dirty="0">
              <a:solidFill>
                <a:schemeClr val="lt1"/>
              </a:solidFill>
              <a:latin typeface="Arial" pitchFamily="34" charset="0"/>
              <a:cs typeface="Arial" pitchFamily="34" charset="0"/>
            </a:endParaRPr>
          </a:p>
        </p:txBody>
      </p:sp>
      <p:sp>
        <p:nvSpPr>
          <p:cNvPr id="10268" name="Rectangle 28"/>
          <p:cNvSpPr>
            <a:spLocks noChangeArrowheads="1"/>
          </p:cNvSpPr>
          <p:nvPr/>
        </p:nvSpPr>
        <p:spPr bwMode="auto">
          <a:xfrm>
            <a:off x="8301078" y="5254626"/>
            <a:ext cx="319319" cy="369332"/>
          </a:xfrm>
          <a:prstGeom prst="rect">
            <a:avLst/>
          </a:prstGeom>
          <a:noFill/>
          <a:ln>
            <a:noFill/>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he-IL" dirty="0">
                <a:solidFill>
                  <a:schemeClr val="lt1"/>
                </a:solidFill>
                <a:latin typeface="Arial" pitchFamily="34" charset="0"/>
                <a:cs typeface="Arial" pitchFamily="34" charset="0"/>
              </a:rPr>
              <a:t>=</a:t>
            </a:r>
            <a:endParaRPr lang="en-US" altLang="he-IL" dirty="0">
              <a:solidFill>
                <a:schemeClr val="lt1"/>
              </a:solidFill>
              <a:latin typeface="Arial" pitchFamily="34" charset="0"/>
              <a:cs typeface="Arial" pitchFamily="34" charset="0"/>
            </a:endParaRPr>
          </a:p>
        </p:txBody>
      </p:sp>
      <p:sp>
        <p:nvSpPr>
          <p:cNvPr id="10269" name="Rectangle 29"/>
          <p:cNvSpPr>
            <a:spLocks noChangeArrowheads="1"/>
          </p:cNvSpPr>
          <p:nvPr/>
        </p:nvSpPr>
        <p:spPr bwMode="auto">
          <a:xfrm>
            <a:off x="4648200" y="6019801"/>
            <a:ext cx="4724400" cy="371513"/>
          </a:xfrm>
          <a:prstGeom prst="rect">
            <a:avLst/>
          </a:prstGeom>
          <a:ln/>
          <a:extLst/>
        </p:spPr>
        <p:style>
          <a:lnRef idx="2">
            <a:schemeClr val="accent6">
              <a:shade val="50000"/>
            </a:schemeClr>
          </a:lnRef>
          <a:fillRef idx="1">
            <a:schemeClr val="accent6"/>
          </a:fillRef>
          <a:effectRef idx="0">
            <a:schemeClr val="accent6"/>
          </a:effectRef>
          <a:fontRef idx="minor">
            <a:schemeClr val="lt1"/>
          </a:fontRef>
        </p:style>
        <p:txBody>
          <a:bodyPr lIns="90000" tIns="46800" rIns="90000" bIns="46800">
            <a:spAutoFit/>
          </a:bodyPr>
          <a:lstStyle/>
          <a:p>
            <a:pPr algn="l" rtl="0">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he-IL" dirty="0">
                <a:solidFill>
                  <a:schemeClr val="lt1"/>
                </a:solidFill>
                <a:latin typeface="Arial" pitchFamily="34" charset="0"/>
                <a:cs typeface="Arial" pitchFamily="34" charset="0"/>
              </a:rPr>
              <a:t>P(~</a:t>
            </a:r>
            <a:r>
              <a:rPr lang="en-GB" altLang="he-IL" dirty="0" err="1">
                <a:solidFill>
                  <a:schemeClr val="lt1"/>
                </a:solidFill>
                <a:latin typeface="Arial" pitchFamily="34" charset="0"/>
                <a:cs typeface="Arial" pitchFamily="34" charset="0"/>
              </a:rPr>
              <a:t>h|p-h</a:t>
            </a:r>
            <a:r>
              <a:rPr lang="en-GB" altLang="he-IL" dirty="0">
                <a:solidFill>
                  <a:schemeClr val="lt1"/>
                </a:solidFill>
                <a:latin typeface="Arial" pitchFamily="34" charset="0"/>
                <a:cs typeface="Arial" pitchFamily="34" charset="0"/>
              </a:rPr>
              <a:t>) = 3.82 P(</a:t>
            </a:r>
            <a:r>
              <a:rPr lang="en-GB" altLang="he-IL" dirty="0" err="1">
                <a:solidFill>
                  <a:schemeClr val="lt1"/>
                </a:solidFill>
                <a:latin typeface="Arial" pitchFamily="34" charset="0"/>
                <a:cs typeface="Arial" pitchFamily="34" charset="0"/>
              </a:rPr>
              <a:t>h|p-h</a:t>
            </a:r>
            <a:r>
              <a:rPr lang="en-GB" altLang="he-IL" dirty="0">
                <a:solidFill>
                  <a:schemeClr val="lt1"/>
                </a:solidFill>
                <a:latin typeface="Arial" pitchFamily="34" charset="0"/>
                <a:cs typeface="Arial" pitchFamily="34" charset="0"/>
              </a:rPr>
              <a:t>)</a:t>
            </a:r>
            <a:endParaRPr lang="en-US" altLang="he-IL" dirty="0">
              <a:solidFill>
                <a:schemeClr val="lt1"/>
              </a:solidFill>
              <a:latin typeface="Arial" pitchFamily="34" charset="0"/>
              <a:cs typeface="Arial" pitchFamily="34" charset="0"/>
            </a:endParaRPr>
          </a:p>
        </p:txBody>
      </p:sp>
    </p:spTree>
    <p:extLst>
      <p:ext uri="{BB962C8B-B14F-4D97-AF65-F5344CB8AC3E}">
        <p14:creationId xmlns:p14="http://schemas.microsoft.com/office/powerpoint/2010/main" val="37476413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lgn="ctr"/>
            <a:r>
              <a:rPr lang="en-US" b="1" dirty="0" smtClean="0"/>
              <a:t>MEU</a:t>
            </a:r>
            <a:endParaRPr lang="he-IL" dirty="0" smtClean="0"/>
          </a:p>
        </p:txBody>
      </p:sp>
      <p:sp>
        <p:nvSpPr>
          <p:cNvPr id="19459" name="Content Placeholder 2"/>
          <p:cNvSpPr>
            <a:spLocks noGrp="1"/>
          </p:cNvSpPr>
          <p:nvPr>
            <p:ph idx="1"/>
          </p:nvPr>
        </p:nvSpPr>
        <p:spPr>
          <a:xfrm>
            <a:off x="1981200" y="1600200"/>
            <a:ext cx="8075240" cy="4873752"/>
          </a:xfrm>
        </p:spPr>
        <p:txBody>
          <a:bodyPr/>
          <a:lstStyle/>
          <a:p>
            <a:pPr marL="0" indent="0">
              <a:buNone/>
            </a:pPr>
            <a:r>
              <a:rPr lang="he-IL" dirty="0" smtClean="0"/>
              <a:t>הרעיון של קבלת החלטות על סמך הסתברויות ותועלת הוא </a:t>
            </a:r>
            <a:r>
              <a:rPr lang="he-IL" dirty="0" err="1" smtClean="0"/>
              <a:t>העקרון</a:t>
            </a:r>
            <a:r>
              <a:rPr lang="he-IL" dirty="0" smtClean="0"/>
              <a:t> המרכזי בתורת ההחלטות. אנחנו נתרכז </a:t>
            </a:r>
            <a:r>
              <a:rPr lang="he-IL" dirty="0" err="1" smtClean="0">
                <a:solidFill>
                  <a:srgbClr val="FFC000"/>
                </a:solidFill>
              </a:rPr>
              <a:t>בשיערוך</a:t>
            </a:r>
            <a:r>
              <a:rPr lang="he-IL" dirty="0" smtClean="0">
                <a:solidFill>
                  <a:srgbClr val="FFC000"/>
                </a:solidFill>
              </a:rPr>
              <a:t> ההסתברויות המותנות</a:t>
            </a:r>
            <a:r>
              <a:rPr lang="he-IL" dirty="0" smtClean="0"/>
              <a:t>.</a:t>
            </a:r>
          </a:p>
          <a:p>
            <a:pPr marL="0" indent="0">
              <a:buNone/>
            </a:pPr>
            <a:r>
              <a:rPr lang="he-IL" dirty="0" smtClean="0"/>
              <a:t>(שילוב בין ההסברות לבין התועלת) </a:t>
            </a:r>
            <a:endParaRPr lang="en-US" dirty="0" smtClean="0"/>
          </a:p>
          <a:p>
            <a:pPr marL="0" indent="0">
              <a:buNone/>
            </a:pPr>
            <a:r>
              <a:rPr lang="he-IL" b="1" dirty="0" smtClean="0"/>
              <a:t> </a:t>
            </a:r>
            <a:endParaRPr lang="en-US" dirty="0" smtClean="0"/>
          </a:p>
          <a:p>
            <a:pPr marL="0" indent="0" algn="ctr" rtl="0">
              <a:buNone/>
            </a:pPr>
            <a:r>
              <a:rPr lang="en-US" dirty="0" smtClean="0"/>
              <a:t>Decision Theory = Probability Theory + Utility Theory</a:t>
            </a:r>
            <a:endParaRPr lang="he-IL" dirty="0" smtClean="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26</a:t>
            </a:fld>
            <a:endParaRPr lang="en-US"/>
          </a:p>
        </p:txBody>
      </p:sp>
    </p:spTree>
    <p:extLst>
      <p:ext uri="{BB962C8B-B14F-4D97-AF65-F5344CB8AC3E}">
        <p14:creationId xmlns:p14="http://schemas.microsoft.com/office/powerpoint/2010/main" val="11593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algn="ctr" rtl="1" eaLnBrk="1" hangingPunct="1"/>
            <a:r>
              <a:rPr lang="he-IL" dirty="0" smtClean="0"/>
              <a:t>הרעיון -  </a:t>
            </a:r>
            <a:r>
              <a:rPr lang="en-US" b="1" dirty="0" smtClean="0"/>
              <a:t>MEU</a:t>
            </a:r>
            <a:r>
              <a:rPr lang="he-IL" b="1" dirty="0" smtClean="0"/>
              <a:t> </a:t>
            </a:r>
            <a:r>
              <a:rPr lang="en-US" dirty="0" smtClean="0"/>
              <a:t> </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27</a:t>
            </a:fld>
            <a:endParaRPr lang="en-US"/>
          </a:p>
        </p:txBody>
      </p:sp>
      <p:pic>
        <p:nvPicPr>
          <p:cNvPr id="6" name="Picture 2" descr="http://www.vukutu.com/blog/wp-content/uploads/2013/08/Michael-Leunig-The-Way-2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 y="2188771"/>
            <a:ext cx="6440718" cy="4181550"/>
          </a:xfrm>
          <a:prstGeom prst="rect">
            <a:avLst/>
          </a:prstGeom>
          <a:noFill/>
          <a:extLst>
            <a:ext uri="{909E8E84-426E-40DD-AFC4-6F175D3DCCD1}">
              <a14:hiddenFill xmlns:a14="http://schemas.microsoft.com/office/drawing/2010/main">
                <a:solidFill>
                  <a:srgbClr val="FFFFFF"/>
                </a:solidFill>
              </a14:hiddenFill>
            </a:ext>
          </a:extLst>
        </p:spPr>
      </p:pic>
      <p:sp>
        <p:nvSpPr>
          <p:cNvPr id="18435" name="Content Placeholder 2"/>
          <p:cNvSpPr>
            <a:spLocks noGrp="1"/>
          </p:cNvSpPr>
          <p:nvPr>
            <p:ph idx="1"/>
          </p:nvPr>
        </p:nvSpPr>
        <p:spPr>
          <a:xfrm>
            <a:off x="4951025" y="2767378"/>
            <a:ext cx="6912768" cy="1512168"/>
          </a:xfrm>
        </p:spPr>
        <p:txBody>
          <a:bodyPr>
            <a:normAutofit fontScale="85000" lnSpcReduction="20000"/>
          </a:bodyPr>
          <a:lstStyle/>
          <a:p>
            <a:pPr algn="r" rtl="1" eaLnBrk="1" hangingPunct="1"/>
            <a:r>
              <a:rPr lang="he-IL" dirty="0" smtClean="0"/>
              <a:t>קבלת החלטות על סמך הסתברות.</a:t>
            </a:r>
          </a:p>
          <a:p>
            <a:pPr algn="r" rtl="1" eaLnBrk="1" hangingPunct="1"/>
            <a:r>
              <a:rPr lang="he-IL" dirty="0" smtClean="0"/>
              <a:t>מה צריך לפני שמתחילים ליישם ?</a:t>
            </a:r>
          </a:p>
          <a:p>
            <a:pPr algn="r" rtl="1" eaLnBrk="1" hangingPunct="1"/>
            <a:r>
              <a:rPr lang="he-IL" dirty="0" smtClean="0"/>
              <a:t>מי יכול להכריע? </a:t>
            </a:r>
          </a:p>
          <a:p>
            <a:pPr algn="r" rtl="1" eaLnBrk="1" hangingPunct="1"/>
            <a:r>
              <a:rPr lang="he-IL" dirty="0" smtClean="0"/>
              <a:t>הקשר בין זה לבין יוריסטיקה?</a:t>
            </a:r>
            <a:endParaRPr lang="en-US" dirty="0" smtClean="0"/>
          </a:p>
        </p:txBody>
      </p:sp>
    </p:spTree>
    <p:extLst>
      <p:ext uri="{BB962C8B-B14F-4D97-AF65-F5344CB8AC3E}">
        <p14:creationId xmlns:p14="http://schemas.microsoft.com/office/powerpoint/2010/main" val="4054147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981199" y="764704"/>
            <a:ext cx="9619673" cy="490066"/>
          </a:xfrm>
        </p:spPr>
        <p:txBody>
          <a:bodyPr>
            <a:normAutofit fontScale="90000"/>
          </a:bodyPr>
          <a:lstStyle/>
          <a:p>
            <a:pPr>
              <a:defRPr/>
            </a:pPr>
            <a:r>
              <a:rPr lang="en-US" sz="4000" dirty="0"/>
              <a:t>MAP - Maximum A Posteriori Hypothesis</a:t>
            </a:r>
          </a:p>
        </p:txBody>
      </p:sp>
      <p:sp>
        <p:nvSpPr>
          <p:cNvPr id="15364" name="Rectangle 3"/>
          <p:cNvSpPr>
            <a:spLocks noGrp="1" noChangeArrowheads="1"/>
          </p:cNvSpPr>
          <p:nvPr>
            <p:ph type="body" idx="1"/>
          </p:nvPr>
        </p:nvSpPr>
        <p:spPr>
          <a:xfrm>
            <a:off x="1981200" y="1600201"/>
            <a:ext cx="7467600" cy="4873625"/>
          </a:xfrm>
        </p:spPr>
        <p:txBody>
          <a:bodyPr/>
          <a:lstStyle/>
          <a:p>
            <a:pPr algn="l" rtl="0"/>
            <a:r>
              <a:rPr lang="en-US" dirty="0">
                <a:cs typeface="Times New Roman" pitchFamily="18" charset="0"/>
              </a:rPr>
              <a:t>Many learning algorithms try to identify the most probable hypothesis h </a:t>
            </a:r>
            <a:r>
              <a:rPr lang="en-US" dirty="0">
                <a:cs typeface="Times New Roman" pitchFamily="18" charset="0"/>
                <a:sym typeface="Symbol" pitchFamily="18" charset="2"/>
              </a:rPr>
              <a:t> H given observations D</a:t>
            </a:r>
            <a:br>
              <a:rPr lang="en-US" dirty="0">
                <a:cs typeface="Times New Roman" pitchFamily="18" charset="0"/>
                <a:sym typeface="Symbol" pitchFamily="18" charset="2"/>
              </a:rPr>
            </a:br>
            <a:endParaRPr lang="en-US" dirty="0">
              <a:cs typeface="Times New Roman" pitchFamily="18" charset="0"/>
              <a:sym typeface="Symbol" pitchFamily="18" charset="2"/>
            </a:endParaRPr>
          </a:p>
          <a:p>
            <a:pPr algn="l" rtl="0"/>
            <a:r>
              <a:rPr lang="en-US" dirty="0">
                <a:cs typeface="Times New Roman" pitchFamily="18" charset="0"/>
                <a:sym typeface="Symbol" pitchFamily="18" charset="2"/>
              </a:rPr>
              <a:t>This is the maximum a posteriori hypothesis (MAP hypothesis)</a:t>
            </a:r>
          </a:p>
        </p:txBody>
      </p:sp>
    </p:spTree>
    <p:extLst>
      <p:ext uri="{BB962C8B-B14F-4D97-AF65-F5344CB8AC3E}">
        <p14:creationId xmlns:p14="http://schemas.microsoft.com/office/powerpoint/2010/main" val="4091593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MAP Cont.</a:t>
            </a:r>
            <a:endParaRPr lang="en-US" dirty="0"/>
          </a:p>
        </p:txBody>
      </p:sp>
      <p:pic>
        <p:nvPicPr>
          <p:cNvPr id="16387" name="Picture 2"/>
          <p:cNvPicPr>
            <a:picLocks noChangeAspect="1" noChangeArrowheads="1"/>
          </p:cNvPicPr>
          <p:nvPr/>
        </p:nvPicPr>
        <p:blipFill>
          <a:blip r:embed="rId2" cstate="print"/>
          <a:srcRect/>
          <a:stretch>
            <a:fillRect/>
          </a:stretch>
        </p:blipFill>
        <p:spPr bwMode="auto">
          <a:xfrm>
            <a:off x="2208213" y="1773239"/>
            <a:ext cx="7288212" cy="4435475"/>
          </a:xfrm>
          <a:prstGeom prst="rect">
            <a:avLst/>
          </a:prstGeom>
          <a:noFill/>
          <a:ln w="9525">
            <a:noFill/>
            <a:miter lim="800000"/>
            <a:headEnd/>
            <a:tailEnd/>
          </a:ln>
        </p:spPr>
      </p:pic>
    </p:spTree>
    <p:extLst>
      <p:ext uri="{BB962C8B-B14F-4D97-AF65-F5344CB8AC3E}">
        <p14:creationId xmlns:p14="http://schemas.microsoft.com/office/powerpoint/2010/main" val="153864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e-IL" dirty="0" smtClean="0"/>
              <a:t>כריית מידע</a:t>
            </a:r>
            <a:r>
              <a:rPr lang="en-US" dirty="0" smtClean="0"/>
              <a:t> – </a:t>
            </a:r>
            <a:r>
              <a:rPr lang="he-IL" dirty="0" smtClean="0"/>
              <a:t>שיעור רביעי</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he-IL" smtClean="0"/>
              <a:t>20595</a:t>
            </a:r>
            <a:endParaRPr lang="en-US" dirty="0"/>
          </a:p>
        </p:txBody>
      </p:sp>
      <p:sp>
        <p:nvSpPr>
          <p:cNvPr id="4" name="Footer Placeholder 3"/>
          <p:cNvSpPr>
            <a:spLocks noGrp="1"/>
          </p:cNvSpPr>
          <p:nvPr>
            <p:ph type="ftr" sz="quarter" idx="11"/>
          </p:nvPr>
        </p:nvSpPr>
        <p:spPr/>
        <p:txBody>
          <a:bodyPr/>
          <a:lstStyle/>
          <a:p>
            <a:endParaRPr lang="he-IL"/>
          </a:p>
        </p:txBody>
      </p:sp>
      <p:pic>
        <p:nvPicPr>
          <p:cNvPr id="1026" name="Picture 2" descr="Image result for Han J., Kamber M. and Pei J., Data Mining: Concepts and Techniques, 3rd Edition, Morgan Kaufmann, 2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25767">
            <a:off x="728781" y="1056516"/>
            <a:ext cx="18859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211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Maximum Likelihood (ML) hypothesis</a:t>
            </a:r>
            <a:endParaRPr lang="en-US" dirty="0"/>
          </a:p>
        </p:txBody>
      </p:sp>
      <p:pic>
        <p:nvPicPr>
          <p:cNvPr id="17411" name="Picture 2"/>
          <p:cNvPicPr>
            <a:picLocks noChangeAspect="1" noChangeArrowheads="1"/>
          </p:cNvPicPr>
          <p:nvPr/>
        </p:nvPicPr>
        <p:blipFill>
          <a:blip r:embed="rId2" cstate="print"/>
          <a:srcRect/>
          <a:stretch>
            <a:fillRect/>
          </a:stretch>
        </p:blipFill>
        <p:spPr bwMode="auto">
          <a:xfrm>
            <a:off x="1946585" y="1690688"/>
            <a:ext cx="7902575" cy="4303712"/>
          </a:xfrm>
          <a:prstGeom prst="rect">
            <a:avLst/>
          </a:prstGeom>
          <a:noFill/>
          <a:ln w="9525">
            <a:noFill/>
            <a:miter lim="800000"/>
            <a:headEnd/>
            <a:tailEnd/>
          </a:ln>
        </p:spPr>
      </p:pic>
    </p:spTree>
    <p:extLst>
      <p:ext uri="{BB962C8B-B14F-4D97-AF65-F5344CB8AC3E}">
        <p14:creationId xmlns:p14="http://schemas.microsoft.com/office/powerpoint/2010/main" val="1119580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mtClean="0"/>
              <a:t>Syntax</a:t>
            </a:r>
          </a:p>
        </p:txBody>
      </p:sp>
      <p:sp>
        <p:nvSpPr>
          <p:cNvPr id="9219" name="Rectangle 3"/>
          <p:cNvSpPr>
            <a:spLocks noGrp="1" noChangeArrowheads="1"/>
          </p:cNvSpPr>
          <p:nvPr>
            <p:ph type="body" idx="1"/>
          </p:nvPr>
        </p:nvSpPr>
        <p:spPr>
          <a:xfrm>
            <a:off x="1372186" y="215000"/>
            <a:ext cx="10258696" cy="6485392"/>
          </a:xfrm>
        </p:spPr>
        <p:txBody>
          <a:bodyPr>
            <a:noAutofit/>
          </a:bodyPr>
          <a:lstStyle/>
          <a:p>
            <a:pPr algn="r" rtl="1">
              <a:lnSpc>
                <a:spcPct val="80000"/>
              </a:lnSpc>
              <a:defRPr/>
            </a:pPr>
            <a:r>
              <a:rPr lang="he-IL" sz="1800" dirty="0"/>
              <a:t>רכיב בסיסי: </a:t>
            </a:r>
            <a:r>
              <a:rPr lang="he-IL" sz="1800" dirty="0">
                <a:solidFill>
                  <a:srgbClr val="FFC000"/>
                </a:solidFill>
              </a:rPr>
              <a:t>משתנה אקראי</a:t>
            </a:r>
          </a:p>
          <a:p>
            <a:pPr algn="r" rtl="1">
              <a:lnSpc>
                <a:spcPct val="80000"/>
              </a:lnSpc>
              <a:defRPr/>
            </a:pPr>
            <a:endParaRPr lang="he-IL" sz="1800" dirty="0"/>
          </a:p>
          <a:p>
            <a:pPr algn="r" rtl="1">
              <a:lnSpc>
                <a:spcPct val="80000"/>
              </a:lnSpc>
              <a:defRPr/>
            </a:pPr>
            <a:r>
              <a:rPr lang="he-IL" sz="1800" dirty="0"/>
              <a:t>דומה להיגיון פסוקים: עולמות אפשריים מוגדרים על ידי הקצאה של ערכים למשתנים אקראיים.</a:t>
            </a:r>
          </a:p>
          <a:p>
            <a:pPr lvl="4" algn="r" rtl="1" eaLnBrk="1" hangingPunct="1">
              <a:lnSpc>
                <a:spcPct val="80000"/>
              </a:lnSpc>
              <a:buFontTx/>
              <a:buNone/>
              <a:defRPr/>
            </a:pPr>
            <a:r>
              <a:rPr lang="en-US" dirty="0"/>
              <a:t>
</a:t>
            </a:r>
          </a:p>
          <a:p>
            <a:pPr algn="r" rtl="1">
              <a:lnSpc>
                <a:spcPct val="80000"/>
              </a:lnSpc>
              <a:defRPr/>
            </a:pPr>
            <a:r>
              <a:rPr lang="he-IL" sz="1800" dirty="0"/>
              <a:t>משתנים אקראיים </a:t>
            </a:r>
            <a:r>
              <a:rPr lang="he-IL" sz="1800" b="1" dirty="0">
                <a:solidFill>
                  <a:schemeClr val="accent2"/>
                </a:solidFill>
              </a:rPr>
              <a:t>בוליאנית</a:t>
            </a:r>
            <a:endParaRPr lang="en-US" sz="1800" b="1" dirty="0">
              <a:solidFill>
                <a:schemeClr val="accent2"/>
              </a:solidFill>
            </a:endParaRPr>
          </a:p>
          <a:p>
            <a:pPr algn="r" rtl="1">
              <a:lnSpc>
                <a:spcPct val="80000"/>
              </a:lnSpc>
              <a:defRPr/>
            </a:pPr>
            <a:r>
              <a:rPr lang="he-IL" sz="1800" dirty="0"/>
              <a:t>למשל                                   </a:t>
            </a:r>
            <a:r>
              <a:rPr lang="en-US" sz="1800" dirty="0"/>
              <a:t>: </a:t>
            </a:r>
            <a:r>
              <a:rPr lang="en-US" sz="1800" i="1" dirty="0"/>
              <a:t>Cavity</a:t>
            </a:r>
            <a:r>
              <a:rPr lang="en-US" sz="1800" dirty="0"/>
              <a:t> (do I have a cavity?)	
</a:t>
            </a:r>
          </a:p>
          <a:p>
            <a:pPr algn="r" rtl="1">
              <a:lnSpc>
                <a:spcPct val="80000"/>
              </a:lnSpc>
              <a:defRPr/>
            </a:pPr>
            <a:r>
              <a:rPr lang="he-IL" sz="1800" dirty="0"/>
              <a:t>משתנים אקראיים </a:t>
            </a:r>
            <a:r>
              <a:rPr lang="he-IL" sz="1800" b="1" dirty="0">
                <a:solidFill>
                  <a:schemeClr val="accent2"/>
                </a:solidFill>
              </a:rPr>
              <a:t>בדידים</a:t>
            </a:r>
            <a:endParaRPr lang="en-US" sz="1800" b="1" dirty="0">
              <a:solidFill>
                <a:schemeClr val="accent2"/>
              </a:solidFill>
            </a:endParaRPr>
          </a:p>
          <a:p>
            <a:pPr algn="r" rtl="1">
              <a:lnSpc>
                <a:spcPct val="80000"/>
              </a:lnSpc>
              <a:defRPr/>
            </a:pPr>
            <a:r>
              <a:rPr lang="he-IL" sz="1800" dirty="0"/>
              <a:t>למשל                               </a:t>
            </a:r>
            <a:r>
              <a:rPr lang="en-US" sz="1800" dirty="0"/>
              <a:t>:, </a:t>
            </a:r>
            <a:r>
              <a:rPr lang="en-US" sz="1800" i="1" dirty="0"/>
              <a:t>Weather</a:t>
            </a:r>
            <a:r>
              <a:rPr lang="en-US" sz="1800" dirty="0"/>
              <a:t> is one of &lt;</a:t>
            </a:r>
            <a:r>
              <a:rPr lang="en-US" sz="1800" i="1" dirty="0" err="1"/>
              <a:t>sunny,rainy,cloudy,snow</a:t>
            </a:r>
            <a:r>
              <a:rPr lang="en-US" sz="1800" dirty="0"/>
              <a:t>&gt;</a:t>
            </a:r>
          </a:p>
          <a:p>
            <a:pPr algn="r" rtl="1" eaLnBrk="1" hangingPunct="1">
              <a:lnSpc>
                <a:spcPct val="80000"/>
              </a:lnSpc>
              <a:defRPr/>
            </a:pPr>
            <a:r>
              <a:rPr lang="he-IL" sz="1800" dirty="0"/>
              <a:t>התחום חייב להיות מוגדר</a:t>
            </a:r>
            <a:endParaRPr lang="en-US" sz="1800" dirty="0"/>
          </a:p>
          <a:p>
            <a:pPr lvl="4" algn="l" eaLnBrk="1" hangingPunct="1">
              <a:lnSpc>
                <a:spcPct val="80000"/>
              </a:lnSpc>
              <a:buFontTx/>
              <a:buNone/>
              <a:defRPr/>
            </a:pPr>
            <a:r>
              <a:rPr lang="en-US" dirty="0"/>
              <a:t>
</a:t>
            </a:r>
          </a:p>
          <a:p>
            <a:pPr algn="r" rtl="1" eaLnBrk="1" hangingPunct="1">
              <a:lnSpc>
                <a:spcPct val="80000"/>
              </a:lnSpc>
              <a:defRPr/>
            </a:pPr>
            <a:r>
              <a:rPr lang="he-IL" sz="1800" dirty="0" err="1"/>
              <a:t>פיתרון</a:t>
            </a:r>
            <a:r>
              <a:rPr lang="he-IL" sz="1800" dirty="0"/>
              <a:t> צריך להיות הקצאה של ערך</a:t>
            </a:r>
          </a:p>
          <a:p>
            <a:pPr algn="l" eaLnBrk="1" hangingPunct="1">
              <a:lnSpc>
                <a:spcPct val="80000"/>
              </a:lnSpc>
              <a:defRPr/>
            </a:pPr>
            <a:r>
              <a:rPr lang="en-US" sz="1800" dirty="0" smtClean="0"/>
              <a:t> </a:t>
            </a:r>
            <a:r>
              <a:rPr lang="en-US" sz="1800" dirty="0"/>
              <a:t>random variable: e.g., </a:t>
            </a:r>
            <a:r>
              <a:rPr lang="en-US" sz="1800" i="1" dirty="0"/>
              <a:t>Weather =</a:t>
            </a:r>
            <a:r>
              <a:rPr lang="en-US" sz="1800" dirty="0"/>
              <a:t> </a:t>
            </a:r>
            <a:r>
              <a:rPr lang="en-US" sz="1800" i="1" dirty="0"/>
              <a:t>sunny</a:t>
            </a:r>
            <a:r>
              <a:rPr lang="en-US" sz="1800" dirty="0"/>
              <a:t>, </a:t>
            </a:r>
            <a:r>
              <a:rPr lang="en-US" sz="1800" i="1" dirty="0"/>
              <a:t>Cavity </a:t>
            </a:r>
            <a:r>
              <a:rPr lang="en-US" sz="1800" dirty="0"/>
              <a:t>= </a:t>
            </a:r>
            <a:r>
              <a:rPr lang="en-US" sz="1800" i="1" dirty="0"/>
              <a:t>false</a:t>
            </a:r>
            <a:r>
              <a:rPr lang="en-US" sz="1800" dirty="0"/>
              <a:t>
 (abbreviated as </a:t>
            </a:r>
            <a:r>
              <a:rPr lang="en-US" sz="1800" dirty="0">
                <a:sym typeface="Symbol" pitchFamily="18" charset="2"/>
              </a:rPr>
              <a:t></a:t>
            </a:r>
            <a:r>
              <a:rPr lang="en-US" sz="1800" i="1" dirty="0"/>
              <a:t>cavity</a:t>
            </a:r>
            <a:r>
              <a:rPr lang="en-US" sz="1800" dirty="0"/>
              <a:t>)</a:t>
            </a:r>
          </a:p>
          <a:p>
            <a:pPr lvl="4" algn="r" rtl="1" eaLnBrk="1" hangingPunct="1">
              <a:lnSpc>
                <a:spcPct val="80000"/>
              </a:lnSpc>
              <a:buFontTx/>
              <a:buNone/>
              <a:defRPr/>
            </a:pPr>
            <a:r>
              <a:rPr lang="en-US" dirty="0"/>
              <a:t>
</a:t>
            </a:r>
          </a:p>
          <a:p>
            <a:pPr algn="r" rtl="1" eaLnBrk="1" hangingPunct="1">
              <a:lnSpc>
                <a:spcPct val="80000"/>
              </a:lnSpc>
              <a:defRPr/>
            </a:pPr>
            <a:r>
              <a:rPr lang="he-IL" sz="1800" dirty="0"/>
              <a:t>טענות מרוכבות מורכבות מהנחות יסוד לוגיות  למשל</a:t>
            </a:r>
          </a:p>
          <a:p>
            <a:pPr algn="l" eaLnBrk="1" hangingPunct="1">
              <a:lnSpc>
                <a:spcPct val="80000"/>
              </a:lnSpc>
              <a:defRPr/>
            </a:pPr>
            <a:r>
              <a:rPr lang="en-US" sz="1800" dirty="0"/>
              <a:t> </a:t>
            </a:r>
            <a:r>
              <a:rPr lang="en-US" sz="1800" i="1" dirty="0"/>
              <a:t>Weather = sunny </a:t>
            </a:r>
            <a:r>
              <a:rPr lang="en-US" sz="1800" dirty="0">
                <a:sym typeface="Symbol" pitchFamily="18" charset="2"/>
              </a:rPr>
              <a:t> </a:t>
            </a:r>
            <a:r>
              <a:rPr lang="en-US" sz="1800" i="1" dirty="0"/>
              <a:t>Cavity </a:t>
            </a:r>
            <a:r>
              <a:rPr lang="en-US" sz="1800" dirty="0"/>
              <a:t>= </a:t>
            </a:r>
            <a:r>
              <a:rPr lang="en-US" sz="1800" i="1" dirty="0" smtClean="0"/>
              <a:t>false</a:t>
            </a:r>
            <a:endParaRPr lang="en-US" sz="1800" dirty="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31</a:t>
            </a:fld>
            <a:endParaRPr lang="en-US"/>
          </a:p>
        </p:txBody>
      </p:sp>
    </p:spTree>
    <p:extLst>
      <p:ext uri="{BB962C8B-B14F-4D97-AF65-F5344CB8AC3E}">
        <p14:creationId xmlns:p14="http://schemas.microsoft.com/office/powerpoint/2010/main" val="385842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smtClean="0"/>
              <a:t>Syntax</a:t>
            </a:r>
          </a:p>
        </p:txBody>
      </p:sp>
      <p:sp>
        <p:nvSpPr>
          <p:cNvPr id="10243" name="Rectangle 3"/>
          <p:cNvSpPr>
            <a:spLocks noGrp="1" noChangeArrowheads="1"/>
          </p:cNvSpPr>
          <p:nvPr>
            <p:ph type="body" idx="1"/>
          </p:nvPr>
        </p:nvSpPr>
        <p:spPr>
          <a:xfrm>
            <a:off x="1632857" y="1367245"/>
            <a:ext cx="10210800" cy="5124123"/>
          </a:xfrm>
        </p:spPr>
        <p:txBody>
          <a:bodyPr>
            <a:normAutofit/>
          </a:bodyPr>
          <a:lstStyle/>
          <a:p>
            <a:pPr algn="r" rtl="1">
              <a:lnSpc>
                <a:spcPct val="80000"/>
              </a:lnSpc>
              <a:defRPr/>
            </a:pPr>
            <a:r>
              <a:rPr lang="he-IL" dirty="0">
                <a:solidFill>
                  <a:srgbClr val="FFC000"/>
                </a:solidFill>
              </a:rPr>
              <a:t>אירוע אטומי: תיאור מלא של מצבו של העולם על אף שהסוכן אינו ודאי.</a:t>
            </a:r>
          </a:p>
          <a:p>
            <a:pPr lvl="1" algn="r" rtl="1">
              <a:lnSpc>
                <a:spcPct val="80000"/>
              </a:lnSpc>
              <a:buNone/>
              <a:defRPr/>
            </a:pPr>
            <a:r>
              <a:rPr lang="he-IL" dirty="0"/>
              <a:t>לדוגמה, אם העולם מורכב רק משני משתנים </a:t>
            </a:r>
            <a:r>
              <a:rPr lang="he-IL" dirty="0" err="1"/>
              <a:t>בוליאנים</a:t>
            </a:r>
            <a:r>
              <a:rPr lang="he-IL" dirty="0"/>
              <a:t> :</a:t>
            </a:r>
          </a:p>
          <a:p>
            <a:pPr lvl="1" algn="r" rtl="1">
              <a:lnSpc>
                <a:spcPct val="80000"/>
              </a:lnSpc>
              <a:buFont typeface="Arial" panose="020B0604020202020204" pitchFamily="34" charset="0"/>
              <a:buChar char="•"/>
              <a:defRPr/>
            </a:pPr>
            <a:r>
              <a:rPr lang="en-US" i="1" dirty="0"/>
              <a:t>Cavity  </a:t>
            </a:r>
            <a:r>
              <a:rPr lang="he-IL" i="1" dirty="0"/>
              <a:t> (חור בשן)</a:t>
            </a:r>
            <a:endParaRPr lang="en-US" i="1" dirty="0"/>
          </a:p>
          <a:p>
            <a:pPr lvl="1" algn="r" rtl="1">
              <a:lnSpc>
                <a:spcPct val="80000"/>
              </a:lnSpc>
              <a:buFont typeface="Arial" panose="020B0604020202020204" pitchFamily="34" charset="0"/>
              <a:buChar char="•"/>
              <a:defRPr/>
            </a:pPr>
            <a:r>
              <a:rPr lang="en-US" i="1" dirty="0"/>
              <a:t>Toothache </a:t>
            </a:r>
            <a:r>
              <a:rPr lang="he-IL" dirty="0"/>
              <a:t>(כאב שיניים) </a:t>
            </a:r>
          </a:p>
          <a:p>
            <a:pPr lvl="1" algn="r" rtl="1">
              <a:lnSpc>
                <a:spcPct val="80000"/>
              </a:lnSpc>
              <a:buNone/>
              <a:defRPr/>
            </a:pPr>
            <a:r>
              <a:rPr lang="he-IL" dirty="0"/>
              <a:t>אז יש 4 אירועים נפרדים אטומיים: </a:t>
            </a:r>
            <a:endParaRPr lang="en-US" dirty="0"/>
          </a:p>
          <a:p>
            <a:pPr lvl="2" algn="l" rtl="0" eaLnBrk="1" hangingPunct="1">
              <a:lnSpc>
                <a:spcPct val="80000"/>
              </a:lnSpc>
              <a:buFontTx/>
              <a:buNone/>
              <a:defRPr/>
            </a:pPr>
            <a:r>
              <a:rPr lang="en-US" i="1" dirty="0"/>
              <a:t>Cavity = false </a:t>
            </a:r>
            <a:r>
              <a:rPr lang="en-US" dirty="0">
                <a:sym typeface="Symbol" pitchFamily="18" charset="2"/>
              </a:rPr>
              <a:t></a:t>
            </a:r>
            <a:r>
              <a:rPr lang="en-US" i="1" dirty="0"/>
              <a:t>Toothache = false</a:t>
            </a:r>
          </a:p>
          <a:p>
            <a:pPr lvl="2" algn="l" rtl="0" eaLnBrk="1" hangingPunct="1">
              <a:lnSpc>
                <a:spcPct val="80000"/>
              </a:lnSpc>
              <a:buFontTx/>
              <a:buNone/>
              <a:defRPr/>
            </a:pPr>
            <a:r>
              <a:rPr lang="en-US" i="1" dirty="0"/>
              <a:t>Cavity = false </a:t>
            </a:r>
            <a:r>
              <a:rPr lang="en-US" dirty="0">
                <a:sym typeface="Symbol" pitchFamily="18" charset="2"/>
              </a:rPr>
              <a:t></a:t>
            </a:r>
            <a:r>
              <a:rPr lang="en-US" i="1" dirty="0"/>
              <a:t> Toothache = true</a:t>
            </a:r>
          </a:p>
          <a:p>
            <a:pPr lvl="2" algn="l" rtl="0" eaLnBrk="1" hangingPunct="1">
              <a:lnSpc>
                <a:spcPct val="80000"/>
              </a:lnSpc>
              <a:buFontTx/>
              <a:buNone/>
              <a:defRPr/>
            </a:pPr>
            <a:r>
              <a:rPr lang="en-US" i="1" dirty="0"/>
              <a:t>Cavity = true </a:t>
            </a:r>
            <a:r>
              <a:rPr lang="en-US" dirty="0">
                <a:sym typeface="Symbol" pitchFamily="18" charset="2"/>
              </a:rPr>
              <a:t></a:t>
            </a:r>
            <a:r>
              <a:rPr lang="en-US" i="1" dirty="0"/>
              <a:t> Toothache = false</a:t>
            </a:r>
          </a:p>
          <a:p>
            <a:pPr lvl="2" algn="l" rtl="0" eaLnBrk="1" hangingPunct="1">
              <a:lnSpc>
                <a:spcPct val="80000"/>
              </a:lnSpc>
              <a:buFontTx/>
              <a:buNone/>
              <a:defRPr/>
            </a:pPr>
            <a:r>
              <a:rPr lang="en-US" i="1" dirty="0"/>
              <a:t>Cavity = true </a:t>
            </a:r>
            <a:r>
              <a:rPr lang="en-US" dirty="0">
                <a:sym typeface="Symbol" pitchFamily="18" charset="2"/>
              </a:rPr>
              <a:t></a:t>
            </a:r>
            <a:r>
              <a:rPr lang="en-US" i="1" dirty="0"/>
              <a:t> Toothache = true
</a:t>
            </a:r>
          </a:p>
          <a:p>
            <a:pPr lvl="2" eaLnBrk="1" hangingPunct="1">
              <a:lnSpc>
                <a:spcPct val="80000"/>
              </a:lnSpc>
              <a:buFontTx/>
              <a:buNone/>
              <a:defRPr/>
            </a:pPr>
            <a:endParaRPr lang="en-US" i="1" dirty="0"/>
          </a:p>
          <a:p>
            <a:pPr algn="r" rtl="1" eaLnBrk="1" hangingPunct="1">
              <a:lnSpc>
                <a:spcPct val="80000"/>
              </a:lnSpc>
              <a:defRPr/>
            </a:pPr>
            <a:r>
              <a:rPr lang="he-IL" dirty="0"/>
              <a:t>אירועים אטומים הם ייחודיים וממצים!!!</a:t>
            </a:r>
            <a:endParaRPr lang="en-US" dirty="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32</a:t>
            </a:fld>
            <a:endParaRPr lang="en-US"/>
          </a:p>
        </p:txBody>
      </p:sp>
      <p:pic>
        <p:nvPicPr>
          <p:cNvPr id="5122" name="Picture 2" descr="Image result for Tooth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42263"/>
            <a:ext cx="2090181" cy="186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233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lgn="ctr"/>
            <a:r>
              <a:rPr lang="he-IL" dirty="0"/>
              <a:t>אקסיומות </a:t>
            </a:r>
            <a:r>
              <a:rPr lang="he-IL" dirty="0" smtClean="0"/>
              <a:t>בסיסיות של </a:t>
            </a:r>
            <a:r>
              <a:rPr lang="he-IL" dirty="0"/>
              <a:t>הסתברות</a:t>
            </a:r>
            <a:endParaRPr lang="en-US" dirty="0" smtClean="0"/>
          </a:p>
        </p:txBody>
      </p:sp>
      <p:sp>
        <p:nvSpPr>
          <p:cNvPr id="22531" name="Rectangle 3"/>
          <p:cNvSpPr>
            <a:spLocks noGrp="1" noChangeArrowheads="1"/>
          </p:cNvSpPr>
          <p:nvPr>
            <p:ph type="body" idx="1"/>
          </p:nvPr>
        </p:nvSpPr>
        <p:spPr/>
        <p:txBody>
          <a:bodyPr/>
          <a:lstStyle/>
          <a:p>
            <a:pPr algn="l" rtl="0" eaLnBrk="1" hangingPunct="1"/>
            <a:r>
              <a:rPr lang="he-IL" dirty="0" smtClean="0"/>
              <a:t>עבור כל שני משתנים  </a:t>
            </a:r>
            <a:r>
              <a:rPr lang="en-US" i="1" dirty="0" smtClean="0"/>
              <a:t>A, B</a:t>
            </a:r>
            <a:r>
              <a:rPr lang="en-US" dirty="0"/>
              <a:t> </a:t>
            </a:r>
            <a:r>
              <a:rPr lang="he-IL" dirty="0"/>
              <a:t> </a:t>
            </a:r>
            <a:r>
              <a:rPr lang="he-IL" dirty="0" smtClean="0"/>
              <a:t>מתקיים</a:t>
            </a:r>
          </a:p>
          <a:p>
            <a:pPr algn="l" rtl="0" eaLnBrk="1" hangingPunct="1"/>
            <a:endParaRPr lang="en-US" dirty="0" smtClean="0"/>
          </a:p>
          <a:p>
            <a:pPr lvl="1" algn="l" rtl="0"/>
            <a:r>
              <a:rPr lang="en-US" dirty="0" smtClean="0"/>
              <a:t>0 </a:t>
            </a:r>
            <a:r>
              <a:rPr lang="en-US" dirty="0" smtClean="0">
                <a:cs typeface="Arial" pitchFamily="34" charset="0"/>
              </a:rPr>
              <a:t>≤</a:t>
            </a:r>
            <a:r>
              <a:rPr lang="en-US" dirty="0" smtClean="0"/>
              <a:t> P(</a:t>
            </a:r>
            <a:r>
              <a:rPr lang="en-US" i="1" dirty="0" smtClean="0"/>
              <a:t>A</a:t>
            </a:r>
            <a:r>
              <a:rPr lang="en-US" dirty="0" smtClean="0"/>
              <a:t>) </a:t>
            </a:r>
            <a:r>
              <a:rPr lang="en-US" dirty="0" smtClean="0">
                <a:cs typeface="Arial" pitchFamily="34" charset="0"/>
              </a:rPr>
              <a:t>≤</a:t>
            </a:r>
            <a:r>
              <a:rPr lang="en-US" dirty="0" smtClean="0"/>
              <a:t> </a:t>
            </a:r>
            <a:r>
              <a:rPr lang="en-US" dirty="0"/>
              <a:t>1 , 0 </a:t>
            </a:r>
            <a:r>
              <a:rPr lang="en-US" dirty="0">
                <a:cs typeface="Arial" pitchFamily="34" charset="0"/>
              </a:rPr>
              <a:t>≤</a:t>
            </a:r>
            <a:r>
              <a:rPr lang="en-US" dirty="0"/>
              <a:t> </a:t>
            </a:r>
            <a:r>
              <a:rPr lang="en-US" dirty="0" smtClean="0"/>
              <a:t>P(</a:t>
            </a:r>
            <a:r>
              <a:rPr lang="en-US" i="1" dirty="0" smtClean="0"/>
              <a:t>B</a:t>
            </a:r>
            <a:r>
              <a:rPr lang="en-US" dirty="0" smtClean="0"/>
              <a:t>) </a:t>
            </a:r>
            <a:r>
              <a:rPr lang="en-US" dirty="0">
                <a:cs typeface="Arial" pitchFamily="34" charset="0"/>
              </a:rPr>
              <a:t>≤</a:t>
            </a:r>
            <a:r>
              <a:rPr lang="en-US" dirty="0"/>
              <a:t> </a:t>
            </a:r>
            <a:r>
              <a:rPr lang="en-US" dirty="0" smtClean="0"/>
              <a:t>1</a:t>
            </a:r>
          </a:p>
          <a:p>
            <a:pPr lvl="1" algn="l" rtl="0" eaLnBrk="1" hangingPunct="1"/>
            <a:r>
              <a:rPr lang="en-US" dirty="0" smtClean="0"/>
              <a:t>P(</a:t>
            </a:r>
            <a:r>
              <a:rPr lang="en-US" i="1" dirty="0" smtClean="0"/>
              <a:t>true</a:t>
            </a:r>
            <a:r>
              <a:rPr lang="en-US" dirty="0" smtClean="0"/>
              <a:t>) = 1 and P(</a:t>
            </a:r>
            <a:r>
              <a:rPr lang="en-US" i="1" dirty="0" smtClean="0"/>
              <a:t>false</a:t>
            </a:r>
            <a:r>
              <a:rPr lang="en-US" dirty="0" smtClean="0"/>
              <a:t>) = 0</a:t>
            </a:r>
          </a:p>
          <a:p>
            <a:pPr lvl="1" algn="l" rtl="0" eaLnBrk="1" hangingPunct="1"/>
            <a:r>
              <a:rPr lang="en-US" dirty="0" smtClean="0"/>
              <a:t>P(</a:t>
            </a:r>
            <a:r>
              <a:rPr lang="en-US" i="1" dirty="0" smtClean="0"/>
              <a:t>A</a:t>
            </a:r>
            <a:r>
              <a:rPr lang="en-US" dirty="0" smtClean="0"/>
              <a:t> </a:t>
            </a:r>
            <a:r>
              <a:rPr lang="en-US" dirty="0" smtClean="0">
                <a:sym typeface="Symbol" pitchFamily="18" charset="2"/>
              </a:rPr>
              <a:t> </a:t>
            </a:r>
            <a:r>
              <a:rPr lang="en-US" i="1" dirty="0" smtClean="0"/>
              <a:t>B</a:t>
            </a:r>
            <a:r>
              <a:rPr lang="en-US" dirty="0" smtClean="0"/>
              <a:t>) = P(</a:t>
            </a:r>
            <a:r>
              <a:rPr lang="en-US" i="1" dirty="0" smtClean="0"/>
              <a:t>A</a:t>
            </a:r>
            <a:r>
              <a:rPr lang="en-US" dirty="0" smtClean="0"/>
              <a:t>) + P(</a:t>
            </a:r>
            <a:r>
              <a:rPr lang="en-US" i="1" dirty="0" smtClean="0"/>
              <a:t>B</a:t>
            </a:r>
            <a:r>
              <a:rPr lang="en-US" dirty="0" smtClean="0"/>
              <a:t>) - P(</a:t>
            </a:r>
            <a:r>
              <a:rPr lang="en-US" i="1" dirty="0" smtClean="0"/>
              <a:t>A</a:t>
            </a:r>
            <a:r>
              <a:rPr lang="en-US" dirty="0" smtClean="0"/>
              <a:t> </a:t>
            </a:r>
            <a:r>
              <a:rPr lang="en-US" dirty="0" smtClean="0">
                <a:sym typeface="Symbol" pitchFamily="18" charset="2"/>
              </a:rPr>
              <a:t></a:t>
            </a:r>
            <a:r>
              <a:rPr lang="en-US" dirty="0" smtClean="0"/>
              <a:t> </a:t>
            </a:r>
            <a:r>
              <a:rPr lang="en-US" i="1" dirty="0" smtClean="0"/>
              <a:t>B</a:t>
            </a:r>
            <a:r>
              <a:rPr lang="en-US" dirty="0" smtClean="0"/>
              <a:t>)
</a:t>
            </a:r>
          </a:p>
        </p:txBody>
      </p:sp>
      <p:pic>
        <p:nvPicPr>
          <p:cNvPr id="22532" name="Picture 4" descr="axiom3-ve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835" y="4272545"/>
            <a:ext cx="37814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33</a:t>
            </a:fld>
            <a:endParaRPr lang="en-US"/>
          </a:p>
        </p:txBody>
      </p:sp>
    </p:spTree>
    <p:extLst>
      <p:ext uri="{BB962C8B-B14F-4D97-AF65-F5344CB8AC3E}">
        <p14:creationId xmlns:p14="http://schemas.microsoft.com/office/powerpoint/2010/main" val="3793674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65126"/>
            <a:ext cx="10515600" cy="766988"/>
          </a:xfrm>
        </p:spPr>
        <p:txBody>
          <a:bodyPr>
            <a:normAutofit fontScale="90000"/>
          </a:bodyPr>
          <a:lstStyle/>
          <a:p>
            <a:pPr algn="r" rtl="1" eaLnBrk="1" hangingPunct="1"/>
            <a:r>
              <a:rPr lang="he-IL" dirty="0" smtClean="0"/>
              <a:t>הסתברויות קודמות</a:t>
            </a:r>
            <a:endParaRPr lang="en-US" dirty="0" smtClean="0"/>
          </a:p>
        </p:txBody>
      </p:sp>
      <p:sp>
        <p:nvSpPr>
          <p:cNvPr id="12291" name="Rectangle 3"/>
          <p:cNvSpPr>
            <a:spLocks noGrp="1" noChangeArrowheads="1"/>
          </p:cNvSpPr>
          <p:nvPr>
            <p:ph type="body" idx="1"/>
          </p:nvPr>
        </p:nvSpPr>
        <p:spPr>
          <a:xfrm>
            <a:off x="966651" y="1052735"/>
            <a:ext cx="11112137" cy="5731241"/>
          </a:xfrm>
        </p:spPr>
        <p:txBody>
          <a:bodyPr>
            <a:normAutofit/>
          </a:bodyPr>
          <a:lstStyle/>
          <a:p>
            <a:pPr algn="r" rtl="1">
              <a:lnSpc>
                <a:spcPct val="80000"/>
              </a:lnSpc>
              <a:defRPr/>
            </a:pPr>
            <a:r>
              <a:rPr lang="he-IL" sz="2400" dirty="0"/>
              <a:t>הסתברויות קודמות או ללא תנאי של טענות</a:t>
            </a:r>
          </a:p>
          <a:p>
            <a:pPr algn="r" rtl="1">
              <a:lnSpc>
                <a:spcPct val="80000"/>
              </a:lnSpc>
              <a:defRPr/>
            </a:pPr>
            <a:r>
              <a:rPr lang="he-IL" sz="2400" dirty="0" smtClean="0"/>
              <a:t>למשל </a:t>
            </a:r>
            <a:endParaRPr lang="he-IL" sz="2400" dirty="0"/>
          </a:p>
          <a:p>
            <a:pPr algn="l" rtl="0">
              <a:lnSpc>
                <a:spcPct val="80000"/>
              </a:lnSpc>
              <a:defRPr/>
            </a:pPr>
            <a:r>
              <a:rPr lang="en-US" sz="2400" dirty="0">
                <a:solidFill>
                  <a:srgbClr val="FFC000"/>
                </a:solidFill>
              </a:rPr>
              <a:t>P(Cavity = true) = 0.1 and P(Weather = sunny) = 0.72 </a:t>
            </a:r>
            <a:endParaRPr lang="he-IL" sz="2400" dirty="0">
              <a:solidFill>
                <a:srgbClr val="FFC000"/>
              </a:solidFill>
            </a:endParaRPr>
          </a:p>
          <a:p>
            <a:pPr algn="r" rtl="1">
              <a:lnSpc>
                <a:spcPct val="80000"/>
              </a:lnSpc>
              <a:defRPr/>
            </a:pPr>
            <a:r>
              <a:rPr lang="he-IL" sz="2400" dirty="0"/>
              <a:t>מתאים לאמת (לא סותר שום טענה ) לפני ההגעה של כל ראיה (חדשה)</a:t>
            </a:r>
          </a:p>
          <a:p>
            <a:pPr algn="r" rtl="1">
              <a:lnSpc>
                <a:spcPct val="80000"/>
              </a:lnSpc>
              <a:defRPr/>
            </a:pPr>
            <a:r>
              <a:rPr lang="he-IL" sz="2400" dirty="0" smtClean="0"/>
              <a:t>התפלגות </a:t>
            </a:r>
            <a:r>
              <a:rPr lang="he-IL" sz="2400" dirty="0"/>
              <a:t>הסתברות נותנת ערכים עבור כל המשימות אפשריות:</a:t>
            </a:r>
          </a:p>
          <a:p>
            <a:pPr algn="r" rtl="1">
              <a:lnSpc>
                <a:spcPct val="80000"/>
              </a:lnSpc>
              <a:defRPr/>
            </a:pPr>
            <a:r>
              <a:rPr lang="he-IL" sz="2400" dirty="0"/>
              <a:t>אם יש 4 אפשרויות למזג אויר למשל:</a:t>
            </a:r>
          </a:p>
          <a:p>
            <a:pPr marL="0" indent="0">
              <a:lnSpc>
                <a:spcPct val="80000"/>
              </a:lnSpc>
              <a:buNone/>
              <a:defRPr/>
            </a:pPr>
            <a:r>
              <a:rPr lang="he-IL" sz="2400" dirty="0"/>
              <a:t>	</a:t>
            </a:r>
            <a:r>
              <a:rPr lang="he-IL" sz="2400" dirty="0">
                <a:solidFill>
                  <a:srgbClr val="FFC000"/>
                </a:solidFill>
              </a:rPr>
              <a:t>- חם ומגעיל בסיכוי של </a:t>
            </a:r>
            <a:r>
              <a:rPr lang="en-US" sz="2400" dirty="0">
                <a:solidFill>
                  <a:srgbClr val="FFC000"/>
                </a:solidFill>
              </a:rPr>
              <a:t>0.72</a:t>
            </a:r>
            <a:endParaRPr lang="he-IL" sz="2400" dirty="0">
              <a:solidFill>
                <a:srgbClr val="FFC000"/>
              </a:solidFill>
            </a:endParaRPr>
          </a:p>
          <a:p>
            <a:pPr marL="0" indent="0">
              <a:lnSpc>
                <a:spcPct val="80000"/>
              </a:lnSpc>
              <a:buNone/>
              <a:defRPr/>
            </a:pPr>
            <a:r>
              <a:rPr lang="he-IL" sz="2400" dirty="0">
                <a:solidFill>
                  <a:srgbClr val="FFC000"/>
                </a:solidFill>
              </a:rPr>
              <a:t>	- גשום  בסיכוי של </a:t>
            </a:r>
            <a:r>
              <a:rPr lang="en-US" sz="2400" dirty="0">
                <a:solidFill>
                  <a:srgbClr val="FFC000"/>
                </a:solidFill>
              </a:rPr>
              <a:t>0.1</a:t>
            </a:r>
            <a:endParaRPr lang="he-IL" sz="2400" dirty="0">
              <a:solidFill>
                <a:srgbClr val="FFC000"/>
              </a:solidFill>
            </a:endParaRPr>
          </a:p>
          <a:p>
            <a:pPr marL="0" indent="0">
              <a:lnSpc>
                <a:spcPct val="80000"/>
              </a:lnSpc>
              <a:buNone/>
              <a:defRPr/>
            </a:pPr>
            <a:r>
              <a:rPr lang="he-IL" sz="2400" dirty="0">
                <a:solidFill>
                  <a:srgbClr val="FFC000"/>
                </a:solidFill>
              </a:rPr>
              <a:t>	- מעונן בסיכוי של </a:t>
            </a:r>
            <a:r>
              <a:rPr lang="en-US" sz="2400" dirty="0">
                <a:solidFill>
                  <a:srgbClr val="FFC000"/>
                </a:solidFill>
              </a:rPr>
              <a:t>0.08</a:t>
            </a:r>
            <a:endParaRPr lang="he-IL" sz="2400" dirty="0">
              <a:solidFill>
                <a:srgbClr val="FFC000"/>
              </a:solidFill>
            </a:endParaRPr>
          </a:p>
          <a:p>
            <a:pPr marL="0" indent="0">
              <a:lnSpc>
                <a:spcPct val="80000"/>
              </a:lnSpc>
              <a:buNone/>
              <a:defRPr/>
            </a:pPr>
            <a:r>
              <a:rPr lang="he-IL" sz="2400" dirty="0">
                <a:solidFill>
                  <a:srgbClr val="FFC000"/>
                </a:solidFill>
              </a:rPr>
              <a:t>	- מושלג בסיכוי של </a:t>
            </a:r>
            <a:r>
              <a:rPr lang="en-US" sz="2400" dirty="0">
                <a:solidFill>
                  <a:srgbClr val="FFC000"/>
                </a:solidFill>
              </a:rPr>
              <a:t>0.1</a:t>
            </a:r>
            <a:endParaRPr lang="he-IL" sz="2400" dirty="0">
              <a:solidFill>
                <a:srgbClr val="FFC000"/>
              </a:solidFill>
            </a:endParaRPr>
          </a:p>
          <a:p>
            <a:pPr algn="r" rtl="1">
              <a:lnSpc>
                <a:spcPct val="80000"/>
              </a:lnSpc>
              <a:defRPr/>
            </a:pPr>
            <a:r>
              <a:rPr lang="he-IL" sz="2400" dirty="0" smtClean="0"/>
              <a:t>נאמר </a:t>
            </a:r>
            <a:r>
              <a:rPr lang="he-IL" sz="2400" dirty="0"/>
              <a:t>שההתפלגות  היא </a:t>
            </a:r>
          </a:p>
          <a:p>
            <a:pPr algn="l" rtl="0">
              <a:lnSpc>
                <a:spcPct val="80000"/>
              </a:lnSpc>
              <a:defRPr/>
            </a:pPr>
            <a:r>
              <a:rPr lang="en-US" sz="2400" dirty="0">
                <a:solidFill>
                  <a:srgbClr val="FFC000"/>
                </a:solidFill>
              </a:rPr>
              <a:t>P(Weather) = &lt;0.72,0.1,0.08,0.1&gt;</a:t>
            </a:r>
          </a:p>
          <a:p>
            <a:pPr algn="r" rtl="1">
              <a:lnSpc>
                <a:spcPct val="80000"/>
              </a:lnSpc>
              <a:defRPr/>
            </a:pPr>
            <a:r>
              <a:rPr lang="he-IL" sz="2400" dirty="0"/>
              <a:t>סכום ההתפלגויות הם 1 כמובן</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34</a:t>
            </a:fld>
            <a:endParaRPr lang="en-US" dirty="0"/>
          </a:p>
        </p:txBody>
      </p:sp>
    </p:spTree>
    <p:extLst>
      <p:ext uri="{BB962C8B-B14F-4D97-AF65-F5344CB8AC3E}">
        <p14:creationId xmlns:p14="http://schemas.microsoft.com/office/powerpoint/2010/main" val="3067642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lgn="r" rtl="1" eaLnBrk="1" hangingPunct="1"/>
            <a:r>
              <a:rPr lang="he-IL" dirty="0" smtClean="0"/>
              <a:t>הסתברויות קודמות</a:t>
            </a:r>
            <a:endParaRPr lang="en-US" dirty="0" smtClean="0"/>
          </a:p>
        </p:txBody>
      </p:sp>
      <p:sp>
        <p:nvSpPr>
          <p:cNvPr id="12291" name="Rectangle 3"/>
          <p:cNvSpPr>
            <a:spLocks noGrp="1" noChangeArrowheads="1"/>
          </p:cNvSpPr>
          <p:nvPr>
            <p:ph type="body" idx="1"/>
          </p:nvPr>
        </p:nvSpPr>
        <p:spPr>
          <a:xfrm>
            <a:off x="1981199" y="1052736"/>
            <a:ext cx="9837761" cy="5421216"/>
          </a:xfrm>
        </p:spPr>
        <p:txBody>
          <a:bodyPr>
            <a:normAutofit/>
          </a:bodyPr>
          <a:lstStyle/>
          <a:p>
            <a:pPr>
              <a:lnSpc>
                <a:spcPct val="80000"/>
              </a:lnSpc>
              <a:defRPr/>
            </a:pPr>
            <a:endParaRPr lang="he-IL" sz="2000" dirty="0"/>
          </a:p>
          <a:p>
            <a:pPr algn="r" rtl="1">
              <a:lnSpc>
                <a:spcPct val="80000"/>
              </a:lnSpc>
              <a:defRPr/>
            </a:pPr>
            <a:r>
              <a:rPr lang="he-IL" sz="2000" dirty="0"/>
              <a:t>התפלגות הסתברות משותפת עבור קבוצה של משתנים אקראיים נותנת את ההסתברות של כל אירוע האטום על משתנים אקראיים אלה (גם אם המשתנים לא קשורים אחד לשני )</a:t>
            </a:r>
            <a:r>
              <a:rPr lang="en-US" sz="2000" dirty="0"/>
              <a:t>
</a:t>
            </a:r>
          </a:p>
          <a:p>
            <a:pPr lvl="1" algn="l" rtl="0" eaLnBrk="1" hangingPunct="1">
              <a:lnSpc>
                <a:spcPct val="80000"/>
              </a:lnSpc>
              <a:buFontTx/>
              <a:buNone/>
              <a:defRPr/>
            </a:pPr>
            <a:r>
              <a:rPr lang="en-US" sz="2000" b="1" dirty="0">
                <a:solidFill>
                  <a:srgbClr val="FFC000"/>
                </a:solidFill>
              </a:rPr>
              <a:t>P</a:t>
            </a:r>
            <a:r>
              <a:rPr lang="en-US" sz="2000" dirty="0">
                <a:solidFill>
                  <a:srgbClr val="FFC000"/>
                </a:solidFill>
              </a:rPr>
              <a:t>(</a:t>
            </a:r>
            <a:r>
              <a:rPr lang="en-US" sz="2000" i="1" dirty="0" err="1">
                <a:solidFill>
                  <a:srgbClr val="FFC000"/>
                </a:solidFill>
              </a:rPr>
              <a:t>Weather,Cavity</a:t>
            </a:r>
            <a:r>
              <a:rPr lang="en-US" sz="2000" dirty="0">
                <a:solidFill>
                  <a:srgbClr val="FFC000"/>
                </a:solidFill>
              </a:rPr>
              <a:t>) = a </a:t>
            </a:r>
            <a:r>
              <a:rPr lang="en-US" sz="2000" dirty="0" smtClean="0">
                <a:solidFill>
                  <a:srgbClr val="FFC000"/>
                </a:solidFill>
              </a:rPr>
              <a:t>	4 </a:t>
            </a:r>
            <a:r>
              <a:rPr lang="en-US" sz="2000" dirty="0">
                <a:solidFill>
                  <a:srgbClr val="FFC000"/>
                </a:solidFill>
                <a:cs typeface="Arial" charset="0"/>
              </a:rPr>
              <a:t>× </a:t>
            </a:r>
            <a:r>
              <a:rPr lang="en-US" sz="2000" dirty="0">
                <a:solidFill>
                  <a:srgbClr val="FFC000"/>
                </a:solidFill>
              </a:rPr>
              <a:t>2 matrix of values:
</a:t>
            </a:r>
            <a:endParaRPr lang="en-US" sz="2000" dirty="0"/>
          </a:p>
          <a:p>
            <a:pPr algn="l" rtl="0" eaLnBrk="1" hangingPunct="1">
              <a:lnSpc>
                <a:spcPct val="80000"/>
              </a:lnSpc>
              <a:buFontTx/>
              <a:buNone/>
              <a:defRPr/>
            </a:pPr>
            <a:r>
              <a:rPr lang="en-US" sz="2000" dirty="0"/>
              <a:t>	</a:t>
            </a:r>
            <a:r>
              <a:rPr lang="en-US" sz="2000" i="1" dirty="0" smtClean="0"/>
              <a:t>Weather</a:t>
            </a:r>
            <a:r>
              <a:rPr lang="en-US" sz="2000" dirty="0" smtClean="0"/>
              <a:t> </a:t>
            </a:r>
            <a:r>
              <a:rPr lang="en-US" sz="2000" dirty="0"/>
              <a:t>=		sunny	rainy	cloudy	snow </a:t>
            </a:r>
          </a:p>
          <a:p>
            <a:pPr algn="l" rtl="0" eaLnBrk="1" hangingPunct="1">
              <a:lnSpc>
                <a:spcPct val="80000"/>
              </a:lnSpc>
              <a:buFontTx/>
              <a:buNone/>
              <a:defRPr/>
            </a:pPr>
            <a:r>
              <a:rPr lang="en-US" sz="2000" dirty="0"/>
              <a:t>	</a:t>
            </a:r>
            <a:r>
              <a:rPr lang="en-US" sz="2000" i="1" dirty="0"/>
              <a:t>Cavity</a:t>
            </a:r>
            <a:r>
              <a:rPr lang="en-US" sz="2000" dirty="0"/>
              <a:t> = true 		0.144	0.02 	0.016 	0.02</a:t>
            </a:r>
          </a:p>
          <a:p>
            <a:pPr algn="l" rtl="0" eaLnBrk="1" hangingPunct="1">
              <a:lnSpc>
                <a:spcPct val="80000"/>
              </a:lnSpc>
              <a:buFontTx/>
              <a:buNone/>
              <a:defRPr/>
            </a:pPr>
            <a:r>
              <a:rPr lang="en-US" sz="2000" dirty="0"/>
              <a:t>	</a:t>
            </a:r>
            <a:r>
              <a:rPr lang="en-US" sz="2000" i="1" dirty="0"/>
              <a:t>Cavity</a:t>
            </a:r>
            <a:r>
              <a:rPr lang="en-US" sz="2000" dirty="0"/>
              <a:t> = false		0.576	0.08 	0.064 	0.08
</a:t>
            </a:r>
          </a:p>
          <a:p>
            <a:pPr lvl="4" eaLnBrk="1" hangingPunct="1">
              <a:lnSpc>
                <a:spcPct val="80000"/>
              </a:lnSpc>
              <a:buFontTx/>
              <a:buNone/>
              <a:defRPr/>
            </a:pPr>
            <a:endParaRPr lang="en-US" sz="2000" dirty="0"/>
          </a:p>
          <a:p>
            <a:pPr algn="r" rtl="1">
              <a:lnSpc>
                <a:spcPct val="80000"/>
              </a:lnSpc>
              <a:defRPr/>
            </a:pPr>
            <a:r>
              <a:rPr lang="he-IL" sz="2000" dirty="0"/>
              <a:t>בכל שאלה לגבי תחום ניתן לענות על ידי צירוף </a:t>
            </a:r>
            <a:r>
              <a:rPr lang="he-IL" sz="2000" dirty="0" smtClean="0"/>
              <a:t>הסתברויות </a:t>
            </a:r>
            <a:endParaRPr lang="en-US" sz="2000" dirty="0"/>
          </a:p>
        </p:txBody>
      </p:sp>
      <p:sp>
        <p:nvSpPr>
          <p:cNvPr id="23556" name="Line 4"/>
          <p:cNvSpPr>
            <a:spLocks noChangeShapeType="1"/>
          </p:cNvSpPr>
          <p:nvPr/>
        </p:nvSpPr>
        <p:spPr bwMode="auto">
          <a:xfrm>
            <a:off x="2315569" y="3396507"/>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23557" name="Line 5"/>
          <p:cNvSpPr>
            <a:spLocks noChangeShapeType="1"/>
          </p:cNvSpPr>
          <p:nvPr/>
        </p:nvSpPr>
        <p:spPr bwMode="auto">
          <a:xfrm>
            <a:off x="4461001" y="3200564"/>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35</a:t>
            </a:fld>
            <a:endParaRPr lang="en-US" dirty="0"/>
          </a:p>
        </p:txBody>
      </p:sp>
    </p:spTree>
    <p:extLst>
      <p:ext uri="{BB962C8B-B14F-4D97-AF65-F5344CB8AC3E}">
        <p14:creationId xmlns:p14="http://schemas.microsoft.com/office/powerpoint/2010/main" val="1091616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365126"/>
            <a:ext cx="10515600" cy="714738"/>
          </a:xfrm>
        </p:spPr>
        <p:txBody>
          <a:bodyPr>
            <a:normAutofit fontScale="90000"/>
          </a:bodyPr>
          <a:lstStyle/>
          <a:p>
            <a:pPr algn="r" rtl="1"/>
            <a:r>
              <a:rPr lang="he-IL" dirty="0"/>
              <a:t>הסתברות מותנית</a:t>
            </a:r>
            <a:endParaRPr lang="en-US" dirty="0" smtClean="0"/>
          </a:p>
        </p:txBody>
      </p:sp>
      <p:sp>
        <p:nvSpPr>
          <p:cNvPr id="13315" name="Rectangle 3"/>
          <p:cNvSpPr>
            <a:spLocks noGrp="1" noChangeArrowheads="1"/>
          </p:cNvSpPr>
          <p:nvPr>
            <p:ph type="body" idx="1"/>
          </p:nvPr>
        </p:nvSpPr>
        <p:spPr>
          <a:xfrm>
            <a:off x="1079862" y="1079864"/>
            <a:ext cx="10519955" cy="5493224"/>
          </a:xfrm>
        </p:spPr>
        <p:txBody>
          <a:bodyPr>
            <a:normAutofit/>
          </a:bodyPr>
          <a:lstStyle/>
          <a:p>
            <a:pPr algn="r" rtl="1">
              <a:lnSpc>
                <a:spcPct val="80000"/>
              </a:lnSpc>
              <a:defRPr/>
            </a:pPr>
            <a:r>
              <a:rPr lang="he-IL" sz="2000" dirty="0"/>
              <a:t>הסתברויות מותנות או מוקדמות </a:t>
            </a:r>
            <a:endParaRPr lang="en-US" sz="2000" dirty="0"/>
          </a:p>
          <a:p>
            <a:pPr algn="r" rtl="1">
              <a:lnSpc>
                <a:spcPct val="80000"/>
              </a:lnSpc>
              <a:defRPr/>
            </a:pPr>
            <a:r>
              <a:rPr lang="he-IL" sz="1800" dirty="0"/>
              <a:t>למשל			 </a:t>
            </a:r>
            <a:r>
              <a:rPr lang="en-US" sz="1800" dirty="0">
                <a:solidFill>
                  <a:srgbClr val="FFC000"/>
                </a:solidFill>
              </a:rPr>
              <a:t>P(</a:t>
            </a:r>
            <a:r>
              <a:rPr lang="en-US" sz="1800" i="1" dirty="0">
                <a:solidFill>
                  <a:srgbClr val="FFC000"/>
                </a:solidFill>
              </a:rPr>
              <a:t>cavity</a:t>
            </a:r>
            <a:r>
              <a:rPr lang="en-US" sz="1800" dirty="0">
                <a:solidFill>
                  <a:srgbClr val="FFC000"/>
                </a:solidFill>
              </a:rPr>
              <a:t> | </a:t>
            </a:r>
            <a:r>
              <a:rPr lang="en-US" sz="1800" i="1" dirty="0">
                <a:solidFill>
                  <a:srgbClr val="FFC000"/>
                </a:solidFill>
              </a:rPr>
              <a:t>toothache</a:t>
            </a:r>
            <a:r>
              <a:rPr lang="en-US" sz="1800" dirty="0">
                <a:solidFill>
                  <a:srgbClr val="FFC000"/>
                </a:solidFill>
              </a:rPr>
              <a:t>) = 0.8</a:t>
            </a:r>
            <a:r>
              <a:rPr lang="en-US" sz="1800" dirty="0"/>
              <a:t>	
</a:t>
            </a:r>
          </a:p>
          <a:p>
            <a:pPr lvl="1" algn="r" rtl="1" eaLnBrk="1" hangingPunct="1">
              <a:lnSpc>
                <a:spcPct val="80000"/>
              </a:lnSpc>
              <a:buFontTx/>
              <a:buNone/>
              <a:defRPr/>
            </a:pPr>
            <a:r>
              <a:rPr lang="he-IL" sz="1800" dirty="0"/>
              <a:t>משמע בהינתן שכל מה שאני יודע הוא  שיש כאב שיניים אז הסיכוי ל חור בשן הוא 0.8</a:t>
            </a:r>
            <a:endParaRPr lang="en-US" sz="1800" dirty="0"/>
          </a:p>
          <a:p>
            <a:pPr lvl="4" eaLnBrk="1" hangingPunct="1">
              <a:lnSpc>
                <a:spcPct val="80000"/>
              </a:lnSpc>
              <a:buFontTx/>
              <a:buNone/>
              <a:defRPr/>
            </a:pPr>
            <a:endParaRPr lang="en-US" sz="1400" dirty="0"/>
          </a:p>
          <a:p>
            <a:pPr algn="r" rtl="1" eaLnBrk="1" hangingPunct="1">
              <a:lnSpc>
                <a:spcPct val="80000"/>
              </a:lnSpc>
              <a:defRPr/>
            </a:pPr>
            <a:r>
              <a:rPr lang="he-IL" sz="2000" dirty="0"/>
              <a:t>ובצורה אחרת באופן מותנה </a:t>
            </a:r>
            <a:endParaRPr lang="en-US" sz="2000" dirty="0"/>
          </a:p>
          <a:p>
            <a:pPr lvl="1" algn="l" rtl="0" eaLnBrk="1" hangingPunct="1">
              <a:lnSpc>
                <a:spcPct val="80000"/>
              </a:lnSpc>
              <a:buFontTx/>
              <a:buNone/>
              <a:defRPr/>
            </a:pPr>
            <a:r>
              <a:rPr lang="en-US" sz="1800" dirty="0">
                <a:solidFill>
                  <a:srgbClr val="FFC000"/>
                </a:solidFill>
              </a:rPr>
              <a:t>P(Cavity | Toothache) = 2-element vector of 2-element vectors)</a:t>
            </a:r>
          </a:p>
          <a:p>
            <a:pPr lvl="1" eaLnBrk="1" hangingPunct="1">
              <a:lnSpc>
                <a:spcPct val="80000"/>
              </a:lnSpc>
              <a:buFontTx/>
              <a:buNone/>
              <a:defRPr/>
            </a:pPr>
            <a:r>
              <a:rPr lang="en-US" sz="1800" dirty="0"/>
              <a:t>
</a:t>
            </a:r>
          </a:p>
          <a:p>
            <a:pPr marL="0" indent="0">
              <a:lnSpc>
                <a:spcPct val="80000"/>
              </a:lnSpc>
              <a:buNone/>
              <a:defRPr/>
            </a:pPr>
            <a:r>
              <a:rPr lang="he-IL" sz="2000" dirty="0"/>
              <a:t>אם אנחנו יודעים ששתי הפעילויות נכונות </a:t>
            </a:r>
            <a:endParaRPr lang="en-US" sz="2000" dirty="0"/>
          </a:p>
          <a:p>
            <a:pPr lvl="1" algn="l" rtl="0" eaLnBrk="1" hangingPunct="1">
              <a:lnSpc>
                <a:spcPct val="80000"/>
              </a:lnSpc>
              <a:buFontTx/>
              <a:buNone/>
              <a:defRPr/>
            </a:pPr>
            <a:r>
              <a:rPr lang="en-US" sz="1800" dirty="0">
                <a:solidFill>
                  <a:srgbClr val="FFC000"/>
                </a:solidFill>
              </a:rPr>
              <a:t>P(cavity | </a:t>
            </a:r>
            <a:r>
              <a:rPr lang="en-US" sz="1800" dirty="0" err="1">
                <a:solidFill>
                  <a:srgbClr val="FFC000"/>
                </a:solidFill>
              </a:rPr>
              <a:t>toothache,cavity</a:t>
            </a:r>
            <a:r>
              <a:rPr lang="en-US" sz="1800" dirty="0">
                <a:solidFill>
                  <a:srgbClr val="FFC000"/>
                </a:solidFill>
              </a:rPr>
              <a:t>) = 1
</a:t>
            </a:r>
          </a:p>
          <a:p>
            <a:pPr eaLnBrk="1" hangingPunct="1">
              <a:lnSpc>
                <a:spcPct val="80000"/>
              </a:lnSpc>
              <a:defRPr/>
            </a:pPr>
            <a:endParaRPr lang="en-US" sz="2000" dirty="0"/>
          </a:p>
          <a:p>
            <a:pPr algn="r" rtl="1">
              <a:lnSpc>
                <a:spcPct val="80000"/>
              </a:lnSpc>
              <a:defRPr/>
            </a:pPr>
            <a:r>
              <a:rPr lang="he-IL" sz="2000" dirty="0"/>
              <a:t>ראיות חדשות עשויות להיות לא רלוונטיות, אפשר לפשט אותם \ לייתר אותם </a:t>
            </a:r>
            <a:endParaRPr lang="en-US" sz="2000" dirty="0"/>
          </a:p>
          <a:p>
            <a:pPr algn="l" rtl="0">
              <a:lnSpc>
                <a:spcPct val="80000"/>
              </a:lnSpc>
              <a:defRPr/>
            </a:pPr>
            <a:r>
              <a:rPr lang="en-US" sz="1800" dirty="0">
                <a:solidFill>
                  <a:srgbClr val="FFC000"/>
                </a:solidFill>
              </a:rPr>
              <a:t>P(cavity | toothache, sunny) = P(cavity | toothache) = 0.8</a:t>
            </a:r>
          </a:p>
          <a:p>
            <a:pPr algn="r" rtl="1">
              <a:lnSpc>
                <a:spcPct val="80000"/>
              </a:lnSpc>
              <a:defRPr/>
            </a:pPr>
            <a:endParaRPr lang="he-IL" sz="2000" dirty="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36</a:t>
            </a:fld>
            <a:endParaRPr lang="en-US"/>
          </a:p>
        </p:txBody>
      </p:sp>
    </p:spTree>
    <p:extLst>
      <p:ext uri="{BB962C8B-B14F-4D97-AF65-F5344CB8AC3E}">
        <p14:creationId xmlns:p14="http://schemas.microsoft.com/office/powerpoint/2010/main" val="2138577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r" rtl="1"/>
            <a:r>
              <a:rPr lang="he-IL" dirty="0"/>
              <a:t>הסתברות מותנית</a:t>
            </a:r>
            <a:endParaRPr lang="en-US" dirty="0" smtClean="0"/>
          </a:p>
        </p:txBody>
      </p:sp>
      <p:sp>
        <p:nvSpPr>
          <p:cNvPr id="14339" name="Rectangle 3"/>
          <p:cNvSpPr>
            <a:spLocks noGrp="1" noChangeArrowheads="1"/>
          </p:cNvSpPr>
          <p:nvPr>
            <p:ph type="body" idx="1"/>
          </p:nvPr>
        </p:nvSpPr>
        <p:spPr>
          <a:xfrm>
            <a:off x="1981200" y="1268760"/>
            <a:ext cx="8219256" cy="5205192"/>
          </a:xfrm>
        </p:spPr>
        <p:txBody>
          <a:bodyPr>
            <a:normAutofit fontScale="85000" lnSpcReduction="20000"/>
          </a:bodyPr>
          <a:lstStyle/>
          <a:p>
            <a:pPr algn="r" rtl="1">
              <a:lnSpc>
                <a:spcPct val="80000"/>
              </a:lnSpc>
              <a:defRPr/>
            </a:pPr>
            <a:r>
              <a:rPr lang="he-IL" sz="2000" dirty="0"/>
              <a:t>הגדרה של הסתברות מותנית:</a:t>
            </a:r>
            <a:endParaRPr lang="en-US" sz="2000" dirty="0"/>
          </a:p>
          <a:p>
            <a:pPr algn="l" rtl="0">
              <a:lnSpc>
                <a:spcPct val="80000"/>
              </a:lnSpc>
              <a:defRPr/>
            </a:pPr>
            <a:r>
              <a:rPr lang="en-US" sz="2100" dirty="0">
                <a:solidFill>
                  <a:srgbClr val="FFC000"/>
                </a:solidFill>
              </a:rPr>
              <a:t>P(a | b) = P(a </a:t>
            </a:r>
            <a:r>
              <a:rPr lang="en-US" sz="2100" dirty="0">
                <a:solidFill>
                  <a:srgbClr val="FFC000"/>
                </a:solidFill>
                <a:sym typeface="Symbol" pitchFamily="18" charset="2"/>
              </a:rPr>
              <a:t></a:t>
            </a:r>
            <a:r>
              <a:rPr lang="en-US" sz="2100" dirty="0">
                <a:solidFill>
                  <a:srgbClr val="FFC000"/>
                </a:solidFill>
              </a:rPr>
              <a:t> b) / P(b) if  P(b) &gt; 0
</a:t>
            </a:r>
          </a:p>
          <a:p>
            <a:pPr lvl="4" eaLnBrk="1" hangingPunct="1">
              <a:lnSpc>
                <a:spcPct val="80000"/>
              </a:lnSpc>
              <a:defRPr/>
            </a:pPr>
            <a:endParaRPr lang="en-US" sz="1400" dirty="0"/>
          </a:p>
          <a:p>
            <a:pPr algn="r" rtl="1" eaLnBrk="1" hangingPunct="1">
              <a:lnSpc>
                <a:spcPct val="80000"/>
              </a:lnSpc>
              <a:defRPr/>
            </a:pPr>
            <a:r>
              <a:rPr lang="he-IL" sz="2000" dirty="0"/>
              <a:t>מכאן כי נוכל לומר גם </a:t>
            </a:r>
            <a:endParaRPr lang="en-US" sz="2000" dirty="0"/>
          </a:p>
          <a:p>
            <a:pPr lvl="1" algn="l" rtl="0" eaLnBrk="1" hangingPunct="1">
              <a:lnSpc>
                <a:spcPct val="80000"/>
              </a:lnSpc>
              <a:buFontTx/>
              <a:buNone/>
              <a:defRPr/>
            </a:pPr>
            <a:r>
              <a:rPr lang="en-US" sz="2100" dirty="0">
                <a:solidFill>
                  <a:srgbClr val="FFC000"/>
                </a:solidFill>
              </a:rPr>
              <a:t>P(a </a:t>
            </a:r>
            <a:r>
              <a:rPr lang="en-US" sz="2100" dirty="0">
                <a:solidFill>
                  <a:srgbClr val="FFC000"/>
                </a:solidFill>
                <a:sym typeface="Symbol" pitchFamily="18" charset="2"/>
              </a:rPr>
              <a:t></a:t>
            </a:r>
            <a:r>
              <a:rPr lang="en-US" sz="2100" dirty="0">
                <a:solidFill>
                  <a:srgbClr val="FFC000"/>
                </a:solidFill>
              </a:rPr>
              <a:t> b) = P(a | b) P(b) = P(b | a) P(a)
</a:t>
            </a:r>
          </a:p>
          <a:p>
            <a:pPr lvl="4" eaLnBrk="1" hangingPunct="1">
              <a:lnSpc>
                <a:spcPct val="80000"/>
              </a:lnSpc>
              <a:buFontTx/>
              <a:buNone/>
              <a:defRPr/>
            </a:pPr>
            <a:endParaRPr lang="en-US" sz="1400" dirty="0"/>
          </a:p>
          <a:p>
            <a:pPr algn="r" rtl="1" eaLnBrk="1" hangingPunct="1">
              <a:lnSpc>
                <a:spcPct val="80000"/>
              </a:lnSpc>
              <a:defRPr/>
            </a:pPr>
            <a:r>
              <a:rPr lang="he-IL" sz="2000" dirty="0"/>
              <a:t>לדוגמא </a:t>
            </a:r>
          </a:p>
          <a:p>
            <a:pPr algn="r" rtl="1" eaLnBrk="1" hangingPunct="1">
              <a:lnSpc>
                <a:spcPct val="80000"/>
              </a:lnSpc>
              <a:defRPr/>
            </a:pPr>
            <a:endParaRPr lang="en-US" sz="2000" dirty="0"/>
          </a:p>
          <a:p>
            <a:pPr lvl="1" algn="l" rtl="0" eaLnBrk="1" hangingPunct="1">
              <a:lnSpc>
                <a:spcPct val="80000"/>
              </a:lnSpc>
              <a:buFontTx/>
              <a:buNone/>
              <a:defRPr/>
            </a:pPr>
            <a:r>
              <a:rPr lang="en-US" sz="2100" dirty="0">
                <a:solidFill>
                  <a:srgbClr val="FFC000"/>
                </a:solidFill>
              </a:rPr>
              <a:t>P(</a:t>
            </a:r>
            <a:r>
              <a:rPr lang="en-US" sz="2100" dirty="0" err="1">
                <a:solidFill>
                  <a:srgbClr val="FFC000"/>
                </a:solidFill>
              </a:rPr>
              <a:t>Weather,Cavity</a:t>
            </a:r>
            <a:r>
              <a:rPr lang="en-US" sz="2100" dirty="0">
                <a:solidFill>
                  <a:srgbClr val="FFC000"/>
                </a:solidFill>
              </a:rPr>
              <a:t>) = P(Weather | Cavity) P(Cavity)</a:t>
            </a:r>
          </a:p>
          <a:p>
            <a:pPr algn="l" rtl="0" eaLnBrk="1" hangingPunct="1">
              <a:lnSpc>
                <a:spcPct val="80000"/>
              </a:lnSpc>
              <a:defRPr/>
            </a:pPr>
            <a:r>
              <a:rPr lang="en-US" sz="2100" dirty="0">
                <a:solidFill>
                  <a:srgbClr val="FFC000"/>
                </a:solidFill>
              </a:rPr>
              <a:t>(View as a set of 4 × 2 equations, not matrix </a:t>
            </a:r>
            <a:r>
              <a:rPr lang="en-US" sz="2100" dirty="0" err="1">
                <a:solidFill>
                  <a:srgbClr val="FFC000"/>
                </a:solidFill>
              </a:rPr>
              <a:t>mult</a:t>
            </a:r>
            <a:r>
              <a:rPr lang="en-US" sz="2100" dirty="0">
                <a:solidFill>
                  <a:srgbClr val="FFC000"/>
                </a:solidFill>
              </a:rPr>
              <a:t>.)
</a:t>
            </a:r>
          </a:p>
          <a:p>
            <a:pPr lvl="4" eaLnBrk="1" hangingPunct="1">
              <a:lnSpc>
                <a:spcPct val="80000"/>
              </a:lnSpc>
              <a:defRPr/>
            </a:pPr>
            <a:endParaRPr lang="en-US" sz="1400" dirty="0"/>
          </a:p>
          <a:p>
            <a:pPr algn="r" rtl="1">
              <a:lnSpc>
                <a:spcPct val="80000"/>
              </a:lnSpc>
              <a:defRPr/>
            </a:pPr>
            <a:r>
              <a:rPr lang="en-US" sz="2000" dirty="0"/>
              <a:t>Chain rule </a:t>
            </a:r>
            <a:r>
              <a:rPr lang="he-IL" sz="2000" dirty="0"/>
              <a:t> נגזר על ידי יישום רצוף </a:t>
            </a:r>
            <a:r>
              <a:rPr lang="en-US" sz="2000" dirty="0"/>
              <a:t>:
</a:t>
            </a:r>
          </a:p>
          <a:p>
            <a:pPr lvl="1" algn="l" rtl="0" eaLnBrk="1" hangingPunct="1">
              <a:lnSpc>
                <a:spcPct val="80000"/>
              </a:lnSpc>
              <a:buFontTx/>
              <a:buNone/>
              <a:defRPr/>
            </a:pPr>
            <a:r>
              <a:rPr lang="en-US" sz="2100" dirty="0">
                <a:solidFill>
                  <a:srgbClr val="FFC000"/>
                </a:solidFill>
              </a:rPr>
              <a:t>P(X1, …,</a:t>
            </a:r>
            <a:r>
              <a:rPr lang="en-US" sz="2100" dirty="0" err="1">
                <a:solidFill>
                  <a:srgbClr val="FFC000"/>
                </a:solidFill>
              </a:rPr>
              <a:t>Xn</a:t>
            </a:r>
            <a:r>
              <a:rPr lang="en-US" sz="2100" dirty="0">
                <a:solidFill>
                  <a:srgbClr val="FFC000"/>
                </a:solidFill>
              </a:rPr>
              <a:t>) 	= P(X1,...,Xn-1) P(</a:t>
            </a:r>
            <a:r>
              <a:rPr lang="en-US" sz="2100" dirty="0" err="1">
                <a:solidFill>
                  <a:srgbClr val="FFC000"/>
                </a:solidFill>
              </a:rPr>
              <a:t>Xn</a:t>
            </a:r>
            <a:r>
              <a:rPr lang="en-US" sz="2100" dirty="0">
                <a:solidFill>
                  <a:srgbClr val="FFC000"/>
                </a:solidFill>
              </a:rPr>
              <a:t> | X1,...,Xn-1)</a:t>
            </a:r>
          </a:p>
          <a:p>
            <a:pPr lvl="1" algn="l" rtl="0" eaLnBrk="1" hangingPunct="1">
              <a:lnSpc>
                <a:spcPct val="80000"/>
              </a:lnSpc>
              <a:buFontTx/>
              <a:buNone/>
              <a:defRPr/>
            </a:pPr>
            <a:r>
              <a:rPr lang="en-US" sz="2100" dirty="0">
                <a:solidFill>
                  <a:srgbClr val="FFC000"/>
                </a:solidFill>
              </a:rPr>
              <a:t>                 	= P(X1,...,Xn-2) P(Xn-1 | X1,...,Xn-2) P(</a:t>
            </a:r>
            <a:r>
              <a:rPr lang="en-US" sz="2100" dirty="0" err="1">
                <a:solidFill>
                  <a:srgbClr val="FFC000"/>
                </a:solidFill>
              </a:rPr>
              <a:t>Xn</a:t>
            </a:r>
            <a:r>
              <a:rPr lang="en-US" sz="2100" dirty="0">
                <a:solidFill>
                  <a:srgbClr val="FFC000"/>
                </a:solidFill>
              </a:rPr>
              <a:t> | X1,...,Xn-1)</a:t>
            </a:r>
          </a:p>
          <a:p>
            <a:pPr lvl="1" algn="l" rtl="0" eaLnBrk="1" hangingPunct="1">
              <a:lnSpc>
                <a:spcPct val="80000"/>
              </a:lnSpc>
              <a:buFontTx/>
              <a:buNone/>
              <a:defRPr/>
            </a:pPr>
            <a:r>
              <a:rPr lang="en-US" sz="2100" dirty="0">
                <a:solidFill>
                  <a:srgbClr val="FFC000"/>
                </a:solidFill>
              </a:rPr>
              <a:t>                  	= …</a:t>
            </a:r>
          </a:p>
          <a:p>
            <a:pPr lvl="1" algn="l" rtl="0" eaLnBrk="1" hangingPunct="1">
              <a:lnSpc>
                <a:spcPct val="80000"/>
              </a:lnSpc>
              <a:buFontTx/>
              <a:buNone/>
              <a:defRPr/>
            </a:pPr>
            <a:r>
              <a:rPr lang="en-US" sz="2100" dirty="0">
                <a:solidFill>
                  <a:srgbClr val="FFC000"/>
                </a:solidFill>
              </a:rPr>
              <a:t>                  	= </a:t>
            </a:r>
            <a:r>
              <a:rPr lang="el-GR" sz="2100" dirty="0">
                <a:solidFill>
                  <a:srgbClr val="FFC000"/>
                </a:solidFill>
              </a:rPr>
              <a:t>π</a:t>
            </a:r>
            <a:r>
              <a:rPr lang="en-US" sz="2100" dirty="0" err="1">
                <a:solidFill>
                  <a:srgbClr val="FFC000"/>
                </a:solidFill>
              </a:rPr>
              <a:t>i</a:t>
            </a:r>
            <a:r>
              <a:rPr lang="en-US" sz="2100" dirty="0">
                <a:solidFill>
                  <a:srgbClr val="FFC000"/>
                </a:solidFill>
              </a:rPr>
              <a:t>= 1^n P(Xi | X1, … ,Xi-1)
</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37</a:t>
            </a:fld>
            <a:endParaRPr lang="en-US"/>
          </a:p>
        </p:txBody>
      </p:sp>
      <p:pic>
        <p:nvPicPr>
          <p:cNvPr id="6146" name="Picture 2" descr="https://encrypted-tbn2.gstatic.com/images?q=tbn:ANd9GcTFI3tCHiVhk33zoMpnJurA-FwvBIRR87PAarcoaCG9KSqioWimedg7c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16" y="363728"/>
            <a:ext cx="2019300" cy="714375"/>
          </a:xfrm>
          <a:prstGeom prst="rect">
            <a:avLst/>
          </a:prstGeom>
          <a:ex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719803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algn="r" rtl="1"/>
            <a:r>
              <a:rPr lang="he-IL" dirty="0"/>
              <a:t>הסקה על ידי </a:t>
            </a:r>
            <a:r>
              <a:rPr lang="he-IL" dirty="0" smtClean="0"/>
              <a:t>מנייה</a:t>
            </a:r>
            <a:endParaRPr lang="en-US" dirty="0" smtClean="0"/>
          </a:p>
        </p:txBody>
      </p:sp>
      <p:sp>
        <p:nvSpPr>
          <p:cNvPr id="26627" name="Rectangle 3"/>
          <p:cNvSpPr>
            <a:spLocks noGrp="1" noChangeArrowheads="1"/>
          </p:cNvSpPr>
          <p:nvPr>
            <p:ph type="body" idx="1"/>
          </p:nvPr>
        </p:nvSpPr>
        <p:spPr/>
        <p:txBody>
          <a:bodyPr/>
          <a:lstStyle/>
          <a:p>
            <a:pPr algn="r" rtl="1">
              <a:lnSpc>
                <a:spcPct val="90000"/>
              </a:lnSpc>
            </a:pPr>
            <a:r>
              <a:rPr lang="he-IL" dirty="0" smtClean="0"/>
              <a:t>נתחיל עם </a:t>
            </a:r>
            <a:r>
              <a:rPr lang="he-IL" dirty="0"/>
              <a:t>ההסתברות המשותפת:</a:t>
            </a:r>
            <a:endParaRPr lang="en-US" sz="2400" dirty="0"/>
          </a:p>
          <a:p>
            <a:pPr eaLnBrk="1" hangingPunct="1">
              <a:lnSpc>
                <a:spcPct val="90000"/>
              </a:lnSpc>
            </a:pPr>
            <a:endParaRPr lang="en-US" sz="2400" dirty="0"/>
          </a:p>
          <a:p>
            <a:pPr eaLnBrk="1" hangingPunct="1">
              <a:lnSpc>
                <a:spcPct val="90000"/>
              </a:lnSpc>
            </a:pPr>
            <a:endParaRPr lang="en-US" sz="2400" dirty="0"/>
          </a:p>
          <a:p>
            <a:pPr eaLnBrk="1" hangingPunct="1">
              <a:lnSpc>
                <a:spcPct val="90000"/>
              </a:lnSpc>
              <a:buFontTx/>
              <a:buNone/>
            </a:pPr>
            <a:r>
              <a:rPr lang="en-US" sz="2400" dirty="0"/>
              <a:t>
</a:t>
            </a:r>
          </a:p>
          <a:p>
            <a:pPr algn="r" rtl="1" eaLnBrk="1" hangingPunct="1">
              <a:lnSpc>
                <a:spcPct val="90000"/>
              </a:lnSpc>
            </a:pPr>
            <a:endParaRPr lang="en-US" sz="2400" dirty="0"/>
          </a:p>
          <a:p>
            <a:pPr algn="r" rtl="1" eaLnBrk="1" hangingPunct="1">
              <a:lnSpc>
                <a:spcPct val="90000"/>
              </a:lnSpc>
            </a:pPr>
            <a:r>
              <a:rPr lang="he-IL" dirty="0" smtClean="0"/>
              <a:t>לכל רכיב </a:t>
            </a:r>
            <a:r>
              <a:rPr lang="el-GR" sz="1800" dirty="0" smtClean="0">
                <a:solidFill>
                  <a:srgbClr val="FFC000"/>
                </a:solidFill>
              </a:rPr>
              <a:t>φ</a:t>
            </a:r>
            <a:r>
              <a:rPr lang="en-US" sz="1800" dirty="0" smtClean="0">
                <a:solidFill>
                  <a:srgbClr val="FFC000"/>
                </a:solidFill>
              </a:rPr>
              <a:t>,</a:t>
            </a:r>
            <a:r>
              <a:rPr lang="en-US" sz="2400" dirty="0" smtClean="0"/>
              <a:t> </a:t>
            </a:r>
            <a:r>
              <a:rPr lang="he-IL" sz="2400" dirty="0" smtClean="0"/>
              <a:t> </a:t>
            </a:r>
            <a:r>
              <a:rPr lang="he-IL" dirty="0" smtClean="0"/>
              <a:t>סכום האפשרויות בהם הוא </a:t>
            </a:r>
            <a:r>
              <a:rPr lang="en-US" dirty="0" smtClean="0"/>
              <a:t>true</a:t>
            </a:r>
            <a:r>
              <a:rPr lang="he-IL" dirty="0" smtClean="0"/>
              <a:t> הוא</a:t>
            </a:r>
          </a:p>
          <a:p>
            <a:pPr marL="365760" lvl="1" indent="0" algn="l">
              <a:buNone/>
            </a:pPr>
            <a:r>
              <a:rPr lang="he-IL" sz="1800" dirty="0">
                <a:solidFill>
                  <a:srgbClr val="FFC000"/>
                </a:solidFill>
              </a:rPr>
              <a:t> </a:t>
            </a:r>
            <a:r>
              <a:rPr lang="en-US" sz="1800" dirty="0" smtClean="0">
                <a:solidFill>
                  <a:srgbClr val="FFC000"/>
                </a:solidFill>
              </a:rPr>
              <a:t>P(</a:t>
            </a:r>
            <a:r>
              <a:rPr lang="el-GR" sz="1800" dirty="0" smtClean="0">
                <a:solidFill>
                  <a:srgbClr val="FFC000"/>
                </a:solidFill>
              </a:rPr>
              <a:t>φ</a:t>
            </a:r>
            <a:r>
              <a:rPr lang="en-US" sz="1800" dirty="0" smtClean="0">
                <a:solidFill>
                  <a:srgbClr val="FFC000"/>
                </a:solidFill>
              </a:rPr>
              <a:t>) </a:t>
            </a:r>
            <a:r>
              <a:rPr lang="en-US" sz="1800" dirty="0">
                <a:solidFill>
                  <a:srgbClr val="FFC000"/>
                </a:solidFill>
              </a:rPr>
              <a:t>= </a:t>
            </a:r>
            <a:r>
              <a:rPr lang="el-GR" sz="1800" dirty="0">
                <a:solidFill>
                  <a:srgbClr val="FFC000"/>
                </a:solidFill>
              </a:rPr>
              <a:t>Σω</a:t>
            </a:r>
            <a:r>
              <a:rPr lang="en-US" sz="1800" dirty="0">
                <a:solidFill>
                  <a:srgbClr val="FFC000"/>
                </a:solidFill>
              </a:rPr>
              <a:t>:</a:t>
            </a:r>
            <a:r>
              <a:rPr lang="el-GR" sz="1800" dirty="0">
                <a:solidFill>
                  <a:srgbClr val="FFC000"/>
                </a:solidFill>
              </a:rPr>
              <a:t>ω</a:t>
            </a:r>
            <a:r>
              <a:rPr lang="el-GR" sz="1800" dirty="0" smtClean="0">
                <a:solidFill>
                  <a:srgbClr val="FFC000"/>
                </a:solidFill>
              </a:rPr>
              <a:t>╞φ</a:t>
            </a:r>
            <a:r>
              <a:rPr lang="en-US" sz="1800" dirty="0" smtClean="0">
                <a:solidFill>
                  <a:srgbClr val="FFC000"/>
                </a:solidFill>
              </a:rPr>
              <a:t> </a:t>
            </a:r>
            <a:r>
              <a:rPr lang="en-US" sz="1800" dirty="0">
                <a:solidFill>
                  <a:srgbClr val="FFC000"/>
                </a:solidFill>
              </a:rPr>
              <a:t>P(</a:t>
            </a:r>
            <a:r>
              <a:rPr lang="el-GR" sz="1800" dirty="0">
                <a:solidFill>
                  <a:srgbClr val="FFC000"/>
                </a:solidFill>
              </a:rPr>
              <a:t>ω</a:t>
            </a:r>
            <a:r>
              <a:rPr lang="en-US" sz="1800" dirty="0">
                <a:solidFill>
                  <a:srgbClr val="FFC000"/>
                </a:solidFill>
              </a:rPr>
              <a:t>)
</a:t>
            </a:r>
          </a:p>
        </p:txBody>
      </p:sp>
      <p:pic>
        <p:nvPicPr>
          <p:cNvPr id="26628" name="Picture 4" descr="dentist-j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100" y="2550319"/>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38</a:t>
            </a:fld>
            <a:endParaRPr lang="en-US"/>
          </a:p>
        </p:txBody>
      </p:sp>
    </p:spTree>
    <p:extLst>
      <p:ext uri="{BB962C8B-B14F-4D97-AF65-F5344CB8AC3E}">
        <p14:creationId xmlns:p14="http://schemas.microsoft.com/office/powerpoint/2010/main" val="19851495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0"/>
          <p:cNvSpPr>
            <a:spLocks noChangeArrowheads="1"/>
          </p:cNvSpPr>
          <p:nvPr/>
        </p:nvSpPr>
        <p:spPr bwMode="auto">
          <a:xfrm>
            <a:off x="3629026" y="3681414"/>
            <a:ext cx="6657975" cy="6048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e-IL"/>
          </a:p>
        </p:txBody>
      </p:sp>
      <p:sp>
        <p:nvSpPr>
          <p:cNvPr id="8195" name="Rectangle 4"/>
          <p:cNvSpPr>
            <a:spLocks noGrp="1" noChangeArrowheads="1"/>
          </p:cNvSpPr>
          <p:nvPr>
            <p:ph type="title"/>
          </p:nvPr>
        </p:nvSpPr>
        <p:spPr>
          <a:xfrm>
            <a:off x="1828800" y="304800"/>
            <a:ext cx="8686800" cy="747936"/>
          </a:xfrm>
        </p:spPr>
        <p:txBody>
          <a:bodyPr/>
          <a:lstStyle/>
          <a:p>
            <a:pPr algn="r" rtl="1"/>
            <a:r>
              <a:rPr lang="he-IL" sz="4000" b="1" dirty="0">
                <a:solidFill>
                  <a:schemeClr val="tx1"/>
                </a:solidFill>
                <a:latin typeface="Comic Sans MS" pitchFamily="66" charset="0"/>
              </a:rPr>
              <a:t>הסקה הסתברותית</a:t>
            </a:r>
            <a:endParaRPr lang="en-US" sz="4000" b="1" dirty="0">
              <a:solidFill>
                <a:schemeClr val="accent2"/>
              </a:solidFill>
              <a:latin typeface="Comic Sans MS" pitchFamily="66" charset="0"/>
            </a:endParaRPr>
          </a:p>
        </p:txBody>
      </p:sp>
      <p:graphicFrame>
        <p:nvGraphicFramePr>
          <p:cNvPr id="134149" name="Group 5"/>
          <p:cNvGraphicFramePr>
            <a:graphicFrameLocks noGrp="1"/>
          </p:cNvGraphicFramePr>
          <p:nvPr>
            <p:extLst>
              <p:ext uri="{D42A27DB-BD31-4B8C-83A1-F6EECF244321}">
                <p14:modId xmlns:p14="http://schemas.microsoft.com/office/powerpoint/2010/main" val="2751347614"/>
              </p:ext>
            </p:extLst>
          </p:nvPr>
        </p:nvGraphicFramePr>
        <p:xfrm>
          <a:off x="1981200" y="2344739"/>
          <a:ext cx="8305800" cy="261461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sym typeface="Symbol" pitchFamily="18" charset="2"/>
                        </a:rPr>
                        <a:t></a:t>
                      </a:r>
                      <a:r>
                        <a:rPr kumimoji="0" lang="en-US" sz="2800" b="0" i="0" u="none" strike="noStrike" cap="none" normalizeH="0" baseline="0" dirty="0" err="1"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dirty="0" err="1" smtClean="0">
                          <a:ln>
                            <a:noFill/>
                          </a:ln>
                          <a:solidFill>
                            <a:schemeClr val="tx1"/>
                          </a:solidFill>
                          <a:effectLst/>
                          <a:latin typeface="Comic Sans MS" pitchFamily="66" charset="0"/>
                          <a:cs typeface="Arial" charset="0"/>
                        </a:rPr>
                        <a:t>Catch</a:t>
                      </a:r>
                      <a:endParaRPr kumimoji="0" lang="en-US" sz="2800" b="0" i="0" u="none" strike="noStrike" cap="none" normalizeH="0" baseline="0" dirty="0" smtClean="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Comic Sans MS" pitchFamily="66" charset="0"/>
                          <a:cs typeface="Arial" charset="0"/>
                        </a:rPr>
                        <a:t>PCatch</a:t>
                      </a:r>
                      <a:endParaRPr kumimoji="0" lang="en-US" sz="2800" b="0" i="0" u="none" strike="noStrike" cap="none" normalizeH="0" baseline="0" dirty="0" smtClean="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228" name="Rectangle 37"/>
          <p:cNvSpPr>
            <a:spLocks noChangeArrowheads="1"/>
          </p:cNvSpPr>
          <p:nvPr/>
        </p:nvSpPr>
        <p:spPr bwMode="auto">
          <a:xfrm>
            <a:off x="3733800" y="2362200"/>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8229" name="Rectangle 38"/>
          <p:cNvSpPr>
            <a:spLocks noChangeArrowheads="1"/>
          </p:cNvSpPr>
          <p:nvPr/>
        </p:nvSpPr>
        <p:spPr bwMode="auto">
          <a:xfrm>
            <a:off x="7029450" y="2362200"/>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sp>
        <p:nvSpPr>
          <p:cNvPr id="8230" name="Text Box 39"/>
          <p:cNvSpPr txBox="1">
            <a:spLocks noChangeArrowheads="1"/>
          </p:cNvSpPr>
          <p:nvPr/>
        </p:nvSpPr>
        <p:spPr bwMode="auto">
          <a:xfrm>
            <a:off x="888274" y="5410200"/>
            <a:ext cx="8090626"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597025" algn="l"/>
              </a:tabLst>
              <a:defRPr>
                <a:solidFill>
                  <a:schemeClr val="tx1"/>
                </a:solidFill>
                <a:latin typeface="Arial" pitchFamily="34" charset="0"/>
                <a:cs typeface="Arial" pitchFamily="34" charset="0"/>
              </a:defRPr>
            </a:lvl1pPr>
            <a:lvl2pPr marL="742950" indent="-285750" eaLnBrk="0" hangingPunct="0">
              <a:tabLst>
                <a:tab pos="1597025" algn="l"/>
              </a:tabLst>
              <a:defRPr>
                <a:solidFill>
                  <a:schemeClr val="tx1"/>
                </a:solidFill>
                <a:latin typeface="Arial" pitchFamily="34" charset="0"/>
                <a:cs typeface="Arial" pitchFamily="34" charset="0"/>
              </a:defRPr>
            </a:lvl2pPr>
            <a:lvl3pPr marL="1143000" indent="-228600" eaLnBrk="0" hangingPunct="0">
              <a:tabLst>
                <a:tab pos="1597025" algn="l"/>
              </a:tabLst>
              <a:defRPr>
                <a:solidFill>
                  <a:schemeClr val="tx1"/>
                </a:solidFill>
                <a:latin typeface="Arial" pitchFamily="34" charset="0"/>
                <a:cs typeface="Arial" pitchFamily="34" charset="0"/>
              </a:defRPr>
            </a:lvl3pPr>
            <a:lvl4pPr marL="1600200" indent="-228600" eaLnBrk="0" hangingPunct="0">
              <a:tabLst>
                <a:tab pos="1597025" algn="l"/>
              </a:tabLst>
              <a:defRPr>
                <a:solidFill>
                  <a:schemeClr val="tx1"/>
                </a:solidFill>
                <a:latin typeface="Arial" pitchFamily="34" charset="0"/>
                <a:cs typeface="Arial" pitchFamily="34" charset="0"/>
              </a:defRPr>
            </a:lvl4pPr>
            <a:lvl5pPr marL="2057400" indent="-228600" eaLnBrk="0" hangingPunct="0">
              <a:tabLst>
                <a:tab pos="1597025" algn="l"/>
              </a:tabLst>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9pPr>
          </a:lstStyle>
          <a:p>
            <a:pPr algn="l" rtl="0" eaLnBrk="1" hangingPunct="1"/>
            <a:r>
              <a:rPr lang="en-US" sz="2800" dirty="0">
                <a:latin typeface="Comic Sans MS" pitchFamily="66" charset="0"/>
              </a:rPr>
              <a:t>P(Cavity</a:t>
            </a:r>
            <a:r>
              <a:rPr lang="en-US" sz="2800" dirty="0">
                <a:latin typeface="Comic Sans MS" pitchFamily="66" charset="0"/>
                <a:sym typeface="Symbol" pitchFamily="18" charset="2"/>
              </a:rPr>
              <a:t>) = 0.108 + 0.012 + 0.072 + 0.008</a:t>
            </a:r>
          </a:p>
          <a:p>
            <a:pPr algn="l" rtl="0" eaLnBrk="1" hangingPunct="1"/>
            <a:r>
              <a:rPr lang="en-US" sz="2800" dirty="0">
                <a:latin typeface="Comic Sans MS" pitchFamily="66" charset="0"/>
                <a:sym typeface="Symbol" pitchFamily="18" charset="2"/>
              </a:rPr>
              <a:t>	= 0.2 </a:t>
            </a:r>
          </a:p>
        </p:txBody>
      </p:sp>
      <p:sp>
        <p:nvSpPr>
          <p:cNvPr id="3" name="Slide Number Placeholder 2"/>
          <p:cNvSpPr>
            <a:spLocks noGrp="1"/>
          </p:cNvSpPr>
          <p:nvPr>
            <p:ph type="sldNum" sz="quarter" idx="11"/>
          </p:nvPr>
        </p:nvSpPr>
        <p:spPr/>
        <p:txBody>
          <a:bodyPr/>
          <a:lstStyle/>
          <a:p>
            <a:fld id="{6EDAB462-8378-4A72-B037-15DB491BC9D5}" type="slidenum">
              <a:rPr lang="en-US" smtClean="0"/>
              <a:pPr/>
              <a:t>39</a:t>
            </a:fld>
            <a:endParaRPr lang="en-US"/>
          </a:p>
        </p:txBody>
      </p:sp>
      <p:sp>
        <p:nvSpPr>
          <p:cNvPr id="5" name="Footer Placeholder 4"/>
          <p:cNvSpPr>
            <a:spLocks noGrp="1"/>
          </p:cNvSpPr>
          <p:nvPr>
            <p:ph type="ftr" sz="quarter" idx="12"/>
          </p:nvPr>
        </p:nvSpPr>
        <p:spPr/>
        <p:txBody>
          <a:bodyPr/>
          <a:lstStyle/>
          <a:p>
            <a:endParaRPr lang="en-US"/>
          </a:p>
        </p:txBody>
      </p:sp>
      <p:sp>
        <p:nvSpPr>
          <p:cNvPr id="10" name="Rectangle 9"/>
          <p:cNvSpPr/>
          <p:nvPr/>
        </p:nvSpPr>
        <p:spPr>
          <a:xfrm>
            <a:off x="3740012" y="1196752"/>
            <a:ext cx="6235976" cy="840230"/>
          </a:xfrm>
          <a:prstGeom prst="rect">
            <a:avLst/>
          </a:prstGeom>
        </p:spPr>
        <p:txBody>
          <a:bodyPr wrap="square">
            <a:spAutoFit/>
          </a:bodyPr>
          <a:lstStyle/>
          <a:p>
            <a:pPr algn="r" rtl="1">
              <a:lnSpc>
                <a:spcPct val="90000"/>
              </a:lnSpc>
            </a:pPr>
            <a:r>
              <a:rPr lang="he-IL" dirty="0">
                <a:cs typeface="+mj-cs"/>
              </a:rPr>
              <a:t>נתחיל עם ההסתברות המשותפת:</a:t>
            </a:r>
            <a:endParaRPr lang="en-US" sz="2400" dirty="0">
              <a:cs typeface="+mj-cs"/>
            </a:endParaRPr>
          </a:p>
          <a:p>
            <a:pPr algn="r" rtl="1">
              <a:lnSpc>
                <a:spcPct val="90000"/>
              </a:lnSpc>
            </a:pPr>
            <a:r>
              <a:rPr lang="he-IL" dirty="0">
                <a:cs typeface="+mj-cs"/>
              </a:rPr>
              <a:t>לכל רכיב </a:t>
            </a:r>
            <a:r>
              <a:rPr lang="el-GR" dirty="0">
                <a:cs typeface="+mj-cs"/>
              </a:rPr>
              <a:t>φ</a:t>
            </a:r>
            <a:r>
              <a:rPr lang="en-US" dirty="0">
                <a:cs typeface="+mj-cs"/>
              </a:rPr>
              <a:t>, </a:t>
            </a:r>
            <a:r>
              <a:rPr lang="he-IL" dirty="0">
                <a:cs typeface="+mj-cs"/>
              </a:rPr>
              <a:t>סכום האפשרויות בהם הוא </a:t>
            </a:r>
            <a:r>
              <a:rPr lang="en-US" dirty="0">
                <a:cs typeface="+mj-cs"/>
              </a:rPr>
              <a:t>true</a:t>
            </a:r>
            <a:r>
              <a:rPr lang="he-IL" dirty="0">
                <a:cs typeface="+mj-cs"/>
              </a:rPr>
              <a:t> הוא</a:t>
            </a:r>
          </a:p>
          <a:p>
            <a:pPr marL="365760" lvl="1">
              <a:lnSpc>
                <a:spcPct val="90000"/>
              </a:lnSpc>
            </a:pPr>
            <a:r>
              <a:rPr lang="he-IL" dirty="0">
                <a:cs typeface="+mj-cs"/>
              </a:rPr>
              <a:t> </a:t>
            </a:r>
            <a:r>
              <a:rPr lang="en-US" dirty="0">
                <a:cs typeface="+mj-cs"/>
              </a:rPr>
              <a:t>P(</a:t>
            </a:r>
            <a:r>
              <a:rPr lang="el-GR" dirty="0">
                <a:cs typeface="+mj-cs"/>
              </a:rPr>
              <a:t>φ</a:t>
            </a:r>
            <a:r>
              <a:rPr lang="en-US" dirty="0">
                <a:cs typeface="+mj-cs"/>
              </a:rPr>
              <a:t>) = </a:t>
            </a:r>
            <a:r>
              <a:rPr lang="el-GR" dirty="0">
                <a:cs typeface="+mj-cs"/>
              </a:rPr>
              <a:t>Σ</a:t>
            </a:r>
            <a:r>
              <a:rPr lang="el-GR" baseline="-25000" dirty="0">
                <a:cs typeface="+mj-cs"/>
              </a:rPr>
              <a:t>ω</a:t>
            </a:r>
            <a:r>
              <a:rPr lang="en-US" baseline="-25000" dirty="0">
                <a:cs typeface="+mj-cs"/>
              </a:rPr>
              <a:t>:</a:t>
            </a:r>
            <a:r>
              <a:rPr lang="el-GR" baseline="-25000" dirty="0">
                <a:cs typeface="+mj-cs"/>
              </a:rPr>
              <a:t>ω╞φ</a:t>
            </a:r>
            <a:r>
              <a:rPr lang="en-US" dirty="0">
                <a:cs typeface="+mj-cs"/>
              </a:rPr>
              <a:t> P(</a:t>
            </a:r>
            <a:r>
              <a:rPr lang="el-GR" dirty="0">
                <a:cs typeface="+mj-cs"/>
              </a:rPr>
              <a:t>ω</a:t>
            </a:r>
            <a:r>
              <a:rPr lang="en-US" dirty="0">
                <a:cs typeface="+mj-cs"/>
              </a:rPr>
              <a:t>) </a:t>
            </a:r>
            <a:endParaRPr lang="en-US" sz="2400" dirty="0">
              <a:cs typeface="+mj-cs"/>
            </a:endParaRPr>
          </a:p>
        </p:txBody>
      </p:sp>
    </p:spTree>
    <p:extLst>
      <p:ext uri="{BB962C8B-B14F-4D97-AF65-F5344CB8AC3E}">
        <p14:creationId xmlns:p14="http://schemas.microsoft.com/office/powerpoint/2010/main" val="4221318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588" y="0"/>
            <a:ext cx="10515600" cy="969181"/>
          </a:xfrm>
        </p:spPr>
        <p:txBody>
          <a:bodyPr/>
          <a:lstStyle/>
          <a:p>
            <a:pPr algn="r" rtl="1"/>
            <a:r>
              <a:rPr lang="he-IL" dirty="0" smtClean="0"/>
              <a:t>מפגש רביעי</a:t>
            </a:r>
            <a:endParaRPr lang="en-US" dirty="0"/>
          </a:p>
        </p:txBody>
      </p:sp>
      <p:sp>
        <p:nvSpPr>
          <p:cNvPr id="3" name="Content Placeholder 2"/>
          <p:cNvSpPr>
            <a:spLocks noGrp="1"/>
          </p:cNvSpPr>
          <p:nvPr>
            <p:ph sz="quarter" idx="1"/>
          </p:nvPr>
        </p:nvSpPr>
        <p:spPr>
          <a:xfrm>
            <a:off x="1352012" y="969181"/>
            <a:ext cx="10233800" cy="5724616"/>
          </a:xfrm>
        </p:spPr>
        <p:txBody>
          <a:bodyPr>
            <a:noAutofit/>
          </a:bodyPr>
          <a:lstStyle/>
          <a:p>
            <a:r>
              <a:rPr lang="he-IL" sz="1800" b="1" dirty="0"/>
              <a:t>יחידה 1 - מבוא</a:t>
            </a:r>
          </a:p>
          <a:p>
            <a:r>
              <a:rPr lang="he-IL" sz="1800" b="1" dirty="0"/>
              <a:t>יחידה 2 - תורת המידע</a:t>
            </a:r>
          </a:p>
          <a:p>
            <a:r>
              <a:rPr lang="he-IL" sz="1800" b="1" dirty="0"/>
              <a:t>יחידה 3 - הכנת נתונים</a:t>
            </a:r>
          </a:p>
          <a:p>
            <a:r>
              <a:rPr lang="he-IL" sz="1800" b="1" dirty="0"/>
              <a:t>יחידה 4 - סיווג וחיזוי</a:t>
            </a:r>
          </a:p>
          <a:p>
            <a:r>
              <a:rPr lang="he-IL" sz="1800" b="1" dirty="0"/>
              <a:t>יחידה 5 - עצי החלטה-חלק א</a:t>
            </a:r>
          </a:p>
          <a:p>
            <a:r>
              <a:rPr lang="he-IL" sz="1800" b="1" dirty="0"/>
              <a:t>יחידה 6 - עצי החלטה-חלק ב</a:t>
            </a:r>
          </a:p>
          <a:p>
            <a:r>
              <a:rPr lang="he-IL" sz="1800" b="1" dirty="0">
                <a:solidFill>
                  <a:srgbClr val="FFC000"/>
                </a:solidFill>
              </a:rPr>
              <a:t>יחידה 7 - למידה בייסיאנית  ולמידה מבוססת תצפיות</a:t>
            </a:r>
          </a:p>
          <a:p>
            <a:r>
              <a:rPr lang="he-IL" sz="1800" b="1" dirty="0"/>
              <a:t>יחידה 8 - חוקי הקשר-חלק א</a:t>
            </a:r>
          </a:p>
          <a:p>
            <a:r>
              <a:rPr lang="he-IL" sz="1800" b="1" dirty="0"/>
              <a:t>יחידה 9 - חוקי הקשר-חלק ב</a:t>
            </a:r>
          </a:p>
          <a:p>
            <a:r>
              <a:rPr lang="he-IL" sz="1800" b="1" dirty="0"/>
              <a:t>יחידה 10 - ניתוח אשכולות-חלק א</a:t>
            </a:r>
          </a:p>
          <a:p>
            <a:r>
              <a:rPr lang="he-IL" sz="1800" b="1" dirty="0"/>
              <a:t>יחידה 11 - ניתוח אשכולות-חלק ב</a:t>
            </a:r>
          </a:p>
          <a:p>
            <a:r>
              <a:rPr lang="he-IL" sz="1800" b="1" dirty="0"/>
              <a:t>יחידה 12 - רשתות אינפו - עמומות</a:t>
            </a:r>
          </a:p>
          <a:p>
            <a:r>
              <a:rPr lang="he-IL" sz="1800" b="1" dirty="0"/>
              <a:t>יחידה 13 - בחירת מאפיינים</a:t>
            </a:r>
          </a:p>
          <a:p>
            <a:r>
              <a:rPr lang="he-IL" sz="1800" b="1" dirty="0"/>
              <a:t>יחידה 14 - נושאים מתקדמים בכריית מידע</a:t>
            </a:r>
          </a:p>
          <a:p>
            <a:r>
              <a:rPr lang="he-IL" sz="1800" b="1" dirty="0"/>
              <a:t>חזרה</a:t>
            </a:r>
          </a:p>
        </p:txBody>
      </p:sp>
      <p:pic>
        <p:nvPicPr>
          <p:cNvPr id="4" name="Picture 2" descr="Image result for Han J., Kamber M. and Pei J., Data Mining: Concepts and Techniques, 3rd Edition, Morgan Kaufmann, 2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25767">
            <a:off x="728781" y="1056516"/>
            <a:ext cx="188595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Left Brace 6"/>
          <p:cNvSpPr/>
          <p:nvPr/>
        </p:nvSpPr>
        <p:spPr>
          <a:xfrm>
            <a:off x="5638918" y="2953481"/>
            <a:ext cx="829994" cy="878007"/>
          </a:xfrm>
          <a:prstGeom prst="leftBrace">
            <a:avLst/>
          </a:prstGeom>
          <a:noFill/>
          <a:ln w="53975">
            <a:solidFill>
              <a:srgbClr val="FFC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6" name="Rectangle 5"/>
          <p:cNvSpPr/>
          <p:nvPr/>
        </p:nvSpPr>
        <p:spPr>
          <a:xfrm>
            <a:off x="3944747" y="3207818"/>
            <a:ext cx="1236236"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he-IL" b="0" i="0" dirty="0" smtClean="0">
                <a:solidFill>
                  <a:srgbClr val="000000"/>
                </a:solidFill>
                <a:effectLst/>
                <a:latin typeface="Arial" panose="020B0604020202020204" pitchFamily="34" charset="0"/>
              </a:rPr>
              <a:t>15/04/2018</a:t>
            </a:r>
            <a:endParaRPr lang="he-IL" dirty="0"/>
          </a:p>
        </p:txBody>
      </p:sp>
      <p:sp>
        <p:nvSpPr>
          <p:cNvPr id="8" name="Rectangle 7"/>
          <p:cNvSpPr/>
          <p:nvPr/>
        </p:nvSpPr>
        <p:spPr>
          <a:xfrm>
            <a:off x="4364526" y="2199910"/>
            <a:ext cx="216936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he-IL" b="0" i="0" u="none" strike="noStrike" baseline="0" dirty="0" smtClean="0">
                <a:latin typeface="David" panose="020E0502060401010101" pitchFamily="34" charset="-79"/>
                <a:cs typeface="David" panose="020E0502060401010101" pitchFamily="34" charset="-79"/>
              </a:rPr>
              <a:t>21.5.2017 ממ"ן 21</a:t>
            </a:r>
            <a:endParaRPr lang="he-IL" dirty="0"/>
          </a:p>
        </p:txBody>
      </p:sp>
    </p:spTree>
    <p:extLst>
      <p:ext uri="{BB962C8B-B14F-4D97-AF65-F5344CB8AC3E}">
        <p14:creationId xmlns:p14="http://schemas.microsoft.com/office/powerpoint/2010/main" val="3646474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8"/>
          <p:cNvSpPr>
            <a:spLocks noChangeArrowheads="1"/>
          </p:cNvSpPr>
          <p:nvPr/>
        </p:nvSpPr>
        <p:spPr bwMode="auto">
          <a:xfrm>
            <a:off x="3629026" y="3681414"/>
            <a:ext cx="6657975" cy="6048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e-IL"/>
          </a:p>
        </p:txBody>
      </p:sp>
      <p:sp>
        <p:nvSpPr>
          <p:cNvPr id="7171" name="Rectangle 39"/>
          <p:cNvSpPr>
            <a:spLocks noChangeArrowheads="1"/>
          </p:cNvSpPr>
          <p:nvPr/>
        </p:nvSpPr>
        <p:spPr bwMode="auto">
          <a:xfrm>
            <a:off x="3643313" y="3700463"/>
            <a:ext cx="3314700" cy="12493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he-IL"/>
          </a:p>
        </p:txBody>
      </p:sp>
      <p:sp>
        <p:nvSpPr>
          <p:cNvPr id="7172" name="Rectangle 2"/>
          <p:cNvSpPr>
            <a:spLocks noGrp="1" noChangeArrowheads="1"/>
          </p:cNvSpPr>
          <p:nvPr>
            <p:ph type="title"/>
          </p:nvPr>
        </p:nvSpPr>
        <p:spPr>
          <a:xfrm>
            <a:off x="1828800" y="304800"/>
            <a:ext cx="8686800" cy="819944"/>
          </a:xfrm>
        </p:spPr>
        <p:txBody>
          <a:bodyPr/>
          <a:lstStyle/>
          <a:p>
            <a:pPr algn="r" rtl="1"/>
            <a:r>
              <a:rPr lang="he-IL" sz="4000" b="1" dirty="0">
                <a:solidFill>
                  <a:schemeClr val="tx1"/>
                </a:solidFill>
                <a:latin typeface="Comic Sans MS" pitchFamily="66" charset="0"/>
              </a:rPr>
              <a:t>הסקה הסתברותית</a:t>
            </a:r>
            <a:endParaRPr lang="en-US" sz="4000" b="1" dirty="0">
              <a:solidFill>
                <a:schemeClr val="tx1"/>
              </a:solidFill>
              <a:latin typeface="Comic Sans MS" pitchFamily="66" charset="0"/>
            </a:endParaRPr>
          </a:p>
        </p:txBody>
      </p:sp>
      <p:graphicFrame>
        <p:nvGraphicFramePr>
          <p:cNvPr id="133123" name="Group 3"/>
          <p:cNvGraphicFramePr>
            <a:graphicFrameLocks noGrp="1"/>
          </p:cNvGraphicFramePr>
          <p:nvPr>
            <p:extLst>
              <p:ext uri="{D42A27DB-BD31-4B8C-83A1-F6EECF244321}">
                <p14:modId xmlns:p14="http://schemas.microsoft.com/office/powerpoint/2010/main" val="362104554"/>
              </p:ext>
            </p:extLst>
          </p:nvPr>
        </p:nvGraphicFramePr>
        <p:xfrm>
          <a:off x="1981200" y="2344739"/>
          <a:ext cx="8305800" cy="261461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0000"/>
                          </a:solidFill>
                          <a:effectLst/>
                          <a:latin typeface="Comic Sans MS" pitchFamily="66" charset="0"/>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205" name="Rectangle 35"/>
          <p:cNvSpPr>
            <a:spLocks noChangeArrowheads="1"/>
          </p:cNvSpPr>
          <p:nvPr/>
        </p:nvSpPr>
        <p:spPr bwMode="auto">
          <a:xfrm>
            <a:off x="3733800" y="2362200"/>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7206" name="Rectangle 36"/>
          <p:cNvSpPr>
            <a:spLocks noChangeArrowheads="1"/>
          </p:cNvSpPr>
          <p:nvPr/>
        </p:nvSpPr>
        <p:spPr bwMode="auto">
          <a:xfrm>
            <a:off x="7029450" y="2362200"/>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sp>
        <p:nvSpPr>
          <p:cNvPr id="7207" name="Text Box 37"/>
          <p:cNvSpPr txBox="1">
            <a:spLocks noChangeArrowheads="1"/>
          </p:cNvSpPr>
          <p:nvPr/>
        </p:nvSpPr>
        <p:spPr bwMode="auto">
          <a:xfrm>
            <a:off x="2057400" y="5410200"/>
            <a:ext cx="69611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dirty="0">
                <a:latin typeface="Comic Sans MS" pitchFamily="66" charset="0"/>
              </a:rPr>
              <a:t>P(Cavity </a:t>
            </a:r>
            <a:r>
              <a:rPr lang="en-US" sz="2800" b="1" dirty="0">
                <a:latin typeface="Comic Sans MS" pitchFamily="66" charset="0"/>
                <a:sym typeface="Symbol" pitchFamily="18" charset="2"/>
              </a:rPr>
              <a:t></a:t>
            </a:r>
            <a:r>
              <a:rPr lang="en-US" sz="2800" dirty="0">
                <a:latin typeface="Comic Sans MS" pitchFamily="66" charset="0"/>
                <a:sym typeface="Symbol" pitchFamily="18" charset="2"/>
              </a:rPr>
              <a:t>Toothache) = 0.108 + 0.012 + ...</a:t>
            </a:r>
          </a:p>
          <a:p>
            <a:pPr eaLnBrk="1" hangingPunct="1"/>
            <a:r>
              <a:rPr lang="en-US" sz="2800" dirty="0">
                <a:latin typeface="Comic Sans MS" pitchFamily="66" charset="0"/>
                <a:sym typeface="Symbol" pitchFamily="18" charset="2"/>
              </a:rPr>
              <a:t>				= 0.28 </a:t>
            </a:r>
          </a:p>
        </p:txBody>
      </p:sp>
      <p:sp>
        <p:nvSpPr>
          <p:cNvPr id="3" name="Slide Number Placeholder 2"/>
          <p:cNvSpPr>
            <a:spLocks noGrp="1"/>
          </p:cNvSpPr>
          <p:nvPr>
            <p:ph type="sldNum" sz="quarter" idx="11"/>
          </p:nvPr>
        </p:nvSpPr>
        <p:spPr/>
        <p:txBody>
          <a:bodyPr/>
          <a:lstStyle/>
          <a:p>
            <a:fld id="{6EDAB462-8378-4A72-B037-15DB491BC9D5}" type="slidenum">
              <a:rPr lang="en-US" smtClean="0"/>
              <a:pPr/>
              <a:t>40</a:t>
            </a:fld>
            <a:endParaRPr lang="en-US"/>
          </a:p>
        </p:txBody>
      </p:sp>
      <p:sp>
        <p:nvSpPr>
          <p:cNvPr id="5" name="Footer Placeholder 4"/>
          <p:cNvSpPr>
            <a:spLocks noGrp="1"/>
          </p:cNvSpPr>
          <p:nvPr>
            <p:ph type="ftr" sz="quarter" idx="12"/>
          </p:nvPr>
        </p:nvSpPr>
        <p:spPr/>
        <p:txBody>
          <a:bodyPr/>
          <a:lstStyle/>
          <a:p>
            <a:endParaRPr lang="en-US"/>
          </a:p>
        </p:txBody>
      </p:sp>
      <p:sp>
        <p:nvSpPr>
          <p:cNvPr id="2" name="Rectangle 1"/>
          <p:cNvSpPr/>
          <p:nvPr/>
        </p:nvSpPr>
        <p:spPr>
          <a:xfrm>
            <a:off x="1596788" y="1070762"/>
            <a:ext cx="10106779" cy="1255728"/>
          </a:xfrm>
          <a:prstGeom prst="rect">
            <a:avLst/>
          </a:prstGeom>
        </p:spPr>
        <p:txBody>
          <a:bodyPr wrap="square">
            <a:spAutoFit/>
          </a:bodyPr>
          <a:lstStyle/>
          <a:p>
            <a:pPr algn="r" rtl="1">
              <a:lnSpc>
                <a:spcPct val="90000"/>
              </a:lnSpc>
            </a:pPr>
            <a:r>
              <a:rPr lang="he-IL" sz="2800" dirty="0">
                <a:cs typeface="+mj-cs"/>
              </a:rPr>
              <a:t>נתחיל עם ההסתברות המשותפת:</a:t>
            </a:r>
            <a:endParaRPr lang="en-US" sz="2800" dirty="0">
              <a:cs typeface="+mj-cs"/>
            </a:endParaRPr>
          </a:p>
          <a:p>
            <a:pPr algn="r" rtl="1">
              <a:lnSpc>
                <a:spcPct val="90000"/>
              </a:lnSpc>
            </a:pPr>
            <a:r>
              <a:rPr lang="he-IL" sz="2800" dirty="0">
                <a:cs typeface="+mj-cs"/>
              </a:rPr>
              <a:t>לכל רכיב </a:t>
            </a:r>
            <a:r>
              <a:rPr lang="el-GR" sz="2800" dirty="0">
                <a:cs typeface="+mj-cs"/>
              </a:rPr>
              <a:t>φ</a:t>
            </a:r>
            <a:r>
              <a:rPr lang="en-US" sz="2800" dirty="0">
                <a:cs typeface="+mj-cs"/>
              </a:rPr>
              <a:t>, </a:t>
            </a:r>
            <a:r>
              <a:rPr lang="he-IL" sz="2800" dirty="0">
                <a:cs typeface="+mj-cs"/>
              </a:rPr>
              <a:t>סכום האפשרויות בהם הוא </a:t>
            </a:r>
            <a:r>
              <a:rPr lang="en-US" sz="2800" dirty="0">
                <a:cs typeface="+mj-cs"/>
              </a:rPr>
              <a:t>true</a:t>
            </a:r>
            <a:r>
              <a:rPr lang="he-IL" sz="2800" dirty="0">
                <a:cs typeface="+mj-cs"/>
              </a:rPr>
              <a:t> הוא</a:t>
            </a:r>
          </a:p>
          <a:p>
            <a:pPr marL="365760" lvl="1">
              <a:lnSpc>
                <a:spcPct val="90000"/>
              </a:lnSpc>
            </a:pPr>
            <a:r>
              <a:rPr lang="he-IL" sz="2800" dirty="0">
                <a:cs typeface="+mj-cs"/>
              </a:rPr>
              <a:t> </a:t>
            </a:r>
            <a:r>
              <a:rPr lang="en-US" sz="2800" dirty="0">
                <a:cs typeface="+mj-cs"/>
              </a:rPr>
              <a:t>P(</a:t>
            </a:r>
            <a:r>
              <a:rPr lang="el-GR" sz="2800" dirty="0">
                <a:cs typeface="+mj-cs"/>
              </a:rPr>
              <a:t>φ</a:t>
            </a:r>
            <a:r>
              <a:rPr lang="en-US" sz="2800" dirty="0">
                <a:cs typeface="+mj-cs"/>
              </a:rPr>
              <a:t>) = </a:t>
            </a:r>
            <a:r>
              <a:rPr lang="el-GR" sz="2800" dirty="0">
                <a:cs typeface="+mj-cs"/>
              </a:rPr>
              <a:t>Σ</a:t>
            </a:r>
            <a:r>
              <a:rPr lang="el-GR" sz="2800" baseline="-25000" dirty="0">
                <a:cs typeface="+mj-cs"/>
              </a:rPr>
              <a:t>ω</a:t>
            </a:r>
            <a:r>
              <a:rPr lang="en-US" sz="2800" baseline="-25000" dirty="0">
                <a:cs typeface="+mj-cs"/>
              </a:rPr>
              <a:t>:</a:t>
            </a:r>
            <a:r>
              <a:rPr lang="el-GR" sz="2800" baseline="-25000" dirty="0">
                <a:cs typeface="+mj-cs"/>
              </a:rPr>
              <a:t>ω╞φ</a:t>
            </a:r>
            <a:r>
              <a:rPr lang="en-US" sz="2800" dirty="0">
                <a:cs typeface="+mj-cs"/>
              </a:rPr>
              <a:t> P(</a:t>
            </a:r>
            <a:r>
              <a:rPr lang="el-GR" sz="2800" dirty="0">
                <a:cs typeface="+mj-cs"/>
              </a:rPr>
              <a:t>ω</a:t>
            </a:r>
            <a:r>
              <a:rPr lang="en-US" sz="2800" dirty="0">
                <a:cs typeface="+mj-cs"/>
              </a:rPr>
              <a:t>) </a:t>
            </a:r>
          </a:p>
        </p:txBody>
      </p:sp>
    </p:spTree>
    <p:extLst>
      <p:ext uri="{BB962C8B-B14F-4D97-AF65-F5344CB8AC3E}">
        <p14:creationId xmlns:p14="http://schemas.microsoft.com/office/powerpoint/2010/main" val="27900499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1828800" y="11561"/>
            <a:ext cx="8686800" cy="819944"/>
          </a:xfrm>
        </p:spPr>
        <p:txBody>
          <a:bodyPr>
            <a:normAutofit/>
          </a:bodyPr>
          <a:lstStyle/>
          <a:p>
            <a:pPr algn="r" rtl="1"/>
            <a:r>
              <a:rPr lang="he-IL" sz="4000" b="1" dirty="0">
                <a:solidFill>
                  <a:schemeClr val="tx1"/>
                </a:solidFill>
                <a:latin typeface="Comic Sans MS" pitchFamily="66" charset="0"/>
              </a:rPr>
              <a:t>הסקה הסתברותית</a:t>
            </a:r>
            <a:endParaRPr lang="en-US" sz="4000" b="1" dirty="0">
              <a:solidFill>
                <a:schemeClr val="accent2"/>
              </a:solidFill>
              <a:latin typeface="Comic Sans MS" pitchFamily="66" charset="0"/>
            </a:endParaRPr>
          </a:p>
        </p:txBody>
      </p:sp>
      <p:graphicFrame>
        <p:nvGraphicFramePr>
          <p:cNvPr id="135172" name="Group 4"/>
          <p:cNvGraphicFramePr>
            <a:graphicFrameLocks noGrp="1"/>
          </p:cNvGraphicFramePr>
          <p:nvPr>
            <p:extLst/>
          </p:nvPr>
        </p:nvGraphicFramePr>
        <p:xfrm>
          <a:off x="1678632" y="2924945"/>
          <a:ext cx="8305800" cy="261461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251" name="Rectangle 36"/>
          <p:cNvSpPr>
            <a:spLocks noChangeArrowheads="1"/>
          </p:cNvSpPr>
          <p:nvPr/>
        </p:nvSpPr>
        <p:spPr bwMode="auto">
          <a:xfrm>
            <a:off x="3449048" y="2996952"/>
            <a:ext cx="2938264" cy="4973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dirty="0">
                <a:latin typeface="Comic Sans MS" pitchFamily="66" charset="0"/>
              </a:rPr>
              <a:t>Toothache</a:t>
            </a:r>
          </a:p>
        </p:txBody>
      </p:sp>
      <p:sp>
        <p:nvSpPr>
          <p:cNvPr id="9252" name="Rectangle 37"/>
          <p:cNvSpPr>
            <a:spLocks noChangeArrowheads="1"/>
          </p:cNvSpPr>
          <p:nvPr/>
        </p:nvSpPr>
        <p:spPr bwMode="auto">
          <a:xfrm>
            <a:off x="6744698" y="2996952"/>
            <a:ext cx="2951702" cy="5693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dirty="0">
                <a:latin typeface="Comic Sans MS" pitchFamily="66" charset="0"/>
                <a:sym typeface="Symbol" pitchFamily="18" charset="2"/>
              </a:rPr>
              <a:t></a:t>
            </a:r>
            <a:r>
              <a:rPr lang="en-US" sz="2800" dirty="0">
                <a:latin typeface="Comic Sans MS" pitchFamily="66" charset="0"/>
              </a:rPr>
              <a:t>Toothache</a:t>
            </a:r>
          </a:p>
        </p:txBody>
      </p:sp>
      <p:sp>
        <p:nvSpPr>
          <p:cNvPr id="9253" name="Text Box 38"/>
          <p:cNvSpPr txBox="1">
            <a:spLocks noChangeArrowheads="1"/>
          </p:cNvSpPr>
          <p:nvPr/>
        </p:nvSpPr>
        <p:spPr bwMode="auto">
          <a:xfrm>
            <a:off x="1943100" y="908721"/>
            <a:ext cx="1024890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597025" algn="l"/>
              </a:tabLst>
              <a:defRPr>
                <a:solidFill>
                  <a:schemeClr val="tx1"/>
                </a:solidFill>
                <a:latin typeface="Arial" pitchFamily="34" charset="0"/>
                <a:cs typeface="Arial" pitchFamily="34" charset="0"/>
              </a:defRPr>
            </a:lvl1pPr>
            <a:lvl2pPr marL="742950" indent="-285750" eaLnBrk="0" hangingPunct="0">
              <a:tabLst>
                <a:tab pos="1597025" algn="l"/>
              </a:tabLst>
              <a:defRPr>
                <a:solidFill>
                  <a:schemeClr val="tx1"/>
                </a:solidFill>
                <a:latin typeface="Arial" pitchFamily="34" charset="0"/>
                <a:cs typeface="Arial" pitchFamily="34" charset="0"/>
              </a:defRPr>
            </a:lvl2pPr>
            <a:lvl3pPr marL="1143000" indent="-228600" eaLnBrk="0" hangingPunct="0">
              <a:tabLst>
                <a:tab pos="1597025" algn="l"/>
              </a:tabLst>
              <a:defRPr>
                <a:solidFill>
                  <a:schemeClr val="tx1"/>
                </a:solidFill>
                <a:latin typeface="Arial" pitchFamily="34" charset="0"/>
                <a:cs typeface="Arial" pitchFamily="34" charset="0"/>
              </a:defRPr>
            </a:lvl3pPr>
            <a:lvl4pPr marL="1600200" indent="-228600" eaLnBrk="0" hangingPunct="0">
              <a:tabLst>
                <a:tab pos="1597025" algn="l"/>
              </a:tabLst>
              <a:defRPr>
                <a:solidFill>
                  <a:schemeClr val="tx1"/>
                </a:solidFill>
                <a:latin typeface="Arial" pitchFamily="34" charset="0"/>
                <a:cs typeface="Arial" pitchFamily="34" charset="0"/>
              </a:defRPr>
            </a:lvl4pPr>
            <a:lvl5pPr marL="2057400" indent="-228600" eaLnBrk="0" hangingPunct="0">
              <a:tabLst>
                <a:tab pos="1597025" algn="l"/>
              </a:tabLst>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tabLst>
                <a:tab pos="1597025" algn="l"/>
              </a:tabLst>
              <a:defRPr>
                <a:solidFill>
                  <a:schemeClr val="tx1"/>
                </a:solidFill>
                <a:latin typeface="Arial" pitchFamily="34" charset="0"/>
                <a:cs typeface="Arial" pitchFamily="34" charset="0"/>
              </a:defRPr>
            </a:lvl9pPr>
          </a:lstStyle>
          <a:p>
            <a:pPr algn="l" rtl="0" eaLnBrk="1" hangingPunct="1">
              <a:lnSpc>
                <a:spcPct val="90000"/>
              </a:lnSpc>
            </a:pPr>
            <a:r>
              <a:rPr lang="en-US" sz="2800" dirty="0">
                <a:solidFill>
                  <a:srgbClr val="990033"/>
                </a:solidFill>
                <a:latin typeface="Comic Sans MS" pitchFamily="66" charset="0"/>
                <a:sym typeface="Symbol" pitchFamily="18" charset="2"/>
              </a:rPr>
              <a:t>Marginalization</a:t>
            </a:r>
            <a:r>
              <a:rPr lang="en-US" sz="2800" dirty="0">
                <a:latin typeface="Comic Sans MS" pitchFamily="66" charset="0"/>
                <a:cs typeface="Times New Roman" pitchFamily="18" charset="0"/>
              </a:rPr>
              <a:t>: P</a:t>
            </a:r>
            <a:r>
              <a:rPr lang="en-US" sz="2800" dirty="0">
                <a:latin typeface="Comic Sans MS" pitchFamily="66" charset="0"/>
              </a:rPr>
              <a:t>(</a:t>
            </a:r>
            <a:r>
              <a:rPr lang="en-US" sz="2800" dirty="0">
                <a:latin typeface="Comic Sans MS" pitchFamily="66" charset="0"/>
                <a:cs typeface="Times New Roman" pitchFamily="18" charset="0"/>
              </a:rPr>
              <a:t>c</a:t>
            </a:r>
            <a:r>
              <a:rPr lang="en-US" sz="2800" dirty="0">
                <a:latin typeface="Comic Sans MS" pitchFamily="66" charset="0"/>
                <a:sym typeface="Symbol" pitchFamily="18" charset="2"/>
              </a:rPr>
              <a:t>) = </a:t>
            </a:r>
            <a:r>
              <a:rPr lang="en-US" sz="3600" dirty="0" err="1">
                <a:latin typeface="Symbol" pitchFamily="18" charset="2"/>
                <a:sym typeface="Symbol" pitchFamily="18" charset="2"/>
              </a:rPr>
              <a:t>S</a:t>
            </a:r>
            <a:r>
              <a:rPr lang="en-US" sz="2800" baseline="-25000" dirty="0" err="1">
                <a:latin typeface="Comic Sans MS" pitchFamily="66" charset="0"/>
                <a:sym typeface="Symbol" pitchFamily="18" charset="2"/>
              </a:rPr>
              <a:t>t</a:t>
            </a:r>
            <a:r>
              <a:rPr lang="en-US" sz="3600" dirty="0" err="1">
                <a:latin typeface="Symbol" pitchFamily="18" charset="2"/>
                <a:sym typeface="Symbol" pitchFamily="18" charset="2"/>
              </a:rPr>
              <a:t>S</a:t>
            </a:r>
            <a:r>
              <a:rPr lang="en-US" sz="2800" baseline="-25000" dirty="0" err="1">
                <a:latin typeface="Comic Sans MS" pitchFamily="66" charset="0"/>
                <a:sym typeface="Symbol" pitchFamily="18" charset="2"/>
              </a:rPr>
              <a:t>pc</a:t>
            </a:r>
            <a:r>
              <a:rPr lang="en-US" sz="2800" dirty="0">
                <a:latin typeface="Comic Sans MS" pitchFamily="66" charset="0"/>
                <a:sym typeface="Symbol" pitchFamily="18" charset="2"/>
              </a:rPr>
              <a:t> </a:t>
            </a:r>
            <a:r>
              <a:rPr lang="en-US" sz="2800" dirty="0">
                <a:latin typeface="Comic Sans MS" pitchFamily="66" charset="0"/>
                <a:cs typeface="Times New Roman" pitchFamily="18" charset="0"/>
                <a:sym typeface="Symbol" pitchFamily="18" charset="2"/>
              </a:rPr>
              <a:t>P</a:t>
            </a:r>
            <a:r>
              <a:rPr lang="en-US" sz="2800" dirty="0">
                <a:latin typeface="Comic Sans MS" pitchFamily="66" charset="0"/>
                <a:sym typeface="Symbol" pitchFamily="18" charset="2"/>
              </a:rPr>
              <a:t>(</a:t>
            </a:r>
            <a:r>
              <a:rPr lang="en-US" sz="2800" dirty="0" err="1">
                <a:latin typeface="Comic Sans MS" pitchFamily="66" charset="0"/>
                <a:cs typeface="Times New Roman" pitchFamily="18" charset="0"/>
                <a:sym typeface="Symbol" pitchFamily="18" charset="2"/>
              </a:rPr>
              <a:t>c</a:t>
            </a:r>
            <a:r>
              <a:rPr lang="en-US" sz="2800" b="1" dirty="0" err="1">
                <a:latin typeface="Comic Sans MS" pitchFamily="66" charset="0"/>
                <a:cs typeface="Times New Roman" pitchFamily="18" charset="0"/>
                <a:sym typeface="Symbol" pitchFamily="18" charset="2"/>
              </a:rPr>
              <a:t></a:t>
            </a:r>
            <a:r>
              <a:rPr lang="en-US" sz="2800" dirty="0" err="1">
                <a:latin typeface="Comic Sans MS" pitchFamily="66" charset="0"/>
                <a:cs typeface="Times New Roman" pitchFamily="18" charset="0"/>
                <a:sym typeface="Symbol" pitchFamily="18" charset="2"/>
              </a:rPr>
              <a:t>t</a:t>
            </a:r>
            <a:r>
              <a:rPr lang="en-US" sz="2800" b="1" dirty="0" err="1">
                <a:latin typeface="Comic Sans MS" pitchFamily="66" charset="0"/>
                <a:cs typeface="Times New Roman" pitchFamily="18" charset="0"/>
                <a:sym typeface="Symbol" pitchFamily="18" charset="2"/>
              </a:rPr>
              <a:t></a:t>
            </a:r>
            <a:r>
              <a:rPr lang="en-US" sz="2800" dirty="0" err="1">
                <a:latin typeface="Comic Sans MS" pitchFamily="66" charset="0"/>
                <a:cs typeface="Times New Roman" pitchFamily="18" charset="0"/>
                <a:sym typeface="Symbol" pitchFamily="18" charset="2"/>
              </a:rPr>
              <a:t>pc</a:t>
            </a:r>
            <a:r>
              <a:rPr lang="en-US" sz="2800" dirty="0">
                <a:latin typeface="Comic Sans MS" pitchFamily="66" charset="0"/>
                <a:sym typeface="Symbol" pitchFamily="18" charset="2"/>
              </a:rPr>
              <a:t>) </a:t>
            </a:r>
            <a:endParaRPr lang="en-US" sz="2800" dirty="0" smtClean="0">
              <a:latin typeface="Comic Sans MS" pitchFamily="66" charset="0"/>
              <a:sym typeface="Symbol" pitchFamily="18" charset="2"/>
            </a:endParaRPr>
          </a:p>
          <a:p>
            <a:pPr algn="l" rtl="0" eaLnBrk="1" hangingPunct="1">
              <a:lnSpc>
                <a:spcPct val="90000"/>
              </a:lnSpc>
            </a:pPr>
            <a:r>
              <a:rPr lang="en-US" sz="2800" dirty="0">
                <a:latin typeface="Comic Sans MS" pitchFamily="66" charset="0"/>
                <a:sym typeface="Symbol" pitchFamily="18" charset="2"/>
              </a:rPr>
              <a:t/>
            </a:r>
            <a:br>
              <a:rPr lang="en-US" sz="2800" dirty="0">
                <a:latin typeface="Comic Sans MS" pitchFamily="66" charset="0"/>
                <a:sym typeface="Symbol" pitchFamily="18" charset="2"/>
              </a:rPr>
            </a:br>
            <a:r>
              <a:rPr lang="en-US" sz="2400" dirty="0">
                <a:latin typeface="Comic Sans MS" pitchFamily="66" charset="0"/>
                <a:sym typeface="Symbol" pitchFamily="18" charset="2"/>
              </a:rPr>
              <a:t>using the conventions that c = Cavity or Cavity and that </a:t>
            </a:r>
            <a:r>
              <a:rPr lang="en-US" sz="3200" dirty="0">
                <a:latin typeface="Symbol" pitchFamily="18" charset="2"/>
                <a:sym typeface="Symbol" pitchFamily="18" charset="2"/>
              </a:rPr>
              <a:t>S</a:t>
            </a:r>
            <a:r>
              <a:rPr lang="en-US" sz="2400" baseline="-25000" dirty="0">
                <a:latin typeface="Comic Sans MS" pitchFamily="66" charset="0"/>
                <a:sym typeface="Symbol" pitchFamily="18" charset="2"/>
              </a:rPr>
              <a:t>t</a:t>
            </a:r>
            <a:r>
              <a:rPr lang="en-US" sz="2400" dirty="0">
                <a:latin typeface="Comic Sans MS" pitchFamily="66" charset="0"/>
                <a:sym typeface="Symbol" pitchFamily="18" charset="2"/>
              </a:rPr>
              <a:t> is the sum over t = {Toothache, Toothache}</a:t>
            </a:r>
          </a:p>
          <a:p>
            <a:pPr algn="l" rtl="0" eaLnBrk="1" hangingPunct="1">
              <a:lnSpc>
                <a:spcPct val="90000"/>
              </a:lnSpc>
            </a:pPr>
            <a:endParaRPr lang="en-US" sz="2400" dirty="0">
              <a:latin typeface="Comic Sans MS" pitchFamily="66" charset="0"/>
              <a:sym typeface="Symbol" pitchFamily="18" charset="2"/>
            </a:endParaRPr>
          </a:p>
        </p:txBody>
      </p:sp>
      <p:sp>
        <p:nvSpPr>
          <p:cNvPr id="3" name="Slide Number Placeholder 2"/>
          <p:cNvSpPr>
            <a:spLocks noGrp="1"/>
          </p:cNvSpPr>
          <p:nvPr>
            <p:ph type="sldNum" sz="quarter" idx="11"/>
          </p:nvPr>
        </p:nvSpPr>
        <p:spPr/>
        <p:txBody>
          <a:bodyPr/>
          <a:lstStyle/>
          <a:p>
            <a:fld id="{6EDAB462-8378-4A72-B037-15DB491BC9D5}" type="slidenum">
              <a:rPr lang="en-US" smtClean="0"/>
              <a:pPr/>
              <a:t>41</a:t>
            </a:fld>
            <a:endParaRPr lang="en-US"/>
          </a:p>
        </p:txBody>
      </p:sp>
    </p:spTree>
    <p:extLst>
      <p:ext uri="{BB962C8B-B14F-4D97-AF65-F5344CB8AC3E}">
        <p14:creationId xmlns:p14="http://schemas.microsoft.com/office/powerpoint/2010/main" val="1650315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lgn="r" rtl="1"/>
            <a:r>
              <a:rPr lang="he-IL" sz="4000" b="1" dirty="0">
                <a:solidFill>
                  <a:schemeClr val="tx1"/>
                </a:solidFill>
                <a:latin typeface="Comic Sans MS" pitchFamily="66" charset="0"/>
              </a:rPr>
              <a:t>הסקה הסתברותית</a:t>
            </a:r>
            <a:endParaRPr lang="en-US" sz="4000" b="1" dirty="0">
              <a:solidFill>
                <a:schemeClr val="accent2"/>
              </a:solidFill>
              <a:latin typeface="Comic Sans MS" pitchFamily="66" charset="0"/>
            </a:endParaRPr>
          </a:p>
        </p:txBody>
      </p:sp>
      <p:sp>
        <p:nvSpPr>
          <p:cNvPr id="10243" name="Rectangle 3"/>
          <p:cNvSpPr>
            <a:spLocks noGrp="1" noChangeArrowheads="1"/>
          </p:cNvSpPr>
          <p:nvPr>
            <p:ph type="body" idx="1"/>
          </p:nvPr>
        </p:nvSpPr>
        <p:spPr>
          <a:xfrm>
            <a:off x="1989908" y="1732054"/>
            <a:ext cx="7467600" cy="2548880"/>
          </a:xfrm>
        </p:spPr>
        <p:txBody>
          <a:bodyPr>
            <a:normAutofit fontScale="70000" lnSpcReduction="20000"/>
          </a:bodyPr>
          <a:lstStyle/>
          <a:p>
            <a:pPr algn="l" defTabSz="388938" rtl="0">
              <a:buClr>
                <a:srgbClr val="0033CC"/>
              </a:buClr>
              <a:buFont typeface="Wingdings" pitchFamily="2" charset="2"/>
              <a:buChar char="§"/>
              <a:tabLst>
                <a:tab pos="1828800" algn="l"/>
                <a:tab pos="2235200" algn="l"/>
              </a:tabLst>
            </a:pPr>
            <a:r>
              <a:rPr lang="en-US" dirty="0" smtClean="0">
                <a:latin typeface="Comic Sans MS" pitchFamily="66" charset="0"/>
              </a:rPr>
              <a:t>P(A</a:t>
            </a:r>
            <a:r>
              <a:rPr lang="en-US" b="1" dirty="0" smtClean="0">
                <a:latin typeface="Comic Sans MS" pitchFamily="66" charset="0"/>
                <a:sym typeface="Symbol" pitchFamily="18" charset="2"/>
              </a:rPr>
              <a:t></a:t>
            </a:r>
            <a:r>
              <a:rPr lang="en-US" dirty="0" smtClean="0">
                <a:latin typeface="Comic Sans MS" pitchFamily="66" charset="0"/>
              </a:rPr>
              <a:t>B) 	= P(A|B) P(B)</a:t>
            </a:r>
            <a:br>
              <a:rPr lang="en-US" dirty="0" smtClean="0">
                <a:latin typeface="Comic Sans MS" pitchFamily="66" charset="0"/>
              </a:rPr>
            </a:br>
            <a:r>
              <a:rPr lang="en-US" dirty="0" smtClean="0">
                <a:latin typeface="Comic Sans MS" pitchFamily="66" charset="0"/>
              </a:rPr>
              <a:t>	= P(B|A) P(A)</a:t>
            </a:r>
            <a:br>
              <a:rPr lang="en-US" dirty="0" smtClean="0">
                <a:latin typeface="Comic Sans MS" pitchFamily="66" charset="0"/>
              </a:rPr>
            </a:br>
            <a:endParaRPr lang="en-US" dirty="0" smtClean="0">
              <a:latin typeface="Comic Sans MS" pitchFamily="66" charset="0"/>
            </a:endParaRPr>
          </a:p>
          <a:p>
            <a:pPr algn="l" defTabSz="388938" rtl="0">
              <a:buClr>
                <a:srgbClr val="0033CC"/>
              </a:buClr>
              <a:buFont typeface="Wingdings" pitchFamily="2" charset="2"/>
              <a:buChar char="§"/>
              <a:tabLst>
                <a:tab pos="1828800" algn="l"/>
                <a:tab pos="2235200" algn="l"/>
              </a:tabLst>
            </a:pPr>
            <a:r>
              <a:rPr lang="en-US" dirty="0" smtClean="0">
                <a:latin typeface="Comic Sans MS" pitchFamily="66" charset="0"/>
              </a:rPr>
              <a:t>P(A|B)</a:t>
            </a:r>
          </a:p>
          <a:p>
            <a:pPr defTabSz="388938">
              <a:buClr>
                <a:srgbClr val="0033CC"/>
              </a:buClr>
              <a:buFont typeface="Wingdings" pitchFamily="2" charset="2"/>
              <a:buChar char="§"/>
              <a:tabLst>
                <a:tab pos="1828800" algn="l"/>
                <a:tab pos="2235200" algn="l"/>
              </a:tabLst>
            </a:pPr>
            <a:r>
              <a:rPr lang="en-US" dirty="0" smtClean="0">
                <a:latin typeface="Comic Sans MS" pitchFamily="66" charset="0"/>
              </a:rPr>
              <a:t> </a:t>
            </a:r>
            <a:r>
              <a:rPr lang="he-IL" dirty="0" smtClean="0">
                <a:latin typeface="Comic Sans MS" pitchFamily="66" charset="0"/>
              </a:rPr>
              <a:t>ההסתברות ש</a:t>
            </a:r>
            <a:r>
              <a:rPr lang="en-US" dirty="0" smtClean="0">
                <a:latin typeface="Comic Sans MS" pitchFamily="66" charset="0"/>
              </a:rPr>
              <a:t>A</a:t>
            </a:r>
            <a:r>
              <a:rPr lang="he-IL" dirty="0" smtClean="0">
                <a:latin typeface="Comic Sans MS" pitchFamily="66" charset="0"/>
              </a:rPr>
              <a:t> מתרחש בהינתן </a:t>
            </a:r>
            <a:r>
              <a:rPr lang="en-US" dirty="0" smtClean="0">
                <a:latin typeface="Comic Sans MS" pitchFamily="66" charset="0"/>
              </a:rPr>
              <a:t>B</a:t>
            </a:r>
            <a:endParaRPr lang="he-IL" dirty="0" smtClean="0">
              <a:latin typeface="Comic Sans MS" pitchFamily="66" charset="0"/>
            </a:endParaRPr>
          </a:p>
          <a:p>
            <a:pPr defTabSz="388938">
              <a:buClr>
                <a:srgbClr val="0033CC"/>
              </a:buClr>
              <a:buFont typeface="Wingdings" pitchFamily="2" charset="2"/>
              <a:buChar char="§"/>
              <a:tabLst>
                <a:tab pos="1828800" algn="l"/>
                <a:tab pos="2235200" algn="l"/>
              </a:tabLst>
            </a:pPr>
            <a:endParaRPr lang="he-IL" dirty="0">
              <a:latin typeface="Comic Sans MS" pitchFamily="66" charset="0"/>
            </a:endParaRPr>
          </a:p>
          <a:p>
            <a:pPr algn="l" defTabSz="388938" rtl="0">
              <a:buClr>
                <a:srgbClr val="0033CC"/>
              </a:buClr>
              <a:buFont typeface="Wingdings" pitchFamily="2" charset="2"/>
              <a:buChar char="§"/>
              <a:tabLst>
                <a:tab pos="1828800" algn="l"/>
                <a:tab pos="2235200" algn="l"/>
              </a:tabLst>
            </a:pPr>
            <a:r>
              <a:rPr lang="en-US" dirty="0">
                <a:latin typeface="Comic Sans MS" pitchFamily="66" charset="0"/>
              </a:rPr>
              <a:t>P(A|B</a:t>
            </a:r>
            <a:r>
              <a:rPr lang="en-US" dirty="0" smtClean="0">
                <a:latin typeface="Comic Sans MS" pitchFamily="66" charset="0"/>
              </a:rPr>
              <a:t>)= </a:t>
            </a:r>
            <a:r>
              <a:rPr lang="en-US" dirty="0">
                <a:latin typeface="Comic Sans MS" pitchFamily="66" charset="0"/>
              </a:rPr>
              <a:t>P(A</a:t>
            </a:r>
            <a:r>
              <a:rPr lang="en-US" b="1" dirty="0">
                <a:latin typeface="Comic Sans MS" pitchFamily="66" charset="0"/>
                <a:sym typeface="Symbol" pitchFamily="18" charset="2"/>
              </a:rPr>
              <a:t></a:t>
            </a:r>
            <a:r>
              <a:rPr lang="en-US" dirty="0">
                <a:latin typeface="Comic Sans MS" pitchFamily="66" charset="0"/>
              </a:rPr>
              <a:t>B) </a:t>
            </a:r>
            <a:r>
              <a:rPr lang="en-US" dirty="0" smtClean="0">
                <a:latin typeface="Comic Sans MS" pitchFamily="66" charset="0"/>
              </a:rPr>
              <a:t>/</a:t>
            </a:r>
            <a:r>
              <a:rPr lang="en-US" dirty="0">
                <a:latin typeface="Comic Sans MS" pitchFamily="66" charset="0"/>
              </a:rPr>
              <a:t> P(B</a:t>
            </a:r>
            <a:r>
              <a:rPr lang="en-US" dirty="0" smtClean="0">
                <a:latin typeface="Comic Sans MS" pitchFamily="66" charset="0"/>
              </a:rPr>
              <a:t>)</a:t>
            </a:r>
          </a:p>
          <a:p>
            <a:pPr algn="l" defTabSz="388938" rtl="0">
              <a:buClr>
                <a:srgbClr val="0033CC"/>
              </a:buClr>
              <a:buFont typeface="Wingdings" pitchFamily="2" charset="2"/>
              <a:buChar char="§"/>
              <a:tabLst>
                <a:tab pos="1828800" algn="l"/>
                <a:tab pos="2235200" algn="l"/>
              </a:tabLst>
            </a:pPr>
            <a:r>
              <a:rPr lang="en-US" dirty="0" smtClean="0">
                <a:latin typeface="Comic Sans MS" pitchFamily="66" charset="0"/>
              </a:rPr>
              <a:t>P(B|A)= </a:t>
            </a:r>
            <a:r>
              <a:rPr lang="en-US" dirty="0">
                <a:latin typeface="Comic Sans MS" pitchFamily="66" charset="0"/>
              </a:rPr>
              <a:t>P(A</a:t>
            </a:r>
            <a:r>
              <a:rPr lang="en-US" b="1" dirty="0">
                <a:latin typeface="Comic Sans MS" pitchFamily="66" charset="0"/>
                <a:sym typeface="Symbol" pitchFamily="18" charset="2"/>
              </a:rPr>
              <a:t></a:t>
            </a:r>
            <a:r>
              <a:rPr lang="en-US" dirty="0">
                <a:latin typeface="Comic Sans MS" pitchFamily="66" charset="0"/>
              </a:rPr>
              <a:t>B) / </a:t>
            </a:r>
            <a:r>
              <a:rPr lang="en-US" dirty="0" smtClean="0">
                <a:latin typeface="Comic Sans MS" pitchFamily="66" charset="0"/>
              </a:rPr>
              <a:t>P(A)</a:t>
            </a:r>
            <a:endParaRPr lang="en-US" dirty="0" smtClean="0">
              <a:latin typeface="Comic Sans MS" pitchFamily="66" charset="0"/>
            </a:endParaRP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42</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39842588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
          <p:cNvSpPr>
            <a:spLocks noChangeArrowheads="1"/>
          </p:cNvSpPr>
          <p:nvPr/>
        </p:nvSpPr>
        <p:spPr bwMode="auto">
          <a:xfrm>
            <a:off x="3638550" y="1924050"/>
            <a:ext cx="3314700" cy="1276350"/>
          </a:xfrm>
          <a:prstGeom prst="rect">
            <a:avLst/>
          </a:prstGeom>
          <a:solidFill>
            <a:srgbClr val="B3C5FF"/>
          </a:solidFill>
          <a:ln w="38100">
            <a:solidFill>
              <a:srgbClr val="0033CC"/>
            </a:solidFill>
            <a:miter lim="800000"/>
            <a:headEnd/>
            <a:tailEnd/>
          </a:ln>
        </p:spPr>
        <p:txBody>
          <a:bodyPr wrap="none" anchor="ctr"/>
          <a:lstStyle/>
          <a:p>
            <a:endParaRPr lang="he-IL"/>
          </a:p>
        </p:txBody>
      </p:sp>
      <p:graphicFrame>
        <p:nvGraphicFramePr>
          <p:cNvPr id="137219" name="Group 3"/>
          <p:cNvGraphicFramePr>
            <a:graphicFrameLocks noGrp="1"/>
          </p:cNvGraphicFramePr>
          <p:nvPr>
            <p:extLst>
              <p:ext uri="{D42A27DB-BD31-4B8C-83A1-F6EECF244321}">
                <p14:modId xmlns:p14="http://schemas.microsoft.com/office/powerpoint/2010/main" val="1041904586"/>
              </p:ext>
            </p:extLst>
          </p:nvPr>
        </p:nvGraphicFramePr>
        <p:xfrm>
          <a:off x="1981200" y="592139"/>
          <a:ext cx="8305800" cy="261461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smtClean="0">
                          <a:ln>
                            <a:noFill/>
                          </a:ln>
                          <a:solidFill>
                            <a:srgbClr val="FF0000"/>
                          </a:solidFill>
                          <a:effectLst/>
                          <a:latin typeface="Comic Sans MS" pitchFamily="66" charset="0"/>
                          <a:ea typeface="+mn-ea"/>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smtClean="0">
                          <a:ln>
                            <a:noFill/>
                          </a:ln>
                          <a:solidFill>
                            <a:srgbClr val="FF0000"/>
                          </a:solidFill>
                          <a:effectLst/>
                          <a:latin typeface="Comic Sans MS" pitchFamily="66" charset="0"/>
                          <a:ea typeface="+mn-ea"/>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smtClean="0">
                          <a:ln>
                            <a:noFill/>
                          </a:ln>
                          <a:solidFill>
                            <a:srgbClr val="FF0000"/>
                          </a:solidFill>
                          <a:effectLst/>
                          <a:latin typeface="Comic Sans MS" pitchFamily="66" charset="0"/>
                          <a:ea typeface="+mn-ea"/>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smtClean="0">
                          <a:ln>
                            <a:noFill/>
                          </a:ln>
                          <a:solidFill>
                            <a:srgbClr val="FF0000"/>
                          </a:solidFill>
                          <a:effectLst/>
                          <a:latin typeface="Comic Sans MS" pitchFamily="66" charset="0"/>
                          <a:ea typeface="+mn-ea"/>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299" name="Rectangle 35"/>
          <p:cNvSpPr>
            <a:spLocks noChangeArrowheads="1"/>
          </p:cNvSpPr>
          <p:nvPr/>
        </p:nvSpPr>
        <p:spPr bwMode="auto">
          <a:xfrm>
            <a:off x="3733800" y="609600"/>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11300" name="Rectangle 36"/>
          <p:cNvSpPr>
            <a:spLocks noChangeArrowheads="1"/>
          </p:cNvSpPr>
          <p:nvPr/>
        </p:nvSpPr>
        <p:spPr bwMode="auto">
          <a:xfrm>
            <a:off x="7029450" y="609600"/>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sp>
        <p:nvSpPr>
          <p:cNvPr id="11301" name="Rectangle 39"/>
          <p:cNvSpPr>
            <a:spLocks noGrp="1" noChangeArrowheads="1"/>
          </p:cNvSpPr>
          <p:nvPr>
            <p:ph type="body" idx="1"/>
          </p:nvPr>
        </p:nvSpPr>
        <p:spPr>
          <a:xfrm>
            <a:off x="775061" y="3437709"/>
            <a:ext cx="10457046" cy="327660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l">
              <a:buNone/>
            </a:pPr>
            <a:r>
              <a:rPr lang="en-US" sz="2400" dirty="0">
                <a:latin typeface="Comic Sans MS" pitchFamily="66" charset="0"/>
              </a:rPr>
              <a:t>P(</a:t>
            </a:r>
            <a:r>
              <a:rPr lang="en-US" sz="2400" dirty="0" err="1">
                <a:latin typeface="Comic Sans MS" pitchFamily="66" charset="0"/>
              </a:rPr>
              <a:t>Cavity|Toothache</a:t>
            </a:r>
            <a:r>
              <a:rPr lang="en-US" sz="2400" dirty="0">
                <a:latin typeface="Comic Sans MS" pitchFamily="66" charset="0"/>
              </a:rPr>
              <a:t>) = P(</a:t>
            </a:r>
            <a:r>
              <a:rPr lang="en-US" sz="2400" dirty="0" err="1">
                <a:latin typeface="Comic Sans MS" pitchFamily="66" charset="0"/>
              </a:rPr>
              <a:t>Cavity</a:t>
            </a:r>
            <a:r>
              <a:rPr lang="en-US" sz="2400" b="1" dirty="0" err="1">
                <a:latin typeface="Comic Sans MS" pitchFamily="66" charset="0"/>
                <a:sym typeface="Symbol" pitchFamily="18" charset="2"/>
              </a:rPr>
              <a:t></a:t>
            </a:r>
            <a:r>
              <a:rPr lang="en-US" sz="2400" dirty="0" err="1">
                <a:latin typeface="Comic Sans MS" pitchFamily="66" charset="0"/>
                <a:sym typeface="Symbol" pitchFamily="18" charset="2"/>
              </a:rPr>
              <a:t>Toothache</a:t>
            </a:r>
            <a:r>
              <a:rPr lang="en-US" sz="2400" dirty="0">
                <a:latin typeface="Comic Sans MS" pitchFamily="66" charset="0"/>
                <a:sym typeface="Symbol" pitchFamily="18" charset="2"/>
              </a:rPr>
              <a:t>)/P(Toothache)</a:t>
            </a:r>
          </a:p>
          <a:p>
            <a:pPr marL="0" indent="0" algn="l">
              <a:buNone/>
            </a:pPr>
            <a:r>
              <a:rPr lang="en-US" sz="2000" dirty="0">
                <a:latin typeface="Comic Sans MS" pitchFamily="66" charset="0"/>
                <a:sym typeface="Symbol" pitchFamily="18" charset="2"/>
              </a:rPr>
              <a:t>			   = </a:t>
            </a:r>
            <a:r>
              <a:rPr lang="en-US" sz="1800" dirty="0">
                <a:latin typeface="Comic Sans MS" pitchFamily="66" charset="0"/>
                <a:sym typeface="Symbol" pitchFamily="18" charset="2"/>
              </a:rPr>
              <a:t>(0.108+0.012)/(0.108+0.012+0.016+0.064) = 0.6</a:t>
            </a:r>
            <a:endParaRPr lang="en-US" sz="2000" dirty="0">
              <a:latin typeface="Comic Sans MS" pitchFamily="66" charset="0"/>
              <a:sym typeface="Symbol" pitchFamily="18" charset="2"/>
            </a:endParaRPr>
          </a:p>
          <a:p>
            <a:pPr marL="0" indent="0">
              <a:buNone/>
            </a:pPr>
            <a:endParaRPr lang="en-US" sz="1000" dirty="0">
              <a:latin typeface="Comic Sans MS" pitchFamily="66" charset="0"/>
              <a:sym typeface="Symbol" pitchFamily="18" charset="2"/>
            </a:endParaRPr>
          </a:p>
          <a:p>
            <a:pPr marL="0" indent="0">
              <a:buNone/>
            </a:pPr>
            <a:r>
              <a:rPr lang="he-IL" sz="2200" dirty="0">
                <a:solidFill>
                  <a:schemeClr val="tx1"/>
                </a:solidFill>
                <a:latin typeface="Comic Sans MS" pitchFamily="66" charset="0"/>
              </a:rPr>
              <a:t>במילים אחרות – לאחר קבלת המידע שיש כאב שיניים עולה הסיכוי לחור בשן.</a:t>
            </a:r>
          </a:p>
          <a:p>
            <a:pPr marL="0" indent="0">
              <a:buNone/>
            </a:pPr>
            <a:endParaRPr lang="he-IL" sz="2200" dirty="0">
              <a:solidFill>
                <a:schemeClr val="tx1"/>
              </a:solidFill>
              <a:latin typeface="Comic Sans MS" pitchFamily="66" charset="0"/>
            </a:endParaRPr>
          </a:p>
          <a:p>
            <a:pPr marL="0" indent="0">
              <a:buNone/>
            </a:pPr>
            <a:r>
              <a:rPr lang="he-IL" sz="2200" dirty="0">
                <a:solidFill>
                  <a:schemeClr val="tx1"/>
                </a:solidFill>
                <a:latin typeface="Comic Sans MS" pitchFamily="66" charset="0"/>
              </a:rPr>
              <a:t>באופן </a:t>
            </a:r>
            <a:r>
              <a:rPr lang="he-IL" sz="2200" dirty="0" smtClean="0">
                <a:solidFill>
                  <a:schemeClr val="tx1"/>
                </a:solidFill>
                <a:latin typeface="Comic Sans MS" pitchFamily="66" charset="0"/>
              </a:rPr>
              <a:t>רציונלי </a:t>
            </a:r>
            <a:r>
              <a:rPr lang="he-IL" sz="2200" dirty="0">
                <a:solidFill>
                  <a:schemeClr val="tx1"/>
                </a:solidFill>
                <a:latin typeface="Comic Sans MS" pitchFamily="66" charset="0"/>
              </a:rPr>
              <a:t>(מעבר </a:t>
            </a:r>
            <a:r>
              <a:rPr lang="he-IL" sz="2200" dirty="0" err="1">
                <a:solidFill>
                  <a:schemeClr val="tx1"/>
                </a:solidFill>
                <a:latin typeface="Comic Sans MS" pitchFamily="66" charset="0"/>
              </a:rPr>
              <a:t>לנוסחא</a:t>
            </a:r>
            <a:r>
              <a:rPr lang="he-IL" sz="2200" dirty="0">
                <a:solidFill>
                  <a:schemeClr val="tx1"/>
                </a:solidFill>
                <a:latin typeface="Comic Sans MS" pitchFamily="66" charset="0"/>
              </a:rPr>
              <a:t>) ניתן להבין זאת</a:t>
            </a:r>
            <a:r>
              <a:rPr lang="en-US" sz="2200" dirty="0">
                <a:solidFill>
                  <a:schemeClr val="tx1"/>
                </a:solidFill>
                <a:latin typeface="Comic Sans MS" pitchFamily="66" charset="0"/>
              </a:rPr>
              <a:t> </a:t>
            </a:r>
            <a:r>
              <a:rPr lang="he-IL" sz="2200" dirty="0">
                <a:solidFill>
                  <a:schemeClr val="tx1"/>
                </a:solidFill>
                <a:latin typeface="Comic Sans MS" pitchFamily="66" charset="0"/>
              </a:rPr>
              <a:t> (</a:t>
            </a:r>
            <a:r>
              <a:rPr lang="en-US" sz="2200" dirty="0">
                <a:solidFill>
                  <a:schemeClr val="tx1"/>
                </a:solidFill>
                <a:latin typeface="Comic Sans MS" pitchFamily="66" charset="0"/>
              </a:rPr>
              <a:t>P(</a:t>
            </a:r>
            <a:r>
              <a:rPr lang="en-US" sz="2200" dirty="0" err="1">
                <a:solidFill>
                  <a:schemeClr val="tx1"/>
                </a:solidFill>
                <a:latin typeface="Comic Sans MS" pitchFamily="66" charset="0"/>
              </a:rPr>
              <a:t>Cavity|Toothache</a:t>
            </a:r>
            <a:r>
              <a:rPr lang="en-US" sz="2200" dirty="0">
                <a:solidFill>
                  <a:schemeClr val="tx1"/>
                </a:solidFill>
                <a:latin typeface="Comic Sans MS" pitchFamily="66" charset="0"/>
              </a:rPr>
              <a:t>) </a:t>
            </a:r>
            <a:r>
              <a:rPr lang="he-IL" sz="2200" dirty="0">
                <a:solidFill>
                  <a:schemeClr val="tx1"/>
                </a:solidFill>
                <a:latin typeface="Comic Sans MS" pitchFamily="66" charset="0"/>
              </a:rPr>
              <a:t>)כנרמול היחסים בין הסיכויים בהינתן כי יש כאב שיניים עד לסכום של 1 (של 4 האפשרויות)</a:t>
            </a:r>
            <a:endParaRPr lang="en-US" sz="900" dirty="0">
              <a:solidFill>
                <a:schemeClr val="tx1"/>
              </a:solidFill>
              <a:latin typeface="Comic Sans MS" pitchFamily="66" charset="0"/>
            </a:endParaRP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43</a:t>
            </a:fld>
            <a:endParaRPr lang="en-US"/>
          </a:p>
        </p:txBody>
      </p:sp>
      <p:sp>
        <p:nvSpPr>
          <p:cNvPr id="5" name="Footer Placeholder 4"/>
          <p:cNvSpPr>
            <a:spLocks noGrp="1"/>
          </p:cNvSpPr>
          <p:nvPr>
            <p:ph type="ftr" sz="quarter" idx="4294967295"/>
          </p:nvPr>
        </p:nvSpPr>
        <p:spPr>
          <a:xfrm rot="5400000">
            <a:off x="9987915" y="3950970"/>
            <a:ext cx="3200400" cy="365760"/>
          </a:xfrm>
          <a:prstGeom prst="rect">
            <a:avLst/>
          </a:prstGeom>
        </p:spPr>
        <p:txBody>
          <a:bodyPr/>
          <a:lstStyle/>
          <a:p>
            <a:endParaRPr lang="en-US"/>
          </a:p>
        </p:txBody>
      </p:sp>
    </p:spTree>
    <p:extLst>
      <p:ext uri="{BB962C8B-B14F-4D97-AF65-F5344CB8AC3E}">
        <p14:creationId xmlns:p14="http://schemas.microsoft.com/office/powerpoint/2010/main" val="3646579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7"/>
          <p:cNvSpPr>
            <a:spLocks noChangeArrowheads="1"/>
          </p:cNvSpPr>
          <p:nvPr/>
        </p:nvSpPr>
        <p:spPr bwMode="auto">
          <a:xfrm>
            <a:off x="3638550" y="1924050"/>
            <a:ext cx="3314700" cy="1276350"/>
          </a:xfrm>
          <a:prstGeom prst="rect">
            <a:avLst/>
          </a:prstGeom>
          <a:solidFill>
            <a:srgbClr val="B3C5FF"/>
          </a:solidFill>
          <a:ln w="38100">
            <a:solidFill>
              <a:srgbClr val="0033CC"/>
            </a:solidFill>
            <a:miter lim="800000"/>
            <a:headEnd/>
            <a:tailEnd/>
          </a:ln>
        </p:spPr>
        <p:txBody>
          <a:bodyPr wrap="none" anchor="ctr"/>
          <a:lstStyle/>
          <a:p>
            <a:endParaRPr lang="he-IL"/>
          </a:p>
        </p:txBody>
      </p:sp>
      <p:graphicFrame>
        <p:nvGraphicFramePr>
          <p:cNvPr id="139266" name="Group 2"/>
          <p:cNvGraphicFramePr>
            <a:graphicFrameLocks noGrp="1"/>
          </p:cNvGraphicFramePr>
          <p:nvPr>
            <p:extLst>
              <p:ext uri="{D42A27DB-BD31-4B8C-83A1-F6EECF244321}">
                <p14:modId xmlns:p14="http://schemas.microsoft.com/office/powerpoint/2010/main" val="968750562"/>
              </p:ext>
            </p:extLst>
          </p:nvPr>
        </p:nvGraphicFramePr>
        <p:xfrm>
          <a:off x="1981200" y="592139"/>
          <a:ext cx="8305800" cy="261461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smtClean="0">
                          <a:ln>
                            <a:noFill/>
                          </a:ln>
                          <a:solidFill>
                            <a:srgbClr val="FF0000"/>
                          </a:solidFill>
                          <a:effectLst/>
                          <a:latin typeface="Comic Sans MS" pitchFamily="66" charset="0"/>
                          <a:ea typeface="+mn-ea"/>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smtClean="0">
                          <a:ln>
                            <a:noFill/>
                          </a:ln>
                          <a:solidFill>
                            <a:srgbClr val="FF0000"/>
                          </a:solidFill>
                          <a:effectLst/>
                          <a:latin typeface="Comic Sans MS" pitchFamily="66" charset="0"/>
                          <a:ea typeface="+mn-ea"/>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smtClean="0">
                          <a:ln>
                            <a:noFill/>
                          </a:ln>
                          <a:solidFill>
                            <a:srgbClr val="FF0000"/>
                          </a:solidFill>
                          <a:effectLst/>
                          <a:latin typeface="Comic Sans MS" pitchFamily="66" charset="0"/>
                          <a:ea typeface="+mn-ea"/>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kern="1200" cap="none" normalizeH="0" baseline="0" dirty="0" smtClean="0">
                          <a:ln>
                            <a:noFill/>
                          </a:ln>
                          <a:solidFill>
                            <a:srgbClr val="FF0000"/>
                          </a:solidFill>
                          <a:effectLst/>
                          <a:latin typeface="Comic Sans MS" pitchFamily="66" charset="0"/>
                          <a:ea typeface="+mn-ea"/>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323" name="Rectangle 34"/>
          <p:cNvSpPr>
            <a:spLocks noChangeArrowheads="1"/>
          </p:cNvSpPr>
          <p:nvPr/>
        </p:nvSpPr>
        <p:spPr bwMode="auto">
          <a:xfrm>
            <a:off x="3733800" y="609600"/>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12324" name="Rectangle 35"/>
          <p:cNvSpPr>
            <a:spLocks noChangeArrowheads="1"/>
          </p:cNvSpPr>
          <p:nvPr/>
        </p:nvSpPr>
        <p:spPr bwMode="auto">
          <a:xfrm>
            <a:off x="7029450" y="609600"/>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sp>
        <p:nvSpPr>
          <p:cNvPr id="12325" name="Rectangle 36"/>
          <p:cNvSpPr>
            <a:spLocks noGrp="1" noChangeArrowheads="1"/>
          </p:cNvSpPr>
          <p:nvPr>
            <p:ph type="body" idx="1"/>
          </p:nvPr>
        </p:nvSpPr>
        <p:spPr>
          <a:xfrm>
            <a:off x="1752600" y="3429000"/>
            <a:ext cx="8686800" cy="32766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l" defTabSz="301625" rtl="0">
              <a:buNone/>
            </a:pPr>
            <a:r>
              <a:rPr lang="en-US" sz="2000" dirty="0">
                <a:latin typeface="Comic Sans MS" pitchFamily="66" charset="0"/>
              </a:rPr>
              <a:t>P(</a:t>
            </a:r>
            <a:r>
              <a:rPr lang="en-US" sz="2000" dirty="0" err="1">
                <a:latin typeface="Comic Sans MS" pitchFamily="66" charset="0"/>
              </a:rPr>
              <a:t>Cavity|Toothache</a:t>
            </a:r>
            <a:r>
              <a:rPr lang="en-US" sz="2000" dirty="0">
                <a:latin typeface="Comic Sans MS" pitchFamily="66" charset="0"/>
              </a:rPr>
              <a:t>) = P(</a:t>
            </a:r>
            <a:r>
              <a:rPr lang="en-US" sz="2000" dirty="0" err="1">
                <a:latin typeface="Comic Sans MS" pitchFamily="66" charset="0"/>
              </a:rPr>
              <a:t>Cavity</a:t>
            </a:r>
            <a:r>
              <a:rPr lang="en-US" sz="2000" b="1" dirty="0" err="1">
                <a:latin typeface="Comic Sans MS" pitchFamily="66" charset="0"/>
                <a:sym typeface="Symbol" pitchFamily="18" charset="2"/>
              </a:rPr>
              <a:t></a:t>
            </a:r>
            <a:r>
              <a:rPr lang="en-US" sz="2000" dirty="0" err="1">
                <a:latin typeface="Comic Sans MS" pitchFamily="66" charset="0"/>
                <a:sym typeface="Symbol" pitchFamily="18" charset="2"/>
              </a:rPr>
              <a:t>Toothache</a:t>
            </a:r>
            <a:r>
              <a:rPr lang="en-US" sz="2000" dirty="0">
                <a:latin typeface="Comic Sans MS" pitchFamily="66" charset="0"/>
                <a:sym typeface="Symbol" pitchFamily="18" charset="2"/>
              </a:rPr>
              <a:t>)/P(Toothache)</a:t>
            </a:r>
          </a:p>
          <a:p>
            <a:pPr marL="0" indent="0" algn="l" defTabSz="301625" rtl="0">
              <a:buNone/>
            </a:pPr>
            <a:r>
              <a:rPr lang="en-US" sz="2000" dirty="0">
                <a:latin typeface="Comic Sans MS" pitchFamily="66" charset="0"/>
                <a:sym typeface="Symbol" pitchFamily="18" charset="2"/>
              </a:rPr>
              <a:t>			= (0.108+0.012)/</a:t>
            </a:r>
            <a:r>
              <a:rPr lang="en-US" sz="2000" dirty="0">
                <a:solidFill>
                  <a:srgbClr val="0033CC"/>
                </a:solidFill>
                <a:latin typeface="Comic Sans MS" pitchFamily="66" charset="0"/>
                <a:sym typeface="Symbol" pitchFamily="18" charset="2"/>
              </a:rPr>
              <a:t>(0.108+0.012+0.016+0.064) </a:t>
            </a:r>
            <a:r>
              <a:rPr lang="en-US" sz="2000" dirty="0">
                <a:latin typeface="Comic Sans MS" pitchFamily="66" charset="0"/>
                <a:sym typeface="Symbol" pitchFamily="18" charset="2"/>
              </a:rPr>
              <a:t>= 0.6</a:t>
            </a:r>
          </a:p>
          <a:p>
            <a:pPr marL="0" indent="0" algn="l" defTabSz="301625" rtl="0">
              <a:buNone/>
            </a:pPr>
            <a:r>
              <a:rPr lang="en-US" sz="2000" dirty="0">
                <a:latin typeface="Comic Sans MS" pitchFamily="66" charset="0"/>
              </a:rPr>
              <a:t>P(</a:t>
            </a:r>
            <a:r>
              <a:rPr lang="en-US" sz="2000" dirty="0">
                <a:latin typeface="Comic Sans MS" pitchFamily="66" charset="0"/>
                <a:sym typeface="Symbol" pitchFamily="18" charset="2"/>
              </a:rPr>
              <a:t></a:t>
            </a:r>
            <a:r>
              <a:rPr lang="en-US" sz="2000" dirty="0" err="1">
                <a:latin typeface="Comic Sans MS" pitchFamily="66" charset="0"/>
              </a:rPr>
              <a:t>Cavity|Toothache</a:t>
            </a:r>
            <a:r>
              <a:rPr lang="en-US" sz="2000" dirty="0">
                <a:latin typeface="Comic Sans MS" pitchFamily="66" charset="0"/>
              </a:rPr>
              <a:t>)=P(</a:t>
            </a:r>
            <a:r>
              <a:rPr lang="en-US" sz="2000" dirty="0">
                <a:latin typeface="Comic Sans MS" pitchFamily="66" charset="0"/>
                <a:sym typeface="Symbol" pitchFamily="18" charset="2"/>
              </a:rPr>
              <a:t></a:t>
            </a:r>
            <a:r>
              <a:rPr lang="en-US" sz="2000" dirty="0" err="1">
                <a:latin typeface="Comic Sans MS" pitchFamily="66" charset="0"/>
              </a:rPr>
              <a:t>Cavity</a:t>
            </a:r>
            <a:r>
              <a:rPr lang="en-US" sz="2000" b="1" dirty="0" err="1">
                <a:latin typeface="Comic Sans MS" pitchFamily="66" charset="0"/>
                <a:sym typeface="Symbol" pitchFamily="18" charset="2"/>
              </a:rPr>
              <a:t></a:t>
            </a:r>
            <a:r>
              <a:rPr lang="en-US" sz="2000" dirty="0" err="1">
                <a:latin typeface="Comic Sans MS" pitchFamily="66" charset="0"/>
                <a:sym typeface="Symbol" pitchFamily="18" charset="2"/>
              </a:rPr>
              <a:t>Toothache</a:t>
            </a:r>
            <a:r>
              <a:rPr lang="en-US" sz="2000" dirty="0">
                <a:latin typeface="Comic Sans MS" pitchFamily="66" charset="0"/>
                <a:sym typeface="Symbol" pitchFamily="18" charset="2"/>
              </a:rPr>
              <a:t>)/P(Toothache)</a:t>
            </a:r>
          </a:p>
          <a:p>
            <a:pPr marL="0" indent="0" algn="l" defTabSz="301625" rtl="0">
              <a:buNone/>
            </a:pPr>
            <a:r>
              <a:rPr lang="en-US" sz="2000" dirty="0">
                <a:latin typeface="Comic Sans MS" pitchFamily="66" charset="0"/>
                <a:sym typeface="Symbol" pitchFamily="18" charset="2"/>
              </a:rPr>
              <a:t>			= (0.016+0.064)/</a:t>
            </a:r>
            <a:r>
              <a:rPr lang="en-US" sz="2000" dirty="0">
                <a:solidFill>
                  <a:srgbClr val="0033CC"/>
                </a:solidFill>
                <a:latin typeface="Comic Sans MS" pitchFamily="66" charset="0"/>
                <a:sym typeface="Symbol" pitchFamily="18" charset="2"/>
              </a:rPr>
              <a:t>(0.108+0.012+0.016+0.064) </a:t>
            </a:r>
            <a:r>
              <a:rPr lang="en-US" sz="2000" dirty="0">
                <a:latin typeface="Comic Sans MS" pitchFamily="66" charset="0"/>
                <a:sym typeface="Symbol" pitchFamily="18" charset="2"/>
              </a:rPr>
              <a:t>= 0.4</a:t>
            </a:r>
          </a:p>
          <a:p>
            <a:pPr marL="0" indent="0" algn="l" defTabSz="301625" rtl="0">
              <a:buNone/>
            </a:pPr>
            <a:r>
              <a:rPr lang="en-US" sz="2600" dirty="0">
                <a:latin typeface="Comic Sans MS" pitchFamily="66" charset="0"/>
                <a:cs typeface="Times New Roman" pitchFamily="18" charset="0"/>
                <a:sym typeface="Symbol" pitchFamily="18" charset="2"/>
              </a:rPr>
              <a:t>P</a:t>
            </a:r>
            <a:r>
              <a:rPr lang="en-US" sz="2600" dirty="0">
                <a:latin typeface="Comic Sans MS" pitchFamily="66" charset="0"/>
                <a:sym typeface="Symbol" pitchFamily="18" charset="2"/>
              </a:rPr>
              <a:t>(</a:t>
            </a:r>
            <a:r>
              <a:rPr lang="en-US" sz="2600" dirty="0" err="1">
                <a:latin typeface="Comic Sans MS" pitchFamily="66" charset="0"/>
                <a:cs typeface="Times New Roman" pitchFamily="18" charset="0"/>
                <a:sym typeface="Symbol" pitchFamily="18" charset="2"/>
              </a:rPr>
              <a:t>c</a:t>
            </a:r>
            <a:r>
              <a:rPr lang="en-US" sz="2600" dirty="0" err="1">
                <a:latin typeface="Comic Sans MS" pitchFamily="66" charset="0"/>
                <a:sym typeface="Symbol" pitchFamily="18" charset="2"/>
              </a:rPr>
              <a:t>|Toochache</a:t>
            </a:r>
            <a:r>
              <a:rPr lang="en-US" sz="2600" dirty="0">
                <a:latin typeface="Comic Sans MS" pitchFamily="66" charset="0"/>
                <a:sym typeface="Symbol" pitchFamily="18" charset="2"/>
              </a:rPr>
              <a:t>) 	= </a:t>
            </a:r>
            <a:r>
              <a:rPr lang="en-US" sz="2600" b="1" dirty="0">
                <a:solidFill>
                  <a:srgbClr val="0033CC"/>
                </a:solidFill>
                <a:latin typeface="Symbol" pitchFamily="18" charset="2"/>
                <a:sym typeface="Symbol" pitchFamily="18" charset="2"/>
              </a:rPr>
              <a:t>a</a:t>
            </a:r>
            <a:r>
              <a:rPr lang="en-US" sz="2600" dirty="0">
                <a:latin typeface="Comic Sans MS" pitchFamily="66" charset="0"/>
                <a:sym typeface="Symbol" pitchFamily="18" charset="2"/>
              </a:rPr>
              <a:t> </a:t>
            </a:r>
            <a:r>
              <a:rPr lang="en-US" sz="2600" dirty="0">
                <a:latin typeface="Comic Sans MS" pitchFamily="66" charset="0"/>
                <a:cs typeface="Times New Roman" pitchFamily="18" charset="0"/>
                <a:sym typeface="Symbol" pitchFamily="18" charset="2"/>
              </a:rPr>
              <a:t>P</a:t>
            </a:r>
            <a:r>
              <a:rPr lang="en-US" sz="2600" dirty="0">
                <a:latin typeface="Comic Sans MS" pitchFamily="66" charset="0"/>
                <a:sym typeface="Symbol" pitchFamily="18" charset="2"/>
              </a:rPr>
              <a:t>(</a:t>
            </a:r>
            <a:r>
              <a:rPr lang="en-US" sz="2600" dirty="0">
                <a:latin typeface="Comic Sans MS" pitchFamily="66" charset="0"/>
                <a:cs typeface="Times New Roman" pitchFamily="18" charset="0"/>
                <a:sym typeface="Symbol" pitchFamily="18" charset="2"/>
              </a:rPr>
              <a:t>c </a:t>
            </a:r>
            <a:r>
              <a:rPr lang="en-US" sz="2600" b="1" dirty="0">
                <a:latin typeface="Comic Sans MS" pitchFamily="66" charset="0"/>
                <a:sym typeface="Symbol" pitchFamily="18" charset="2"/>
              </a:rPr>
              <a:t></a:t>
            </a:r>
            <a:r>
              <a:rPr lang="en-US" sz="2600" dirty="0">
                <a:latin typeface="Comic Sans MS" pitchFamily="66" charset="0"/>
                <a:sym typeface="Symbol" pitchFamily="18" charset="2"/>
              </a:rPr>
              <a:t>Toothache)</a:t>
            </a:r>
            <a:br>
              <a:rPr lang="en-US" sz="2600" dirty="0">
                <a:latin typeface="Comic Sans MS" pitchFamily="66" charset="0"/>
                <a:sym typeface="Symbol" pitchFamily="18" charset="2"/>
              </a:rPr>
            </a:br>
            <a:r>
              <a:rPr lang="en-US" sz="2600" dirty="0">
                <a:latin typeface="Comic Sans MS" pitchFamily="66" charset="0"/>
                <a:sym typeface="Symbol" pitchFamily="18" charset="2"/>
              </a:rPr>
              <a:t>		         					= </a:t>
            </a:r>
            <a:r>
              <a:rPr lang="en-US" sz="2600" b="1" dirty="0">
                <a:solidFill>
                  <a:srgbClr val="0033CC"/>
                </a:solidFill>
                <a:latin typeface="Symbol" pitchFamily="18" charset="2"/>
                <a:sym typeface="Symbol" pitchFamily="18" charset="2"/>
              </a:rPr>
              <a:t>a</a:t>
            </a:r>
            <a:r>
              <a:rPr lang="en-US" sz="2600" dirty="0">
                <a:latin typeface="Comic Sans MS" pitchFamily="66" charset="0"/>
                <a:sym typeface="Symbol" pitchFamily="18" charset="2"/>
              </a:rPr>
              <a:t> </a:t>
            </a:r>
            <a:r>
              <a:rPr lang="en-US" sz="2600" dirty="0" err="1">
                <a:latin typeface="Symbol" pitchFamily="18" charset="2"/>
                <a:sym typeface="Symbol" pitchFamily="18" charset="2"/>
              </a:rPr>
              <a:t>S</a:t>
            </a:r>
            <a:r>
              <a:rPr lang="en-US" sz="2600" baseline="-25000" dirty="0" err="1">
                <a:latin typeface="Comic Sans MS" pitchFamily="66" charset="0"/>
                <a:sym typeface="Symbol" pitchFamily="18" charset="2"/>
              </a:rPr>
              <a:t>pc</a:t>
            </a:r>
            <a:r>
              <a:rPr lang="en-US" sz="2600" dirty="0">
                <a:latin typeface="Comic Sans MS" pitchFamily="66" charset="0"/>
                <a:sym typeface="Symbol" pitchFamily="18" charset="2"/>
              </a:rPr>
              <a:t> </a:t>
            </a:r>
            <a:r>
              <a:rPr lang="en-US" sz="2600" dirty="0">
                <a:latin typeface="Comic Sans MS" pitchFamily="66" charset="0"/>
                <a:cs typeface="Times New Roman" pitchFamily="18" charset="0"/>
                <a:sym typeface="Symbol" pitchFamily="18" charset="2"/>
              </a:rPr>
              <a:t>P</a:t>
            </a:r>
            <a:r>
              <a:rPr lang="en-US" sz="2600" dirty="0">
                <a:latin typeface="Comic Sans MS" pitchFamily="66" charset="0"/>
                <a:sym typeface="Symbol" pitchFamily="18" charset="2"/>
              </a:rPr>
              <a:t>(</a:t>
            </a:r>
            <a:r>
              <a:rPr lang="en-US" sz="2600" dirty="0">
                <a:latin typeface="Comic Sans MS" pitchFamily="66" charset="0"/>
                <a:cs typeface="Times New Roman" pitchFamily="18" charset="0"/>
                <a:sym typeface="Symbol" pitchFamily="18" charset="2"/>
              </a:rPr>
              <a:t>c</a:t>
            </a:r>
            <a:r>
              <a:rPr lang="en-US" sz="2600" dirty="0">
                <a:latin typeface="Comic Sans MS" pitchFamily="66" charset="0"/>
                <a:sym typeface="Symbol" pitchFamily="18" charset="2"/>
              </a:rPr>
              <a:t> </a:t>
            </a:r>
            <a:r>
              <a:rPr lang="en-US" sz="2600" b="1" dirty="0">
                <a:latin typeface="Comic Sans MS" pitchFamily="66" charset="0"/>
                <a:sym typeface="Symbol" pitchFamily="18" charset="2"/>
              </a:rPr>
              <a:t></a:t>
            </a:r>
            <a:r>
              <a:rPr lang="en-US" sz="2600" dirty="0">
                <a:latin typeface="Comic Sans MS" pitchFamily="66" charset="0"/>
                <a:sym typeface="Symbol" pitchFamily="18" charset="2"/>
              </a:rPr>
              <a:t>Toothache </a:t>
            </a:r>
            <a:r>
              <a:rPr lang="en-US" sz="2600" b="1" dirty="0">
                <a:latin typeface="Comic Sans MS" pitchFamily="66" charset="0"/>
                <a:sym typeface="Symbol" pitchFamily="18" charset="2"/>
              </a:rPr>
              <a:t></a:t>
            </a:r>
            <a:r>
              <a:rPr lang="en-US" sz="2600" dirty="0">
                <a:latin typeface="Comic Sans MS" pitchFamily="66" charset="0"/>
                <a:sym typeface="Symbol" pitchFamily="18" charset="2"/>
              </a:rPr>
              <a:t> pc)</a:t>
            </a:r>
          </a:p>
          <a:p>
            <a:pPr marL="0" indent="0" algn="l" defTabSz="301625" rtl="0">
              <a:buNone/>
            </a:pPr>
            <a:r>
              <a:rPr lang="en-US" sz="2600" dirty="0">
                <a:latin typeface="Comic Sans MS" pitchFamily="66" charset="0"/>
                <a:sym typeface="Symbol" pitchFamily="18" charset="2"/>
              </a:rPr>
              <a:t>		       					= </a:t>
            </a:r>
            <a:r>
              <a:rPr lang="en-US" sz="2600" b="1" dirty="0">
                <a:solidFill>
                  <a:srgbClr val="0033CC"/>
                </a:solidFill>
                <a:latin typeface="Symbol" pitchFamily="18" charset="2"/>
                <a:sym typeface="Symbol" pitchFamily="18" charset="2"/>
              </a:rPr>
              <a:t>a</a:t>
            </a:r>
            <a:r>
              <a:rPr lang="en-US" sz="2600" b="1" dirty="0">
                <a:latin typeface="Symbol" pitchFamily="18" charset="2"/>
                <a:sym typeface="Symbol" pitchFamily="18" charset="2"/>
              </a:rPr>
              <a:t> </a:t>
            </a:r>
            <a:r>
              <a:rPr lang="en-US" sz="2600" dirty="0">
                <a:latin typeface="Comic Sans MS" pitchFamily="66" charset="0"/>
                <a:sym typeface="Symbol" pitchFamily="18" charset="2"/>
              </a:rPr>
              <a:t>[(0.108, 0.016) + (0.012, 0.064)] </a:t>
            </a:r>
          </a:p>
          <a:p>
            <a:pPr marL="0" indent="0" algn="l" defTabSz="301625" rtl="0">
              <a:buNone/>
            </a:pPr>
            <a:r>
              <a:rPr lang="en-US" sz="2600" dirty="0">
                <a:latin typeface="Comic Sans MS" pitchFamily="66" charset="0"/>
                <a:sym typeface="Symbol" pitchFamily="18" charset="2"/>
              </a:rPr>
              <a:t>		        					= </a:t>
            </a:r>
            <a:r>
              <a:rPr lang="en-US" sz="2600" b="1" dirty="0">
                <a:solidFill>
                  <a:srgbClr val="0033CC"/>
                </a:solidFill>
                <a:latin typeface="Symbol" pitchFamily="18" charset="2"/>
                <a:sym typeface="Symbol" pitchFamily="18" charset="2"/>
              </a:rPr>
              <a:t>a</a:t>
            </a:r>
            <a:r>
              <a:rPr lang="en-US" sz="2600" b="1" dirty="0">
                <a:latin typeface="Symbol" pitchFamily="18" charset="2"/>
                <a:sym typeface="Symbol" pitchFamily="18" charset="2"/>
              </a:rPr>
              <a:t> </a:t>
            </a:r>
            <a:r>
              <a:rPr lang="en-US" sz="2600" dirty="0">
                <a:latin typeface="Comic Sans MS" pitchFamily="66" charset="0"/>
                <a:sym typeface="Symbol" pitchFamily="18" charset="2"/>
              </a:rPr>
              <a:t>(0.12, 0.08) = (0.6, 0.4)</a:t>
            </a:r>
          </a:p>
        </p:txBody>
      </p:sp>
      <p:grpSp>
        <p:nvGrpSpPr>
          <p:cNvPr id="2" name="Group 43"/>
          <p:cNvGrpSpPr>
            <a:grpSpLocks/>
          </p:cNvGrpSpPr>
          <p:nvPr/>
        </p:nvGrpSpPr>
        <p:grpSpPr bwMode="auto">
          <a:xfrm>
            <a:off x="2286000" y="5105400"/>
            <a:ext cx="2590800" cy="1066800"/>
            <a:chOff x="480" y="3216"/>
            <a:chExt cx="1632" cy="672"/>
          </a:xfrm>
        </p:grpSpPr>
        <p:sp>
          <p:nvSpPr>
            <p:cNvPr id="12327" name="Line 40"/>
            <p:cNvSpPr>
              <a:spLocks noChangeShapeType="1"/>
            </p:cNvSpPr>
            <p:nvPr/>
          </p:nvSpPr>
          <p:spPr bwMode="auto">
            <a:xfrm flipV="1">
              <a:off x="1488" y="3216"/>
              <a:ext cx="624" cy="43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2328" name="Line 41"/>
            <p:cNvSpPr>
              <a:spLocks noChangeShapeType="1"/>
            </p:cNvSpPr>
            <p:nvPr/>
          </p:nvSpPr>
          <p:spPr bwMode="auto">
            <a:xfrm>
              <a:off x="1488" y="3648"/>
              <a:ext cx="624" cy="24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2329" name="Text Box 42"/>
            <p:cNvSpPr txBox="1">
              <a:spLocks noChangeArrowheads="1"/>
            </p:cNvSpPr>
            <p:nvPr/>
          </p:nvSpPr>
          <p:spPr bwMode="auto">
            <a:xfrm>
              <a:off x="480" y="3456"/>
              <a:ext cx="101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atin typeface="Comic Sans MS" pitchFamily="66" charset="0"/>
                </a:rPr>
                <a:t>normalization</a:t>
              </a:r>
              <a:br>
                <a:rPr lang="en-US">
                  <a:latin typeface="Comic Sans MS" pitchFamily="66" charset="0"/>
                </a:rPr>
              </a:br>
              <a:r>
                <a:rPr lang="en-US">
                  <a:latin typeface="Comic Sans MS" pitchFamily="66" charset="0"/>
                </a:rPr>
                <a:t>constant</a:t>
              </a:r>
            </a:p>
          </p:txBody>
        </p:sp>
      </p:gr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44</a:t>
            </a:fld>
            <a:endParaRPr lang="en-US"/>
          </a:p>
        </p:txBody>
      </p:sp>
      <p:sp>
        <p:nvSpPr>
          <p:cNvPr id="6" name="Footer Placeholder 5"/>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3897314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algn="r"/>
            <a:r>
              <a:rPr lang="he-IL" sz="4000" b="1" dirty="0">
                <a:solidFill>
                  <a:schemeClr val="tx1"/>
                </a:solidFill>
                <a:latin typeface="Comic Sans MS" pitchFamily="66" charset="0"/>
              </a:rPr>
              <a:t>הסתברות מותנית</a:t>
            </a:r>
            <a:endParaRPr lang="en-US" sz="4000" b="1" dirty="0">
              <a:solidFill>
                <a:schemeClr val="tx1"/>
              </a:solidFill>
              <a:latin typeface="Comic Sans MS" pitchFamily="66" charset="0"/>
            </a:endParaRPr>
          </a:p>
        </p:txBody>
      </p:sp>
      <p:sp>
        <p:nvSpPr>
          <p:cNvPr id="13315" name="Rectangle 3"/>
          <p:cNvSpPr>
            <a:spLocks noGrp="1" noChangeArrowheads="1"/>
          </p:cNvSpPr>
          <p:nvPr>
            <p:ph type="body" idx="1"/>
          </p:nvPr>
        </p:nvSpPr>
        <p:spPr>
          <a:xfrm>
            <a:off x="1981200" y="1600200"/>
            <a:ext cx="8382000" cy="5029200"/>
          </a:xfrm>
        </p:spPr>
        <p:style>
          <a:lnRef idx="2">
            <a:schemeClr val="dk1"/>
          </a:lnRef>
          <a:fillRef idx="1">
            <a:schemeClr val="lt1"/>
          </a:fillRef>
          <a:effectRef idx="0">
            <a:schemeClr val="dk1"/>
          </a:effectRef>
          <a:fontRef idx="minor">
            <a:schemeClr val="dk1"/>
          </a:fontRef>
        </p:style>
        <p:txBody>
          <a:bodyPr/>
          <a:lstStyle/>
          <a:p>
            <a:pPr algn="l" defTabSz="388938" rtl="0">
              <a:buClr>
                <a:srgbClr val="0033CC"/>
              </a:buClr>
              <a:buFont typeface="Wingdings" pitchFamily="2" charset="2"/>
              <a:buChar char="§"/>
              <a:tabLst>
                <a:tab pos="914400" algn="l"/>
                <a:tab pos="1828800" algn="l"/>
                <a:tab pos="2235200" algn="l"/>
              </a:tabLst>
            </a:pPr>
            <a:r>
              <a:rPr lang="en-US" dirty="0" smtClean="0">
                <a:solidFill>
                  <a:srgbClr val="FFC000"/>
                </a:solidFill>
                <a:latin typeface="Comic Sans MS" pitchFamily="66" charset="0"/>
              </a:rPr>
              <a:t>P(A</a:t>
            </a:r>
            <a:r>
              <a:rPr lang="en-US" b="1" dirty="0" smtClean="0">
                <a:solidFill>
                  <a:srgbClr val="FFC000"/>
                </a:solidFill>
                <a:latin typeface="Comic Sans MS" pitchFamily="66" charset="0"/>
                <a:sym typeface="Symbol" pitchFamily="18" charset="2"/>
              </a:rPr>
              <a:t></a:t>
            </a:r>
            <a:r>
              <a:rPr lang="en-US" dirty="0" smtClean="0">
                <a:solidFill>
                  <a:srgbClr val="FFC000"/>
                </a:solidFill>
                <a:latin typeface="Comic Sans MS" pitchFamily="66" charset="0"/>
              </a:rPr>
              <a:t>B) 	= P(A|B) P(B)</a:t>
            </a:r>
            <a:br>
              <a:rPr lang="en-US" dirty="0" smtClean="0">
                <a:solidFill>
                  <a:srgbClr val="FFC000"/>
                </a:solidFill>
                <a:latin typeface="Comic Sans MS" pitchFamily="66" charset="0"/>
              </a:rPr>
            </a:br>
            <a:r>
              <a:rPr lang="en-US" dirty="0" smtClean="0">
                <a:solidFill>
                  <a:srgbClr val="FFC000"/>
                </a:solidFill>
                <a:latin typeface="Comic Sans MS" pitchFamily="66" charset="0"/>
              </a:rPr>
              <a:t>	= P(B|A) P(A)</a:t>
            </a:r>
          </a:p>
          <a:p>
            <a:pPr algn="l" defTabSz="388938" rtl="0">
              <a:buClr>
                <a:srgbClr val="0033CC"/>
              </a:buClr>
              <a:buFont typeface="Wingdings" pitchFamily="2" charset="2"/>
              <a:buChar char="§"/>
              <a:tabLst>
                <a:tab pos="914400" algn="l"/>
                <a:tab pos="1828800" algn="l"/>
                <a:tab pos="2235200" algn="l"/>
              </a:tabLst>
            </a:pPr>
            <a:r>
              <a:rPr lang="en-US" dirty="0" smtClean="0">
                <a:latin typeface="Comic Sans MS" pitchFamily="66" charset="0"/>
              </a:rPr>
              <a:t>P(A</a:t>
            </a:r>
            <a:r>
              <a:rPr lang="en-US" b="1" dirty="0" smtClean="0">
                <a:latin typeface="Comic Sans MS" pitchFamily="66" charset="0"/>
                <a:sym typeface="Symbol" pitchFamily="18" charset="2"/>
              </a:rPr>
              <a:t></a:t>
            </a:r>
            <a:r>
              <a:rPr lang="en-US" dirty="0" smtClean="0">
                <a:latin typeface="Comic Sans MS" pitchFamily="66" charset="0"/>
              </a:rPr>
              <a:t>B</a:t>
            </a:r>
            <a:r>
              <a:rPr lang="en-US" b="1" dirty="0" smtClean="0">
                <a:latin typeface="Comic Sans MS" pitchFamily="66" charset="0"/>
                <a:sym typeface="Symbol" pitchFamily="18" charset="2"/>
              </a:rPr>
              <a:t></a:t>
            </a:r>
            <a:r>
              <a:rPr lang="en-US" dirty="0" smtClean="0">
                <a:latin typeface="Comic Sans MS" pitchFamily="66" charset="0"/>
              </a:rPr>
              <a:t>C) 	= P(A|B,C) P(B</a:t>
            </a:r>
            <a:r>
              <a:rPr lang="en-US" b="1" dirty="0" smtClean="0">
                <a:latin typeface="Comic Sans MS" pitchFamily="66" charset="0"/>
                <a:sym typeface="Symbol" pitchFamily="18" charset="2"/>
              </a:rPr>
              <a:t></a:t>
            </a:r>
            <a:r>
              <a:rPr lang="en-US" dirty="0" smtClean="0">
                <a:latin typeface="Comic Sans MS" pitchFamily="66" charset="0"/>
              </a:rPr>
              <a:t>C)</a:t>
            </a:r>
            <a:br>
              <a:rPr lang="en-US" dirty="0" smtClean="0">
                <a:latin typeface="Comic Sans MS" pitchFamily="66" charset="0"/>
              </a:rPr>
            </a:br>
            <a:r>
              <a:rPr lang="en-US" dirty="0" smtClean="0">
                <a:latin typeface="Comic Sans MS" pitchFamily="66" charset="0"/>
              </a:rPr>
              <a:t>			= P(A|B,C) P(B|C) P(C)</a:t>
            </a:r>
          </a:p>
          <a:p>
            <a:pPr algn="l" defTabSz="388938" rtl="0">
              <a:buClr>
                <a:srgbClr val="0033CC"/>
              </a:buClr>
              <a:buFont typeface="Wingdings" pitchFamily="2" charset="2"/>
              <a:buChar char="§"/>
              <a:tabLst>
                <a:tab pos="914400" algn="l"/>
                <a:tab pos="1828800" algn="l"/>
                <a:tab pos="2235200" algn="l"/>
              </a:tabLst>
            </a:pPr>
            <a:r>
              <a:rPr lang="en-US" dirty="0" smtClean="0">
                <a:latin typeface="Comic Sans MS" pitchFamily="66" charset="0"/>
                <a:cs typeface="Times New Roman" pitchFamily="18" charset="0"/>
              </a:rPr>
              <a:t>P</a:t>
            </a:r>
            <a:r>
              <a:rPr lang="en-US" dirty="0" smtClean="0">
                <a:latin typeface="Comic Sans MS" pitchFamily="66" charset="0"/>
              </a:rPr>
              <a:t>(</a:t>
            </a:r>
            <a:r>
              <a:rPr lang="en-US" dirty="0" smtClean="0">
                <a:latin typeface="Comic Sans MS" pitchFamily="66" charset="0"/>
                <a:cs typeface="Times New Roman" pitchFamily="18" charset="0"/>
              </a:rPr>
              <a:t>Cavity</a:t>
            </a:r>
            <a:r>
              <a:rPr lang="en-US" dirty="0" smtClean="0">
                <a:latin typeface="Comic Sans MS" pitchFamily="66" charset="0"/>
              </a:rPr>
              <a:t>) 	= </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t</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pc</a:t>
            </a:r>
            <a:r>
              <a:rPr lang="en-US" dirty="0" smtClean="0">
                <a:latin typeface="Comic Sans MS" pitchFamily="66" charset="0"/>
                <a:sym typeface="Symbol" pitchFamily="18" charset="2"/>
              </a:rPr>
              <a:t> </a:t>
            </a:r>
            <a:r>
              <a:rPr lang="en-US" dirty="0" smtClean="0">
                <a:latin typeface="Comic Sans MS" pitchFamily="66" charset="0"/>
                <a:cs typeface="Times New Roman" pitchFamily="18" charset="0"/>
                <a:sym typeface="Symbol" pitchFamily="18" charset="2"/>
              </a:rPr>
              <a:t>P</a:t>
            </a:r>
            <a:r>
              <a:rPr lang="en-US" dirty="0" smtClean="0">
                <a:latin typeface="Comic Sans MS" pitchFamily="66" charset="0"/>
                <a:sym typeface="Symbol" pitchFamily="18" charset="2"/>
              </a:rPr>
              <a:t>(</a:t>
            </a:r>
            <a:r>
              <a:rPr lang="en-US" dirty="0" err="1" smtClean="0">
                <a:latin typeface="Comic Sans MS" pitchFamily="66" charset="0"/>
                <a:cs typeface="Times New Roman" pitchFamily="18" charset="0"/>
                <a:sym typeface="Symbol" pitchFamily="18" charset="2"/>
              </a:rPr>
              <a:t>Cavity</a:t>
            </a:r>
            <a:r>
              <a:rPr lang="en-US" b="1" dirty="0" err="1" smtClean="0">
                <a:latin typeface="Comic Sans MS" pitchFamily="66" charset="0"/>
                <a:sym typeface="Symbol" pitchFamily="18" charset="2"/>
              </a:rPr>
              <a:t></a:t>
            </a:r>
            <a:r>
              <a:rPr lang="en-US" dirty="0" err="1" smtClean="0">
                <a:latin typeface="Comic Sans MS" pitchFamily="66" charset="0"/>
                <a:sym typeface="Symbol" pitchFamily="18" charset="2"/>
              </a:rPr>
              <a:t>t</a:t>
            </a:r>
            <a:r>
              <a:rPr lang="en-US" b="1" dirty="0" err="1" smtClean="0">
                <a:latin typeface="Comic Sans MS" pitchFamily="66" charset="0"/>
                <a:sym typeface="Symbol" pitchFamily="18" charset="2"/>
              </a:rPr>
              <a:t></a:t>
            </a:r>
            <a:r>
              <a:rPr lang="en-US" dirty="0" err="1" smtClean="0">
                <a:latin typeface="Comic Sans MS" pitchFamily="66" charset="0"/>
                <a:sym typeface="Symbol" pitchFamily="18" charset="2"/>
              </a:rPr>
              <a:t>pc</a:t>
            </a:r>
            <a:r>
              <a:rPr lang="en-US" dirty="0" smtClean="0">
                <a:latin typeface="Comic Sans MS" pitchFamily="66" charset="0"/>
                <a:sym typeface="Symbol" pitchFamily="18" charset="2"/>
              </a:rPr>
              <a:t>)</a:t>
            </a:r>
            <a:br>
              <a:rPr lang="en-US" dirty="0" smtClean="0">
                <a:latin typeface="Comic Sans MS" pitchFamily="66" charset="0"/>
                <a:sym typeface="Symbol" pitchFamily="18" charset="2"/>
              </a:rPr>
            </a:br>
            <a:r>
              <a:rPr lang="en-US" dirty="0" smtClean="0">
                <a:latin typeface="Comic Sans MS" pitchFamily="66" charset="0"/>
                <a:sym typeface="Symbol" pitchFamily="18" charset="2"/>
              </a:rPr>
              <a:t>			= </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t</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pc</a:t>
            </a:r>
            <a:r>
              <a:rPr lang="en-US" dirty="0" smtClean="0">
                <a:latin typeface="Comic Sans MS" pitchFamily="66" charset="0"/>
                <a:sym typeface="Symbol" pitchFamily="18" charset="2"/>
              </a:rPr>
              <a:t> </a:t>
            </a:r>
            <a:r>
              <a:rPr lang="en-US" dirty="0" smtClean="0">
                <a:latin typeface="Comic Sans MS" pitchFamily="66" charset="0"/>
                <a:cs typeface="Times New Roman" pitchFamily="18" charset="0"/>
                <a:sym typeface="Symbol" pitchFamily="18" charset="2"/>
              </a:rPr>
              <a:t>P</a:t>
            </a:r>
            <a:r>
              <a:rPr lang="en-US" dirty="0" smtClean="0">
                <a:latin typeface="Comic Sans MS" pitchFamily="66" charset="0"/>
                <a:sym typeface="Symbol" pitchFamily="18" charset="2"/>
              </a:rPr>
              <a:t>(</a:t>
            </a:r>
            <a:r>
              <a:rPr lang="en-US" dirty="0" err="1" smtClean="0">
                <a:latin typeface="Comic Sans MS" pitchFamily="66" charset="0"/>
                <a:cs typeface="Times New Roman" pitchFamily="18" charset="0"/>
                <a:sym typeface="Symbol" pitchFamily="18" charset="2"/>
              </a:rPr>
              <a:t>Cavity</a:t>
            </a:r>
            <a:r>
              <a:rPr lang="en-US" dirty="0" err="1" smtClean="0">
                <a:latin typeface="Comic Sans MS" pitchFamily="66" charset="0"/>
                <a:sym typeface="Symbol" pitchFamily="18" charset="2"/>
              </a:rPr>
              <a:t>|t,pc</a:t>
            </a:r>
            <a:r>
              <a:rPr lang="en-US" dirty="0" smtClean="0">
                <a:latin typeface="Comic Sans MS" pitchFamily="66" charset="0"/>
                <a:sym typeface="Symbol" pitchFamily="18" charset="2"/>
              </a:rPr>
              <a:t>) P(</a:t>
            </a:r>
            <a:r>
              <a:rPr lang="en-US" dirty="0" err="1" smtClean="0">
                <a:latin typeface="Comic Sans MS" pitchFamily="66" charset="0"/>
                <a:sym typeface="Symbol" pitchFamily="18" charset="2"/>
              </a:rPr>
              <a:t>t</a:t>
            </a:r>
            <a:r>
              <a:rPr lang="en-US" b="1" dirty="0" err="1" smtClean="0">
                <a:latin typeface="Comic Sans MS" pitchFamily="66" charset="0"/>
                <a:sym typeface="Symbol" pitchFamily="18" charset="2"/>
              </a:rPr>
              <a:t></a:t>
            </a:r>
            <a:r>
              <a:rPr lang="en-US" dirty="0" err="1" smtClean="0">
                <a:latin typeface="Comic Sans MS" pitchFamily="66" charset="0"/>
                <a:sym typeface="Symbol" pitchFamily="18" charset="2"/>
              </a:rPr>
              <a:t>pc</a:t>
            </a:r>
            <a:r>
              <a:rPr lang="en-US" dirty="0" smtClean="0">
                <a:latin typeface="Comic Sans MS" pitchFamily="66" charset="0"/>
                <a:sym typeface="Symbol" pitchFamily="18" charset="2"/>
              </a:rPr>
              <a:t>)</a:t>
            </a:r>
          </a:p>
          <a:p>
            <a:pPr algn="l" defTabSz="388938" rtl="0">
              <a:buClr>
                <a:srgbClr val="0033CC"/>
              </a:buClr>
              <a:buFont typeface="Wingdings" pitchFamily="2" charset="2"/>
              <a:buChar char="§"/>
              <a:tabLst>
                <a:tab pos="914400" algn="l"/>
                <a:tab pos="1828800" algn="l"/>
                <a:tab pos="2235200" algn="l"/>
              </a:tabLst>
            </a:pPr>
            <a:r>
              <a:rPr lang="en-US" dirty="0" smtClean="0">
                <a:latin typeface="Comic Sans MS" pitchFamily="66" charset="0"/>
                <a:cs typeface="Times New Roman" pitchFamily="18" charset="0"/>
              </a:rPr>
              <a:t>P</a:t>
            </a:r>
            <a:r>
              <a:rPr lang="en-US" dirty="0" smtClean="0">
                <a:latin typeface="Comic Sans MS" pitchFamily="66" charset="0"/>
              </a:rPr>
              <a:t>(</a:t>
            </a:r>
            <a:r>
              <a:rPr lang="en-US" dirty="0" smtClean="0">
                <a:latin typeface="Comic Sans MS" pitchFamily="66" charset="0"/>
                <a:cs typeface="Times New Roman" pitchFamily="18" charset="0"/>
              </a:rPr>
              <a:t>c</a:t>
            </a:r>
            <a:r>
              <a:rPr lang="en-US" dirty="0" smtClean="0">
                <a:latin typeface="Comic Sans MS" pitchFamily="66" charset="0"/>
              </a:rPr>
              <a:t>) = </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t</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pc</a:t>
            </a:r>
            <a:r>
              <a:rPr lang="en-US" dirty="0" smtClean="0">
                <a:latin typeface="Comic Sans MS" pitchFamily="66" charset="0"/>
                <a:sym typeface="Symbol" pitchFamily="18" charset="2"/>
              </a:rPr>
              <a:t> </a:t>
            </a:r>
            <a:r>
              <a:rPr lang="en-US" dirty="0" smtClean="0">
                <a:latin typeface="Comic Sans MS" pitchFamily="66" charset="0"/>
                <a:cs typeface="Times New Roman" pitchFamily="18" charset="0"/>
                <a:sym typeface="Symbol" pitchFamily="18" charset="2"/>
              </a:rPr>
              <a:t>P</a:t>
            </a:r>
            <a:r>
              <a:rPr lang="en-US" dirty="0" smtClean="0">
                <a:latin typeface="Comic Sans MS" pitchFamily="66" charset="0"/>
                <a:sym typeface="Symbol" pitchFamily="18" charset="2"/>
              </a:rPr>
              <a:t>(</a:t>
            </a:r>
            <a:r>
              <a:rPr lang="en-US" dirty="0" err="1" smtClean="0">
                <a:latin typeface="Comic Sans MS" pitchFamily="66" charset="0"/>
                <a:cs typeface="Times New Roman" pitchFamily="18" charset="0"/>
                <a:sym typeface="Symbol" pitchFamily="18" charset="2"/>
              </a:rPr>
              <a:t>c</a:t>
            </a:r>
            <a:r>
              <a:rPr lang="en-US" b="1" dirty="0" err="1" smtClean="0">
                <a:latin typeface="Comic Sans MS" pitchFamily="66" charset="0"/>
                <a:sym typeface="Symbol" pitchFamily="18" charset="2"/>
              </a:rPr>
              <a:t></a:t>
            </a:r>
            <a:r>
              <a:rPr lang="en-US" dirty="0" err="1" smtClean="0">
                <a:latin typeface="Comic Sans MS" pitchFamily="66" charset="0"/>
                <a:sym typeface="Symbol" pitchFamily="18" charset="2"/>
              </a:rPr>
              <a:t>t</a:t>
            </a:r>
            <a:r>
              <a:rPr lang="en-US" b="1" dirty="0" err="1" smtClean="0">
                <a:latin typeface="Comic Sans MS" pitchFamily="66" charset="0"/>
                <a:sym typeface="Symbol" pitchFamily="18" charset="2"/>
              </a:rPr>
              <a:t></a:t>
            </a:r>
            <a:r>
              <a:rPr lang="en-US" dirty="0" err="1" smtClean="0">
                <a:latin typeface="Comic Sans MS" pitchFamily="66" charset="0"/>
                <a:sym typeface="Symbol" pitchFamily="18" charset="2"/>
              </a:rPr>
              <a:t>pc</a:t>
            </a:r>
            <a:r>
              <a:rPr lang="en-US" dirty="0" smtClean="0">
                <a:latin typeface="Comic Sans MS" pitchFamily="66" charset="0"/>
                <a:sym typeface="Symbol" pitchFamily="18" charset="2"/>
              </a:rPr>
              <a:t>)</a:t>
            </a:r>
            <a:br>
              <a:rPr lang="en-US" dirty="0" smtClean="0">
                <a:latin typeface="Comic Sans MS" pitchFamily="66" charset="0"/>
                <a:sym typeface="Symbol" pitchFamily="18" charset="2"/>
              </a:rPr>
            </a:br>
            <a:r>
              <a:rPr lang="en-US" dirty="0" smtClean="0">
                <a:latin typeface="Comic Sans MS" pitchFamily="66" charset="0"/>
                <a:sym typeface="Symbol" pitchFamily="18" charset="2"/>
              </a:rPr>
              <a:t>	   = </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t</a:t>
            </a:r>
            <a:r>
              <a:rPr lang="en-US" sz="4000" dirty="0" err="1">
                <a:latin typeface="Symbol" pitchFamily="18" charset="2"/>
                <a:sym typeface="Symbol" pitchFamily="18" charset="2"/>
              </a:rPr>
              <a:t>S</a:t>
            </a:r>
            <a:r>
              <a:rPr lang="en-US" baseline="-25000" dirty="0" err="1" smtClean="0">
                <a:latin typeface="Comic Sans MS" pitchFamily="66" charset="0"/>
                <a:sym typeface="Symbol" pitchFamily="18" charset="2"/>
              </a:rPr>
              <a:t>pc</a:t>
            </a:r>
            <a:r>
              <a:rPr lang="en-US" dirty="0" smtClean="0">
                <a:latin typeface="Comic Sans MS" pitchFamily="66" charset="0"/>
                <a:sym typeface="Symbol" pitchFamily="18" charset="2"/>
              </a:rPr>
              <a:t> </a:t>
            </a:r>
            <a:r>
              <a:rPr lang="en-US" dirty="0" smtClean="0">
                <a:latin typeface="Comic Sans MS" pitchFamily="66" charset="0"/>
                <a:cs typeface="Times New Roman" pitchFamily="18" charset="0"/>
                <a:sym typeface="Symbol" pitchFamily="18" charset="2"/>
              </a:rPr>
              <a:t>P</a:t>
            </a:r>
            <a:r>
              <a:rPr lang="en-US" dirty="0" smtClean="0">
                <a:latin typeface="Comic Sans MS" pitchFamily="66" charset="0"/>
                <a:sym typeface="Symbol" pitchFamily="18" charset="2"/>
              </a:rPr>
              <a:t>(</a:t>
            </a:r>
            <a:r>
              <a:rPr lang="en-US" dirty="0" err="1" smtClean="0">
                <a:latin typeface="Comic Sans MS" pitchFamily="66" charset="0"/>
                <a:cs typeface="Times New Roman" pitchFamily="18" charset="0"/>
                <a:sym typeface="Symbol" pitchFamily="18" charset="2"/>
              </a:rPr>
              <a:t>c</a:t>
            </a:r>
            <a:r>
              <a:rPr lang="en-US" dirty="0" err="1" smtClean="0">
                <a:latin typeface="Comic Sans MS" pitchFamily="66" charset="0"/>
                <a:sym typeface="Symbol" pitchFamily="18" charset="2"/>
              </a:rPr>
              <a:t>|t,pc</a:t>
            </a:r>
            <a:r>
              <a:rPr lang="en-US" dirty="0" smtClean="0">
                <a:latin typeface="Comic Sans MS" pitchFamily="66" charset="0"/>
                <a:sym typeface="Symbol" pitchFamily="18" charset="2"/>
              </a:rPr>
              <a:t>)P(</a:t>
            </a:r>
            <a:r>
              <a:rPr lang="en-US" dirty="0" err="1" smtClean="0">
                <a:latin typeface="Comic Sans MS" pitchFamily="66" charset="0"/>
                <a:sym typeface="Symbol" pitchFamily="18" charset="2"/>
              </a:rPr>
              <a:t>t</a:t>
            </a:r>
            <a:r>
              <a:rPr lang="en-US" b="1" dirty="0" err="1" smtClean="0">
                <a:latin typeface="Comic Sans MS" pitchFamily="66" charset="0"/>
                <a:sym typeface="Symbol" pitchFamily="18" charset="2"/>
              </a:rPr>
              <a:t></a:t>
            </a:r>
            <a:r>
              <a:rPr lang="en-US" dirty="0" err="1" smtClean="0">
                <a:latin typeface="Comic Sans MS" pitchFamily="66" charset="0"/>
                <a:sym typeface="Symbol" pitchFamily="18" charset="2"/>
              </a:rPr>
              <a:t>pc</a:t>
            </a:r>
            <a:r>
              <a:rPr lang="en-US" dirty="0" smtClean="0">
                <a:latin typeface="Comic Sans MS" pitchFamily="66" charset="0"/>
                <a:sym typeface="Symbol" pitchFamily="18" charset="2"/>
              </a:rPr>
              <a:t>)</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45</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2007227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algn="r" rtl="1" eaLnBrk="1" hangingPunct="1"/>
            <a:r>
              <a:rPr lang="he-IL" sz="4000" b="1" dirty="0">
                <a:solidFill>
                  <a:schemeClr val="tx1"/>
                </a:solidFill>
                <a:latin typeface="Comic Sans MS" pitchFamily="66" charset="0"/>
              </a:rPr>
              <a:t>אי תלות</a:t>
            </a:r>
            <a:endParaRPr lang="en-US" sz="4000" b="1" dirty="0">
              <a:solidFill>
                <a:schemeClr val="tx1"/>
              </a:solidFill>
              <a:latin typeface="Comic Sans MS" pitchFamily="66" charset="0"/>
            </a:endParaRPr>
          </a:p>
        </p:txBody>
      </p:sp>
      <p:sp>
        <p:nvSpPr>
          <p:cNvPr id="14339" name="Rectangle 3"/>
          <p:cNvSpPr>
            <a:spLocks noGrp="1" noChangeArrowheads="1"/>
          </p:cNvSpPr>
          <p:nvPr>
            <p:ph type="body" idx="1"/>
          </p:nvPr>
        </p:nvSpPr>
        <p:spPr>
          <a:xfrm>
            <a:off x="1981200" y="1600200"/>
            <a:ext cx="8219256" cy="4853136"/>
          </a:xfrm>
        </p:spPr>
        <p:style>
          <a:lnRef idx="3">
            <a:schemeClr val="lt1"/>
          </a:lnRef>
          <a:fillRef idx="1">
            <a:schemeClr val="dk1"/>
          </a:fillRef>
          <a:effectRef idx="1">
            <a:schemeClr val="dk1"/>
          </a:effectRef>
          <a:fontRef idx="minor">
            <a:schemeClr val="lt1"/>
          </a:fontRef>
        </p:style>
        <p:txBody>
          <a:bodyPr>
            <a:normAutofit/>
          </a:bodyPr>
          <a:lstStyle/>
          <a:p>
            <a:pPr defTabSz="388938">
              <a:buClr>
                <a:srgbClr val="0033CC"/>
              </a:buClr>
              <a:buFont typeface="Wingdings" pitchFamily="2" charset="2"/>
              <a:buChar char="§"/>
              <a:tabLst>
                <a:tab pos="914400" algn="l"/>
                <a:tab pos="1828800" algn="l"/>
                <a:tab pos="2235200" algn="l"/>
              </a:tabLst>
            </a:pPr>
            <a:r>
              <a:rPr lang="he-IL" dirty="0" smtClean="0">
                <a:latin typeface="Comic Sans MS" pitchFamily="66" charset="0"/>
              </a:rPr>
              <a:t>נאמר על שני משתנים  אקראיים </a:t>
            </a:r>
            <a:r>
              <a:rPr lang="en-US" dirty="0" smtClean="0">
                <a:latin typeface="Comic Sans MS" pitchFamily="66" charset="0"/>
              </a:rPr>
              <a:t>A</a:t>
            </a:r>
            <a:r>
              <a:rPr lang="he-IL" dirty="0" smtClean="0">
                <a:latin typeface="Comic Sans MS" pitchFamily="66" charset="0"/>
              </a:rPr>
              <a:t> ו </a:t>
            </a:r>
            <a:r>
              <a:rPr lang="en-US" dirty="0" smtClean="0">
                <a:latin typeface="Comic Sans MS" pitchFamily="66" charset="0"/>
              </a:rPr>
              <a:t>B</a:t>
            </a:r>
            <a:r>
              <a:rPr lang="he-IL" dirty="0" smtClean="0">
                <a:latin typeface="Comic Sans MS" pitchFamily="66" charset="0"/>
              </a:rPr>
              <a:t> כי הם לא תלויים אם מתקיים </a:t>
            </a:r>
          </a:p>
          <a:p>
            <a:pPr algn="l" defTabSz="388938" rtl="0">
              <a:buClr>
                <a:srgbClr val="0033CC"/>
              </a:buClr>
              <a:buFont typeface="Wingdings" pitchFamily="2" charset="2"/>
              <a:buChar char="§"/>
              <a:tabLst>
                <a:tab pos="914400" algn="l"/>
                <a:tab pos="1828800" algn="l"/>
                <a:tab pos="2235200" algn="l"/>
              </a:tabLst>
            </a:pPr>
            <a:r>
              <a:rPr lang="en-US" dirty="0" smtClean="0">
                <a:latin typeface="Comic Sans MS" pitchFamily="66" charset="0"/>
              </a:rPr>
              <a:t>P(A|B</a:t>
            </a:r>
            <a:r>
              <a:rPr lang="en-US" dirty="0">
                <a:latin typeface="Comic Sans MS" pitchFamily="66" charset="0"/>
              </a:rPr>
              <a:t>) = P(A)    </a:t>
            </a:r>
            <a:endParaRPr lang="en-US" dirty="0" smtClean="0">
              <a:latin typeface="Comic Sans MS" pitchFamily="66" charset="0"/>
            </a:endParaRPr>
          </a:p>
          <a:p>
            <a:pPr algn="l" defTabSz="388938" rtl="0">
              <a:buClr>
                <a:srgbClr val="0033CC"/>
              </a:buClr>
              <a:buFont typeface="Wingdings" pitchFamily="2" charset="2"/>
              <a:buChar char="§"/>
              <a:tabLst>
                <a:tab pos="914400" algn="l"/>
                <a:tab pos="1828800" algn="l"/>
                <a:tab pos="2235200" algn="l"/>
              </a:tabLst>
            </a:pPr>
            <a:r>
              <a:rPr lang="en-US" dirty="0" smtClean="0">
                <a:latin typeface="Comic Sans MS" pitchFamily="66" charset="0"/>
              </a:rPr>
              <a:t>or </a:t>
            </a:r>
            <a:r>
              <a:rPr lang="en-US" dirty="0">
                <a:latin typeface="Comic Sans MS" pitchFamily="66" charset="0"/>
              </a:rPr>
              <a:t>P(B|A) = P(B)     </a:t>
            </a:r>
            <a:endParaRPr lang="en-US" dirty="0" smtClean="0">
              <a:latin typeface="Comic Sans MS" pitchFamily="66" charset="0"/>
            </a:endParaRPr>
          </a:p>
          <a:p>
            <a:pPr algn="l" defTabSz="388938" rtl="0">
              <a:buClr>
                <a:srgbClr val="0033CC"/>
              </a:buClr>
              <a:buFont typeface="Wingdings" pitchFamily="2" charset="2"/>
              <a:buChar char="§"/>
              <a:tabLst>
                <a:tab pos="914400" algn="l"/>
                <a:tab pos="1828800" algn="l"/>
                <a:tab pos="2235200" algn="l"/>
              </a:tabLst>
            </a:pPr>
            <a:r>
              <a:rPr lang="en-US" dirty="0" smtClean="0">
                <a:latin typeface="Comic Sans MS" pitchFamily="66" charset="0"/>
              </a:rPr>
              <a:t>or </a:t>
            </a:r>
            <a:r>
              <a:rPr lang="en-US" dirty="0">
                <a:latin typeface="Comic Sans MS" pitchFamily="66" charset="0"/>
              </a:rPr>
              <a:t>P(A, B) = P(A) P(B</a:t>
            </a:r>
            <a:r>
              <a:rPr lang="en-US" dirty="0" smtClean="0">
                <a:latin typeface="Comic Sans MS" pitchFamily="66" charset="0"/>
              </a:rPr>
              <a:t>)</a:t>
            </a:r>
            <a:endParaRPr lang="en-US" dirty="0">
              <a:latin typeface="Comic Sans MS" pitchFamily="66" charset="0"/>
            </a:endParaRP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46</a:t>
            </a:fld>
            <a:endParaRPr lang="en-US"/>
          </a:p>
        </p:txBody>
      </p:sp>
    </p:spTree>
    <p:extLst>
      <p:ext uri="{BB962C8B-B14F-4D97-AF65-F5344CB8AC3E}">
        <p14:creationId xmlns:p14="http://schemas.microsoft.com/office/powerpoint/2010/main" val="13094509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36979" y="476672"/>
            <a:ext cx="11455021" cy="3863316"/>
          </a:xfrm>
        </p:spPr>
        <p:txBody>
          <a:bodyPr>
            <a:noAutofit/>
          </a:bodyPr>
          <a:lstStyle/>
          <a:p>
            <a:pPr lvl="1" algn="l" rtl="0">
              <a:lnSpc>
                <a:spcPct val="80000"/>
              </a:lnSpc>
              <a:buNone/>
              <a:defRPr/>
            </a:pPr>
            <a:r>
              <a:rPr lang="en-US" sz="2000" b="1" dirty="0"/>
              <a:t>P</a:t>
            </a:r>
            <a:r>
              <a:rPr lang="en-US" sz="2000" dirty="0"/>
              <a:t>(</a:t>
            </a:r>
            <a:r>
              <a:rPr lang="en-US" sz="2000" i="1" dirty="0"/>
              <a:t>Toothache, Catch, Cavity, Weather</a:t>
            </a:r>
            <a:r>
              <a:rPr lang="en-US" sz="2000" dirty="0"/>
              <a:t>)</a:t>
            </a:r>
          </a:p>
          <a:p>
            <a:pPr lvl="1" algn="l" rtl="0">
              <a:lnSpc>
                <a:spcPct val="80000"/>
              </a:lnSpc>
              <a:buNone/>
              <a:defRPr/>
            </a:pPr>
            <a:r>
              <a:rPr lang="en-US" sz="2000" dirty="0"/>
              <a:t>	= </a:t>
            </a:r>
            <a:r>
              <a:rPr lang="en-US" sz="2000" b="1" dirty="0"/>
              <a:t>P</a:t>
            </a:r>
            <a:r>
              <a:rPr lang="en-US" sz="2000" dirty="0"/>
              <a:t>(</a:t>
            </a:r>
            <a:r>
              <a:rPr lang="en-US" sz="2000" i="1" dirty="0"/>
              <a:t>Toothache, Catch, Cavity</a:t>
            </a:r>
            <a:r>
              <a:rPr lang="en-US" sz="2000" dirty="0"/>
              <a:t>) </a:t>
            </a:r>
            <a:r>
              <a:rPr lang="en-US" sz="2000" b="1" dirty="0"/>
              <a:t>P</a:t>
            </a:r>
            <a:r>
              <a:rPr lang="en-US" sz="2000" dirty="0"/>
              <a:t>(</a:t>
            </a:r>
            <a:r>
              <a:rPr lang="en-US" sz="2000" i="1" dirty="0"/>
              <a:t>Weather</a:t>
            </a:r>
            <a:r>
              <a:rPr lang="en-US" sz="2000" dirty="0"/>
              <a:t>)</a:t>
            </a:r>
          </a:p>
          <a:p>
            <a:pPr lvl="4" algn="l" rtl="0">
              <a:lnSpc>
                <a:spcPct val="80000"/>
              </a:lnSpc>
              <a:buNone/>
              <a:defRPr/>
            </a:pPr>
            <a:endParaRPr lang="en-US" sz="2000" dirty="0"/>
          </a:p>
          <a:p>
            <a:pPr algn="l" rtl="0">
              <a:lnSpc>
                <a:spcPct val="80000"/>
              </a:lnSpc>
              <a:defRPr/>
            </a:pPr>
            <a:r>
              <a:rPr lang="en-US" sz="2000" dirty="0"/>
              <a:t>32 entries reduced to 12; </a:t>
            </a:r>
          </a:p>
          <a:p>
            <a:pPr algn="l" rtl="0">
              <a:lnSpc>
                <a:spcPct val="80000"/>
              </a:lnSpc>
              <a:defRPr/>
            </a:pPr>
            <a:endParaRPr lang="en-US" sz="2000" dirty="0"/>
          </a:p>
          <a:p>
            <a:pPr algn="l" rtl="0">
              <a:lnSpc>
                <a:spcPct val="80000"/>
              </a:lnSpc>
              <a:defRPr/>
            </a:pPr>
            <a:r>
              <a:rPr lang="en-US" sz="2000" b="1" dirty="0"/>
              <a:t>for </a:t>
            </a:r>
            <a:r>
              <a:rPr lang="en-US" sz="2000" b="1" i="1" dirty="0"/>
              <a:t>n</a:t>
            </a:r>
            <a:r>
              <a:rPr lang="en-US" sz="2000" b="1" dirty="0"/>
              <a:t> independent biased coins, </a:t>
            </a:r>
            <a:r>
              <a:rPr lang="en-US" sz="2000" b="1" i="1" dirty="0"/>
              <a:t>O(2</a:t>
            </a:r>
            <a:r>
              <a:rPr lang="en-US" sz="2000" b="1" i="1" baseline="30000" dirty="0"/>
              <a:t>n</a:t>
            </a:r>
            <a:r>
              <a:rPr lang="en-US" sz="2000" b="1" i="1" dirty="0"/>
              <a:t>)</a:t>
            </a:r>
            <a:r>
              <a:rPr lang="en-US" sz="2000" b="1" dirty="0"/>
              <a:t> </a:t>
            </a:r>
            <a:r>
              <a:rPr lang="en-US" sz="2000" b="1" dirty="0">
                <a:cs typeface="Arial" charset="0"/>
              </a:rPr>
              <a:t>→</a:t>
            </a:r>
            <a:r>
              <a:rPr lang="en-US" sz="2000" b="1" i="1" dirty="0"/>
              <a:t>O(n)</a:t>
            </a:r>
            <a:endParaRPr lang="en-US" sz="2000" b="1" dirty="0"/>
          </a:p>
          <a:p>
            <a:pPr lvl="4" algn="l" rtl="0">
              <a:lnSpc>
                <a:spcPct val="80000"/>
              </a:lnSpc>
              <a:defRPr/>
            </a:pPr>
            <a:endParaRPr lang="en-US" sz="2000" b="1" dirty="0"/>
          </a:p>
          <a:p>
            <a:pPr algn="l" rtl="0">
              <a:lnSpc>
                <a:spcPct val="80000"/>
              </a:lnSpc>
              <a:defRPr/>
            </a:pPr>
            <a:r>
              <a:rPr lang="en-US" sz="2000" dirty="0"/>
              <a:t>Absolute independence powerful but rare</a:t>
            </a:r>
          </a:p>
          <a:p>
            <a:pPr lvl="4" algn="l" rtl="0">
              <a:lnSpc>
                <a:spcPct val="80000"/>
              </a:lnSpc>
              <a:defRPr/>
            </a:pPr>
            <a:endParaRPr lang="en-US" sz="2000" dirty="0"/>
          </a:p>
          <a:p>
            <a:pPr algn="l" rtl="0">
              <a:lnSpc>
                <a:spcPct val="80000"/>
              </a:lnSpc>
              <a:defRPr/>
            </a:pPr>
            <a:r>
              <a:rPr lang="en-US" sz="2000" dirty="0"/>
              <a:t>Dentistry is a large field with hundreds of variables, none of which are independent. What to do?</a:t>
            </a:r>
          </a:p>
          <a:p>
            <a:pPr marL="0" indent="0" algn="l" rtl="0">
              <a:buNone/>
            </a:pPr>
            <a:endParaRPr lang="he-IL" sz="2000"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47</a:t>
            </a:fld>
            <a:endParaRPr lang="en-US"/>
          </a:p>
        </p:txBody>
      </p:sp>
      <p:sp>
        <p:nvSpPr>
          <p:cNvPr id="6" name="Cloud Callout 5"/>
          <p:cNvSpPr/>
          <p:nvPr/>
        </p:nvSpPr>
        <p:spPr>
          <a:xfrm>
            <a:off x="6019394" y="476672"/>
            <a:ext cx="5040560" cy="1872208"/>
          </a:xfrm>
          <a:prstGeom prst="cloudCallout">
            <a:avLst>
              <a:gd name="adj1" fmla="val 68852"/>
              <a:gd name="adj2" fmla="val 180894"/>
            </a:avLst>
          </a:prstGeom>
        </p:spPr>
        <p:style>
          <a:lnRef idx="3">
            <a:schemeClr val="lt1"/>
          </a:lnRef>
          <a:fillRef idx="1">
            <a:schemeClr val="dk1"/>
          </a:fillRef>
          <a:effectRef idx="1">
            <a:schemeClr val="dk1"/>
          </a:effectRef>
          <a:fontRef idx="minor">
            <a:schemeClr val="lt1"/>
          </a:fontRef>
        </p:style>
        <p:txBody>
          <a:bodyPr rtlCol="1" anchor="ctr"/>
          <a:lstStyle/>
          <a:p>
            <a:pPr algn="ctr" rtl="1"/>
            <a:r>
              <a:rPr lang="he-IL" sz="2800" dirty="0"/>
              <a:t>מה המשמעות של אי תלות בעצם</a:t>
            </a:r>
            <a:r>
              <a:rPr lang="en-US" sz="2800" dirty="0"/>
              <a:t> </a:t>
            </a:r>
            <a:r>
              <a:rPr lang="he-IL" sz="2800" dirty="0"/>
              <a:t> ?</a:t>
            </a:r>
          </a:p>
        </p:txBody>
      </p:sp>
      <p:pic>
        <p:nvPicPr>
          <p:cNvPr id="7" name="Picture 4" descr="weather-in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300" y="4339988"/>
            <a:ext cx="8301316" cy="220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3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par>
                                <p:cTn id="46" presetID="26"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wipe(down)">
                                      <p:cBhvr>
                                        <p:cTn id="48" dur="580">
                                          <p:stCondLst>
                                            <p:cond delay="0"/>
                                          </p:stCondLst>
                                        </p:cTn>
                                        <p:tgtEl>
                                          <p:spTgt spid="3">
                                            <p:txEl>
                                              <p:pRg st="1" end="1"/>
                                            </p:txEl>
                                          </p:spTgt>
                                        </p:tgtEl>
                                      </p:cBhvr>
                                    </p:animEffect>
                                    <p:anim calcmode="lin" valueType="num">
                                      <p:cBhvr>
                                        <p:cTn id="4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1" end="1"/>
                                            </p:txEl>
                                          </p:spTgt>
                                        </p:tgtEl>
                                      </p:cBhvr>
                                      <p:to x="100000" y="60000"/>
                                    </p:animScale>
                                    <p:animScale>
                                      <p:cBhvr>
                                        <p:cTn id="55" dur="166" decel="50000">
                                          <p:stCondLst>
                                            <p:cond delay="676"/>
                                          </p:stCondLst>
                                        </p:cTn>
                                        <p:tgtEl>
                                          <p:spTgt spid="3">
                                            <p:txEl>
                                              <p:pRg st="1" end="1"/>
                                            </p:txEl>
                                          </p:spTgt>
                                        </p:tgtEl>
                                      </p:cBhvr>
                                      <p:to x="100000" y="100000"/>
                                    </p:animScale>
                                    <p:animScale>
                                      <p:cBhvr>
                                        <p:cTn id="56" dur="26">
                                          <p:stCondLst>
                                            <p:cond delay="1312"/>
                                          </p:stCondLst>
                                        </p:cTn>
                                        <p:tgtEl>
                                          <p:spTgt spid="3">
                                            <p:txEl>
                                              <p:pRg st="1" end="1"/>
                                            </p:txEl>
                                          </p:spTgt>
                                        </p:tgtEl>
                                      </p:cBhvr>
                                      <p:to x="100000" y="80000"/>
                                    </p:animScale>
                                    <p:animScale>
                                      <p:cBhvr>
                                        <p:cTn id="57" dur="166" decel="50000">
                                          <p:stCondLst>
                                            <p:cond delay="1338"/>
                                          </p:stCondLst>
                                        </p:cTn>
                                        <p:tgtEl>
                                          <p:spTgt spid="3">
                                            <p:txEl>
                                              <p:pRg st="1" end="1"/>
                                            </p:txEl>
                                          </p:spTgt>
                                        </p:tgtEl>
                                      </p:cBhvr>
                                      <p:to x="100000" y="100000"/>
                                    </p:animScale>
                                    <p:animScale>
                                      <p:cBhvr>
                                        <p:cTn id="58" dur="26">
                                          <p:stCondLst>
                                            <p:cond delay="1642"/>
                                          </p:stCondLst>
                                        </p:cTn>
                                        <p:tgtEl>
                                          <p:spTgt spid="3">
                                            <p:txEl>
                                              <p:pRg st="1" end="1"/>
                                            </p:txEl>
                                          </p:spTgt>
                                        </p:tgtEl>
                                      </p:cBhvr>
                                      <p:to x="100000" y="90000"/>
                                    </p:animScale>
                                    <p:animScale>
                                      <p:cBhvr>
                                        <p:cTn id="59" dur="166" decel="50000">
                                          <p:stCondLst>
                                            <p:cond delay="1668"/>
                                          </p:stCondLst>
                                        </p:cTn>
                                        <p:tgtEl>
                                          <p:spTgt spid="3">
                                            <p:txEl>
                                              <p:pRg st="1" end="1"/>
                                            </p:txEl>
                                          </p:spTgt>
                                        </p:tgtEl>
                                      </p:cBhvr>
                                      <p:to x="100000" y="100000"/>
                                    </p:animScale>
                                    <p:animScale>
                                      <p:cBhvr>
                                        <p:cTn id="60" dur="26">
                                          <p:stCondLst>
                                            <p:cond delay="1808"/>
                                          </p:stCondLst>
                                        </p:cTn>
                                        <p:tgtEl>
                                          <p:spTgt spid="3">
                                            <p:txEl>
                                              <p:pRg st="1" end="1"/>
                                            </p:txEl>
                                          </p:spTgt>
                                        </p:tgtEl>
                                      </p:cBhvr>
                                      <p:to x="100000" y="95000"/>
                                    </p:animScale>
                                    <p:animScale>
                                      <p:cBhvr>
                                        <p:cTn id="61" dur="166" decel="50000">
                                          <p:stCondLst>
                                            <p:cond delay="1834"/>
                                          </p:stCondLst>
                                        </p:cTn>
                                        <p:tgtEl>
                                          <p:spTgt spid="3">
                                            <p:txEl>
                                              <p:pRg st="1" end="1"/>
                                            </p:txEl>
                                          </p:spTgt>
                                        </p:tgtEl>
                                      </p:cBhvr>
                                      <p:to x="100000" y="100000"/>
                                    </p:animScale>
                                  </p:childTnLst>
                                </p:cTn>
                              </p:par>
                              <p:par>
                                <p:cTn id="62" presetID="26" presetClass="entr" presetSubtype="0" fill="hold" nodeType="with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wipe(down)">
                                      <p:cBhvr>
                                        <p:cTn id="64" dur="580">
                                          <p:stCondLst>
                                            <p:cond delay="0"/>
                                          </p:stCondLst>
                                        </p:cTn>
                                        <p:tgtEl>
                                          <p:spTgt spid="3">
                                            <p:txEl>
                                              <p:pRg st="3" end="3"/>
                                            </p:txEl>
                                          </p:spTgt>
                                        </p:tgtEl>
                                      </p:cBhvr>
                                    </p:animEffect>
                                    <p:anim calcmode="lin" valueType="num">
                                      <p:cBhvr>
                                        <p:cTn id="6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0" dur="26">
                                          <p:stCondLst>
                                            <p:cond delay="650"/>
                                          </p:stCondLst>
                                        </p:cTn>
                                        <p:tgtEl>
                                          <p:spTgt spid="3">
                                            <p:txEl>
                                              <p:pRg st="3" end="3"/>
                                            </p:txEl>
                                          </p:spTgt>
                                        </p:tgtEl>
                                      </p:cBhvr>
                                      <p:to x="100000" y="60000"/>
                                    </p:animScale>
                                    <p:animScale>
                                      <p:cBhvr>
                                        <p:cTn id="71" dur="166" decel="50000">
                                          <p:stCondLst>
                                            <p:cond delay="676"/>
                                          </p:stCondLst>
                                        </p:cTn>
                                        <p:tgtEl>
                                          <p:spTgt spid="3">
                                            <p:txEl>
                                              <p:pRg st="3" end="3"/>
                                            </p:txEl>
                                          </p:spTgt>
                                        </p:tgtEl>
                                      </p:cBhvr>
                                      <p:to x="100000" y="100000"/>
                                    </p:animScale>
                                    <p:animScale>
                                      <p:cBhvr>
                                        <p:cTn id="72" dur="26">
                                          <p:stCondLst>
                                            <p:cond delay="1312"/>
                                          </p:stCondLst>
                                        </p:cTn>
                                        <p:tgtEl>
                                          <p:spTgt spid="3">
                                            <p:txEl>
                                              <p:pRg st="3" end="3"/>
                                            </p:txEl>
                                          </p:spTgt>
                                        </p:tgtEl>
                                      </p:cBhvr>
                                      <p:to x="100000" y="80000"/>
                                    </p:animScale>
                                    <p:animScale>
                                      <p:cBhvr>
                                        <p:cTn id="73" dur="166" decel="50000">
                                          <p:stCondLst>
                                            <p:cond delay="1338"/>
                                          </p:stCondLst>
                                        </p:cTn>
                                        <p:tgtEl>
                                          <p:spTgt spid="3">
                                            <p:txEl>
                                              <p:pRg st="3" end="3"/>
                                            </p:txEl>
                                          </p:spTgt>
                                        </p:tgtEl>
                                      </p:cBhvr>
                                      <p:to x="100000" y="100000"/>
                                    </p:animScale>
                                    <p:animScale>
                                      <p:cBhvr>
                                        <p:cTn id="74" dur="26">
                                          <p:stCondLst>
                                            <p:cond delay="1642"/>
                                          </p:stCondLst>
                                        </p:cTn>
                                        <p:tgtEl>
                                          <p:spTgt spid="3">
                                            <p:txEl>
                                              <p:pRg st="3" end="3"/>
                                            </p:txEl>
                                          </p:spTgt>
                                        </p:tgtEl>
                                      </p:cBhvr>
                                      <p:to x="100000" y="90000"/>
                                    </p:animScale>
                                    <p:animScale>
                                      <p:cBhvr>
                                        <p:cTn id="75" dur="166" decel="50000">
                                          <p:stCondLst>
                                            <p:cond delay="1668"/>
                                          </p:stCondLst>
                                        </p:cTn>
                                        <p:tgtEl>
                                          <p:spTgt spid="3">
                                            <p:txEl>
                                              <p:pRg st="3" end="3"/>
                                            </p:txEl>
                                          </p:spTgt>
                                        </p:tgtEl>
                                      </p:cBhvr>
                                      <p:to x="100000" y="100000"/>
                                    </p:animScale>
                                    <p:animScale>
                                      <p:cBhvr>
                                        <p:cTn id="76" dur="26">
                                          <p:stCondLst>
                                            <p:cond delay="1808"/>
                                          </p:stCondLst>
                                        </p:cTn>
                                        <p:tgtEl>
                                          <p:spTgt spid="3">
                                            <p:txEl>
                                              <p:pRg st="3" end="3"/>
                                            </p:txEl>
                                          </p:spTgt>
                                        </p:tgtEl>
                                      </p:cBhvr>
                                      <p:to x="100000" y="95000"/>
                                    </p:animScale>
                                    <p:animScale>
                                      <p:cBhvr>
                                        <p:cTn id="77" dur="166" decel="50000">
                                          <p:stCondLst>
                                            <p:cond delay="1834"/>
                                          </p:stCondLst>
                                        </p:cTn>
                                        <p:tgtEl>
                                          <p:spTgt spid="3">
                                            <p:txEl>
                                              <p:pRg st="3" end="3"/>
                                            </p:txEl>
                                          </p:spTgt>
                                        </p:tgtEl>
                                      </p:cBhvr>
                                      <p:to x="100000" y="100000"/>
                                    </p:animScale>
                                  </p:childTnLst>
                                </p:cTn>
                              </p:par>
                              <p:par>
                                <p:cTn id="78" presetID="26" presetClass="entr" presetSubtype="0" fill="hold" nodeType="withEffect">
                                  <p:stCondLst>
                                    <p:cond delay="0"/>
                                  </p:stCondLst>
                                  <p:childTnLst>
                                    <p:set>
                                      <p:cBhvr>
                                        <p:cTn id="79" dur="1" fill="hold">
                                          <p:stCondLst>
                                            <p:cond delay="0"/>
                                          </p:stCondLst>
                                        </p:cTn>
                                        <p:tgtEl>
                                          <p:spTgt spid="3">
                                            <p:txEl>
                                              <p:pRg st="5" end="5"/>
                                            </p:txEl>
                                          </p:spTgt>
                                        </p:tgtEl>
                                        <p:attrNameLst>
                                          <p:attrName>style.visibility</p:attrName>
                                        </p:attrNameLst>
                                      </p:cBhvr>
                                      <p:to>
                                        <p:strVal val="visible"/>
                                      </p:to>
                                    </p:set>
                                    <p:animEffect transition="in" filter="wipe(down)">
                                      <p:cBhvr>
                                        <p:cTn id="80" dur="580">
                                          <p:stCondLst>
                                            <p:cond delay="0"/>
                                          </p:stCondLst>
                                        </p:cTn>
                                        <p:tgtEl>
                                          <p:spTgt spid="3">
                                            <p:txEl>
                                              <p:pRg st="5" end="5"/>
                                            </p:txEl>
                                          </p:spTgt>
                                        </p:tgtEl>
                                      </p:cBhvr>
                                    </p:animEffect>
                                    <p:anim calcmode="lin" valueType="num">
                                      <p:cBhvr>
                                        <p:cTn id="81"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6" dur="26">
                                          <p:stCondLst>
                                            <p:cond delay="650"/>
                                          </p:stCondLst>
                                        </p:cTn>
                                        <p:tgtEl>
                                          <p:spTgt spid="3">
                                            <p:txEl>
                                              <p:pRg st="5" end="5"/>
                                            </p:txEl>
                                          </p:spTgt>
                                        </p:tgtEl>
                                      </p:cBhvr>
                                      <p:to x="100000" y="60000"/>
                                    </p:animScale>
                                    <p:animScale>
                                      <p:cBhvr>
                                        <p:cTn id="87" dur="166" decel="50000">
                                          <p:stCondLst>
                                            <p:cond delay="676"/>
                                          </p:stCondLst>
                                        </p:cTn>
                                        <p:tgtEl>
                                          <p:spTgt spid="3">
                                            <p:txEl>
                                              <p:pRg st="5" end="5"/>
                                            </p:txEl>
                                          </p:spTgt>
                                        </p:tgtEl>
                                      </p:cBhvr>
                                      <p:to x="100000" y="100000"/>
                                    </p:animScale>
                                    <p:animScale>
                                      <p:cBhvr>
                                        <p:cTn id="88" dur="26">
                                          <p:stCondLst>
                                            <p:cond delay="1312"/>
                                          </p:stCondLst>
                                        </p:cTn>
                                        <p:tgtEl>
                                          <p:spTgt spid="3">
                                            <p:txEl>
                                              <p:pRg st="5" end="5"/>
                                            </p:txEl>
                                          </p:spTgt>
                                        </p:tgtEl>
                                      </p:cBhvr>
                                      <p:to x="100000" y="80000"/>
                                    </p:animScale>
                                    <p:animScale>
                                      <p:cBhvr>
                                        <p:cTn id="89" dur="166" decel="50000">
                                          <p:stCondLst>
                                            <p:cond delay="1338"/>
                                          </p:stCondLst>
                                        </p:cTn>
                                        <p:tgtEl>
                                          <p:spTgt spid="3">
                                            <p:txEl>
                                              <p:pRg st="5" end="5"/>
                                            </p:txEl>
                                          </p:spTgt>
                                        </p:tgtEl>
                                      </p:cBhvr>
                                      <p:to x="100000" y="100000"/>
                                    </p:animScale>
                                    <p:animScale>
                                      <p:cBhvr>
                                        <p:cTn id="90" dur="26">
                                          <p:stCondLst>
                                            <p:cond delay="1642"/>
                                          </p:stCondLst>
                                        </p:cTn>
                                        <p:tgtEl>
                                          <p:spTgt spid="3">
                                            <p:txEl>
                                              <p:pRg st="5" end="5"/>
                                            </p:txEl>
                                          </p:spTgt>
                                        </p:tgtEl>
                                      </p:cBhvr>
                                      <p:to x="100000" y="90000"/>
                                    </p:animScale>
                                    <p:animScale>
                                      <p:cBhvr>
                                        <p:cTn id="91" dur="166" decel="50000">
                                          <p:stCondLst>
                                            <p:cond delay="1668"/>
                                          </p:stCondLst>
                                        </p:cTn>
                                        <p:tgtEl>
                                          <p:spTgt spid="3">
                                            <p:txEl>
                                              <p:pRg st="5" end="5"/>
                                            </p:txEl>
                                          </p:spTgt>
                                        </p:tgtEl>
                                      </p:cBhvr>
                                      <p:to x="100000" y="100000"/>
                                    </p:animScale>
                                    <p:animScale>
                                      <p:cBhvr>
                                        <p:cTn id="92" dur="26">
                                          <p:stCondLst>
                                            <p:cond delay="1808"/>
                                          </p:stCondLst>
                                        </p:cTn>
                                        <p:tgtEl>
                                          <p:spTgt spid="3">
                                            <p:txEl>
                                              <p:pRg st="5" end="5"/>
                                            </p:txEl>
                                          </p:spTgt>
                                        </p:tgtEl>
                                      </p:cBhvr>
                                      <p:to x="100000" y="95000"/>
                                    </p:animScale>
                                    <p:animScale>
                                      <p:cBhvr>
                                        <p:cTn id="93" dur="166" decel="50000">
                                          <p:stCondLst>
                                            <p:cond delay="1834"/>
                                          </p:stCondLst>
                                        </p:cTn>
                                        <p:tgtEl>
                                          <p:spTgt spid="3">
                                            <p:txEl>
                                              <p:pRg st="5" end="5"/>
                                            </p:txEl>
                                          </p:spTgt>
                                        </p:tgtEl>
                                      </p:cBhvr>
                                      <p:to x="100000" y="100000"/>
                                    </p:animScale>
                                  </p:childTnLst>
                                </p:cTn>
                              </p:par>
                              <p:par>
                                <p:cTn id="94" presetID="26" presetClass="entr" presetSubtype="0" fill="hold" nodeType="withEffect">
                                  <p:stCondLst>
                                    <p:cond delay="0"/>
                                  </p:stCondLst>
                                  <p:childTnLst>
                                    <p:set>
                                      <p:cBhvr>
                                        <p:cTn id="95" dur="1" fill="hold">
                                          <p:stCondLst>
                                            <p:cond delay="0"/>
                                          </p:stCondLst>
                                        </p:cTn>
                                        <p:tgtEl>
                                          <p:spTgt spid="3">
                                            <p:txEl>
                                              <p:pRg st="7" end="7"/>
                                            </p:txEl>
                                          </p:spTgt>
                                        </p:tgtEl>
                                        <p:attrNameLst>
                                          <p:attrName>style.visibility</p:attrName>
                                        </p:attrNameLst>
                                      </p:cBhvr>
                                      <p:to>
                                        <p:strVal val="visible"/>
                                      </p:to>
                                    </p:set>
                                    <p:animEffect transition="in" filter="wipe(down)">
                                      <p:cBhvr>
                                        <p:cTn id="96" dur="580">
                                          <p:stCondLst>
                                            <p:cond delay="0"/>
                                          </p:stCondLst>
                                        </p:cTn>
                                        <p:tgtEl>
                                          <p:spTgt spid="3">
                                            <p:txEl>
                                              <p:pRg st="7" end="7"/>
                                            </p:txEl>
                                          </p:spTgt>
                                        </p:tgtEl>
                                      </p:cBhvr>
                                    </p:animEffect>
                                    <p:anim calcmode="lin" valueType="num">
                                      <p:cBhvr>
                                        <p:cTn id="97"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2" dur="26">
                                          <p:stCondLst>
                                            <p:cond delay="650"/>
                                          </p:stCondLst>
                                        </p:cTn>
                                        <p:tgtEl>
                                          <p:spTgt spid="3">
                                            <p:txEl>
                                              <p:pRg st="7" end="7"/>
                                            </p:txEl>
                                          </p:spTgt>
                                        </p:tgtEl>
                                      </p:cBhvr>
                                      <p:to x="100000" y="60000"/>
                                    </p:animScale>
                                    <p:animScale>
                                      <p:cBhvr>
                                        <p:cTn id="103" dur="166" decel="50000">
                                          <p:stCondLst>
                                            <p:cond delay="676"/>
                                          </p:stCondLst>
                                        </p:cTn>
                                        <p:tgtEl>
                                          <p:spTgt spid="3">
                                            <p:txEl>
                                              <p:pRg st="7" end="7"/>
                                            </p:txEl>
                                          </p:spTgt>
                                        </p:tgtEl>
                                      </p:cBhvr>
                                      <p:to x="100000" y="100000"/>
                                    </p:animScale>
                                    <p:animScale>
                                      <p:cBhvr>
                                        <p:cTn id="104" dur="26">
                                          <p:stCondLst>
                                            <p:cond delay="1312"/>
                                          </p:stCondLst>
                                        </p:cTn>
                                        <p:tgtEl>
                                          <p:spTgt spid="3">
                                            <p:txEl>
                                              <p:pRg st="7" end="7"/>
                                            </p:txEl>
                                          </p:spTgt>
                                        </p:tgtEl>
                                      </p:cBhvr>
                                      <p:to x="100000" y="80000"/>
                                    </p:animScale>
                                    <p:animScale>
                                      <p:cBhvr>
                                        <p:cTn id="105" dur="166" decel="50000">
                                          <p:stCondLst>
                                            <p:cond delay="1338"/>
                                          </p:stCondLst>
                                        </p:cTn>
                                        <p:tgtEl>
                                          <p:spTgt spid="3">
                                            <p:txEl>
                                              <p:pRg st="7" end="7"/>
                                            </p:txEl>
                                          </p:spTgt>
                                        </p:tgtEl>
                                      </p:cBhvr>
                                      <p:to x="100000" y="100000"/>
                                    </p:animScale>
                                    <p:animScale>
                                      <p:cBhvr>
                                        <p:cTn id="106" dur="26">
                                          <p:stCondLst>
                                            <p:cond delay="1642"/>
                                          </p:stCondLst>
                                        </p:cTn>
                                        <p:tgtEl>
                                          <p:spTgt spid="3">
                                            <p:txEl>
                                              <p:pRg st="7" end="7"/>
                                            </p:txEl>
                                          </p:spTgt>
                                        </p:tgtEl>
                                      </p:cBhvr>
                                      <p:to x="100000" y="90000"/>
                                    </p:animScale>
                                    <p:animScale>
                                      <p:cBhvr>
                                        <p:cTn id="107" dur="166" decel="50000">
                                          <p:stCondLst>
                                            <p:cond delay="1668"/>
                                          </p:stCondLst>
                                        </p:cTn>
                                        <p:tgtEl>
                                          <p:spTgt spid="3">
                                            <p:txEl>
                                              <p:pRg st="7" end="7"/>
                                            </p:txEl>
                                          </p:spTgt>
                                        </p:tgtEl>
                                      </p:cBhvr>
                                      <p:to x="100000" y="100000"/>
                                    </p:animScale>
                                    <p:animScale>
                                      <p:cBhvr>
                                        <p:cTn id="108" dur="26">
                                          <p:stCondLst>
                                            <p:cond delay="1808"/>
                                          </p:stCondLst>
                                        </p:cTn>
                                        <p:tgtEl>
                                          <p:spTgt spid="3">
                                            <p:txEl>
                                              <p:pRg st="7" end="7"/>
                                            </p:txEl>
                                          </p:spTgt>
                                        </p:tgtEl>
                                      </p:cBhvr>
                                      <p:to x="100000" y="95000"/>
                                    </p:animScale>
                                    <p:animScale>
                                      <p:cBhvr>
                                        <p:cTn id="109" dur="166" decel="50000">
                                          <p:stCondLst>
                                            <p:cond delay="1834"/>
                                          </p:stCondLst>
                                        </p:cTn>
                                        <p:tgtEl>
                                          <p:spTgt spid="3">
                                            <p:txEl>
                                              <p:pRg st="7" end="7"/>
                                            </p:txEl>
                                          </p:spTgt>
                                        </p:tgtEl>
                                      </p:cBhvr>
                                      <p:to x="100000" y="100000"/>
                                    </p:animScale>
                                  </p:childTnLst>
                                </p:cTn>
                              </p:par>
                              <p:par>
                                <p:cTn id="110" presetID="26" presetClass="entr" presetSubtype="0" fill="hold" nodeType="with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wipe(down)">
                                      <p:cBhvr>
                                        <p:cTn id="112" dur="580">
                                          <p:stCondLst>
                                            <p:cond delay="0"/>
                                          </p:stCondLst>
                                        </p:cTn>
                                        <p:tgtEl>
                                          <p:spTgt spid="3">
                                            <p:txEl>
                                              <p:pRg st="9" end="9"/>
                                            </p:txEl>
                                          </p:spTgt>
                                        </p:tgtEl>
                                      </p:cBhvr>
                                    </p:animEffect>
                                    <p:anim calcmode="lin" valueType="num">
                                      <p:cBhvr>
                                        <p:cTn id="113"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18" dur="26">
                                          <p:stCondLst>
                                            <p:cond delay="650"/>
                                          </p:stCondLst>
                                        </p:cTn>
                                        <p:tgtEl>
                                          <p:spTgt spid="3">
                                            <p:txEl>
                                              <p:pRg st="9" end="9"/>
                                            </p:txEl>
                                          </p:spTgt>
                                        </p:tgtEl>
                                      </p:cBhvr>
                                      <p:to x="100000" y="60000"/>
                                    </p:animScale>
                                    <p:animScale>
                                      <p:cBhvr>
                                        <p:cTn id="119" dur="166" decel="50000">
                                          <p:stCondLst>
                                            <p:cond delay="676"/>
                                          </p:stCondLst>
                                        </p:cTn>
                                        <p:tgtEl>
                                          <p:spTgt spid="3">
                                            <p:txEl>
                                              <p:pRg st="9" end="9"/>
                                            </p:txEl>
                                          </p:spTgt>
                                        </p:tgtEl>
                                      </p:cBhvr>
                                      <p:to x="100000" y="100000"/>
                                    </p:animScale>
                                    <p:animScale>
                                      <p:cBhvr>
                                        <p:cTn id="120" dur="26">
                                          <p:stCondLst>
                                            <p:cond delay="1312"/>
                                          </p:stCondLst>
                                        </p:cTn>
                                        <p:tgtEl>
                                          <p:spTgt spid="3">
                                            <p:txEl>
                                              <p:pRg st="9" end="9"/>
                                            </p:txEl>
                                          </p:spTgt>
                                        </p:tgtEl>
                                      </p:cBhvr>
                                      <p:to x="100000" y="80000"/>
                                    </p:animScale>
                                    <p:animScale>
                                      <p:cBhvr>
                                        <p:cTn id="121" dur="166" decel="50000">
                                          <p:stCondLst>
                                            <p:cond delay="1338"/>
                                          </p:stCondLst>
                                        </p:cTn>
                                        <p:tgtEl>
                                          <p:spTgt spid="3">
                                            <p:txEl>
                                              <p:pRg st="9" end="9"/>
                                            </p:txEl>
                                          </p:spTgt>
                                        </p:tgtEl>
                                      </p:cBhvr>
                                      <p:to x="100000" y="100000"/>
                                    </p:animScale>
                                    <p:animScale>
                                      <p:cBhvr>
                                        <p:cTn id="122" dur="26">
                                          <p:stCondLst>
                                            <p:cond delay="1642"/>
                                          </p:stCondLst>
                                        </p:cTn>
                                        <p:tgtEl>
                                          <p:spTgt spid="3">
                                            <p:txEl>
                                              <p:pRg st="9" end="9"/>
                                            </p:txEl>
                                          </p:spTgt>
                                        </p:tgtEl>
                                      </p:cBhvr>
                                      <p:to x="100000" y="90000"/>
                                    </p:animScale>
                                    <p:animScale>
                                      <p:cBhvr>
                                        <p:cTn id="123" dur="166" decel="50000">
                                          <p:stCondLst>
                                            <p:cond delay="1668"/>
                                          </p:stCondLst>
                                        </p:cTn>
                                        <p:tgtEl>
                                          <p:spTgt spid="3">
                                            <p:txEl>
                                              <p:pRg st="9" end="9"/>
                                            </p:txEl>
                                          </p:spTgt>
                                        </p:tgtEl>
                                      </p:cBhvr>
                                      <p:to x="100000" y="100000"/>
                                    </p:animScale>
                                    <p:animScale>
                                      <p:cBhvr>
                                        <p:cTn id="124" dur="26">
                                          <p:stCondLst>
                                            <p:cond delay="1808"/>
                                          </p:stCondLst>
                                        </p:cTn>
                                        <p:tgtEl>
                                          <p:spTgt spid="3">
                                            <p:txEl>
                                              <p:pRg st="9" end="9"/>
                                            </p:txEl>
                                          </p:spTgt>
                                        </p:tgtEl>
                                      </p:cBhvr>
                                      <p:to x="100000" y="95000"/>
                                    </p:animScale>
                                    <p:animScale>
                                      <p:cBhvr>
                                        <p:cTn id="125"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sz="3200" b="1" dirty="0">
                <a:solidFill>
                  <a:schemeClr val="tx1"/>
                </a:solidFill>
                <a:latin typeface="Comic Sans MS" pitchFamily="66" charset="0"/>
              </a:rPr>
              <a:t>אי תלות</a:t>
            </a:r>
            <a:endParaRPr lang="he-IL" dirty="0"/>
          </a:p>
        </p:txBody>
      </p:sp>
      <p:sp>
        <p:nvSpPr>
          <p:cNvPr id="3" name="Content Placeholder 2"/>
          <p:cNvSpPr>
            <a:spLocks noGrp="1"/>
          </p:cNvSpPr>
          <p:nvPr>
            <p:ph sz="quarter" idx="1"/>
          </p:nvPr>
        </p:nvSpPr>
        <p:spPr>
          <a:xfrm>
            <a:off x="1981200" y="1268760"/>
            <a:ext cx="7467600" cy="5205192"/>
          </a:xfrm>
        </p:spPr>
        <p:txBody>
          <a:bodyPr/>
          <a:lstStyle/>
          <a:p>
            <a:pPr defTabSz="388938">
              <a:buClr>
                <a:srgbClr val="0033CC"/>
              </a:buClr>
              <a:buFont typeface="Wingdings" pitchFamily="2" charset="2"/>
              <a:buChar char="§"/>
              <a:tabLst>
                <a:tab pos="914400" algn="l"/>
                <a:tab pos="1828800" algn="l"/>
                <a:tab pos="2235200" algn="l"/>
              </a:tabLst>
            </a:pPr>
            <a:r>
              <a:rPr lang="he-IL" dirty="0">
                <a:latin typeface="Comic Sans MS" pitchFamily="66" charset="0"/>
              </a:rPr>
              <a:t>נאמר על שני משתנים אקראיים </a:t>
            </a:r>
            <a:r>
              <a:rPr lang="en-US" dirty="0">
                <a:latin typeface="Comic Sans MS" pitchFamily="66" charset="0"/>
              </a:rPr>
              <a:t>A</a:t>
            </a:r>
            <a:r>
              <a:rPr lang="he-IL" dirty="0">
                <a:latin typeface="Comic Sans MS" pitchFamily="66" charset="0"/>
              </a:rPr>
              <a:t> ו </a:t>
            </a:r>
            <a:r>
              <a:rPr lang="en-US" dirty="0">
                <a:latin typeface="Comic Sans MS" pitchFamily="66" charset="0"/>
              </a:rPr>
              <a:t>B</a:t>
            </a:r>
            <a:r>
              <a:rPr lang="he-IL" dirty="0">
                <a:latin typeface="Comic Sans MS" pitchFamily="66" charset="0"/>
              </a:rPr>
              <a:t> כי הם לא תלויים בהינתן </a:t>
            </a:r>
            <a:r>
              <a:rPr lang="en-US" dirty="0">
                <a:latin typeface="Comic Sans MS" pitchFamily="66" charset="0"/>
              </a:rPr>
              <a:t>C</a:t>
            </a:r>
            <a:r>
              <a:rPr lang="he-IL" dirty="0">
                <a:latin typeface="Comic Sans MS" pitchFamily="66" charset="0"/>
              </a:rPr>
              <a:t> אם מתקיים :</a:t>
            </a:r>
          </a:p>
          <a:p>
            <a:pPr algn="l" defTabSz="388938" rtl="0">
              <a:buClr>
                <a:srgbClr val="0033CC"/>
              </a:buClr>
              <a:buFont typeface="Wingdings" pitchFamily="2" charset="2"/>
              <a:buChar char="§"/>
              <a:tabLst>
                <a:tab pos="914400" algn="l"/>
                <a:tab pos="1828800" algn="l"/>
                <a:tab pos="2235200" algn="l"/>
              </a:tabLst>
            </a:pPr>
            <a:r>
              <a:rPr lang="en-US" dirty="0">
                <a:latin typeface="Comic Sans MS" pitchFamily="66" charset="0"/>
              </a:rPr>
              <a:t>P(A</a:t>
            </a:r>
            <a:r>
              <a:rPr lang="en-US" b="1" dirty="0">
                <a:latin typeface="Comic Sans MS" pitchFamily="66" charset="0"/>
                <a:sym typeface="Symbol" pitchFamily="18" charset="2"/>
              </a:rPr>
              <a:t></a:t>
            </a:r>
            <a:r>
              <a:rPr lang="en-US" dirty="0">
                <a:latin typeface="Comic Sans MS" pitchFamily="66" charset="0"/>
              </a:rPr>
              <a:t>B</a:t>
            </a:r>
            <a:r>
              <a:rPr lang="en-US" dirty="0">
                <a:latin typeface="Comic Sans MS" pitchFamily="66" charset="0"/>
                <a:sym typeface="Symbol" pitchFamily="18" charset="2"/>
              </a:rPr>
              <a:t>|</a:t>
            </a:r>
            <a:r>
              <a:rPr lang="en-US" dirty="0">
                <a:latin typeface="Comic Sans MS" pitchFamily="66" charset="0"/>
              </a:rPr>
              <a:t>C) = P(A|C) P(B</a:t>
            </a:r>
            <a:r>
              <a:rPr lang="en-US" b="1" dirty="0">
                <a:latin typeface="Comic Sans MS" pitchFamily="66" charset="0"/>
                <a:sym typeface="Symbol" pitchFamily="18" charset="2"/>
              </a:rPr>
              <a:t>|</a:t>
            </a:r>
            <a:r>
              <a:rPr lang="en-US" dirty="0">
                <a:latin typeface="Comic Sans MS" pitchFamily="66" charset="0"/>
              </a:rPr>
              <a:t>C)</a:t>
            </a:r>
            <a:br>
              <a:rPr lang="en-US" dirty="0">
                <a:latin typeface="Comic Sans MS" pitchFamily="66" charset="0"/>
              </a:rPr>
            </a:br>
            <a:endParaRPr lang="en-US" dirty="0">
              <a:latin typeface="Comic Sans MS" pitchFamily="66" charset="0"/>
            </a:endParaRPr>
          </a:p>
          <a:p>
            <a:pPr defTabSz="388938">
              <a:buClr>
                <a:srgbClr val="0033CC"/>
              </a:buClr>
              <a:buFont typeface="Wingdings" pitchFamily="2" charset="2"/>
              <a:buChar char="§"/>
              <a:tabLst>
                <a:tab pos="914400" algn="l"/>
                <a:tab pos="1828800" algn="l"/>
                <a:tab pos="2235200" algn="l"/>
              </a:tabLst>
            </a:pPr>
            <a:r>
              <a:rPr lang="he-IL" dirty="0">
                <a:latin typeface="Comic Sans MS" pitchFamily="66" charset="0"/>
              </a:rPr>
              <a:t>או במקביל</a:t>
            </a:r>
          </a:p>
          <a:p>
            <a:pPr algn="l" defTabSz="388938" rtl="0">
              <a:buClr>
                <a:srgbClr val="0033CC"/>
              </a:buClr>
              <a:buFont typeface="Wingdings" pitchFamily="2" charset="2"/>
              <a:buChar char="§"/>
              <a:tabLst>
                <a:tab pos="914400" algn="l"/>
                <a:tab pos="1828800" algn="l"/>
                <a:tab pos="2235200" algn="l"/>
              </a:tabLst>
            </a:pPr>
            <a:r>
              <a:rPr lang="en-US" dirty="0">
                <a:latin typeface="Comic Sans MS" pitchFamily="66" charset="0"/>
              </a:rPr>
              <a:t>P(A|B,C) = P(A|C)</a:t>
            </a:r>
            <a:endParaRPr lang="en-US" dirty="0">
              <a:latin typeface="Comic Sans MS" pitchFamily="66" charset="0"/>
              <a:sym typeface="Symbol" pitchFamily="18" charset="2"/>
            </a:endParaRPr>
          </a:p>
          <a:p>
            <a:pPr algn="r" rtl="1"/>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48</a:t>
            </a:fld>
            <a:endParaRPr lang="en-US"/>
          </a:p>
        </p:txBody>
      </p:sp>
    </p:spTree>
    <p:extLst>
      <p:ext uri="{BB962C8B-B14F-4D97-AF65-F5344CB8AC3E}">
        <p14:creationId xmlns:p14="http://schemas.microsoft.com/office/powerpoint/2010/main" val="1742224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e-IL" dirty="0" smtClean="0"/>
              <a:t>לפעמים מידע מגיע ממקורות אחרים .....</a:t>
            </a:r>
            <a:endParaRPr lang="he-IL" dirty="0"/>
          </a:p>
        </p:txBody>
      </p:sp>
      <p:sp>
        <p:nvSpPr>
          <p:cNvPr id="4" name="Rectangle 2"/>
          <p:cNvSpPr>
            <a:spLocks noGrp="1" noChangeArrowheads="1"/>
          </p:cNvSpPr>
          <p:nvPr>
            <p:ph type="title"/>
          </p:nvPr>
        </p:nvSpPr>
        <p:spPr/>
        <p:txBody>
          <a:bodyPr/>
          <a:lstStyle/>
          <a:p>
            <a:pPr algn="r" rtl="1" eaLnBrk="1" hangingPunct="1"/>
            <a:r>
              <a:rPr lang="he-IL" sz="4000" b="1" dirty="0">
                <a:solidFill>
                  <a:schemeClr val="tx1"/>
                </a:solidFill>
                <a:latin typeface="Comic Sans MS" pitchFamily="66" charset="0"/>
              </a:rPr>
              <a:t>עדכון הסיכויים</a:t>
            </a:r>
            <a:endParaRPr lang="en-US" sz="4000" b="1" dirty="0">
              <a:solidFill>
                <a:schemeClr val="tx1"/>
              </a:solidFill>
              <a:latin typeface="Comic Sans MS" pitchFamily="66" charset="0"/>
            </a:endParaRPr>
          </a:p>
        </p:txBody>
      </p:sp>
      <p:sp>
        <p:nvSpPr>
          <p:cNvPr id="5" name="Rectangle 37"/>
          <p:cNvSpPr>
            <a:spLocks noChangeArrowheads="1"/>
          </p:cNvSpPr>
          <p:nvPr/>
        </p:nvSpPr>
        <p:spPr bwMode="auto">
          <a:xfrm>
            <a:off x="1905000" y="4509120"/>
            <a:ext cx="848094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33CC"/>
              </a:buClr>
              <a:buFont typeface="Wingdings" pitchFamily="2" charset="2"/>
              <a:buChar char="§"/>
            </a:pPr>
            <a:r>
              <a:rPr lang="he-IL" sz="2800" dirty="0">
                <a:latin typeface="Comic Sans MS" pitchFamily="66" charset="0"/>
                <a:cs typeface="+mj-cs"/>
              </a:rPr>
              <a:t>נניח וידוע כי </a:t>
            </a:r>
            <a:r>
              <a:rPr lang="en-US" sz="2800" dirty="0">
                <a:latin typeface="Comic Sans MS" pitchFamily="66" charset="0"/>
                <a:cs typeface="+mj-cs"/>
              </a:rPr>
              <a:t>D</a:t>
            </a:r>
            <a:r>
              <a:rPr lang="he-IL" sz="2800" dirty="0">
                <a:latin typeface="Comic Sans MS" pitchFamily="66" charset="0"/>
                <a:cs typeface="+mj-cs"/>
              </a:rPr>
              <a:t> הסיכוי לכאב שיניים הוא </a:t>
            </a:r>
            <a:r>
              <a:rPr lang="en-US" sz="2800" dirty="0">
                <a:latin typeface="Comic Sans MS" pitchFamily="66" charset="0"/>
                <a:cs typeface="+mj-cs"/>
              </a:rPr>
              <a:t>0.8</a:t>
            </a:r>
            <a:r>
              <a:rPr lang="he-IL" sz="2800" dirty="0">
                <a:latin typeface="Comic Sans MS" pitchFamily="66" charset="0"/>
                <a:cs typeface="+mj-cs"/>
              </a:rPr>
              <a:t> (הלקוח אומר ש...)</a:t>
            </a:r>
          </a:p>
          <a:p>
            <a:pPr marL="347663" indent="-347663">
              <a:spcBef>
                <a:spcPct val="20000"/>
              </a:spcBef>
              <a:buClr>
                <a:srgbClr val="0033CC"/>
              </a:buClr>
              <a:buFont typeface="Wingdings" pitchFamily="2" charset="2"/>
              <a:buChar char="§"/>
            </a:pPr>
            <a:r>
              <a:rPr lang="he-IL" sz="2800" dirty="0">
                <a:latin typeface="Comic Sans MS" pitchFamily="66" charset="0"/>
                <a:cs typeface="+mj-cs"/>
              </a:rPr>
              <a:t>איך זה משפיע על הטבלה שלנו ?</a:t>
            </a:r>
            <a:endParaRPr lang="en-US" sz="2800" dirty="0">
              <a:latin typeface="Comic Sans MS" pitchFamily="66" charset="0"/>
              <a:cs typeface="+mj-cs"/>
            </a:endParaRPr>
          </a:p>
        </p:txBody>
      </p:sp>
    </p:spTree>
    <p:extLst>
      <p:ext uri="{BB962C8B-B14F-4D97-AF65-F5344CB8AC3E}">
        <p14:creationId xmlns:p14="http://schemas.microsoft.com/office/powerpoint/2010/main" val="496344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19736" y="1340768"/>
            <a:ext cx="6172200" cy="1894362"/>
          </a:xfrm>
        </p:spPr>
        <p:txBody>
          <a:bodyPr>
            <a:normAutofit fontScale="90000"/>
          </a:bodyPr>
          <a:lstStyle/>
          <a:p>
            <a:pPr algn="ctr"/>
            <a:r>
              <a:rPr lang="he-IL" b="0" dirty="0">
                <a:solidFill>
                  <a:schemeClr val="tx1"/>
                </a:solidFill>
              </a:rPr>
              <a:t>אי-וודאות</a:t>
            </a:r>
            <a:br>
              <a:rPr lang="he-IL" b="0" dirty="0">
                <a:solidFill>
                  <a:schemeClr val="tx1"/>
                </a:solidFill>
              </a:rPr>
            </a:br>
            <a:endParaRPr lang="en-US" b="0" dirty="0" smtClean="0">
              <a:solidFill>
                <a:schemeClr val="tx1"/>
              </a:solidFill>
            </a:endParaRPr>
          </a:p>
        </p:txBody>
      </p:sp>
      <p:sp>
        <p:nvSpPr>
          <p:cNvPr id="2" name="Subtitle 1"/>
          <p:cNvSpPr>
            <a:spLocks noGrp="1"/>
          </p:cNvSpPr>
          <p:nvPr>
            <p:ph type="subTitle" idx="1"/>
          </p:nvPr>
        </p:nvSpPr>
        <p:spPr/>
        <p:txBody>
          <a:bodyPr/>
          <a:lstStyle/>
          <a:p>
            <a:endParaRPr lang="he-IL"/>
          </a:p>
        </p:txBody>
      </p:sp>
      <p:pic>
        <p:nvPicPr>
          <p:cNvPr id="1026" name="Picture 2" descr="Image result for Uncertain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62" y="4607903"/>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103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304800"/>
            <a:ext cx="8015808" cy="747936"/>
          </a:xfrm>
        </p:spPr>
        <p:txBody>
          <a:bodyPr/>
          <a:lstStyle/>
          <a:p>
            <a:pPr algn="r" rtl="1" eaLnBrk="1" hangingPunct="1"/>
            <a:r>
              <a:rPr lang="he-IL" sz="4000" b="1" dirty="0">
                <a:solidFill>
                  <a:schemeClr val="tx1"/>
                </a:solidFill>
                <a:latin typeface="Comic Sans MS" pitchFamily="66" charset="0"/>
              </a:rPr>
              <a:t>עדכון הסיכויים</a:t>
            </a:r>
            <a:endParaRPr lang="en-US" sz="4000" b="1" dirty="0">
              <a:solidFill>
                <a:schemeClr val="tx1"/>
              </a:solidFill>
              <a:latin typeface="Comic Sans MS" pitchFamily="66" charset="0"/>
            </a:endParaRPr>
          </a:p>
        </p:txBody>
      </p:sp>
      <p:graphicFrame>
        <p:nvGraphicFramePr>
          <p:cNvPr id="142339" name="Group 3"/>
          <p:cNvGraphicFramePr>
            <a:graphicFrameLocks noGrp="1"/>
          </p:cNvGraphicFramePr>
          <p:nvPr/>
        </p:nvGraphicFramePr>
        <p:xfrm>
          <a:off x="1981200" y="1354139"/>
          <a:ext cx="8305800" cy="261461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395" name="Rectangle 35"/>
          <p:cNvSpPr>
            <a:spLocks noChangeArrowheads="1"/>
          </p:cNvSpPr>
          <p:nvPr/>
        </p:nvSpPr>
        <p:spPr bwMode="auto">
          <a:xfrm>
            <a:off x="3733800" y="1371600"/>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15396" name="Rectangle 36"/>
          <p:cNvSpPr>
            <a:spLocks noChangeArrowheads="1"/>
          </p:cNvSpPr>
          <p:nvPr/>
        </p:nvSpPr>
        <p:spPr bwMode="auto">
          <a:xfrm>
            <a:off x="7029450" y="1371600"/>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sp>
        <p:nvSpPr>
          <p:cNvPr id="15397" name="Rectangle 37"/>
          <p:cNvSpPr>
            <a:spLocks noChangeArrowheads="1"/>
          </p:cNvSpPr>
          <p:nvPr/>
        </p:nvSpPr>
        <p:spPr bwMode="auto">
          <a:xfrm>
            <a:off x="1905000" y="4509120"/>
            <a:ext cx="848094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33CC"/>
              </a:buClr>
              <a:buFont typeface="Wingdings" pitchFamily="2" charset="2"/>
              <a:buChar char="§"/>
            </a:pPr>
            <a:r>
              <a:rPr lang="he-IL" sz="2800" dirty="0">
                <a:latin typeface="Comic Sans MS" pitchFamily="66" charset="0"/>
                <a:cs typeface="+mj-cs"/>
              </a:rPr>
              <a:t>נניח וידוע כי </a:t>
            </a:r>
            <a:r>
              <a:rPr lang="en-US" sz="2800" dirty="0">
                <a:latin typeface="Comic Sans MS" pitchFamily="66" charset="0"/>
                <a:cs typeface="+mj-cs"/>
              </a:rPr>
              <a:t>D</a:t>
            </a:r>
            <a:r>
              <a:rPr lang="he-IL" sz="2800" dirty="0">
                <a:latin typeface="Comic Sans MS" pitchFamily="66" charset="0"/>
                <a:cs typeface="+mj-cs"/>
              </a:rPr>
              <a:t> הסיכוי לכאב שיניים הוא </a:t>
            </a:r>
            <a:r>
              <a:rPr lang="en-US" sz="2800" dirty="0">
                <a:latin typeface="Comic Sans MS" pitchFamily="66" charset="0"/>
                <a:cs typeface="+mj-cs"/>
              </a:rPr>
              <a:t>0.8</a:t>
            </a:r>
            <a:r>
              <a:rPr lang="he-IL" sz="2800" dirty="0">
                <a:latin typeface="Comic Sans MS" pitchFamily="66" charset="0"/>
                <a:cs typeface="+mj-cs"/>
              </a:rPr>
              <a:t> (הלקוח אומר ש...)</a:t>
            </a:r>
          </a:p>
          <a:p>
            <a:pPr marL="347663" indent="-347663">
              <a:spcBef>
                <a:spcPct val="20000"/>
              </a:spcBef>
              <a:buClr>
                <a:srgbClr val="0033CC"/>
              </a:buClr>
              <a:buFont typeface="Wingdings" pitchFamily="2" charset="2"/>
              <a:buChar char="§"/>
            </a:pPr>
            <a:r>
              <a:rPr lang="he-IL" sz="2800" dirty="0">
                <a:latin typeface="Comic Sans MS" pitchFamily="66" charset="0"/>
                <a:cs typeface="+mj-cs"/>
              </a:rPr>
              <a:t>איך זה משפיע על הטבלה שלנו ?</a:t>
            </a:r>
            <a:endParaRPr lang="en-US" sz="2800" dirty="0">
              <a:latin typeface="Comic Sans MS" pitchFamily="66" charset="0"/>
              <a:cs typeface="+mj-cs"/>
            </a:endParaRPr>
          </a:p>
        </p:txBody>
      </p:sp>
      <p:sp>
        <p:nvSpPr>
          <p:cNvPr id="3" name="Slide Number Placeholder 2"/>
          <p:cNvSpPr>
            <a:spLocks noGrp="1"/>
          </p:cNvSpPr>
          <p:nvPr>
            <p:ph type="sldNum" sz="quarter" idx="11"/>
          </p:nvPr>
        </p:nvSpPr>
        <p:spPr/>
        <p:txBody>
          <a:bodyPr/>
          <a:lstStyle/>
          <a:p>
            <a:fld id="{6EDAB462-8378-4A72-B037-15DB491BC9D5}" type="slidenum">
              <a:rPr lang="en-US" smtClean="0"/>
              <a:pPr/>
              <a:t>50</a:t>
            </a:fld>
            <a:endParaRPr lang="en-US"/>
          </a:p>
        </p:txBody>
      </p:sp>
    </p:spTree>
    <p:extLst>
      <p:ext uri="{BB962C8B-B14F-4D97-AF65-F5344CB8AC3E}">
        <p14:creationId xmlns:p14="http://schemas.microsoft.com/office/powerpoint/2010/main" val="34417660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52600" y="304800"/>
            <a:ext cx="8303840" cy="747936"/>
          </a:xfrm>
        </p:spPr>
        <p:txBody>
          <a:bodyPr/>
          <a:lstStyle/>
          <a:p>
            <a:pPr algn="r" rtl="1"/>
            <a:r>
              <a:rPr lang="he-IL" sz="4000" b="1" dirty="0">
                <a:solidFill>
                  <a:schemeClr val="tx1"/>
                </a:solidFill>
                <a:latin typeface="Comic Sans MS" pitchFamily="66" charset="0"/>
              </a:rPr>
              <a:t>עדכון הסיכויים</a:t>
            </a:r>
            <a:endParaRPr lang="en-US" sz="4000" b="1" dirty="0">
              <a:solidFill>
                <a:schemeClr val="accent2"/>
              </a:solidFill>
              <a:latin typeface="Comic Sans MS" pitchFamily="66" charset="0"/>
            </a:endParaRPr>
          </a:p>
        </p:txBody>
      </p:sp>
      <p:graphicFrame>
        <p:nvGraphicFramePr>
          <p:cNvPr id="143363" name="Group 3"/>
          <p:cNvGraphicFramePr>
            <a:graphicFrameLocks noGrp="1"/>
          </p:cNvGraphicFramePr>
          <p:nvPr/>
        </p:nvGraphicFramePr>
        <p:xfrm>
          <a:off x="1981200" y="1354139"/>
          <a:ext cx="8305800" cy="261461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19" name="Rectangle 35"/>
          <p:cNvSpPr>
            <a:spLocks noChangeArrowheads="1"/>
          </p:cNvSpPr>
          <p:nvPr/>
        </p:nvSpPr>
        <p:spPr bwMode="auto">
          <a:xfrm>
            <a:off x="3733800" y="1371600"/>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16420" name="Rectangle 36"/>
          <p:cNvSpPr>
            <a:spLocks noChangeArrowheads="1"/>
          </p:cNvSpPr>
          <p:nvPr/>
        </p:nvSpPr>
        <p:spPr bwMode="auto">
          <a:xfrm>
            <a:off x="7029450" y="1371600"/>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sp>
        <p:nvSpPr>
          <p:cNvPr id="143397" name="Rectangle 37"/>
          <p:cNvSpPr>
            <a:spLocks noChangeArrowheads="1"/>
          </p:cNvSpPr>
          <p:nvPr/>
        </p:nvSpPr>
        <p:spPr bwMode="auto">
          <a:xfrm>
            <a:off x="1905000" y="4114800"/>
            <a:ext cx="8458200" cy="2438400"/>
          </a:xfrm>
          <a:prstGeom prst="rect">
            <a:avLst/>
          </a:prstGeom>
          <a:ln/>
          <a:extLst/>
        </p:spPr>
        <p:style>
          <a:lnRef idx="3">
            <a:schemeClr val="lt1"/>
          </a:lnRef>
          <a:fillRef idx="1">
            <a:schemeClr val="dk1"/>
          </a:fillRef>
          <a:effectRef idx="1">
            <a:schemeClr val="dk1"/>
          </a:effectRef>
          <a:fontRef idx="minor">
            <a:schemeClr val="lt1"/>
          </a:fontRef>
        </p:style>
        <p:txBody>
          <a:bodyPr/>
          <a:lstStyle/>
          <a:p>
            <a:pPr marL="347663" indent="-347663" algn="l" rtl="0">
              <a:spcBef>
                <a:spcPct val="20000"/>
              </a:spcBef>
              <a:buClr>
                <a:srgbClr val="0033CC"/>
              </a:buClr>
              <a:buFont typeface="Wingdings" pitchFamily="2" charset="2"/>
              <a:buChar char="§"/>
            </a:pPr>
            <a:r>
              <a:rPr lang="en-US" sz="2400" dirty="0">
                <a:latin typeface="Comic Sans MS" pitchFamily="66" charset="0"/>
              </a:rPr>
              <a:t>Let E be the evidence such that P(</a:t>
            </a:r>
            <a:r>
              <a:rPr lang="en-US" sz="2400" dirty="0" err="1">
                <a:latin typeface="Comic Sans MS" pitchFamily="66" charset="0"/>
              </a:rPr>
              <a:t>Toothache|E</a:t>
            </a:r>
            <a:r>
              <a:rPr lang="en-US" sz="2400" dirty="0">
                <a:latin typeface="Comic Sans MS" pitchFamily="66" charset="0"/>
              </a:rPr>
              <a:t>) = 0.8</a:t>
            </a:r>
          </a:p>
          <a:p>
            <a:pPr marL="347663" indent="-347663" algn="l" rtl="0">
              <a:spcBef>
                <a:spcPct val="20000"/>
              </a:spcBef>
              <a:buClr>
                <a:srgbClr val="0033CC"/>
              </a:buClr>
              <a:buFont typeface="Wingdings" pitchFamily="2" charset="2"/>
              <a:buChar char="§"/>
            </a:pPr>
            <a:r>
              <a:rPr lang="en-US" sz="2400" dirty="0">
                <a:latin typeface="Comic Sans MS" pitchFamily="66" charset="0"/>
              </a:rPr>
              <a:t>We want to compute P(</a:t>
            </a:r>
            <a:r>
              <a:rPr lang="en-US" sz="2400" dirty="0" err="1">
                <a:latin typeface="Comic Sans MS" pitchFamily="66" charset="0"/>
              </a:rPr>
              <a:t>c</a:t>
            </a:r>
            <a:r>
              <a:rPr lang="en-US" sz="2400" b="1" dirty="0" err="1">
                <a:latin typeface="Comic Sans MS" pitchFamily="66" charset="0"/>
                <a:sym typeface="Symbol" pitchFamily="18" charset="2"/>
              </a:rPr>
              <a:t></a:t>
            </a:r>
            <a:r>
              <a:rPr lang="en-US" sz="2400" dirty="0" err="1">
                <a:latin typeface="Comic Sans MS" pitchFamily="66" charset="0"/>
                <a:sym typeface="Symbol" pitchFamily="18" charset="2"/>
              </a:rPr>
              <a:t>t</a:t>
            </a:r>
            <a:r>
              <a:rPr lang="en-US" sz="2400" b="1" dirty="0" err="1">
                <a:latin typeface="Comic Sans MS" pitchFamily="66" charset="0"/>
                <a:sym typeface="Symbol" pitchFamily="18" charset="2"/>
              </a:rPr>
              <a:t></a:t>
            </a:r>
            <a:r>
              <a:rPr lang="en-US" sz="2400" dirty="0" err="1">
                <a:latin typeface="Comic Sans MS" pitchFamily="66" charset="0"/>
              </a:rPr>
              <a:t>pc|E</a:t>
            </a:r>
            <a:r>
              <a:rPr lang="en-US" sz="2400" dirty="0">
                <a:latin typeface="Comic Sans MS" pitchFamily="66" charset="0"/>
              </a:rPr>
              <a:t>) = P(</a:t>
            </a:r>
            <a:r>
              <a:rPr lang="en-US" sz="2400" dirty="0" err="1">
                <a:latin typeface="Comic Sans MS" pitchFamily="66" charset="0"/>
              </a:rPr>
              <a:t>c</a:t>
            </a:r>
            <a:r>
              <a:rPr lang="en-US" sz="2400" b="1" dirty="0" err="1">
                <a:latin typeface="Comic Sans MS" pitchFamily="66" charset="0"/>
                <a:sym typeface="Symbol" pitchFamily="18" charset="2"/>
              </a:rPr>
              <a:t></a:t>
            </a:r>
            <a:r>
              <a:rPr lang="en-US" sz="2400" dirty="0" err="1">
                <a:latin typeface="Comic Sans MS" pitchFamily="66" charset="0"/>
              </a:rPr>
              <a:t>pc|t,E</a:t>
            </a:r>
            <a:r>
              <a:rPr lang="en-US" sz="2400" dirty="0">
                <a:latin typeface="Comic Sans MS" pitchFamily="66" charset="0"/>
              </a:rPr>
              <a:t>) P(</a:t>
            </a:r>
            <a:r>
              <a:rPr lang="en-US" sz="2400" dirty="0" err="1">
                <a:latin typeface="Comic Sans MS" pitchFamily="66" charset="0"/>
              </a:rPr>
              <a:t>t|E</a:t>
            </a:r>
            <a:r>
              <a:rPr lang="en-US" sz="2400" dirty="0">
                <a:latin typeface="Comic Sans MS" pitchFamily="66" charset="0"/>
              </a:rPr>
              <a:t>)</a:t>
            </a:r>
            <a:endParaRPr lang="en-US" sz="2400" dirty="0">
              <a:solidFill>
                <a:srgbClr val="993300"/>
              </a:solidFill>
              <a:latin typeface="Comic Sans MS" pitchFamily="66" charset="0"/>
            </a:endParaRPr>
          </a:p>
          <a:p>
            <a:pPr marL="347663" indent="-347663" algn="l" rtl="0">
              <a:spcBef>
                <a:spcPct val="20000"/>
              </a:spcBef>
              <a:buClr>
                <a:srgbClr val="0033CC"/>
              </a:buClr>
              <a:buFont typeface="Wingdings" pitchFamily="2" charset="2"/>
              <a:buChar char="§"/>
            </a:pPr>
            <a:r>
              <a:rPr lang="en-US" sz="2400" dirty="0">
                <a:solidFill>
                  <a:srgbClr val="0033CC"/>
                </a:solidFill>
                <a:latin typeface="Comic Sans MS" pitchFamily="66" charset="0"/>
              </a:rPr>
              <a:t>Since E is not directly related to the cavity or the probe catch</a:t>
            </a:r>
            <a:r>
              <a:rPr lang="en-US" sz="2400" dirty="0">
                <a:latin typeface="Comic Sans MS" pitchFamily="66" charset="0"/>
              </a:rPr>
              <a:t>, we consider that c and pc are independent of E given t, hence: P(</a:t>
            </a:r>
            <a:r>
              <a:rPr lang="en-US" sz="2400" dirty="0" err="1">
                <a:latin typeface="Comic Sans MS" pitchFamily="66" charset="0"/>
              </a:rPr>
              <a:t>c</a:t>
            </a:r>
            <a:r>
              <a:rPr lang="en-US" sz="2400" b="1" dirty="0" err="1">
                <a:latin typeface="Comic Sans MS" pitchFamily="66" charset="0"/>
                <a:sym typeface="Symbol" pitchFamily="18" charset="2"/>
              </a:rPr>
              <a:t></a:t>
            </a:r>
            <a:r>
              <a:rPr lang="en-US" sz="2400" dirty="0" err="1">
                <a:latin typeface="Comic Sans MS" pitchFamily="66" charset="0"/>
              </a:rPr>
              <a:t>pc|t,E</a:t>
            </a:r>
            <a:r>
              <a:rPr lang="en-US" sz="2400" dirty="0">
                <a:latin typeface="Comic Sans MS" pitchFamily="66" charset="0"/>
              </a:rPr>
              <a:t>) = P(</a:t>
            </a:r>
            <a:r>
              <a:rPr lang="en-US" sz="2400" dirty="0" err="1">
                <a:latin typeface="Comic Sans MS" pitchFamily="66" charset="0"/>
              </a:rPr>
              <a:t>c</a:t>
            </a:r>
            <a:r>
              <a:rPr lang="en-US" sz="2400" b="1" dirty="0" err="1">
                <a:latin typeface="Comic Sans MS" pitchFamily="66" charset="0"/>
                <a:sym typeface="Symbol" pitchFamily="18" charset="2"/>
              </a:rPr>
              <a:t></a:t>
            </a:r>
            <a:r>
              <a:rPr lang="en-US" sz="2400" dirty="0" err="1">
                <a:latin typeface="Comic Sans MS" pitchFamily="66" charset="0"/>
              </a:rPr>
              <a:t>pc|t</a:t>
            </a:r>
            <a:r>
              <a:rPr lang="en-US" sz="2400" dirty="0">
                <a:latin typeface="Comic Sans MS" pitchFamily="66" charset="0"/>
              </a:rPr>
              <a:t>) </a:t>
            </a:r>
          </a:p>
        </p:txBody>
      </p:sp>
      <p:sp>
        <p:nvSpPr>
          <p:cNvPr id="3" name="Slide Number Placeholder 2"/>
          <p:cNvSpPr>
            <a:spLocks noGrp="1"/>
          </p:cNvSpPr>
          <p:nvPr>
            <p:ph type="sldNum" sz="quarter" idx="11"/>
          </p:nvPr>
        </p:nvSpPr>
        <p:spPr/>
        <p:txBody>
          <a:bodyPr/>
          <a:lstStyle/>
          <a:p>
            <a:fld id="{6EDAB462-8378-4A72-B037-15DB491BC9D5}" type="slidenum">
              <a:rPr lang="en-US" smtClean="0"/>
              <a:pPr/>
              <a:t>51</a:t>
            </a:fld>
            <a:endParaRPr lang="en-US"/>
          </a:p>
        </p:txBody>
      </p:sp>
      <p:sp>
        <p:nvSpPr>
          <p:cNvPr id="5" name="Footer Placeholder 4"/>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834210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4495800" y="2674938"/>
            <a:ext cx="5816600" cy="3522662"/>
            <a:chOff x="1872" y="1685"/>
            <a:chExt cx="3664" cy="2219"/>
          </a:xfrm>
        </p:grpSpPr>
        <p:sp>
          <p:nvSpPr>
            <p:cNvPr id="17471" name="Rectangle 42"/>
            <p:cNvSpPr>
              <a:spLocks noChangeArrowheads="1"/>
            </p:cNvSpPr>
            <p:nvPr/>
          </p:nvSpPr>
          <p:spPr bwMode="auto">
            <a:xfrm>
              <a:off x="3433" y="1685"/>
              <a:ext cx="2103" cy="795"/>
            </a:xfrm>
            <a:prstGeom prst="rect">
              <a:avLst/>
            </a:prstGeom>
            <a:solidFill>
              <a:srgbClr val="CCFFFF"/>
            </a:solidFill>
            <a:ln w="38100">
              <a:solidFill>
                <a:srgbClr val="007370"/>
              </a:solidFill>
              <a:miter lim="800000"/>
              <a:headEnd/>
              <a:tailEnd/>
            </a:ln>
          </p:spPr>
          <p:txBody>
            <a:bodyPr wrap="none" anchor="ctr"/>
            <a:lstStyle/>
            <a:p>
              <a:endParaRPr lang="he-IL"/>
            </a:p>
          </p:txBody>
        </p:sp>
        <p:sp>
          <p:nvSpPr>
            <p:cNvPr id="17472" name="Line 46"/>
            <p:cNvSpPr>
              <a:spLocks noChangeShapeType="1"/>
            </p:cNvSpPr>
            <p:nvPr/>
          </p:nvSpPr>
          <p:spPr bwMode="auto">
            <a:xfrm flipV="1">
              <a:off x="4176" y="2484"/>
              <a:ext cx="96" cy="1008"/>
            </a:xfrm>
            <a:prstGeom prst="line">
              <a:avLst/>
            </a:prstGeom>
            <a:noFill/>
            <a:ln w="28575">
              <a:solidFill>
                <a:srgbClr val="007370"/>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7473" name="Text Box 44"/>
            <p:cNvSpPr txBox="1">
              <a:spLocks noChangeArrowheads="1"/>
            </p:cNvSpPr>
            <p:nvPr/>
          </p:nvSpPr>
          <p:spPr bwMode="auto">
            <a:xfrm>
              <a:off x="1872" y="3456"/>
              <a:ext cx="2330" cy="448"/>
            </a:xfrm>
            <a:prstGeom prst="rect">
              <a:avLst/>
            </a:prstGeom>
            <a:solidFill>
              <a:srgbClr val="CCFFFF"/>
            </a:solidFill>
            <a:ln w="9525">
              <a:solidFill>
                <a:srgbClr val="007370"/>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solidFill>
                    <a:srgbClr val="007370"/>
                  </a:solidFill>
                  <a:latin typeface="Comic Sans MS" pitchFamily="66" charset="0"/>
                </a:rPr>
                <a:t>To get these 4 probabilities </a:t>
              </a:r>
              <a:r>
                <a:rPr lang="en-US" sz="2000" dirty="0">
                  <a:solidFill>
                    <a:srgbClr val="990033"/>
                  </a:solidFill>
                  <a:latin typeface="Comic Sans MS" pitchFamily="66" charset="0"/>
                </a:rPr>
                <a:t/>
              </a:r>
              <a:br>
                <a:rPr lang="en-US" sz="2000" dirty="0">
                  <a:solidFill>
                    <a:srgbClr val="990033"/>
                  </a:solidFill>
                  <a:latin typeface="Comic Sans MS" pitchFamily="66" charset="0"/>
                </a:rPr>
              </a:br>
              <a:r>
                <a:rPr lang="en-US" sz="2000" dirty="0">
                  <a:solidFill>
                    <a:srgbClr val="007370"/>
                  </a:solidFill>
                  <a:latin typeface="Comic Sans MS" pitchFamily="66" charset="0"/>
                </a:rPr>
                <a:t>we normalize their sum to 0.2</a:t>
              </a:r>
            </a:p>
          </p:txBody>
        </p:sp>
      </p:grpSp>
      <p:grpSp>
        <p:nvGrpSpPr>
          <p:cNvPr id="17412" name="Group 49"/>
          <p:cNvGrpSpPr>
            <a:grpSpLocks/>
          </p:cNvGrpSpPr>
          <p:nvPr/>
        </p:nvGrpSpPr>
        <p:grpSpPr bwMode="auto">
          <a:xfrm>
            <a:off x="2286000" y="2667000"/>
            <a:ext cx="4681538" cy="2520950"/>
            <a:chOff x="480" y="1680"/>
            <a:chExt cx="2949" cy="1588"/>
          </a:xfrm>
        </p:grpSpPr>
        <p:sp>
          <p:nvSpPr>
            <p:cNvPr id="17468" name="Rectangle 41"/>
            <p:cNvSpPr>
              <a:spLocks noChangeArrowheads="1"/>
            </p:cNvSpPr>
            <p:nvPr/>
          </p:nvSpPr>
          <p:spPr bwMode="auto">
            <a:xfrm>
              <a:off x="1326" y="1680"/>
              <a:ext cx="2103" cy="795"/>
            </a:xfrm>
            <a:prstGeom prst="rect">
              <a:avLst/>
            </a:prstGeom>
            <a:solidFill>
              <a:srgbClr val="FFFF99"/>
            </a:solidFill>
            <a:ln w="57150">
              <a:solidFill>
                <a:srgbClr val="990000"/>
              </a:solidFill>
              <a:miter lim="800000"/>
              <a:headEnd/>
              <a:tailEnd/>
            </a:ln>
          </p:spPr>
          <p:txBody>
            <a:bodyPr wrap="none" anchor="ctr"/>
            <a:lstStyle/>
            <a:p>
              <a:endParaRPr lang="he-IL"/>
            </a:p>
          </p:txBody>
        </p:sp>
        <p:sp>
          <p:nvSpPr>
            <p:cNvPr id="17469" name="Text Box 43"/>
            <p:cNvSpPr txBox="1">
              <a:spLocks noChangeArrowheads="1"/>
            </p:cNvSpPr>
            <p:nvPr/>
          </p:nvSpPr>
          <p:spPr bwMode="auto">
            <a:xfrm>
              <a:off x="480" y="2820"/>
              <a:ext cx="2330" cy="448"/>
            </a:xfrm>
            <a:prstGeom prst="rect">
              <a:avLst/>
            </a:prstGeom>
            <a:solidFill>
              <a:srgbClr val="FFFF99"/>
            </a:solidFill>
            <a:ln w="9525">
              <a:solidFill>
                <a:srgbClr val="990033"/>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solidFill>
                    <a:srgbClr val="990033"/>
                  </a:solidFill>
                  <a:latin typeface="Comic Sans MS" pitchFamily="66" charset="0"/>
                </a:rPr>
                <a:t>To get these 4 probabilities </a:t>
              </a:r>
              <a:br>
                <a:rPr lang="en-US" sz="2000" dirty="0">
                  <a:solidFill>
                    <a:srgbClr val="990033"/>
                  </a:solidFill>
                  <a:latin typeface="Comic Sans MS" pitchFamily="66" charset="0"/>
                </a:rPr>
              </a:br>
              <a:r>
                <a:rPr lang="en-US" sz="2000" dirty="0">
                  <a:solidFill>
                    <a:srgbClr val="990033"/>
                  </a:solidFill>
                  <a:latin typeface="Comic Sans MS" pitchFamily="66" charset="0"/>
                </a:rPr>
                <a:t>we normalize their sum to 0.8</a:t>
              </a:r>
            </a:p>
          </p:txBody>
        </p:sp>
        <p:sp>
          <p:nvSpPr>
            <p:cNvPr id="17470" name="Line 45"/>
            <p:cNvSpPr>
              <a:spLocks noChangeShapeType="1"/>
            </p:cNvSpPr>
            <p:nvPr/>
          </p:nvSpPr>
          <p:spPr bwMode="auto">
            <a:xfrm flipV="1">
              <a:off x="1680" y="2484"/>
              <a:ext cx="480" cy="336"/>
            </a:xfrm>
            <a:prstGeom prst="line">
              <a:avLst/>
            </a:prstGeom>
            <a:noFill/>
            <a:ln w="28575">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pSp>
      <p:sp>
        <p:nvSpPr>
          <p:cNvPr id="17413" name="Rectangle 2"/>
          <p:cNvSpPr>
            <a:spLocks noGrp="1" noChangeArrowheads="1"/>
          </p:cNvSpPr>
          <p:nvPr>
            <p:ph type="title"/>
          </p:nvPr>
        </p:nvSpPr>
        <p:spPr>
          <a:xfrm>
            <a:off x="1752600" y="304800"/>
            <a:ext cx="8420100" cy="603920"/>
          </a:xfrm>
        </p:spPr>
        <p:txBody>
          <a:bodyPr>
            <a:normAutofit fontScale="90000"/>
          </a:bodyPr>
          <a:lstStyle/>
          <a:p>
            <a:pPr algn="r" rtl="1"/>
            <a:r>
              <a:rPr lang="he-IL" sz="4000" b="1" dirty="0">
                <a:solidFill>
                  <a:schemeClr val="tx1"/>
                </a:solidFill>
                <a:latin typeface="Comic Sans MS" pitchFamily="66" charset="0"/>
              </a:rPr>
              <a:t>עדכון הסיכויים</a:t>
            </a:r>
            <a:endParaRPr lang="en-US" sz="4000" b="1" dirty="0">
              <a:solidFill>
                <a:schemeClr val="accent2"/>
              </a:solidFill>
              <a:latin typeface="Comic Sans MS" pitchFamily="66" charset="0"/>
            </a:endParaRPr>
          </a:p>
        </p:txBody>
      </p:sp>
      <p:graphicFrame>
        <p:nvGraphicFramePr>
          <p:cNvPr id="144437" name="Group 53"/>
          <p:cNvGraphicFramePr>
            <a:graphicFrameLocks noGrp="1"/>
          </p:cNvGraphicFramePr>
          <p:nvPr>
            <p:extLst>
              <p:ext uri="{D42A27DB-BD31-4B8C-83A1-F6EECF244321}">
                <p14:modId xmlns:p14="http://schemas.microsoft.com/office/powerpoint/2010/main" val="908445134"/>
              </p:ext>
            </p:extLst>
          </p:nvPr>
        </p:nvGraphicFramePr>
        <p:xfrm>
          <a:off x="1981200" y="1354139"/>
          <a:ext cx="8305800" cy="2608261"/>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000"/>
                          </a:solidFill>
                          <a:effectLst/>
                          <a:latin typeface="Comic Sans MS" pitchFamily="66" charset="0"/>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000"/>
                          </a:solidFill>
                          <a:effectLst/>
                          <a:latin typeface="Comic Sans MS" pitchFamily="66" charset="0"/>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000"/>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000"/>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88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C000"/>
                          </a:solidFill>
                          <a:effectLst/>
                          <a:latin typeface="Comic Sans MS" pitchFamily="66" charset="0"/>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000"/>
                          </a:solidFill>
                          <a:effectLst/>
                          <a:latin typeface="Comic Sans MS" pitchFamily="66" charset="0"/>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000"/>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FFC000"/>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446" name="Rectangle 35"/>
          <p:cNvSpPr>
            <a:spLocks noChangeArrowheads="1"/>
          </p:cNvSpPr>
          <p:nvPr/>
        </p:nvSpPr>
        <p:spPr bwMode="auto">
          <a:xfrm>
            <a:off x="3733800" y="1371600"/>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17447" name="Rectangle 36"/>
          <p:cNvSpPr>
            <a:spLocks noChangeArrowheads="1"/>
          </p:cNvSpPr>
          <p:nvPr/>
        </p:nvSpPr>
        <p:spPr bwMode="auto">
          <a:xfrm>
            <a:off x="7029450" y="1371600"/>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grpSp>
        <p:nvGrpSpPr>
          <p:cNvPr id="4" name="Group 65"/>
          <p:cNvGrpSpPr>
            <a:grpSpLocks/>
          </p:cNvGrpSpPr>
          <p:nvPr/>
        </p:nvGrpSpPr>
        <p:grpSpPr bwMode="auto">
          <a:xfrm>
            <a:off x="3810000" y="2743201"/>
            <a:ext cx="3162300" cy="1204913"/>
            <a:chOff x="1440" y="1728"/>
            <a:chExt cx="1992" cy="759"/>
          </a:xfrm>
        </p:grpSpPr>
        <p:sp>
          <p:nvSpPr>
            <p:cNvPr id="17460" name="Line 52"/>
            <p:cNvSpPr>
              <a:spLocks noChangeShapeType="1"/>
            </p:cNvSpPr>
            <p:nvPr/>
          </p:nvSpPr>
          <p:spPr bwMode="auto">
            <a:xfrm flipV="1">
              <a:off x="1440" y="1728"/>
              <a:ext cx="528" cy="24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7461" name="Line 54"/>
            <p:cNvSpPr>
              <a:spLocks noChangeShapeType="1"/>
            </p:cNvSpPr>
            <p:nvPr/>
          </p:nvSpPr>
          <p:spPr bwMode="auto">
            <a:xfrm flipV="1">
              <a:off x="1440" y="2112"/>
              <a:ext cx="528" cy="24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7462" name="Line 58"/>
            <p:cNvSpPr>
              <a:spLocks noChangeShapeType="1"/>
            </p:cNvSpPr>
            <p:nvPr/>
          </p:nvSpPr>
          <p:spPr bwMode="auto">
            <a:xfrm flipV="1">
              <a:off x="2448" y="1728"/>
              <a:ext cx="528" cy="24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7463" name="Line 59"/>
            <p:cNvSpPr>
              <a:spLocks noChangeShapeType="1"/>
            </p:cNvSpPr>
            <p:nvPr/>
          </p:nvSpPr>
          <p:spPr bwMode="auto">
            <a:xfrm flipV="1">
              <a:off x="2496" y="2112"/>
              <a:ext cx="528" cy="24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7464" name="Text Box 61"/>
            <p:cNvSpPr txBox="1">
              <a:spLocks noChangeArrowheads="1"/>
            </p:cNvSpPr>
            <p:nvPr/>
          </p:nvSpPr>
          <p:spPr bwMode="auto">
            <a:xfrm>
              <a:off x="1920" y="1872"/>
              <a:ext cx="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990000"/>
                  </a:solidFill>
                  <a:latin typeface="Comic Sans MS" pitchFamily="66" charset="0"/>
                </a:rPr>
                <a:t>0.432</a:t>
              </a:r>
            </a:p>
          </p:txBody>
        </p:sp>
        <p:sp>
          <p:nvSpPr>
            <p:cNvPr id="17465" name="Text Box 62"/>
            <p:cNvSpPr txBox="1">
              <a:spLocks noChangeArrowheads="1"/>
            </p:cNvSpPr>
            <p:nvPr/>
          </p:nvSpPr>
          <p:spPr bwMode="auto">
            <a:xfrm>
              <a:off x="1920" y="2256"/>
              <a:ext cx="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990000"/>
                  </a:solidFill>
                  <a:latin typeface="Comic Sans MS" pitchFamily="66" charset="0"/>
                </a:rPr>
                <a:t>0.064</a:t>
              </a:r>
            </a:p>
          </p:txBody>
        </p:sp>
        <p:sp>
          <p:nvSpPr>
            <p:cNvPr id="17466" name="Text Box 63"/>
            <p:cNvSpPr txBox="1">
              <a:spLocks noChangeArrowheads="1"/>
            </p:cNvSpPr>
            <p:nvPr/>
          </p:nvSpPr>
          <p:spPr bwMode="auto">
            <a:xfrm>
              <a:off x="2928" y="2256"/>
              <a:ext cx="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990000"/>
                  </a:solidFill>
                  <a:latin typeface="Comic Sans MS" pitchFamily="66" charset="0"/>
                </a:rPr>
                <a:t>0.256</a:t>
              </a:r>
            </a:p>
          </p:txBody>
        </p:sp>
        <p:sp>
          <p:nvSpPr>
            <p:cNvPr id="17467" name="Text Box 64"/>
            <p:cNvSpPr txBox="1">
              <a:spLocks noChangeArrowheads="1"/>
            </p:cNvSpPr>
            <p:nvPr/>
          </p:nvSpPr>
          <p:spPr bwMode="auto">
            <a:xfrm>
              <a:off x="2928" y="1872"/>
              <a:ext cx="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990000"/>
                  </a:solidFill>
                  <a:latin typeface="Comic Sans MS" pitchFamily="66" charset="0"/>
                </a:rPr>
                <a:t>0.048</a:t>
              </a:r>
            </a:p>
          </p:txBody>
        </p:sp>
      </p:grpSp>
      <p:grpSp>
        <p:nvGrpSpPr>
          <p:cNvPr id="5" name="Group 78"/>
          <p:cNvGrpSpPr>
            <a:grpSpLocks/>
          </p:cNvGrpSpPr>
          <p:nvPr/>
        </p:nvGrpSpPr>
        <p:grpSpPr bwMode="auto">
          <a:xfrm>
            <a:off x="7086600" y="2743201"/>
            <a:ext cx="3238500" cy="1204913"/>
            <a:chOff x="3504" y="1728"/>
            <a:chExt cx="2040" cy="759"/>
          </a:xfrm>
        </p:grpSpPr>
        <p:grpSp>
          <p:nvGrpSpPr>
            <p:cNvPr id="17450" name="Group 67"/>
            <p:cNvGrpSpPr>
              <a:grpSpLocks/>
            </p:cNvGrpSpPr>
            <p:nvPr/>
          </p:nvGrpSpPr>
          <p:grpSpPr bwMode="auto">
            <a:xfrm>
              <a:off x="3504" y="1728"/>
              <a:ext cx="1584" cy="624"/>
              <a:chOff x="3504" y="1728"/>
              <a:chExt cx="1584" cy="624"/>
            </a:xfrm>
          </p:grpSpPr>
          <p:sp>
            <p:nvSpPr>
              <p:cNvPr id="17456" name="Line 55"/>
              <p:cNvSpPr>
                <a:spLocks noChangeShapeType="1"/>
              </p:cNvSpPr>
              <p:nvPr/>
            </p:nvSpPr>
            <p:spPr bwMode="auto">
              <a:xfrm flipV="1">
                <a:off x="4560" y="2112"/>
                <a:ext cx="528" cy="240"/>
              </a:xfrm>
              <a:prstGeom prst="line">
                <a:avLst/>
              </a:prstGeom>
              <a:noFill/>
              <a:ln w="38100">
                <a:solidFill>
                  <a:srgbClr val="007370"/>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7457" name="Line 56"/>
              <p:cNvSpPr>
                <a:spLocks noChangeShapeType="1"/>
              </p:cNvSpPr>
              <p:nvPr/>
            </p:nvSpPr>
            <p:spPr bwMode="auto">
              <a:xfrm flipV="1">
                <a:off x="4560" y="1728"/>
                <a:ext cx="528" cy="240"/>
              </a:xfrm>
              <a:prstGeom prst="line">
                <a:avLst/>
              </a:prstGeom>
              <a:noFill/>
              <a:ln w="38100">
                <a:solidFill>
                  <a:srgbClr val="007370"/>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7458" name="Line 57"/>
              <p:cNvSpPr>
                <a:spLocks noChangeShapeType="1"/>
              </p:cNvSpPr>
              <p:nvPr/>
            </p:nvSpPr>
            <p:spPr bwMode="auto">
              <a:xfrm flipV="1">
                <a:off x="3504" y="2112"/>
                <a:ext cx="528" cy="240"/>
              </a:xfrm>
              <a:prstGeom prst="line">
                <a:avLst/>
              </a:prstGeom>
              <a:noFill/>
              <a:ln w="38100">
                <a:solidFill>
                  <a:srgbClr val="007370"/>
                </a:solidFill>
                <a:round/>
                <a:headEnd/>
                <a:tailEnd/>
              </a:ln>
              <a:extLst>
                <a:ext uri="{909E8E84-426E-40DD-AFC4-6F175D3DCCD1}">
                  <a14:hiddenFill xmlns:a14="http://schemas.microsoft.com/office/drawing/2010/main">
                    <a:noFill/>
                  </a14:hiddenFill>
                </a:ext>
              </a:extLst>
            </p:spPr>
            <p:txBody>
              <a:bodyPr/>
              <a:lstStyle/>
              <a:p>
                <a:endParaRPr lang="he-IL"/>
              </a:p>
            </p:txBody>
          </p:sp>
          <p:sp>
            <p:nvSpPr>
              <p:cNvPr id="17459" name="Line 60"/>
              <p:cNvSpPr>
                <a:spLocks noChangeShapeType="1"/>
              </p:cNvSpPr>
              <p:nvPr/>
            </p:nvSpPr>
            <p:spPr bwMode="auto">
              <a:xfrm flipV="1">
                <a:off x="3552" y="1728"/>
                <a:ext cx="528" cy="240"/>
              </a:xfrm>
              <a:prstGeom prst="line">
                <a:avLst/>
              </a:prstGeom>
              <a:noFill/>
              <a:ln w="38100">
                <a:solidFill>
                  <a:srgbClr val="007370"/>
                </a:solidFill>
                <a:round/>
                <a:headEnd/>
                <a:tailEnd/>
              </a:ln>
              <a:extLst>
                <a:ext uri="{909E8E84-426E-40DD-AFC4-6F175D3DCCD1}">
                  <a14:hiddenFill xmlns:a14="http://schemas.microsoft.com/office/drawing/2010/main">
                    <a:noFill/>
                  </a14:hiddenFill>
                </a:ext>
              </a:extLst>
            </p:spPr>
            <p:txBody>
              <a:bodyPr/>
              <a:lstStyle/>
              <a:p>
                <a:endParaRPr lang="he-IL"/>
              </a:p>
            </p:txBody>
          </p:sp>
        </p:grpSp>
        <p:grpSp>
          <p:nvGrpSpPr>
            <p:cNvPr id="17451" name="Group 77"/>
            <p:cNvGrpSpPr>
              <a:grpSpLocks/>
            </p:cNvGrpSpPr>
            <p:nvPr/>
          </p:nvGrpSpPr>
          <p:grpSpPr bwMode="auto">
            <a:xfrm>
              <a:off x="4032" y="1872"/>
              <a:ext cx="1512" cy="615"/>
              <a:chOff x="4032" y="1872"/>
              <a:chExt cx="1512" cy="615"/>
            </a:xfrm>
          </p:grpSpPr>
          <p:sp>
            <p:nvSpPr>
              <p:cNvPr id="17452" name="Text Box 73"/>
              <p:cNvSpPr txBox="1">
                <a:spLocks noChangeArrowheads="1"/>
              </p:cNvSpPr>
              <p:nvPr/>
            </p:nvSpPr>
            <p:spPr bwMode="auto">
              <a:xfrm>
                <a:off x="4032" y="1872"/>
                <a:ext cx="4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7370"/>
                    </a:solidFill>
                    <a:latin typeface="Comic Sans MS" pitchFamily="66" charset="0"/>
                  </a:rPr>
                  <a:t>0.018</a:t>
                </a:r>
              </a:p>
            </p:txBody>
          </p:sp>
          <p:sp>
            <p:nvSpPr>
              <p:cNvPr id="17453" name="Text Box 74"/>
              <p:cNvSpPr txBox="1">
                <a:spLocks noChangeArrowheads="1"/>
              </p:cNvSpPr>
              <p:nvPr/>
            </p:nvSpPr>
            <p:spPr bwMode="auto">
              <a:xfrm>
                <a:off x="4032" y="2256"/>
                <a:ext cx="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7370"/>
                    </a:solidFill>
                    <a:latin typeface="Comic Sans MS" pitchFamily="66" charset="0"/>
                  </a:rPr>
                  <a:t>0.036</a:t>
                </a:r>
              </a:p>
            </p:txBody>
          </p:sp>
          <p:sp>
            <p:nvSpPr>
              <p:cNvPr id="17454" name="Text Box 75"/>
              <p:cNvSpPr txBox="1">
                <a:spLocks noChangeArrowheads="1"/>
              </p:cNvSpPr>
              <p:nvPr/>
            </p:nvSpPr>
            <p:spPr bwMode="auto">
              <a:xfrm>
                <a:off x="5040" y="2256"/>
                <a:ext cx="4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7370"/>
                    </a:solidFill>
                    <a:latin typeface="Comic Sans MS" pitchFamily="66" charset="0"/>
                  </a:rPr>
                  <a:t>0.144</a:t>
                </a:r>
              </a:p>
            </p:txBody>
          </p:sp>
          <p:sp>
            <p:nvSpPr>
              <p:cNvPr id="17455" name="Text Box 76"/>
              <p:cNvSpPr txBox="1">
                <a:spLocks noChangeArrowheads="1"/>
              </p:cNvSpPr>
              <p:nvPr/>
            </p:nvSpPr>
            <p:spPr bwMode="auto">
              <a:xfrm>
                <a:off x="5040" y="1872"/>
                <a:ext cx="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solidFill>
                      <a:srgbClr val="007370"/>
                    </a:solidFill>
                    <a:latin typeface="Comic Sans MS" pitchFamily="66" charset="0"/>
                  </a:rPr>
                  <a:t>0.002</a:t>
                </a:r>
              </a:p>
            </p:txBody>
          </p:sp>
        </p:grpSp>
      </p:grpSp>
      <p:sp>
        <p:nvSpPr>
          <p:cNvPr id="6" name="Slide Number Placeholder 5"/>
          <p:cNvSpPr>
            <a:spLocks noGrp="1"/>
          </p:cNvSpPr>
          <p:nvPr>
            <p:ph type="sldNum" sz="quarter" idx="11"/>
          </p:nvPr>
        </p:nvSpPr>
        <p:spPr/>
        <p:txBody>
          <a:bodyPr/>
          <a:lstStyle/>
          <a:p>
            <a:fld id="{6EDAB462-8378-4A72-B037-15DB491BC9D5}" type="slidenum">
              <a:rPr lang="en-US" smtClean="0"/>
              <a:pPr/>
              <a:t>52</a:t>
            </a:fld>
            <a:endParaRPr lang="en-US"/>
          </a:p>
        </p:txBody>
      </p:sp>
      <p:sp>
        <p:nvSpPr>
          <p:cNvPr id="8" name="Footer Placeholder 7"/>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025388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dirty="0" smtClean="0"/>
              <a:t>Bayes' Rule</a:t>
            </a:r>
          </a:p>
        </p:txBody>
      </p:sp>
      <p:sp>
        <p:nvSpPr>
          <p:cNvPr id="24579" name="Rectangle 3"/>
          <p:cNvSpPr>
            <a:spLocks noGrp="1" noChangeArrowheads="1"/>
          </p:cNvSpPr>
          <p:nvPr>
            <p:ph type="body" idx="1"/>
          </p:nvPr>
        </p:nvSpPr>
        <p:spPr/>
        <p:txBody>
          <a:bodyPr>
            <a:normAutofit fontScale="62500" lnSpcReduction="20000"/>
          </a:bodyPr>
          <a:lstStyle/>
          <a:p>
            <a:pPr algn="l" rtl="0" eaLnBrk="1" hangingPunct="1">
              <a:lnSpc>
                <a:spcPct val="80000"/>
              </a:lnSpc>
              <a:defRPr/>
            </a:pPr>
            <a:r>
              <a:rPr lang="en-US" sz="2400" dirty="0"/>
              <a:t>Product rule P(</a:t>
            </a:r>
            <a:r>
              <a:rPr lang="en-US" sz="2400" dirty="0" err="1"/>
              <a:t>a</a:t>
            </a:r>
            <a:r>
              <a:rPr lang="en-US" sz="2400" dirty="0" err="1">
                <a:sym typeface="Symbol" pitchFamily="18" charset="2"/>
              </a:rPr>
              <a:t></a:t>
            </a:r>
            <a:r>
              <a:rPr lang="en-US" sz="2400" dirty="0" err="1"/>
              <a:t>b</a:t>
            </a:r>
            <a:r>
              <a:rPr lang="en-US" sz="2400" dirty="0"/>
              <a:t>) = P(a | b) P(b) = P(b | a) P(a)
</a:t>
            </a:r>
          </a:p>
          <a:p>
            <a:pPr algn="l" rtl="0" eaLnBrk="1" hangingPunct="1">
              <a:lnSpc>
                <a:spcPct val="80000"/>
              </a:lnSpc>
              <a:buFontTx/>
              <a:buNone/>
              <a:defRPr/>
            </a:pPr>
            <a:r>
              <a:rPr lang="en-US" sz="2400" dirty="0">
                <a:solidFill>
                  <a:schemeClr val="accent2"/>
                </a:solidFill>
                <a:sym typeface="Symbol" pitchFamily="18" charset="2"/>
              </a:rPr>
              <a:t>	 </a:t>
            </a:r>
            <a:r>
              <a:rPr lang="en-US" sz="2400" dirty="0" err="1">
                <a:solidFill>
                  <a:schemeClr val="accent2"/>
                </a:solidFill>
              </a:rPr>
              <a:t>Bayes</a:t>
            </a:r>
            <a:r>
              <a:rPr lang="en-US" sz="2400" dirty="0">
                <a:solidFill>
                  <a:schemeClr val="accent2"/>
                </a:solidFill>
              </a:rPr>
              <a:t>' rule: </a:t>
            </a:r>
            <a:r>
              <a:rPr lang="en-US" sz="2400" dirty="0"/>
              <a:t>P(a | b) = P(b | a) P(a) / P(b)
</a:t>
            </a:r>
          </a:p>
          <a:p>
            <a:pPr lvl="4" algn="l" rtl="0" eaLnBrk="1" hangingPunct="1">
              <a:lnSpc>
                <a:spcPct val="80000"/>
              </a:lnSpc>
              <a:defRPr/>
            </a:pPr>
            <a:endParaRPr lang="en-US" sz="1600" dirty="0"/>
          </a:p>
          <a:p>
            <a:pPr algn="l" rtl="0" eaLnBrk="1" hangingPunct="1">
              <a:lnSpc>
                <a:spcPct val="80000"/>
              </a:lnSpc>
              <a:defRPr/>
            </a:pPr>
            <a:r>
              <a:rPr lang="en-US" sz="2400" dirty="0"/>
              <a:t>or in distribution form 
</a:t>
            </a:r>
          </a:p>
          <a:p>
            <a:pPr algn="l" rtl="0" eaLnBrk="1" hangingPunct="1">
              <a:lnSpc>
                <a:spcPct val="80000"/>
              </a:lnSpc>
              <a:buFontTx/>
              <a:buNone/>
              <a:defRPr/>
            </a:pPr>
            <a:r>
              <a:rPr lang="en-US" sz="2400" b="1" dirty="0"/>
              <a:t>		P</a:t>
            </a:r>
            <a:r>
              <a:rPr lang="en-US" sz="2400" dirty="0"/>
              <a:t>(Y|X) = </a:t>
            </a:r>
            <a:r>
              <a:rPr lang="en-US" sz="2400" b="1" dirty="0"/>
              <a:t>P</a:t>
            </a:r>
            <a:r>
              <a:rPr lang="en-US" sz="2400" dirty="0"/>
              <a:t>(X|Y) </a:t>
            </a:r>
            <a:r>
              <a:rPr lang="en-US" sz="2400" b="1" dirty="0"/>
              <a:t>P</a:t>
            </a:r>
            <a:r>
              <a:rPr lang="en-US" sz="2400" dirty="0"/>
              <a:t>(Y) / </a:t>
            </a:r>
            <a:r>
              <a:rPr lang="en-US" sz="2400" b="1" dirty="0"/>
              <a:t>P</a:t>
            </a:r>
            <a:r>
              <a:rPr lang="en-US" sz="2400" dirty="0"/>
              <a:t>(X) = </a:t>
            </a:r>
            <a:r>
              <a:rPr lang="en-US" sz="2400" dirty="0" err="1"/>
              <a:t>α</a:t>
            </a:r>
            <a:r>
              <a:rPr lang="en-US" sz="2400" b="1" dirty="0" err="1"/>
              <a:t>P</a:t>
            </a:r>
            <a:r>
              <a:rPr lang="en-US" sz="2400" dirty="0"/>
              <a:t>(X|Y) </a:t>
            </a:r>
            <a:r>
              <a:rPr lang="en-US" sz="2400" b="1" dirty="0"/>
              <a:t>P</a:t>
            </a:r>
            <a:r>
              <a:rPr lang="en-US" sz="2400" dirty="0"/>
              <a:t>(Y)</a:t>
            </a:r>
          </a:p>
          <a:p>
            <a:pPr lvl="4" algn="l" rtl="0" eaLnBrk="1" hangingPunct="1">
              <a:lnSpc>
                <a:spcPct val="80000"/>
              </a:lnSpc>
              <a:buFontTx/>
              <a:buNone/>
              <a:defRPr/>
            </a:pPr>
            <a:endParaRPr lang="en-US" sz="1600" dirty="0"/>
          </a:p>
          <a:p>
            <a:pPr algn="l" rtl="0" eaLnBrk="1" hangingPunct="1">
              <a:lnSpc>
                <a:spcPct val="80000"/>
              </a:lnSpc>
              <a:defRPr/>
            </a:pPr>
            <a:r>
              <a:rPr lang="en-US" sz="2400" dirty="0"/>
              <a:t>Useful for assessing </a:t>
            </a:r>
            <a:r>
              <a:rPr lang="en-US" sz="2400" dirty="0">
                <a:solidFill>
                  <a:schemeClr val="accent2"/>
                </a:solidFill>
              </a:rPr>
              <a:t>diagnostic </a:t>
            </a:r>
            <a:r>
              <a:rPr lang="en-US" sz="2400" dirty="0"/>
              <a:t>probability from </a:t>
            </a:r>
            <a:r>
              <a:rPr lang="en-US" sz="2400" dirty="0">
                <a:solidFill>
                  <a:schemeClr val="accent2"/>
                </a:solidFill>
              </a:rPr>
              <a:t>causal </a:t>
            </a:r>
            <a:r>
              <a:rPr lang="en-US" sz="2400" dirty="0"/>
              <a:t>probability:
</a:t>
            </a:r>
          </a:p>
          <a:p>
            <a:pPr lvl="1" algn="l" rtl="0" eaLnBrk="1" hangingPunct="1">
              <a:lnSpc>
                <a:spcPct val="80000"/>
              </a:lnSpc>
              <a:defRPr/>
            </a:pPr>
            <a:r>
              <a:rPr lang="en-US" sz="2000" dirty="0"/>
              <a:t>P(</a:t>
            </a:r>
            <a:r>
              <a:rPr lang="en-US" sz="2000" dirty="0" err="1"/>
              <a:t>Cause|Effect</a:t>
            </a:r>
            <a:r>
              <a:rPr lang="en-US" sz="2000" dirty="0"/>
              <a:t>) = P(</a:t>
            </a:r>
            <a:r>
              <a:rPr lang="en-US" sz="2000" dirty="0" err="1"/>
              <a:t>Effect|Cause</a:t>
            </a:r>
            <a:r>
              <a:rPr lang="en-US" sz="2000" dirty="0"/>
              <a:t>) P(Cause) / P(Effect)
</a:t>
            </a:r>
          </a:p>
          <a:p>
            <a:pPr lvl="1" algn="l" rtl="0" eaLnBrk="1" hangingPunct="1">
              <a:lnSpc>
                <a:spcPct val="80000"/>
              </a:lnSpc>
              <a:defRPr/>
            </a:pPr>
            <a:endParaRPr lang="en-US" sz="2000" dirty="0"/>
          </a:p>
          <a:p>
            <a:pPr lvl="1" algn="l" rtl="0" eaLnBrk="1" hangingPunct="1">
              <a:lnSpc>
                <a:spcPct val="80000"/>
              </a:lnSpc>
              <a:defRPr/>
            </a:pPr>
            <a:r>
              <a:rPr lang="en-US" sz="2000" dirty="0"/>
              <a:t>E.g., let </a:t>
            </a:r>
            <a:r>
              <a:rPr lang="en-US" sz="2000" i="1" dirty="0"/>
              <a:t>M</a:t>
            </a:r>
            <a:r>
              <a:rPr lang="en-US" sz="2000" dirty="0"/>
              <a:t> be meningitis, </a:t>
            </a:r>
            <a:r>
              <a:rPr lang="en-US" sz="2000" i="1" dirty="0"/>
              <a:t>S</a:t>
            </a:r>
            <a:r>
              <a:rPr lang="en-US" sz="2000" dirty="0"/>
              <a:t> be stiff neck:
</a:t>
            </a:r>
          </a:p>
          <a:p>
            <a:pPr lvl="2" algn="l" rtl="0" eaLnBrk="1" hangingPunct="1">
              <a:lnSpc>
                <a:spcPct val="80000"/>
              </a:lnSpc>
              <a:buFontTx/>
              <a:buNone/>
              <a:defRPr/>
            </a:pPr>
            <a:r>
              <a:rPr lang="en-US" sz="1800" dirty="0"/>
              <a:t>P(</a:t>
            </a:r>
            <a:r>
              <a:rPr lang="en-US" sz="1800" dirty="0" err="1"/>
              <a:t>m|s</a:t>
            </a:r>
            <a:r>
              <a:rPr lang="en-US" sz="1800" dirty="0"/>
              <a:t>) = P(</a:t>
            </a:r>
            <a:r>
              <a:rPr lang="en-US" sz="1800" dirty="0" err="1"/>
              <a:t>s|m</a:t>
            </a:r>
            <a:r>
              <a:rPr lang="en-US" sz="1800" dirty="0"/>
              <a:t>) P(m) / P(s) = 0.8 </a:t>
            </a:r>
            <a:r>
              <a:rPr lang="en-US" sz="1800" dirty="0">
                <a:cs typeface="Arial" charset="0"/>
              </a:rPr>
              <a:t>× </a:t>
            </a:r>
            <a:r>
              <a:rPr lang="en-US" sz="1800" dirty="0"/>
              <a:t>0.0001 / 0.1 = 0.0008
</a:t>
            </a:r>
          </a:p>
          <a:p>
            <a:pPr lvl="1" algn="l" rtl="0" eaLnBrk="1" hangingPunct="1">
              <a:lnSpc>
                <a:spcPct val="80000"/>
              </a:lnSpc>
              <a:defRPr/>
            </a:pPr>
            <a:r>
              <a:rPr lang="en-US" sz="2000" dirty="0"/>
              <a:t>Note: posterior probability of meningitis still very small!
</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53</a:t>
            </a:fld>
            <a:endParaRPr lang="en-US"/>
          </a:p>
        </p:txBody>
      </p:sp>
    </p:spTree>
    <p:extLst>
      <p:ext uri="{BB962C8B-B14F-4D97-AF65-F5344CB8AC3E}">
        <p14:creationId xmlns:p14="http://schemas.microsoft.com/office/powerpoint/2010/main" val="8594379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7467600" cy="850106"/>
          </a:xfrm>
        </p:spPr>
        <p:txBody>
          <a:bodyPr>
            <a:normAutofit fontScale="90000"/>
          </a:bodyPr>
          <a:lstStyle/>
          <a:p>
            <a:pPr eaLnBrk="1" hangingPunct="1"/>
            <a:r>
              <a:rPr lang="en-US" dirty="0" smtClean="0"/>
              <a:t>Bayes' Rule and conditional independence</a:t>
            </a:r>
          </a:p>
        </p:txBody>
      </p:sp>
      <p:sp>
        <p:nvSpPr>
          <p:cNvPr id="25603" name="Rectangle 3"/>
          <p:cNvSpPr>
            <a:spLocks noGrp="1" noChangeArrowheads="1"/>
          </p:cNvSpPr>
          <p:nvPr>
            <p:ph type="body" idx="1"/>
          </p:nvPr>
        </p:nvSpPr>
        <p:spPr/>
        <p:txBody>
          <a:bodyPr>
            <a:normAutofit/>
          </a:bodyPr>
          <a:lstStyle/>
          <a:p>
            <a:pPr algn="l" rtl="0" eaLnBrk="1" hangingPunct="1">
              <a:lnSpc>
                <a:spcPct val="90000"/>
              </a:lnSpc>
              <a:buFontTx/>
              <a:buNone/>
              <a:defRPr/>
            </a:pPr>
            <a:r>
              <a:rPr lang="en-US" sz="2400" b="1" dirty="0"/>
              <a:t>P</a:t>
            </a:r>
            <a:r>
              <a:rPr lang="en-US" sz="2400" dirty="0"/>
              <a:t>(</a:t>
            </a:r>
            <a:r>
              <a:rPr lang="en-US" sz="2400" i="1" dirty="0"/>
              <a:t>Cavity | toothache </a:t>
            </a:r>
            <a:r>
              <a:rPr lang="en-US" sz="2400" i="1" dirty="0">
                <a:sym typeface="Symbol" pitchFamily="18" charset="2"/>
              </a:rPr>
              <a:t> </a:t>
            </a:r>
            <a:r>
              <a:rPr lang="en-US" sz="2400" i="1" dirty="0"/>
              <a:t>catch</a:t>
            </a:r>
            <a:r>
              <a:rPr lang="en-US" sz="2400" dirty="0"/>
              <a:t>) </a:t>
            </a:r>
          </a:p>
          <a:p>
            <a:pPr lvl="1" algn="l" rtl="0" eaLnBrk="1" hangingPunct="1">
              <a:lnSpc>
                <a:spcPct val="90000"/>
              </a:lnSpc>
              <a:buFontTx/>
              <a:buNone/>
              <a:defRPr/>
            </a:pPr>
            <a:r>
              <a:rPr lang="en-US" sz="2000" dirty="0"/>
              <a:t>= </a:t>
            </a:r>
            <a:r>
              <a:rPr lang="en-US" sz="2000" dirty="0" err="1"/>
              <a:t>α</a:t>
            </a:r>
            <a:r>
              <a:rPr lang="en-US" sz="2000" b="1" dirty="0" err="1"/>
              <a:t>P</a:t>
            </a:r>
            <a:r>
              <a:rPr lang="en-US" sz="2000" dirty="0"/>
              <a:t>(</a:t>
            </a:r>
            <a:r>
              <a:rPr lang="en-US" sz="2000" i="1" dirty="0"/>
              <a:t>toothache </a:t>
            </a:r>
            <a:r>
              <a:rPr lang="en-US" sz="2000" dirty="0">
                <a:sym typeface="Symbol" pitchFamily="18" charset="2"/>
              </a:rPr>
              <a:t></a:t>
            </a:r>
            <a:r>
              <a:rPr lang="en-US" sz="2000" i="1" dirty="0"/>
              <a:t> catch | Cavity</a:t>
            </a:r>
            <a:r>
              <a:rPr lang="en-US" sz="2000" dirty="0"/>
              <a:t>) </a:t>
            </a:r>
            <a:r>
              <a:rPr lang="en-US" sz="2000" b="1" dirty="0"/>
              <a:t>P</a:t>
            </a:r>
            <a:r>
              <a:rPr lang="en-US" sz="2000" dirty="0"/>
              <a:t>(</a:t>
            </a:r>
            <a:r>
              <a:rPr lang="en-US" sz="2000" i="1" dirty="0"/>
              <a:t>Cavity</a:t>
            </a:r>
            <a:r>
              <a:rPr lang="en-US" sz="2000" dirty="0"/>
              <a:t>) </a:t>
            </a:r>
          </a:p>
          <a:p>
            <a:pPr lvl="1" algn="l" rtl="0" eaLnBrk="1" hangingPunct="1">
              <a:lnSpc>
                <a:spcPct val="90000"/>
              </a:lnSpc>
              <a:buFontTx/>
              <a:buNone/>
              <a:defRPr/>
            </a:pPr>
            <a:r>
              <a:rPr lang="en-US" sz="2000" dirty="0"/>
              <a:t>= </a:t>
            </a:r>
            <a:r>
              <a:rPr lang="en-US" sz="2000" dirty="0" err="1"/>
              <a:t>α</a:t>
            </a:r>
            <a:r>
              <a:rPr lang="en-US" sz="2000" b="1" dirty="0" err="1"/>
              <a:t>P</a:t>
            </a:r>
            <a:r>
              <a:rPr lang="en-US" sz="2000" dirty="0"/>
              <a:t>(</a:t>
            </a:r>
            <a:r>
              <a:rPr lang="en-US" sz="2000" i="1" dirty="0"/>
              <a:t>toothache | Cavity</a:t>
            </a:r>
            <a:r>
              <a:rPr lang="en-US" sz="2000" dirty="0"/>
              <a:t>) </a:t>
            </a:r>
            <a:r>
              <a:rPr lang="en-US" sz="2000" b="1" dirty="0"/>
              <a:t>P</a:t>
            </a:r>
            <a:r>
              <a:rPr lang="en-US" sz="2000" dirty="0"/>
              <a:t>(</a:t>
            </a:r>
            <a:r>
              <a:rPr lang="en-US" sz="2000" i="1" dirty="0"/>
              <a:t>catch | Cavity</a:t>
            </a:r>
            <a:r>
              <a:rPr lang="en-US" sz="2000" dirty="0"/>
              <a:t>) </a:t>
            </a:r>
            <a:r>
              <a:rPr lang="en-US" sz="2000" b="1" dirty="0"/>
              <a:t>P</a:t>
            </a:r>
            <a:r>
              <a:rPr lang="en-US" sz="2000" dirty="0"/>
              <a:t>(</a:t>
            </a:r>
            <a:r>
              <a:rPr lang="en-US" sz="2000" i="1" dirty="0"/>
              <a:t>Cavity</a:t>
            </a:r>
            <a:r>
              <a:rPr lang="en-US" sz="2000" dirty="0"/>
              <a:t>) </a:t>
            </a:r>
          </a:p>
          <a:p>
            <a:pPr lvl="1" algn="l" rtl="0" eaLnBrk="1" hangingPunct="1">
              <a:lnSpc>
                <a:spcPct val="90000"/>
              </a:lnSpc>
              <a:buFontTx/>
              <a:buNone/>
              <a:defRPr/>
            </a:pPr>
            <a:r>
              <a:rPr lang="en-US" sz="2000" dirty="0"/>
              <a:t>
</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54</a:t>
            </a:fld>
            <a:endParaRPr lang="en-US"/>
          </a:p>
        </p:txBody>
      </p:sp>
    </p:spTree>
    <p:extLst>
      <p:ext uri="{BB962C8B-B14F-4D97-AF65-F5344CB8AC3E}">
        <p14:creationId xmlns:p14="http://schemas.microsoft.com/office/powerpoint/2010/main" val="26410431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r" rtl="1" eaLnBrk="1" hangingPunct="1"/>
            <a:r>
              <a:rPr lang="he-IL" sz="4000" b="1" dirty="0">
                <a:solidFill>
                  <a:schemeClr val="accent2"/>
                </a:solidFill>
                <a:latin typeface="Comic Sans MS" pitchFamily="66" charset="0"/>
              </a:rPr>
              <a:t>לא </a:t>
            </a:r>
            <a:r>
              <a:rPr lang="he-IL" sz="4000" b="1" dirty="0" err="1">
                <a:solidFill>
                  <a:schemeClr val="accent2"/>
                </a:solidFill>
                <a:latin typeface="Comic Sans MS" pitchFamily="66" charset="0"/>
              </a:rPr>
              <a:t>הכל</a:t>
            </a:r>
            <a:r>
              <a:rPr lang="he-IL" sz="4000" b="1" dirty="0">
                <a:solidFill>
                  <a:schemeClr val="accent2"/>
                </a:solidFill>
                <a:latin typeface="Comic Sans MS" pitchFamily="66" charset="0"/>
              </a:rPr>
              <a:t> ורוד</a:t>
            </a:r>
            <a:endParaRPr lang="en-US" sz="4000" b="1" dirty="0">
              <a:solidFill>
                <a:schemeClr val="accent2"/>
              </a:solidFill>
              <a:latin typeface="Comic Sans MS" pitchFamily="66" charset="0"/>
            </a:endParaRPr>
          </a:p>
        </p:txBody>
      </p:sp>
      <p:sp>
        <p:nvSpPr>
          <p:cNvPr id="18435" name="Rectangle 3"/>
          <p:cNvSpPr>
            <a:spLocks noGrp="1" noChangeArrowheads="1"/>
          </p:cNvSpPr>
          <p:nvPr>
            <p:ph type="body" idx="1"/>
          </p:nvPr>
        </p:nvSpPr>
        <p:spPr>
          <a:xfrm>
            <a:off x="1828800" y="1600201"/>
            <a:ext cx="8443664" cy="4525963"/>
          </a:xfrm>
        </p:spPr>
        <p:txBody>
          <a:bodyPr>
            <a:normAutofit/>
          </a:bodyPr>
          <a:lstStyle/>
          <a:p>
            <a:pPr algn="r" rtl="1">
              <a:buClr>
                <a:srgbClr val="0033CC"/>
              </a:buClr>
              <a:buFont typeface="Wingdings" pitchFamily="2" charset="2"/>
              <a:buChar char="§"/>
            </a:pPr>
            <a:r>
              <a:rPr lang="he-IL" dirty="0" smtClean="0">
                <a:latin typeface="Comic Sans MS" pitchFamily="66" charset="0"/>
              </a:rPr>
              <a:t>על פניו </a:t>
            </a:r>
            <a:r>
              <a:rPr lang="he-IL" dirty="0" err="1" smtClean="0">
                <a:latin typeface="Comic Sans MS" pitchFamily="66" charset="0"/>
              </a:rPr>
              <a:t>הכל</a:t>
            </a:r>
            <a:r>
              <a:rPr lang="he-IL" dirty="0" smtClean="0">
                <a:latin typeface="Comic Sans MS" pitchFamily="66" charset="0"/>
              </a:rPr>
              <a:t> מצוין , יש לנו דרך להתמודד עם בעיות לא ודאיות אבל .... אם יש לנו 100 משתנים במרחב הבעיה אז נגיע ל </a:t>
            </a:r>
            <a:r>
              <a:rPr lang="en-US" dirty="0" smtClean="0">
                <a:latin typeface="Comic Sans MS" pitchFamily="66" charset="0"/>
              </a:rPr>
              <a:t>2</a:t>
            </a:r>
            <a:r>
              <a:rPr lang="en-US" baseline="30000" dirty="0" smtClean="0">
                <a:latin typeface="Comic Sans MS" pitchFamily="66" charset="0"/>
              </a:rPr>
              <a:t>100 </a:t>
            </a:r>
            <a:r>
              <a:rPr lang="he-IL" dirty="0" smtClean="0">
                <a:latin typeface="Comic Sans MS" pitchFamily="66" charset="0"/>
              </a:rPr>
              <a:t>  שורות בטבלה שלנו (</a:t>
            </a:r>
            <a:r>
              <a:rPr lang="en-US" dirty="0" smtClean="0">
                <a:latin typeface="Comic Sans MS" pitchFamily="66" charset="0"/>
              </a:rPr>
              <a:t>2</a:t>
            </a:r>
            <a:r>
              <a:rPr lang="en-US" baseline="30000" dirty="0" smtClean="0">
                <a:latin typeface="Comic Sans MS" pitchFamily="66" charset="0"/>
              </a:rPr>
              <a:t>n</a:t>
            </a:r>
            <a:r>
              <a:rPr lang="he-IL" baseline="30000" dirty="0" smtClean="0">
                <a:latin typeface="Comic Sans MS" pitchFamily="66" charset="0"/>
              </a:rPr>
              <a:t> </a:t>
            </a:r>
            <a:r>
              <a:rPr lang="he-IL" dirty="0" smtClean="0">
                <a:latin typeface="Comic Sans MS" pitchFamily="66" charset="0"/>
              </a:rPr>
              <a:t> עבור </a:t>
            </a:r>
            <a:r>
              <a:rPr lang="en-US" dirty="0" smtClean="0">
                <a:latin typeface="Comic Sans MS" pitchFamily="66" charset="0"/>
              </a:rPr>
              <a:t>n</a:t>
            </a:r>
            <a:r>
              <a:rPr lang="he-IL" dirty="0" smtClean="0">
                <a:latin typeface="Comic Sans MS" pitchFamily="66" charset="0"/>
              </a:rPr>
              <a:t> מצבים )</a:t>
            </a:r>
          </a:p>
          <a:p>
            <a:pPr algn="r" rtl="1">
              <a:buClr>
                <a:srgbClr val="0033CC"/>
              </a:buClr>
              <a:buFont typeface="Wingdings" pitchFamily="2" charset="2"/>
              <a:buChar char="§"/>
            </a:pPr>
            <a:r>
              <a:rPr lang="he-IL" dirty="0" err="1" smtClean="0">
                <a:latin typeface="Comic Sans MS" pitchFamily="66" charset="0"/>
              </a:rPr>
              <a:t>כשבד"כ</a:t>
            </a:r>
            <a:r>
              <a:rPr lang="he-IL" dirty="0" smtClean="0">
                <a:latin typeface="Comic Sans MS" pitchFamily="66" charset="0"/>
              </a:rPr>
              <a:t> חלק גדול מהם לא רלוונטי (הסתברות 0)</a:t>
            </a:r>
          </a:p>
          <a:p>
            <a:pPr algn="r" rtl="1">
              <a:buClr>
                <a:srgbClr val="0033CC"/>
              </a:buClr>
              <a:buFont typeface="Wingdings" pitchFamily="2" charset="2"/>
              <a:buChar char="§"/>
            </a:pPr>
            <a:endParaRPr lang="he-IL" dirty="0">
              <a:latin typeface="Comic Sans MS" pitchFamily="66" charset="0"/>
            </a:endParaRPr>
          </a:p>
          <a:p>
            <a:pPr algn="r" rtl="1">
              <a:buClr>
                <a:srgbClr val="0033CC"/>
              </a:buClr>
              <a:buFont typeface="Wingdings" pitchFamily="2" charset="2"/>
              <a:buChar char="§"/>
            </a:pPr>
            <a:r>
              <a:rPr lang="he-IL" dirty="0" smtClean="0">
                <a:latin typeface="Comic Sans MS" pitchFamily="66" charset="0"/>
              </a:rPr>
              <a:t>מכאן שיש לנו בעיית ייצוג וביצועים </a:t>
            </a:r>
            <a:r>
              <a:rPr lang="he-IL" dirty="0" err="1" smtClean="0">
                <a:latin typeface="Comic Sans MS" pitchFamily="66" charset="0"/>
              </a:rPr>
              <a:t>בודאי</a:t>
            </a:r>
            <a:r>
              <a:rPr lang="he-IL" dirty="0" smtClean="0">
                <a:latin typeface="Comic Sans MS" pitchFamily="66" charset="0"/>
              </a:rPr>
              <a:t> </a:t>
            </a:r>
            <a:endParaRPr lang="he-IL" dirty="0">
              <a:latin typeface="Comic Sans MS" pitchFamily="66" charset="0"/>
            </a:endParaRPr>
          </a:p>
          <a:p>
            <a:pPr algn="r" rtl="1">
              <a:buClr>
                <a:srgbClr val="0033CC"/>
              </a:buClr>
              <a:buFont typeface="Wingdings" pitchFamily="2" charset="2"/>
              <a:buChar char="§"/>
            </a:pPr>
            <a:endParaRPr lang="he-IL" dirty="0" smtClean="0">
              <a:latin typeface="Comic Sans MS" pitchFamily="66" charset="0"/>
            </a:endParaRPr>
          </a:p>
          <a:p>
            <a:pPr algn="r" rtl="1">
              <a:buClr>
                <a:srgbClr val="0033CC"/>
              </a:buClr>
              <a:buFont typeface="Wingdings" pitchFamily="2" charset="2"/>
              <a:buChar char="§"/>
            </a:pPr>
            <a:endParaRPr lang="he-IL" dirty="0">
              <a:latin typeface="Comic Sans MS" pitchFamily="66" charset="0"/>
            </a:endParaRPr>
          </a:p>
          <a:p>
            <a:pPr algn="r" rtl="1">
              <a:buClr>
                <a:srgbClr val="0033CC"/>
              </a:buClr>
              <a:buFont typeface="Wingdings" pitchFamily="2" charset="2"/>
              <a:buChar char="§"/>
            </a:pPr>
            <a:endParaRPr lang="he-IL" dirty="0" smtClean="0">
              <a:latin typeface="Comic Sans MS" pitchFamily="66" charset="0"/>
            </a:endParaRP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55</a:t>
            </a:fld>
            <a:endParaRPr lang="en-US"/>
          </a:p>
        </p:txBody>
      </p:sp>
      <p:sp>
        <p:nvSpPr>
          <p:cNvPr id="6" name="Cloud Callout 5"/>
          <p:cNvSpPr/>
          <p:nvPr/>
        </p:nvSpPr>
        <p:spPr>
          <a:xfrm>
            <a:off x="2207568" y="4365104"/>
            <a:ext cx="5040560" cy="1872208"/>
          </a:xfrm>
          <a:prstGeom prst="cloudCallout">
            <a:avLst>
              <a:gd name="adj1" fmla="val 86181"/>
              <a:gd name="adj2" fmla="val 147362"/>
            </a:avLst>
          </a:prstGeom>
        </p:spPr>
        <p:style>
          <a:lnRef idx="3">
            <a:schemeClr val="lt1"/>
          </a:lnRef>
          <a:fillRef idx="1">
            <a:schemeClr val="dk1"/>
          </a:fillRef>
          <a:effectRef idx="1">
            <a:schemeClr val="dk1"/>
          </a:effectRef>
          <a:fontRef idx="minor">
            <a:schemeClr val="lt1"/>
          </a:fontRef>
        </p:style>
        <p:txBody>
          <a:bodyPr rtlCol="1" anchor="ctr"/>
          <a:lstStyle/>
          <a:p>
            <a:pPr algn="ctr" rtl="1"/>
            <a:r>
              <a:rPr lang="he-IL" sz="2800" dirty="0"/>
              <a:t>נחפש דרך לייצג את מרחב </a:t>
            </a:r>
            <a:r>
              <a:rPr lang="he-IL" sz="2800" dirty="0" err="1"/>
              <a:t>הבעייה</a:t>
            </a:r>
            <a:r>
              <a:rPr lang="he-IL" sz="2800" dirty="0"/>
              <a:t> בצורה תמציתית יותר </a:t>
            </a:r>
          </a:p>
        </p:txBody>
      </p:sp>
    </p:spTree>
    <p:extLst>
      <p:ext uri="{BB962C8B-B14F-4D97-AF65-F5344CB8AC3E}">
        <p14:creationId xmlns:p14="http://schemas.microsoft.com/office/powerpoint/2010/main" val="261974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fld id="{CA9D8C13-D123-4B58-872D-D81FECE6A3F8}" type="slidenum">
              <a:rPr lang="en-US" altLang="en-US" sz="1200"/>
              <a:pPr/>
              <a:t>56</a:t>
            </a:fld>
            <a:r>
              <a:rPr lang="en-US" altLang="en-US" sz="1200"/>
              <a:t> (47)</a:t>
            </a:r>
          </a:p>
        </p:txBody>
      </p:sp>
      <p:sp>
        <p:nvSpPr>
          <p:cNvPr id="6148" name="Rectangle 1026"/>
          <p:cNvSpPr>
            <a:spLocks noGrp="1" noChangeArrowheads="1"/>
          </p:cNvSpPr>
          <p:nvPr>
            <p:ph type="title"/>
          </p:nvPr>
        </p:nvSpPr>
        <p:spPr>
          <a:xfrm>
            <a:off x="2209800" y="152400"/>
            <a:ext cx="7772400" cy="1143000"/>
          </a:xfrm>
        </p:spPr>
        <p:txBody>
          <a:bodyPr/>
          <a:lstStyle/>
          <a:p>
            <a:r>
              <a:rPr lang="en-US" sz="3200" i="1"/>
              <a:t>History</a:t>
            </a:r>
            <a:endParaRPr lang="en-US" smtClean="0"/>
          </a:p>
        </p:txBody>
      </p:sp>
      <p:sp>
        <p:nvSpPr>
          <p:cNvPr id="6149" name="Text Box 1028"/>
          <p:cNvSpPr txBox="1">
            <a:spLocks noChangeArrowheads="1"/>
          </p:cNvSpPr>
          <p:nvPr/>
        </p:nvSpPr>
        <p:spPr bwMode="auto">
          <a:xfrm>
            <a:off x="2209800" y="1143000"/>
            <a:ext cx="7239000"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a:lnSpc>
                <a:spcPct val="90000"/>
              </a:lnSpc>
            </a:pPr>
            <a:r>
              <a:rPr lang="en-US" sz="2400" dirty="0"/>
              <a:t>‘60s	The first expert systems. IF-THEN rules.</a:t>
            </a:r>
          </a:p>
          <a:p>
            <a:pPr algn="l">
              <a:lnSpc>
                <a:spcPct val="90000"/>
              </a:lnSpc>
            </a:pPr>
            <a:endParaRPr lang="en-US" sz="800" dirty="0"/>
          </a:p>
          <a:p>
            <a:pPr algn="l">
              <a:lnSpc>
                <a:spcPct val="90000"/>
              </a:lnSpc>
            </a:pPr>
            <a:r>
              <a:rPr lang="en-US" sz="2400" dirty="0"/>
              <a:t>1968	Attempts to use probabilities in expert systems (</a:t>
            </a:r>
            <a:r>
              <a:rPr lang="en-US" sz="2400" dirty="0" err="1"/>
              <a:t>Gorry</a:t>
            </a:r>
            <a:r>
              <a:rPr lang="en-US" sz="2400" dirty="0"/>
              <a:t> &amp; Barnett).</a:t>
            </a:r>
          </a:p>
          <a:p>
            <a:pPr algn="l">
              <a:lnSpc>
                <a:spcPct val="90000"/>
              </a:lnSpc>
            </a:pPr>
            <a:endParaRPr lang="en-US" sz="800" dirty="0"/>
          </a:p>
          <a:p>
            <a:pPr algn="l">
              <a:lnSpc>
                <a:spcPct val="90000"/>
              </a:lnSpc>
            </a:pPr>
            <a:r>
              <a:rPr lang="en-US" sz="2400" dirty="0"/>
              <a:t>1973	Gave up - to heavy calculations! (</a:t>
            </a:r>
            <a:r>
              <a:rPr lang="en-US" sz="2400" dirty="0" err="1"/>
              <a:t>Gorry</a:t>
            </a:r>
            <a:r>
              <a:rPr lang="en-US" sz="2400" dirty="0"/>
              <a:t>)</a:t>
            </a:r>
          </a:p>
          <a:p>
            <a:pPr algn="l">
              <a:lnSpc>
                <a:spcPct val="90000"/>
              </a:lnSpc>
            </a:pPr>
            <a:endParaRPr lang="en-US" sz="800" dirty="0"/>
          </a:p>
          <a:p>
            <a:pPr algn="l">
              <a:lnSpc>
                <a:spcPct val="90000"/>
              </a:lnSpc>
            </a:pPr>
            <a:r>
              <a:rPr lang="en-US" sz="2400" dirty="0"/>
              <a:t>1976	MYCIN: Medical predicate logic expert system with </a:t>
            </a:r>
            <a:r>
              <a:rPr lang="en-US" sz="2400" u="sng" dirty="0"/>
              <a:t>certainty factors</a:t>
            </a:r>
            <a:r>
              <a:rPr lang="en-US" sz="2400" dirty="0"/>
              <a:t> (</a:t>
            </a:r>
            <a:r>
              <a:rPr lang="en-US" sz="2400" dirty="0" err="1"/>
              <a:t>Shortliffe</a:t>
            </a:r>
            <a:r>
              <a:rPr lang="en-US" sz="2400" dirty="0"/>
              <a:t>).</a:t>
            </a:r>
          </a:p>
          <a:p>
            <a:pPr algn="l">
              <a:lnSpc>
                <a:spcPct val="90000"/>
              </a:lnSpc>
            </a:pPr>
            <a:endParaRPr lang="en-US" sz="800" dirty="0"/>
          </a:p>
          <a:p>
            <a:pPr algn="l">
              <a:lnSpc>
                <a:spcPct val="90000"/>
              </a:lnSpc>
            </a:pPr>
            <a:r>
              <a:rPr lang="en-US" sz="2400" dirty="0"/>
              <a:t>1976	PROSPECTOR: Predicts the likely location of mineral deposits. Uses Bayes’ rule. (</a:t>
            </a:r>
            <a:r>
              <a:rPr lang="en-US" sz="2400" dirty="0" err="1"/>
              <a:t>Duda</a:t>
            </a:r>
            <a:r>
              <a:rPr lang="en-US" sz="2400" dirty="0"/>
              <a:t> et al.).</a:t>
            </a:r>
          </a:p>
          <a:p>
            <a:pPr algn="l">
              <a:lnSpc>
                <a:spcPct val="90000"/>
              </a:lnSpc>
            </a:pPr>
            <a:endParaRPr lang="en-US" sz="2400" dirty="0"/>
          </a:p>
          <a:p>
            <a:pPr algn="l">
              <a:lnSpc>
                <a:spcPct val="90000"/>
              </a:lnSpc>
            </a:pPr>
            <a:endParaRPr lang="en-US" sz="2400" dirty="0"/>
          </a:p>
          <a:p>
            <a:pPr algn="l">
              <a:lnSpc>
                <a:spcPct val="90000"/>
              </a:lnSpc>
            </a:pPr>
            <a:endParaRPr lang="en-US" sz="800" dirty="0"/>
          </a:p>
          <a:p>
            <a:pPr algn="l">
              <a:lnSpc>
                <a:spcPct val="90000"/>
              </a:lnSpc>
            </a:pPr>
            <a:endParaRPr lang="en-US" sz="800" dirty="0"/>
          </a:p>
        </p:txBody>
      </p:sp>
      <p:sp>
        <p:nvSpPr>
          <p:cNvPr id="6150" name="Rectangle 1029"/>
          <p:cNvSpPr>
            <a:spLocks noChangeArrowheads="1"/>
          </p:cNvSpPr>
          <p:nvPr/>
        </p:nvSpPr>
        <p:spPr bwMode="auto">
          <a:xfrm>
            <a:off x="2209801" y="5051425"/>
            <a:ext cx="68119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77825" indent="-377825" algn="l"/>
            <a:r>
              <a:rPr lang="en-US" sz="2400"/>
              <a:t>Summary of the time up until mid ‘80s:</a:t>
            </a:r>
          </a:p>
          <a:p>
            <a:pPr marL="377825" indent="-377825" algn="l"/>
            <a:r>
              <a:rPr lang="en-US" sz="2400"/>
              <a:t>•	“Pure logic </a:t>
            </a:r>
            <a:r>
              <a:rPr lang="en-US" sz="2400" u="sng"/>
              <a:t>will</a:t>
            </a:r>
            <a:r>
              <a:rPr lang="en-US" sz="2400"/>
              <a:t> solve the AI problems!”</a:t>
            </a:r>
          </a:p>
          <a:p>
            <a:pPr marL="377825" indent="-377825" algn="l"/>
            <a:r>
              <a:rPr lang="en-US" sz="2400"/>
              <a:t>•	“Probability theory is </a:t>
            </a:r>
            <a:r>
              <a:rPr lang="en-US" sz="2400" u="sng"/>
              <a:t>intractable</a:t>
            </a:r>
            <a:r>
              <a:rPr lang="en-US" sz="2400"/>
              <a:t> to use and too </a:t>
            </a:r>
            <a:r>
              <a:rPr lang="en-US" sz="2400" u="sng"/>
              <a:t>complicated</a:t>
            </a:r>
            <a:r>
              <a:rPr lang="en-US" sz="2400"/>
              <a:t> for complex models.”</a:t>
            </a:r>
          </a:p>
        </p:txBody>
      </p:sp>
      <p:sp>
        <p:nvSpPr>
          <p:cNvPr id="52234" name="Comment 1034"/>
          <p:cNvSpPr>
            <a:spLocks noChangeArrowheads="1"/>
          </p:cNvSpPr>
          <p:nvPr/>
        </p:nvSpPr>
        <p:spPr bwMode="auto">
          <a:xfrm>
            <a:off x="4953000" y="4187825"/>
            <a:ext cx="5562600" cy="7620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marL="195263" algn="l" defTabSz="1044575">
              <a:spcBef>
                <a:spcPct val="50000"/>
              </a:spcBef>
              <a:tabLst>
                <a:tab pos="952500" algn="l"/>
                <a:tab pos="3144838" algn="dec"/>
              </a:tabLst>
              <a:defRPr/>
            </a:pPr>
            <a:r>
              <a:rPr lang="en-US" sz="1400" dirty="0">
                <a:solidFill>
                  <a:schemeClr val="bg2"/>
                </a:solidFill>
              </a:rPr>
              <a:t>Example (PROSPECTOR):</a:t>
            </a:r>
          </a:p>
          <a:p>
            <a:pPr marL="195263" algn="l" defTabSz="1044575">
              <a:spcBef>
                <a:spcPct val="50000"/>
              </a:spcBef>
              <a:tabLst>
                <a:tab pos="952500" algn="l"/>
                <a:tab pos="3144838" algn="dec"/>
              </a:tabLst>
              <a:defRPr/>
            </a:pPr>
            <a:r>
              <a:rPr lang="en-US" sz="1400" dirty="0">
                <a:solidFill>
                  <a:schemeClr val="bg2"/>
                </a:solidFill>
              </a:rPr>
              <a:t>P(d | a)	= P(d | a </a:t>
            </a:r>
            <a:r>
              <a:rPr lang="en-US" sz="1400" dirty="0">
                <a:solidFill>
                  <a:schemeClr val="bg2"/>
                </a:solidFill>
                <a:sym typeface="Symbol" pitchFamily="18" charset="2"/>
              </a:rPr>
              <a:t> b) ·</a:t>
            </a:r>
            <a:r>
              <a:rPr lang="en-US" sz="1400" dirty="0">
                <a:solidFill>
                  <a:schemeClr val="bg2"/>
                </a:solidFill>
              </a:rPr>
              <a:t>P(b | a</a:t>
            </a:r>
            <a:r>
              <a:rPr lang="en-US" sz="1400" dirty="0">
                <a:solidFill>
                  <a:schemeClr val="bg2"/>
                </a:solidFill>
                <a:sym typeface="Symbol" pitchFamily="18" charset="2"/>
              </a:rPr>
              <a:t>) 	+ </a:t>
            </a:r>
            <a:r>
              <a:rPr lang="en-US" sz="1400" dirty="0">
                <a:solidFill>
                  <a:schemeClr val="bg2"/>
                </a:solidFill>
              </a:rPr>
              <a:t>P(d | a </a:t>
            </a:r>
            <a:r>
              <a:rPr lang="en-US" sz="1400" dirty="0">
                <a:solidFill>
                  <a:schemeClr val="bg2"/>
                </a:solidFill>
                <a:sym typeface="Symbol" pitchFamily="18" charset="2"/>
              </a:rPr>
              <a:t> b) ·</a:t>
            </a:r>
            <a:r>
              <a:rPr lang="en-US" sz="1400" dirty="0">
                <a:solidFill>
                  <a:schemeClr val="bg2"/>
                </a:solidFill>
              </a:rPr>
              <a:t>P(</a:t>
            </a:r>
            <a:r>
              <a:rPr lang="en-US" sz="1400" dirty="0">
                <a:solidFill>
                  <a:schemeClr val="bg2"/>
                </a:solidFill>
                <a:sym typeface="Symbol" pitchFamily="18" charset="2"/>
              </a:rPr>
              <a:t></a:t>
            </a:r>
            <a:r>
              <a:rPr lang="en-US" sz="1400" dirty="0">
                <a:solidFill>
                  <a:schemeClr val="bg2"/>
                </a:solidFill>
              </a:rPr>
              <a:t> b | a</a:t>
            </a:r>
            <a:r>
              <a:rPr lang="en-US" sz="1400" dirty="0">
                <a:solidFill>
                  <a:schemeClr val="bg2"/>
                </a:solidFill>
                <a:sym typeface="Symbol" pitchFamily="18" charset="2"/>
              </a:rPr>
              <a:t>)</a:t>
            </a:r>
          </a:p>
        </p:txBody>
      </p:sp>
      <p:sp>
        <p:nvSpPr>
          <p:cNvPr id="52231" name="Comment 1031"/>
          <p:cNvSpPr>
            <a:spLocks noChangeArrowheads="1"/>
          </p:cNvSpPr>
          <p:nvPr/>
        </p:nvSpPr>
        <p:spPr bwMode="auto">
          <a:xfrm>
            <a:off x="6729413" y="260350"/>
            <a:ext cx="3683000" cy="271145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a:lstStyle/>
          <a:p>
            <a:pPr marL="92075" algn="l" defTabSz="1044575">
              <a:spcBef>
                <a:spcPct val="50000"/>
              </a:spcBef>
              <a:tabLst>
                <a:tab pos="574675" algn="l"/>
                <a:tab pos="1044575" algn="l"/>
                <a:tab pos="3052763" algn="dec"/>
              </a:tabLst>
              <a:defRPr/>
            </a:pPr>
            <a:r>
              <a:rPr lang="en-US" sz="1400" dirty="0">
                <a:solidFill>
                  <a:schemeClr val="bg2"/>
                </a:solidFill>
              </a:rPr>
              <a:t>Certainty Factor (MYCIN):</a:t>
            </a:r>
          </a:p>
          <a:p>
            <a:pPr marL="92075" algn="l" defTabSz="1044575">
              <a:spcBef>
                <a:spcPct val="50000"/>
              </a:spcBef>
              <a:tabLst>
                <a:tab pos="574675" algn="l"/>
                <a:tab pos="1044575" algn="l"/>
                <a:tab pos="3052763" algn="dec"/>
              </a:tabLst>
              <a:defRPr/>
            </a:pPr>
            <a:r>
              <a:rPr lang="en-US" sz="1400" dirty="0">
                <a:solidFill>
                  <a:schemeClr val="bg2"/>
                </a:solidFill>
              </a:rPr>
              <a:t>A </a:t>
            </a:r>
            <a:r>
              <a:rPr lang="en-US" sz="1400" u="sng" dirty="0">
                <a:solidFill>
                  <a:schemeClr val="bg2"/>
                </a:solidFill>
              </a:rPr>
              <a:t>real</a:t>
            </a:r>
            <a:r>
              <a:rPr lang="en-US" sz="1400" dirty="0">
                <a:solidFill>
                  <a:schemeClr val="bg2"/>
                </a:solidFill>
              </a:rPr>
              <a:t> value (-1,+1):</a:t>
            </a:r>
            <a:br>
              <a:rPr lang="en-US" sz="1400" dirty="0">
                <a:solidFill>
                  <a:schemeClr val="bg2"/>
                </a:solidFill>
              </a:rPr>
            </a:br>
            <a:r>
              <a:rPr lang="en-US" sz="1400" dirty="0">
                <a:solidFill>
                  <a:schemeClr val="bg2"/>
                </a:solidFill>
              </a:rPr>
              <a:t/>
            </a:r>
            <a:br>
              <a:rPr lang="en-US" sz="1400" dirty="0">
                <a:solidFill>
                  <a:schemeClr val="bg2"/>
                </a:solidFill>
              </a:rPr>
            </a:br>
            <a:r>
              <a:rPr lang="en-US" sz="1400" dirty="0">
                <a:solidFill>
                  <a:schemeClr val="bg2"/>
                </a:solidFill>
              </a:rPr>
              <a:t> -1:	expression is known to be </a:t>
            </a:r>
            <a:r>
              <a:rPr lang="en-US" sz="1400" u="sng" dirty="0">
                <a:solidFill>
                  <a:schemeClr val="bg2"/>
                </a:solidFill>
              </a:rPr>
              <a:t>false</a:t>
            </a:r>
            <a:r>
              <a:rPr lang="en-US" sz="1400" dirty="0">
                <a:solidFill>
                  <a:schemeClr val="bg2"/>
                </a:solidFill>
              </a:rPr>
              <a:t>.</a:t>
            </a:r>
            <a:br>
              <a:rPr lang="en-US" sz="1400" dirty="0">
                <a:solidFill>
                  <a:schemeClr val="bg2"/>
                </a:solidFill>
              </a:rPr>
            </a:br>
            <a:r>
              <a:rPr lang="en-US" sz="1400" dirty="0">
                <a:solidFill>
                  <a:schemeClr val="bg2"/>
                </a:solidFill>
              </a:rPr>
              <a:t>  0:	</a:t>
            </a:r>
            <a:r>
              <a:rPr lang="en-US" sz="1400" u="sng" dirty="0">
                <a:solidFill>
                  <a:schemeClr val="bg2"/>
                </a:solidFill>
              </a:rPr>
              <a:t>no belief</a:t>
            </a:r>
            <a:r>
              <a:rPr lang="en-US" sz="1400" dirty="0">
                <a:solidFill>
                  <a:schemeClr val="bg2"/>
                </a:solidFill>
              </a:rPr>
              <a:t> either way.	</a:t>
            </a:r>
            <a:br>
              <a:rPr lang="en-US" sz="1400" dirty="0">
                <a:solidFill>
                  <a:schemeClr val="bg2"/>
                </a:solidFill>
              </a:rPr>
            </a:br>
            <a:r>
              <a:rPr lang="en-US" sz="1400" dirty="0">
                <a:solidFill>
                  <a:schemeClr val="bg2"/>
                </a:solidFill>
              </a:rPr>
              <a:t>+1:	expression is known to be </a:t>
            </a:r>
            <a:r>
              <a:rPr lang="en-US" sz="1400" u="sng" dirty="0">
                <a:solidFill>
                  <a:schemeClr val="bg2"/>
                </a:solidFill>
              </a:rPr>
              <a:t>true</a:t>
            </a:r>
            <a:r>
              <a:rPr lang="en-US" sz="1400" dirty="0">
                <a:solidFill>
                  <a:schemeClr val="bg2"/>
                </a:solidFill>
              </a:rPr>
              <a:t>.</a:t>
            </a:r>
          </a:p>
          <a:p>
            <a:pPr marL="92075" algn="l" defTabSz="1044575">
              <a:spcBef>
                <a:spcPct val="50000"/>
              </a:spcBef>
              <a:tabLst>
                <a:tab pos="574675" algn="l"/>
                <a:tab pos="1044575" algn="l"/>
                <a:tab pos="3052763" algn="dec"/>
              </a:tabLst>
              <a:defRPr/>
            </a:pPr>
            <a:r>
              <a:rPr lang="en-US" sz="1400" dirty="0">
                <a:solidFill>
                  <a:schemeClr val="bg2"/>
                </a:solidFill>
              </a:rPr>
              <a:t>Example:</a:t>
            </a:r>
          </a:p>
          <a:p>
            <a:pPr marL="92075" algn="l" defTabSz="1044575">
              <a:spcBef>
                <a:spcPct val="50000"/>
              </a:spcBef>
              <a:tabLst>
                <a:tab pos="574675" algn="l"/>
                <a:tab pos="1044575" algn="l"/>
                <a:tab pos="3052763" algn="dec"/>
              </a:tabLst>
              <a:defRPr/>
            </a:pPr>
            <a:r>
              <a:rPr lang="en-US" sz="1400" dirty="0">
                <a:solidFill>
                  <a:schemeClr val="bg2"/>
                </a:solidFill>
              </a:rPr>
              <a:t>rule 34:	a </a:t>
            </a:r>
            <a:r>
              <a:rPr lang="en-US" sz="1400" dirty="0">
                <a:solidFill>
                  <a:schemeClr val="bg2"/>
                </a:solidFill>
                <a:sym typeface="Symbol" pitchFamily="18" charset="2"/>
              </a:rPr>
              <a:t> b  c  q	(+0.7)</a:t>
            </a:r>
            <a:br>
              <a:rPr lang="en-US" sz="1400" dirty="0">
                <a:solidFill>
                  <a:schemeClr val="bg2"/>
                </a:solidFill>
                <a:sym typeface="Symbol" pitchFamily="18" charset="2"/>
              </a:rPr>
            </a:br>
            <a:r>
              <a:rPr lang="en-US" sz="1400" dirty="0">
                <a:solidFill>
                  <a:schemeClr val="bg2"/>
                </a:solidFill>
              </a:rPr>
              <a:t>rule 35:	d </a:t>
            </a:r>
            <a:r>
              <a:rPr lang="en-US" sz="1400" dirty="0">
                <a:solidFill>
                  <a:schemeClr val="bg2"/>
                </a:solidFill>
                <a:sym typeface="Symbol" pitchFamily="18" charset="2"/>
              </a:rPr>
              <a:t> q  r  s	(-0.9)</a:t>
            </a:r>
            <a:endParaRPr lang="en-US" sz="1400" dirty="0">
              <a:solidFill>
                <a:schemeClr val="bg2"/>
              </a:solidFill>
            </a:endParaRPr>
          </a:p>
          <a:p>
            <a:pPr marL="92075" algn="l" defTabSz="1044575">
              <a:spcBef>
                <a:spcPct val="50000"/>
              </a:spcBef>
              <a:tabLst>
                <a:tab pos="574675" algn="l"/>
                <a:tab pos="1044575" algn="l"/>
                <a:tab pos="3052763" algn="dec"/>
              </a:tabLst>
              <a:defRPr/>
            </a:pPr>
            <a:endParaRPr lang="en-US" sz="1400" dirty="0">
              <a:solidFill>
                <a:schemeClr val="bg2"/>
              </a:solidFill>
              <a:sym typeface="MT Extra" pitchFamily="18" charset="2"/>
            </a:endParaRPr>
          </a:p>
        </p:txBody>
      </p:sp>
      <p:sp>
        <p:nvSpPr>
          <p:cNvPr id="6153" name="Line 1039"/>
          <p:cNvSpPr>
            <a:spLocks noChangeShapeType="1"/>
          </p:cNvSpPr>
          <p:nvPr/>
        </p:nvSpPr>
        <p:spPr bwMode="auto">
          <a:xfrm>
            <a:off x="2035175" y="222250"/>
            <a:ext cx="73025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
        <p:nvSpPr>
          <p:cNvPr id="4" name="Footer Placeholder 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4377799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autoUpdateAnimBg="0"/>
      <p:bldP spid="52231"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rtl="1"/>
            <a:r>
              <a:rPr lang="he-IL" dirty="0" smtClean="0"/>
              <a:t>רשתות </a:t>
            </a:r>
            <a:r>
              <a:rPr lang="he-IL" dirty="0" err="1" smtClean="0"/>
              <a:t>בייסניות</a:t>
            </a:r>
            <a:r>
              <a:rPr lang="he-IL" dirty="0" smtClean="0"/>
              <a:t> </a:t>
            </a:r>
            <a:endParaRPr lang="he-IL" dirty="0"/>
          </a:p>
        </p:txBody>
      </p:sp>
      <p:sp>
        <p:nvSpPr>
          <p:cNvPr id="4" name="Subtitle 3"/>
          <p:cNvSpPr>
            <a:spLocks noGrp="1"/>
          </p:cNvSpPr>
          <p:nvPr>
            <p:ph type="subTitle" idx="1"/>
          </p:nvPr>
        </p:nvSpPr>
        <p:spPr/>
        <p:txBody>
          <a:bodyPr/>
          <a:lstStyle/>
          <a:p>
            <a:endParaRPr lang="he-IL"/>
          </a:p>
        </p:txBody>
      </p:sp>
    </p:spTree>
    <p:extLst>
      <p:ext uri="{BB962C8B-B14F-4D97-AF65-F5344CB8AC3E}">
        <p14:creationId xmlns:p14="http://schemas.microsoft.com/office/powerpoint/2010/main" val="36917935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026"/>
          <p:cNvSpPr>
            <a:spLocks noGrp="1" noChangeArrowheads="1"/>
          </p:cNvSpPr>
          <p:nvPr>
            <p:ph type="title"/>
          </p:nvPr>
        </p:nvSpPr>
        <p:spPr>
          <a:xfrm>
            <a:off x="2209800" y="152400"/>
            <a:ext cx="7772400" cy="1143000"/>
          </a:xfrm>
        </p:spPr>
        <p:txBody>
          <a:bodyPr/>
          <a:lstStyle/>
          <a:p>
            <a:r>
              <a:rPr lang="en-US" sz="3200" i="1"/>
              <a:t>But...</a:t>
            </a:r>
            <a:endParaRPr lang="en-US" smtClean="0"/>
          </a:p>
        </p:txBody>
      </p:sp>
      <p:sp>
        <p:nvSpPr>
          <p:cNvPr id="7173" name="Text Box 1028"/>
          <p:cNvSpPr txBox="1">
            <a:spLocks noChangeArrowheads="1"/>
          </p:cNvSpPr>
          <p:nvPr/>
        </p:nvSpPr>
        <p:spPr bwMode="auto">
          <a:xfrm>
            <a:off x="2209800" y="1066800"/>
            <a:ext cx="7772400"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a:lnSpc>
                <a:spcPct val="90000"/>
              </a:lnSpc>
            </a:pPr>
            <a:endParaRPr lang="en-US" sz="800" dirty="0"/>
          </a:p>
          <a:p>
            <a:pPr algn="l">
              <a:lnSpc>
                <a:spcPct val="90000"/>
              </a:lnSpc>
            </a:pPr>
            <a:r>
              <a:rPr lang="en-US" sz="2400" dirty="0"/>
              <a:t>1986	Bayesian networks were revived and reintroduced to expert systems (Pearl).</a:t>
            </a:r>
            <a:endParaRPr lang="en-US" sz="800" dirty="0"/>
          </a:p>
          <a:p>
            <a:pPr algn="l">
              <a:lnSpc>
                <a:spcPct val="90000"/>
              </a:lnSpc>
            </a:pPr>
            <a:endParaRPr lang="en-US" sz="800" dirty="0"/>
          </a:p>
          <a:p>
            <a:pPr algn="l">
              <a:lnSpc>
                <a:spcPct val="90000"/>
              </a:lnSpc>
            </a:pPr>
            <a:r>
              <a:rPr lang="en-US" sz="2400" dirty="0"/>
              <a:t>1988	Breakthrough for efficient calculation algorithms (</a:t>
            </a:r>
            <a:r>
              <a:rPr lang="en-US" sz="2400" dirty="0" err="1"/>
              <a:t>Lauritzen</a:t>
            </a:r>
            <a:r>
              <a:rPr lang="en-US" sz="2400" dirty="0"/>
              <a:t> &amp; </a:t>
            </a:r>
            <a:r>
              <a:rPr lang="en-US" sz="2400" dirty="0" err="1"/>
              <a:t>Spiegelhalter</a:t>
            </a:r>
            <a:r>
              <a:rPr lang="en-US" sz="2400" dirty="0"/>
              <a:t>) </a:t>
            </a:r>
            <a:br>
              <a:rPr lang="en-US" sz="2400" dirty="0"/>
            </a:br>
            <a:r>
              <a:rPr lang="en-US" sz="2400" dirty="0">
                <a:sym typeface="Symbol" pitchFamily="18" charset="2"/>
              </a:rPr>
              <a:t></a:t>
            </a:r>
            <a:r>
              <a:rPr lang="en-US" sz="2400" dirty="0"/>
              <a:t> </a:t>
            </a:r>
            <a:r>
              <a:rPr lang="en-US" sz="2400" u="sng" dirty="0"/>
              <a:t>tractable calculations</a:t>
            </a:r>
            <a:r>
              <a:rPr lang="en-US" sz="2400" dirty="0"/>
              <a:t> on BNs.</a:t>
            </a:r>
          </a:p>
          <a:p>
            <a:pPr algn="l">
              <a:lnSpc>
                <a:spcPct val="90000"/>
              </a:lnSpc>
            </a:pPr>
            <a:endParaRPr lang="en-US" sz="800" dirty="0"/>
          </a:p>
          <a:p>
            <a:pPr algn="l">
              <a:lnSpc>
                <a:spcPct val="90000"/>
              </a:lnSpc>
            </a:pPr>
            <a:endParaRPr lang="en-US" sz="800" dirty="0"/>
          </a:p>
          <a:p>
            <a:pPr algn="l">
              <a:lnSpc>
                <a:spcPct val="90000"/>
              </a:lnSpc>
            </a:pPr>
            <a:r>
              <a:rPr lang="en-US" sz="2400" dirty="0"/>
              <a:t>1995	In Windows95™ for printer-trouble shooting and Office assistance (“the paper clip”).</a:t>
            </a:r>
          </a:p>
          <a:p>
            <a:pPr algn="l">
              <a:lnSpc>
                <a:spcPct val="90000"/>
              </a:lnSpc>
            </a:pPr>
            <a:endParaRPr lang="en-US" sz="800" dirty="0"/>
          </a:p>
          <a:p>
            <a:pPr algn="l">
              <a:lnSpc>
                <a:spcPct val="90000"/>
              </a:lnSpc>
            </a:pPr>
            <a:r>
              <a:rPr lang="en-US" sz="2400" dirty="0"/>
              <a:t>1999	BN is getting more and more used. Ex. Gene expression analysis, Business strategy etc.</a:t>
            </a:r>
          </a:p>
          <a:p>
            <a:pPr algn="l">
              <a:lnSpc>
                <a:spcPct val="90000"/>
              </a:lnSpc>
            </a:pPr>
            <a:endParaRPr lang="en-US" sz="800" dirty="0"/>
          </a:p>
          <a:p>
            <a:pPr algn="l">
              <a:lnSpc>
                <a:spcPct val="90000"/>
              </a:lnSpc>
            </a:pPr>
            <a:r>
              <a:rPr lang="en-US" sz="2400" dirty="0"/>
              <a:t>2000	Widely used - a BN tool will be shipped with every Windows™ Commercial Server.</a:t>
            </a:r>
          </a:p>
        </p:txBody>
      </p:sp>
      <p:sp>
        <p:nvSpPr>
          <p:cNvPr id="7174" name="Text Box 1029"/>
          <p:cNvSpPr txBox="1">
            <a:spLocks noChangeArrowheads="1"/>
          </p:cNvSpPr>
          <p:nvPr/>
        </p:nvSpPr>
        <p:spPr bwMode="auto">
          <a:xfrm>
            <a:off x="2888774" y="5743575"/>
            <a:ext cx="5761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r>
              <a:rPr lang="en-US" sz="2800" dirty="0"/>
              <a:t>Bayesian Networks is the future!</a:t>
            </a:r>
          </a:p>
        </p:txBody>
      </p:sp>
      <p:sp>
        <p:nvSpPr>
          <p:cNvPr id="7175" name="Line 1033"/>
          <p:cNvSpPr>
            <a:spLocks noChangeShapeType="1"/>
          </p:cNvSpPr>
          <p:nvPr/>
        </p:nvSpPr>
        <p:spPr bwMode="auto">
          <a:xfrm>
            <a:off x="2035175" y="222250"/>
            <a:ext cx="73025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Tree>
    <p:extLst>
      <p:ext uri="{BB962C8B-B14F-4D97-AF65-F5344CB8AC3E}">
        <p14:creationId xmlns:p14="http://schemas.microsoft.com/office/powerpoint/2010/main" val="21193865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r" rtl="1"/>
            <a:r>
              <a:rPr lang="he-IL" sz="2800" i="1" dirty="0"/>
              <a:t>מהי רשת </a:t>
            </a:r>
            <a:r>
              <a:rPr lang="he-IL" sz="2800" i="1" dirty="0" err="1"/>
              <a:t>בייסיאנית</a:t>
            </a:r>
            <a:r>
              <a:rPr lang="he-IL" sz="2800" i="1" dirty="0"/>
              <a:t> </a:t>
            </a:r>
            <a:endParaRPr lang="he-IL" dirty="0"/>
          </a:p>
        </p:txBody>
      </p:sp>
      <p:sp>
        <p:nvSpPr>
          <p:cNvPr id="6" name="Content Placeholder 5"/>
          <p:cNvSpPr>
            <a:spLocks noGrp="1"/>
          </p:cNvSpPr>
          <p:nvPr>
            <p:ph sz="quarter" idx="1"/>
          </p:nvPr>
        </p:nvSpPr>
        <p:spPr/>
        <p:txBody>
          <a:bodyPr/>
          <a:lstStyle/>
          <a:p>
            <a:pPr algn="r" rtl="1"/>
            <a:r>
              <a:rPr lang="he-IL" dirty="0"/>
              <a:t>רשת </a:t>
            </a:r>
            <a:r>
              <a:rPr lang="he-IL" dirty="0" err="1"/>
              <a:t>בייסיאנית</a:t>
            </a:r>
            <a:r>
              <a:rPr lang="he-IL" dirty="0"/>
              <a:t> מייצגת בגרף את יחסי התלות המותנה בין משתנים ומהווה דרך קומפקטית ואינטואיטיבית להצגת התפלגות ההסתברות המשותפת המלאה (</a:t>
            </a:r>
            <a:r>
              <a:rPr lang="en-US" dirty="0"/>
              <a:t>joint probability distribution</a:t>
            </a:r>
            <a:r>
              <a:rPr lang="he-IL" dirty="0"/>
              <a:t> </a:t>
            </a:r>
            <a:r>
              <a:rPr lang="en-US" dirty="0"/>
              <a:t>full</a:t>
            </a:r>
            <a:r>
              <a:rPr lang="he-IL" dirty="0"/>
              <a:t>) של המשתנים השונים. </a:t>
            </a:r>
          </a:p>
          <a:p>
            <a:pPr algn="r" rtl="1"/>
            <a:r>
              <a:rPr lang="he-IL" dirty="0"/>
              <a:t>רשתות </a:t>
            </a:r>
            <a:r>
              <a:rPr lang="he-IL" dirty="0" err="1"/>
              <a:t>בייסיאניות</a:t>
            </a:r>
            <a:r>
              <a:rPr lang="he-IL" dirty="0"/>
              <a:t> משמשות באוסף רחב של אפליקציות: זיהוי ספאם, זיהוי טקסט, רובוטיקה ומערכות דיאגנוסטיקה.</a:t>
            </a:r>
            <a:endParaRPr lang="en-US" dirty="0"/>
          </a:p>
          <a:p>
            <a:pPr algn="r" rtl="1"/>
            <a:endParaRPr lang="he-IL" dirty="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59</a:t>
            </a:fld>
            <a:endParaRPr lang="en-US"/>
          </a:p>
        </p:txBody>
      </p:sp>
    </p:spTree>
    <p:extLst>
      <p:ext uri="{BB962C8B-B14F-4D97-AF65-F5344CB8AC3E}">
        <p14:creationId xmlns:p14="http://schemas.microsoft.com/office/powerpoint/2010/main" val="2890598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rrowheads="1"/>
          </p:cNvSpPr>
          <p:nvPr>
            <p:ph type="title"/>
          </p:nvPr>
        </p:nvSpPr>
        <p:spPr/>
        <p:txBody>
          <a:bodyPr>
            <a:normAutofit/>
          </a:bodyPr>
          <a:lstStyle/>
          <a:p>
            <a:pPr algn="r" rtl="1" eaLnBrk="1" hangingPunct="1"/>
            <a:r>
              <a:rPr lang="he-IL" dirty="0" smtClean="0"/>
              <a:t>אי ודאות (</a:t>
            </a:r>
            <a:r>
              <a:rPr lang="en-US" dirty="0" smtClean="0"/>
              <a:t>Uncertainty</a:t>
            </a:r>
            <a:r>
              <a:rPr lang="he-IL" dirty="0" smtClean="0"/>
              <a:t>)</a:t>
            </a:r>
            <a:endParaRPr lang="en-US" dirty="0" smtClean="0"/>
          </a:p>
        </p:txBody>
      </p:sp>
      <p:sp>
        <p:nvSpPr>
          <p:cNvPr id="5124" name="Rectangle 3"/>
          <p:cNvSpPr>
            <a:spLocks noGrp="1" noChangeArrowheads="1"/>
          </p:cNvSpPr>
          <p:nvPr>
            <p:ph type="body" idx="1"/>
          </p:nvPr>
        </p:nvSpPr>
        <p:spPr>
          <a:xfrm>
            <a:off x="1981200" y="1600200"/>
            <a:ext cx="9372600" cy="4061048"/>
          </a:xfrm>
        </p:spPr>
        <p:txBody>
          <a:bodyPr/>
          <a:lstStyle/>
          <a:p>
            <a:pPr algn="r" rtl="1" eaLnBrk="1" hangingPunct="1"/>
            <a:r>
              <a:rPr lang="he-IL" dirty="0">
                <a:cs typeface="+mj-cs"/>
              </a:rPr>
              <a:t>אי ודאות (חוסר ודאות-</a:t>
            </a:r>
            <a:r>
              <a:rPr lang="en-US" dirty="0">
                <a:cs typeface="+mj-cs"/>
              </a:rPr>
              <a:t>Uncertainty</a:t>
            </a:r>
            <a:r>
              <a:rPr lang="he-IL" dirty="0">
                <a:cs typeface="+mj-cs"/>
              </a:rPr>
              <a:t>) היא מצב שבו אינה קיימת האינפורמציה הנחוצה בכדי לתאר באופן מדויק מצב קיים או מצב עתידי. כאשר קיימת חוסר ודאות, מספר המצבים האפשריים בהווה או בעתיד  גדול מ-1.</a:t>
            </a:r>
          </a:p>
          <a:p>
            <a:pPr lvl="1" algn="r" rtl="1" eaLnBrk="1" hangingPunct="1"/>
            <a:endParaRPr lang="he-IL" dirty="0" smtClean="0">
              <a:cs typeface="+mj-cs"/>
            </a:endParaRPr>
          </a:p>
          <a:p>
            <a:pPr marL="274320" lvl="1">
              <a:spcBef>
                <a:spcPts val="600"/>
              </a:spcBef>
              <a:buSzPct val="70000"/>
              <a:buFont typeface="Wingdings"/>
              <a:buChar char=""/>
            </a:pPr>
            <a:r>
              <a:rPr lang="he-IL" sz="2800" dirty="0">
                <a:cs typeface="+mj-cs"/>
              </a:rPr>
              <a:t>לדוגמה – האם מדד ת"א 100 יעלה או ירד היום. נניח לשם הפשטות שני מצבים אפשריים – כן \ לא  אין לנו יכולת לחזות באופן מדויק מה יקרה.</a:t>
            </a:r>
          </a:p>
          <a:p>
            <a:pPr marL="274320" lvl="1">
              <a:spcBef>
                <a:spcPts val="600"/>
              </a:spcBef>
              <a:buSzPct val="70000"/>
              <a:buFont typeface="Wingdings"/>
              <a:buChar char=""/>
            </a:pPr>
            <a:endParaRPr lang="he-IL" sz="2800" dirty="0">
              <a:cs typeface="+mj-cs"/>
            </a:endParaRPr>
          </a:p>
        </p:txBody>
      </p:sp>
      <p:sp>
        <p:nvSpPr>
          <p:cNvPr id="2" name="TextBox 1"/>
          <p:cNvSpPr txBox="1"/>
          <p:nvPr/>
        </p:nvSpPr>
        <p:spPr>
          <a:xfrm rot="20224585">
            <a:off x="272439" y="5600196"/>
            <a:ext cx="4032194" cy="800219"/>
          </a:xfrm>
          <a:prstGeom prst="rect">
            <a:avLst/>
          </a:prstGeom>
        </p:spPr>
        <p:style>
          <a:lnRef idx="3">
            <a:schemeClr val="lt1"/>
          </a:lnRef>
          <a:fillRef idx="1">
            <a:schemeClr val="accent3"/>
          </a:fillRef>
          <a:effectRef idx="1">
            <a:schemeClr val="accent3"/>
          </a:effectRef>
          <a:fontRef idx="minor">
            <a:schemeClr val="lt1"/>
          </a:fontRef>
        </p:style>
        <p:txBody>
          <a:bodyPr wrap="square" rtlCol="1">
            <a:spAutoFit/>
          </a:bodyPr>
          <a:lstStyle/>
          <a:p>
            <a:pPr marL="0" lvl="1" algn="ctr"/>
            <a:r>
              <a:rPr lang="he-IL" sz="2800" dirty="0"/>
              <a:t>מה עושים ?</a:t>
            </a:r>
          </a:p>
          <a:p>
            <a:pPr algn="ctr"/>
            <a:endParaRPr lang="he-IL" dirty="0"/>
          </a:p>
        </p:txBody>
      </p:sp>
    </p:spTree>
    <p:extLst>
      <p:ext uri="{BB962C8B-B14F-4D97-AF65-F5344CB8AC3E}">
        <p14:creationId xmlns:p14="http://schemas.microsoft.com/office/powerpoint/2010/main" val="168643626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p:cNvGrpSpPr>
            <a:grpSpLocks/>
          </p:cNvGrpSpPr>
          <p:nvPr/>
        </p:nvGrpSpPr>
        <p:grpSpPr bwMode="auto">
          <a:xfrm>
            <a:off x="2960688" y="4391052"/>
            <a:ext cx="1371600" cy="1357313"/>
            <a:chOff x="4512" y="1276"/>
            <a:chExt cx="864" cy="855"/>
          </a:xfrm>
        </p:grpSpPr>
        <p:grpSp>
          <p:nvGrpSpPr>
            <p:cNvPr id="8205" name="Group 1027"/>
            <p:cNvGrpSpPr>
              <a:grpSpLocks/>
            </p:cNvGrpSpPr>
            <p:nvPr/>
          </p:nvGrpSpPr>
          <p:grpSpPr bwMode="auto">
            <a:xfrm>
              <a:off x="4512" y="1276"/>
              <a:ext cx="288" cy="327"/>
              <a:chOff x="2400" y="3052"/>
              <a:chExt cx="288" cy="327"/>
            </a:xfrm>
          </p:grpSpPr>
          <p:sp>
            <p:nvSpPr>
              <p:cNvPr id="8219" name="Oval 1028"/>
              <p:cNvSpPr>
                <a:spLocks noChangeAspect="1" noChangeArrowheads="1"/>
              </p:cNvSpPr>
              <p:nvPr/>
            </p:nvSpPr>
            <p:spPr bwMode="auto">
              <a:xfrm>
                <a:off x="2400" y="3052"/>
                <a:ext cx="288" cy="3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220" name="Text Box 1029"/>
              <p:cNvSpPr txBox="1">
                <a:spLocks noChangeArrowheads="1"/>
              </p:cNvSpPr>
              <p:nvPr/>
            </p:nvSpPr>
            <p:spPr bwMode="auto">
              <a:xfrm>
                <a:off x="2432" y="307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r>
                  <a:rPr lang="en-US" sz="2400"/>
                  <a:t>a</a:t>
                </a:r>
              </a:p>
            </p:txBody>
          </p:sp>
        </p:grpSp>
        <p:grpSp>
          <p:nvGrpSpPr>
            <p:cNvPr id="8206" name="Group 1030"/>
            <p:cNvGrpSpPr>
              <a:grpSpLocks/>
            </p:cNvGrpSpPr>
            <p:nvPr/>
          </p:nvGrpSpPr>
          <p:grpSpPr bwMode="auto">
            <a:xfrm>
              <a:off x="4512" y="1804"/>
              <a:ext cx="288" cy="327"/>
              <a:chOff x="2784" y="3436"/>
              <a:chExt cx="288" cy="327"/>
            </a:xfrm>
          </p:grpSpPr>
          <p:sp>
            <p:nvSpPr>
              <p:cNvPr id="8217" name="Oval 1031"/>
              <p:cNvSpPr>
                <a:spLocks noChangeAspect="1" noChangeArrowheads="1"/>
              </p:cNvSpPr>
              <p:nvPr/>
            </p:nvSpPr>
            <p:spPr bwMode="auto">
              <a:xfrm>
                <a:off x="2784" y="3436"/>
                <a:ext cx="288" cy="3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218" name="Text Box 1032"/>
              <p:cNvSpPr txBox="1">
                <a:spLocks noChangeArrowheads="1"/>
              </p:cNvSpPr>
              <p:nvPr/>
            </p:nvSpPr>
            <p:spPr bwMode="auto">
              <a:xfrm>
                <a:off x="2811" y="3456"/>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r>
                  <a:rPr lang="en-US" sz="2400"/>
                  <a:t>b</a:t>
                </a:r>
              </a:p>
            </p:txBody>
          </p:sp>
        </p:grpSp>
        <p:grpSp>
          <p:nvGrpSpPr>
            <p:cNvPr id="8207" name="Group 1033"/>
            <p:cNvGrpSpPr>
              <a:grpSpLocks/>
            </p:cNvGrpSpPr>
            <p:nvPr/>
          </p:nvGrpSpPr>
          <p:grpSpPr bwMode="auto">
            <a:xfrm>
              <a:off x="5088" y="1804"/>
              <a:ext cx="288" cy="327"/>
              <a:chOff x="3216" y="3100"/>
              <a:chExt cx="288" cy="327"/>
            </a:xfrm>
          </p:grpSpPr>
          <p:sp>
            <p:nvSpPr>
              <p:cNvPr id="8215" name="Oval 1034"/>
              <p:cNvSpPr>
                <a:spLocks noChangeAspect="1" noChangeArrowheads="1"/>
              </p:cNvSpPr>
              <p:nvPr/>
            </p:nvSpPr>
            <p:spPr bwMode="auto">
              <a:xfrm>
                <a:off x="3216" y="3100"/>
                <a:ext cx="288" cy="3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216" name="Text Box 1035"/>
              <p:cNvSpPr txBox="1">
                <a:spLocks noChangeArrowheads="1"/>
              </p:cNvSpPr>
              <p:nvPr/>
            </p:nvSpPr>
            <p:spPr bwMode="auto">
              <a:xfrm>
                <a:off x="3237" y="3120"/>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r>
                  <a:rPr lang="en-US" sz="2400"/>
                  <a:t>c</a:t>
                </a:r>
              </a:p>
            </p:txBody>
          </p:sp>
        </p:grpSp>
        <p:grpSp>
          <p:nvGrpSpPr>
            <p:cNvPr id="8208" name="Group 1036"/>
            <p:cNvGrpSpPr>
              <a:grpSpLocks/>
            </p:cNvGrpSpPr>
            <p:nvPr/>
          </p:nvGrpSpPr>
          <p:grpSpPr bwMode="auto">
            <a:xfrm>
              <a:off x="5088" y="1276"/>
              <a:ext cx="288" cy="327"/>
              <a:chOff x="3744" y="2908"/>
              <a:chExt cx="288" cy="327"/>
            </a:xfrm>
          </p:grpSpPr>
          <p:sp>
            <p:nvSpPr>
              <p:cNvPr id="8213" name="Oval 1037"/>
              <p:cNvSpPr>
                <a:spLocks noChangeAspect="1" noChangeArrowheads="1"/>
              </p:cNvSpPr>
              <p:nvPr/>
            </p:nvSpPr>
            <p:spPr bwMode="auto">
              <a:xfrm>
                <a:off x="3744" y="2908"/>
                <a:ext cx="288" cy="3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he-IL"/>
              </a:p>
            </p:txBody>
          </p:sp>
          <p:sp>
            <p:nvSpPr>
              <p:cNvPr id="8214" name="Text Box 1038"/>
              <p:cNvSpPr txBox="1">
                <a:spLocks noChangeArrowheads="1"/>
              </p:cNvSpPr>
              <p:nvPr/>
            </p:nvSpPr>
            <p:spPr bwMode="auto">
              <a:xfrm>
                <a:off x="3771" y="292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r>
                  <a:rPr lang="en-US" sz="2400"/>
                  <a:t>d</a:t>
                </a:r>
              </a:p>
            </p:txBody>
          </p:sp>
        </p:grpSp>
        <p:cxnSp>
          <p:nvCxnSpPr>
            <p:cNvPr id="8209" name="AutoShape 1039"/>
            <p:cNvCxnSpPr>
              <a:cxnSpLocks noChangeShapeType="1"/>
              <a:stCxn id="8220" idx="2"/>
              <a:endCxn id="8218" idx="0"/>
            </p:cNvCxnSpPr>
            <p:nvPr/>
          </p:nvCxnSpPr>
          <p:spPr bwMode="auto">
            <a:xfrm>
              <a:off x="4656" y="1584"/>
              <a:ext cx="0" cy="24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0" name="AutoShape 1040"/>
            <p:cNvCxnSpPr>
              <a:cxnSpLocks noChangeShapeType="1"/>
              <a:stCxn id="8219" idx="6"/>
              <a:endCxn id="8213" idx="2"/>
            </p:cNvCxnSpPr>
            <p:nvPr/>
          </p:nvCxnSpPr>
          <p:spPr bwMode="auto">
            <a:xfrm>
              <a:off x="4800" y="1440"/>
              <a:ext cx="288"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1" name="AutoShape 1041"/>
            <p:cNvCxnSpPr>
              <a:cxnSpLocks noChangeShapeType="1"/>
              <a:stCxn id="8214" idx="2"/>
              <a:endCxn id="8216" idx="0"/>
            </p:cNvCxnSpPr>
            <p:nvPr/>
          </p:nvCxnSpPr>
          <p:spPr bwMode="auto">
            <a:xfrm flipH="1">
              <a:off x="5221" y="1584"/>
              <a:ext cx="11" cy="24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2" name="AutoShape 1042"/>
            <p:cNvCxnSpPr>
              <a:cxnSpLocks noChangeShapeType="1"/>
              <a:stCxn id="8217" idx="6"/>
              <a:endCxn id="8215" idx="2"/>
            </p:cNvCxnSpPr>
            <p:nvPr/>
          </p:nvCxnSpPr>
          <p:spPr bwMode="auto">
            <a:xfrm>
              <a:off x="4800" y="1968"/>
              <a:ext cx="288"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8197" name="Text Box 1043"/>
          <p:cNvSpPr txBox="1">
            <a:spLocks noChangeArrowheads="1"/>
          </p:cNvSpPr>
          <p:nvPr/>
        </p:nvSpPr>
        <p:spPr bwMode="auto">
          <a:xfrm>
            <a:off x="1919536" y="1431464"/>
            <a:ext cx="820891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381000" algn="l"/>
                <a:tab pos="571500" algn="l"/>
              </a:tabLst>
              <a:defRPr sz="1600" b="1">
                <a:solidFill>
                  <a:schemeClr val="tx1"/>
                </a:solidFill>
                <a:latin typeface="Arial" pitchFamily="34" charset="0"/>
              </a:defRPr>
            </a:lvl1pPr>
            <a:lvl2pPr marL="742950" indent="-285750">
              <a:tabLst>
                <a:tab pos="381000" algn="l"/>
                <a:tab pos="571500" algn="l"/>
              </a:tabLst>
              <a:defRPr sz="1600" b="1">
                <a:solidFill>
                  <a:schemeClr val="tx1"/>
                </a:solidFill>
                <a:latin typeface="Arial" pitchFamily="34" charset="0"/>
              </a:defRPr>
            </a:lvl2pPr>
            <a:lvl3pPr marL="1143000" indent="-228600">
              <a:tabLst>
                <a:tab pos="381000" algn="l"/>
                <a:tab pos="571500" algn="l"/>
              </a:tabLst>
              <a:defRPr sz="1600" b="1">
                <a:solidFill>
                  <a:schemeClr val="tx1"/>
                </a:solidFill>
                <a:latin typeface="Arial" pitchFamily="34" charset="0"/>
              </a:defRPr>
            </a:lvl3pPr>
            <a:lvl4pPr marL="1600200" indent="-228600">
              <a:tabLst>
                <a:tab pos="381000" algn="l"/>
                <a:tab pos="571500" algn="l"/>
              </a:tabLst>
              <a:defRPr sz="1600" b="1">
                <a:solidFill>
                  <a:schemeClr val="tx1"/>
                </a:solidFill>
                <a:latin typeface="Arial" pitchFamily="34" charset="0"/>
              </a:defRPr>
            </a:lvl4pPr>
            <a:lvl5pPr marL="2057400" indent="-228600">
              <a:tabLst>
                <a:tab pos="381000" algn="l"/>
                <a:tab pos="571500" algn="l"/>
              </a:tabLst>
              <a:defRPr sz="1600" b="1">
                <a:solidFill>
                  <a:schemeClr val="tx1"/>
                </a:solidFill>
                <a:latin typeface="Arial" pitchFamily="34" charset="0"/>
              </a:defRPr>
            </a:lvl5pPr>
            <a:lvl6pPr marL="25146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6pPr>
            <a:lvl7pPr marL="29718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7pPr>
            <a:lvl8pPr marL="34290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8pPr>
            <a:lvl9pPr marL="38862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9pPr>
          </a:lstStyle>
          <a:p>
            <a:pPr algn="r" rtl="1"/>
            <a:r>
              <a:rPr lang="he-IL" sz="2400" u="sng" dirty="0"/>
              <a:t>מבנה</a:t>
            </a:r>
          </a:p>
          <a:p>
            <a:pPr algn="r" rtl="1"/>
            <a:r>
              <a:rPr lang="he-IL" sz="2400" dirty="0"/>
              <a:t>גרף </a:t>
            </a:r>
            <a:r>
              <a:rPr lang="he-IL" sz="2400" dirty="0" err="1"/>
              <a:t>קשיר</a:t>
            </a:r>
            <a:r>
              <a:rPr lang="he-IL" sz="2400" dirty="0"/>
              <a:t> ומכוון </a:t>
            </a:r>
            <a:endParaRPr lang="en-US" sz="2400" dirty="0"/>
          </a:p>
          <a:p>
            <a:pPr algn="r" rtl="1"/>
            <a:r>
              <a:rPr lang="he-IL" sz="2400" dirty="0"/>
              <a:t>כל קדקוד מייצג מאפיין \ משתנה בלתי תלוי </a:t>
            </a:r>
          </a:p>
          <a:p>
            <a:pPr algn="r" rtl="1"/>
            <a:r>
              <a:rPr lang="he-IL" sz="2400" dirty="0"/>
              <a:t>הקשתות מייצגות יחסים בין משתנים</a:t>
            </a:r>
          </a:p>
          <a:p>
            <a:pPr algn="r" rtl="1"/>
            <a:endParaRPr lang="he-IL" sz="2400" dirty="0"/>
          </a:p>
          <a:p>
            <a:pPr algn="r" rtl="1"/>
            <a:r>
              <a:rPr lang="he-IL" sz="2400" u="sng" dirty="0"/>
              <a:t>חלק הכמותי</a:t>
            </a:r>
          </a:p>
          <a:p>
            <a:pPr algn="r" rtl="1"/>
            <a:r>
              <a:rPr lang="he-IL" sz="2400" dirty="0"/>
              <a:t>תיאור היחסים בין משתנים </a:t>
            </a:r>
          </a:p>
          <a:p>
            <a:pPr algn="r" rtl="1"/>
            <a:r>
              <a:rPr lang="he-IL" sz="2400" dirty="0"/>
              <a:t>פונקציית הסתברות מותנית מובנית</a:t>
            </a:r>
            <a:endParaRPr lang="en-US" sz="2400" dirty="0"/>
          </a:p>
        </p:txBody>
      </p:sp>
      <p:sp>
        <p:nvSpPr>
          <p:cNvPr id="8198" name="Rectangle 1045"/>
          <p:cNvSpPr>
            <a:spLocks noGrp="1" noChangeArrowheads="1"/>
          </p:cNvSpPr>
          <p:nvPr>
            <p:ph type="title"/>
          </p:nvPr>
        </p:nvSpPr>
        <p:spPr>
          <a:xfrm>
            <a:off x="2209800" y="152400"/>
            <a:ext cx="7772400" cy="1143000"/>
          </a:xfrm>
          <a:noFill/>
        </p:spPr>
        <p:txBody>
          <a:bodyPr/>
          <a:lstStyle/>
          <a:p>
            <a:pPr algn="r" rtl="1"/>
            <a:r>
              <a:rPr lang="he-IL" sz="3200" i="1" dirty="0"/>
              <a:t>מהי רשת </a:t>
            </a:r>
            <a:r>
              <a:rPr lang="he-IL" sz="3200" i="1" dirty="0" err="1"/>
              <a:t>בייסיאנית</a:t>
            </a:r>
            <a:r>
              <a:rPr lang="he-IL" sz="3200" i="1" dirty="0"/>
              <a:t> </a:t>
            </a:r>
            <a:endParaRPr lang="en-US" dirty="0" smtClean="0"/>
          </a:p>
        </p:txBody>
      </p:sp>
      <p:grpSp>
        <p:nvGrpSpPr>
          <p:cNvPr id="7" name="Group 1046"/>
          <p:cNvGrpSpPr>
            <a:grpSpLocks/>
          </p:cNvGrpSpPr>
          <p:nvPr/>
        </p:nvGrpSpPr>
        <p:grpSpPr bwMode="auto">
          <a:xfrm>
            <a:off x="2035176" y="3889401"/>
            <a:ext cx="3514725" cy="2366963"/>
            <a:chOff x="3600" y="1104"/>
            <a:chExt cx="2214" cy="1491"/>
          </a:xfrm>
        </p:grpSpPr>
        <p:sp>
          <p:nvSpPr>
            <p:cNvPr id="8201" name="Text Box 1047"/>
            <p:cNvSpPr txBox="1">
              <a:spLocks noChangeArrowheads="1"/>
            </p:cNvSpPr>
            <p:nvPr/>
          </p:nvSpPr>
          <p:spPr bwMode="auto">
            <a:xfrm>
              <a:off x="3744" y="1104"/>
              <a:ext cx="58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a:lnSpc>
                  <a:spcPct val="120000"/>
                </a:lnSpc>
              </a:pPr>
              <a:r>
                <a:rPr lang="en-US" sz="2400"/>
                <a:t>P(X</a:t>
              </a:r>
              <a:r>
                <a:rPr lang="en-US" sz="2800" baseline="-25000"/>
                <a:t>a</a:t>
              </a:r>
              <a:r>
                <a:rPr lang="en-US" sz="2400"/>
                <a:t>)</a:t>
              </a:r>
            </a:p>
          </p:txBody>
        </p:sp>
        <p:sp>
          <p:nvSpPr>
            <p:cNvPr id="8202" name="Text Box 1048"/>
            <p:cNvSpPr txBox="1">
              <a:spLocks noChangeArrowheads="1"/>
            </p:cNvSpPr>
            <p:nvPr/>
          </p:nvSpPr>
          <p:spPr bwMode="auto">
            <a:xfrm>
              <a:off x="3600" y="2258"/>
              <a:ext cx="86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a:lnSpc>
                  <a:spcPct val="120000"/>
                </a:lnSpc>
              </a:pPr>
              <a:r>
                <a:rPr lang="en-US" sz="2400"/>
                <a:t>P(X</a:t>
              </a:r>
              <a:r>
                <a:rPr lang="en-US" sz="2800" baseline="-25000"/>
                <a:t>b</a:t>
              </a:r>
              <a:r>
                <a:rPr lang="en-US" sz="2400"/>
                <a:t>|X</a:t>
              </a:r>
              <a:r>
                <a:rPr lang="en-US" sz="2800" baseline="-25000"/>
                <a:t>a</a:t>
              </a:r>
              <a:r>
                <a:rPr lang="en-US" sz="2400"/>
                <a:t>)</a:t>
              </a:r>
            </a:p>
          </p:txBody>
        </p:sp>
        <p:sp>
          <p:nvSpPr>
            <p:cNvPr id="8203" name="Text Box 1049"/>
            <p:cNvSpPr txBox="1">
              <a:spLocks noChangeArrowheads="1"/>
            </p:cNvSpPr>
            <p:nvPr/>
          </p:nvSpPr>
          <p:spPr bwMode="auto">
            <a:xfrm>
              <a:off x="4800" y="1104"/>
              <a:ext cx="86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a:lnSpc>
                  <a:spcPct val="120000"/>
                </a:lnSpc>
              </a:pPr>
              <a:r>
                <a:rPr lang="en-US" sz="2400"/>
                <a:t>P(X</a:t>
              </a:r>
              <a:r>
                <a:rPr lang="en-US" sz="2800" baseline="-25000"/>
                <a:t>d</a:t>
              </a:r>
              <a:r>
                <a:rPr lang="en-US" sz="2400"/>
                <a:t>|X</a:t>
              </a:r>
              <a:r>
                <a:rPr lang="en-US" sz="2800" baseline="-25000"/>
                <a:t>a</a:t>
              </a:r>
              <a:r>
                <a:rPr lang="en-US" sz="2400"/>
                <a:t>)</a:t>
              </a:r>
            </a:p>
          </p:txBody>
        </p:sp>
        <p:sp>
          <p:nvSpPr>
            <p:cNvPr id="8204" name="Text Box 1050"/>
            <p:cNvSpPr txBox="1">
              <a:spLocks noChangeArrowheads="1"/>
            </p:cNvSpPr>
            <p:nvPr/>
          </p:nvSpPr>
          <p:spPr bwMode="auto">
            <a:xfrm>
              <a:off x="4676" y="2256"/>
              <a:ext cx="113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itchFamily="34" charset="0"/>
                </a:defRPr>
              </a:lvl1pPr>
              <a:lvl2pPr marL="742950" indent="-285750">
                <a:defRPr sz="1600" b="1">
                  <a:solidFill>
                    <a:schemeClr val="tx1"/>
                  </a:solidFill>
                  <a:latin typeface="Arial" pitchFamily="34" charset="0"/>
                </a:defRPr>
              </a:lvl2pPr>
              <a:lvl3pPr marL="1143000" indent="-228600">
                <a:defRPr sz="1600" b="1">
                  <a:solidFill>
                    <a:schemeClr val="tx1"/>
                  </a:solidFill>
                  <a:latin typeface="Arial" pitchFamily="34" charset="0"/>
                </a:defRPr>
              </a:lvl3pPr>
              <a:lvl4pPr marL="1600200" indent="-228600">
                <a:defRPr sz="1600" b="1">
                  <a:solidFill>
                    <a:schemeClr val="tx1"/>
                  </a:solidFill>
                  <a:latin typeface="Arial" pitchFamily="34" charset="0"/>
                </a:defRPr>
              </a:lvl4pPr>
              <a:lvl5pPr marL="2057400" indent="-228600">
                <a:defRPr sz="1600" b="1">
                  <a:solidFill>
                    <a:schemeClr val="tx1"/>
                  </a:solidFill>
                  <a:latin typeface="Arial" pitchFamily="34" charset="0"/>
                </a:defRPr>
              </a:lvl5pPr>
              <a:lvl6pPr marL="2514600" indent="-228600" algn="ctr" rtl="0" eaLnBrk="0" fontAlgn="base" hangingPunct="0">
                <a:spcBef>
                  <a:spcPct val="0"/>
                </a:spcBef>
                <a:spcAft>
                  <a:spcPct val="0"/>
                </a:spcAft>
                <a:defRPr sz="1600" b="1">
                  <a:solidFill>
                    <a:schemeClr val="tx1"/>
                  </a:solidFill>
                  <a:latin typeface="Arial" pitchFamily="34" charset="0"/>
                </a:defRPr>
              </a:lvl6pPr>
              <a:lvl7pPr marL="2971800" indent="-228600" algn="ctr" rtl="0" eaLnBrk="0" fontAlgn="base" hangingPunct="0">
                <a:spcBef>
                  <a:spcPct val="0"/>
                </a:spcBef>
                <a:spcAft>
                  <a:spcPct val="0"/>
                </a:spcAft>
                <a:defRPr sz="1600" b="1">
                  <a:solidFill>
                    <a:schemeClr val="tx1"/>
                  </a:solidFill>
                  <a:latin typeface="Arial" pitchFamily="34" charset="0"/>
                </a:defRPr>
              </a:lvl7pPr>
              <a:lvl8pPr marL="3429000" indent="-228600" algn="ctr" rtl="0" eaLnBrk="0" fontAlgn="base" hangingPunct="0">
                <a:spcBef>
                  <a:spcPct val="0"/>
                </a:spcBef>
                <a:spcAft>
                  <a:spcPct val="0"/>
                </a:spcAft>
                <a:defRPr sz="1600" b="1">
                  <a:solidFill>
                    <a:schemeClr val="tx1"/>
                  </a:solidFill>
                  <a:latin typeface="Arial" pitchFamily="34" charset="0"/>
                </a:defRPr>
              </a:lvl8pPr>
              <a:lvl9pPr marL="3886200" indent="-228600" algn="ctr" rtl="0" eaLnBrk="0" fontAlgn="base" hangingPunct="0">
                <a:spcBef>
                  <a:spcPct val="0"/>
                </a:spcBef>
                <a:spcAft>
                  <a:spcPct val="0"/>
                </a:spcAft>
                <a:defRPr sz="1600" b="1">
                  <a:solidFill>
                    <a:schemeClr val="tx1"/>
                  </a:solidFill>
                  <a:latin typeface="Arial" pitchFamily="34" charset="0"/>
                </a:defRPr>
              </a:lvl9pPr>
            </a:lstStyle>
            <a:p>
              <a:pPr algn="l">
                <a:lnSpc>
                  <a:spcPct val="120000"/>
                </a:lnSpc>
              </a:pPr>
              <a:r>
                <a:rPr lang="en-US" sz="2400"/>
                <a:t>P(X</a:t>
              </a:r>
              <a:r>
                <a:rPr lang="en-US" sz="2800" baseline="-25000"/>
                <a:t>c</a:t>
              </a:r>
              <a:r>
                <a:rPr lang="en-US" sz="2400"/>
                <a:t>|X</a:t>
              </a:r>
              <a:r>
                <a:rPr lang="en-US" sz="2800" baseline="-25000"/>
                <a:t>b</a:t>
              </a:r>
              <a:r>
                <a:rPr lang="en-US" sz="2400"/>
                <a:t>,X</a:t>
              </a:r>
              <a:r>
                <a:rPr lang="en-US" sz="2800" baseline="-25000"/>
                <a:t>d</a:t>
              </a:r>
              <a:r>
                <a:rPr lang="en-US" sz="2400"/>
                <a:t>)</a:t>
              </a:r>
            </a:p>
          </p:txBody>
        </p:sp>
      </p:grpSp>
      <p:sp>
        <p:nvSpPr>
          <p:cNvPr id="8200" name="Line 1053"/>
          <p:cNvSpPr>
            <a:spLocks noChangeShapeType="1"/>
          </p:cNvSpPr>
          <p:nvPr/>
        </p:nvSpPr>
        <p:spPr bwMode="auto">
          <a:xfrm>
            <a:off x="2035175" y="222250"/>
            <a:ext cx="73025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spTree>
    <p:extLst>
      <p:ext uri="{BB962C8B-B14F-4D97-AF65-F5344CB8AC3E}">
        <p14:creationId xmlns:p14="http://schemas.microsoft.com/office/powerpoint/2010/main" val="15749082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8"/>
          <p:cNvSpPr>
            <a:spLocks noGrp="1" noChangeArrowheads="1"/>
          </p:cNvSpPr>
          <p:nvPr>
            <p:ph type="title"/>
          </p:nvPr>
        </p:nvSpPr>
        <p:spPr>
          <a:xfrm>
            <a:off x="2209800" y="152400"/>
            <a:ext cx="7772400" cy="900336"/>
          </a:xfrm>
          <a:noFill/>
        </p:spPr>
        <p:txBody>
          <a:bodyPr/>
          <a:lstStyle/>
          <a:p>
            <a:pPr algn="r" rtl="1"/>
            <a:r>
              <a:rPr lang="he-IL" sz="3200" i="1" dirty="0"/>
              <a:t>מהי רשת </a:t>
            </a:r>
            <a:r>
              <a:rPr lang="he-IL" sz="3200" i="1" dirty="0" err="1"/>
              <a:t>בייסיאנית</a:t>
            </a:r>
            <a:r>
              <a:rPr lang="he-IL" sz="3200" i="1" dirty="0"/>
              <a:t> </a:t>
            </a:r>
            <a:endParaRPr lang="en-US" dirty="0" smtClean="0"/>
          </a:p>
        </p:txBody>
      </p:sp>
      <p:sp>
        <p:nvSpPr>
          <p:cNvPr id="9222" name="Line 46"/>
          <p:cNvSpPr>
            <a:spLocks noChangeShapeType="1"/>
          </p:cNvSpPr>
          <p:nvPr/>
        </p:nvSpPr>
        <p:spPr bwMode="auto">
          <a:xfrm>
            <a:off x="2035175" y="222250"/>
            <a:ext cx="73025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he-IL"/>
          </a:p>
        </p:txBody>
      </p:sp>
      <p:pic>
        <p:nvPicPr>
          <p:cNvPr id="6146" name="Picture 2" descr="http://www.bayesnets.com/index_files/image0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7" y="3573016"/>
            <a:ext cx="4629083" cy="2592288"/>
          </a:xfrm>
          <a:prstGeom prst="rect">
            <a:avLst/>
          </a:prstGeom>
          <a:noFill/>
          <a:extLst>
            <a:ext uri="{909E8E84-426E-40DD-AFC4-6F175D3DCCD1}">
              <a14:hiddenFill xmlns:a14="http://schemas.microsoft.com/office/drawing/2010/main">
                <a:solidFill>
                  <a:srgbClr val="FFFFFF"/>
                </a:solidFill>
              </a14:hiddenFill>
            </a:ext>
          </a:extLst>
        </p:spPr>
      </p:pic>
      <p:sp>
        <p:nvSpPr>
          <p:cNvPr id="9220" name="Text Box 30"/>
          <p:cNvSpPr txBox="1">
            <a:spLocks noChangeArrowheads="1"/>
          </p:cNvSpPr>
          <p:nvPr/>
        </p:nvSpPr>
        <p:spPr bwMode="auto">
          <a:xfrm>
            <a:off x="3359695" y="1439864"/>
            <a:ext cx="8327207"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381000" algn="l"/>
                <a:tab pos="571500" algn="l"/>
              </a:tabLst>
              <a:defRPr sz="1600" b="1">
                <a:solidFill>
                  <a:schemeClr val="tx1"/>
                </a:solidFill>
                <a:latin typeface="Arial" pitchFamily="34" charset="0"/>
              </a:defRPr>
            </a:lvl1pPr>
            <a:lvl2pPr marL="742950" indent="-285750">
              <a:tabLst>
                <a:tab pos="381000" algn="l"/>
                <a:tab pos="571500" algn="l"/>
              </a:tabLst>
              <a:defRPr sz="1600" b="1">
                <a:solidFill>
                  <a:schemeClr val="tx1"/>
                </a:solidFill>
                <a:latin typeface="Arial" pitchFamily="34" charset="0"/>
              </a:defRPr>
            </a:lvl2pPr>
            <a:lvl3pPr marL="1143000" indent="-228600">
              <a:tabLst>
                <a:tab pos="381000" algn="l"/>
                <a:tab pos="571500" algn="l"/>
              </a:tabLst>
              <a:defRPr sz="1600" b="1">
                <a:solidFill>
                  <a:schemeClr val="tx1"/>
                </a:solidFill>
                <a:latin typeface="Arial" pitchFamily="34" charset="0"/>
              </a:defRPr>
            </a:lvl3pPr>
            <a:lvl4pPr marL="1600200" indent="-228600">
              <a:tabLst>
                <a:tab pos="381000" algn="l"/>
                <a:tab pos="571500" algn="l"/>
              </a:tabLst>
              <a:defRPr sz="1600" b="1">
                <a:solidFill>
                  <a:schemeClr val="tx1"/>
                </a:solidFill>
                <a:latin typeface="Arial" pitchFamily="34" charset="0"/>
              </a:defRPr>
            </a:lvl4pPr>
            <a:lvl5pPr marL="2057400" indent="-228600">
              <a:tabLst>
                <a:tab pos="381000" algn="l"/>
                <a:tab pos="571500" algn="l"/>
              </a:tabLst>
              <a:defRPr sz="1600" b="1">
                <a:solidFill>
                  <a:schemeClr val="tx1"/>
                </a:solidFill>
                <a:latin typeface="Arial" pitchFamily="34" charset="0"/>
              </a:defRPr>
            </a:lvl5pPr>
            <a:lvl6pPr marL="25146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6pPr>
            <a:lvl7pPr marL="29718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7pPr>
            <a:lvl8pPr marL="34290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8pPr>
            <a:lvl9pPr marL="3886200" indent="-228600" algn="ctr" rtl="0" eaLnBrk="0" fontAlgn="base" hangingPunct="0">
              <a:spcBef>
                <a:spcPct val="0"/>
              </a:spcBef>
              <a:spcAft>
                <a:spcPct val="0"/>
              </a:spcAft>
              <a:tabLst>
                <a:tab pos="381000" algn="l"/>
                <a:tab pos="571500" algn="l"/>
              </a:tabLst>
              <a:defRPr sz="1600" b="1">
                <a:solidFill>
                  <a:schemeClr val="tx1"/>
                </a:solidFill>
                <a:latin typeface="Arial" pitchFamily="34" charset="0"/>
              </a:defRPr>
            </a:lvl9pPr>
          </a:lstStyle>
          <a:p>
            <a:pPr algn="r" rtl="1">
              <a:lnSpc>
                <a:spcPct val="120000"/>
              </a:lnSpc>
            </a:pPr>
            <a:r>
              <a:rPr lang="he-IL" sz="2400" dirty="0"/>
              <a:t>תיאור מאד פשוט וממצע של מודל הסתברויות</a:t>
            </a:r>
          </a:p>
          <a:p>
            <a:pPr algn="r" rtl="1">
              <a:lnSpc>
                <a:spcPct val="120000"/>
              </a:lnSpc>
            </a:pPr>
            <a:r>
              <a:rPr lang="he-IL" sz="2400" dirty="0"/>
              <a:t>משקף מציאות בצורה מהירה </a:t>
            </a:r>
          </a:p>
          <a:p>
            <a:pPr algn="r" rtl="1">
              <a:lnSpc>
                <a:spcPct val="120000"/>
              </a:lnSpc>
            </a:pPr>
            <a:r>
              <a:rPr lang="he-IL" sz="2400" dirty="0"/>
              <a:t>ניתן להדגים עליו תהליכים ותרחישים במהירות </a:t>
            </a:r>
          </a:p>
          <a:p>
            <a:pPr algn="r" rtl="1">
              <a:lnSpc>
                <a:spcPct val="120000"/>
              </a:lnSpc>
            </a:pPr>
            <a:r>
              <a:rPr lang="he-IL" sz="2400" dirty="0"/>
              <a:t>נוכל לזהות בקלות המשתנים עם ההשפעה הגדולה ביותר</a:t>
            </a:r>
          </a:p>
          <a:p>
            <a:pPr algn="r" rtl="1">
              <a:lnSpc>
                <a:spcPct val="120000"/>
              </a:lnSpc>
            </a:pPr>
            <a:r>
              <a:rPr lang="he-IL" sz="2400" dirty="0"/>
              <a:t>בנוי להרצת אלגוריתמים קיימים</a:t>
            </a:r>
          </a:p>
          <a:p>
            <a:pPr algn="r" rtl="1">
              <a:lnSpc>
                <a:spcPct val="120000"/>
              </a:lnSpc>
            </a:pPr>
            <a:r>
              <a:rPr lang="he-IL" sz="2400" dirty="0"/>
              <a:t>הרשת קלה לעדכון ובנייה מחדש</a:t>
            </a:r>
          </a:p>
        </p:txBody>
      </p:sp>
    </p:spTree>
    <p:extLst>
      <p:ext uri="{BB962C8B-B14F-4D97-AF65-F5344CB8AC3E}">
        <p14:creationId xmlns:p14="http://schemas.microsoft.com/office/powerpoint/2010/main" val="23320469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r" rtl="1" eaLnBrk="1" hangingPunct="1"/>
            <a:r>
              <a:rPr lang="he-IL" altLang="he-IL" dirty="0" smtClean="0"/>
              <a:t>דוגמאות</a:t>
            </a:r>
            <a:endParaRPr lang="en-US" altLang="he-IL" dirty="0" smtClean="0"/>
          </a:p>
        </p:txBody>
      </p:sp>
      <p:sp>
        <p:nvSpPr>
          <p:cNvPr id="11267" name="Rectangle 3"/>
          <p:cNvSpPr>
            <a:spLocks noGrp="1" noChangeArrowheads="1"/>
          </p:cNvSpPr>
          <p:nvPr>
            <p:ph type="body" idx="1"/>
          </p:nvPr>
        </p:nvSpPr>
        <p:spPr/>
        <p:txBody>
          <a:bodyPr>
            <a:normAutofit fontScale="92500" lnSpcReduction="10000"/>
          </a:bodyPr>
          <a:lstStyle/>
          <a:p>
            <a:pPr algn="r" rtl="1" eaLnBrk="1" hangingPunct="1">
              <a:lnSpc>
                <a:spcPct val="90000"/>
              </a:lnSpc>
            </a:pPr>
            <a:r>
              <a:rPr lang="he-IL" altLang="he-IL" sz="2000" dirty="0"/>
              <a:t>בעיית החור בשן כפי שדיברנו עליה ניתנת לייצוג כך </a:t>
            </a:r>
            <a:endParaRPr lang="en-US" altLang="he-IL" sz="2000" dirty="0"/>
          </a:p>
          <a:p>
            <a:pPr eaLnBrk="1" hangingPunct="1">
              <a:lnSpc>
                <a:spcPct val="90000"/>
              </a:lnSpc>
              <a:buFont typeface="Wingdings" pitchFamily="2" charset="2"/>
              <a:buNone/>
            </a:pPr>
            <a:endParaRPr lang="en-US" altLang="he-IL" sz="2000" dirty="0"/>
          </a:p>
          <a:p>
            <a:pPr eaLnBrk="1" hangingPunct="1">
              <a:lnSpc>
                <a:spcPct val="90000"/>
              </a:lnSpc>
              <a:buFont typeface="Wingdings" pitchFamily="2" charset="2"/>
              <a:buNone/>
            </a:pPr>
            <a:endParaRPr lang="en-US" altLang="he-IL" sz="2000" dirty="0"/>
          </a:p>
          <a:p>
            <a:pPr eaLnBrk="1" hangingPunct="1">
              <a:lnSpc>
                <a:spcPct val="90000"/>
              </a:lnSpc>
              <a:buFont typeface="Wingdings" pitchFamily="2" charset="2"/>
              <a:buNone/>
            </a:pPr>
            <a:endParaRPr lang="en-US" altLang="he-IL" sz="2000" dirty="0"/>
          </a:p>
          <a:p>
            <a:pPr eaLnBrk="1" hangingPunct="1">
              <a:lnSpc>
                <a:spcPct val="90000"/>
              </a:lnSpc>
              <a:buFont typeface="Wingdings" pitchFamily="2" charset="2"/>
              <a:buNone/>
            </a:pPr>
            <a:endParaRPr lang="en-US" altLang="he-IL" sz="2000" dirty="0"/>
          </a:p>
          <a:p>
            <a:pPr eaLnBrk="1" hangingPunct="1">
              <a:lnSpc>
                <a:spcPct val="90000"/>
              </a:lnSpc>
              <a:buFont typeface="Wingdings" pitchFamily="2" charset="2"/>
              <a:buNone/>
            </a:pPr>
            <a:endParaRPr lang="en-US" altLang="he-IL" sz="2000" dirty="0"/>
          </a:p>
          <a:p>
            <a:pPr eaLnBrk="1" hangingPunct="1">
              <a:lnSpc>
                <a:spcPct val="90000"/>
              </a:lnSpc>
              <a:buFont typeface="Wingdings" pitchFamily="2" charset="2"/>
              <a:buNone/>
            </a:pPr>
            <a:endParaRPr lang="en-US" altLang="he-IL" sz="2000" dirty="0"/>
          </a:p>
          <a:p>
            <a:pPr eaLnBrk="1" hangingPunct="1">
              <a:lnSpc>
                <a:spcPct val="90000"/>
              </a:lnSpc>
            </a:pPr>
            <a:endParaRPr lang="en-US" altLang="he-IL" sz="2000" i="1" dirty="0"/>
          </a:p>
          <a:p>
            <a:pPr eaLnBrk="1" hangingPunct="1">
              <a:lnSpc>
                <a:spcPct val="90000"/>
              </a:lnSpc>
            </a:pPr>
            <a:endParaRPr lang="en-US" altLang="he-IL" sz="2000" i="1" dirty="0"/>
          </a:p>
          <a:p>
            <a:pPr eaLnBrk="1" hangingPunct="1">
              <a:lnSpc>
                <a:spcPct val="90000"/>
              </a:lnSpc>
            </a:pPr>
            <a:endParaRPr lang="en-US" altLang="he-IL" sz="2000" i="1" dirty="0"/>
          </a:p>
          <a:p>
            <a:pPr algn="r" rtl="1">
              <a:lnSpc>
                <a:spcPct val="90000"/>
              </a:lnSpc>
            </a:pPr>
            <a:r>
              <a:rPr lang="he-IL" altLang="he-IL" sz="2000" dirty="0"/>
              <a:t>מזג האוויר אינו תלוי במשתנים האחרים</a:t>
            </a:r>
          </a:p>
          <a:p>
            <a:pPr algn="r" rtl="1">
              <a:lnSpc>
                <a:spcPct val="90000"/>
              </a:lnSpc>
            </a:pPr>
            <a:r>
              <a:rPr lang="en-US" altLang="he-IL" sz="2000" dirty="0"/>
              <a:t>Toothache </a:t>
            </a:r>
            <a:r>
              <a:rPr lang="he-IL" altLang="he-IL" sz="2000" dirty="0"/>
              <a:t>ו</a:t>
            </a:r>
            <a:r>
              <a:rPr lang="en-US" altLang="he-IL" sz="2000" dirty="0"/>
              <a:t>Catch </a:t>
            </a:r>
            <a:r>
              <a:rPr lang="he-IL" altLang="he-IL" sz="2000" dirty="0"/>
              <a:t> לא תלויים בהינתן </a:t>
            </a:r>
            <a:r>
              <a:rPr lang="en-US" altLang="he-IL" sz="2000" dirty="0"/>
              <a:t>Cavity </a:t>
            </a:r>
            <a:r>
              <a:rPr lang="he-IL" altLang="he-IL" sz="2000" dirty="0"/>
              <a:t> </a:t>
            </a:r>
            <a:endParaRPr lang="en-US" altLang="he-IL" dirty="0"/>
          </a:p>
        </p:txBody>
      </p:sp>
      <p:pic>
        <p:nvPicPr>
          <p:cNvPr id="11268" name="Picture 4" descr="dentist-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90801"/>
            <a:ext cx="4419600"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5523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981200" y="3657600"/>
            <a:ext cx="8229600" cy="2819400"/>
          </a:xfrm>
        </p:spPr>
        <p:txBody>
          <a:bodyPr>
            <a:normAutofit/>
          </a:bodyPr>
          <a:lstStyle/>
          <a:p>
            <a:pPr algn="r" rtl="1">
              <a:lnSpc>
                <a:spcPct val="80000"/>
              </a:lnSpc>
              <a:buClr>
                <a:srgbClr val="0033CC"/>
              </a:buClr>
              <a:buFont typeface="Wingdings" pitchFamily="2" charset="2"/>
              <a:buChar char="§"/>
            </a:pPr>
            <a:r>
              <a:rPr lang="en-US" altLang="he-IL" dirty="0"/>
              <a:t>Toothache </a:t>
            </a:r>
            <a:r>
              <a:rPr lang="he-IL" altLang="he-IL" dirty="0"/>
              <a:t>ו</a:t>
            </a:r>
            <a:r>
              <a:rPr lang="en-US" altLang="he-IL" dirty="0"/>
              <a:t>Catch </a:t>
            </a:r>
            <a:r>
              <a:rPr lang="he-IL" altLang="he-IL" dirty="0"/>
              <a:t> לא תלויים בהינתן </a:t>
            </a:r>
            <a:r>
              <a:rPr lang="en-US" altLang="he-IL" dirty="0"/>
              <a:t>Cavity </a:t>
            </a:r>
            <a:r>
              <a:rPr lang="he-IL" altLang="he-IL" dirty="0"/>
              <a:t> אבל כדי לזהות את זה בייצוג טבלאי צריך לחפור במספרים בד"כ </a:t>
            </a:r>
            <a:endParaRPr lang="en-US" altLang="he-IL" sz="3600" dirty="0"/>
          </a:p>
          <a:p>
            <a:pPr eaLnBrk="1" hangingPunct="1">
              <a:lnSpc>
                <a:spcPct val="80000"/>
              </a:lnSpc>
              <a:buClr>
                <a:srgbClr val="0033CC"/>
              </a:buClr>
              <a:buFont typeface="Wingdings" pitchFamily="2" charset="2"/>
              <a:buChar char="§"/>
            </a:pPr>
            <a:r>
              <a:rPr lang="en-US" dirty="0">
                <a:solidFill>
                  <a:schemeClr val="bg2"/>
                </a:solidFill>
                <a:latin typeface="Comic Sans MS" pitchFamily="66" charset="0"/>
              </a:rPr>
              <a:t/>
            </a:r>
            <a:br>
              <a:rPr lang="en-US" dirty="0">
                <a:solidFill>
                  <a:schemeClr val="bg2"/>
                </a:solidFill>
                <a:latin typeface="Comic Sans MS" pitchFamily="66" charset="0"/>
              </a:rPr>
            </a:br>
            <a:endParaRPr lang="en-US" sz="1600" dirty="0">
              <a:solidFill>
                <a:schemeClr val="bg2"/>
              </a:solidFill>
              <a:latin typeface="Comic Sans MS" pitchFamily="66" charset="0"/>
            </a:endParaRPr>
          </a:p>
          <a:p>
            <a:pPr algn="r" rtl="1">
              <a:lnSpc>
                <a:spcPct val="80000"/>
              </a:lnSpc>
              <a:buClr>
                <a:srgbClr val="0033CC"/>
              </a:buClr>
              <a:buFont typeface="Wingdings" pitchFamily="2" charset="2"/>
              <a:buChar char="§"/>
            </a:pPr>
            <a:r>
              <a:rPr lang="he-IL" dirty="0"/>
              <a:t>מעבר לייצוג המידע המצומצם, ברשת </a:t>
            </a:r>
            <a:r>
              <a:rPr lang="he-IL" dirty="0" err="1"/>
              <a:t>בייסנית</a:t>
            </a:r>
            <a:r>
              <a:rPr lang="he-IL" dirty="0"/>
              <a:t> קל לזהות אי תלות ותלות </a:t>
            </a:r>
            <a:endParaRPr lang="en-US" dirty="0"/>
          </a:p>
        </p:txBody>
      </p:sp>
      <p:graphicFrame>
        <p:nvGraphicFramePr>
          <p:cNvPr id="147460" name="Group 4"/>
          <p:cNvGraphicFramePr>
            <a:graphicFrameLocks noGrp="1"/>
          </p:cNvGraphicFramePr>
          <p:nvPr/>
        </p:nvGraphicFramePr>
        <p:xfrm>
          <a:off x="2057400" y="685800"/>
          <a:ext cx="8305800" cy="2614614"/>
        </p:xfrm>
        <a:graphic>
          <a:graphicData uri="http://schemas.openxmlformats.org/drawingml/2006/table">
            <a:tbl>
              <a:tblPr/>
              <a:tblGrid>
                <a:gridCol w="1660525">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0525">
                  <a:extLst>
                    <a:ext uri="{9D8B030D-6E8A-4147-A177-3AD203B41FA5}">
                      <a16:colId xmlns:a16="http://schemas.microsoft.com/office/drawing/2014/main" val="20002"/>
                    </a:ext>
                  </a:extLst>
                </a:gridCol>
                <a:gridCol w="1662112">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tblGrid>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PCatch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sym typeface="Symbol" pitchFamily="18" charset="2"/>
                        </a:rPr>
                        <a:t>P</a:t>
                      </a:r>
                      <a:r>
                        <a:rPr kumimoji="0" lang="en-US" sz="2800" b="0" i="0" u="none" strike="noStrike" cap="none" normalizeH="0" baseline="0" smtClean="0">
                          <a:ln>
                            <a:noFill/>
                          </a:ln>
                          <a:solidFill>
                            <a:schemeClr val="tx1"/>
                          </a:solidFill>
                          <a:effectLst/>
                          <a:latin typeface="Comic Sans MS" pitchFamily="66" charset="0"/>
                          <a:cs typeface="Arial" charset="0"/>
                        </a:rPr>
                        <a:t>Catch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Cavity</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mic Sans MS" pitchFamily="66" charset="0"/>
                          <a:cs typeface="Times New Roman" pitchFamily="18" charset="0"/>
                          <a:sym typeface="Symbol" pitchFamily="18" charset="2"/>
                        </a:rPr>
                        <a:t></a:t>
                      </a:r>
                      <a:r>
                        <a:rPr kumimoji="0" lang="en-US" sz="2800" b="0" i="0" u="none" strike="noStrike" cap="none" normalizeH="0" baseline="0" smtClean="0">
                          <a:ln>
                            <a:noFill/>
                          </a:ln>
                          <a:solidFill>
                            <a:schemeClr val="tx1"/>
                          </a:solidFill>
                          <a:effectLst/>
                          <a:latin typeface="Comic Sans MS" pitchFamily="66" charset="0"/>
                          <a:cs typeface="Arial" charset="0"/>
                        </a:rPr>
                        <a:t>Cavity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Comic Sans MS" pitchFamily="66" charset="0"/>
                          <a:cs typeface="Arial" charset="0"/>
                        </a:rPr>
                        <a:t>0.576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91" name="Rectangle 36"/>
          <p:cNvSpPr>
            <a:spLocks noChangeArrowheads="1"/>
          </p:cNvSpPr>
          <p:nvPr/>
        </p:nvSpPr>
        <p:spPr bwMode="auto">
          <a:xfrm>
            <a:off x="3810000" y="703263"/>
            <a:ext cx="31242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rPr>
              <a:t>Toothache</a:t>
            </a:r>
          </a:p>
        </p:txBody>
      </p:sp>
      <p:sp>
        <p:nvSpPr>
          <p:cNvPr id="19492" name="Rectangle 37"/>
          <p:cNvSpPr>
            <a:spLocks noChangeArrowheads="1"/>
          </p:cNvSpPr>
          <p:nvPr/>
        </p:nvSpPr>
        <p:spPr bwMode="auto">
          <a:xfrm>
            <a:off x="7105650" y="703263"/>
            <a:ext cx="31432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a:latin typeface="Comic Sans MS" pitchFamily="66" charset="0"/>
                <a:sym typeface="Symbol" pitchFamily="18" charset="2"/>
              </a:rPr>
              <a:t></a:t>
            </a:r>
            <a:r>
              <a:rPr lang="en-US" sz="2800">
                <a:latin typeface="Comic Sans MS" pitchFamily="66" charset="0"/>
              </a:rPr>
              <a:t>Toothache</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63</a:t>
            </a:fld>
            <a:endParaRPr lang="en-US"/>
          </a:p>
        </p:txBody>
      </p:sp>
      <p:sp>
        <p:nvSpPr>
          <p:cNvPr id="5" name="Footer Placeholder 4"/>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35607508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eaLnBrk="1" hangingPunct="1"/>
            <a:r>
              <a:rPr lang="en-US" dirty="0" smtClean="0"/>
              <a:t>Bayesian networks</a:t>
            </a:r>
          </a:p>
        </p:txBody>
      </p:sp>
      <p:sp>
        <p:nvSpPr>
          <p:cNvPr id="6147" name="Content Placeholder 2"/>
          <p:cNvSpPr>
            <a:spLocks noGrp="1"/>
          </p:cNvSpPr>
          <p:nvPr>
            <p:ph idx="1"/>
          </p:nvPr>
        </p:nvSpPr>
        <p:spPr/>
        <p:txBody>
          <a:bodyPr/>
          <a:lstStyle/>
          <a:p>
            <a:pPr algn="r" rtl="1" eaLnBrk="1" hangingPunct="1"/>
            <a:r>
              <a:rPr lang="he-IL" dirty="0" smtClean="0"/>
              <a:t>לכל צומת </a:t>
            </a:r>
            <a:r>
              <a:rPr lang="en-US" dirty="0" smtClean="0"/>
              <a:t>X</a:t>
            </a:r>
            <a:r>
              <a:rPr lang="en-US" baseline="-25000" dirty="0" smtClean="0"/>
              <a:t>i</a:t>
            </a:r>
            <a:r>
              <a:rPr lang="he-IL" dirty="0" smtClean="0"/>
              <a:t> בגרף </a:t>
            </a:r>
            <a:r>
              <a:rPr lang="he-IL" dirty="0" err="1" smtClean="0"/>
              <a:t>משוייכת</a:t>
            </a:r>
            <a:r>
              <a:rPr lang="he-IL" dirty="0" smtClean="0"/>
              <a:t> טבלה המתארת את התפלגות ההסתברות המותנה (</a:t>
            </a:r>
            <a:r>
              <a:rPr lang="en-US" dirty="0" smtClean="0"/>
              <a:t>conditional probability distribution</a:t>
            </a:r>
            <a:r>
              <a:rPr lang="he-IL" dirty="0" smtClean="0"/>
              <a:t>) של המשתנה המקרי </a:t>
            </a:r>
            <a:r>
              <a:rPr lang="en-US" dirty="0" smtClean="0"/>
              <a:t>X</a:t>
            </a:r>
            <a:r>
              <a:rPr lang="en-US" baseline="-25000" dirty="0" smtClean="0"/>
              <a:t>i</a:t>
            </a:r>
            <a:r>
              <a:rPr lang="he-IL" dirty="0" smtClean="0"/>
              <a:t> ביחס למשתנים המקריים המשמשים כהוריו בגרף. </a:t>
            </a:r>
          </a:p>
          <a:p>
            <a:pPr algn="r" rtl="1" eaLnBrk="1" hangingPunct="1"/>
            <a:r>
              <a:rPr lang="he-IL" dirty="0" smtClean="0"/>
              <a:t>טבלה זו נקראת </a:t>
            </a:r>
            <a:r>
              <a:rPr lang="he-IL" b="1" dirty="0" smtClean="0"/>
              <a:t>טבלת ההסתברות המותנה</a:t>
            </a:r>
            <a:r>
              <a:rPr lang="he-IL" dirty="0" smtClean="0"/>
              <a:t> </a:t>
            </a:r>
            <a:r>
              <a:rPr lang="en-US" dirty="0" smtClean="0"/>
              <a:t>(CPT) </a:t>
            </a:r>
            <a:r>
              <a:rPr lang="he-IL" dirty="0" smtClean="0"/>
              <a:t>והיא מכילה את התפלגות ההסתברות המותנה של המשתנה </a:t>
            </a:r>
            <a:r>
              <a:rPr lang="en-US" dirty="0" smtClean="0"/>
              <a:t>X</a:t>
            </a:r>
            <a:r>
              <a:rPr lang="en-US" baseline="-25000" dirty="0" smtClean="0"/>
              <a:t>i</a:t>
            </a:r>
            <a:r>
              <a:rPr lang="he-IL" dirty="0" smtClean="0"/>
              <a:t> בהינתן כל צירופי הערכים האפשריים של משתני ההורים. </a:t>
            </a:r>
            <a:endParaRPr lang="en-US" dirty="0" smtClean="0"/>
          </a:p>
          <a:p>
            <a:pPr algn="r" rtl="1" eaLnBrk="1" hangingPunct="1"/>
            <a:endParaRPr lang="en-US" dirty="0" smtClean="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64</a:t>
            </a:fld>
            <a:endParaRPr lang="en-US"/>
          </a:p>
        </p:txBody>
      </p:sp>
      <p:sp>
        <p:nvSpPr>
          <p:cNvPr id="5" name="Footer Placeholder 4"/>
          <p:cNvSpPr>
            <a:spLocks noGrp="1"/>
          </p:cNvSpPr>
          <p:nvPr>
            <p:ph type="ftr" sz="quarter" idx="4294967295"/>
          </p:nvPr>
        </p:nvSpPr>
        <p:spPr>
          <a:xfrm rot="5400000">
            <a:off x="10076979" y="3818414"/>
            <a:ext cx="3200400" cy="365760"/>
          </a:xfrm>
          <a:prstGeom prst="rect">
            <a:avLst/>
          </a:prstGeom>
        </p:spPr>
        <p:txBody>
          <a:bodyPr/>
          <a:lstStyle/>
          <a:p>
            <a:endParaRPr lang="en-US"/>
          </a:p>
        </p:txBody>
      </p:sp>
    </p:spTree>
    <p:extLst>
      <p:ext uri="{BB962C8B-B14F-4D97-AF65-F5344CB8AC3E}">
        <p14:creationId xmlns:p14="http://schemas.microsoft.com/office/powerpoint/2010/main" val="36684149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sz="3600" dirty="0"/>
              <a:t>Bayesian networks</a:t>
            </a:r>
            <a:endParaRPr lang="en-US" sz="4000" b="1" dirty="0">
              <a:solidFill>
                <a:schemeClr val="accent2"/>
              </a:solidFill>
              <a:latin typeface="Comic Sans MS" pitchFamily="66" charset="0"/>
            </a:endParaRPr>
          </a:p>
        </p:txBody>
      </p:sp>
      <p:sp>
        <p:nvSpPr>
          <p:cNvPr id="125955" name="Rectangle 3"/>
          <p:cNvSpPr>
            <a:spLocks noGrp="1" noChangeArrowheads="1"/>
          </p:cNvSpPr>
          <p:nvPr>
            <p:ph type="body" idx="1"/>
          </p:nvPr>
        </p:nvSpPr>
        <p:spPr>
          <a:xfrm>
            <a:off x="1981200" y="1371601"/>
            <a:ext cx="8147248" cy="4525963"/>
          </a:xfrm>
        </p:spPr>
        <p:txBody>
          <a:bodyPr/>
          <a:lstStyle/>
          <a:p>
            <a:pPr marL="0" indent="0">
              <a:buClr>
                <a:srgbClr val="0033CC"/>
              </a:buClr>
              <a:buNone/>
            </a:pPr>
            <a:r>
              <a:rPr lang="en-US" sz="2400" dirty="0">
                <a:latin typeface="Comic Sans MS" pitchFamily="66" charset="0"/>
                <a:cs typeface="+mj-cs"/>
              </a:rPr>
              <a:t>Cavity </a:t>
            </a:r>
            <a:r>
              <a:rPr lang="he-IL" sz="2400" dirty="0">
                <a:latin typeface="Comic Sans MS" pitchFamily="66" charset="0"/>
                <a:cs typeface="+mj-cs"/>
              </a:rPr>
              <a:t> הוא הסיבה ל</a:t>
            </a:r>
            <a:r>
              <a:rPr lang="en-US" sz="2400" dirty="0">
                <a:latin typeface="Comic Sans MS" pitchFamily="66" charset="0"/>
                <a:cs typeface="+mj-cs"/>
              </a:rPr>
              <a:t>Toothache  </a:t>
            </a:r>
            <a:r>
              <a:rPr lang="he-IL" sz="2400" dirty="0">
                <a:latin typeface="Comic Sans MS" pitchFamily="66" charset="0"/>
                <a:cs typeface="+mj-cs"/>
              </a:rPr>
              <a:t> וגם ל</a:t>
            </a:r>
            <a:r>
              <a:rPr lang="en-US" sz="2400" dirty="0" err="1">
                <a:latin typeface="Comic Sans MS" pitchFamily="66" charset="0"/>
                <a:cs typeface="+mj-cs"/>
              </a:rPr>
              <a:t>PCatch</a:t>
            </a:r>
            <a:r>
              <a:rPr lang="en-US" sz="2400" dirty="0">
                <a:latin typeface="Comic Sans MS" pitchFamily="66" charset="0"/>
                <a:cs typeface="+mj-cs"/>
              </a:rPr>
              <a:t>   </a:t>
            </a:r>
            <a:r>
              <a:rPr lang="he-IL" sz="2400" dirty="0">
                <a:latin typeface="Comic Sans MS" pitchFamily="66" charset="0"/>
                <a:cs typeface="+mj-cs"/>
              </a:rPr>
              <a:t> קל לראות את יחס הנביעה.  </a:t>
            </a:r>
            <a:endParaRPr lang="en-US" sz="2400" dirty="0">
              <a:latin typeface="Comic Sans MS" pitchFamily="66" charset="0"/>
              <a:cs typeface="+mj-cs"/>
            </a:endParaRPr>
          </a:p>
          <a:p>
            <a:pPr marL="0" indent="0">
              <a:buClr>
                <a:srgbClr val="0033CC"/>
              </a:buClr>
              <a:buNone/>
            </a:pPr>
            <a:r>
              <a:rPr lang="he-IL" dirty="0" smtClean="0">
                <a:latin typeface="Comic Sans MS" pitchFamily="66" charset="0"/>
                <a:cs typeface="+mj-cs"/>
              </a:rPr>
              <a:t>נציג גם ההסתעפות המותנית של </a:t>
            </a:r>
            <a:r>
              <a:rPr lang="en-US" dirty="0" err="1" smtClean="0">
                <a:latin typeface="Comic Sans MS" pitchFamily="66" charset="0"/>
                <a:cs typeface="+mj-cs"/>
              </a:rPr>
              <a:t>Pcatch</a:t>
            </a:r>
            <a:r>
              <a:rPr lang="he-IL" dirty="0" smtClean="0">
                <a:latin typeface="Comic Sans MS" pitchFamily="66" charset="0"/>
                <a:cs typeface="+mj-cs"/>
              </a:rPr>
              <a:t> ושל </a:t>
            </a:r>
            <a:r>
              <a:rPr lang="en-US" dirty="0">
                <a:latin typeface="Comic Sans MS" pitchFamily="66" charset="0"/>
                <a:cs typeface="+mj-cs"/>
              </a:rPr>
              <a:t>Toothache</a:t>
            </a:r>
          </a:p>
          <a:p>
            <a:pPr marL="406400" indent="-406400">
              <a:buClr>
                <a:srgbClr val="0033CC"/>
              </a:buClr>
              <a:buFont typeface="Wingdings" pitchFamily="2" charset="2"/>
              <a:buChar char="§"/>
            </a:pPr>
            <a:endParaRPr lang="en-US" sz="2400" dirty="0">
              <a:latin typeface="Comic Sans MS" pitchFamily="66" charset="0"/>
              <a:cs typeface="+mj-cs"/>
            </a:endParaRPr>
          </a:p>
        </p:txBody>
      </p:sp>
      <p:sp>
        <p:nvSpPr>
          <p:cNvPr id="20484" name="Oval 6"/>
          <p:cNvSpPr>
            <a:spLocks noChangeArrowheads="1"/>
          </p:cNvSpPr>
          <p:nvPr/>
        </p:nvSpPr>
        <p:spPr bwMode="auto">
          <a:xfrm>
            <a:off x="5562600" y="3810000"/>
            <a:ext cx="1447800" cy="5334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a:latin typeface="Comic Sans MS" pitchFamily="66" charset="0"/>
              </a:rPr>
              <a:t>Cavity</a:t>
            </a:r>
          </a:p>
        </p:txBody>
      </p:sp>
      <p:sp>
        <p:nvSpPr>
          <p:cNvPr id="20485" name="Oval 8"/>
          <p:cNvSpPr>
            <a:spLocks noChangeArrowheads="1"/>
          </p:cNvSpPr>
          <p:nvPr/>
        </p:nvSpPr>
        <p:spPr bwMode="auto">
          <a:xfrm>
            <a:off x="3962400" y="5638800"/>
            <a:ext cx="1447800" cy="5334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dirty="0">
                <a:latin typeface="Comic Sans MS" pitchFamily="66" charset="0"/>
              </a:rPr>
              <a:t>Toothache</a:t>
            </a:r>
          </a:p>
        </p:txBody>
      </p:sp>
      <p:sp>
        <p:nvSpPr>
          <p:cNvPr id="20486" name="Line 9"/>
          <p:cNvSpPr>
            <a:spLocks noChangeShapeType="1"/>
          </p:cNvSpPr>
          <p:nvPr/>
        </p:nvSpPr>
        <p:spPr bwMode="auto">
          <a:xfrm flipH="1">
            <a:off x="4648200" y="4343400"/>
            <a:ext cx="16764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aphicFrame>
        <p:nvGraphicFramePr>
          <p:cNvPr id="126053" name="Group 101"/>
          <p:cNvGraphicFramePr>
            <a:graphicFrameLocks noGrp="1"/>
          </p:cNvGraphicFramePr>
          <p:nvPr/>
        </p:nvGraphicFramePr>
        <p:xfrm>
          <a:off x="7239000" y="3505200"/>
          <a:ext cx="1066800" cy="670388"/>
        </p:xfrm>
        <a:graphic>
          <a:graphicData uri="http://schemas.openxmlformats.org/drawingml/2006/table">
            <a:tbl>
              <a:tblPr/>
              <a:tblGrid>
                <a:gridCol w="1066800">
                  <a:extLst>
                    <a:ext uri="{9D8B030D-6E8A-4147-A177-3AD203B41FA5}">
                      <a16:colId xmlns:a16="http://schemas.microsoft.com/office/drawing/2014/main" val="20000"/>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rPr>
                        <a:t>P(Cavity)</a:t>
                      </a:r>
                    </a:p>
                  </a:txBody>
                  <a:tcPr marT="45677" marB="456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rPr>
                        <a:t>0.2</a:t>
                      </a:r>
                    </a:p>
                  </a:txBody>
                  <a:tcPr marT="45677" marB="456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6030" name="Group 78"/>
          <p:cNvGraphicFramePr>
            <a:graphicFrameLocks noGrp="1"/>
          </p:cNvGraphicFramePr>
          <p:nvPr/>
        </p:nvGraphicFramePr>
        <p:xfrm>
          <a:off x="2057400" y="4495800"/>
          <a:ext cx="2590800" cy="1009650"/>
        </p:xfrm>
        <a:graphic>
          <a:graphicData uri="http://schemas.openxmlformats.org/drawingml/2006/table">
            <a:tbl>
              <a:tblPr/>
              <a:tblGrid>
                <a:gridCol w="914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Comic Sans MS" pitchFamily="66" charset="0"/>
                        <a:cs typeface="Arial" charset="0"/>
                      </a:endParaRPr>
                    </a:p>
                  </a:txBody>
                  <a:tcPr marT="45755" marB="457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rPr>
                        <a:t>P(Toothache|c)</a:t>
                      </a:r>
                    </a:p>
                  </a:txBody>
                  <a:tcPr marT="45755" marB="457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3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rPr>
                        <a:t>Cavity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sym typeface="Symbol" pitchFamily="18" charset="2"/>
                        </a:rPr>
                        <a:t></a:t>
                      </a:r>
                      <a:r>
                        <a:rPr kumimoji="0" lang="en-US" sz="1600" b="0" i="0" u="none" strike="noStrike" cap="none" normalizeH="0" baseline="0" smtClean="0">
                          <a:ln>
                            <a:noFill/>
                          </a:ln>
                          <a:solidFill>
                            <a:schemeClr val="tx1"/>
                          </a:solidFill>
                          <a:effectLst/>
                          <a:latin typeface="Comic Sans MS" pitchFamily="66" charset="0"/>
                          <a:cs typeface="Arial" charset="0"/>
                        </a:rPr>
                        <a:t>Cavity</a:t>
                      </a:r>
                    </a:p>
                  </a:txBody>
                  <a:tcPr marT="45755" marB="457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rPr>
                        <a:t>0.6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rPr>
                        <a:t>0.1</a:t>
                      </a:r>
                    </a:p>
                  </a:txBody>
                  <a:tcPr marT="45755" marB="457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06" name="Oval 56"/>
          <p:cNvSpPr>
            <a:spLocks noChangeArrowheads="1"/>
          </p:cNvSpPr>
          <p:nvPr/>
        </p:nvSpPr>
        <p:spPr bwMode="auto">
          <a:xfrm>
            <a:off x="7315200" y="5638800"/>
            <a:ext cx="1447800" cy="533400"/>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2000" dirty="0" err="1">
                <a:latin typeface="Comic Sans MS" pitchFamily="66" charset="0"/>
              </a:rPr>
              <a:t>PCatch</a:t>
            </a:r>
            <a:endParaRPr lang="en-US" sz="2000" dirty="0">
              <a:latin typeface="Comic Sans MS" pitchFamily="66" charset="0"/>
            </a:endParaRPr>
          </a:p>
        </p:txBody>
      </p:sp>
      <p:sp>
        <p:nvSpPr>
          <p:cNvPr id="20507" name="Line 58"/>
          <p:cNvSpPr>
            <a:spLocks noChangeShapeType="1"/>
          </p:cNvSpPr>
          <p:nvPr/>
        </p:nvSpPr>
        <p:spPr bwMode="auto">
          <a:xfrm>
            <a:off x="6324600" y="4343400"/>
            <a:ext cx="16764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aphicFrame>
        <p:nvGraphicFramePr>
          <p:cNvPr id="126045" name="Group 93"/>
          <p:cNvGraphicFramePr>
            <a:graphicFrameLocks noGrp="1"/>
          </p:cNvGraphicFramePr>
          <p:nvPr>
            <p:extLst>
              <p:ext uri="{D42A27DB-BD31-4B8C-83A1-F6EECF244321}">
                <p14:modId xmlns:p14="http://schemas.microsoft.com/office/powerpoint/2010/main" val="3029057246"/>
              </p:ext>
            </p:extLst>
          </p:nvPr>
        </p:nvGraphicFramePr>
        <p:xfrm>
          <a:off x="8077200" y="4495800"/>
          <a:ext cx="2286000" cy="1009650"/>
        </p:xfrm>
        <a:graphic>
          <a:graphicData uri="http://schemas.openxmlformats.org/drawingml/2006/table">
            <a:tbl>
              <a:tblPr/>
              <a:tblGrid>
                <a:gridCol w="91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81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Comic Sans MS" pitchFamily="66" charset="0"/>
                        <a:cs typeface="Arial" charset="0"/>
                      </a:endParaRPr>
                    </a:p>
                  </a:txBody>
                  <a:tcPr marT="45755" marB="457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mic Sans MS" pitchFamily="66" charset="0"/>
                          <a:cs typeface="Arial" charset="0"/>
                        </a:rPr>
                        <a:t>P(</a:t>
                      </a:r>
                      <a:r>
                        <a:rPr lang="en-US" sz="1600" dirty="0" err="1" smtClean="0">
                          <a:latin typeface="Comic Sans MS" pitchFamily="66" charset="0"/>
                        </a:rPr>
                        <a:t>PCatch</a:t>
                      </a:r>
                      <a:r>
                        <a:rPr kumimoji="0" lang="en-US" sz="1600" b="0" i="0" u="none" strike="noStrike" cap="none" normalizeH="0" baseline="0" dirty="0" err="1" smtClean="0">
                          <a:ln>
                            <a:noFill/>
                          </a:ln>
                          <a:solidFill>
                            <a:schemeClr val="tx1"/>
                          </a:solidFill>
                          <a:effectLst/>
                          <a:latin typeface="Comic Sans MS" pitchFamily="66" charset="0"/>
                          <a:cs typeface="Arial" charset="0"/>
                        </a:rPr>
                        <a:t>|c</a:t>
                      </a:r>
                      <a:r>
                        <a:rPr kumimoji="0" lang="en-US" sz="1600" b="0" i="0" u="none" strike="noStrike" cap="none" normalizeH="0" baseline="0" dirty="0" smtClean="0">
                          <a:ln>
                            <a:noFill/>
                          </a:ln>
                          <a:solidFill>
                            <a:schemeClr val="tx1"/>
                          </a:solidFill>
                          <a:effectLst/>
                          <a:latin typeface="Comic Sans MS" pitchFamily="66" charset="0"/>
                          <a:cs typeface="Arial" charset="0"/>
                        </a:rPr>
                        <a:t>)</a:t>
                      </a:r>
                    </a:p>
                  </a:txBody>
                  <a:tcPr marT="45755" marB="457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83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rPr>
                        <a:t>Cavity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cs typeface="Arial" charset="0"/>
                          <a:sym typeface="Symbol" pitchFamily="18" charset="2"/>
                        </a:rPr>
                        <a:t></a:t>
                      </a:r>
                      <a:r>
                        <a:rPr kumimoji="0" lang="en-US" sz="1600" b="0" i="0" u="none" strike="noStrike" cap="none" normalizeH="0" baseline="0" smtClean="0">
                          <a:ln>
                            <a:noFill/>
                          </a:ln>
                          <a:solidFill>
                            <a:schemeClr val="tx1"/>
                          </a:solidFill>
                          <a:effectLst/>
                          <a:latin typeface="Comic Sans MS" pitchFamily="66" charset="0"/>
                          <a:cs typeface="Arial" charset="0"/>
                        </a:rPr>
                        <a:t>Cavity</a:t>
                      </a:r>
                    </a:p>
                  </a:txBody>
                  <a:tcPr marT="45755" marB="457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mic Sans MS" pitchFamily="66" charset="0"/>
                          <a:cs typeface="Arial" charset="0"/>
                        </a:rPr>
                        <a:t>0.9</a:t>
                      </a:r>
                      <a:br>
                        <a:rPr kumimoji="0" lang="en-US" sz="1600" b="0" i="0" u="none" strike="noStrike" cap="none" normalizeH="0" baseline="0" dirty="0" smtClean="0">
                          <a:ln>
                            <a:noFill/>
                          </a:ln>
                          <a:solidFill>
                            <a:schemeClr val="tx1"/>
                          </a:solidFill>
                          <a:effectLst/>
                          <a:latin typeface="Comic Sans MS" pitchFamily="66" charset="0"/>
                          <a:cs typeface="Arial" charset="0"/>
                        </a:rPr>
                      </a:br>
                      <a:r>
                        <a:rPr kumimoji="0" lang="en-US" sz="1600" b="0" i="0" u="none" strike="noStrike" cap="none" normalizeH="0" baseline="0" dirty="0" smtClean="0">
                          <a:ln>
                            <a:noFill/>
                          </a:ln>
                          <a:solidFill>
                            <a:schemeClr val="tx1"/>
                          </a:solidFill>
                          <a:effectLst/>
                          <a:latin typeface="Comic Sans MS" pitchFamily="66" charset="0"/>
                          <a:cs typeface="Arial" charset="0"/>
                        </a:rPr>
                        <a:t>0.02</a:t>
                      </a:r>
                    </a:p>
                  </a:txBody>
                  <a:tcPr marT="45755" marB="457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6054" name="Text Box 102"/>
          <p:cNvSpPr txBox="1">
            <a:spLocks noChangeArrowheads="1"/>
          </p:cNvSpPr>
          <p:nvPr/>
        </p:nvSpPr>
        <p:spPr bwMode="auto">
          <a:xfrm>
            <a:off x="4724401" y="6324600"/>
            <a:ext cx="3273653" cy="369332"/>
          </a:xfrm>
          <a:prstGeom prst="rect">
            <a:avLst/>
          </a:prstGeom>
          <a:ln/>
          <a:extLst/>
        </p:spPr>
        <p:style>
          <a:lnRef idx="3">
            <a:schemeClr val="lt1"/>
          </a:lnRef>
          <a:fillRef idx="1">
            <a:schemeClr val="accent3"/>
          </a:fillRef>
          <a:effectRef idx="1">
            <a:schemeClr val="accent3"/>
          </a:effectRef>
          <a:fontRef idx="minor">
            <a:schemeClr val="lt1"/>
          </a:fontRef>
        </p:style>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he-IL" dirty="0">
                <a:solidFill>
                  <a:schemeClr val="bg1"/>
                </a:solidFill>
                <a:latin typeface="Comic Sans MS" pitchFamily="66" charset="0"/>
              </a:rPr>
              <a:t>יצגנו ב 5 שורות במקום ב 8 שורות </a:t>
            </a:r>
            <a:endParaRPr lang="en-US" dirty="0">
              <a:solidFill>
                <a:schemeClr val="bg1"/>
              </a:solidFill>
              <a:latin typeface="Comic Sans MS" pitchFamily="66" charset="0"/>
            </a:endParaRPr>
          </a:p>
        </p:txBody>
      </p:sp>
      <p:sp>
        <p:nvSpPr>
          <p:cNvPr id="126055" name="Text Box 103"/>
          <p:cNvSpPr txBox="1">
            <a:spLocks noChangeArrowheads="1"/>
          </p:cNvSpPr>
          <p:nvPr/>
        </p:nvSpPr>
        <p:spPr bwMode="auto">
          <a:xfrm>
            <a:off x="1676401" y="3657600"/>
            <a:ext cx="3794125" cy="711200"/>
          </a:xfrm>
          <a:prstGeom prst="rect">
            <a:avLst/>
          </a:prstGeom>
          <a:solidFill>
            <a:srgbClr val="DBF1FF"/>
          </a:solidFill>
          <a:ln w="9525">
            <a:solidFill>
              <a:srgbClr val="003399"/>
            </a:solidFill>
            <a:miter lim="800000"/>
            <a:headEnd/>
            <a:tailEnd/>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l" rtl="0" eaLnBrk="1" hangingPunct="1"/>
            <a:r>
              <a:rPr lang="en-US" sz="2000" dirty="0">
                <a:solidFill>
                  <a:srgbClr val="003399"/>
                </a:solidFill>
                <a:latin typeface="Comic Sans MS" pitchFamily="66" charset="0"/>
              </a:rPr>
              <a:t>P(</a:t>
            </a:r>
            <a:r>
              <a:rPr lang="en-US" sz="2000" dirty="0" err="1">
                <a:solidFill>
                  <a:srgbClr val="003399"/>
                </a:solidFill>
                <a:latin typeface="Comic Sans MS" pitchFamily="66" charset="0"/>
              </a:rPr>
              <a:t>c</a:t>
            </a:r>
            <a:r>
              <a:rPr lang="en-US" sz="2000" b="1" dirty="0" err="1">
                <a:solidFill>
                  <a:srgbClr val="003399"/>
                </a:solidFill>
                <a:latin typeface="Comic Sans MS" pitchFamily="66" charset="0"/>
                <a:sym typeface="Symbol" pitchFamily="18" charset="2"/>
              </a:rPr>
              <a:t></a:t>
            </a:r>
            <a:r>
              <a:rPr lang="en-US" sz="2000" dirty="0" err="1">
                <a:solidFill>
                  <a:srgbClr val="003399"/>
                </a:solidFill>
                <a:latin typeface="Comic Sans MS" pitchFamily="66" charset="0"/>
              </a:rPr>
              <a:t>t</a:t>
            </a:r>
            <a:r>
              <a:rPr lang="en-US" sz="2000" b="1" dirty="0" err="1">
                <a:solidFill>
                  <a:srgbClr val="003399"/>
                </a:solidFill>
                <a:latin typeface="Comic Sans MS" pitchFamily="66" charset="0"/>
                <a:sym typeface="Symbol" pitchFamily="18" charset="2"/>
              </a:rPr>
              <a:t></a:t>
            </a:r>
            <a:r>
              <a:rPr lang="en-US" sz="2000" dirty="0" err="1">
                <a:solidFill>
                  <a:srgbClr val="003399"/>
                </a:solidFill>
                <a:latin typeface="Comic Sans MS" pitchFamily="66" charset="0"/>
              </a:rPr>
              <a:t>pc</a:t>
            </a:r>
            <a:r>
              <a:rPr lang="en-US" sz="2000" dirty="0">
                <a:solidFill>
                  <a:srgbClr val="003399"/>
                </a:solidFill>
                <a:latin typeface="Comic Sans MS" pitchFamily="66" charset="0"/>
              </a:rPr>
              <a:t>) </a:t>
            </a:r>
            <a:r>
              <a:rPr lang="en-US" sz="1200" dirty="0">
                <a:solidFill>
                  <a:srgbClr val="003399"/>
                </a:solidFill>
                <a:latin typeface="Comic Sans MS" pitchFamily="66" charset="0"/>
              </a:rPr>
              <a:t> </a:t>
            </a:r>
            <a:r>
              <a:rPr lang="en-US" sz="2000" dirty="0">
                <a:solidFill>
                  <a:srgbClr val="003399"/>
                </a:solidFill>
                <a:latin typeface="Comic Sans MS" pitchFamily="66" charset="0"/>
              </a:rPr>
              <a:t>= P(</a:t>
            </a:r>
            <a:r>
              <a:rPr lang="en-US" sz="2000" dirty="0" err="1">
                <a:solidFill>
                  <a:srgbClr val="003399"/>
                </a:solidFill>
                <a:latin typeface="Comic Sans MS" pitchFamily="66" charset="0"/>
              </a:rPr>
              <a:t>t</a:t>
            </a:r>
            <a:r>
              <a:rPr lang="en-US" sz="2000" b="1" dirty="0" err="1">
                <a:solidFill>
                  <a:srgbClr val="003399"/>
                </a:solidFill>
                <a:latin typeface="Comic Sans MS" pitchFamily="66" charset="0"/>
                <a:sym typeface="Symbol" pitchFamily="18" charset="2"/>
              </a:rPr>
              <a:t></a:t>
            </a:r>
            <a:r>
              <a:rPr lang="en-US" sz="2000" dirty="0" err="1">
                <a:solidFill>
                  <a:srgbClr val="003399"/>
                </a:solidFill>
                <a:latin typeface="Comic Sans MS" pitchFamily="66" charset="0"/>
                <a:sym typeface="Symbol" pitchFamily="18" charset="2"/>
              </a:rPr>
              <a:t>pc|c</a:t>
            </a:r>
            <a:r>
              <a:rPr lang="en-US" sz="2000" dirty="0">
                <a:solidFill>
                  <a:srgbClr val="003399"/>
                </a:solidFill>
                <a:latin typeface="Comic Sans MS" pitchFamily="66" charset="0"/>
                <a:sym typeface="Symbol" pitchFamily="18" charset="2"/>
              </a:rPr>
              <a:t>) P(c)</a:t>
            </a:r>
          </a:p>
          <a:p>
            <a:pPr algn="l" rtl="0" eaLnBrk="1" hangingPunct="1"/>
            <a:r>
              <a:rPr lang="en-US" sz="2000" dirty="0">
                <a:solidFill>
                  <a:srgbClr val="003399"/>
                </a:solidFill>
                <a:latin typeface="Comic Sans MS" pitchFamily="66" charset="0"/>
                <a:sym typeface="Symbol" pitchFamily="18" charset="2"/>
              </a:rPr>
              <a:t>                 = P(</a:t>
            </a:r>
            <a:r>
              <a:rPr lang="en-US" sz="2000" dirty="0" err="1">
                <a:solidFill>
                  <a:srgbClr val="003399"/>
                </a:solidFill>
                <a:latin typeface="Comic Sans MS" pitchFamily="66" charset="0"/>
                <a:sym typeface="Symbol" pitchFamily="18" charset="2"/>
              </a:rPr>
              <a:t>t|c</a:t>
            </a:r>
            <a:r>
              <a:rPr lang="en-US" sz="2000" dirty="0">
                <a:solidFill>
                  <a:srgbClr val="003399"/>
                </a:solidFill>
                <a:latin typeface="Comic Sans MS" pitchFamily="66" charset="0"/>
                <a:sym typeface="Symbol" pitchFamily="18" charset="2"/>
              </a:rPr>
              <a:t>) P(</a:t>
            </a:r>
            <a:r>
              <a:rPr lang="en-US" sz="2000" dirty="0" err="1">
                <a:solidFill>
                  <a:srgbClr val="003399"/>
                </a:solidFill>
                <a:latin typeface="Comic Sans MS" pitchFamily="66" charset="0"/>
                <a:sym typeface="Symbol" pitchFamily="18" charset="2"/>
              </a:rPr>
              <a:t>pc|c</a:t>
            </a:r>
            <a:r>
              <a:rPr lang="en-US" sz="2000" dirty="0">
                <a:solidFill>
                  <a:srgbClr val="003399"/>
                </a:solidFill>
                <a:latin typeface="Comic Sans MS" pitchFamily="66" charset="0"/>
                <a:sym typeface="Symbol" pitchFamily="18" charset="2"/>
              </a:rPr>
              <a:t>) P(c)</a:t>
            </a:r>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65</a:t>
            </a:fld>
            <a:endParaRPr lang="en-US"/>
          </a:p>
        </p:txBody>
      </p:sp>
    </p:spTree>
    <p:extLst>
      <p:ext uri="{BB962C8B-B14F-4D97-AF65-F5344CB8AC3E}">
        <p14:creationId xmlns:p14="http://schemas.microsoft.com/office/powerpoint/2010/main" val="2204620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60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0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0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0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 grpId="0" animBg="1"/>
      <p:bldP spid="12605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35162" y="188640"/>
            <a:ext cx="7793038" cy="609600"/>
          </a:xfrm>
        </p:spPr>
        <p:txBody>
          <a:bodyPr>
            <a:normAutofit fontScale="90000"/>
          </a:bodyPr>
          <a:lstStyle/>
          <a:p>
            <a:pPr eaLnBrk="1" hangingPunct="1"/>
            <a:r>
              <a:rPr lang="en-US" altLang="he-IL" sz="4000" dirty="0"/>
              <a:t>An Example</a:t>
            </a:r>
            <a:endParaRPr lang="en-US" altLang="he-IL" dirty="0" smtClean="0"/>
          </a:p>
        </p:txBody>
      </p:sp>
      <p:sp>
        <p:nvSpPr>
          <p:cNvPr id="12291" name="Oval 3"/>
          <p:cNvSpPr>
            <a:spLocks noChangeArrowheads="1"/>
          </p:cNvSpPr>
          <p:nvPr/>
        </p:nvSpPr>
        <p:spPr bwMode="auto">
          <a:xfrm>
            <a:off x="1981200" y="1447800"/>
            <a:ext cx="1295400" cy="762000"/>
          </a:xfrm>
          <a:prstGeom prst="ellipse">
            <a:avLst/>
          </a:prstGeom>
          <a:solidFill>
            <a:srgbClr val="F6E6EA"/>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r>
              <a:rPr lang="en-US" altLang="he-IL" sz="1800" b="1">
                <a:solidFill>
                  <a:srgbClr val="000000"/>
                </a:solidFill>
                <a:latin typeface="Times New Roman" pitchFamily="18" charset="0"/>
              </a:rPr>
              <a:t>Family</a:t>
            </a:r>
          </a:p>
          <a:p>
            <a:pPr algn="ctr"/>
            <a:r>
              <a:rPr lang="en-US" altLang="he-IL" sz="1800" b="1">
                <a:solidFill>
                  <a:srgbClr val="000000"/>
                </a:solidFill>
                <a:latin typeface="Times New Roman" pitchFamily="18" charset="0"/>
              </a:rPr>
              <a:t>History</a:t>
            </a:r>
            <a:endParaRPr lang="en-US" altLang="he-IL" sz="1800">
              <a:latin typeface="Times New Roman" pitchFamily="18" charset="0"/>
            </a:endParaRPr>
          </a:p>
        </p:txBody>
      </p:sp>
      <p:sp>
        <p:nvSpPr>
          <p:cNvPr id="12292" name="Oval 4"/>
          <p:cNvSpPr>
            <a:spLocks noChangeArrowheads="1"/>
          </p:cNvSpPr>
          <p:nvPr/>
        </p:nvSpPr>
        <p:spPr bwMode="auto">
          <a:xfrm>
            <a:off x="1981200" y="3048000"/>
            <a:ext cx="1295400" cy="762000"/>
          </a:xfrm>
          <a:prstGeom prst="ellipse">
            <a:avLst/>
          </a:prstGeom>
          <a:solidFill>
            <a:srgbClr val="CCCC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r>
              <a:rPr lang="en-US" altLang="he-IL" sz="1800" b="1">
                <a:solidFill>
                  <a:srgbClr val="000000"/>
                </a:solidFill>
                <a:latin typeface="Times New Roman" pitchFamily="18" charset="0"/>
              </a:rPr>
              <a:t>LungCancer</a:t>
            </a:r>
            <a:endParaRPr lang="en-US" altLang="he-IL" sz="1800">
              <a:latin typeface="Times New Roman" pitchFamily="18" charset="0"/>
            </a:endParaRPr>
          </a:p>
        </p:txBody>
      </p:sp>
      <p:sp>
        <p:nvSpPr>
          <p:cNvPr id="12293" name="Oval 5"/>
          <p:cNvSpPr>
            <a:spLocks noChangeArrowheads="1"/>
          </p:cNvSpPr>
          <p:nvPr/>
        </p:nvSpPr>
        <p:spPr bwMode="auto">
          <a:xfrm>
            <a:off x="2057400" y="4724400"/>
            <a:ext cx="1295400" cy="762000"/>
          </a:xfrm>
          <a:prstGeom prst="ellipse">
            <a:avLst/>
          </a:prstGeom>
          <a:solidFill>
            <a:srgbClr val="FAE2F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r>
              <a:rPr lang="en-US" altLang="he-IL" sz="1800" b="1">
                <a:solidFill>
                  <a:srgbClr val="000000"/>
                </a:solidFill>
                <a:latin typeface="Times New Roman" pitchFamily="18" charset="0"/>
              </a:rPr>
              <a:t>PositiveXRay</a:t>
            </a:r>
            <a:endParaRPr lang="en-US" altLang="he-IL" sz="1800">
              <a:latin typeface="Times New Roman" pitchFamily="18" charset="0"/>
            </a:endParaRPr>
          </a:p>
        </p:txBody>
      </p:sp>
      <p:sp>
        <p:nvSpPr>
          <p:cNvPr id="12294" name="Oval 6"/>
          <p:cNvSpPr>
            <a:spLocks noChangeArrowheads="1"/>
          </p:cNvSpPr>
          <p:nvPr/>
        </p:nvSpPr>
        <p:spPr bwMode="auto">
          <a:xfrm>
            <a:off x="4191000" y="1447800"/>
            <a:ext cx="1295400" cy="762000"/>
          </a:xfrm>
          <a:prstGeom prst="ellipse">
            <a:avLst/>
          </a:prstGeom>
          <a:solidFill>
            <a:srgbClr val="FF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r>
              <a:rPr lang="en-US" altLang="he-IL" sz="1800" b="1">
                <a:solidFill>
                  <a:srgbClr val="000000"/>
                </a:solidFill>
                <a:latin typeface="Times New Roman" pitchFamily="18" charset="0"/>
              </a:rPr>
              <a:t>Smoker</a:t>
            </a:r>
          </a:p>
        </p:txBody>
      </p:sp>
      <p:sp>
        <p:nvSpPr>
          <p:cNvPr id="12295" name="Oval 7"/>
          <p:cNvSpPr>
            <a:spLocks noChangeArrowheads="1"/>
          </p:cNvSpPr>
          <p:nvPr/>
        </p:nvSpPr>
        <p:spPr bwMode="auto">
          <a:xfrm>
            <a:off x="4267200" y="3048000"/>
            <a:ext cx="1295400" cy="7620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r>
              <a:rPr lang="en-US" altLang="he-IL" sz="1800" b="1">
                <a:solidFill>
                  <a:srgbClr val="000000"/>
                </a:solidFill>
                <a:latin typeface="Times New Roman" pitchFamily="18" charset="0"/>
              </a:rPr>
              <a:t>Emphysema</a:t>
            </a:r>
            <a:endParaRPr lang="en-US" altLang="he-IL" sz="1800">
              <a:latin typeface="Times New Roman" pitchFamily="18" charset="0"/>
            </a:endParaRPr>
          </a:p>
        </p:txBody>
      </p:sp>
      <p:sp>
        <p:nvSpPr>
          <p:cNvPr id="12296" name="Oval 8"/>
          <p:cNvSpPr>
            <a:spLocks noChangeArrowheads="1"/>
          </p:cNvSpPr>
          <p:nvPr/>
        </p:nvSpPr>
        <p:spPr bwMode="auto">
          <a:xfrm>
            <a:off x="4419600" y="4724400"/>
            <a:ext cx="1295400" cy="762000"/>
          </a:xfrm>
          <a:prstGeom prst="ellipse">
            <a:avLst/>
          </a:prstGeom>
          <a:solidFill>
            <a:srgbClr val="99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r>
              <a:rPr lang="en-US" altLang="he-IL" sz="1800" b="1">
                <a:solidFill>
                  <a:srgbClr val="000000"/>
                </a:solidFill>
                <a:latin typeface="Times New Roman" pitchFamily="18" charset="0"/>
              </a:rPr>
              <a:t>Dyspnea</a:t>
            </a:r>
          </a:p>
        </p:txBody>
      </p:sp>
      <p:sp>
        <p:nvSpPr>
          <p:cNvPr id="12297" name="Line 9"/>
          <p:cNvSpPr>
            <a:spLocks noChangeShapeType="1"/>
          </p:cNvSpPr>
          <p:nvPr/>
        </p:nvSpPr>
        <p:spPr bwMode="auto">
          <a:xfrm>
            <a:off x="2667000" y="2209800"/>
            <a:ext cx="0" cy="838200"/>
          </a:xfrm>
          <a:prstGeom prst="line">
            <a:avLst/>
          </a:prstGeom>
          <a:noFill/>
          <a:ln w="38100">
            <a:solidFill>
              <a:srgbClr val="CC0099"/>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298" name="Line 10"/>
          <p:cNvSpPr>
            <a:spLocks noChangeShapeType="1"/>
          </p:cNvSpPr>
          <p:nvPr/>
        </p:nvSpPr>
        <p:spPr bwMode="auto">
          <a:xfrm>
            <a:off x="2667000" y="3810000"/>
            <a:ext cx="0" cy="9144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299" name="Line 11"/>
          <p:cNvSpPr>
            <a:spLocks noChangeShapeType="1"/>
          </p:cNvSpPr>
          <p:nvPr/>
        </p:nvSpPr>
        <p:spPr bwMode="auto">
          <a:xfrm>
            <a:off x="4876800" y="2209800"/>
            <a:ext cx="0" cy="8382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0" name="Line 12"/>
          <p:cNvSpPr>
            <a:spLocks noChangeShapeType="1"/>
          </p:cNvSpPr>
          <p:nvPr/>
        </p:nvSpPr>
        <p:spPr bwMode="auto">
          <a:xfrm>
            <a:off x="4953000" y="3810000"/>
            <a:ext cx="0" cy="9144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1" name="Line 13"/>
          <p:cNvSpPr>
            <a:spLocks noChangeShapeType="1"/>
          </p:cNvSpPr>
          <p:nvPr/>
        </p:nvSpPr>
        <p:spPr bwMode="auto">
          <a:xfrm flipH="1">
            <a:off x="2743200" y="2133600"/>
            <a:ext cx="1752600" cy="914400"/>
          </a:xfrm>
          <a:prstGeom prst="line">
            <a:avLst/>
          </a:prstGeom>
          <a:noFill/>
          <a:ln w="38100">
            <a:solidFill>
              <a:srgbClr val="CC0099"/>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2" name="Line 14"/>
          <p:cNvSpPr>
            <a:spLocks noChangeShapeType="1"/>
          </p:cNvSpPr>
          <p:nvPr/>
        </p:nvSpPr>
        <p:spPr bwMode="auto">
          <a:xfrm>
            <a:off x="2667000" y="3810000"/>
            <a:ext cx="2209800" cy="838200"/>
          </a:xfrm>
          <a:prstGeom prst="line">
            <a:avLst/>
          </a:prstGeom>
          <a:noFill/>
          <a:ln w="127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3" name="Rectangle 15"/>
          <p:cNvSpPr>
            <a:spLocks noChangeArrowheads="1"/>
          </p:cNvSpPr>
          <p:nvPr/>
        </p:nvSpPr>
        <p:spPr bwMode="auto">
          <a:xfrm>
            <a:off x="5791200" y="2590800"/>
            <a:ext cx="4648200" cy="1219200"/>
          </a:xfrm>
          <a:prstGeom prst="rect">
            <a:avLst/>
          </a:prstGeom>
          <a:solidFill>
            <a:srgbClr val="00E498"/>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a:endParaRPr lang="en-GB" altLang="he-IL" sz="1800">
              <a:latin typeface="Times New Roman" pitchFamily="18" charset="0"/>
            </a:endParaRPr>
          </a:p>
        </p:txBody>
      </p:sp>
      <p:sp>
        <p:nvSpPr>
          <p:cNvPr id="12304" name="Line 16"/>
          <p:cNvSpPr>
            <a:spLocks noChangeShapeType="1"/>
          </p:cNvSpPr>
          <p:nvPr/>
        </p:nvSpPr>
        <p:spPr bwMode="auto">
          <a:xfrm>
            <a:off x="5943600" y="3200400"/>
            <a:ext cx="449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5" name="Line 17"/>
          <p:cNvSpPr>
            <a:spLocks noChangeShapeType="1"/>
          </p:cNvSpPr>
          <p:nvPr/>
        </p:nvSpPr>
        <p:spPr bwMode="auto">
          <a:xfrm>
            <a:off x="6629400" y="2590800"/>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6" name="Line 18"/>
          <p:cNvSpPr>
            <a:spLocks noChangeShapeType="1"/>
          </p:cNvSpPr>
          <p:nvPr/>
        </p:nvSpPr>
        <p:spPr bwMode="auto">
          <a:xfrm>
            <a:off x="7010400" y="25908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7" name="Line 19"/>
          <p:cNvSpPr>
            <a:spLocks noChangeShapeType="1"/>
          </p:cNvSpPr>
          <p:nvPr/>
        </p:nvSpPr>
        <p:spPr bwMode="auto">
          <a:xfrm>
            <a:off x="8839200" y="25908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8" name="Line 20"/>
          <p:cNvSpPr>
            <a:spLocks noChangeShapeType="1"/>
          </p:cNvSpPr>
          <p:nvPr/>
        </p:nvSpPr>
        <p:spPr bwMode="auto">
          <a:xfrm>
            <a:off x="7924800" y="25908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09" name="Line 21"/>
          <p:cNvSpPr>
            <a:spLocks noChangeShapeType="1"/>
          </p:cNvSpPr>
          <p:nvPr/>
        </p:nvSpPr>
        <p:spPr bwMode="auto">
          <a:xfrm>
            <a:off x="9677400" y="2590800"/>
            <a:ext cx="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2310" name="Text Box 22"/>
          <p:cNvSpPr txBox="1">
            <a:spLocks noChangeArrowheads="1"/>
          </p:cNvSpPr>
          <p:nvPr/>
        </p:nvSpPr>
        <p:spPr bwMode="auto">
          <a:xfrm>
            <a:off x="6258714" y="2719388"/>
            <a:ext cx="5421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LC</a:t>
            </a:r>
            <a:endParaRPr lang="en-US" altLang="he-IL" sz="1800">
              <a:latin typeface="Times New Roman" pitchFamily="18" charset="0"/>
            </a:endParaRPr>
          </a:p>
        </p:txBody>
      </p:sp>
      <p:sp>
        <p:nvSpPr>
          <p:cNvPr id="12311" name="Text Box 23"/>
          <p:cNvSpPr txBox="1">
            <a:spLocks noChangeArrowheads="1"/>
          </p:cNvSpPr>
          <p:nvPr/>
        </p:nvSpPr>
        <p:spPr bwMode="auto">
          <a:xfrm>
            <a:off x="6097089" y="3252788"/>
            <a:ext cx="6751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~LC</a:t>
            </a:r>
            <a:endParaRPr lang="en-US" altLang="he-IL" sz="1800">
              <a:latin typeface="Times New Roman" pitchFamily="18" charset="0"/>
            </a:endParaRPr>
          </a:p>
        </p:txBody>
      </p:sp>
      <p:sp>
        <p:nvSpPr>
          <p:cNvPr id="12312" name="Text Box 24"/>
          <p:cNvSpPr txBox="1">
            <a:spLocks noChangeArrowheads="1"/>
          </p:cNvSpPr>
          <p:nvPr/>
        </p:nvSpPr>
        <p:spPr bwMode="auto">
          <a:xfrm>
            <a:off x="7005286" y="2233613"/>
            <a:ext cx="8242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1600" b="1">
                <a:solidFill>
                  <a:srgbClr val="CC0099"/>
                </a:solidFill>
                <a:latin typeface="Times New Roman" pitchFamily="18" charset="0"/>
              </a:rPr>
              <a:t>(FH, S)</a:t>
            </a:r>
            <a:endParaRPr lang="en-US" altLang="he-IL" sz="1800" b="1">
              <a:solidFill>
                <a:srgbClr val="000000"/>
              </a:solidFill>
              <a:latin typeface="Times New Roman" pitchFamily="18" charset="0"/>
            </a:endParaRPr>
          </a:p>
        </p:txBody>
      </p:sp>
      <p:sp>
        <p:nvSpPr>
          <p:cNvPr id="12313" name="Text Box 25"/>
          <p:cNvSpPr txBox="1">
            <a:spLocks noChangeArrowheads="1"/>
          </p:cNvSpPr>
          <p:nvPr/>
        </p:nvSpPr>
        <p:spPr bwMode="auto">
          <a:xfrm>
            <a:off x="7840859" y="2209800"/>
            <a:ext cx="9316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1600" b="1">
                <a:solidFill>
                  <a:srgbClr val="CC0099"/>
                </a:solidFill>
                <a:latin typeface="Times New Roman" pitchFamily="18" charset="0"/>
              </a:rPr>
              <a:t>(FH, ~S)</a:t>
            </a:r>
            <a:endParaRPr lang="en-US" altLang="he-IL" sz="1600">
              <a:latin typeface="Times New Roman" pitchFamily="18" charset="0"/>
            </a:endParaRPr>
          </a:p>
        </p:txBody>
      </p:sp>
      <p:sp>
        <p:nvSpPr>
          <p:cNvPr id="12314" name="Text Box 26"/>
          <p:cNvSpPr txBox="1">
            <a:spLocks noChangeArrowheads="1"/>
          </p:cNvSpPr>
          <p:nvPr/>
        </p:nvSpPr>
        <p:spPr bwMode="auto">
          <a:xfrm>
            <a:off x="8755259" y="2209800"/>
            <a:ext cx="9316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1600" b="1">
                <a:solidFill>
                  <a:srgbClr val="CC0099"/>
                </a:solidFill>
                <a:latin typeface="Times New Roman" pitchFamily="18" charset="0"/>
              </a:rPr>
              <a:t>(~FH, S)</a:t>
            </a:r>
            <a:endParaRPr lang="en-US" altLang="he-IL" sz="1600">
              <a:latin typeface="Times New Roman" pitchFamily="18" charset="0"/>
            </a:endParaRPr>
          </a:p>
        </p:txBody>
      </p:sp>
      <p:sp>
        <p:nvSpPr>
          <p:cNvPr id="12315" name="Text Box 27"/>
          <p:cNvSpPr txBox="1">
            <a:spLocks noChangeArrowheads="1"/>
          </p:cNvSpPr>
          <p:nvPr/>
        </p:nvSpPr>
        <p:spPr bwMode="auto">
          <a:xfrm>
            <a:off x="9628934" y="2209800"/>
            <a:ext cx="10390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1600" b="1">
                <a:solidFill>
                  <a:srgbClr val="CC0099"/>
                </a:solidFill>
                <a:latin typeface="Times New Roman" pitchFamily="18" charset="0"/>
              </a:rPr>
              <a:t>(~FH, ~S)</a:t>
            </a:r>
            <a:endParaRPr lang="en-US" altLang="he-IL" sz="1600">
              <a:latin typeface="Times New Roman" pitchFamily="18" charset="0"/>
            </a:endParaRPr>
          </a:p>
        </p:txBody>
      </p:sp>
      <p:sp>
        <p:nvSpPr>
          <p:cNvPr id="12316" name="Text Box 28"/>
          <p:cNvSpPr txBox="1">
            <a:spLocks noChangeArrowheads="1"/>
          </p:cNvSpPr>
          <p:nvPr/>
        </p:nvSpPr>
        <p:spPr bwMode="auto">
          <a:xfrm>
            <a:off x="7286625" y="27574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0.8</a:t>
            </a:r>
            <a:endParaRPr lang="en-US" altLang="he-IL" sz="1800">
              <a:latin typeface="Times New Roman" pitchFamily="18" charset="0"/>
            </a:endParaRPr>
          </a:p>
        </p:txBody>
      </p:sp>
      <p:sp>
        <p:nvSpPr>
          <p:cNvPr id="12317" name="Text Box 29"/>
          <p:cNvSpPr txBox="1">
            <a:spLocks noChangeArrowheads="1"/>
          </p:cNvSpPr>
          <p:nvPr/>
        </p:nvSpPr>
        <p:spPr bwMode="auto">
          <a:xfrm>
            <a:off x="7283450" y="33289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0.2</a:t>
            </a:r>
            <a:endParaRPr lang="en-US" altLang="he-IL" sz="1800">
              <a:latin typeface="Times New Roman" pitchFamily="18" charset="0"/>
            </a:endParaRPr>
          </a:p>
        </p:txBody>
      </p:sp>
      <p:sp>
        <p:nvSpPr>
          <p:cNvPr id="12318" name="Text Box 30"/>
          <p:cNvSpPr txBox="1">
            <a:spLocks noChangeArrowheads="1"/>
          </p:cNvSpPr>
          <p:nvPr/>
        </p:nvSpPr>
        <p:spPr bwMode="auto">
          <a:xfrm>
            <a:off x="8201025" y="27574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0.5</a:t>
            </a:r>
            <a:endParaRPr lang="en-US" altLang="he-IL" sz="1800">
              <a:latin typeface="Times New Roman" pitchFamily="18" charset="0"/>
            </a:endParaRPr>
          </a:p>
        </p:txBody>
      </p:sp>
      <p:sp>
        <p:nvSpPr>
          <p:cNvPr id="12319" name="Text Box 31"/>
          <p:cNvSpPr txBox="1">
            <a:spLocks noChangeArrowheads="1"/>
          </p:cNvSpPr>
          <p:nvPr/>
        </p:nvSpPr>
        <p:spPr bwMode="auto">
          <a:xfrm>
            <a:off x="8197850" y="33289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0.5</a:t>
            </a:r>
            <a:endParaRPr lang="en-US" altLang="he-IL" sz="1800">
              <a:latin typeface="Times New Roman" pitchFamily="18" charset="0"/>
            </a:endParaRPr>
          </a:p>
        </p:txBody>
      </p:sp>
      <p:sp>
        <p:nvSpPr>
          <p:cNvPr id="12320" name="Text Box 32"/>
          <p:cNvSpPr txBox="1">
            <a:spLocks noChangeArrowheads="1"/>
          </p:cNvSpPr>
          <p:nvPr/>
        </p:nvSpPr>
        <p:spPr bwMode="auto">
          <a:xfrm>
            <a:off x="9036050" y="27193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0.7</a:t>
            </a:r>
            <a:endParaRPr lang="en-US" altLang="he-IL" sz="1800">
              <a:latin typeface="Times New Roman" pitchFamily="18" charset="0"/>
            </a:endParaRPr>
          </a:p>
        </p:txBody>
      </p:sp>
      <p:sp>
        <p:nvSpPr>
          <p:cNvPr id="12321" name="Text Box 33"/>
          <p:cNvSpPr txBox="1">
            <a:spLocks noChangeArrowheads="1"/>
          </p:cNvSpPr>
          <p:nvPr/>
        </p:nvSpPr>
        <p:spPr bwMode="auto">
          <a:xfrm>
            <a:off x="9039225" y="32908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0.3</a:t>
            </a:r>
            <a:endParaRPr lang="en-US" altLang="he-IL" sz="1800">
              <a:latin typeface="Times New Roman" pitchFamily="18" charset="0"/>
            </a:endParaRPr>
          </a:p>
        </p:txBody>
      </p:sp>
      <p:sp>
        <p:nvSpPr>
          <p:cNvPr id="12322" name="Text Box 34"/>
          <p:cNvSpPr txBox="1">
            <a:spLocks noChangeArrowheads="1"/>
          </p:cNvSpPr>
          <p:nvPr/>
        </p:nvSpPr>
        <p:spPr bwMode="auto">
          <a:xfrm>
            <a:off x="9801225" y="27574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0.1</a:t>
            </a:r>
            <a:endParaRPr lang="en-US" altLang="he-IL" sz="1800">
              <a:latin typeface="Times New Roman" pitchFamily="18" charset="0"/>
            </a:endParaRPr>
          </a:p>
        </p:txBody>
      </p:sp>
      <p:sp>
        <p:nvSpPr>
          <p:cNvPr id="12323" name="Text Box 35"/>
          <p:cNvSpPr txBox="1">
            <a:spLocks noChangeArrowheads="1"/>
          </p:cNvSpPr>
          <p:nvPr/>
        </p:nvSpPr>
        <p:spPr bwMode="auto">
          <a:xfrm>
            <a:off x="9798050" y="3328989"/>
            <a:ext cx="50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r"/>
            <a:r>
              <a:rPr lang="en-US" altLang="he-IL" sz="2000" b="1">
                <a:solidFill>
                  <a:srgbClr val="000000"/>
                </a:solidFill>
                <a:latin typeface="Times New Roman" pitchFamily="18" charset="0"/>
              </a:rPr>
              <a:t>0.9</a:t>
            </a:r>
            <a:endParaRPr lang="en-US" altLang="he-IL" sz="1800">
              <a:latin typeface="Times New Roman" pitchFamily="18" charset="0"/>
            </a:endParaRPr>
          </a:p>
        </p:txBody>
      </p:sp>
      <p:sp>
        <p:nvSpPr>
          <p:cNvPr id="12325" name="Text Box 37"/>
          <p:cNvSpPr txBox="1">
            <a:spLocks noChangeArrowheads="1"/>
          </p:cNvSpPr>
          <p:nvPr/>
        </p:nvSpPr>
        <p:spPr bwMode="auto">
          <a:xfrm>
            <a:off x="5943601" y="4038601"/>
            <a:ext cx="45513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l" rtl="0"/>
            <a:r>
              <a:rPr lang="en-US" altLang="he-IL" dirty="0">
                <a:solidFill>
                  <a:srgbClr val="000000"/>
                </a:solidFill>
                <a:latin typeface="Times New Roman" pitchFamily="18" charset="0"/>
              </a:rPr>
              <a:t>The </a:t>
            </a:r>
            <a:r>
              <a:rPr lang="en-US" altLang="he-IL" b="1" dirty="0">
                <a:solidFill>
                  <a:srgbClr val="000000"/>
                </a:solidFill>
                <a:latin typeface="Times New Roman" pitchFamily="18" charset="0"/>
              </a:rPr>
              <a:t>conditional probability table</a:t>
            </a:r>
            <a:r>
              <a:rPr lang="en-US" altLang="he-IL" dirty="0">
                <a:solidFill>
                  <a:srgbClr val="000000"/>
                </a:solidFill>
                <a:latin typeface="Times New Roman" pitchFamily="18" charset="0"/>
              </a:rPr>
              <a:t> for the variable </a:t>
            </a:r>
            <a:r>
              <a:rPr lang="en-US" altLang="he-IL" dirty="0" err="1">
                <a:solidFill>
                  <a:srgbClr val="000000"/>
                </a:solidFill>
                <a:latin typeface="Times New Roman" pitchFamily="18" charset="0"/>
              </a:rPr>
              <a:t>LungCancer</a:t>
            </a:r>
            <a:r>
              <a:rPr lang="en-US" altLang="he-IL" dirty="0">
                <a:solidFill>
                  <a:srgbClr val="000000"/>
                </a:solidFill>
                <a:latin typeface="Times New Roman" pitchFamily="18" charset="0"/>
              </a:rPr>
              <a:t>:</a:t>
            </a:r>
          </a:p>
          <a:p>
            <a:pPr algn="l" rtl="0"/>
            <a:r>
              <a:rPr lang="en-US" altLang="he-IL" dirty="0">
                <a:solidFill>
                  <a:srgbClr val="000000"/>
                </a:solidFill>
                <a:latin typeface="Times New Roman" pitchFamily="18" charset="0"/>
              </a:rPr>
              <a:t>Shows the conditional probability for each possible combination of its parents</a:t>
            </a:r>
          </a:p>
          <a:p>
            <a:pPr algn="l" rtl="0"/>
            <a:endParaRPr lang="en-US" altLang="he-IL" dirty="0">
              <a:solidFill>
                <a:srgbClr val="000000"/>
              </a:solidFill>
              <a:latin typeface="Times New Roman" pitchFamily="18" charset="0"/>
            </a:endParaRPr>
          </a:p>
          <a:p>
            <a:pPr algn="l" rtl="0"/>
            <a:endParaRPr lang="en-US" altLang="he-IL" sz="1800" dirty="0">
              <a:latin typeface="Times New Roman" pitchFamily="18" charset="0"/>
            </a:endParaRPr>
          </a:p>
        </p:txBody>
      </p:sp>
      <p:graphicFrame>
        <p:nvGraphicFramePr>
          <p:cNvPr id="12326" name="Object 38"/>
          <p:cNvGraphicFramePr>
            <a:graphicFrameLocks noChangeAspect="1"/>
          </p:cNvGraphicFramePr>
          <p:nvPr/>
        </p:nvGraphicFramePr>
        <p:xfrm>
          <a:off x="6934200" y="6019800"/>
          <a:ext cx="3124200" cy="609600"/>
        </p:xfrm>
        <a:graphic>
          <a:graphicData uri="http://schemas.openxmlformats.org/presentationml/2006/ole">
            <mc:AlternateContent xmlns:mc="http://schemas.openxmlformats.org/markup-compatibility/2006">
              <mc:Choice xmlns:v="urn:schemas-microsoft-com:vml" Requires="v">
                <p:oleObj spid="_x0000_s1048" name="Equation" r:id="rId4" imgW="2451100" imgH="508000" progId="Equation.3">
                  <p:embed/>
                </p:oleObj>
              </mc:Choice>
              <mc:Fallback>
                <p:oleObj name="Equation" r:id="rId4" imgW="24511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60198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4243753"/>
      </p:ext>
    </p:extLst>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dirty="0" smtClean="0"/>
              <a:t>Bayesian networks</a:t>
            </a:r>
          </a:p>
        </p:txBody>
      </p:sp>
      <p:sp>
        <p:nvSpPr>
          <p:cNvPr id="7171" name="Content Placeholder 2"/>
          <p:cNvSpPr>
            <a:spLocks noGrp="1"/>
          </p:cNvSpPr>
          <p:nvPr>
            <p:ph idx="1"/>
          </p:nvPr>
        </p:nvSpPr>
        <p:spPr/>
        <p:txBody>
          <a:bodyPr/>
          <a:lstStyle/>
          <a:p>
            <a:pPr algn="r" rtl="1" eaLnBrk="1" hangingPunct="1"/>
            <a:r>
              <a:rPr lang="he-IL" smtClean="0"/>
              <a:t>ההתפלגות המותנה עבור צומת </a:t>
            </a:r>
            <a:r>
              <a:rPr lang="en-US" smtClean="0"/>
              <a:t>X</a:t>
            </a:r>
            <a:r>
              <a:rPr lang="en-US" baseline="-25000" smtClean="0"/>
              <a:t>i</a:t>
            </a:r>
            <a:r>
              <a:rPr lang="en-US" smtClean="0"/>
              <a:t> </a:t>
            </a:r>
            <a:r>
              <a:rPr lang="he-IL" smtClean="0"/>
              <a:t>בהינתן הוריו היא:</a:t>
            </a:r>
          </a:p>
          <a:p>
            <a:pPr eaLnBrk="1" hangingPunct="1"/>
            <a:r>
              <a:rPr lang="en-US" smtClean="0"/>
              <a:t>P(X</a:t>
            </a:r>
            <a:r>
              <a:rPr lang="en-US" baseline="-25000" smtClean="0"/>
              <a:t>i</a:t>
            </a:r>
            <a:r>
              <a:rPr lang="en-US" smtClean="0"/>
              <a:t>|Parents(X</a:t>
            </a:r>
            <a:r>
              <a:rPr lang="en-US" baseline="-25000" smtClean="0"/>
              <a:t>i</a:t>
            </a:r>
            <a:r>
              <a:rPr lang="en-US" smtClean="0"/>
              <a:t>))</a:t>
            </a:r>
          </a:p>
          <a:p>
            <a:pPr algn="r" rtl="1" eaLnBrk="1" hangingPunct="1"/>
            <a:endParaRPr lang="en-US" smtClean="0"/>
          </a:p>
          <a:p>
            <a:pPr algn="r" rtl="1" eaLnBrk="1" hangingPunct="1"/>
            <a:r>
              <a:rPr lang="he-IL" smtClean="0"/>
              <a:t>והיא מכמתת את השפעת ההורים על הצומת.</a:t>
            </a:r>
            <a:endParaRPr lang="en-US" smtClean="0"/>
          </a:p>
          <a:p>
            <a:pPr algn="r" rtl="1" eaLnBrk="1" hangingPunct="1"/>
            <a:endParaRPr lang="en-US" smtClean="0"/>
          </a:p>
        </p:txBody>
      </p:sp>
      <p:pic>
        <p:nvPicPr>
          <p:cNvPr id="7172" name="תמונה 0" descr="m-20551-mad-ch14_p179 .tiff"/>
          <p:cNvPicPr>
            <a:picLocks noChangeAspect="1" noChangeArrowheads="1"/>
          </p:cNvPicPr>
          <p:nvPr/>
        </p:nvPicPr>
        <p:blipFill>
          <a:blip r:embed="rId2">
            <a:extLst>
              <a:ext uri="{28A0092B-C50C-407E-A947-70E740481C1C}">
                <a14:useLocalDpi xmlns:a14="http://schemas.microsoft.com/office/drawing/2010/main" val="0"/>
              </a:ext>
            </a:extLst>
          </a:blip>
          <a:srcRect t="5128" b="4488"/>
          <a:stretch>
            <a:fillRect/>
          </a:stretch>
        </p:blipFill>
        <p:spPr bwMode="auto">
          <a:xfrm>
            <a:off x="4495800" y="4495800"/>
            <a:ext cx="28194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67</a:t>
            </a:fld>
            <a:endParaRPr lang="en-US"/>
          </a:p>
        </p:txBody>
      </p:sp>
    </p:spTree>
    <p:extLst>
      <p:ext uri="{BB962C8B-B14F-4D97-AF65-F5344CB8AC3E}">
        <p14:creationId xmlns:p14="http://schemas.microsoft.com/office/powerpoint/2010/main" val="32404910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hangingPunct="1"/>
            <a:r>
              <a:rPr lang="en-US" smtClean="0"/>
              <a:t>Bayesian networks</a:t>
            </a:r>
          </a:p>
        </p:txBody>
      </p:sp>
      <p:sp>
        <p:nvSpPr>
          <p:cNvPr id="8195" name="Content Placeholder 2"/>
          <p:cNvSpPr>
            <a:spLocks noGrp="1"/>
          </p:cNvSpPr>
          <p:nvPr>
            <p:ph idx="1"/>
          </p:nvPr>
        </p:nvSpPr>
        <p:spPr>
          <a:xfrm>
            <a:off x="1828800" y="1676401"/>
            <a:ext cx="8229600" cy="4525963"/>
          </a:xfrm>
        </p:spPr>
        <p:txBody>
          <a:bodyPr/>
          <a:lstStyle/>
          <a:p>
            <a:pPr algn="r" rtl="1" eaLnBrk="1" hangingPunct="1"/>
            <a:endParaRPr lang="he-IL" smtClean="0"/>
          </a:p>
          <a:p>
            <a:pPr algn="r" rtl="1" eaLnBrk="1" hangingPunct="1"/>
            <a:endParaRPr lang="he-IL" smtClean="0"/>
          </a:p>
          <a:p>
            <a:pPr algn="r" rtl="1" eaLnBrk="1" hangingPunct="1"/>
            <a:endParaRPr lang="he-IL" smtClean="0"/>
          </a:p>
          <a:p>
            <a:pPr algn="r" rtl="1" eaLnBrk="1" hangingPunct="1"/>
            <a:r>
              <a:rPr lang="he-IL" smtClean="0"/>
              <a:t>טבלת ההסתברות המותנה מופיעה להלן:</a:t>
            </a:r>
            <a:endParaRPr lang="en-US" smtClean="0"/>
          </a:p>
          <a:p>
            <a:pPr algn="r" rtl="1" eaLnBrk="1" hangingPunct="1"/>
            <a:endParaRPr lang="en-US" smtClean="0"/>
          </a:p>
        </p:txBody>
      </p:sp>
      <p:pic>
        <p:nvPicPr>
          <p:cNvPr id="8196" name="תמונה 0" descr="m-20551-mad-ch14_p179 .tiff"/>
          <p:cNvPicPr>
            <a:picLocks noChangeAspect="1" noChangeArrowheads="1"/>
          </p:cNvPicPr>
          <p:nvPr/>
        </p:nvPicPr>
        <p:blipFill>
          <a:blip r:embed="rId2">
            <a:extLst>
              <a:ext uri="{28A0092B-C50C-407E-A947-70E740481C1C}">
                <a14:useLocalDpi xmlns:a14="http://schemas.microsoft.com/office/drawing/2010/main" val="0"/>
              </a:ext>
            </a:extLst>
          </a:blip>
          <a:srcRect t="5128" b="4488"/>
          <a:stretch>
            <a:fillRect/>
          </a:stretch>
        </p:blipFill>
        <p:spPr bwMode="auto">
          <a:xfrm>
            <a:off x="4572000" y="1295400"/>
            <a:ext cx="2819400"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410852574"/>
              </p:ext>
            </p:extLst>
          </p:nvPr>
        </p:nvGraphicFramePr>
        <p:xfrm>
          <a:off x="2996084" y="3573017"/>
          <a:ext cx="2971800" cy="2933383"/>
        </p:xfrm>
        <a:graphic>
          <a:graphicData uri="http://schemas.openxmlformats.org/drawingml/2006/table">
            <a:tbl>
              <a:tblPr rtl="1"/>
              <a:tblGrid>
                <a:gridCol w="1323975">
                  <a:extLst>
                    <a:ext uri="{9D8B030D-6E8A-4147-A177-3AD203B41FA5}">
                      <a16:colId xmlns:a16="http://schemas.microsoft.com/office/drawing/2014/main" val="20000"/>
                    </a:ext>
                  </a:extLst>
                </a:gridCol>
                <a:gridCol w="1647825">
                  <a:extLst>
                    <a:ext uri="{9D8B030D-6E8A-4147-A177-3AD203B41FA5}">
                      <a16:colId xmlns:a16="http://schemas.microsoft.com/office/drawing/2014/main" val="20001"/>
                    </a:ext>
                  </a:extLst>
                </a:gridCol>
              </a:tblGrid>
              <a:tr h="393700">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David" pitchFamily="34" charset="-79"/>
                        </a:rPr>
                        <a:t>P(X)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A</a:t>
                      </a:r>
                      <a:r>
                        <a:rPr kumimoji="0" lang="en-US" sz="1800" b="0" i="0" u="none" strike="noStrike" cap="none" normalizeH="0" baseline="-25000" smtClean="0">
                          <a:ln>
                            <a:noFill/>
                          </a:ln>
                          <a:solidFill>
                            <a:schemeClr val="tx1"/>
                          </a:solidFill>
                          <a:effectLst/>
                          <a:latin typeface="Times New Roman" pitchFamily="18" charset="0"/>
                          <a:ea typeface="Calibri" pitchFamily="34" charset="0"/>
                          <a:cs typeface="David" pitchFamily="34" charset="-79"/>
                        </a:rPr>
                        <a:t>1</a:t>
                      </a: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…A</a:t>
                      </a:r>
                      <a:r>
                        <a:rPr kumimoji="0" lang="en-US" sz="1800" b="0" i="0" u="none" strike="noStrike" cap="none" normalizeH="0" baseline="-25000" smtClean="0">
                          <a:ln>
                            <a:noFill/>
                          </a:ln>
                          <a:solidFill>
                            <a:schemeClr val="tx1"/>
                          </a:solidFill>
                          <a:effectLst/>
                          <a:latin typeface="Times New Roman" pitchFamily="18" charset="0"/>
                          <a:ea typeface="Calibri" pitchFamily="34" charset="0"/>
                          <a:cs typeface="David" pitchFamily="34" charset="-79"/>
                        </a:rPr>
                        <a:t>n</a:t>
                      </a:r>
                      <a:endPar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393700">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0.5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t,…,t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1"/>
                  </a:ext>
                </a:extLst>
              </a:tr>
              <a:tr h="393700">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0.01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David" pitchFamily="34" charset="-79"/>
                        </a:rPr>
                        <a:t>t,…,f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2"/>
                  </a:ext>
                </a:extLst>
              </a:tr>
              <a:tr h="1287463">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a:t>
                      </a:r>
                    </a:p>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a:t>
                      </a:r>
                    </a:p>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David" pitchFamily="34" charset="-79"/>
                        </a:rPr>
                        <a:t>.</a:t>
                      </a:r>
                    </a:p>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David" pitchFamily="34" charset="-79"/>
                        </a:rPr>
                        <a:t>.</a:t>
                      </a:r>
                    </a:p>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David" pitchFamily="34" charset="-79"/>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3"/>
                  </a:ext>
                </a:extLst>
              </a:tr>
              <a:tr h="393700">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David" pitchFamily="34" charset="-79"/>
                        </a:rPr>
                        <a:t>0.3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l" defTabSz="914400" rtl="1"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David" pitchFamily="34" charset="-79"/>
                        </a:rPr>
                        <a:t>f,…,f</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68</a:t>
            </a:fld>
            <a:endParaRPr lang="en-US"/>
          </a:p>
        </p:txBody>
      </p:sp>
    </p:spTree>
    <p:extLst>
      <p:ext uri="{BB962C8B-B14F-4D97-AF65-F5344CB8AC3E}">
        <p14:creationId xmlns:p14="http://schemas.microsoft.com/office/powerpoint/2010/main" val="30208585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eaLnBrk="1" hangingPunct="1"/>
            <a:r>
              <a:rPr lang="en-US" smtClean="0"/>
              <a:t>Bayesian networks</a:t>
            </a:r>
          </a:p>
        </p:txBody>
      </p:sp>
      <p:sp>
        <p:nvSpPr>
          <p:cNvPr id="9219" name="Content Placeholder 2"/>
          <p:cNvSpPr>
            <a:spLocks noGrp="1"/>
          </p:cNvSpPr>
          <p:nvPr>
            <p:ph idx="1"/>
          </p:nvPr>
        </p:nvSpPr>
        <p:spPr/>
        <p:txBody>
          <a:bodyPr/>
          <a:lstStyle/>
          <a:p>
            <a:pPr algn="r" rtl="1" eaLnBrk="1" hangingPunct="1"/>
            <a:r>
              <a:rPr lang="he-IL" smtClean="0"/>
              <a:t>עבור משתנה בוליאני </a:t>
            </a:r>
            <a:r>
              <a:rPr lang="en-US" smtClean="0"/>
              <a:t>X</a:t>
            </a:r>
            <a:r>
              <a:rPr lang="en-US" baseline="-25000" smtClean="0"/>
              <a:t>i</a:t>
            </a:r>
            <a:r>
              <a:rPr lang="he-IL" smtClean="0"/>
              <a:t> בעל </a:t>
            </a:r>
            <a:r>
              <a:rPr lang="en-US" smtClean="0"/>
              <a:t>k</a:t>
            </a:r>
            <a:r>
              <a:rPr lang="he-IL" smtClean="0"/>
              <a:t> הורים, יש </a:t>
            </a:r>
            <a:r>
              <a:rPr lang="en-US" smtClean="0"/>
              <a:t>2</a:t>
            </a:r>
            <a:r>
              <a:rPr lang="en-US" baseline="30000" smtClean="0"/>
              <a:t>k</a:t>
            </a:r>
            <a:r>
              <a:rPr lang="he-IL" smtClean="0"/>
              <a:t> שורות בטבלה, שורה לכל צירוף אפשרי של ערכי הוריו. </a:t>
            </a:r>
            <a:endParaRPr lang="en-US" smtClean="0"/>
          </a:p>
          <a:p>
            <a:pPr algn="r" rtl="1" eaLnBrk="1" hangingPunct="1"/>
            <a:r>
              <a:rPr lang="he-IL" smtClean="0"/>
              <a:t>משתנה ללא הורים יכיל רק שורה אחת שתייצג את ההסתברות הא-פריורית שלו. </a:t>
            </a:r>
            <a:endParaRPr lang="en-US" smtClean="0"/>
          </a:p>
          <a:p>
            <a:pPr algn="r" rtl="1" eaLnBrk="1" hangingPunct="1"/>
            <a:r>
              <a:rPr lang="he-IL" smtClean="0"/>
              <a:t>ההסתברויות בכל שורה בטבלה צריכות להסתכם ל-</a:t>
            </a:r>
            <a:r>
              <a:rPr lang="en-US" smtClean="0"/>
              <a:t>1</a:t>
            </a:r>
            <a:r>
              <a:rPr lang="he-IL" smtClean="0"/>
              <a:t>.</a:t>
            </a:r>
            <a:endParaRPr lang="en-US" smtClean="0"/>
          </a:p>
        </p:txBody>
      </p:sp>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69</a:t>
            </a:fld>
            <a:endParaRPr lang="en-US"/>
          </a:p>
        </p:txBody>
      </p:sp>
    </p:spTree>
    <p:extLst>
      <p:ext uri="{BB962C8B-B14F-4D97-AF65-F5344CB8AC3E}">
        <p14:creationId xmlns:p14="http://schemas.microsoft.com/office/powerpoint/2010/main" val="1637455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smtClean="0"/>
              <a:t>האמת היא שיש פתרון </a:t>
            </a:r>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a:t>
            </a:fld>
            <a:endParaRPr lang="en-US"/>
          </a:p>
        </p:txBody>
      </p:sp>
      <p:pic>
        <p:nvPicPr>
          <p:cNvPr id="3076" name="Picture 4" descr="http://www.findabook.co.il/book_cover/detail/283435_1_d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711" y="1906215"/>
            <a:ext cx="3361142" cy="448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6854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r" rtl="0"/>
            <a:r>
              <a:rPr lang="en-US" sz="3200" dirty="0"/>
              <a:t>Bayesian networks </a:t>
            </a:r>
            <a:r>
              <a:rPr lang="en-US" sz="3200" dirty="0" smtClean="0"/>
              <a:t> </a:t>
            </a:r>
            <a:endParaRPr lang="he-IL" dirty="0"/>
          </a:p>
        </p:txBody>
      </p:sp>
      <p:sp>
        <p:nvSpPr>
          <p:cNvPr id="4" name="Content Placeholder 3"/>
          <p:cNvSpPr>
            <a:spLocks noGrp="1"/>
          </p:cNvSpPr>
          <p:nvPr>
            <p:ph sz="quarter" idx="1"/>
          </p:nvPr>
        </p:nvSpPr>
        <p:spPr/>
        <p:txBody>
          <a:bodyPr>
            <a:normAutofit lnSpcReduction="10000"/>
          </a:bodyPr>
          <a:lstStyle/>
          <a:p>
            <a:pPr algn="r" rtl="1"/>
            <a:r>
              <a:rPr lang="he-IL" dirty="0" smtClean="0"/>
              <a:t>כאשר </a:t>
            </a:r>
            <a:r>
              <a:rPr lang="he-IL" dirty="0"/>
              <a:t>אני מגיע הביתה, אני רוצה לדעת האם מישהו מבני משפחתי נמצא בבית לפני שאני נכנס.</a:t>
            </a:r>
            <a:endParaRPr lang="en-US" dirty="0"/>
          </a:p>
          <a:p>
            <a:pPr algn="r" rtl="1"/>
            <a:r>
              <a:rPr lang="he-IL" dirty="0"/>
              <a:t>נתון המידע שלהלן:</a:t>
            </a:r>
            <a:endParaRPr lang="en-US" dirty="0"/>
          </a:p>
          <a:p>
            <a:pPr marL="457200" indent="-457200">
              <a:buFont typeface="+mj-lt"/>
              <a:buAutoNum type="arabicPeriod"/>
            </a:pPr>
            <a:r>
              <a:rPr lang="he-IL" dirty="0"/>
              <a:t>כאשר אשתי עוזבת את הבית, היא מדליקה את האור מחוץ לבית לעתים קרובות (אך לא תמיד).(כמו כן, היא מדליקה לעתים את האור כשאמור להגיע אורח).</a:t>
            </a:r>
            <a:endParaRPr lang="en-US" dirty="0"/>
          </a:p>
          <a:p>
            <a:pPr marL="457200" indent="-457200">
              <a:buFont typeface="+mj-lt"/>
              <a:buAutoNum type="arabicPeriod"/>
            </a:pPr>
            <a:r>
              <a:rPr lang="he-IL" dirty="0"/>
              <a:t>כאשר אין איש בבית, משאירים את הכלב לעתים קרובות בחוץ.</a:t>
            </a:r>
            <a:endParaRPr lang="en-US" dirty="0"/>
          </a:p>
          <a:p>
            <a:pPr marL="457200" indent="-457200">
              <a:buFont typeface="+mj-lt"/>
              <a:buAutoNum type="arabicPeriod"/>
            </a:pPr>
            <a:r>
              <a:rPr lang="he-IL" dirty="0"/>
              <a:t>גם כאשר לכלב יש בעיות מעיים, משאירים אותו לעתים קרובות בחוץ.</a:t>
            </a:r>
            <a:endParaRPr lang="en-US" dirty="0"/>
          </a:p>
          <a:p>
            <a:pPr marL="457200" indent="-457200">
              <a:buFont typeface="+mj-lt"/>
              <a:buAutoNum type="arabicPeriod"/>
            </a:pPr>
            <a:r>
              <a:rPr lang="he-IL" dirty="0"/>
              <a:t>אם הכלב בחוץ, יתכן ואשמע אותו נובח (למרות שיתכן שאינו נובח, או שאני עשוי לשמוע נביחות של כלב אחר ואחשוב שזהו הכלב שלי).</a:t>
            </a:r>
            <a:endParaRPr lang="en-US" dirty="0"/>
          </a:p>
          <a:p>
            <a:pPr algn="r" rtl="1"/>
            <a:endParaRPr lang="he-IL" dirty="0"/>
          </a:p>
        </p:txBody>
      </p:sp>
      <p:sp>
        <p:nvSpPr>
          <p:cNvPr id="6" name="Slide Number Placeholder 5"/>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70</a:t>
            </a:fld>
            <a:endParaRPr lang="en-US"/>
          </a:p>
        </p:txBody>
      </p:sp>
    </p:spTree>
    <p:extLst>
      <p:ext uri="{BB962C8B-B14F-4D97-AF65-F5344CB8AC3E}">
        <p14:creationId xmlns:p14="http://schemas.microsoft.com/office/powerpoint/2010/main" val="2617554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smtClean="0"/>
              <a:t>שלב ראשון נגדיר משתנים</a:t>
            </a:r>
            <a:endParaRPr lang="he-IL" dirty="0"/>
          </a:p>
        </p:txBody>
      </p:sp>
      <p:sp>
        <p:nvSpPr>
          <p:cNvPr id="3" name="Content Placeholder 2"/>
          <p:cNvSpPr>
            <a:spLocks noGrp="1"/>
          </p:cNvSpPr>
          <p:nvPr>
            <p:ph sz="quarter" idx="1"/>
          </p:nvPr>
        </p:nvSpPr>
        <p:spPr/>
        <p:txBody>
          <a:bodyPr/>
          <a:lstStyle/>
          <a:p>
            <a:pPr algn="r" rtl="1"/>
            <a:r>
              <a:rPr lang="he-IL" dirty="0"/>
              <a:t>נגדיר 5 משתנים מקריים (בוליאניים):</a:t>
            </a:r>
            <a:endParaRPr lang="en-US" dirty="0"/>
          </a:p>
          <a:p>
            <a:pPr marL="822960" lvl="1" indent="-457200">
              <a:buFont typeface="+mj-lt"/>
              <a:buAutoNum type="arabicPeriod"/>
            </a:pPr>
            <a:r>
              <a:rPr lang="en-US" dirty="0"/>
              <a:t>O</a:t>
            </a:r>
            <a:r>
              <a:rPr lang="he-IL" dirty="0"/>
              <a:t>: כולם מחוץ לבית</a:t>
            </a:r>
            <a:endParaRPr lang="en-US" dirty="0"/>
          </a:p>
          <a:p>
            <a:pPr marL="822960" lvl="1" indent="-457200">
              <a:buFont typeface="+mj-lt"/>
              <a:buAutoNum type="arabicPeriod"/>
            </a:pPr>
            <a:r>
              <a:rPr lang="en-US" dirty="0"/>
              <a:t>L</a:t>
            </a:r>
            <a:r>
              <a:rPr lang="he-IL" dirty="0"/>
              <a:t>: האור דולק</a:t>
            </a:r>
            <a:endParaRPr lang="en-US" dirty="0"/>
          </a:p>
          <a:p>
            <a:pPr marL="822960" lvl="1" indent="-457200">
              <a:buFont typeface="+mj-lt"/>
              <a:buAutoNum type="arabicPeriod"/>
            </a:pPr>
            <a:r>
              <a:rPr lang="en-US" dirty="0"/>
              <a:t>D</a:t>
            </a:r>
            <a:r>
              <a:rPr lang="he-IL" dirty="0"/>
              <a:t>: הכלב בחוץ</a:t>
            </a:r>
            <a:endParaRPr lang="en-US" dirty="0"/>
          </a:p>
          <a:p>
            <a:pPr marL="822960" lvl="1" indent="-457200">
              <a:buFont typeface="+mj-lt"/>
              <a:buAutoNum type="arabicPeriod"/>
            </a:pPr>
            <a:r>
              <a:rPr lang="en-US" dirty="0"/>
              <a:t>B</a:t>
            </a:r>
            <a:r>
              <a:rPr lang="he-IL" dirty="0"/>
              <a:t>: לכלב יש בעיות מעיים</a:t>
            </a:r>
            <a:endParaRPr lang="en-US" dirty="0"/>
          </a:p>
          <a:p>
            <a:pPr marL="822960" lvl="1" indent="-457200">
              <a:buFont typeface="+mj-lt"/>
              <a:buAutoNum type="arabicPeriod"/>
            </a:pPr>
            <a:r>
              <a:rPr lang="en-US" dirty="0"/>
              <a:t>H</a:t>
            </a:r>
            <a:r>
              <a:rPr lang="he-IL" dirty="0"/>
              <a:t>: אני יכול לשמוע את הכלב נובח</a:t>
            </a:r>
            <a:endParaRPr lang="en-US" dirty="0"/>
          </a:p>
          <a:p>
            <a:pPr algn="r" rtl="1"/>
            <a:endParaRPr lang="he-IL" dirty="0"/>
          </a:p>
        </p:txBody>
      </p:sp>
      <p:sp>
        <p:nvSpPr>
          <p:cNvPr id="5" name="Slide Number Placeholder 4"/>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71</a:t>
            </a:fld>
            <a:endParaRPr lang="en-US"/>
          </a:p>
        </p:txBody>
      </p:sp>
    </p:spTree>
    <p:extLst>
      <p:ext uri="{BB962C8B-B14F-4D97-AF65-F5344CB8AC3E}">
        <p14:creationId xmlns:p14="http://schemas.microsoft.com/office/powerpoint/2010/main" val="8915573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smtClean="0"/>
              <a:t>שלב שני : השפעות </a:t>
            </a:r>
            <a:endParaRPr lang="he-IL" dirty="0"/>
          </a:p>
        </p:txBody>
      </p:sp>
      <p:sp>
        <p:nvSpPr>
          <p:cNvPr id="3" name="Content Placeholder 2"/>
          <p:cNvSpPr>
            <a:spLocks noGrp="1"/>
          </p:cNvSpPr>
          <p:nvPr>
            <p:ph sz="quarter" idx="1"/>
          </p:nvPr>
        </p:nvSpPr>
        <p:spPr/>
        <p:txBody>
          <a:bodyPr/>
          <a:lstStyle/>
          <a:p>
            <a:pPr marL="822960" lvl="1" indent="-457200">
              <a:buFont typeface="+mj-lt"/>
              <a:buAutoNum type="arabicPeriod"/>
            </a:pPr>
            <a:r>
              <a:rPr lang="en-US" dirty="0"/>
              <a:t>H</a:t>
            </a:r>
            <a:r>
              <a:rPr lang="he-IL" dirty="0"/>
              <a:t> מושפע ישירות רק מ-</a:t>
            </a:r>
            <a:r>
              <a:rPr lang="en-US" dirty="0"/>
              <a:t>D</a:t>
            </a:r>
            <a:r>
              <a:rPr lang="he-IL" dirty="0"/>
              <a:t>. לכן בהינתן </a:t>
            </a:r>
            <a:r>
              <a:rPr lang="en-US" dirty="0"/>
              <a:t>D</a:t>
            </a:r>
            <a:r>
              <a:rPr lang="he-IL" dirty="0"/>
              <a:t>, יש אי תלות מותנה בין </a:t>
            </a:r>
            <a:r>
              <a:rPr lang="en-US" dirty="0"/>
              <a:t>H</a:t>
            </a:r>
            <a:r>
              <a:rPr lang="he-IL" dirty="0"/>
              <a:t> לבין </a:t>
            </a:r>
            <a:r>
              <a:rPr lang="en-US" dirty="0"/>
              <a:t>O</a:t>
            </a:r>
            <a:r>
              <a:rPr lang="he-IL" dirty="0"/>
              <a:t>,</a:t>
            </a:r>
            <a:r>
              <a:rPr lang="en-US" dirty="0"/>
              <a:t>L</a:t>
            </a:r>
            <a:r>
              <a:rPr lang="he-IL" dirty="0"/>
              <a:t>, ו-</a:t>
            </a:r>
            <a:r>
              <a:rPr lang="en-US" dirty="0"/>
              <a:t>B</a:t>
            </a:r>
            <a:r>
              <a:rPr lang="he-IL" dirty="0"/>
              <a:t>.</a:t>
            </a:r>
            <a:endParaRPr lang="en-US" dirty="0"/>
          </a:p>
          <a:p>
            <a:pPr marL="822960" lvl="1" indent="-457200">
              <a:buFont typeface="+mj-lt"/>
              <a:buAutoNum type="arabicPeriod"/>
            </a:pPr>
            <a:r>
              <a:rPr lang="en-US" dirty="0"/>
              <a:t>D</a:t>
            </a:r>
            <a:r>
              <a:rPr lang="he-IL" dirty="0"/>
              <a:t> מושפע ישירות רק מ-</a:t>
            </a:r>
            <a:r>
              <a:rPr lang="en-US" dirty="0"/>
              <a:t>O</a:t>
            </a:r>
            <a:r>
              <a:rPr lang="he-IL" dirty="0"/>
              <a:t> ומ-</a:t>
            </a:r>
            <a:r>
              <a:rPr lang="en-US" dirty="0"/>
              <a:t>B</a:t>
            </a:r>
            <a:r>
              <a:rPr lang="he-IL" dirty="0"/>
              <a:t>. לכן בהינתן </a:t>
            </a:r>
            <a:r>
              <a:rPr lang="en-US" dirty="0"/>
              <a:t>O</a:t>
            </a:r>
            <a:r>
              <a:rPr lang="he-IL" dirty="0"/>
              <a:t> ו-</a:t>
            </a:r>
            <a:r>
              <a:rPr lang="en-US" dirty="0"/>
              <a:t>B</a:t>
            </a:r>
            <a:r>
              <a:rPr lang="he-IL" dirty="0"/>
              <a:t>, יש אי תלות מותנה בין </a:t>
            </a:r>
            <a:r>
              <a:rPr lang="en-US" dirty="0"/>
              <a:t>D</a:t>
            </a:r>
            <a:r>
              <a:rPr lang="he-IL" dirty="0"/>
              <a:t> לבין </a:t>
            </a:r>
            <a:r>
              <a:rPr lang="en-US" dirty="0"/>
              <a:t>L</a:t>
            </a:r>
            <a:r>
              <a:rPr lang="he-IL" dirty="0"/>
              <a:t>.</a:t>
            </a:r>
            <a:endParaRPr lang="en-US" dirty="0"/>
          </a:p>
          <a:p>
            <a:pPr marL="822960" lvl="1" indent="-457200">
              <a:buFont typeface="+mj-lt"/>
              <a:buAutoNum type="arabicPeriod"/>
            </a:pPr>
            <a:r>
              <a:rPr lang="en-US" dirty="0"/>
              <a:t>L</a:t>
            </a:r>
            <a:r>
              <a:rPr lang="he-IL" dirty="0"/>
              <a:t> מושפע ישירות רק מ-</a:t>
            </a:r>
            <a:r>
              <a:rPr lang="en-US" dirty="0"/>
              <a:t>O</a:t>
            </a:r>
            <a:r>
              <a:rPr lang="he-IL" dirty="0"/>
              <a:t>. לכן בהינתן </a:t>
            </a:r>
            <a:r>
              <a:rPr lang="en-US" dirty="0"/>
              <a:t>O</a:t>
            </a:r>
            <a:r>
              <a:rPr lang="he-IL" dirty="0"/>
              <a:t>, יש אי תלות מותנה בין </a:t>
            </a:r>
            <a:r>
              <a:rPr lang="en-US" dirty="0"/>
              <a:t>L</a:t>
            </a:r>
            <a:r>
              <a:rPr lang="he-IL" dirty="0"/>
              <a:t> לבין </a:t>
            </a:r>
            <a:r>
              <a:rPr lang="en-US" dirty="0"/>
              <a:t>D</a:t>
            </a:r>
            <a:r>
              <a:rPr lang="he-IL" dirty="0"/>
              <a:t>,</a:t>
            </a:r>
            <a:r>
              <a:rPr lang="en-US" dirty="0"/>
              <a:t>H</a:t>
            </a:r>
            <a:r>
              <a:rPr lang="he-IL" dirty="0"/>
              <a:t>, ו-</a:t>
            </a:r>
            <a:r>
              <a:rPr lang="en-US" dirty="0"/>
              <a:t>B</a:t>
            </a:r>
            <a:r>
              <a:rPr lang="he-IL" dirty="0"/>
              <a:t>.</a:t>
            </a:r>
            <a:endParaRPr lang="en-US" dirty="0"/>
          </a:p>
          <a:p>
            <a:pPr marL="822960" lvl="1" indent="-457200">
              <a:buFont typeface="+mj-lt"/>
              <a:buAutoNum type="arabicPeriod"/>
            </a:pPr>
            <a:r>
              <a:rPr lang="en-US" dirty="0"/>
              <a:t>O</a:t>
            </a:r>
            <a:r>
              <a:rPr lang="he-IL" dirty="0"/>
              <a:t> ו-</a:t>
            </a:r>
            <a:r>
              <a:rPr lang="en-US" dirty="0"/>
              <a:t>B</a:t>
            </a:r>
            <a:r>
              <a:rPr lang="he-IL" dirty="0"/>
              <a:t> הם בלתי תלויים.</a:t>
            </a:r>
            <a:endParaRPr lang="en-US" dirty="0"/>
          </a:p>
          <a:p>
            <a:pPr algn="r" rtl="1"/>
            <a:endParaRPr lang="he-IL" dirty="0"/>
          </a:p>
        </p:txBody>
      </p:sp>
      <p:sp>
        <p:nvSpPr>
          <p:cNvPr id="5" name="Slide Number Placeholder 4"/>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72</a:t>
            </a:fld>
            <a:endParaRPr lang="en-US"/>
          </a:p>
        </p:txBody>
      </p:sp>
    </p:spTree>
    <p:extLst>
      <p:ext uri="{BB962C8B-B14F-4D97-AF65-F5344CB8AC3E}">
        <p14:creationId xmlns:p14="http://schemas.microsoft.com/office/powerpoint/2010/main" val="42790769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smtClean="0"/>
              <a:t>שלב שלישי – רשת </a:t>
            </a:r>
            <a:r>
              <a:rPr lang="he-IL" dirty="0" err="1" smtClean="0"/>
              <a:t>ביסייאנית</a:t>
            </a:r>
            <a:r>
              <a:rPr lang="he-IL" dirty="0" smtClean="0"/>
              <a:t> </a:t>
            </a:r>
            <a:endParaRPr lang="he-IL" dirty="0"/>
          </a:p>
        </p:txBody>
      </p:sp>
      <p:pic>
        <p:nvPicPr>
          <p:cNvPr id="1026" name="Picture 2" descr="home-net"/>
          <p:cNvPicPr>
            <a:picLocks noChangeAspect="1" noChangeArrowheads="1"/>
          </p:cNvPicPr>
          <p:nvPr/>
        </p:nvPicPr>
        <p:blipFill>
          <a:blip r:embed="rId2">
            <a:extLst>
              <a:ext uri="{28A0092B-C50C-407E-A947-70E740481C1C}">
                <a14:useLocalDpi xmlns:a14="http://schemas.microsoft.com/office/drawing/2010/main" val="0"/>
              </a:ext>
            </a:extLst>
          </a:blip>
          <a:srcRect t="5084" b="4520"/>
          <a:stretch>
            <a:fillRect/>
          </a:stretch>
        </p:blipFill>
        <p:spPr bwMode="auto">
          <a:xfrm>
            <a:off x="4079776" y="2492897"/>
            <a:ext cx="4680520" cy="384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603425" y="2383935"/>
            <a:ext cx="3096344" cy="189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a:normAutofit fontScale="850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822960" lvl="1" indent="-457200" algn="r" rtl="1">
              <a:buFont typeface="+mj-lt"/>
              <a:buAutoNum type="arabicPeriod"/>
            </a:pPr>
            <a:r>
              <a:rPr lang="en-US" dirty="0"/>
              <a:t>O</a:t>
            </a:r>
            <a:r>
              <a:rPr lang="he-IL" dirty="0"/>
              <a:t>: כולם מחוץ לבית</a:t>
            </a:r>
            <a:endParaRPr lang="en-US" dirty="0"/>
          </a:p>
          <a:p>
            <a:pPr marL="822960" lvl="1" indent="-457200" algn="r" rtl="1">
              <a:buFont typeface="+mj-lt"/>
              <a:buAutoNum type="arabicPeriod"/>
            </a:pPr>
            <a:r>
              <a:rPr lang="en-US" dirty="0"/>
              <a:t>L</a:t>
            </a:r>
            <a:r>
              <a:rPr lang="he-IL" dirty="0"/>
              <a:t>: האור דולק</a:t>
            </a:r>
            <a:endParaRPr lang="en-US" dirty="0"/>
          </a:p>
          <a:p>
            <a:pPr marL="822960" lvl="1" indent="-457200" algn="r" rtl="1">
              <a:buFont typeface="+mj-lt"/>
              <a:buAutoNum type="arabicPeriod"/>
            </a:pPr>
            <a:r>
              <a:rPr lang="en-US" dirty="0"/>
              <a:t>D</a:t>
            </a:r>
            <a:r>
              <a:rPr lang="he-IL" dirty="0"/>
              <a:t>: הכלב בחוץ</a:t>
            </a:r>
            <a:endParaRPr lang="en-US" dirty="0"/>
          </a:p>
          <a:p>
            <a:pPr marL="822960" lvl="1" indent="-457200" algn="r" rtl="1">
              <a:buFont typeface="+mj-lt"/>
              <a:buAutoNum type="arabicPeriod"/>
            </a:pPr>
            <a:r>
              <a:rPr lang="en-US" dirty="0"/>
              <a:t>B</a:t>
            </a:r>
            <a:r>
              <a:rPr lang="he-IL" dirty="0"/>
              <a:t>: לכלב יש בעיות מעיים</a:t>
            </a:r>
            <a:endParaRPr lang="en-US" dirty="0"/>
          </a:p>
          <a:p>
            <a:pPr marL="822960" lvl="1" indent="-457200" algn="r" rtl="1">
              <a:buFont typeface="+mj-lt"/>
              <a:buAutoNum type="arabicPeriod"/>
            </a:pPr>
            <a:r>
              <a:rPr lang="en-US" dirty="0"/>
              <a:t>H</a:t>
            </a:r>
            <a:r>
              <a:rPr lang="he-IL" dirty="0"/>
              <a:t>: אני יכול לשמוע את הכלב נובח</a:t>
            </a:r>
            <a:endParaRPr lang="en-US" dirty="0"/>
          </a:p>
          <a:p>
            <a:pPr lvl="1" algn="r" rtl="1"/>
            <a:endParaRPr lang="he-IL" dirty="0"/>
          </a:p>
        </p:txBody>
      </p:sp>
      <p:sp>
        <p:nvSpPr>
          <p:cNvPr id="6" name="Slide Number Placeholder 5"/>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73</a:t>
            </a:fld>
            <a:endParaRPr lang="en-US"/>
          </a:p>
        </p:txBody>
      </p:sp>
    </p:spTree>
    <p:extLst>
      <p:ext uri="{BB962C8B-B14F-4D97-AF65-F5344CB8AC3E}">
        <p14:creationId xmlns:p14="http://schemas.microsoft.com/office/powerpoint/2010/main" val="31227280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smtClean="0"/>
              <a:t>שלב רביעי : נוסיף את הטבלאות (</a:t>
            </a:r>
            <a:r>
              <a:rPr lang="en-US" dirty="0" smtClean="0"/>
              <a:t>CPT</a:t>
            </a:r>
            <a:r>
              <a:rPr lang="he-IL" dirty="0" smtClean="0"/>
              <a:t>)</a:t>
            </a:r>
            <a:endParaRPr lang="he-IL" dirty="0"/>
          </a:p>
        </p:txBody>
      </p:sp>
      <p:sp>
        <p:nvSpPr>
          <p:cNvPr id="3" name="Content Placeholder 2"/>
          <p:cNvSpPr>
            <a:spLocks noGrp="1"/>
          </p:cNvSpPr>
          <p:nvPr>
            <p:ph sz="quarter" idx="1"/>
          </p:nvPr>
        </p:nvSpPr>
        <p:spPr>
          <a:xfrm>
            <a:off x="1981200" y="1600200"/>
            <a:ext cx="7467600" cy="2116832"/>
          </a:xfrm>
        </p:spPr>
        <p:txBody>
          <a:bodyPr>
            <a:normAutofit fontScale="92500"/>
          </a:bodyPr>
          <a:lstStyle/>
          <a:p>
            <a:pPr algn="r" rtl="1"/>
            <a:r>
              <a:rPr lang="he-IL" dirty="0"/>
              <a:t>עבור שורש (צומת ללא הורים), מוגדרת ההסתברות האפריורית של המשתנה המקרי המתאים.</a:t>
            </a:r>
            <a:endParaRPr lang="en-US" dirty="0"/>
          </a:p>
          <a:p>
            <a:pPr algn="r" rtl="1"/>
            <a:r>
              <a:rPr lang="he-IL" dirty="0"/>
              <a:t>לכל צומת שאינו שורש, מוגדרת  טבלת ה-</a:t>
            </a:r>
            <a:r>
              <a:rPr lang="en-US" dirty="0"/>
              <a:t>CPT</a:t>
            </a:r>
            <a:r>
              <a:rPr lang="he-IL" dirty="0"/>
              <a:t> (ההסתברויות המותנות של המשתנה המתאים לצומת בהינתן כל הצירופים האפשריים של ערכי הוריו.)</a:t>
            </a:r>
            <a:endParaRPr lang="en-US" dirty="0"/>
          </a:p>
          <a:p>
            <a:pPr algn="r" rtl="1"/>
            <a:endParaRPr lang="he-IL" dirty="0"/>
          </a:p>
        </p:txBody>
      </p:sp>
      <p:graphicFrame>
        <p:nvGraphicFramePr>
          <p:cNvPr id="4" name="Table 3"/>
          <p:cNvGraphicFramePr>
            <a:graphicFrameLocks noGrp="1"/>
          </p:cNvGraphicFramePr>
          <p:nvPr>
            <p:extLst>
              <p:ext uri="{D42A27DB-BD31-4B8C-83A1-F6EECF244321}">
                <p14:modId xmlns:p14="http://schemas.microsoft.com/office/powerpoint/2010/main" val="1311038710"/>
              </p:ext>
            </p:extLst>
          </p:nvPr>
        </p:nvGraphicFramePr>
        <p:xfrm>
          <a:off x="2374004" y="3860148"/>
          <a:ext cx="5481055" cy="938894"/>
        </p:xfrm>
        <a:graphic>
          <a:graphicData uri="http://schemas.openxmlformats.org/drawingml/2006/table">
            <a:tbl>
              <a:tblPr rtl="1" firstRow="1" firstCol="1" bandRow="1">
                <a:tableStyleId>{5C22544A-7EE6-4342-B048-85BDC9FD1C3A}</a:tableStyleId>
              </a:tblPr>
              <a:tblGrid>
                <a:gridCol w="789560">
                  <a:extLst>
                    <a:ext uri="{9D8B030D-6E8A-4147-A177-3AD203B41FA5}">
                      <a16:colId xmlns:a16="http://schemas.microsoft.com/office/drawing/2014/main" val="20000"/>
                    </a:ext>
                  </a:extLst>
                </a:gridCol>
                <a:gridCol w="789560">
                  <a:extLst>
                    <a:ext uri="{9D8B030D-6E8A-4147-A177-3AD203B41FA5}">
                      <a16:colId xmlns:a16="http://schemas.microsoft.com/office/drawing/2014/main" val="20001"/>
                    </a:ext>
                  </a:extLst>
                </a:gridCol>
                <a:gridCol w="371847">
                  <a:extLst>
                    <a:ext uri="{9D8B030D-6E8A-4147-A177-3AD203B41FA5}">
                      <a16:colId xmlns:a16="http://schemas.microsoft.com/office/drawing/2014/main" val="20002"/>
                    </a:ext>
                  </a:extLst>
                </a:gridCol>
                <a:gridCol w="789560">
                  <a:extLst>
                    <a:ext uri="{9D8B030D-6E8A-4147-A177-3AD203B41FA5}">
                      <a16:colId xmlns:a16="http://schemas.microsoft.com/office/drawing/2014/main" val="20003"/>
                    </a:ext>
                  </a:extLst>
                </a:gridCol>
                <a:gridCol w="789560">
                  <a:extLst>
                    <a:ext uri="{9D8B030D-6E8A-4147-A177-3AD203B41FA5}">
                      <a16:colId xmlns:a16="http://schemas.microsoft.com/office/drawing/2014/main" val="20004"/>
                    </a:ext>
                  </a:extLst>
                </a:gridCol>
                <a:gridCol w="371847">
                  <a:extLst>
                    <a:ext uri="{9D8B030D-6E8A-4147-A177-3AD203B41FA5}">
                      <a16:colId xmlns:a16="http://schemas.microsoft.com/office/drawing/2014/main" val="20005"/>
                    </a:ext>
                  </a:extLst>
                </a:gridCol>
                <a:gridCol w="603637">
                  <a:extLst>
                    <a:ext uri="{9D8B030D-6E8A-4147-A177-3AD203B41FA5}">
                      <a16:colId xmlns:a16="http://schemas.microsoft.com/office/drawing/2014/main" val="20006"/>
                    </a:ext>
                  </a:extLst>
                </a:gridCol>
                <a:gridCol w="371847">
                  <a:extLst>
                    <a:ext uri="{9D8B030D-6E8A-4147-A177-3AD203B41FA5}">
                      <a16:colId xmlns:a16="http://schemas.microsoft.com/office/drawing/2014/main" val="20007"/>
                    </a:ext>
                  </a:extLst>
                </a:gridCol>
                <a:gridCol w="603637">
                  <a:extLst>
                    <a:ext uri="{9D8B030D-6E8A-4147-A177-3AD203B41FA5}">
                      <a16:colId xmlns:a16="http://schemas.microsoft.com/office/drawing/2014/main" val="20008"/>
                    </a:ext>
                  </a:extLst>
                </a:gridCol>
              </a:tblGrid>
              <a:tr h="55107">
                <a:tc>
                  <a:txBody>
                    <a:bodyPr/>
                    <a:lstStyle/>
                    <a:p>
                      <a:pPr algn="r" rtl="1">
                        <a:spcAft>
                          <a:spcPts val="0"/>
                        </a:spcAft>
                      </a:pPr>
                      <a:r>
                        <a:rPr lang="en-US" sz="1100" dirty="0">
                          <a:effectLst/>
                        </a:rPr>
                        <a:t>P(L)</a:t>
                      </a:r>
                      <a:endParaRPr lang="en-US" sz="1000" dirty="0">
                        <a:effectLst/>
                        <a:latin typeface="Calibri"/>
                        <a:ea typeface="Times New Roman"/>
                      </a:endParaRPr>
                    </a:p>
                  </a:txBody>
                  <a:tcPr marL="68580" marR="68580" marT="0" marB="0"/>
                </a:tc>
                <a:tc>
                  <a:txBody>
                    <a:bodyPr/>
                    <a:lstStyle/>
                    <a:p>
                      <a:pPr algn="r" rtl="1">
                        <a:spcAft>
                          <a:spcPts val="0"/>
                        </a:spcAft>
                      </a:pPr>
                      <a:r>
                        <a:rPr lang="en-US" sz="1100">
                          <a:effectLst/>
                        </a:rPr>
                        <a:t>O</a:t>
                      </a:r>
                      <a:endParaRPr lang="en-US" sz="1000">
                        <a:effectLst/>
                        <a:latin typeface="Calibri"/>
                        <a:ea typeface="Times New Roman"/>
                      </a:endParaRPr>
                    </a:p>
                  </a:txBody>
                  <a:tcPr marL="68580" marR="68580" marT="0" marB="0"/>
                </a:tc>
                <a:tc>
                  <a:txBody>
                    <a:bodyPr/>
                    <a:lstStyle/>
                    <a:p>
                      <a:pPr algn="just" rtl="1">
                        <a:lnSpc>
                          <a:spcPct val="150000"/>
                        </a:lnSpc>
                        <a:spcAft>
                          <a:spcPts val="0"/>
                        </a:spcAft>
                      </a:pPr>
                      <a:r>
                        <a:rPr lang="he-IL" sz="1200" dirty="0">
                          <a:effectLst/>
                        </a:rPr>
                        <a:t> </a:t>
                      </a:r>
                      <a:endParaRPr lang="en-US" sz="1100" dirty="0">
                        <a:effectLst/>
                        <a:latin typeface="Times New Roman"/>
                        <a:ea typeface="Calibri"/>
                        <a:cs typeface="David"/>
                      </a:endParaRPr>
                    </a:p>
                  </a:txBody>
                  <a:tcPr marL="68580" marR="68580" marT="0" marB="0">
                    <a:solidFill>
                      <a:schemeClr val="bg1"/>
                    </a:solidFill>
                  </a:tcPr>
                </a:tc>
                <a:tc>
                  <a:txBody>
                    <a:bodyPr/>
                    <a:lstStyle/>
                    <a:p>
                      <a:pPr algn="r" rtl="1">
                        <a:spcAft>
                          <a:spcPts val="0"/>
                        </a:spcAft>
                      </a:pPr>
                      <a:r>
                        <a:rPr lang="en-US" sz="1100">
                          <a:effectLst/>
                        </a:rPr>
                        <a:t>P(H)</a:t>
                      </a:r>
                      <a:endParaRPr lang="en-US" sz="1000">
                        <a:effectLst/>
                        <a:latin typeface="Calibri"/>
                        <a:ea typeface="Times New Roman"/>
                      </a:endParaRPr>
                    </a:p>
                  </a:txBody>
                  <a:tcPr marL="68580" marR="68580" marT="0" marB="0"/>
                </a:tc>
                <a:tc>
                  <a:txBody>
                    <a:bodyPr/>
                    <a:lstStyle/>
                    <a:p>
                      <a:pPr algn="r" rtl="1">
                        <a:spcAft>
                          <a:spcPts val="0"/>
                        </a:spcAft>
                      </a:pPr>
                      <a:r>
                        <a:rPr lang="en-US" sz="1100">
                          <a:effectLst/>
                        </a:rPr>
                        <a:t>D</a:t>
                      </a:r>
                      <a:endParaRPr lang="en-US" sz="1000">
                        <a:effectLst/>
                        <a:latin typeface="Calibri"/>
                        <a:ea typeface="Times New Roman"/>
                      </a:endParaRPr>
                    </a:p>
                  </a:txBody>
                  <a:tcPr marL="68580" marR="68580" marT="0" marB="0"/>
                </a:tc>
                <a:tc>
                  <a:txBody>
                    <a:bodyPr/>
                    <a:lstStyle/>
                    <a:p>
                      <a:pPr algn="just" rtl="1">
                        <a:lnSpc>
                          <a:spcPct val="150000"/>
                        </a:lnSpc>
                        <a:spcAft>
                          <a:spcPts val="0"/>
                        </a:spcAft>
                      </a:pPr>
                      <a:r>
                        <a:rPr lang="he-IL" sz="1200" dirty="0">
                          <a:effectLst/>
                        </a:rPr>
                        <a:t> </a:t>
                      </a:r>
                      <a:endParaRPr lang="en-US" sz="1100" dirty="0">
                        <a:effectLst/>
                        <a:latin typeface="Times New Roman"/>
                        <a:ea typeface="Calibri"/>
                        <a:cs typeface="David"/>
                      </a:endParaRPr>
                    </a:p>
                  </a:txBody>
                  <a:tcPr marL="68580" marR="68580" marT="0" marB="0">
                    <a:solidFill>
                      <a:schemeClr val="bg1"/>
                    </a:solidFill>
                  </a:tcPr>
                </a:tc>
                <a:tc>
                  <a:txBody>
                    <a:bodyPr/>
                    <a:lstStyle/>
                    <a:p>
                      <a:pPr algn="l" rtl="0">
                        <a:lnSpc>
                          <a:spcPct val="150000"/>
                        </a:lnSpc>
                        <a:spcAft>
                          <a:spcPts val="0"/>
                        </a:spcAft>
                      </a:pPr>
                      <a:r>
                        <a:rPr lang="en-US" sz="1100">
                          <a:effectLst/>
                        </a:rPr>
                        <a:t>P(O)</a:t>
                      </a:r>
                      <a:endParaRPr lang="en-US" sz="1100">
                        <a:effectLst/>
                        <a:latin typeface="Times New Roman"/>
                        <a:ea typeface="Calibri"/>
                        <a:cs typeface="David"/>
                      </a:endParaRPr>
                    </a:p>
                  </a:txBody>
                  <a:tcPr marL="68580" marR="68580" marT="0" marB="0"/>
                </a:tc>
                <a:tc>
                  <a:txBody>
                    <a:bodyPr/>
                    <a:lstStyle/>
                    <a:p>
                      <a:pPr algn="just" rtl="1">
                        <a:lnSpc>
                          <a:spcPct val="150000"/>
                        </a:lnSpc>
                        <a:spcAft>
                          <a:spcPts val="0"/>
                        </a:spcAft>
                      </a:pPr>
                      <a:r>
                        <a:rPr lang="he-IL" sz="1200" dirty="0">
                          <a:solidFill>
                            <a:srgbClr val="FFC000"/>
                          </a:solidFill>
                          <a:effectLst/>
                        </a:rPr>
                        <a:t> </a:t>
                      </a:r>
                      <a:endParaRPr lang="en-US" sz="1100" dirty="0">
                        <a:solidFill>
                          <a:srgbClr val="FFC000"/>
                        </a:solidFill>
                        <a:effectLst/>
                        <a:latin typeface="Times New Roman"/>
                        <a:ea typeface="Calibri"/>
                        <a:cs typeface="David"/>
                      </a:endParaRPr>
                    </a:p>
                  </a:txBody>
                  <a:tcPr marL="68580" marR="68580" marT="0" marB="0">
                    <a:solidFill>
                      <a:schemeClr val="bg1"/>
                    </a:solidFill>
                  </a:tcPr>
                </a:tc>
                <a:tc>
                  <a:txBody>
                    <a:bodyPr/>
                    <a:lstStyle/>
                    <a:p>
                      <a:pPr algn="l" rtl="0">
                        <a:lnSpc>
                          <a:spcPct val="150000"/>
                        </a:lnSpc>
                        <a:spcAft>
                          <a:spcPts val="0"/>
                        </a:spcAft>
                      </a:pPr>
                      <a:r>
                        <a:rPr lang="en-US" sz="1100">
                          <a:effectLst/>
                        </a:rPr>
                        <a:t>P(B)</a:t>
                      </a:r>
                      <a:endParaRPr lang="en-US" sz="1100">
                        <a:effectLst/>
                        <a:latin typeface="Times New Roman"/>
                        <a:ea typeface="Calibri"/>
                        <a:cs typeface="David"/>
                      </a:endParaRPr>
                    </a:p>
                  </a:txBody>
                  <a:tcPr marL="68580" marR="68580" marT="0" marB="0"/>
                </a:tc>
                <a:extLst>
                  <a:ext uri="{0D108BD9-81ED-4DB2-BD59-A6C34878D82A}">
                    <a16:rowId xmlns:a16="http://schemas.microsoft.com/office/drawing/2014/main" val="10000"/>
                  </a:ext>
                </a:extLst>
              </a:tr>
              <a:tr h="322087">
                <a:tc>
                  <a:txBody>
                    <a:bodyPr/>
                    <a:lstStyle/>
                    <a:p>
                      <a:pPr algn="r" rtl="1">
                        <a:spcAft>
                          <a:spcPts val="0"/>
                        </a:spcAft>
                      </a:pPr>
                      <a:r>
                        <a:rPr lang="en-US" sz="1100" dirty="0">
                          <a:effectLst/>
                        </a:rPr>
                        <a:t>0.3</a:t>
                      </a:r>
                      <a:endParaRPr lang="en-US" sz="1000" dirty="0">
                        <a:effectLst/>
                        <a:latin typeface="Calibri"/>
                        <a:ea typeface="Times New Roman"/>
                      </a:endParaRPr>
                    </a:p>
                  </a:txBody>
                  <a:tcPr marL="68580" marR="68580" marT="0" marB="0"/>
                </a:tc>
                <a:tc>
                  <a:txBody>
                    <a:bodyPr/>
                    <a:lstStyle/>
                    <a:p>
                      <a:pPr algn="r" rtl="1">
                        <a:spcAft>
                          <a:spcPts val="0"/>
                        </a:spcAft>
                      </a:pPr>
                      <a:r>
                        <a:rPr lang="en-US" sz="1100">
                          <a:effectLst/>
                        </a:rPr>
                        <a:t>true</a:t>
                      </a:r>
                      <a:endParaRPr lang="en-US" sz="1000">
                        <a:effectLst/>
                        <a:latin typeface="Calibri"/>
                        <a:ea typeface="Times New Roman"/>
                      </a:endParaRPr>
                    </a:p>
                  </a:txBody>
                  <a:tcPr marL="68580" marR="68580" marT="0" marB="0"/>
                </a:tc>
                <a:tc>
                  <a:txBody>
                    <a:bodyPr/>
                    <a:lstStyle/>
                    <a:p>
                      <a:pPr algn="just" rtl="1">
                        <a:lnSpc>
                          <a:spcPct val="150000"/>
                        </a:lnSpc>
                        <a:spcAft>
                          <a:spcPts val="0"/>
                        </a:spcAft>
                      </a:pPr>
                      <a:r>
                        <a:rPr lang="he-IL" sz="1200" dirty="0">
                          <a:effectLst/>
                        </a:rPr>
                        <a:t> </a:t>
                      </a:r>
                      <a:endParaRPr lang="en-US" sz="1100" dirty="0">
                        <a:effectLst/>
                        <a:latin typeface="Times New Roman"/>
                        <a:ea typeface="Calibri"/>
                        <a:cs typeface="David"/>
                      </a:endParaRPr>
                    </a:p>
                  </a:txBody>
                  <a:tcPr marL="68580" marR="68580" marT="0" marB="0">
                    <a:solidFill>
                      <a:schemeClr val="bg1"/>
                    </a:solidFill>
                  </a:tcPr>
                </a:tc>
                <a:tc>
                  <a:txBody>
                    <a:bodyPr/>
                    <a:lstStyle/>
                    <a:p>
                      <a:pPr algn="r" rtl="0">
                        <a:spcAft>
                          <a:spcPts val="0"/>
                        </a:spcAft>
                      </a:pPr>
                      <a:r>
                        <a:rPr lang="en-US" sz="1100">
                          <a:effectLst/>
                        </a:rPr>
                        <a:t>0.3</a:t>
                      </a:r>
                      <a:endParaRPr lang="en-US" sz="1000">
                        <a:effectLst/>
                        <a:latin typeface="Calibri"/>
                        <a:ea typeface="Times New Roman"/>
                      </a:endParaRPr>
                    </a:p>
                  </a:txBody>
                  <a:tcPr marL="68580" marR="68580" marT="0" marB="0"/>
                </a:tc>
                <a:tc>
                  <a:txBody>
                    <a:bodyPr/>
                    <a:lstStyle/>
                    <a:p>
                      <a:pPr algn="r" rtl="1">
                        <a:spcAft>
                          <a:spcPts val="0"/>
                        </a:spcAft>
                      </a:pPr>
                      <a:r>
                        <a:rPr lang="en-US" sz="1100">
                          <a:effectLst/>
                        </a:rPr>
                        <a:t>true</a:t>
                      </a:r>
                      <a:endParaRPr lang="en-US" sz="1000">
                        <a:effectLst/>
                        <a:latin typeface="Calibri"/>
                        <a:ea typeface="Times New Roman"/>
                      </a:endParaRPr>
                    </a:p>
                  </a:txBody>
                  <a:tcPr marL="68580" marR="68580" marT="0" marB="0"/>
                </a:tc>
                <a:tc>
                  <a:txBody>
                    <a:bodyPr/>
                    <a:lstStyle/>
                    <a:p>
                      <a:pPr algn="just" rtl="1">
                        <a:lnSpc>
                          <a:spcPct val="150000"/>
                        </a:lnSpc>
                        <a:spcAft>
                          <a:spcPts val="0"/>
                        </a:spcAft>
                      </a:pPr>
                      <a:r>
                        <a:rPr lang="he-IL" sz="1200" dirty="0">
                          <a:effectLst/>
                        </a:rPr>
                        <a:t> </a:t>
                      </a:r>
                      <a:endParaRPr lang="en-US" sz="1100" dirty="0">
                        <a:effectLst/>
                        <a:latin typeface="Times New Roman"/>
                        <a:ea typeface="Calibri"/>
                        <a:cs typeface="David"/>
                      </a:endParaRPr>
                    </a:p>
                  </a:txBody>
                  <a:tcPr marL="68580" marR="68580" marT="0" marB="0">
                    <a:solidFill>
                      <a:schemeClr val="bg1"/>
                    </a:solidFill>
                  </a:tcPr>
                </a:tc>
                <a:tc>
                  <a:txBody>
                    <a:bodyPr/>
                    <a:lstStyle/>
                    <a:p>
                      <a:pPr algn="l" rtl="0">
                        <a:lnSpc>
                          <a:spcPct val="150000"/>
                        </a:lnSpc>
                        <a:spcAft>
                          <a:spcPts val="0"/>
                        </a:spcAft>
                      </a:pPr>
                      <a:r>
                        <a:rPr lang="en-US" sz="1100">
                          <a:effectLst/>
                        </a:rPr>
                        <a:t>0.6</a:t>
                      </a:r>
                      <a:endParaRPr lang="en-US" sz="1100">
                        <a:effectLst/>
                        <a:latin typeface="Times New Roman"/>
                        <a:ea typeface="Calibri"/>
                        <a:cs typeface="David"/>
                      </a:endParaRPr>
                    </a:p>
                  </a:txBody>
                  <a:tcPr marL="68580" marR="68580" marT="0" marB="0"/>
                </a:tc>
                <a:tc>
                  <a:txBody>
                    <a:bodyPr/>
                    <a:lstStyle/>
                    <a:p>
                      <a:pPr algn="just" rtl="1">
                        <a:lnSpc>
                          <a:spcPct val="150000"/>
                        </a:lnSpc>
                        <a:spcAft>
                          <a:spcPts val="0"/>
                        </a:spcAft>
                      </a:pPr>
                      <a:r>
                        <a:rPr lang="he-IL" sz="1200" dirty="0">
                          <a:solidFill>
                            <a:srgbClr val="FFC000"/>
                          </a:solidFill>
                          <a:effectLst/>
                        </a:rPr>
                        <a:t> </a:t>
                      </a:r>
                      <a:endParaRPr lang="en-US" sz="1100" dirty="0">
                        <a:solidFill>
                          <a:srgbClr val="FFC000"/>
                        </a:solidFill>
                        <a:effectLst/>
                        <a:latin typeface="Times New Roman"/>
                        <a:ea typeface="Calibri"/>
                        <a:cs typeface="David"/>
                      </a:endParaRPr>
                    </a:p>
                  </a:txBody>
                  <a:tcPr marL="68580" marR="68580" marT="0" marB="0">
                    <a:solidFill>
                      <a:schemeClr val="bg1"/>
                    </a:solidFill>
                  </a:tcPr>
                </a:tc>
                <a:tc>
                  <a:txBody>
                    <a:bodyPr/>
                    <a:lstStyle/>
                    <a:p>
                      <a:pPr algn="l" rtl="0">
                        <a:lnSpc>
                          <a:spcPct val="150000"/>
                        </a:lnSpc>
                        <a:spcAft>
                          <a:spcPts val="0"/>
                        </a:spcAft>
                      </a:pPr>
                      <a:r>
                        <a:rPr lang="en-US" sz="1100" dirty="0">
                          <a:effectLst/>
                        </a:rPr>
                        <a:t>0.3</a:t>
                      </a:r>
                      <a:endParaRPr lang="en-US" sz="1100" dirty="0">
                        <a:effectLst/>
                        <a:latin typeface="Times New Roman"/>
                        <a:ea typeface="Calibri"/>
                        <a:cs typeface="David"/>
                      </a:endParaRPr>
                    </a:p>
                  </a:txBody>
                  <a:tcPr marL="68580" marR="68580" marT="0" marB="0"/>
                </a:tc>
                <a:extLst>
                  <a:ext uri="{0D108BD9-81ED-4DB2-BD59-A6C34878D82A}">
                    <a16:rowId xmlns:a16="http://schemas.microsoft.com/office/drawing/2014/main" val="10001"/>
                  </a:ext>
                </a:extLst>
              </a:tr>
              <a:tr h="342487">
                <a:tc>
                  <a:txBody>
                    <a:bodyPr/>
                    <a:lstStyle/>
                    <a:p>
                      <a:pPr algn="r" rtl="1">
                        <a:spcAft>
                          <a:spcPts val="0"/>
                        </a:spcAft>
                      </a:pPr>
                      <a:r>
                        <a:rPr lang="en-US" sz="1100">
                          <a:effectLst/>
                        </a:rPr>
                        <a:t>0.6</a:t>
                      </a:r>
                      <a:endParaRPr lang="en-US" sz="1000">
                        <a:effectLst/>
                        <a:latin typeface="Calibri"/>
                        <a:ea typeface="Times New Roman"/>
                      </a:endParaRPr>
                    </a:p>
                  </a:txBody>
                  <a:tcPr marL="68580" marR="68580" marT="0" marB="0"/>
                </a:tc>
                <a:tc>
                  <a:txBody>
                    <a:bodyPr/>
                    <a:lstStyle/>
                    <a:p>
                      <a:pPr algn="r" rtl="1">
                        <a:spcAft>
                          <a:spcPts val="0"/>
                        </a:spcAft>
                      </a:pPr>
                      <a:r>
                        <a:rPr lang="en-US" sz="1100">
                          <a:effectLst/>
                        </a:rPr>
                        <a:t>false</a:t>
                      </a:r>
                      <a:endParaRPr lang="en-US" sz="1000">
                        <a:effectLst/>
                        <a:latin typeface="Calibri"/>
                        <a:ea typeface="Times New Roman"/>
                      </a:endParaRPr>
                    </a:p>
                  </a:txBody>
                  <a:tcPr marL="68580" marR="68580" marT="0" marB="0"/>
                </a:tc>
                <a:tc>
                  <a:txBody>
                    <a:bodyPr/>
                    <a:lstStyle/>
                    <a:p>
                      <a:pPr algn="just" rtl="1">
                        <a:lnSpc>
                          <a:spcPct val="150000"/>
                        </a:lnSpc>
                        <a:spcAft>
                          <a:spcPts val="0"/>
                        </a:spcAft>
                      </a:pPr>
                      <a:r>
                        <a:rPr lang="he-IL" sz="1200" dirty="0">
                          <a:effectLst/>
                        </a:rPr>
                        <a:t> </a:t>
                      </a:r>
                      <a:endParaRPr lang="en-US" sz="1100" dirty="0">
                        <a:effectLst/>
                        <a:latin typeface="Times New Roman"/>
                        <a:ea typeface="Calibri"/>
                        <a:cs typeface="David"/>
                      </a:endParaRPr>
                    </a:p>
                  </a:txBody>
                  <a:tcPr marL="68580" marR="68580" marT="0" marB="0">
                    <a:solidFill>
                      <a:schemeClr val="bg1"/>
                    </a:solidFill>
                  </a:tcPr>
                </a:tc>
                <a:tc>
                  <a:txBody>
                    <a:bodyPr/>
                    <a:lstStyle/>
                    <a:p>
                      <a:pPr algn="r" rtl="0">
                        <a:spcAft>
                          <a:spcPts val="0"/>
                        </a:spcAft>
                      </a:pPr>
                      <a:r>
                        <a:rPr lang="en-US" sz="1100" dirty="0">
                          <a:effectLst/>
                        </a:rPr>
                        <a:t>0.8</a:t>
                      </a:r>
                      <a:endParaRPr lang="en-US" sz="1000" dirty="0">
                        <a:effectLst/>
                        <a:latin typeface="Calibri"/>
                        <a:ea typeface="Times New Roman"/>
                      </a:endParaRPr>
                    </a:p>
                  </a:txBody>
                  <a:tcPr marL="68580" marR="68580" marT="0" marB="0"/>
                </a:tc>
                <a:tc>
                  <a:txBody>
                    <a:bodyPr/>
                    <a:lstStyle/>
                    <a:p>
                      <a:pPr algn="r" rtl="1">
                        <a:spcAft>
                          <a:spcPts val="0"/>
                        </a:spcAft>
                      </a:pPr>
                      <a:r>
                        <a:rPr lang="en-US" sz="1100">
                          <a:effectLst/>
                        </a:rPr>
                        <a:t>false</a:t>
                      </a:r>
                      <a:endParaRPr lang="en-US" sz="1000">
                        <a:effectLst/>
                        <a:latin typeface="Calibri"/>
                        <a:ea typeface="Times New Roman"/>
                      </a:endParaRPr>
                    </a:p>
                  </a:txBody>
                  <a:tcPr marL="68580" marR="68580" marT="0" marB="0"/>
                </a:tc>
                <a:tc>
                  <a:txBody>
                    <a:bodyPr/>
                    <a:lstStyle/>
                    <a:p>
                      <a:pPr algn="just" rtl="1">
                        <a:lnSpc>
                          <a:spcPct val="150000"/>
                        </a:lnSpc>
                        <a:spcAft>
                          <a:spcPts val="0"/>
                        </a:spcAft>
                      </a:pPr>
                      <a:r>
                        <a:rPr lang="he-IL" sz="1200" dirty="0">
                          <a:effectLst/>
                        </a:rPr>
                        <a:t> </a:t>
                      </a:r>
                      <a:endParaRPr lang="en-US" sz="1100" dirty="0">
                        <a:effectLst/>
                        <a:latin typeface="Times New Roman"/>
                        <a:ea typeface="Calibri"/>
                        <a:cs typeface="David"/>
                      </a:endParaRPr>
                    </a:p>
                  </a:txBody>
                  <a:tcPr marL="68580" marR="68580" marT="0" marB="0">
                    <a:solidFill>
                      <a:schemeClr val="bg1"/>
                    </a:solidFill>
                  </a:tcPr>
                </a:tc>
                <a:tc>
                  <a:txBody>
                    <a:bodyPr/>
                    <a:lstStyle/>
                    <a:p>
                      <a:pPr algn="just" rtl="1">
                        <a:lnSpc>
                          <a:spcPct val="150000"/>
                        </a:lnSpc>
                        <a:spcAft>
                          <a:spcPts val="0"/>
                        </a:spcAft>
                      </a:pPr>
                      <a:r>
                        <a:rPr lang="he-IL" sz="1200">
                          <a:effectLst/>
                        </a:rPr>
                        <a:t> </a:t>
                      </a:r>
                      <a:endParaRPr lang="en-US" sz="1100">
                        <a:effectLst/>
                        <a:latin typeface="Times New Roman"/>
                        <a:ea typeface="Calibri"/>
                        <a:cs typeface="David"/>
                      </a:endParaRPr>
                    </a:p>
                  </a:txBody>
                  <a:tcPr marL="68580" marR="68580" marT="0" marB="0"/>
                </a:tc>
                <a:tc>
                  <a:txBody>
                    <a:bodyPr/>
                    <a:lstStyle/>
                    <a:p>
                      <a:pPr algn="just" rtl="1">
                        <a:lnSpc>
                          <a:spcPct val="150000"/>
                        </a:lnSpc>
                        <a:spcAft>
                          <a:spcPts val="0"/>
                        </a:spcAft>
                      </a:pPr>
                      <a:r>
                        <a:rPr lang="he-IL" sz="1200" dirty="0">
                          <a:solidFill>
                            <a:srgbClr val="FFC000"/>
                          </a:solidFill>
                          <a:effectLst/>
                        </a:rPr>
                        <a:t> </a:t>
                      </a:r>
                      <a:endParaRPr lang="en-US" sz="1100" dirty="0">
                        <a:solidFill>
                          <a:srgbClr val="FFC000"/>
                        </a:solidFill>
                        <a:effectLst/>
                        <a:latin typeface="Times New Roman"/>
                        <a:ea typeface="Calibri"/>
                        <a:cs typeface="David"/>
                      </a:endParaRPr>
                    </a:p>
                  </a:txBody>
                  <a:tcPr marL="68580" marR="68580" marT="0" marB="0">
                    <a:solidFill>
                      <a:schemeClr val="bg1"/>
                    </a:solidFill>
                  </a:tcPr>
                </a:tc>
                <a:tc>
                  <a:txBody>
                    <a:bodyPr/>
                    <a:lstStyle/>
                    <a:p>
                      <a:pPr algn="just" rtl="1">
                        <a:lnSpc>
                          <a:spcPct val="150000"/>
                        </a:lnSpc>
                        <a:spcAft>
                          <a:spcPts val="0"/>
                        </a:spcAft>
                      </a:pPr>
                      <a:r>
                        <a:rPr lang="he-IL" sz="1200" dirty="0">
                          <a:effectLst/>
                        </a:rPr>
                        <a:t> </a:t>
                      </a:r>
                      <a:endParaRPr lang="en-US" sz="1100" dirty="0">
                        <a:effectLst/>
                        <a:latin typeface="Times New Roman"/>
                        <a:ea typeface="Calibri"/>
                        <a:cs typeface="David"/>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6752712" y="4796252"/>
          <a:ext cx="2563614" cy="1728190"/>
        </p:xfrm>
        <a:graphic>
          <a:graphicData uri="http://schemas.openxmlformats.org/drawingml/2006/table">
            <a:tbl>
              <a:tblPr rtl="1">
                <a:tableStyleId>{5C22544A-7EE6-4342-B048-85BDC9FD1C3A}</a:tableStyleId>
              </a:tblPr>
              <a:tblGrid>
                <a:gridCol w="814951">
                  <a:extLst>
                    <a:ext uri="{9D8B030D-6E8A-4147-A177-3AD203B41FA5}">
                      <a16:colId xmlns:a16="http://schemas.microsoft.com/office/drawing/2014/main" val="20000"/>
                    </a:ext>
                  </a:extLst>
                </a:gridCol>
                <a:gridCol w="1748663">
                  <a:extLst>
                    <a:ext uri="{9D8B030D-6E8A-4147-A177-3AD203B41FA5}">
                      <a16:colId xmlns:a16="http://schemas.microsoft.com/office/drawing/2014/main" val="20001"/>
                    </a:ext>
                  </a:extLst>
                </a:gridCol>
              </a:tblGrid>
              <a:tr h="345638">
                <a:tc>
                  <a:txBody>
                    <a:bodyPr/>
                    <a:lstStyle/>
                    <a:p>
                      <a:pPr algn="l" rtl="0">
                        <a:lnSpc>
                          <a:spcPct val="150000"/>
                        </a:lnSpc>
                        <a:spcAft>
                          <a:spcPts val="0"/>
                        </a:spcAft>
                      </a:pPr>
                      <a:r>
                        <a:rPr lang="en-US" sz="1100" dirty="0">
                          <a:effectLst/>
                        </a:rPr>
                        <a:t>P(D)</a:t>
                      </a:r>
                      <a:endParaRPr lang="en-US" sz="1100" dirty="0">
                        <a:effectLst/>
                        <a:latin typeface="Times New Roman"/>
                        <a:ea typeface="Calibri"/>
                        <a:cs typeface="David"/>
                      </a:endParaRPr>
                    </a:p>
                  </a:txBody>
                  <a:tcPr marL="68580" marR="68580" marT="0" marB="0"/>
                </a:tc>
                <a:tc>
                  <a:txBody>
                    <a:bodyPr/>
                    <a:lstStyle/>
                    <a:p>
                      <a:pPr algn="r" rtl="0">
                        <a:lnSpc>
                          <a:spcPct val="150000"/>
                        </a:lnSpc>
                        <a:spcAft>
                          <a:spcPts val="0"/>
                        </a:spcAft>
                      </a:pPr>
                      <a:r>
                        <a:rPr lang="en-US" sz="1100">
                          <a:effectLst/>
                        </a:rPr>
                        <a:t> O               B             </a:t>
                      </a:r>
                      <a:endParaRPr lang="en-US" sz="1100">
                        <a:effectLst/>
                        <a:latin typeface="Times New Roman"/>
                        <a:ea typeface="Calibri"/>
                        <a:cs typeface="David"/>
                      </a:endParaRPr>
                    </a:p>
                  </a:txBody>
                  <a:tcPr marL="68580" marR="68580" marT="0" marB="0"/>
                </a:tc>
                <a:extLst>
                  <a:ext uri="{0D108BD9-81ED-4DB2-BD59-A6C34878D82A}">
                    <a16:rowId xmlns:a16="http://schemas.microsoft.com/office/drawing/2014/main" val="10000"/>
                  </a:ext>
                </a:extLst>
              </a:tr>
              <a:tr h="345638">
                <a:tc>
                  <a:txBody>
                    <a:bodyPr/>
                    <a:lstStyle/>
                    <a:p>
                      <a:pPr algn="l" rtl="0">
                        <a:lnSpc>
                          <a:spcPct val="150000"/>
                        </a:lnSpc>
                        <a:spcAft>
                          <a:spcPts val="0"/>
                        </a:spcAft>
                      </a:pPr>
                      <a:r>
                        <a:rPr lang="en-US" sz="1100">
                          <a:effectLst/>
                        </a:rPr>
                        <a:t>0.5</a:t>
                      </a:r>
                      <a:endParaRPr lang="en-US" sz="1100">
                        <a:effectLst/>
                        <a:latin typeface="Times New Roman"/>
                        <a:ea typeface="Calibri"/>
                        <a:cs typeface="David"/>
                      </a:endParaRPr>
                    </a:p>
                  </a:txBody>
                  <a:tcPr marL="68580" marR="68580" marT="0" marB="0"/>
                </a:tc>
                <a:tc>
                  <a:txBody>
                    <a:bodyPr/>
                    <a:lstStyle/>
                    <a:p>
                      <a:pPr algn="r" rtl="1">
                        <a:lnSpc>
                          <a:spcPct val="150000"/>
                        </a:lnSpc>
                        <a:spcAft>
                          <a:spcPts val="0"/>
                        </a:spcAft>
                      </a:pPr>
                      <a:r>
                        <a:rPr lang="en-US" sz="1100" dirty="0">
                          <a:effectLst/>
                        </a:rPr>
                        <a:t>  true         </a:t>
                      </a:r>
                      <a:r>
                        <a:rPr lang="en-US" sz="1100" dirty="0" err="1">
                          <a:effectLst/>
                        </a:rPr>
                        <a:t>true</a:t>
                      </a:r>
                      <a:endParaRPr lang="en-US" sz="1100" dirty="0">
                        <a:effectLst/>
                        <a:latin typeface="Times New Roman"/>
                        <a:ea typeface="Calibri"/>
                        <a:cs typeface="David"/>
                      </a:endParaRPr>
                    </a:p>
                  </a:txBody>
                  <a:tcPr marL="68580" marR="68580" marT="0" marB="0"/>
                </a:tc>
                <a:extLst>
                  <a:ext uri="{0D108BD9-81ED-4DB2-BD59-A6C34878D82A}">
                    <a16:rowId xmlns:a16="http://schemas.microsoft.com/office/drawing/2014/main" val="10001"/>
                  </a:ext>
                </a:extLst>
              </a:tr>
              <a:tr h="345638">
                <a:tc>
                  <a:txBody>
                    <a:bodyPr/>
                    <a:lstStyle/>
                    <a:p>
                      <a:pPr algn="l" rtl="0">
                        <a:lnSpc>
                          <a:spcPct val="150000"/>
                        </a:lnSpc>
                        <a:spcAft>
                          <a:spcPts val="0"/>
                        </a:spcAft>
                      </a:pPr>
                      <a:r>
                        <a:rPr lang="en-US" sz="1100" dirty="0">
                          <a:effectLst/>
                        </a:rPr>
                        <a:t>0.1</a:t>
                      </a:r>
                      <a:endParaRPr lang="en-US" sz="1100" dirty="0">
                        <a:effectLst/>
                        <a:latin typeface="Times New Roman"/>
                        <a:ea typeface="Calibri"/>
                        <a:cs typeface="David"/>
                      </a:endParaRPr>
                    </a:p>
                  </a:txBody>
                  <a:tcPr marL="68580" marR="68580" marT="0" marB="0"/>
                </a:tc>
                <a:tc>
                  <a:txBody>
                    <a:bodyPr/>
                    <a:lstStyle/>
                    <a:p>
                      <a:pPr algn="r" rtl="1">
                        <a:lnSpc>
                          <a:spcPct val="150000"/>
                        </a:lnSpc>
                        <a:spcAft>
                          <a:spcPts val="0"/>
                        </a:spcAft>
                      </a:pPr>
                      <a:r>
                        <a:rPr lang="en-US" sz="1100" dirty="0">
                          <a:effectLst/>
                        </a:rPr>
                        <a:t>  true          false</a:t>
                      </a:r>
                      <a:endParaRPr lang="en-US" sz="1100" dirty="0">
                        <a:effectLst/>
                        <a:latin typeface="Times New Roman"/>
                        <a:ea typeface="Calibri"/>
                        <a:cs typeface="David"/>
                      </a:endParaRPr>
                    </a:p>
                  </a:txBody>
                  <a:tcPr marL="68580" marR="68580" marT="0" marB="0"/>
                </a:tc>
                <a:extLst>
                  <a:ext uri="{0D108BD9-81ED-4DB2-BD59-A6C34878D82A}">
                    <a16:rowId xmlns:a16="http://schemas.microsoft.com/office/drawing/2014/main" val="10002"/>
                  </a:ext>
                </a:extLst>
              </a:tr>
              <a:tr h="345638">
                <a:tc>
                  <a:txBody>
                    <a:bodyPr/>
                    <a:lstStyle/>
                    <a:p>
                      <a:pPr algn="l" rtl="0">
                        <a:lnSpc>
                          <a:spcPct val="150000"/>
                        </a:lnSpc>
                        <a:spcAft>
                          <a:spcPts val="0"/>
                        </a:spcAft>
                      </a:pPr>
                      <a:r>
                        <a:rPr lang="en-US" sz="1100">
                          <a:effectLst/>
                        </a:rPr>
                        <a:t>0.1</a:t>
                      </a:r>
                      <a:endParaRPr lang="en-US" sz="1100">
                        <a:effectLst/>
                        <a:latin typeface="Times New Roman"/>
                        <a:ea typeface="Calibri"/>
                        <a:cs typeface="David"/>
                      </a:endParaRPr>
                    </a:p>
                  </a:txBody>
                  <a:tcPr marL="68580" marR="68580" marT="0" marB="0"/>
                </a:tc>
                <a:tc>
                  <a:txBody>
                    <a:bodyPr/>
                    <a:lstStyle/>
                    <a:p>
                      <a:pPr algn="r" rtl="1">
                        <a:lnSpc>
                          <a:spcPct val="150000"/>
                        </a:lnSpc>
                        <a:spcAft>
                          <a:spcPts val="0"/>
                        </a:spcAft>
                      </a:pPr>
                      <a:r>
                        <a:rPr lang="en-US" sz="1100" dirty="0">
                          <a:effectLst/>
                        </a:rPr>
                        <a:t>  false         true </a:t>
                      </a:r>
                      <a:endParaRPr lang="en-US" sz="1100" dirty="0">
                        <a:effectLst/>
                        <a:latin typeface="Times New Roman"/>
                        <a:ea typeface="Calibri"/>
                        <a:cs typeface="David"/>
                      </a:endParaRPr>
                    </a:p>
                  </a:txBody>
                  <a:tcPr marL="68580" marR="68580" marT="0" marB="0"/>
                </a:tc>
                <a:extLst>
                  <a:ext uri="{0D108BD9-81ED-4DB2-BD59-A6C34878D82A}">
                    <a16:rowId xmlns:a16="http://schemas.microsoft.com/office/drawing/2014/main" val="10003"/>
                  </a:ext>
                </a:extLst>
              </a:tr>
              <a:tr h="345638">
                <a:tc>
                  <a:txBody>
                    <a:bodyPr/>
                    <a:lstStyle/>
                    <a:p>
                      <a:pPr algn="l" rtl="0">
                        <a:lnSpc>
                          <a:spcPct val="150000"/>
                        </a:lnSpc>
                        <a:spcAft>
                          <a:spcPts val="0"/>
                        </a:spcAft>
                      </a:pPr>
                      <a:r>
                        <a:rPr lang="en-US" sz="1100">
                          <a:effectLst/>
                        </a:rPr>
                        <a:t>0.2</a:t>
                      </a:r>
                      <a:endParaRPr lang="en-US" sz="1100">
                        <a:effectLst/>
                        <a:latin typeface="Times New Roman"/>
                        <a:ea typeface="Calibri"/>
                        <a:cs typeface="David"/>
                      </a:endParaRPr>
                    </a:p>
                  </a:txBody>
                  <a:tcPr marL="68580" marR="68580" marT="0" marB="0"/>
                </a:tc>
                <a:tc>
                  <a:txBody>
                    <a:bodyPr/>
                    <a:lstStyle/>
                    <a:p>
                      <a:pPr algn="r" rtl="1">
                        <a:lnSpc>
                          <a:spcPct val="150000"/>
                        </a:lnSpc>
                        <a:spcAft>
                          <a:spcPts val="0"/>
                        </a:spcAft>
                      </a:pPr>
                      <a:r>
                        <a:rPr lang="en-US" sz="1100" dirty="0">
                          <a:effectLst/>
                        </a:rPr>
                        <a:t>  false        </a:t>
                      </a:r>
                      <a:r>
                        <a:rPr lang="en-US" sz="1100" dirty="0" err="1">
                          <a:effectLst/>
                        </a:rPr>
                        <a:t>false</a:t>
                      </a:r>
                      <a:r>
                        <a:rPr lang="en-US" sz="1100" dirty="0">
                          <a:effectLst/>
                        </a:rPr>
                        <a:t> </a:t>
                      </a:r>
                      <a:endParaRPr lang="en-US" sz="1100" dirty="0">
                        <a:effectLst/>
                        <a:latin typeface="Times New Roman"/>
                        <a:ea typeface="Calibri"/>
                        <a:cs typeface="David"/>
                      </a:endParaRPr>
                    </a:p>
                  </a:txBody>
                  <a:tcPr marL="68580" marR="68580" marT="0" marB="0"/>
                </a:tc>
                <a:extLst>
                  <a:ext uri="{0D108BD9-81ED-4DB2-BD59-A6C34878D82A}">
                    <a16:rowId xmlns:a16="http://schemas.microsoft.com/office/drawing/2014/main" val="10004"/>
                  </a:ext>
                </a:extLst>
              </a:tr>
            </a:tbl>
          </a:graphicData>
        </a:graphic>
      </p:graphicFrame>
      <p:sp>
        <p:nvSpPr>
          <p:cNvPr id="6" name="Rectangle 1"/>
          <p:cNvSpPr>
            <a:spLocks noChangeArrowheads="1"/>
          </p:cNvSpPr>
          <p:nvPr/>
        </p:nvSpPr>
        <p:spPr bwMode="auto">
          <a:xfrm>
            <a:off x="15204494" y="3433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he-IL">
              <a:latin typeface="Arial" pitchFamily="34" charset="0"/>
              <a:cs typeface="Arial" pitchFamily="34" charset="0"/>
            </a:endParaRPr>
          </a:p>
        </p:txBody>
      </p:sp>
      <p:sp>
        <p:nvSpPr>
          <p:cNvPr id="8" name="Slide Number Placeholder 7"/>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74</a:t>
            </a:fld>
            <a:endParaRPr lang="en-US"/>
          </a:p>
        </p:txBody>
      </p:sp>
    </p:spTree>
    <p:extLst>
      <p:ext uri="{BB962C8B-B14F-4D97-AF65-F5344CB8AC3E}">
        <p14:creationId xmlns:p14="http://schemas.microsoft.com/office/powerpoint/2010/main" val="1264437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4638"/>
          </a:xfrm>
        </p:spPr>
        <p:txBody>
          <a:bodyPr>
            <a:normAutofit/>
          </a:bodyPr>
          <a:lstStyle/>
          <a:p>
            <a:pPr algn="r" rtl="1"/>
            <a:r>
              <a:rPr lang="he-IL" dirty="0"/>
              <a:t>שלב רביעי : נוסיף את הטבלאות (</a:t>
            </a:r>
            <a:r>
              <a:rPr lang="en-US" dirty="0"/>
              <a:t>CPT</a:t>
            </a:r>
            <a:r>
              <a:rPr lang="he-IL" dirty="0"/>
              <a:t>)</a:t>
            </a:r>
          </a:p>
        </p:txBody>
      </p:sp>
      <p:pic>
        <p:nvPicPr>
          <p:cNvPr id="4" name="Picture 2" descr="home-net"/>
          <p:cNvPicPr>
            <a:picLocks noChangeAspect="1" noChangeArrowheads="1"/>
          </p:cNvPicPr>
          <p:nvPr/>
        </p:nvPicPr>
        <p:blipFill>
          <a:blip r:embed="rId2">
            <a:extLst>
              <a:ext uri="{28A0092B-C50C-407E-A947-70E740481C1C}">
                <a14:useLocalDpi xmlns:a14="http://schemas.microsoft.com/office/drawing/2010/main" val="0"/>
              </a:ext>
            </a:extLst>
          </a:blip>
          <a:srcRect t="5084" b="4520"/>
          <a:stretch>
            <a:fillRect/>
          </a:stretch>
        </p:blipFill>
        <p:spPr bwMode="auto">
          <a:xfrm>
            <a:off x="4079776" y="2492897"/>
            <a:ext cx="4680520" cy="384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433016" y="1505091"/>
            <a:ext cx="3096344" cy="189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a:normAutofit fontScale="850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822960" lvl="1" indent="-457200" algn="r" rtl="1">
              <a:buFont typeface="+mj-lt"/>
              <a:buAutoNum type="arabicPeriod"/>
            </a:pPr>
            <a:r>
              <a:rPr lang="en-US" dirty="0"/>
              <a:t>O</a:t>
            </a:r>
            <a:r>
              <a:rPr lang="he-IL" dirty="0"/>
              <a:t>: כולם מחוץ לבית</a:t>
            </a:r>
            <a:endParaRPr lang="en-US" dirty="0"/>
          </a:p>
          <a:p>
            <a:pPr marL="822960" lvl="1" indent="-457200" algn="r" rtl="1">
              <a:buFont typeface="+mj-lt"/>
              <a:buAutoNum type="arabicPeriod"/>
            </a:pPr>
            <a:r>
              <a:rPr lang="en-US" dirty="0"/>
              <a:t>L</a:t>
            </a:r>
            <a:r>
              <a:rPr lang="he-IL" dirty="0"/>
              <a:t>: האור דולק</a:t>
            </a:r>
            <a:endParaRPr lang="en-US" dirty="0"/>
          </a:p>
          <a:p>
            <a:pPr marL="822960" lvl="1" indent="-457200" algn="r" rtl="1">
              <a:buFont typeface="+mj-lt"/>
              <a:buAutoNum type="arabicPeriod"/>
            </a:pPr>
            <a:r>
              <a:rPr lang="en-US" dirty="0"/>
              <a:t>D</a:t>
            </a:r>
            <a:r>
              <a:rPr lang="he-IL" dirty="0"/>
              <a:t>: הכלב בחוץ</a:t>
            </a:r>
            <a:endParaRPr lang="en-US" dirty="0"/>
          </a:p>
          <a:p>
            <a:pPr marL="822960" lvl="1" indent="-457200" algn="r" rtl="1">
              <a:buFont typeface="+mj-lt"/>
              <a:buAutoNum type="arabicPeriod"/>
            </a:pPr>
            <a:r>
              <a:rPr lang="en-US" dirty="0"/>
              <a:t>B</a:t>
            </a:r>
            <a:r>
              <a:rPr lang="he-IL" dirty="0"/>
              <a:t>: לכלב יש בעיות מעיים</a:t>
            </a:r>
            <a:endParaRPr lang="en-US" dirty="0"/>
          </a:p>
          <a:p>
            <a:pPr marL="822960" lvl="1" indent="-457200" algn="r" rtl="1">
              <a:buFont typeface="+mj-lt"/>
              <a:buAutoNum type="arabicPeriod"/>
            </a:pPr>
            <a:r>
              <a:rPr lang="en-US" dirty="0"/>
              <a:t>H</a:t>
            </a:r>
            <a:r>
              <a:rPr lang="he-IL" dirty="0"/>
              <a:t>: אני יכול לשמוע את הכלב נובח</a:t>
            </a:r>
            <a:endParaRPr lang="en-US" dirty="0"/>
          </a:p>
          <a:p>
            <a:pPr algn="r" rtl="1"/>
            <a:endParaRPr lang="he-IL" dirty="0"/>
          </a:p>
        </p:txBody>
      </p:sp>
      <p:pic>
        <p:nvPicPr>
          <p:cNvPr id="111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273" y="2229991"/>
            <a:ext cx="6000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6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649" y="4653137"/>
            <a:ext cx="14192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6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1608" y="2054746"/>
            <a:ext cx="6096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6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810" y="5710989"/>
            <a:ext cx="13430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6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7609" y="3682842"/>
            <a:ext cx="20764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75</a:t>
            </a:fld>
            <a:endParaRPr lang="en-US"/>
          </a:p>
        </p:txBody>
      </p:sp>
      <p:sp>
        <p:nvSpPr>
          <p:cNvPr id="9" name="Footer Placeholder 8"/>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28758035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he-IL" dirty="0" smtClean="0"/>
              <a:t>נשים לב כי...</a:t>
            </a:r>
            <a:endParaRPr lang="he-IL" dirty="0"/>
          </a:p>
        </p:txBody>
      </p:sp>
      <p:sp>
        <p:nvSpPr>
          <p:cNvPr id="3" name="Content Placeholder 2"/>
          <p:cNvSpPr>
            <a:spLocks noGrp="1"/>
          </p:cNvSpPr>
          <p:nvPr>
            <p:ph sz="quarter" idx="1"/>
          </p:nvPr>
        </p:nvSpPr>
        <p:spPr/>
        <p:txBody>
          <a:bodyPr/>
          <a:lstStyle/>
          <a:p>
            <a:pPr algn="r" rtl="1"/>
            <a:r>
              <a:rPr lang="he-IL" dirty="0"/>
              <a:t>בדוגמה זו אוחסנו ברשת </a:t>
            </a:r>
            <a:r>
              <a:rPr lang="he-IL" dirty="0" err="1"/>
              <a:t>הבייסיאנית</a:t>
            </a:r>
            <a:r>
              <a:rPr lang="he-IL" dirty="0"/>
              <a:t> </a:t>
            </a:r>
            <a:r>
              <a:rPr lang="en-US" dirty="0"/>
              <a:t>10</a:t>
            </a:r>
            <a:r>
              <a:rPr lang="he-IL" dirty="0"/>
              <a:t> הסתברויות, בעוד שהתפלגות ההסתברות המשותפת המלאה דורשת טבלה המכילה </a:t>
            </a:r>
            <a:r>
              <a:rPr lang="en-US" dirty="0"/>
              <a:t>2</a:t>
            </a:r>
            <a:r>
              <a:rPr lang="en-US" baseline="30000" dirty="0"/>
              <a:t>5</a:t>
            </a:r>
            <a:r>
              <a:rPr lang="en-US" dirty="0"/>
              <a:t> = 32  </a:t>
            </a:r>
            <a:r>
              <a:rPr lang="he-IL" dirty="0"/>
              <a:t>הסתברויות.</a:t>
            </a:r>
            <a:endParaRPr lang="en-US" dirty="0"/>
          </a:p>
          <a:p>
            <a:pPr algn="r" rtl="1"/>
            <a:r>
              <a:rPr lang="he-IL" dirty="0"/>
              <a:t>האי תלות המותנה של חלק גדול מהמשתנים מאפשרת להפחית את מספר ההסתברויות.</a:t>
            </a:r>
            <a:endParaRPr lang="en-US" dirty="0"/>
          </a:p>
          <a:p>
            <a:pPr rtl="1"/>
            <a:r>
              <a:rPr lang="he-IL" dirty="0"/>
              <a:t> </a:t>
            </a:r>
            <a:endParaRPr lang="en-US" dirty="0"/>
          </a:p>
          <a:p>
            <a:endParaRPr lang="he-IL" dirty="0"/>
          </a:p>
        </p:txBody>
      </p:sp>
      <p:sp>
        <p:nvSpPr>
          <p:cNvPr id="5" name="Slide Number Placeholder 4"/>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76</a:t>
            </a:fld>
            <a:endParaRPr lang="en-US"/>
          </a:p>
        </p:txBody>
      </p:sp>
      <p:sp>
        <p:nvSpPr>
          <p:cNvPr id="7" name="Footer Placeholder 6"/>
          <p:cNvSpPr>
            <a:spLocks noGrp="1"/>
          </p:cNvSpPr>
          <p:nvPr>
            <p:ph type="ftr" sz="quarter" idx="4294967295"/>
          </p:nvPr>
        </p:nvSpPr>
        <p:spPr>
          <a:xfrm rot="5400000">
            <a:off x="8514186" y="3737240"/>
            <a:ext cx="3200400" cy="365760"/>
          </a:xfrm>
          <a:prstGeom prst="rect">
            <a:avLst/>
          </a:prstGeom>
        </p:spPr>
        <p:txBody>
          <a:bodyPr/>
          <a:lstStyle/>
          <a:p>
            <a:endParaRPr lang="en-US"/>
          </a:p>
        </p:txBody>
      </p:sp>
    </p:spTree>
    <p:extLst>
      <p:ext uri="{BB962C8B-B14F-4D97-AF65-F5344CB8AC3E}">
        <p14:creationId xmlns:p14="http://schemas.microsoft.com/office/powerpoint/2010/main" val="38633560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normAutofit/>
          </a:bodyPr>
          <a:lstStyle/>
          <a:p>
            <a:r>
              <a:rPr lang="en-US" altLang="he-IL" dirty="0"/>
              <a:t>BAYESIAN BELIEF NETWORK</a:t>
            </a:r>
          </a:p>
        </p:txBody>
      </p:sp>
      <p:pic>
        <p:nvPicPr>
          <p:cNvPr id="126980" name="Picture 4" descr="sprinkl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327150"/>
            <a:ext cx="8001000" cy="5149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75034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p:txBody>
          <a:bodyPr>
            <a:normAutofit/>
          </a:bodyPr>
          <a:lstStyle/>
          <a:p>
            <a:r>
              <a:rPr lang="en-US" altLang="he-IL"/>
              <a:t>BAYESIAN BELIEF NETWORK</a:t>
            </a:r>
          </a:p>
        </p:txBody>
      </p:sp>
      <p:sp>
        <p:nvSpPr>
          <p:cNvPr id="129027" name="Rectangle 3"/>
          <p:cNvSpPr>
            <a:spLocks noGrp="1" noChangeArrowheads="1"/>
          </p:cNvSpPr>
          <p:nvPr>
            <p:ph type="body" idx="1"/>
          </p:nvPr>
        </p:nvSpPr>
        <p:spPr>
          <a:xfrm>
            <a:off x="1905000" y="1295401"/>
            <a:ext cx="8229600" cy="4525963"/>
          </a:xfrm>
        </p:spPr>
        <p:txBody>
          <a:bodyPr/>
          <a:lstStyle/>
          <a:p>
            <a:pPr algn="l" rtl="0"/>
            <a:r>
              <a:rPr lang="en-US" altLang="he-IL" dirty="0"/>
              <a:t>By the chaining rule of probability, the joint probability of all the nodes in the graph     above is:</a:t>
            </a:r>
          </a:p>
          <a:p>
            <a:pPr algn="l" rtl="0">
              <a:buFont typeface="Wingdings" pitchFamily="2" charset="2"/>
              <a:buNone/>
            </a:pPr>
            <a:r>
              <a:rPr lang="en-US" altLang="he-IL" dirty="0"/>
              <a:t>P(C, S, R, W) = P(C) * P(S|C) * P(R|C) *      P(W|S,R) </a:t>
            </a:r>
          </a:p>
          <a:p>
            <a:pPr algn="l" rtl="0">
              <a:buFont typeface="Wingdings" pitchFamily="2" charset="2"/>
              <a:buNone/>
            </a:pPr>
            <a:r>
              <a:rPr lang="en-US" altLang="he-IL" dirty="0"/>
              <a:t>W=Wet Grass, C=Cloudy, R=Rain,              S=Sprinkler</a:t>
            </a:r>
          </a:p>
          <a:p>
            <a:pPr algn="l" rtl="0">
              <a:buFont typeface="Wingdings" pitchFamily="2" charset="2"/>
              <a:buNone/>
            </a:pPr>
            <a:r>
              <a:rPr lang="en-US" altLang="he-IL" dirty="0"/>
              <a:t>Example: P(W∩-R∩S∩C) </a:t>
            </a:r>
          </a:p>
          <a:p>
            <a:pPr algn="l" rtl="0">
              <a:buFont typeface="Wingdings" pitchFamily="2" charset="2"/>
              <a:buNone/>
            </a:pPr>
            <a:r>
              <a:rPr lang="en-US" altLang="he-IL" dirty="0"/>
              <a:t>= P(W|S,-R)*P(-R|C)*P(S|C)*P(C)</a:t>
            </a:r>
          </a:p>
          <a:p>
            <a:pPr algn="l" rtl="0">
              <a:buFont typeface="Wingdings" pitchFamily="2" charset="2"/>
              <a:buNone/>
            </a:pPr>
            <a:r>
              <a:rPr lang="en-US" altLang="he-IL" dirty="0"/>
              <a:t>= 0.9*0.2*0.1*0.5 = 0.009</a:t>
            </a:r>
          </a:p>
        </p:txBody>
      </p:sp>
    </p:spTree>
    <p:extLst>
      <p:ext uri="{BB962C8B-B14F-4D97-AF65-F5344CB8AC3E}">
        <p14:creationId xmlns:p14="http://schemas.microsoft.com/office/powerpoint/2010/main" val="31976015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xfrm>
            <a:off x="1981200" y="152400"/>
            <a:ext cx="8229600" cy="1143000"/>
          </a:xfrm>
        </p:spPr>
        <p:txBody>
          <a:bodyPr>
            <a:normAutofit fontScale="90000"/>
          </a:bodyPr>
          <a:lstStyle/>
          <a:p>
            <a:r>
              <a:rPr lang="en-US" altLang="he-IL"/>
              <a:t>BAYESIAN BELIEF NETWORK</a:t>
            </a:r>
          </a:p>
        </p:txBody>
      </p:sp>
      <p:sp>
        <p:nvSpPr>
          <p:cNvPr id="143363" name="Rectangle 3"/>
          <p:cNvSpPr>
            <a:spLocks noGrp="1" noChangeArrowheads="1"/>
          </p:cNvSpPr>
          <p:nvPr>
            <p:ph type="body" idx="1"/>
          </p:nvPr>
        </p:nvSpPr>
        <p:spPr/>
        <p:txBody>
          <a:bodyPr/>
          <a:lstStyle/>
          <a:p>
            <a:pPr algn="l" rtl="0">
              <a:lnSpc>
                <a:spcPct val="80000"/>
              </a:lnSpc>
              <a:buFont typeface="Wingdings" pitchFamily="2" charset="2"/>
              <a:buNone/>
            </a:pPr>
            <a:r>
              <a:rPr lang="en-US" altLang="he-IL" dirty="0"/>
              <a:t> What is the probability of wet grass on a given     day - P(W)?</a:t>
            </a:r>
          </a:p>
          <a:p>
            <a:pPr algn="l" rtl="0">
              <a:lnSpc>
                <a:spcPct val="80000"/>
              </a:lnSpc>
              <a:buFont typeface="Wingdings" pitchFamily="2" charset="2"/>
              <a:buNone/>
            </a:pPr>
            <a:r>
              <a:rPr lang="en-US" altLang="he-IL" dirty="0"/>
              <a:t>P(W) = P(W|SR) * P(S) * P(R) +</a:t>
            </a:r>
          </a:p>
          <a:p>
            <a:pPr algn="l" rtl="0">
              <a:lnSpc>
                <a:spcPct val="80000"/>
              </a:lnSpc>
              <a:buFont typeface="Wingdings" pitchFamily="2" charset="2"/>
              <a:buNone/>
            </a:pPr>
            <a:r>
              <a:rPr lang="en-US" altLang="he-IL" dirty="0"/>
              <a:t>		 P(W|S-R) * P(S) * P(-R) +</a:t>
            </a:r>
          </a:p>
          <a:p>
            <a:pPr algn="l" rtl="0">
              <a:lnSpc>
                <a:spcPct val="80000"/>
              </a:lnSpc>
              <a:buFont typeface="Wingdings" pitchFamily="2" charset="2"/>
              <a:buNone/>
            </a:pPr>
            <a:r>
              <a:rPr lang="en-US" altLang="he-IL" dirty="0"/>
              <a:t>		 P(W|-SR) * P(-S) * P(R) +</a:t>
            </a:r>
          </a:p>
          <a:p>
            <a:pPr algn="l" rtl="0">
              <a:lnSpc>
                <a:spcPct val="80000"/>
              </a:lnSpc>
              <a:buFont typeface="Wingdings" pitchFamily="2" charset="2"/>
              <a:buNone/>
            </a:pPr>
            <a:r>
              <a:rPr lang="en-US" altLang="he-IL" dirty="0"/>
              <a:t>		 P(W|-S-R) * P(-S) * P(-R) </a:t>
            </a:r>
          </a:p>
          <a:p>
            <a:pPr algn="l" rtl="0">
              <a:lnSpc>
                <a:spcPct val="80000"/>
              </a:lnSpc>
              <a:buFont typeface="Wingdings" pitchFamily="2" charset="2"/>
              <a:buNone/>
            </a:pPr>
            <a:r>
              <a:rPr lang="en-US" altLang="he-IL" dirty="0"/>
              <a:t>Here P(S) = P(S|C) * P(C) + P(S|-C) * P(-C)</a:t>
            </a:r>
          </a:p>
          <a:p>
            <a:pPr algn="l" rtl="0">
              <a:lnSpc>
                <a:spcPct val="80000"/>
              </a:lnSpc>
              <a:buFont typeface="Wingdings" pitchFamily="2" charset="2"/>
              <a:buNone/>
            </a:pPr>
            <a:r>
              <a:rPr lang="en-US" altLang="he-IL" dirty="0"/>
              <a:t>		P(R) = P(R|C) * P(C) + P(R|-C) * P(-C)</a:t>
            </a:r>
          </a:p>
          <a:p>
            <a:pPr algn="l" rtl="0">
              <a:lnSpc>
                <a:spcPct val="80000"/>
              </a:lnSpc>
              <a:buFont typeface="Wingdings" pitchFamily="2" charset="2"/>
              <a:buNone/>
            </a:pPr>
            <a:endParaRPr lang="en-US" altLang="he-IL" dirty="0"/>
          </a:p>
          <a:p>
            <a:pPr algn="l" rtl="0">
              <a:lnSpc>
                <a:spcPct val="80000"/>
              </a:lnSpc>
              <a:buFont typeface="Wingdings" pitchFamily="2" charset="2"/>
              <a:buNone/>
            </a:pPr>
            <a:r>
              <a:rPr lang="en-US" altLang="he-IL" dirty="0"/>
              <a:t>P(W)= 0.5985</a:t>
            </a:r>
          </a:p>
        </p:txBody>
      </p:sp>
    </p:spTree>
    <p:extLst>
      <p:ext uri="{BB962C8B-B14F-4D97-AF65-F5344CB8AC3E}">
        <p14:creationId xmlns:p14="http://schemas.microsoft.com/office/powerpoint/2010/main" val="2864296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אבל ... צריך לייצר תהליך קבלת החלטות – סוכן </a:t>
            </a:r>
            <a:endParaRPr lang="he-IL" dirty="0"/>
          </a:p>
        </p:txBody>
      </p:sp>
      <p:sp>
        <p:nvSpPr>
          <p:cNvPr id="3" name="Content Placeholder 2"/>
          <p:cNvSpPr>
            <a:spLocks noGrp="1"/>
          </p:cNvSpPr>
          <p:nvPr>
            <p:ph sz="quarter" idx="1"/>
          </p:nvPr>
        </p:nvSpPr>
        <p:spPr>
          <a:xfrm>
            <a:off x="1120000" y="1825625"/>
            <a:ext cx="10233800" cy="3591106"/>
          </a:xfrm>
        </p:spPr>
        <p:txBody>
          <a:bodyPr>
            <a:normAutofit lnSpcReduction="10000"/>
          </a:bodyPr>
          <a:lstStyle/>
          <a:p>
            <a:pPr>
              <a:spcBef>
                <a:spcPts val="0"/>
              </a:spcBef>
              <a:defRPr/>
            </a:pPr>
            <a:r>
              <a:rPr lang="he-IL" dirty="0" smtClean="0"/>
              <a:t>קיימים </a:t>
            </a:r>
            <a:r>
              <a:rPr lang="he-IL" dirty="0"/>
              <a:t>כלים </a:t>
            </a:r>
            <a:r>
              <a:rPr lang="he-IL" dirty="0" smtClean="0"/>
              <a:t>אלטרנטיביים </a:t>
            </a:r>
            <a:r>
              <a:rPr lang="he-IL" dirty="0"/>
              <a:t>לטיפול באי וודאות, אחד מהם הוא לוגיקה עמומה. </a:t>
            </a:r>
            <a:endParaRPr lang="he-IL" dirty="0" smtClean="0"/>
          </a:p>
          <a:p>
            <a:pPr>
              <a:spcBef>
                <a:spcPts val="0"/>
              </a:spcBef>
              <a:defRPr/>
            </a:pPr>
            <a:endParaRPr lang="he-IL" dirty="0" smtClean="0"/>
          </a:p>
          <a:p>
            <a:pPr>
              <a:spcBef>
                <a:spcPts val="0"/>
              </a:spcBef>
              <a:defRPr/>
            </a:pPr>
            <a:r>
              <a:rPr lang="he-IL" dirty="0" smtClean="0"/>
              <a:t>ננסה לקבוע "סיכוי שיקרה" לכל אירוע.</a:t>
            </a:r>
          </a:p>
          <a:p>
            <a:pPr>
              <a:spcBef>
                <a:spcPts val="0"/>
              </a:spcBef>
              <a:defRPr/>
            </a:pPr>
            <a:endParaRPr lang="he-IL" dirty="0"/>
          </a:p>
          <a:p>
            <a:pPr>
              <a:spcBef>
                <a:spcPts val="0"/>
              </a:spcBef>
              <a:defRPr/>
            </a:pPr>
            <a:r>
              <a:rPr lang="he-IL" dirty="0" smtClean="0"/>
              <a:t>לכל </a:t>
            </a:r>
            <a:r>
              <a:rPr lang="he-IL" dirty="0"/>
              <a:t>עובדה </a:t>
            </a:r>
            <a:r>
              <a:rPr lang="he-IL" dirty="0" smtClean="0"/>
              <a:t>תשויך </a:t>
            </a:r>
            <a:r>
              <a:rPr lang="he-IL" dirty="0"/>
              <a:t>הסתברות המציינת את השכיחות היחסית של התקיימות העובדה. </a:t>
            </a:r>
            <a:endParaRPr lang="he-IL" dirty="0" smtClean="0"/>
          </a:p>
          <a:p>
            <a:pPr marL="0" indent="0">
              <a:spcBef>
                <a:spcPts val="0"/>
              </a:spcBef>
              <a:buNone/>
              <a:defRPr/>
            </a:pPr>
            <a:endParaRPr lang="he-IL" dirty="0" smtClean="0"/>
          </a:p>
          <a:p>
            <a:pPr>
              <a:spcBef>
                <a:spcPts val="0"/>
              </a:spcBef>
              <a:defRPr/>
            </a:pPr>
            <a:r>
              <a:rPr lang="he-IL" dirty="0" smtClean="0"/>
              <a:t>ניתן </a:t>
            </a:r>
            <a:r>
              <a:rPr lang="he-IL" dirty="0"/>
              <a:t>להתייחס להסתברות זו גם כמידת האמונה (</a:t>
            </a:r>
            <a:r>
              <a:rPr lang="en-US" dirty="0"/>
              <a:t>degree of belief</a:t>
            </a:r>
            <a:r>
              <a:rPr lang="he-IL" dirty="0"/>
              <a:t>) שלנו שהעובדה מתקיימת. </a:t>
            </a:r>
            <a:endParaRPr lang="he-IL" dirty="0" smtClean="0"/>
          </a:p>
          <a:p>
            <a:pPr>
              <a:spcBef>
                <a:spcPts val="0"/>
              </a:spcBef>
              <a:defRPr/>
            </a:pPr>
            <a:endParaRPr lang="en-US" dirty="0"/>
          </a:p>
          <a:p>
            <a:pPr>
              <a:spcBef>
                <a:spcPts val="0"/>
              </a:spcBef>
              <a:defRPr/>
            </a:pPr>
            <a:endParaRPr lang="en-US" dirty="0"/>
          </a:p>
          <a:p>
            <a:pPr algn="r" rtl="1"/>
            <a:endParaRPr lang="he-IL" dirty="0"/>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8</a:t>
            </a:fld>
            <a:endParaRPr lang="en-US"/>
          </a:p>
        </p:txBody>
      </p:sp>
      <p:pic>
        <p:nvPicPr>
          <p:cNvPr id="8" name="Picture 2" descr="Image result for Uncertain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63" y="5194053"/>
            <a:ext cx="1921442" cy="160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4934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979739" y="152400"/>
            <a:ext cx="6892925" cy="612304"/>
          </a:xfrm>
        </p:spPr>
        <p:txBody>
          <a:bodyPr>
            <a:normAutofit/>
          </a:bodyPr>
          <a:lstStyle/>
          <a:p>
            <a:pPr algn="r" rtl="1"/>
            <a:r>
              <a:rPr lang="he-IL" altLang="he-IL" sz="3600" b="1" dirty="0"/>
              <a:t>תזכורת -אקסיומות של הסתברות </a:t>
            </a:r>
            <a:endParaRPr lang="fr-FR" altLang="he-IL" sz="3600" dirty="0">
              <a:cs typeface="Times New Roman" pitchFamily="18" charset="0"/>
            </a:endParaRPr>
          </a:p>
        </p:txBody>
      </p:sp>
      <p:sp>
        <p:nvSpPr>
          <p:cNvPr id="103427" name="Rectangle 3"/>
          <p:cNvSpPr>
            <a:spLocks noGrp="1" noChangeArrowheads="1"/>
          </p:cNvSpPr>
          <p:nvPr>
            <p:ph type="body" idx="1"/>
          </p:nvPr>
        </p:nvSpPr>
        <p:spPr>
          <a:xfrm>
            <a:off x="2057400" y="908720"/>
            <a:ext cx="8229600" cy="2269232"/>
          </a:xfrm>
        </p:spPr>
        <p:style>
          <a:lnRef idx="2">
            <a:schemeClr val="accent3"/>
          </a:lnRef>
          <a:fillRef idx="1">
            <a:schemeClr val="lt1"/>
          </a:fillRef>
          <a:effectRef idx="0">
            <a:schemeClr val="accent3"/>
          </a:effectRef>
          <a:fontRef idx="minor">
            <a:schemeClr val="dk1"/>
          </a:fontRef>
        </p:style>
        <p:txBody>
          <a:bodyPr/>
          <a:lstStyle/>
          <a:p>
            <a:pPr algn="just" rtl="0">
              <a:lnSpc>
                <a:spcPct val="90000"/>
              </a:lnSpc>
            </a:pPr>
            <a:r>
              <a:rPr lang="en-US" altLang="he-IL" dirty="0" smtClean="0">
                <a:cs typeface="Times New Roman" pitchFamily="18" charset="0"/>
                <a:sym typeface="Symbol" pitchFamily="18" charset="2"/>
              </a:rPr>
              <a:t>0 </a:t>
            </a:r>
            <a:r>
              <a:rPr lang="en-US" altLang="he-IL" dirty="0">
                <a:cs typeface="Times New Roman" pitchFamily="18" charset="0"/>
                <a:sym typeface="Symbol" pitchFamily="18" charset="2"/>
              </a:rPr>
              <a:t> P(A)  1</a:t>
            </a:r>
          </a:p>
          <a:p>
            <a:pPr algn="just" rtl="0">
              <a:lnSpc>
                <a:spcPct val="90000"/>
              </a:lnSpc>
            </a:pPr>
            <a:r>
              <a:rPr lang="en-US" altLang="he-IL" dirty="0" smtClean="0">
                <a:cs typeface="Times New Roman" pitchFamily="18" charset="0"/>
                <a:sym typeface="Symbol" pitchFamily="18" charset="2"/>
              </a:rPr>
              <a:t>P(A </a:t>
            </a:r>
            <a:r>
              <a:rPr lang="en-US" altLang="he-IL" dirty="0">
                <a:cs typeface="Times New Roman" pitchFamily="18" charset="0"/>
                <a:sym typeface="Symbol" pitchFamily="18" charset="2"/>
              </a:rPr>
              <a:t> B) = P(A) + P(B) - P(A  B)</a:t>
            </a:r>
          </a:p>
          <a:p>
            <a:pPr algn="just" rtl="0">
              <a:lnSpc>
                <a:spcPct val="90000"/>
              </a:lnSpc>
            </a:pPr>
            <a:r>
              <a:rPr lang="en-US" altLang="he-IL" dirty="0" smtClean="0">
                <a:cs typeface="Times New Roman" pitchFamily="18" charset="0"/>
                <a:sym typeface="Symbol" pitchFamily="18" charset="2"/>
              </a:rPr>
              <a:t>P(A </a:t>
            </a:r>
            <a:r>
              <a:rPr lang="en-US" altLang="he-IL" dirty="0">
                <a:cs typeface="Times New Roman" pitchFamily="18" charset="0"/>
                <a:sym typeface="Symbol" pitchFamily="18" charset="2"/>
              </a:rPr>
              <a:t> ~A) = P(A)+P(~A) –P(false) = P(true)</a:t>
            </a:r>
          </a:p>
          <a:p>
            <a:pPr algn="just" rtl="0">
              <a:lnSpc>
                <a:spcPct val="90000"/>
              </a:lnSpc>
            </a:pPr>
            <a:r>
              <a:rPr lang="en-US" altLang="he-IL" dirty="0">
                <a:cs typeface="Times New Roman" pitchFamily="18" charset="0"/>
                <a:sym typeface="Symbol" pitchFamily="18" charset="2"/>
              </a:rPr>
              <a:t>P(~A) = 1 – P(A)</a:t>
            </a:r>
          </a:p>
        </p:txBody>
      </p:sp>
      <p:sp>
        <p:nvSpPr>
          <p:cNvPr id="103428" name="Rectangle 4"/>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03429" name="Rectangle 5"/>
          <p:cNvSpPr>
            <a:spLocks noChangeArrowheads="1"/>
          </p:cNvSpPr>
          <p:nvPr/>
        </p:nvSpPr>
        <p:spPr bwMode="auto">
          <a:xfrm>
            <a:off x="571500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03430" name="Rectangle 6"/>
          <p:cNvSpPr>
            <a:spLocks noChangeArrowheads="1"/>
          </p:cNvSpPr>
          <p:nvPr/>
        </p:nvSpPr>
        <p:spPr bwMode="auto">
          <a:xfrm>
            <a:off x="5734050" y="33289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03431" name="Rectangle 7"/>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03432" name="Rectangle 8"/>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03433" name="Rectangle 9"/>
          <p:cNvSpPr>
            <a:spLocks noChangeArrowheads="1"/>
          </p:cNvSpPr>
          <p:nvPr/>
        </p:nvSpPr>
        <p:spPr bwMode="auto">
          <a:xfrm>
            <a:off x="5300663" y="33099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03434" name="Rectangle 10"/>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155E392C-3B82-414C-B2F2-242B6989D32F}" type="slidenum">
              <a:rPr lang="ro-RO" altLang="he-IL" sz="1400"/>
              <a:pPr algn="r"/>
              <a:t>80</a:t>
            </a:fld>
            <a:endParaRPr lang="ro-RO" altLang="he-IL" sz="1400"/>
          </a:p>
        </p:txBody>
      </p:sp>
      <p:sp>
        <p:nvSpPr>
          <p:cNvPr id="2" name="Rectangle 1"/>
          <p:cNvSpPr/>
          <p:nvPr/>
        </p:nvSpPr>
        <p:spPr>
          <a:xfrm>
            <a:off x="1870994" y="3386314"/>
            <a:ext cx="8604448" cy="83407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74320" indent="-274320" algn="just" rtl="0">
              <a:lnSpc>
                <a:spcPct val="90000"/>
              </a:lnSpc>
              <a:spcBef>
                <a:spcPts val="600"/>
              </a:spcBef>
              <a:buClr>
                <a:schemeClr val="accent1"/>
              </a:buClr>
              <a:buSzPct val="70000"/>
              <a:buFont typeface="Wingdings"/>
              <a:buChar char=""/>
            </a:pPr>
            <a:r>
              <a:rPr lang="en-US" altLang="he-IL" sz="2400" dirty="0">
                <a:cs typeface="Times New Roman" pitchFamily="18" charset="0"/>
                <a:sym typeface="Symbol" pitchFamily="18" charset="2"/>
              </a:rPr>
              <a:t>If A and B mutually exclusive </a:t>
            </a:r>
            <a:r>
              <a:rPr lang="fr-FR" altLang="he-IL" sz="2400" dirty="0">
                <a:cs typeface="Times New Roman" pitchFamily="18" charset="0"/>
                <a:sym typeface="Wingdings" pitchFamily="2" charset="2"/>
              </a:rPr>
              <a:t></a:t>
            </a:r>
            <a:r>
              <a:rPr lang="en-US" altLang="he-IL" sz="2400" dirty="0">
                <a:cs typeface="Times New Roman" pitchFamily="18" charset="0"/>
                <a:sym typeface="Symbol" pitchFamily="18" charset="2"/>
              </a:rPr>
              <a:t> P(A  B) = P(A) + P(B)</a:t>
            </a:r>
          </a:p>
          <a:p>
            <a:pPr marL="274320" indent="-274320" algn="just" rtl="0">
              <a:lnSpc>
                <a:spcPct val="90000"/>
              </a:lnSpc>
              <a:spcBef>
                <a:spcPts val="600"/>
              </a:spcBef>
              <a:buClr>
                <a:schemeClr val="accent1"/>
              </a:buClr>
              <a:buSzPct val="70000"/>
              <a:buFont typeface="Wingdings"/>
              <a:buChar char=""/>
            </a:pPr>
            <a:r>
              <a:rPr lang="en-US" altLang="he-IL" sz="2400" dirty="0">
                <a:cs typeface="Times New Roman" pitchFamily="18" charset="0"/>
                <a:sym typeface="Symbol" pitchFamily="18" charset="2"/>
              </a:rPr>
              <a:t>P(e</a:t>
            </a:r>
            <a:r>
              <a:rPr lang="en-US" altLang="he-IL" sz="2400" baseline="-25000" dirty="0">
                <a:cs typeface="Times New Roman" pitchFamily="18" charset="0"/>
                <a:sym typeface="Symbol" pitchFamily="18" charset="2"/>
              </a:rPr>
              <a:t>1</a:t>
            </a:r>
            <a:r>
              <a:rPr lang="en-US" altLang="he-IL" sz="2400" dirty="0">
                <a:cs typeface="Times New Roman" pitchFamily="18" charset="0"/>
                <a:sym typeface="Symbol" pitchFamily="18" charset="2"/>
              </a:rPr>
              <a:t>  e</a:t>
            </a:r>
            <a:r>
              <a:rPr lang="en-US" altLang="he-IL" sz="2400" baseline="-25000" dirty="0">
                <a:cs typeface="Times New Roman" pitchFamily="18" charset="0"/>
                <a:sym typeface="Symbol" pitchFamily="18" charset="2"/>
              </a:rPr>
              <a:t>2</a:t>
            </a:r>
            <a:r>
              <a:rPr lang="en-US" altLang="he-IL" sz="2400" dirty="0">
                <a:cs typeface="Times New Roman" pitchFamily="18" charset="0"/>
                <a:sym typeface="Symbol" pitchFamily="18" charset="2"/>
              </a:rPr>
              <a:t> e</a:t>
            </a:r>
            <a:r>
              <a:rPr lang="en-US" altLang="he-IL" sz="2400" baseline="-25000" dirty="0">
                <a:cs typeface="Times New Roman" pitchFamily="18" charset="0"/>
                <a:sym typeface="Symbol" pitchFamily="18" charset="2"/>
              </a:rPr>
              <a:t>3</a:t>
            </a:r>
            <a:r>
              <a:rPr lang="en-US" altLang="he-IL" sz="2400" dirty="0">
                <a:cs typeface="Times New Roman" pitchFamily="18" charset="0"/>
                <a:sym typeface="Symbol" pitchFamily="18" charset="2"/>
              </a:rPr>
              <a:t>  … </a:t>
            </a:r>
            <a:r>
              <a:rPr lang="en-US" altLang="he-IL" sz="2400" dirty="0" err="1">
                <a:cs typeface="Times New Roman" pitchFamily="18" charset="0"/>
                <a:sym typeface="Symbol" pitchFamily="18" charset="2"/>
              </a:rPr>
              <a:t>e</a:t>
            </a:r>
            <a:r>
              <a:rPr lang="en-US" altLang="he-IL" sz="2400" baseline="-25000" dirty="0" err="1">
                <a:cs typeface="Times New Roman" pitchFamily="18" charset="0"/>
                <a:sym typeface="Symbol" pitchFamily="18" charset="2"/>
              </a:rPr>
              <a:t>n</a:t>
            </a:r>
            <a:r>
              <a:rPr lang="en-US" altLang="he-IL" sz="2400" dirty="0">
                <a:cs typeface="Times New Roman" pitchFamily="18" charset="0"/>
                <a:sym typeface="Symbol" pitchFamily="18" charset="2"/>
              </a:rPr>
              <a:t>) = P(e</a:t>
            </a:r>
            <a:r>
              <a:rPr lang="en-US" altLang="he-IL" sz="2400" baseline="-25000" dirty="0">
                <a:cs typeface="Times New Roman" pitchFamily="18" charset="0"/>
                <a:sym typeface="Symbol" pitchFamily="18" charset="2"/>
              </a:rPr>
              <a:t>1</a:t>
            </a:r>
            <a:r>
              <a:rPr lang="en-US" altLang="he-IL" sz="2400" dirty="0">
                <a:cs typeface="Times New Roman" pitchFamily="18" charset="0"/>
                <a:sym typeface="Symbol" pitchFamily="18" charset="2"/>
              </a:rPr>
              <a:t>)+P(e</a:t>
            </a:r>
            <a:r>
              <a:rPr lang="en-US" altLang="he-IL" sz="2400" baseline="-25000" dirty="0">
                <a:cs typeface="Times New Roman" pitchFamily="18" charset="0"/>
                <a:sym typeface="Symbol" pitchFamily="18" charset="2"/>
              </a:rPr>
              <a:t>2</a:t>
            </a:r>
            <a:r>
              <a:rPr lang="en-US" altLang="he-IL" sz="2400" dirty="0">
                <a:cs typeface="Times New Roman" pitchFamily="18" charset="0"/>
                <a:sym typeface="Symbol" pitchFamily="18" charset="2"/>
              </a:rPr>
              <a:t>)+P(e</a:t>
            </a:r>
            <a:r>
              <a:rPr lang="en-US" altLang="he-IL" sz="2400" baseline="-25000" dirty="0">
                <a:cs typeface="Times New Roman" pitchFamily="18" charset="0"/>
                <a:sym typeface="Symbol" pitchFamily="18" charset="2"/>
              </a:rPr>
              <a:t>3</a:t>
            </a:r>
            <a:r>
              <a:rPr lang="en-US" altLang="he-IL" sz="2400" dirty="0">
                <a:cs typeface="Times New Roman" pitchFamily="18" charset="0"/>
                <a:sym typeface="Symbol" pitchFamily="18" charset="2"/>
              </a:rPr>
              <a:t>)+… +P(</a:t>
            </a:r>
            <a:r>
              <a:rPr lang="en-US" altLang="he-IL" sz="2400" dirty="0" err="1">
                <a:cs typeface="Times New Roman" pitchFamily="18" charset="0"/>
                <a:sym typeface="Symbol" pitchFamily="18" charset="2"/>
              </a:rPr>
              <a:t>e</a:t>
            </a:r>
            <a:r>
              <a:rPr lang="en-US" altLang="he-IL" sz="2400" baseline="-25000" dirty="0" err="1">
                <a:cs typeface="Times New Roman" pitchFamily="18" charset="0"/>
                <a:sym typeface="Symbol" pitchFamily="18" charset="2"/>
              </a:rPr>
              <a:t>n</a:t>
            </a:r>
            <a:r>
              <a:rPr lang="en-US" altLang="he-IL" sz="2400" dirty="0">
                <a:cs typeface="Times New Roman" pitchFamily="18" charset="0"/>
                <a:sym typeface="Symbol" pitchFamily="18" charset="2"/>
              </a:rPr>
              <a:t>)</a:t>
            </a:r>
          </a:p>
        </p:txBody>
      </p:sp>
      <p:sp>
        <p:nvSpPr>
          <p:cNvPr id="3" name="Rectangle 2"/>
          <p:cNvSpPr/>
          <p:nvPr/>
        </p:nvSpPr>
        <p:spPr>
          <a:xfrm>
            <a:off x="2125733" y="4388043"/>
            <a:ext cx="7932667" cy="198515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74320" indent="-274320">
              <a:lnSpc>
                <a:spcPct val="90000"/>
              </a:lnSpc>
              <a:spcBef>
                <a:spcPts val="600"/>
              </a:spcBef>
              <a:buClr>
                <a:schemeClr val="accent1"/>
              </a:buClr>
              <a:buSzPct val="70000"/>
              <a:buFont typeface="Wingdings"/>
              <a:buChar char=""/>
            </a:pPr>
            <a:r>
              <a:rPr lang="he-IL" altLang="he-IL" sz="2400" dirty="0">
                <a:cs typeface="Times New Roman" pitchFamily="18" charset="0"/>
                <a:sym typeface="Symbol" pitchFamily="18" charset="2"/>
              </a:rPr>
              <a:t>ההסתברות של חלופה שווה לסכום ההסתברויות של האירועים האטומיים שנמצאות בה </a:t>
            </a:r>
            <a:endParaRPr lang="en-US" altLang="he-IL" sz="2400" dirty="0">
              <a:cs typeface="Times New Roman" pitchFamily="18" charset="0"/>
              <a:sym typeface="Symbol" pitchFamily="18" charset="2"/>
            </a:endParaRPr>
          </a:p>
          <a:p>
            <a:pPr marL="274320" indent="-274320" algn="l" rtl="0">
              <a:lnSpc>
                <a:spcPct val="90000"/>
              </a:lnSpc>
              <a:spcBef>
                <a:spcPts val="600"/>
              </a:spcBef>
              <a:buClr>
                <a:schemeClr val="accent1"/>
              </a:buClr>
              <a:buSzPct val="70000"/>
              <a:buFont typeface="Wingdings"/>
              <a:buChar char=""/>
            </a:pPr>
            <a:r>
              <a:rPr lang="en-US" altLang="he-IL" sz="2400" dirty="0">
                <a:cs typeface="Times New Roman" pitchFamily="18" charset="0"/>
                <a:sym typeface="Symbol" pitchFamily="18" charset="2"/>
              </a:rPr>
              <a:t>e(a) – the set of atomic events in which a holds</a:t>
            </a:r>
          </a:p>
          <a:p>
            <a:pPr algn="l" rtl="0">
              <a:lnSpc>
                <a:spcPct val="90000"/>
              </a:lnSpc>
              <a:spcBef>
                <a:spcPts val="600"/>
              </a:spcBef>
              <a:buClr>
                <a:schemeClr val="accent1"/>
              </a:buClr>
              <a:buSzPct val="70000"/>
            </a:pPr>
            <a:r>
              <a:rPr lang="en-US" altLang="he-IL" sz="2400" dirty="0">
                <a:cs typeface="Times New Roman" pitchFamily="18" charset="0"/>
                <a:sym typeface="Symbol" pitchFamily="18" charset="2"/>
              </a:rPr>
              <a:t>			P(a) =  P(</a:t>
            </a:r>
            <a:r>
              <a:rPr lang="en-US" altLang="he-IL" sz="2400" dirty="0" err="1">
                <a:cs typeface="Times New Roman" pitchFamily="18" charset="0"/>
                <a:sym typeface="Symbol" pitchFamily="18" charset="2"/>
              </a:rPr>
              <a:t>e</a:t>
            </a:r>
            <a:r>
              <a:rPr lang="en-US" altLang="he-IL" sz="2400" baseline="-25000" dirty="0" err="1">
                <a:cs typeface="Times New Roman" pitchFamily="18" charset="0"/>
                <a:sym typeface="Symbol" pitchFamily="18" charset="2"/>
              </a:rPr>
              <a:t>i</a:t>
            </a:r>
            <a:r>
              <a:rPr lang="en-US" altLang="he-IL" sz="2400" dirty="0">
                <a:cs typeface="Times New Roman" pitchFamily="18" charset="0"/>
                <a:sym typeface="Symbol" pitchFamily="18" charset="2"/>
              </a:rPr>
              <a:t>)</a:t>
            </a:r>
          </a:p>
          <a:p>
            <a:pPr algn="l" rtl="0">
              <a:lnSpc>
                <a:spcPct val="90000"/>
              </a:lnSpc>
              <a:spcBef>
                <a:spcPts val="600"/>
              </a:spcBef>
              <a:buClr>
                <a:schemeClr val="accent1"/>
              </a:buClr>
              <a:buSzPct val="70000"/>
            </a:pPr>
            <a:r>
              <a:rPr lang="en-US" altLang="he-IL" sz="2400" dirty="0">
                <a:cs typeface="Times New Roman" pitchFamily="18" charset="0"/>
                <a:sym typeface="Symbol" pitchFamily="18" charset="2"/>
              </a:rPr>
              <a:t>			    </a:t>
            </a:r>
            <a:r>
              <a:rPr lang="en-US" altLang="he-IL" sz="2400" dirty="0" err="1">
                <a:cs typeface="Times New Roman" pitchFamily="18" charset="0"/>
                <a:sym typeface="Symbol" pitchFamily="18" charset="2"/>
              </a:rPr>
              <a:t>e</a:t>
            </a:r>
            <a:r>
              <a:rPr lang="en-US" altLang="he-IL" sz="2400" baseline="-25000" dirty="0" err="1">
                <a:cs typeface="Times New Roman" pitchFamily="18" charset="0"/>
                <a:sym typeface="Symbol" pitchFamily="18" charset="2"/>
              </a:rPr>
              <a:t>i</a:t>
            </a:r>
            <a:r>
              <a:rPr lang="en-US" altLang="he-IL" sz="2400" dirty="0" err="1">
                <a:cs typeface="Times New Roman" pitchFamily="18" charset="0"/>
                <a:sym typeface="Symbol" pitchFamily="18" charset="2"/>
              </a:rPr>
              <a:t>e</a:t>
            </a:r>
            <a:r>
              <a:rPr lang="en-US" altLang="he-IL" sz="2400" dirty="0">
                <a:cs typeface="Times New Roman" pitchFamily="18" charset="0"/>
                <a:sym typeface="Symbol" pitchFamily="18" charset="2"/>
              </a:rPr>
              <a:t>(a)</a:t>
            </a:r>
          </a:p>
        </p:txBody>
      </p:sp>
    </p:spTree>
    <p:extLst>
      <p:ext uri="{BB962C8B-B14F-4D97-AF65-F5344CB8AC3E}">
        <p14:creationId xmlns:p14="http://schemas.microsoft.com/office/powerpoint/2010/main" val="40617016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9738" y="152400"/>
            <a:ext cx="7220718" cy="990600"/>
          </a:xfrm>
        </p:spPr>
        <p:txBody>
          <a:bodyPr/>
          <a:lstStyle/>
          <a:p>
            <a:pPr algn="r" rtl="1"/>
            <a:r>
              <a:rPr lang="he-IL" altLang="he-IL" sz="3600" b="1" dirty="0"/>
              <a:t>תזכורת</a:t>
            </a:r>
            <a:endParaRPr lang="fr-FR" altLang="he-IL" sz="3600" dirty="0">
              <a:cs typeface="Times New Roman" pitchFamily="18" charset="0"/>
            </a:endParaRPr>
          </a:p>
        </p:txBody>
      </p:sp>
      <p:sp>
        <p:nvSpPr>
          <p:cNvPr id="106499" name="Rectangle 3"/>
          <p:cNvSpPr>
            <a:spLocks noGrp="1" noChangeArrowheads="1"/>
          </p:cNvSpPr>
          <p:nvPr>
            <p:ph type="body" idx="1"/>
          </p:nvPr>
        </p:nvSpPr>
        <p:spPr>
          <a:xfrm>
            <a:off x="771896" y="1447800"/>
            <a:ext cx="11079678" cy="5181600"/>
          </a:xfrm>
        </p:spPr>
        <p:txBody>
          <a:bodyPr/>
          <a:lstStyle/>
          <a:p>
            <a:pPr algn="just" rtl="1">
              <a:lnSpc>
                <a:spcPct val="90000"/>
              </a:lnSpc>
              <a:buFont typeface="Wingdings" pitchFamily="2" charset="2"/>
              <a:buNone/>
            </a:pPr>
            <a:r>
              <a:rPr lang="he-IL" altLang="he-IL" dirty="0" err="1">
                <a:cs typeface="Times New Roman" pitchFamily="18" charset="0"/>
                <a:sym typeface="Symbol" pitchFamily="18" charset="2"/>
              </a:rPr>
              <a:t>התסברות</a:t>
            </a:r>
            <a:r>
              <a:rPr lang="he-IL" altLang="he-IL" dirty="0">
                <a:cs typeface="Times New Roman" pitchFamily="18" charset="0"/>
                <a:sym typeface="Symbol" pitchFamily="18" charset="2"/>
              </a:rPr>
              <a:t> מותנית יכולה להיות מוגדרת </a:t>
            </a:r>
            <a:r>
              <a:rPr lang="en-US" altLang="he-IL" dirty="0">
                <a:cs typeface="Times New Roman" pitchFamily="18" charset="0"/>
                <a:sym typeface="Symbol" pitchFamily="18" charset="2"/>
              </a:rPr>
              <a:t> </a:t>
            </a:r>
            <a:r>
              <a:rPr lang="he-IL" altLang="he-IL" dirty="0">
                <a:cs typeface="Times New Roman" pitchFamily="18" charset="0"/>
                <a:sym typeface="Symbol" pitchFamily="18" charset="2"/>
              </a:rPr>
              <a:t>דרך הגדרת הסתברות בלתי מותנית </a:t>
            </a:r>
            <a:endParaRPr lang="en-US" altLang="he-IL" dirty="0">
              <a:cs typeface="Times New Roman" pitchFamily="18" charset="0"/>
              <a:sym typeface="Symbol" pitchFamily="18" charset="2"/>
            </a:endParaRPr>
          </a:p>
          <a:p>
            <a:pPr algn="just" rtl="1">
              <a:lnSpc>
                <a:spcPct val="90000"/>
              </a:lnSpc>
              <a:buNone/>
            </a:pPr>
            <a:r>
              <a:rPr lang="he-IL" altLang="he-IL" dirty="0">
                <a:cs typeface="Times New Roman" pitchFamily="18" charset="0"/>
                <a:sym typeface="Symbol" pitchFamily="18" charset="2"/>
              </a:rPr>
              <a:t>ההסתברות למשל ש</a:t>
            </a:r>
            <a:r>
              <a:rPr lang="en-US" altLang="he-IL" dirty="0">
                <a:cs typeface="Times New Roman" pitchFamily="18" charset="0"/>
                <a:sym typeface="Symbol" pitchFamily="18" charset="2"/>
              </a:rPr>
              <a:t>A</a:t>
            </a:r>
            <a:r>
              <a:rPr lang="he-IL" altLang="he-IL" dirty="0">
                <a:cs typeface="Times New Roman" pitchFamily="18" charset="0"/>
                <a:sym typeface="Symbol" pitchFamily="18" charset="2"/>
              </a:rPr>
              <a:t> בהינתן </a:t>
            </a:r>
            <a:r>
              <a:rPr lang="en-US" altLang="he-IL" dirty="0">
                <a:cs typeface="Times New Roman" pitchFamily="18" charset="0"/>
                <a:sym typeface="Symbol" pitchFamily="18" charset="2"/>
              </a:rPr>
              <a:t>B</a:t>
            </a:r>
            <a:r>
              <a:rPr lang="he-IL" altLang="he-IL" dirty="0">
                <a:cs typeface="Times New Roman" pitchFamily="18" charset="0"/>
                <a:sym typeface="Symbol" pitchFamily="18" charset="2"/>
              </a:rPr>
              <a:t> יתקיים מקבילה ל:</a:t>
            </a:r>
            <a:endParaRPr lang="en-US" altLang="he-IL" dirty="0">
              <a:cs typeface="Times New Roman" pitchFamily="18" charset="0"/>
              <a:sym typeface="Symbol" pitchFamily="18" charset="2"/>
            </a:endParaRPr>
          </a:p>
          <a:p>
            <a:pPr lvl="1" algn="just" rtl="0">
              <a:lnSpc>
                <a:spcPct val="90000"/>
              </a:lnSpc>
            </a:pPr>
            <a:r>
              <a:rPr lang="en-US" altLang="he-IL" dirty="0">
                <a:cs typeface="Times New Roman" pitchFamily="18" charset="0"/>
                <a:sym typeface="Symbol" pitchFamily="18" charset="2"/>
              </a:rPr>
              <a:t>P(A|B) = P(A  B) / P(B</a:t>
            </a:r>
            <a:r>
              <a:rPr lang="en-US" altLang="he-IL" dirty="0" smtClean="0">
                <a:cs typeface="Times New Roman" pitchFamily="18" charset="0"/>
                <a:sym typeface="Symbol" pitchFamily="18" charset="2"/>
              </a:rPr>
              <a:t>)</a:t>
            </a:r>
          </a:p>
          <a:p>
            <a:pPr marL="274320" lvl="1" algn="just">
              <a:spcBef>
                <a:spcPts val="600"/>
              </a:spcBef>
              <a:buSzPct val="70000"/>
              <a:buNone/>
            </a:pPr>
            <a:r>
              <a:rPr lang="he-IL" altLang="he-IL" sz="2800" dirty="0">
                <a:cs typeface="Times New Roman" pitchFamily="18" charset="0"/>
                <a:sym typeface="Symbol" pitchFamily="18" charset="2"/>
              </a:rPr>
              <a:t>ואפשר להסיק מזה גם </a:t>
            </a:r>
            <a:endParaRPr lang="en-US" altLang="he-IL" sz="2800" dirty="0">
              <a:cs typeface="Times New Roman" pitchFamily="18" charset="0"/>
              <a:sym typeface="Symbol" pitchFamily="18" charset="2"/>
            </a:endParaRPr>
          </a:p>
          <a:p>
            <a:pPr lvl="1" algn="just" rtl="0">
              <a:lnSpc>
                <a:spcPct val="90000"/>
              </a:lnSpc>
            </a:pPr>
            <a:r>
              <a:rPr lang="en-US" altLang="he-IL" dirty="0">
                <a:cs typeface="Times New Roman" pitchFamily="18" charset="0"/>
                <a:sym typeface="Symbol" pitchFamily="18" charset="2"/>
              </a:rPr>
              <a:t>P(A  B) = P(A|B) * P(B</a:t>
            </a:r>
            <a:r>
              <a:rPr lang="en-US" altLang="he-IL" dirty="0" smtClean="0">
                <a:cs typeface="Times New Roman" pitchFamily="18" charset="0"/>
                <a:sym typeface="Symbol" pitchFamily="18" charset="2"/>
              </a:rPr>
              <a:t>)</a:t>
            </a:r>
          </a:p>
          <a:p>
            <a:pPr lvl="1" algn="just">
              <a:lnSpc>
                <a:spcPct val="90000"/>
              </a:lnSpc>
            </a:pPr>
            <a:endParaRPr lang="en-US" altLang="he-IL" dirty="0">
              <a:cs typeface="Times New Roman" pitchFamily="18" charset="0"/>
              <a:sym typeface="Symbol" pitchFamily="18" charset="2"/>
            </a:endParaRPr>
          </a:p>
          <a:p>
            <a:pPr marL="274320" lvl="1" algn="just">
              <a:spcBef>
                <a:spcPts val="600"/>
              </a:spcBef>
              <a:buSzPct val="70000"/>
              <a:buNone/>
            </a:pPr>
            <a:r>
              <a:rPr lang="he-IL" altLang="he-IL" sz="2800" dirty="0">
                <a:cs typeface="Times New Roman" pitchFamily="18" charset="0"/>
                <a:sym typeface="Symbol" pitchFamily="18" charset="2"/>
              </a:rPr>
              <a:t>ועבור הסתברויות ספציפיות </a:t>
            </a:r>
            <a:endParaRPr lang="en-US" altLang="he-IL" sz="2800" dirty="0">
              <a:cs typeface="Times New Roman" pitchFamily="18" charset="0"/>
              <a:sym typeface="Symbol" pitchFamily="18" charset="2"/>
            </a:endParaRPr>
          </a:p>
          <a:p>
            <a:pPr lvl="1" algn="just" rtl="0">
              <a:lnSpc>
                <a:spcPct val="90000"/>
              </a:lnSpc>
            </a:pPr>
            <a:r>
              <a:rPr lang="en-US" altLang="he-IL" dirty="0">
                <a:cs typeface="Times New Roman" pitchFamily="18" charset="0"/>
                <a:sym typeface="Symbol" pitchFamily="18" charset="2"/>
              </a:rPr>
              <a:t>P(A=a1  B=b1) = P(A=a1|B=b1) * P(B=b1)</a:t>
            </a:r>
          </a:p>
          <a:p>
            <a:pPr lvl="1" algn="just" rtl="0">
              <a:lnSpc>
                <a:spcPct val="90000"/>
              </a:lnSpc>
            </a:pPr>
            <a:r>
              <a:rPr lang="en-US" altLang="he-IL" dirty="0">
                <a:cs typeface="Times New Roman" pitchFamily="18" charset="0"/>
                <a:sym typeface="Symbol" pitchFamily="18" charset="2"/>
              </a:rPr>
              <a:t>P(A=a1  B=b2) = P(A=a1|B=b2) * P(B=b2) ….</a:t>
            </a:r>
          </a:p>
          <a:p>
            <a:pPr lvl="1" algn="just" rtl="0">
              <a:lnSpc>
                <a:spcPct val="90000"/>
              </a:lnSpc>
            </a:pPr>
            <a:r>
              <a:rPr lang="en-US" altLang="he-IL" b="1" dirty="0">
                <a:cs typeface="Times New Roman" pitchFamily="18" charset="0"/>
                <a:sym typeface="Symbol" pitchFamily="18" charset="2"/>
              </a:rPr>
              <a:t>P</a:t>
            </a:r>
            <a:r>
              <a:rPr lang="en-US" altLang="he-IL" dirty="0">
                <a:cs typeface="Times New Roman" pitchFamily="18" charset="0"/>
                <a:sym typeface="Symbol" pitchFamily="18" charset="2"/>
              </a:rPr>
              <a:t>(X,Y) = </a:t>
            </a:r>
            <a:r>
              <a:rPr lang="en-US" altLang="he-IL" b="1" dirty="0">
                <a:cs typeface="Times New Roman" pitchFamily="18" charset="0"/>
                <a:sym typeface="Symbol" pitchFamily="18" charset="2"/>
              </a:rPr>
              <a:t>P</a:t>
            </a:r>
            <a:r>
              <a:rPr lang="en-US" altLang="he-IL" dirty="0">
                <a:cs typeface="Times New Roman" pitchFamily="18" charset="0"/>
                <a:sym typeface="Symbol" pitchFamily="18" charset="2"/>
              </a:rPr>
              <a:t>(X|Y)*</a:t>
            </a:r>
            <a:r>
              <a:rPr lang="en-US" altLang="he-IL" b="1" dirty="0">
                <a:cs typeface="Times New Roman" pitchFamily="18" charset="0"/>
                <a:sym typeface="Symbol" pitchFamily="18" charset="2"/>
              </a:rPr>
              <a:t>P</a:t>
            </a:r>
            <a:r>
              <a:rPr lang="en-US" altLang="he-IL" dirty="0">
                <a:cs typeface="Times New Roman" pitchFamily="18" charset="0"/>
                <a:sym typeface="Symbol" pitchFamily="18" charset="2"/>
              </a:rPr>
              <a:t>(Y)</a:t>
            </a:r>
          </a:p>
          <a:p>
            <a:pPr lvl="1" algn="just">
              <a:lnSpc>
                <a:spcPct val="90000"/>
              </a:lnSpc>
            </a:pPr>
            <a:endParaRPr lang="en-US" altLang="he-IL" dirty="0">
              <a:cs typeface="Times New Roman" pitchFamily="18" charset="0"/>
              <a:sym typeface="Symbol" pitchFamily="18" charset="2"/>
            </a:endParaRPr>
          </a:p>
        </p:txBody>
      </p:sp>
      <p:sp>
        <p:nvSpPr>
          <p:cNvPr id="106506" name="Rectangle 10"/>
          <p:cNvSpPr>
            <a:spLocks noChangeArrowheads="1"/>
          </p:cNvSpPr>
          <p:nvPr/>
        </p:nvSpPr>
        <p:spPr bwMode="auto">
          <a:xfrm>
            <a:off x="10058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a:fld id="{3A27C59A-4956-4DFD-B669-D915C80A68CE}" type="slidenum">
              <a:rPr lang="ro-RO" altLang="he-IL" sz="1400"/>
              <a:pPr algn="r"/>
              <a:t>81</a:t>
            </a:fld>
            <a:endParaRPr lang="ro-RO" altLang="he-IL" sz="1400"/>
          </a:p>
        </p:txBody>
      </p:sp>
    </p:spTree>
    <p:extLst>
      <p:ext uri="{BB962C8B-B14F-4D97-AF65-F5344CB8AC3E}">
        <p14:creationId xmlns:p14="http://schemas.microsoft.com/office/powerpoint/2010/main" val="22839751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677439" y="260648"/>
            <a:ext cx="7688262" cy="990600"/>
          </a:xfrm>
        </p:spPr>
        <p:txBody>
          <a:bodyPr/>
          <a:lstStyle/>
          <a:p>
            <a:pPr algn="r"/>
            <a:r>
              <a:rPr lang="he-IL" altLang="he-IL" sz="3600" b="1" dirty="0"/>
              <a:t>בצורה פשוטה אפשר לומר כי </a:t>
            </a:r>
            <a:endParaRPr lang="fr-FR" altLang="he-IL" sz="3600" b="1" dirty="0">
              <a:cs typeface="Times New Roman" pitchFamily="18" charset="0"/>
            </a:endParaRPr>
          </a:p>
        </p:txBody>
      </p:sp>
      <p:sp>
        <p:nvSpPr>
          <p:cNvPr id="115715" name="Rectangle 3"/>
          <p:cNvSpPr>
            <a:spLocks noChangeArrowheads="1"/>
          </p:cNvSpPr>
          <p:nvPr/>
        </p:nvSpPr>
        <p:spPr bwMode="auto">
          <a:xfrm>
            <a:off x="55006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15716" name="Rectangle 4"/>
          <p:cNvSpPr>
            <a:spLocks noChangeArrowheads="1"/>
          </p:cNvSpPr>
          <p:nvPr/>
        </p:nvSpPr>
        <p:spPr bwMode="auto">
          <a:xfrm>
            <a:off x="5767388" y="33147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he-IL"/>
          </a:p>
        </p:txBody>
      </p:sp>
      <p:sp>
        <p:nvSpPr>
          <p:cNvPr id="115746" name="Text Box 34"/>
          <p:cNvSpPr txBox="1">
            <a:spLocks noChangeArrowheads="1"/>
          </p:cNvSpPr>
          <p:nvPr/>
        </p:nvSpPr>
        <p:spPr bwMode="auto">
          <a:xfrm>
            <a:off x="6159824" y="2605088"/>
            <a:ext cx="40636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dirty="0">
                <a:latin typeface="Times New Roman" pitchFamily="18" charset="0"/>
                <a:cs typeface="Times New Roman" pitchFamily="18" charset="0"/>
                <a:sym typeface="Symbol" pitchFamily="18" charset="2"/>
              </a:rPr>
              <a:t>P(A </a:t>
            </a:r>
            <a:r>
              <a:rPr lang="en-US" altLang="he-IL" sz="2800" b="1" dirty="0">
                <a:latin typeface="Times New Roman" pitchFamily="18" charset="0"/>
                <a:cs typeface="Times New Roman" pitchFamily="18" charset="0"/>
                <a:sym typeface="Symbol" pitchFamily="18" charset="2"/>
              </a:rPr>
              <a:t></a:t>
            </a:r>
            <a:r>
              <a:rPr lang="en-US" altLang="he-IL" dirty="0">
                <a:latin typeface="Times New Roman" pitchFamily="18" charset="0"/>
                <a:cs typeface="Times New Roman" pitchFamily="18" charset="0"/>
                <a:sym typeface="Symbol" pitchFamily="18" charset="2"/>
              </a:rPr>
              <a:t> V </a:t>
            </a:r>
            <a:r>
              <a:rPr lang="en-US" altLang="he-IL" sz="2800" b="1" dirty="0">
                <a:latin typeface="Times New Roman" pitchFamily="18" charset="0"/>
                <a:cs typeface="Times New Roman" pitchFamily="18" charset="0"/>
                <a:sym typeface="Symbol" pitchFamily="18" charset="2"/>
              </a:rPr>
              <a:t></a:t>
            </a:r>
            <a:r>
              <a:rPr lang="en-US" altLang="he-IL" dirty="0">
                <a:latin typeface="Times New Roman" pitchFamily="18" charset="0"/>
                <a:cs typeface="Times New Roman" pitchFamily="18" charset="0"/>
                <a:sym typeface="Symbol" pitchFamily="18" charset="2"/>
              </a:rPr>
              <a:t> B) = P(A) * P(V|A) * P(B|V)</a:t>
            </a:r>
          </a:p>
        </p:txBody>
      </p:sp>
      <p:grpSp>
        <p:nvGrpSpPr>
          <p:cNvPr id="115753" name="Group 41"/>
          <p:cNvGrpSpPr>
            <a:grpSpLocks/>
          </p:cNvGrpSpPr>
          <p:nvPr/>
        </p:nvGrpSpPr>
        <p:grpSpPr bwMode="auto">
          <a:xfrm>
            <a:off x="3505200" y="3048000"/>
            <a:ext cx="685800" cy="533400"/>
            <a:chOff x="1200" y="1008"/>
            <a:chExt cx="624" cy="336"/>
          </a:xfrm>
        </p:grpSpPr>
        <p:sp>
          <p:nvSpPr>
            <p:cNvPr id="115754" name="Text Box 42"/>
            <p:cNvSpPr txBox="1">
              <a:spLocks noChangeArrowheads="1"/>
            </p:cNvSpPr>
            <p:nvPr/>
          </p:nvSpPr>
          <p:spPr bwMode="auto">
            <a:xfrm>
              <a:off x="1339" y="1056"/>
              <a:ext cx="3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V</a:t>
              </a:r>
            </a:p>
          </p:txBody>
        </p:sp>
        <p:sp>
          <p:nvSpPr>
            <p:cNvPr id="115755" name="Oval 43"/>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56" name="Group 44"/>
          <p:cNvGrpSpPr>
            <a:grpSpLocks/>
          </p:cNvGrpSpPr>
          <p:nvPr/>
        </p:nvGrpSpPr>
        <p:grpSpPr bwMode="auto">
          <a:xfrm>
            <a:off x="2362200" y="3886200"/>
            <a:ext cx="685800" cy="533400"/>
            <a:chOff x="1200" y="1008"/>
            <a:chExt cx="624" cy="336"/>
          </a:xfrm>
        </p:grpSpPr>
        <p:sp>
          <p:nvSpPr>
            <p:cNvPr id="115757" name="Text Box 45"/>
            <p:cNvSpPr txBox="1">
              <a:spLocks noChangeArrowheads="1"/>
            </p:cNvSpPr>
            <p:nvPr/>
          </p:nvSpPr>
          <p:spPr bwMode="auto">
            <a:xfrm>
              <a:off x="1334" y="1056"/>
              <a:ext cx="3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A</a:t>
              </a:r>
            </a:p>
          </p:txBody>
        </p:sp>
        <p:sp>
          <p:nvSpPr>
            <p:cNvPr id="115758" name="Oval 46"/>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59" name="Group 47"/>
          <p:cNvGrpSpPr>
            <a:grpSpLocks/>
          </p:cNvGrpSpPr>
          <p:nvPr/>
        </p:nvGrpSpPr>
        <p:grpSpPr bwMode="auto">
          <a:xfrm>
            <a:off x="4267200" y="5105400"/>
            <a:ext cx="685800" cy="533400"/>
            <a:chOff x="1200" y="1008"/>
            <a:chExt cx="624" cy="336"/>
          </a:xfrm>
        </p:grpSpPr>
        <p:sp>
          <p:nvSpPr>
            <p:cNvPr id="115760" name="Text Box 48"/>
            <p:cNvSpPr txBox="1">
              <a:spLocks noChangeArrowheads="1"/>
            </p:cNvSpPr>
            <p:nvPr/>
          </p:nvSpPr>
          <p:spPr bwMode="auto">
            <a:xfrm>
              <a:off x="1344" y="1056"/>
              <a:ext cx="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B</a:t>
              </a:r>
            </a:p>
          </p:txBody>
        </p:sp>
        <p:sp>
          <p:nvSpPr>
            <p:cNvPr id="115761" name="Oval 49"/>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62" name="Group 50"/>
          <p:cNvGrpSpPr>
            <a:grpSpLocks/>
          </p:cNvGrpSpPr>
          <p:nvPr/>
        </p:nvGrpSpPr>
        <p:grpSpPr bwMode="auto">
          <a:xfrm>
            <a:off x="4343400" y="3962400"/>
            <a:ext cx="685800" cy="533400"/>
            <a:chOff x="1200" y="1008"/>
            <a:chExt cx="624" cy="336"/>
          </a:xfrm>
        </p:grpSpPr>
        <p:sp>
          <p:nvSpPr>
            <p:cNvPr id="115763" name="Text Box 51"/>
            <p:cNvSpPr txBox="1">
              <a:spLocks noChangeArrowheads="1"/>
            </p:cNvSpPr>
            <p:nvPr/>
          </p:nvSpPr>
          <p:spPr bwMode="auto">
            <a:xfrm>
              <a:off x="1344" y="1056"/>
              <a:ext cx="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B</a:t>
              </a:r>
            </a:p>
          </p:txBody>
        </p:sp>
        <p:sp>
          <p:nvSpPr>
            <p:cNvPr id="115764" name="Oval 52"/>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65" name="Group 53"/>
          <p:cNvGrpSpPr>
            <a:grpSpLocks/>
          </p:cNvGrpSpPr>
          <p:nvPr/>
        </p:nvGrpSpPr>
        <p:grpSpPr bwMode="auto">
          <a:xfrm>
            <a:off x="3276600" y="5943600"/>
            <a:ext cx="685800" cy="533400"/>
            <a:chOff x="1200" y="1008"/>
            <a:chExt cx="624" cy="336"/>
          </a:xfrm>
        </p:grpSpPr>
        <p:sp>
          <p:nvSpPr>
            <p:cNvPr id="115766" name="Text Box 54"/>
            <p:cNvSpPr txBox="1">
              <a:spLocks noChangeArrowheads="1"/>
            </p:cNvSpPr>
            <p:nvPr/>
          </p:nvSpPr>
          <p:spPr bwMode="auto">
            <a:xfrm>
              <a:off x="1339" y="1056"/>
              <a:ext cx="3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V</a:t>
              </a:r>
            </a:p>
          </p:txBody>
        </p:sp>
        <p:sp>
          <p:nvSpPr>
            <p:cNvPr id="115767" name="Oval 55"/>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68" name="Group 56"/>
          <p:cNvGrpSpPr>
            <a:grpSpLocks/>
          </p:cNvGrpSpPr>
          <p:nvPr/>
        </p:nvGrpSpPr>
        <p:grpSpPr bwMode="auto">
          <a:xfrm>
            <a:off x="2438400" y="5105400"/>
            <a:ext cx="685800" cy="533400"/>
            <a:chOff x="1200" y="1008"/>
            <a:chExt cx="624" cy="336"/>
          </a:xfrm>
        </p:grpSpPr>
        <p:sp>
          <p:nvSpPr>
            <p:cNvPr id="115769" name="Text Box 57"/>
            <p:cNvSpPr txBox="1">
              <a:spLocks noChangeArrowheads="1"/>
            </p:cNvSpPr>
            <p:nvPr/>
          </p:nvSpPr>
          <p:spPr bwMode="auto">
            <a:xfrm>
              <a:off x="1334" y="1056"/>
              <a:ext cx="3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A</a:t>
              </a:r>
            </a:p>
          </p:txBody>
        </p:sp>
        <p:sp>
          <p:nvSpPr>
            <p:cNvPr id="115770" name="Oval 58"/>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77" name="Group 65"/>
          <p:cNvGrpSpPr>
            <a:grpSpLocks/>
          </p:cNvGrpSpPr>
          <p:nvPr/>
        </p:nvGrpSpPr>
        <p:grpSpPr bwMode="auto">
          <a:xfrm>
            <a:off x="2362200" y="1752600"/>
            <a:ext cx="3352800" cy="533400"/>
            <a:chOff x="1008" y="1008"/>
            <a:chExt cx="2112" cy="336"/>
          </a:xfrm>
        </p:grpSpPr>
        <p:grpSp>
          <p:nvGrpSpPr>
            <p:cNvPr id="115722" name="Group 10"/>
            <p:cNvGrpSpPr>
              <a:grpSpLocks/>
            </p:cNvGrpSpPr>
            <p:nvPr/>
          </p:nvGrpSpPr>
          <p:grpSpPr bwMode="auto">
            <a:xfrm>
              <a:off x="1008" y="1008"/>
              <a:ext cx="432" cy="336"/>
              <a:chOff x="1200" y="1008"/>
              <a:chExt cx="624" cy="336"/>
            </a:xfrm>
          </p:grpSpPr>
          <p:sp>
            <p:nvSpPr>
              <p:cNvPr id="115723" name="Text Box 11"/>
              <p:cNvSpPr txBox="1">
                <a:spLocks noChangeArrowheads="1"/>
              </p:cNvSpPr>
              <p:nvPr/>
            </p:nvSpPr>
            <p:spPr bwMode="auto">
              <a:xfrm>
                <a:off x="1334" y="1056"/>
                <a:ext cx="3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A</a:t>
                </a:r>
              </a:p>
            </p:txBody>
          </p:sp>
          <p:sp>
            <p:nvSpPr>
              <p:cNvPr id="115724" name="Oval 12"/>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47" name="Group 35"/>
            <p:cNvGrpSpPr>
              <a:grpSpLocks/>
            </p:cNvGrpSpPr>
            <p:nvPr/>
          </p:nvGrpSpPr>
          <p:grpSpPr bwMode="auto">
            <a:xfrm>
              <a:off x="1872" y="1008"/>
              <a:ext cx="432" cy="336"/>
              <a:chOff x="1200" y="1008"/>
              <a:chExt cx="624" cy="336"/>
            </a:xfrm>
          </p:grpSpPr>
          <p:sp>
            <p:nvSpPr>
              <p:cNvPr id="115748" name="Text Box 36"/>
              <p:cNvSpPr txBox="1">
                <a:spLocks noChangeArrowheads="1"/>
              </p:cNvSpPr>
              <p:nvPr/>
            </p:nvSpPr>
            <p:spPr bwMode="auto">
              <a:xfrm>
                <a:off x="1339" y="1056"/>
                <a:ext cx="3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V</a:t>
                </a:r>
              </a:p>
            </p:txBody>
          </p:sp>
          <p:sp>
            <p:nvSpPr>
              <p:cNvPr id="115749" name="Oval 37"/>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grpSp>
          <p:nvGrpSpPr>
            <p:cNvPr id="115750" name="Group 38"/>
            <p:cNvGrpSpPr>
              <a:grpSpLocks/>
            </p:cNvGrpSpPr>
            <p:nvPr/>
          </p:nvGrpSpPr>
          <p:grpSpPr bwMode="auto">
            <a:xfrm>
              <a:off x="2688" y="1008"/>
              <a:ext cx="432" cy="336"/>
              <a:chOff x="1200" y="1008"/>
              <a:chExt cx="624" cy="336"/>
            </a:xfrm>
          </p:grpSpPr>
          <p:sp>
            <p:nvSpPr>
              <p:cNvPr id="115751" name="Text Box 39"/>
              <p:cNvSpPr txBox="1">
                <a:spLocks noChangeArrowheads="1"/>
              </p:cNvSpPr>
              <p:nvPr/>
            </p:nvSpPr>
            <p:spPr bwMode="auto">
              <a:xfrm>
                <a:off x="1344" y="1056"/>
                <a:ext cx="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a:t>B</a:t>
                </a:r>
              </a:p>
            </p:txBody>
          </p:sp>
          <p:sp>
            <p:nvSpPr>
              <p:cNvPr id="115752" name="Oval 40"/>
              <p:cNvSpPr>
                <a:spLocks noChangeArrowheads="1"/>
              </p:cNvSpPr>
              <p:nvPr/>
            </p:nvSpPr>
            <p:spPr bwMode="auto">
              <a:xfrm>
                <a:off x="1200" y="1008"/>
                <a:ext cx="624" cy="336"/>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grpSp>
        <p:sp>
          <p:nvSpPr>
            <p:cNvPr id="115771" name="Line 59"/>
            <p:cNvSpPr>
              <a:spLocks noChangeShapeType="1"/>
            </p:cNvSpPr>
            <p:nvPr/>
          </p:nvSpPr>
          <p:spPr bwMode="auto">
            <a:xfrm>
              <a:off x="1440" y="1152"/>
              <a:ext cx="43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115772" name="Line 60"/>
            <p:cNvSpPr>
              <a:spLocks noChangeShapeType="1"/>
            </p:cNvSpPr>
            <p:nvPr/>
          </p:nvSpPr>
          <p:spPr bwMode="auto">
            <a:xfrm>
              <a:off x="2304" y="1152"/>
              <a:ext cx="38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grpSp>
      <p:sp>
        <p:nvSpPr>
          <p:cNvPr id="115773" name="Line 61"/>
          <p:cNvSpPr>
            <a:spLocks noChangeShapeType="1"/>
          </p:cNvSpPr>
          <p:nvPr/>
        </p:nvSpPr>
        <p:spPr bwMode="auto">
          <a:xfrm flipH="1">
            <a:off x="2895600" y="3505200"/>
            <a:ext cx="762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115774" name="Line 62"/>
          <p:cNvSpPr>
            <a:spLocks noChangeShapeType="1"/>
          </p:cNvSpPr>
          <p:nvPr/>
        </p:nvSpPr>
        <p:spPr bwMode="auto">
          <a:xfrm>
            <a:off x="4038600" y="3505200"/>
            <a:ext cx="4572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115775" name="Line 63"/>
          <p:cNvSpPr>
            <a:spLocks noChangeShapeType="1"/>
          </p:cNvSpPr>
          <p:nvPr/>
        </p:nvSpPr>
        <p:spPr bwMode="auto">
          <a:xfrm>
            <a:off x="2971800" y="5562600"/>
            <a:ext cx="3810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115776" name="Line 64"/>
          <p:cNvSpPr>
            <a:spLocks noChangeShapeType="1"/>
          </p:cNvSpPr>
          <p:nvPr/>
        </p:nvSpPr>
        <p:spPr bwMode="auto">
          <a:xfrm flipH="1">
            <a:off x="3886200" y="5562600"/>
            <a:ext cx="5334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he-IL"/>
          </a:p>
        </p:txBody>
      </p:sp>
      <p:sp>
        <p:nvSpPr>
          <p:cNvPr id="115778" name="Text Box 66"/>
          <p:cNvSpPr txBox="1">
            <a:spLocks noChangeArrowheads="1"/>
          </p:cNvSpPr>
          <p:nvPr/>
        </p:nvSpPr>
        <p:spPr bwMode="auto">
          <a:xfrm>
            <a:off x="6388424" y="4419600"/>
            <a:ext cx="40636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imes New Roman" pitchFamily="18" charset="0"/>
                <a:cs typeface="Times New Roman" pitchFamily="18" charset="0"/>
                <a:sym typeface="Symbol" pitchFamily="18" charset="2"/>
              </a:rPr>
              <a:t>P(A </a:t>
            </a:r>
            <a:r>
              <a:rPr lang="en-US" altLang="he-IL" sz="2800" b="1">
                <a:latin typeface="Times New Roman" pitchFamily="18" charset="0"/>
                <a:cs typeface="Times New Roman" pitchFamily="18" charset="0"/>
                <a:sym typeface="Symbol" pitchFamily="18" charset="2"/>
              </a:rPr>
              <a:t></a:t>
            </a:r>
            <a:r>
              <a:rPr lang="en-US" altLang="he-IL">
                <a:latin typeface="Times New Roman" pitchFamily="18" charset="0"/>
                <a:cs typeface="Times New Roman" pitchFamily="18" charset="0"/>
                <a:sym typeface="Symbol" pitchFamily="18" charset="2"/>
              </a:rPr>
              <a:t> V </a:t>
            </a:r>
            <a:r>
              <a:rPr lang="en-US" altLang="he-IL" sz="2800" b="1">
                <a:latin typeface="Times New Roman" pitchFamily="18" charset="0"/>
                <a:cs typeface="Times New Roman" pitchFamily="18" charset="0"/>
                <a:sym typeface="Symbol" pitchFamily="18" charset="2"/>
              </a:rPr>
              <a:t></a:t>
            </a:r>
            <a:r>
              <a:rPr lang="en-US" altLang="he-IL">
                <a:latin typeface="Times New Roman" pitchFamily="18" charset="0"/>
                <a:cs typeface="Times New Roman" pitchFamily="18" charset="0"/>
                <a:sym typeface="Symbol" pitchFamily="18" charset="2"/>
              </a:rPr>
              <a:t> B) = P(V) * P(A|V) * P(B|V)</a:t>
            </a:r>
          </a:p>
        </p:txBody>
      </p:sp>
      <p:sp>
        <p:nvSpPr>
          <p:cNvPr id="115779" name="Text Box 67"/>
          <p:cNvSpPr txBox="1">
            <a:spLocks noChangeArrowheads="1"/>
          </p:cNvSpPr>
          <p:nvPr/>
        </p:nvSpPr>
        <p:spPr bwMode="auto">
          <a:xfrm>
            <a:off x="6159839" y="5867400"/>
            <a:ext cx="40620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imes New Roman" pitchFamily="18" charset="0"/>
                <a:cs typeface="Times New Roman" pitchFamily="18" charset="0"/>
                <a:sym typeface="Symbol" pitchFamily="18" charset="2"/>
              </a:rPr>
              <a:t>P(A </a:t>
            </a:r>
            <a:r>
              <a:rPr lang="en-US" altLang="he-IL" sz="2800" b="1">
                <a:latin typeface="Times New Roman" pitchFamily="18" charset="0"/>
                <a:cs typeface="Times New Roman" pitchFamily="18" charset="0"/>
                <a:sym typeface="Symbol" pitchFamily="18" charset="2"/>
              </a:rPr>
              <a:t></a:t>
            </a:r>
            <a:r>
              <a:rPr lang="en-US" altLang="he-IL">
                <a:latin typeface="Times New Roman" pitchFamily="18" charset="0"/>
                <a:cs typeface="Times New Roman" pitchFamily="18" charset="0"/>
                <a:sym typeface="Symbol" pitchFamily="18" charset="2"/>
              </a:rPr>
              <a:t> V </a:t>
            </a:r>
            <a:r>
              <a:rPr lang="en-US" altLang="he-IL" sz="2800" b="1">
                <a:latin typeface="Times New Roman" pitchFamily="18" charset="0"/>
                <a:cs typeface="Times New Roman" pitchFamily="18" charset="0"/>
                <a:sym typeface="Symbol" pitchFamily="18" charset="2"/>
              </a:rPr>
              <a:t></a:t>
            </a:r>
            <a:r>
              <a:rPr lang="en-US" altLang="he-IL">
                <a:latin typeface="Times New Roman" pitchFamily="18" charset="0"/>
                <a:cs typeface="Times New Roman" pitchFamily="18" charset="0"/>
                <a:sym typeface="Symbol" pitchFamily="18" charset="2"/>
              </a:rPr>
              <a:t> B) = P(A) * P(B) * P(V|A,B)</a:t>
            </a:r>
          </a:p>
        </p:txBody>
      </p:sp>
      <p:sp>
        <p:nvSpPr>
          <p:cNvPr id="2" name="Cloud Callout 1"/>
          <p:cNvSpPr/>
          <p:nvPr/>
        </p:nvSpPr>
        <p:spPr>
          <a:xfrm>
            <a:off x="6672065" y="1484784"/>
            <a:ext cx="3549849" cy="534516"/>
          </a:xfrm>
          <a:prstGeom prst="cloudCallout">
            <a:avLst>
              <a:gd name="adj1" fmla="val -75015"/>
              <a:gd name="adj2" fmla="val 142136"/>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he-IL" dirty="0"/>
              <a:t>שרשור </a:t>
            </a:r>
          </a:p>
        </p:txBody>
      </p:sp>
      <p:sp>
        <p:nvSpPr>
          <p:cNvPr id="44" name="Cloud Callout 43"/>
          <p:cNvSpPr/>
          <p:nvPr/>
        </p:nvSpPr>
        <p:spPr>
          <a:xfrm>
            <a:off x="7118152" y="3199284"/>
            <a:ext cx="3549849" cy="534516"/>
          </a:xfrm>
          <a:prstGeom prst="cloudCallout">
            <a:avLst>
              <a:gd name="adj1" fmla="val -110989"/>
              <a:gd name="adj2" fmla="val 68399"/>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he-IL" dirty="0"/>
              <a:t>אב משותף</a:t>
            </a:r>
          </a:p>
        </p:txBody>
      </p:sp>
      <p:sp>
        <p:nvSpPr>
          <p:cNvPr id="45" name="Cloud Callout 44"/>
          <p:cNvSpPr/>
          <p:nvPr/>
        </p:nvSpPr>
        <p:spPr>
          <a:xfrm>
            <a:off x="6522840" y="5181600"/>
            <a:ext cx="3549849" cy="534516"/>
          </a:xfrm>
          <a:prstGeom prst="cloudCallout">
            <a:avLst>
              <a:gd name="adj1" fmla="val -86119"/>
              <a:gd name="adj2" fmla="val 35954"/>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he-IL" dirty="0"/>
              <a:t>אבות שונים</a:t>
            </a:r>
          </a:p>
        </p:txBody>
      </p:sp>
    </p:spTree>
    <p:extLst>
      <p:ext uri="{BB962C8B-B14F-4D97-AF65-F5344CB8AC3E}">
        <p14:creationId xmlns:p14="http://schemas.microsoft.com/office/powerpoint/2010/main" val="22956923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4294967295"/>
          </p:nvPr>
        </p:nvSpPr>
        <p:spPr>
          <a:xfrm>
            <a:off x="8991600" y="6248400"/>
            <a:ext cx="990600" cy="457200"/>
          </a:xfrm>
          <a:prstGeom prst="rect">
            <a:avLst/>
          </a:prstGeo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D3B7D702-B5E2-4F6B-80D7-1621A4416386}" type="slidenum">
              <a:rPr lang="en-US" altLang="he-IL" sz="1400"/>
              <a:pPr eaLnBrk="1" hangingPunct="1"/>
              <a:t>83</a:t>
            </a:fld>
            <a:endParaRPr lang="en-US" altLang="he-IL" sz="1400"/>
          </a:p>
        </p:txBody>
      </p:sp>
      <p:sp>
        <p:nvSpPr>
          <p:cNvPr id="17411" name="Rectangle 2"/>
          <p:cNvSpPr>
            <a:spLocks noGrp="1" noChangeArrowheads="1"/>
          </p:cNvSpPr>
          <p:nvPr>
            <p:ph type="title"/>
          </p:nvPr>
        </p:nvSpPr>
        <p:spPr>
          <a:xfrm>
            <a:off x="2209800" y="152400"/>
            <a:ext cx="7772400" cy="762000"/>
          </a:xfrm>
        </p:spPr>
        <p:txBody>
          <a:bodyPr>
            <a:normAutofit fontScale="90000"/>
          </a:bodyPr>
          <a:lstStyle/>
          <a:p>
            <a:pPr eaLnBrk="1" hangingPunct="1"/>
            <a:r>
              <a:rPr lang="en-US" altLang="he-IL" smtClean="0"/>
              <a:t>Conditional Independence</a:t>
            </a:r>
          </a:p>
        </p:txBody>
      </p:sp>
      <p:sp>
        <p:nvSpPr>
          <p:cNvPr id="17412" name="Rectangle 3"/>
          <p:cNvSpPr>
            <a:spLocks noGrp="1" noChangeArrowheads="1"/>
          </p:cNvSpPr>
          <p:nvPr>
            <p:ph type="body" idx="1"/>
          </p:nvPr>
        </p:nvSpPr>
        <p:spPr>
          <a:xfrm>
            <a:off x="1524000" y="1066800"/>
            <a:ext cx="8748464" cy="1498104"/>
          </a:xfrm>
        </p:spPr>
        <p:txBody>
          <a:bodyPr>
            <a:normAutofit fontScale="77500" lnSpcReduction="20000"/>
          </a:bodyPr>
          <a:lstStyle/>
          <a:p>
            <a:pPr marL="609600" indent="-609600">
              <a:buNone/>
            </a:pPr>
            <a:r>
              <a:rPr lang="he-IL" altLang="he-IL" dirty="0"/>
              <a:t>אנחנו יכולים להסתכל על מבנה הגרף בפועל ולקבוע יחסי </a:t>
            </a:r>
            <a:r>
              <a:rPr lang="he-IL" altLang="he-IL" dirty="0" smtClean="0"/>
              <a:t>אי תלות \ עצמאות .</a:t>
            </a:r>
            <a:endParaRPr lang="he-IL" altLang="he-IL" dirty="0"/>
          </a:p>
          <a:p>
            <a:pPr marL="609600" indent="-609600">
              <a:buNone/>
            </a:pPr>
            <a:r>
              <a:rPr lang="he-IL" altLang="he-IL" dirty="0"/>
              <a:t>צומת </a:t>
            </a:r>
            <a:r>
              <a:rPr lang="en-US" altLang="he-IL" dirty="0" smtClean="0"/>
              <a:t>X </a:t>
            </a:r>
            <a:r>
              <a:rPr lang="he-IL" altLang="he-IL" dirty="0" smtClean="0"/>
              <a:t> הוא לא תלוי בצמתים שהם לא הוריו </a:t>
            </a:r>
            <a:r>
              <a:rPr lang="en-US" altLang="he-IL" dirty="0" smtClean="0"/>
              <a:t>  (</a:t>
            </a:r>
            <a:r>
              <a:rPr lang="en-US" altLang="he-IL" i="1" dirty="0" smtClean="0"/>
              <a:t>Z</a:t>
            </a:r>
            <a:r>
              <a:rPr lang="en-US" altLang="he-IL" i="1" baseline="-25000" dirty="0" smtClean="0"/>
              <a:t>1j</a:t>
            </a:r>
            <a:r>
              <a:rPr lang="en-US" altLang="he-IL" dirty="0"/>
              <a:t>, </a:t>
            </a:r>
            <a:r>
              <a:rPr lang="en-US" altLang="he-IL" i="1" dirty="0" err="1" smtClean="0"/>
              <a:t>Z</a:t>
            </a:r>
            <a:r>
              <a:rPr lang="en-US" altLang="he-IL" i="1" baseline="-25000" dirty="0" err="1" smtClean="0"/>
              <a:t>nj</a:t>
            </a:r>
            <a:r>
              <a:rPr lang="en-US" altLang="he-IL" dirty="0" smtClean="0"/>
              <a:t>)</a:t>
            </a:r>
            <a:r>
              <a:rPr lang="he-IL" altLang="he-IL" dirty="0" smtClean="0"/>
              <a:t>אם הוא לא צאצא שלהם או הורה שלהם או מופרד מהם ,</a:t>
            </a:r>
          </a:p>
          <a:p>
            <a:pPr marL="609600" indent="-609600">
              <a:buNone/>
            </a:pPr>
            <a:r>
              <a:rPr lang="he-IL" altLang="he-IL" dirty="0" smtClean="0"/>
              <a:t>בהינתן שהוריו הם </a:t>
            </a:r>
            <a:r>
              <a:rPr lang="en-US" altLang="he-IL" dirty="0"/>
              <a:t>(</a:t>
            </a:r>
            <a:r>
              <a:rPr lang="en-US" altLang="he-IL" i="1" dirty="0"/>
              <a:t>U</a:t>
            </a:r>
            <a:r>
              <a:rPr lang="en-US" altLang="he-IL" i="1" baseline="-25000" dirty="0"/>
              <a:t>1</a:t>
            </a:r>
            <a:r>
              <a:rPr lang="en-US" altLang="he-IL" dirty="0"/>
              <a:t>, </a:t>
            </a:r>
            <a:r>
              <a:rPr lang="en-US" altLang="he-IL" i="1" dirty="0"/>
              <a:t>U</a:t>
            </a:r>
            <a:r>
              <a:rPr lang="en-US" altLang="he-IL" i="1" baseline="-25000" dirty="0"/>
              <a:t>m</a:t>
            </a:r>
            <a:r>
              <a:rPr lang="en-US" altLang="he-IL" dirty="0"/>
              <a:t>).</a:t>
            </a:r>
            <a:endParaRPr lang="he-IL" altLang="he-IL" dirty="0" smtClean="0"/>
          </a:p>
          <a:p>
            <a:pPr marL="609600" indent="-609600">
              <a:buNone/>
            </a:pPr>
            <a:endParaRPr lang="en-US" altLang="he-IL" sz="2400" dirty="0"/>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743201"/>
            <a:ext cx="4495800"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7250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4294967295"/>
          </p:nvPr>
        </p:nvSpPr>
        <p:spPr>
          <a:xfrm>
            <a:off x="8991600" y="6248400"/>
            <a:ext cx="990600" cy="457200"/>
          </a:xfrm>
          <a:prstGeom prst="rect">
            <a:avLst/>
          </a:prstGeo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2823B1A2-536D-4945-8230-15D2CE0CD98F}" type="slidenum">
              <a:rPr lang="en-US" altLang="he-IL" sz="1400"/>
              <a:pPr eaLnBrk="1" hangingPunct="1"/>
              <a:t>84</a:t>
            </a:fld>
            <a:endParaRPr lang="en-US" altLang="he-IL" sz="1400"/>
          </a:p>
        </p:txBody>
      </p:sp>
      <p:sp>
        <p:nvSpPr>
          <p:cNvPr id="13315" name="Rectangle 2"/>
          <p:cNvSpPr>
            <a:spLocks noGrp="1" noChangeArrowheads="1"/>
          </p:cNvSpPr>
          <p:nvPr>
            <p:ph type="title"/>
          </p:nvPr>
        </p:nvSpPr>
        <p:spPr>
          <a:xfrm>
            <a:off x="4799856" y="274638"/>
            <a:ext cx="4648944" cy="778098"/>
          </a:xfrm>
        </p:spPr>
        <p:txBody>
          <a:bodyPr>
            <a:normAutofit/>
          </a:bodyPr>
          <a:lstStyle/>
          <a:p>
            <a:pPr algn="r" rtl="1" eaLnBrk="1" hangingPunct="1"/>
            <a:r>
              <a:rPr lang="he-IL" altLang="he-IL" sz="4000" dirty="0"/>
              <a:t>מוסכמות ייצוג </a:t>
            </a:r>
            <a:endParaRPr lang="en-US" altLang="he-IL" sz="4000" dirty="0"/>
          </a:p>
        </p:txBody>
      </p:sp>
      <p:sp>
        <p:nvSpPr>
          <p:cNvPr id="13316" name="Rectangle 3"/>
          <p:cNvSpPr>
            <a:spLocks noGrp="1" noChangeArrowheads="1"/>
          </p:cNvSpPr>
          <p:nvPr>
            <p:ph type="body" idx="1"/>
          </p:nvPr>
        </p:nvSpPr>
        <p:spPr>
          <a:xfrm>
            <a:off x="2209800" y="1447800"/>
            <a:ext cx="7772400" cy="4501480"/>
          </a:xfrm>
        </p:spPr>
        <p:txBody>
          <a:bodyPr>
            <a:normAutofit/>
          </a:bodyPr>
          <a:lstStyle/>
          <a:p>
            <a:pPr marL="0" indent="0">
              <a:buNone/>
            </a:pPr>
            <a:r>
              <a:rPr lang="he-IL" altLang="he-IL" dirty="0" smtClean="0"/>
              <a:t>נשתמש בקיצור הבא </a:t>
            </a:r>
            <a:r>
              <a:rPr lang="en-US" altLang="he-IL" dirty="0"/>
              <a:t>P(</a:t>
            </a:r>
            <a:r>
              <a:rPr lang="en-US" altLang="he-IL" i="1" dirty="0"/>
              <a:t>x</a:t>
            </a:r>
            <a:r>
              <a:rPr lang="en-US" altLang="he-IL" i="1" baseline="-25000" dirty="0"/>
              <a:t>1</a:t>
            </a:r>
            <a:r>
              <a:rPr lang="en-US" altLang="he-IL" dirty="0"/>
              <a:t>, …, </a:t>
            </a:r>
            <a:r>
              <a:rPr lang="en-US" altLang="he-IL" i="1" dirty="0" err="1"/>
              <a:t>x</a:t>
            </a:r>
            <a:r>
              <a:rPr lang="en-US" altLang="he-IL" i="1" baseline="-25000" dirty="0" err="1"/>
              <a:t>n</a:t>
            </a:r>
            <a:r>
              <a:rPr lang="en-US" altLang="he-IL" dirty="0"/>
              <a:t>) </a:t>
            </a:r>
            <a:r>
              <a:rPr lang="he-IL" altLang="he-IL" dirty="0" smtClean="0"/>
              <a:t> </a:t>
            </a:r>
            <a:endParaRPr lang="he-IL" altLang="he-IL" dirty="0"/>
          </a:p>
          <a:p>
            <a:pPr marL="0" indent="0">
              <a:buNone/>
            </a:pPr>
            <a:r>
              <a:rPr lang="he-IL" altLang="he-IL" dirty="0" smtClean="0"/>
              <a:t>כדי לייצג את  </a:t>
            </a:r>
            <a:r>
              <a:rPr lang="en-US" altLang="he-IL" dirty="0" smtClean="0"/>
              <a:t>P( </a:t>
            </a:r>
            <a:r>
              <a:rPr lang="en-US" altLang="he-IL" i="1" dirty="0" smtClean="0"/>
              <a:t>X</a:t>
            </a:r>
            <a:r>
              <a:rPr lang="en-US" altLang="he-IL" i="1" baseline="-25000" dirty="0" smtClean="0"/>
              <a:t>1</a:t>
            </a:r>
            <a:r>
              <a:rPr lang="en-US" altLang="he-IL" i="1" dirty="0" smtClean="0"/>
              <a:t> = x</a:t>
            </a:r>
            <a:r>
              <a:rPr lang="en-US" altLang="he-IL" i="1" baseline="-25000" dirty="0" smtClean="0"/>
              <a:t>1</a:t>
            </a:r>
            <a:r>
              <a:rPr lang="en-US" altLang="he-IL" dirty="0" smtClean="0"/>
              <a:t> </a:t>
            </a:r>
            <a:r>
              <a:rPr lang="en-US" altLang="he-IL" dirty="0" smtClean="0">
                <a:sym typeface="Symbol" pitchFamily="18" charset="2"/>
              </a:rPr>
              <a:t> …  </a:t>
            </a:r>
            <a:r>
              <a:rPr lang="en-US" altLang="he-IL" i="1" dirty="0" err="1" smtClean="0">
                <a:sym typeface="Symbol" pitchFamily="18" charset="2"/>
              </a:rPr>
              <a:t>X</a:t>
            </a:r>
            <a:r>
              <a:rPr lang="en-US" altLang="he-IL" i="1" baseline="-25000" dirty="0" err="1" smtClean="0">
                <a:sym typeface="Symbol" pitchFamily="18" charset="2"/>
              </a:rPr>
              <a:t>n</a:t>
            </a:r>
            <a:r>
              <a:rPr lang="en-US" altLang="he-IL" i="1" dirty="0" smtClean="0">
                <a:sym typeface="Symbol" pitchFamily="18" charset="2"/>
              </a:rPr>
              <a:t> = </a:t>
            </a:r>
            <a:r>
              <a:rPr lang="en-US" altLang="he-IL" i="1" dirty="0" err="1" smtClean="0">
                <a:sym typeface="Symbol" pitchFamily="18" charset="2"/>
              </a:rPr>
              <a:t>x</a:t>
            </a:r>
            <a:r>
              <a:rPr lang="en-US" altLang="he-IL" i="1" baseline="-25000" dirty="0" err="1" smtClean="0">
                <a:sym typeface="Symbol" pitchFamily="18" charset="2"/>
              </a:rPr>
              <a:t>n</a:t>
            </a:r>
            <a:r>
              <a:rPr lang="en-US" altLang="he-IL" dirty="0" smtClean="0">
                <a:sym typeface="Symbol" pitchFamily="18" charset="2"/>
              </a:rPr>
              <a:t>)</a:t>
            </a:r>
          </a:p>
          <a:p>
            <a:pPr algn="r" rtl="1"/>
            <a:endParaRPr lang="he-IL" altLang="he-IL" i="1" dirty="0" smtClean="0">
              <a:sym typeface="Symbol" pitchFamily="18" charset="2"/>
            </a:endParaRPr>
          </a:p>
          <a:p>
            <a:pPr marL="0" indent="0">
              <a:buNone/>
            </a:pPr>
            <a:r>
              <a:rPr lang="en-US" altLang="he-IL" i="1" dirty="0" smtClean="0">
                <a:sym typeface="Symbol" pitchFamily="18" charset="2"/>
              </a:rPr>
              <a:t>parents(X</a:t>
            </a:r>
            <a:r>
              <a:rPr lang="en-US" altLang="he-IL" i="1" baseline="-25000" dirty="0" smtClean="0">
                <a:sym typeface="Symbol" pitchFamily="18" charset="2"/>
              </a:rPr>
              <a:t>i</a:t>
            </a:r>
            <a:r>
              <a:rPr lang="en-US" altLang="he-IL" i="1" dirty="0" smtClean="0">
                <a:sym typeface="Symbol" pitchFamily="18" charset="2"/>
              </a:rPr>
              <a:t>)</a:t>
            </a:r>
            <a:r>
              <a:rPr lang="en-US" altLang="he-IL" dirty="0" smtClean="0">
                <a:sym typeface="Symbol" pitchFamily="18" charset="2"/>
              </a:rPr>
              <a:t> </a:t>
            </a:r>
            <a:r>
              <a:rPr lang="he-IL" altLang="he-IL" dirty="0">
                <a:sym typeface="Symbol" pitchFamily="18" charset="2"/>
              </a:rPr>
              <a:t> </a:t>
            </a:r>
            <a:r>
              <a:rPr lang="he-IL" altLang="he-IL" dirty="0" smtClean="0">
                <a:sym typeface="Symbol" pitchFamily="18" charset="2"/>
              </a:rPr>
              <a:t>כדי להציג את ערכי ההורים של </a:t>
            </a:r>
            <a:r>
              <a:rPr lang="en-US" altLang="he-IL" i="1" dirty="0" smtClean="0">
                <a:sym typeface="Symbol" pitchFamily="18" charset="2"/>
              </a:rPr>
              <a:t>X</a:t>
            </a:r>
            <a:r>
              <a:rPr lang="en-US" altLang="he-IL" i="1" baseline="-25000" dirty="0" smtClean="0">
                <a:sym typeface="Symbol" pitchFamily="18" charset="2"/>
              </a:rPr>
              <a:t>i</a:t>
            </a:r>
            <a:endParaRPr lang="en-US" altLang="he-IL" i="1" dirty="0" smtClean="0">
              <a:sym typeface="Symbol" pitchFamily="18" charset="2"/>
            </a:endParaRPr>
          </a:p>
          <a:p>
            <a:pPr algn="r" rtl="1" eaLnBrk="1" hangingPunct="1"/>
            <a:endParaRPr lang="he-IL" altLang="he-IL" dirty="0" smtClean="0">
              <a:sym typeface="Symbol" pitchFamily="18" charset="2"/>
            </a:endParaRPr>
          </a:p>
          <a:p>
            <a:pPr algn="r" rtl="1" eaLnBrk="1" hangingPunct="1"/>
            <a:r>
              <a:rPr lang="he-IL" altLang="he-IL" dirty="0" smtClean="0">
                <a:sym typeface="Symbol" pitchFamily="18" charset="2"/>
              </a:rPr>
              <a:t>מחוק </a:t>
            </a:r>
            <a:r>
              <a:rPr lang="he-IL" altLang="he-IL" dirty="0" err="1" smtClean="0">
                <a:sym typeface="Symbol" pitchFamily="18" charset="2"/>
              </a:rPr>
              <a:t>בייס</a:t>
            </a:r>
            <a:r>
              <a:rPr lang="he-IL" altLang="he-IL" dirty="0" smtClean="0">
                <a:sym typeface="Symbol" pitchFamily="18" charset="2"/>
              </a:rPr>
              <a:t> נוכל להסיק כי </a:t>
            </a:r>
            <a:endParaRPr lang="en-US" altLang="he-IL" dirty="0" smtClean="0">
              <a:sym typeface="Symbol" pitchFamily="18" charset="2"/>
            </a:endParaRPr>
          </a:p>
        </p:txBody>
      </p:sp>
      <p:graphicFrame>
        <p:nvGraphicFramePr>
          <p:cNvPr id="13317" name="Object 4"/>
          <p:cNvGraphicFramePr>
            <a:graphicFrameLocks noChangeAspect="1"/>
          </p:cNvGraphicFramePr>
          <p:nvPr>
            <p:extLst>
              <p:ext uri="{D42A27DB-BD31-4B8C-83A1-F6EECF244321}">
                <p14:modId xmlns:p14="http://schemas.microsoft.com/office/powerpoint/2010/main" val="3043115455"/>
              </p:ext>
            </p:extLst>
          </p:nvPr>
        </p:nvGraphicFramePr>
        <p:xfrm>
          <a:off x="2639616" y="4509120"/>
          <a:ext cx="5257800" cy="1011238"/>
        </p:xfrm>
        <a:graphic>
          <a:graphicData uri="http://schemas.openxmlformats.org/presentationml/2006/ole">
            <mc:AlternateContent xmlns:mc="http://schemas.openxmlformats.org/markup-compatibility/2006">
              <mc:Choice xmlns:v="urn:schemas-microsoft-com:vml" Requires="v">
                <p:oleObj spid="_x0000_s2072" name="Equation" r:id="rId3" imgW="2247900" imgH="431800" progId="Equation.3">
                  <p:embed/>
                </p:oleObj>
              </mc:Choice>
              <mc:Fallback>
                <p:oleObj name="Equation" r:id="rId3" imgW="2247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4509120"/>
                        <a:ext cx="5257800" cy="1011238"/>
                      </a:xfrm>
                      <a:prstGeom prst="rect">
                        <a:avLst/>
                      </a:prstGeom>
                      <a:solidFill>
                        <a:srgbClr val="FFC000"/>
                      </a:solidFill>
                      <a:ln>
                        <a:noFill/>
                      </a:ln>
                      <a:effectLst/>
                      <a:extLst/>
                    </p:spPr>
                  </p:pic>
                </p:oleObj>
              </mc:Fallback>
            </mc:AlternateContent>
          </a:graphicData>
        </a:graphic>
      </p:graphicFrame>
    </p:spTree>
    <p:extLst>
      <p:ext uri="{BB962C8B-B14F-4D97-AF65-F5344CB8AC3E}">
        <p14:creationId xmlns:p14="http://schemas.microsoft.com/office/powerpoint/2010/main" val="4009749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C01A15CE-1E71-4D3E-9FB1-1A20F72913F5}" type="slidenum">
              <a:rPr lang="en-US" altLang="he-IL" sz="1400"/>
              <a:pPr eaLnBrk="1" hangingPunct="1"/>
              <a:t>85</a:t>
            </a:fld>
            <a:endParaRPr lang="en-US" altLang="he-IL" sz="1400"/>
          </a:p>
        </p:txBody>
      </p:sp>
      <p:sp>
        <p:nvSpPr>
          <p:cNvPr id="14339" name="Rectangle 2"/>
          <p:cNvSpPr>
            <a:spLocks noGrp="1" noChangeArrowheads="1"/>
          </p:cNvSpPr>
          <p:nvPr>
            <p:ph type="title"/>
          </p:nvPr>
        </p:nvSpPr>
        <p:spPr>
          <a:xfrm>
            <a:off x="1981200" y="274638"/>
            <a:ext cx="7467600" cy="778098"/>
          </a:xfrm>
        </p:spPr>
        <p:txBody>
          <a:bodyPr/>
          <a:lstStyle/>
          <a:p>
            <a:pPr algn="r" rtl="1"/>
            <a:r>
              <a:rPr lang="he-IL" altLang="he-IL" sz="3200" dirty="0"/>
              <a:t>מוסכמות ייצוג </a:t>
            </a:r>
            <a:endParaRPr lang="en-US" altLang="he-IL" dirty="0" smtClean="0"/>
          </a:p>
        </p:txBody>
      </p:sp>
      <p:graphicFrame>
        <p:nvGraphicFramePr>
          <p:cNvPr id="14340" name="Object 4"/>
          <p:cNvGraphicFramePr>
            <a:graphicFrameLocks noChangeAspect="1"/>
          </p:cNvGraphicFramePr>
          <p:nvPr>
            <p:extLst>
              <p:ext uri="{D42A27DB-BD31-4B8C-83A1-F6EECF244321}">
                <p14:modId xmlns:p14="http://schemas.microsoft.com/office/powerpoint/2010/main" val="294527509"/>
              </p:ext>
            </p:extLst>
          </p:nvPr>
        </p:nvGraphicFramePr>
        <p:xfrm>
          <a:off x="1905000" y="1143000"/>
          <a:ext cx="7391400" cy="4133850"/>
        </p:xfrm>
        <a:graphic>
          <a:graphicData uri="http://schemas.openxmlformats.org/presentationml/2006/ole">
            <mc:AlternateContent xmlns:mc="http://schemas.openxmlformats.org/markup-compatibility/2006">
              <mc:Choice xmlns:v="urn:schemas-microsoft-com:vml" Requires="v">
                <p:oleObj spid="_x0000_s3096" name="Equation" r:id="rId3" imgW="3225800" imgH="1803400" progId="Equation.3">
                  <p:embed/>
                </p:oleObj>
              </mc:Choice>
              <mc:Fallback>
                <p:oleObj name="Equation" r:id="rId3" imgW="3225800" imgH="180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7391400" cy="4133850"/>
                      </a:xfrm>
                      <a:prstGeom prst="rect">
                        <a:avLst/>
                      </a:prstGeom>
                      <a:solidFill>
                        <a:srgbClr val="FFC000"/>
                      </a:solidFill>
                      <a:ln>
                        <a:noFill/>
                      </a:ln>
                      <a:effectLst/>
                      <a:extLst/>
                    </p:spPr>
                  </p:pic>
                </p:oleObj>
              </mc:Fallback>
            </mc:AlternateContent>
          </a:graphicData>
        </a:graphic>
      </p:graphicFrame>
      <p:sp>
        <p:nvSpPr>
          <p:cNvPr id="14341" name="Text Box 5"/>
          <p:cNvSpPr txBox="1">
            <a:spLocks noChangeArrowheads="1"/>
          </p:cNvSpPr>
          <p:nvPr/>
        </p:nvSpPr>
        <p:spPr bwMode="auto">
          <a:xfrm>
            <a:off x="6324600" y="1676401"/>
            <a:ext cx="1676400" cy="396875"/>
          </a:xfrm>
          <a:prstGeom prst="rect">
            <a:avLst/>
          </a:prstGeom>
          <a:ln/>
          <a:extLst/>
        </p:spPr>
        <p:style>
          <a:lnRef idx="1">
            <a:schemeClr val="dk1"/>
          </a:lnRef>
          <a:fillRef idx="2">
            <a:schemeClr val="dk1"/>
          </a:fillRef>
          <a:effectRef idx="1">
            <a:schemeClr val="dk1"/>
          </a:effectRef>
          <a:fontRef idx="minor">
            <a:schemeClr val="dk1"/>
          </a:fontRef>
        </p:style>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he-IL" sz="2000" dirty="0">
                <a:solidFill>
                  <a:srgbClr val="0000FF"/>
                </a:solidFill>
              </a:rPr>
              <a:t>( Chain Rule)</a:t>
            </a:r>
          </a:p>
        </p:txBody>
      </p:sp>
      <p:sp>
        <p:nvSpPr>
          <p:cNvPr id="14342" name="Text Box 7"/>
          <p:cNvSpPr txBox="1">
            <a:spLocks noChangeArrowheads="1"/>
          </p:cNvSpPr>
          <p:nvPr/>
        </p:nvSpPr>
        <p:spPr bwMode="auto">
          <a:xfrm>
            <a:off x="8763000" y="2209801"/>
            <a:ext cx="1676400" cy="396875"/>
          </a:xfrm>
          <a:prstGeom prst="rect">
            <a:avLst/>
          </a:prstGeom>
          <a:ln/>
          <a:extLst/>
        </p:spPr>
        <p:style>
          <a:lnRef idx="1">
            <a:schemeClr val="dk1"/>
          </a:lnRef>
          <a:fillRef idx="2">
            <a:schemeClr val="dk1"/>
          </a:fillRef>
          <a:effectRef idx="1">
            <a:schemeClr val="dk1"/>
          </a:effectRef>
          <a:fontRef idx="minor">
            <a:schemeClr val="dk1"/>
          </a:fontRef>
        </p:style>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he-IL" sz="2000" dirty="0">
                <a:solidFill>
                  <a:srgbClr val="0000FF"/>
                </a:solidFill>
              </a:rPr>
              <a:t>( Chain Rule)</a:t>
            </a:r>
          </a:p>
        </p:txBody>
      </p:sp>
      <p:sp>
        <p:nvSpPr>
          <p:cNvPr id="14343" name="Text Box 8"/>
          <p:cNvSpPr txBox="1">
            <a:spLocks noChangeArrowheads="1"/>
          </p:cNvSpPr>
          <p:nvPr/>
        </p:nvSpPr>
        <p:spPr bwMode="auto">
          <a:xfrm>
            <a:off x="8271520" y="3200401"/>
            <a:ext cx="1676400" cy="396875"/>
          </a:xfrm>
          <a:prstGeom prst="rect">
            <a:avLst/>
          </a:prstGeom>
          <a:ln/>
          <a:extLst/>
        </p:spPr>
        <p:style>
          <a:lnRef idx="1">
            <a:schemeClr val="dk1"/>
          </a:lnRef>
          <a:fillRef idx="2">
            <a:schemeClr val="dk1"/>
          </a:fillRef>
          <a:effectRef idx="1">
            <a:schemeClr val="dk1"/>
          </a:effectRef>
          <a:fontRef idx="minor">
            <a:schemeClr val="dk1"/>
          </a:fontRef>
        </p:style>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he-IL" sz="2000">
                <a:solidFill>
                  <a:srgbClr val="0000FF"/>
                </a:solidFill>
              </a:rPr>
              <a:t>( Chain Rule)</a:t>
            </a:r>
          </a:p>
        </p:txBody>
      </p:sp>
      <p:sp>
        <p:nvSpPr>
          <p:cNvPr id="14344" name="AutoShape 10"/>
          <p:cNvSpPr>
            <a:spLocks noChangeArrowheads="1"/>
          </p:cNvSpPr>
          <p:nvPr/>
        </p:nvSpPr>
        <p:spPr bwMode="auto">
          <a:xfrm>
            <a:off x="5375920" y="3733800"/>
            <a:ext cx="609600" cy="1143000"/>
          </a:xfrm>
          <a:prstGeom prst="curvedLeftArrow">
            <a:avLst>
              <a:gd name="adj1" fmla="val 37500"/>
              <a:gd name="adj2" fmla="val 7500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endParaRPr lang="he-IL" altLang="he-IL"/>
          </a:p>
        </p:txBody>
      </p:sp>
      <p:sp>
        <p:nvSpPr>
          <p:cNvPr id="14345" name="Text Box 11"/>
          <p:cNvSpPr txBox="1">
            <a:spLocks noChangeArrowheads="1"/>
          </p:cNvSpPr>
          <p:nvPr/>
        </p:nvSpPr>
        <p:spPr bwMode="auto">
          <a:xfrm>
            <a:off x="6061720" y="3886201"/>
            <a:ext cx="4278034" cy="461665"/>
          </a:xfrm>
          <a:prstGeom prst="rect">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r" rtl="1" eaLnBrk="1" hangingPunct="1">
              <a:spcBef>
                <a:spcPct val="50000"/>
              </a:spcBef>
            </a:pPr>
            <a:r>
              <a:rPr lang="he-IL" altLang="he-IL" dirty="0"/>
              <a:t>ננסה להבין את המעבר הזה ....</a:t>
            </a:r>
            <a:endParaRPr lang="en-US" altLang="he-IL" dirty="0"/>
          </a:p>
        </p:txBody>
      </p:sp>
    </p:spTree>
    <p:extLst>
      <p:ext uri="{BB962C8B-B14F-4D97-AF65-F5344CB8AC3E}">
        <p14:creationId xmlns:p14="http://schemas.microsoft.com/office/powerpoint/2010/main" val="243741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4345"/>
                                        </p:tgtEl>
                                        <p:attrNameLst>
                                          <p:attrName>style.visibility</p:attrName>
                                        </p:attrNameLst>
                                      </p:cBhvr>
                                      <p:to>
                                        <p:strVal val="visible"/>
                                      </p:to>
                                    </p:set>
                                    <p:anim calcmode="lin" valueType="num">
                                      <p:cBhvr additive="base">
                                        <p:cTn id="7" dur="500" fill="hold"/>
                                        <p:tgtEl>
                                          <p:spTgt spid="14345"/>
                                        </p:tgtEl>
                                        <p:attrNameLst>
                                          <p:attrName>ppt_x</p:attrName>
                                        </p:attrNameLst>
                                      </p:cBhvr>
                                      <p:tavLst>
                                        <p:tav tm="0">
                                          <p:val>
                                            <p:strVal val="1+#ppt_w/2"/>
                                          </p:val>
                                        </p:tav>
                                        <p:tav tm="100000">
                                          <p:val>
                                            <p:strVal val="#ppt_x"/>
                                          </p:val>
                                        </p:tav>
                                      </p:tavLst>
                                    </p:anim>
                                    <p:anim calcmode="lin" valueType="num">
                                      <p:cBhvr additive="base">
                                        <p:cTn id="8" dur="500" fill="hold"/>
                                        <p:tgtEl>
                                          <p:spTgt spid="14345"/>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344"/>
                                        </p:tgtEl>
                                        <p:attrNameLst>
                                          <p:attrName>style.visibility</p:attrName>
                                        </p:attrNameLst>
                                      </p:cBhvr>
                                      <p:to>
                                        <p:strVal val="visible"/>
                                      </p:to>
                                    </p:set>
                                    <p:anim calcmode="lin" valueType="num">
                                      <p:cBhvr additive="base">
                                        <p:cTn id="11" dur="500" fill="hold"/>
                                        <p:tgtEl>
                                          <p:spTgt spid="14344"/>
                                        </p:tgtEl>
                                        <p:attrNameLst>
                                          <p:attrName>ppt_x</p:attrName>
                                        </p:attrNameLst>
                                      </p:cBhvr>
                                      <p:tavLst>
                                        <p:tav tm="0">
                                          <p:val>
                                            <p:strVal val="1+#ppt_w/2"/>
                                          </p:val>
                                        </p:tav>
                                        <p:tav tm="100000">
                                          <p:val>
                                            <p:strVal val="#ppt_x"/>
                                          </p:val>
                                        </p:tav>
                                      </p:tavLst>
                                    </p:anim>
                                    <p:anim calcmode="lin" valueType="num">
                                      <p:cBhvr additive="base">
                                        <p:cTn id="12"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animBg="1"/>
      <p:bldP spid="1434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E9B9203D-0453-436D-B394-343DBA9D1FE8}" type="slidenum">
              <a:rPr lang="en-US" altLang="he-IL" sz="1400"/>
              <a:pPr eaLnBrk="1" hangingPunct="1"/>
              <a:t>86</a:t>
            </a:fld>
            <a:endParaRPr lang="en-US" altLang="he-IL" sz="1400"/>
          </a:p>
        </p:txBody>
      </p:sp>
      <p:sp>
        <p:nvSpPr>
          <p:cNvPr id="15363" name="Rectangle 2"/>
          <p:cNvSpPr>
            <a:spLocks noGrp="1" noChangeArrowheads="1"/>
          </p:cNvSpPr>
          <p:nvPr>
            <p:ph type="title"/>
          </p:nvPr>
        </p:nvSpPr>
        <p:spPr>
          <a:xfrm>
            <a:off x="1981200" y="274638"/>
            <a:ext cx="7467600" cy="778098"/>
          </a:xfrm>
        </p:spPr>
        <p:txBody>
          <a:bodyPr/>
          <a:lstStyle/>
          <a:p>
            <a:pPr algn="r" rtl="1"/>
            <a:r>
              <a:rPr lang="he-IL" altLang="he-IL" sz="3200" dirty="0"/>
              <a:t>ייצוג </a:t>
            </a:r>
            <a:endParaRPr lang="en-US" altLang="he-IL" dirty="0" smtClean="0"/>
          </a:p>
        </p:txBody>
      </p:sp>
      <p:graphicFrame>
        <p:nvGraphicFramePr>
          <p:cNvPr id="15364" name="Object 3"/>
          <p:cNvGraphicFramePr>
            <a:graphicFrameLocks noChangeAspect="1"/>
          </p:cNvGraphicFramePr>
          <p:nvPr>
            <p:extLst>
              <p:ext uri="{D42A27DB-BD31-4B8C-83A1-F6EECF244321}">
                <p14:modId xmlns:p14="http://schemas.microsoft.com/office/powerpoint/2010/main" val="1150775832"/>
              </p:ext>
            </p:extLst>
          </p:nvPr>
        </p:nvGraphicFramePr>
        <p:xfrm>
          <a:off x="2113894" y="1184920"/>
          <a:ext cx="6111875" cy="990600"/>
        </p:xfrm>
        <a:graphic>
          <a:graphicData uri="http://schemas.openxmlformats.org/presentationml/2006/ole">
            <mc:AlternateContent xmlns:mc="http://schemas.openxmlformats.org/markup-compatibility/2006">
              <mc:Choice xmlns:v="urn:schemas-microsoft-com:vml" Requires="v">
                <p:oleObj spid="_x0000_s4121" name="Equation" r:id="rId3" imgW="2667000" imgH="431800" progId="Equation.3">
                  <p:embed/>
                </p:oleObj>
              </mc:Choice>
              <mc:Fallback>
                <p:oleObj name="Equation" r:id="rId3" imgW="2667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3894" y="1184920"/>
                        <a:ext cx="6111875" cy="990600"/>
                      </a:xfrm>
                      <a:prstGeom prst="rect">
                        <a:avLst/>
                      </a:prstGeom>
                      <a:solidFill>
                        <a:srgbClr val="FFC000"/>
                      </a:solidFill>
                      <a:ln>
                        <a:noFill/>
                      </a:ln>
                      <a:effectLst/>
                      <a:extLst/>
                    </p:spPr>
                  </p:pic>
                </p:oleObj>
              </mc:Fallback>
            </mc:AlternateContent>
          </a:graphicData>
        </a:graphic>
      </p:graphicFrame>
      <p:sp>
        <p:nvSpPr>
          <p:cNvPr id="15365" name="Text Box 7"/>
          <p:cNvSpPr txBox="1">
            <a:spLocks noChangeArrowheads="1"/>
          </p:cNvSpPr>
          <p:nvPr/>
        </p:nvSpPr>
        <p:spPr bwMode="auto">
          <a:xfrm>
            <a:off x="2057400" y="2209800"/>
            <a:ext cx="8001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r" rtl="1" eaLnBrk="1" hangingPunct="1">
              <a:spcBef>
                <a:spcPct val="50000"/>
              </a:spcBef>
            </a:pPr>
            <a:r>
              <a:rPr lang="he-IL" altLang="he-IL" dirty="0"/>
              <a:t>כדי להוכיח זאת נצטרך לעבור שני </a:t>
            </a:r>
            <a:r>
              <a:rPr lang="he-IL" altLang="he-IL" u="sng" dirty="0"/>
              <a:t>שלבים</a:t>
            </a:r>
            <a:r>
              <a:rPr lang="he-IL" altLang="he-IL" dirty="0"/>
              <a:t> : </a:t>
            </a:r>
            <a:endParaRPr lang="en-US" altLang="he-IL" dirty="0"/>
          </a:p>
          <a:p>
            <a:pPr marL="0" indent="0" algn="l" rtl="0" eaLnBrk="1" hangingPunct="1">
              <a:spcBef>
                <a:spcPct val="50000"/>
              </a:spcBef>
            </a:pPr>
            <a:r>
              <a:rPr lang="en-US" altLang="he-IL" b="1" i="1" dirty="0"/>
              <a:t>Parents</a:t>
            </a:r>
            <a:r>
              <a:rPr lang="en-US" altLang="he-IL" b="1" dirty="0"/>
              <a:t>(</a:t>
            </a:r>
            <a:r>
              <a:rPr lang="en-US" altLang="he-IL" b="1" i="1" dirty="0"/>
              <a:t>X</a:t>
            </a:r>
            <a:r>
              <a:rPr lang="en-US" altLang="he-IL" b="1" i="1" baseline="-25000" dirty="0"/>
              <a:t>i</a:t>
            </a:r>
            <a:r>
              <a:rPr lang="en-US" altLang="he-IL" b="1" dirty="0"/>
              <a:t>) </a:t>
            </a:r>
            <a:r>
              <a:rPr lang="en-US" altLang="he-IL" b="1" dirty="0">
                <a:sym typeface="Symbol" pitchFamily="18" charset="2"/>
              </a:rPr>
              <a:t> {</a:t>
            </a:r>
            <a:r>
              <a:rPr lang="en-US" altLang="he-IL" b="1" i="1" dirty="0">
                <a:sym typeface="Symbol" pitchFamily="18" charset="2"/>
              </a:rPr>
              <a:t>X</a:t>
            </a:r>
            <a:r>
              <a:rPr lang="en-US" altLang="he-IL" b="1" i="1" baseline="-25000" dirty="0">
                <a:sym typeface="Symbol" pitchFamily="18" charset="2"/>
              </a:rPr>
              <a:t>i-1</a:t>
            </a:r>
            <a:r>
              <a:rPr lang="en-US" altLang="he-IL" b="1" dirty="0">
                <a:sym typeface="Symbol" pitchFamily="18" charset="2"/>
              </a:rPr>
              <a:t>, …, </a:t>
            </a:r>
            <a:r>
              <a:rPr lang="en-US" altLang="he-IL" b="1" i="1" dirty="0">
                <a:sym typeface="Symbol" pitchFamily="18" charset="2"/>
              </a:rPr>
              <a:t>X</a:t>
            </a:r>
            <a:r>
              <a:rPr lang="en-US" altLang="he-IL" b="1" i="1" baseline="-25000" dirty="0">
                <a:sym typeface="Symbol" pitchFamily="18" charset="2"/>
              </a:rPr>
              <a:t>1</a:t>
            </a:r>
            <a:r>
              <a:rPr lang="en-US" altLang="he-IL" b="1" dirty="0">
                <a:sym typeface="Symbol" pitchFamily="18" charset="2"/>
              </a:rPr>
              <a:t>}</a:t>
            </a:r>
          </a:p>
          <a:p>
            <a:pPr algn="r" rtl="1" eaLnBrk="1" hangingPunct="1">
              <a:spcBef>
                <a:spcPct val="50000"/>
              </a:spcBef>
            </a:pPr>
            <a:r>
              <a:rPr lang="he-IL" altLang="he-IL" dirty="0">
                <a:sym typeface="Symbol" pitchFamily="18" charset="2"/>
              </a:rPr>
              <a:t>זה קל – תלוי בדרך הייצוג אבל פשוט נסמן צמתים לפי הסדר בגרף מלמעלה למטה.</a:t>
            </a:r>
          </a:p>
          <a:p>
            <a:pPr algn="r" rtl="1" eaLnBrk="1" hangingPunct="1">
              <a:spcBef>
                <a:spcPct val="50000"/>
              </a:spcBef>
            </a:pPr>
            <a:r>
              <a:rPr lang="he-IL" altLang="he-IL" dirty="0">
                <a:sym typeface="Symbol" pitchFamily="18" charset="2"/>
              </a:rPr>
              <a:t>אנחנו צריכים ש </a:t>
            </a:r>
            <a:r>
              <a:rPr lang="en-US" altLang="he-IL" b="1" dirty="0">
                <a:sym typeface="Symbol" pitchFamily="18" charset="2"/>
              </a:rPr>
              <a:t>X</a:t>
            </a:r>
            <a:r>
              <a:rPr lang="en-US" altLang="he-IL" b="1" baseline="-25000" dirty="0">
                <a:sym typeface="Symbol" pitchFamily="18" charset="2"/>
              </a:rPr>
              <a:t>i </a:t>
            </a:r>
            <a:r>
              <a:rPr lang="he-IL" altLang="he-IL" b="1" baseline="-25000" dirty="0" smtClean="0">
                <a:sym typeface="Symbol" pitchFamily="18" charset="2"/>
              </a:rPr>
              <a:t> </a:t>
            </a:r>
            <a:r>
              <a:rPr lang="he-IL" altLang="he-IL" b="1" dirty="0" smtClean="0">
                <a:sym typeface="Symbol" pitchFamily="18" charset="2"/>
              </a:rPr>
              <a:t>יהיה </a:t>
            </a:r>
            <a:r>
              <a:rPr lang="he-IL" altLang="he-IL" b="1" dirty="0">
                <a:sym typeface="Symbol" pitchFamily="18" charset="2"/>
              </a:rPr>
              <a:t>באי תלות מותנית בצאצאים שלו </a:t>
            </a:r>
            <a:r>
              <a:rPr lang="he-IL" altLang="he-IL" dirty="0">
                <a:sym typeface="Symbol" pitchFamily="18" charset="2"/>
              </a:rPr>
              <a:t>בהינתן ההורים שלו , את זה קל לעשות כשבונים את הרשת נבחר את ההורים שמשפיעים ישירות על </a:t>
            </a:r>
            <a:r>
              <a:rPr lang="en-US" altLang="he-IL" dirty="0">
                <a:sym typeface="Symbol" pitchFamily="18" charset="2"/>
              </a:rPr>
              <a:t>X</a:t>
            </a:r>
            <a:r>
              <a:rPr lang="en-US" altLang="he-IL" baseline="-25000" dirty="0">
                <a:sym typeface="Symbol" pitchFamily="18" charset="2"/>
              </a:rPr>
              <a:t>i</a:t>
            </a:r>
            <a:endParaRPr lang="en-US" altLang="he-IL" dirty="0">
              <a:sym typeface="Symbol" pitchFamily="18" charset="2"/>
            </a:endParaRPr>
          </a:p>
          <a:p>
            <a:pPr eaLnBrk="1" hangingPunct="1">
              <a:spcBef>
                <a:spcPct val="50000"/>
              </a:spcBef>
            </a:pPr>
            <a:r>
              <a:rPr lang="en-US" altLang="he-IL" dirty="0">
                <a:sym typeface="Symbol" pitchFamily="18" charset="2"/>
              </a:rPr>
              <a:t>.</a:t>
            </a:r>
          </a:p>
        </p:txBody>
      </p:sp>
    </p:spTree>
    <p:extLst>
      <p:ext uri="{BB962C8B-B14F-4D97-AF65-F5344CB8AC3E}">
        <p14:creationId xmlns:p14="http://schemas.microsoft.com/office/powerpoint/2010/main" val="20557180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024F8083-26D2-435B-BA09-873E25A4FFDB}" type="slidenum">
              <a:rPr lang="en-US" altLang="he-IL" sz="1400"/>
              <a:pPr eaLnBrk="1" hangingPunct="1"/>
              <a:t>87</a:t>
            </a:fld>
            <a:endParaRPr lang="en-US" altLang="he-IL" sz="1400"/>
          </a:p>
        </p:txBody>
      </p:sp>
      <p:sp>
        <p:nvSpPr>
          <p:cNvPr id="16387" name="Rectangle 2"/>
          <p:cNvSpPr>
            <a:spLocks noGrp="1" noChangeArrowheads="1"/>
          </p:cNvSpPr>
          <p:nvPr>
            <p:ph type="title"/>
          </p:nvPr>
        </p:nvSpPr>
        <p:spPr>
          <a:xfrm>
            <a:off x="1524000" y="152400"/>
            <a:ext cx="9144000" cy="838200"/>
          </a:xfrm>
        </p:spPr>
        <p:txBody>
          <a:bodyPr/>
          <a:lstStyle/>
          <a:p>
            <a:pPr eaLnBrk="1" hangingPunct="1"/>
            <a:r>
              <a:rPr lang="en-US" altLang="he-IL" sz="3600"/>
              <a:t>Example</a:t>
            </a:r>
          </a:p>
        </p:txBody>
      </p:sp>
      <p:sp>
        <p:nvSpPr>
          <p:cNvPr id="16388" name="Oval 4"/>
          <p:cNvSpPr>
            <a:spLocks noChangeArrowheads="1"/>
          </p:cNvSpPr>
          <p:nvPr/>
        </p:nvSpPr>
        <p:spPr bwMode="auto">
          <a:xfrm>
            <a:off x="2209800" y="1143000"/>
            <a:ext cx="12954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Burglary</a:t>
            </a:r>
          </a:p>
        </p:txBody>
      </p:sp>
      <p:sp>
        <p:nvSpPr>
          <p:cNvPr id="16389" name="Oval 5"/>
          <p:cNvSpPr>
            <a:spLocks noChangeArrowheads="1"/>
          </p:cNvSpPr>
          <p:nvPr/>
        </p:nvSpPr>
        <p:spPr bwMode="auto">
          <a:xfrm>
            <a:off x="4038600" y="1143000"/>
            <a:ext cx="16002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Earthquake</a:t>
            </a:r>
          </a:p>
        </p:txBody>
      </p:sp>
      <p:sp>
        <p:nvSpPr>
          <p:cNvPr id="16390" name="Oval 6"/>
          <p:cNvSpPr>
            <a:spLocks noChangeArrowheads="1"/>
          </p:cNvSpPr>
          <p:nvPr/>
        </p:nvSpPr>
        <p:spPr bwMode="auto">
          <a:xfrm>
            <a:off x="3124200" y="2209800"/>
            <a:ext cx="12192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Alarm</a:t>
            </a:r>
          </a:p>
        </p:txBody>
      </p:sp>
      <p:sp>
        <p:nvSpPr>
          <p:cNvPr id="16391" name="Oval 7"/>
          <p:cNvSpPr>
            <a:spLocks noChangeArrowheads="1"/>
          </p:cNvSpPr>
          <p:nvPr/>
        </p:nvSpPr>
        <p:spPr bwMode="auto">
          <a:xfrm>
            <a:off x="1981200" y="3200400"/>
            <a:ext cx="14478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JohnCalls</a:t>
            </a:r>
          </a:p>
        </p:txBody>
      </p:sp>
      <p:sp>
        <p:nvSpPr>
          <p:cNvPr id="16392" name="Oval 8"/>
          <p:cNvSpPr>
            <a:spLocks noChangeArrowheads="1"/>
          </p:cNvSpPr>
          <p:nvPr/>
        </p:nvSpPr>
        <p:spPr bwMode="auto">
          <a:xfrm>
            <a:off x="4114800" y="3200400"/>
            <a:ext cx="14478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MaryCalls</a:t>
            </a:r>
          </a:p>
        </p:txBody>
      </p:sp>
      <p:cxnSp>
        <p:nvCxnSpPr>
          <p:cNvPr id="16393" name="AutoShape 9"/>
          <p:cNvCxnSpPr>
            <a:cxnSpLocks noChangeShapeType="1"/>
            <a:stCxn id="16388" idx="4"/>
            <a:endCxn id="16390" idx="1"/>
          </p:cNvCxnSpPr>
          <p:nvPr/>
        </p:nvCxnSpPr>
        <p:spPr bwMode="auto">
          <a:xfrm>
            <a:off x="2857500" y="1752600"/>
            <a:ext cx="444500" cy="546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4" name="AutoShape 10"/>
          <p:cNvCxnSpPr>
            <a:cxnSpLocks noChangeShapeType="1"/>
            <a:stCxn id="16389" idx="4"/>
            <a:endCxn id="16390" idx="7"/>
          </p:cNvCxnSpPr>
          <p:nvPr/>
        </p:nvCxnSpPr>
        <p:spPr bwMode="auto">
          <a:xfrm flipH="1">
            <a:off x="4165600" y="1752600"/>
            <a:ext cx="673100" cy="5461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5" name="AutoShape 11"/>
          <p:cNvCxnSpPr>
            <a:cxnSpLocks noChangeShapeType="1"/>
            <a:stCxn id="16390" idx="3"/>
            <a:endCxn id="16391" idx="0"/>
          </p:cNvCxnSpPr>
          <p:nvPr/>
        </p:nvCxnSpPr>
        <p:spPr bwMode="auto">
          <a:xfrm flipH="1">
            <a:off x="2705100" y="2730500"/>
            <a:ext cx="5969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6" name="AutoShape 12"/>
          <p:cNvCxnSpPr>
            <a:cxnSpLocks noChangeShapeType="1"/>
            <a:stCxn id="16390" idx="5"/>
            <a:endCxn id="16392" idx="0"/>
          </p:cNvCxnSpPr>
          <p:nvPr/>
        </p:nvCxnSpPr>
        <p:spPr bwMode="auto">
          <a:xfrm>
            <a:off x="4165600" y="2730500"/>
            <a:ext cx="6731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7" name="Text Box 13"/>
          <p:cNvSpPr txBox="1">
            <a:spLocks noChangeArrowheads="1"/>
          </p:cNvSpPr>
          <p:nvPr/>
        </p:nvSpPr>
        <p:spPr bwMode="auto">
          <a:xfrm>
            <a:off x="1752600" y="4114801"/>
            <a:ext cx="8686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l" rtl="0" eaLnBrk="1" hangingPunct="1">
              <a:spcBef>
                <a:spcPct val="50000"/>
              </a:spcBef>
            </a:pPr>
            <a:r>
              <a:rPr lang="en-US" altLang="he-IL" b="1" i="1" dirty="0"/>
              <a:t>P</a:t>
            </a:r>
            <a:r>
              <a:rPr lang="en-US" altLang="he-IL" dirty="0"/>
              <a:t>(</a:t>
            </a:r>
            <a:r>
              <a:rPr lang="en-US" altLang="he-IL" i="1" dirty="0" err="1"/>
              <a:t>JohnCalls</a:t>
            </a:r>
            <a:r>
              <a:rPr lang="en-US" altLang="he-IL" dirty="0"/>
              <a:t>, </a:t>
            </a:r>
            <a:r>
              <a:rPr lang="en-US" altLang="he-IL" i="1" dirty="0" err="1"/>
              <a:t>MaryCalls</a:t>
            </a:r>
            <a:r>
              <a:rPr lang="en-US" altLang="he-IL" dirty="0"/>
              <a:t>, </a:t>
            </a:r>
            <a:r>
              <a:rPr lang="en-US" altLang="he-IL" i="1" dirty="0"/>
              <a:t>Alarm</a:t>
            </a:r>
            <a:r>
              <a:rPr lang="en-US" altLang="he-IL" dirty="0"/>
              <a:t>, </a:t>
            </a:r>
            <a:r>
              <a:rPr lang="en-US" altLang="he-IL" i="1" dirty="0"/>
              <a:t>Burglary</a:t>
            </a:r>
            <a:r>
              <a:rPr lang="en-US" altLang="he-IL" dirty="0"/>
              <a:t>, </a:t>
            </a:r>
            <a:r>
              <a:rPr lang="en-US" altLang="he-IL" i="1" dirty="0"/>
              <a:t>Earthquake</a:t>
            </a:r>
            <a:r>
              <a:rPr lang="en-US" altLang="he-IL" dirty="0"/>
              <a:t>)</a:t>
            </a:r>
          </a:p>
          <a:p>
            <a:pPr algn="l" rtl="0" eaLnBrk="1" hangingPunct="1">
              <a:spcBef>
                <a:spcPct val="50000"/>
              </a:spcBef>
            </a:pPr>
            <a:r>
              <a:rPr lang="en-US" altLang="he-IL" dirty="0"/>
              <a:t>= </a:t>
            </a:r>
            <a:r>
              <a:rPr lang="en-US" altLang="he-IL" b="1" i="1" dirty="0"/>
              <a:t>P</a:t>
            </a:r>
            <a:r>
              <a:rPr lang="en-US" altLang="he-IL" dirty="0"/>
              <a:t>(</a:t>
            </a:r>
            <a:r>
              <a:rPr lang="en-US" altLang="he-IL" i="1" dirty="0" err="1"/>
              <a:t>JohnCalls</a:t>
            </a:r>
            <a:r>
              <a:rPr lang="en-US" altLang="he-IL" dirty="0"/>
              <a:t> | </a:t>
            </a:r>
            <a:r>
              <a:rPr lang="en-US" altLang="he-IL" i="1" dirty="0"/>
              <a:t>Alarm</a:t>
            </a:r>
            <a:r>
              <a:rPr lang="en-US" altLang="he-IL" dirty="0"/>
              <a:t>) </a:t>
            </a:r>
            <a:r>
              <a:rPr lang="en-US" altLang="he-IL" b="1" i="1" dirty="0"/>
              <a:t>P</a:t>
            </a:r>
            <a:r>
              <a:rPr lang="en-US" altLang="he-IL" dirty="0"/>
              <a:t>(</a:t>
            </a:r>
            <a:r>
              <a:rPr lang="en-US" altLang="he-IL" i="1" dirty="0" err="1"/>
              <a:t>MaryCalls</a:t>
            </a:r>
            <a:r>
              <a:rPr lang="en-US" altLang="he-IL" dirty="0"/>
              <a:t> | </a:t>
            </a:r>
            <a:r>
              <a:rPr lang="en-US" altLang="he-IL" i="1" dirty="0"/>
              <a:t>Alarm</a:t>
            </a:r>
            <a:r>
              <a:rPr lang="en-US" altLang="he-IL" dirty="0"/>
              <a:t> ) </a:t>
            </a:r>
            <a:r>
              <a:rPr lang="en-US" altLang="he-IL" b="1" i="1" dirty="0"/>
              <a:t>P</a:t>
            </a:r>
            <a:r>
              <a:rPr lang="en-US" altLang="he-IL" dirty="0"/>
              <a:t>(</a:t>
            </a:r>
            <a:r>
              <a:rPr lang="en-US" altLang="he-IL" i="1" dirty="0"/>
              <a:t>Alarm</a:t>
            </a:r>
            <a:r>
              <a:rPr lang="en-US" altLang="he-IL" dirty="0"/>
              <a:t> | </a:t>
            </a:r>
            <a:r>
              <a:rPr lang="en-US" altLang="he-IL" i="1" dirty="0"/>
              <a:t>Burglary</a:t>
            </a:r>
            <a:r>
              <a:rPr lang="en-US" altLang="he-IL" dirty="0"/>
              <a:t>, </a:t>
            </a:r>
            <a:r>
              <a:rPr lang="en-US" altLang="he-IL" i="1" dirty="0"/>
              <a:t>Earthquake</a:t>
            </a:r>
            <a:r>
              <a:rPr lang="en-US" altLang="he-IL" dirty="0"/>
              <a:t> ) </a:t>
            </a:r>
            <a:r>
              <a:rPr lang="en-US" altLang="he-IL" b="1" i="1" dirty="0"/>
              <a:t>P</a:t>
            </a:r>
            <a:r>
              <a:rPr lang="en-US" altLang="he-IL" dirty="0"/>
              <a:t>( </a:t>
            </a:r>
            <a:r>
              <a:rPr lang="en-US" altLang="he-IL" i="1" dirty="0"/>
              <a:t>Burglary</a:t>
            </a:r>
            <a:r>
              <a:rPr lang="en-US" altLang="he-IL" dirty="0"/>
              <a:t> ) </a:t>
            </a:r>
            <a:r>
              <a:rPr lang="en-US" altLang="he-IL" b="1" i="1" dirty="0"/>
              <a:t>P</a:t>
            </a:r>
            <a:r>
              <a:rPr lang="en-US" altLang="he-IL" dirty="0"/>
              <a:t>( </a:t>
            </a:r>
            <a:r>
              <a:rPr lang="en-US" altLang="he-IL" i="1" dirty="0"/>
              <a:t>Earthquake</a:t>
            </a:r>
            <a:r>
              <a:rPr lang="en-US" altLang="he-IL" dirty="0"/>
              <a:t> )</a:t>
            </a:r>
          </a:p>
        </p:txBody>
      </p:sp>
    </p:spTree>
    <p:extLst>
      <p:ext uri="{BB962C8B-B14F-4D97-AF65-F5344CB8AC3E}">
        <p14:creationId xmlns:p14="http://schemas.microsoft.com/office/powerpoint/2010/main" val="10823172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a:xfrm>
            <a:off x="8991600" y="6248400"/>
            <a:ext cx="990600" cy="457200"/>
          </a:xfrm>
          <a:prstGeom prst="rect">
            <a:avLst/>
          </a:prstGeo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C861E597-D9A6-41CD-9AD4-699D98913130}" type="slidenum">
              <a:rPr lang="en-US" altLang="he-IL" sz="1400"/>
              <a:pPr eaLnBrk="1" hangingPunct="1"/>
              <a:t>88</a:t>
            </a:fld>
            <a:endParaRPr lang="en-US" altLang="he-IL" sz="1400"/>
          </a:p>
        </p:txBody>
      </p:sp>
      <p:sp>
        <p:nvSpPr>
          <p:cNvPr id="18435" name="Rectangle 2"/>
          <p:cNvSpPr>
            <a:spLocks noGrp="1" noChangeArrowheads="1"/>
          </p:cNvSpPr>
          <p:nvPr>
            <p:ph type="title"/>
          </p:nvPr>
        </p:nvSpPr>
        <p:spPr/>
        <p:txBody>
          <a:bodyPr>
            <a:normAutofit/>
          </a:bodyPr>
          <a:lstStyle/>
          <a:p>
            <a:pPr eaLnBrk="1" hangingPunct="1"/>
            <a:r>
              <a:rPr lang="en-US" altLang="he-IL" dirty="0" smtClean="0"/>
              <a:t>Conditional Independence</a:t>
            </a:r>
          </a:p>
        </p:txBody>
      </p:sp>
      <p:sp>
        <p:nvSpPr>
          <p:cNvPr id="18436" name="Rectangle 3"/>
          <p:cNvSpPr>
            <a:spLocks noGrp="1" noChangeArrowheads="1"/>
          </p:cNvSpPr>
          <p:nvPr>
            <p:ph type="body" idx="1"/>
          </p:nvPr>
        </p:nvSpPr>
        <p:spPr/>
        <p:txBody>
          <a:bodyPr/>
          <a:lstStyle/>
          <a:p>
            <a:pPr algn="l" rtl="0" eaLnBrk="1" hangingPunct="1"/>
            <a:r>
              <a:rPr lang="en-US" altLang="he-IL" dirty="0"/>
              <a:t>There is a general topological criterion called </a:t>
            </a:r>
            <a:r>
              <a:rPr lang="en-US" altLang="he-IL" dirty="0">
                <a:solidFill>
                  <a:srgbClr val="FF0000"/>
                </a:solidFill>
              </a:rPr>
              <a:t>d-separation</a:t>
            </a:r>
          </a:p>
          <a:p>
            <a:pPr algn="l" rtl="0" eaLnBrk="1" hangingPunct="1"/>
            <a:r>
              <a:rPr lang="en-US" altLang="he-IL" dirty="0"/>
              <a:t>d-separation determines whether a set of nodes </a:t>
            </a:r>
            <a:r>
              <a:rPr lang="en-US" altLang="he-IL" i="1" dirty="0"/>
              <a:t>X</a:t>
            </a:r>
            <a:r>
              <a:rPr lang="en-US" altLang="he-IL" dirty="0"/>
              <a:t> is independent of another set </a:t>
            </a:r>
            <a:r>
              <a:rPr lang="en-US" altLang="he-IL" i="1" dirty="0"/>
              <a:t>Y</a:t>
            </a:r>
            <a:r>
              <a:rPr lang="en-US" altLang="he-IL" dirty="0"/>
              <a:t> given a third set </a:t>
            </a:r>
            <a:r>
              <a:rPr lang="en-US" altLang="he-IL" i="1" dirty="0"/>
              <a:t>E</a:t>
            </a:r>
          </a:p>
        </p:txBody>
      </p:sp>
    </p:spTree>
    <p:extLst>
      <p:ext uri="{BB962C8B-B14F-4D97-AF65-F5344CB8AC3E}">
        <p14:creationId xmlns:p14="http://schemas.microsoft.com/office/powerpoint/2010/main" val="8062268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4294967295"/>
          </p:nvPr>
        </p:nvSpPr>
        <p:spPr>
          <a:xfrm>
            <a:off x="8991600" y="6248400"/>
            <a:ext cx="990600" cy="457200"/>
          </a:xfrm>
          <a:prstGeom prst="rect">
            <a:avLst/>
          </a:prstGeo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56EC7CF9-A743-44BD-A96F-E9F60590C43B}" type="slidenum">
              <a:rPr lang="en-US" altLang="he-IL" sz="1400"/>
              <a:pPr eaLnBrk="1" hangingPunct="1"/>
              <a:t>89</a:t>
            </a:fld>
            <a:endParaRPr lang="en-US" altLang="he-IL" sz="1400"/>
          </a:p>
        </p:txBody>
      </p:sp>
      <p:sp>
        <p:nvSpPr>
          <p:cNvPr id="19459" name="Rectangle 2"/>
          <p:cNvSpPr>
            <a:spLocks noGrp="1" noChangeArrowheads="1"/>
          </p:cNvSpPr>
          <p:nvPr>
            <p:ph type="title"/>
          </p:nvPr>
        </p:nvSpPr>
        <p:spPr/>
        <p:txBody>
          <a:bodyPr>
            <a:normAutofit/>
          </a:bodyPr>
          <a:lstStyle/>
          <a:p>
            <a:pPr eaLnBrk="1" hangingPunct="1"/>
            <a:r>
              <a:rPr lang="en-US" altLang="he-IL" dirty="0" smtClean="0"/>
              <a:t>D-separation</a:t>
            </a:r>
          </a:p>
        </p:txBody>
      </p:sp>
      <p:sp>
        <p:nvSpPr>
          <p:cNvPr id="19460" name="Rectangle 3"/>
          <p:cNvSpPr>
            <a:spLocks noGrp="1" noChangeArrowheads="1"/>
          </p:cNvSpPr>
          <p:nvPr>
            <p:ph type="body" idx="1"/>
          </p:nvPr>
        </p:nvSpPr>
        <p:spPr/>
        <p:txBody>
          <a:bodyPr/>
          <a:lstStyle/>
          <a:p>
            <a:pPr algn="l" rtl="0" eaLnBrk="1" hangingPunct="1">
              <a:lnSpc>
                <a:spcPct val="90000"/>
              </a:lnSpc>
            </a:pPr>
            <a:r>
              <a:rPr lang="en-US" altLang="he-IL" dirty="0" smtClean="0"/>
              <a:t>We will use the notation I(X, Y | E) to mean that X and Y are conditionally independent given E</a:t>
            </a:r>
          </a:p>
          <a:p>
            <a:pPr algn="l" rtl="0" eaLnBrk="1" hangingPunct="1">
              <a:lnSpc>
                <a:spcPct val="90000"/>
              </a:lnSpc>
            </a:pPr>
            <a:r>
              <a:rPr lang="en-US" altLang="he-IL" dirty="0" smtClean="0"/>
              <a:t>Theorem [</a:t>
            </a:r>
            <a:r>
              <a:rPr lang="en-US" altLang="he-IL" dirty="0" err="1" smtClean="0"/>
              <a:t>Verma</a:t>
            </a:r>
            <a:r>
              <a:rPr lang="en-US" altLang="he-IL" dirty="0" smtClean="0"/>
              <a:t> and Pearl 1988]:</a:t>
            </a:r>
          </a:p>
          <a:p>
            <a:pPr lvl="1" algn="l" rtl="0" eaLnBrk="1" hangingPunct="1">
              <a:lnSpc>
                <a:spcPct val="90000"/>
              </a:lnSpc>
              <a:buFontTx/>
              <a:buNone/>
            </a:pPr>
            <a:r>
              <a:rPr lang="en-US" altLang="he-IL" dirty="0" smtClean="0"/>
              <a:t>If a set of evidence variables E d-separates X and</a:t>
            </a:r>
          </a:p>
          <a:p>
            <a:pPr lvl="1" algn="l" rtl="0" eaLnBrk="1" hangingPunct="1">
              <a:lnSpc>
                <a:spcPct val="90000"/>
              </a:lnSpc>
              <a:buFontTx/>
              <a:buNone/>
            </a:pPr>
            <a:r>
              <a:rPr lang="en-US" altLang="he-IL" dirty="0" smtClean="0"/>
              <a:t>Y in the Bayesian Network’s graph, then </a:t>
            </a:r>
          </a:p>
          <a:p>
            <a:pPr lvl="1" algn="l" rtl="0" eaLnBrk="1" hangingPunct="1">
              <a:lnSpc>
                <a:spcPct val="90000"/>
              </a:lnSpc>
              <a:buFontTx/>
              <a:buNone/>
            </a:pPr>
            <a:r>
              <a:rPr lang="en-US" altLang="he-IL" dirty="0" smtClean="0"/>
              <a:t>I(X, Y | E)</a:t>
            </a:r>
          </a:p>
          <a:p>
            <a:pPr algn="l" rtl="0" eaLnBrk="1" hangingPunct="1">
              <a:lnSpc>
                <a:spcPct val="90000"/>
              </a:lnSpc>
            </a:pPr>
            <a:r>
              <a:rPr lang="en-US" altLang="he-IL" dirty="0" smtClean="0"/>
              <a:t>d-separation can be determined in linear time using a DFS-like algorithm</a:t>
            </a:r>
          </a:p>
        </p:txBody>
      </p:sp>
    </p:spTree>
    <p:extLst>
      <p:ext uri="{BB962C8B-B14F-4D97-AF65-F5344CB8AC3E}">
        <p14:creationId xmlns:p14="http://schemas.microsoft.com/office/powerpoint/2010/main" val="400359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אי ודאות </a:t>
            </a:r>
          </a:p>
        </p:txBody>
      </p:sp>
      <p:sp>
        <p:nvSpPr>
          <p:cNvPr id="3" name="Content Placeholder 2"/>
          <p:cNvSpPr>
            <a:spLocks noGrp="1"/>
          </p:cNvSpPr>
          <p:nvPr>
            <p:ph sz="quarter" idx="1"/>
          </p:nvPr>
        </p:nvSpPr>
        <p:spPr/>
        <p:txBody>
          <a:bodyPr>
            <a:normAutofit lnSpcReduction="10000"/>
          </a:bodyPr>
          <a:lstStyle/>
          <a:p>
            <a:pPr algn="r" rtl="1"/>
            <a:r>
              <a:rPr lang="he-IL" dirty="0" smtClean="0">
                <a:cs typeface="+mj-cs"/>
              </a:rPr>
              <a:t>אי הודאות של הסוכן במרחב בעיה זה הוא מצב נתון בין אם מחוסר באינפורמציה או מחוסר הבנה.</a:t>
            </a:r>
          </a:p>
          <a:p>
            <a:pPr algn="r" rtl="1"/>
            <a:r>
              <a:rPr lang="he-IL" dirty="0" smtClean="0">
                <a:cs typeface="+mj-cs"/>
              </a:rPr>
              <a:t>לא נתייאש והסוכן שלנו יבצע את הטוב ביותר שהוא יכול במסגרת אי הודאות.</a:t>
            </a:r>
          </a:p>
          <a:p>
            <a:pPr algn="r" rtl="1"/>
            <a:r>
              <a:rPr lang="he-IL" dirty="0" smtClean="0">
                <a:cs typeface="+mj-cs"/>
              </a:rPr>
              <a:t>קודם כל (כרגיל) נייצג את הבעיה...</a:t>
            </a:r>
          </a:p>
          <a:p>
            <a:pPr algn="r" rtl="1"/>
            <a:r>
              <a:rPr lang="he-IL" dirty="0" smtClean="0">
                <a:cs typeface="+mj-cs"/>
              </a:rPr>
              <a:t>הפעם הייצוג ישקף מרחבה פעולה </a:t>
            </a:r>
            <a:r>
              <a:rPr lang="he-IL" dirty="0">
                <a:cs typeface="+mj-cs"/>
              </a:rPr>
              <a:t>בצורה </a:t>
            </a:r>
            <a:r>
              <a:rPr lang="he-IL" dirty="0" err="1" smtClean="0">
                <a:solidFill>
                  <a:srgbClr val="FFC000"/>
                </a:solidFill>
                <a:cs typeface="+mj-cs"/>
              </a:rPr>
              <a:t>סטוכסטית</a:t>
            </a:r>
            <a:endParaRPr lang="he-IL" dirty="0" smtClean="0">
              <a:solidFill>
                <a:srgbClr val="FFC000"/>
              </a:solidFill>
              <a:cs typeface="+mj-cs"/>
            </a:endParaRPr>
          </a:p>
          <a:p>
            <a:pPr algn="r" rtl="1"/>
            <a:r>
              <a:rPr lang="he-IL" dirty="0" smtClean="0"/>
              <a:t>סטוכסטי -  או </a:t>
            </a:r>
            <a:r>
              <a:rPr lang="he-IL" dirty="0" smtClean="0">
                <a:cs typeface="+mj-cs"/>
              </a:rPr>
              <a:t>תהליך </a:t>
            </a:r>
            <a:r>
              <a:rPr lang="he-IL" dirty="0">
                <a:cs typeface="+mj-cs"/>
              </a:rPr>
              <a:t>אקראי הוא </a:t>
            </a:r>
            <a:r>
              <a:rPr lang="he-IL" dirty="0">
                <a:solidFill>
                  <a:srgbClr val="FFC000"/>
                </a:solidFill>
                <a:cs typeface="+mj-cs"/>
              </a:rPr>
              <a:t>תהליך </a:t>
            </a:r>
            <a:r>
              <a:rPr lang="he-IL" dirty="0" smtClean="0">
                <a:solidFill>
                  <a:srgbClr val="FFC000"/>
                </a:solidFill>
                <a:cs typeface="+mj-cs"/>
              </a:rPr>
              <a:t>שההתפתחות שלו תלויה </a:t>
            </a:r>
            <a:r>
              <a:rPr lang="he-IL" dirty="0">
                <a:solidFill>
                  <a:srgbClr val="FFC000"/>
                </a:solidFill>
                <a:cs typeface="+mj-cs"/>
              </a:rPr>
              <a:t>בגורמים מקריים</a:t>
            </a:r>
            <a:r>
              <a:rPr lang="he-IL" dirty="0">
                <a:cs typeface="+mj-cs"/>
              </a:rPr>
              <a:t>. </a:t>
            </a:r>
            <a:r>
              <a:rPr lang="he-IL" dirty="0" smtClean="0">
                <a:cs typeface="+mj-cs"/>
              </a:rPr>
              <a:t>קרי בצורה לא </a:t>
            </a:r>
            <a:r>
              <a:rPr lang="he-IL" dirty="0" err="1" smtClean="0">
                <a:cs typeface="+mj-cs"/>
              </a:rPr>
              <a:t>דטרמיסטית</a:t>
            </a:r>
            <a:r>
              <a:rPr lang="he-IL" dirty="0" smtClean="0">
                <a:cs typeface="+mj-cs"/>
              </a:rPr>
              <a:t> ממצב נתון יש מספר </a:t>
            </a:r>
            <a:r>
              <a:rPr lang="he-IL" dirty="0">
                <a:cs typeface="+mj-cs"/>
              </a:rPr>
              <a:t>מצבים שונים אליהם </a:t>
            </a:r>
            <a:r>
              <a:rPr lang="he-IL" dirty="0" smtClean="0">
                <a:cs typeface="+mj-cs"/>
              </a:rPr>
              <a:t>אפשר לעבור.</a:t>
            </a:r>
          </a:p>
          <a:p>
            <a:pPr algn="r" rtl="1"/>
            <a:r>
              <a:rPr lang="he-IL" dirty="0" smtClean="0">
                <a:cs typeface="+mj-cs"/>
              </a:rPr>
              <a:t>במקרה שלנו זה נוסיף על זה שהסיכוי לכל מצב שונה.</a:t>
            </a:r>
          </a:p>
          <a:p>
            <a:pPr algn="r" rtl="1"/>
            <a:endParaRPr lang="he-IL" dirty="0">
              <a:cs typeface="+mj-cs"/>
            </a:endParaRPr>
          </a:p>
          <a:p>
            <a:pPr algn="r" rtl="1"/>
            <a:endParaRPr lang="he-IL" dirty="0" smtClean="0">
              <a:cs typeface="+mj-cs"/>
            </a:endParaRPr>
          </a:p>
        </p:txBody>
      </p:sp>
      <p:sp>
        <p:nvSpPr>
          <p:cNvPr id="4" name="Slide Number Placeholder 3"/>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9</a:t>
            </a:fld>
            <a:endParaRPr lang="en-US"/>
          </a:p>
        </p:txBody>
      </p:sp>
    </p:spTree>
    <p:extLst>
      <p:ext uri="{BB962C8B-B14F-4D97-AF65-F5344CB8AC3E}">
        <p14:creationId xmlns:p14="http://schemas.microsoft.com/office/powerpoint/2010/main" val="16590310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4294967295"/>
          </p:nvPr>
        </p:nvSpPr>
        <p:spPr>
          <a:xfrm>
            <a:off x="8991600" y="6248400"/>
            <a:ext cx="990600" cy="457200"/>
          </a:xfrm>
          <a:prstGeom prst="rect">
            <a:avLst/>
          </a:prstGeo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338D2D17-54DD-4B6E-AB99-2DEC489CF570}" type="slidenum">
              <a:rPr lang="en-US" altLang="he-IL" sz="1400"/>
              <a:pPr eaLnBrk="1" hangingPunct="1"/>
              <a:t>90</a:t>
            </a:fld>
            <a:endParaRPr lang="en-US" altLang="he-IL" sz="1400"/>
          </a:p>
        </p:txBody>
      </p:sp>
      <p:sp>
        <p:nvSpPr>
          <p:cNvPr id="20483" name="Rectangle 2"/>
          <p:cNvSpPr>
            <a:spLocks noGrp="1" noChangeArrowheads="1"/>
          </p:cNvSpPr>
          <p:nvPr>
            <p:ph type="title"/>
          </p:nvPr>
        </p:nvSpPr>
        <p:spPr/>
        <p:txBody>
          <a:bodyPr>
            <a:normAutofit/>
          </a:bodyPr>
          <a:lstStyle/>
          <a:p>
            <a:pPr eaLnBrk="1" hangingPunct="1"/>
            <a:r>
              <a:rPr lang="en-US" altLang="he-IL" dirty="0" smtClean="0"/>
              <a:t>D-separation</a:t>
            </a:r>
          </a:p>
        </p:txBody>
      </p:sp>
      <p:sp>
        <p:nvSpPr>
          <p:cNvPr id="20484" name="Rectangle 3"/>
          <p:cNvSpPr>
            <a:spLocks noGrp="1" noChangeArrowheads="1"/>
          </p:cNvSpPr>
          <p:nvPr>
            <p:ph type="body" idx="1"/>
          </p:nvPr>
        </p:nvSpPr>
        <p:spPr/>
        <p:txBody>
          <a:bodyPr/>
          <a:lstStyle/>
          <a:p>
            <a:pPr algn="l" rtl="0" eaLnBrk="1" hangingPunct="1"/>
            <a:r>
              <a:rPr lang="en-US" altLang="he-IL" dirty="0" smtClean="0"/>
              <a:t>Let evidence nodes </a:t>
            </a:r>
            <a:r>
              <a:rPr lang="en-US" altLang="he-IL" i="1" dirty="0" smtClean="0"/>
              <a:t>E</a:t>
            </a:r>
            <a:r>
              <a:rPr lang="en-US" altLang="he-IL" dirty="0" smtClean="0"/>
              <a:t> </a:t>
            </a:r>
            <a:r>
              <a:rPr lang="en-US" altLang="he-IL" dirty="0" smtClean="0">
                <a:sym typeface="Symbol" pitchFamily="18" charset="2"/>
              </a:rPr>
              <a:t> </a:t>
            </a:r>
            <a:r>
              <a:rPr lang="en-US" altLang="he-IL" i="1" dirty="0" smtClean="0">
                <a:sym typeface="Symbol" pitchFamily="18" charset="2"/>
              </a:rPr>
              <a:t>V </a:t>
            </a:r>
            <a:r>
              <a:rPr lang="en-US" altLang="he-IL" dirty="0" smtClean="0">
                <a:sym typeface="Symbol" pitchFamily="18" charset="2"/>
              </a:rPr>
              <a:t>(where </a:t>
            </a:r>
            <a:r>
              <a:rPr lang="en-US" altLang="he-IL" i="1" dirty="0" smtClean="0">
                <a:sym typeface="Symbol" pitchFamily="18" charset="2"/>
              </a:rPr>
              <a:t>V</a:t>
            </a:r>
            <a:r>
              <a:rPr lang="en-US" altLang="he-IL" dirty="0" smtClean="0">
                <a:sym typeface="Symbol" pitchFamily="18" charset="2"/>
              </a:rPr>
              <a:t> are the vertices or nodes in the graph), and </a:t>
            </a:r>
            <a:r>
              <a:rPr lang="en-US" altLang="he-IL" i="1" dirty="0" smtClean="0">
                <a:sym typeface="Symbol" pitchFamily="18" charset="2"/>
              </a:rPr>
              <a:t>X</a:t>
            </a:r>
            <a:r>
              <a:rPr lang="en-US" altLang="he-IL" dirty="0" smtClean="0">
                <a:sym typeface="Symbol" pitchFamily="18" charset="2"/>
              </a:rPr>
              <a:t> and </a:t>
            </a:r>
            <a:r>
              <a:rPr lang="en-US" altLang="he-IL" i="1" dirty="0" smtClean="0">
                <a:sym typeface="Symbol" pitchFamily="18" charset="2"/>
              </a:rPr>
              <a:t>Y</a:t>
            </a:r>
            <a:r>
              <a:rPr lang="en-US" altLang="he-IL" dirty="0" smtClean="0">
                <a:sym typeface="Symbol" pitchFamily="18" charset="2"/>
              </a:rPr>
              <a:t> be distinct nodes in </a:t>
            </a:r>
            <a:r>
              <a:rPr lang="en-US" altLang="he-IL" i="1" dirty="0" smtClean="0">
                <a:sym typeface="Symbol" pitchFamily="18" charset="2"/>
              </a:rPr>
              <a:t>V</a:t>
            </a:r>
            <a:r>
              <a:rPr lang="en-US" altLang="he-IL" dirty="0" smtClean="0">
                <a:sym typeface="Symbol" pitchFamily="18" charset="2"/>
              </a:rPr>
              <a:t> – </a:t>
            </a:r>
            <a:r>
              <a:rPr lang="en-US" altLang="he-IL" i="1" dirty="0" smtClean="0">
                <a:sym typeface="Symbol" pitchFamily="18" charset="2"/>
              </a:rPr>
              <a:t>E</a:t>
            </a:r>
            <a:r>
              <a:rPr lang="en-US" altLang="he-IL" dirty="0" smtClean="0">
                <a:sym typeface="Symbol" pitchFamily="18" charset="2"/>
              </a:rPr>
              <a:t>.  </a:t>
            </a:r>
          </a:p>
          <a:p>
            <a:pPr algn="l" rtl="0" eaLnBrk="1" hangingPunct="1"/>
            <a:r>
              <a:rPr lang="en-US" altLang="he-IL" dirty="0" smtClean="0">
                <a:sym typeface="Symbol" pitchFamily="18" charset="2"/>
              </a:rPr>
              <a:t>We say </a:t>
            </a:r>
            <a:r>
              <a:rPr lang="en-US" altLang="he-IL" i="1" dirty="0" smtClean="0">
                <a:sym typeface="Symbol" pitchFamily="18" charset="2"/>
              </a:rPr>
              <a:t>X</a:t>
            </a:r>
            <a:r>
              <a:rPr lang="en-US" altLang="he-IL" dirty="0" smtClean="0">
                <a:sym typeface="Symbol" pitchFamily="18" charset="2"/>
              </a:rPr>
              <a:t> and </a:t>
            </a:r>
            <a:r>
              <a:rPr lang="en-US" altLang="he-IL" i="1" dirty="0" smtClean="0">
                <a:sym typeface="Symbol" pitchFamily="18" charset="2"/>
              </a:rPr>
              <a:t>Y</a:t>
            </a:r>
            <a:r>
              <a:rPr lang="en-US" altLang="he-IL" dirty="0" smtClean="0">
                <a:sym typeface="Symbol" pitchFamily="18" charset="2"/>
              </a:rPr>
              <a:t> are d-separated by </a:t>
            </a:r>
            <a:r>
              <a:rPr lang="en-US" altLang="he-IL" i="1" dirty="0" smtClean="0">
                <a:sym typeface="Symbol" pitchFamily="18" charset="2"/>
              </a:rPr>
              <a:t>E</a:t>
            </a:r>
            <a:r>
              <a:rPr lang="en-US" altLang="he-IL" dirty="0" smtClean="0">
                <a:sym typeface="Symbol" pitchFamily="18" charset="2"/>
              </a:rPr>
              <a:t> in the Bayesian network if every undirected path between </a:t>
            </a:r>
            <a:r>
              <a:rPr lang="en-US" altLang="he-IL" i="1" dirty="0" smtClean="0">
                <a:sym typeface="Symbol" pitchFamily="18" charset="2"/>
              </a:rPr>
              <a:t>X</a:t>
            </a:r>
            <a:r>
              <a:rPr lang="en-US" altLang="he-IL" dirty="0" smtClean="0">
                <a:sym typeface="Symbol" pitchFamily="18" charset="2"/>
              </a:rPr>
              <a:t> and </a:t>
            </a:r>
            <a:r>
              <a:rPr lang="en-US" altLang="he-IL" i="1" dirty="0" smtClean="0">
                <a:sym typeface="Symbol" pitchFamily="18" charset="2"/>
              </a:rPr>
              <a:t>Y</a:t>
            </a:r>
            <a:r>
              <a:rPr lang="en-US" altLang="he-IL" dirty="0" smtClean="0">
                <a:sym typeface="Symbol" pitchFamily="18" charset="2"/>
              </a:rPr>
              <a:t> is blocked by </a:t>
            </a:r>
            <a:r>
              <a:rPr lang="en-US" altLang="he-IL" i="1" dirty="0" smtClean="0">
                <a:sym typeface="Symbol" pitchFamily="18" charset="2"/>
              </a:rPr>
              <a:t>E</a:t>
            </a:r>
            <a:r>
              <a:rPr lang="en-US" altLang="he-IL" dirty="0" smtClean="0">
                <a:sym typeface="Symbol" pitchFamily="18" charset="2"/>
              </a:rPr>
              <a:t>.</a:t>
            </a:r>
          </a:p>
          <a:p>
            <a:pPr algn="l" rtl="0" eaLnBrk="1" hangingPunct="1"/>
            <a:r>
              <a:rPr lang="en-US" altLang="he-IL" dirty="0" smtClean="0"/>
              <a:t>What does it mean for a path to be blocked?  There are 3 cases…</a:t>
            </a:r>
          </a:p>
        </p:txBody>
      </p:sp>
    </p:spTree>
    <p:extLst>
      <p:ext uri="{BB962C8B-B14F-4D97-AF65-F5344CB8AC3E}">
        <p14:creationId xmlns:p14="http://schemas.microsoft.com/office/powerpoint/2010/main" val="367344445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CA36D99D-8D1F-45CD-8BCD-9C126719FF60}" type="slidenum">
              <a:rPr lang="en-US" altLang="he-IL" sz="1400"/>
              <a:pPr eaLnBrk="1" hangingPunct="1"/>
              <a:t>91</a:t>
            </a:fld>
            <a:endParaRPr lang="en-US" altLang="he-IL" sz="1400"/>
          </a:p>
        </p:txBody>
      </p:sp>
      <p:sp>
        <p:nvSpPr>
          <p:cNvPr id="21507" name="Rectangle 2"/>
          <p:cNvSpPr>
            <a:spLocks noGrp="1" noChangeArrowheads="1"/>
          </p:cNvSpPr>
          <p:nvPr>
            <p:ph type="title"/>
          </p:nvPr>
        </p:nvSpPr>
        <p:spPr/>
        <p:txBody>
          <a:bodyPr/>
          <a:lstStyle/>
          <a:p>
            <a:pPr eaLnBrk="1" hangingPunct="1"/>
            <a:r>
              <a:rPr lang="en-US" altLang="he-IL" smtClean="0"/>
              <a:t>Case 1</a:t>
            </a:r>
          </a:p>
        </p:txBody>
      </p:sp>
      <p:sp>
        <p:nvSpPr>
          <p:cNvPr id="21508" name="Text Box 3"/>
          <p:cNvSpPr txBox="1">
            <a:spLocks noChangeArrowheads="1"/>
          </p:cNvSpPr>
          <p:nvPr/>
        </p:nvSpPr>
        <p:spPr bwMode="auto">
          <a:xfrm>
            <a:off x="1981200" y="1295401"/>
            <a:ext cx="7924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0838" indent="-3508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l" rtl="0" eaLnBrk="1" hangingPunct="1">
              <a:spcBef>
                <a:spcPct val="50000"/>
              </a:spcBef>
            </a:pPr>
            <a:r>
              <a:rPr lang="en-US" altLang="he-IL" sz="3200" dirty="0"/>
              <a:t>There exists a node N on the path such that</a:t>
            </a:r>
          </a:p>
          <a:p>
            <a:pPr algn="l" rtl="0" eaLnBrk="1" hangingPunct="1">
              <a:spcBef>
                <a:spcPct val="50000"/>
              </a:spcBef>
              <a:buFontTx/>
              <a:buChar char="•"/>
            </a:pPr>
            <a:r>
              <a:rPr lang="en-US" altLang="he-IL" sz="3200" dirty="0"/>
              <a:t>It is in the evidence set </a:t>
            </a:r>
            <a:r>
              <a:rPr lang="en-US" altLang="he-IL" sz="3200" i="1" dirty="0"/>
              <a:t>E </a:t>
            </a:r>
            <a:r>
              <a:rPr lang="en-US" altLang="he-IL" sz="3200" dirty="0"/>
              <a:t>(shaded grey)</a:t>
            </a:r>
            <a:endParaRPr lang="en-US" altLang="he-IL" sz="3200" i="1" dirty="0"/>
          </a:p>
          <a:p>
            <a:pPr algn="l" rtl="0" eaLnBrk="1" hangingPunct="1">
              <a:spcBef>
                <a:spcPct val="50000"/>
              </a:spcBef>
              <a:buFontTx/>
              <a:buChar char="•"/>
            </a:pPr>
            <a:r>
              <a:rPr lang="en-US" altLang="he-IL" sz="3200" dirty="0"/>
              <a:t>The arcs putting </a:t>
            </a:r>
            <a:r>
              <a:rPr lang="en-US" altLang="he-IL" sz="3200" i="1" dirty="0"/>
              <a:t>N</a:t>
            </a:r>
            <a:r>
              <a:rPr lang="en-US" altLang="he-IL" sz="3200" dirty="0"/>
              <a:t> in the path are “tail-to-tail”.</a:t>
            </a:r>
          </a:p>
        </p:txBody>
      </p:sp>
      <p:sp>
        <p:nvSpPr>
          <p:cNvPr id="21509" name="Oval 4"/>
          <p:cNvSpPr>
            <a:spLocks noChangeArrowheads="1"/>
          </p:cNvSpPr>
          <p:nvPr/>
        </p:nvSpPr>
        <p:spPr bwMode="auto">
          <a:xfrm>
            <a:off x="3886200" y="40386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X</a:t>
            </a:r>
          </a:p>
        </p:txBody>
      </p:sp>
      <p:sp>
        <p:nvSpPr>
          <p:cNvPr id="21510" name="Oval 5"/>
          <p:cNvSpPr>
            <a:spLocks noChangeArrowheads="1"/>
          </p:cNvSpPr>
          <p:nvPr/>
        </p:nvSpPr>
        <p:spPr bwMode="auto">
          <a:xfrm>
            <a:off x="5181600" y="4038600"/>
            <a:ext cx="6096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N</a:t>
            </a:r>
          </a:p>
        </p:txBody>
      </p:sp>
      <p:sp>
        <p:nvSpPr>
          <p:cNvPr id="21511" name="Oval 6"/>
          <p:cNvSpPr>
            <a:spLocks noChangeArrowheads="1"/>
          </p:cNvSpPr>
          <p:nvPr/>
        </p:nvSpPr>
        <p:spPr bwMode="auto">
          <a:xfrm>
            <a:off x="6477000" y="40386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Y</a:t>
            </a:r>
          </a:p>
        </p:txBody>
      </p:sp>
      <p:sp>
        <p:nvSpPr>
          <p:cNvPr id="21512" name="Line 7"/>
          <p:cNvSpPr>
            <a:spLocks noChangeShapeType="1"/>
          </p:cNvSpPr>
          <p:nvPr/>
        </p:nvSpPr>
        <p:spPr bwMode="auto">
          <a:xfrm flipH="1">
            <a:off x="4495800" y="43434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13" name="Line 8"/>
          <p:cNvSpPr>
            <a:spLocks noChangeShapeType="1"/>
          </p:cNvSpPr>
          <p:nvPr/>
        </p:nvSpPr>
        <p:spPr bwMode="auto">
          <a:xfrm>
            <a:off x="5791200" y="43434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14" name="Text Box 9"/>
          <p:cNvSpPr txBox="1">
            <a:spLocks noChangeArrowheads="1"/>
          </p:cNvSpPr>
          <p:nvPr/>
        </p:nvSpPr>
        <p:spPr bwMode="auto">
          <a:xfrm>
            <a:off x="2209800" y="5888038"/>
            <a:ext cx="7467600" cy="588962"/>
          </a:xfrm>
          <a:prstGeom prst="rect">
            <a:avLst/>
          </a:prstGeom>
          <a:solidFill>
            <a:srgbClr val="FFC000"/>
          </a:solidFill>
          <a:ln w="9525">
            <a:solidFill>
              <a:schemeClr val="tx1"/>
            </a:solidFill>
            <a:miter lim="800000"/>
            <a:headEnd/>
            <a:tailEnd/>
          </a:ln>
          <a:effectLs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he-IL" sz="3200" dirty="0"/>
              <a:t>The path between X and Y is blocked by N</a:t>
            </a:r>
          </a:p>
        </p:txBody>
      </p:sp>
      <p:sp>
        <p:nvSpPr>
          <p:cNvPr id="21516" name="Text Box 12"/>
          <p:cNvSpPr txBox="1">
            <a:spLocks noChangeArrowheads="1"/>
          </p:cNvSpPr>
          <p:nvPr/>
        </p:nvSpPr>
        <p:spPr bwMode="auto">
          <a:xfrm>
            <a:off x="2514600" y="4876801"/>
            <a:ext cx="2057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a:t>X = “Owns expensive car”</a:t>
            </a:r>
          </a:p>
        </p:txBody>
      </p:sp>
      <p:sp>
        <p:nvSpPr>
          <p:cNvPr id="21517" name="Text Box 13"/>
          <p:cNvSpPr txBox="1">
            <a:spLocks noChangeArrowheads="1"/>
          </p:cNvSpPr>
          <p:nvPr/>
        </p:nvSpPr>
        <p:spPr bwMode="auto">
          <a:xfrm>
            <a:off x="7086600" y="4876801"/>
            <a:ext cx="2514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a:t>Y = “Owns expensive home”</a:t>
            </a:r>
          </a:p>
        </p:txBody>
      </p:sp>
      <p:sp>
        <p:nvSpPr>
          <p:cNvPr id="21518" name="Text Box 14"/>
          <p:cNvSpPr txBox="1">
            <a:spLocks noChangeArrowheads="1"/>
          </p:cNvSpPr>
          <p:nvPr/>
        </p:nvSpPr>
        <p:spPr bwMode="auto">
          <a:xfrm>
            <a:off x="4876800" y="4953000"/>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a:t>N = “Rich”</a:t>
            </a:r>
          </a:p>
        </p:txBody>
      </p:sp>
    </p:spTree>
    <p:extLst>
      <p:ext uri="{BB962C8B-B14F-4D97-AF65-F5344CB8AC3E}">
        <p14:creationId xmlns:p14="http://schemas.microsoft.com/office/powerpoint/2010/main" val="29441363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1F91F777-A369-4B9D-B1F0-F476BE2FFE93}" type="slidenum">
              <a:rPr lang="en-US" altLang="he-IL" sz="1400"/>
              <a:pPr eaLnBrk="1" hangingPunct="1"/>
              <a:t>92</a:t>
            </a:fld>
            <a:endParaRPr lang="en-US" altLang="he-IL" sz="1400"/>
          </a:p>
        </p:txBody>
      </p:sp>
      <p:sp>
        <p:nvSpPr>
          <p:cNvPr id="22531" name="Rectangle 2"/>
          <p:cNvSpPr>
            <a:spLocks noGrp="1" noChangeArrowheads="1"/>
          </p:cNvSpPr>
          <p:nvPr>
            <p:ph type="title"/>
          </p:nvPr>
        </p:nvSpPr>
        <p:spPr/>
        <p:txBody>
          <a:bodyPr/>
          <a:lstStyle/>
          <a:p>
            <a:pPr eaLnBrk="1" hangingPunct="1"/>
            <a:r>
              <a:rPr lang="en-US" altLang="he-IL" smtClean="0"/>
              <a:t>Case 2</a:t>
            </a:r>
          </a:p>
        </p:txBody>
      </p:sp>
      <p:sp>
        <p:nvSpPr>
          <p:cNvPr id="22532" name="Text Box 3"/>
          <p:cNvSpPr txBox="1">
            <a:spLocks noChangeArrowheads="1"/>
          </p:cNvSpPr>
          <p:nvPr/>
        </p:nvSpPr>
        <p:spPr bwMode="auto">
          <a:xfrm>
            <a:off x="1981200" y="1295401"/>
            <a:ext cx="7924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0838" indent="-3508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l" rtl="0" eaLnBrk="1" hangingPunct="1">
              <a:spcBef>
                <a:spcPct val="50000"/>
              </a:spcBef>
            </a:pPr>
            <a:r>
              <a:rPr lang="en-US" altLang="he-IL" sz="3200" dirty="0"/>
              <a:t>There exists a node N on the path such that</a:t>
            </a:r>
          </a:p>
          <a:p>
            <a:pPr algn="l" rtl="0" eaLnBrk="1" hangingPunct="1">
              <a:spcBef>
                <a:spcPct val="50000"/>
              </a:spcBef>
              <a:buFontTx/>
              <a:buChar char="•"/>
            </a:pPr>
            <a:r>
              <a:rPr lang="en-US" altLang="he-IL" sz="3200" dirty="0"/>
              <a:t>It is in the evidence set </a:t>
            </a:r>
            <a:r>
              <a:rPr lang="en-US" altLang="he-IL" sz="3200" i="1" dirty="0"/>
              <a:t>E</a:t>
            </a:r>
          </a:p>
          <a:p>
            <a:pPr algn="l" rtl="0" eaLnBrk="1" hangingPunct="1">
              <a:spcBef>
                <a:spcPct val="50000"/>
              </a:spcBef>
              <a:buFontTx/>
              <a:buChar char="•"/>
            </a:pPr>
            <a:r>
              <a:rPr lang="en-US" altLang="he-IL" sz="3200" dirty="0"/>
              <a:t>The arcs putting N in the path are “tail-to-head”.</a:t>
            </a:r>
          </a:p>
        </p:txBody>
      </p:sp>
      <p:sp>
        <p:nvSpPr>
          <p:cNvPr id="22533" name="Oval 4"/>
          <p:cNvSpPr>
            <a:spLocks noChangeArrowheads="1"/>
          </p:cNvSpPr>
          <p:nvPr/>
        </p:nvSpPr>
        <p:spPr bwMode="auto">
          <a:xfrm>
            <a:off x="3962400" y="38100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X</a:t>
            </a:r>
          </a:p>
        </p:txBody>
      </p:sp>
      <p:sp>
        <p:nvSpPr>
          <p:cNvPr id="22534" name="Oval 5"/>
          <p:cNvSpPr>
            <a:spLocks noChangeArrowheads="1"/>
          </p:cNvSpPr>
          <p:nvPr/>
        </p:nvSpPr>
        <p:spPr bwMode="auto">
          <a:xfrm>
            <a:off x="5257800" y="3810000"/>
            <a:ext cx="6096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N</a:t>
            </a:r>
          </a:p>
        </p:txBody>
      </p:sp>
      <p:sp>
        <p:nvSpPr>
          <p:cNvPr id="22535" name="Oval 6"/>
          <p:cNvSpPr>
            <a:spLocks noChangeArrowheads="1"/>
          </p:cNvSpPr>
          <p:nvPr/>
        </p:nvSpPr>
        <p:spPr bwMode="auto">
          <a:xfrm>
            <a:off x="6553200" y="38100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Y</a:t>
            </a:r>
          </a:p>
        </p:txBody>
      </p:sp>
      <p:sp>
        <p:nvSpPr>
          <p:cNvPr id="22536" name="Line 7"/>
          <p:cNvSpPr>
            <a:spLocks noChangeShapeType="1"/>
          </p:cNvSpPr>
          <p:nvPr/>
        </p:nvSpPr>
        <p:spPr bwMode="auto">
          <a:xfrm>
            <a:off x="5867400" y="41148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2537" name="Line 8"/>
          <p:cNvSpPr>
            <a:spLocks noChangeShapeType="1"/>
          </p:cNvSpPr>
          <p:nvPr/>
        </p:nvSpPr>
        <p:spPr bwMode="auto">
          <a:xfrm>
            <a:off x="4572000" y="41148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2544" name="Text Box 15"/>
          <p:cNvSpPr txBox="1">
            <a:spLocks noChangeArrowheads="1"/>
          </p:cNvSpPr>
          <p:nvPr/>
        </p:nvSpPr>
        <p:spPr bwMode="auto">
          <a:xfrm>
            <a:off x="2362200" y="5943601"/>
            <a:ext cx="7467600" cy="588963"/>
          </a:xfrm>
          <a:prstGeom prst="rect">
            <a:avLst/>
          </a:prstGeom>
          <a:solidFill>
            <a:srgbClr val="FFC000"/>
          </a:solidFill>
          <a:ln w="9525">
            <a:solidFill>
              <a:schemeClr val="tx1"/>
            </a:solidFill>
            <a:miter lim="800000"/>
            <a:headEnd/>
            <a:tailEnd/>
          </a:ln>
          <a:effectLs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he-IL" sz="3200"/>
              <a:t>The path between X and Y is blocked by N</a:t>
            </a:r>
          </a:p>
        </p:txBody>
      </p:sp>
      <p:sp>
        <p:nvSpPr>
          <p:cNvPr id="22546" name="Text Box 18"/>
          <p:cNvSpPr txBox="1">
            <a:spLocks noChangeArrowheads="1"/>
          </p:cNvSpPr>
          <p:nvPr/>
        </p:nvSpPr>
        <p:spPr bwMode="auto">
          <a:xfrm>
            <a:off x="3276600" y="4724400"/>
            <a:ext cx="502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he-IL"/>
              <a:t>X=Education    N=Job      Y=Rich</a:t>
            </a:r>
          </a:p>
        </p:txBody>
      </p:sp>
    </p:spTree>
    <p:extLst>
      <p:ext uri="{BB962C8B-B14F-4D97-AF65-F5344CB8AC3E}">
        <p14:creationId xmlns:p14="http://schemas.microsoft.com/office/powerpoint/2010/main" val="117324350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37CD5242-BFBE-404D-95DD-BE49D3572118}" type="slidenum">
              <a:rPr lang="en-US" altLang="he-IL" sz="1400"/>
              <a:pPr eaLnBrk="1" hangingPunct="1"/>
              <a:t>93</a:t>
            </a:fld>
            <a:endParaRPr lang="en-US" altLang="he-IL" sz="1400"/>
          </a:p>
        </p:txBody>
      </p:sp>
      <p:sp>
        <p:nvSpPr>
          <p:cNvPr id="23555" name="Rectangle 2"/>
          <p:cNvSpPr>
            <a:spLocks noGrp="1" noChangeArrowheads="1"/>
          </p:cNvSpPr>
          <p:nvPr>
            <p:ph type="title"/>
          </p:nvPr>
        </p:nvSpPr>
        <p:spPr/>
        <p:txBody>
          <a:bodyPr/>
          <a:lstStyle/>
          <a:p>
            <a:pPr eaLnBrk="1" hangingPunct="1"/>
            <a:r>
              <a:rPr lang="en-US" altLang="he-IL" smtClean="0"/>
              <a:t>Case 3</a:t>
            </a:r>
          </a:p>
        </p:txBody>
      </p:sp>
      <p:sp>
        <p:nvSpPr>
          <p:cNvPr id="23556" name="Text Box 3"/>
          <p:cNvSpPr txBox="1">
            <a:spLocks noChangeArrowheads="1"/>
          </p:cNvSpPr>
          <p:nvPr/>
        </p:nvSpPr>
        <p:spPr bwMode="auto">
          <a:xfrm>
            <a:off x="1981200" y="1295401"/>
            <a:ext cx="7924800"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0838" indent="-350838"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l" rtl="0" eaLnBrk="1" hangingPunct="1">
              <a:spcBef>
                <a:spcPct val="50000"/>
              </a:spcBef>
            </a:pPr>
            <a:r>
              <a:rPr lang="en-US" altLang="he-IL" sz="3200" dirty="0"/>
              <a:t>There exists a node N on the path such that</a:t>
            </a:r>
          </a:p>
          <a:p>
            <a:pPr algn="l" rtl="0" eaLnBrk="1" hangingPunct="1">
              <a:spcBef>
                <a:spcPct val="50000"/>
              </a:spcBef>
              <a:buFontTx/>
              <a:buChar char="•"/>
            </a:pPr>
            <a:r>
              <a:rPr lang="en-US" altLang="he-IL" sz="3200" dirty="0"/>
              <a:t>It is NOT in the evidence set </a:t>
            </a:r>
            <a:r>
              <a:rPr lang="en-US" altLang="he-IL" sz="3200" i="1" dirty="0"/>
              <a:t>E </a:t>
            </a:r>
            <a:r>
              <a:rPr lang="en-US" altLang="he-IL" sz="3200" dirty="0"/>
              <a:t>(not shaded)</a:t>
            </a:r>
            <a:endParaRPr lang="en-US" altLang="he-IL" sz="3200" i="1" dirty="0"/>
          </a:p>
          <a:p>
            <a:pPr algn="l" rtl="0" eaLnBrk="1" hangingPunct="1">
              <a:spcBef>
                <a:spcPct val="50000"/>
              </a:spcBef>
              <a:buFontTx/>
              <a:buChar char="•"/>
            </a:pPr>
            <a:r>
              <a:rPr lang="en-US" altLang="he-IL" sz="3200" dirty="0"/>
              <a:t>Neither are any of its descendants</a:t>
            </a:r>
          </a:p>
          <a:p>
            <a:pPr algn="l" rtl="0" eaLnBrk="1" hangingPunct="1">
              <a:spcBef>
                <a:spcPct val="50000"/>
              </a:spcBef>
              <a:buFontTx/>
              <a:buChar char="•"/>
            </a:pPr>
            <a:r>
              <a:rPr lang="en-US" altLang="he-IL" sz="3200" dirty="0"/>
              <a:t>The arcs putting </a:t>
            </a:r>
            <a:r>
              <a:rPr lang="en-US" altLang="he-IL" sz="3200" i="1" dirty="0"/>
              <a:t>N</a:t>
            </a:r>
            <a:r>
              <a:rPr lang="en-US" altLang="he-IL" sz="3200" dirty="0"/>
              <a:t> in the path are “head-to-head”.</a:t>
            </a:r>
          </a:p>
        </p:txBody>
      </p:sp>
      <p:sp>
        <p:nvSpPr>
          <p:cNvPr id="23557" name="Oval 4"/>
          <p:cNvSpPr>
            <a:spLocks noChangeArrowheads="1"/>
          </p:cNvSpPr>
          <p:nvPr/>
        </p:nvSpPr>
        <p:spPr bwMode="auto">
          <a:xfrm>
            <a:off x="3962400" y="45720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X</a:t>
            </a:r>
          </a:p>
        </p:txBody>
      </p:sp>
      <p:sp>
        <p:nvSpPr>
          <p:cNvPr id="23558" name="Oval 5"/>
          <p:cNvSpPr>
            <a:spLocks noChangeArrowheads="1"/>
          </p:cNvSpPr>
          <p:nvPr/>
        </p:nvSpPr>
        <p:spPr bwMode="auto">
          <a:xfrm>
            <a:off x="5257800" y="45720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N</a:t>
            </a:r>
          </a:p>
        </p:txBody>
      </p:sp>
      <p:sp>
        <p:nvSpPr>
          <p:cNvPr id="23559" name="Oval 6"/>
          <p:cNvSpPr>
            <a:spLocks noChangeArrowheads="1"/>
          </p:cNvSpPr>
          <p:nvPr/>
        </p:nvSpPr>
        <p:spPr bwMode="auto">
          <a:xfrm>
            <a:off x="6553200" y="45720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Y</a:t>
            </a:r>
          </a:p>
        </p:txBody>
      </p:sp>
      <p:sp>
        <p:nvSpPr>
          <p:cNvPr id="23560" name="Line 7"/>
          <p:cNvSpPr>
            <a:spLocks noChangeShapeType="1"/>
          </p:cNvSpPr>
          <p:nvPr/>
        </p:nvSpPr>
        <p:spPr bwMode="auto">
          <a:xfrm>
            <a:off x="4572000" y="48768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3561" name="Line 8"/>
          <p:cNvSpPr>
            <a:spLocks noChangeShapeType="1"/>
          </p:cNvSpPr>
          <p:nvPr/>
        </p:nvSpPr>
        <p:spPr bwMode="auto">
          <a:xfrm flipH="1" flipV="1">
            <a:off x="5867400" y="48768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3562" name="Text Box 9"/>
          <p:cNvSpPr txBox="1">
            <a:spLocks noChangeArrowheads="1"/>
          </p:cNvSpPr>
          <p:nvPr/>
        </p:nvSpPr>
        <p:spPr bwMode="auto">
          <a:xfrm>
            <a:off x="2362200" y="5562601"/>
            <a:ext cx="7467600" cy="1076325"/>
          </a:xfrm>
          <a:prstGeom prst="rect">
            <a:avLst/>
          </a:prstGeom>
          <a:solidFill>
            <a:srgbClr val="FFC000"/>
          </a:solidFill>
          <a:ln w="9525">
            <a:solidFill>
              <a:schemeClr val="tx1"/>
            </a:solidFill>
            <a:miter lim="800000"/>
            <a:headEnd/>
            <a:tailEnd/>
          </a:ln>
          <a:effectLs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he-IL" sz="3200"/>
              <a:t>The path between X and Y is blocked by N (Note N is not in the evidence set)</a:t>
            </a:r>
          </a:p>
        </p:txBody>
      </p:sp>
    </p:spTree>
    <p:extLst>
      <p:ext uri="{BB962C8B-B14F-4D97-AF65-F5344CB8AC3E}">
        <p14:creationId xmlns:p14="http://schemas.microsoft.com/office/powerpoint/2010/main" val="15792771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44EBC6DD-C595-4AF1-AEB6-24521D630190}" type="slidenum">
              <a:rPr lang="en-US" altLang="he-IL" sz="1400"/>
              <a:pPr eaLnBrk="1" hangingPunct="1"/>
              <a:t>94</a:t>
            </a:fld>
            <a:endParaRPr lang="en-US" altLang="he-IL" sz="1400"/>
          </a:p>
        </p:txBody>
      </p:sp>
      <p:sp>
        <p:nvSpPr>
          <p:cNvPr id="24579" name="Rectangle 2"/>
          <p:cNvSpPr>
            <a:spLocks noGrp="1" noChangeArrowheads="1"/>
          </p:cNvSpPr>
          <p:nvPr>
            <p:ph type="title"/>
          </p:nvPr>
        </p:nvSpPr>
        <p:spPr/>
        <p:txBody>
          <a:bodyPr/>
          <a:lstStyle/>
          <a:p>
            <a:pPr eaLnBrk="1" hangingPunct="1"/>
            <a:r>
              <a:rPr lang="en-US" altLang="he-IL" smtClean="0"/>
              <a:t>Case 3 (Explaining Away)</a:t>
            </a:r>
          </a:p>
        </p:txBody>
      </p:sp>
      <p:sp>
        <p:nvSpPr>
          <p:cNvPr id="24580" name="Oval 3"/>
          <p:cNvSpPr>
            <a:spLocks noChangeArrowheads="1"/>
          </p:cNvSpPr>
          <p:nvPr/>
        </p:nvSpPr>
        <p:spPr bwMode="auto">
          <a:xfrm>
            <a:off x="3657600" y="1676400"/>
            <a:ext cx="16764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Burglary</a:t>
            </a:r>
          </a:p>
        </p:txBody>
      </p:sp>
      <p:sp>
        <p:nvSpPr>
          <p:cNvPr id="24581" name="Oval 4"/>
          <p:cNvSpPr>
            <a:spLocks noChangeArrowheads="1"/>
          </p:cNvSpPr>
          <p:nvPr/>
        </p:nvSpPr>
        <p:spPr bwMode="auto">
          <a:xfrm>
            <a:off x="5029200" y="2895600"/>
            <a:ext cx="1371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Alarm</a:t>
            </a:r>
          </a:p>
        </p:txBody>
      </p:sp>
      <p:sp>
        <p:nvSpPr>
          <p:cNvPr id="24582" name="Oval 5"/>
          <p:cNvSpPr>
            <a:spLocks noChangeArrowheads="1"/>
          </p:cNvSpPr>
          <p:nvPr/>
        </p:nvSpPr>
        <p:spPr bwMode="auto">
          <a:xfrm>
            <a:off x="6172200" y="1600200"/>
            <a:ext cx="16002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Earthquake</a:t>
            </a:r>
          </a:p>
        </p:txBody>
      </p:sp>
      <p:cxnSp>
        <p:nvCxnSpPr>
          <p:cNvPr id="24583" name="AutoShape 6"/>
          <p:cNvCxnSpPr>
            <a:cxnSpLocks noChangeShapeType="1"/>
            <a:stCxn id="24580" idx="4"/>
            <a:endCxn id="24581" idx="1"/>
          </p:cNvCxnSpPr>
          <p:nvPr/>
        </p:nvCxnSpPr>
        <p:spPr bwMode="auto">
          <a:xfrm>
            <a:off x="4495801" y="2362200"/>
            <a:ext cx="735013"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4" name="AutoShape 7"/>
          <p:cNvCxnSpPr>
            <a:cxnSpLocks noChangeShapeType="1"/>
            <a:stCxn id="24582" idx="4"/>
            <a:endCxn id="24581" idx="7"/>
          </p:cNvCxnSpPr>
          <p:nvPr/>
        </p:nvCxnSpPr>
        <p:spPr bwMode="auto">
          <a:xfrm flipH="1">
            <a:off x="6199188" y="2362200"/>
            <a:ext cx="773112"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5" name="Text Box 8"/>
          <p:cNvSpPr txBox="1">
            <a:spLocks noChangeArrowheads="1"/>
          </p:cNvSpPr>
          <p:nvPr/>
        </p:nvSpPr>
        <p:spPr bwMode="auto">
          <a:xfrm>
            <a:off x="2133600" y="4038601"/>
            <a:ext cx="800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l" rtl="0" eaLnBrk="1" hangingPunct="1">
              <a:spcBef>
                <a:spcPct val="50000"/>
              </a:spcBef>
            </a:pPr>
            <a:r>
              <a:rPr lang="en-US" altLang="he-IL" sz="2000" dirty="0"/>
              <a:t>Your house has a twitchy burglar alarm that is also sometimes triggered by earthquakes</a:t>
            </a:r>
          </a:p>
          <a:p>
            <a:pPr algn="l" rtl="0" eaLnBrk="1" hangingPunct="1">
              <a:spcBef>
                <a:spcPct val="50000"/>
              </a:spcBef>
            </a:pPr>
            <a:r>
              <a:rPr lang="en-US" altLang="he-IL" sz="2000" dirty="0"/>
              <a:t>Earth obviously doesn’t care if your house is currently being broken into</a:t>
            </a:r>
          </a:p>
          <a:p>
            <a:pPr algn="l" rtl="0" eaLnBrk="1" hangingPunct="1">
              <a:spcBef>
                <a:spcPct val="50000"/>
              </a:spcBef>
            </a:pPr>
            <a:r>
              <a:rPr lang="en-US" altLang="he-IL" sz="2000" dirty="0"/>
              <a:t>While you are on vacation, one of your nice neighbors calls and lets you know your alarm went off</a:t>
            </a:r>
          </a:p>
        </p:txBody>
      </p:sp>
    </p:spTree>
    <p:extLst>
      <p:ext uri="{BB962C8B-B14F-4D97-AF65-F5344CB8AC3E}">
        <p14:creationId xmlns:p14="http://schemas.microsoft.com/office/powerpoint/2010/main" val="22346309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F56EC17C-4F78-4977-B7E7-EF0E2B91E6E6}" type="slidenum">
              <a:rPr lang="en-US" altLang="he-IL" sz="1400"/>
              <a:pPr eaLnBrk="1" hangingPunct="1"/>
              <a:t>95</a:t>
            </a:fld>
            <a:endParaRPr lang="en-US" altLang="he-IL" sz="1400"/>
          </a:p>
        </p:txBody>
      </p:sp>
      <p:sp>
        <p:nvSpPr>
          <p:cNvPr id="25603" name="Rectangle 2"/>
          <p:cNvSpPr>
            <a:spLocks noGrp="1" noChangeArrowheads="1"/>
          </p:cNvSpPr>
          <p:nvPr>
            <p:ph type="title"/>
          </p:nvPr>
        </p:nvSpPr>
        <p:spPr/>
        <p:txBody>
          <a:bodyPr/>
          <a:lstStyle/>
          <a:p>
            <a:pPr eaLnBrk="1" hangingPunct="1"/>
            <a:r>
              <a:rPr lang="en-US" altLang="he-IL" smtClean="0"/>
              <a:t>Case 3 (Explaining Away)</a:t>
            </a:r>
          </a:p>
        </p:txBody>
      </p:sp>
      <p:sp>
        <p:nvSpPr>
          <p:cNvPr id="25604" name="Oval 3"/>
          <p:cNvSpPr>
            <a:spLocks noChangeArrowheads="1"/>
          </p:cNvSpPr>
          <p:nvPr/>
        </p:nvSpPr>
        <p:spPr bwMode="auto">
          <a:xfrm>
            <a:off x="3657600" y="1676400"/>
            <a:ext cx="16764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Burglary</a:t>
            </a:r>
          </a:p>
        </p:txBody>
      </p:sp>
      <p:sp>
        <p:nvSpPr>
          <p:cNvPr id="25605" name="Oval 4"/>
          <p:cNvSpPr>
            <a:spLocks noChangeArrowheads="1"/>
          </p:cNvSpPr>
          <p:nvPr/>
        </p:nvSpPr>
        <p:spPr bwMode="auto">
          <a:xfrm>
            <a:off x="5029200" y="2895600"/>
            <a:ext cx="1371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Alarm</a:t>
            </a:r>
          </a:p>
        </p:txBody>
      </p:sp>
      <p:sp>
        <p:nvSpPr>
          <p:cNvPr id="25606" name="Oval 5"/>
          <p:cNvSpPr>
            <a:spLocks noChangeArrowheads="1"/>
          </p:cNvSpPr>
          <p:nvPr/>
        </p:nvSpPr>
        <p:spPr bwMode="auto">
          <a:xfrm>
            <a:off x="6172200" y="1600200"/>
            <a:ext cx="16002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he-IL"/>
              <a:t>Earthquake</a:t>
            </a:r>
          </a:p>
        </p:txBody>
      </p:sp>
      <p:cxnSp>
        <p:nvCxnSpPr>
          <p:cNvPr id="25607" name="AutoShape 6"/>
          <p:cNvCxnSpPr>
            <a:cxnSpLocks noChangeShapeType="1"/>
            <a:stCxn id="25604" idx="4"/>
            <a:endCxn id="25605" idx="1"/>
          </p:cNvCxnSpPr>
          <p:nvPr/>
        </p:nvCxnSpPr>
        <p:spPr bwMode="auto">
          <a:xfrm>
            <a:off x="4495801" y="2362200"/>
            <a:ext cx="735013"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8" name="AutoShape 7"/>
          <p:cNvCxnSpPr>
            <a:cxnSpLocks noChangeShapeType="1"/>
            <a:stCxn id="25606" idx="4"/>
            <a:endCxn id="25605" idx="7"/>
          </p:cNvCxnSpPr>
          <p:nvPr/>
        </p:nvCxnSpPr>
        <p:spPr bwMode="auto">
          <a:xfrm flipH="1">
            <a:off x="6199188" y="2362200"/>
            <a:ext cx="773112"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9" name="Text Box 8"/>
          <p:cNvSpPr txBox="1">
            <a:spLocks noChangeArrowheads="1"/>
          </p:cNvSpPr>
          <p:nvPr/>
        </p:nvSpPr>
        <p:spPr bwMode="auto">
          <a:xfrm>
            <a:off x="2133600" y="4038601"/>
            <a:ext cx="8001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algn="l" rtl="0" eaLnBrk="1" hangingPunct="1">
              <a:spcBef>
                <a:spcPct val="50000"/>
              </a:spcBef>
            </a:pPr>
            <a:r>
              <a:rPr lang="en-US" altLang="he-IL" sz="2000" dirty="0"/>
              <a:t>But if you knew that a medium-sized earthquake happened, then you’re probably relieved that it’s probably not a burglar</a:t>
            </a:r>
          </a:p>
          <a:p>
            <a:pPr algn="l" rtl="0" eaLnBrk="1" hangingPunct="1">
              <a:spcBef>
                <a:spcPct val="50000"/>
              </a:spcBef>
            </a:pPr>
            <a:r>
              <a:rPr lang="en-US" altLang="he-IL" sz="2000" dirty="0"/>
              <a:t>The earthquake “explains away” the hypothetical burglar</a:t>
            </a:r>
          </a:p>
          <a:p>
            <a:pPr algn="l" rtl="0" eaLnBrk="1" hangingPunct="1">
              <a:spcBef>
                <a:spcPct val="50000"/>
              </a:spcBef>
            </a:pPr>
            <a:r>
              <a:rPr lang="en-US" altLang="he-IL" sz="2000" dirty="0"/>
              <a:t>This means that Burglary and Earthquake are not independent given Alarm.  </a:t>
            </a:r>
          </a:p>
          <a:p>
            <a:pPr algn="l" rtl="0" eaLnBrk="1" hangingPunct="1">
              <a:spcBef>
                <a:spcPct val="50000"/>
              </a:spcBef>
            </a:pPr>
            <a:r>
              <a:rPr lang="en-US" altLang="he-IL" sz="2000" dirty="0"/>
              <a:t>But Burglary and Earthquake are independent given no evidence </a:t>
            </a:r>
            <a:r>
              <a:rPr lang="en-US" altLang="he-IL" sz="2000" dirty="0" err="1"/>
              <a:t>ie</a:t>
            </a:r>
            <a:r>
              <a:rPr lang="en-US" altLang="he-IL" sz="2000" dirty="0"/>
              <a:t>. learning about an earthquake when you know nothing about the status of your alarm doesn’t give you any information about the burglary</a:t>
            </a:r>
          </a:p>
        </p:txBody>
      </p:sp>
    </p:spTree>
    <p:extLst>
      <p:ext uri="{BB962C8B-B14F-4D97-AF65-F5344CB8AC3E}">
        <p14:creationId xmlns:p14="http://schemas.microsoft.com/office/powerpoint/2010/main" val="1397064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4294967295"/>
          </p:nvPr>
        </p:nvSpPr>
        <p:spPr>
          <a:xfrm>
            <a:off x="8991600" y="6248400"/>
            <a:ext cx="990600" cy="457200"/>
          </a:xfrm>
          <a:prstGeom prst="rect">
            <a:avLst/>
          </a:prstGeo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4CA5C96A-ED4E-4357-B565-09884CC18EAD}" type="slidenum">
              <a:rPr lang="en-US" altLang="he-IL" sz="1400"/>
              <a:pPr eaLnBrk="1" hangingPunct="1"/>
              <a:t>96</a:t>
            </a:fld>
            <a:endParaRPr lang="en-US" altLang="he-IL" sz="1400"/>
          </a:p>
        </p:txBody>
      </p:sp>
      <p:sp>
        <p:nvSpPr>
          <p:cNvPr id="26627" name="Rectangle 2"/>
          <p:cNvSpPr>
            <a:spLocks noGrp="1" noChangeArrowheads="1"/>
          </p:cNvSpPr>
          <p:nvPr>
            <p:ph type="title"/>
          </p:nvPr>
        </p:nvSpPr>
        <p:spPr/>
        <p:txBody>
          <a:bodyPr>
            <a:normAutofit/>
          </a:bodyPr>
          <a:lstStyle/>
          <a:p>
            <a:pPr eaLnBrk="1" hangingPunct="1"/>
            <a:r>
              <a:rPr lang="en-US" altLang="he-IL" dirty="0" smtClean="0"/>
              <a:t>d-separation Recipe</a:t>
            </a:r>
          </a:p>
        </p:txBody>
      </p:sp>
      <p:sp>
        <p:nvSpPr>
          <p:cNvPr id="26628" name="Rectangle 3"/>
          <p:cNvSpPr>
            <a:spLocks noGrp="1" noChangeArrowheads="1"/>
          </p:cNvSpPr>
          <p:nvPr>
            <p:ph type="body" idx="1"/>
          </p:nvPr>
        </p:nvSpPr>
        <p:spPr/>
        <p:txBody>
          <a:bodyPr/>
          <a:lstStyle/>
          <a:p>
            <a:pPr algn="l" rtl="0" eaLnBrk="1" hangingPunct="1"/>
            <a:r>
              <a:rPr lang="en-US" altLang="he-IL" dirty="0"/>
              <a:t>To determine if I(X, Y | E), ignore the directions of the arrows, find all paths between X and Y</a:t>
            </a:r>
          </a:p>
          <a:p>
            <a:pPr algn="l" rtl="0" eaLnBrk="1" hangingPunct="1"/>
            <a:r>
              <a:rPr lang="en-US" altLang="he-IL" dirty="0"/>
              <a:t>Now pay attention to the arrows.  Determine if the paths are blocked according to the 3 cases </a:t>
            </a:r>
          </a:p>
          <a:p>
            <a:pPr algn="l" rtl="0" eaLnBrk="1" hangingPunct="1"/>
            <a:r>
              <a:rPr lang="en-US" altLang="he-IL" dirty="0"/>
              <a:t>If all the paths are blocked, X and Y are d-separated given E</a:t>
            </a:r>
          </a:p>
          <a:p>
            <a:pPr algn="l" rtl="0" eaLnBrk="1" hangingPunct="1"/>
            <a:r>
              <a:rPr lang="en-US" altLang="he-IL" dirty="0"/>
              <a:t>Which means they are conditionally independent given E</a:t>
            </a:r>
          </a:p>
        </p:txBody>
      </p:sp>
    </p:spTree>
    <p:extLst>
      <p:ext uri="{BB962C8B-B14F-4D97-AF65-F5344CB8AC3E}">
        <p14:creationId xmlns:p14="http://schemas.microsoft.com/office/powerpoint/2010/main" val="35716357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4294967295"/>
          </p:nvPr>
        </p:nvSpPr>
        <p:spPr>
          <a:xfrm>
            <a:off x="8991600" y="6248400"/>
            <a:ext cx="990600" cy="457200"/>
          </a:xfrm>
          <a:prstGeom prst="rect">
            <a:avLst/>
          </a:prstGeom>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pPr eaLnBrk="1" hangingPunct="1"/>
            <a:fld id="{D5F43008-798A-4C0B-A811-E4E32A50D538}" type="slidenum">
              <a:rPr lang="en-US" altLang="he-IL" sz="1400"/>
              <a:pPr eaLnBrk="1" hangingPunct="1"/>
              <a:t>97</a:t>
            </a:fld>
            <a:endParaRPr lang="en-US" altLang="he-IL" sz="1400"/>
          </a:p>
        </p:txBody>
      </p:sp>
      <p:sp>
        <p:nvSpPr>
          <p:cNvPr id="27651" name="Rectangle 2"/>
          <p:cNvSpPr>
            <a:spLocks noGrp="1" noChangeArrowheads="1"/>
          </p:cNvSpPr>
          <p:nvPr>
            <p:ph type="title"/>
          </p:nvPr>
        </p:nvSpPr>
        <p:spPr/>
        <p:txBody>
          <a:bodyPr>
            <a:normAutofit/>
          </a:bodyPr>
          <a:lstStyle/>
          <a:p>
            <a:pPr eaLnBrk="1" hangingPunct="1"/>
            <a:r>
              <a:rPr lang="en-US" altLang="he-IL" smtClean="0"/>
              <a:t>Conditional Independence</a:t>
            </a:r>
          </a:p>
        </p:txBody>
      </p:sp>
      <p:sp>
        <p:nvSpPr>
          <p:cNvPr id="27652" name="Rectangle 3"/>
          <p:cNvSpPr>
            <a:spLocks noGrp="1" noChangeArrowheads="1"/>
          </p:cNvSpPr>
          <p:nvPr>
            <p:ph type="body" idx="1"/>
          </p:nvPr>
        </p:nvSpPr>
        <p:spPr>
          <a:xfrm>
            <a:off x="2209800" y="1447800"/>
            <a:ext cx="7772400" cy="2971800"/>
          </a:xfrm>
        </p:spPr>
        <p:txBody>
          <a:bodyPr>
            <a:normAutofit lnSpcReduction="10000"/>
          </a:bodyPr>
          <a:lstStyle/>
          <a:p>
            <a:pPr algn="l" rtl="0" eaLnBrk="1" hangingPunct="1"/>
            <a:r>
              <a:rPr lang="en-US" altLang="he-IL" dirty="0"/>
              <a:t>Note: D-separation only finds random variables that are conditionally independent based on the topology of the network</a:t>
            </a:r>
          </a:p>
          <a:p>
            <a:pPr marL="0" indent="0" algn="l" rtl="0">
              <a:buNone/>
            </a:pPr>
            <a:endParaRPr lang="en-US" altLang="he-IL" dirty="0"/>
          </a:p>
          <a:p>
            <a:pPr algn="l" rtl="0" eaLnBrk="1" hangingPunct="1"/>
            <a:r>
              <a:rPr lang="en-US" altLang="he-IL" dirty="0"/>
              <a:t>Some random variables that are not d-separated may still be conditionally independent because of the probabilities in their CPTs</a:t>
            </a:r>
          </a:p>
        </p:txBody>
      </p:sp>
    </p:spTree>
    <p:extLst>
      <p:ext uri="{BB962C8B-B14F-4D97-AF65-F5344CB8AC3E}">
        <p14:creationId xmlns:p14="http://schemas.microsoft.com/office/powerpoint/2010/main" val="628604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2979738" y="152400"/>
            <a:ext cx="7688262" cy="990600"/>
          </a:xfrm>
        </p:spPr>
        <p:txBody>
          <a:bodyPr/>
          <a:lstStyle/>
          <a:p>
            <a:pPr algn="r" rtl="1"/>
            <a:r>
              <a:rPr lang="en-US" altLang="he-IL" sz="3600" b="1" dirty="0"/>
              <a:t> Bayes’ rule </a:t>
            </a:r>
            <a:r>
              <a:rPr lang="he-IL" altLang="he-IL" sz="3600" b="1" dirty="0"/>
              <a:t>תזכורת </a:t>
            </a:r>
            <a:endParaRPr lang="fr-FR" altLang="he-IL" sz="3600" dirty="0">
              <a:cs typeface="Times New Roman" pitchFamily="18" charset="0"/>
            </a:endParaRPr>
          </a:p>
        </p:txBody>
      </p:sp>
      <p:sp>
        <p:nvSpPr>
          <p:cNvPr id="146435" name="Rectangle 3"/>
          <p:cNvSpPr>
            <a:spLocks noGrp="1" noChangeArrowheads="1"/>
          </p:cNvSpPr>
          <p:nvPr>
            <p:ph type="body" idx="1"/>
          </p:nvPr>
        </p:nvSpPr>
        <p:spPr>
          <a:xfrm>
            <a:off x="2209800" y="1447800"/>
            <a:ext cx="8229600" cy="5181600"/>
          </a:xfrm>
        </p:spPr>
        <p:txBody>
          <a:bodyPr/>
          <a:lstStyle/>
          <a:p>
            <a:pPr algn="just" rtl="0">
              <a:buFont typeface="Wingdings" pitchFamily="2" charset="2"/>
              <a:buNone/>
            </a:pPr>
            <a:r>
              <a:rPr lang="en-US" altLang="he-IL" sz="4000" dirty="0">
                <a:cs typeface="Times New Roman" pitchFamily="18" charset="0"/>
                <a:sym typeface="Symbol" pitchFamily="18" charset="2"/>
              </a:rPr>
              <a:t>	</a:t>
            </a:r>
            <a:r>
              <a:rPr lang="en-US" altLang="he-IL" dirty="0">
                <a:cs typeface="Times New Roman" pitchFamily="18" charset="0"/>
                <a:sym typeface="Symbol" pitchFamily="18" charset="2"/>
              </a:rPr>
              <a:t>P(A  B) = P(A|B) *P(B)</a:t>
            </a:r>
          </a:p>
          <a:p>
            <a:pPr algn="just" rtl="0">
              <a:buFont typeface="Wingdings" pitchFamily="2" charset="2"/>
              <a:buNone/>
            </a:pPr>
            <a:r>
              <a:rPr lang="en-US" altLang="he-IL" dirty="0">
                <a:cs typeface="Times New Roman" pitchFamily="18" charset="0"/>
                <a:sym typeface="Symbol" pitchFamily="18" charset="2"/>
              </a:rPr>
              <a:t>	P(A  B) = P(B|A) *P(A)</a:t>
            </a:r>
            <a:endParaRPr lang="en-US" altLang="he-IL" sz="3500" b="1" dirty="0">
              <a:solidFill>
                <a:schemeClr val="folHlink"/>
              </a:solidFill>
              <a:cs typeface="Times New Roman" pitchFamily="18" charset="0"/>
              <a:sym typeface="Symbol" pitchFamily="18" charset="2"/>
            </a:endParaRPr>
          </a:p>
          <a:p>
            <a:pPr algn="just" rtl="0">
              <a:buFont typeface="Wingdings" pitchFamily="2" charset="2"/>
              <a:buNone/>
            </a:pPr>
            <a:endParaRPr lang="en-US" altLang="he-IL" sz="3500" dirty="0">
              <a:cs typeface="Times New Roman" pitchFamily="18" charset="0"/>
              <a:sym typeface="Symbol" pitchFamily="18" charset="2"/>
            </a:endParaRPr>
          </a:p>
          <a:p>
            <a:pPr algn="just" rtl="0">
              <a:buFont typeface="Wingdings" pitchFamily="2" charset="2"/>
              <a:buNone/>
            </a:pPr>
            <a:r>
              <a:rPr lang="en-US" altLang="he-IL" sz="3500" dirty="0">
                <a:cs typeface="Times New Roman" pitchFamily="18" charset="0"/>
                <a:sym typeface="Symbol" pitchFamily="18" charset="2"/>
              </a:rPr>
              <a:t>Bays’ rule (theorem)</a:t>
            </a:r>
          </a:p>
          <a:p>
            <a:pPr algn="just" rtl="0"/>
            <a:r>
              <a:rPr lang="en-US" altLang="he-IL" sz="3500" dirty="0">
                <a:cs typeface="Times New Roman" pitchFamily="18" charset="0"/>
                <a:sym typeface="Symbol" pitchFamily="18" charset="2"/>
              </a:rPr>
              <a:t>P(B|A) = P(A | B) * P(B) / P(A)</a:t>
            </a:r>
          </a:p>
          <a:p>
            <a:pPr algn="just" rtl="0"/>
            <a:endParaRPr lang="en-US" altLang="he-IL" sz="3500" b="1" dirty="0">
              <a:cs typeface="Times New Roman" pitchFamily="18" charset="0"/>
              <a:sym typeface="Symbol" pitchFamily="18" charset="2"/>
            </a:endParaRPr>
          </a:p>
          <a:p>
            <a:pPr algn="just" rtl="0"/>
            <a:r>
              <a:rPr lang="en-US" altLang="he-IL" sz="3500" b="1" dirty="0">
                <a:cs typeface="Times New Roman" pitchFamily="18" charset="0"/>
                <a:sym typeface="Symbol" pitchFamily="18" charset="2"/>
              </a:rPr>
              <a:t>P</a:t>
            </a:r>
            <a:r>
              <a:rPr lang="en-US" altLang="he-IL" sz="3500" dirty="0">
                <a:cs typeface="Times New Roman" pitchFamily="18" charset="0"/>
                <a:sym typeface="Symbol" pitchFamily="18" charset="2"/>
              </a:rPr>
              <a:t>(B|A) = </a:t>
            </a:r>
            <a:r>
              <a:rPr lang="en-US" altLang="he-IL" sz="3500" b="1" dirty="0">
                <a:cs typeface="Times New Roman" pitchFamily="18" charset="0"/>
                <a:sym typeface="Symbol" pitchFamily="18" charset="2"/>
              </a:rPr>
              <a:t>P</a:t>
            </a:r>
            <a:r>
              <a:rPr lang="en-US" altLang="he-IL" sz="3500" dirty="0">
                <a:cs typeface="Times New Roman" pitchFamily="18" charset="0"/>
                <a:sym typeface="Symbol" pitchFamily="18" charset="2"/>
              </a:rPr>
              <a:t>(A | B) * </a:t>
            </a:r>
            <a:r>
              <a:rPr lang="en-US" altLang="he-IL" sz="3500" b="1" dirty="0">
                <a:cs typeface="Times New Roman" pitchFamily="18" charset="0"/>
                <a:sym typeface="Symbol" pitchFamily="18" charset="2"/>
              </a:rPr>
              <a:t>P</a:t>
            </a:r>
            <a:r>
              <a:rPr lang="en-US" altLang="he-IL" sz="3500" dirty="0">
                <a:cs typeface="Times New Roman" pitchFamily="18" charset="0"/>
                <a:sym typeface="Symbol" pitchFamily="18" charset="2"/>
              </a:rPr>
              <a:t>(B) / </a:t>
            </a:r>
            <a:r>
              <a:rPr lang="en-US" altLang="he-IL" sz="3500" b="1" dirty="0">
                <a:cs typeface="Times New Roman" pitchFamily="18" charset="0"/>
                <a:sym typeface="Symbol" pitchFamily="18" charset="2"/>
              </a:rPr>
              <a:t>P</a:t>
            </a:r>
            <a:r>
              <a:rPr lang="en-US" altLang="he-IL" sz="3500" dirty="0">
                <a:cs typeface="Times New Roman" pitchFamily="18" charset="0"/>
                <a:sym typeface="Symbol" pitchFamily="18" charset="2"/>
              </a:rPr>
              <a:t>(A)</a:t>
            </a:r>
          </a:p>
          <a:p>
            <a:pPr lvl="1" algn="just" rtl="0"/>
            <a:endParaRPr lang="en-US" altLang="he-IL" sz="4000" dirty="0">
              <a:cs typeface="Times New Roman" pitchFamily="18" charset="0"/>
              <a:sym typeface="Symbol" pitchFamily="18" charset="2"/>
            </a:endParaRPr>
          </a:p>
        </p:txBody>
      </p:sp>
    </p:spTree>
    <p:extLst>
      <p:ext uri="{BB962C8B-B14F-4D97-AF65-F5344CB8AC3E}">
        <p14:creationId xmlns:p14="http://schemas.microsoft.com/office/powerpoint/2010/main" val="20737412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5334000" y="1600200"/>
            <a:ext cx="6440658" cy="4495800"/>
          </a:xfrm>
        </p:spPr>
        <p:style>
          <a:lnRef idx="3">
            <a:schemeClr val="lt1"/>
          </a:lnRef>
          <a:fillRef idx="1">
            <a:schemeClr val="accent6"/>
          </a:fillRef>
          <a:effectRef idx="1">
            <a:schemeClr val="accent6"/>
          </a:effectRef>
          <a:fontRef idx="minor">
            <a:schemeClr val="lt1"/>
          </a:fontRef>
        </p:style>
        <p:txBody>
          <a:bodyPr>
            <a:normAutofit/>
          </a:bodyPr>
          <a:lstStyle/>
          <a:p>
            <a:pPr algn="l" rtl="0">
              <a:buClr>
                <a:srgbClr val="0033CC"/>
              </a:buClr>
              <a:buFont typeface="Wingdings" pitchFamily="2" charset="2"/>
              <a:buChar char="§"/>
              <a:tabLst>
                <a:tab pos="798513" algn="l"/>
              </a:tabLst>
            </a:pPr>
            <a:r>
              <a:rPr lang="en-US" sz="2400" dirty="0">
                <a:latin typeface="Comic Sans MS" pitchFamily="66" charset="0"/>
              </a:rPr>
              <a:t>The BN gives P(</a:t>
            </a:r>
            <a:r>
              <a:rPr lang="en-US" sz="2400" dirty="0" err="1">
                <a:latin typeface="Comic Sans MS" pitchFamily="66" charset="0"/>
              </a:rPr>
              <a:t>t|c</a:t>
            </a:r>
            <a:r>
              <a:rPr lang="en-US" sz="2400" dirty="0">
                <a:latin typeface="Comic Sans MS" pitchFamily="66" charset="0"/>
              </a:rPr>
              <a:t>)</a:t>
            </a:r>
          </a:p>
          <a:p>
            <a:pPr algn="l" rtl="0">
              <a:buClr>
                <a:srgbClr val="0033CC"/>
              </a:buClr>
              <a:buFont typeface="Wingdings" pitchFamily="2" charset="2"/>
              <a:buChar char="§"/>
              <a:tabLst>
                <a:tab pos="798513" algn="l"/>
              </a:tabLst>
            </a:pPr>
            <a:r>
              <a:rPr lang="en-US" sz="2400" dirty="0">
                <a:latin typeface="Comic Sans MS" pitchFamily="66" charset="0"/>
              </a:rPr>
              <a:t>What about P(</a:t>
            </a:r>
            <a:r>
              <a:rPr lang="en-US" sz="2400" dirty="0" err="1">
                <a:latin typeface="Comic Sans MS" pitchFamily="66" charset="0"/>
              </a:rPr>
              <a:t>c|t</a:t>
            </a:r>
            <a:r>
              <a:rPr lang="en-US" sz="2400" dirty="0">
                <a:latin typeface="Comic Sans MS" pitchFamily="66" charset="0"/>
              </a:rPr>
              <a:t>)?</a:t>
            </a:r>
          </a:p>
          <a:p>
            <a:pPr algn="l" rtl="0">
              <a:buClr>
                <a:srgbClr val="0033CC"/>
              </a:buClr>
              <a:buFont typeface="Wingdings" pitchFamily="2" charset="2"/>
              <a:buChar char="§"/>
              <a:tabLst>
                <a:tab pos="798513" algn="l"/>
              </a:tabLst>
            </a:pPr>
            <a:r>
              <a:rPr lang="en-US" sz="2400" dirty="0">
                <a:latin typeface="Comic Sans MS" pitchFamily="66" charset="0"/>
              </a:rPr>
              <a:t>P(</a:t>
            </a:r>
            <a:r>
              <a:rPr lang="en-US" sz="2400" dirty="0" err="1">
                <a:latin typeface="Comic Sans MS" pitchFamily="66" charset="0"/>
              </a:rPr>
              <a:t>Cavity|t</a:t>
            </a:r>
            <a:r>
              <a:rPr lang="en-US" sz="2400" dirty="0">
                <a:latin typeface="Comic Sans MS" pitchFamily="66" charset="0"/>
              </a:rPr>
              <a:t>) </a:t>
            </a:r>
            <a:br>
              <a:rPr lang="en-US" sz="2400" dirty="0">
                <a:latin typeface="Comic Sans MS" pitchFamily="66" charset="0"/>
              </a:rPr>
            </a:br>
            <a:r>
              <a:rPr lang="en-US" sz="2400" dirty="0">
                <a:latin typeface="Comic Sans MS" pitchFamily="66" charset="0"/>
              </a:rPr>
              <a:t>	= P(Cavity </a:t>
            </a:r>
            <a:r>
              <a:rPr lang="en-US" sz="2400" b="1" dirty="0">
                <a:latin typeface="Comic Sans MS" pitchFamily="66" charset="0"/>
                <a:sym typeface="Symbol" pitchFamily="18" charset="2"/>
              </a:rPr>
              <a:t></a:t>
            </a:r>
            <a:r>
              <a:rPr lang="en-US" sz="2400" dirty="0">
                <a:latin typeface="Comic Sans MS" pitchFamily="66" charset="0"/>
              </a:rPr>
              <a:t> t)/P(t)</a:t>
            </a:r>
            <a:br>
              <a:rPr lang="en-US" sz="2400" dirty="0">
                <a:latin typeface="Comic Sans MS" pitchFamily="66" charset="0"/>
              </a:rPr>
            </a:br>
            <a:r>
              <a:rPr lang="en-US" sz="2400" dirty="0">
                <a:latin typeface="Comic Sans MS" pitchFamily="66" charset="0"/>
              </a:rPr>
              <a:t>	= P(</a:t>
            </a:r>
            <a:r>
              <a:rPr lang="en-US" sz="2400" dirty="0" err="1">
                <a:latin typeface="Comic Sans MS" pitchFamily="66" charset="0"/>
              </a:rPr>
              <a:t>t|Cavity</a:t>
            </a:r>
            <a:r>
              <a:rPr lang="en-US" sz="2400" dirty="0">
                <a:latin typeface="Comic Sans MS" pitchFamily="66" charset="0"/>
              </a:rPr>
              <a:t>) P(Cavity) </a:t>
            </a:r>
            <a:r>
              <a:rPr lang="en-US" sz="2400" dirty="0" smtClean="0">
                <a:latin typeface="Comic Sans MS" pitchFamily="66" charset="0"/>
              </a:rPr>
              <a:t>/ P(t)</a:t>
            </a:r>
            <a:br>
              <a:rPr lang="en-US" sz="2400" dirty="0" smtClean="0">
                <a:latin typeface="Comic Sans MS" pitchFamily="66" charset="0"/>
              </a:rPr>
            </a:br>
            <a:r>
              <a:rPr lang="en-US" sz="2400" dirty="0" smtClean="0">
                <a:solidFill>
                  <a:srgbClr val="990033"/>
                </a:solidFill>
                <a:latin typeface="Comic Sans MS" pitchFamily="66" charset="0"/>
              </a:rPr>
              <a:t>[</a:t>
            </a:r>
            <a:r>
              <a:rPr lang="en-US" sz="2400" dirty="0">
                <a:solidFill>
                  <a:srgbClr val="990033"/>
                </a:solidFill>
                <a:latin typeface="Comic Sans MS" pitchFamily="66" charset="0"/>
              </a:rPr>
              <a:t>Bayes’ rule]</a:t>
            </a:r>
            <a:r>
              <a:rPr lang="en-US" sz="2400" dirty="0">
                <a:latin typeface="Comic Sans MS" pitchFamily="66" charset="0"/>
              </a:rPr>
              <a:t/>
            </a:r>
            <a:br>
              <a:rPr lang="en-US" sz="2400" dirty="0">
                <a:latin typeface="Comic Sans MS" pitchFamily="66" charset="0"/>
              </a:rPr>
            </a:br>
            <a:endParaRPr lang="en-US" sz="2400" dirty="0">
              <a:latin typeface="Comic Sans MS" pitchFamily="66" charset="0"/>
            </a:endParaRPr>
          </a:p>
          <a:p>
            <a:pPr algn="l" rtl="0">
              <a:buClr>
                <a:srgbClr val="0033CC"/>
              </a:buClr>
              <a:buFont typeface="Wingdings" pitchFamily="2" charset="2"/>
              <a:buChar char="§"/>
              <a:tabLst>
                <a:tab pos="798513" algn="l"/>
              </a:tabLst>
            </a:pPr>
            <a:r>
              <a:rPr lang="en-US" sz="2400" dirty="0">
                <a:latin typeface="Comic Sans MS" pitchFamily="66" charset="0"/>
              </a:rPr>
              <a:t>P(</a:t>
            </a:r>
            <a:r>
              <a:rPr lang="en-US" sz="2400" dirty="0" err="1">
                <a:latin typeface="Comic Sans MS" pitchFamily="66" charset="0"/>
              </a:rPr>
              <a:t>c|t</a:t>
            </a:r>
            <a:r>
              <a:rPr lang="en-US" sz="2400" dirty="0">
                <a:latin typeface="Comic Sans MS" pitchFamily="66" charset="0"/>
              </a:rPr>
              <a:t>) = </a:t>
            </a:r>
            <a:r>
              <a:rPr lang="en-US" sz="2400" b="1" dirty="0" smtClean="0">
                <a:latin typeface="Symbol" pitchFamily="18" charset="2"/>
              </a:rPr>
              <a:t> </a:t>
            </a:r>
            <a:r>
              <a:rPr lang="en-US" sz="2400" dirty="0" smtClean="0">
                <a:latin typeface="Comic Sans MS" pitchFamily="66" charset="0"/>
              </a:rPr>
              <a:t> </a:t>
            </a:r>
            <a:r>
              <a:rPr lang="en-US" sz="2400" dirty="0">
                <a:latin typeface="Comic Sans MS" pitchFamily="66" charset="0"/>
              </a:rPr>
              <a:t>P(</a:t>
            </a:r>
            <a:r>
              <a:rPr lang="en-US" sz="2400" dirty="0" err="1">
                <a:latin typeface="Comic Sans MS" pitchFamily="66" charset="0"/>
              </a:rPr>
              <a:t>t|c</a:t>
            </a:r>
            <a:r>
              <a:rPr lang="en-US" sz="2400" dirty="0">
                <a:latin typeface="Comic Sans MS" pitchFamily="66" charset="0"/>
              </a:rPr>
              <a:t>) P(c) / P(t)</a:t>
            </a:r>
            <a:br>
              <a:rPr lang="en-US" sz="2400" dirty="0">
                <a:latin typeface="Comic Sans MS" pitchFamily="66" charset="0"/>
              </a:rPr>
            </a:br>
            <a:endParaRPr lang="en-US" sz="2400" dirty="0">
              <a:latin typeface="Comic Sans MS" pitchFamily="66" charset="0"/>
            </a:endParaRPr>
          </a:p>
          <a:p>
            <a:pPr algn="l" rtl="0">
              <a:buClr>
                <a:srgbClr val="0033CC"/>
              </a:buClr>
              <a:buFont typeface="Wingdings" pitchFamily="2" charset="2"/>
              <a:buChar char="§"/>
              <a:tabLst>
                <a:tab pos="798513" algn="l"/>
              </a:tabLst>
            </a:pPr>
            <a:endParaRPr lang="en-US" sz="2400" dirty="0">
              <a:latin typeface="Comic Sans MS" pitchFamily="66" charset="0"/>
            </a:endParaRPr>
          </a:p>
          <a:p>
            <a:pPr marL="0" indent="0" algn="l" rtl="0">
              <a:buClr>
                <a:srgbClr val="0033CC"/>
              </a:buClr>
              <a:buNone/>
              <a:tabLst>
                <a:tab pos="798513" algn="l"/>
              </a:tabLst>
            </a:pPr>
            <a:endParaRPr lang="en-US" sz="2400" dirty="0">
              <a:latin typeface="Comic Sans MS" pitchFamily="66" charset="0"/>
            </a:endParaRPr>
          </a:p>
        </p:txBody>
      </p:sp>
      <p:sp>
        <p:nvSpPr>
          <p:cNvPr id="33795" name="Rectangle 3"/>
          <p:cNvSpPr>
            <a:spLocks noGrp="1" noChangeArrowheads="1"/>
          </p:cNvSpPr>
          <p:nvPr>
            <p:ph type="title"/>
          </p:nvPr>
        </p:nvSpPr>
        <p:spPr/>
        <p:txBody>
          <a:bodyPr>
            <a:normAutofit/>
          </a:bodyPr>
          <a:lstStyle/>
          <a:p>
            <a:pPr algn="r"/>
            <a:r>
              <a:rPr lang="he-IL" altLang="he-IL" sz="4000" dirty="0"/>
              <a:t>היפוך קשת לפי חוק בייס </a:t>
            </a:r>
            <a:endParaRPr lang="en-US" sz="4000" dirty="0">
              <a:solidFill>
                <a:schemeClr val="accent2"/>
              </a:solidFill>
              <a:latin typeface="Comic Sans MS" pitchFamily="66" charset="0"/>
            </a:endParaRPr>
          </a:p>
        </p:txBody>
      </p:sp>
      <p:grpSp>
        <p:nvGrpSpPr>
          <p:cNvPr id="33796" name="Group 22"/>
          <p:cNvGrpSpPr>
            <a:grpSpLocks/>
          </p:cNvGrpSpPr>
          <p:nvPr/>
        </p:nvGrpSpPr>
        <p:grpSpPr bwMode="auto">
          <a:xfrm>
            <a:off x="2057400" y="2209800"/>
            <a:ext cx="1524000" cy="2438400"/>
            <a:chOff x="3408" y="1488"/>
            <a:chExt cx="960" cy="1536"/>
          </a:xfrm>
        </p:grpSpPr>
        <p:sp>
          <p:nvSpPr>
            <p:cNvPr id="33816" name="Oval 23"/>
            <p:cNvSpPr>
              <a:spLocks noChangeArrowheads="1"/>
            </p:cNvSpPr>
            <p:nvPr/>
          </p:nvSpPr>
          <p:spPr bwMode="auto">
            <a:xfrm>
              <a:off x="3408" y="1488"/>
              <a:ext cx="912" cy="336"/>
            </a:xfrm>
            <a:prstGeom prst="ellipse">
              <a:avLst/>
            </a:prstGeom>
            <a:solidFill>
              <a:srgbClr val="FFC000"/>
            </a:solidFill>
            <a:ln w="9525">
              <a:solidFill>
                <a:schemeClr val="tx1"/>
              </a:solidFill>
              <a:round/>
              <a:headEnd/>
              <a:tailEnd/>
            </a:ln>
          </p:spPr>
          <p:txBody>
            <a:bodyPr wrap="none" anchor="ctr"/>
            <a:lstStyle/>
            <a:p>
              <a:pPr algn="ctr"/>
              <a:r>
                <a:rPr lang="en-US" sz="2000">
                  <a:latin typeface="Comic Sans MS" pitchFamily="66" charset="0"/>
                </a:rPr>
                <a:t>Cavity</a:t>
              </a:r>
            </a:p>
          </p:txBody>
        </p:sp>
        <p:sp>
          <p:nvSpPr>
            <p:cNvPr id="33817" name="Oval 24"/>
            <p:cNvSpPr>
              <a:spLocks noChangeArrowheads="1"/>
            </p:cNvSpPr>
            <p:nvPr/>
          </p:nvSpPr>
          <p:spPr bwMode="auto">
            <a:xfrm>
              <a:off x="3456" y="2688"/>
              <a:ext cx="912" cy="336"/>
            </a:xfrm>
            <a:prstGeom prst="ellipse">
              <a:avLst/>
            </a:prstGeom>
            <a:solidFill>
              <a:srgbClr val="FFC000"/>
            </a:solidFill>
            <a:ln w="9525">
              <a:solidFill>
                <a:schemeClr val="tx1"/>
              </a:solidFill>
              <a:round/>
              <a:headEnd/>
              <a:tailEnd/>
            </a:ln>
          </p:spPr>
          <p:txBody>
            <a:bodyPr wrap="none" anchor="ctr"/>
            <a:lstStyle/>
            <a:p>
              <a:pPr algn="ctr"/>
              <a:r>
                <a:rPr lang="en-US" sz="2000">
                  <a:latin typeface="Comic Sans MS" pitchFamily="66" charset="0"/>
                </a:rPr>
                <a:t>Toothache</a:t>
              </a:r>
            </a:p>
          </p:txBody>
        </p:sp>
        <p:sp>
          <p:nvSpPr>
            <p:cNvPr id="33818" name="Line 25"/>
            <p:cNvSpPr>
              <a:spLocks noChangeShapeType="1"/>
            </p:cNvSpPr>
            <p:nvPr/>
          </p:nvSpPr>
          <p:spPr bwMode="auto">
            <a:xfrm>
              <a:off x="3888" y="1824"/>
              <a:ext cx="0"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grpSp>
      <p:graphicFrame>
        <p:nvGraphicFramePr>
          <p:cNvPr id="58394" name="Group 26"/>
          <p:cNvGraphicFramePr>
            <a:graphicFrameLocks noGrp="1"/>
          </p:cNvGraphicFramePr>
          <p:nvPr/>
        </p:nvGraphicFramePr>
        <p:xfrm>
          <a:off x="3733800" y="2057400"/>
          <a:ext cx="609600" cy="731838"/>
        </p:xfrm>
        <a:graphic>
          <a:graphicData uri="http://schemas.openxmlformats.org/drawingml/2006/table">
            <a:tbl>
              <a:tblPr/>
              <a:tblGrid>
                <a:gridCol w="609600">
                  <a:extLst>
                    <a:ext uri="{9D8B030D-6E8A-4147-A177-3AD203B41FA5}">
                      <a16:colId xmlns:a16="http://schemas.microsoft.com/office/drawing/2014/main" val="20000"/>
                    </a:ext>
                  </a:extLst>
                </a:gridCol>
              </a:tblGrid>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cs typeface="Arial" charset="0"/>
                        </a:rPr>
                        <a:t>P(C)</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cs typeface="Arial" charset="0"/>
                        </a:rPr>
                        <a:t>0.1</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8402" name="Group 34"/>
          <p:cNvGraphicFramePr>
            <a:graphicFrameLocks noGrp="1"/>
          </p:cNvGraphicFramePr>
          <p:nvPr/>
        </p:nvGraphicFramePr>
        <p:xfrm>
          <a:off x="3733800" y="3810000"/>
          <a:ext cx="1371600" cy="1020934"/>
        </p:xfrm>
        <a:graphic>
          <a:graphicData uri="http://schemas.openxmlformats.org/drawingml/2006/table">
            <a:tbl>
              <a:tblPr/>
              <a:tblGrid>
                <a:gridCol w="354013">
                  <a:extLst>
                    <a:ext uri="{9D8B030D-6E8A-4147-A177-3AD203B41FA5}">
                      <a16:colId xmlns:a16="http://schemas.microsoft.com/office/drawing/2014/main" val="20000"/>
                    </a:ext>
                  </a:extLst>
                </a:gridCol>
                <a:gridCol w="1017587">
                  <a:extLst>
                    <a:ext uri="{9D8B030D-6E8A-4147-A177-3AD203B41FA5}">
                      <a16:colId xmlns:a16="http://schemas.microsoft.com/office/drawing/2014/main" val="20001"/>
                    </a:ext>
                  </a:extLst>
                </a:gridCol>
              </a:tblGrid>
              <a:tr h="3808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cs typeface="Arial" charset="0"/>
                        </a:rPr>
                        <a:t>C</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cs typeface="Arial" charset="0"/>
                        </a:rPr>
                        <a:t>P(T|c)</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8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cs typeface="Arial" charset="0"/>
                        </a:rPr>
                        <a:t>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cs typeface="Arial" charset="0"/>
                        </a:rPr>
                        <a:t>0.4</a:t>
                      </a:r>
                      <a:br>
                        <a:rPr kumimoji="0" lang="en-US" sz="1800" b="0" i="0" u="none" strike="noStrike" cap="none" normalizeH="0" baseline="0" smtClean="0">
                          <a:ln>
                            <a:noFill/>
                          </a:ln>
                          <a:solidFill>
                            <a:schemeClr val="tx1"/>
                          </a:solidFill>
                          <a:effectLst/>
                          <a:latin typeface="Comic Sans MS" pitchFamily="66" charset="0"/>
                          <a:cs typeface="Arial" charset="0"/>
                        </a:rPr>
                      </a:br>
                      <a:r>
                        <a:rPr kumimoji="0" lang="en-US" sz="1800" b="0" i="0" u="none" strike="noStrike" cap="none" normalizeH="0" baseline="0" smtClean="0">
                          <a:ln>
                            <a:noFill/>
                          </a:ln>
                          <a:solidFill>
                            <a:schemeClr val="tx1"/>
                          </a:solidFill>
                          <a:effectLst/>
                          <a:latin typeface="Comic Sans MS" pitchFamily="66" charset="0"/>
                          <a:cs typeface="Arial" charset="0"/>
                        </a:rPr>
                        <a:t>0.01111</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4294967295"/>
          </p:nvPr>
        </p:nvSpPr>
        <p:spPr>
          <a:xfrm>
            <a:off x="9653016" y="5734050"/>
            <a:ext cx="609600" cy="521208"/>
          </a:xfrm>
          <a:prstGeom prst="rect">
            <a:avLst/>
          </a:prstGeom>
        </p:spPr>
        <p:txBody>
          <a:bodyPr/>
          <a:lstStyle/>
          <a:p>
            <a:fld id="{6EDAB462-8378-4A72-B037-15DB491BC9D5}" type="slidenum">
              <a:rPr lang="en-US" smtClean="0"/>
              <a:pPr/>
              <a:t>99</a:t>
            </a:fld>
            <a:endParaRPr lang="en-US"/>
          </a:p>
        </p:txBody>
      </p:sp>
    </p:spTree>
    <p:extLst>
      <p:ext uri="{BB962C8B-B14F-4D97-AF65-F5344CB8AC3E}">
        <p14:creationId xmlns:p14="http://schemas.microsoft.com/office/powerpoint/2010/main" val="3213506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5682</TotalTime>
  <Words>9923</Words>
  <Application>Microsoft Office PowerPoint</Application>
  <PresentationFormat>Widescreen</PresentationFormat>
  <Paragraphs>2371</Paragraphs>
  <Slides>191</Slides>
  <Notes>38</Notes>
  <HiddenSlides>9</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191</vt:i4>
      </vt:variant>
    </vt:vector>
  </HeadingPairs>
  <TitlesOfParts>
    <vt:vector size="207" baseType="lpstr">
      <vt:lpstr>MS PGothic</vt:lpstr>
      <vt:lpstr>Arial</vt:lpstr>
      <vt:lpstr>Calibri</vt:lpstr>
      <vt:lpstr>Comic Sans MS</vt:lpstr>
      <vt:lpstr>Corbel</vt:lpstr>
      <vt:lpstr>David</vt:lpstr>
      <vt:lpstr>Garamond</vt:lpstr>
      <vt:lpstr>Miriam</vt:lpstr>
      <vt:lpstr>MT Extra</vt:lpstr>
      <vt:lpstr>Symbol</vt:lpstr>
      <vt:lpstr>Tahoma</vt:lpstr>
      <vt:lpstr>Times New Roman</vt:lpstr>
      <vt:lpstr>Wingdings</vt:lpstr>
      <vt:lpstr>Wingdings 2</vt:lpstr>
      <vt:lpstr>Depth</vt:lpstr>
      <vt:lpstr>Equation</vt:lpstr>
      <vt:lpstr>כריית מידע</vt:lpstr>
      <vt:lpstr>כריית מידע </vt:lpstr>
      <vt:lpstr>כריית מידע – שיעור רביעי </vt:lpstr>
      <vt:lpstr>מפגש רביעי</vt:lpstr>
      <vt:lpstr>אי-וודאות </vt:lpstr>
      <vt:lpstr>אי ודאות (Uncertainty)</vt:lpstr>
      <vt:lpstr>האמת היא שיש פתרון </vt:lpstr>
      <vt:lpstr>אבל ... צריך לייצר תהליך קבלת החלטות – סוכן </vt:lpstr>
      <vt:lpstr>אי ודאות </vt:lpstr>
      <vt:lpstr>מה הסיכוי ? </vt:lpstr>
      <vt:lpstr>דוגמה: סוכן נהג מונית</vt:lpstr>
      <vt:lpstr>דוגמה: סוכן נהג מונית</vt:lpstr>
      <vt:lpstr>חוסר ודאות  סיכון RISK</vt:lpstr>
      <vt:lpstr>סיכון – דוגמה נוספת</vt:lpstr>
      <vt:lpstr>מערכת לאיבחון תקלות רכב</vt:lpstr>
      <vt:lpstr>מערכת לאיבחון תקלות רכב</vt:lpstr>
      <vt:lpstr>מערכת לאיבחון תקלות רכב</vt:lpstr>
      <vt:lpstr>Notation</vt:lpstr>
      <vt:lpstr>PowerPoint Presentation</vt:lpstr>
      <vt:lpstr>Bayes Theorem</vt:lpstr>
      <vt:lpstr>מה הסיכוי ? </vt:lpstr>
      <vt:lpstr>מה הסיכוי ? </vt:lpstr>
      <vt:lpstr>מה הסיכוי ? </vt:lpstr>
      <vt:lpstr>An Example</vt:lpstr>
      <vt:lpstr>An Example</vt:lpstr>
      <vt:lpstr>MEU</vt:lpstr>
      <vt:lpstr>הרעיון -  MEU  </vt:lpstr>
      <vt:lpstr>MAP - Maximum A Posteriori Hypothesis</vt:lpstr>
      <vt:lpstr>MAP Cont.</vt:lpstr>
      <vt:lpstr>Maximum Likelihood (ML) hypothesis</vt:lpstr>
      <vt:lpstr>Syntax</vt:lpstr>
      <vt:lpstr>Syntax</vt:lpstr>
      <vt:lpstr>אקסיומות בסיסיות של הסתברות</vt:lpstr>
      <vt:lpstr>הסתברויות קודמות</vt:lpstr>
      <vt:lpstr>הסתברויות קודמות</vt:lpstr>
      <vt:lpstr>הסתברות מותנית</vt:lpstr>
      <vt:lpstr>הסתברות מותנית</vt:lpstr>
      <vt:lpstr>הסקה על ידי מנייה</vt:lpstr>
      <vt:lpstr>הסקה הסתברותית</vt:lpstr>
      <vt:lpstr>הסקה הסתברותית</vt:lpstr>
      <vt:lpstr>הסקה הסתברותית</vt:lpstr>
      <vt:lpstr>הסקה הסתברותית</vt:lpstr>
      <vt:lpstr>PowerPoint Presentation</vt:lpstr>
      <vt:lpstr>PowerPoint Presentation</vt:lpstr>
      <vt:lpstr>הסתברות מותנית</vt:lpstr>
      <vt:lpstr>אי תלות</vt:lpstr>
      <vt:lpstr>PowerPoint Presentation</vt:lpstr>
      <vt:lpstr>אי תלות</vt:lpstr>
      <vt:lpstr>עדכון הסיכויים</vt:lpstr>
      <vt:lpstr>עדכון הסיכויים</vt:lpstr>
      <vt:lpstr>עדכון הסיכויים</vt:lpstr>
      <vt:lpstr>עדכון הסיכויים</vt:lpstr>
      <vt:lpstr>Bayes' Rule</vt:lpstr>
      <vt:lpstr>Bayes' Rule and conditional independence</vt:lpstr>
      <vt:lpstr>לא הכל ורוד</vt:lpstr>
      <vt:lpstr>History</vt:lpstr>
      <vt:lpstr>רשתות בייסניות </vt:lpstr>
      <vt:lpstr>But...</vt:lpstr>
      <vt:lpstr>מהי רשת בייסיאנית </vt:lpstr>
      <vt:lpstr>מהי רשת בייסיאנית </vt:lpstr>
      <vt:lpstr>מהי רשת בייסיאנית </vt:lpstr>
      <vt:lpstr>דוגמאות</vt:lpstr>
      <vt:lpstr>PowerPoint Presentation</vt:lpstr>
      <vt:lpstr>Bayesian networks</vt:lpstr>
      <vt:lpstr>Bayesian networks</vt:lpstr>
      <vt:lpstr>An Example</vt:lpstr>
      <vt:lpstr>Bayesian networks</vt:lpstr>
      <vt:lpstr>Bayesian networks</vt:lpstr>
      <vt:lpstr>Bayesian networks</vt:lpstr>
      <vt:lpstr>Bayesian networks  </vt:lpstr>
      <vt:lpstr>שלב ראשון נגדיר משתנים</vt:lpstr>
      <vt:lpstr>שלב שני : השפעות </vt:lpstr>
      <vt:lpstr>שלב שלישי – רשת ביסייאנית </vt:lpstr>
      <vt:lpstr>שלב רביעי : נוסיף את הטבלאות (CPT)</vt:lpstr>
      <vt:lpstr>שלב רביעי : נוסיף את הטבלאות (CPT)</vt:lpstr>
      <vt:lpstr>נשים לב כי...</vt:lpstr>
      <vt:lpstr>BAYESIAN BELIEF NETWORK</vt:lpstr>
      <vt:lpstr>BAYESIAN BELIEF NETWORK</vt:lpstr>
      <vt:lpstr>BAYESIAN BELIEF NETWORK</vt:lpstr>
      <vt:lpstr>תזכורת -אקסיומות של הסתברות </vt:lpstr>
      <vt:lpstr>תזכורת</vt:lpstr>
      <vt:lpstr>בצורה פשוטה אפשר לומר כי </vt:lpstr>
      <vt:lpstr>Conditional Independence</vt:lpstr>
      <vt:lpstr>מוסכמות ייצוג </vt:lpstr>
      <vt:lpstr>מוסכמות ייצוג </vt:lpstr>
      <vt:lpstr>ייצוג </vt:lpstr>
      <vt:lpstr>Example</vt:lpstr>
      <vt:lpstr>Conditional Independence</vt:lpstr>
      <vt:lpstr>D-separation</vt:lpstr>
      <vt:lpstr>D-separation</vt:lpstr>
      <vt:lpstr>Case 1</vt:lpstr>
      <vt:lpstr>Case 2</vt:lpstr>
      <vt:lpstr>Case 3</vt:lpstr>
      <vt:lpstr>Case 3 (Explaining Away)</vt:lpstr>
      <vt:lpstr>Case 3 (Explaining Away)</vt:lpstr>
      <vt:lpstr>d-separation Recipe</vt:lpstr>
      <vt:lpstr>Conditional Independence</vt:lpstr>
      <vt:lpstr> Bayes’ rule תזכורת </vt:lpstr>
      <vt:lpstr>היפוך קשת לפי חוק בייס </vt:lpstr>
      <vt:lpstr> </vt:lpstr>
      <vt:lpstr> </vt:lpstr>
      <vt:lpstr>לסיכום – היפוך קשת לפי חוק בייס </vt:lpstr>
      <vt:lpstr>Example</vt:lpstr>
      <vt:lpstr>A More Complex BN</vt:lpstr>
      <vt:lpstr>Example contd.</vt:lpstr>
      <vt:lpstr>Example contd.</vt:lpstr>
      <vt:lpstr>A More Complex BN</vt:lpstr>
      <vt:lpstr>What does the BN encode?</vt:lpstr>
      <vt:lpstr>What does the BN encode?</vt:lpstr>
      <vt:lpstr>What does the BN encode?</vt:lpstr>
      <vt:lpstr>Locally Structured World</vt:lpstr>
      <vt:lpstr>But does a BN represent a belief state?  In other words, can we compute the full  joint distribution of the propositions from it?</vt:lpstr>
      <vt:lpstr>Calculation of Joint Probability</vt:lpstr>
      <vt:lpstr>PowerPoint Presentation</vt:lpstr>
      <vt:lpstr>Calculation of Joint Probability</vt:lpstr>
      <vt:lpstr>Calculation of Joint Probability</vt:lpstr>
      <vt:lpstr>Calculation of Joint Probability</vt:lpstr>
      <vt:lpstr>Semantics</vt:lpstr>
      <vt:lpstr>Semantics</vt:lpstr>
      <vt:lpstr>Semantics</vt:lpstr>
      <vt:lpstr>Compactness</vt:lpstr>
      <vt:lpstr>Compactness</vt:lpstr>
      <vt:lpstr>Compactness</vt:lpstr>
      <vt:lpstr>Constructing Bayesian networks</vt:lpstr>
      <vt:lpstr>Querying the BN</vt:lpstr>
      <vt:lpstr>Querying the BN</vt:lpstr>
      <vt:lpstr>Comparison to Classical Logic</vt:lpstr>
      <vt:lpstr>Some Applications of BN</vt:lpstr>
      <vt:lpstr>בניית הרשת</vt:lpstr>
      <vt:lpstr>Example</vt:lpstr>
      <vt:lpstr>Example</vt:lpstr>
      <vt:lpstr>Example</vt:lpstr>
      <vt:lpstr>Example</vt:lpstr>
      <vt:lpstr>Example</vt:lpstr>
      <vt:lpstr>Example contd.</vt:lpstr>
      <vt:lpstr>תרגול 1</vt:lpstr>
      <vt:lpstr>תרגול 1</vt:lpstr>
      <vt:lpstr>תרגול 1</vt:lpstr>
      <vt:lpstr>תרגול 2</vt:lpstr>
      <vt:lpstr>תרגול 3</vt:lpstr>
      <vt:lpstr>תרגול 4</vt:lpstr>
      <vt:lpstr>תרגול 4</vt:lpstr>
      <vt:lpstr>תרגול 5</vt:lpstr>
      <vt:lpstr>תרגול 6</vt:lpstr>
      <vt:lpstr>תרגול 6 המשך</vt:lpstr>
      <vt:lpstr>תרגול 6 המשך</vt:lpstr>
      <vt:lpstr>תרגול 6 המשך</vt:lpstr>
      <vt:lpstr>תרגול 7</vt:lpstr>
      <vt:lpstr>תרגול 7 המשך</vt:lpstr>
      <vt:lpstr>תרגול 7 המשך</vt:lpstr>
      <vt:lpstr>תרגול 7 המשך</vt:lpstr>
      <vt:lpstr>תרגול 7 המשך</vt:lpstr>
      <vt:lpstr>תרגול 8</vt:lpstr>
      <vt:lpstr>תרגול 9</vt:lpstr>
      <vt:lpstr>תרגול 9</vt:lpstr>
      <vt:lpstr>תרגול 10</vt:lpstr>
      <vt:lpstr>תרגול 10</vt:lpstr>
      <vt:lpstr>תרגול 10</vt:lpstr>
      <vt:lpstr>תרגול  10 המשך</vt:lpstr>
      <vt:lpstr>תרגול  10 המשך</vt:lpstr>
      <vt:lpstr>תרגול  10 המשך</vt:lpstr>
      <vt:lpstr>תרגול  10 המשך</vt:lpstr>
      <vt:lpstr>תרגול 11</vt:lpstr>
      <vt:lpstr>תרגול 11 – המשך </vt:lpstr>
      <vt:lpstr>PowerPoint Presentation</vt:lpstr>
      <vt:lpstr>תרגול 12– המשך </vt:lpstr>
      <vt:lpstr>תרגול 12– המשך </vt:lpstr>
      <vt:lpstr>תרגול 12– המשך </vt:lpstr>
      <vt:lpstr>תרגול 12– המשך </vt:lpstr>
      <vt:lpstr>תרגול 12– המשך </vt:lpstr>
      <vt:lpstr>תרגול 12– המשך </vt:lpstr>
      <vt:lpstr>תרגול 13</vt:lpstr>
      <vt:lpstr>PowerPoint Presentation</vt:lpstr>
      <vt:lpstr>Naïve Bayes classifier</vt:lpstr>
      <vt:lpstr>Naïve Bayes classifier</vt:lpstr>
      <vt:lpstr>Probability estimates smoothing</vt:lpstr>
      <vt:lpstr>Example – Sex Classification</vt:lpstr>
      <vt:lpstr>The classifier created from the training set using a Gaussian distribution assumption would be:</vt:lpstr>
      <vt:lpstr>Testing</vt:lpstr>
      <vt:lpstr>Document Classification</vt:lpstr>
      <vt:lpstr>PowerPoint Presentation</vt:lpstr>
      <vt:lpstr>Algorithm Properties</vt:lpstr>
      <vt:lpstr>Algorithm Properties</vt:lpstr>
      <vt:lpstr>Naïve Bayesian Classifier:</vt:lpstr>
      <vt:lpstr>Car Theft Example</vt:lpstr>
      <vt:lpstr>PowerPoint Presentation</vt:lpstr>
      <vt:lpstr>PowerPoint Presentation</vt:lpstr>
      <vt:lpstr>Car Theft Example</vt:lpstr>
      <vt:lpstr>PowerPoint Presentation</vt:lpstr>
      <vt:lpstr>Classification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Rachmany</dc:creator>
  <cp:lastModifiedBy>Roy Rachmany</cp:lastModifiedBy>
  <cp:revision>42</cp:revision>
  <dcterms:created xsi:type="dcterms:W3CDTF">2017-03-16T11:54:08Z</dcterms:created>
  <dcterms:modified xsi:type="dcterms:W3CDTF">2019-05-17T07:14:53Z</dcterms:modified>
</cp:coreProperties>
</file>