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ink/ink18.xml" ContentType="application/inkml+xml"/>
  <Override PartName="/ppt/ink/ink29.xml" ContentType="application/inkml+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ink/ink6.xml" ContentType="application/inkml+xml"/>
  <Override PartName="/ppt/ink/ink25.xml" ContentType="application/inkml+xml"/>
  <Override PartName="/ppt/ink/ink36.xml" ContentType="application/inkml+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ink/ink14.xml" ContentType="application/inkml+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ink/ink2.xml" ContentType="application/inkml+xml"/>
  <Override PartName="/ppt/ink/ink21.xml" ContentType="application/inkml+xml"/>
  <Override PartName="/ppt/ink/ink32.xml" ContentType="application/inkml+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ink/ink10.xml" ContentType="application/inkml+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ink/ink19.xml" ContentType="application/inkml+xml"/>
  <Override PartName="/ppt/ink/ink37.xml" ContentType="application/inkml+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ink/ink7.xml" ContentType="application/inkml+xml"/>
  <Override PartName="/ppt/ink/ink26.xml" ContentType="application/inkml+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ink/ink3.xml" ContentType="application/inkml+xml"/>
  <Override PartName="/ppt/ink/ink15.xml" ContentType="application/inkml+xml"/>
  <Override PartName="/ppt/ink/ink33.xml" ContentType="application/inkml+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ink/ink22.xml" ContentType="application/inkml+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ink/ink11.xml" ContentType="application/inkml+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ink/ink8.xml" ContentType="application/inkml+xml"/>
  <Override PartName="/ppt/ink/ink27.xml" ContentType="application/inkml+xml"/>
  <Override PartName="/ppt/ink/ink3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ink/ink16.xml" ContentType="application/inkml+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ink/ink4.xml" ContentType="application/inkml+xml"/>
  <Override PartName="/ppt/ink/ink23.xml" ContentType="application/inkml+xml"/>
  <Override PartName="/ppt/ink/ink34.xml" ContentType="application/inkml+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ink/ink12.xml" ContentType="application/inkml+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ink/ink30.xml" ContentType="application/inkml+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ink/ink39.xml" ContentType="application/inkml+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ink/ink9.xml" ContentType="application/inkml+xml"/>
  <Override PartName="/ppt/ink/ink28.xml" ContentType="application/inkml+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ink/ink17.xml" ContentType="application/inkml+xml"/>
  <Override PartName="/ppt/ink/ink35.xml" ContentType="application/inkml+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ink/ink5.xml" ContentType="application/inkml+xml"/>
  <Override PartName="/ppt/ink/ink24.xml" ContentType="application/inkml+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ink/ink1.xml" ContentType="application/inkml+xml"/>
  <Override PartName="/ppt/ink/ink13.xml" ContentType="application/inkml+xml"/>
  <Override PartName="/ppt/ink/ink31.xml" ContentType="application/inkml+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ink/ink20.xml" ContentType="application/inkml+xml"/>
  <Override PartName="/ppt/notesSlides/notesSlide6.xml" ContentType="application/vnd.openxmlformats-officedocument.presentationml.notesSlide+xml"/>
  <Override PartName="/ppt/slides/slide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60" r:id="rId1"/>
  </p:sldMasterIdLst>
  <p:notesMasterIdLst>
    <p:notesMasterId r:id="rId66"/>
  </p:notesMasterIdLst>
  <p:handoutMasterIdLst>
    <p:handoutMasterId r:id="rId67"/>
  </p:handoutMasterIdLst>
  <p:sldIdLst>
    <p:sldId id="256" r:id="rId2"/>
    <p:sldId id="259" r:id="rId3"/>
    <p:sldId id="258" r:id="rId4"/>
    <p:sldId id="260" r:id="rId5"/>
    <p:sldId id="262" r:id="rId6"/>
    <p:sldId id="264" r:id="rId7"/>
    <p:sldId id="344" r:id="rId8"/>
    <p:sldId id="328" r:id="rId9"/>
    <p:sldId id="263" r:id="rId10"/>
    <p:sldId id="314" r:id="rId11"/>
    <p:sldId id="316" r:id="rId12"/>
    <p:sldId id="266" r:id="rId13"/>
    <p:sldId id="304" r:id="rId14"/>
    <p:sldId id="305" r:id="rId15"/>
    <p:sldId id="306" r:id="rId16"/>
    <p:sldId id="329" r:id="rId17"/>
    <p:sldId id="330" r:id="rId18"/>
    <p:sldId id="331" r:id="rId19"/>
    <p:sldId id="268" r:id="rId20"/>
    <p:sldId id="269" r:id="rId21"/>
    <p:sldId id="270" r:id="rId22"/>
    <p:sldId id="271" r:id="rId23"/>
    <p:sldId id="272" r:id="rId24"/>
    <p:sldId id="273" r:id="rId25"/>
    <p:sldId id="275" r:id="rId26"/>
    <p:sldId id="276" r:id="rId27"/>
    <p:sldId id="349" r:id="rId28"/>
    <p:sldId id="350" r:id="rId29"/>
    <p:sldId id="348" r:id="rId30"/>
    <p:sldId id="286" r:id="rId31"/>
    <p:sldId id="287" r:id="rId32"/>
    <p:sldId id="279" r:id="rId33"/>
    <p:sldId id="280" r:id="rId34"/>
    <p:sldId id="281" r:id="rId35"/>
    <p:sldId id="282" r:id="rId36"/>
    <p:sldId id="285" r:id="rId37"/>
    <p:sldId id="308" r:id="rId38"/>
    <p:sldId id="309" r:id="rId39"/>
    <p:sldId id="310" r:id="rId40"/>
    <p:sldId id="317" r:id="rId41"/>
    <p:sldId id="319" r:id="rId42"/>
    <p:sldId id="312" r:id="rId43"/>
    <p:sldId id="318" r:id="rId44"/>
    <p:sldId id="311" r:id="rId45"/>
    <p:sldId id="313" r:id="rId46"/>
    <p:sldId id="320" r:id="rId47"/>
    <p:sldId id="327" r:id="rId48"/>
    <p:sldId id="326" r:id="rId49"/>
    <p:sldId id="267" r:id="rId50"/>
    <p:sldId id="351" r:id="rId51"/>
    <p:sldId id="352" r:id="rId52"/>
    <p:sldId id="289" r:id="rId53"/>
    <p:sldId id="353" r:id="rId54"/>
    <p:sldId id="290" r:id="rId55"/>
    <p:sldId id="291" r:id="rId56"/>
    <p:sldId id="288" r:id="rId57"/>
    <p:sldId id="354" r:id="rId58"/>
    <p:sldId id="292" r:id="rId59"/>
    <p:sldId id="293" r:id="rId60"/>
    <p:sldId id="294" r:id="rId61"/>
    <p:sldId id="295" r:id="rId62"/>
    <p:sldId id="355" r:id="rId63"/>
    <p:sldId id="296" r:id="rId64"/>
    <p:sldId id="298" r:id="rId65"/>
  </p:sldIdLst>
  <p:sldSz cx="9144000" cy="6858000" type="screen4x3"/>
  <p:notesSz cx="6858000" cy="9144000"/>
  <p:defaultTextStyle>
    <a:defPPr>
      <a:defRPr lang="he-IL"/>
    </a:defPPr>
    <a:lvl1pPr algn="l" rtl="0" fontAlgn="base">
      <a:spcBef>
        <a:spcPct val="0"/>
      </a:spcBef>
      <a:spcAft>
        <a:spcPct val="0"/>
      </a:spcAft>
      <a:defRPr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kern="1200">
        <a:solidFill>
          <a:schemeClr val="tx1"/>
        </a:solidFill>
        <a:latin typeface="Times New Roman" pitchFamily="18" charset="0"/>
        <a:ea typeface="+mn-ea"/>
        <a:cs typeface="Arial" pitchFamily="34" charset="0"/>
      </a:defRPr>
    </a:lvl5pPr>
    <a:lvl6pPr marL="2286000" algn="r" defTabSz="914400" rtl="1" eaLnBrk="1" latinLnBrk="0" hangingPunct="1">
      <a:defRPr kern="1200">
        <a:solidFill>
          <a:schemeClr val="tx1"/>
        </a:solidFill>
        <a:latin typeface="Times New Roman" pitchFamily="18" charset="0"/>
        <a:ea typeface="+mn-ea"/>
        <a:cs typeface="Arial" pitchFamily="34" charset="0"/>
      </a:defRPr>
    </a:lvl6pPr>
    <a:lvl7pPr marL="2743200" algn="r" defTabSz="914400" rtl="1" eaLnBrk="1" latinLnBrk="0" hangingPunct="1">
      <a:defRPr kern="1200">
        <a:solidFill>
          <a:schemeClr val="tx1"/>
        </a:solidFill>
        <a:latin typeface="Times New Roman" pitchFamily="18" charset="0"/>
        <a:ea typeface="+mn-ea"/>
        <a:cs typeface="Arial" pitchFamily="34" charset="0"/>
      </a:defRPr>
    </a:lvl7pPr>
    <a:lvl8pPr marL="3200400" algn="r" defTabSz="914400" rtl="1" eaLnBrk="1" latinLnBrk="0" hangingPunct="1">
      <a:defRPr kern="1200">
        <a:solidFill>
          <a:schemeClr val="tx1"/>
        </a:solidFill>
        <a:latin typeface="Times New Roman" pitchFamily="18" charset="0"/>
        <a:ea typeface="+mn-ea"/>
        <a:cs typeface="Arial" pitchFamily="34" charset="0"/>
      </a:defRPr>
    </a:lvl8pPr>
    <a:lvl9pPr marL="3657600" algn="r" defTabSz="914400" rtl="1" eaLnBrk="1" latinLnBrk="0" hangingPunct="1">
      <a:defRPr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744" autoAdjust="0"/>
    <p:restoredTop sz="84683" autoAdjust="0"/>
  </p:normalViewPr>
  <p:slideViewPr>
    <p:cSldViewPr>
      <p:cViewPr varScale="1">
        <p:scale>
          <a:sx n="74" d="100"/>
          <a:sy n="74" d="100"/>
        </p:scale>
        <p:origin x="-1709"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a:defRPr sz="1200">
                <a:cs typeface="Arial" charset="0"/>
              </a:defRPr>
            </a:lvl1pPr>
          </a:lstStyle>
          <a:p>
            <a:pPr>
              <a:defRPr/>
            </a:pPr>
            <a:endParaRPr lang="en-US"/>
          </a:p>
        </p:txBody>
      </p:sp>
      <p:sp>
        <p:nvSpPr>
          <p:cNvPr id="7171" name="Rectangle 3"/>
          <p:cNvSpPr>
            <a:spLocks noGrp="1" noChangeArrowheads="1"/>
          </p:cNvSpPr>
          <p:nvPr>
            <p:ph type="dt" sz="quarter"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1">
              <a:defRPr sz="1200">
                <a:cs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a:defRPr sz="1200">
                <a:cs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1">
              <a:defRPr sz="1200">
                <a:cs typeface="Arial" charset="0"/>
              </a:defRPr>
            </a:lvl1pPr>
          </a:lstStyle>
          <a:p>
            <a:pPr>
              <a:defRPr/>
            </a:pPr>
            <a:fld id="{C5C8B31C-9577-4C93-B2B6-4D21ECDEBE9E}" type="slidenum">
              <a:rPr lang="he-IL"/>
              <a:pPr>
                <a:defRPr/>
              </a:pPr>
              <a:t>‹#›</a:t>
            </a:fld>
            <a:endParaRPr lang="en-US"/>
          </a:p>
        </p:txBody>
      </p:sp>
    </p:spTree>
    <p:extLst>
      <p:ext uri="{BB962C8B-B14F-4D97-AF65-F5344CB8AC3E}">
        <p14:creationId xmlns:p14="http://schemas.microsoft.com/office/powerpoint/2010/main" xmlns="" val="25259755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6:42.673"/>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0 59,'26'17'21,"-7"-8"-21,-3-8 0,-5-2-23,-9-9-11</inkml:trace>
</inkml:ink>
</file>

<file path=ppt/ink/ink10.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6:43.654"/>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326 0 62,'41'18'37,"19"15"0,5 13 0,11 19-32,6 17 0,-3 17-1,-16 19 0,-14 14-2,-16 13-1,-22 14-1,-36 8 1,-28 0 0,-35 1-2,-27-12-4,-16-10-32,-15-19 0,-12-34-2,-11-35 1</inkml:trace>
</inkml:ink>
</file>

<file path=ppt/ink/ink1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6:48.662"/>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25 418 55,'-15'-5'36,"15"5"0,-10-1-1,20 6-20,4-4-6,16 6-3,9-2-1,15 4-2,8-1 0,7 3-2,4-2-1,-3-2-1,-4 1-3,-12-6-2,-3 5-20,-17-7-10,-9 2-1,-12-3-1,-13 1 2</inkml:trace>
  <inkml:trace contextRef="#ctx0" brushRef="#br0" timeOffset="270">100 924 66,'-5'14'38,"16"-12"0,20-3 0,15-10-29,22 0-3,8-4-1,13 4-3,6 5-5,-5-1-22,1 7-13,-12 3 0,-13 3-1</inkml:trace>
  <inkml:trace contextRef="#ctx0" brushRef="#br0" timeOffset="580">1400 770 75,'-14'4'40,"14"-4"-2,24-3 1,15-4-33,12 0-3,10-2-2,8 4-4,-3-3-20,6 3-15,-6 1 0,-4-2-1,-4 0 0</inkml:trace>
  <inkml:trace contextRef="#ctx0" brushRef="#br0" timeOffset="901">2706 201 59,'-18'-11'37,"2"15"-1,-3 13 2,-12 9-27,3 17-2,-11 15-1,1 17-2,-5 14-2,7 17 0,6 7-1,9 1 0,13 1-4,11-15-6,19-10-32,14-19-1,19-21 0,15-28-2</inkml:trace>
  <inkml:trace contextRef="#ctx0" brushRef="#br0" timeOffset="21420">3472 22 47,'24'-10'35,"-8"0"3,-1 8-1,-15 2-16,0 11-8,-17 4-5,-7 10-1,-12 4-2,-7 9-2,-7 6-1,-2 4 0,3-1-1,7-4-1,12-4 0,9-7 1,18-8-1,16-10 0,19-10 0,17-11 0,19-5 0,13-5-1,5 0 0,3-4-3,-5 9-6,-16-4-26,-10 7-3,-23 2 0,-18 2 0</inkml:trace>
  <inkml:trace contextRef="#ctx0" brushRef="#br0" timeOffset="21721">3686 62 83,'0'0'39,"0"0"0,-2 22-1,-10 17-33,-3 14-1,-9 8-3,-5 3-2,-1 11-7,-8-7-17,5-2-15,0-11 3,6-8-2,2-8 1</inkml:trace>
  <inkml:trace contextRef="#ctx0" brushRef="#br0" timeOffset="21891">3171 775 76,'-9'4'37,"9"-4"0,21-5-3,16 10-27,16-4-2,22 0-1,15-4-1,9-3-3,9 0-2,-5-9-10,-2 4-26,-14 0 1,-21 1-3,-21 1 2</inkml:trace>
  <inkml:trace contextRef="#ctx0" brushRef="#br0" timeOffset="22111">3689 945 80,'-12'0'38,"-2"-14"-2,0-7 2,-5-4-34,-2 0-1,-5 2 0,-5 7-1,-4 8 0,0 11 0,2 13 1,4 10-2,7 7 0,10 6 0,12 6-1,10 5 0,15-2 0,6 7 0,3 0 0,-1 2 0,-7-2 0,-9 1-1,-14-4 1,-10-7-1,-15-7 1,-7-16-1,-6-15 1,-1-13-1,4-17 1,9-20 0,12-15 0,17-7 0,17-4 0,19-2 0,17 3 0,14 4-3,19 12-23,-1 7-13,2 5 1,-3 1-1,-1 1 0</inkml:trace>
</inkml:ink>
</file>

<file path=ppt/ink/ink12.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7:11.324"/>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526 215 79,'-29'15'36,"-5"10"0,-7-5-9,-3 29-21,-8 10-1,-2 20 0,-8 9 0,3 6-1,3 1-2,12-2 0,11-12-2,15-12-1,18-20 0,20-21 0,20-22-1,12-20 1,7-15 0,2-12 0,-5-7 1,-4 0 0,-11 4 0,-12 11 1,-14 14 0,-15 19 0,0 0 0,-14 34 0,3 1-1,2 4 1,4 0-1,6-9 0,9-9-1,12-12 1,8-13-1,3-16 1,3-8 0,-2-11-1,-3-8 1,-6-6 0,-7 3 1,-10 4 0,-9 10 0,-8 12 0,-10 11-2,-3 11-1,1 22-12,0 7-24,2 7 1,8 5-2,8 1 1</inkml:trace>
  <inkml:trace contextRef="#ctx0" brushRef="#br0" timeOffset="511">1058 781 70,'-11'-16'37,"-8"-1"0,-5 3 1,-8 0-29,2 11-4,-1 3 0,4 8-2,2 5-1,6 3-1,11 1 1,9 5-2,9 1 1,3 4-1,5 4 0,-1 4 0,-1 7-1,-3 10 1,-7 7 1,-5 5-1,-10 8 0,-7 1 1,-8 0-1,-7-3 0,-7-9 1,-3-11-1,-2-13-1,-10-20-1,8-17-2,3-25-3,14-17-10,5-28-22,12-21 2,8-14-2,13-4 2</inkml:trace>
  <inkml:trace contextRef="#ctx0" brushRef="#br0" timeOffset="1122">2044 0 80,'0'0'38,"-3"15"-1,-11 13 0,-9 10-32,-9 10-3,-7 9 0,-6 1 0,1-3-1,6-2 1,13-11-1,20-4 0,18-14 0,24-4 0,24-13-1,16-5-3,14-1-5,-3-11-23,4 3-6,-9-8-1,-11 0-1</inkml:trace>
  <inkml:trace contextRef="#ctx0" brushRef="#br0" timeOffset="1362">2351 106 70,'-34'9'37,"4"20"1,0 15 0,5 19-27,-2 7-5,6 10-4,5 4-5,-3-4-34,7-5 0,-1-10 0,3-10-2</inkml:trace>
  <inkml:trace contextRef="#ctx0" brushRef="#br0" timeOffset="1552">1575 841 73,'-15'15'37,"19"-1"0,21 4 1,22-4-31,28-1-3,18-7-1,14-4-2,10-4-2,-1-9-2,-1 5-8,-14-10-27,-14 1 1,-21 1-1,-22 3 1</inkml:trace>
  <inkml:trace contextRef="#ctx0" brushRef="#br0" timeOffset="1773">2157 1135 81,'-33'-12'38,"-6"-3"-1,-2-1 2,-7 3-34,-1 6-3,-4 7 1,3 10-1,6 5 0,10 10 0,11 4-1,14 3 0,16 2 0,15 3-1,15 3-1,10 5 1,8 7-1,0-1 0,-3 4 0,-8-1 0,-12 1 0,-14-4 1,-17-6-1,-17-8 1,-15-7 0,-13-12 0,-11-12 1,-2-9 0,1-17 0,12-12-1,15-15 1,21-9 0,24-8-1,28-6-1,32 6-8,19-5-30,22 5 1,10 3-1,11 7-1</inkml:trace>
  <inkml:trace contextRef="#ctx0" brushRef="#br0" timeOffset="2324">3172 867 80,'23'10'35,"20"-12"-5,25-5-19,9-9-45,6-5-1,2-8-2,-8-3 1</inkml:trace>
  <inkml:trace contextRef="#ctx0" brushRef="#br0" timeOffset="2474">3589 402 71,'-33'27'40,"7"24"-2,1 24 2,3 19-25,-3 16-12,0 7-4,7 1-35,-3-9-2,7-16 0,9-24-2</inkml:trace>
</inkml:ink>
</file>

<file path=ppt/ink/ink13.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7:14.098"/>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2 0 96,'-2'20'37,"2"-20"-2,11 8 0,10-6-47,-3-2-26,6-3 0,1-4-1,3-3 2</inkml:trace>
</inkml:ink>
</file>

<file path=ppt/ink/ink14.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7:14.369"/>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0 78,'48'8'38,"2"5"-1,-2-2-2,-2-8-40,2 4-30,1-10-1,0-4-2,0-11 1</inkml:trace>
</inkml:ink>
</file>

<file path=ppt/ink/ink15.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7:15.110"/>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0 70,'61'3'38,"11"12"0,9 16-1,12 17-30,16 25-2,-13 23-2,-2 18 0,-13 17-2,-25 8 0,-26 7-2,-40-3-3,-31 4-14,-45-17-21,-27-19 1,-40-21-1,-34-26 1</inkml:trace>
</inkml:ink>
</file>

<file path=ppt/ink/ink16.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6:52.727"/>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83 10,'0'0'24,"4"-11"1,8 5-9,6 1-3,6-1-4,10 4-1,4-1-1,9 5 0,7 1-1,11 2-1,7-3 0,15 4-1,10-6 0,13 2 0,16-2-2,17-1 0,10 0 0,10-1-1,8 0 0,5 4 0,7 0 0,7 2-1,1 2 1,-2-3-1,4-1 1,6-2-1,1-2 0,1-7 1,1 0-1,1-4 1,-3-1-1,1 1 1,-5 3 0,-8 2-1,-7 3 1,-6 4 0,-11 1-1,-7 2 0,-10 1 0,-8 3 1,-12-4-1,-9 1 0,-9 2 0,-11-3 0,-14 0 0,-13 0 1,-15-1-1,-13-2 1,-14-1-1,-12-1 2,-17 3-2,0 0-2,-17-8 0,-5 5-3,-1 3-27,-8 1-2,-10-8 0,-2 3-1</inkml:trace>
</inkml:ink>
</file>

<file path=ppt/ink/ink17.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9:04.577"/>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1374 180 25,'-81'-34'30,"-8"0"1,-5 4-1,-10 4-15,1 9-5,-12 6-2,-4 17-1,-2 8-1,4 15-1,5 10 1,13 14-2,10 8 0,21 11-1,21 5 0,30 8-1,24 1 0,28 2-1,31-3 0,21-5 0,26-5-2,19-12 1,19-14-1,2-16 0,4-17 0,-7-20 0,-14-24 1,-14-24-1,-26-20 2,-25-22-1,-36-16-1,-35-17 0,-34-10 0,-31 6-2,-28 20 1,-20 22-1,-10 34-1,-9 27-7,6 41-22,12 36-1,12 41-1,22 29 1</inkml:trace>
</inkml:ink>
</file>

<file path=ppt/ink/ink18.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9:05.268"/>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1568 652 35,'-10'-34'33,"-6"4"0,-9-2-1,-8-9-13,-8 1-12,-9-9-3,-7-7-1,-8-8 1,-5 3-3,-5 0 2,-1 9-1,-7 14 0,-6 18 1,-9 23 0,-4 27 0,-3 20 1,0 21-1,1 18 0,4 14-1,10 10 0,16 5 0,20-2-1,20-1-1,21-5 0,26-9 1,26-15-1,28-17 1,29-21-1,26-25 0,29-26 0,21-23 1,17-22-1,0-20 0,-5-16 0,-18-11-1,-22-7 1,-29-5 1,-46-3-1,-41-9 0,-47-4 0,-37 2 0,-39 12-1,-27 19 0,-19 25-2,-15 22-9,5 38-26,9 33 0,15 23-1,28 14-1</inkml:trace>
</inkml:ink>
</file>

<file path=ppt/ink/ink19.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9:28.992"/>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228 206 50,'0'0'32,"-15"-55"1,15 55-2,-15-56-20,15 56-4,0 0-3,-61-34 0,61 34-2,-51 46-1,51-46 1,-70 83-1,58-33 1,10-3-1,22 1 0,-20-48 0,67 43 0,-7-44-1,0-13 1,8-15-1,-18-9 1,-7-9-1,-21-4 0,-9 4 1,-13 47-2,-22-82 1,22 82 0,-78-55 0,24 43-1,4 12-1,6 21-5,-4 12-25,25 12-1,7 8-2,18 15 1</inkml:trace>
</inkml:ink>
</file>

<file path=ppt/ink/ink2.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6:59.557"/>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687 890 37,'0'0'27,"0"0"2,0 0-1,0 0-20,0 0 0,82 5-3,-21-9-2,2 0 0,5 7-1,4 2-2,-1 1-5,-4 3-14,-1-6-10,-16-9-1,0-7 1,-10-13-1</inkml:trace>
  <inkml:trace contextRef="#ctx0" brushRef="#br0" timeOffset="241">1294 419 53,'11'35'30,"13"2"0,6 2-1,10 6-23,1 5-4,-2 5 0,-6 7 0,-12 5 0,-18 2-1,-18-2 0,-13-3-1,-14 3-9,2-10-20,-12-13-2,7-12-1,-3-18-1</inkml:trace>
  <inkml:trace contextRef="#ctx0" brushRef="#br0" timeOffset="1072">926 4117 62,'52'3'31,"15"-8"-4,10-1-13,2 1-43,16-3-2,-7 5 0,-11-4 0</inkml:trace>
  <inkml:trace contextRef="#ctx0" brushRef="#br0" timeOffset="1252">1446 3560 50,'3'31'35,"10"6"-2,9 0 0,5 0-22,12 1-7,1 2-2,0 3 0,-5 4-2,-8 7 0,-14 6 0,-21 6 0,-17 9 0,-21 6-2,-5 6-1,-6-6-9,-3-3-20,8-10-1,10-16-1,17-13 0</inkml:trace>
  <inkml:trace contextRef="#ctx0" brushRef="#br0" timeOffset="1763">943 4967 64,'0'0'35,"0"0"-1,0 0-1,32 15-32,11-20-3,16-2-2,-1-10-5,16 4-7,-7-8-15,-1-5-2,-9-4 1,-14-4 0</inkml:trace>
  <inkml:trace contextRef="#ctx0" brushRef="#br0" timeOffset="1963">1251 4752 62,'-5'34'35,"14"-7"-1,3-7-1,17-8-29,9-5-1,6 0-2,0-2 0,0 0-1,-12-1 1,-15 5-1,-7 3 1,-18 4-1,-8 7-3,-10 0-8,-9 15-22,0 8 0,-9 6-2,11 2 1</inkml:trace>
  <inkml:trace contextRef="#ctx0" brushRef="#br0" timeOffset="2754">757 8258 70,'0'0'37,"60"18"-1,-60-18 1,67-12-30,-14 4-4,13-1-2,4-2 0,-2 5-4,-1-3-3,-7 9-9,-2-3-21,-17 2 2,-13 1-2,-9-3 1</inkml:trace>
  <inkml:trace contextRef="#ctx0" brushRef="#br0" timeOffset="2965">1360 7914 71,'-9'17'36,"13"4"0,9 0 0,15 4-28,8-1-4,9 8-2,6 0-1,-4 1 0,-1 2 0,1 2-1,-20 6 2,-16 8-1,-23 5 0,-24 1-2,-9 8-5,-11-5-30,-5-14-1,-4-16 0,-7-32-2</inkml:trace>
  <inkml:trace contextRef="#ctx0" brushRef="#br0" timeOffset="8002">631 285 65,'-5'-87'34,"5"87"0,-15-87-1,15 87-21,-37-69-5,37 69-2,-54-37-2,54 37 0,-71 0 0,71 0-1,-77 36 0,77-36-1,-86 78 0,56-24 0,-2 16-1,15 19 0,-2 15 0,11 17 0,2 6 1,9 13-2,14 5 1,-8 13 0,4-2 1,-14 3-2,18 1 1,-14-3-1,11 2 0,-10-6 1,2-6-1,1-4 1,-4-9-2,7-11 2,-25-4 0,13-9-1,-17-7 1,12-10 0,-8-8-1,1-16 1,-5-12 0,19-57 0,-28 62 0,28-62-1,-46-19 1,46 19-1,-58-75 0,58 75 1,-56-94-1,56 94 0,0-85 1,0 85 0,0 0 0,1-57 0,-1 57 0,57-5 1,-57 5-1,74 12 2,-74-12-2,71 36 1,-71-36 0,73 69 0,-50-20-1,-3 8 1,5 10 0,-19 10-1,3 6 0,-12 14 1,-9 6-1,0 7 0,7 7 0,-16 4 0,0-2 0,12 7 0,-9-2 0,10-2 1,-9-3-1,8-2 1,3-2 0,7-2-1,6 3 1,-5 1-1,5 0 1,-2 1-1,8 0 0,-17 0 0,0 4 0,2 5 0,-5 0 1,-8-4-1,-3 1 0,8-1 0,0 3 0,7 3 0,-3-2 0,3-6 0,-3-4 0,14-3 1,-5-3-1,12-6 0,3-10 0,-3-9 1,7-2-2,10-3 2,2-8-1,-4-4 0,17-6 0,-15-6 0,9-10 0,6-10-1,-47-37-2,78 52-11,-78-52-25,64 17 1,-64-17-1,0 0 1</inkml:trace>
  <inkml:trace contextRef="#ctx0" brushRef="#br0" timeOffset="9284">702 2512 56,'0'0'36,"0"0"-1,0 0 0,0 0-21,0 0-4,0 0-3,-3-73-1,3 73-2,-33-76 0,33 76 0,-33-76-2,33 76 0,-58-39-1,58 39 0,-79 28-1,79-28 0,-60 109 0,35-29 0,20 11 0,13 7 0,17 4 0,-6 0 1,10-7-1,-5-4 0,-3-8 1,-13-10-2,-6-5 1,-12-12 0,10-56 0,-32 64 0,32-64-1,0 0 1,-47-77-1,35-9 1,11-17-1,15-15 2,9-10 0,17-1-1,11 7-3,3 4-23,30 19-13,2 14 0,2-1-3,2-5 1</inkml:trace>
</inkml:ink>
</file>

<file path=ppt/ink/ink20.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8:39.761"/>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146 348 21,'-47'-2'26,"47"2"2,-58-5-9,58 5-4,-41-1-2,41 1-2,0 0-3,0 0-1,0 0-1,0 0-1,0 0-1,65-11-1,-65 11 2,90 2-2,-38 2-1,-1 2-1,14 1-2,-15-1-3,1 5-9,-51-11-19,69 0 0,-69 0-2,0 0 0</inkml:trace>
  <inkml:trace contextRef="#ctx0" brushRef="#br0" timeOffset="281">359 0 59,'0'0'32,"0"0"0,0 0-1,0 0-26,18 75-2,-18-75 0,47 75-2,-47-75 1,38 87 1,-34-42-2,2 6 1,-13 1 0,-7-3 0,-13 8 0,-4 1-3,-4-1-5,5-8-28,30-49 1,-44 72-3,44-72 1</inkml:trace>
  <inkml:trace contextRef="#ctx0" brushRef="#br0" timeOffset="50503">242 1185 48,'0'0'32,"0"0"1,-42 1-1,42-1-23,-10 69-3,6-19-3,3 7 0,18 2-2,-7 0 2,14-10-2,-24-49 1,45 52-1,-45-52-1,62-26 1,-62 26 0,55-87 1,-38 27-1,-13-4 1,-6-2 0,-6 3 0,-11 7 0,19 56 0,-66-71 0,23 64-1,-1 20-1,-3 21 0,7 22-4,9 11-16,11 23-16,9 6 0,7 8-2,12-1 1</inkml:trace>
</inkml:ink>
</file>

<file path=ppt/ink/ink2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9:30.675"/>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201 274 73,'-51'-62'37,"51"62"-2,-45-87 1,45 87-30,-31-71-3,31 71-1,0 0-1,0 0 0,-14 57 0,26-4 0,4 3-1,8 0 1,6-6-2,-30-50 1,73 53 0,-73-53 0,74-26 0,-74 26-1,56-82 1,-40 29 0,-18-1 0,-13-1 0,-1 4 1,16 51-1,-77-61 1,77 61-1,-88 7-2,37 20-7,16 26-28,3 7 0,-3 9-2,25 4 0</inkml:trace>
</inkml:ink>
</file>

<file path=ppt/ink/ink22.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8:40.943"/>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52 349 36,'0'0'31,"0"0"2,0 0 0,-52 0-19,52 0-2,0 0-6,55-8 1,-55 8-3,76 4-1,-31 3-1,10 0-3,6 7-4,-2-8-16,-8 1-12,-4-6 0,-4-4-2,-43 3 0</inkml:trace>
  <inkml:trace contextRef="#ctx0" brushRef="#br0" timeOffset="240">368 0 60,'-44'-3'35,"44"3"-1,0 0 0,11 49-26,-11-49-3,49 68-2,-49-68-1,59 83 0,-29-38-2,-30-45 2,62 84-2,-62-84 1,26 83 0,-26-83-1,-13 83 1,13-83-2,-44 79-1,44-79-25,-67 61-8,67-61 0,-60 15-2</inkml:trace>
</inkml:ink>
</file>

<file path=ppt/ink/ink23.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9:31.676"/>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290 48 71,'-56'-45'37,"56"45"-2,-51 1 2,51-1-30,-48 78-3,23-11 0,8 12-1,16 3-1,2 8 0,16-16 0,7-15 0,-24-59-1,88 50-1,-37-65 0,10-20-1,-9-18 0,1-19 0,-20 4 0,-13-1 1,-22 5-2,-19 7 2,21 57-1,-91-63 1,35 68-2,-23 22-14,10 24-21,6 15-1,4 11-1,7 5 0</inkml:trace>
</inkml:ink>
</file>

<file path=ppt/ink/ink24.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9:20.470"/>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129 359 63,'5'-32'36,"-5"4"-1,0-7-10,0 35-12,0 0-4,14 24-2,-11 21-2,-3 20 0,-5 22-1,-4 21 0,-9 16-2,-6 13 0,0 2-1,-3-7-1,4-13 0,9-19-3,14-20-5,5-33-25,13-28-5,6-30 0,3-21-1</inkml:trace>
  <inkml:trace contextRef="#ctx0" brushRef="#br0" timeOffset="230">112 875 64,'0'0'36,"25"-7"0,3 11 0,8-5-27,16-5-10,13-3-33,1-3 0,1-6-3,-3-3 1</inkml:trace>
  <inkml:trace contextRef="#ctx0" brushRef="#br0" timeOffset="411">729 251 68,'0'0'38,"-10"6"-1,4 29 1,-12 21-28,7 25-5,-7 17 0,-3 24-1,-6 15-1,0 3 0,3-4-2,7-10-2,10-17-3,4-26-10,13-17-25,8-31 1,9-29-2,3-25 1</inkml:trace>
  <inkml:trace contextRef="#ctx0" brushRef="#br0" timeOffset="731">1547 125 60,'-2'-34'38,"-8"7"-2,-3 11 2,-17 8-26,8 21-4,-9 18-1,-1 24-2,-7 22-1,0 23-1,-5 21 0,1 23-1,4 12 0,8 6-1,13-2 0,13-9-1,16-15-2,11-24-10,18-16-28,9-29 0,6-28 0,-5-25-1</inkml:trace>
  <inkml:trace contextRef="#ctx0" brushRef="#br0" timeOffset="1102">1707 177 80,'-9'-15'39,"9"15"0,2 19 0,11 16-32,9 12-3,8 13-4,7 4 0,5-3-5,7 0-33,-1-6 0,-3-13 0,-1-17-2</inkml:trace>
  <inkml:trace contextRef="#ctx0" brushRef="#br0" timeOffset="1302">2262 59 70,'0'0'37,"-6"22"-2,-8 7 2,-13 9-32,-1 11-4,-12 12 0,-1 7-1,0 8-6,0-3-30,6-3 1,5-7-1,8-10 1</inkml:trace>
  <inkml:trace contextRef="#ctx0" brushRef="#br0" timeOffset="1482">2009 631 74,'7'31'38,"-7"17"-1,-6 20 1,-5 16-31,0 19-2,-2 10-2,-1 8-2,1-1-1,1-6-5,10-13-25,2-18-7,9-32 0,4-27-2</inkml:trace>
  <inkml:trace contextRef="#ctx0" brushRef="#br0" timeOffset="1803">2634 198 73,'0'0'38,"-11"-2"0,9 22 0,-8 16-28,7 26-5,-3 24-1,3 22-1,-3 21-1,2 16 1,0 6-2,1 1-1,3-9-3,-4-22-9,4-14-28,1-25 1,3-27-1,-1-29 0</inkml:trace>
  <inkml:trace contextRef="#ctx0" brushRef="#br0" timeOffset="2173">3139 468 86,'9'-18'39,"2"5"0,7 20 1,8 16-33,8 20-3,3 21-2,6 14 0,3 13-1,3 3-2,1 2-1,-1-9-4,5-5-20,-10-17-14,-3-20 0,-9-22 0,-5-19 0</inkml:trace>
  <inkml:trace contextRef="#ctx0" brushRef="#br0" timeOffset="2413">3683 272 68,'-10'-1'37,"0"16"0,-13 11 1,-4 18-28,-13 12-4,-11 16-2,-9 11 0,-9 9 0,-5 4-1,-3-6-1,9-4-3,10-14-2,18-10-10,15-25-25,19-19-1,6-18-1,35-18 0</inkml:trace>
  <inkml:trace contextRef="#ctx0" brushRef="#br0" timeOffset="2694">3767 735 75,'0'0'39,"12"-21"-1,19-1 1,17 1-30,6-4-5,11 4-2,4 2-3,-6-1-7,2 9-30,-7 2 0,-11 5-1,-12 3 0</inkml:trace>
  <inkml:trace contextRef="#ctx0" brushRef="#br0" timeOffset="2894">3850 1056 82,'18'5'37,"14"-9"-3,12 6-3,17-8-45,3-3-22,6-1 0,-3 1-1,-4-3 0</inkml:trace>
  <inkml:trace contextRef="#ctx0" brushRef="#br0" timeOffset="3805">4690 454 9,'-3'-20'25,"5"7"1,-4 1-3,0-4-5,2 16-4,2-15-1,-2 15-1,0 0-1,0 0 1,0 0-1,0 0-2,3 15-2,-3 10-1,-7 10-2,-4 13-2,-2 15 0,-4 11 0,-6 8-1,0 7 1,-2-5-2,-1-6 1,3-13-2,7-12-1,1-16 0,4-20-5,11-17-6,2-10-26,6-20 1,0-15 0,6-14 2</inkml:trace>
  <inkml:trace contextRef="#ctx0" brushRef="#br0" timeOffset="4096">4665 356 63,'12'-21'37,"-1"21"-1,-4 18 2,3 23-25,-6 16-7,3 15-1,-4 15-2,-2 12-1,-1 3 0,2-2-1,0-9 0,0-17-1,5-22-1,0-21 1,6-25-1,3-27-1,1-21 1,1-22 0,4-18 0,1-18 1,0-8 0,2 0 0,2 10 1,-1 13-1,-2 17 1,-4 22-1,-5 26 1,-4 30 0,-1 25 0,-6 21 0,-6 16 0,-4 13 0,-4 4 0,2 5 0,-1-4 0,3-8-2,5-9-4,-4-17-24,11-17-9,4-18 0,6-16-2</inkml:trace>
  <inkml:trace contextRef="#ctx0" brushRef="#br0" timeOffset="4546">5261 884 64,'-12'-6'38,"-3"-7"0,4-1 1,-6-6-26,4 6-4,-1 5-2,0 10-1,0 9-2,0 12-1,-1 9-1,3 5-1,2 4 0,5 0-1,5-8 0,7-7 0,9-13-1,4-12 1,12-11-1,4-9 1,0-3-1,-1 0 1,-6 3-1,-6 9 1,-8 13 0,-7 13-1,-9 11 0,-4 5-3,3 7-7,-3-9-28,5-8 0,0-21-1,12-8 0</inkml:trace>
  <inkml:trace contextRef="#ctx0" brushRef="#br0" timeOffset="4887">5688 199 83,'14'8'39,"-9"30"-1,-15 22 0,-7 17-31,-5 10-6,-5 6-4,7 7-20,-6-7-15,2-11 1,3-16-2,4-20 1</inkml:trace>
  <inkml:trace contextRef="#ctx0" brushRef="#br0" timeOffset="5057">5426 678 78,'13'-15'38,"4"9"-3,4 7 1,4 7-36,0-3-21,10 7-14,0-2-1,0-5 0,2-7-1</inkml:trace>
  <inkml:trace contextRef="#ctx0" brushRef="#br0" timeOffset="5247">5898 94 70,'-9'18'38,"4"9"-1,-2 17 2,-1 14-30,1 19-5,-4 16 1,-2 11-1,-6 9-1,-3 6-1,-3-2 0,2-9-2,2-18 1,1-17-1,8-24-1,6-30 0,6-19-1,23-43 0,3-14 0,3-18 0,3-11 0,8-3 1,0 5-1,-3 11 2,-5 19-1,-7 19 2,-7 22-1,-5 21 0,-5 21 1,-10 15-1,-3 14 1,-4 9-1,-4 5 0,0-2-2,1 5-10,1-15-26,3-15 2,-1-16-2,3-20 1</inkml:trace>
  <inkml:trace contextRef="#ctx0" brushRef="#br0" timeOffset="5768">6071 0 74,'14'-5'39,"7"9"-2,6 11 2,6 15-31,7 21-5,-2 24-1,-4 20 0,-14 23 0,-14 16-1,-15 15-3,-19-1-7,-13 4-29,-12-13 0,-6-17-1,0-24 1</inkml:trace>
</inkml:ink>
</file>

<file path=ppt/ink/ink25.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9:27.079"/>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0 909 91,'0'0'38,"0"0"1,13-2-9,19-7-22,18 1-3,17-9-2,11 4 0,12-3-2,5 0 0,1 3-2,-10-1-2,-10 6-4,-19-1-4,-12 15-20,-20-1-8,-17 7 0,-17 3 0</inkml:trace>
  <inkml:trace contextRef="#ctx0" brushRef="#br0" timeOffset="231">103 1269 79,'-14'14'39,"25"-9"0,24-6 1,21-9-31,18 1-9,23 3-26,3 2-12,1 4 0,-7 1-2</inkml:trace>
  <inkml:trace contextRef="#ctx0" brushRef="#br0" timeOffset="10305">1192 1080 76,'0'0'40,"1"-25"0,21 7 1,12-6-29,30 4-5,22 0-4,18-5-6,12 3-36,15-6-1,-1-5 0,-3-7-2</inkml:trace>
  <inkml:trace contextRef="#ctx0" brushRef="#br0" timeOffset="11918">2775 344 62,'1'-16'37,"-1"16"-1,-21 4 1,-6 17-24,-4 23-6,-10 16-2,-6 21-1,-3 16-1,3 13 0,4 10-1,10 2 0,10-4-2,15-6 1,11-10-2,17-18-2,14-13-5,4-20-19,18-18-12,7-19 1,6-17-1,0-18 2</inkml:trace>
  <inkml:trace contextRef="#ctx0" brushRef="#br0" timeOffset="12438">3572 344 55,'0'-11'38,"0"11"-1,0 0 0,4 13-20,-8 11-7,2 16-4,-5 8-2,0 7-1,-2 5-3,2-6-3,5 8-17,-5-12-18,3-9 1,1-9-2,-1-7 1</inkml:trace>
  <inkml:trace contextRef="#ctx0" brushRef="#br0" timeOffset="12679">3113 938 74,'-4'13'38,"4"-13"-1,25 5 2,6-14-28,12-5-8,12-2-1,9 1-2,-2-2-2,4 8-6,-9-1-29,-3 4-1,-11 1 0,-9 4 1</inkml:trace>
  <inkml:trace contextRef="#ctx0" brushRef="#br0" timeOffset="12879">3385 1127 82,'-5'17'38,"11"-6"0,13-2 0,5-4-32,11 2-4,0 0 1,0 1-1,-5 1-1,-6 0-1,-10 4 1,-10 0-1,-10 3 0,-13 1 0,-7 2 1,-9 3 0,-2 1 0,3 0 0,5-1 0,11-1 0,18-2 0,18-1 0,21-5-2,15-8-3,20-3-29,2-4-7,9-5 1,-1-9-2</inkml:trace>
  <inkml:trace contextRef="#ctx0" brushRef="#br0" timeOffset="13239">4403 281 59,'-14'17'36,"-2"13"0,-6 11 1,2 12-24,-14 7-5,3 12-2,-5 3 0,5 7-1,1-5-1,8-4-1,9-10-2,11-12 0,11-15 0,8-17-1,12-16-1,7-15 1,6-10-1,2-9 1,-3-5-1,-4-2 0,-8 5 1,-6 12-1,-10 13 1,-13 8 0,-8 22 0,-5 6 0,1 9 0,-1 3 0,5-2-1,7-6 1,11-11-1,13-11 0,7-13 0,7-9 1,6-10 0,0-8-1,-1-8 2,-5-5-1,-7-5 1,-8-1 0,-7 2 1,-7 7-1,-11 5 1,-6 12-1,-6 12 0,-5 12-1,-1 17-4,-8 1-15,9 15-20,0 2 0,10 3-1,5-6 1</inkml:trace>
  <inkml:trace contextRef="#ctx0" brushRef="#br0" timeOffset="13730">5075 682 87,'10'-10'38,"-10"10"0,-22 3 0,-10 9-34,-11 11-2,-5 7 0,-4 3-1,4 1-1,4-1 1,12-1 0,11-3 0,16-4-1,11-4 1,13-1-1,7-1 0,5 5 0,2 2 0,0 6 1,0 4 0,-8 3 0,-5 2 0,-9 2 1,-8-2-1,-9-4-1,-9-2 1,-8-9-2,-9-6-2,-8-12-5,8-7-24,-7-12-8,4-10 1,5-13-2</inkml:trace>
  <inkml:trace contextRef="#ctx0" brushRef="#br0" timeOffset="14131">5714 0 64,'8'11'37,"-11"14"-1,-5 12 1,-9 6-25,3 10-7,4 1-4,-2-3-8,10 3-17,-5-7-11,2-6-1,-2-3-2,-4-5 2</inkml:trace>
  <inkml:trace contextRef="#ctx0" brushRef="#br0" timeOffset="14331">5236 791 75,'0'13'39,"14"-6"-1,17 0 1,3-10-29,24-1-6,7-2-2,8-4-2,3 1-4,-12-8-10,-4 5-24,-12 0 0,-12 6 0,-15 0 0</inkml:trace>
  <inkml:trace contextRef="#ctx0" brushRef="#br0" timeOffset="14511">5486 962 76,'-16'30'38,"12"-3"0,13-2 1,5-7-29,16 0-6,5-2-2,3-1 1,-4 2-2,-6-1 0,-12 4-1,-12-1 0,-14 3 0,-10 0 0,-13-1 1,-7 1 0,1-3 0,4-3 1,9-2-1,16-4 0,10-10 0,32 15 0,15-11-2,17-7-7,19 1-31,8-5-1,4 0 0,-2-7-1</inkml:trace>
  <inkml:trace contextRef="#ctx0" brushRef="#br0" timeOffset="14892">6301 844 66,'23'6'37,"7"-5"-1,11-2-1,5-5-28,7-6-9,8 1-16,-7-5-17,-6-4 0,-12-2-2,-4-5 2</inkml:trace>
  <inkml:trace contextRef="#ctx0" brushRef="#br0" timeOffset="15062">6537 459 66,'-15'14'38,"3"13"-1,7 11 2,9 14-25,-7 9-8,0 11-2,-4 4-3,-5-5-6,4-1-33,1-8 1,-2-9-1,4-14 0</inkml:trace>
  <inkml:trace contextRef="#ctx0" brushRef="#br0" timeOffset="15393">7383 114 65,'0'0'37,"9"11"-1,-8 14 0,1 15-28,-10 10-4,-2 10-4,-1 12-13,-4-2-22,-8-2 0,1-3-2,-4-8 2</inkml:trace>
  <inkml:trace contextRef="#ctx0" brushRef="#br0" timeOffset="15633">7012 896 79,'7'10'38,"10"-11"-2,7-7 1,8-3-33,8-7-5,1-2-1,5 3-6,-3-5-10,-4 7-18,-4 1 0,-5 3-1,-5 5 1</inkml:trace>
  <inkml:trace contextRef="#ctx0" brushRef="#br0" timeOffset="15833">7142 1106 72,'-2'15'37,"11"-1"0,6-7 0,20-3-28,-6-4-6,4 0-1,-2 2-1,-6 1 0,-6 4 0,-12 3 0,-11 2-1,-4 5 1,-15 4 1,-4 5-1,-1 0 0,3 1 1,3 0-1,14 1 0,10-3-1,11-5-2,17 1-6,10-10-31,11-4 1,6-8-2,11-9 2</inkml:trace>
  <inkml:trace contextRef="#ctx0" brushRef="#br0" timeOffset="16184">7881 328 69,'-11'20'35,"2"7"-1,-4 7 3,-4 9-33,-1 12 0,-8 7 0,-2 6 0,1 0-1,10 1 1,1-6-1,10-9-2,7-12-1,12-14 0,11-13 0,6-13-1,3-8 1,-6-8-2,5-4 2,-4-3-1,-8 4 0,-3 4 1,-17 13 1,0 0-1,0 0 0,-7 27 1,-4 1-1,2 4 1,7-1-2,3-2 1,8-5-1,9-9 1,7-12-1,4-9 1,1-11 0,-1-6 0,-6-9 2,-3-2-1,-6-6 1,-9 3 1,-5 1-1,-6 8 0,-2 5-1,-1 7-1,-2 15-6,-5 0-13,7 14-20,6 5 1,1 5-1,7 0 0</inkml:trace>
  <inkml:trace contextRef="#ctx0" brushRef="#br0" timeOffset="16624">8273 917 50,'0'0'39,"48"-37"-1,-48 37 0,29-49-12,-29 49-17,5-34-3,-12 23-3,-4 9-1,-5 7-2,-6 10 1,4 6-2,-1 5 1,-2 5 0,7 1 0,11 2 0,5-2 0,4-2 0,6 1 0,1-4 0,5-1 0,-4-1 0,4-1 0,-13-2-1,-8-1 0,-7-5-3,-5 1-4,-9-4-25,-6-5-5,1-5 0,-6-9-2</inkml:trace>
  <inkml:trace contextRef="#ctx0" brushRef="#br0" timeOffset="17015">8755 207 83,'48'10'39,"-48"-10"-1,25 48 0,-25-48-33,-5 73-3,-6-28-1,-1 2-2,-5 2-2,17-49-7,-39 85-28,39-85 0,-58 70 0,58-70 0</inkml:trace>
  <inkml:trace contextRef="#ctx0" brushRef="#br0" timeOffset="17225">8503 859 78,'0'0'39,"0"0"-1,71 46 0,-71-46-30,83 4-4,-37-5-4,-46 1-3,78-12-6,-78 12-13,51-27-16,-51 27 0,0 0 0,0 0 1</inkml:trace>
  <inkml:trace contextRef="#ctx0" brushRef="#br0" timeOffset="17395">8659 913 75,'-21'55'37,"21"-55"0,0 0 1,27 63-31,-27-63-1,54 51-2,-54-51-1,64 56-1,-64-56 0,33 53 0,-33-53-1,11 46-1,-11-46 1,0 0-1,-59 63 1,59-63-1,-60 32 1,60-32 0,-45 25 0,45-25-1,0 0 1,0 0-2,0 0-2,84 51-12,-29-48-25,3-2 1,-3-4-2,0-6 1</inkml:trace>
  <inkml:trace contextRef="#ctx0" brushRef="#br0" timeOffset="17796">8954 188 79,'83'-8'38,"-39"21"0,12 14 0,-13 12-32,6 19-2,-12 18-1,-16 17-2,-18 16 0,-32 9 0,-7 13-4,-11-6-20,-3 6-16,-8-13 0,2-12-1,-6-19 1</inkml:trace>
</inkml:ink>
</file>

<file path=ppt/ink/ink26.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9:45.556"/>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98 56,'48'-28'37,"-9"4"-1,-3 6 1,-12 2-23,12 10-5,3 1-1,11 7 0,5-1-2,9 1-2,5-1-1,8 0-1,2 2-3,-4-3-2,-5 6-4,-16-3-7,-10 9-26,-15 4 1,-15 4-1,-16 2 1</inkml:trace>
  <inkml:trace contextRef="#ctx0" brushRef="#br0" timeOffset="240">209 555 80,'-32'29'39,"22"-8"-2,23-5 2,23-11-31,24-4-6,18-3-3,12-7-5,15 3-31,7-6-1,-3-3 1,-1-2-3</inkml:trace>
</inkml:ink>
</file>

<file path=ppt/ink/ink27.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9:46.067"/>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0 100,'16'4'42,"-9"27"0,-4 16-1,-1 20-36,0 23-3,2 15-2,2 16-2,-7 4-30,9 2-10,3-12 1,5-22-2</inkml:trace>
</inkml:ink>
</file>

<file path=ppt/ink/ink28.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8:25.241"/>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88 679 67,'-9'-12'39,"9"12"0,-7 26 1,7 8-26,-3 21-8,0 25-1,-2 17-1,-1 15-1,-4 12 0,-3-2-3,3-5 0,-4-15-5,12-10-6,1-34-29,4-26 1,-3-32-1,19-22-1</inkml:trace>
  <inkml:trace contextRef="#ctx0" brushRef="#br0" timeOffset="210">156 1101 72,'10'12'39,"8"2"-2,7-10 2,14-5-32,9-13-5,4-10-5,8-6-34,-4-7 1,3-5-2,-7-3 0</inkml:trace>
  <inkml:trace contextRef="#ctx0" brushRef="#br0" timeOffset="400">756 463 85,'-1'35'41,"-6"14"0,-2 24 1,-8 14-31,-2 20-5,-5 16 0,1 3-3,0 4 0,3-7-2,5-13-1,4-18-4,10-16-3,-2-29-24,12-19-12,1-23 1,4-19-1</inkml:trace>
  <inkml:trace contextRef="#ctx0" brushRef="#br0" timeOffset="871">1400 466 49,'-5'-10'39,"-8"3"-1,-1 12 0,-11-4-11,-1 24-17,-9 13-3,-2 17 0,-6 15-3,4 18 1,2 14-2,7 17 0,6 11 0,12 5-1,11-4-1,9-7-1,12-10-1,3-18-1,10-16-3,-3-30-15,10-16-22,-3-23 0,-2-17-1,-3-20 1</inkml:trace>
  <inkml:trace contextRef="#ctx0" brushRef="#br0" timeOffset="1261">1697 431 75,'-4'18'40,"14"-1"0,9 9 1,1 4-33,16 3-3,9 5-1,3 1-2,3 0-4,-7-11-20,5-2-18,-7-6 0,-4-7 0,-4-8-1</inkml:trace>
  <inkml:trace contextRef="#ctx0" brushRef="#br0" timeOffset="1492">2471 384 76,'-6'20'39,"-14"-1"0,-6 6-1,-10 5-32,-4 7-2,-3 4-6,-6 5-30,7-2-5,3-5-1,8-1-1</inkml:trace>
  <inkml:trace contextRef="#ctx0" brushRef="#br0" timeOffset="1672">2151 1030 77,'-4'57'41,"-9"10"0,-4 14 0,-9 11-30,1 9-6,-3 1-1,4-2-4,5-9-6,3-19-33,12-20-2,3-26 0,11-25-1</inkml:trace>
  <inkml:trace contextRef="#ctx0" brushRef="#br0" timeOffset="2423">2863 340 65,'0'0'39,"0"0"0,-11 25 1,-4 13-26,7 25-5,-6 21-2,1 25-2,-6 21 0,-1 20-2,-4 10 1,-2 0-3,3-8 1,3-13-1,6-18-1,-1-22-1,6-26-3,1-33-5,17-25-29,0-26-5,4-20 1,1-20 0</inkml:trace>
  <inkml:trace contextRef="#ctx0" brushRef="#br0" timeOffset="5487">3184 813 64,'-6'-18'39,"3"8"-1,3 10 2,0 0-27,16 26-4,7 11-3,4 10 0,8 13-3,7 12 1,4 7-3,2 3-1,0-3-2,-1-7-3,-11-16-6,-3-6-30,-6-19 1,-5-15-1,-8-19 1</inkml:trace>
  <inkml:trace contextRef="#ctx0" brushRef="#br0" timeOffset="5738">3728 679 69,'0'0'39,"-6"21"0,-11 11 0,-16 10-28,-6 20-5,-18 13 0,-9 14-2,-12 5-1,-1 2-2,3-5-2,8-12-4,19-7-11,13-28-24,21-23 1,15-21-1,24-30 0</inkml:trace>
  <inkml:trace contextRef="#ctx0" brushRef="#br0" timeOffset="6038">3862 933 69,'-9'10'39,"9"-10"0,18 0 1,8-10-30,17 6-2,7-6-2,8 0-2,10 2-3,1-2-3,2 4-8,-9-3-29,-6 7 0,-12-4 0,-9 6-2</inkml:trace>
  <inkml:trace contextRef="#ctx0" brushRef="#br0" timeOffset="6259">3955 1321 83,'0'0'40,"39"4"0,0-15-1,13 0-34,8 2-6,0-6-18,7 7-19,-5-6-1,-3-3-2,-3-9 1</inkml:trace>
  <inkml:trace contextRef="#ctx0" brushRef="#br0" timeOffset="6649">5098 955 48,'1'-19'35,"2"-6"3,-4-8-2,6 0-19,-7-12-7,4 4-1,-6-1-3,2 10 0,-7 5-1,-3 12-1,-7 17 0,-9 16 0,-10 21-2,-4 15 0,-8 19 0,-3 14 0,-2 13-1,3 5 0,12-5 0,17-6 0,21-7 0,21-14-1,24-23 0,21-20-3,24-22-5,4-29-21,14-12-14,-2-18 1,-2-17-1,-7-14 1</inkml:trace>
  <inkml:trace contextRef="#ctx0" brushRef="#br0" timeOffset="7000">5946 716 81,'-16'1'40,"-5"4"0,-13-3 0,-1 8-31,-14 2-3,-7 8-1,-11 7-1,0 4-2,3 4 1,8 1-2,13-1 1,16 0-2,19-2 1,20 0-1,16-3 0,18 3 0,8-1 1,6 6-1,2 1 0,-4 3 0,-6 2 1,-12 0-1,-10-3 0,-16-1 0,-15-4 0,-15-5 0,-14-8-1,-11-7-2,-8-6-3,-12-19-13,4-8-23,0-15 0,10-8 0,9-16 0</inkml:trace>
  <inkml:trace contextRef="#ctx0" brushRef="#br0" timeOffset="7440">6063 194 76,'17'-12'42,"4"1"-1,12 19 1,2 18-27,13 18-9,4 17-2,5 22 0,-5 24-1,-10 27-1,-14 22 0,-19 10 0,-24 10-1,-27-4-3,-16-4-4,-24-18-25,-6-21-12,-5-31 0,-2-44-2</inkml:trace>
  <inkml:trace contextRef="#ctx0" brushRef="#br0" timeOffset="8612">6706 960 71,'0'0'39,"2"-11"-1,18 0 2,14-4-31,23 2-3,13-4-2,15 0 0,8 0-2,5 2-1,0 5-1,-9 4-1,-12 2-3,-18 1-2,-13 11-10,-17-6-24,-14 7 2,-15-9-2,-18 19 2</inkml:trace>
  <inkml:trace contextRef="#ctx0" brushRef="#br0" timeOffset="8852">6654 1434 63,'13'11'40,"36"-13"-2,29-7 0,29-22-24,16 12-50,21-2 0,6-2-2,1-10-1</inkml:trace>
  <inkml:trace contextRef="#ctx0" brushRef="#br0" timeOffset="41970">7867 1036 66,'-3'10'37,"3"-10"0,4 17 1,14-18-29,18 1-4,19-5-1,18-2-2,15-3-1,7-5-7,4 2-31,2-4 0,-12 1-2,-10-5 1</inkml:trace>
  <inkml:trace contextRef="#ctx0" brushRef="#br0" timeOffset="43312">9490 109 44,'-3'-15'34,"-3"2"0,-5 10 0,-9 7-21,-1 24-4,-14 18-1,-5 26-2,-11 23-1,-7 27 0,-7 23-1,2 23-1,1 15 1,11 3-2,17-5-1,21-12-1,27-14-10,24-32-29,23-33 1,20-38-1,21-41-1</inkml:trace>
  <inkml:trace contextRef="#ctx0" brushRef="#br0" timeOffset="45675">10000 484 62,'5'-25'37,"1"13"0,-6 12 1,9 20-27,-15 19-4,-7 26-2,-5 21 0,-3 22-2,-7 20 0,-3 7-1,0 3 0,2-10-2,6-14-1,9-20-5,10-20-26,-1-28-7,8-24 1,-3-22-2</inkml:trace>
  <inkml:trace contextRef="#ctx0" brushRef="#br0" timeOffset="46126">10894 401 57,'-9'-11'35,"9"11"0,-17 22 0,-2 3-23,2 21-6,-8 10-2,-3 16 0,-10 11-1,-1 11 0,-4 4-1,2-1 0,5-3 0,6-12-1,9-11 0,12-14 0,15-13-1,10-17 0,11-15 0,8-17-1,6-11 1,5-12-1,-1-7 0,-4-6 1,-4-1-1,-6 4 1,-7 4 0,-7 9 0,-5 11 0,-12 14 0,10 8 0,-10 12 1,0 7-1,2 4 0,3 1 0,8-3 0,6-8 0,7-11 0,6-10 0,5-11-1,3-14 1,1-9 0,-8-9 1,-2-10-1,-7-3 1,-11 1 0,-8 1 0,-6 8 1,-11 9-1,-8 11 0,-2 11-1,-6 21 0,-4 12-2,3 6-4,10 13-17,-1 1-16,11 0 1,8-2-1,12-5 1</inkml:trace>
  <inkml:trace contextRef="#ctx0" brushRef="#br0" timeOffset="46667">11716 843 60,'22'-18'37,"-22"18"-1,1-14 1,-22 13-25,-10 4-7,-9 3 0,-6 5-2,-2 1 1,-1 5-1,4 1 0,10 3-1,11 0 0,12 1-2,14 2 2,13 4-2,10 5 0,6 0 0,7 8 0,-1 3 0,-1 5 0,-4 4 0,-7 1 0,-9 1 0,-13-4 0,-9-7 1,-12-5-1,-11-10 0,-8-10-1,-4-8-1,-1-7-3,-3-17-5,12-8-27,2-7-1,13-7-1,13-12 1</inkml:trace>
  <inkml:trace contextRef="#ctx0" brushRef="#br0" timeOffset="47077">12329 491 54,'15'-11'37,"-15"11"1,7 14-1,-16 11-18,5 22-8,-6 7-4,4 19-2,-4 9-1,3 8-1,5 3-2,2-5-2,9-1-5,-7-16-26,10-5-8,-3-20 1,4-19-2</inkml:trace>
  <inkml:trace contextRef="#ctx0" brushRef="#br0" timeOffset="47838">12905 14 56,'22'-13'36,"8"7"-1,4 14 0,11 14-23,-1 18-6,4 21-3,-1 22 0,-2 20-1,-9 18 0,-3 12-1,-16 11 0,-10 11 0,-18-4 0,-16-2-2,-14-8-4,-20-13-32,-11-15 1,-9-10-1,-5-22 0</inkml:trace>
</inkml:ink>
</file>

<file path=ppt/ink/ink29.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9:14.371"/>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1136 52,'0'0'36,"4"-13"1,8 8-1,14 6-18,5-4-9,19 2-4,16-6-1,19 0-1,18-7-2,12 0 0,4-1-2,-3-2-2,-3 9-7,-23 2-25,-17 6-3,-24 7 0,-28 9 1</inkml:trace>
  <inkml:trace contextRef="#ctx0" brushRef="#br0" timeOffset="220">431 1558 70,'-34'23'37,"20"-12"0,24-8 0,24-11-30,22-3-5,19-2-3,10-6-4,14 1-31,3 5 0,0-3-1,-6-1 0</inkml:trace>
  <inkml:trace contextRef="#ctx0" brushRef="#br0" timeOffset="601">2674 852 52,'-25'-17'35,"-6"8"1,-8 7 0,2 17-22,-8 6-6,3 19-1,-4 13-1,1 14-2,1 11 0,5 14-2,7 6 0,9 0-1,13-6-1,15-10 0,20-18 0,20-16-1,22-26 0,14-24 1,10-25-1,-1-18 1,2-15-1,-10-13 1,-12-12 1,-19-12-1,-19-7 1,-19 6-1,-23 10 0,-23 16-1,-27 24-3,-34 22-22,-10 29-12,-17 26-1,-17 24-1</inkml:trace>
  <inkml:trace contextRef="#ctx0" brushRef="#br0" timeOffset="2183">3572 193 49,'-17'-2'36,"8"-4"-1,9 6 1,25-30-15,17 18-15,31-4-2,31-1 0,40 0-2,37 1 1,33 2-3,20-1-1,19 5-3,-7-3-5,-6 4-22,-24 4-6,-34 1-1,-36-3 1</inkml:trace>
</inkml:ink>
</file>

<file path=ppt/ink/ink3.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7:22.230"/>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0 918 60,'11'-15'36,"4"5"-1,8 0 0,9-3-27,17 0-4,13-3-1,13 1 0,7-1-2,9 2 0,-2 1-1,-3 2-2,-6 3-3,-20 3-2,-13 11-9,-20 4-15,-18 4-3,-16 5-3,-16 4 3</inkml:trace>
  <inkml:trace contextRef="#ctx0" brushRef="#br0" timeOffset="230">59 1295 66,'-10'25'37,"24"-11"0,32-7 0,22-11-31,23-3-8,20-1-32,11 1 0,10-3-3,0 0 1</inkml:trace>
  <inkml:trace contextRef="#ctx0" brushRef="#br0" timeOffset="13599">1375 1108 91,'0'0'40,"16"-12"2,6-16-7,19 18-27,12-4-2,20 2-1,9-3-2,19 1-1,7 1-2,4 0-4,5 7-17,-15-5-21,-12-1 0,-16-2-2,-9-3 2</inkml:trace>
  <inkml:trace contextRef="#ctx0" brushRef="#br0" timeOffset="14010">3460 146 53,'15'-40'38,"-11"10"-1,-20 13 1,-11 22-20,-20 19-9,-13 29-2,-17 20-1,-6 25-1,-8 22 0,0 20-2,5 11 1,10 10-2,15 0 0,21-4 0,23-14-3,20-16-1,21-18-5,14-23-28,23-22-7,6-25 1,7-22-1</inkml:trace>
  <inkml:trace contextRef="#ctx0" brushRef="#br0" timeOffset="14711">4128 157 58,'6'14'39,"-7"15"0,-3 16 0,-11 9-19,2 14-14,-2 12-3,-3 2-2,0 3-4,-6-2-33,3-6-1,-1-8-2,4-7 0</inkml:trace>
  <inkml:trace contextRef="#ctx0" brushRef="#br0" timeOffset="14931">3466 1215 77,'29'3'37,"16"-9"-1,12-7 0,12-7-34,12-4-2,6 2-2,-2-2-6,-4 8-29,-9 3 1,-12 6-1,-17 11 1</inkml:trace>
  <inkml:trace contextRef="#ctx0" brushRef="#br0" timeOffset="15122">3821 1441 73,'21'12'38,"11"-4"-2,5-6 2,1 1-32,-2 3-4,-6 6-1,-12 9-1,-17 5 0,-15 8 0,-12 6 1,-11 1 0,-2 4 1,-2-3 1,7-6 0,9-7 0,18-5 0,19-9 0,23-5-2,24-6-2,16-13-12,24 3-27,9-7 1,10-1-1,0-6 0</inkml:trace>
  <inkml:trace contextRef="#ctx0" brushRef="#br0" timeOffset="16223">5218 379 74,'0'0'38,"0"0"-1,-16 3-2,-2 31-27,-11 16-3,-7 22 0,-11 13-1,-6 15-1,-4 6 1,3-1-1,7-6-1,12-12-1,16-20 0,19-24-2,22-23 1,18-25-1,17-17-2,7-17 2,7-9-2,-1-8 2,-6 1-1,-7 9 2,-17 11-1,-14 16 1,-16 12 1,-10 7 0,-8 30 0,-4-3 0,0 7 1,0 0-2,5-3 1,9-6 0,10-11-1,8-8 0,5-9-1,5-8 1,1-13 0,1-8-1,-3-11 1,-3-6-1,-6-3 2,-7 3-1,-4 0 0,-6 8 1,-8 12-1,-6 12 0,-4 18-1,-4 13-1,6 17-6,-4 1-21,13 6-10,8-4 0,16-2 0</inkml:trace>
  <inkml:trace contextRef="#ctx0" brushRef="#br0" timeOffset="16664">5778 899 48,'56'-27'35,"-9"-2"2,-6 7-7,-20-6-8,-1 16-9,-18 2-4,-2 10-2,-20 19-2,1 10-1,-6 8-2,0 9 0,1 8 0,4 5-1,4 6-1,3-1 1,3 0-1,1-1 1,-2-4-1,-4-6-1,-8-4 1,-7-8-1,-6-6-2,-7-14-2,4-9-25,-8-14-10,8-18 1,6-20-1</inkml:trace>
  <inkml:trace contextRef="#ctx0" brushRef="#br0" timeOffset="16994">6470 17 64,'67'-17'38,"-19"18"-1,-20 18 1,-15 21-30,-17 14-2,-3 17-1,-9 7-2,-3 2-3,5 7-11,-1-9-26,5-7 0,1-12-2,2-8 1</inkml:trace>
  <inkml:trace contextRef="#ctx0" brushRef="#br0" timeOffset="17195">6172 914 78,'4'12'38,"10"-7"-2,15-7 0,8-1-35,14-8-10,11 7-28,-1 1 1,-3 5-2,-6 2 1</inkml:trace>
  <inkml:trace contextRef="#ctx0" brushRef="#br0" timeOffset="17365">6383 1182 82,'-16'23'39,"12"-5"0,14-5 0,3-8-33,15 2-4,5 0-1,1 3 0,-5 4-1,-5 6 1,-13 6-2,-12 6 1,-14 7-1,-11 0 0,-10 4 1,-6 0 0,-1-3 1,4-2-1,12-5 1,17-6 0,25-8 0,21-7 0,28-7-1,22-14-7,26-1-32,13-8 0,9-5 1,0-6-3</inkml:trace>
  <inkml:trace contextRef="#ctx0" brushRef="#br0" timeOffset="17705">7425 945 80,'-2'23'39,"21"-9"-2,24-11-2,18-8-50,14-15-22,7-5 0,-1-7-1,-3-2 1</inkml:trace>
  <inkml:trace contextRef="#ctx0" brushRef="#br0" timeOffset="17866">7733 574 97,'-33'32'41,"8"19"0,1-5-10,5 27-26,1 8-3,-2 0-4,4 1-36,-1-6-2,4-11 0,3-18-2</inkml:trace>
</inkml:ink>
</file>

<file path=ppt/ink/ink30.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11:24.308"/>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0 5,'-12'3'22,"12"-3"0,0 0 1,12 5-16,10 6 2,9-1-2,17 4 1,14-2 1,30 4 1,22-5-1,35 3-1,39-4-2,36 1 0,39-4-2,37-5-2,30-5 1,16 0-1,8-3 0,5-1 1,-10-2 1,-13 5-2,-26 3 1,-30 6-1,-39 7 0,-29 2-1,-39 2 0,-34 2 0,-36-1-1,-32-4 0,-28-2-2,-28-4-2,-15-7-15,-47 11-16,-20-15 0,-21-10-2,-25-11 0</inkml:trace>
</inkml:ink>
</file>

<file path=ppt/ink/ink3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11:27.873"/>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0 252 36,'4'14'29,"-4"-14"2,14 6-1,1-9-22,5 1-4,7 2 0,2-4 0,4 3 1,7-5-2,8-1 1,4-3 0,6 0-1,6-5 3,8 0-4,3-4 2,9 4-3,1-1 2,6 5-1,5-1-1,4 8 1,0 2-1,6 4 0,5 0 0,6 0 0,5 1 0,6-3 0,8-3-1,9-1 1,9-9 0,8-2 0,6-1 0,10 1 0,3-1-1,8 1 1,6 1-1,3 1 1,3 7-1,2 4 0,2 1 0,3 4 1,-2 3-1,-2 4 1,-2-1 0,0 6 0,1-1 0,0-1-1,4-2 1,5-1 0,2-3 0,8 0-1,4-1 0,-1-5-1,2 2 2,1 4-1,-2-3 0,-1 2 0,-2-1 0,2-4 1,2-1-1,3-1 1,3-3 0,1 0 0,3 1 0,2 2 1,1 1-1,-3 2 0,-2-1 0,-2 3-1,-12-1 0,2-3 1,-11-1-1,-8-1 0,-10-5 1,-9 4 1,-13-1-2,-16 2 1,-15 1 0,-18 1 0,-17 1-1,-19 3 1,-19 3-1,-19-1-1,-11 2 1,-14 0-1,-12 6-2,-11-2-3,-3 7-24,-18-5-10,-17-8 1,-13-12-4</inkml:trace>
</inkml:ink>
</file>

<file path=ppt/ink/ink32.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11:36.726"/>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28 286 21,'-20'-18'29,"8"0"0,4-5 1,6 0-17,5 9-5,2-3-4,3 6 0,-8 11-1,20-13 0,-4 7 1,6 4 0,5-5 1,12 4 1,5-3-1,17 0 2,9-3-2,9 4-1,9-1-1,3 5-1,6 2 1,0 4-2,2-1 0,-3 4 0,-1-2 0,2 0-1,-3-5 0,7-2 1,2-6 0,7-2-1,-5-2 1,7-1 1,-3-1-1,-5 4 1,-5 1-1,-7 4 0,-8 3 1,-4 0-1,-3 0 0,1 0-1,-1-3 0,7-2 1,4-2-1,2-1 1,0 1-1,-3 3 1,-4 3-1,-7 4 1,-7 3 0,-9 6-1,-7 1 1,-1 0-1,2-1 1,7-3-1,10-1 0,8-1 0,8-1 0,7 0 1,5 0-1,9 1 0,0 0 0,2 1 0,1-3 1,4 0-1,1-6 0,5-2 0,4-3 0,1-3 1,-2 2-1,-4-3 1,-5 2 0,-9 2-1,-11 4 1,-14 1 0,-17 1 0,-10 2 0,-16-1 0,-10 1-1,-13 0 1,-5-1-1,-10 0 1,9-1-1,-9 1 0,0 0 0,0 0 0,10-8 1,-10 8-1,0 0 0,10 0 0,-10 0 0,0 0 0,0 0 0,10 11 0,-10-11 0,0 0 0,0 0 0,0 0 1,0 0-1,0 0 0,0 0 0,0 0 1,0 0-1,0 0 0,0 0 0,0 0 0,0 0 0,0 0 0,0 0 0,0 0 0,0 0 0,0 0 0,0 0 0,0 0 1,0 0-1,0 0 0,0 0 0,11-7 0,-11 7 0,0 0 0,0 0 0,12-5 0,-12 5 0,0 0 0,0 0 0,9-6 0,-9 6 0,0 0 0,0 0 0,0 0 0,0 0 0,0 0 0,0 0 0,0 0 0,0 0 0,0 0 0,0 0 0,0 0 0,0 0-1,0 0 1,0 0 0,0 0 0,0 0 0,0 0 0,0 0 0,0 0 0,0 0 0,0 0 1,0 0-1,0 0 0,0 0 0,0 0 0,0 0 0,0 0 0,0 0 0,0 0 0,0 0 0,0 0 0,0 0 0,0 0 0,0 0 0,9-8 0,-9 8 0,0 0 0,0 0 0,0 0 0,0 0 0,0 0-1,0 0 1,0 0 0,0 0 0,0 0 0,0 0 0,0 0 0,0 0 0,0 0 0,0 0 0,0 0-1,0 0 1,0 0 0,0 0-1,0 0 0,0 0 0,0 0 0,0 0-3,0 0-1,0 0-4,-12 11-18,-7-12-14,-7-7 1,-7-9-1,-9-8 1</inkml:trace>
</inkml:ink>
</file>

<file path=ppt/ink/ink33.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11:40.131"/>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6206 228 61,'0'0'34,"-1"-14"-2,-7-2 0,-6-1-29,-5-2-1,-9-2-1,-8-1 1,-9-2 2,-3 3-1,-20-3 0,-15 8 0,-20 0 1,-21 6 0,-26 3-1,-21 7 0,-26 2 0,-35 6-1,-16 1 1,-18 3 0,-15-2-1,-9 2 1,-8-3-2,-5-3 1,-2-3 0,11 1-1,0-3 0,10 3 0,6 1-1,11 1 0,15 4 1,16 1-1,22 1 0,20 1-1,28 0 0,26-5-1,32 0-4,24-10-9,30 0-25,25-9 1,20-12-2,24-9 2</inkml:trace>
</inkml:ink>
</file>

<file path=ppt/ink/ink34.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11:53.119"/>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3728 0 20,'-25'-4'23,"10"10"1,15-6-13,-8 14-1,24 0-2,15 1-1,20 4-1,21-3 2,29 6-1,29-6-2,26 2 0,31-6-2,18-1 1,19-6-2,10-3 2,2-5-1,-6-1 0,-11-3 1,-12 3-1,-31 0 1,-19 5-1,-35 6-2,-26 0-1,-26 9-4,-30-4-7,-22 5-21,-26-1 0,-18-5-2,-16-4 0</inkml:trace>
  <inkml:trace contextRef="#ctx0" brushRef="#br0" timeOffset="1112">3102 425 33,'-24'0'28,"-17"11"2,-24 11-1,-27 18-21,-19 27-1,-27 18-1,-27 28 0,-32 22-1,-16 24 1,-17 9-1,-4 3-1,15-6-1,18-9-1,18-19-3,29-25-6,35-28-25,32-30-1,25-33-1,28-29 0</inkml:trace>
  <inkml:trace contextRef="#ctx0" brushRef="#br0" timeOffset="1342">412 1302 23,'-31'-3'30,"-7"30"0,-3 25 1,-6 29-16,7 31-5,-7 19-4,3 12-1,1 2-1,8-2 0,7-19 1,19-14 0,20-31 1,29-34 0,42-43-1,46-33-1,59-37-5,46-24-32,40-19-2,22-15-3,10-10-1</inkml:trace>
</inkml:ink>
</file>

<file path=ppt/ink/ink35.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12:02.813"/>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13 14,'0'0'27,"0"0"-2,16-13 0,2 9-22,4 8-19,11 9-8,-3-6-2,4 7 0</inkml:trace>
</inkml:ink>
</file>

<file path=ppt/ink/ink36.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12:04.686"/>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862 175 7,'14'-6'27,"16"-3"1,20-7-5,22-4-6,27 4-5,19-8-2,22 6-2,13-3-3,13 6-2,5 3 1,3 5-2,-3 0 0,-2 5 0,-9 0-1,-7 3 0,-15 1-2,-13-1-4,-13 1-20,-19 5-6,-27-7-1,-18 0-1</inkml:trace>
  <inkml:trace contextRef="#ctx0" brushRef="#br0" timeOffset="7501">993 1032 10,'1'-11'24,"-1"11"2,6-13-7,-7 3-2,1 10-5,-3-15-1,3 15-2,-24-13-1,2 11-1,-17-1-1,-12 5-1,-16 0-1,-12 6-1,-14 4-1,-5 6 0,-5-1-1,1 3-2,13 2-2,11-8-7,19 1-12,16-9-10,16-10-2,17-8 2</inkml:trace>
  <inkml:trace contextRef="#ctx0" brushRef="#br0" timeOffset="7751">235 749 13,'22'-17'25,"-10"4"0,-1 11-8,-7 12-3,-15 9-4,-10 15-3,-17 9 0,-8 14 0,-12 4 0,7 5-1,6-4 0,29-3 0,35-14-3,38-7-30,52-25-3,39-16-2,32-20-1</inkml:trace>
  <inkml:trace contextRef="#ctx0" brushRef="#br0" timeOffset="8763">1018 2342 40,'0'0'32,"10"-12"2,-10 12-2,-31-17-18,7 15-7,-8 0-3,-6 5-2,-9 0 0,-2 2-1,-3 1-1,2 0-3,4 1-3,-1-8-9,6 2-18,0 1 0,7-5 0,2-1 1</inkml:trace>
  <inkml:trace contextRef="#ctx0" brushRef="#br0" timeOffset="8973">464 2127 1,'16'-13'25,"-4"15"0,-12-2 1,-17 26-8,-4 5-5,-15 3-2,-4 16-1,-12-1 0,5 11-2,3-4 0,20 3-3,21-12-1,31-9-4,47-19-31,45-19-1,40-35-3,43-25 1</inkml:trace>
</inkml:ink>
</file>

<file path=ppt/ink/ink37.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12:23.293"/>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0 326 52,'9'3'33,"17"-3"0,17-6-2,14-4-28,16 8-2,16 5-4,6 0-2,6 7-3,-9-6-6,-8 1-17,-10-4-1,-17-10 1</inkml:trace>
  <inkml:trace contextRef="#ctx0" brushRef="#br0" timeOffset="200">719 0 36,'6'18'30,"11"-1"1,14 1-2,14 0-21,7 7-8,6 3 0,4 4-1,-3 0-1,-12 6 0,-16-1 1,-16 4 2,-18 1 0,-16-2 2,-11 3 0,-11-2-1,-5 2-2,6-5-25,8 6-3,-2-10-3,18-2 0</inkml:trace>
  <inkml:trace contextRef="#ctx0" brushRef="#br0" timeOffset="601">238 1814 56,'63'24'33,"16"-6"-4,6-13-13,14-3-44,10-2-3,1-12-1,-3-5 1</inkml:trace>
  <inkml:trace contextRef="#ctx0" brushRef="#br0" timeOffset="791">1057 1175 44,'13'39'31,"8"-2"0,10 4-1,10 4-26,5 10-6,2 7 0,0 1-1,-7-3 0,-13 2 1,-12-6 0,-20 1 0,-14-8 0,-12-4 0,-12-4-18,-5-10-7,2 2 0,-3-11-1</inkml:trace>
  <inkml:trace contextRef="#ctx0" brushRef="#br0" timeOffset="1151">227 2860 58,'0'0'33,"6"21"-1,10-12-1,16 1-30,14 3-8,21 0-20,8 3-4,9-5-2,7-4 2</inkml:trace>
  <inkml:trace contextRef="#ctx0" brushRef="#br0" timeOffset="1332">998 2429 22,'-19'36'29,"6"12"-1,8 15 2,10 6-15,6 1-9,7 0-2,4-5-1,4-5 0,-2-9 0,-9-7 0,-7-11 0,-10-2-1,-17 1-12,-19-1-18,-31-5-3,-17 10-1,-28-3 0</inkml:trace>
</inkml:ink>
</file>

<file path=ppt/ink/ink38.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12:32.396"/>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1948 294 64,'-51'-36'35,"-21"0"-2,-9 1 0,-13 8-28,-14 11-5,-14 9 1,-8 12-1,-15 12-1,-15 17 1,-3 20-2,-2 20 5,7 16-2,11 18 1,17 16-1,23 12 0,33 2 2,39-6-2,36-8 1,40-25-2,42-20 0,36-33 0,27-32 0,20-35 1,13-28 1,6-28 0,7-30 1,-9-20 0,-17-15 0,-26-10-1,-26-1 1,-42 2-2,-41 13-1,-49 18-1,-55 27 0,-49 36-1,-55 32-6,-48 48-30,-37 43 1,-35 28-1,-25 27 0</inkml:trace>
</inkml:ink>
</file>

<file path=ppt/ink/ink39.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12:26.708"/>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0 294 2,'16'-7'23,"-10"-3"2,5 6-1,-1-2-10,0-2-6,1 6 0,0 0-2,3 4 0,1-4 0,4 2-1,2-4 1,6-1-1,1-4 0,8-2-1,2-4-1,7 2-1,1-1 0,4 2 0,1 2-1,2 2 0,4 0 0,3 0-1,6 0 1,5 0 0,6-5 0,7 4-1,4-4 1,4 5 0,-1 2 1,4 5-1,-4 1 2,5 3-1,1 5 1,4 0-1,2-2 1,8 1-1,6-3 0,8 2-1,7-2 0,-4 3-1,5-2 1,3 2-1,7-3 1,3 1-1,6-4 1,8-4 0,8-5-1,9-3 1,4-5-1,5 2 0,1 0 1,-3 1-1,-2 2 0,-6 0-1,-1 4 1,-3 2 0,-1 2 0,0-1 0,0-2 1,4 2-1,0-2 0,2 2 1,1 0-1,2 2 0,1 7 1,1 6-1,-1 4 1,1 6-1,3 5 1,0 0 0,-3-1-1,2 2 1,-6-11-1,-4-3 0,-11-5-2,-13-7-3,-17 3-32,-18-1 1,-25-5-2,-25-8 1</inkml:trace>
</inkml:ink>
</file>

<file path=ppt/ink/ink4.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7:40.356"/>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626 356 89,'-10'30'40,"-9"10"-1,2 12 2,0 4-38,5 6-4,4 7-4,-6-2-25,8-1-10,-2-3 1,-3-7-1</inkml:trace>
  <inkml:trace contextRef="#ctx0" brushRef="#br0" timeOffset="180">0 1234 87,'26'-1'39,"22"-4"0,27-2 0,18 0-37,13-2-4,13 9-6,-1-4-30,-7 4 0,-15-1-2,-20 2 2</inkml:trace>
  <inkml:trace contextRef="#ctx0" brushRef="#br0" timeOffset="350">540 1348 90,'-14'21'40,"19"-6"0,18-1-1,10-3-35,8 3-2,1 1-1,-5 8 0,-11 4-1,-15 7 0,-19 8-1,-15 6 1,-12 2-1,-6 2 0,-1-3 1,6-8 0,17-6 0,18-10 0,23-11-3,19-19-10,24-6-27,16-12 1,14-12-1,6-8 1</inkml:trace>
  <inkml:trace contextRef="#ctx0" brushRef="#br0" timeOffset="671">1791 263 87,'-23'28'39,"-6"13"0,-12 10 0,2 13-36,-13 21-2,-7 19-1,-5 9 1,2 6-1,11-2 1,16-5 0,18-12-1,19-20-1,21-24-1,17-29-2,15-22 1,3-23-1,5-15 0,-3-13 2,-1-6 0,-6 1 1,-9 7 3,-10 13 1,-12 12 0,-7 18 1,-8 13-1,-3 15-1,-7 9 0,2 5-1,6-1-1,6-6-1,9-6 1,8-8-1,6-9 1,4-10-1,2-12 1,-2-8 0,-2-11 1,-6-8 1,-7-8 0,-5 0 0,-10 1 0,-5 8 0,-9 9 0,-3 10-1,-4 12-2,-3 11-4,6 14-27,-3 4-9,8 4 2,5-2-3</inkml:trace>
  <inkml:trace contextRef="#ctx0" brushRef="#br0" timeOffset="1172">2633 941 53,'14'-35'38,"-8"5"0,-14 6 0,-1 17-19,-18 5-9,-2 18-3,-5 7-2,4 10-1,6 4-2,12 4 0,10 2-1,8 0-1,8 1 1,6 3-2,1 3 2,-2 4-1,-5 5 0,-6 3 1,-9 4-1,-6-1 0,-9-4 1,-7-6-1,-8-11-1,-10-13 0,-2-12-2,-8-16-1,4-9-3,-7-23-8,10-8-25,4-17 1,11-12 0,12-14 1</inkml:trace>
  <inkml:trace contextRef="#ctx0" brushRef="#br0" timeOffset="1602">3375 0 101,'2'33'40,"-4"8"0,2 28-11,-3-6-26,-1 10-2,-3 6-3,-13-3-24,3 2-14,-1-5 1,-1-6-2,-2-8 1</inkml:trace>
  <inkml:trace contextRef="#ctx0" brushRef="#br0" timeOffset="1773">2837 953 92,'0'0'39,"34"-10"2,18 1-3,23-1-35,19 5-4,9 3-3,12 12-9,-9-2-27,-9 3 1,-20-3-1,-19 4 1</inkml:trace>
  <inkml:trace contextRef="#ctx0" brushRef="#br0" timeOffset="1953">3109 1163 90,'-13'16'40,"18"-1"1,17-8-1,20 0-35,11 1-3,7 5-1,-1 2 1,-7 5-2,-11 6 0,-18 4 0,-19 5 0,-22 3 0,-17 4 0,-11-1 0,-5-2 1,6 0-1,7-2 1,20-4 0,19-5 0,28-7-1,20-8-3,19-14-15,20 0-23,7-12 1,7-11-2,-4-14 2</inkml:trace>
  <inkml:trace contextRef="#ctx0" brushRef="#br0" timeOffset="2293">4224 0 99,'53'45'42,"12"28"2,2 18-2,0 23-38,-7 25-3,-25 16-1,-37 18-3,-54 1-21,-30 5-18,-36-14 0,-33-31-2,-17-28 1</inkml:trace>
</inkml:ink>
</file>

<file path=ppt/ink/ink5.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7:25.505"/>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546 162 5,'-16'-12'24,"-9"-7"2,0 0 0,-1 6-11,-12-4-5,3 14-2,-6 8 0,-2 18-2,-9 12 0,3 26-2,-3 22 0,1 24-1,11 27 0,9 18-1,16 10 0,21-2-2,27-12 1,28-23 0,29-33-1,26-34 1,17-44 0,9-43-1,2-39 2,-5-29 0,-11-29 1,-15-20-1,-23-16 1,-21-9 1,-30 1-2,-22 12 0,-33 22-3,-33 32-3,-36 50-8,-38 43-21,-37 54 0,-32 48-3,-20 41 1</inkml:trace>
</inkml:ink>
</file>

<file path=ppt/ink/ink6.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7:45.914"/>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190 118 53,'-42'6'36,"-1"-4"0,-1 0 0,7-2-21,13-8-6,24 8-2,31-20-1,25 6-1,26-6-1,20 2-2,17 2-1,6-2-2,-2 10-3,-8 2-4,-8 11-30,-23 6-1,-19 7 0,-24 0 1</inkml:trace>
  <inkml:trace contextRef="#ctx0" brushRef="#br0" timeOffset="240">281 339 89,'-17'17'38,"28"-2"-1,29-4-1,29-3-38,35 5-9,17-8-27,23-4 0,13-7 0,8-6 0</inkml:trace>
</inkml:ink>
</file>

<file path=ppt/ink/ink7.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7:46.375"/>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97 0 93,'-6'39'41,"-6"16"1,1 22-1,-2 16-35,-1 22-4,0 25 0,3 15-2,3 8-2,0-13-11,15-9-27,7-25-2,10-32 1,6-38-2</inkml:trace>
</inkml:ink>
</file>

<file path=ppt/ink/ink8.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6:24.186"/>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29 638 54,'-14'8'36,"14"-8"-1,1 11 1,-1-11-24,25 7-3,1-10-1,18 2-2,7-5-1,11 0-2,4-6 0,1-1-1,0 0-2,-4-1 0,-8 4-2,-15 2-1,-10 7-5,-19-3-16,-11 4-14,-4 13 1,-10 2-2,-10 0 2</inkml:trace>
  <inkml:trace contextRef="#ctx0" brushRef="#br0" timeOffset="261">0 1091 76,'0'0'40,"13"12"-1,8-17 0,23 3-31,4-3-1,11 4-2,6-3-4,-5-1-5,10-1-25,-7-1-11,-3-4 1,-8-7-2</inkml:trace>
  <inkml:trace contextRef="#ctx0" brushRef="#br0" timeOffset="1082">999 909 72,'0'0'39,"0"0"0,0 0 1,11-1-28,12-5-4,14 4-1,9-1-3,7 1-1,8-2-2,7 2 0,3 0-4,-6-3-3,-1 0-34,-13-3 0,-9 0-1,-10-7 0</inkml:trace>
  <inkml:trace contextRef="#ctx0" brushRef="#br0" timeOffset="2534">2365 245 50,'3'-14'36,"-6"4"-1,3 10 0,-20 9-21,3 19-4,-13 13-1,-3 17-3,-9 13-1,-2 15 0,-4 11-1,0 11-1,15 0 0,15-1-2,17-5-1,17-14-4,29-11-31,9-14-5,19-19 0,9-21-1</inkml:trace>
  <inkml:trace contextRef="#ctx0" brushRef="#br0" timeOffset="5158">2472 710 35,'-11'10'33,"1"0"3,1-3-2,6 3-13,3-10-6,0 0-6,0 0-3,12-6-1,4-9-2,6-2 0,7-11-1,3-2-1,3-7-1,-1-2 1,-1 0-1,-3 1 0,-5 4 1,-6 7-1,-6 6 1,-8 8 0,-5 13-1,0 0 2,-12 19-1,1 11 1,-7 14-1,-2 13 0,0 15 1,1 13-1,-2 7 0,1 6 0,2-2 0,1-6-1,8-8 0,2-16-2,0-14-1,1-19-4,11-16-22,-5-17-11,10-28 1,-3-16-1</inkml:trace>
  <inkml:trace contextRef="#ctx0" brushRef="#br0" timeOffset="5548">2703 629 61,'0'0'36,"18"-4"-1,-1 6-1,1-2-22,10 5-6,0 2-2,4 4-1,-3 1-1,-2 5 0,-7 1 1,-9 8 0,-12-3 1,-8 4-1,-10-2-1,-6-1 0,-4-2-3,-1-5-5,3-2-32,5-12 0,8-3-1,9-10-1</inkml:trace>
  <inkml:trace contextRef="#ctx0" brushRef="#br0" timeOffset="5929">3292 370 77,'-2'-10'39,"2"10"0,-30 10 0,5 14-27,-11 11-4,-2 12-2,-3 16-1,1 11-1,-1 9-1,7 7-1,8 0 0,11-4-2,14-7-1,12-12-4,18-6-9,4-25-27,9-14-1,2-18 0,3-19-1</inkml:trace>
  <inkml:trace contextRef="#ctx0" brushRef="#br0" timeOffset="6740">3456 769 60,'-3'-10'37,"1"-1"-1,2 11-8,-2-15-11,2 15-5,0 0-4,10 25-2,-13 1-2,-1 8-1,-4 5 0,-4 6-1,0 1 0,0-2-1,-1-9 0,5-11-1,3-13 0,5-11 0,11-16 0,7-14-1,3-12 0,7-9 1,3-1 0,3-1-1,-1 4 1,-5 10 0,-2 10-1,-6 16 2,-6 13-1,-8 17 0,-8 12 1,-6 6-1,-2 6 1,-1-2-1,-1-3 0,3-7 0,5-8 0,4-21 0,19 2-1,3-20 1,6-10-1,4-5 1,2-1 0,-2 2 0,-3 4 0,-7 9 0,-7 8 0,-15 11 0,9 25 0,-15 5 0,-3 5 1,0 5-2,0 0-1,1-5-5,11 2-20,-2-17-12,9-6 0,2-11 0,9-7 0</inkml:trace>
  <inkml:trace contextRef="#ctx0" brushRef="#br0" timeOffset="7291">4103 763 54,'0'0'36,"-9"-14"0,9 14 1,-12-12-17,12 12-11,-17 0-2,5 15-2,-9 6-1,0 8-1,-1 3 0,0 5-1,2-3-1,5 0 0,5-6 0,11-14 0,13-13-2,8-10 1,6-10-1,3-3 1,1-3-1,-3 2 1,-2 6-1,-8 8 1,-9 12 1,-8 8-1,-5 10 1,-3 6-2,0 4 0,1-5-3,9 6-13,2-20-22,10-8 0,3-15 0,12-11 0</inkml:trace>
  <inkml:trace contextRef="#ctx0" brushRef="#br0" timeOffset="7651">4559 379 85,'-13'39'40,"-7"17"-1,-8 11 0,-1 12-31,-3 1-4,3 0-5,8 2-8,2-17-30,10-9 0,1-18 0,7-14-2</inkml:trace>
  <inkml:trace contextRef="#ctx0" brushRef="#br0" timeOffset="7812">4240 701 80,'0'0'39,"9"4"-1,10 6 1,11 0-31,6-5-4,4-8-6,14 1-21,-3-9-16,2-3 2,-5-5-3,-2-1 2</inkml:trace>
  <inkml:trace contextRef="#ctx0" brushRef="#br0" timeOffset="8092">4756 231 74,'0'0'39,"0"0"-1,-10 25 0,0 7-27,2 20-4,-7 8-1,1 15-3,-7 7 0,0 6 0,1-2-2,-1-6 0,1-6 0,4-12-2,1-15 0,5-11 1,5-16-2,5-20 1,0 0 0,16-32 1,4-8-1,5-4 0,5-3 0,1 0 1,1 6 0,-2 8-1,-2 14 1,-8 15 0,-7 17 1,-5 12 0,-8 12 0,-5 9 0,-2 2-2,-1 3-2,5 3-18,-1-15-18,3-8 0,2-15-1,-1-16 0</inkml:trace>
  <inkml:trace contextRef="#ctx0" brushRef="#br0" timeOffset="8573">5102 178 77,'18'19'40,"4"13"-1,0 12 1,8 19-31,-10 11-2,-6 20-1,-13 12-2,-14 10-2,-20 7-1,-15-7-5,-4-8-31,-20-16-5,0-20-1,-4-28-1</inkml:trace>
  <inkml:trace contextRef="#ctx0" brushRef="#br0" timeOffset="12118">5829 0 46,'5'-16'36,"-5"16"0,0 0 1,0 0-15,-19 43-11,-6 6-2,-7 23-4,-10 19-1,-7 14 0,-3 9-1,1 8-1,7-9-1,9-10 0,15-21 0,17-23 0,17-31-1,18-22 0,15-24-1,3-23 0,4-9 1,-1-3 0,-6 1-1,-6 10 1,-13 13 1,-11 16-1,-13 23 1,-8 15-1,-6 10 0,0 7 0,2-3-1,5-1 0,9-11 0,9-14 0,10-20-1,6-12 2,4-13-1,0-11 1,-4-10 1,-5-6 0,-9-3 0,-7 8 0,-11 9 1,-5 11-1,-11 11 0,-4 17-1,1 17 0,-1 15-1,4 12-2,2 1-6,16 5-20,0-6-11,17-3 2,5-11-2</inkml:trace>
  <inkml:trace contextRef="#ctx0" brushRef="#br0" timeOffset="12589">6373 512 73,'20'-38'38,"-6"10"-2,-14-1-1,0 29-23,-28 0-5,-1 20-2,-9 7-2,-1 10-1,0 2 0,3 4-1,7-1 0,8 1-1,15-2 1,12-2-1,11 5 1,7 3-1,4 4 1,3 3-1,-3 3 1,-4 0 0,-14-1-1,-10-1 1,-14-7-1,-13-6 1,-12-9-2,-10-5 0,-6-11-2,-6-15-6,12-17-28,1-16-3,15-13 1,15-18-1</inkml:trace>
  <inkml:trace contextRef="#ctx0" brushRef="#br0" timeOffset="13690">6795 386 22,'0'0'30,"-18"7"1,7-10-5,11 3-6,0 0-4,0 0-4,5-19-4,13 3-1,2-8-3,5 1-1,0-4 0,3 0-1,-3 3 0,-2 4 0,-6 3 0,-3 6 0,-14 11 0,13 0 1,-13 16-1,-4 11 0,-4 19 0,-8 15 1,-3 13-2,-5 14 1,-4 6-1,-1 0 0,0-2 0,4-9-1,3-18-1,5-15-2,8-15-4,-1-27-7,10-8-21,9-25-2,2-13 0,0-17 0,10-4 14,-4-19 6</inkml:trace>
  <inkml:trace contextRef="#ctx0" brushRef="#br0" timeOffset="14001">6891 549 16,'32'-62'28,"5"13"2,-2 10 1,-2 12-12,5 18-4,-11 3-3,3 15-3,-12 8-1,-4 14 0,-14 3-2,-5 11-1,-12-1 0,-2 3-2,-6-4-2,-3-8-4,6-8-23,-2-13-9,8-9-1,5-16-2</inkml:trace>
  <inkml:trace contextRef="#ctx0" brushRef="#br0" timeOffset="14331">7501 183 60,'-12'-9'37,"-5"14"-1,-1 15 1,-11 10-24,4 21-4,-9 12-2,3 13-2,1 9-2,6 3 0,10-1-2,7-9-1,14-11-6,3-19-25,17-21-8,6-18 1,5-21-1</inkml:trace>
  <inkml:trace contextRef="#ctx0" brushRef="#br0" timeOffset="14952">7559 586 74,'5'-11'37,"0"-4"-1,5 14-1,-2-10-27,9 9-3,-4 3-1,0 9-3,-4 6 0,-3 4 0,-3 4 0,-5 4 0,-5-2-1,-7-3 1,-1-1-1,-1-6 0,1-4 0,5-7 0,10-5 1,-4-17-1,18-5 0,9-6-1,8-4 1,2-1 0,3-1 0,-2 4 0,-1 7 0,-6 11 0,-8 12 0,-9 10 0,-6 9 0,-5 7 0,-4 3 1,-2 0-1,-1 0 0,1-5 1,3-6-1,4-7 1,0-11-2,17-8 1,-3-6 0,9-7-1,3-5 1,0-2-1,-1 3 1,-2 3 0,-4 6 0,-8 10-1,-11 6 1,7 20 0,-11 2 0,-3 3-1,1 5-1,-2-6-5,9 0-28,-2-4-2,8-8 1,2-8-3</inkml:trace>
  <inkml:trace contextRef="#ctx0" brushRef="#br0" timeOffset="15513">8239 550 63,'-18'1'37,"-3"0"-2,4 12 1,-6-5-25,6 8-4,-2 3-2,2 8-1,2-1-2,2 0 0,5 0-1,6-7-1,7-8 0,7-9-1,10-10 1,6-6-1,4-8 0,1 3 0,-3 1 0,-3 3 1,-7 9-1,-10 9 1,-9 8 0,-6 5 0,-3 10-3,-4-8-6,7 1-27,2-6 0,3-13-1,22-6 1</inkml:trace>
  <inkml:trace contextRef="#ctx0" brushRef="#br0" timeOffset="15833">8610 218 72,'-4'36'38,"-9"11"-1,-7-2-4,3 19-21,-5-2-7,2 1-4,6-2-15,3-9-23,0-10 1,1-15-2,5-11 1</inkml:trace>
  <inkml:trace contextRef="#ctx0" brushRef="#br0" timeOffset="15983">8425 547 61,'8'-22'36,"8"6"-1,8 3-1,10 5-25,5 2-10,3 0-31,3-1-1,0-1-3,-2-3 1</inkml:trace>
  <inkml:trace contextRef="#ctx0" brushRef="#br0" timeOffset="16164">8956 57 66,'0'0'39,"-4"25"-2,-10 11 2,1 17-28,-12 11-2,-1 14-2,-6 6-2,0 4-2,1-3-1,1-5 0,4-10-1,6-16-1,6-16 0,9-18-1,5-20 0,17-15 1,2-17-1,9-16 0,7-10 0,6 1 0,2 2 1,-1 4 0,-2 12 0,-7 19 0,-6 16 0,-10 20 0,-11 18 0,-8 7 1,-5 6-1,-2 6-1,-1-4-2,-2-15-9,6-2-28,2-15 2,4-17-2,0 0 0</inkml:trace>
  <inkml:trace contextRef="#ctx0" brushRef="#br0" timeOffset="16594">9316 29 77,'9'20'40,"5"13"-1,1 10 0,3 15-30,-2 14-3,-2 11-1,-7 7-2,-10 3-2,-11 2-1,-11-2-1,-9-7-3,-10-14-4,0-10-25,-8-15-7,2-16 0,5-24 1</inkml:trace>
  <inkml:trace contextRef="#ctx0" brushRef="#br0" timeOffset="16955">9543 702 80,'28'-5'39,"18"-4"-1,14-10 0,17 1-34,7-4-1,6-1-4,2 7-5,-16-9-13,-6 9-19,-14 2 0,-19 3-1,-14 0 2</inkml:trace>
  <inkml:trace contextRef="#ctx0" brushRef="#br0" timeOffset="17145">9929 262 78,'-10'3'40,"-2"13"-1,11 19 1,-9 10-31,10 19-2,-7 8-3,-4 9 0,3 0-4,-6-2-2,11 1-14,-5-20-24,6-13 1,3-20-2,10-18 1</inkml:trace>
</inkml:ink>
</file>

<file path=ppt/ink/ink9.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5-09-15T21:06:42.232"/>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0 109 64,'12'-5'38,"-12"5"-2,10-2 2,-10 2-26,19-5-8,-7 2-3,3 0-5,11 5-19,-3-4-13,7 2 0,3-2-2,4 0 2</inkml:trace>
  <inkml:trace contextRef="#ctx0" brushRef="#br0" timeOffset="161">566 68 64,'30'4'37,"-1"2"-2,-4-2-3,-1-4-35,-5-1-27,3-1-3,0-2-3,-3-3 0</inkml:trace>
  <inkml:trace contextRef="#ctx0" brushRef="#br0" timeOffset="311">1187 17 55,'51'1'23,"-3"-4"-22,-3-2-2,3 1-27,-3-2-3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a:defRPr sz="1200">
                <a:cs typeface="Arial" charset="0"/>
              </a:defRPr>
            </a:lvl1pPr>
          </a:lstStyle>
          <a:p>
            <a:pPr>
              <a:defRPr/>
            </a:pPr>
            <a:endParaRPr lang="en-US"/>
          </a:p>
        </p:txBody>
      </p:sp>
      <p:sp>
        <p:nvSpPr>
          <p:cNvPr id="6147"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1">
              <a:defRPr sz="1200">
                <a:cs typeface="Arial"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e-IL" noProof="0" smtClean="0"/>
              <a:t>לחץ כדי לערוך סגנונות טקסט של תבנית בסיס</a:t>
            </a:r>
          </a:p>
          <a:p>
            <a:pPr lvl="1"/>
            <a:r>
              <a:rPr lang="he-IL" noProof="0" smtClean="0"/>
              <a:t>רמה שנייה</a:t>
            </a:r>
          </a:p>
          <a:p>
            <a:pPr lvl="2"/>
            <a:r>
              <a:rPr lang="he-IL" noProof="0" smtClean="0"/>
              <a:t>רמה שלישית</a:t>
            </a:r>
          </a:p>
          <a:p>
            <a:pPr lvl="3"/>
            <a:r>
              <a:rPr lang="he-IL" noProof="0" smtClean="0"/>
              <a:t>רמה רביעית</a:t>
            </a:r>
          </a:p>
          <a:p>
            <a:pPr lvl="4"/>
            <a:r>
              <a:rPr lang="he-IL" noProof="0" smtClean="0"/>
              <a:t>רמה חמישית</a:t>
            </a:r>
          </a:p>
        </p:txBody>
      </p:sp>
      <p:sp>
        <p:nvSpPr>
          <p:cNvPr id="6150"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a:defRPr sz="1200">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1">
              <a:defRPr sz="1200">
                <a:cs typeface="Arial" charset="0"/>
              </a:defRPr>
            </a:lvl1pPr>
          </a:lstStyle>
          <a:p>
            <a:pPr>
              <a:defRPr/>
            </a:pPr>
            <a:fld id="{CD18C2D6-4C94-4766-B5BD-A601B03250FF}" type="slidenum">
              <a:rPr lang="he-IL"/>
              <a:pPr>
                <a:defRPr/>
              </a:pPr>
              <a:t>‹#›</a:t>
            </a:fld>
            <a:endParaRPr lang="en-US"/>
          </a:p>
        </p:txBody>
      </p:sp>
    </p:spTree>
    <p:extLst>
      <p:ext uri="{BB962C8B-B14F-4D97-AF65-F5344CB8AC3E}">
        <p14:creationId xmlns:p14="http://schemas.microsoft.com/office/powerpoint/2010/main" xmlns="" val="2909113793"/>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FFA4C82-61CD-4006-B398-55876B8DF19A}" type="slidenum">
              <a:rPr lang="en-US" smtClean="0">
                <a:cs typeface="Arial" pitchFamily="34" charset="0"/>
              </a:rPr>
              <a:pPr/>
              <a:t>2</a:t>
            </a:fld>
            <a:endParaRPr lang="en-US" smtClean="0">
              <a:cs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3963675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14</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245054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15</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2400347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16</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110666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17</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3167729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18</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1456740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D84F47A5-226B-4CBC-AC91-076D88CA6D27}" type="slidenum">
              <a:rPr lang="en-US" smtClean="0">
                <a:cs typeface="Arial" pitchFamily="34" charset="0"/>
              </a:rPr>
              <a:pPr/>
              <a:t>19</a:t>
            </a:fld>
            <a:endParaRPr lang="en-US" smtClean="0">
              <a:cs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2422104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C37DCC3-914F-4665-A543-0DEDC801EA3C}" type="slidenum">
              <a:rPr lang="en-US" smtClean="0">
                <a:cs typeface="Arial" pitchFamily="34" charset="0"/>
              </a:rPr>
              <a:pPr/>
              <a:t>20</a:t>
            </a:fld>
            <a:endParaRPr lang="en-US" smtClean="0">
              <a:cs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3722926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2DB17B9-08FD-425A-9D9E-57D8EC79C39A}" type="slidenum">
              <a:rPr lang="en-US" smtClean="0">
                <a:cs typeface="Arial" pitchFamily="34" charset="0"/>
              </a:rPr>
              <a:pPr/>
              <a:t>21</a:t>
            </a:fld>
            <a:endParaRPr lang="en-US" smtClean="0">
              <a:cs typeface="Arial" pitchFamily="34" charset="0"/>
            </a:endParaRPr>
          </a:p>
        </p:txBody>
      </p:sp>
      <p:sp>
        <p:nvSpPr>
          <p:cNvPr id="64515" name="Rectangle 2"/>
          <p:cNvSpPr>
            <a:spLocks noGrp="1" noRot="1" noChangeAspect="1" noChangeArrowheads="1" noTextEdit="1"/>
          </p:cNvSpPr>
          <p:nvPr>
            <p:ph type="sldImg"/>
          </p:nvPr>
        </p:nvSpPr>
        <p:spPr>
          <a:xfrm>
            <a:off x="1147763" y="687388"/>
            <a:ext cx="4570412" cy="3427412"/>
          </a:xfrm>
          <a:ln/>
        </p:spPr>
      </p:sp>
      <p:sp>
        <p:nvSpPr>
          <p:cNvPr id="64516" name="Rectangle 3"/>
          <p:cNvSpPr>
            <a:spLocks noGrp="1" noChangeArrowheads="1"/>
          </p:cNvSpPr>
          <p:nvPr>
            <p:ph type="body" idx="1"/>
          </p:nvPr>
        </p:nvSpPr>
        <p:spPr>
          <a:xfrm>
            <a:off x="914400" y="4341813"/>
            <a:ext cx="5029200" cy="4114800"/>
          </a:xfrm>
          <a:noFill/>
          <a:ln/>
        </p:spPr>
        <p:txBody>
          <a:bodyPr lIns="89886" tIns="44943" rIns="89886" bIns="44943"/>
          <a:lstStyle/>
          <a:p>
            <a:pPr eaLnBrk="1" hangingPunct="1"/>
            <a:endParaRPr lang="en-US" smtClean="0">
              <a:cs typeface="Arial" pitchFamily="34" charset="0"/>
            </a:endParaRPr>
          </a:p>
        </p:txBody>
      </p:sp>
    </p:spTree>
    <p:extLst>
      <p:ext uri="{BB962C8B-B14F-4D97-AF65-F5344CB8AC3E}">
        <p14:creationId xmlns:p14="http://schemas.microsoft.com/office/powerpoint/2010/main" xmlns="" val="61714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3786D780-B9E6-4463-BBDE-EC26D5B15E82}" type="slidenum">
              <a:rPr lang="en-US" smtClean="0">
                <a:cs typeface="Arial" pitchFamily="34" charset="0"/>
              </a:rPr>
              <a:pPr/>
              <a:t>22</a:t>
            </a:fld>
            <a:endParaRPr lang="en-US" smtClean="0">
              <a:cs typeface="Arial" pitchFamily="34" charset="0"/>
            </a:endParaRPr>
          </a:p>
        </p:txBody>
      </p:sp>
      <p:sp>
        <p:nvSpPr>
          <p:cNvPr id="65539" name="Rectangle 2"/>
          <p:cNvSpPr>
            <a:spLocks noGrp="1" noRot="1" noChangeAspect="1" noChangeArrowheads="1" noTextEdit="1"/>
          </p:cNvSpPr>
          <p:nvPr>
            <p:ph type="sldImg"/>
          </p:nvPr>
        </p:nvSpPr>
        <p:spPr>
          <a:xfrm>
            <a:off x="1155700" y="693738"/>
            <a:ext cx="4552950" cy="3414712"/>
          </a:xfrm>
          <a:ln/>
        </p:spPr>
      </p:sp>
      <p:sp>
        <p:nvSpPr>
          <p:cNvPr id="65540"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1648942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4E64BF5-5256-46B8-B665-67A8BDBA23E7}" type="slidenum">
              <a:rPr lang="en-US" smtClean="0">
                <a:cs typeface="Arial" pitchFamily="34" charset="0"/>
              </a:rPr>
              <a:pPr/>
              <a:t>23</a:t>
            </a:fld>
            <a:endParaRPr lang="en-US" smtClean="0">
              <a:cs typeface="Arial" pitchFamily="34" charset="0"/>
            </a:endParaRPr>
          </a:p>
        </p:txBody>
      </p:sp>
      <p:sp>
        <p:nvSpPr>
          <p:cNvPr id="66563" name="Rectangle 2"/>
          <p:cNvSpPr>
            <a:spLocks noGrp="1" noRot="1" noChangeAspect="1" noChangeArrowheads="1" noTextEdit="1"/>
          </p:cNvSpPr>
          <p:nvPr>
            <p:ph type="sldImg"/>
          </p:nvPr>
        </p:nvSpPr>
        <p:spPr>
          <a:xfrm>
            <a:off x="1155700" y="693738"/>
            <a:ext cx="4552950" cy="3414712"/>
          </a:xfrm>
          <a:ln/>
        </p:spPr>
      </p:sp>
      <p:sp>
        <p:nvSpPr>
          <p:cNvPr id="66564"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2246314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BC46190-6450-4D6A-BC3E-95CB57F4EB70}" type="slidenum">
              <a:rPr lang="en-US" smtClean="0">
                <a:cs typeface="Arial" pitchFamily="34" charset="0"/>
              </a:rPr>
              <a:pPr/>
              <a:t>6</a:t>
            </a:fld>
            <a:endParaRPr lang="en-US" smtClean="0">
              <a:cs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2539992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EA91E1B-72A7-4149-96D3-D52C4F94BA4D}" type="slidenum">
              <a:rPr lang="en-US" smtClean="0">
                <a:cs typeface="Arial" pitchFamily="34" charset="0"/>
              </a:rPr>
              <a:pPr/>
              <a:t>24</a:t>
            </a:fld>
            <a:endParaRPr lang="en-US" smtClean="0">
              <a:cs typeface="Arial" pitchFamily="34" charset="0"/>
            </a:endParaRPr>
          </a:p>
        </p:txBody>
      </p:sp>
      <p:sp>
        <p:nvSpPr>
          <p:cNvPr id="67587" name="Rectangle 2"/>
          <p:cNvSpPr>
            <a:spLocks noGrp="1" noRot="1" noChangeAspect="1" noChangeArrowheads="1" noTextEdit="1"/>
          </p:cNvSpPr>
          <p:nvPr>
            <p:ph type="sldImg"/>
          </p:nvPr>
        </p:nvSpPr>
        <p:spPr>
          <a:xfrm>
            <a:off x="1147763" y="687388"/>
            <a:ext cx="4570412" cy="3427412"/>
          </a:xfrm>
          <a:ln/>
        </p:spPr>
      </p:sp>
      <p:sp>
        <p:nvSpPr>
          <p:cNvPr id="67588" name="Rectangle 3"/>
          <p:cNvSpPr>
            <a:spLocks noGrp="1" noChangeArrowheads="1"/>
          </p:cNvSpPr>
          <p:nvPr>
            <p:ph type="body" idx="1"/>
          </p:nvPr>
        </p:nvSpPr>
        <p:spPr>
          <a:xfrm>
            <a:off x="914400" y="4341813"/>
            <a:ext cx="5029200" cy="4114800"/>
          </a:xfrm>
          <a:noFill/>
          <a:ln/>
        </p:spPr>
        <p:txBody>
          <a:bodyPr lIns="89886" tIns="44943" rIns="89886" bIns="44943"/>
          <a:lstStyle/>
          <a:p>
            <a:pPr eaLnBrk="1" hangingPunct="1"/>
            <a:endParaRPr lang="en-US" smtClean="0">
              <a:cs typeface="Arial" pitchFamily="34" charset="0"/>
            </a:endParaRPr>
          </a:p>
        </p:txBody>
      </p:sp>
    </p:spTree>
    <p:extLst>
      <p:ext uri="{BB962C8B-B14F-4D97-AF65-F5344CB8AC3E}">
        <p14:creationId xmlns:p14="http://schemas.microsoft.com/office/powerpoint/2010/main" xmlns="" val="1541515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8161ED9-36A1-4BF6-AE22-2CD0200C796C}" type="slidenum">
              <a:rPr lang="en-US" smtClean="0">
                <a:cs typeface="Arial" pitchFamily="34" charset="0"/>
              </a:rPr>
              <a:pPr/>
              <a:t>25</a:t>
            </a:fld>
            <a:endParaRPr lang="en-US" smtClean="0">
              <a:cs typeface="Arial" pitchFamily="34" charset="0"/>
            </a:endParaRPr>
          </a:p>
        </p:txBody>
      </p:sp>
      <p:sp>
        <p:nvSpPr>
          <p:cNvPr id="69635" name="Rectangle 2"/>
          <p:cNvSpPr>
            <a:spLocks noGrp="1" noRot="1" noChangeAspect="1" noChangeArrowheads="1" noTextEdit="1"/>
          </p:cNvSpPr>
          <p:nvPr>
            <p:ph type="sldImg"/>
          </p:nvPr>
        </p:nvSpPr>
        <p:spPr>
          <a:xfrm>
            <a:off x="1155700" y="693738"/>
            <a:ext cx="4552950" cy="3414712"/>
          </a:xfrm>
          <a:ln/>
        </p:spPr>
      </p:sp>
      <p:sp>
        <p:nvSpPr>
          <p:cNvPr id="69636"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1053730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51DD68-12D3-4718-8038-20D6718285E1}" type="slidenum">
              <a:rPr lang="en-US" smtClean="0">
                <a:cs typeface="Arial" pitchFamily="34" charset="0"/>
              </a:rPr>
              <a:pPr/>
              <a:t>26</a:t>
            </a:fld>
            <a:endParaRPr lang="en-US" smtClean="0">
              <a:cs typeface="Arial" pitchFamily="34" charset="0"/>
            </a:endParaRPr>
          </a:p>
        </p:txBody>
      </p:sp>
      <p:sp>
        <p:nvSpPr>
          <p:cNvPr id="70659" name="Rectangle 2"/>
          <p:cNvSpPr>
            <a:spLocks noGrp="1" noRot="1" noChangeAspect="1" noChangeArrowheads="1" noTextEdit="1"/>
          </p:cNvSpPr>
          <p:nvPr>
            <p:ph type="sldImg"/>
          </p:nvPr>
        </p:nvSpPr>
        <p:spPr>
          <a:xfrm>
            <a:off x="1155700" y="693738"/>
            <a:ext cx="4552950" cy="3414712"/>
          </a:xfrm>
          <a:ln/>
        </p:spPr>
      </p:sp>
      <p:sp>
        <p:nvSpPr>
          <p:cNvPr id="70660"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2710077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27</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8071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28</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2464033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706BC67-B6BC-4D81-A552-F91B9BB42921}" type="slidenum">
              <a:rPr lang="en-US" smtClean="0">
                <a:cs typeface="Arial" pitchFamily="34" charset="0"/>
              </a:rPr>
              <a:pPr/>
              <a:t>29</a:t>
            </a:fld>
            <a:endParaRPr lang="en-US" smtClean="0">
              <a:cs typeface="Arial" pitchFamily="34" charset="0"/>
            </a:endParaRPr>
          </a:p>
        </p:txBody>
      </p:sp>
      <p:sp>
        <p:nvSpPr>
          <p:cNvPr id="77827" name="Rectangle 2"/>
          <p:cNvSpPr>
            <a:spLocks noGrp="1" noRot="1" noChangeAspect="1" noChangeArrowheads="1" noTextEdit="1"/>
          </p:cNvSpPr>
          <p:nvPr>
            <p:ph type="sldImg"/>
          </p:nvPr>
        </p:nvSpPr>
        <p:spPr>
          <a:xfrm>
            <a:off x="1155700" y="693738"/>
            <a:ext cx="4552950" cy="3414712"/>
          </a:xfrm>
          <a:ln/>
        </p:spPr>
      </p:sp>
      <p:sp>
        <p:nvSpPr>
          <p:cNvPr id="77828"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2977119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2C88F0B-09AD-4D5F-948A-061609CFF6B5}" type="slidenum">
              <a:rPr lang="en-US" smtClean="0">
                <a:cs typeface="Arial" pitchFamily="34" charset="0"/>
              </a:rPr>
              <a:pPr/>
              <a:t>30</a:t>
            </a:fld>
            <a:endParaRPr lang="en-US" smtClean="0">
              <a:cs typeface="Arial" pitchFamily="34" charset="0"/>
            </a:endParaRPr>
          </a:p>
        </p:txBody>
      </p:sp>
      <p:sp>
        <p:nvSpPr>
          <p:cNvPr id="71683" name="Rectangle 2"/>
          <p:cNvSpPr>
            <a:spLocks noGrp="1" noRot="1" noChangeAspect="1" noChangeArrowheads="1" noTextEdit="1"/>
          </p:cNvSpPr>
          <p:nvPr>
            <p:ph type="sldImg"/>
          </p:nvPr>
        </p:nvSpPr>
        <p:spPr>
          <a:xfrm>
            <a:off x="1147763" y="687388"/>
            <a:ext cx="4570412" cy="3427412"/>
          </a:xfrm>
          <a:ln/>
        </p:spPr>
      </p:sp>
      <p:sp>
        <p:nvSpPr>
          <p:cNvPr id="71684" name="Rectangle 3"/>
          <p:cNvSpPr>
            <a:spLocks noGrp="1" noChangeArrowheads="1"/>
          </p:cNvSpPr>
          <p:nvPr>
            <p:ph type="body" idx="1"/>
          </p:nvPr>
        </p:nvSpPr>
        <p:spPr>
          <a:xfrm>
            <a:off x="914400" y="4341813"/>
            <a:ext cx="5029200" cy="4114800"/>
          </a:xfrm>
          <a:noFill/>
          <a:ln/>
        </p:spPr>
        <p:txBody>
          <a:bodyPr lIns="89886" tIns="44943" rIns="89886" bIns="44943"/>
          <a:lstStyle/>
          <a:p>
            <a:pPr eaLnBrk="1" hangingPunct="1"/>
            <a:endParaRPr lang="en-US" smtClean="0">
              <a:cs typeface="Arial" pitchFamily="34" charset="0"/>
            </a:endParaRPr>
          </a:p>
        </p:txBody>
      </p:sp>
    </p:spTree>
    <p:extLst>
      <p:ext uri="{BB962C8B-B14F-4D97-AF65-F5344CB8AC3E}">
        <p14:creationId xmlns:p14="http://schemas.microsoft.com/office/powerpoint/2010/main" xmlns="" val="1703002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4B68C24-9F86-4C3A-8A5D-ECDEE07E7EB7}" type="slidenum">
              <a:rPr lang="en-US" smtClean="0">
                <a:cs typeface="Arial" pitchFamily="34" charset="0"/>
              </a:rPr>
              <a:pPr/>
              <a:t>31</a:t>
            </a:fld>
            <a:endParaRPr lang="en-US" smtClean="0">
              <a:cs typeface="Arial" pitchFamily="34" charset="0"/>
            </a:endParaRPr>
          </a:p>
        </p:txBody>
      </p:sp>
      <p:sp>
        <p:nvSpPr>
          <p:cNvPr id="72707" name="Rectangle 2"/>
          <p:cNvSpPr>
            <a:spLocks noGrp="1" noRot="1" noChangeAspect="1" noChangeArrowheads="1" noTextEdit="1"/>
          </p:cNvSpPr>
          <p:nvPr>
            <p:ph type="sldImg"/>
          </p:nvPr>
        </p:nvSpPr>
        <p:spPr>
          <a:xfrm>
            <a:off x="1155700" y="693738"/>
            <a:ext cx="4552950" cy="3414712"/>
          </a:xfrm>
          <a:ln/>
        </p:spPr>
      </p:sp>
      <p:sp>
        <p:nvSpPr>
          <p:cNvPr id="72708"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3710814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CAD67A-EC80-4648-A327-FDB8BE0457E1}" type="slidenum">
              <a:rPr lang="en-US" smtClean="0">
                <a:cs typeface="Arial" pitchFamily="34" charset="0"/>
              </a:rPr>
              <a:pPr/>
              <a:t>32</a:t>
            </a:fld>
            <a:endParaRPr lang="en-US" smtClean="0">
              <a:cs typeface="Arial" pitchFamily="34" charset="0"/>
            </a:endParaRPr>
          </a:p>
        </p:txBody>
      </p:sp>
      <p:sp>
        <p:nvSpPr>
          <p:cNvPr id="73731" name="Rectangle 2"/>
          <p:cNvSpPr>
            <a:spLocks noGrp="1" noRot="1" noChangeAspect="1" noChangeArrowheads="1" noTextEdit="1"/>
          </p:cNvSpPr>
          <p:nvPr>
            <p:ph type="sldImg"/>
          </p:nvPr>
        </p:nvSpPr>
        <p:spPr>
          <a:xfrm>
            <a:off x="1147763" y="687388"/>
            <a:ext cx="4570412" cy="3427412"/>
          </a:xfrm>
          <a:ln/>
        </p:spPr>
      </p:sp>
      <p:sp>
        <p:nvSpPr>
          <p:cNvPr id="73732" name="Rectangle 3"/>
          <p:cNvSpPr>
            <a:spLocks noGrp="1" noChangeArrowheads="1"/>
          </p:cNvSpPr>
          <p:nvPr>
            <p:ph type="body" idx="1"/>
          </p:nvPr>
        </p:nvSpPr>
        <p:spPr>
          <a:xfrm>
            <a:off x="914400" y="4341813"/>
            <a:ext cx="5029200" cy="4114800"/>
          </a:xfrm>
          <a:noFill/>
          <a:ln/>
        </p:spPr>
        <p:txBody>
          <a:bodyPr lIns="89886" tIns="44943" rIns="89886" bIns="44943"/>
          <a:lstStyle/>
          <a:p>
            <a:pPr eaLnBrk="1" hangingPunct="1"/>
            <a:endParaRPr lang="en-US" smtClean="0">
              <a:cs typeface="Arial" pitchFamily="34" charset="0"/>
            </a:endParaRPr>
          </a:p>
        </p:txBody>
      </p:sp>
    </p:spTree>
    <p:extLst>
      <p:ext uri="{BB962C8B-B14F-4D97-AF65-F5344CB8AC3E}">
        <p14:creationId xmlns:p14="http://schemas.microsoft.com/office/powerpoint/2010/main" xmlns="" val="839798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91408834-42CD-49C7-B3B6-F5576180E7B4}" type="slidenum">
              <a:rPr lang="en-US" smtClean="0">
                <a:cs typeface="Arial" pitchFamily="34" charset="0"/>
              </a:rPr>
              <a:pPr/>
              <a:t>33</a:t>
            </a:fld>
            <a:endParaRPr lang="en-US" smtClean="0">
              <a:cs typeface="Arial" pitchFamily="34" charset="0"/>
            </a:endParaRPr>
          </a:p>
        </p:txBody>
      </p:sp>
      <p:sp>
        <p:nvSpPr>
          <p:cNvPr id="74755" name="Rectangle 2"/>
          <p:cNvSpPr>
            <a:spLocks noGrp="1" noRot="1" noChangeAspect="1" noChangeArrowheads="1" noTextEdit="1"/>
          </p:cNvSpPr>
          <p:nvPr>
            <p:ph type="sldImg"/>
          </p:nvPr>
        </p:nvSpPr>
        <p:spPr>
          <a:xfrm>
            <a:off x="1147763" y="687388"/>
            <a:ext cx="4570412" cy="3427412"/>
          </a:xfrm>
          <a:ln/>
        </p:spPr>
      </p:sp>
      <p:sp>
        <p:nvSpPr>
          <p:cNvPr id="74756" name="Rectangle 3"/>
          <p:cNvSpPr>
            <a:spLocks noGrp="1" noChangeArrowheads="1"/>
          </p:cNvSpPr>
          <p:nvPr>
            <p:ph type="body" idx="1"/>
          </p:nvPr>
        </p:nvSpPr>
        <p:spPr>
          <a:xfrm>
            <a:off x="914400" y="4341813"/>
            <a:ext cx="5029200" cy="4114800"/>
          </a:xfrm>
          <a:noFill/>
          <a:ln/>
        </p:spPr>
        <p:txBody>
          <a:bodyPr lIns="89886" tIns="44943" rIns="89886" bIns="44943"/>
          <a:lstStyle/>
          <a:p>
            <a:pPr eaLnBrk="1" hangingPunct="1"/>
            <a:endParaRPr lang="en-US" smtClean="0">
              <a:cs typeface="Arial" pitchFamily="34" charset="0"/>
            </a:endParaRPr>
          </a:p>
        </p:txBody>
      </p:sp>
    </p:spTree>
    <p:extLst>
      <p:ext uri="{BB962C8B-B14F-4D97-AF65-F5344CB8AC3E}">
        <p14:creationId xmlns:p14="http://schemas.microsoft.com/office/powerpoint/2010/main" xmlns="" val="1887213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BA5633B-932C-493F-B536-431323114B99}" type="slidenum">
              <a:rPr lang="en-US" smtClean="0">
                <a:cs typeface="Arial" pitchFamily="34" charset="0"/>
              </a:rPr>
              <a:pPr/>
              <a:t>7</a:t>
            </a:fld>
            <a:endParaRPr lang="en-US" smtClean="0">
              <a:cs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2628028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01CDDB7-170D-47EA-9ADC-0D178CFC9610}" type="slidenum">
              <a:rPr lang="en-US" smtClean="0">
                <a:cs typeface="Arial" pitchFamily="34" charset="0"/>
              </a:rPr>
              <a:pPr/>
              <a:t>34</a:t>
            </a:fld>
            <a:endParaRPr lang="en-US" smtClean="0">
              <a:cs typeface="Arial" pitchFamily="34" charset="0"/>
            </a:endParaRPr>
          </a:p>
        </p:txBody>
      </p:sp>
      <p:sp>
        <p:nvSpPr>
          <p:cNvPr id="75779" name="Rectangle 2"/>
          <p:cNvSpPr>
            <a:spLocks noGrp="1" noRot="1" noChangeAspect="1" noChangeArrowheads="1" noTextEdit="1"/>
          </p:cNvSpPr>
          <p:nvPr>
            <p:ph type="sldImg"/>
          </p:nvPr>
        </p:nvSpPr>
        <p:spPr>
          <a:xfrm>
            <a:off x="1155700" y="693738"/>
            <a:ext cx="4552950" cy="3414712"/>
          </a:xfrm>
          <a:ln/>
        </p:spPr>
      </p:sp>
      <p:sp>
        <p:nvSpPr>
          <p:cNvPr id="75780"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1978311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CE5919A-5723-4697-8ECD-3134B1DB3DE7}" type="slidenum">
              <a:rPr lang="en-US" smtClean="0">
                <a:cs typeface="Arial" pitchFamily="34" charset="0"/>
              </a:rPr>
              <a:pPr/>
              <a:t>35</a:t>
            </a:fld>
            <a:endParaRPr lang="en-US" smtClean="0">
              <a:cs typeface="Arial" pitchFamily="34" charset="0"/>
            </a:endParaRPr>
          </a:p>
        </p:txBody>
      </p:sp>
      <p:sp>
        <p:nvSpPr>
          <p:cNvPr id="76803" name="Rectangle 2"/>
          <p:cNvSpPr>
            <a:spLocks noGrp="1" noRot="1" noChangeAspect="1" noChangeArrowheads="1" noTextEdit="1"/>
          </p:cNvSpPr>
          <p:nvPr>
            <p:ph type="sldImg"/>
          </p:nvPr>
        </p:nvSpPr>
        <p:spPr>
          <a:xfrm>
            <a:off x="1155700" y="693738"/>
            <a:ext cx="4552950" cy="3414712"/>
          </a:xfrm>
          <a:ln/>
        </p:spPr>
      </p:sp>
      <p:sp>
        <p:nvSpPr>
          <p:cNvPr id="76804" name="Rectangle 3"/>
          <p:cNvSpPr>
            <a:spLocks noGrp="1" noChangeArrowheads="1"/>
          </p:cNvSpPr>
          <p:nvPr>
            <p:ph type="body" idx="1"/>
          </p:nvPr>
        </p:nvSpPr>
        <p:spPr>
          <a:xfrm>
            <a:off x="912813" y="4343400"/>
            <a:ext cx="5030787" cy="4111625"/>
          </a:xfrm>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4212787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C4E46F8-A4B6-41BD-8C16-9802178B33AB}" type="slidenum">
              <a:rPr lang="en-US" smtClean="0">
                <a:cs typeface="Arial" pitchFamily="34" charset="0"/>
              </a:rPr>
              <a:pPr/>
              <a:t>36</a:t>
            </a:fld>
            <a:endParaRPr lang="en-US" smtClean="0">
              <a:cs typeface="Arial" pitchFamily="34" charset="0"/>
            </a:endParaRPr>
          </a:p>
        </p:txBody>
      </p:sp>
      <p:sp>
        <p:nvSpPr>
          <p:cNvPr id="79875" name="Rectangle 2"/>
          <p:cNvSpPr>
            <a:spLocks noGrp="1" noRot="1" noChangeAspect="1" noChangeArrowheads="1" noTextEdit="1"/>
          </p:cNvSpPr>
          <p:nvPr>
            <p:ph type="sldImg"/>
          </p:nvPr>
        </p:nvSpPr>
        <p:spPr>
          <a:xfrm>
            <a:off x="1146175" y="687388"/>
            <a:ext cx="4570413" cy="3427412"/>
          </a:xfrm>
          <a:ln/>
        </p:spPr>
      </p:sp>
      <p:sp>
        <p:nvSpPr>
          <p:cNvPr id="79876" name="Rectangle 3"/>
          <p:cNvSpPr>
            <a:spLocks noGrp="1" noChangeArrowheads="1"/>
          </p:cNvSpPr>
          <p:nvPr>
            <p:ph type="body" idx="1"/>
          </p:nvPr>
        </p:nvSpPr>
        <p:spPr>
          <a:xfrm>
            <a:off x="914400" y="4341813"/>
            <a:ext cx="5029200" cy="4114800"/>
          </a:xfrm>
          <a:noFill/>
          <a:ln/>
        </p:spPr>
        <p:txBody>
          <a:bodyPr lIns="89894" tIns="44946" rIns="89894" bIns="44946"/>
          <a:lstStyle/>
          <a:p>
            <a:pPr eaLnBrk="1" hangingPunct="1"/>
            <a:endParaRPr lang="en-US" smtClean="0">
              <a:cs typeface="Arial" pitchFamily="34" charset="0"/>
            </a:endParaRPr>
          </a:p>
        </p:txBody>
      </p:sp>
    </p:spTree>
    <p:extLst>
      <p:ext uri="{BB962C8B-B14F-4D97-AF65-F5344CB8AC3E}">
        <p14:creationId xmlns:p14="http://schemas.microsoft.com/office/powerpoint/2010/main" xmlns="" val="4087990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37</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2283658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38</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3097823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39</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602356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40</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39053050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41</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776557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42</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3430457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43</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4110368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BC46190-6450-4D6A-BC3E-95CB57F4EB70}" type="slidenum">
              <a:rPr lang="en-US" smtClean="0">
                <a:cs typeface="Arial" pitchFamily="34" charset="0"/>
              </a:rPr>
              <a:pPr/>
              <a:t>8</a:t>
            </a:fld>
            <a:endParaRPr lang="en-US" smtClean="0">
              <a:cs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2331560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44</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34491433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45</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2356860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CD18C2D6-4C94-4766-B5BD-A601B03250FF}" type="slidenum">
              <a:rPr lang="he-IL" smtClean="0"/>
              <a:pPr>
                <a:defRPr/>
              </a:pPr>
              <a:t>47</a:t>
            </a:fld>
            <a:endParaRPr lang="en-US"/>
          </a:p>
        </p:txBody>
      </p:sp>
    </p:spTree>
    <p:extLst>
      <p:ext uri="{BB962C8B-B14F-4D97-AF65-F5344CB8AC3E}">
        <p14:creationId xmlns:p14="http://schemas.microsoft.com/office/powerpoint/2010/main" xmlns="" val="2139884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CD18C2D6-4C94-4766-B5BD-A601B03250FF}" type="slidenum">
              <a:rPr lang="he-IL" smtClean="0"/>
              <a:pPr>
                <a:defRPr/>
              </a:pPr>
              <a:t>48</a:t>
            </a:fld>
            <a:endParaRPr lang="en-US"/>
          </a:p>
        </p:txBody>
      </p:sp>
    </p:spTree>
    <p:extLst>
      <p:ext uri="{BB962C8B-B14F-4D97-AF65-F5344CB8AC3E}">
        <p14:creationId xmlns:p14="http://schemas.microsoft.com/office/powerpoint/2010/main" xmlns="" val="417135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E43D433-6CC2-46F7-9EAE-0A401C061A87}" type="slidenum">
              <a:rPr lang="en-US" smtClean="0">
                <a:cs typeface="Arial" pitchFamily="34" charset="0"/>
              </a:rPr>
              <a:pPr/>
              <a:t>50</a:t>
            </a:fld>
            <a:endParaRPr lang="en-US" smtClean="0">
              <a:cs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3020632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E43D433-6CC2-46F7-9EAE-0A401C061A87}" type="slidenum">
              <a:rPr lang="en-US" smtClean="0">
                <a:cs typeface="Arial" pitchFamily="34" charset="0"/>
              </a:rPr>
              <a:pPr/>
              <a:t>51</a:t>
            </a:fld>
            <a:endParaRPr lang="en-US" smtClean="0">
              <a:cs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30206320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E43D433-6CC2-46F7-9EAE-0A401C061A87}" type="slidenum">
              <a:rPr lang="en-US" smtClean="0">
                <a:cs typeface="Arial" pitchFamily="34" charset="0"/>
              </a:rPr>
              <a:pPr/>
              <a:t>52</a:t>
            </a:fld>
            <a:endParaRPr lang="en-US" smtClean="0">
              <a:cs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30206320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E43D433-6CC2-46F7-9EAE-0A401C061A87}" type="slidenum">
              <a:rPr lang="en-US" smtClean="0">
                <a:cs typeface="Arial" pitchFamily="34" charset="0"/>
              </a:rPr>
              <a:pPr/>
              <a:t>53</a:t>
            </a:fld>
            <a:endParaRPr lang="en-US" smtClean="0">
              <a:cs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30206320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8034B82-5FC6-4A96-8129-ABCA754BC33F}" type="slidenum">
              <a:rPr lang="en-US" smtClean="0">
                <a:cs typeface="Arial" pitchFamily="34" charset="0"/>
              </a:rPr>
              <a:pPr/>
              <a:t>54</a:t>
            </a:fld>
            <a:endParaRPr lang="en-US" smtClean="0">
              <a:cs typeface="Arial"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2346951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DE23D7E-2547-4011-AEE6-BFEA119360EB}" type="slidenum">
              <a:rPr lang="en-US" smtClean="0">
                <a:cs typeface="Arial" pitchFamily="34" charset="0"/>
              </a:rPr>
              <a:pPr/>
              <a:t>55</a:t>
            </a:fld>
            <a:endParaRPr lang="en-US" smtClean="0">
              <a:cs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4102069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algn="l" eaLnBrk="1" hangingPunct="1"/>
            <a:r>
              <a:rPr lang="en-US" smtClean="0">
                <a:cs typeface="Arial" pitchFamily="34" charset="0"/>
              </a:rPr>
              <a:t>CRM – Customer Relationship Management</a:t>
            </a:r>
          </a:p>
        </p:txBody>
      </p:sp>
      <p:sp>
        <p:nvSpPr>
          <p:cNvPr id="59396" name="Slide Number Placeholder 3"/>
          <p:cNvSpPr>
            <a:spLocks noGrp="1"/>
          </p:cNvSpPr>
          <p:nvPr>
            <p:ph type="sldNum" sz="quarter" idx="5"/>
          </p:nvPr>
        </p:nvSpPr>
        <p:spPr>
          <a:noFill/>
        </p:spPr>
        <p:txBody>
          <a:bodyPr/>
          <a:lstStyle/>
          <a:p>
            <a:fld id="{4B8ACCA7-8A42-4EA6-870F-A1358E431062}" type="slidenum">
              <a:rPr lang="he-IL" smtClean="0">
                <a:cs typeface="Arial" pitchFamily="34" charset="0"/>
              </a:rPr>
              <a:pPr/>
              <a:t>9</a:t>
            </a:fld>
            <a:endParaRPr lang="en-US" smtClean="0">
              <a:cs typeface="Arial" pitchFamily="34" charset="0"/>
            </a:endParaRPr>
          </a:p>
        </p:txBody>
      </p:sp>
    </p:spTree>
    <p:extLst>
      <p:ext uri="{BB962C8B-B14F-4D97-AF65-F5344CB8AC3E}">
        <p14:creationId xmlns:p14="http://schemas.microsoft.com/office/powerpoint/2010/main" xmlns="" val="10771642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CD18C2D6-4C94-4766-B5BD-A601B03250FF}" type="slidenum">
              <a:rPr lang="he-IL" smtClean="0"/>
              <a:pPr>
                <a:defRPr/>
              </a:pPr>
              <a:t>58</a:t>
            </a:fld>
            <a:endParaRPr lang="en-US"/>
          </a:p>
        </p:txBody>
      </p:sp>
    </p:spTree>
    <p:extLst>
      <p:ext uri="{BB962C8B-B14F-4D97-AF65-F5344CB8AC3E}">
        <p14:creationId xmlns:p14="http://schemas.microsoft.com/office/powerpoint/2010/main" xmlns="" val="4248513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algn="l" eaLnBrk="1" hangingPunct="1"/>
            <a:r>
              <a:rPr lang="en-US" smtClean="0">
                <a:cs typeface="Arial" pitchFamily="34" charset="0"/>
              </a:rPr>
              <a:t>CRM – Customer Relationship Management</a:t>
            </a:r>
          </a:p>
        </p:txBody>
      </p:sp>
      <p:sp>
        <p:nvSpPr>
          <p:cNvPr id="59396" name="Slide Number Placeholder 3"/>
          <p:cNvSpPr>
            <a:spLocks noGrp="1"/>
          </p:cNvSpPr>
          <p:nvPr>
            <p:ph type="sldNum" sz="quarter" idx="5"/>
          </p:nvPr>
        </p:nvSpPr>
        <p:spPr>
          <a:noFill/>
        </p:spPr>
        <p:txBody>
          <a:bodyPr/>
          <a:lstStyle/>
          <a:p>
            <a:fld id="{4B8ACCA7-8A42-4EA6-870F-A1358E431062}" type="slidenum">
              <a:rPr lang="he-IL" smtClean="0">
                <a:cs typeface="Arial" pitchFamily="34" charset="0"/>
              </a:rPr>
              <a:pPr/>
              <a:t>10</a:t>
            </a:fld>
            <a:endParaRPr lang="en-US" smtClean="0">
              <a:cs typeface="Arial" pitchFamily="34" charset="0"/>
            </a:endParaRPr>
          </a:p>
        </p:txBody>
      </p:sp>
    </p:spTree>
    <p:extLst>
      <p:ext uri="{BB962C8B-B14F-4D97-AF65-F5344CB8AC3E}">
        <p14:creationId xmlns:p14="http://schemas.microsoft.com/office/powerpoint/2010/main" xmlns="" val="3182234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algn="l" eaLnBrk="1" hangingPunct="1"/>
            <a:r>
              <a:rPr lang="en-US" smtClean="0">
                <a:cs typeface="Arial" pitchFamily="34" charset="0"/>
              </a:rPr>
              <a:t>CRM – Customer Relationship Management</a:t>
            </a:r>
          </a:p>
        </p:txBody>
      </p:sp>
      <p:sp>
        <p:nvSpPr>
          <p:cNvPr id="59396" name="Slide Number Placeholder 3"/>
          <p:cNvSpPr>
            <a:spLocks noGrp="1"/>
          </p:cNvSpPr>
          <p:nvPr>
            <p:ph type="sldNum" sz="quarter" idx="5"/>
          </p:nvPr>
        </p:nvSpPr>
        <p:spPr>
          <a:noFill/>
        </p:spPr>
        <p:txBody>
          <a:bodyPr/>
          <a:lstStyle/>
          <a:p>
            <a:fld id="{4B8ACCA7-8A42-4EA6-870F-A1358E431062}" type="slidenum">
              <a:rPr lang="he-IL" smtClean="0">
                <a:cs typeface="Arial" pitchFamily="34" charset="0"/>
              </a:rPr>
              <a:pPr/>
              <a:t>11</a:t>
            </a:fld>
            <a:endParaRPr lang="en-US" smtClean="0">
              <a:cs typeface="Arial" pitchFamily="34" charset="0"/>
            </a:endParaRPr>
          </a:p>
        </p:txBody>
      </p:sp>
    </p:spTree>
    <p:extLst>
      <p:ext uri="{BB962C8B-B14F-4D97-AF65-F5344CB8AC3E}">
        <p14:creationId xmlns:p14="http://schemas.microsoft.com/office/powerpoint/2010/main" xmlns="" val="300594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A1AAE74-6BCC-46F4-AA82-DBAC536EEF41}" type="slidenum">
              <a:rPr lang="en-US" smtClean="0">
                <a:cs typeface="Arial" pitchFamily="34" charset="0"/>
              </a:rPr>
              <a:pPr/>
              <a:t>12</a:t>
            </a:fld>
            <a:endParaRPr lang="en-US" smtClean="0">
              <a:cs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extLst>
      <p:ext uri="{BB962C8B-B14F-4D97-AF65-F5344CB8AC3E}">
        <p14:creationId xmlns:p14="http://schemas.microsoft.com/office/powerpoint/2010/main" xmlns="" val="405211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16F8E24-EDF0-4776-9D6F-B9A1ECAEC7EA}" type="slidenum">
              <a:rPr lang="en-US" smtClean="0">
                <a:cs typeface="Arial" pitchFamily="34" charset="0"/>
              </a:rPr>
              <a:pPr/>
              <a:t>13</a:t>
            </a:fld>
            <a:endParaRPr lang="en-US" smtClean="0">
              <a:cs typeface="Arial" pitchFamily="34" charset="0"/>
            </a:endParaRPr>
          </a:p>
        </p:txBody>
      </p:sp>
      <p:sp>
        <p:nvSpPr>
          <p:cNvPr id="78851" name="Rectangle 2"/>
          <p:cNvSpPr>
            <a:spLocks noGrp="1" noRot="1" noChangeAspect="1" noChangeArrowheads="1" noTextEdit="1"/>
          </p:cNvSpPr>
          <p:nvPr>
            <p:ph type="sldImg"/>
          </p:nvPr>
        </p:nvSpPr>
        <p:spPr>
          <a:xfrm>
            <a:off x="1146175" y="687388"/>
            <a:ext cx="4570413" cy="3427412"/>
          </a:xfrm>
          <a:ln/>
        </p:spPr>
      </p:sp>
      <p:sp>
        <p:nvSpPr>
          <p:cNvPr id="78852" name="Rectangle 3"/>
          <p:cNvSpPr>
            <a:spLocks noGrp="1" noChangeArrowheads="1"/>
          </p:cNvSpPr>
          <p:nvPr>
            <p:ph type="body" idx="1"/>
          </p:nvPr>
        </p:nvSpPr>
        <p:spPr>
          <a:xfrm>
            <a:off x="914400" y="4341813"/>
            <a:ext cx="5029200" cy="4114800"/>
          </a:xfrm>
          <a:noFill/>
          <a:ln/>
        </p:spPr>
        <p:txBody>
          <a:bodyPr lIns="89894" tIns="44946" rIns="89894" bIns="44946"/>
          <a:lstStyle/>
          <a:p>
            <a:pPr algn="l" eaLnBrk="1" hangingPunct="1"/>
            <a:r>
              <a:rPr lang="en-US" smtClean="0">
                <a:cs typeface="Arial" pitchFamily="34" charset="0"/>
              </a:rPr>
              <a:t>Expenditure - </a:t>
            </a:r>
          </a:p>
        </p:txBody>
      </p:sp>
    </p:spTree>
    <p:extLst>
      <p:ext uri="{BB962C8B-B14F-4D97-AF65-F5344CB8AC3E}">
        <p14:creationId xmlns:p14="http://schemas.microsoft.com/office/powerpoint/2010/main" xmlns="" val="190991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5" name="Rectangle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6" name="Rectangle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7" name="Rectangle 17"/>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10" name="Straight Connector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1" name="Straight Connector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2" name="Straight Connector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3" name="Straight Connector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4" name="Straight Connector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5" name="Straight Connector 25"/>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7" name="Oval 27"/>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8" name="Oval 28"/>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9" name="Oval 29"/>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0" name="Oval 30"/>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1" name="Oval 31"/>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C853184F-0BD9-405A-83E9-09B5BD92D30D}" type="slidenum">
              <a:rPr lang="he-IL"/>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F98C411-2314-4A3F-9C28-15511F0116C4}"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54F9594-359D-45DD-9CF7-F0D98B159DC6}" type="slidenum">
              <a:rPr lang="he-IL"/>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C55A52E7-D374-428D-B709-2472987B220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D59C6AC8-114A-488B-81F2-16399EF3E979}" type="slidenum">
              <a:rPr lang="he-IL"/>
              <a:pPr>
                <a:defRPr/>
              </a:pPr>
              <a:t>‹#›</a:t>
            </a:fld>
            <a:endParaRPr lang="en-US" dirty="0"/>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5" name="Rectangle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6" name="Rectangle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7" name="Rectangle 17"/>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8" name="Straight Connector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9" name="Straight Connector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0" name="Straight Connector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1" name="Straight Connector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2" name="Straight Connector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3" name="Rectangle 2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4" name="Oval 26"/>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5" name="Oval 27"/>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6" name="Oval 2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7" name="Oval 29"/>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8" name="Oval 30"/>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9" name="Straight Connector 31"/>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70E8180F-2686-493A-8ECC-B216D1834B03}" type="slidenum">
              <a:rPr lang="he-IL"/>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B5BCD09-FEA8-4745-8311-5B3B3E20B0EF}"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4CAAF4D7-7125-4A21-93E5-BFC05F47BB7D}"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469B98CB-F4F9-4309-A306-0B12BD83E656}" type="slidenum">
              <a:rPr lang="he-IL" smtClean="0"/>
              <a:pPr>
                <a:defRPr/>
              </a:pPr>
              <a:t>‹#›</a:t>
            </a:fld>
            <a:endParaRPr lang="en-US" dirty="0"/>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FC9766FC-8AE3-4F56-A67F-525FEC81A22B}"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2"/>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6" name="Straight Connector 14"/>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7" name="Straight Connector 1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8" name="Straight Connector 1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9" name="Rectangle 1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10" name="Straight Connector 1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1" name="Oval 2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488EE9B5-0117-4138-ABA0-93BC70650EF2}" type="slidenum">
              <a:rPr lang="he-IL"/>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12"/>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6" name="Oval 14"/>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7" name="Straight Connector 1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lgn="r" rtl="1">
              <a:defRPr/>
            </a:pPr>
            <a:endParaRPr lang="en-US">
              <a:cs typeface="Arial" charset="0"/>
            </a:endParaRPr>
          </a:p>
        </p:txBody>
      </p:sp>
      <p:sp>
        <p:nvSpPr>
          <p:cNvPr id="8" name="Rectangle 1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9" name="Straight Connector 1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0" name="Straight Connector 1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11" name="Straight Connector 2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948203B9-D174-4FC3-95CF-E9A8B77DEC94}" type="slidenum">
              <a:rPr lang="he-IL"/>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126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rtl="1" eaLnBrk="1" latinLnBrk="0" hangingPunct="1">
              <a:defRPr kumimoji="0" sz="1200">
                <a:solidFill>
                  <a:schemeClr val="tx2"/>
                </a:solidFill>
                <a:cs typeface="Arial" charset="0"/>
              </a:defRPr>
            </a:lvl1pPr>
          </a:lstStyle>
          <a:p>
            <a:pPr>
              <a:defRPr/>
            </a:pPr>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rtl="1" eaLnBrk="1" latinLnBrk="0" hangingPunct="1">
              <a:defRPr kumimoji="0" sz="1200">
                <a:solidFill>
                  <a:schemeClr val="tx2"/>
                </a:solidFill>
                <a:cs typeface="Arial" charset="0"/>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rtl="1" eaLnBrk="1" latinLnBrk="0" hangingPunct="1">
              <a:defRPr kumimoji="0" sz="1400" b="1">
                <a:solidFill>
                  <a:srgbClr val="FFFFFF"/>
                </a:solidFill>
                <a:cs typeface="Arial" charset="0"/>
              </a:defRPr>
            </a:lvl1pPr>
          </a:lstStyle>
          <a:p>
            <a:pPr>
              <a:defRPr/>
            </a:pPr>
            <a:fld id="{01EA8DCA-2ACE-40A9-A1C0-6805EEA1BC33}"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37" r:id="rId4"/>
    <p:sldLayoutId id="2147483738" r:id="rId5"/>
    <p:sldLayoutId id="2147483745" r:id="rId6"/>
    <p:sldLayoutId id="2147483739" r:id="rId7"/>
    <p:sldLayoutId id="2147483746" r:id="rId8"/>
    <p:sldLayoutId id="2147483747" r:id="rId9"/>
    <p:sldLayoutId id="2147483740" r:id="rId10"/>
    <p:sldLayoutId id="2147483741" r:id="rId11"/>
    <p:sldLayoutId id="2147483748" r:id="rId12"/>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2pPr>
      <a:lvl3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3pPr>
      <a:lvl4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4pPr>
      <a:lvl5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5pPr>
      <a:lvl6pPr marL="457200" algn="l" rtl="0" fontAlgn="base">
        <a:spcBef>
          <a:spcPct val="0"/>
        </a:spcBef>
        <a:spcAft>
          <a:spcPct val="0"/>
        </a:spcAft>
        <a:defRPr sz="3000">
          <a:solidFill>
            <a:schemeClr val="tx2"/>
          </a:solidFill>
          <a:latin typeface="Century Schoolbook" pitchFamily="18" charset="0"/>
          <a:cs typeface="Times New Roman" pitchFamily="18" charset="0"/>
        </a:defRPr>
      </a:lvl6pPr>
      <a:lvl7pPr marL="914400" algn="l" rtl="0" fontAlgn="base">
        <a:spcBef>
          <a:spcPct val="0"/>
        </a:spcBef>
        <a:spcAft>
          <a:spcPct val="0"/>
        </a:spcAft>
        <a:defRPr sz="3000">
          <a:solidFill>
            <a:schemeClr val="tx2"/>
          </a:solidFill>
          <a:latin typeface="Century Schoolbook" pitchFamily="18" charset="0"/>
          <a:cs typeface="Times New Roman" pitchFamily="18" charset="0"/>
        </a:defRPr>
      </a:lvl7pPr>
      <a:lvl8pPr marL="1371600" algn="l" rtl="0" fontAlgn="base">
        <a:spcBef>
          <a:spcPct val="0"/>
        </a:spcBef>
        <a:spcAft>
          <a:spcPct val="0"/>
        </a:spcAft>
        <a:defRPr sz="3000">
          <a:solidFill>
            <a:schemeClr val="tx2"/>
          </a:solidFill>
          <a:latin typeface="Century Schoolbook" pitchFamily="18" charset="0"/>
          <a:cs typeface="Times New Roman" pitchFamily="18" charset="0"/>
        </a:defRPr>
      </a:lvl8pPr>
      <a:lvl9pPr marL="1828800" algn="l" rtl="0" fontAlgn="base">
        <a:spcBef>
          <a:spcPct val="0"/>
        </a:spcBef>
        <a:spcAft>
          <a:spcPct val="0"/>
        </a:spcAft>
        <a:defRPr sz="3000">
          <a:solidFill>
            <a:schemeClr val="tx2"/>
          </a:solidFill>
          <a:latin typeface="Century Schoolbook" pitchFamily="18" charset="0"/>
          <a:cs typeface="Times New Roman"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Microsoft_Office_Word_97_-_2003_Document2.doc"/><Relationship Id="rId4" Type="http://schemas.openxmlformats.org/officeDocument/2006/relationships/oleObject" Target="../embeddings/Microsoft_Office_Word_97_-_2003_Document1.doc"/></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Word_97_-_2003_Document3.doc"/></Relationships>
</file>

<file path=ppt/slides/_rels/slide3.xml.rels><?xml version="1.0" encoding="UTF-8" standalone="yes"?>
<Relationships xmlns="http://schemas.openxmlformats.org/package/2006/relationships"><Relationship Id="rId2" Type="http://schemas.openxmlformats.org/officeDocument/2006/relationships/hyperlink" Target="http://u.cs.biu.ac.il/~yehoshr1/89-68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Microsoft_Office_Word_97_-_2003_Document4.doc"/></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oleObject" Target="../embeddings/Microsoft_Office_Word_97_-_2003_Document5.doc"/></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32.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roi.yehoshua@openu.ac.i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www.cs.waikato.ac.nz/~ml/wek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repository.seasr.org/Datasets/UCI/arff/"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5.bin"/></Relationships>
</file>

<file path=ppt/slides/_rels/slide58.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customXml" Target="../ink/ink6.xml"/><Relationship Id="rId18" Type="http://schemas.openxmlformats.org/officeDocument/2006/relationships/image" Target="../media/image40.emf"/><Relationship Id="rId26" Type="http://schemas.openxmlformats.org/officeDocument/2006/relationships/image" Target="../media/image44.emf"/><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48.emf"/><Relationship Id="rId7" Type="http://schemas.openxmlformats.org/officeDocument/2006/relationships/customXml" Target="../ink/ink3.xml"/><Relationship Id="rId12" Type="http://schemas.openxmlformats.org/officeDocument/2006/relationships/image" Target="../media/image37.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notesSlide" Target="../notesSlides/notesSlide50.xml"/><Relationship Id="rId16" Type="http://schemas.openxmlformats.org/officeDocument/2006/relationships/image" Target="../media/image39.emf"/><Relationship Id="rId20" Type="http://schemas.openxmlformats.org/officeDocument/2006/relationships/image" Target="../media/image41.emf"/><Relationship Id="rId29" Type="http://schemas.openxmlformats.org/officeDocument/2006/relationships/customXml" Target="../ink/ink14.xml"/><Relationship Id="rId1" Type="http://schemas.openxmlformats.org/officeDocument/2006/relationships/slideLayout" Target="../slideLayouts/slideLayout12.xml"/><Relationship Id="rId6" Type="http://schemas.openxmlformats.org/officeDocument/2006/relationships/image" Target="../media/image34.emf"/><Relationship Id="rId11" Type="http://schemas.openxmlformats.org/officeDocument/2006/relationships/customXml" Target="../ink/ink5.xml"/><Relationship Id="rId24" Type="http://schemas.openxmlformats.org/officeDocument/2006/relationships/image" Target="../media/image43.emf"/><Relationship Id="rId32" Type="http://schemas.openxmlformats.org/officeDocument/2006/relationships/image" Target="../media/image47.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45.emf"/><Relationship Id="rId10" Type="http://schemas.openxmlformats.org/officeDocument/2006/relationships/image" Target="../media/image36.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3.emf"/><Relationship Id="rId9" Type="http://schemas.openxmlformats.org/officeDocument/2006/relationships/customXml" Target="../ink/ink4.xml"/><Relationship Id="rId14" Type="http://schemas.openxmlformats.org/officeDocument/2006/relationships/image" Target="../media/image38.emf"/><Relationship Id="rId22" Type="http://schemas.openxmlformats.org/officeDocument/2006/relationships/image" Target="../media/image42.emf"/><Relationship Id="rId27" Type="http://schemas.openxmlformats.org/officeDocument/2006/relationships/customXml" Target="../ink/ink13.xml"/><Relationship Id="rId30" Type="http://schemas.openxmlformats.org/officeDocument/2006/relationships/image" Target="../media/image46.emf"/></Relationships>
</file>

<file path=ppt/slides/_rels/slide59.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54.emf"/><Relationship Id="rId18" Type="http://schemas.openxmlformats.org/officeDocument/2006/relationships/customXml" Target="../ink/ink25.xml"/><Relationship Id="rId26" Type="http://schemas.openxmlformats.org/officeDocument/2006/relationships/customXml" Target="../ink/ink29.xml"/><Relationship Id="rId3" Type="http://schemas.openxmlformats.org/officeDocument/2006/relationships/image" Target="../media/image49.emf"/><Relationship Id="rId21" Type="http://schemas.openxmlformats.org/officeDocument/2006/relationships/image" Target="../media/image58.emf"/><Relationship Id="rId7" Type="http://schemas.openxmlformats.org/officeDocument/2006/relationships/image" Target="../media/image51.emf"/><Relationship Id="rId12" Type="http://schemas.openxmlformats.org/officeDocument/2006/relationships/customXml" Target="../ink/ink22.xml"/><Relationship Id="rId17" Type="http://schemas.openxmlformats.org/officeDocument/2006/relationships/image" Target="../media/image56.emf"/><Relationship Id="rId25" Type="http://schemas.openxmlformats.org/officeDocument/2006/relationships/image" Target="../media/image60.emf"/><Relationship Id="rId2" Type="http://schemas.openxmlformats.org/officeDocument/2006/relationships/customXml" Target="../ink/ink17.xml"/><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12.xml"/><Relationship Id="rId6" Type="http://schemas.openxmlformats.org/officeDocument/2006/relationships/customXml" Target="../ink/ink19.xml"/><Relationship Id="rId11" Type="http://schemas.openxmlformats.org/officeDocument/2006/relationships/image" Target="../media/image53.emf"/><Relationship Id="rId24" Type="http://schemas.openxmlformats.org/officeDocument/2006/relationships/customXml" Target="../ink/ink28.xml"/><Relationship Id="rId5" Type="http://schemas.openxmlformats.org/officeDocument/2006/relationships/image" Target="../media/image50.emf"/><Relationship Id="rId15" Type="http://schemas.openxmlformats.org/officeDocument/2006/relationships/image" Target="../media/image55.emf"/><Relationship Id="rId23" Type="http://schemas.openxmlformats.org/officeDocument/2006/relationships/image" Target="../media/image59.emf"/><Relationship Id="rId10" Type="http://schemas.openxmlformats.org/officeDocument/2006/relationships/customXml" Target="../ink/ink21.xml"/><Relationship Id="rId19" Type="http://schemas.openxmlformats.org/officeDocument/2006/relationships/image" Target="../media/image57.emf"/><Relationship Id="rId4" Type="http://schemas.openxmlformats.org/officeDocument/2006/relationships/customXml" Target="../ink/ink18.xml"/><Relationship Id="rId9" Type="http://schemas.openxmlformats.org/officeDocument/2006/relationships/image" Target="../media/image52.emf"/><Relationship Id="rId14" Type="http://schemas.openxmlformats.org/officeDocument/2006/relationships/customXml" Target="../ink/ink23.xml"/><Relationship Id="rId22" Type="http://schemas.openxmlformats.org/officeDocument/2006/relationships/customXml" Target="../ink/ink27.xml"/><Relationship Id="rId27" Type="http://schemas.openxmlformats.org/officeDocument/2006/relationships/image" Target="../media/image6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62.emf"/><Relationship Id="rId7" Type="http://schemas.openxmlformats.org/officeDocument/2006/relationships/image" Target="../media/image64.emf"/><Relationship Id="rId2" Type="http://schemas.openxmlformats.org/officeDocument/2006/relationships/customXml" Target="../ink/ink30.xml"/><Relationship Id="rId1" Type="http://schemas.openxmlformats.org/officeDocument/2006/relationships/slideLayout" Target="../slideLayouts/slideLayout12.xml"/><Relationship Id="rId6" Type="http://schemas.openxmlformats.org/officeDocument/2006/relationships/customXml" Target="../ink/ink32.xml"/><Relationship Id="rId5" Type="http://schemas.openxmlformats.org/officeDocument/2006/relationships/image" Target="../media/image63.emf"/><Relationship Id="rId4" Type="http://schemas.openxmlformats.org/officeDocument/2006/relationships/customXml" Target="../ink/ink31.xml"/><Relationship Id="rId9" Type="http://schemas.openxmlformats.org/officeDocument/2006/relationships/image" Target="../media/image65.emf"/></Relationships>
</file>

<file path=ppt/slides/_rels/slide61.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71.emf"/><Relationship Id="rId3" Type="http://schemas.openxmlformats.org/officeDocument/2006/relationships/image" Target="../media/image66.emf"/><Relationship Id="rId7" Type="http://schemas.openxmlformats.org/officeDocument/2006/relationships/image" Target="../media/image68.emf"/><Relationship Id="rId12" Type="http://schemas.openxmlformats.org/officeDocument/2006/relationships/customXml" Target="../ink/ink39.xml"/><Relationship Id="rId2" Type="http://schemas.openxmlformats.org/officeDocument/2006/relationships/customXml" Target="../ink/ink34.xml"/><Relationship Id="rId1" Type="http://schemas.openxmlformats.org/officeDocument/2006/relationships/slideLayout" Target="../slideLayouts/slideLayout12.xml"/><Relationship Id="rId6" Type="http://schemas.openxmlformats.org/officeDocument/2006/relationships/customXml" Target="../ink/ink36.xml"/><Relationship Id="rId11" Type="http://schemas.openxmlformats.org/officeDocument/2006/relationships/image" Target="../media/image70.emf"/><Relationship Id="rId5" Type="http://schemas.openxmlformats.org/officeDocument/2006/relationships/image" Target="../media/image67.emf"/><Relationship Id="rId10" Type="http://schemas.openxmlformats.org/officeDocument/2006/relationships/customXml" Target="../ink/ink38.xml"/><Relationship Id="rId4" Type="http://schemas.openxmlformats.org/officeDocument/2006/relationships/customXml" Target="../ink/ink35.xml"/><Relationship Id="rId9" Type="http://schemas.openxmlformats.org/officeDocument/2006/relationships/image" Target="../media/image69.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63.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12.xml"/><Relationship Id="rId4" Type="http://schemas.openxmlformats.org/officeDocument/2006/relationships/image" Target="../media/image75.emf"/></Relationships>
</file>

<file path=ppt/slides/_rels/slide6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smtClean="0"/>
              <a:t>Data Mining – Meeting 1</a:t>
            </a:r>
            <a:endParaRPr lang="en-US" dirty="0"/>
          </a:p>
        </p:txBody>
      </p:sp>
      <p:sp>
        <p:nvSpPr>
          <p:cNvPr id="19459" name="Rectangle 3"/>
          <p:cNvSpPr>
            <a:spLocks noGrp="1" noChangeArrowheads="1"/>
          </p:cNvSpPr>
          <p:nvPr>
            <p:ph type="subTitle" idx="1"/>
          </p:nvPr>
        </p:nvSpPr>
        <p:spPr>
          <a:xfrm>
            <a:off x="2286000" y="5003800"/>
            <a:ext cx="6172200" cy="1371600"/>
          </a:xfrm>
        </p:spPr>
        <p:txBody>
          <a:bodyPr/>
          <a:lstStyle/>
          <a:p>
            <a:pPr eaLnBrk="1" hangingPunct="1"/>
            <a:r>
              <a:rPr lang="en-US" dirty="0" smtClean="0">
                <a:cs typeface="Times New Roman" pitchFamily="18" charset="0"/>
              </a:rPr>
              <a:t>Roi Yehoshua</a:t>
            </a:r>
          </a:p>
          <a:p>
            <a:pPr eaLnBrk="1" hangingPunct="1"/>
            <a:r>
              <a:rPr lang="en-US" dirty="0" smtClean="0">
                <a:cs typeface="Times New Roman" pitchFamily="18" charset="0"/>
              </a:rPr>
              <a:t>Partially Based on slides of </a:t>
            </a:r>
            <a:r>
              <a:rPr lang="en-US" dirty="0">
                <a:cs typeface="Times New Roman" pitchFamily="18" charset="0"/>
              </a:rPr>
              <a:t>Noam </a:t>
            </a:r>
            <a:r>
              <a:rPr lang="en-US" dirty="0" err="1" smtClean="0">
                <a:cs typeface="Times New Roman" pitchFamily="18" charset="0"/>
              </a:rPr>
              <a:t>Koenigstein</a:t>
            </a:r>
            <a:r>
              <a:rPr lang="en-US" dirty="0" smtClean="0">
                <a:cs typeface="Times New Roman" pitchFamily="18" charset="0"/>
              </a:rPr>
              <a:t> The Open University</a:t>
            </a:r>
          </a:p>
          <a:p>
            <a:pPr eaLnBrk="1" hangingPunct="1"/>
            <a:endParaRPr lang="en-US" dirty="0" smtClean="0">
              <a:cs typeface="Times New Roman" pitchFamily="18" charset="0"/>
            </a:endParaRPr>
          </a:p>
          <a:p>
            <a:pPr eaLnBrk="1" hangingPunct="1"/>
            <a:endParaRPr lang="en-US" dirty="0" smtClean="0">
              <a:cs typeface="Times New Roman" pitchFamily="18" charset="0"/>
            </a:endParaRPr>
          </a:p>
        </p:txBody>
      </p:sp>
      <p:sp>
        <p:nvSpPr>
          <p:cNvPr id="2" name="Slide Number Placeholder 1"/>
          <p:cNvSpPr>
            <a:spLocks noGrp="1"/>
          </p:cNvSpPr>
          <p:nvPr>
            <p:ph type="sldNum" sz="quarter" idx="12"/>
          </p:nvPr>
        </p:nvSpPr>
        <p:spPr/>
        <p:txBody>
          <a:bodyPr/>
          <a:lstStyle/>
          <a:p>
            <a:pPr>
              <a:defRPr/>
            </a:pPr>
            <a:fld id="{C853184F-0BD9-405A-83E9-09B5BD92D30D}" type="slidenum">
              <a:rPr lang="he-IL" smtClean="0"/>
              <a:pPr>
                <a:defRPr/>
              </a:pPr>
              <a:t>1</a:t>
            </a:fld>
            <a:endParaRPr lang="en-US"/>
          </a:p>
        </p:txBody>
      </p:sp>
      <p:pic>
        <p:nvPicPr>
          <p:cNvPr id="41986" name="Picture 2" descr="http://mineria-de-datos.it4biotech.com/wp-content/uploads/2010/12/emeza_Mascot.png"/>
          <p:cNvPicPr>
            <a:picLocks noChangeAspect="1" noChangeArrowheads="1"/>
          </p:cNvPicPr>
          <p:nvPr/>
        </p:nvPicPr>
        <p:blipFill>
          <a:blip r:embed="rId2" cstate="print"/>
          <a:srcRect/>
          <a:stretch>
            <a:fillRect/>
          </a:stretch>
        </p:blipFill>
        <p:spPr bwMode="auto">
          <a:xfrm>
            <a:off x="2627784" y="692696"/>
            <a:ext cx="4320480" cy="33807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The Facts Gap</a:t>
            </a:r>
            <a:endParaRPr lang="en-US" dirty="0"/>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10</a:t>
            </a:fld>
            <a:endParaRPr lang="en-US" dirty="0"/>
          </a:p>
        </p:txBody>
      </p:sp>
      <p:pic>
        <p:nvPicPr>
          <p:cNvPr id="7170" name="Picture 2" descr="http://www.stics.com/wp-content/uploads/fact-gap-300x235.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1600" y="1700808"/>
            <a:ext cx="6120680" cy="479453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p:cNvSpPr txBox="1">
            <a:spLocks noGrp="1"/>
          </p:cNvSpPr>
          <p:nvPr/>
        </p:nvSpPr>
        <p:spPr bwMode="auto">
          <a:xfrm>
            <a:off x="3492500" y="6453188"/>
            <a:ext cx="5334000" cy="228600"/>
          </a:xfrm>
          <a:prstGeom prst="rect">
            <a:avLst/>
          </a:prstGeom>
          <a:noFill/>
          <a:ln w="9525">
            <a:noFill/>
            <a:miter lim="800000"/>
            <a:headEnd/>
            <a:tailEnd/>
          </a:ln>
        </p:spPr>
        <p:txBody>
          <a:bodyPr anchor="ctr"/>
          <a:lstStyle/>
          <a:p>
            <a:pPr rtl="1"/>
            <a:r>
              <a:rPr lang="en-US" sz="1600" dirty="0">
                <a:solidFill>
                  <a:schemeClr val="tx2"/>
                </a:solidFill>
              </a:rPr>
              <a:t>Taken </a:t>
            </a:r>
            <a:r>
              <a:rPr lang="en-US" sz="1600" dirty="0" smtClean="0">
                <a:solidFill>
                  <a:schemeClr val="tx2"/>
                </a:solidFill>
              </a:rPr>
              <a:t>from http://www.stics.com/tag/data-segmentation/</a:t>
            </a:r>
            <a:endParaRPr lang="en-US" sz="1600" dirty="0">
              <a:solidFill>
                <a:schemeClr val="tx2"/>
              </a:solidFill>
            </a:endParaRPr>
          </a:p>
        </p:txBody>
      </p:sp>
    </p:spTree>
    <p:extLst>
      <p:ext uri="{BB962C8B-B14F-4D97-AF65-F5344CB8AC3E}">
        <p14:creationId xmlns:p14="http://schemas.microsoft.com/office/powerpoint/2010/main" xmlns="" val="59598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KDD – Knowledge Discovery In Databases</a:t>
            </a:r>
            <a:endParaRPr lang="en-US" dirty="0"/>
          </a:p>
        </p:txBody>
      </p:sp>
      <p:sp>
        <p:nvSpPr>
          <p:cNvPr id="26627" name="Content Placeholder 2"/>
          <p:cNvSpPr>
            <a:spLocks noGrp="1"/>
          </p:cNvSpPr>
          <p:nvPr>
            <p:ph sz="quarter" idx="1"/>
          </p:nvPr>
        </p:nvSpPr>
        <p:spPr>
          <a:xfrm>
            <a:off x="457200" y="1600200"/>
            <a:ext cx="7467600" cy="4873625"/>
          </a:xfrm>
        </p:spPr>
        <p:txBody>
          <a:bodyPr/>
          <a:lstStyle/>
          <a:p>
            <a:pPr eaLnBrk="1" hangingPunct="1">
              <a:lnSpc>
                <a:spcPct val="90000"/>
              </a:lnSpc>
            </a:pPr>
            <a:r>
              <a:rPr lang="en-US" sz="2800" dirty="0" smtClean="0"/>
              <a:t>Knowledge </a:t>
            </a:r>
            <a:r>
              <a:rPr lang="en-US" sz="2800" dirty="0"/>
              <a:t>Discovery in Databases (KDD) is “the nontrivial process of identifying valid, novel, potentially useful, and ultimately understandable </a:t>
            </a:r>
            <a:r>
              <a:rPr lang="en-US" sz="2800" dirty="0" smtClean="0"/>
              <a:t>patterns in </a:t>
            </a:r>
            <a:r>
              <a:rPr lang="en-US" sz="2800" dirty="0"/>
              <a:t>data</a:t>
            </a:r>
            <a:r>
              <a:rPr lang="en-US" sz="2800" dirty="0" smtClean="0"/>
              <a:t>”.</a:t>
            </a:r>
          </a:p>
          <a:p>
            <a:r>
              <a:rPr lang="en-US" sz="2800" dirty="0" smtClean="0"/>
              <a:t>Data mining is a step in the KDD process of applying data analysis and discovery algorithms</a:t>
            </a:r>
          </a:p>
          <a:p>
            <a:pPr eaLnBrk="1" hangingPunct="1">
              <a:lnSpc>
                <a:spcPct val="90000"/>
              </a:lnSpc>
            </a:pPr>
            <a:endParaRPr lang="en-US" dirty="0" smtClean="0">
              <a:cs typeface="Times New Roman" pitchFamily="18" charset="0"/>
            </a:endParaRPr>
          </a:p>
          <a:p>
            <a:pPr eaLnBrk="1" hangingPunct="1"/>
            <a:endParaRPr lang="en-US" dirty="0" smtClean="0">
              <a:cs typeface="Times New Roman" pitchFamily="18" charset="0"/>
            </a:endParaRPr>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11</a:t>
            </a:fld>
            <a:endParaRPr lang="en-US" dirty="0"/>
          </a:p>
        </p:txBody>
      </p:sp>
    </p:spTree>
    <p:extLst>
      <p:ext uri="{BB962C8B-B14F-4D97-AF65-F5344CB8AC3E}">
        <p14:creationId xmlns:p14="http://schemas.microsoft.com/office/powerpoint/2010/main" xmlns="" val="611273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Grp="1" noChangeAspect="1" noChangeArrowheads="1"/>
          </p:cNvPicPr>
          <p:nvPr>
            <p:ph type="body" idx="1"/>
          </p:nvPr>
        </p:nvPicPr>
        <p:blipFill>
          <a:blip r:embed="rId3" cstate="print"/>
          <a:srcRect l="5333" b="2116"/>
          <a:stretch>
            <a:fillRect/>
          </a:stretch>
        </p:blipFill>
        <p:spPr>
          <a:xfrm>
            <a:off x="323850" y="1785938"/>
            <a:ext cx="7777163" cy="4367212"/>
          </a:xfrm>
        </p:spPr>
      </p:pic>
      <p:sp>
        <p:nvSpPr>
          <p:cNvPr id="32770" name="Rectangle 2"/>
          <p:cNvSpPr>
            <a:spLocks noGrp="1" noChangeArrowheads="1"/>
          </p:cNvSpPr>
          <p:nvPr>
            <p:ph type="title"/>
          </p:nvPr>
        </p:nvSpPr>
        <p:spPr/>
        <p:txBody>
          <a:bodyPr/>
          <a:lstStyle/>
          <a:p>
            <a:pPr eaLnBrk="1" fontAlgn="auto" hangingPunct="1">
              <a:spcAft>
                <a:spcPts val="0"/>
              </a:spcAft>
              <a:defRPr/>
            </a:pPr>
            <a:r>
              <a:rPr lang="en-US" dirty="0"/>
              <a:t>The </a:t>
            </a:r>
            <a:r>
              <a:rPr lang="en-US" dirty="0" smtClean="0"/>
              <a:t>KDD process</a:t>
            </a:r>
            <a:endParaRPr lang="en-US"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12</a:t>
            </a:fld>
            <a:endParaRPr lang="en-US" dirty="0"/>
          </a:p>
        </p:txBody>
      </p:sp>
      <p:sp>
        <p:nvSpPr>
          <p:cNvPr id="5" name="Footer Placeholder 4"/>
          <p:cNvSpPr txBox="1">
            <a:spLocks noGrp="1"/>
          </p:cNvSpPr>
          <p:nvPr/>
        </p:nvSpPr>
        <p:spPr bwMode="auto">
          <a:xfrm>
            <a:off x="3492500" y="6453188"/>
            <a:ext cx="5334000" cy="228600"/>
          </a:xfrm>
          <a:prstGeom prst="rect">
            <a:avLst/>
          </a:prstGeom>
          <a:noFill/>
          <a:ln w="9525">
            <a:noFill/>
            <a:miter lim="800000"/>
            <a:headEnd/>
            <a:tailEnd/>
          </a:ln>
        </p:spPr>
        <p:txBody>
          <a:bodyPr anchor="ctr"/>
          <a:lstStyle/>
          <a:p>
            <a:pPr rtl="1"/>
            <a:r>
              <a:rPr lang="en-US" sz="1600" dirty="0">
                <a:solidFill>
                  <a:schemeClr val="tx2"/>
                </a:solidFill>
              </a:rPr>
              <a:t>Taken </a:t>
            </a:r>
            <a:r>
              <a:rPr lang="en-US" sz="1600" dirty="0" smtClean="0">
                <a:solidFill>
                  <a:schemeClr val="tx2"/>
                </a:solidFill>
              </a:rPr>
              <a:t>from Han &amp; </a:t>
            </a:r>
            <a:r>
              <a:rPr lang="en-US" sz="1600" dirty="0" err="1" smtClean="0">
                <a:solidFill>
                  <a:schemeClr val="tx2"/>
                </a:solidFill>
              </a:rPr>
              <a:t>Kamber</a:t>
            </a:r>
            <a:r>
              <a:rPr lang="en-US" sz="1600" dirty="0" smtClean="0">
                <a:solidFill>
                  <a:schemeClr val="tx2"/>
                </a:solidFill>
              </a:rPr>
              <a:t>, Data Mining Book </a:t>
            </a:r>
            <a:endParaRPr lang="en-US" sz="1600" dirty="0">
              <a:solidFill>
                <a:schemeClr val="tx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KDD Basic Steps</a:t>
            </a:r>
            <a:endParaRPr lang="en-US" dirty="0"/>
          </a:p>
        </p:txBody>
      </p:sp>
      <p:sp>
        <p:nvSpPr>
          <p:cNvPr id="79875" name="Rectangle 3"/>
          <p:cNvSpPr>
            <a:spLocks noGrp="1" noChangeArrowheads="1"/>
          </p:cNvSpPr>
          <p:nvPr>
            <p:ph type="body" idx="1"/>
          </p:nvPr>
        </p:nvSpPr>
        <p:spPr>
          <a:xfrm>
            <a:off x="381000" y="1219200"/>
            <a:ext cx="8229600" cy="5035550"/>
          </a:xfrm>
        </p:spPr>
        <p:txBody>
          <a:bodyPr>
            <a:normAutofit/>
          </a:bodyPr>
          <a:lstStyle/>
          <a:p>
            <a:r>
              <a:rPr lang="en-US" sz="2800" dirty="0"/>
              <a:t>Identifying the objectives of the KDD Process</a:t>
            </a:r>
          </a:p>
          <a:p>
            <a:pPr lvl="1"/>
            <a:r>
              <a:rPr lang="en-US" sz="2500" dirty="0" smtClean="0"/>
              <a:t>classification</a:t>
            </a:r>
            <a:endParaRPr lang="en-US" sz="2500" dirty="0"/>
          </a:p>
          <a:p>
            <a:pPr lvl="1"/>
            <a:r>
              <a:rPr lang="en-US" sz="2500" dirty="0" smtClean="0"/>
              <a:t>estimation</a:t>
            </a:r>
            <a:endParaRPr lang="en-US" sz="2500" dirty="0"/>
          </a:p>
          <a:p>
            <a:pPr lvl="1"/>
            <a:r>
              <a:rPr lang="en-US" sz="2500" dirty="0" smtClean="0"/>
              <a:t>rule </a:t>
            </a:r>
            <a:r>
              <a:rPr lang="en-US" sz="2500" dirty="0"/>
              <a:t>extraction, </a:t>
            </a:r>
            <a:r>
              <a:rPr lang="en-US" sz="2500" dirty="0" smtClean="0"/>
              <a:t>etc.</a:t>
            </a:r>
            <a:endParaRPr lang="en-US" sz="2500" dirty="0"/>
          </a:p>
          <a:p>
            <a:r>
              <a:rPr lang="en-US" sz="2800" dirty="0"/>
              <a:t>Data selection</a:t>
            </a:r>
          </a:p>
          <a:p>
            <a:pPr lvl="1"/>
            <a:r>
              <a:rPr lang="en-US" sz="2500" dirty="0" smtClean="0"/>
              <a:t>Selecting </a:t>
            </a:r>
            <a:r>
              <a:rPr lang="en-US" sz="2500" dirty="0"/>
              <a:t>/ creating a target data set in a database</a:t>
            </a:r>
          </a:p>
          <a:p>
            <a:pPr lvl="1"/>
            <a:r>
              <a:rPr lang="en-US" sz="2500" dirty="0" smtClean="0"/>
              <a:t>Focusing </a:t>
            </a:r>
            <a:r>
              <a:rPr lang="en-US" sz="2500" dirty="0"/>
              <a:t>on a subset of data </a:t>
            </a:r>
            <a:r>
              <a:rPr lang="en-US" sz="2500" dirty="0" smtClean="0"/>
              <a:t>samples</a:t>
            </a:r>
          </a:p>
          <a:p>
            <a:r>
              <a:rPr lang="en-US" sz="2800" dirty="0"/>
              <a:t>Cleaning and pre-processing of target </a:t>
            </a:r>
            <a:r>
              <a:rPr lang="en-US" sz="2800" dirty="0" smtClean="0"/>
              <a:t>data</a:t>
            </a:r>
          </a:p>
          <a:p>
            <a:pPr lvl="1"/>
            <a:r>
              <a:rPr lang="en-US" sz="2500" dirty="0"/>
              <a:t>Removing noisy and erroneous data</a:t>
            </a:r>
          </a:p>
          <a:p>
            <a:pPr lvl="1"/>
            <a:r>
              <a:rPr lang="en-US" sz="2500" dirty="0" smtClean="0"/>
              <a:t>Handling </a:t>
            </a:r>
            <a:r>
              <a:rPr lang="en-US" sz="2500" dirty="0"/>
              <a:t>missing data values</a:t>
            </a: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13</a:t>
            </a:fld>
            <a:endParaRPr lang="en-US" dirty="0"/>
          </a:p>
        </p:txBody>
      </p:sp>
    </p:spTree>
    <p:extLst>
      <p:ext uri="{BB962C8B-B14F-4D97-AF65-F5344CB8AC3E}">
        <p14:creationId xmlns:p14="http://schemas.microsoft.com/office/powerpoint/2010/main" xmlns="" val="2340585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KDD Basic Steps</a:t>
            </a:r>
            <a:endParaRPr lang="en-US" dirty="0"/>
          </a:p>
        </p:txBody>
      </p:sp>
      <p:sp>
        <p:nvSpPr>
          <p:cNvPr id="79875" name="Rectangle 3"/>
          <p:cNvSpPr>
            <a:spLocks noGrp="1" noChangeArrowheads="1"/>
          </p:cNvSpPr>
          <p:nvPr>
            <p:ph type="body" idx="1"/>
          </p:nvPr>
        </p:nvSpPr>
        <p:spPr>
          <a:xfrm>
            <a:off x="381000" y="1219200"/>
            <a:ext cx="8229600" cy="5035550"/>
          </a:xfrm>
        </p:spPr>
        <p:txBody>
          <a:bodyPr>
            <a:normAutofit/>
          </a:bodyPr>
          <a:lstStyle/>
          <a:p>
            <a:r>
              <a:rPr lang="en-US" sz="2800" dirty="0"/>
              <a:t>Dimensionality reduction and </a:t>
            </a:r>
            <a:r>
              <a:rPr lang="en-US" sz="2800" dirty="0" smtClean="0"/>
              <a:t>transformation</a:t>
            </a:r>
          </a:p>
          <a:p>
            <a:pPr lvl="1"/>
            <a:r>
              <a:rPr lang="en-US" sz="2500" dirty="0"/>
              <a:t>Selecting most important features (attributes)</a:t>
            </a:r>
          </a:p>
          <a:p>
            <a:pPr lvl="1"/>
            <a:r>
              <a:rPr lang="en-US" sz="2500" dirty="0"/>
              <a:t>Defining new (calculated) </a:t>
            </a:r>
            <a:r>
              <a:rPr lang="en-US" sz="2500" dirty="0" smtClean="0"/>
              <a:t>attributes</a:t>
            </a:r>
          </a:p>
          <a:p>
            <a:r>
              <a:rPr lang="en-US" sz="2800" dirty="0"/>
              <a:t>Data </a:t>
            </a:r>
            <a:r>
              <a:rPr lang="en-US" sz="2800" dirty="0" smtClean="0"/>
              <a:t>Mining</a:t>
            </a:r>
          </a:p>
          <a:p>
            <a:pPr lvl="1"/>
            <a:r>
              <a:rPr lang="en-US" sz="2500" dirty="0"/>
              <a:t>Selecting DM methods and tools</a:t>
            </a:r>
          </a:p>
          <a:p>
            <a:pPr lvl="1"/>
            <a:r>
              <a:rPr lang="en-US" sz="2500" dirty="0" smtClean="0"/>
              <a:t>Matching </a:t>
            </a:r>
            <a:r>
              <a:rPr lang="en-US" sz="2500" dirty="0"/>
              <a:t>data representation to a particular method (e.g., discretization)</a:t>
            </a:r>
          </a:p>
          <a:p>
            <a:pPr lvl="1"/>
            <a:r>
              <a:rPr lang="en-US" sz="2500" dirty="0" smtClean="0"/>
              <a:t>Model </a:t>
            </a:r>
            <a:r>
              <a:rPr lang="en-US" sz="2500" dirty="0"/>
              <a:t>selection (e.g., defining class attributes)</a:t>
            </a:r>
          </a:p>
          <a:p>
            <a:pPr lvl="1"/>
            <a:r>
              <a:rPr lang="en-US" sz="2500" dirty="0" smtClean="0"/>
              <a:t>Knowledge </a:t>
            </a:r>
            <a:r>
              <a:rPr lang="en-US" sz="2500" dirty="0"/>
              <a:t>extraction</a:t>
            </a:r>
            <a:endParaRPr lang="en-US" sz="2500" dirty="0" smtClean="0"/>
          </a:p>
          <a:p>
            <a:pPr lvl="1"/>
            <a:endParaRPr lang="en-US" sz="2800" dirty="0" smtClean="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14</a:t>
            </a:fld>
            <a:endParaRPr lang="en-US" dirty="0"/>
          </a:p>
        </p:txBody>
      </p:sp>
    </p:spTree>
    <p:extLst>
      <p:ext uri="{BB962C8B-B14F-4D97-AF65-F5344CB8AC3E}">
        <p14:creationId xmlns:p14="http://schemas.microsoft.com/office/powerpoint/2010/main" xmlns="" val="4169280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KDD Basic Steps</a:t>
            </a:r>
            <a:endParaRPr lang="en-US" dirty="0"/>
          </a:p>
        </p:txBody>
      </p:sp>
      <p:sp>
        <p:nvSpPr>
          <p:cNvPr id="79875" name="Rectangle 3"/>
          <p:cNvSpPr>
            <a:spLocks noGrp="1" noChangeArrowheads="1"/>
          </p:cNvSpPr>
          <p:nvPr>
            <p:ph type="body" idx="1"/>
          </p:nvPr>
        </p:nvSpPr>
        <p:spPr>
          <a:xfrm>
            <a:off x="381000" y="1219200"/>
            <a:ext cx="8229600" cy="5035550"/>
          </a:xfrm>
        </p:spPr>
        <p:txBody>
          <a:bodyPr>
            <a:normAutofit/>
          </a:bodyPr>
          <a:lstStyle/>
          <a:p>
            <a:r>
              <a:rPr lang="en-US" sz="2800" dirty="0"/>
              <a:t>Pattern Evaluation</a:t>
            </a:r>
          </a:p>
          <a:p>
            <a:pPr lvl="1"/>
            <a:r>
              <a:rPr lang="en-US" sz="2500" dirty="0" smtClean="0"/>
              <a:t>Restoring </a:t>
            </a:r>
            <a:r>
              <a:rPr lang="en-US" sz="2500" dirty="0"/>
              <a:t>metadata</a:t>
            </a:r>
          </a:p>
          <a:p>
            <a:pPr lvl="1"/>
            <a:r>
              <a:rPr lang="en-US" sz="2500" dirty="0" smtClean="0"/>
              <a:t>Visualization </a:t>
            </a:r>
            <a:r>
              <a:rPr lang="en-US" sz="2500" dirty="0"/>
              <a:t>of results</a:t>
            </a:r>
          </a:p>
          <a:p>
            <a:pPr lvl="1"/>
            <a:r>
              <a:rPr lang="en-US" sz="2500" dirty="0" smtClean="0"/>
              <a:t>Evaluation </a:t>
            </a:r>
            <a:r>
              <a:rPr lang="en-US" sz="2500" dirty="0"/>
              <a:t>of discovered patterns by:</a:t>
            </a:r>
          </a:p>
          <a:p>
            <a:pPr lvl="2"/>
            <a:r>
              <a:rPr lang="en-US" sz="2200" dirty="0" smtClean="0"/>
              <a:t>statistical </a:t>
            </a:r>
            <a:r>
              <a:rPr lang="en-US" sz="2200" dirty="0"/>
              <a:t>significance, interestingness, importance, relevance, </a:t>
            </a:r>
            <a:r>
              <a:rPr lang="en-US" sz="2200" dirty="0" err="1"/>
              <a:t>actionability</a:t>
            </a:r>
            <a:r>
              <a:rPr lang="en-US" sz="2200" dirty="0"/>
              <a:t>, etc.</a:t>
            </a:r>
          </a:p>
          <a:p>
            <a:pPr lvl="1"/>
            <a:r>
              <a:rPr lang="en-US" sz="2500" dirty="0" smtClean="0"/>
              <a:t>If necessary</a:t>
            </a:r>
            <a:r>
              <a:rPr lang="en-US" sz="2500" dirty="0"/>
              <a:t>: returning to previous </a:t>
            </a:r>
            <a:r>
              <a:rPr lang="en-US" sz="2500" dirty="0" smtClean="0"/>
              <a:t>steps</a:t>
            </a:r>
          </a:p>
          <a:p>
            <a:r>
              <a:rPr lang="en-US" sz="2800" dirty="0" smtClean="0"/>
              <a:t>Conclusions</a:t>
            </a:r>
          </a:p>
          <a:p>
            <a:pPr lvl="1"/>
            <a:r>
              <a:rPr lang="en-US" sz="2500" dirty="0"/>
              <a:t>Choosing action(s)</a:t>
            </a:r>
            <a:endParaRPr lang="en-US" sz="2500" dirty="0" smtClean="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15</a:t>
            </a:fld>
            <a:endParaRPr lang="en-US" dirty="0"/>
          </a:p>
        </p:txBody>
      </p:sp>
    </p:spTree>
    <p:extLst>
      <p:ext uri="{BB962C8B-B14F-4D97-AF65-F5344CB8AC3E}">
        <p14:creationId xmlns:p14="http://schemas.microsoft.com/office/powerpoint/2010/main" xmlns="" val="2992743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Efforts For Each Data Mining Step</a:t>
            </a:r>
            <a:endParaRPr lang="en-US"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16</a:t>
            </a:fld>
            <a:endParaRPr lang="en-US" dirty="0"/>
          </a:p>
        </p:txBody>
      </p:sp>
      <p:pic>
        <p:nvPicPr>
          <p:cNvPr id="4" name="Picture 3"/>
          <p:cNvPicPr>
            <a:picLocks noChangeAspect="1"/>
          </p:cNvPicPr>
          <p:nvPr/>
        </p:nvPicPr>
        <p:blipFill>
          <a:blip r:embed="rId3" cstate="print"/>
          <a:stretch>
            <a:fillRect/>
          </a:stretch>
        </p:blipFill>
        <p:spPr>
          <a:xfrm>
            <a:off x="1691680" y="1540994"/>
            <a:ext cx="5184576" cy="4193056"/>
          </a:xfrm>
          <a:prstGeom prst="rect">
            <a:avLst/>
          </a:prstGeom>
        </p:spPr>
      </p:pic>
      <p:sp>
        <p:nvSpPr>
          <p:cNvPr id="5" name="Footer Placeholder 4"/>
          <p:cNvSpPr txBox="1">
            <a:spLocks noGrp="1"/>
          </p:cNvSpPr>
          <p:nvPr/>
        </p:nvSpPr>
        <p:spPr bwMode="auto">
          <a:xfrm>
            <a:off x="3492500" y="6453188"/>
            <a:ext cx="5334000" cy="228600"/>
          </a:xfrm>
          <a:prstGeom prst="rect">
            <a:avLst/>
          </a:prstGeom>
          <a:noFill/>
          <a:ln w="9525">
            <a:noFill/>
            <a:miter lim="800000"/>
            <a:headEnd/>
            <a:tailEnd/>
          </a:ln>
        </p:spPr>
        <p:txBody>
          <a:bodyPr anchor="ctr"/>
          <a:lstStyle/>
          <a:p>
            <a:pPr rtl="1"/>
            <a:r>
              <a:rPr lang="en-US" sz="1600" dirty="0">
                <a:solidFill>
                  <a:schemeClr val="tx2"/>
                </a:solidFill>
              </a:rPr>
              <a:t>Taken </a:t>
            </a:r>
            <a:r>
              <a:rPr lang="en-US" sz="1600" dirty="0" smtClean="0">
                <a:solidFill>
                  <a:schemeClr val="tx2"/>
                </a:solidFill>
              </a:rPr>
              <a:t>from http://www.docstoc.com/docs/15895288/ </a:t>
            </a:r>
            <a:endParaRPr lang="en-US" sz="1600" dirty="0">
              <a:solidFill>
                <a:schemeClr val="tx2"/>
              </a:solidFill>
            </a:endParaRPr>
          </a:p>
        </p:txBody>
      </p:sp>
    </p:spTree>
    <p:extLst>
      <p:ext uri="{BB962C8B-B14F-4D97-AF65-F5344CB8AC3E}">
        <p14:creationId xmlns:p14="http://schemas.microsoft.com/office/powerpoint/2010/main" xmlns="" val="3528222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Issues And Challenges</a:t>
            </a:r>
            <a:endParaRPr lang="en-US" dirty="0"/>
          </a:p>
        </p:txBody>
      </p:sp>
      <p:sp>
        <p:nvSpPr>
          <p:cNvPr id="79875" name="Rectangle 3"/>
          <p:cNvSpPr>
            <a:spLocks noGrp="1" noChangeArrowheads="1"/>
          </p:cNvSpPr>
          <p:nvPr>
            <p:ph type="body" idx="1"/>
          </p:nvPr>
        </p:nvSpPr>
        <p:spPr>
          <a:xfrm>
            <a:off x="381000" y="1219200"/>
            <a:ext cx="8229600" cy="5306144"/>
          </a:xfrm>
        </p:spPr>
        <p:txBody>
          <a:bodyPr>
            <a:normAutofit/>
          </a:bodyPr>
          <a:lstStyle/>
          <a:p>
            <a:r>
              <a:rPr lang="en-US" sz="2800" dirty="0" smtClean="0"/>
              <a:t>Large Data</a:t>
            </a:r>
            <a:endParaRPr lang="en-US" sz="2800" dirty="0"/>
          </a:p>
          <a:p>
            <a:pPr lvl="1"/>
            <a:r>
              <a:rPr lang="en-US" sz="2400" dirty="0" smtClean="0"/>
              <a:t>Number of variables (features / dimensions), number of instances (cases)</a:t>
            </a:r>
          </a:p>
          <a:p>
            <a:pPr lvl="1"/>
            <a:r>
              <a:rPr lang="en-US" sz="2400" dirty="0" smtClean="0"/>
              <a:t>Multi gigabyte, terabyte databases</a:t>
            </a:r>
          </a:p>
          <a:p>
            <a:pPr lvl="1"/>
            <a:r>
              <a:rPr lang="en-US" sz="2400" dirty="0" smtClean="0"/>
              <a:t>Efficient algorithms, parallel processing</a:t>
            </a:r>
          </a:p>
          <a:p>
            <a:r>
              <a:rPr lang="en-US" sz="2800" dirty="0" smtClean="0"/>
              <a:t>High dimensionality</a:t>
            </a:r>
          </a:p>
          <a:p>
            <a:pPr lvl="1"/>
            <a:r>
              <a:rPr lang="en-US" sz="2400" dirty="0" smtClean="0"/>
              <a:t>Potential for spurious patterns</a:t>
            </a:r>
          </a:p>
          <a:p>
            <a:pPr lvl="1"/>
            <a:r>
              <a:rPr lang="en-US" sz="2400" dirty="0" smtClean="0"/>
              <a:t>Dimensionality reduction</a:t>
            </a:r>
          </a:p>
          <a:p>
            <a:r>
              <a:rPr lang="en-US" sz="2800" dirty="0" smtClean="0"/>
              <a:t>Overfitting</a:t>
            </a:r>
          </a:p>
          <a:p>
            <a:pPr lvl="1"/>
            <a:r>
              <a:rPr lang="en-US" sz="2400" dirty="0" smtClean="0"/>
              <a:t>Models noise in training data, rather than just the general patterns</a:t>
            </a: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17</a:t>
            </a:fld>
            <a:endParaRPr lang="en-US" dirty="0"/>
          </a:p>
        </p:txBody>
      </p:sp>
    </p:spTree>
    <p:extLst>
      <p:ext uri="{BB962C8B-B14F-4D97-AF65-F5344CB8AC3E}">
        <p14:creationId xmlns:p14="http://schemas.microsoft.com/office/powerpoint/2010/main" xmlns="" val="268666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Issues And Challenges</a:t>
            </a:r>
            <a:endParaRPr lang="en-US" dirty="0"/>
          </a:p>
        </p:txBody>
      </p:sp>
      <p:sp>
        <p:nvSpPr>
          <p:cNvPr id="79875" name="Rectangle 3"/>
          <p:cNvSpPr>
            <a:spLocks noGrp="1" noChangeArrowheads="1"/>
          </p:cNvSpPr>
          <p:nvPr>
            <p:ph type="body" idx="1"/>
          </p:nvPr>
        </p:nvSpPr>
        <p:spPr>
          <a:xfrm>
            <a:off x="381000" y="1219200"/>
            <a:ext cx="8229600" cy="5306144"/>
          </a:xfrm>
        </p:spPr>
        <p:txBody>
          <a:bodyPr>
            <a:normAutofit/>
          </a:bodyPr>
          <a:lstStyle/>
          <a:p>
            <a:r>
              <a:rPr lang="en-US" sz="2800" dirty="0" smtClean="0"/>
              <a:t>Changing data, missing and noisy data</a:t>
            </a:r>
            <a:endParaRPr lang="en-US" sz="2800" dirty="0"/>
          </a:p>
          <a:p>
            <a:r>
              <a:rPr lang="en-US" sz="2800" dirty="0" smtClean="0"/>
              <a:t>Use of domain knowledge</a:t>
            </a:r>
          </a:p>
          <a:p>
            <a:pPr lvl="1"/>
            <a:r>
              <a:rPr lang="en-US" sz="2400" dirty="0" smtClean="0"/>
              <a:t>Utilizing knowledge on complex data relationships, known facts</a:t>
            </a:r>
          </a:p>
          <a:p>
            <a:r>
              <a:rPr lang="en-US" sz="2800" dirty="0" smtClean="0"/>
              <a:t>Understandability of patterns</a:t>
            </a: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18</a:t>
            </a:fld>
            <a:endParaRPr lang="en-US" dirty="0"/>
          </a:p>
        </p:txBody>
      </p:sp>
    </p:spTree>
    <p:extLst>
      <p:ext uri="{BB962C8B-B14F-4D97-AF65-F5344CB8AC3E}">
        <p14:creationId xmlns:p14="http://schemas.microsoft.com/office/powerpoint/2010/main" xmlns="" val="1274566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fontAlgn="auto" hangingPunct="1">
              <a:spcAft>
                <a:spcPts val="0"/>
              </a:spcAft>
              <a:defRPr/>
            </a:pPr>
            <a:r>
              <a:rPr lang="en-US" dirty="0"/>
              <a:t>What type of knowledge?</a:t>
            </a:r>
          </a:p>
        </p:txBody>
      </p:sp>
      <p:sp>
        <p:nvSpPr>
          <p:cNvPr id="29699" name="Rectangle 3"/>
          <p:cNvSpPr>
            <a:spLocks noGrp="1" noChangeArrowheads="1"/>
          </p:cNvSpPr>
          <p:nvPr>
            <p:ph type="body" idx="1"/>
          </p:nvPr>
        </p:nvSpPr>
        <p:spPr>
          <a:xfrm>
            <a:off x="457200" y="1600200"/>
            <a:ext cx="7467600" cy="4873625"/>
          </a:xfrm>
        </p:spPr>
        <p:txBody>
          <a:bodyPr/>
          <a:lstStyle/>
          <a:p>
            <a:pPr eaLnBrk="1" hangingPunct="1"/>
            <a:r>
              <a:rPr lang="en-US" smtClean="0">
                <a:cs typeface="Times New Roman" pitchFamily="18" charset="0"/>
              </a:rPr>
              <a:t>Prediction Methods</a:t>
            </a:r>
          </a:p>
          <a:p>
            <a:pPr lvl="1" eaLnBrk="1" hangingPunct="1"/>
            <a:r>
              <a:rPr lang="en-US" smtClean="0">
                <a:cs typeface="Times New Roman" pitchFamily="18" charset="0"/>
              </a:rPr>
              <a:t>Use some variables to predict unknown or future values of other variables.</a:t>
            </a:r>
          </a:p>
          <a:p>
            <a:pPr lvl="2" eaLnBrk="1" hangingPunct="1">
              <a:buFontTx/>
              <a:buNone/>
            </a:pPr>
            <a:endParaRPr lang="en-US" smtClean="0">
              <a:cs typeface="Times New Roman" pitchFamily="18" charset="0"/>
            </a:endParaRPr>
          </a:p>
          <a:p>
            <a:pPr eaLnBrk="1" hangingPunct="1"/>
            <a:r>
              <a:rPr lang="en-US" smtClean="0">
                <a:cs typeface="Times New Roman" pitchFamily="18" charset="0"/>
              </a:rPr>
              <a:t>Description Methods</a:t>
            </a:r>
          </a:p>
          <a:p>
            <a:pPr lvl="1" eaLnBrk="1" hangingPunct="1"/>
            <a:r>
              <a:rPr lang="en-US" smtClean="0">
                <a:cs typeface="Times New Roman" pitchFamily="18" charset="0"/>
              </a:rPr>
              <a:t>Find human-interpretable patterns that describe the data.</a:t>
            </a:r>
          </a:p>
          <a:p>
            <a:pPr lvl="2" eaLnBrk="1" hangingPunct="1">
              <a:buFontTx/>
              <a:buNone/>
            </a:pPr>
            <a:endParaRPr lang="en-US" smtClean="0">
              <a:cs typeface="Times New Roman" pitchFamily="18" charset="0"/>
            </a:endParaRPr>
          </a:p>
          <a:p>
            <a:pPr eaLnBrk="1" hangingPunct="1"/>
            <a:endParaRPr lang="en-US" smtClean="0">
              <a:cs typeface="Times New Roman" pitchFamily="18" charset="0"/>
            </a:endParaRP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a:t>Agenda</a:t>
            </a:r>
          </a:p>
        </p:txBody>
      </p:sp>
      <p:sp>
        <p:nvSpPr>
          <p:cNvPr id="20483" name="Rectangle 3"/>
          <p:cNvSpPr>
            <a:spLocks noGrp="1" noChangeArrowheads="1"/>
          </p:cNvSpPr>
          <p:nvPr>
            <p:ph type="body" idx="1"/>
          </p:nvPr>
        </p:nvSpPr>
        <p:spPr>
          <a:xfrm>
            <a:off x="457200" y="1600200"/>
            <a:ext cx="8229600" cy="4876800"/>
          </a:xfrm>
        </p:spPr>
        <p:txBody>
          <a:bodyPr/>
          <a:lstStyle/>
          <a:p>
            <a:pPr eaLnBrk="1" hangingPunct="1"/>
            <a:r>
              <a:rPr lang="en-US" dirty="0" smtClean="0">
                <a:cs typeface="Times New Roman" pitchFamily="18" charset="0"/>
              </a:rPr>
              <a:t>Administration</a:t>
            </a:r>
          </a:p>
          <a:p>
            <a:pPr eaLnBrk="1" hangingPunct="1"/>
            <a:r>
              <a:rPr lang="en-US" dirty="0" smtClean="0">
                <a:cs typeface="Times New Roman" pitchFamily="18" charset="0"/>
              </a:rPr>
              <a:t>Overview of the field</a:t>
            </a:r>
          </a:p>
          <a:p>
            <a:pPr eaLnBrk="1" hangingPunct="1"/>
            <a:r>
              <a:rPr lang="en-US" dirty="0" err="1" smtClean="0">
                <a:cs typeface="Times New Roman" pitchFamily="18" charset="0"/>
              </a:rPr>
              <a:t>Weka</a:t>
            </a:r>
            <a:r>
              <a:rPr lang="en-US" dirty="0" smtClean="0">
                <a:cs typeface="Times New Roman" pitchFamily="18" charset="0"/>
              </a:rPr>
              <a:t> software</a:t>
            </a:r>
          </a:p>
          <a:p>
            <a:pPr eaLnBrk="1" hangingPunct="1"/>
            <a:r>
              <a:rPr lang="en-US" dirty="0" smtClean="0">
                <a:cs typeface="Times New Roman" pitchFamily="18" charset="0"/>
              </a:rPr>
              <a:t>Concepts in information theory</a:t>
            </a:r>
          </a:p>
          <a:p>
            <a:pPr eaLnBrk="1" hangingPunct="1"/>
            <a:endParaRPr lang="en-US" dirty="0" smtClean="0">
              <a:cs typeface="Times New Roman" pitchFamily="18" charset="0"/>
            </a:endParaRPr>
          </a:p>
          <a:p>
            <a:pPr eaLnBrk="1" hangingPunct="1"/>
            <a:endParaRPr lang="en-US" dirty="0" smtClean="0">
              <a:cs typeface="Times New Roman" pitchFamily="18" charset="0"/>
            </a:endParaRPr>
          </a:p>
          <a:p>
            <a:pPr eaLnBrk="1" hangingPunct="1">
              <a:buFontTx/>
              <a:buNone/>
            </a:pPr>
            <a:endParaRPr lang="en-US" dirty="0" smtClean="0">
              <a:cs typeface="Times New Roman" pitchFamily="18" charset="0"/>
            </a:endParaRP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fontAlgn="auto" hangingPunct="1">
              <a:spcAft>
                <a:spcPts val="0"/>
              </a:spcAft>
              <a:defRPr/>
            </a:pPr>
            <a:r>
              <a:rPr lang="en-US" dirty="0" smtClean="0"/>
              <a:t>Types of DM Tasks</a:t>
            </a:r>
            <a:endParaRPr lang="en-US" dirty="0"/>
          </a:p>
        </p:txBody>
      </p:sp>
      <p:sp>
        <p:nvSpPr>
          <p:cNvPr id="30723" name="Rectangle 3"/>
          <p:cNvSpPr>
            <a:spLocks noGrp="1" noChangeArrowheads="1"/>
          </p:cNvSpPr>
          <p:nvPr>
            <p:ph type="body" idx="1"/>
          </p:nvPr>
        </p:nvSpPr>
        <p:spPr>
          <a:xfrm>
            <a:off x="457200" y="1600200"/>
            <a:ext cx="7467600" cy="4873625"/>
          </a:xfrm>
        </p:spPr>
        <p:txBody>
          <a:bodyPr/>
          <a:lstStyle/>
          <a:p>
            <a:pPr eaLnBrk="1" hangingPunct="1"/>
            <a:r>
              <a:rPr lang="en-US" dirty="0" smtClean="0">
                <a:cs typeface="Times New Roman" pitchFamily="18" charset="0"/>
              </a:rPr>
              <a:t>Classification [Predictive]</a:t>
            </a:r>
          </a:p>
          <a:p>
            <a:pPr eaLnBrk="1" hangingPunct="1"/>
            <a:r>
              <a:rPr lang="en-US" dirty="0" smtClean="0">
                <a:cs typeface="Times New Roman" pitchFamily="18" charset="0"/>
              </a:rPr>
              <a:t>Clustering [Descriptive]</a:t>
            </a:r>
          </a:p>
          <a:p>
            <a:pPr eaLnBrk="1" hangingPunct="1"/>
            <a:r>
              <a:rPr lang="en-US" dirty="0" smtClean="0">
                <a:cs typeface="Times New Roman" pitchFamily="18" charset="0"/>
              </a:rPr>
              <a:t>Association Rule Discovery [Descriptive]</a:t>
            </a:r>
          </a:p>
          <a:p>
            <a:pPr eaLnBrk="1" hangingPunct="1"/>
            <a:r>
              <a:rPr lang="en-US" dirty="0" smtClean="0">
                <a:cs typeface="Times New Roman" pitchFamily="18" charset="0"/>
              </a:rPr>
              <a:t>Sequential Pattern Discovery [Descriptive]</a:t>
            </a:r>
          </a:p>
          <a:p>
            <a:pPr eaLnBrk="1" hangingPunct="1"/>
            <a:r>
              <a:rPr lang="en-US" dirty="0" smtClean="0">
                <a:cs typeface="Times New Roman" pitchFamily="18" charset="0"/>
              </a:rPr>
              <a:t>Regression [Predictive]</a:t>
            </a:r>
          </a:p>
          <a:p>
            <a:pPr eaLnBrk="1" hangingPunct="1"/>
            <a:r>
              <a:rPr lang="en-US" dirty="0" smtClean="0">
                <a:cs typeface="Times New Roman" pitchFamily="18" charset="0"/>
              </a:rPr>
              <a:t>Deviation Detection [Predictive]</a:t>
            </a:r>
          </a:p>
          <a:p>
            <a:pPr eaLnBrk="1" hangingPunct="1"/>
            <a:endParaRPr lang="en-US" dirty="0" smtClean="0">
              <a:cs typeface="Times New Roman" pitchFamily="18" charset="0"/>
            </a:endParaRP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fontAlgn="auto" hangingPunct="1">
              <a:spcAft>
                <a:spcPts val="0"/>
              </a:spcAft>
              <a:defRPr/>
            </a:pPr>
            <a:r>
              <a:rPr lang="en-US" dirty="0"/>
              <a:t>Classification: Definition</a:t>
            </a:r>
          </a:p>
        </p:txBody>
      </p:sp>
      <p:sp>
        <p:nvSpPr>
          <p:cNvPr id="31747" name="Rectangle 3"/>
          <p:cNvSpPr>
            <a:spLocks noGrp="1" noChangeArrowheads="1"/>
          </p:cNvSpPr>
          <p:nvPr>
            <p:ph type="body" idx="1"/>
          </p:nvPr>
        </p:nvSpPr>
        <p:spPr>
          <a:xfrm>
            <a:off x="685800" y="1295400"/>
            <a:ext cx="7840663" cy="5373688"/>
          </a:xfrm>
        </p:spPr>
        <p:txBody>
          <a:bodyPr/>
          <a:lstStyle/>
          <a:p>
            <a:pPr eaLnBrk="1" hangingPunct="1">
              <a:lnSpc>
                <a:spcPct val="90000"/>
              </a:lnSpc>
            </a:pPr>
            <a:endParaRPr lang="en-US" smtClean="0">
              <a:cs typeface="Times New Roman" pitchFamily="18" charset="0"/>
            </a:endParaRPr>
          </a:p>
          <a:p>
            <a:pPr eaLnBrk="1" hangingPunct="1">
              <a:lnSpc>
                <a:spcPct val="90000"/>
              </a:lnSpc>
            </a:pPr>
            <a:r>
              <a:rPr lang="en-US" smtClean="0">
                <a:cs typeface="Times New Roman" pitchFamily="18" charset="0"/>
              </a:rPr>
              <a:t>Given a collection of records (</a:t>
            </a:r>
            <a:r>
              <a:rPr lang="en-US" i="1" smtClean="0">
                <a:solidFill>
                  <a:srgbClr val="CC0000"/>
                </a:solidFill>
                <a:cs typeface="Times New Roman" pitchFamily="18" charset="0"/>
              </a:rPr>
              <a:t>training set </a:t>
            </a:r>
            <a:r>
              <a:rPr lang="en-US" smtClean="0">
                <a:cs typeface="Times New Roman" pitchFamily="18" charset="0"/>
              </a:rPr>
              <a:t>)</a:t>
            </a:r>
          </a:p>
          <a:p>
            <a:pPr lvl="1" eaLnBrk="1" hangingPunct="1">
              <a:lnSpc>
                <a:spcPct val="90000"/>
              </a:lnSpc>
            </a:pPr>
            <a:r>
              <a:rPr lang="en-US" sz="2400" smtClean="0">
                <a:cs typeface="Times New Roman" pitchFamily="18" charset="0"/>
              </a:rPr>
              <a:t>Each record contains a set of </a:t>
            </a:r>
            <a:r>
              <a:rPr lang="en-US" sz="2400" i="1" smtClean="0">
                <a:solidFill>
                  <a:srgbClr val="CC0000"/>
                </a:solidFill>
                <a:cs typeface="Times New Roman" pitchFamily="18" charset="0"/>
              </a:rPr>
              <a:t>attributes</a:t>
            </a:r>
            <a:r>
              <a:rPr lang="en-US" sz="2400" smtClean="0">
                <a:cs typeface="Times New Roman" pitchFamily="18" charset="0"/>
              </a:rPr>
              <a:t>, one of the attributes is the </a:t>
            </a:r>
            <a:r>
              <a:rPr lang="en-US" sz="2400" i="1" smtClean="0">
                <a:solidFill>
                  <a:srgbClr val="CC0000"/>
                </a:solidFill>
                <a:cs typeface="Times New Roman" pitchFamily="18" charset="0"/>
              </a:rPr>
              <a:t>class</a:t>
            </a:r>
            <a:r>
              <a:rPr lang="en-US" sz="2400" smtClean="0">
                <a:cs typeface="Times New Roman" pitchFamily="18" charset="0"/>
              </a:rPr>
              <a:t>.</a:t>
            </a:r>
            <a:endParaRPr lang="en-US" smtClean="0">
              <a:cs typeface="Times New Roman" pitchFamily="18" charset="0"/>
            </a:endParaRPr>
          </a:p>
          <a:p>
            <a:pPr eaLnBrk="1" hangingPunct="1">
              <a:lnSpc>
                <a:spcPct val="90000"/>
              </a:lnSpc>
            </a:pPr>
            <a:r>
              <a:rPr lang="en-US" smtClean="0">
                <a:cs typeface="Times New Roman" pitchFamily="18" charset="0"/>
              </a:rPr>
              <a:t>Find a </a:t>
            </a:r>
            <a:r>
              <a:rPr lang="en-US" i="1" smtClean="0">
                <a:solidFill>
                  <a:srgbClr val="CC0000"/>
                </a:solidFill>
                <a:cs typeface="Times New Roman" pitchFamily="18" charset="0"/>
              </a:rPr>
              <a:t>model</a:t>
            </a:r>
            <a:r>
              <a:rPr lang="en-US" smtClean="0">
                <a:cs typeface="Times New Roman" pitchFamily="18" charset="0"/>
              </a:rPr>
              <a:t>  for class attribute as a function of the values of other attributes.</a:t>
            </a:r>
          </a:p>
          <a:p>
            <a:pPr eaLnBrk="1" hangingPunct="1">
              <a:lnSpc>
                <a:spcPct val="90000"/>
              </a:lnSpc>
            </a:pPr>
            <a:r>
              <a:rPr lang="en-US" smtClean="0">
                <a:cs typeface="Times New Roman" pitchFamily="18" charset="0"/>
              </a:rPr>
              <a:t>Goal: </a:t>
            </a:r>
            <a:r>
              <a:rPr lang="en-US" u="sng" smtClean="0">
                <a:cs typeface="Times New Roman" pitchFamily="18" charset="0"/>
              </a:rPr>
              <a:t>previously unseen</a:t>
            </a:r>
            <a:r>
              <a:rPr lang="en-US" smtClean="0">
                <a:cs typeface="Times New Roman" pitchFamily="18" charset="0"/>
              </a:rPr>
              <a:t> records should be assigned a class as accurately as possible.</a:t>
            </a:r>
          </a:p>
          <a:p>
            <a:pPr lvl="1" eaLnBrk="1" hangingPunct="1">
              <a:lnSpc>
                <a:spcPct val="90000"/>
              </a:lnSpc>
            </a:pPr>
            <a:r>
              <a:rPr lang="en-US" sz="2400" smtClean="0">
                <a:cs typeface="Times New Roman" pitchFamily="18" charset="0"/>
              </a:rPr>
              <a:t>A </a:t>
            </a:r>
            <a:r>
              <a:rPr lang="en-US" sz="2400" i="1" smtClean="0">
                <a:solidFill>
                  <a:srgbClr val="CC0000"/>
                </a:solidFill>
                <a:cs typeface="Times New Roman" pitchFamily="18" charset="0"/>
              </a:rPr>
              <a:t>test set</a:t>
            </a:r>
            <a:r>
              <a:rPr lang="en-US" sz="2400" smtClean="0">
                <a:cs typeface="Times New Roman" pitchFamily="18" charset="0"/>
              </a:rPr>
              <a:t> is used to determine the accuracy of the model. Usually, the given data set is divided into training and test sets, with training set used to build the model and test set used to validate it.</a:t>
            </a:r>
            <a:endParaRPr lang="en-US" smtClean="0">
              <a:cs typeface="Times New Roman" pitchFamily="18" charset="0"/>
            </a:endParaRP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a:t>Classification Example</a:t>
            </a:r>
          </a:p>
        </p:txBody>
      </p:sp>
      <p:graphicFrame>
        <p:nvGraphicFramePr>
          <p:cNvPr id="1026" name="Object 2"/>
          <p:cNvGraphicFramePr>
            <a:graphicFrameLocks noChangeAspect="1"/>
          </p:cNvGraphicFramePr>
          <p:nvPr/>
        </p:nvGraphicFramePr>
        <p:xfrm>
          <a:off x="228600" y="2057400"/>
          <a:ext cx="3565525" cy="3687763"/>
        </p:xfrm>
        <a:graphic>
          <a:graphicData uri="http://schemas.openxmlformats.org/presentationml/2006/ole">
            <p:oleObj spid="_x0000_s1176" name="Document" r:id="rId4" imgW="5405628" imgH="5782056" progId="Word.Document.8">
              <p:embed/>
            </p:oleObj>
          </a:graphicData>
        </a:graphic>
      </p:graphicFrame>
      <p:sp>
        <p:nvSpPr>
          <p:cNvPr id="1029" name="Text Box 4"/>
          <p:cNvSpPr txBox="1">
            <a:spLocks noChangeArrowheads="1"/>
          </p:cNvSpPr>
          <p:nvPr/>
        </p:nvSpPr>
        <p:spPr bwMode="auto">
          <a:xfrm rot="-2416809">
            <a:off x="893763" y="1431925"/>
            <a:ext cx="1146175" cy="339725"/>
          </a:xfrm>
          <a:prstGeom prst="rect">
            <a:avLst/>
          </a:prstGeom>
          <a:noFill/>
          <a:ln w="12700">
            <a:noFill/>
            <a:miter lim="800000"/>
            <a:headEnd/>
            <a:tailEnd/>
          </a:ln>
        </p:spPr>
        <p:txBody>
          <a:bodyPr wrap="none">
            <a:spAutoFit/>
          </a:bodyPr>
          <a:lstStyle/>
          <a:p>
            <a:pPr marL="342900" indent="-342900" algn="ctr" rtl="1" eaLnBrk="0" hangingPunct="0">
              <a:spcBef>
                <a:spcPct val="20000"/>
              </a:spcBef>
              <a:buClr>
                <a:schemeClr val="accent2"/>
              </a:buClr>
              <a:buSzPct val="75000"/>
              <a:buFont typeface="Monotype Sorts"/>
              <a:buNone/>
            </a:pPr>
            <a:r>
              <a:rPr lang="en-US" sz="1600" b="1"/>
              <a:t>categorical</a:t>
            </a:r>
          </a:p>
        </p:txBody>
      </p:sp>
      <p:sp>
        <p:nvSpPr>
          <p:cNvPr id="1030" name="Text Box 5"/>
          <p:cNvSpPr txBox="1">
            <a:spLocks noChangeArrowheads="1"/>
          </p:cNvSpPr>
          <p:nvPr/>
        </p:nvSpPr>
        <p:spPr bwMode="auto">
          <a:xfrm rot="-2416809">
            <a:off x="1655763" y="1431925"/>
            <a:ext cx="1146175" cy="339725"/>
          </a:xfrm>
          <a:prstGeom prst="rect">
            <a:avLst/>
          </a:prstGeom>
          <a:noFill/>
          <a:ln w="12700">
            <a:noFill/>
            <a:miter lim="800000"/>
            <a:headEnd/>
            <a:tailEnd/>
          </a:ln>
        </p:spPr>
        <p:txBody>
          <a:bodyPr wrap="none">
            <a:spAutoFit/>
          </a:bodyPr>
          <a:lstStyle/>
          <a:p>
            <a:pPr marL="342900" indent="-342900" algn="ctr" rtl="1" eaLnBrk="0" hangingPunct="0">
              <a:spcBef>
                <a:spcPct val="20000"/>
              </a:spcBef>
              <a:buClr>
                <a:schemeClr val="accent2"/>
              </a:buClr>
              <a:buSzPct val="75000"/>
              <a:buFont typeface="Monotype Sorts"/>
              <a:buNone/>
            </a:pPr>
            <a:r>
              <a:rPr lang="en-US" sz="1600" b="1"/>
              <a:t>categorical</a:t>
            </a:r>
          </a:p>
        </p:txBody>
      </p:sp>
      <p:sp>
        <p:nvSpPr>
          <p:cNvPr id="1031" name="Text Box 6"/>
          <p:cNvSpPr txBox="1">
            <a:spLocks noChangeArrowheads="1"/>
          </p:cNvSpPr>
          <p:nvPr/>
        </p:nvSpPr>
        <p:spPr bwMode="auto">
          <a:xfrm rot="-2416809">
            <a:off x="2428875" y="1431925"/>
            <a:ext cx="1144588" cy="339725"/>
          </a:xfrm>
          <a:prstGeom prst="rect">
            <a:avLst/>
          </a:prstGeom>
          <a:noFill/>
          <a:ln w="12700">
            <a:noFill/>
            <a:miter lim="800000"/>
            <a:headEnd/>
            <a:tailEnd/>
          </a:ln>
        </p:spPr>
        <p:txBody>
          <a:bodyPr wrap="none">
            <a:spAutoFit/>
          </a:bodyPr>
          <a:lstStyle/>
          <a:p>
            <a:pPr marL="342900" indent="-342900" algn="ctr" rtl="1" eaLnBrk="0" hangingPunct="0">
              <a:spcBef>
                <a:spcPct val="20000"/>
              </a:spcBef>
              <a:buClr>
                <a:schemeClr val="accent2"/>
              </a:buClr>
              <a:buSzPct val="75000"/>
              <a:buFont typeface="Monotype Sorts"/>
              <a:buNone/>
            </a:pPr>
            <a:r>
              <a:rPr lang="en-US" sz="1600" b="1"/>
              <a:t>continuous</a:t>
            </a:r>
          </a:p>
        </p:txBody>
      </p:sp>
      <p:sp>
        <p:nvSpPr>
          <p:cNvPr id="1032" name="Text Box 7"/>
          <p:cNvSpPr txBox="1">
            <a:spLocks noChangeArrowheads="1"/>
          </p:cNvSpPr>
          <p:nvPr/>
        </p:nvSpPr>
        <p:spPr bwMode="auto">
          <a:xfrm rot="-2416809">
            <a:off x="3171825" y="1660525"/>
            <a:ext cx="596900" cy="339725"/>
          </a:xfrm>
          <a:prstGeom prst="rect">
            <a:avLst/>
          </a:prstGeom>
          <a:noFill/>
          <a:ln w="12700">
            <a:noFill/>
            <a:miter lim="800000"/>
            <a:headEnd/>
            <a:tailEnd/>
          </a:ln>
        </p:spPr>
        <p:txBody>
          <a:bodyPr wrap="none">
            <a:spAutoFit/>
          </a:bodyPr>
          <a:lstStyle/>
          <a:p>
            <a:pPr marL="342900" indent="-342900" algn="ctr" rtl="1" eaLnBrk="0" hangingPunct="0">
              <a:spcBef>
                <a:spcPct val="20000"/>
              </a:spcBef>
              <a:buClr>
                <a:schemeClr val="accent2"/>
              </a:buClr>
              <a:buSzPct val="75000"/>
              <a:buFont typeface="Monotype Sorts"/>
              <a:buNone/>
            </a:pPr>
            <a:r>
              <a:rPr lang="en-US" sz="1600" b="1"/>
              <a:t>class</a:t>
            </a:r>
          </a:p>
        </p:txBody>
      </p:sp>
      <p:graphicFrame>
        <p:nvGraphicFramePr>
          <p:cNvPr id="1027" name="Object 3"/>
          <p:cNvGraphicFramePr>
            <a:graphicFrameLocks noChangeAspect="1"/>
          </p:cNvGraphicFramePr>
          <p:nvPr/>
        </p:nvGraphicFramePr>
        <p:xfrm>
          <a:off x="4267200" y="2043113"/>
          <a:ext cx="2994025" cy="2646362"/>
        </p:xfrm>
        <a:graphic>
          <a:graphicData uri="http://schemas.openxmlformats.org/presentationml/2006/ole">
            <p:oleObj spid="_x0000_s1177" name="Document" r:id="rId5" imgW="4614672" imgH="4076700" progId="Word.Document.8">
              <p:embed/>
            </p:oleObj>
          </a:graphicData>
        </a:graphic>
      </p:graphicFrame>
      <p:grpSp>
        <p:nvGrpSpPr>
          <p:cNvPr id="1033" name="Group 9"/>
          <p:cNvGrpSpPr>
            <a:grpSpLocks/>
          </p:cNvGrpSpPr>
          <p:nvPr/>
        </p:nvGrpSpPr>
        <p:grpSpPr bwMode="auto">
          <a:xfrm>
            <a:off x="7696200" y="3948113"/>
            <a:ext cx="990600" cy="685800"/>
            <a:chOff x="4944" y="2736"/>
            <a:chExt cx="624" cy="432"/>
          </a:xfrm>
        </p:grpSpPr>
        <p:sp>
          <p:nvSpPr>
            <p:cNvPr id="1047"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p:spPr>
          <p:txBody>
            <a:bodyPr wrap="none" anchor="ctr"/>
            <a:lstStyle/>
            <a:p>
              <a:pPr algn="r" rtl="1"/>
              <a:endParaRPr lang="en-US"/>
            </a:p>
          </p:txBody>
        </p:sp>
        <p:sp>
          <p:nvSpPr>
            <p:cNvPr id="1048" name="Text Box 11"/>
            <p:cNvSpPr txBox="1">
              <a:spLocks noChangeArrowheads="1"/>
            </p:cNvSpPr>
            <p:nvPr/>
          </p:nvSpPr>
          <p:spPr bwMode="auto">
            <a:xfrm>
              <a:off x="5086" y="2856"/>
              <a:ext cx="345" cy="299"/>
            </a:xfrm>
            <a:prstGeom prst="rect">
              <a:avLst/>
            </a:prstGeom>
            <a:solidFill>
              <a:srgbClr val="CCCCFF"/>
            </a:solidFill>
            <a:ln w="12700">
              <a:noFill/>
              <a:miter lim="800000"/>
              <a:headEnd/>
              <a:tailEnd/>
            </a:ln>
          </p:spPr>
          <p:txBody>
            <a:bodyPr wrap="none">
              <a:spAutoFit/>
            </a:bodyPr>
            <a:lstStyle/>
            <a:p>
              <a:pPr marL="342900" indent="-342900" algn="ctr" rtl="1" eaLnBrk="0" hangingPunct="0">
                <a:lnSpc>
                  <a:spcPct val="80000"/>
                </a:lnSpc>
                <a:spcBef>
                  <a:spcPct val="20000"/>
                </a:spcBef>
                <a:buClr>
                  <a:schemeClr val="accent2"/>
                </a:buClr>
                <a:buSzPct val="75000"/>
                <a:buFont typeface="Monotype Sorts"/>
                <a:buNone/>
              </a:pPr>
              <a:r>
                <a:rPr lang="en-US" sz="1400" b="1">
                  <a:solidFill>
                    <a:srgbClr val="0000CC"/>
                  </a:solidFill>
                </a:rPr>
                <a:t>Test</a:t>
              </a:r>
            </a:p>
            <a:p>
              <a:pPr marL="342900" indent="-342900" algn="ctr" rtl="1" eaLnBrk="0" hangingPunct="0">
                <a:lnSpc>
                  <a:spcPct val="80000"/>
                </a:lnSpc>
                <a:spcBef>
                  <a:spcPct val="20000"/>
                </a:spcBef>
                <a:buClr>
                  <a:schemeClr val="accent2"/>
                </a:buClr>
                <a:buSzPct val="75000"/>
                <a:buFont typeface="Monotype Sorts"/>
                <a:buNone/>
              </a:pPr>
              <a:r>
                <a:rPr lang="en-US" sz="1400" b="1">
                  <a:solidFill>
                    <a:srgbClr val="0000CC"/>
                  </a:solidFill>
                </a:rPr>
                <a:t>Set</a:t>
              </a:r>
              <a:endParaRPr lang="en-US" sz="1400">
                <a:solidFill>
                  <a:schemeClr val="bg2"/>
                </a:solidFill>
              </a:endParaRPr>
            </a:p>
          </p:txBody>
        </p:sp>
      </p:grpSp>
      <p:sp>
        <p:nvSpPr>
          <p:cNvPr id="1034" name="AutoShape 12"/>
          <p:cNvSpPr>
            <a:spLocks noChangeArrowheads="1"/>
          </p:cNvSpPr>
          <p:nvPr/>
        </p:nvSpPr>
        <p:spPr bwMode="auto">
          <a:xfrm>
            <a:off x="3886200" y="5091113"/>
            <a:ext cx="990600" cy="685800"/>
          </a:xfrm>
          <a:prstGeom prst="can">
            <a:avLst>
              <a:gd name="adj" fmla="val 25056"/>
            </a:avLst>
          </a:prstGeom>
          <a:solidFill>
            <a:schemeClr val="accent2"/>
          </a:solidFill>
          <a:ln w="12700">
            <a:solidFill>
              <a:srgbClr val="0000FF"/>
            </a:solidFill>
            <a:round/>
            <a:headEnd/>
            <a:tailEnd/>
          </a:ln>
        </p:spPr>
        <p:txBody>
          <a:bodyPr wrap="none" anchor="ctr"/>
          <a:lstStyle/>
          <a:p>
            <a:pPr algn="r" rtl="1"/>
            <a:endParaRPr lang="en-US"/>
          </a:p>
        </p:txBody>
      </p:sp>
      <p:sp>
        <p:nvSpPr>
          <p:cNvPr id="1035" name="Text Box 13"/>
          <p:cNvSpPr txBox="1">
            <a:spLocks noChangeArrowheads="1"/>
          </p:cNvSpPr>
          <p:nvPr/>
        </p:nvSpPr>
        <p:spPr bwMode="auto">
          <a:xfrm>
            <a:off x="3886200" y="5238750"/>
            <a:ext cx="1042988" cy="531813"/>
          </a:xfrm>
          <a:prstGeom prst="rect">
            <a:avLst/>
          </a:prstGeom>
          <a:noFill/>
          <a:ln w="12700">
            <a:noFill/>
            <a:miter lim="800000"/>
            <a:headEnd/>
            <a:tailEnd/>
          </a:ln>
        </p:spPr>
        <p:txBody>
          <a:bodyPr wrap="none">
            <a:spAutoFit/>
          </a:bodyPr>
          <a:lstStyle/>
          <a:p>
            <a:pPr marL="342900" indent="-342900" algn="ctr" rtl="1" eaLnBrk="0" hangingPunct="0">
              <a:lnSpc>
                <a:spcPct val="80000"/>
              </a:lnSpc>
              <a:spcBef>
                <a:spcPct val="20000"/>
              </a:spcBef>
              <a:buClr>
                <a:schemeClr val="accent2"/>
              </a:buClr>
              <a:buSzPct val="75000"/>
              <a:buFont typeface="Monotype Sorts"/>
              <a:buNone/>
            </a:pPr>
            <a:r>
              <a:rPr lang="en-US" sz="1600" b="1">
                <a:solidFill>
                  <a:schemeClr val="tx2"/>
                </a:solidFill>
              </a:rPr>
              <a:t>Training </a:t>
            </a:r>
          </a:p>
          <a:p>
            <a:pPr marL="342900" indent="-342900" algn="ctr" rtl="1" eaLnBrk="0" hangingPunct="0">
              <a:lnSpc>
                <a:spcPct val="80000"/>
              </a:lnSpc>
              <a:spcBef>
                <a:spcPct val="20000"/>
              </a:spcBef>
              <a:buClr>
                <a:schemeClr val="accent2"/>
              </a:buClr>
              <a:buSzPct val="75000"/>
              <a:buFont typeface="Monotype Sorts"/>
              <a:buNone/>
            </a:pPr>
            <a:r>
              <a:rPr lang="en-US" sz="1600" b="1">
                <a:solidFill>
                  <a:schemeClr val="tx2"/>
                </a:solidFill>
              </a:rPr>
              <a:t>Set</a:t>
            </a:r>
            <a:endParaRPr lang="en-US" sz="1400">
              <a:solidFill>
                <a:schemeClr val="bg2"/>
              </a:solidFill>
            </a:endParaRPr>
          </a:p>
        </p:txBody>
      </p:sp>
      <p:grpSp>
        <p:nvGrpSpPr>
          <p:cNvPr id="1036" name="Group 14"/>
          <p:cNvGrpSpPr>
            <a:grpSpLocks/>
          </p:cNvGrpSpPr>
          <p:nvPr/>
        </p:nvGrpSpPr>
        <p:grpSpPr bwMode="auto">
          <a:xfrm>
            <a:off x="7637463" y="5086350"/>
            <a:ext cx="1125537" cy="690563"/>
            <a:chOff x="3360" y="2880"/>
            <a:chExt cx="672" cy="415"/>
          </a:xfrm>
        </p:grpSpPr>
        <p:sp>
          <p:nvSpPr>
            <p:cNvPr id="1045"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p:spPr>
          <p:txBody>
            <a:bodyPr wrap="none" anchor="ctr"/>
            <a:lstStyle/>
            <a:p>
              <a:pPr algn="r" rtl="1"/>
              <a:endParaRPr lang="en-US"/>
            </a:p>
          </p:txBody>
        </p:sp>
        <p:sp>
          <p:nvSpPr>
            <p:cNvPr id="1046" name="Text Box 16"/>
            <p:cNvSpPr txBox="1">
              <a:spLocks noChangeArrowheads="1"/>
            </p:cNvSpPr>
            <p:nvPr/>
          </p:nvSpPr>
          <p:spPr bwMode="auto">
            <a:xfrm>
              <a:off x="3392" y="2978"/>
              <a:ext cx="547" cy="239"/>
            </a:xfrm>
            <a:prstGeom prst="rect">
              <a:avLst/>
            </a:prstGeom>
            <a:noFill/>
            <a:ln w="12700">
              <a:noFill/>
              <a:miter lim="800000"/>
              <a:headEnd/>
              <a:tailEnd/>
            </a:ln>
          </p:spPr>
          <p:txBody>
            <a:bodyPr wrap="none">
              <a:spAutoFit/>
            </a:bodyPr>
            <a:lstStyle/>
            <a:p>
              <a:pPr marL="342900" indent="-342900" algn="r" rtl="1" eaLnBrk="0" hangingPunct="0">
                <a:spcBef>
                  <a:spcPct val="20000"/>
                </a:spcBef>
                <a:buClr>
                  <a:schemeClr val="accent2"/>
                </a:buClr>
                <a:buSzPct val="75000"/>
                <a:buFont typeface="Monotype Sorts"/>
                <a:buNone/>
              </a:pPr>
              <a:r>
                <a:rPr lang="en-US" sz="2000" b="1">
                  <a:solidFill>
                    <a:srgbClr val="CC0000"/>
                  </a:solidFill>
                </a:rPr>
                <a:t>Model</a:t>
              </a:r>
              <a:endParaRPr lang="en-US" sz="1400">
                <a:solidFill>
                  <a:schemeClr val="bg2"/>
                </a:solidFill>
              </a:endParaRPr>
            </a:p>
          </p:txBody>
        </p:sp>
      </p:grpSp>
      <p:sp>
        <p:nvSpPr>
          <p:cNvPr id="1037" name="AutoShape 17"/>
          <p:cNvSpPr>
            <a:spLocks noChangeArrowheads="1"/>
          </p:cNvSpPr>
          <p:nvPr/>
        </p:nvSpPr>
        <p:spPr bwMode="auto">
          <a:xfrm>
            <a:off x="5486400" y="4938713"/>
            <a:ext cx="1447800" cy="995362"/>
          </a:xfrm>
          <a:prstGeom prst="bevel">
            <a:avLst>
              <a:gd name="adj" fmla="val 12500"/>
            </a:avLst>
          </a:prstGeom>
          <a:solidFill>
            <a:srgbClr val="C0C0C0"/>
          </a:solidFill>
          <a:ln w="12700">
            <a:noFill/>
            <a:miter lim="800000"/>
            <a:headEnd/>
            <a:tailEnd/>
          </a:ln>
        </p:spPr>
        <p:txBody>
          <a:bodyPr wrap="none" anchor="ctr"/>
          <a:lstStyle/>
          <a:p>
            <a:pPr algn="r" rtl="1"/>
            <a:endParaRPr lang="en-US"/>
          </a:p>
        </p:txBody>
      </p:sp>
      <p:sp>
        <p:nvSpPr>
          <p:cNvPr id="1038" name="Text Box 18"/>
          <p:cNvSpPr txBox="1">
            <a:spLocks noChangeArrowheads="1"/>
          </p:cNvSpPr>
          <p:nvPr/>
        </p:nvSpPr>
        <p:spPr bwMode="auto">
          <a:xfrm>
            <a:off x="5562600" y="5014913"/>
            <a:ext cx="1325563" cy="762000"/>
          </a:xfrm>
          <a:prstGeom prst="rect">
            <a:avLst/>
          </a:prstGeom>
          <a:noFill/>
          <a:ln w="12700">
            <a:noFill/>
            <a:miter lim="800000"/>
            <a:headEnd/>
            <a:tailEnd/>
          </a:ln>
        </p:spPr>
        <p:txBody>
          <a:bodyPr wrap="none">
            <a:spAutoFit/>
          </a:bodyPr>
          <a:lstStyle/>
          <a:p>
            <a:pPr marL="342900" indent="-342900" algn="ctr" rtl="1" eaLnBrk="0" hangingPunct="0">
              <a:spcBef>
                <a:spcPct val="20000"/>
              </a:spcBef>
              <a:buClr>
                <a:schemeClr val="accent2"/>
              </a:buClr>
              <a:buSzPct val="75000"/>
              <a:buFont typeface="Monotype Sorts"/>
              <a:buNone/>
            </a:pPr>
            <a:r>
              <a:rPr lang="en-US" sz="2000" b="1">
                <a:solidFill>
                  <a:srgbClr val="000000"/>
                </a:solidFill>
              </a:rPr>
              <a:t>Learn </a:t>
            </a:r>
          </a:p>
          <a:p>
            <a:pPr marL="342900" indent="-342900" algn="ctr" rtl="1" eaLnBrk="0" hangingPunct="0">
              <a:spcBef>
                <a:spcPct val="20000"/>
              </a:spcBef>
              <a:buClr>
                <a:schemeClr val="accent2"/>
              </a:buClr>
              <a:buSzPct val="75000"/>
              <a:buFont typeface="Monotype Sorts"/>
              <a:buNone/>
            </a:pPr>
            <a:r>
              <a:rPr lang="en-US" sz="2000" b="1">
                <a:solidFill>
                  <a:srgbClr val="000000"/>
                </a:solidFill>
              </a:rPr>
              <a:t>Classifier</a:t>
            </a:r>
            <a:endParaRPr lang="en-US" sz="1400">
              <a:solidFill>
                <a:srgbClr val="00E0CB"/>
              </a:solidFill>
            </a:endParaRPr>
          </a:p>
        </p:txBody>
      </p:sp>
      <p:sp>
        <p:nvSpPr>
          <p:cNvPr id="1039" name="AutoShape 19"/>
          <p:cNvSpPr>
            <a:spLocks noChangeArrowheads="1"/>
          </p:cNvSpPr>
          <p:nvPr/>
        </p:nvSpPr>
        <p:spPr bwMode="auto">
          <a:xfrm>
            <a:off x="4987925" y="5349875"/>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p>
            <a:pPr algn="r" rtl="1"/>
            <a:endParaRPr lang="en-US"/>
          </a:p>
        </p:txBody>
      </p:sp>
      <p:sp>
        <p:nvSpPr>
          <p:cNvPr id="1040" name="AutoShape 20"/>
          <p:cNvSpPr>
            <a:spLocks noChangeArrowheads="1"/>
          </p:cNvSpPr>
          <p:nvPr/>
        </p:nvSpPr>
        <p:spPr bwMode="auto">
          <a:xfrm>
            <a:off x="7010400" y="5314950"/>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p>
            <a:pPr algn="r" rtl="1"/>
            <a:endParaRPr lang="en-US"/>
          </a:p>
        </p:txBody>
      </p:sp>
      <p:sp>
        <p:nvSpPr>
          <p:cNvPr id="1041" name="AutoShape 21"/>
          <p:cNvSpPr>
            <a:spLocks noChangeArrowheads="1"/>
          </p:cNvSpPr>
          <p:nvPr/>
        </p:nvSpPr>
        <p:spPr bwMode="auto">
          <a:xfrm rot="5400000">
            <a:off x="8073231" y="4790282"/>
            <a:ext cx="312737" cy="152400"/>
          </a:xfrm>
          <a:prstGeom prst="rightArrow">
            <a:avLst>
              <a:gd name="adj1" fmla="val 50000"/>
              <a:gd name="adj2" fmla="val 51302"/>
            </a:avLst>
          </a:prstGeom>
          <a:solidFill>
            <a:srgbClr val="CC0000"/>
          </a:solidFill>
          <a:ln w="12700">
            <a:solidFill>
              <a:srgbClr val="CC0000"/>
            </a:solidFill>
            <a:miter lim="800000"/>
            <a:headEnd/>
            <a:tailEnd/>
          </a:ln>
        </p:spPr>
        <p:txBody>
          <a:bodyPr wrap="none" anchor="ctr"/>
          <a:lstStyle/>
          <a:p>
            <a:pPr algn="r" rtl="1"/>
            <a:endParaRPr lang="en-US"/>
          </a:p>
        </p:txBody>
      </p:sp>
      <p:sp>
        <p:nvSpPr>
          <p:cNvPr id="1042" name="Line 22"/>
          <p:cNvSpPr>
            <a:spLocks noChangeShapeType="1"/>
          </p:cNvSpPr>
          <p:nvPr/>
        </p:nvSpPr>
        <p:spPr bwMode="auto">
          <a:xfrm>
            <a:off x="3657600" y="4481513"/>
            <a:ext cx="304800" cy="609600"/>
          </a:xfrm>
          <a:prstGeom prst="line">
            <a:avLst/>
          </a:prstGeom>
          <a:noFill/>
          <a:ln w="9525">
            <a:solidFill>
              <a:schemeClr val="tx1"/>
            </a:solidFill>
            <a:round/>
            <a:headEnd/>
            <a:tailEnd type="triangle" w="med" len="med"/>
          </a:ln>
        </p:spPr>
        <p:txBody>
          <a:bodyPr wrap="none" anchor="ctr"/>
          <a:lstStyle/>
          <a:p>
            <a:endParaRPr lang="he-IL"/>
          </a:p>
        </p:txBody>
      </p:sp>
      <p:sp>
        <p:nvSpPr>
          <p:cNvPr id="1043" name="Line 23"/>
          <p:cNvSpPr>
            <a:spLocks noChangeShapeType="1"/>
          </p:cNvSpPr>
          <p:nvPr/>
        </p:nvSpPr>
        <p:spPr bwMode="auto">
          <a:xfrm>
            <a:off x="7315200" y="3414713"/>
            <a:ext cx="304800" cy="609600"/>
          </a:xfrm>
          <a:prstGeom prst="line">
            <a:avLst/>
          </a:prstGeom>
          <a:noFill/>
          <a:ln w="9525">
            <a:solidFill>
              <a:schemeClr val="tx1"/>
            </a:solidFill>
            <a:round/>
            <a:headEnd/>
            <a:tailEnd type="triangle" w="med" len="med"/>
          </a:ln>
        </p:spPr>
        <p:txBody>
          <a:bodyPr wrap="none" anchor="ctr"/>
          <a:lstStyle/>
          <a:p>
            <a:endParaRPr lang="he-IL"/>
          </a:p>
        </p:txBody>
      </p:sp>
      <p:sp>
        <p:nvSpPr>
          <p:cNvPr id="2" name="Slide Number Placeholder 1"/>
          <p:cNvSpPr>
            <a:spLocks noGrp="1"/>
          </p:cNvSpPr>
          <p:nvPr>
            <p:ph type="sldNum" sz="quarter" idx="11"/>
          </p:nvPr>
        </p:nvSpPr>
        <p:spPr/>
        <p:txBody>
          <a:bodyPr/>
          <a:lstStyle/>
          <a:p>
            <a:pPr>
              <a:defRPr/>
            </a:pPr>
            <a:fld id="{469B98CB-F4F9-4309-A306-0B12BD83E656}" type="slidenum">
              <a:rPr lang="he-IL" smtClean="0"/>
              <a:pPr>
                <a:defRPr/>
              </a:pPr>
              <a:t>22</a:t>
            </a:fld>
            <a:endParaRPr lang="en-US" dirty="0"/>
          </a:p>
        </p:txBody>
      </p:sp>
      <p:sp>
        <p:nvSpPr>
          <p:cNvPr id="25" name="Footer Placeholder 4"/>
          <p:cNvSpPr txBox="1">
            <a:spLocks noGrp="1"/>
          </p:cNvSpPr>
          <p:nvPr/>
        </p:nvSpPr>
        <p:spPr bwMode="auto">
          <a:xfrm>
            <a:off x="3492500" y="6453188"/>
            <a:ext cx="5334000" cy="228600"/>
          </a:xfrm>
          <a:prstGeom prst="rect">
            <a:avLst/>
          </a:prstGeom>
          <a:noFill/>
          <a:ln w="9525">
            <a:noFill/>
            <a:miter lim="800000"/>
            <a:headEnd/>
            <a:tailEnd/>
          </a:ln>
        </p:spPr>
        <p:txBody>
          <a:bodyPr anchor="ctr"/>
          <a:lstStyle/>
          <a:p>
            <a:pPr rtl="1"/>
            <a:r>
              <a:rPr lang="en-US" sz="1600" dirty="0">
                <a:solidFill>
                  <a:schemeClr val="tx2"/>
                </a:solidFill>
              </a:rPr>
              <a:t>Taken </a:t>
            </a:r>
            <a:r>
              <a:rPr lang="en-US" sz="1600" dirty="0" smtClean="0">
                <a:solidFill>
                  <a:schemeClr val="tx2"/>
                </a:solidFill>
              </a:rPr>
              <a:t>from http://www.docstoc.com/docs/15895288/ </a:t>
            </a:r>
            <a:endParaRPr lang="en-US" sz="1600" dirty="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en-US"/>
              <a:t>Classification: Application 1</a:t>
            </a:r>
          </a:p>
        </p:txBody>
      </p:sp>
      <p:sp>
        <p:nvSpPr>
          <p:cNvPr id="45059" name="Rectangle 3"/>
          <p:cNvSpPr>
            <a:spLocks noGrp="1" noChangeArrowheads="1"/>
          </p:cNvSpPr>
          <p:nvPr>
            <p:ph type="body" idx="1"/>
          </p:nvPr>
        </p:nvSpPr>
        <p:spPr>
          <a:xfrm>
            <a:off x="503238" y="1733550"/>
            <a:ext cx="8091487" cy="4259263"/>
          </a:xfrm>
        </p:spPr>
        <p:txBody>
          <a:bodyPr>
            <a:normAutofit fontScale="92500" lnSpcReduction="10000"/>
          </a:bodyPr>
          <a:lstStyle/>
          <a:p>
            <a:pPr marL="274320" indent="-274320" eaLnBrk="1" fontAlgn="auto" hangingPunct="1">
              <a:spcAft>
                <a:spcPts val="0"/>
              </a:spcAft>
              <a:buFont typeface="Wingdings"/>
              <a:buChar char=""/>
              <a:defRPr/>
            </a:pPr>
            <a:r>
              <a:rPr lang="en-US" sz="2800" dirty="0"/>
              <a:t>Direct Marketing</a:t>
            </a:r>
          </a:p>
          <a:p>
            <a:pPr marL="640080" lvl="1" indent="-274320" eaLnBrk="1" fontAlgn="auto" hangingPunct="1">
              <a:spcAft>
                <a:spcPts val="0"/>
              </a:spcAft>
              <a:buFont typeface="Wingdings 2"/>
              <a:buChar char=""/>
              <a:defRPr/>
            </a:pPr>
            <a:r>
              <a:rPr lang="en-US" sz="2400" dirty="0"/>
              <a:t>Goal: Reduce cost of mailing by </a:t>
            </a:r>
            <a:r>
              <a:rPr lang="en-US" sz="2400" i="1" dirty="0">
                <a:solidFill>
                  <a:srgbClr val="FF0066"/>
                </a:solidFill>
              </a:rPr>
              <a:t>targeting</a:t>
            </a:r>
            <a:r>
              <a:rPr lang="en-US" sz="2400" dirty="0"/>
              <a:t> a set of consumers likely to buy a new cell-phone product.</a:t>
            </a:r>
          </a:p>
          <a:p>
            <a:pPr marL="640080" lvl="1" indent="-274320" eaLnBrk="1" fontAlgn="auto" hangingPunct="1">
              <a:spcAft>
                <a:spcPts val="0"/>
              </a:spcAft>
              <a:buFont typeface="Wingdings 2"/>
              <a:buChar char=""/>
              <a:defRPr/>
            </a:pPr>
            <a:r>
              <a:rPr lang="en-US" sz="2400" dirty="0"/>
              <a:t>Approach:</a:t>
            </a:r>
          </a:p>
          <a:p>
            <a:pPr lvl="2" indent="-182880" eaLnBrk="1" fontAlgn="auto" hangingPunct="1">
              <a:spcAft>
                <a:spcPts val="0"/>
              </a:spcAft>
              <a:buClr>
                <a:schemeClr val="accent1">
                  <a:shade val="75000"/>
                </a:schemeClr>
              </a:buClr>
              <a:buFont typeface="Wingdings"/>
              <a:buChar char=""/>
              <a:defRPr/>
            </a:pPr>
            <a:r>
              <a:rPr lang="en-US" sz="2000" dirty="0"/>
              <a:t>Use the data for a similar product introduced before. </a:t>
            </a:r>
          </a:p>
          <a:p>
            <a:pPr lvl="2" indent="-182880" eaLnBrk="1" fontAlgn="auto" hangingPunct="1">
              <a:spcAft>
                <a:spcPts val="0"/>
              </a:spcAft>
              <a:buClr>
                <a:schemeClr val="accent1">
                  <a:shade val="75000"/>
                </a:schemeClr>
              </a:buClr>
              <a:buFont typeface="Wingdings"/>
              <a:buChar char=""/>
              <a:defRPr/>
            </a:pPr>
            <a:r>
              <a:rPr lang="en-US" sz="2000" dirty="0"/>
              <a:t>We know which customers decided to buy and which decided otherwise. This </a:t>
            </a:r>
            <a:r>
              <a:rPr lang="en-US" sz="2000" i="1" dirty="0">
                <a:solidFill>
                  <a:srgbClr val="0000FF"/>
                </a:solidFill>
              </a:rPr>
              <a:t>{buy, don’t buy}</a:t>
            </a:r>
            <a:r>
              <a:rPr lang="en-US" sz="2000" dirty="0"/>
              <a:t> decision forms the </a:t>
            </a:r>
            <a:r>
              <a:rPr lang="en-US" sz="2000" i="1" dirty="0">
                <a:solidFill>
                  <a:srgbClr val="0000FF"/>
                </a:solidFill>
              </a:rPr>
              <a:t>class attribute</a:t>
            </a:r>
            <a:r>
              <a:rPr lang="en-US" sz="2000" dirty="0"/>
              <a:t>.</a:t>
            </a:r>
          </a:p>
          <a:p>
            <a:pPr lvl="2" indent="-182880" eaLnBrk="1" fontAlgn="auto" hangingPunct="1">
              <a:spcAft>
                <a:spcPts val="0"/>
              </a:spcAft>
              <a:buClr>
                <a:schemeClr val="accent1">
                  <a:shade val="75000"/>
                </a:schemeClr>
              </a:buClr>
              <a:buFont typeface="Wingdings"/>
              <a:buChar char=""/>
              <a:defRPr/>
            </a:pPr>
            <a:r>
              <a:rPr lang="en-US" sz="2000" dirty="0"/>
              <a:t>Collect various demographic, lifestyle, and company-interaction related information about all such customers.</a:t>
            </a:r>
          </a:p>
          <a:p>
            <a:pPr marL="1188720" lvl="3" indent="-182880" eaLnBrk="1" fontAlgn="auto" hangingPunct="1">
              <a:spcAft>
                <a:spcPts val="0"/>
              </a:spcAft>
              <a:buClr>
                <a:schemeClr val="accent1">
                  <a:tint val="60000"/>
                </a:schemeClr>
              </a:buClr>
              <a:buFont typeface="Wingdings"/>
              <a:buChar char=""/>
              <a:defRPr/>
            </a:pPr>
            <a:r>
              <a:rPr lang="en-US" dirty="0"/>
              <a:t>Type of business, where they stay, how much they earn, etc.</a:t>
            </a:r>
          </a:p>
          <a:p>
            <a:pPr lvl="2" indent="-182880" eaLnBrk="1" fontAlgn="auto" hangingPunct="1">
              <a:spcAft>
                <a:spcPts val="0"/>
              </a:spcAft>
              <a:buClr>
                <a:schemeClr val="accent1">
                  <a:shade val="75000"/>
                </a:schemeClr>
              </a:buClr>
              <a:buFont typeface="Wingdings"/>
              <a:buChar char=""/>
              <a:defRPr/>
            </a:pPr>
            <a:r>
              <a:rPr lang="en-US" sz="2000" dirty="0"/>
              <a:t>Use this information as input attributes to learn a classifier model.</a:t>
            </a:r>
          </a:p>
        </p:txBody>
      </p:sp>
      <p:sp>
        <p:nvSpPr>
          <p:cNvPr id="32772" name="Text Box 4"/>
          <p:cNvSpPr txBox="1">
            <a:spLocks noChangeArrowheads="1"/>
          </p:cNvSpPr>
          <p:nvPr/>
        </p:nvSpPr>
        <p:spPr bwMode="auto">
          <a:xfrm>
            <a:off x="5029200" y="6019800"/>
            <a:ext cx="3525838" cy="274638"/>
          </a:xfrm>
          <a:prstGeom prst="rect">
            <a:avLst/>
          </a:prstGeom>
          <a:noFill/>
          <a:ln w="9525">
            <a:noFill/>
            <a:miter lim="800000"/>
            <a:headEnd/>
            <a:tailEnd/>
          </a:ln>
        </p:spPr>
        <p:txBody>
          <a:bodyPr wrap="none">
            <a:spAutoFit/>
          </a:bodyPr>
          <a:lstStyle/>
          <a:p>
            <a:pPr algn="r" rtl="1" eaLnBrk="0" hangingPunct="0"/>
            <a:r>
              <a:rPr lang="en-US" sz="1200"/>
              <a:t>From [Berry &amp; Linoff] Data Mining Techniques, 1997</a:t>
            </a:r>
            <a:endParaRPr lang="en-US" sz="1200" b="1"/>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en-US"/>
              <a:t>Classification: Application 2</a:t>
            </a:r>
          </a:p>
        </p:txBody>
      </p:sp>
      <p:sp>
        <p:nvSpPr>
          <p:cNvPr id="47107" name="Rectangle 3"/>
          <p:cNvSpPr>
            <a:spLocks noGrp="1" noChangeArrowheads="1"/>
          </p:cNvSpPr>
          <p:nvPr>
            <p:ph type="body" idx="1"/>
          </p:nvPr>
        </p:nvSpPr>
        <p:spPr>
          <a:xfrm>
            <a:off x="503238" y="1733550"/>
            <a:ext cx="8091487" cy="4863802"/>
          </a:xfrm>
        </p:spPr>
        <p:txBody>
          <a:bodyPr>
            <a:normAutofit lnSpcReduction="10000"/>
          </a:bodyPr>
          <a:lstStyle/>
          <a:p>
            <a:pPr marL="274320" indent="-274320" eaLnBrk="1" fontAlgn="auto" hangingPunct="1">
              <a:lnSpc>
                <a:spcPct val="90000"/>
              </a:lnSpc>
              <a:spcAft>
                <a:spcPts val="0"/>
              </a:spcAft>
              <a:buFont typeface="Wingdings"/>
              <a:buChar char=""/>
              <a:defRPr/>
            </a:pPr>
            <a:r>
              <a:rPr lang="en-US" sz="2800" dirty="0"/>
              <a:t>Fraud Detection</a:t>
            </a:r>
          </a:p>
          <a:p>
            <a:pPr marL="640080" lvl="1" indent="-274320" eaLnBrk="1" fontAlgn="auto" hangingPunct="1">
              <a:lnSpc>
                <a:spcPct val="90000"/>
              </a:lnSpc>
              <a:spcAft>
                <a:spcPts val="0"/>
              </a:spcAft>
              <a:buFont typeface="Wingdings 2"/>
              <a:buChar char=""/>
              <a:defRPr/>
            </a:pPr>
            <a:r>
              <a:rPr lang="en-US" sz="2400" dirty="0"/>
              <a:t>Goal: Predict fraudulent cases in credit card transactions.</a:t>
            </a:r>
          </a:p>
          <a:p>
            <a:pPr marL="640080" lvl="1" indent="-274320" eaLnBrk="1" fontAlgn="auto" hangingPunct="1">
              <a:lnSpc>
                <a:spcPct val="90000"/>
              </a:lnSpc>
              <a:spcAft>
                <a:spcPts val="0"/>
              </a:spcAft>
              <a:buFont typeface="Wingdings 2"/>
              <a:buChar char=""/>
              <a:defRPr/>
            </a:pPr>
            <a:r>
              <a:rPr lang="en-US" sz="2400" dirty="0"/>
              <a:t>Approach:</a:t>
            </a:r>
          </a:p>
          <a:p>
            <a:pPr lvl="2" indent="-182880" eaLnBrk="1" fontAlgn="auto" hangingPunct="1">
              <a:lnSpc>
                <a:spcPct val="90000"/>
              </a:lnSpc>
              <a:spcAft>
                <a:spcPts val="0"/>
              </a:spcAft>
              <a:buClr>
                <a:schemeClr val="accent1">
                  <a:shade val="75000"/>
                </a:schemeClr>
              </a:buClr>
              <a:buFont typeface="Wingdings"/>
              <a:buChar char=""/>
              <a:defRPr/>
            </a:pPr>
            <a:r>
              <a:rPr lang="en-US" sz="2400" dirty="0"/>
              <a:t>Use credit card transactions and the information on its account-holder as attributes.</a:t>
            </a:r>
          </a:p>
          <a:p>
            <a:pPr marL="1188720" lvl="3" indent="-182880" eaLnBrk="1" fontAlgn="auto" hangingPunct="1">
              <a:lnSpc>
                <a:spcPct val="90000"/>
              </a:lnSpc>
              <a:spcAft>
                <a:spcPts val="0"/>
              </a:spcAft>
              <a:buClr>
                <a:schemeClr val="accent1">
                  <a:tint val="60000"/>
                </a:schemeClr>
              </a:buClr>
              <a:buFont typeface="Wingdings"/>
              <a:buChar char=""/>
              <a:defRPr/>
            </a:pPr>
            <a:r>
              <a:rPr lang="en-US" sz="2400" i="1" dirty="0"/>
              <a:t>When does a customer buy, what does he buy, how often he pays on time, etc</a:t>
            </a:r>
          </a:p>
          <a:p>
            <a:pPr lvl="2" indent="-182880" eaLnBrk="1" fontAlgn="auto" hangingPunct="1">
              <a:lnSpc>
                <a:spcPct val="90000"/>
              </a:lnSpc>
              <a:spcAft>
                <a:spcPts val="0"/>
              </a:spcAft>
              <a:buClr>
                <a:schemeClr val="accent1">
                  <a:shade val="75000"/>
                </a:schemeClr>
              </a:buClr>
              <a:buFont typeface="Wingdings"/>
              <a:buChar char=""/>
              <a:defRPr/>
            </a:pPr>
            <a:r>
              <a:rPr lang="en-US" sz="2400" dirty="0"/>
              <a:t>Label past transactions as fraud or fair transactions. This forms the class attribute.</a:t>
            </a:r>
          </a:p>
          <a:p>
            <a:pPr lvl="2" indent="-182880" eaLnBrk="1" fontAlgn="auto" hangingPunct="1">
              <a:lnSpc>
                <a:spcPct val="90000"/>
              </a:lnSpc>
              <a:spcAft>
                <a:spcPts val="0"/>
              </a:spcAft>
              <a:buClr>
                <a:schemeClr val="accent1">
                  <a:shade val="75000"/>
                </a:schemeClr>
              </a:buClr>
              <a:buFont typeface="Wingdings"/>
              <a:buChar char=""/>
              <a:defRPr/>
            </a:pPr>
            <a:r>
              <a:rPr lang="en-US" sz="2400" dirty="0"/>
              <a:t>Learn a model for the class of the transactions.</a:t>
            </a:r>
          </a:p>
          <a:p>
            <a:pPr lvl="2" indent="-182880" eaLnBrk="1" fontAlgn="auto" hangingPunct="1">
              <a:lnSpc>
                <a:spcPct val="90000"/>
              </a:lnSpc>
              <a:spcAft>
                <a:spcPts val="0"/>
              </a:spcAft>
              <a:buClr>
                <a:schemeClr val="accent1">
                  <a:shade val="75000"/>
                </a:schemeClr>
              </a:buClr>
              <a:buFont typeface="Wingdings"/>
              <a:buChar char=""/>
              <a:defRPr/>
            </a:pPr>
            <a:r>
              <a:rPr lang="en-US" sz="2400" dirty="0"/>
              <a:t>Use this model to detect fraud by observing credit card transactions on an account.</a:t>
            </a: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dirty="0"/>
              <a:t>Classification: Application </a:t>
            </a:r>
            <a:r>
              <a:rPr lang="en-US" dirty="0" smtClean="0"/>
              <a:t>3</a:t>
            </a:r>
            <a:endParaRPr lang="en-US" dirty="0"/>
          </a:p>
        </p:txBody>
      </p:sp>
      <p:sp>
        <p:nvSpPr>
          <p:cNvPr id="51203" name="Rectangle 3"/>
          <p:cNvSpPr>
            <a:spLocks noGrp="1" noChangeArrowheads="1"/>
          </p:cNvSpPr>
          <p:nvPr>
            <p:ph type="body"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sz="2800"/>
              <a:t>Sky Survey Cataloging</a:t>
            </a:r>
          </a:p>
          <a:p>
            <a:pPr marL="640080" lvl="1" indent="-274320" eaLnBrk="1" fontAlgn="auto" hangingPunct="1">
              <a:spcAft>
                <a:spcPts val="0"/>
              </a:spcAft>
              <a:buFont typeface="Wingdings 2"/>
              <a:buChar char=""/>
              <a:defRPr/>
            </a:pPr>
            <a:r>
              <a:rPr lang="en-US" sz="2400"/>
              <a:t>Goal: To predict class (star or galaxy) of sky objects, especially visually faint ones, based on the telescopic survey images (from Palomar Observatory).</a:t>
            </a:r>
          </a:p>
          <a:p>
            <a:pPr marL="1188720" lvl="3" indent="-182880" eaLnBrk="1" fontAlgn="auto" hangingPunct="1">
              <a:spcAft>
                <a:spcPts val="0"/>
              </a:spcAft>
              <a:buClr>
                <a:schemeClr val="accent1">
                  <a:tint val="60000"/>
                </a:schemeClr>
              </a:buClr>
              <a:buFont typeface="Wingdings"/>
              <a:buChar char=""/>
              <a:defRPr/>
            </a:pPr>
            <a:r>
              <a:rPr lang="en-US"/>
              <a:t>3000 images with 23,040 x 23,040 pixels per image.</a:t>
            </a:r>
          </a:p>
          <a:p>
            <a:pPr marL="640080" lvl="1" indent="-274320" eaLnBrk="1" fontAlgn="auto" hangingPunct="1">
              <a:spcAft>
                <a:spcPts val="0"/>
              </a:spcAft>
              <a:buFont typeface="Wingdings 2"/>
              <a:buChar char=""/>
              <a:defRPr/>
            </a:pPr>
            <a:r>
              <a:rPr lang="en-US" sz="2400"/>
              <a:t>Approach:</a:t>
            </a:r>
          </a:p>
          <a:p>
            <a:pPr lvl="2" indent="-182880" eaLnBrk="1" fontAlgn="auto" hangingPunct="1">
              <a:spcAft>
                <a:spcPts val="0"/>
              </a:spcAft>
              <a:buClr>
                <a:schemeClr val="accent1">
                  <a:shade val="75000"/>
                </a:schemeClr>
              </a:buClr>
              <a:buFont typeface="Wingdings"/>
              <a:buChar char=""/>
              <a:defRPr/>
            </a:pPr>
            <a:r>
              <a:rPr lang="en-US" sz="2000"/>
              <a:t>Segment the image. </a:t>
            </a:r>
          </a:p>
          <a:p>
            <a:pPr lvl="2" indent="-182880" eaLnBrk="1" fontAlgn="auto" hangingPunct="1">
              <a:spcAft>
                <a:spcPts val="0"/>
              </a:spcAft>
              <a:buClr>
                <a:schemeClr val="accent1">
                  <a:shade val="75000"/>
                </a:schemeClr>
              </a:buClr>
              <a:buFont typeface="Wingdings"/>
              <a:buChar char=""/>
              <a:defRPr/>
            </a:pPr>
            <a:r>
              <a:rPr lang="en-US" sz="2000"/>
              <a:t>Measure image attributes (features) - 40 of them per object.</a:t>
            </a:r>
          </a:p>
          <a:p>
            <a:pPr lvl="2" indent="-182880" eaLnBrk="1" fontAlgn="auto" hangingPunct="1">
              <a:spcAft>
                <a:spcPts val="0"/>
              </a:spcAft>
              <a:buClr>
                <a:schemeClr val="accent1">
                  <a:shade val="75000"/>
                </a:schemeClr>
              </a:buClr>
              <a:buFont typeface="Wingdings"/>
              <a:buChar char=""/>
              <a:defRPr/>
            </a:pPr>
            <a:r>
              <a:rPr lang="en-US" sz="2000"/>
              <a:t>Model the class based on these features.</a:t>
            </a:r>
          </a:p>
          <a:p>
            <a:pPr lvl="2" indent="-182880" eaLnBrk="1" fontAlgn="auto" hangingPunct="1">
              <a:spcAft>
                <a:spcPts val="0"/>
              </a:spcAft>
              <a:buClr>
                <a:schemeClr val="accent1">
                  <a:shade val="75000"/>
                </a:schemeClr>
              </a:buClr>
              <a:buFont typeface="Wingdings"/>
              <a:buChar char=""/>
              <a:defRPr/>
            </a:pPr>
            <a:r>
              <a:rPr lang="en-US" sz="2000"/>
              <a:t>Success Story: Could find 16 new high red-shift quasars, some of the farthest objects that are difficult to find!</a:t>
            </a:r>
          </a:p>
        </p:txBody>
      </p:sp>
      <p:sp>
        <p:nvSpPr>
          <p:cNvPr id="35844" name="Text Box 4"/>
          <p:cNvSpPr txBox="1">
            <a:spLocks noChangeArrowheads="1"/>
          </p:cNvSpPr>
          <p:nvPr/>
        </p:nvSpPr>
        <p:spPr bwMode="auto">
          <a:xfrm>
            <a:off x="3810000" y="6096000"/>
            <a:ext cx="5135563" cy="274638"/>
          </a:xfrm>
          <a:prstGeom prst="rect">
            <a:avLst/>
          </a:prstGeom>
          <a:noFill/>
          <a:ln w="9525">
            <a:noFill/>
            <a:miter lim="800000"/>
            <a:headEnd/>
            <a:tailEnd/>
          </a:ln>
        </p:spPr>
        <p:txBody>
          <a:bodyPr wrap="none">
            <a:spAutoFit/>
          </a:bodyPr>
          <a:lstStyle/>
          <a:p>
            <a:pPr algn="r" rtl="1" eaLnBrk="0" hangingPunct="0"/>
            <a:r>
              <a:rPr lang="en-US" sz="1200"/>
              <a:t>From [Fayyad, et.al.] Advances in Knowledge Discovery and Data Mining, 1996</a:t>
            </a:r>
            <a:endParaRPr lang="en-US" sz="1200" b="1"/>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fontAlgn="auto" hangingPunct="1">
              <a:spcAft>
                <a:spcPts val="0"/>
              </a:spcAft>
              <a:defRPr/>
            </a:pPr>
            <a:r>
              <a:rPr lang="en-US"/>
              <a:t>Classifying Galaxies</a:t>
            </a:r>
          </a:p>
        </p:txBody>
      </p:sp>
      <p:pic>
        <p:nvPicPr>
          <p:cNvPr id="36868" name="Picture 3" descr="early"/>
          <p:cNvPicPr>
            <a:picLocks noChangeAspect="1" noChangeArrowheads="1"/>
          </p:cNvPicPr>
          <p:nvPr/>
        </p:nvPicPr>
        <p:blipFill>
          <a:blip r:embed="rId3" cstate="print"/>
          <a:srcRect/>
          <a:stretch>
            <a:fillRect/>
          </a:stretch>
        </p:blipFill>
        <p:spPr bwMode="auto">
          <a:xfrm>
            <a:off x="533400" y="2057400"/>
            <a:ext cx="2590800" cy="2014538"/>
          </a:xfrm>
          <a:prstGeom prst="rect">
            <a:avLst/>
          </a:prstGeom>
          <a:noFill/>
          <a:ln w="9525">
            <a:noFill/>
            <a:miter lim="800000"/>
            <a:headEnd/>
            <a:tailEnd/>
          </a:ln>
        </p:spPr>
      </p:pic>
      <p:pic>
        <p:nvPicPr>
          <p:cNvPr id="36869" name="Picture 4" descr="intermediate"/>
          <p:cNvPicPr>
            <a:picLocks noChangeAspect="1" noChangeArrowheads="1"/>
          </p:cNvPicPr>
          <p:nvPr/>
        </p:nvPicPr>
        <p:blipFill>
          <a:blip r:embed="rId4" cstate="print"/>
          <a:srcRect/>
          <a:stretch>
            <a:fillRect/>
          </a:stretch>
        </p:blipFill>
        <p:spPr bwMode="auto">
          <a:xfrm>
            <a:off x="3352800" y="3124200"/>
            <a:ext cx="2590800" cy="2032000"/>
          </a:xfrm>
          <a:prstGeom prst="rect">
            <a:avLst/>
          </a:prstGeom>
          <a:noFill/>
          <a:ln w="9525">
            <a:noFill/>
            <a:miter lim="800000"/>
            <a:headEnd/>
            <a:tailEnd/>
          </a:ln>
        </p:spPr>
      </p:pic>
      <p:pic>
        <p:nvPicPr>
          <p:cNvPr id="36870" name="Picture 5" descr="late"/>
          <p:cNvPicPr>
            <a:picLocks noChangeAspect="1" noChangeArrowheads="1"/>
          </p:cNvPicPr>
          <p:nvPr/>
        </p:nvPicPr>
        <p:blipFill>
          <a:blip r:embed="rId5" cstate="print"/>
          <a:srcRect/>
          <a:stretch>
            <a:fillRect/>
          </a:stretch>
        </p:blipFill>
        <p:spPr bwMode="auto">
          <a:xfrm>
            <a:off x="6172200" y="4098925"/>
            <a:ext cx="2643188" cy="2066925"/>
          </a:xfrm>
          <a:prstGeom prst="rect">
            <a:avLst/>
          </a:prstGeom>
          <a:noFill/>
          <a:ln w="9525">
            <a:noFill/>
            <a:miter lim="800000"/>
            <a:headEnd/>
            <a:tailEnd/>
          </a:ln>
        </p:spPr>
      </p:pic>
      <p:sp>
        <p:nvSpPr>
          <p:cNvPr id="36871" name="Text Box 6"/>
          <p:cNvSpPr txBox="1">
            <a:spLocks noChangeArrowheads="1"/>
          </p:cNvSpPr>
          <p:nvPr/>
        </p:nvSpPr>
        <p:spPr bwMode="auto">
          <a:xfrm>
            <a:off x="1476375" y="1557338"/>
            <a:ext cx="709613" cy="522287"/>
          </a:xfrm>
          <a:prstGeom prst="rect">
            <a:avLst/>
          </a:prstGeom>
          <a:noFill/>
          <a:ln w="12700">
            <a:noFill/>
            <a:miter lim="800000"/>
            <a:headEnd type="none" w="sm" len="sm"/>
            <a:tailEnd type="none" w="sm" len="sm"/>
          </a:ln>
        </p:spPr>
        <p:txBody>
          <a:bodyPr wrap="none">
            <a:spAutoFit/>
          </a:bodyPr>
          <a:lstStyle/>
          <a:p>
            <a:pPr algn="r" rtl="1" eaLnBrk="0" hangingPunct="0"/>
            <a:r>
              <a:rPr lang="en-US" b="1" i="1"/>
              <a:t>Early</a:t>
            </a:r>
            <a:endParaRPr lang="en-US" sz="2800" b="1"/>
          </a:p>
        </p:txBody>
      </p:sp>
      <p:sp>
        <p:nvSpPr>
          <p:cNvPr id="36872" name="Text Box 7"/>
          <p:cNvSpPr txBox="1">
            <a:spLocks noChangeArrowheads="1"/>
          </p:cNvSpPr>
          <p:nvPr/>
        </p:nvSpPr>
        <p:spPr bwMode="auto">
          <a:xfrm>
            <a:off x="4025900" y="2743200"/>
            <a:ext cx="1403350" cy="461963"/>
          </a:xfrm>
          <a:prstGeom prst="rect">
            <a:avLst/>
          </a:prstGeom>
          <a:noFill/>
          <a:ln w="12700">
            <a:noFill/>
            <a:miter lim="800000"/>
            <a:headEnd type="none" w="sm" len="sm"/>
            <a:tailEnd type="none" w="sm" len="sm"/>
          </a:ln>
        </p:spPr>
        <p:txBody>
          <a:bodyPr wrap="none">
            <a:spAutoFit/>
          </a:bodyPr>
          <a:lstStyle/>
          <a:p>
            <a:pPr algn="r" rtl="1" eaLnBrk="0" hangingPunct="0"/>
            <a:r>
              <a:rPr lang="en-US" b="1" i="1"/>
              <a:t>Intermediate</a:t>
            </a:r>
            <a:endParaRPr lang="en-US" sz="2400" b="1" i="1"/>
          </a:p>
        </p:txBody>
      </p:sp>
      <p:sp>
        <p:nvSpPr>
          <p:cNvPr id="36873" name="Text Box 8"/>
          <p:cNvSpPr txBox="1">
            <a:spLocks noChangeArrowheads="1"/>
          </p:cNvSpPr>
          <p:nvPr/>
        </p:nvSpPr>
        <p:spPr bwMode="auto">
          <a:xfrm>
            <a:off x="7235825" y="3573463"/>
            <a:ext cx="608013" cy="522287"/>
          </a:xfrm>
          <a:prstGeom prst="rect">
            <a:avLst/>
          </a:prstGeom>
          <a:noFill/>
          <a:ln w="12700">
            <a:noFill/>
            <a:miter lim="800000"/>
            <a:headEnd type="none" w="sm" len="sm"/>
            <a:tailEnd type="none" w="sm" len="sm"/>
          </a:ln>
        </p:spPr>
        <p:txBody>
          <a:bodyPr wrap="none">
            <a:spAutoFit/>
          </a:bodyPr>
          <a:lstStyle/>
          <a:p>
            <a:pPr algn="r" rtl="1" eaLnBrk="0" hangingPunct="0"/>
            <a:r>
              <a:rPr lang="en-US" b="1" i="1"/>
              <a:t>Late</a:t>
            </a:r>
            <a:endParaRPr lang="en-US" sz="2800" b="1"/>
          </a:p>
        </p:txBody>
      </p:sp>
      <p:sp>
        <p:nvSpPr>
          <p:cNvPr id="36874" name="Text Box 9"/>
          <p:cNvSpPr txBox="1">
            <a:spLocks noChangeArrowheads="1"/>
          </p:cNvSpPr>
          <p:nvPr/>
        </p:nvSpPr>
        <p:spPr bwMode="auto">
          <a:xfrm>
            <a:off x="381000" y="5029200"/>
            <a:ext cx="4024313" cy="1230313"/>
          </a:xfrm>
          <a:prstGeom prst="rect">
            <a:avLst/>
          </a:prstGeom>
          <a:noFill/>
          <a:ln w="12700">
            <a:noFill/>
            <a:miter lim="800000"/>
            <a:headEnd type="none" w="sm" len="sm"/>
            <a:tailEnd type="none" w="sm" len="sm"/>
          </a:ln>
        </p:spPr>
        <p:txBody>
          <a:bodyPr wrap="none">
            <a:spAutoFit/>
          </a:bodyPr>
          <a:lstStyle/>
          <a:p>
            <a:pPr marL="173038" indent="-173038" eaLnBrk="0" hangingPunct="0"/>
            <a:r>
              <a:rPr lang="en-US" b="1" dirty="0">
                <a:latin typeface="Tahoma" pitchFamily="34" charset="0"/>
              </a:rPr>
              <a:t>Data Size: </a:t>
            </a:r>
          </a:p>
          <a:p>
            <a:pPr marL="173038" indent="-173038" eaLnBrk="0" hangingPunct="0">
              <a:buFontTx/>
              <a:buChar char="•"/>
            </a:pPr>
            <a:r>
              <a:rPr lang="en-US" sz="1600" b="1" dirty="0">
                <a:latin typeface="Tahoma" pitchFamily="34" charset="0"/>
              </a:rPr>
              <a:t>72 million stars, 20 million galaxies</a:t>
            </a:r>
          </a:p>
          <a:p>
            <a:pPr marL="173038" indent="-173038" eaLnBrk="0" hangingPunct="0">
              <a:buFontTx/>
              <a:buChar char="•"/>
            </a:pPr>
            <a:r>
              <a:rPr lang="en-US" sz="1600" b="1" dirty="0">
                <a:latin typeface="Tahoma" pitchFamily="34" charset="0"/>
              </a:rPr>
              <a:t>Object Catalog: 9 GB</a:t>
            </a:r>
          </a:p>
          <a:p>
            <a:pPr marL="173038" indent="-173038" eaLnBrk="0" hangingPunct="0">
              <a:buFontTx/>
              <a:buChar char="•"/>
            </a:pPr>
            <a:r>
              <a:rPr lang="en-US" sz="1600" b="1" dirty="0">
                <a:latin typeface="Tahoma" pitchFamily="34" charset="0"/>
              </a:rPr>
              <a:t>Image Database: 150 GB</a:t>
            </a:r>
            <a:r>
              <a:rPr lang="en-US" b="1" dirty="0">
                <a:latin typeface="Tahoma" pitchFamily="34" charset="0"/>
              </a:rPr>
              <a:t> </a:t>
            </a:r>
            <a:endParaRPr lang="en-US" sz="2400" b="1" dirty="0">
              <a:latin typeface="Tahoma" pitchFamily="34" charset="0"/>
            </a:endParaRPr>
          </a:p>
        </p:txBody>
      </p:sp>
      <p:sp>
        <p:nvSpPr>
          <p:cNvPr id="36875" name="Text Box 10"/>
          <p:cNvSpPr txBox="1">
            <a:spLocks noChangeArrowheads="1"/>
          </p:cNvSpPr>
          <p:nvPr/>
        </p:nvSpPr>
        <p:spPr bwMode="auto">
          <a:xfrm>
            <a:off x="3347864" y="1628800"/>
            <a:ext cx="2516188" cy="611188"/>
          </a:xfrm>
          <a:prstGeom prst="rect">
            <a:avLst/>
          </a:prstGeom>
          <a:noFill/>
          <a:ln w="12700">
            <a:noFill/>
            <a:miter lim="800000"/>
            <a:headEnd type="none" w="sm" len="sm"/>
            <a:tailEnd type="none" w="sm" len="sm"/>
          </a:ln>
        </p:spPr>
        <p:txBody>
          <a:bodyPr>
            <a:spAutoFit/>
          </a:bodyPr>
          <a:lstStyle/>
          <a:p>
            <a:pPr marL="173038" indent="-173038" eaLnBrk="0" hangingPunct="0"/>
            <a:r>
              <a:rPr lang="en-US" b="1" dirty="0">
                <a:latin typeface="Tahoma" pitchFamily="34" charset="0"/>
              </a:rPr>
              <a:t>Class: </a:t>
            </a:r>
          </a:p>
          <a:p>
            <a:pPr marL="173038" indent="-173038" eaLnBrk="0" hangingPunct="0">
              <a:buFontTx/>
              <a:buChar char="•"/>
            </a:pPr>
            <a:r>
              <a:rPr lang="en-US" sz="1600" b="1" dirty="0">
                <a:latin typeface="Tahoma" pitchFamily="34" charset="0"/>
              </a:rPr>
              <a:t>Stages of Formation</a:t>
            </a:r>
            <a:endParaRPr lang="en-US" b="1" dirty="0">
              <a:latin typeface="Tahoma" pitchFamily="34" charset="0"/>
            </a:endParaRPr>
          </a:p>
        </p:txBody>
      </p:sp>
      <p:sp>
        <p:nvSpPr>
          <p:cNvPr id="36876" name="Text Box 11"/>
          <p:cNvSpPr txBox="1">
            <a:spLocks noChangeArrowheads="1"/>
          </p:cNvSpPr>
          <p:nvPr/>
        </p:nvSpPr>
        <p:spPr bwMode="auto">
          <a:xfrm>
            <a:off x="5940152" y="1700808"/>
            <a:ext cx="2890837" cy="1100137"/>
          </a:xfrm>
          <a:prstGeom prst="rect">
            <a:avLst/>
          </a:prstGeom>
          <a:noFill/>
          <a:ln w="12700">
            <a:noFill/>
            <a:miter lim="800000"/>
            <a:headEnd type="none" w="sm" len="sm"/>
            <a:tailEnd type="none" w="sm" len="sm"/>
          </a:ln>
        </p:spPr>
        <p:txBody>
          <a:bodyPr>
            <a:spAutoFit/>
          </a:bodyPr>
          <a:lstStyle/>
          <a:p>
            <a:pPr marL="173038" indent="-173038" eaLnBrk="0" hangingPunct="0"/>
            <a:r>
              <a:rPr lang="en-US" b="1" dirty="0">
                <a:latin typeface="Tahoma" pitchFamily="34" charset="0"/>
              </a:rPr>
              <a:t>Attributes:</a:t>
            </a:r>
          </a:p>
          <a:p>
            <a:pPr marL="173038" indent="-173038" eaLnBrk="0" hangingPunct="0">
              <a:buFontTx/>
              <a:buChar char="•"/>
            </a:pPr>
            <a:r>
              <a:rPr lang="en-US" sz="1600" b="1" dirty="0">
                <a:latin typeface="Tahoma" pitchFamily="34" charset="0"/>
              </a:rPr>
              <a:t>Image features, </a:t>
            </a:r>
          </a:p>
          <a:p>
            <a:pPr marL="173038" indent="-173038" eaLnBrk="0" hangingPunct="0">
              <a:buFontTx/>
              <a:buChar char="•"/>
            </a:pPr>
            <a:r>
              <a:rPr lang="en-US" sz="1600" b="1" dirty="0">
                <a:latin typeface="Tahoma" pitchFamily="34" charset="0"/>
              </a:rPr>
              <a:t>Characteristics of light waves received, etc.</a:t>
            </a:r>
          </a:p>
        </p:txBody>
      </p:sp>
      <p:sp>
        <p:nvSpPr>
          <p:cNvPr id="36877" name="Text Box 12"/>
          <p:cNvSpPr txBox="1">
            <a:spLocks noChangeArrowheads="1"/>
          </p:cNvSpPr>
          <p:nvPr/>
        </p:nvSpPr>
        <p:spPr bwMode="auto">
          <a:xfrm>
            <a:off x="5651500" y="1125538"/>
            <a:ext cx="2744788" cy="336550"/>
          </a:xfrm>
          <a:prstGeom prst="rect">
            <a:avLst/>
          </a:prstGeom>
          <a:noFill/>
          <a:ln w="12700">
            <a:noFill/>
            <a:miter lim="800000"/>
            <a:headEnd type="none" w="sm" len="sm"/>
            <a:tailEnd type="none" w="sm" len="sm"/>
          </a:ln>
        </p:spPr>
        <p:txBody>
          <a:bodyPr wrap="none">
            <a:spAutoFit/>
          </a:bodyPr>
          <a:lstStyle/>
          <a:p>
            <a:pPr algn="r" rtl="1" eaLnBrk="0" hangingPunct="0"/>
            <a:r>
              <a:rPr lang="en-US" sz="1600" b="1"/>
              <a:t>Courtesy: http://aps.umn.edu</a:t>
            </a:r>
          </a:p>
        </p:txBody>
      </p:sp>
      <p:sp>
        <p:nvSpPr>
          <p:cNvPr id="36878" name="Footer Placeholder 4"/>
          <p:cNvSpPr txBox="1">
            <a:spLocks noGrp="1"/>
          </p:cNvSpPr>
          <p:nvPr/>
        </p:nvSpPr>
        <p:spPr bwMode="auto">
          <a:xfrm>
            <a:off x="3492500" y="6453188"/>
            <a:ext cx="5334000" cy="228600"/>
          </a:xfrm>
          <a:prstGeom prst="rect">
            <a:avLst/>
          </a:prstGeom>
          <a:noFill/>
          <a:ln w="9525">
            <a:noFill/>
            <a:miter lim="800000"/>
            <a:headEnd/>
            <a:tailEnd/>
          </a:ln>
        </p:spPr>
        <p:txBody>
          <a:bodyPr anchor="ctr"/>
          <a:lstStyle/>
          <a:p>
            <a:pPr rtl="1"/>
            <a:r>
              <a:rPr lang="en-US" sz="1600" dirty="0">
                <a:solidFill>
                  <a:schemeClr val="tx2"/>
                </a:solidFill>
              </a:rPr>
              <a:t>Taken from: Oren </a:t>
            </a:r>
            <a:r>
              <a:rPr lang="en-US" sz="1600" dirty="0" err="1">
                <a:solidFill>
                  <a:schemeClr val="tx2"/>
                </a:solidFill>
              </a:rPr>
              <a:t>Tsur</a:t>
            </a:r>
            <a:r>
              <a:rPr lang="en-US" sz="1600" dirty="0">
                <a:solidFill>
                  <a:schemeClr val="tx2"/>
                </a:solidFill>
              </a:rPr>
              <a:t>, Data Mining, spring  2010</a:t>
            </a:r>
          </a:p>
        </p:txBody>
      </p:sp>
      <p:sp>
        <p:nvSpPr>
          <p:cNvPr id="2" name="Slide Number Placeholder 1"/>
          <p:cNvSpPr>
            <a:spLocks noGrp="1"/>
          </p:cNvSpPr>
          <p:nvPr>
            <p:ph type="sldNum" sz="quarter" idx="11"/>
          </p:nvPr>
        </p:nvSpPr>
        <p:spPr/>
        <p:txBody>
          <a:bodyPr/>
          <a:lstStyle/>
          <a:p>
            <a:pPr>
              <a:defRPr/>
            </a:pPr>
            <a:fld id="{469B98CB-F4F9-4309-A306-0B12BD83E656}" type="slidenum">
              <a:rPr lang="he-IL"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a:t>Regression</a:t>
            </a:r>
          </a:p>
        </p:txBody>
      </p:sp>
      <p:sp>
        <p:nvSpPr>
          <p:cNvPr id="79875" name="Rectangle 3"/>
          <p:cNvSpPr>
            <a:spLocks noGrp="1" noChangeArrowheads="1"/>
          </p:cNvSpPr>
          <p:nvPr>
            <p:ph type="body" idx="1"/>
          </p:nvPr>
        </p:nvSpPr>
        <p:spPr>
          <a:xfrm>
            <a:off x="381000" y="1219200"/>
            <a:ext cx="8229600" cy="4657725"/>
          </a:xfrm>
        </p:spPr>
        <p:txBody>
          <a:bodyPr>
            <a:normAutofit fontScale="92500" lnSpcReduction="20000"/>
          </a:bodyPr>
          <a:lstStyle/>
          <a:p>
            <a:pPr marL="274320" indent="-274320" eaLnBrk="1" fontAlgn="auto" hangingPunct="1">
              <a:spcAft>
                <a:spcPts val="0"/>
              </a:spcAft>
              <a:buFont typeface="Wingdings"/>
              <a:buChar char=""/>
              <a:defRPr/>
            </a:pPr>
            <a:r>
              <a:rPr lang="en-US" sz="2800" dirty="0"/>
              <a:t>Predict a value of a given continuous valued variable based on the values of other variables, assuming a linear or nonlinear model of dependency</a:t>
            </a:r>
            <a:r>
              <a:rPr lang="en-US" sz="2800" dirty="0" smtClean="0"/>
              <a:t>.</a:t>
            </a:r>
            <a:br>
              <a:rPr lang="en-US" sz="2800" dirty="0" smtClean="0"/>
            </a:br>
            <a:endParaRPr lang="en-US" sz="2800" dirty="0"/>
          </a:p>
          <a:p>
            <a:pPr marL="274320" indent="-274320" eaLnBrk="1" fontAlgn="auto" hangingPunct="1">
              <a:spcAft>
                <a:spcPts val="0"/>
              </a:spcAft>
              <a:buFont typeface="Wingdings"/>
              <a:buChar char=""/>
              <a:defRPr/>
            </a:pPr>
            <a:r>
              <a:rPr lang="en-US" sz="2800" dirty="0"/>
              <a:t>Greatly studied in statistics, neural network fields</a:t>
            </a:r>
            <a:r>
              <a:rPr lang="en-US" sz="2800" dirty="0" smtClean="0"/>
              <a:t>.</a:t>
            </a:r>
            <a:br>
              <a:rPr lang="en-US" sz="2800" dirty="0" smtClean="0"/>
            </a:br>
            <a:endParaRPr lang="en-US" sz="2800" dirty="0"/>
          </a:p>
          <a:p>
            <a:pPr marL="274320" indent="-274320" eaLnBrk="1" fontAlgn="auto" hangingPunct="1">
              <a:spcAft>
                <a:spcPts val="0"/>
              </a:spcAft>
              <a:buFont typeface="Wingdings"/>
              <a:buChar char=""/>
              <a:defRPr/>
            </a:pPr>
            <a:r>
              <a:rPr lang="en-US" sz="2800" dirty="0"/>
              <a:t>Examples:</a:t>
            </a:r>
          </a:p>
          <a:p>
            <a:pPr marL="640080" lvl="1" indent="-274320" eaLnBrk="1" fontAlgn="auto" hangingPunct="1">
              <a:spcAft>
                <a:spcPts val="0"/>
              </a:spcAft>
              <a:buFont typeface="Wingdings 2"/>
              <a:buChar char=""/>
              <a:defRPr/>
            </a:pPr>
            <a:r>
              <a:rPr lang="en-US" sz="2400" dirty="0"/>
              <a:t>Predicting sales amounts of new product based on advertising expenditure.</a:t>
            </a:r>
          </a:p>
          <a:p>
            <a:pPr marL="640080" lvl="1" indent="-274320" eaLnBrk="1" fontAlgn="auto" hangingPunct="1">
              <a:spcAft>
                <a:spcPts val="0"/>
              </a:spcAft>
              <a:buFont typeface="Wingdings 2"/>
              <a:buChar char=""/>
              <a:defRPr/>
            </a:pPr>
            <a:r>
              <a:rPr lang="en-US" sz="2400" dirty="0"/>
              <a:t>Predicting wind velocities as a function of temperature, humidity, air pressure, etc.</a:t>
            </a:r>
          </a:p>
          <a:p>
            <a:pPr marL="640080" lvl="1" indent="-274320" eaLnBrk="1" fontAlgn="auto" hangingPunct="1">
              <a:spcAft>
                <a:spcPts val="0"/>
              </a:spcAft>
              <a:buFont typeface="Wingdings 2"/>
              <a:buChar char=""/>
              <a:defRPr/>
            </a:pPr>
            <a:r>
              <a:rPr lang="en-US" sz="2400" dirty="0"/>
              <a:t>Time series prediction of stock market indices.</a:t>
            </a:r>
            <a:endParaRPr lang="en-US" sz="3200"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Linear Regression</a:t>
            </a:r>
            <a:endParaRPr lang="en-US"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28</a:t>
            </a:fld>
            <a:endParaRPr lang="en-US" dirty="0"/>
          </a:p>
        </p:txBody>
      </p:sp>
      <p:pic>
        <p:nvPicPr>
          <p:cNvPr id="11268" name="Picture 4" descr="File:Linear regression.sv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9592" y="1628800"/>
            <a:ext cx="6549197" cy="432127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p:cNvSpPr txBox="1">
            <a:spLocks noGrp="1"/>
          </p:cNvSpPr>
          <p:nvPr/>
        </p:nvSpPr>
        <p:spPr bwMode="auto">
          <a:xfrm>
            <a:off x="3492500" y="6453188"/>
            <a:ext cx="5334000" cy="228600"/>
          </a:xfrm>
          <a:prstGeom prst="rect">
            <a:avLst/>
          </a:prstGeom>
          <a:noFill/>
          <a:ln w="9525">
            <a:noFill/>
            <a:miter lim="800000"/>
            <a:headEnd/>
            <a:tailEnd/>
          </a:ln>
        </p:spPr>
        <p:txBody>
          <a:bodyPr anchor="ctr"/>
          <a:lstStyle/>
          <a:p>
            <a:pPr algn="ctr" rtl="1"/>
            <a:r>
              <a:rPr lang="en-US" sz="1600" dirty="0">
                <a:solidFill>
                  <a:schemeClr val="tx2"/>
                </a:solidFill>
              </a:rPr>
              <a:t>Taken </a:t>
            </a:r>
            <a:r>
              <a:rPr lang="en-US" sz="1600" dirty="0" smtClean="0">
                <a:solidFill>
                  <a:schemeClr val="tx2"/>
                </a:solidFill>
              </a:rPr>
              <a:t>from </a:t>
            </a:r>
            <a:r>
              <a:rPr lang="en-US" sz="1600" dirty="0" err="1" smtClean="0">
                <a:solidFill>
                  <a:schemeClr val="tx2"/>
                </a:solidFill>
              </a:rPr>
              <a:t>wikipedia</a:t>
            </a:r>
            <a:r>
              <a:rPr lang="en-US" sz="1600" dirty="0" smtClean="0">
                <a:solidFill>
                  <a:schemeClr val="tx2"/>
                </a:solidFill>
              </a:rPr>
              <a:t> </a:t>
            </a:r>
            <a:endParaRPr lang="en-US" sz="1600" dirty="0">
              <a:solidFill>
                <a:schemeClr val="tx2"/>
              </a:solidFill>
            </a:endParaRPr>
          </a:p>
        </p:txBody>
      </p:sp>
    </p:spTree>
    <p:extLst>
      <p:ext uri="{BB962C8B-B14F-4D97-AF65-F5344CB8AC3E}">
        <p14:creationId xmlns:p14="http://schemas.microsoft.com/office/powerpoint/2010/main" xmlns="" val="3502073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fontAlgn="auto" hangingPunct="1">
              <a:spcAft>
                <a:spcPts val="0"/>
              </a:spcAft>
              <a:defRPr/>
            </a:pPr>
            <a:r>
              <a:rPr lang="en-US"/>
              <a:t>Association Rule Discovery: Definition</a:t>
            </a:r>
          </a:p>
        </p:txBody>
      </p:sp>
      <p:sp>
        <p:nvSpPr>
          <p:cNvPr id="4100" name="Rectangle 3"/>
          <p:cNvSpPr>
            <a:spLocks noGrp="1" noChangeArrowheads="1"/>
          </p:cNvSpPr>
          <p:nvPr>
            <p:ph type="body" idx="1"/>
          </p:nvPr>
        </p:nvSpPr>
        <p:spPr>
          <a:xfrm>
            <a:off x="457200" y="1600200"/>
            <a:ext cx="7467600" cy="4873625"/>
          </a:xfrm>
        </p:spPr>
        <p:txBody>
          <a:bodyPr/>
          <a:lstStyle/>
          <a:p>
            <a:pPr eaLnBrk="1" hangingPunct="1"/>
            <a:r>
              <a:rPr lang="en-US" sz="2800" smtClean="0">
                <a:cs typeface="Times New Roman" pitchFamily="18" charset="0"/>
              </a:rPr>
              <a:t>Given a set of records each of which contain some number of items from a given collection;</a:t>
            </a:r>
          </a:p>
          <a:p>
            <a:pPr lvl="1" eaLnBrk="1" hangingPunct="1"/>
            <a:r>
              <a:rPr lang="en-US" sz="2400" smtClean="0">
                <a:cs typeface="Times New Roman" pitchFamily="18" charset="0"/>
              </a:rPr>
              <a:t>Produce dependency rules which will predict occurrence of an item based on occurrences of other items.</a:t>
            </a:r>
            <a:endParaRPr lang="en-US" smtClean="0">
              <a:cs typeface="Times New Roman" pitchFamily="18" charset="0"/>
            </a:endParaRPr>
          </a:p>
        </p:txBody>
      </p:sp>
      <p:graphicFrame>
        <p:nvGraphicFramePr>
          <p:cNvPr id="4098" name="Object 2"/>
          <p:cNvGraphicFramePr>
            <a:graphicFrameLocks noChangeAspect="1"/>
          </p:cNvGraphicFramePr>
          <p:nvPr/>
        </p:nvGraphicFramePr>
        <p:xfrm>
          <a:off x="539750" y="4292600"/>
          <a:ext cx="4181475" cy="2152650"/>
        </p:xfrm>
        <a:graphic>
          <a:graphicData uri="http://schemas.openxmlformats.org/presentationml/2006/ole">
            <p:oleObj spid="_x0000_s93186" name="Document" r:id="rId4" imgW="3823716" imgH="1999488" progId="Word.Document.8">
              <p:embed/>
            </p:oleObj>
          </a:graphicData>
        </a:graphic>
      </p:graphicFrame>
      <p:sp>
        <p:nvSpPr>
          <p:cNvPr id="67589" name="Text Box 5"/>
          <p:cNvSpPr txBox="1">
            <a:spLocks noChangeArrowheads="1"/>
          </p:cNvSpPr>
          <p:nvPr/>
        </p:nvSpPr>
        <p:spPr bwMode="auto">
          <a:xfrm>
            <a:off x="4787900" y="4797425"/>
            <a:ext cx="3443288" cy="976313"/>
          </a:xfrm>
          <a:prstGeom prst="rect">
            <a:avLst/>
          </a:prstGeom>
          <a:solidFill>
            <a:srgbClr val="CCCCFF"/>
          </a:solidFill>
          <a:ln w="9525">
            <a:noFill/>
            <a:miter lim="800000"/>
            <a:headEnd/>
            <a:tailEnd/>
          </a:ln>
          <a:effectLst>
            <a:outerShdw dist="107763" dir="2700000" algn="ctr" rotWithShape="0">
              <a:schemeClr val="bg2"/>
            </a:outerShdw>
          </a:effectLst>
        </p:spPr>
        <p:txBody>
          <a:bodyPr wrap="none">
            <a:spAutoFit/>
          </a:bodyPr>
          <a:lstStyle/>
          <a:p>
            <a:pPr algn="r" rtl="1" eaLnBrk="0" hangingPunct="0">
              <a:defRPr/>
            </a:pPr>
            <a:r>
              <a:rPr lang="en-US" sz="2000" dirty="0">
                <a:cs typeface="Arial" charset="0"/>
              </a:rPr>
              <a:t>Rules Discovered:</a:t>
            </a:r>
          </a:p>
          <a:p>
            <a:pPr algn="r" rtl="1" eaLnBrk="0" hangingPunct="0">
              <a:defRPr/>
            </a:pPr>
            <a:r>
              <a:rPr lang="en-US" sz="2000" dirty="0">
                <a:cs typeface="Arial" charset="0"/>
              </a:rPr>
              <a:t>    </a:t>
            </a:r>
            <a:r>
              <a:rPr lang="en-US" b="1" dirty="0">
                <a:solidFill>
                  <a:srgbClr val="CC0000"/>
                </a:solidFill>
                <a:latin typeface="Tahoma" pitchFamily="34" charset="0"/>
                <a:cs typeface="Arial" charset="0"/>
              </a:rPr>
              <a:t>{Milk} --&gt; {Coke}</a:t>
            </a:r>
          </a:p>
          <a:p>
            <a:pPr algn="r" rtl="1" eaLnBrk="0" hangingPunct="0">
              <a:defRPr/>
            </a:pPr>
            <a:r>
              <a:rPr lang="en-US" b="1" dirty="0">
                <a:solidFill>
                  <a:srgbClr val="CC0000"/>
                </a:solidFill>
                <a:latin typeface="Tahoma" pitchFamily="34" charset="0"/>
                <a:cs typeface="Arial" charset="0"/>
              </a:rPr>
              <a:t>    {Diaper, Milk} --&gt; {Beer}</a:t>
            </a:r>
            <a:endParaRPr lang="en-US" sz="2400" dirty="0">
              <a:cs typeface="Arial" charset="0"/>
            </a:endParaRP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Me</a:t>
            </a:r>
            <a:endParaRPr lang="en-US" dirty="0"/>
          </a:p>
        </p:txBody>
      </p:sp>
      <p:sp>
        <p:nvSpPr>
          <p:cNvPr id="21507" name="Content Placeholder 2"/>
          <p:cNvSpPr>
            <a:spLocks noGrp="1"/>
          </p:cNvSpPr>
          <p:nvPr>
            <p:ph sz="quarter" idx="1"/>
          </p:nvPr>
        </p:nvSpPr>
        <p:spPr>
          <a:xfrm>
            <a:off x="457200" y="1600200"/>
            <a:ext cx="7467600" cy="4873625"/>
          </a:xfrm>
        </p:spPr>
        <p:txBody>
          <a:bodyPr/>
          <a:lstStyle/>
          <a:p>
            <a:pPr eaLnBrk="1" hangingPunct="1">
              <a:buFont typeface="Wingdings" pitchFamily="2" charset="2"/>
              <a:buNone/>
            </a:pPr>
            <a:r>
              <a:rPr lang="en-US" dirty="0" smtClean="0">
                <a:cs typeface="Times New Roman" pitchFamily="18" charset="0"/>
              </a:rPr>
              <a:t>My name is </a:t>
            </a:r>
            <a:r>
              <a:rPr lang="en-US" dirty="0" err="1" smtClean="0">
                <a:cs typeface="Times New Roman" pitchFamily="18" charset="0"/>
              </a:rPr>
              <a:t>Roi</a:t>
            </a:r>
            <a:r>
              <a:rPr lang="en-US" dirty="0" smtClean="0">
                <a:cs typeface="Times New Roman" pitchFamily="18" charset="0"/>
              </a:rPr>
              <a:t> </a:t>
            </a:r>
            <a:r>
              <a:rPr lang="en-US" dirty="0" err="1" smtClean="0">
                <a:cs typeface="Times New Roman" pitchFamily="18" charset="0"/>
              </a:rPr>
              <a:t>Yehoshua</a:t>
            </a:r>
            <a:r>
              <a:rPr lang="en-US" dirty="0" smtClean="0">
                <a:cs typeface="Times New Roman" pitchFamily="18" charset="0"/>
              </a:rPr>
              <a:t/>
            </a:r>
            <a:br>
              <a:rPr lang="en-US" dirty="0" smtClean="0">
                <a:cs typeface="Times New Roman" pitchFamily="18" charset="0"/>
              </a:rPr>
            </a:br>
            <a:endParaRPr lang="en-US" dirty="0" smtClean="0">
              <a:cs typeface="Times New Roman" pitchFamily="18" charset="0"/>
            </a:endParaRPr>
          </a:p>
          <a:p>
            <a:pPr eaLnBrk="1" hangingPunct="1"/>
            <a:r>
              <a:rPr lang="en-US" dirty="0" smtClean="0">
                <a:cs typeface="Times New Roman" pitchFamily="18" charset="0"/>
              </a:rPr>
              <a:t>PhD candidate in Computer Science (Robotics) at Bar </a:t>
            </a:r>
            <a:r>
              <a:rPr lang="en-US" dirty="0" err="1" smtClean="0">
                <a:cs typeface="Times New Roman" pitchFamily="18" charset="0"/>
              </a:rPr>
              <a:t>Ilan</a:t>
            </a:r>
            <a:r>
              <a:rPr lang="en-US" dirty="0" smtClean="0">
                <a:cs typeface="Times New Roman" pitchFamily="18" charset="0"/>
              </a:rPr>
              <a:t> University </a:t>
            </a:r>
          </a:p>
          <a:p>
            <a:pPr eaLnBrk="1" hangingPunct="1"/>
            <a:r>
              <a:rPr lang="en-US" dirty="0" smtClean="0">
                <a:cs typeface="Times New Roman" pitchFamily="18" charset="0"/>
              </a:rPr>
              <a:t>At </a:t>
            </a:r>
            <a:r>
              <a:rPr lang="en-US" dirty="0" smtClean="0">
                <a:cs typeface="Times New Roman" pitchFamily="18" charset="0"/>
              </a:rPr>
              <a:t>Bar-</a:t>
            </a:r>
            <a:r>
              <a:rPr lang="en-US" dirty="0" err="1" smtClean="0">
                <a:cs typeface="Times New Roman" pitchFamily="18" charset="0"/>
              </a:rPr>
              <a:t>Ilan</a:t>
            </a:r>
            <a:r>
              <a:rPr lang="en-US" dirty="0" smtClean="0">
                <a:cs typeface="Times New Roman" pitchFamily="18" charset="0"/>
              </a:rPr>
              <a:t> I teach Introduction to Robotics and Multi-Robot Systems</a:t>
            </a:r>
          </a:p>
          <a:p>
            <a:pPr eaLnBrk="1" hangingPunct="1"/>
            <a:r>
              <a:rPr lang="en-US" dirty="0" smtClean="0">
                <a:cs typeface="Times New Roman" pitchFamily="18" charset="0"/>
              </a:rPr>
              <a:t>At </a:t>
            </a:r>
            <a:r>
              <a:rPr lang="en-US" dirty="0" err="1" smtClean="0">
                <a:cs typeface="Times New Roman" pitchFamily="18" charset="0"/>
              </a:rPr>
              <a:t>OpenU</a:t>
            </a:r>
            <a:r>
              <a:rPr lang="en-US" dirty="0" smtClean="0">
                <a:cs typeface="Times New Roman" pitchFamily="18" charset="0"/>
              </a:rPr>
              <a:t> I teach Biological Computation, Data Mining and Numerical Analysis courses</a:t>
            </a:r>
          </a:p>
          <a:p>
            <a:pPr eaLnBrk="1" hangingPunct="1"/>
            <a:r>
              <a:rPr lang="en-US" dirty="0" smtClean="0">
                <a:cs typeface="Times New Roman" pitchFamily="18" charset="0"/>
              </a:rPr>
              <a:t>Home page: </a:t>
            </a:r>
            <a:r>
              <a:rPr lang="en-US" dirty="0" smtClean="0">
                <a:cs typeface="Times New Roman" pitchFamily="18" charset="0"/>
                <a:hlinkClick r:id="rId2"/>
              </a:rPr>
              <a:t>http://u.cs.biu.ac.il/~yehoshr1/ </a:t>
            </a:r>
            <a:endParaRPr lang="en-US" dirty="0" smtClean="0">
              <a:cs typeface="Times New Roman" pitchFamily="18" charset="0"/>
            </a:endParaRPr>
          </a:p>
          <a:p>
            <a:pPr eaLnBrk="1" hangingPunct="1">
              <a:buNone/>
            </a:pPr>
            <a:r>
              <a:rPr lang="en-US" dirty="0" smtClean="0">
                <a:cs typeface="Times New Roman" pitchFamily="18" charset="0"/>
              </a:rPr>
              <a:t/>
            </a:r>
            <a:br>
              <a:rPr lang="en-US" dirty="0" smtClean="0">
                <a:cs typeface="Times New Roman" pitchFamily="18" charset="0"/>
              </a:rPr>
            </a:br>
            <a:endParaRPr lang="en-US" dirty="0" smtClean="0">
              <a:cs typeface="Times New Roman" pitchFamily="18" charset="0"/>
            </a:endParaRPr>
          </a:p>
          <a:p>
            <a:pPr eaLnBrk="1" hangingPunct="1">
              <a:buFont typeface="Wingdings" pitchFamily="2" charset="2"/>
              <a:buNone/>
            </a:pPr>
            <a:endParaRPr lang="en-US" dirty="0" smtClean="0">
              <a:cs typeface="Times New Roman" pitchFamily="18" charset="0"/>
            </a:endParaRPr>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fontAlgn="auto" hangingPunct="1">
              <a:spcAft>
                <a:spcPts val="0"/>
              </a:spcAft>
              <a:defRPr/>
            </a:pPr>
            <a:r>
              <a:rPr lang="en-US"/>
              <a:t>Clustering Definition</a:t>
            </a:r>
          </a:p>
        </p:txBody>
      </p:sp>
      <p:sp>
        <p:nvSpPr>
          <p:cNvPr id="37891" name="Rectangle 3"/>
          <p:cNvSpPr>
            <a:spLocks noGrp="1" noChangeArrowheads="1"/>
          </p:cNvSpPr>
          <p:nvPr>
            <p:ph type="body" idx="1"/>
          </p:nvPr>
        </p:nvSpPr>
        <p:spPr>
          <a:xfrm>
            <a:off x="457200" y="1600200"/>
            <a:ext cx="7467600" cy="4873625"/>
          </a:xfrm>
        </p:spPr>
        <p:txBody>
          <a:bodyPr/>
          <a:lstStyle/>
          <a:p>
            <a:pPr eaLnBrk="1" hangingPunct="1">
              <a:lnSpc>
                <a:spcPct val="90000"/>
              </a:lnSpc>
            </a:pPr>
            <a:r>
              <a:rPr lang="en-US" smtClean="0">
                <a:cs typeface="Times New Roman" pitchFamily="18" charset="0"/>
              </a:rPr>
              <a:t>Given a set of data points, each having a set of attributes, and a similarity measure among them, find clusters such that</a:t>
            </a:r>
          </a:p>
          <a:p>
            <a:pPr lvl="1" eaLnBrk="1" hangingPunct="1">
              <a:lnSpc>
                <a:spcPct val="90000"/>
              </a:lnSpc>
            </a:pPr>
            <a:r>
              <a:rPr lang="en-US" smtClean="0">
                <a:cs typeface="Times New Roman" pitchFamily="18" charset="0"/>
              </a:rPr>
              <a:t>Data points in one cluster are more similar to one another.</a:t>
            </a:r>
          </a:p>
          <a:p>
            <a:pPr lvl="1" eaLnBrk="1" hangingPunct="1">
              <a:lnSpc>
                <a:spcPct val="90000"/>
              </a:lnSpc>
            </a:pPr>
            <a:r>
              <a:rPr lang="en-US" smtClean="0">
                <a:cs typeface="Times New Roman" pitchFamily="18" charset="0"/>
              </a:rPr>
              <a:t>Data points in separate clusters are less similar to one another.</a:t>
            </a:r>
          </a:p>
          <a:p>
            <a:pPr eaLnBrk="1" hangingPunct="1">
              <a:lnSpc>
                <a:spcPct val="90000"/>
              </a:lnSpc>
            </a:pPr>
            <a:r>
              <a:rPr lang="en-US" smtClean="0">
                <a:cs typeface="Times New Roman" pitchFamily="18" charset="0"/>
              </a:rPr>
              <a:t>Similarity Measures:</a:t>
            </a:r>
          </a:p>
          <a:p>
            <a:pPr lvl="1" eaLnBrk="1" hangingPunct="1">
              <a:lnSpc>
                <a:spcPct val="90000"/>
              </a:lnSpc>
            </a:pPr>
            <a:r>
              <a:rPr lang="en-US" smtClean="0">
                <a:cs typeface="Times New Roman" pitchFamily="18" charset="0"/>
              </a:rPr>
              <a:t>Euclidean Distance if attributes are continuous.</a:t>
            </a:r>
          </a:p>
          <a:p>
            <a:pPr lvl="1" eaLnBrk="1" hangingPunct="1">
              <a:lnSpc>
                <a:spcPct val="90000"/>
              </a:lnSpc>
            </a:pPr>
            <a:r>
              <a:rPr lang="en-US" smtClean="0">
                <a:cs typeface="Times New Roman" pitchFamily="18" charset="0"/>
              </a:rPr>
              <a:t>Other Problem-specific Measures.</a:t>
            </a: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dirty="0" smtClean="0"/>
              <a:t>Illustrating Clustering</a:t>
            </a:r>
            <a:endParaRPr lang="en-US" dirty="0">
              <a:solidFill>
                <a:schemeClr val="bg2"/>
              </a:solidFill>
            </a:endParaRPr>
          </a:p>
        </p:txBody>
      </p:sp>
      <p:sp>
        <p:nvSpPr>
          <p:cNvPr id="38915" name="Text Box 3"/>
          <p:cNvSpPr txBox="1">
            <a:spLocks noChangeArrowheads="1"/>
          </p:cNvSpPr>
          <p:nvPr/>
        </p:nvSpPr>
        <p:spPr bwMode="auto">
          <a:xfrm>
            <a:off x="323850" y="1484313"/>
            <a:ext cx="6053138" cy="396875"/>
          </a:xfrm>
          <a:prstGeom prst="rect">
            <a:avLst/>
          </a:prstGeom>
          <a:noFill/>
          <a:ln w="9525">
            <a:noFill/>
            <a:miter lim="800000"/>
            <a:headEnd/>
            <a:tailEnd/>
          </a:ln>
        </p:spPr>
        <p:txBody>
          <a:bodyPr wrap="none">
            <a:spAutoFit/>
          </a:bodyPr>
          <a:lstStyle/>
          <a:p>
            <a:pPr marL="168275" indent="-168275" algn="l" eaLnBrk="0" hangingPunct="0">
              <a:spcBef>
                <a:spcPct val="20000"/>
              </a:spcBef>
              <a:buClr>
                <a:schemeClr val="accent2"/>
              </a:buClr>
              <a:buFont typeface="Monotype Sorts"/>
              <a:buChar char="x"/>
            </a:pPr>
            <a:r>
              <a:rPr kumimoji="1" lang="en-US" sz="2000" dirty="0">
                <a:latin typeface="Tahoma" pitchFamily="34" charset="0"/>
              </a:rPr>
              <a:t>Euclidean Distance Based Clustering in 3-D space.</a:t>
            </a:r>
          </a:p>
        </p:txBody>
      </p:sp>
      <p:sp>
        <p:nvSpPr>
          <p:cNvPr id="57348" name="Text Box 4"/>
          <p:cNvSpPr txBox="1">
            <a:spLocks noChangeArrowheads="1"/>
          </p:cNvSpPr>
          <p:nvPr/>
        </p:nvSpPr>
        <p:spPr bwMode="auto">
          <a:xfrm>
            <a:off x="1295400" y="1981200"/>
            <a:ext cx="2762250" cy="822325"/>
          </a:xfrm>
          <a:prstGeom prst="rect">
            <a:avLst/>
          </a:prstGeom>
          <a:solidFill>
            <a:srgbClr val="00FFCC"/>
          </a:solidFill>
          <a:ln w="9525">
            <a:noFill/>
            <a:miter lim="800000"/>
            <a:headEnd/>
            <a:tailEnd/>
          </a:ln>
          <a:effectLst>
            <a:outerShdw dist="107763" dir="2700000" algn="ctr" rotWithShape="0">
              <a:schemeClr val="bg2"/>
            </a:outerShdw>
          </a:effectLst>
        </p:spPr>
        <p:txBody>
          <a:bodyPr wrap="none">
            <a:spAutoFit/>
          </a:bodyPr>
          <a:lstStyle/>
          <a:p>
            <a:pPr algn="ctr" rtl="1" eaLnBrk="0" hangingPunct="0">
              <a:defRPr/>
            </a:pPr>
            <a:r>
              <a:rPr lang="en-US" sz="2400" dirty="0" err="1">
                <a:cs typeface="Arial" charset="0"/>
              </a:rPr>
              <a:t>Intracluster</a:t>
            </a:r>
            <a:r>
              <a:rPr lang="en-US" sz="2400" dirty="0">
                <a:cs typeface="Arial" charset="0"/>
              </a:rPr>
              <a:t> distances</a:t>
            </a:r>
          </a:p>
          <a:p>
            <a:pPr algn="ctr" rtl="1" eaLnBrk="0" hangingPunct="0">
              <a:defRPr/>
            </a:pPr>
            <a:r>
              <a:rPr lang="en-US" sz="2400" dirty="0">
                <a:cs typeface="Arial" charset="0"/>
              </a:rPr>
              <a:t>are minimized</a:t>
            </a:r>
          </a:p>
        </p:txBody>
      </p:sp>
      <p:sp>
        <p:nvSpPr>
          <p:cNvPr id="57349" name="Text Box 5"/>
          <p:cNvSpPr txBox="1">
            <a:spLocks noChangeArrowheads="1"/>
          </p:cNvSpPr>
          <p:nvPr/>
        </p:nvSpPr>
        <p:spPr bwMode="auto">
          <a:xfrm>
            <a:off x="5181600" y="1981200"/>
            <a:ext cx="2762250" cy="822325"/>
          </a:xfrm>
          <a:prstGeom prst="rect">
            <a:avLst/>
          </a:prstGeom>
          <a:solidFill>
            <a:srgbClr val="00FFCC"/>
          </a:solidFill>
          <a:ln w="9525">
            <a:noFill/>
            <a:miter lim="800000"/>
            <a:headEnd/>
            <a:tailEnd/>
          </a:ln>
          <a:effectLst>
            <a:outerShdw dist="107763" dir="2700000" algn="ctr" rotWithShape="0">
              <a:schemeClr val="bg2"/>
            </a:outerShdw>
          </a:effectLst>
        </p:spPr>
        <p:txBody>
          <a:bodyPr wrap="none">
            <a:spAutoFit/>
          </a:bodyPr>
          <a:lstStyle/>
          <a:p>
            <a:pPr algn="ctr" rtl="1" eaLnBrk="0" hangingPunct="0">
              <a:defRPr/>
            </a:pPr>
            <a:r>
              <a:rPr lang="en-US" sz="2400">
                <a:cs typeface="Arial" charset="0"/>
              </a:rPr>
              <a:t>Intercluster distances</a:t>
            </a:r>
          </a:p>
          <a:p>
            <a:pPr algn="ctr" rtl="1" eaLnBrk="0" hangingPunct="0">
              <a:defRPr/>
            </a:pPr>
            <a:r>
              <a:rPr lang="en-US" sz="2400">
                <a:cs typeface="Arial" charset="0"/>
              </a:rPr>
              <a:t>are maximized</a:t>
            </a:r>
          </a:p>
        </p:txBody>
      </p:sp>
      <p:grpSp>
        <p:nvGrpSpPr>
          <p:cNvPr id="38918" name="Group 6"/>
          <p:cNvGrpSpPr>
            <a:grpSpLocks/>
          </p:cNvGrpSpPr>
          <p:nvPr/>
        </p:nvGrpSpPr>
        <p:grpSpPr bwMode="auto">
          <a:xfrm>
            <a:off x="3276600" y="3200400"/>
            <a:ext cx="3048000" cy="2678113"/>
            <a:chOff x="2160" y="2544"/>
            <a:chExt cx="1920" cy="1687"/>
          </a:xfrm>
        </p:grpSpPr>
        <p:sp>
          <p:nvSpPr>
            <p:cNvPr id="38920" name="Line 7"/>
            <p:cNvSpPr>
              <a:spLocks noChangeShapeType="1"/>
            </p:cNvSpPr>
            <p:nvPr/>
          </p:nvSpPr>
          <p:spPr bwMode="auto">
            <a:xfrm>
              <a:off x="2736" y="2544"/>
              <a:ext cx="0" cy="1152"/>
            </a:xfrm>
            <a:prstGeom prst="line">
              <a:avLst/>
            </a:prstGeom>
            <a:noFill/>
            <a:ln w="9525">
              <a:solidFill>
                <a:schemeClr val="bg1"/>
              </a:solidFill>
              <a:round/>
              <a:headEnd/>
              <a:tailEnd/>
            </a:ln>
          </p:spPr>
          <p:txBody>
            <a:bodyPr wrap="none" anchor="ctr"/>
            <a:lstStyle/>
            <a:p>
              <a:endParaRPr lang="he-IL"/>
            </a:p>
          </p:txBody>
        </p:sp>
        <p:sp>
          <p:nvSpPr>
            <p:cNvPr id="38921" name="Line 8"/>
            <p:cNvSpPr>
              <a:spLocks noChangeShapeType="1"/>
            </p:cNvSpPr>
            <p:nvPr/>
          </p:nvSpPr>
          <p:spPr bwMode="auto">
            <a:xfrm>
              <a:off x="2736" y="3696"/>
              <a:ext cx="1344" cy="0"/>
            </a:xfrm>
            <a:prstGeom prst="line">
              <a:avLst/>
            </a:prstGeom>
            <a:noFill/>
            <a:ln w="9525">
              <a:solidFill>
                <a:schemeClr val="bg1"/>
              </a:solidFill>
              <a:round/>
              <a:headEnd/>
              <a:tailEnd/>
            </a:ln>
          </p:spPr>
          <p:txBody>
            <a:bodyPr wrap="none" anchor="ctr"/>
            <a:lstStyle/>
            <a:p>
              <a:endParaRPr lang="he-IL"/>
            </a:p>
          </p:txBody>
        </p:sp>
        <p:sp>
          <p:nvSpPr>
            <p:cNvPr id="38922"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bg1"/>
              </a:solidFill>
              <a:round/>
              <a:headEnd type="none" w="med" len="med"/>
              <a:tailEnd type="none" w="med" len="med"/>
            </a:ln>
          </p:spPr>
          <p:txBody>
            <a:bodyPr wrap="none" anchor="ctr"/>
            <a:lstStyle/>
            <a:p>
              <a:endParaRPr lang="he-IL"/>
            </a:p>
          </p:txBody>
        </p:sp>
        <p:sp>
          <p:nvSpPr>
            <p:cNvPr id="38923"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4"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5"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6"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7"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8"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29"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30"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31"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pPr algn="r" rtl="1"/>
              <a:endParaRPr lang="en-US"/>
            </a:p>
          </p:txBody>
        </p:sp>
        <p:sp>
          <p:nvSpPr>
            <p:cNvPr id="38932"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3"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4"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5"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6"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7"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8"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pPr algn="r" rtl="1"/>
              <a:endParaRPr lang="en-US"/>
            </a:p>
          </p:txBody>
        </p:sp>
        <p:sp>
          <p:nvSpPr>
            <p:cNvPr id="38939"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0"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1"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2"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3"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4"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sp>
          <p:nvSpPr>
            <p:cNvPr id="38945"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pPr algn="r" rtl="1"/>
              <a:endParaRPr lang="en-US"/>
            </a:p>
          </p:txBody>
        </p:sp>
      </p:grpSp>
      <p:sp>
        <p:nvSpPr>
          <p:cNvPr id="2" name="Slide Number Placeholder 1"/>
          <p:cNvSpPr>
            <a:spLocks noGrp="1"/>
          </p:cNvSpPr>
          <p:nvPr>
            <p:ph type="sldNum" sz="quarter" idx="11"/>
          </p:nvPr>
        </p:nvSpPr>
        <p:spPr/>
        <p:txBody>
          <a:bodyPr/>
          <a:lstStyle/>
          <a:p>
            <a:pPr>
              <a:defRPr/>
            </a:pPr>
            <a:fld id="{469B98CB-F4F9-4309-A306-0B12BD83E656}" type="slidenum">
              <a:rPr lang="he-IL"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fontAlgn="auto" hangingPunct="1">
              <a:spcAft>
                <a:spcPts val="0"/>
              </a:spcAft>
              <a:defRPr/>
            </a:pPr>
            <a:r>
              <a:rPr lang="en-US"/>
              <a:t>Clustering: Application 1</a:t>
            </a:r>
          </a:p>
        </p:txBody>
      </p:sp>
      <p:sp>
        <p:nvSpPr>
          <p:cNvPr id="59395" name="Rectangle 3"/>
          <p:cNvSpPr>
            <a:spLocks noGrp="1" noChangeArrowheads="1"/>
          </p:cNvSpPr>
          <p:nvPr>
            <p:ph type="body" idx="1"/>
          </p:nvPr>
        </p:nvSpPr>
        <p:spPr>
          <a:xfrm>
            <a:off x="503238" y="1666875"/>
            <a:ext cx="8091487" cy="4714453"/>
          </a:xfrm>
        </p:spPr>
        <p:txBody>
          <a:bodyPr>
            <a:normAutofit/>
          </a:bodyPr>
          <a:lstStyle/>
          <a:p>
            <a:pPr marL="274320" indent="-274320" eaLnBrk="1" fontAlgn="auto" hangingPunct="1">
              <a:lnSpc>
                <a:spcPct val="90000"/>
              </a:lnSpc>
              <a:spcAft>
                <a:spcPts val="0"/>
              </a:spcAft>
              <a:buFont typeface="Wingdings"/>
              <a:buChar char=""/>
              <a:defRPr/>
            </a:pPr>
            <a:r>
              <a:rPr lang="en-US" sz="2800" dirty="0"/>
              <a:t>Market Segmentation:</a:t>
            </a:r>
          </a:p>
          <a:p>
            <a:pPr marL="640080" lvl="1" indent="-274320" eaLnBrk="1" fontAlgn="auto" hangingPunct="1">
              <a:lnSpc>
                <a:spcPct val="90000"/>
              </a:lnSpc>
              <a:spcAft>
                <a:spcPts val="0"/>
              </a:spcAft>
              <a:buFont typeface="Wingdings 2"/>
              <a:buChar char=""/>
              <a:defRPr/>
            </a:pPr>
            <a:r>
              <a:rPr lang="en-US" sz="2400" dirty="0"/>
              <a:t>Goal: subdivide a market into distinct subsets of customers where any subset may conceivably be selected as a market target to be reached with a distinct marketing mix.</a:t>
            </a:r>
          </a:p>
          <a:p>
            <a:pPr marL="640080" lvl="1" indent="-274320" eaLnBrk="1" fontAlgn="auto" hangingPunct="1">
              <a:lnSpc>
                <a:spcPct val="90000"/>
              </a:lnSpc>
              <a:spcAft>
                <a:spcPts val="0"/>
              </a:spcAft>
              <a:buFont typeface="Wingdings 2"/>
              <a:buChar char=""/>
              <a:defRPr/>
            </a:pPr>
            <a:r>
              <a:rPr lang="en-US" sz="2400" dirty="0"/>
              <a:t>Approach: </a:t>
            </a:r>
          </a:p>
          <a:p>
            <a:pPr lvl="2" indent="-182880" eaLnBrk="1" fontAlgn="auto" hangingPunct="1">
              <a:lnSpc>
                <a:spcPct val="90000"/>
              </a:lnSpc>
              <a:spcAft>
                <a:spcPts val="0"/>
              </a:spcAft>
              <a:buClr>
                <a:schemeClr val="accent1">
                  <a:shade val="75000"/>
                </a:schemeClr>
              </a:buClr>
              <a:buFont typeface="Wingdings"/>
              <a:buChar char=""/>
              <a:defRPr/>
            </a:pPr>
            <a:r>
              <a:rPr lang="en-US" sz="2000" dirty="0"/>
              <a:t>Collect different attributes of customers based on their geographical and lifestyle related information.</a:t>
            </a:r>
          </a:p>
          <a:p>
            <a:pPr lvl="2" indent="-182880" eaLnBrk="1" fontAlgn="auto" hangingPunct="1">
              <a:lnSpc>
                <a:spcPct val="90000"/>
              </a:lnSpc>
              <a:spcAft>
                <a:spcPts val="0"/>
              </a:spcAft>
              <a:buClr>
                <a:schemeClr val="accent1">
                  <a:shade val="75000"/>
                </a:schemeClr>
              </a:buClr>
              <a:buFont typeface="Wingdings"/>
              <a:buChar char=""/>
              <a:defRPr/>
            </a:pPr>
            <a:r>
              <a:rPr lang="en-US" sz="2000" dirty="0"/>
              <a:t>Find clusters of similar customers.</a:t>
            </a:r>
          </a:p>
          <a:p>
            <a:pPr lvl="2" indent="-182880" eaLnBrk="1" fontAlgn="auto" hangingPunct="1">
              <a:lnSpc>
                <a:spcPct val="90000"/>
              </a:lnSpc>
              <a:spcAft>
                <a:spcPts val="0"/>
              </a:spcAft>
              <a:buClr>
                <a:schemeClr val="accent1">
                  <a:shade val="75000"/>
                </a:schemeClr>
              </a:buClr>
              <a:buFont typeface="Wingdings"/>
              <a:buChar char=""/>
              <a:defRPr/>
            </a:pPr>
            <a:r>
              <a:rPr lang="en-US" sz="2000" dirty="0"/>
              <a:t>Measure the clustering quality by observing buying patterns of customers in same cluster vs. those from different clusters. </a:t>
            </a:r>
            <a:endParaRPr lang="en-US"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fontAlgn="auto" hangingPunct="1">
              <a:spcAft>
                <a:spcPts val="0"/>
              </a:spcAft>
              <a:defRPr/>
            </a:pPr>
            <a:r>
              <a:rPr lang="en-US"/>
              <a:t>Clustering: Application 2</a:t>
            </a:r>
          </a:p>
        </p:txBody>
      </p:sp>
      <p:sp>
        <p:nvSpPr>
          <p:cNvPr id="40963" name="Rectangle 3"/>
          <p:cNvSpPr>
            <a:spLocks noGrp="1" noChangeArrowheads="1"/>
          </p:cNvSpPr>
          <p:nvPr>
            <p:ph type="body" idx="1"/>
          </p:nvPr>
        </p:nvSpPr>
        <p:spPr>
          <a:xfrm>
            <a:off x="457200" y="1600200"/>
            <a:ext cx="7467600" cy="4873625"/>
          </a:xfrm>
        </p:spPr>
        <p:txBody>
          <a:bodyPr/>
          <a:lstStyle/>
          <a:p>
            <a:pPr eaLnBrk="1" hangingPunct="1"/>
            <a:r>
              <a:rPr lang="en-US" smtClean="0">
                <a:cs typeface="Times New Roman" pitchFamily="18" charset="0"/>
              </a:rPr>
              <a:t>Document Clustering:</a:t>
            </a:r>
          </a:p>
          <a:p>
            <a:pPr lvl="1" eaLnBrk="1" hangingPunct="1"/>
            <a:r>
              <a:rPr lang="en-US" smtClean="0">
                <a:cs typeface="Times New Roman" pitchFamily="18" charset="0"/>
              </a:rPr>
              <a:t>Goal: To find groups of documents that are similar to each other based on the important terms appearing in them.</a:t>
            </a:r>
          </a:p>
          <a:p>
            <a:pPr lvl="1" eaLnBrk="1" hangingPunct="1"/>
            <a:r>
              <a:rPr lang="en-US" smtClean="0">
                <a:cs typeface="Times New Roman" pitchFamily="18" charset="0"/>
              </a:rPr>
              <a:t>Approach: To identify frequently occurring terms in each document. Form a similarity measure based on the frequencies of different terms. Use it to cluster.</a:t>
            </a:r>
          </a:p>
          <a:p>
            <a:pPr lvl="1" eaLnBrk="1" hangingPunct="1"/>
            <a:r>
              <a:rPr lang="en-US" smtClean="0">
                <a:cs typeface="Times New Roman" pitchFamily="18" charset="0"/>
              </a:rPr>
              <a:t>Gain: Information Retrieval can utilize the clusters to relate a new document or search term to clustered documents.</a:t>
            </a:r>
            <a:endParaRPr lang="en-US" sz="3200" smtClean="0">
              <a:cs typeface="Times New Roman" pitchFamily="18" charset="0"/>
            </a:endParaRP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9750" y="0"/>
            <a:ext cx="7467600" cy="1143000"/>
          </a:xfrm>
        </p:spPr>
        <p:txBody>
          <a:bodyPr/>
          <a:lstStyle/>
          <a:p>
            <a:pPr eaLnBrk="1" fontAlgn="auto" hangingPunct="1">
              <a:spcAft>
                <a:spcPts val="0"/>
              </a:spcAft>
              <a:defRPr/>
            </a:pPr>
            <a:r>
              <a:rPr lang="en-US" dirty="0"/>
              <a:t>Illustrating Document Clustering</a:t>
            </a:r>
          </a:p>
        </p:txBody>
      </p:sp>
      <p:sp>
        <p:nvSpPr>
          <p:cNvPr id="63491" name="Rectangle 3"/>
          <p:cNvSpPr>
            <a:spLocks noGrp="1" noChangeArrowheads="1"/>
          </p:cNvSpPr>
          <p:nvPr>
            <p:ph type="body" idx="1"/>
          </p:nvPr>
        </p:nvSpPr>
        <p:spPr>
          <a:xfrm>
            <a:off x="381000" y="1219200"/>
            <a:ext cx="8178800" cy="1295400"/>
          </a:xfrm>
        </p:spPr>
        <p:txBody>
          <a:bodyPr>
            <a:normAutofit fontScale="85000" lnSpcReduction="10000"/>
          </a:bodyPr>
          <a:lstStyle/>
          <a:p>
            <a:pPr marL="274320" indent="-274320" eaLnBrk="1" fontAlgn="auto" hangingPunct="1">
              <a:spcAft>
                <a:spcPts val="0"/>
              </a:spcAft>
              <a:buFont typeface="Wingdings"/>
              <a:buChar char=""/>
              <a:defRPr/>
            </a:pPr>
            <a:r>
              <a:rPr lang="en-US" sz="2800" dirty="0"/>
              <a:t>Clustering Points: 3204 Articles of Los Angeles Times.</a:t>
            </a:r>
          </a:p>
          <a:p>
            <a:pPr marL="274320" indent="-274320" eaLnBrk="1" fontAlgn="auto" hangingPunct="1">
              <a:spcAft>
                <a:spcPts val="0"/>
              </a:spcAft>
              <a:buFont typeface="Wingdings"/>
              <a:buChar char=""/>
              <a:defRPr/>
            </a:pPr>
            <a:r>
              <a:rPr lang="en-US" sz="2800" dirty="0"/>
              <a:t>Similarity Measure: How many words are common in these documents (after some word filtering).</a:t>
            </a:r>
            <a:endParaRPr lang="en-US" dirty="0"/>
          </a:p>
        </p:txBody>
      </p:sp>
      <p:graphicFrame>
        <p:nvGraphicFramePr>
          <p:cNvPr id="2050" name="Object 2"/>
          <p:cNvGraphicFramePr>
            <a:graphicFrameLocks noChangeAspect="1"/>
          </p:cNvGraphicFramePr>
          <p:nvPr/>
        </p:nvGraphicFramePr>
        <p:xfrm>
          <a:off x="2123728" y="2564904"/>
          <a:ext cx="4424363" cy="3675063"/>
        </p:xfrm>
        <a:graphic>
          <a:graphicData uri="http://schemas.openxmlformats.org/presentationml/2006/ole">
            <p:oleObj spid="_x0000_s2125" name="Document" r:id="rId4" imgW="6108192" imgH="5064252" progId="Word.Document.8">
              <p:embed/>
            </p:oleObj>
          </a:graphicData>
        </a:graphic>
      </p:graphicFrame>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34</a:t>
            </a:fld>
            <a:endParaRPr lang="en-US" dirty="0"/>
          </a:p>
        </p:txBody>
      </p:sp>
      <p:sp>
        <p:nvSpPr>
          <p:cNvPr id="6" name="Footer Placeholder 4"/>
          <p:cNvSpPr txBox="1">
            <a:spLocks noGrp="1"/>
          </p:cNvSpPr>
          <p:nvPr/>
        </p:nvSpPr>
        <p:spPr bwMode="auto">
          <a:xfrm>
            <a:off x="3492500" y="6453188"/>
            <a:ext cx="5334000" cy="228600"/>
          </a:xfrm>
          <a:prstGeom prst="rect">
            <a:avLst/>
          </a:prstGeom>
          <a:noFill/>
          <a:ln w="9525">
            <a:noFill/>
            <a:miter lim="800000"/>
            <a:headEnd/>
            <a:tailEnd/>
          </a:ln>
        </p:spPr>
        <p:txBody>
          <a:bodyPr anchor="ctr"/>
          <a:lstStyle/>
          <a:p>
            <a:pPr rtl="1"/>
            <a:r>
              <a:rPr lang="en-US" sz="1600" dirty="0">
                <a:solidFill>
                  <a:schemeClr val="tx2"/>
                </a:solidFill>
              </a:rPr>
              <a:t>Taken from: </a:t>
            </a:r>
            <a:r>
              <a:rPr lang="en-US" sz="1600" dirty="0" smtClean="0">
                <a:solidFill>
                  <a:schemeClr val="tx2"/>
                </a:solidFill>
              </a:rPr>
              <a:t>Noam </a:t>
            </a:r>
            <a:r>
              <a:rPr lang="en-US" sz="1600" dirty="0" err="1" smtClean="0">
                <a:solidFill>
                  <a:schemeClr val="tx2"/>
                </a:solidFill>
              </a:rPr>
              <a:t>Koenigstein</a:t>
            </a:r>
            <a:r>
              <a:rPr lang="en-US" sz="1600" dirty="0" smtClean="0">
                <a:solidFill>
                  <a:schemeClr val="tx2"/>
                </a:solidFill>
              </a:rPr>
              <a:t> , Data </a:t>
            </a:r>
            <a:r>
              <a:rPr lang="en-US" sz="1600" dirty="0">
                <a:solidFill>
                  <a:schemeClr val="tx2"/>
                </a:solidFill>
              </a:rPr>
              <a:t>Mining, spring  </a:t>
            </a:r>
            <a:r>
              <a:rPr lang="en-US" sz="1600" dirty="0" smtClean="0">
                <a:solidFill>
                  <a:schemeClr val="tx2"/>
                </a:solidFill>
              </a:rPr>
              <a:t>2011</a:t>
            </a:r>
            <a:endParaRPr lang="en-US" sz="1600" dirty="0">
              <a:solidFill>
                <a:schemeClr val="tx2"/>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4213" y="188913"/>
            <a:ext cx="7724775" cy="979487"/>
          </a:xfrm>
        </p:spPr>
        <p:txBody>
          <a:bodyPr/>
          <a:lstStyle/>
          <a:p>
            <a:pPr eaLnBrk="1" fontAlgn="auto" hangingPunct="1">
              <a:spcAft>
                <a:spcPts val="0"/>
              </a:spcAft>
              <a:defRPr/>
            </a:pPr>
            <a:r>
              <a:rPr lang="en-US" dirty="0"/>
              <a:t>Clustering of S&amp;P 500 Stock Data</a:t>
            </a:r>
          </a:p>
        </p:txBody>
      </p:sp>
      <p:graphicFrame>
        <p:nvGraphicFramePr>
          <p:cNvPr id="3074" name="Object 2"/>
          <p:cNvGraphicFramePr>
            <a:graphicFrameLocks noChangeAspect="1"/>
          </p:cNvGraphicFramePr>
          <p:nvPr/>
        </p:nvGraphicFramePr>
        <p:xfrm>
          <a:off x="1258888" y="3213100"/>
          <a:ext cx="5895975" cy="5942013"/>
        </p:xfrm>
        <a:graphic>
          <a:graphicData uri="http://schemas.openxmlformats.org/presentationml/2006/ole">
            <p:oleObj spid="_x0000_s3149" name="Document" r:id="rId4" imgW="5629275" imgH="5676900" progId="Word.Document.8">
              <p:embed/>
            </p:oleObj>
          </a:graphicData>
        </a:graphic>
      </p:graphicFrame>
      <p:sp>
        <p:nvSpPr>
          <p:cNvPr id="3076" name="Text Box 4"/>
          <p:cNvSpPr txBox="1">
            <a:spLocks noChangeArrowheads="1"/>
          </p:cNvSpPr>
          <p:nvPr/>
        </p:nvSpPr>
        <p:spPr bwMode="auto">
          <a:xfrm>
            <a:off x="684213" y="1268760"/>
            <a:ext cx="8229600" cy="1785104"/>
          </a:xfrm>
          <a:prstGeom prst="rect">
            <a:avLst/>
          </a:prstGeom>
          <a:noFill/>
          <a:ln w="9525">
            <a:noFill/>
            <a:miter lim="800000"/>
            <a:headEnd/>
            <a:tailEnd/>
          </a:ln>
        </p:spPr>
        <p:txBody>
          <a:bodyPr wrap="square">
            <a:spAutoFit/>
          </a:bodyPr>
          <a:lstStyle/>
          <a:p>
            <a:pPr marL="346075" indent="-346075" eaLnBrk="0" hangingPunct="0">
              <a:buClr>
                <a:schemeClr val="accent2"/>
              </a:buClr>
              <a:buFont typeface="Arial" pitchFamily="34" charset="0"/>
              <a:buChar char="•"/>
            </a:pPr>
            <a:r>
              <a:rPr lang="en-US" sz="2200" dirty="0">
                <a:latin typeface="Tahoma" pitchFamily="34" charset="0"/>
              </a:rPr>
              <a:t>Observe Stock Movements every day. </a:t>
            </a:r>
          </a:p>
          <a:p>
            <a:pPr marL="346075" indent="-346075" eaLnBrk="0" hangingPunct="0">
              <a:buClr>
                <a:schemeClr val="accent2"/>
              </a:buClr>
              <a:buFont typeface="Arial" pitchFamily="34" charset="0"/>
              <a:buChar char="•"/>
            </a:pPr>
            <a:r>
              <a:rPr lang="en-US" sz="2200" dirty="0">
                <a:latin typeface="Tahoma" pitchFamily="34" charset="0"/>
              </a:rPr>
              <a:t>Clustering points: Stock-{UP/DOWN}</a:t>
            </a:r>
          </a:p>
          <a:p>
            <a:pPr marL="346075" indent="-346075" eaLnBrk="0" hangingPunct="0">
              <a:buClr>
                <a:schemeClr val="accent2"/>
              </a:buClr>
              <a:buFont typeface="Arial" pitchFamily="34" charset="0"/>
              <a:buChar char="•"/>
            </a:pPr>
            <a:r>
              <a:rPr lang="en-US" sz="2200" dirty="0">
                <a:latin typeface="Tahoma" pitchFamily="34" charset="0"/>
              </a:rPr>
              <a:t>Similarity Measure: Two points are more similar if the events described by them frequently happen together on the same day. </a:t>
            </a:r>
          </a:p>
        </p:txBody>
      </p:sp>
      <p:sp>
        <p:nvSpPr>
          <p:cNvPr id="2" name="Slide Number Placeholder 1"/>
          <p:cNvSpPr>
            <a:spLocks noGrp="1"/>
          </p:cNvSpPr>
          <p:nvPr>
            <p:ph type="sldNum" sz="quarter" idx="11"/>
          </p:nvPr>
        </p:nvSpPr>
        <p:spPr/>
        <p:txBody>
          <a:bodyPr/>
          <a:lstStyle/>
          <a:p>
            <a:pPr>
              <a:defRPr/>
            </a:pPr>
            <a:fld id="{469B98CB-F4F9-4309-A306-0B12BD83E656}" type="slidenum">
              <a:rPr lang="he-IL"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 y="228600"/>
            <a:ext cx="8763000" cy="533400"/>
          </a:xfrm>
        </p:spPr>
        <p:txBody>
          <a:bodyPr>
            <a:normAutofit fontScale="90000"/>
          </a:bodyPr>
          <a:lstStyle/>
          <a:p>
            <a:pPr eaLnBrk="1" fontAlgn="auto" hangingPunct="1">
              <a:spcAft>
                <a:spcPts val="0"/>
              </a:spcAft>
              <a:defRPr/>
            </a:pPr>
            <a:r>
              <a:rPr lang="en-US"/>
              <a:t>Deviation/Anomaly Detection</a:t>
            </a:r>
          </a:p>
        </p:txBody>
      </p:sp>
      <p:sp>
        <p:nvSpPr>
          <p:cNvPr id="5124" name="Rectangle 3"/>
          <p:cNvSpPr>
            <a:spLocks noGrp="1" noChangeArrowheads="1"/>
          </p:cNvSpPr>
          <p:nvPr>
            <p:ph type="body" idx="1"/>
          </p:nvPr>
        </p:nvSpPr>
        <p:spPr>
          <a:xfrm>
            <a:off x="228600" y="1066800"/>
            <a:ext cx="8915400" cy="5105400"/>
          </a:xfrm>
        </p:spPr>
        <p:txBody>
          <a:bodyPr/>
          <a:lstStyle/>
          <a:p>
            <a:pPr eaLnBrk="1" hangingPunct="1"/>
            <a:r>
              <a:rPr lang="en-US" dirty="0" smtClean="0">
                <a:cs typeface="Times New Roman" pitchFamily="18" charset="0"/>
              </a:rPr>
              <a:t>Detect significant deviations from normal behavior</a:t>
            </a:r>
            <a:endParaRPr lang="en-US" sz="3600" dirty="0" smtClean="0">
              <a:cs typeface="Times New Roman" pitchFamily="18" charset="0"/>
            </a:endParaRPr>
          </a:p>
          <a:p>
            <a:pPr eaLnBrk="1" hangingPunct="1"/>
            <a:r>
              <a:rPr lang="en-US" dirty="0" smtClean="0">
                <a:cs typeface="Times New Roman" pitchFamily="18" charset="0"/>
              </a:rPr>
              <a:t>Applications:</a:t>
            </a:r>
          </a:p>
          <a:p>
            <a:pPr lvl="1" eaLnBrk="1" hangingPunct="1"/>
            <a:r>
              <a:rPr lang="en-US" dirty="0" smtClean="0">
                <a:cs typeface="Times New Roman" pitchFamily="18" charset="0"/>
              </a:rPr>
              <a:t>Credit Card Fraud Detection</a:t>
            </a:r>
          </a:p>
          <a:p>
            <a:pPr lvl="1" eaLnBrk="1" hangingPunct="1"/>
            <a:endParaRPr lang="en-US" dirty="0" smtClean="0">
              <a:cs typeface="Times New Roman" pitchFamily="18" charset="0"/>
            </a:endParaRPr>
          </a:p>
          <a:p>
            <a:pPr lvl="1" eaLnBrk="1" hangingPunct="1"/>
            <a:endParaRPr lang="en-US" dirty="0" smtClean="0">
              <a:cs typeface="Times New Roman" pitchFamily="18" charset="0"/>
            </a:endParaRPr>
          </a:p>
          <a:p>
            <a:pPr lvl="1" eaLnBrk="1" hangingPunct="1"/>
            <a:r>
              <a:rPr lang="en-US" dirty="0" smtClean="0">
                <a:cs typeface="Times New Roman" pitchFamily="18" charset="0"/>
              </a:rPr>
              <a:t>Network Intrusion </a:t>
            </a:r>
            <a:br>
              <a:rPr lang="en-US" dirty="0" smtClean="0">
                <a:cs typeface="Times New Roman" pitchFamily="18" charset="0"/>
              </a:rPr>
            </a:br>
            <a:r>
              <a:rPr lang="en-US" dirty="0" smtClean="0">
                <a:cs typeface="Times New Roman" pitchFamily="18" charset="0"/>
              </a:rPr>
              <a:t>Detection</a:t>
            </a:r>
          </a:p>
          <a:p>
            <a:pPr lvl="1" eaLnBrk="1" hangingPunct="1"/>
            <a:endParaRPr lang="en-US" dirty="0" smtClean="0">
              <a:cs typeface="Times New Roman" pitchFamily="18" charset="0"/>
            </a:endParaRPr>
          </a:p>
        </p:txBody>
      </p:sp>
      <p:pic>
        <p:nvPicPr>
          <p:cNvPr id="5125" name="Picture 4"/>
          <p:cNvPicPr>
            <a:picLocks noChangeAspect="1" noChangeArrowheads="1"/>
          </p:cNvPicPr>
          <p:nvPr/>
        </p:nvPicPr>
        <p:blipFill>
          <a:blip r:embed="rId4" cstate="print"/>
          <a:srcRect/>
          <a:stretch>
            <a:fillRect/>
          </a:stretch>
        </p:blipFill>
        <p:spPr bwMode="auto">
          <a:xfrm>
            <a:off x="5981700" y="3922713"/>
            <a:ext cx="3162300" cy="1711325"/>
          </a:xfrm>
          <a:prstGeom prst="rect">
            <a:avLst/>
          </a:prstGeom>
          <a:noFill/>
          <a:ln w="9525">
            <a:noFill/>
            <a:miter lim="800000"/>
            <a:headEnd/>
            <a:tailEnd/>
          </a:ln>
        </p:spPr>
      </p:pic>
      <p:grpSp>
        <p:nvGrpSpPr>
          <p:cNvPr id="5126" name="Group 5"/>
          <p:cNvGrpSpPr>
            <a:grpSpLocks/>
          </p:cNvGrpSpPr>
          <p:nvPr/>
        </p:nvGrpSpPr>
        <p:grpSpPr bwMode="auto">
          <a:xfrm>
            <a:off x="4818063" y="4013200"/>
            <a:ext cx="2605087" cy="2387600"/>
            <a:chOff x="2963" y="2441"/>
            <a:chExt cx="1641" cy="1504"/>
          </a:xfrm>
        </p:grpSpPr>
        <p:pic>
          <p:nvPicPr>
            <p:cNvPr id="5130" name="Picture 6"/>
            <p:cNvPicPr>
              <a:picLocks noChangeAspect="1" noChangeArrowheads="1"/>
            </p:cNvPicPr>
            <p:nvPr/>
          </p:nvPicPr>
          <p:blipFill>
            <a:blip r:embed="rId5" cstate="print"/>
            <a:srcRect/>
            <a:stretch>
              <a:fillRect/>
            </a:stretch>
          </p:blipFill>
          <p:spPr bwMode="auto">
            <a:xfrm>
              <a:off x="2963" y="2441"/>
              <a:ext cx="1641" cy="1504"/>
            </a:xfrm>
            <a:prstGeom prst="rect">
              <a:avLst/>
            </a:prstGeom>
            <a:noFill/>
            <a:ln w="9525">
              <a:noFill/>
              <a:miter lim="800000"/>
              <a:headEnd/>
              <a:tailEnd/>
            </a:ln>
          </p:spPr>
        </p:pic>
        <p:pic>
          <p:nvPicPr>
            <p:cNvPr id="5131" name="Picture 7"/>
            <p:cNvPicPr>
              <a:picLocks noChangeAspect="1" noChangeArrowheads="1"/>
            </p:cNvPicPr>
            <p:nvPr/>
          </p:nvPicPr>
          <p:blipFill>
            <a:blip r:embed="rId6" cstate="print"/>
            <a:srcRect/>
            <a:stretch>
              <a:fillRect/>
            </a:stretch>
          </p:blipFill>
          <p:spPr bwMode="auto">
            <a:xfrm>
              <a:off x="2963" y="2441"/>
              <a:ext cx="1641" cy="1504"/>
            </a:xfrm>
            <a:prstGeom prst="rect">
              <a:avLst/>
            </a:prstGeom>
            <a:noFill/>
            <a:ln w="9525">
              <a:noFill/>
              <a:miter lim="800000"/>
              <a:headEnd/>
              <a:tailEnd/>
            </a:ln>
          </p:spPr>
        </p:pic>
      </p:grpSp>
      <p:pic>
        <p:nvPicPr>
          <p:cNvPr id="5127" name="Picture 8"/>
          <p:cNvPicPr>
            <a:picLocks noChangeAspect="1" noChangeArrowheads="1"/>
          </p:cNvPicPr>
          <p:nvPr/>
        </p:nvPicPr>
        <p:blipFill>
          <a:blip r:embed="rId7" cstate="print"/>
          <a:srcRect/>
          <a:stretch>
            <a:fillRect/>
          </a:stretch>
        </p:blipFill>
        <p:spPr bwMode="auto">
          <a:xfrm>
            <a:off x="4119563" y="3886200"/>
            <a:ext cx="1922462" cy="1266825"/>
          </a:xfrm>
          <a:prstGeom prst="rect">
            <a:avLst/>
          </a:prstGeom>
          <a:noFill/>
          <a:ln w="9525">
            <a:noFill/>
            <a:miter lim="800000"/>
            <a:headEnd/>
            <a:tailEnd/>
          </a:ln>
        </p:spPr>
      </p:pic>
      <p:sp>
        <p:nvSpPr>
          <p:cNvPr id="5128" name="Text Box 9"/>
          <p:cNvSpPr txBox="1">
            <a:spLocks noChangeArrowheads="1"/>
          </p:cNvSpPr>
          <p:nvPr/>
        </p:nvSpPr>
        <p:spPr bwMode="auto">
          <a:xfrm>
            <a:off x="228600" y="5715000"/>
            <a:ext cx="8305800" cy="825500"/>
          </a:xfrm>
          <a:prstGeom prst="rect">
            <a:avLst/>
          </a:prstGeom>
          <a:noFill/>
          <a:ln w="12700">
            <a:noFill/>
            <a:miter lim="800000"/>
            <a:headEnd/>
            <a:tailEnd/>
          </a:ln>
        </p:spPr>
        <p:txBody>
          <a:bodyPr lIns="0" rIns="0">
            <a:spAutoFit/>
          </a:bodyPr>
          <a:lstStyle/>
          <a:p>
            <a:pPr marL="342900" indent="-342900" rtl="1" eaLnBrk="0" hangingPunct="0">
              <a:spcBef>
                <a:spcPct val="20000"/>
              </a:spcBef>
              <a:buClr>
                <a:schemeClr val="accent2"/>
              </a:buClr>
              <a:buSzPct val="75000"/>
              <a:buFont typeface="Monotype Sorts"/>
              <a:buNone/>
            </a:pPr>
            <a:r>
              <a:rPr lang="en-US" sz="1600" b="1" i="1" dirty="0">
                <a:latin typeface="Helvetica" pitchFamily="34" charset="0"/>
              </a:rPr>
              <a:t>						</a:t>
            </a:r>
            <a:br>
              <a:rPr lang="en-US" sz="1600" b="1" i="1" dirty="0">
                <a:latin typeface="Helvetica" pitchFamily="34" charset="0"/>
              </a:rPr>
            </a:br>
            <a:r>
              <a:rPr lang="en-US" sz="1600" b="1" i="1" dirty="0">
                <a:latin typeface="Helvetica" pitchFamily="34" charset="0"/>
              </a:rPr>
              <a:t>Typical network traffic at University level may reach over 100 million connections per day</a:t>
            </a:r>
            <a:endParaRPr lang="en-US" sz="2400" b="1" dirty="0"/>
          </a:p>
        </p:txBody>
      </p:sp>
      <p:graphicFrame>
        <p:nvGraphicFramePr>
          <p:cNvPr id="5122" name="Object 2"/>
          <p:cNvGraphicFramePr>
            <a:graphicFrameLocks noChangeAspect="1"/>
          </p:cNvGraphicFramePr>
          <p:nvPr/>
        </p:nvGraphicFramePr>
        <p:xfrm>
          <a:off x="5791200" y="1851025"/>
          <a:ext cx="3124200" cy="1882775"/>
        </p:xfrm>
        <a:graphic>
          <a:graphicData uri="http://schemas.openxmlformats.org/presentationml/2006/ole">
            <p:oleObj spid="_x0000_s5197" name="VISIO" r:id="rId8" imgW="2900172" imgH="1752600" progId="Visio.Drawing.11">
              <p:embed/>
            </p:oleObj>
          </a:graphicData>
        </a:graphic>
      </p:graphicFrame>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36</a:t>
            </a:fld>
            <a:endParaRPr lang="en-US" dirty="0"/>
          </a:p>
        </p:txBody>
      </p:sp>
      <p:sp>
        <p:nvSpPr>
          <p:cNvPr id="12" name="Footer Placeholder 4"/>
          <p:cNvSpPr txBox="1">
            <a:spLocks noGrp="1"/>
          </p:cNvSpPr>
          <p:nvPr/>
        </p:nvSpPr>
        <p:spPr bwMode="auto">
          <a:xfrm>
            <a:off x="3275856" y="6453336"/>
            <a:ext cx="5334000" cy="228600"/>
          </a:xfrm>
          <a:prstGeom prst="rect">
            <a:avLst/>
          </a:prstGeom>
          <a:noFill/>
          <a:ln w="9525">
            <a:noFill/>
            <a:miter lim="800000"/>
            <a:headEnd/>
            <a:tailEnd/>
          </a:ln>
        </p:spPr>
        <p:txBody>
          <a:bodyPr anchor="ctr"/>
          <a:lstStyle/>
          <a:p>
            <a:pPr rtl="1"/>
            <a:r>
              <a:rPr lang="en-US" sz="1600" dirty="0">
                <a:solidFill>
                  <a:schemeClr val="tx2"/>
                </a:solidFill>
              </a:rPr>
              <a:t>Taken from: </a:t>
            </a:r>
            <a:r>
              <a:rPr lang="en-US" sz="1600" dirty="0" smtClean="0">
                <a:solidFill>
                  <a:schemeClr val="tx2"/>
                </a:solidFill>
              </a:rPr>
              <a:t>Noam </a:t>
            </a:r>
            <a:r>
              <a:rPr lang="en-US" sz="1600" dirty="0" err="1" smtClean="0">
                <a:solidFill>
                  <a:schemeClr val="tx2"/>
                </a:solidFill>
              </a:rPr>
              <a:t>Koenigstein</a:t>
            </a:r>
            <a:r>
              <a:rPr lang="en-US" sz="1600" dirty="0" smtClean="0">
                <a:solidFill>
                  <a:schemeClr val="tx2"/>
                </a:solidFill>
              </a:rPr>
              <a:t> , Data </a:t>
            </a:r>
            <a:r>
              <a:rPr lang="en-US" sz="1600" dirty="0">
                <a:solidFill>
                  <a:schemeClr val="tx2"/>
                </a:solidFill>
              </a:rPr>
              <a:t>Mining, spring  </a:t>
            </a:r>
            <a:r>
              <a:rPr lang="en-US" sz="1600" dirty="0" smtClean="0">
                <a:solidFill>
                  <a:schemeClr val="tx2"/>
                </a:solidFill>
              </a:rPr>
              <a:t>2011</a:t>
            </a:r>
            <a:endParaRPr lang="en-US" sz="1600" dirty="0">
              <a:solidFill>
                <a:schemeClr val="tx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TOP-10 ALGORITHMS</a:t>
            </a:r>
            <a:endParaRPr lang="en-US"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37</a:t>
            </a:fld>
            <a:endParaRPr lang="en-US" dirty="0"/>
          </a:p>
        </p:txBody>
      </p:sp>
      <p:pic>
        <p:nvPicPr>
          <p:cNvPr id="4" name="Picture 3"/>
          <p:cNvPicPr>
            <a:picLocks noChangeAspect="1"/>
          </p:cNvPicPr>
          <p:nvPr/>
        </p:nvPicPr>
        <p:blipFill>
          <a:blip r:embed="rId3" cstate="print"/>
          <a:stretch>
            <a:fillRect/>
          </a:stretch>
        </p:blipFill>
        <p:spPr>
          <a:xfrm>
            <a:off x="468313" y="1412776"/>
            <a:ext cx="7656537" cy="4512694"/>
          </a:xfrm>
          <a:prstGeom prst="rect">
            <a:avLst/>
          </a:prstGeom>
        </p:spPr>
      </p:pic>
      <p:sp>
        <p:nvSpPr>
          <p:cNvPr id="5" name="Footer Placeholder 4"/>
          <p:cNvSpPr txBox="1">
            <a:spLocks noGrp="1"/>
          </p:cNvSpPr>
          <p:nvPr/>
        </p:nvSpPr>
        <p:spPr bwMode="auto">
          <a:xfrm>
            <a:off x="3275856" y="6453336"/>
            <a:ext cx="5334000" cy="228600"/>
          </a:xfrm>
          <a:prstGeom prst="rect">
            <a:avLst/>
          </a:prstGeom>
          <a:noFill/>
          <a:ln w="9525">
            <a:noFill/>
            <a:miter lim="800000"/>
            <a:headEnd/>
            <a:tailEnd/>
          </a:ln>
        </p:spPr>
        <p:txBody>
          <a:bodyPr anchor="ctr"/>
          <a:lstStyle/>
          <a:p>
            <a:pPr rtl="1"/>
            <a:r>
              <a:rPr lang="en-US" sz="1600" dirty="0" smtClean="0">
                <a:solidFill>
                  <a:schemeClr val="tx2"/>
                </a:solidFill>
              </a:rPr>
              <a:t>Taken from: Han &amp; </a:t>
            </a:r>
            <a:r>
              <a:rPr lang="en-US" sz="1600" dirty="0" err="1" smtClean="0">
                <a:solidFill>
                  <a:schemeClr val="tx2"/>
                </a:solidFill>
              </a:rPr>
              <a:t>Kamper</a:t>
            </a:r>
            <a:r>
              <a:rPr lang="en-US" sz="1600" dirty="0" smtClean="0">
                <a:solidFill>
                  <a:schemeClr val="tx2"/>
                </a:solidFill>
              </a:rPr>
              <a:t>, Data Mining Book</a:t>
            </a:r>
            <a:endParaRPr lang="en-US" sz="1600" dirty="0">
              <a:solidFill>
                <a:schemeClr val="tx2"/>
              </a:solidFill>
            </a:endParaRPr>
          </a:p>
        </p:txBody>
      </p:sp>
    </p:spTree>
    <p:extLst>
      <p:ext uri="{BB962C8B-B14F-4D97-AF65-F5344CB8AC3E}">
        <p14:creationId xmlns:p14="http://schemas.microsoft.com/office/powerpoint/2010/main" xmlns="" val="39674078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DATA WAREHOUSE</a:t>
            </a:r>
            <a:endParaRPr lang="en-US" dirty="0"/>
          </a:p>
        </p:txBody>
      </p:sp>
      <p:sp>
        <p:nvSpPr>
          <p:cNvPr id="79875" name="Rectangle 3"/>
          <p:cNvSpPr>
            <a:spLocks noGrp="1" noChangeArrowheads="1"/>
          </p:cNvSpPr>
          <p:nvPr>
            <p:ph type="body" idx="1"/>
          </p:nvPr>
        </p:nvSpPr>
        <p:spPr>
          <a:xfrm>
            <a:off x="381000" y="1219200"/>
            <a:ext cx="8229600" cy="4657725"/>
          </a:xfrm>
        </p:spPr>
        <p:txBody>
          <a:bodyPr>
            <a:normAutofit/>
          </a:bodyPr>
          <a:lstStyle/>
          <a:p>
            <a:pPr marL="274320" indent="-274320" eaLnBrk="1" fontAlgn="auto" hangingPunct="1">
              <a:spcAft>
                <a:spcPts val="0"/>
              </a:spcAft>
              <a:buFont typeface="Wingdings"/>
              <a:buChar char=""/>
              <a:defRPr/>
            </a:pPr>
            <a:r>
              <a:rPr lang="en-US" sz="2800" dirty="0"/>
              <a:t>A </a:t>
            </a:r>
            <a:r>
              <a:rPr lang="en-US" sz="2800" b="1" dirty="0"/>
              <a:t>subject-oriented, integrated, time-variant, </a:t>
            </a:r>
            <a:r>
              <a:rPr lang="en-US" sz="2800" dirty="0" smtClean="0"/>
              <a:t>and </a:t>
            </a:r>
            <a:r>
              <a:rPr lang="en-US" sz="2800" b="1" dirty="0" smtClean="0"/>
              <a:t>non-volatile </a:t>
            </a:r>
            <a:r>
              <a:rPr lang="en-US" sz="2800" dirty="0" smtClean="0"/>
              <a:t>collection </a:t>
            </a:r>
            <a:r>
              <a:rPr lang="en-US" sz="2800" dirty="0"/>
              <a:t>of data in support of management’s decision making</a:t>
            </a:r>
            <a:r>
              <a:rPr lang="en-US" sz="2800" dirty="0" smtClean="0"/>
              <a:t>.</a:t>
            </a:r>
            <a:endParaRPr lang="en-US" sz="2800" dirty="0"/>
          </a:p>
          <a:p>
            <a:pPr lvl="1"/>
            <a:r>
              <a:rPr lang="en-US" sz="2500" b="1" dirty="0"/>
              <a:t>Subject-Oriented</a:t>
            </a:r>
            <a:r>
              <a:rPr lang="en-US" sz="2500" dirty="0"/>
              <a:t>: production floor control, marketing, purchasing, QC, etc.</a:t>
            </a:r>
          </a:p>
          <a:p>
            <a:pPr lvl="1"/>
            <a:r>
              <a:rPr lang="en-US" sz="2500" b="1" dirty="0" smtClean="0"/>
              <a:t>Integrated</a:t>
            </a:r>
            <a:r>
              <a:rPr lang="en-US" sz="2500" dirty="0"/>
              <a:t>: encoding, measurement units, naming conventions, key structures.</a:t>
            </a:r>
          </a:p>
          <a:p>
            <a:pPr lvl="1"/>
            <a:r>
              <a:rPr lang="en-US" sz="2500" b="1" dirty="0" smtClean="0"/>
              <a:t>Time-Variant</a:t>
            </a:r>
            <a:r>
              <a:rPr lang="en-US" sz="2500" dirty="0"/>
              <a:t>: long time horizon, time keys.</a:t>
            </a:r>
          </a:p>
          <a:p>
            <a:pPr lvl="1"/>
            <a:r>
              <a:rPr lang="en-US" sz="2500" b="1" dirty="0" smtClean="0"/>
              <a:t>Nonvolatile</a:t>
            </a:r>
            <a:r>
              <a:rPr lang="en-US" sz="2500" dirty="0"/>
              <a:t>: no updates of data (only data loading and data access).</a:t>
            </a:r>
            <a:endParaRPr lang="en-US" sz="2900"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38</a:t>
            </a:fld>
            <a:endParaRPr lang="en-US" dirty="0"/>
          </a:p>
        </p:txBody>
      </p:sp>
    </p:spTree>
    <p:extLst>
      <p:ext uri="{BB962C8B-B14F-4D97-AF65-F5344CB8AC3E}">
        <p14:creationId xmlns:p14="http://schemas.microsoft.com/office/powerpoint/2010/main" xmlns="" val="1916523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DATA WAREHOUSE</a:t>
            </a:r>
            <a:endParaRPr lang="en-US"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39</a:t>
            </a:fld>
            <a:endParaRPr lang="en-US" dirty="0"/>
          </a:p>
        </p:txBody>
      </p:sp>
      <p:pic>
        <p:nvPicPr>
          <p:cNvPr id="6146" name="Picture 2" descr="http://datawarehouse4u.info/images/data_warehouse_architectur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8363" y="1638863"/>
            <a:ext cx="6667500" cy="4343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p:cNvSpPr txBox="1">
            <a:spLocks noGrp="1"/>
          </p:cNvSpPr>
          <p:nvPr/>
        </p:nvSpPr>
        <p:spPr bwMode="auto">
          <a:xfrm>
            <a:off x="3275856" y="6453336"/>
            <a:ext cx="5334000" cy="228600"/>
          </a:xfrm>
          <a:prstGeom prst="rect">
            <a:avLst/>
          </a:prstGeom>
          <a:noFill/>
          <a:ln w="9525">
            <a:noFill/>
            <a:miter lim="800000"/>
            <a:headEnd/>
            <a:tailEnd/>
          </a:ln>
        </p:spPr>
        <p:txBody>
          <a:bodyPr anchor="ctr"/>
          <a:lstStyle/>
          <a:p>
            <a:pPr algn="ctr" rtl="1"/>
            <a:r>
              <a:rPr lang="en-US" sz="1600" dirty="0" smtClean="0">
                <a:solidFill>
                  <a:schemeClr val="tx2"/>
                </a:solidFill>
              </a:rPr>
              <a:t>Taken from http://datawarehouse4u.info/</a:t>
            </a:r>
            <a:endParaRPr lang="en-US" sz="1600" dirty="0">
              <a:solidFill>
                <a:schemeClr val="tx2"/>
              </a:solidFill>
            </a:endParaRPr>
          </a:p>
        </p:txBody>
      </p:sp>
    </p:spTree>
    <p:extLst>
      <p:ext uri="{BB962C8B-B14F-4D97-AF65-F5344CB8AC3E}">
        <p14:creationId xmlns:p14="http://schemas.microsoft.com/office/powerpoint/2010/main" xmlns="" val="2494703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Help and Support</a:t>
            </a:r>
            <a:endParaRPr lang="en-US" dirty="0"/>
          </a:p>
        </p:txBody>
      </p:sp>
      <p:sp>
        <p:nvSpPr>
          <p:cNvPr id="23555" name="Content Placeholder 2"/>
          <p:cNvSpPr>
            <a:spLocks noGrp="1"/>
          </p:cNvSpPr>
          <p:nvPr>
            <p:ph sz="quarter" idx="1"/>
          </p:nvPr>
        </p:nvSpPr>
        <p:spPr>
          <a:xfrm>
            <a:off x="457200" y="1600200"/>
            <a:ext cx="7467600" cy="4873625"/>
          </a:xfrm>
        </p:spPr>
        <p:txBody>
          <a:bodyPr/>
          <a:lstStyle/>
          <a:p>
            <a:pPr eaLnBrk="1" hangingPunct="1"/>
            <a:r>
              <a:rPr lang="en-US" dirty="0" smtClean="0">
                <a:cs typeface="Times New Roman" pitchFamily="18" charset="0"/>
                <a:hlinkClick r:id="rId2"/>
              </a:rPr>
              <a:t>roi.yehoshua@openu.ac.il</a:t>
            </a:r>
            <a:endParaRPr lang="en-US" dirty="0" smtClean="0">
              <a:cs typeface="Times New Roman" pitchFamily="18" charset="0"/>
            </a:endParaRPr>
          </a:p>
          <a:p>
            <a:pPr eaLnBrk="1" hangingPunct="1"/>
            <a:endParaRPr lang="en-US" dirty="0" smtClean="0">
              <a:cs typeface="Times New Roman" pitchFamily="18" charset="0"/>
            </a:endParaRPr>
          </a:p>
          <a:p>
            <a:pPr eaLnBrk="1" hangingPunct="1"/>
            <a:r>
              <a:rPr lang="en-US" dirty="0" smtClean="0">
                <a:cs typeface="Times New Roman" pitchFamily="18" charset="0"/>
              </a:rPr>
              <a:t>Remote reception hour:</a:t>
            </a:r>
          </a:p>
          <a:p>
            <a:pPr lvl="1" eaLnBrk="1" hangingPunct="1"/>
            <a:r>
              <a:rPr lang="en-US" dirty="0" smtClean="0">
                <a:cs typeface="Times New Roman" pitchFamily="18" charset="0"/>
              </a:rPr>
              <a:t>Tuesday 21:30-22:30</a:t>
            </a:r>
          </a:p>
          <a:p>
            <a:pPr lvl="1" eaLnBrk="1" hangingPunct="1"/>
            <a:r>
              <a:rPr lang="en-US" dirty="0" smtClean="0">
                <a:cs typeface="Times New Roman" pitchFamily="18" charset="0"/>
              </a:rPr>
              <a:t>You may call the other instructors</a:t>
            </a:r>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OLTP vs. OLAP</a:t>
            </a:r>
            <a:endParaRPr lang="en-US" dirty="0"/>
          </a:p>
        </p:txBody>
      </p:sp>
      <p:sp>
        <p:nvSpPr>
          <p:cNvPr id="79875" name="Rectangle 3"/>
          <p:cNvSpPr>
            <a:spLocks noGrp="1" noChangeArrowheads="1"/>
          </p:cNvSpPr>
          <p:nvPr>
            <p:ph type="body" idx="1"/>
          </p:nvPr>
        </p:nvSpPr>
        <p:spPr>
          <a:xfrm>
            <a:off x="381000" y="1219200"/>
            <a:ext cx="8229600" cy="4657725"/>
          </a:xfrm>
        </p:spPr>
        <p:txBody>
          <a:bodyPr>
            <a:normAutofit/>
          </a:bodyPr>
          <a:lstStyle/>
          <a:p>
            <a:pPr marL="274320" indent="-274320" eaLnBrk="1" fontAlgn="auto" hangingPunct="1">
              <a:spcAft>
                <a:spcPts val="0"/>
              </a:spcAft>
              <a:buFont typeface="Wingdings"/>
              <a:buChar char=""/>
              <a:defRPr/>
            </a:pPr>
            <a:r>
              <a:rPr lang="en-US" sz="2800" dirty="0" smtClean="0"/>
              <a:t>OLTP – Online Transactional Processing</a:t>
            </a:r>
          </a:p>
          <a:p>
            <a:pPr marL="641033" lvl="1" indent="-274320" eaLnBrk="1" fontAlgn="auto" hangingPunct="1">
              <a:spcAft>
                <a:spcPts val="0"/>
              </a:spcAft>
              <a:buFont typeface="Wingdings"/>
              <a:buChar char=""/>
              <a:defRPr/>
            </a:pPr>
            <a:r>
              <a:rPr lang="en-US" sz="2500" dirty="0" smtClean="0"/>
              <a:t>deals with operational data, which is data involved in the operation of a particular system and it is characterized by a large number of short on-line transactions (INSERT, UPDATE, and DELETE)</a:t>
            </a:r>
          </a:p>
          <a:p>
            <a:pPr marL="274320" indent="-274320" eaLnBrk="1" fontAlgn="auto" hangingPunct="1">
              <a:spcAft>
                <a:spcPts val="0"/>
              </a:spcAft>
              <a:buFont typeface="Wingdings"/>
              <a:buChar char=""/>
              <a:defRPr/>
            </a:pPr>
            <a:r>
              <a:rPr lang="en-US" sz="2800" dirty="0" smtClean="0"/>
              <a:t>OLAP – Online Analytical Processing</a:t>
            </a:r>
          </a:p>
          <a:p>
            <a:pPr marL="641033" lvl="1" indent="-274320" eaLnBrk="1" fontAlgn="auto" hangingPunct="1">
              <a:spcAft>
                <a:spcPts val="0"/>
              </a:spcAft>
              <a:buFont typeface="Wingdings"/>
              <a:buChar char=""/>
              <a:defRPr/>
            </a:pPr>
            <a:r>
              <a:rPr lang="en-US" sz="2500" dirty="0" smtClean="0"/>
              <a:t>deals with Historical Data or Archival Data, and it is characterized by relatively low volume of transactions</a:t>
            </a:r>
            <a:endParaRPr lang="en-US" sz="2500"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40</a:t>
            </a:fld>
            <a:endParaRPr lang="en-US" dirty="0"/>
          </a:p>
        </p:txBody>
      </p:sp>
    </p:spTree>
    <p:extLst>
      <p:ext uri="{BB962C8B-B14F-4D97-AF65-F5344CB8AC3E}">
        <p14:creationId xmlns:p14="http://schemas.microsoft.com/office/powerpoint/2010/main" xmlns="" val="598183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OLTP vs. OLAP</a:t>
            </a:r>
            <a:endParaRPr lang="en-US"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41</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171700835"/>
              </p:ext>
            </p:extLst>
          </p:nvPr>
        </p:nvGraphicFramePr>
        <p:xfrm>
          <a:off x="591097" y="1146486"/>
          <a:ext cx="7344816" cy="5468652"/>
        </p:xfrm>
        <a:graphic>
          <a:graphicData uri="http://schemas.openxmlformats.org/drawingml/2006/table">
            <a:tbl>
              <a:tblPr rtl="1" firstRow="1" bandRow="1">
                <a:tableStyleId>{5C22544A-7EE6-4342-B048-85BDC9FD1C3A}</a:tableStyleId>
              </a:tblPr>
              <a:tblGrid>
                <a:gridCol w="2812925"/>
                <a:gridCol w="2633289"/>
                <a:gridCol w="1898602"/>
              </a:tblGrid>
              <a:tr h="567063">
                <a:tc>
                  <a:txBody>
                    <a:bodyPr/>
                    <a:lstStyle/>
                    <a:p>
                      <a:pPr rtl="1"/>
                      <a:r>
                        <a:rPr lang="en-US" dirty="0" smtClean="0"/>
                        <a:t>Data Warehouse</a:t>
                      </a:r>
                      <a:endParaRPr lang="he-IL" dirty="0"/>
                    </a:p>
                  </a:txBody>
                  <a:tcPr/>
                </a:tc>
                <a:tc>
                  <a:txBody>
                    <a:bodyPr/>
                    <a:lstStyle/>
                    <a:p>
                      <a:pPr rtl="1"/>
                      <a:r>
                        <a:rPr lang="en-US" dirty="0" smtClean="0"/>
                        <a:t>OLTP</a:t>
                      </a:r>
                      <a:endParaRPr lang="he-IL" dirty="0"/>
                    </a:p>
                  </a:txBody>
                  <a:tcPr/>
                </a:tc>
                <a:tc>
                  <a:txBody>
                    <a:bodyPr/>
                    <a:lstStyle/>
                    <a:p>
                      <a:pPr rtl="1"/>
                      <a:endParaRPr lang="he-IL"/>
                    </a:p>
                  </a:txBody>
                  <a:tcPr/>
                </a:tc>
              </a:tr>
              <a:tr h="567063">
                <a:tc>
                  <a:txBody>
                    <a:bodyPr/>
                    <a:lstStyle/>
                    <a:p>
                      <a:pPr rtl="1"/>
                      <a:r>
                        <a:rPr kumimoji="0" lang="en-US" sz="1800" b="0" i="0" u="none" strike="noStrike" kern="1200" baseline="0" dirty="0" smtClean="0">
                          <a:solidFill>
                            <a:schemeClr val="dk1"/>
                          </a:solidFill>
                          <a:latin typeface="+mn-lt"/>
                          <a:ea typeface="+mn-ea"/>
                          <a:cs typeface="+mn-cs"/>
                        </a:rPr>
                        <a:t>Management</a:t>
                      </a:r>
                      <a:endParaRPr lang="he-IL" dirty="0"/>
                    </a:p>
                  </a:txBody>
                  <a:tcPr/>
                </a:tc>
                <a:tc>
                  <a:txBody>
                    <a:bodyPr/>
                    <a:lstStyle/>
                    <a:p>
                      <a:pPr rtl="1"/>
                      <a:r>
                        <a:rPr kumimoji="0" lang="en-US" sz="1800" b="0" i="0" u="none" strike="noStrike" kern="1200" baseline="0" dirty="0" smtClean="0">
                          <a:solidFill>
                            <a:schemeClr val="dk1"/>
                          </a:solidFill>
                          <a:latin typeface="+mn-lt"/>
                          <a:ea typeface="+mn-ea"/>
                          <a:cs typeface="+mn-cs"/>
                        </a:rPr>
                        <a:t>Front-line workers</a:t>
                      </a:r>
                      <a:endParaRPr lang="he-IL" dirty="0"/>
                    </a:p>
                  </a:txBody>
                  <a:tcPr/>
                </a:tc>
                <a:tc>
                  <a:txBody>
                    <a:bodyPr/>
                    <a:lstStyle/>
                    <a:p>
                      <a:pPr rtl="1"/>
                      <a:r>
                        <a:rPr lang="en-US" dirty="0" smtClean="0"/>
                        <a:t>Users</a:t>
                      </a:r>
                      <a:endParaRPr lang="he-IL" dirty="0"/>
                    </a:p>
                  </a:txBody>
                  <a:tcPr/>
                </a:tc>
              </a:tr>
              <a:tr h="567063">
                <a:tc>
                  <a:txBody>
                    <a:bodyPr/>
                    <a:lstStyle/>
                    <a:p>
                      <a:pPr rtl="1"/>
                      <a:r>
                        <a:rPr kumimoji="0" lang="en-US" sz="1800" b="0" i="0" u="none" strike="noStrike" kern="1200" baseline="0" dirty="0" smtClean="0">
                          <a:solidFill>
                            <a:schemeClr val="dk1"/>
                          </a:solidFill>
                          <a:latin typeface="+mn-lt"/>
                          <a:ea typeface="+mn-ea"/>
                          <a:cs typeface="+mn-cs"/>
                        </a:rPr>
                        <a:t>Supports strategic decisions</a:t>
                      </a:r>
                      <a:endParaRPr lang="he-IL" dirty="0"/>
                    </a:p>
                  </a:txBody>
                  <a:tcPr/>
                </a:tc>
                <a:tc>
                  <a:txBody>
                    <a:bodyPr/>
                    <a:lstStyle/>
                    <a:p>
                      <a:pPr rtl="1"/>
                      <a:r>
                        <a:rPr kumimoji="0" lang="en-US" sz="1800" b="0" i="0" u="none" strike="noStrike" kern="1200" baseline="0" dirty="0" smtClean="0">
                          <a:solidFill>
                            <a:schemeClr val="dk1"/>
                          </a:solidFill>
                          <a:latin typeface="+mn-lt"/>
                          <a:ea typeface="+mn-ea"/>
                          <a:cs typeface="+mn-cs"/>
                        </a:rPr>
                        <a:t>Supports day-to-day operations</a:t>
                      </a:r>
                      <a:endParaRPr lang="he-IL" dirty="0"/>
                    </a:p>
                  </a:txBody>
                  <a:tcPr/>
                </a:tc>
                <a:tc>
                  <a:txBody>
                    <a:bodyPr/>
                    <a:lstStyle/>
                    <a:p>
                      <a:pPr rtl="1"/>
                      <a:r>
                        <a:rPr lang="en-US" dirty="0" smtClean="0"/>
                        <a:t>Purpose</a:t>
                      </a:r>
                      <a:endParaRPr lang="he-IL" dirty="0"/>
                    </a:p>
                  </a:txBody>
                  <a:tcPr/>
                </a:tc>
              </a:tr>
              <a:tr h="567063">
                <a:tc>
                  <a:txBody>
                    <a:bodyPr/>
                    <a:lstStyle/>
                    <a:p>
                      <a:pPr rtl="1"/>
                      <a:r>
                        <a:rPr kumimoji="0" lang="en-US" sz="1800" b="0" i="0" u="none" strike="noStrike" kern="1200" baseline="0" dirty="0" smtClean="0">
                          <a:solidFill>
                            <a:schemeClr val="dk1"/>
                          </a:solidFill>
                          <a:latin typeface="+mn-lt"/>
                          <a:ea typeface="+mn-ea"/>
                          <a:cs typeface="+mn-cs"/>
                        </a:rPr>
                        <a:t>Filtered and transformed data</a:t>
                      </a:r>
                      <a:endParaRPr lang="he-IL" dirty="0"/>
                    </a:p>
                  </a:txBody>
                  <a:tcPr/>
                </a:tc>
                <a:tc>
                  <a:txBody>
                    <a:bodyPr/>
                    <a:lstStyle/>
                    <a:p>
                      <a:pPr rtl="1"/>
                      <a:r>
                        <a:rPr kumimoji="0" lang="en-US" sz="1800" b="0" i="0" u="none" strike="noStrike" kern="1200" baseline="0" dirty="0" smtClean="0">
                          <a:solidFill>
                            <a:schemeClr val="dk1"/>
                          </a:solidFill>
                          <a:latin typeface="+mn-lt"/>
                          <a:ea typeface="+mn-ea"/>
                          <a:cs typeface="+mn-cs"/>
                        </a:rPr>
                        <a:t>Raw data (entered by users)</a:t>
                      </a:r>
                      <a:endParaRPr lang="he-IL" dirty="0"/>
                    </a:p>
                  </a:txBody>
                  <a:tcPr/>
                </a:tc>
                <a:tc>
                  <a:txBody>
                    <a:bodyPr/>
                    <a:lstStyle/>
                    <a:p>
                      <a:pPr rtl="1"/>
                      <a:r>
                        <a:rPr lang="en-US" dirty="0" smtClean="0"/>
                        <a:t>Data</a:t>
                      </a:r>
                      <a:endParaRPr lang="he-IL" dirty="0"/>
                    </a:p>
                  </a:txBody>
                  <a:tcPr/>
                </a:tc>
              </a:tr>
              <a:tr h="567063">
                <a:tc>
                  <a:txBody>
                    <a:bodyPr/>
                    <a:lstStyle/>
                    <a:p>
                      <a:pPr rtl="1"/>
                      <a:r>
                        <a:rPr kumimoji="0" lang="en-US" sz="1800" b="0" i="0" u="none" strike="noStrike" kern="1200" baseline="0" dirty="0" smtClean="0">
                          <a:solidFill>
                            <a:schemeClr val="dk1"/>
                          </a:solidFill>
                          <a:latin typeface="+mn-lt"/>
                          <a:ea typeface="+mn-ea"/>
                          <a:cs typeface="+mn-cs"/>
                        </a:rPr>
                        <a:t>Internal and external sources</a:t>
                      </a:r>
                      <a:endParaRPr lang="he-IL" dirty="0"/>
                    </a:p>
                  </a:txBody>
                  <a:tcPr/>
                </a:tc>
                <a:tc>
                  <a:txBody>
                    <a:bodyPr/>
                    <a:lstStyle/>
                    <a:p>
                      <a:pPr rtl="1"/>
                      <a:r>
                        <a:rPr kumimoji="0" lang="en-US" sz="1800" b="0" i="0" u="none" strike="noStrike" kern="1200" baseline="0" dirty="0" smtClean="0">
                          <a:solidFill>
                            <a:schemeClr val="dk1"/>
                          </a:solidFill>
                          <a:latin typeface="+mn-lt"/>
                          <a:ea typeface="+mn-ea"/>
                          <a:cs typeface="+mn-cs"/>
                        </a:rPr>
                        <a:t>Internal sources only</a:t>
                      </a:r>
                      <a:endParaRPr lang="he-IL" dirty="0"/>
                    </a:p>
                  </a:txBody>
                  <a:tcPr/>
                </a:tc>
                <a:tc>
                  <a:txBody>
                    <a:bodyPr/>
                    <a:lstStyle/>
                    <a:p>
                      <a:pPr rtl="1"/>
                      <a:r>
                        <a:rPr lang="en-US" dirty="0" smtClean="0"/>
                        <a:t>Sources of data</a:t>
                      </a:r>
                      <a:endParaRPr lang="he-IL" dirty="0"/>
                    </a:p>
                  </a:txBody>
                  <a:tcPr/>
                </a:tc>
              </a:tr>
              <a:tr h="567063">
                <a:tc>
                  <a:txBody>
                    <a:bodyPr/>
                    <a:lstStyle/>
                    <a:p>
                      <a:pPr rtl="1"/>
                      <a:r>
                        <a:rPr kumimoji="0" lang="en-US" sz="1800" b="0" i="0" u="none" strike="noStrike" kern="1200" baseline="0" dirty="0" smtClean="0">
                          <a:solidFill>
                            <a:schemeClr val="dk1"/>
                          </a:solidFill>
                          <a:latin typeface="+mn-lt"/>
                          <a:ea typeface="+mn-ea"/>
                          <a:cs typeface="+mn-cs"/>
                        </a:rPr>
                        <a:t>Historical data</a:t>
                      </a:r>
                      <a:endParaRPr lang="he-IL" dirty="0"/>
                    </a:p>
                  </a:txBody>
                  <a:tcPr/>
                </a:tc>
                <a:tc>
                  <a:txBody>
                    <a:bodyPr/>
                    <a:lstStyle/>
                    <a:p>
                      <a:pPr rtl="1"/>
                      <a:r>
                        <a:rPr kumimoji="0" lang="en-US" sz="1800" b="0" i="0" u="none" strike="noStrike" kern="1200" baseline="0" dirty="0" smtClean="0">
                          <a:solidFill>
                            <a:schemeClr val="dk1"/>
                          </a:solidFill>
                          <a:latin typeface="+mn-lt"/>
                          <a:ea typeface="+mn-ea"/>
                          <a:cs typeface="+mn-cs"/>
                        </a:rPr>
                        <a:t>Current data</a:t>
                      </a:r>
                      <a:endParaRPr lang="he-IL" dirty="0"/>
                    </a:p>
                  </a:txBody>
                  <a:tcPr/>
                </a:tc>
                <a:tc>
                  <a:txBody>
                    <a:bodyPr/>
                    <a:lstStyle/>
                    <a:p>
                      <a:pPr rtl="1"/>
                      <a:r>
                        <a:rPr lang="en-US" dirty="0" smtClean="0"/>
                        <a:t>Time Horizon</a:t>
                      </a:r>
                      <a:endParaRPr lang="he-IL" dirty="0"/>
                    </a:p>
                  </a:txBody>
                  <a:tcPr/>
                </a:tc>
              </a:tr>
              <a:tr h="567063">
                <a:tc>
                  <a:txBody>
                    <a:bodyPr/>
                    <a:lstStyle/>
                    <a:p>
                      <a:pPr rtl="1"/>
                      <a:r>
                        <a:rPr kumimoji="0" lang="en-US" sz="1800" b="0" i="0" u="none" strike="noStrike" kern="1200" baseline="0" dirty="0" smtClean="0">
                          <a:solidFill>
                            <a:schemeClr val="dk1"/>
                          </a:solidFill>
                          <a:latin typeface="+mn-lt"/>
                          <a:ea typeface="+mn-ea"/>
                          <a:cs typeface="+mn-cs"/>
                        </a:rPr>
                        <a:t>Detail and summary data</a:t>
                      </a:r>
                      <a:endParaRPr lang="he-IL" dirty="0"/>
                    </a:p>
                  </a:txBody>
                  <a:tcPr/>
                </a:tc>
                <a:tc>
                  <a:txBody>
                    <a:bodyPr/>
                    <a:lstStyle/>
                    <a:p>
                      <a:pPr rtl="1"/>
                      <a:r>
                        <a:rPr kumimoji="0" lang="en-US" sz="1800" b="0" i="0" u="none" strike="noStrike" kern="1200" baseline="0" dirty="0" smtClean="0">
                          <a:solidFill>
                            <a:schemeClr val="dk1"/>
                          </a:solidFill>
                          <a:latin typeface="+mn-lt"/>
                          <a:ea typeface="+mn-ea"/>
                          <a:cs typeface="+mn-cs"/>
                        </a:rPr>
                        <a:t>Only detail data</a:t>
                      </a:r>
                      <a:endParaRPr lang="he-IL" dirty="0"/>
                    </a:p>
                  </a:txBody>
                  <a:tcPr/>
                </a:tc>
                <a:tc>
                  <a:txBody>
                    <a:bodyPr/>
                    <a:lstStyle/>
                    <a:p>
                      <a:pPr rtl="1"/>
                      <a:r>
                        <a:rPr lang="en-US" dirty="0" smtClean="0"/>
                        <a:t>Level of data</a:t>
                      </a:r>
                      <a:endParaRPr lang="he-IL" dirty="0"/>
                    </a:p>
                  </a:txBody>
                  <a:tcPr/>
                </a:tc>
              </a:tr>
              <a:tr h="567063">
                <a:tc>
                  <a:txBody>
                    <a:bodyPr/>
                    <a:lstStyle/>
                    <a:p>
                      <a:pPr rtl="1"/>
                      <a:r>
                        <a:rPr kumimoji="0" lang="en-US" sz="1800" b="0" i="0" u="none" strike="noStrike" kern="1200" baseline="0" dirty="0" smtClean="0">
                          <a:solidFill>
                            <a:schemeClr val="dk1"/>
                          </a:solidFill>
                          <a:latin typeface="+mn-lt"/>
                          <a:ea typeface="+mn-ea"/>
                          <a:cs typeface="+mn-cs"/>
                        </a:rPr>
                        <a:t>De-normalized tables</a:t>
                      </a:r>
                      <a:endParaRPr lang="he-IL" dirty="0"/>
                    </a:p>
                  </a:txBody>
                  <a:tcPr/>
                </a:tc>
                <a:tc>
                  <a:txBody>
                    <a:bodyPr/>
                    <a:lstStyle/>
                    <a:p>
                      <a:pPr rtl="1"/>
                      <a:r>
                        <a:rPr kumimoji="0" lang="en-US" sz="1800" b="0" i="0" u="none" strike="noStrike" kern="1200" baseline="0" dirty="0" smtClean="0">
                          <a:solidFill>
                            <a:schemeClr val="dk1"/>
                          </a:solidFill>
                          <a:latin typeface="+mn-lt"/>
                          <a:ea typeface="+mn-ea"/>
                          <a:cs typeface="+mn-cs"/>
                        </a:rPr>
                        <a:t>3NF</a:t>
                      </a:r>
                      <a:endParaRPr lang="he-IL" dirty="0"/>
                    </a:p>
                  </a:txBody>
                  <a:tcPr/>
                </a:tc>
                <a:tc>
                  <a:txBody>
                    <a:bodyPr/>
                    <a:lstStyle/>
                    <a:p>
                      <a:pPr rtl="1"/>
                      <a:r>
                        <a:rPr lang="en-US" dirty="0" smtClean="0"/>
                        <a:t>Data structure</a:t>
                      </a:r>
                      <a:endParaRPr lang="he-IL" dirty="0"/>
                    </a:p>
                  </a:txBody>
                  <a:tcPr/>
                </a:tc>
              </a:tr>
              <a:tr h="567063">
                <a:tc>
                  <a:txBody>
                    <a:bodyPr/>
                    <a:lstStyle/>
                    <a:p>
                      <a:pPr rtl="1"/>
                      <a:r>
                        <a:rPr kumimoji="0" lang="en-US" sz="1800" b="0" i="0" u="none" strike="noStrike" kern="1200" baseline="0" dirty="0" smtClean="0">
                          <a:solidFill>
                            <a:schemeClr val="dk1"/>
                          </a:solidFill>
                          <a:latin typeface="+mn-lt"/>
                          <a:ea typeface="+mn-ea"/>
                          <a:cs typeface="+mn-cs"/>
                        </a:rPr>
                        <a:t>Maximum query efficiency</a:t>
                      </a:r>
                      <a:endParaRPr lang="he-IL" dirty="0"/>
                    </a:p>
                  </a:txBody>
                  <a:tcPr/>
                </a:tc>
                <a:tc>
                  <a:txBody>
                    <a:bodyPr/>
                    <a:lstStyle/>
                    <a:p>
                      <a:pPr rtl="1"/>
                      <a:r>
                        <a:rPr kumimoji="0" lang="en-US" sz="1800" b="0" i="0" u="none" strike="noStrike" kern="1200" baseline="0" dirty="0" smtClean="0">
                          <a:solidFill>
                            <a:schemeClr val="dk1"/>
                          </a:solidFill>
                          <a:latin typeface="+mn-lt"/>
                          <a:ea typeface="+mn-ea"/>
                          <a:cs typeface="+mn-cs"/>
                        </a:rPr>
                        <a:t>Maximum update efficiency</a:t>
                      </a:r>
                      <a:endParaRPr lang="he-IL" dirty="0"/>
                    </a:p>
                  </a:txBody>
                  <a:tcPr/>
                </a:tc>
                <a:tc>
                  <a:txBody>
                    <a:bodyPr/>
                    <a:lstStyle/>
                    <a:p>
                      <a:pPr rtl="1"/>
                      <a:r>
                        <a:rPr lang="en-US" dirty="0" smtClean="0"/>
                        <a:t>Design goal</a:t>
                      </a:r>
                      <a:endParaRPr lang="he-IL" dirty="0"/>
                    </a:p>
                  </a:txBody>
                  <a:tcPr/>
                </a:tc>
              </a:tr>
            </a:tbl>
          </a:graphicData>
        </a:graphic>
      </p:graphicFrame>
    </p:spTree>
    <p:extLst>
      <p:ext uri="{BB962C8B-B14F-4D97-AF65-F5344CB8AC3E}">
        <p14:creationId xmlns:p14="http://schemas.microsoft.com/office/powerpoint/2010/main" xmlns="" val="26727922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OLAP Data Cube</a:t>
            </a:r>
            <a:endParaRPr lang="en-US" dirty="0"/>
          </a:p>
        </p:txBody>
      </p:sp>
      <p:sp>
        <p:nvSpPr>
          <p:cNvPr id="79875" name="Rectangle 3"/>
          <p:cNvSpPr>
            <a:spLocks noGrp="1" noChangeArrowheads="1"/>
          </p:cNvSpPr>
          <p:nvPr>
            <p:ph type="body" idx="1"/>
          </p:nvPr>
        </p:nvSpPr>
        <p:spPr>
          <a:xfrm>
            <a:off x="381000" y="1219200"/>
            <a:ext cx="8229600" cy="4657725"/>
          </a:xfrm>
        </p:spPr>
        <p:txBody>
          <a:bodyPr>
            <a:normAutofit/>
          </a:bodyPr>
          <a:lstStyle/>
          <a:p>
            <a:pPr marL="274320" indent="-274320" eaLnBrk="1" fontAlgn="auto" hangingPunct="1">
              <a:spcAft>
                <a:spcPts val="0"/>
              </a:spcAft>
              <a:buFont typeface="Wingdings"/>
              <a:buChar char=""/>
              <a:defRPr/>
            </a:pPr>
            <a:r>
              <a:rPr lang="en-US" sz="2800" dirty="0"/>
              <a:t>An OLAP cube is a multidimensional database that is optimized for data warehouse and online analytical processing (OLAP) applications</a:t>
            </a:r>
            <a:r>
              <a:rPr lang="en-US" sz="2800" dirty="0" smtClean="0"/>
              <a:t>.</a:t>
            </a:r>
          </a:p>
          <a:p>
            <a:pPr marL="274320" indent="-274320" eaLnBrk="1" fontAlgn="auto" hangingPunct="1">
              <a:spcAft>
                <a:spcPts val="0"/>
              </a:spcAft>
              <a:buFont typeface="Wingdings"/>
              <a:buChar char=""/>
              <a:defRPr/>
            </a:pPr>
            <a:r>
              <a:rPr lang="en-US" sz="2800" dirty="0"/>
              <a:t>In OLAP cubes, data (measures) are categorized by dimensions. </a:t>
            </a:r>
            <a:endParaRPr lang="en-US" sz="2800" dirty="0" smtClean="0"/>
          </a:p>
          <a:p>
            <a:pPr marL="274320" indent="-274320" eaLnBrk="1" fontAlgn="auto" hangingPunct="1">
              <a:spcAft>
                <a:spcPts val="0"/>
              </a:spcAft>
              <a:buFont typeface="Wingdings"/>
              <a:buChar char=""/>
              <a:defRPr/>
            </a:pPr>
            <a:r>
              <a:rPr lang="en-US" sz="2800" dirty="0" smtClean="0"/>
              <a:t>OLAP </a:t>
            </a:r>
            <a:r>
              <a:rPr lang="en-US" sz="2800" dirty="0"/>
              <a:t>cubes are often pre-summarized across dimensions to drastically improve query time over relational databases.</a:t>
            </a:r>
            <a:endParaRPr lang="en-US" sz="2800" dirty="0" smtClean="0"/>
          </a:p>
          <a:p>
            <a:pPr marL="274320" indent="-274320" eaLnBrk="1" fontAlgn="auto" hangingPunct="1">
              <a:spcAft>
                <a:spcPts val="0"/>
              </a:spcAft>
              <a:buFont typeface="Wingdings"/>
              <a:buChar char=""/>
              <a:defRPr/>
            </a:pPr>
            <a:endParaRPr lang="en-US" sz="2900"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42</a:t>
            </a:fld>
            <a:endParaRPr lang="en-US" dirty="0"/>
          </a:p>
        </p:txBody>
      </p:sp>
    </p:spTree>
    <p:extLst>
      <p:ext uri="{BB962C8B-B14F-4D97-AF65-F5344CB8AC3E}">
        <p14:creationId xmlns:p14="http://schemas.microsoft.com/office/powerpoint/2010/main" xmlns="" val="36834295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OLAP Data Cube</a:t>
            </a:r>
            <a:endParaRPr lang="en-US"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43</a:t>
            </a:fld>
            <a:endParaRPr lang="en-US" dirty="0"/>
          </a:p>
        </p:txBody>
      </p:sp>
      <p:pic>
        <p:nvPicPr>
          <p:cNvPr id="8194" name="Picture 2" descr="http://gerardnico.com/wiki/_media/database/oracle/oracle_olap_aw_cub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5656" y="1628800"/>
            <a:ext cx="5238750" cy="380047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p:cNvSpPr txBox="1">
            <a:spLocks noGrp="1"/>
          </p:cNvSpPr>
          <p:nvPr/>
        </p:nvSpPr>
        <p:spPr bwMode="auto">
          <a:xfrm>
            <a:off x="2627784" y="6453336"/>
            <a:ext cx="5982072" cy="228600"/>
          </a:xfrm>
          <a:prstGeom prst="rect">
            <a:avLst/>
          </a:prstGeom>
          <a:noFill/>
          <a:ln w="9525">
            <a:noFill/>
            <a:miter lim="800000"/>
            <a:headEnd/>
            <a:tailEnd/>
          </a:ln>
        </p:spPr>
        <p:txBody>
          <a:bodyPr anchor="ctr"/>
          <a:lstStyle/>
          <a:p>
            <a:pPr rtl="1"/>
            <a:r>
              <a:rPr lang="en-US" sz="1600" dirty="0" smtClean="0">
                <a:solidFill>
                  <a:schemeClr val="tx2"/>
                </a:solidFill>
              </a:rPr>
              <a:t>Taken from: http://gerardnico.com/wiki/database/oracle/oracle_olap</a:t>
            </a:r>
            <a:endParaRPr lang="en-US" sz="1600" dirty="0">
              <a:solidFill>
                <a:schemeClr val="tx2"/>
              </a:solidFill>
            </a:endParaRPr>
          </a:p>
        </p:txBody>
      </p:sp>
    </p:spTree>
    <p:extLst>
      <p:ext uri="{BB962C8B-B14F-4D97-AF65-F5344CB8AC3E}">
        <p14:creationId xmlns:p14="http://schemas.microsoft.com/office/powerpoint/2010/main" xmlns="" val="13704955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TYPICAL OLAP OPERATIONS</a:t>
            </a:r>
            <a:endParaRPr lang="en-US" dirty="0"/>
          </a:p>
        </p:txBody>
      </p:sp>
      <p:sp>
        <p:nvSpPr>
          <p:cNvPr id="79875" name="Rectangle 3"/>
          <p:cNvSpPr>
            <a:spLocks noGrp="1" noChangeArrowheads="1"/>
          </p:cNvSpPr>
          <p:nvPr>
            <p:ph type="body" idx="1"/>
          </p:nvPr>
        </p:nvSpPr>
        <p:spPr>
          <a:xfrm>
            <a:off x="381000" y="1219200"/>
            <a:ext cx="8229600" cy="4802088"/>
          </a:xfrm>
        </p:spPr>
        <p:txBody>
          <a:bodyPr>
            <a:normAutofit fontScale="92500" lnSpcReduction="20000"/>
          </a:bodyPr>
          <a:lstStyle/>
          <a:p>
            <a:r>
              <a:rPr lang="en-US" sz="2800" dirty="0"/>
              <a:t>Roll up (drill-up): summarize data</a:t>
            </a:r>
          </a:p>
          <a:p>
            <a:pPr lvl="1"/>
            <a:r>
              <a:rPr lang="en-US" sz="2500" dirty="0" smtClean="0"/>
              <a:t>by </a:t>
            </a:r>
            <a:r>
              <a:rPr lang="en-US" sz="2500" dirty="0"/>
              <a:t>climbing up hierarchy or by dimension reduction</a:t>
            </a:r>
          </a:p>
          <a:p>
            <a:r>
              <a:rPr lang="en-US" sz="2800" dirty="0" smtClean="0"/>
              <a:t>Drill </a:t>
            </a:r>
            <a:r>
              <a:rPr lang="en-US" sz="2800" dirty="0"/>
              <a:t>down (roll down): reverse of roll-up</a:t>
            </a:r>
          </a:p>
          <a:p>
            <a:pPr lvl="1"/>
            <a:r>
              <a:rPr lang="en-US" sz="2500" dirty="0" smtClean="0"/>
              <a:t>from </a:t>
            </a:r>
            <a:r>
              <a:rPr lang="en-US" sz="2500" dirty="0"/>
              <a:t>higher level summary to lower level summary or </a:t>
            </a:r>
            <a:r>
              <a:rPr lang="en-US" sz="2500" dirty="0" smtClean="0"/>
              <a:t>detailed </a:t>
            </a:r>
            <a:r>
              <a:rPr lang="en-US" sz="2800" dirty="0" smtClean="0"/>
              <a:t>data</a:t>
            </a:r>
            <a:r>
              <a:rPr lang="en-US" sz="2800" dirty="0"/>
              <a:t>, or introducing new dimensions</a:t>
            </a:r>
          </a:p>
          <a:p>
            <a:r>
              <a:rPr lang="en-US" sz="2800" dirty="0" smtClean="0"/>
              <a:t>Slice </a:t>
            </a:r>
            <a:r>
              <a:rPr lang="en-US" sz="2800" dirty="0"/>
              <a:t>and dice: project and select</a:t>
            </a:r>
          </a:p>
          <a:p>
            <a:r>
              <a:rPr lang="en-US" sz="2800" dirty="0" smtClean="0"/>
              <a:t>Pivot </a:t>
            </a:r>
            <a:r>
              <a:rPr lang="en-US" sz="2800" dirty="0"/>
              <a:t>(rotate):</a:t>
            </a:r>
          </a:p>
          <a:p>
            <a:pPr lvl="1"/>
            <a:r>
              <a:rPr lang="en-US" sz="2500" dirty="0" smtClean="0"/>
              <a:t>reorient </a:t>
            </a:r>
            <a:r>
              <a:rPr lang="en-US" sz="2500" dirty="0"/>
              <a:t>the cube, visualization, 3D to series of 2D planes</a:t>
            </a:r>
          </a:p>
          <a:p>
            <a:r>
              <a:rPr lang="en-US" sz="2800" dirty="0" smtClean="0"/>
              <a:t>Other </a:t>
            </a:r>
            <a:r>
              <a:rPr lang="en-US" sz="2800" dirty="0"/>
              <a:t>operations</a:t>
            </a:r>
          </a:p>
          <a:p>
            <a:pPr lvl="1"/>
            <a:r>
              <a:rPr lang="en-US" sz="2500" dirty="0" smtClean="0"/>
              <a:t>drill </a:t>
            </a:r>
            <a:r>
              <a:rPr lang="en-US" sz="2500" dirty="0"/>
              <a:t>across: involving (across) more than one fact table</a:t>
            </a:r>
          </a:p>
          <a:p>
            <a:pPr lvl="1"/>
            <a:r>
              <a:rPr lang="en-US" sz="2500" dirty="0" smtClean="0"/>
              <a:t>drill </a:t>
            </a:r>
            <a:r>
              <a:rPr lang="en-US" sz="2500" dirty="0"/>
              <a:t>through: through the bottom level of the cube to its </a:t>
            </a:r>
            <a:r>
              <a:rPr lang="en-US" sz="2500" dirty="0" smtClean="0"/>
              <a:t>back-end relational </a:t>
            </a:r>
            <a:r>
              <a:rPr lang="en-US" sz="2500" dirty="0"/>
              <a:t>tables (using SQL)</a:t>
            </a:r>
            <a:endParaRPr lang="en-US" sz="2600"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44</a:t>
            </a:fld>
            <a:endParaRPr lang="en-US" dirty="0"/>
          </a:p>
        </p:txBody>
      </p:sp>
    </p:spTree>
    <p:extLst>
      <p:ext uri="{BB962C8B-B14F-4D97-AF65-F5344CB8AC3E}">
        <p14:creationId xmlns:p14="http://schemas.microsoft.com/office/powerpoint/2010/main" xmlns="" val="6864762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0"/>
            <a:ext cx="7467600" cy="1143000"/>
          </a:xfrm>
        </p:spPr>
        <p:txBody>
          <a:bodyPr/>
          <a:lstStyle/>
          <a:p>
            <a:pPr eaLnBrk="1" fontAlgn="auto" hangingPunct="1">
              <a:spcAft>
                <a:spcPts val="0"/>
              </a:spcAft>
              <a:defRPr/>
            </a:pPr>
            <a:r>
              <a:rPr lang="en-US" dirty="0" smtClean="0"/>
              <a:t>TYPICAL OLAP OPERATIONS</a:t>
            </a:r>
            <a:endParaRPr lang="en-US" dirty="0"/>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45</a:t>
            </a:fld>
            <a:endParaRPr lang="en-US" dirty="0"/>
          </a:p>
        </p:txBody>
      </p:sp>
      <p:pic>
        <p:nvPicPr>
          <p:cNvPr id="4" name="Picture 3"/>
          <p:cNvPicPr>
            <a:picLocks noChangeAspect="1"/>
          </p:cNvPicPr>
          <p:nvPr/>
        </p:nvPicPr>
        <p:blipFill>
          <a:blip r:embed="rId3" cstate="print"/>
          <a:stretch>
            <a:fillRect/>
          </a:stretch>
        </p:blipFill>
        <p:spPr>
          <a:xfrm>
            <a:off x="1043607" y="1143000"/>
            <a:ext cx="6072819" cy="5454352"/>
          </a:xfrm>
          <a:prstGeom prst="rect">
            <a:avLst/>
          </a:prstGeom>
        </p:spPr>
      </p:pic>
      <p:sp>
        <p:nvSpPr>
          <p:cNvPr id="5" name="Footer Placeholder 4"/>
          <p:cNvSpPr txBox="1">
            <a:spLocks noGrp="1"/>
          </p:cNvSpPr>
          <p:nvPr/>
        </p:nvSpPr>
        <p:spPr bwMode="auto">
          <a:xfrm>
            <a:off x="3275856" y="6629400"/>
            <a:ext cx="5334000" cy="228600"/>
          </a:xfrm>
          <a:prstGeom prst="rect">
            <a:avLst/>
          </a:prstGeom>
          <a:noFill/>
          <a:ln w="9525">
            <a:noFill/>
            <a:miter lim="800000"/>
            <a:headEnd/>
            <a:tailEnd/>
          </a:ln>
        </p:spPr>
        <p:txBody>
          <a:bodyPr anchor="ctr"/>
          <a:lstStyle/>
          <a:p>
            <a:pPr rtl="1"/>
            <a:r>
              <a:rPr lang="en-US" sz="1600" dirty="0" smtClean="0">
                <a:solidFill>
                  <a:schemeClr val="tx2"/>
                </a:solidFill>
              </a:rPr>
              <a:t>Taken from: Han &amp; </a:t>
            </a:r>
            <a:r>
              <a:rPr lang="en-US" sz="1600" dirty="0" err="1" smtClean="0">
                <a:solidFill>
                  <a:schemeClr val="tx2"/>
                </a:solidFill>
              </a:rPr>
              <a:t>Kamper</a:t>
            </a:r>
            <a:r>
              <a:rPr lang="en-US" sz="1600" dirty="0" smtClean="0">
                <a:solidFill>
                  <a:schemeClr val="tx2"/>
                </a:solidFill>
              </a:rPr>
              <a:t>, Data Mining Book</a:t>
            </a:r>
            <a:endParaRPr lang="en-US" sz="1600" dirty="0">
              <a:solidFill>
                <a:schemeClr val="tx2"/>
              </a:solidFill>
            </a:endParaRPr>
          </a:p>
        </p:txBody>
      </p:sp>
    </p:spTree>
    <p:extLst>
      <p:ext uri="{BB962C8B-B14F-4D97-AF65-F5344CB8AC3E}">
        <p14:creationId xmlns:p14="http://schemas.microsoft.com/office/powerpoint/2010/main" xmlns="" val="2267846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WEKA</a:t>
            </a:r>
            <a:endParaRPr lang="en-US" dirty="0"/>
          </a:p>
        </p:txBody>
      </p:sp>
      <p:sp>
        <p:nvSpPr>
          <p:cNvPr id="24579" name="Content Placeholder 2"/>
          <p:cNvSpPr>
            <a:spLocks noGrp="1"/>
          </p:cNvSpPr>
          <p:nvPr>
            <p:ph sz="quarter" idx="1"/>
          </p:nvPr>
        </p:nvSpPr>
        <p:spPr>
          <a:xfrm>
            <a:off x="457200" y="1600200"/>
            <a:ext cx="7467600" cy="4873625"/>
          </a:xfrm>
        </p:spPr>
        <p:txBody>
          <a:bodyPr/>
          <a:lstStyle/>
          <a:p>
            <a:pPr eaLnBrk="1" hangingPunct="1"/>
            <a:r>
              <a:rPr lang="en-US" sz="2800" b="1" dirty="0" err="1">
                <a:cs typeface="Times New Roman" pitchFamily="18" charset="0"/>
              </a:rPr>
              <a:t>Weka</a:t>
            </a:r>
            <a:r>
              <a:rPr lang="en-US" sz="2800" dirty="0">
                <a:cs typeface="Times New Roman" pitchFamily="18" charset="0"/>
              </a:rPr>
              <a:t> (Waikato Environment for Knowledge Analysis) is a popular suite of machine learning software </a:t>
            </a:r>
            <a:r>
              <a:rPr lang="en-US" sz="2800" dirty="0" smtClean="0">
                <a:cs typeface="Times New Roman" pitchFamily="18" charset="0"/>
              </a:rPr>
              <a:t>developed </a:t>
            </a:r>
            <a:r>
              <a:rPr lang="en-US" sz="2800" dirty="0">
                <a:cs typeface="Times New Roman" pitchFamily="18" charset="0"/>
              </a:rPr>
              <a:t>at the University of Waikato, New </a:t>
            </a:r>
            <a:r>
              <a:rPr lang="en-US" sz="2800" dirty="0" smtClean="0">
                <a:cs typeface="Times New Roman" pitchFamily="18" charset="0"/>
              </a:rPr>
              <a:t>Zealand</a:t>
            </a:r>
          </a:p>
          <a:p>
            <a:pPr eaLnBrk="1" hangingPunct="1"/>
            <a:r>
              <a:rPr lang="en-US" sz="2800" dirty="0" err="1">
                <a:cs typeface="Times New Roman" pitchFamily="18" charset="0"/>
              </a:rPr>
              <a:t>Weka</a:t>
            </a:r>
            <a:r>
              <a:rPr lang="en-US" sz="2800" dirty="0">
                <a:cs typeface="Times New Roman" pitchFamily="18" charset="0"/>
              </a:rPr>
              <a:t> supports several standard data mining tasks, more specifically, data preprocessing, clustering, classification, regression, visualization, and feature </a:t>
            </a:r>
            <a:r>
              <a:rPr lang="en-US" sz="2800" dirty="0" smtClean="0">
                <a:cs typeface="Times New Roman" pitchFamily="18" charset="0"/>
              </a:rPr>
              <a:t>selection</a:t>
            </a:r>
          </a:p>
          <a:p>
            <a:r>
              <a:rPr lang="en-US" dirty="0" smtClean="0"/>
              <a:t>Download from</a:t>
            </a:r>
          </a:p>
          <a:p>
            <a:pPr lvl="1"/>
            <a:r>
              <a:rPr lang="en-US" dirty="0" smtClean="0">
                <a:cs typeface="Times New Roman" pitchFamily="18" charset="0"/>
                <a:hlinkClick r:id="rId2"/>
              </a:rPr>
              <a:t>http://www.cs.waikato.ac.nz/~ml/weka/</a:t>
            </a:r>
            <a:endParaRPr lang="en-US" dirty="0" smtClean="0">
              <a:cs typeface="Times New Roman" pitchFamily="18" charset="0"/>
            </a:endParaRPr>
          </a:p>
          <a:p>
            <a:pPr eaLnBrk="1" hangingPunct="1"/>
            <a:endParaRPr lang="en-US" sz="2800" dirty="0" smtClean="0">
              <a:cs typeface="Times New Roman" pitchFamily="18" charset="0"/>
            </a:endParaRPr>
          </a:p>
          <a:p>
            <a:pPr eaLnBrk="1" hangingPunct="1">
              <a:buFont typeface="Wingdings" pitchFamily="2" charset="2"/>
              <a:buNone/>
            </a:pPr>
            <a:endParaRPr lang="en-US" sz="2800" dirty="0" smtClean="0">
              <a:cs typeface="Times New Roman" pitchFamily="18" charset="0"/>
            </a:endParaRPr>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46</a:t>
            </a:fld>
            <a:endParaRPr lang="en-US" dirty="0"/>
          </a:p>
        </p:txBody>
      </p:sp>
      <p:pic>
        <p:nvPicPr>
          <p:cNvPr id="139266" name="Picture 2" descr="https://encrypted-tbn2.gstatic.com/images?q=tbn:ANd9GcSwnvd5wNVb7eI2_846OZO3rR39cvPYjVva9ZkNPqLEOLsp6AQs"/>
          <p:cNvPicPr>
            <a:picLocks noChangeAspect="1" noChangeArrowheads="1"/>
          </p:cNvPicPr>
          <p:nvPr/>
        </p:nvPicPr>
        <p:blipFill>
          <a:blip r:embed="rId3" cstate="print"/>
          <a:srcRect/>
          <a:stretch>
            <a:fillRect/>
          </a:stretch>
        </p:blipFill>
        <p:spPr bwMode="auto">
          <a:xfrm>
            <a:off x="6444208" y="260648"/>
            <a:ext cx="2056129" cy="1080120"/>
          </a:xfrm>
          <a:prstGeom prst="rect">
            <a:avLst/>
          </a:prstGeom>
          <a:noFill/>
        </p:spPr>
      </p:pic>
    </p:spTree>
    <p:extLst>
      <p:ext uri="{BB962C8B-B14F-4D97-AF65-F5344CB8AC3E}">
        <p14:creationId xmlns:p14="http://schemas.microsoft.com/office/powerpoint/2010/main" xmlns="" val="14426137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smtClean="0"/>
              <a:t>Weka</a:t>
            </a:r>
            <a:endParaRPr lang="en-US" dirty="0"/>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47</a:t>
            </a:fld>
            <a:endParaRPr lang="en-US" dirty="0"/>
          </a:p>
        </p:txBody>
      </p:sp>
      <p:pic>
        <p:nvPicPr>
          <p:cNvPr id="10242" name="Picture 2" descr="http://upload.wikimedia.org/wikipedia/commons/5/59/Weka-3.5.5.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9592" y="1700808"/>
            <a:ext cx="6419056" cy="48142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296196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Classic Data Sets</a:t>
            </a:r>
            <a:endParaRPr lang="en-US" dirty="0"/>
          </a:p>
        </p:txBody>
      </p:sp>
      <p:sp>
        <p:nvSpPr>
          <p:cNvPr id="24579" name="Content Placeholder 2"/>
          <p:cNvSpPr>
            <a:spLocks noGrp="1"/>
          </p:cNvSpPr>
          <p:nvPr>
            <p:ph sz="quarter" idx="1"/>
          </p:nvPr>
        </p:nvSpPr>
        <p:spPr>
          <a:xfrm>
            <a:off x="457200" y="1419657"/>
            <a:ext cx="7467600" cy="4873625"/>
          </a:xfrm>
        </p:spPr>
        <p:txBody>
          <a:bodyPr/>
          <a:lstStyle/>
          <a:p>
            <a:r>
              <a:rPr lang="en-US" dirty="0"/>
              <a:t>Several classic datasets have been used extensively in the statistical literature:</a:t>
            </a:r>
          </a:p>
          <a:p>
            <a:pPr lvl="1"/>
            <a:r>
              <a:rPr lang="en-US" dirty="0"/>
              <a:t>Iris flower data set - multivariate dataset introduced by Ronald Fisher (1936</a:t>
            </a:r>
            <a:r>
              <a:rPr lang="en-US" dirty="0" smtClean="0"/>
              <a:t>).</a:t>
            </a:r>
            <a:endParaRPr lang="en-US" dirty="0"/>
          </a:p>
          <a:p>
            <a:pPr lvl="1"/>
            <a:r>
              <a:rPr lang="en-US" dirty="0" smtClean="0"/>
              <a:t>diabetes data set - Pima Indians Diabetes Database</a:t>
            </a:r>
            <a:endParaRPr lang="en-US" dirty="0"/>
          </a:p>
          <a:p>
            <a:pPr lvl="1"/>
            <a:r>
              <a:rPr lang="en-US" dirty="0" smtClean="0"/>
              <a:t>The </a:t>
            </a:r>
            <a:r>
              <a:rPr lang="en-US" dirty="0" err="1"/>
              <a:t>Bupa</a:t>
            </a:r>
            <a:r>
              <a:rPr lang="en-US" dirty="0"/>
              <a:t> liver data, used in several papers in the machine learning (data mining) </a:t>
            </a:r>
            <a:r>
              <a:rPr lang="en-US" dirty="0" smtClean="0"/>
              <a:t>literature</a:t>
            </a:r>
          </a:p>
          <a:p>
            <a:r>
              <a:rPr lang="en-US" dirty="0" smtClean="0"/>
              <a:t>Repository of data sets</a:t>
            </a:r>
            <a:endParaRPr lang="en-US" dirty="0" smtClean="0">
              <a:hlinkClick r:id="rId3"/>
            </a:endParaRPr>
          </a:p>
          <a:p>
            <a:pPr lvl="1"/>
            <a:r>
              <a:rPr lang="en-US" dirty="0" smtClean="0">
                <a:hlinkClick r:id="rId3"/>
              </a:rPr>
              <a:t>http</a:t>
            </a:r>
            <a:r>
              <a:rPr lang="en-US" dirty="0">
                <a:hlinkClick r:id="rId3"/>
              </a:rPr>
              <a:t>://repository.seasr.org/Datasets/UCI/arff</a:t>
            </a:r>
            <a:r>
              <a:rPr lang="en-US" dirty="0" smtClean="0">
                <a:hlinkClick r:id="rId3"/>
              </a:rPr>
              <a:t>/</a:t>
            </a:r>
            <a:r>
              <a:rPr lang="en-US" dirty="0" smtClean="0"/>
              <a:t>		</a:t>
            </a:r>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48</a:t>
            </a:fld>
            <a:endParaRPr lang="en-US" dirty="0"/>
          </a:p>
        </p:txBody>
      </p:sp>
    </p:spTree>
    <p:extLst>
      <p:ext uri="{BB962C8B-B14F-4D97-AF65-F5344CB8AC3E}">
        <p14:creationId xmlns:p14="http://schemas.microsoft.com/office/powerpoint/2010/main" xmlns="" val="27082106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420938"/>
            <a:ext cx="7467600" cy="1143000"/>
          </a:xfrm>
        </p:spPr>
        <p:txBody>
          <a:bodyPr/>
          <a:lstStyle/>
          <a:p>
            <a:pPr eaLnBrk="1" fontAlgn="auto" hangingPunct="1">
              <a:spcAft>
                <a:spcPts val="0"/>
              </a:spcAft>
              <a:defRPr/>
            </a:pPr>
            <a:r>
              <a:rPr lang="en-US" sz="4400" dirty="0" smtClean="0"/>
              <a:t>Information Theory</a:t>
            </a:r>
            <a:endParaRPr lang="en-US" sz="4400" dirty="0"/>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Requirements</a:t>
            </a:r>
            <a:endParaRPr lang="en-US" dirty="0"/>
          </a:p>
        </p:txBody>
      </p:sp>
      <p:sp>
        <p:nvSpPr>
          <p:cNvPr id="24579" name="Content Placeholder 2"/>
          <p:cNvSpPr>
            <a:spLocks noGrp="1"/>
          </p:cNvSpPr>
          <p:nvPr>
            <p:ph sz="quarter" idx="1"/>
          </p:nvPr>
        </p:nvSpPr>
        <p:spPr>
          <a:xfrm>
            <a:off x="457200" y="1600200"/>
            <a:ext cx="7467600" cy="4873625"/>
          </a:xfrm>
        </p:spPr>
        <p:txBody>
          <a:bodyPr/>
          <a:lstStyle/>
          <a:p>
            <a:pPr eaLnBrk="1" hangingPunct="1"/>
            <a:r>
              <a:rPr lang="en-US" dirty="0" smtClean="0">
                <a:cs typeface="Times New Roman" pitchFamily="18" charset="0"/>
              </a:rPr>
              <a:t>4 assignments:</a:t>
            </a:r>
          </a:p>
          <a:p>
            <a:pPr lvl="1" eaLnBrk="1" hangingPunct="1"/>
            <a:r>
              <a:rPr lang="en-US" dirty="0" smtClean="0">
                <a:cs typeface="Times New Roman" pitchFamily="18" charset="0"/>
              </a:rPr>
              <a:t>2 small (choice) – </a:t>
            </a:r>
            <a:r>
              <a:rPr lang="en-US" dirty="0" err="1" smtClean="0">
                <a:cs typeface="Times New Roman" pitchFamily="18" charset="0"/>
              </a:rPr>
              <a:t>maman</a:t>
            </a:r>
            <a:r>
              <a:rPr lang="en-US" dirty="0" smtClean="0">
                <a:cs typeface="Times New Roman" pitchFamily="18" charset="0"/>
              </a:rPr>
              <a:t> 11 and 12.</a:t>
            </a:r>
            <a:br>
              <a:rPr lang="en-US" dirty="0" smtClean="0">
                <a:cs typeface="Times New Roman" pitchFamily="18" charset="0"/>
              </a:rPr>
            </a:br>
            <a:r>
              <a:rPr lang="en-US" dirty="0" smtClean="0">
                <a:cs typeface="Times New Roman" pitchFamily="18" charset="0"/>
              </a:rPr>
              <a:t>2 points each</a:t>
            </a:r>
          </a:p>
          <a:p>
            <a:pPr lvl="1" eaLnBrk="1" hangingPunct="1"/>
            <a:r>
              <a:rPr lang="en-US" dirty="0" smtClean="0">
                <a:cs typeface="Times New Roman" pitchFamily="18" charset="0"/>
              </a:rPr>
              <a:t>Project divided to 2 parts (mandatory) – </a:t>
            </a:r>
            <a:r>
              <a:rPr lang="en-US" dirty="0" err="1" smtClean="0">
                <a:cs typeface="Times New Roman" pitchFamily="18" charset="0"/>
              </a:rPr>
              <a:t>maman</a:t>
            </a:r>
            <a:r>
              <a:rPr lang="en-US" dirty="0" smtClean="0">
                <a:cs typeface="Times New Roman" pitchFamily="18" charset="0"/>
              </a:rPr>
              <a:t> 21 and 22.</a:t>
            </a:r>
            <a:br>
              <a:rPr lang="en-US" dirty="0" smtClean="0">
                <a:cs typeface="Times New Roman" pitchFamily="18" charset="0"/>
              </a:rPr>
            </a:br>
            <a:r>
              <a:rPr lang="en-US" dirty="0" smtClean="0">
                <a:cs typeface="Times New Roman" pitchFamily="18" charset="0"/>
              </a:rPr>
              <a:t>13 points each</a:t>
            </a:r>
          </a:p>
          <a:p>
            <a:pPr lvl="1" eaLnBrk="1" hangingPunct="1"/>
            <a:endParaRPr lang="en-US" dirty="0" smtClean="0">
              <a:cs typeface="Times New Roman" pitchFamily="18" charset="0"/>
            </a:endParaRPr>
          </a:p>
          <a:p>
            <a:pPr eaLnBrk="1" hangingPunct="1"/>
            <a:r>
              <a:rPr lang="en-US" dirty="0" smtClean="0">
                <a:cs typeface="Times New Roman" pitchFamily="18" charset="0"/>
              </a:rPr>
              <a:t>Exam</a:t>
            </a:r>
            <a:br>
              <a:rPr lang="en-US" dirty="0" smtClean="0">
                <a:cs typeface="Times New Roman" pitchFamily="18" charset="0"/>
              </a:rPr>
            </a:br>
            <a:endParaRPr lang="en-US" dirty="0" smtClean="0">
              <a:cs typeface="Times New Roman" pitchFamily="18" charset="0"/>
            </a:endParaRPr>
          </a:p>
          <a:p>
            <a:pPr eaLnBrk="1" hangingPunct="1"/>
            <a:r>
              <a:rPr lang="en-US" dirty="0" smtClean="0">
                <a:cs typeface="Times New Roman" pitchFamily="18" charset="0"/>
              </a:rPr>
              <a:t>Grade: The assignments are 26-30% of the grade. </a:t>
            </a:r>
          </a:p>
          <a:p>
            <a:pPr eaLnBrk="1" hangingPunct="1">
              <a:buFontTx/>
              <a:buNone/>
            </a:pPr>
            <a:endParaRPr lang="en-US" dirty="0" smtClean="0">
              <a:cs typeface="Times New Roman" pitchFamily="18" charset="0"/>
            </a:endParaRPr>
          </a:p>
          <a:p>
            <a:pPr eaLnBrk="1" hangingPunct="1">
              <a:buFont typeface="Wingdings" pitchFamily="2" charset="2"/>
              <a:buNone/>
            </a:pPr>
            <a:endParaRPr lang="en-US" dirty="0" smtClean="0">
              <a:cs typeface="Times New Roman" pitchFamily="18" charset="0"/>
            </a:endParaRPr>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fontAlgn="auto" hangingPunct="1">
              <a:spcAft>
                <a:spcPts val="0"/>
              </a:spcAft>
              <a:defRPr/>
            </a:pPr>
            <a:r>
              <a:rPr lang="en-US" dirty="0" smtClean="0"/>
              <a:t>Information and Uncertainty</a:t>
            </a:r>
            <a:endParaRPr lang="en-US" dirty="0"/>
          </a:p>
        </p:txBody>
      </p:sp>
      <p:sp>
        <p:nvSpPr>
          <p:cNvPr id="44035" name="Rectangle 3"/>
          <p:cNvSpPr>
            <a:spLocks noGrp="1" noChangeArrowheads="1"/>
          </p:cNvSpPr>
          <p:nvPr>
            <p:ph type="body" idx="1"/>
          </p:nvPr>
        </p:nvSpPr>
        <p:spPr>
          <a:xfrm>
            <a:off x="457200" y="1600200"/>
            <a:ext cx="7715200" cy="4873625"/>
          </a:xfrm>
        </p:spPr>
        <p:txBody>
          <a:bodyPr/>
          <a:lstStyle/>
          <a:p>
            <a:pPr eaLnBrk="1" hangingPunct="1">
              <a:lnSpc>
                <a:spcPct val="90000"/>
              </a:lnSpc>
            </a:pPr>
            <a:r>
              <a:rPr lang="en-US" sz="2800" i="1" dirty="0" smtClean="0">
                <a:cs typeface="Times New Roman" pitchFamily="18" charset="0"/>
              </a:rPr>
              <a:t>A mathematical Theory of Communication</a:t>
            </a:r>
            <a:r>
              <a:rPr lang="en-US" sz="2800" dirty="0" smtClean="0">
                <a:cs typeface="Times New Roman" pitchFamily="18" charset="0"/>
              </a:rPr>
              <a:t>,  by Claude Shannon, Bell labs. </a:t>
            </a:r>
          </a:p>
          <a:p>
            <a:pPr eaLnBrk="1" hangingPunct="1">
              <a:lnSpc>
                <a:spcPct val="90000"/>
              </a:lnSpc>
            </a:pPr>
            <a:r>
              <a:rPr lang="en-US" sz="2800" dirty="0" smtClean="0">
                <a:cs typeface="Times New Roman" pitchFamily="18" charset="0"/>
              </a:rPr>
              <a:t>Uncertainty is our limited knowledge about the outcome of some (future) event</a:t>
            </a:r>
          </a:p>
          <a:p>
            <a:pPr eaLnBrk="1" hangingPunct="1">
              <a:lnSpc>
                <a:spcPct val="90000"/>
              </a:lnSpc>
            </a:pPr>
            <a:r>
              <a:rPr lang="en-US" sz="2800" dirty="0" smtClean="0">
                <a:cs typeface="Times New Roman" pitchFamily="18" charset="0"/>
              </a:rPr>
              <a:t>Examples:</a:t>
            </a:r>
          </a:p>
          <a:p>
            <a:pPr lvl="1" eaLnBrk="1" hangingPunct="1">
              <a:lnSpc>
                <a:spcPct val="90000"/>
              </a:lnSpc>
            </a:pPr>
            <a:r>
              <a:rPr lang="en-US" sz="2500" dirty="0" smtClean="0">
                <a:cs typeface="Times New Roman" pitchFamily="18" charset="0"/>
              </a:rPr>
              <a:t>Credit card transaction (legitimate/</a:t>
            </a:r>
            <a:r>
              <a:rPr lang="en-US" sz="2500" dirty="0" err="1" smtClean="0">
                <a:cs typeface="Times New Roman" pitchFamily="18" charset="0"/>
              </a:rPr>
              <a:t>fraudlent</a:t>
            </a:r>
            <a:r>
              <a:rPr lang="en-US" sz="2500" dirty="0" smtClean="0">
                <a:cs typeface="Times New Roman" pitchFamily="18" charset="0"/>
              </a:rPr>
              <a:t>)</a:t>
            </a:r>
          </a:p>
          <a:p>
            <a:pPr lvl="1" eaLnBrk="1" hangingPunct="1">
              <a:lnSpc>
                <a:spcPct val="90000"/>
              </a:lnSpc>
            </a:pPr>
            <a:r>
              <a:rPr lang="en-US" sz="2500" dirty="0" smtClean="0">
                <a:cs typeface="Times New Roman" pitchFamily="18" charset="0"/>
              </a:rPr>
              <a:t>A customer moving to a new service provider (outcome = new provider)</a:t>
            </a:r>
          </a:p>
          <a:p>
            <a:pPr lvl="1" eaLnBrk="1" hangingPunct="1">
              <a:lnSpc>
                <a:spcPct val="90000"/>
              </a:lnSpc>
            </a:pPr>
            <a:r>
              <a:rPr lang="en-US" sz="2500" dirty="0" smtClean="0">
                <a:cs typeface="Times New Roman" pitchFamily="18" charset="0"/>
              </a:rPr>
              <a:t>Grade point average of a graduating student (outcome = value between 0 and 100)</a:t>
            </a: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fontAlgn="auto" hangingPunct="1">
              <a:spcAft>
                <a:spcPts val="0"/>
              </a:spcAft>
              <a:defRPr/>
            </a:pPr>
            <a:r>
              <a:rPr lang="en-US" dirty="0" smtClean="0"/>
              <a:t>Information and Uncertainty</a:t>
            </a:r>
            <a:endParaRPr lang="en-US" dirty="0"/>
          </a:p>
        </p:txBody>
      </p:sp>
      <p:sp>
        <p:nvSpPr>
          <p:cNvPr id="44035" name="Rectangle 3"/>
          <p:cNvSpPr>
            <a:spLocks noGrp="1" noChangeArrowheads="1"/>
          </p:cNvSpPr>
          <p:nvPr>
            <p:ph type="body" idx="1"/>
          </p:nvPr>
        </p:nvSpPr>
        <p:spPr>
          <a:xfrm>
            <a:off x="457200" y="1600200"/>
            <a:ext cx="7715200" cy="4873625"/>
          </a:xfrm>
        </p:spPr>
        <p:txBody>
          <a:bodyPr/>
          <a:lstStyle/>
          <a:p>
            <a:pPr eaLnBrk="1" hangingPunct="1">
              <a:lnSpc>
                <a:spcPct val="90000"/>
              </a:lnSpc>
            </a:pPr>
            <a:r>
              <a:rPr lang="en-US" sz="2800" dirty="0" smtClean="0">
                <a:cs typeface="Times New Roman" pitchFamily="18" charset="0"/>
              </a:rPr>
              <a:t>If the outcome of an event can be predicted with 100% accuracy, then the uncertainty of an event is 0</a:t>
            </a:r>
          </a:p>
          <a:p>
            <a:pPr eaLnBrk="1" hangingPunct="1">
              <a:lnSpc>
                <a:spcPct val="90000"/>
              </a:lnSpc>
            </a:pPr>
            <a:r>
              <a:rPr lang="en-US" sz="2800" dirty="0" smtClean="0">
                <a:cs typeface="Times New Roman" pitchFamily="18" charset="0"/>
              </a:rPr>
              <a:t>The uncertainty of event increases with the number of possible outcomes</a:t>
            </a:r>
          </a:p>
          <a:p>
            <a:pPr eaLnBrk="1" hangingPunct="1">
              <a:lnSpc>
                <a:spcPct val="90000"/>
              </a:lnSpc>
            </a:pPr>
            <a:r>
              <a:rPr lang="en-US" sz="2800" dirty="0" smtClean="0">
                <a:cs typeface="Times New Roman" pitchFamily="18" charset="0"/>
              </a:rPr>
              <a:t>For the same number of outcomes, the uncertainty is maximal if each outcome has the same probability</a:t>
            </a:r>
          </a:p>
          <a:p>
            <a:pPr lvl="1" eaLnBrk="1" hangingPunct="1">
              <a:lnSpc>
                <a:spcPct val="90000"/>
              </a:lnSpc>
            </a:pPr>
            <a:endParaRPr lang="en-US" sz="2500" dirty="0" smtClean="0">
              <a:cs typeface="Times New Roman" pitchFamily="18" charset="0"/>
            </a:endParaRP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fontAlgn="auto" hangingPunct="1">
              <a:spcAft>
                <a:spcPts val="0"/>
              </a:spcAft>
              <a:defRPr/>
            </a:pPr>
            <a:r>
              <a:rPr lang="en-US" dirty="0"/>
              <a:t>Entropy</a:t>
            </a:r>
          </a:p>
        </p:txBody>
      </p:sp>
      <p:sp>
        <p:nvSpPr>
          <p:cNvPr id="44035" name="Rectangle 3"/>
          <p:cNvSpPr>
            <a:spLocks noGrp="1" noChangeArrowheads="1"/>
          </p:cNvSpPr>
          <p:nvPr>
            <p:ph type="body" idx="1"/>
          </p:nvPr>
        </p:nvSpPr>
        <p:spPr>
          <a:xfrm>
            <a:off x="457200" y="1600200"/>
            <a:ext cx="7467600" cy="4873625"/>
          </a:xfrm>
        </p:spPr>
        <p:txBody>
          <a:bodyPr/>
          <a:lstStyle/>
          <a:p>
            <a:pPr eaLnBrk="1" hangingPunct="1">
              <a:lnSpc>
                <a:spcPct val="90000"/>
              </a:lnSpc>
            </a:pPr>
            <a:r>
              <a:rPr lang="en-US" sz="2800" b="1" u="sng" dirty="0" smtClean="0">
                <a:solidFill>
                  <a:schemeClr val="accent1"/>
                </a:solidFill>
                <a:cs typeface="Times New Roman" pitchFamily="18" charset="0"/>
              </a:rPr>
              <a:t>Definition: </a:t>
            </a:r>
            <a:r>
              <a:rPr lang="en-US" sz="2800" b="1" dirty="0" smtClean="0">
                <a:solidFill>
                  <a:schemeClr val="accent1"/>
                </a:solidFill>
                <a:cs typeface="Times New Roman" pitchFamily="18" charset="0"/>
              </a:rPr>
              <a:t>entropy</a:t>
            </a:r>
            <a:r>
              <a:rPr lang="en-US" sz="2800" dirty="0" smtClean="0">
                <a:solidFill>
                  <a:schemeClr val="accent1"/>
                </a:solidFill>
                <a:cs typeface="Times New Roman" pitchFamily="18" charset="0"/>
              </a:rPr>
              <a:t> is a measure of the uncertainty associated with random variable X.</a:t>
            </a:r>
          </a:p>
          <a:p>
            <a:pPr eaLnBrk="1" hangingPunct="1">
              <a:lnSpc>
                <a:spcPct val="90000"/>
              </a:lnSpc>
            </a:pPr>
            <a:endParaRPr lang="en-US" sz="2800" dirty="0" smtClean="0">
              <a:cs typeface="Times New Roman" pitchFamily="18" charset="0"/>
            </a:endParaRPr>
          </a:p>
          <a:p>
            <a:pPr eaLnBrk="1" hangingPunct="1">
              <a:lnSpc>
                <a:spcPct val="90000"/>
              </a:lnSpc>
            </a:pPr>
            <a:endParaRPr lang="en-US" sz="2800" dirty="0" smtClean="0">
              <a:cs typeface="Times New Roman" pitchFamily="18" charset="0"/>
            </a:endParaRPr>
          </a:p>
          <a:p>
            <a:pPr eaLnBrk="1" hangingPunct="1">
              <a:lnSpc>
                <a:spcPct val="90000"/>
              </a:lnSpc>
            </a:pPr>
            <a:r>
              <a:rPr lang="en-US" sz="2800" i="1" dirty="0" smtClean="0">
                <a:cs typeface="Times New Roman" pitchFamily="18" charset="0"/>
              </a:rPr>
              <a:t>I(x</a:t>
            </a:r>
            <a:r>
              <a:rPr lang="en-US" sz="2800" i="1" baseline="-25000" dirty="0" smtClean="0">
                <a:cs typeface="Times New Roman" pitchFamily="18" charset="0"/>
              </a:rPr>
              <a:t>i</a:t>
            </a:r>
            <a:r>
              <a:rPr lang="en-US" sz="2800" i="1" dirty="0" smtClean="0">
                <a:cs typeface="Times New Roman" pitchFamily="18" charset="0"/>
              </a:rPr>
              <a:t>)</a:t>
            </a:r>
            <a:r>
              <a:rPr lang="en-US" sz="2800" dirty="0" smtClean="0">
                <a:cs typeface="Times New Roman" pitchFamily="18" charset="0"/>
              </a:rPr>
              <a:t> is the information content of </a:t>
            </a:r>
            <a:r>
              <a:rPr lang="en-US" sz="2800" i="1" dirty="0" smtClean="0">
                <a:cs typeface="Times New Roman" pitchFamily="18" charset="0"/>
              </a:rPr>
              <a:t>x</a:t>
            </a:r>
            <a:r>
              <a:rPr lang="en-US" sz="2800" i="1" baseline="-25000" dirty="0" smtClean="0">
                <a:cs typeface="Times New Roman" pitchFamily="18" charset="0"/>
              </a:rPr>
              <a:t>i</a:t>
            </a:r>
            <a:endParaRPr lang="en-US" sz="2800" dirty="0" smtClean="0"/>
          </a:p>
          <a:p>
            <a:pPr eaLnBrk="1" hangingPunct="1">
              <a:lnSpc>
                <a:spcPct val="90000"/>
              </a:lnSpc>
            </a:pPr>
            <a:r>
              <a:rPr lang="en-US" sz="2800" dirty="0" smtClean="0"/>
              <a:t>Usually the base of logarithm is b = 2. In that case the unit of entropy is bit.</a:t>
            </a:r>
          </a:p>
          <a:p>
            <a:pPr eaLnBrk="1" hangingPunct="1">
              <a:lnSpc>
                <a:spcPct val="90000"/>
              </a:lnSpc>
            </a:pPr>
            <a:endParaRPr lang="en-US" sz="2800" dirty="0" smtClean="0">
              <a:cs typeface="Times New Roman" pitchFamily="18" charset="0"/>
            </a:endParaRPr>
          </a:p>
        </p:txBody>
      </p:sp>
      <p:pic>
        <p:nvPicPr>
          <p:cNvPr id="44036" name="Picture 5"/>
          <p:cNvPicPr>
            <a:picLocks noChangeAspect="1" noChangeArrowheads="1"/>
          </p:cNvPicPr>
          <p:nvPr/>
        </p:nvPicPr>
        <p:blipFill>
          <a:blip r:embed="rId3" cstate="print"/>
          <a:srcRect/>
          <a:stretch>
            <a:fillRect/>
          </a:stretch>
        </p:blipFill>
        <p:spPr bwMode="auto">
          <a:xfrm>
            <a:off x="611560" y="2780928"/>
            <a:ext cx="6400800" cy="906463"/>
          </a:xfrm>
          <a:prstGeom prst="rect">
            <a:avLst/>
          </a:prstGeom>
          <a:noFill/>
          <a:ln w="9525">
            <a:noFill/>
            <a:miter lim="800000"/>
            <a:headEnd/>
            <a:tailEnd/>
          </a:ln>
        </p:spPr>
      </p:pic>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fontAlgn="auto" hangingPunct="1">
              <a:spcAft>
                <a:spcPts val="0"/>
              </a:spcAft>
              <a:defRPr/>
            </a:pPr>
            <a:r>
              <a:rPr lang="en-US" dirty="0" smtClean="0"/>
              <a:t>Properties Of Entropy</a:t>
            </a:r>
            <a:endParaRPr lang="en-US" dirty="0"/>
          </a:p>
        </p:txBody>
      </p:sp>
      <p:sp>
        <p:nvSpPr>
          <p:cNvPr id="44035" name="Rectangle 3"/>
          <p:cNvSpPr>
            <a:spLocks noGrp="1" noChangeArrowheads="1"/>
          </p:cNvSpPr>
          <p:nvPr>
            <p:ph type="body" idx="1"/>
          </p:nvPr>
        </p:nvSpPr>
        <p:spPr>
          <a:xfrm>
            <a:off x="457200" y="1600200"/>
            <a:ext cx="7643192" cy="4873625"/>
          </a:xfrm>
        </p:spPr>
        <p:txBody>
          <a:bodyPr/>
          <a:lstStyle/>
          <a:p>
            <a:pPr eaLnBrk="1" hangingPunct="1">
              <a:lnSpc>
                <a:spcPct val="90000"/>
              </a:lnSpc>
            </a:pPr>
            <a:r>
              <a:rPr lang="en-US" sz="2800" i="1" dirty="0" smtClean="0">
                <a:cs typeface="Times New Roman" pitchFamily="18" charset="0"/>
              </a:rPr>
              <a:t>H(X) = 0</a:t>
            </a:r>
            <a:r>
              <a:rPr lang="en-US" sz="2800" dirty="0" smtClean="0">
                <a:cs typeface="Times New Roman" pitchFamily="18" charset="0"/>
              </a:rPr>
              <a:t> if and only if the outcome is deterministic (all </a:t>
            </a:r>
            <a:r>
              <a:rPr lang="en-US" sz="2800" i="1" dirty="0" smtClean="0">
                <a:cs typeface="Times New Roman" pitchFamily="18" charset="0"/>
              </a:rPr>
              <a:t>p(x)</a:t>
            </a:r>
            <a:r>
              <a:rPr lang="en-US" sz="2800" dirty="0" smtClean="0">
                <a:cs typeface="Times New Roman" pitchFamily="18" charset="0"/>
              </a:rPr>
              <a:t> but one are zero)</a:t>
            </a:r>
          </a:p>
          <a:p>
            <a:pPr eaLnBrk="1" hangingPunct="1">
              <a:lnSpc>
                <a:spcPct val="90000"/>
              </a:lnSpc>
            </a:pPr>
            <a:r>
              <a:rPr lang="en-US" sz="2800" i="1" dirty="0" smtClean="0">
                <a:cs typeface="Times New Roman" pitchFamily="18" charset="0"/>
              </a:rPr>
              <a:t>H(X)</a:t>
            </a:r>
            <a:r>
              <a:rPr lang="en-US" sz="2800" dirty="0" smtClean="0">
                <a:cs typeface="Times New Roman" pitchFamily="18" charset="0"/>
              </a:rPr>
              <a:t> ≤ log [number of outcomes]. </a:t>
            </a:r>
          </a:p>
          <a:p>
            <a:pPr eaLnBrk="1" hangingPunct="1">
              <a:lnSpc>
                <a:spcPct val="90000"/>
              </a:lnSpc>
            </a:pPr>
            <a:r>
              <a:rPr lang="en-US" sz="2800" i="1" dirty="0" smtClean="0">
                <a:cs typeface="Times New Roman" pitchFamily="18" charset="0"/>
              </a:rPr>
              <a:t>H(X)</a:t>
            </a:r>
            <a:r>
              <a:rPr lang="en-US" sz="2800" dirty="0" smtClean="0">
                <a:cs typeface="Times New Roman" pitchFamily="18" charset="0"/>
              </a:rPr>
              <a:t> is maximum when all outcomes have the same probability</a:t>
            </a:r>
          </a:p>
          <a:p>
            <a:pPr eaLnBrk="1" hangingPunct="1">
              <a:lnSpc>
                <a:spcPct val="90000"/>
              </a:lnSpc>
            </a:pPr>
            <a:r>
              <a:rPr lang="en-US" sz="2800" dirty="0" smtClean="0">
                <a:cs typeface="Times New Roman" pitchFamily="18" charset="0"/>
              </a:rPr>
              <a:t>If all the outcomes have the same probability, then </a:t>
            </a:r>
            <a:r>
              <a:rPr lang="en-US" sz="2800" i="1" dirty="0" smtClean="0">
                <a:cs typeface="Times New Roman" pitchFamily="18" charset="0"/>
              </a:rPr>
              <a:t>H(X)</a:t>
            </a:r>
            <a:r>
              <a:rPr lang="en-US" sz="2800" dirty="0" smtClean="0">
                <a:cs typeface="Times New Roman" pitchFamily="18" charset="0"/>
              </a:rPr>
              <a:t> is a monotonic increasing function of the number of outcomes</a:t>
            </a:r>
          </a:p>
          <a:p>
            <a:pPr eaLnBrk="1" hangingPunct="1">
              <a:lnSpc>
                <a:spcPct val="90000"/>
              </a:lnSpc>
            </a:pPr>
            <a:endParaRPr lang="en-US" sz="2800" dirty="0" smtClean="0">
              <a:cs typeface="Times New Roman" pitchFamily="18" charset="0"/>
            </a:endParaRP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fontAlgn="auto" hangingPunct="1">
              <a:spcAft>
                <a:spcPts val="0"/>
              </a:spcAft>
              <a:defRPr/>
            </a:pPr>
            <a:r>
              <a:rPr lang="en-US" dirty="0" smtClean="0"/>
              <a:t>The Binary Case</a:t>
            </a:r>
            <a:endParaRPr lang="en-US" dirty="0"/>
          </a:p>
        </p:txBody>
      </p:sp>
      <p:sp>
        <p:nvSpPr>
          <p:cNvPr id="45059" name="Rectangle 3"/>
          <p:cNvSpPr>
            <a:spLocks noGrp="1" noChangeArrowheads="1"/>
          </p:cNvSpPr>
          <p:nvPr>
            <p:ph type="body" idx="1"/>
          </p:nvPr>
        </p:nvSpPr>
        <p:spPr>
          <a:xfrm>
            <a:off x="457200" y="1600200"/>
            <a:ext cx="7467600" cy="4873625"/>
          </a:xfrm>
        </p:spPr>
        <p:txBody>
          <a:bodyPr/>
          <a:lstStyle/>
          <a:p>
            <a:pPr eaLnBrk="1" hangingPunct="1"/>
            <a:r>
              <a:rPr lang="en-US" smtClean="0">
                <a:cs typeface="Times New Roman" pitchFamily="18" charset="0"/>
              </a:rPr>
              <a:t>The entropy of flipping a fair coin?</a:t>
            </a:r>
          </a:p>
          <a:p>
            <a:pPr eaLnBrk="1" hangingPunct="1"/>
            <a:r>
              <a:rPr lang="en-US" smtClean="0">
                <a:cs typeface="Times New Roman" pitchFamily="18" charset="0"/>
              </a:rPr>
              <a:t>The entropy of flipping an unfair coin?</a:t>
            </a:r>
          </a:p>
          <a:p>
            <a:pPr lvl="1" eaLnBrk="1" hangingPunct="1"/>
            <a:r>
              <a:rPr lang="en-US" smtClean="0">
                <a:cs typeface="Times New Roman" pitchFamily="18" charset="0"/>
              </a:rPr>
              <a:t>Which has a better entropy?</a:t>
            </a:r>
          </a:p>
        </p:txBody>
      </p:sp>
      <p:sp>
        <p:nvSpPr>
          <p:cNvPr id="95236" name="AutoShape 4"/>
          <p:cNvSpPr>
            <a:spLocks noChangeArrowheads="1"/>
          </p:cNvSpPr>
          <p:nvPr/>
        </p:nvSpPr>
        <p:spPr bwMode="auto">
          <a:xfrm>
            <a:off x="7020272" y="1412776"/>
            <a:ext cx="914400" cy="457200"/>
          </a:xfrm>
          <a:prstGeom prst="wedgeRoundRectCallout">
            <a:avLst>
              <a:gd name="adj1" fmla="val -147222"/>
              <a:gd name="adj2" fmla="val 57986"/>
              <a:gd name="adj3" fmla="val 16667"/>
            </a:avLst>
          </a:prstGeom>
          <a:solidFill>
            <a:schemeClr val="accent1"/>
          </a:solidFill>
          <a:ln w="9525">
            <a:solidFill>
              <a:schemeClr val="tx1"/>
            </a:solidFill>
            <a:miter lim="800000"/>
            <a:headEnd/>
            <a:tailEnd/>
          </a:ln>
        </p:spPr>
        <p:txBody>
          <a:bodyPr/>
          <a:lstStyle/>
          <a:p>
            <a:pPr algn="ctr" rtl="1"/>
            <a:r>
              <a:rPr lang="en-US"/>
              <a:t>1</a:t>
            </a:r>
          </a:p>
        </p:txBody>
      </p:sp>
      <p:sp>
        <p:nvSpPr>
          <p:cNvPr id="95237" name="AutoShape 5"/>
          <p:cNvSpPr>
            <a:spLocks noChangeArrowheads="1"/>
          </p:cNvSpPr>
          <p:nvPr/>
        </p:nvSpPr>
        <p:spPr bwMode="auto">
          <a:xfrm>
            <a:off x="3657600" y="3657600"/>
            <a:ext cx="5334000" cy="1676400"/>
          </a:xfrm>
          <a:prstGeom prst="wedgeRoundRectCallout">
            <a:avLst>
              <a:gd name="adj1" fmla="val -13722"/>
              <a:gd name="adj2" fmla="val -73486"/>
              <a:gd name="adj3" fmla="val 16667"/>
            </a:avLst>
          </a:prstGeom>
          <a:solidFill>
            <a:schemeClr val="accent1"/>
          </a:solidFill>
          <a:ln w="9525">
            <a:solidFill>
              <a:schemeClr val="tx1"/>
            </a:solidFill>
            <a:miter lim="800000"/>
            <a:headEnd/>
            <a:tailEnd/>
          </a:ln>
        </p:spPr>
        <p:txBody>
          <a:bodyPr/>
          <a:lstStyle/>
          <a:p>
            <a:pPr algn="ctr" rtl="1"/>
            <a:r>
              <a:rPr lang="en-US"/>
              <a:t>If we know that p(x=head) = 1/3</a:t>
            </a:r>
          </a:p>
          <a:p>
            <a:pPr algn="ctr" rtl="1"/>
            <a:r>
              <a:rPr lang="en-US"/>
              <a:t>H(X) = -[1/3*log1/3+2/3*log2/3] = ~0.9</a:t>
            </a:r>
          </a:p>
          <a:p>
            <a:pPr algn="ctr" rtl="1"/>
            <a:endParaRPr lang="en-US"/>
          </a:p>
          <a:p>
            <a:pPr algn="ctr" rtl="1"/>
            <a:r>
              <a:rPr lang="en-US"/>
              <a:t>If we know that p(x=head) = 1/10</a:t>
            </a:r>
          </a:p>
          <a:p>
            <a:pPr algn="r" rtl="1"/>
            <a:r>
              <a:rPr lang="en-US"/>
              <a:t>H(X) = -[1/10*log1/10+9/10*log9/10] = ~0.476</a:t>
            </a:r>
          </a:p>
        </p:txBody>
      </p:sp>
      <p:pic>
        <p:nvPicPr>
          <p:cNvPr id="95238" name="Picture 6"/>
          <p:cNvPicPr>
            <a:picLocks noChangeAspect="1" noChangeArrowheads="1"/>
          </p:cNvPicPr>
          <p:nvPr/>
        </p:nvPicPr>
        <p:blipFill>
          <a:blip r:embed="rId3" cstate="print"/>
          <a:srcRect/>
          <a:stretch>
            <a:fillRect/>
          </a:stretch>
        </p:blipFill>
        <p:spPr bwMode="auto">
          <a:xfrm>
            <a:off x="304800" y="3567113"/>
            <a:ext cx="3048000" cy="2987675"/>
          </a:xfrm>
          <a:prstGeom prst="rect">
            <a:avLst/>
          </a:prstGeom>
          <a:noFill/>
          <a:ln w="9525">
            <a:noFill/>
            <a:miter lim="800000"/>
            <a:headEnd/>
            <a:tailEnd/>
          </a:ln>
        </p:spPr>
      </p:pic>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54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additive="base">
                                        <p:cTn id="7" dur="500" fill="hold"/>
                                        <p:tgtEl>
                                          <p:spTgt spid="95236"/>
                                        </p:tgtEl>
                                        <p:attrNameLst>
                                          <p:attrName>ppt_x</p:attrName>
                                        </p:attrNameLst>
                                      </p:cBhvr>
                                      <p:tavLst>
                                        <p:tav tm="0">
                                          <p:val>
                                            <p:strVal val="#ppt_x"/>
                                          </p:val>
                                        </p:tav>
                                        <p:tav tm="100000">
                                          <p:val>
                                            <p:strVal val="#ppt_x"/>
                                          </p:val>
                                        </p:tav>
                                      </p:tavLst>
                                    </p:anim>
                                    <p:anim calcmode="lin" valueType="num">
                                      <p:cBhvr additive="base">
                                        <p:cTn id="8" dur="500" fill="hold"/>
                                        <p:tgtEl>
                                          <p:spTgt spid="952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7">
                                            <p:bg/>
                                          </p:spTgt>
                                        </p:tgtEl>
                                        <p:attrNameLst>
                                          <p:attrName>style.visibility</p:attrName>
                                        </p:attrNameLst>
                                      </p:cBhvr>
                                      <p:to>
                                        <p:strVal val="visible"/>
                                      </p:to>
                                    </p:set>
                                    <p:anim calcmode="lin" valueType="num">
                                      <p:cBhvr additive="base">
                                        <p:cTn id="13" dur="500" fill="hold"/>
                                        <p:tgtEl>
                                          <p:spTgt spid="9523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5237">
                                            <p:txEl>
                                              <p:pRg st="0" end="0"/>
                                            </p:txEl>
                                          </p:spTgt>
                                        </p:tgtEl>
                                        <p:attrNameLst>
                                          <p:attrName>style.visibility</p:attrName>
                                        </p:attrNameLst>
                                      </p:cBhvr>
                                      <p:to>
                                        <p:strVal val="visible"/>
                                      </p:to>
                                    </p:set>
                                    <p:anim calcmode="lin" valueType="num">
                                      <p:cBhvr additive="base">
                                        <p:cTn id="17" dur="500" fill="hold"/>
                                        <p:tgtEl>
                                          <p:spTgt spid="9523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523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5237">
                                            <p:txEl>
                                              <p:pRg st="1" end="1"/>
                                            </p:txEl>
                                          </p:spTgt>
                                        </p:tgtEl>
                                        <p:attrNameLst>
                                          <p:attrName>style.visibility</p:attrName>
                                        </p:attrNameLst>
                                      </p:cBhvr>
                                      <p:to>
                                        <p:strVal val="visible"/>
                                      </p:to>
                                    </p:set>
                                    <p:anim calcmode="lin" valueType="num">
                                      <p:cBhvr additive="base">
                                        <p:cTn id="21" dur="500" fill="hold"/>
                                        <p:tgtEl>
                                          <p:spTgt spid="9523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52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5237">
                                            <p:txEl>
                                              <p:pRg st="3" end="3"/>
                                            </p:txEl>
                                          </p:spTgt>
                                        </p:tgtEl>
                                        <p:attrNameLst>
                                          <p:attrName>style.visibility</p:attrName>
                                        </p:attrNameLst>
                                      </p:cBhvr>
                                      <p:to>
                                        <p:strVal val="visible"/>
                                      </p:to>
                                    </p:set>
                                    <p:anim calcmode="lin" valueType="num">
                                      <p:cBhvr additive="base">
                                        <p:cTn id="27" dur="500" fill="hold"/>
                                        <p:tgtEl>
                                          <p:spTgt spid="9523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5237">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5237">
                                            <p:txEl>
                                              <p:pRg st="4" end="4"/>
                                            </p:txEl>
                                          </p:spTgt>
                                        </p:tgtEl>
                                        <p:attrNameLst>
                                          <p:attrName>style.visibility</p:attrName>
                                        </p:attrNameLst>
                                      </p:cBhvr>
                                      <p:to>
                                        <p:strVal val="visible"/>
                                      </p:to>
                                    </p:set>
                                    <p:anim calcmode="lin" valueType="num">
                                      <p:cBhvr additive="base">
                                        <p:cTn id="31" dur="500" fill="hold"/>
                                        <p:tgtEl>
                                          <p:spTgt spid="9523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23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5238"/>
                                        </p:tgtEl>
                                        <p:attrNameLst>
                                          <p:attrName>style.visibility</p:attrName>
                                        </p:attrNameLst>
                                      </p:cBhvr>
                                      <p:to>
                                        <p:strVal val="visible"/>
                                      </p:to>
                                    </p:set>
                                    <p:anim calcmode="lin" valueType="num">
                                      <p:cBhvr additive="base">
                                        <p:cTn id="37" dur="500" fill="hold"/>
                                        <p:tgtEl>
                                          <p:spTgt spid="95238"/>
                                        </p:tgtEl>
                                        <p:attrNameLst>
                                          <p:attrName>ppt_x</p:attrName>
                                        </p:attrNameLst>
                                      </p:cBhvr>
                                      <p:tavLst>
                                        <p:tav tm="0">
                                          <p:val>
                                            <p:strVal val="#ppt_x"/>
                                          </p:val>
                                        </p:tav>
                                        <p:tav tm="100000">
                                          <p:val>
                                            <p:strVal val="#ppt_x"/>
                                          </p:val>
                                        </p:tav>
                                      </p:tavLst>
                                    </p:anim>
                                    <p:anim calcmode="lin" valueType="num">
                                      <p:cBhvr additive="base">
                                        <p:cTn id="38" dur="500" fill="hold"/>
                                        <p:tgtEl>
                                          <p:spTgt spid="95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animBg="1"/>
      <p:bldP spid="95237" grpId="0"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fontAlgn="auto" hangingPunct="1">
              <a:spcAft>
                <a:spcPts val="0"/>
              </a:spcAft>
              <a:defRPr/>
            </a:pPr>
            <a:r>
              <a:rPr lang="en-US"/>
              <a:t>The entropy of a fair dice roll?</a:t>
            </a:r>
          </a:p>
        </p:txBody>
      </p:sp>
      <p:sp>
        <p:nvSpPr>
          <p:cNvPr id="114691" name="Rectangle 3"/>
          <p:cNvSpPr>
            <a:spLocks noGrp="1" noChangeArrowheads="1"/>
          </p:cNvSpPr>
          <p:nvPr>
            <p:ph type="body" idx="1"/>
          </p:nvPr>
        </p:nvSpPr>
        <p:spPr>
          <a:xfrm>
            <a:off x="457200" y="1600200"/>
            <a:ext cx="7467600" cy="4873625"/>
          </a:xfrm>
        </p:spPr>
        <p:txBody>
          <a:bodyPr/>
          <a:lstStyle/>
          <a:p>
            <a:pPr eaLnBrk="1" hangingPunct="1"/>
            <a:r>
              <a:rPr lang="en-US" dirty="0" smtClean="0">
                <a:cs typeface="Times New Roman" pitchFamily="18" charset="0"/>
              </a:rPr>
              <a:t>X = {1,2,3,4,5,6}</a:t>
            </a:r>
          </a:p>
          <a:p>
            <a:pPr eaLnBrk="1" hangingPunct="1"/>
            <a:r>
              <a:rPr lang="en-US" dirty="0" smtClean="0">
                <a:cs typeface="Times New Roman" pitchFamily="18" charset="0"/>
              </a:rPr>
              <a:t>P(X=x) = 1/6</a:t>
            </a:r>
          </a:p>
          <a:p>
            <a:pPr eaLnBrk="1" hangingPunct="1"/>
            <a:r>
              <a:rPr lang="en-US" dirty="0" smtClean="0">
                <a:cs typeface="Times New Roman" pitchFamily="18" charset="0"/>
              </a:rPr>
              <a:t>H(X) = -6*(1/6*log1/6) = - log1/6 = log6 = 2.585</a:t>
            </a:r>
          </a:p>
          <a:p>
            <a:pPr eaLnBrk="1" hangingPunct="1"/>
            <a:endParaRPr lang="en-US" dirty="0" smtClean="0">
              <a:cs typeface="Times New Roman" pitchFamily="18" charset="0"/>
            </a:endParaRPr>
          </a:p>
          <a:p>
            <a:pPr eaLnBrk="1" hangingPunct="1">
              <a:buFontTx/>
              <a:buNone/>
            </a:pPr>
            <a:endParaRPr lang="en-US" dirty="0" smtClean="0">
              <a:cs typeface="Times New Roman" pitchFamily="18" charset="0"/>
            </a:endParaRPr>
          </a:p>
          <a:p>
            <a:pPr eaLnBrk="1" hangingPunct="1"/>
            <a:r>
              <a:rPr lang="en-US" dirty="0" smtClean="0">
                <a:cs typeface="Times New Roman" pitchFamily="18" charset="0"/>
              </a:rPr>
              <a:t>Unified distribution means less certainty.</a:t>
            </a:r>
          </a:p>
          <a:p>
            <a:pPr eaLnBrk="1" hangingPunct="1"/>
            <a:r>
              <a:rPr lang="en-US" dirty="0" smtClean="0">
                <a:cs typeface="Times New Roman" pitchFamily="18" charset="0"/>
              </a:rPr>
              <a:t>Bigger sample space means less certainty</a:t>
            </a:r>
          </a:p>
        </p:txBody>
      </p:sp>
      <p:pic>
        <p:nvPicPr>
          <p:cNvPr id="96258" name="Picture 2" descr="http://redsoxgirl46.mlblogs.com/dice.gif"/>
          <p:cNvPicPr>
            <a:picLocks noChangeAspect="1" noChangeArrowheads="1"/>
          </p:cNvPicPr>
          <p:nvPr/>
        </p:nvPicPr>
        <p:blipFill>
          <a:blip r:embed="rId3" cstate="print"/>
          <a:srcRect r="1372"/>
          <a:stretch>
            <a:fillRect/>
          </a:stretch>
        </p:blipFill>
        <p:spPr bwMode="auto">
          <a:xfrm>
            <a:off x="250825" y="5157788"/>
            <a:ext cx="1958975" cy="1484312"/>
          </a:xfrm>
          <a:prstGeom prst="rect">
            <a:avLst/>
          </a:prstGeom>
          <a:noFill/>
          <a:ln w="9525">
            <a:noFill/>
            <a:miter lim="800000"/>
            <a:headEnd/>
            <a:tailEnd/>
          </a:ln>
        </p:spPr>
      </p:pic>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55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wipe(down)">
                                      <p:cBhvr>
                                        <p:cTn id="7" dur="580">
                                          <p:stCondLst>
                                            <p:cond delay="0"/>
                                          </p:stCondLst>
                                        </p:cTn>
                                        <p:tgtEl>
                                          <p:spTgt spid="96258"/>
                                        </p:tgtEl>
                                      </p:cBhvr>
                                    </p:animEffect>
                                    <p:anim calcmode="lin" valueType="num">
                                      <p:cBhvr>
                                        <p:cTn id="8" dur="1822" tmFilter="0,0; 0.14,0.36; 0.43,0.73; 0.71,0.91; 1.0,1.0">
                                          <p:stCondLst>
                                            <p:cond delay="0"/>
                                          </p:stCondLst>
                                        </p:cTn>
                                        <p:tgtEl>
                                          <p:spTgt spid="9625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625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625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625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6258"/>
                                        </p:tgtEl>
                                        <p:attrNameLst>
                                          <p:attrName>ppt_y</p:attrName>
                                        </p:attrNameLst>
                                      </p:cBhvr>
                                      <p:tavLst>
                                        <p:tav tm="0" fmla="#ppt_y-sin(pi*$)/81">
                                          <p:val>
                                            <p:fltVal val="0"/>
                                          </p:val>
                                        </p:tav>
                                        <p:tav tm="100000">
                                          <p:val>
                                            <p:fltVal val="1"/>
                                          </p:val>
                                        </p:tav>
                                      </p:tavLst>
                                    </p:anim>
                                    <p:animScale>
                                      <p:cBhvr>
                                        <p:cTn id="13" dur="26">
                                          <p:stCondLst>
                                            <p:cond delay="650"/>
                                          </p:stCondLst>
                                        </p:cTn>
                                        <p:tgtEl>
                                          <p:spTgt spid="96258"/>
                                        </p:tgtEl>
                                      </p:cBhvr>
                                      <p:to x="100000" y="60000"/>
                                    </p:animScale>
                                    <p:animScale>
                                      <p:cBhvr>
                                        <p:cTn id="14" dur="166" decel="50000">
                                          <p:stCondLst>
                                            <p:cond delay="676"/>
                                          </p:stCondLst>
                                        </p:cTn>
                                        <p:tgtEl>
                                          <p:spTgt spid="96258"/>
                                        </p:tgtEl>
                                      </p:cBhvr>
                                      <p:to x="100000" y="100000"/>
                                    </p:animScale>
                                    <p:animScale>
                                      <p:cBhvr>
                                        <p:cTn id="15" dur="26">
                                          <p:stCondLst>
                                            <p:cond delay="1312"/>
                                          </p:stCondLst>
                                        </p:cTn>
                                        <p:tgtEl>
                                          <p:spTgt spid="96258"/>
                                        </p:tgtEl>
                                      </p:cBhvr>
                                      <p:to x="100000" y="80000"/>
                                    </p:animScale>
                                    <p:animScale>
                                      <p:cBhvr>
                                        <p:cTn id="16" dur="166" decel="50000">
                                          <p:stCondLst>
                                            <p:cond delay="1338"/>
                                          </p:stCondLst>
                                        </p:cTn>
                                        <p:tgtEl>
                                          <p:spTgt spid="96258"/>
                                        </p:tgtEl>
                                      </p:cBhvr>
                                      <p:to x="100000" y="100000"/>
                                    </p:animScale>
                                    <p:animScale>
                                      <p:cBhvr>
                                        <p:cTn id="17" dur="26">
                                          <p:stCondLst>
                                            <p:cond delay="1642"/>
                                          </p:stCondLst>
                                        </p:cTn>
                                        <p:tgtEl>
                                          <p:spTgt spid="96258"/>
                                        </p:tgtEl>
                                      </p:cBhvr>
                                      <p:to x="100000" y="90000"/>
                                    </p:animScale>
                                    <p:animScale>
                                      <p:cBhvr>
                                        <p:cTn id="18" dur="166" decel="50000">
                                          <p:stCondLst>
                                            <p:cond delay="1668"/>
                                          </p:stCondLst>
                                        </p:cTn>
                                        <p:tgtEl>
                                          <p:spTgt spid="96258"/>
                                        </p:tgtEl>
                                      </p:cBhvr>
                                      <p:to x="100000" y="100000"/>
                                    </p:animScale>
                                    <p:animScale>
                                      <p:cBhvr>
                                        <p:cTn id="19" dur="26">
                                          <p:stCondLst>
                                            <p:cond delay="1808"/>
                                          </p:stCondLst>
                                        </p:cTn>
                                        <p:tgtEl>
                                          <p:spTgt spid="96258"/>
                                        </p:tgtEl>
                                      </p:cBhvr>
                                      <p:to x="100000" y="95000"/>
                                    </p:animScale>
                                    <p:animScale>
                                      <p:cBhvr>
                                        <p:cTn id="20" dur="166" decel="50000">
                                          <p:stCondLst>
                                            <p:cond delay="1834"/>
                                          </p:stCondLst>
                                        </p:cTn>
                                        <p:tgtEl>
                                          <p:spTgt spid="9625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4691">
                                            <p:txEl>
                                              <p:pRg st="5" end="5"/>
                                            </p:txEl>
                                          </p:spTgt>
                                        </p:tgtEl>
                                        <p:attrNameLst>
                                          <p:attrName>style.visibility</p:attrName>
                                        </p:attrNameLst>
                                      </p:cBhvr>
                                      <p:to>
                                        <p:strVal val="visible"/>
                                      </p:to>
                                    </p:set>
                                    <p:anim calcmode="lin" valueType="num">
                                      <p:cBhvr additive="base">
                                        <p:cTn id="25" dur="500" fill="hold"/>
                                        <p:tgtEl>
                                          <p:spTgt spid="1146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4691">
                                            <p:txEl>
                                              <p:pRg st="6" end="6"/>
                                            </p:txEl>
                                          </p:spTgt>
                                        </p:tgtEl>
                                        <p:attrNameLst>
                                          <p:attrName>style.visibility</p:attrName>
                                        </p:attrNameLst>
                                      </p:cBhvr>
                                      <p:to>
                                        <p:strVal val="visible"/>
                                      </p:to>
                                    </p:set>
                                    <p:anim calcmode="lin" valueType="num">
                                      <p:cBhvr additive="base">
                                        <p:cTn id="31" dur="500" fill="hold"/>
                                        <p:tgtEl>
                                          <p:spTgt spid="1146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46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Conditional Entropy</a:t>
            </a:r>
            <a:endParaRPr lang="en-US" dirty="0"/>
          </a:p>
        </p:txBody>
      </p:sp>
      <p:sp>
        <p:nvSpPr>
          <p:cNvPr id="5" name="Rectangle 3"/>
          <p:cNvSpPr txBox="1">
            <a:spLocks noChangeArrowheads="1"/>
          </p:cNvSpPr>
          <p:nvPr/>
        </p:nvSpPr>
        <p:spPr>
          <a:xfrm>
            <a:off x="539750" y="1556792"/>
            <a:ext cx="8208963" cy="4968552"/>
          </a:xfrm>
          <a:prstGeom prst="rect">
            <a:avLst/>
          </a:prstGeom>
        </p:spPr>
        <p:txBody>
          <a:bodyPr>
            <a:normAutofit/>
          </a:bodyPr>
          <a:lstStyle/>
          <a:p>
            <a:pPr marL="274320" indent="-274320" fontAlgn="auto">
              <a:spcBef>
                <a:spcPts val="600"/>
              </a:spcBef>
              <a:spcAft>
                <a:spcPts val="0"/>
              </a:spcAft>
              <a:buClr>
                <a:schemeClr val="accent1"/>
              </a:buClr>
              <a:buSzPct val="70000"/>
              <a:buFont typeface="Wingdings"/>
              <a:buChar char=""/>
              <a:defRPr/>
            </a:pPr>
            <a:r>
              <a:rPr lang="en-US" sz="2800" dirty="0" smtClean="0">
                <a:latin typeface="+mn-lt"/>
                <a:cs typeface="+mn-cs"/>
              </a:rPr>
              <a:t>Goal: measure uncertainty of </a:t>
            </a:r>
            <a:r>
              <a:rPr lang="en-US" sz="2800" i="1" dirty="0" smtClean="0">
                <a:latin typeface="+mn-lt"/>
                <a:cs typeface="+mn-cs"/>
              </a:rPr>
              <a:t>Y</a:t>
            </a:r>
            <a:r>
              <a:rPr lang="en-US" sz="2800" dirty="0" smtClean="0">
                <a:latin typeface="+mn-lt"/>
                <a:cs typeface="+mn-cs"/>
              </a:rPr>
              <a:t>, when </a:t>
            </a:r>
            <a:r>
              <a:rPr lang="en-US" sz="2800" i="1" dirty="0" smtClean="0">
                <a:latin typeface="+mn-lt"/>
                <a:cs typeface="+mn-cs"/>
              </a:rPr>
              <a:t>X</a:t>
            </a:r>
            <a:r>
              <a:rPr lang="en-US" sz="2800" dirty="0" smtClean="0">
                <a:latin typeface="+mn-lt"/>
                <a:cs typeface="+mn-cs"/>
              </a:rPr>
              <a:t> is given </a:t>
            </a:r>
          </a:p>
          <a:p>
            <a:pPr marL="274320" indent="-274320" fontAlgn="auto">
              <a:spcBef>
                <a:spcPts val="600"/>
              </a:spcBef>
              <a:spcAft>
                <a:spcPts val="0"/>
              </a:spcAft>
              <a:buClr>
                <a:schemeClr val="accent1"/>
              </a:buClr>
              <a:buSzPct val="70000"/>
              <a:buFont typeface="Wingdings"/>
              <a:buChar char=""/>
              <a:defRPr/>
            </a:pPr>
            <a:r>
              <a:rPr lang="en-US" sz="2800" dirty="0" smtClean="0">
                <a:latin typeface="+mn-lt"/>
                <a:cs typeface="+mn-cs"/>
              </a:rPr>
              <a:t>Conditional </a:t>
            </a:r>
            <a:r>
              <a:rPr lang="en-US" sz="2800" dirty="0">
                <a:latin typeface="+mn-lt"/>
                <a:cs typeface="+mn-cs"/>
              </a:rPr>
              <a:t>entropy of </a:t>
            </a:r>
            <a:r>
              <a:rPr lang="en-US" sz="2800" i="1" dirty="0" smtClean="0">
                <a:latin typeface="+mn-lt"/>
                <a:cs typeface="+mn-cs"/>
              </a:rPr>
              <a:t>Y</a:t>
            </a:r>
            <a:r>
              <a:rPr lang="en-US" sz="2800" dirty="0" smtClean="0">
                <a:latin typeface="+mn-lt"/>
                <a:cs typeface="+mn-cs"/>
              </a:rPr>
              <a:t> </a:t>
            </a:r>
            <a:r>
              <a:rPr lang="en-US" sz="2800" dirty="0">
                <a:latin typeface="+mn-lt"/>
                <a:cs typeface="+mn-cs"/>
              </a:rPr>
              <a:t>given </a:t>
            </a:r>
            <a:r>
              <a:rPr lang="en-US" sz="2800" i="1" dirty="0" smtClean="0">
                <a:latin typeface="+mn-lt"/>
                <a:cs typeface="+mn-cs"/>
              </a:rPr>
              <a:t>X</a:t>
            </a:r>
            <a:r>
              <a:rPr lang="en-US" sz="2800" dirty="0" smtClean="0">
                <a:latin typeface="+mn-lt"/>
                <a:cs typeface="+mn-cs"/>
              </a:rPr>
              <a:t> </a:t>
            </a:r>
            <a:r>
              <a:rPr lang="en-US" sz="2800" dirty="0">
                <a:latin typeface="+mn-lt"/>
                <a:cs typeface="+mn-cs"/>
              </a:rPr>
              <a:t>is</a:t>
            </a:r>
            <a:r>
              <a:rPr lang="en-US" sz="2800" dirty="0" smtClean="0">
                <a:latin typeface="+mn-lt"/>
                <a:cs typeface="+mn-cs"/>
              </a:rPr>
              <a:t>:</a:t>
            </a:r>
          </a:p>
          <a:p>
            <a:pPr marL="274320" indent="-274320" fontAlgn="auto">
              <a:spcBef>
                <a:spcPts val="600"/>
              </a:spcBef>
              <a:spcAft>
                <a:spcPts val="0"/>
              </a:spcAft>
              <a:buClr>
                <a:schemeClr val="accent1"/>
              </a:buClr>
              <a:buSzPct val="70000"/>
              <a:buFont typeface="Wingdings"/>
              <a:buChar char=""/>
              <a:defRPr/>
            </a:pPr>
            <a:endParaRPr lang="en-US" sz="2800" dirty="0" smtClean="0">
              <a:latin typeface="+mn-lt"/>
              <a:cs typeface="+mn-cs"/>
            </a:endParaRPr>
          </a:p>
          <a:p>
            <a:pPr marL="274320" indent="-274320" fontAlgn="auto">
              <a:spcBef>
                <a:spcPts val="600"/>
              </a:spcBef>
              <a:spcAft>
                <a:spcPts val="0"/>
              </a:spcAft>
              <a:buClr>
                <a:schemeClr val="accent1"/>
              </a:buClr>
              <a:buSzPct val="70000"/>
              <a:buFont typeface="Wingdings"/>
              <a:buChar char=""/>
              <a:defRPr/>
            </a:pPr>
            <a:r>
              <a:rPr lang="en-US" sz="2800" dirty="0" smtClean="0">
                <a:latin typeface="+mn-lt"/>
                <a:cs typeface="+mn-cs"/>
              </a:rPr>
              <a:t>Another definition – the average conditional entropy of Y:</a:t>
            </a:r>
            <a:endParaRPr lang="en-US" sz="2800" dirty="0">
              <a:latin typeface="+mn-lt"/>
              <a:cs typeface="+mn-cs"/>
            </a:endParaRPr>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56</a:t>
            </a:fld>
            <a:endParaRPr lang="en-US" dirty="0"/>
          </a:p>
        </p:txBody>
      </p:sp>
      <p:sp>
        <p:nvSpPr>
          <p:cNvPr id="114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14689" name="Object 1"/>
          <p:cNvGraphicFramePr>
            <a:graphicFrameLocks noChangeAspect="1"/>
          </p:cNvGraphicFramePr>
          <p:nvPr/>
        </p:nvGraphicFramePr>
        <p:xfrm>
          <a:off x="971600" y="2996952"/>
          <a:ext cx="5054600" cy="576262"/>
        </p:xfrm>
        <a:graphic>
          <a:graphicData uri="http://schemas.openxmlformats.org/presentationml/2006/ole">
            <p:oleObj spid="_x0000_s114689" name="Equation" r:id="rId3" imgW="2197080" imgH="253800" progId="Equation.3">
              <p:embed/>
            </p:oleObj>
          </a:graphicData>
        </a:graphic>
      </p:graphicFrame>
      <p:sp>
        <p:nvSpPr>
          <p:cNvPr id="114691" name="Rectangle 3"/>
          <p:cNvSpPr>
            <a:spLocks noChangeArrowheads="1"/>
          </p:cNvSpPr>
          <p:nvPr/>
        </p:nvSpPr>
        <p:spPr bwMode="auto">
          <a:xfrm>
            <a:off x="0" y="250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5" name="Rectangle 7"/>
          <p:cNvSpPr>
            <a:spLocks noChangeArrowheads="1"/>
          </p:cNvSpPr>
          <p:nvPr/>
        </p:nvSpPr>
        <p:spPr bwMode="auto">
          <a:xfrm>
            <a:off x="0" y="20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8" name="Rectangle 10"/>
          <p:cNvSpPr>
            <a:spLocks noChangeArrowheads="1"/>
          </p:cNvSpPr>
          <p:nvPr/>
        </p:nvSpPr>
        <p:spPr bwMode="auto">
          <a:xfrm>
            <a:off x="0" y="20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70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701" name="Rectangle 13"/>
          <p:cNvSpPr>
            <a:spLocks noChangeArrowheads="1"/>
          </p:cNvSpPr>
          <p:nvPr/>
        </p:nvSpPr>
        <p:spPr bwMode="auto">
          <a:xfrm>
            <a:off x="0" y="250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70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14702" name="Object 14"/>
          <p:cNvGraphicFramePr>
            <a:graphicFrameLocks noChangeAspect="1"/>
          </p:cNvGraphicFramePr>
          <p:nvPr/>
        </p:nvGraphicFramePr>
        <p:xfrm>
          <a:off x="887413" y="4581525"/>
          <a:ext cx="4552950" cy="719138"/>
        </p:xfrm>
        <a:graphic>
          <a:graphicData uri="http://schemas.openxmlformats.org/presentationml/2006/ole">
            <p:oleObj spid="_x0000_s114702" name="Equation" r:id="rId4" imgW="2171520" imgH="342720" progId="Equation.3">
              <p:embed/>
            </p:oleObj>
          </a:graphicData>
        </a:graphic>
      </p:graphicFrame>
      <p:sp>
        <p:nvSpPr>
          <p:cNvPr id="114704" name="Rectangle 16"/>
          <p:cNvSpPr>
            <a:spLocks noChangeArrowheads="1"/>
          </p:cNvSpPr>
          <p:nvPr/>
        </p:nvSpPr>
        <p:spPr bwMode="auto">
          <a:xfrm>
            <a:off x="0" y="342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Conditional Entropy</a:t>
            </a:r>
            <a:endParaRPr lang="en-US" dirty="0"/>
          </a:p>
        </p:txBody>
      </p:sp>
      <p:sp>
        <p:nvSpPr>
          <p:cNvPr id="5" name="Rectangle 3"/>
          <p:cNvSpPr txBox="1">
            <a:spLocks noChangeArrowheads="1"/>
          </p:cNvSpPr>
          <p:nvPr/>
        </p:nvSpPr>
        <p:spPr>
          <a:xfrm>
            <a:off x="539750" y="1556792"/>
            <a:ext cx="8208963" cy="4968552"/>
          </a:xfrm>
          <a:prstGeom prst="rect">
            <a:avLst/>
          </a:prstGeom>
        </p:spPr>
        <p:txBody>
          <a:bodyPr>
            <a:normAutofit/>
          </a:bodyPr>
          <a:lstStyle/>
          <a:p>
            <a:pPr marL="274320" indent="-274320" fontAlgn="auto">
              <a:spcBef>
                <a:spcPts val="600"/>
              </a:spcBef>
              <a:spcAft>
                <a:spcPts val="0"/>
              </a:spcAft>
              <a:buClr>
                <a:schemeClr val="accent1"/>
              </a:buClr>
              <a:buSzPct val="70000"/>
              <a:buFont typeface="Wingdings"/>
              <a:buChar char=""/>
              <a:defRPr/>
            </a:pPr>
            <a:r>
              <a:rPr lang="en-US" sz="2800" dirty="0" smtClean="0">
                <a:latin typeface="+mn-lt"/>
                <a:cs typeface="+mn-cs"/>
              </a:rPr>
              <a:t>Properties of conditional entropy:</a:t>
            </a:r>
          </a:p>
          <a:p>
            <a:pPr marL="731520" lvl="1" indent="-274320" fontAlgn="auto">
              <a:spcBef>
                <a:spcPts val="600"/>
              </a:spcBef>
              <a:spcAft>
                <a:spcPts val="0"/>
              </a:spcAft>
              <a:buClr>
                <a:schemeClr val="accent1"/>
              </a:buClr>
              <a:buSzPct val="70000"/>
              <a:buFont typeface="Wingdings"/>
              <a:buChar char=""/>
              <a:defRPr/>
            </a:pPr>
            <a:r>
              <a:rPr lang="en-US" sz="2800" dirty="0" smtClean="0">
                <a:latin typeface="+mn-lt"/>
                <a:cs typeface="+mn-cs"/>
              </a:rPr>
              <a:t>The uncertainty of </a:t>
            </a:r>
            <a:r>
              <a:rPr lang="en-US" sz="2800" i="1" dirty="0" smtClean="0">
                <a:latin typeface="+mn-lt"/>
                <a:cs typeface="+mn-cs"/>
              </a:rPr>
              <a:t>Y</a:t>
            </a:r>
            <a:r>
              <a:rPr lang="en-US" sz="2800" dirty="0" smtClean="0">
                <a:latin typeface="+mn-lt"/>
                <a:cs typeface="+mn-cs"/>
              </a:rPr>
              <a:t> is never increased by knowledge of </a:t>
            </a:r>
            <a:r>
              <a:rPr lang="en-US" sz="2800" i="1" dirty="0" smtClean="0">
                <a:latin typeface="+mn-lt"/>
                <a:cs typeface="+mn-cs"/>
              </a:rPr>
              <a:t>X</a:t>
            </a:r>
            <a:r>
              <a:rPr lang="en-US" sz="2800" dirty="0" smtClean="0">
                <a:latin typeface="+mn-lt"/>
                <a:cs typeface="+mn-cs"/>
              </a:rPr>
              <a:t>:</a:t>
            </a:r>
          </a:p>
          <a:p>
            <a:pPr marL="731520" lvl="1" indent="-274320" fontAlgn="auto">
              <a:spcBef>
                <a:spcPts val="600"/>
              </a:spcBef>
              <a:spcAft>
                <a:spcPts val="0"/>
              </a:spcAft>
              <a:buClr>
                <a:schemeClr val="accent1"/>
              </a:buClr>
              <a:buSzPct val="70000"/>
              <a:buFont typeface="Wingdings"/>
              <a:buChar char=""/>
              <a:defRPr/>
            </a:pPr>
            <a:r>
              <a:rPr lang="en-US" sz="2800" dirty="0" smtClean="0">
                <a:latin typeface="+mn-lt"/>
                <a:cs typeface="+mn-cs"/>
              </a:rPr>
              <a:t> If X and Y are independent then </a:t>
            </a:r>
            <a:endParaRPr lang="en-US" sz="2800" dirty="0">
              <a:latin typeface="+mn-lt"/>
              <a:cs typeface="+mn-cs"/>
            </a:endParaRPr>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57</a:t>
            </a:fld>
            <a:endParaRPr lang="en-US" dirty="0"/>
          </a:p>
        </p:txBody>
      </p:sp>
      <p:sp>
        <p:nvSpPr>
          <p:cNvPr id="114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1" name="Rectangle 3"/>
          <p:cNvSpPr>
            <a:spLocks noChangeArrowheads="1"/>
          </p:cNvSpPr>
          <p:nvPr/>
        </p:nvSpPr>
        <p:spPr bwMode="auto">
          <a:xfrm>
            <a:off x="0" y="250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14693" name="Object 5"/>
          <p:cNvGraphicFramePr>
            <a:graphicFrameLocks noChangeAspect="1"/>
          </p:cNvGraphicFramePr>
          <p:nvPr/>
        </p:nvGraphicFramePr>
        <p:xfrm>
          <a:off x="4355976" y="2564904"/>
          <a:ext cx="2279884" cy="432048"/>
        </p:xfrm>
        <a:graphic>
          <a:graphicData uri="http://schemas.openxmlformats.org/presentationml/2006/ole">
            <p:oleObj spid="_x0000_s165891" name="Equation" r:id="rId3" imgW="1091726" imgH="203112" progId="Equation.3">
              <p:embed/>
            </p:oleObj>
          </a:graphicData>
        </a:graphic>
      </p:graphicFrame>
      <p:sp>
        <p:nvSpPr>
          <p:cNvPr id="114695" name="Rectangle 7"/>
          <p:cNvSpPr>
            <a:spLocks noChangeArrowheads="1"/>
          </p:cNvSpPr>
          <p:nvPr/>
        </p:nvSpPr>
        <p:spPr bwMode="auto">
          <a:xfrm>
            <a:off x="0" y="20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14696" name="Object 8"/>
          <p:cNvGraphicFramePr>
            <a:graphicFrameLocks noChangeAspect="1"/>
          </p:cNvGraphicFramePr>
          <p:nvPr/>
        </p:nvGraphicFramePr>
        <p:xfrm>
          <a:off x="2987824" y="3789040"/>
          <a:ext cx="2279884" cy="432048"/>
        </p:xfrm>
        <a:graphic>
          <a:graphicData uri="http://schemas.openxmlformats.org/presentationml/2006/ole">
            <p:oleObj spid="_x0000_s165892" name="Equation" r:id="rId4" imgW="1091726" imgH="203112" progId="Equation.3">
              <p:embed/>
            </p:oleObj>
          </a:graphicData>
        </a:graphic>
      </p:graphicFrame>
      <p:sp>
        <p:nvSpPr>
          <p:cNvPr id="114698" name="Rectangle 10"/>
          <p:cNvSpPr>
            <a:spLocks noChangeArrowheads="1"/>
          </p:cNvSpPr>
          <p:nvPr/>
        </p:nvSpPr>
        <p:spPr bwMode="auto">
          <a:xfrm>
            <a:off x="0" y="20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898525"/>
          </a:xfrm>
        </p:spPr>
        <p:txBody>
          <a:bodyPr/>
          <a:lstStyle/>
          <a:p>
            <a:pPr eaLnBrk="1" fontAlgn="auto" hangingPunct="1">
              <a:spcAft>
                <a:spcPts val="0"/>
              </a:spcAft>
              <a:defRPr/>
            </a:pPr>
            <a:r>
              <a:rPr lang="en-US" sz="4000" dirty="0"/>
              <a:t>Entropy H(*)</a:t>
            </a:r>
          </a:p>
        </p:txBody>
      </p:sp>
      <p:sp>
        <p:nvSpPr>
          <p:cNvPr id="6166" name="Text Box 4"/>
          <p:cNvSpPr txBox="1">
            <a:spLocks noChangeArrowheads="1"/>
          </p:cNvSpPr>
          <p:nvPr/>
        </p:nvSpPr>
        <p:spPr bwMode="auto">
          <a:xfrm>
            <a:off x="3048000" y="1981200"/>
            <a:ext cx="5638800" cy="400050"/>
          </a:xfrm>
          <a:prstGeom prst="rect">
            <a:avLst/>
          </a:prstGeom>
          <a:noFill/>
          <a:ln w="9525">
            <a:noFill/>
            <a:miter lim="800000"/>
            <a:headEnd/>
            <a:tailEnd/>
          </a:ln>
        </p:spPr>
        <p:txBody>
          <a:bodyPr>
            <a:spAutoFit/>
          </a:bodyPr>
          <a:lstStyle/>
          <a:p>
            <a:pPr rtl="1">
              <a:spcBef>
                <a:spcPct val="50000"/>
              </a:spcBef>
              <a:buClr>
                <a:schemeClr val="tx1"/>
              </a:buClr>
            </a:pPr>
            <a:r>
              <a:rPr lang="en-US" sz="2000" i="1" dirty="0">
                <a:latin typeface="Tahoma" pitchFamily="34" charset="0"/>
              </a:rPr>
              <a:t>H(X) = 1.5</a:t>
            </a:r>
          </a:p>
        </p:txBody>
      </p:sp>
      <p:sp>
        <p:nvSpPr>
          <p:cNvPr id="6167" name="Text Box 5"/>
          <p:cNvSpPr txBox="1">
            <a:spLocks noChangeArrowheads="1"/>
          </p:cNvSpPr>
          <p:nvPr/>
        </p:nvSpPr>
        <p:spPr bwMode="auto">
          <a:xfrm>
            <a:off x="0" y="1981200"/>
            <a:ext cx="2971800" cy="1311275"/>
          </a:xfrm>
          <a:prstGeom prst="rect">
            <a:avLst/>
          </a:prstGeom>
          <a:noFill/>
          <a:ln w="9525">
            <a:noFill/>
            <a:miter lim="800000"/>
            <a:headEnd/>
            <a:tailEnd/>
          </a:ln>
        </p:spPr>
        <p:txBody>
          <a:bodyPr>
            <a:spAutoFit/>
          </a:bodyPr>
          <a:lstStyle/>
          <a:p>
            <a:pPr marL="342900" indent="-342900" algn="r" rtl="1">
              <a:spcBef>
                <a:spcPct val="50000"/>
              </a:spcBef>
              <a:buClr>
                <a:schemeClr val="tx1"/>
              </a:buClr>
            </a:pPr>
            <a:r>
              <a:rPr lang="en-US" sz="2000" b="1">
                <a:latin typeface="Tahoma" pitchFamily="34" charset="0"/>
              </a:rPr>
              <a:t>X = College Major</a:t>
            </a:r>
          </a:p>
          <a:p>
            <a:pPr marL="342900" indent="-342900" algn="r" rtl="1">
              <a:spcBef>
                <a:spcPct val="50000"/>
              </a:spcBef>
              <a:buClr>
                <a:schemeClr val="tx1"/>
              </a:buClr>
            </a:pPr>
            <a:r>
              <a:rPr lang="en-US" sz="2000" b="1">
                <a:latin typeface="Tahoma" pitchFamily="34" charset="0"/>
              </a:rPr>
              <a:t>Y = Likes “XBOX”</a:t>
            </a:r>
          </a:p>
          <a:p>
            <a:pPr marL="342900" indent="-342900" algn="r" rtl="1">
              <a:spcBef>
                <a:spcPct val="50000"/>
              </a:spcBef>
              <a:buClr>
                <a:schemeClr val="tx1"/>
              </a:buClr>
            </a:pPr>
            <a:endParaRPr lang="en-US" sz="2000" b="1">
              <a:latin typeface="Tahoma" pitchFamily="34" charset="0"/>
            </a:endParaRPr>
          </a:p>
        </p:txBody>
      </p:sp>
      <p:graphicFrame>
        <p:nvGraphicFramePr>
          <p:cNvPr id="4102" name="Group 6"/>
          <p:cNvGraphicFramePr>
            <a:graphicFrameLocks noGrp="1"/>
          </p:cNvGraphicFramePr>
          <p:nvPr>
            <p:ph idx="1"/>
          </p:nvPr>
        </p:nvGraphicFramePr>
        <p:xfrm>
          <a:off x="603250" y="2882900"/>
          <a:ext cx="2339975" cy="3566160"/>
        </p:xfrm>
        <a:graphic>
          <a:graphicData uri="http://schemas.openxmlformats.org/drawingml/2006/table">
            <a:tbl>
              <a:tblPr/>
              <a:tblGrid>
                <a:gridCol w="1169988"/>
                <a:gridCol w="1169987"/>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00" name="TextBox 5"/>
          <p:cNvSpPr txBox="1">
            <a:spLocks noChangeArrowheads="1"/>
          </p:cNvSpPr>
          <p:nvPr/>
        </p:nvSpPr>
        <p:spPr bwMode="auto">
          <a:xfrm>
            <a:off x="2916238" y="6519863"/>
            <a:ext cx="5688012" cy="338137"/>
          </a:xfrm>
          <a:prstGeom prst="rect">
            <a:avLst/>
          </a:prstGeom>
          <a:noFill/>
          <a:ln w="9525">
            <a:noFill/>
            <a:miter lim="800000"/>
            <a:headEnd/>
            <a:tailEnd/>
          </a:ln>
        </p:spPr>
        <p:txBody>
          <a:bodyPr>
            <a:spAutoFit/>
          </a:bodyPr>
          <a:lstStyle/>
          <a:p>
            <a:pPr algn="r" rtl="1"/>
            <a:r>
              <a:rPr lang="en-US" sz="1600">
                <a:solidFill>
                  <a:schemeClr val="tx2"/>
                </a:solidFill>
              </a:rPr>
              <a:t>Slides taken from: Jimeng Sun Machine Learning (Recitation 1)</a:t>
            </a:r>
          </a:p>
        </p:txBody>
      </p:sp>
      <p:sp>
        <p:nvSpPr>
          <p:cNvPr id="7" name="Text Box 4"/>
          <p:cNvSpPr txBox="1">
            <a:spLocks noChangeArrowheads="1"/>
          </p:cNvSpPr>
          <p:nvPr/>
        </p:nvSpPr>
        <p:spPr bwMode="auto">
          <a:xfrm>
            <a:off x="3059113" y="3860800"/>
            <a:ext cx="5638800" cy="400050"/>
          </a:xfrm>
          <a:prstGeom prst="rect">
            <a:avLst/>
          </a:prstGeom>
          <a:noFill/>
          <a:ln w="9525">
            <a:noFill/>
            <a:miter lim="800000"/>
            <a:headEnd/>
            <a:tailEnd/>
          </a:ln>
        </p:spPr>
        <p:txBody>
          <a:bodyPr>
            <a:spAutoFit/>
          </a:bodyPr>
          <a:lstStyle/>
          <a:p>
            <a:pPr rtl="1">
              <a:spcBef>
                <a:spcPct val="50000"/>
              </a:spcBef>
              <a:buClr>
                <a:schemeClr val="tx1"/>
              </a:buClr>
            </a:pPr>
            <a:r>
              <a:rPr lang="en-US" sz="2000" i="1">
                <a:latin typeface="Tahoma" pitchFamily="34" charset="0"/>
              </a:rPr>
              <a:t>H(Y) =</a:t>
            </a:r>
          </a:p>
        </p:txBody>
      </p:sp>
      <mc:AlternateContent xmlns:mc="http://schemas.openxmlformats.org/markup-compatibility/2006">
        <mc:Choice xmlns:p14="http://schemas.microsoft.com/office/powerpoint/2010/main" xmlns="" Requires="p14">
          <p:contentPart p14:bwMode="auto" r:id="rId3">
            <p14:nvContentPartPr>
              <p14:cNvPr id="6146" name="Ink 4"/>
              <p14:cNvContentPartPr>
                <a14:cpLocks xmlns:a14="http://schemas.microsoft.com/office/drawing/2010/main" noRot="1" noChangeAspect="1" noEditPoints="1" noChangeArrowheads="1" noChangeShapeType="1"/>
              </p14:cNvContentPartPr>
              <p14:nvPr/>
            </p14:nvContentPartPr>
            <p14:xfrm>
              <a:off x="8324850" y="2498725"/>
              <a:ext cx="26988" cy="11113"/>
            </p14:xfrm>
          </p:contentPart>
        </mc:Choice>
        <mc:Fallback>
          <p:pic>
            <p:nvPicPr>
              <p:cNvPr id="6146" name="Ink 4"/>
              <p:cNvPicPr>
                <a:picLocks noRot="1" noChangeAspect="1" noEditPoints="1" noChangeArrowheads="1" noChangeShapeType="1"/>
              </p:cNvPicPr>
              <p:nvPr/>
            </p:nvPicPr>
            <p:blipFill>
              <a:blip r:embed="rId4" cstate="print"/>
              <a:stretch>
                <a:fillRect/>
              </a:stretch>
            </p:blipFill>
            <p:spPr>
              <a:xfrm>
                <a:off x="8315494" y="2490470"/>
                <a:ext cx="45700" cy="27624"/>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6147" name="Ink 13"/>
              <p14:cNvContentPartPr>
                <a14:cpLocks xmlns:a14="http://schemas.microsoft.com/office/drawing/2010/main" noRot="1" noChangeAspect="1" noEditPoints="1" noChangeArrowheads="1" noChangeShapeType="1"/>
              </p14:cNvContentPartPr>
              <p14:nvPr/>
            </p14:nvContentPartPr>
            <p14:xfrm>
              <a:off x="0" y="3213100"/>
              <a:ext cx="614363" cy="3095625"/>
            </p14:xfrm>
          </p:contentPart>
        </mc:Choice>
        <mc:Fallback>
          <p:pic>
            <p:nvPicPr>
              <p:cNvPr id="6147" name="Ink 13"/>
              <p:cNvPicPr>
                <a:picLocks noRot="1" noChangeAspect="1" noEditPoints="1" noChangeArrowheads="1" noChangeShapeType="1"/>
              </p:cNvPicPr>
              <p:nvPr/>
            </p:nvPicPr>
            <p:blipFill>
              <a:blip r:embed="rId6" cstate="print"/>
              <a:stretch>
                <a:fillRect/>
              </a:stretch>
            </p:blipFill>
            <p:spPr>
              <a:xfrm>
                <a:off x="-9363" y="3202812"/>
                <a:ext cx="633089" cy="3116202"/>
              </a:xfrm>
              <a:prstGeom prst="rect">
                <a:avLst/>
              </a:prstGeom>
            </p:spPr>
          </p:pic>
        </mc:Fallback>
      </mc:AlternateContent>
      <p:grpSp>
        <p:nvGrpSpPr>
          <p:cNvPr id="6148" name="Group 116"/>
          <p:cNvGrpSpPr>
            <a:grpSpLocks/>
          </p:cNvGrpSpPr>
          <p:nvPr/>
        </p:nvGrpSpPr>
        <p:grpSpPr bwMode="auto">
          <a:xfrm>
            <a:off x="2195513" y="2781300"/>
            <a:ext cx="6278562" cy="2836863"/>
            <a:chOff x="1383" y="1752"/>
            <a:chExt cx="3955" cy="1787"/>
          </a:xfrm>
        </p:grpSpPr>
        <mc:AlternateContent xmlns:mc="http://schemas.openxmlformats.org/markup-compatibility/2006">
          <mc:Choice xmlns:p14="http://schemas.microsoft.com/office/powerpoint/2010/main" xmlns="" Requires="p14">
            <p:contentPart p14:bwMode="auto" r:id="rId7">
              <p14:nvContentPartPr>
                <p14:cNvPr id="6149" name="Ink 11"/>
                <p14:cNvContentPartPr>
                  <a14:cpLocks xmlns:a14="http://schemas.microsoft.com/office/drawing/2010/main" noRot="1" noChangeAspect="1" noEditPoints="1" noChangeArrowheads="1" noChangeShapeType="1"/>
                </p14:cNvContentPartPr>
                <p14:nvPr/>
              </p14:nvContentPartPr>
              <p14:xfrm>
                <a:off x="2336" y="2659"/>
                <a:ext cx="1783" cy="419"/>
              </p14:xfrm>
            </p:contentPart>
          </mc:Choice>
          <mc:Fallback>
            <p:pic>
              <p:nvPicPr>
                <p:cNvPr id="6149" name="Ink 11"/>
                <p:cNvPicPr>
                  <a:picLocks noRot="1" noChangeAspect="1" noEditPoints="1" noChangeArrowheads="1" noChangeShapeType="1"/>
                </p:cNvPicPr>
                <p:nvPr/>
              </p:nvPicPr>
              <p:blipFill>
                <a:blip r:embed="rId8" cstate="print"/>
                <a:stretch>
                  <a:fillRect/>
                </a:stretch>
              </p:blipFill>
              <p:spPr>
                <a:xfrm>
                  <a:off x="2330" y="2653"/>
                  <a:ext cx="1795" cy="431"/>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6150" name="Ink 12"/>
                <p14:cNvContentPartPr>
                  <a14:cpLocks xmlns:a14="http://schemas.microsoft.com/office/drawing/2010/main" noRot="1" noChangeAspect="1" noEditPoints="1" noChangeArrowheads="1" noChangeShapeType="1"/>
                </p14:cNvContentPartPr>
                <p14:nvPr/>
              </p14:nvContentPartPr>
              <p14:xfrm>
                <a:off x="4302" y="2608"/>
                <a:ext cx="1036" cy="425"/>
              </p14:xfrm>
            </p:contentPart>
          </mc:Choice>
          <mc:Fallback>
            <p:pic>
              <p:nvPicPr>
                <p:cNvPr id="6150" name="Ink 12"/>
                <p:cNvPicPr>
                  <a:picLocks noRot="1" noChangeAspect="1" noEditPoints="1" noChangeArrowheads="1" noChangeShapeType="1"/>
                </p:cNvPicPr>
                <p:nvPr/>
              </p:nvPicPr>
              <p:blipFill>
                <a:blip r:embed="rId10" cstate="print"/>
                <a:stretch>
                  <a:fillRect/>
                </a:stretch>
              </p:blipFill>
              <p:spPr>
                <a:xfrm>
                  <a:off x="4296" y="2602"/>
                  <a:ext cx="1048" cy="437"/>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6151" name="Ink 14"/>
                <p14:cNvContentPartPr>
                  <a14:cpLocks xmlns:a14="http://schemas.microsoft.com/office/drawing/2010/main" noRot="1" noChangeAspect="1" noEditPoints="1" noChangeArrowheads="1" noChangeShapeType="1"/>
                </p14:cNvContentPartPr>
                <p14:nvPr/>
              </p14:nvContentPartPr>
              <p14:xfrm>
                <a:off x="1383" y="1752"/>
                <a:ext cx="301" cy="325"/>
              </p14:xfrm>
            </p:contentPart>
          </mc:Choice>
          <mc:Fallback>
            <p:pic>
              <p:nvPicPr>
                <p:cNvPr id="6151" name="Ink 14"/>
                <p:cNvPicPr>
                  <a:picLocks noRot="1" noChangeAspect="1" noEditPoints="1" noChangeArrowheads="1" noChangeShapeType="1"/>
                </p:cNvPicPr>
                <p:nvPr/>
              </p:nvPicPr>
              <p:blipFill>
                <a:blip r:embed="rId12" cstate="print"/>
                <a:stretch>
                  <a:fillRect/>
                </a:stretch>
              </p:blipFill>
              <p:spPr>
                <a:xfrm>
                  <a:off x="1377" y="1746"/>
                  <a:ext cx="313" cy="337"/>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6152" name="Ink 15"/>
                <p14:cNvContentPartPr>
                  <a14:cpLocks xmlns:a14="http://schemas.microsoft.com/office/drawing/2010/main" noRot="1" noChangeAspect="1" noEditPoints="1" noChangeArrowheads="1" noChangeShapeType="1"/>
                </p14:cNvContentPartPr>
                <p14:nvPr/>
              </p14:nvContentPartPr>
              <p14:xfrm>
                <a:off x="2412" y="3348"/>
                <a:ext cx="244" cy="93"/>
              </p14:xfrm>
            </p:contentPart>
          </mc:Choice>
          <mc:Fallback>
            <p:pic>
              <p:nvPicPr>
                <p:cNvPr id="6152" name="Ink 15"/>
                <p:cNvPicPr>
                  <a:picLocks noRot="1" noChangeAspect="1" noEditPoints="1" noChangeArrowheads="1" noChangeShapeType="1"/>
                </p:cNvPicPr>
                <p:nvPr/>
              </p:nvPicPr>
              <p:blipFill>
                <a:blip r:embed="rId14" cstate="print"/>
                <a:stretch>
                  <a:fillRect/>
                </a:stretch>
              </p:blipFill>
              <p:spPr>
                <a:xfrm>
                  <a:off x="2406" y="3342"/>
                  <a:ext cx="256" cy="105"/>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6153" name="Ink 16"/>
                <p14:cNvContentPartPr>
                  <a14:cpLocks xmlns:a14="http://schemas.microsoft.com/office/drawing/2010/main" noRot="1" noChangeAspect="1" noEditPoints="1" noChangeArrowheads="1" noChangeShapeType="1"/>
                </p14:cNvContentPartPr>
                <p14:nvPr/>
              </p14:nvContentPartPr>
              <p14:xfrm>
                <a:off x="3007" y="3227"/>
                <a:ext cx="22" cy="312"/>
              </p14:xfrm>
            </p:contentPart>
          </mc:Choice>
          <mc:Fallback>
            <p:pic>
              <p:nvPicPr>
                <p:cNvPr id="6153" name="Ink 16"/>
                <p:cNvPicPr>
                  <a:picLocks noRot="1" noChangeAspect="1" noEditPoints="1" noChangeArrowheads="1" noChangeShapeType="1"/>
                </p:cNvPicPr>
                <p:nvPr/>
              </p:nvPicPr>
              <p:blipFill>
                <a:blip r:embed="rId16" cstate="print"/>
                <a:stretch>
                  <a:fillRect/>
                </a:stretch>
              </p:blipFill>
              <p:spPr>
                <a:xfrm>
                  <a:off x="3001" y="3221"/>
                  <a:ext cx="34" cy="324"/>
                </a:xfrm>
                <a:prstGeom prst="rect">
                  <a:avLst/>
                </a:prstGeom>
              </p:spPr>
            </p:pic>
          </mc:Fallback>
        </mc:AlternateContent>
      </p:grpSp>
      <p:grpSp>
        <p:nvGrpSpPr>
          <p:cNvPr id="6154" name="Group 96"/>
          <p:cNvGrpSpPr>
            <a:grpSpLocks/>
          </p:cNvGrpSpPr>
          <p:nvPr/>
        </p:nvGrpSpPr>
        <p:grpSpPr bwMode="auto">
          <a:xfrm>
            <a:off x="3708400" y="2205038"/>
            <a:ext cx="5140325" cy="1376362"/>
            <a:chOff x="2336" y="1367"/>
            <a:chExt cx="3238" cy="867"/>
          </a:xfrm>
        </p:grpSpPr>
        <p:grpSp>
          <p:nvGrpSpPr>
            <p:cNvPr id="6155" name="Group 95"/>
            <p:cNvGrpSpPr>
              <a:grpSpLocks/>
            </p:cNvGrpSpPr>
            <p:nvPr/>
          </p:nvGrpSpPr>
          <p:grpSpPr bwMode="auto">
            <a:xfrm>
              <a:off x="2336" y="1367"/>
              <a:ext cx="3238" cy="867"/>
              <a:chOff x="2336" y="1367"/>
              <a:chExt cx="3238" cy="867"/>
            </a:xfrm>
          </p:grpSpPr>
          <mc:AlternateContent xmlns:mc="http://schemas.openxmlformats.org/markup-compatibility/2006">
            <mc:Choice xmlns:p14="http://schemas.microsoft.com/office/powerpoint/2010/main" xmlns="" Requires="p14">
              <p:contentPart p14:bwMode="auto" r:id="rId17">
                <p14:nvContentPartPr>
                  <p14:cNvPr id="6156" name="Ink 2"/>
                  <p14:cNvContentPartPr>
                    <a14:cpLocks xmlns:a14="http://schemas.microsoft.com/office/drawing/2010/main" noRot="1" noChangeAspect="1" noEditPoints="1" noChangeArrowheads="1" noChangeShapeType="1"/>
                  </p14:cNvContentPartPr>
                  <p14:nvPr/>
                </p14:nvContentPartPr>
                <p14:xfrm>
                  <a:off x="2336" y="1434"/>
                  <a:ext cx="2332" cy="304"/>
                </p14:xfrm>
              </p:contentPart>
            </mc:Choice>
            <mc:Fallback>
              <p:pic>
                <p:nvPicPr>
                  <p:cNvPr id="6156" name="Ink 2"/>
                  <p:cNvPicPr>
                    <a:picLocks noRot="1" noChangeAspect="1" noEditPoints="1" noChangeArrowheads="1" noChangeShapeType="1"/>
                  </p:cNvPicPr>
                  <p:nvPr/>
                </p:nvPicPr>
                <p:blipFill>
                  <a:blip r:embed="rId18" cstate="print"/>
                  <a:stretch>
                    <a:fillRect/>
                  </a:stretch>
                </p:blipFill>
                <p:spPr>
                  <a:xfrm>
                    <a:off x="2330" y="1428"/>
                    <a:ext cx="2344" cy="316"/>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
                <p14:nvContentPartPr>
                  <p14:cNvPr id="6157" name="Ink 3"/>
                  <p14:cNvContentPartPr>
                    <a14:cpLocks xmlns:a14="http://schemas.microsoft.com/office/drawing/2010/main" noRot="1" noChangeAspect="1" noEditPoints="1" noChangeArrowheads="1" noChangeShapeType="1"/>
                  </p14:cNvContentPartPr>
                  <p14:nvPr/>
                </p14:nvContentPartPr>
                <p14:xfrm>
                  <a:off x="4800" y="1560"/>
                  <a:ext cx="323" cy="25"/>
                </p14:xfrm>
              </p:contentPart>
            </mc:Choice>
            <mc:Fallback>
              <p:pic>
                <p:nvPicPr>
                  <p:cNvPr id="6157" name="Ink 3"/>
                  <p:cNvPicPr>
                    <a:picLocks noRot="1" noChangeAspect="1" noEditPoints="1" noChangeArrowheads="1" noChangeShapeType="1"/>
                  </p:cNvPicPr>
                  <p:nvPr/>
                </p:nvPicPr>
                <p:blipFill>
                  <a:blip r:embed="rId20" cstate="print"/>
                  <a:stretch>
                    <a:fillRect/>
                  </a:stretch>
                </p:blipFill>
                <p:spPr>
                  <a:xfrm>
                    <a:off x="4794" y="1554"/>
                    <a:ext cx="335" cy="37"/>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
                <p14:nvContentPartPr>
                  <p14:cNvPr id="6158" name="Ink 5"/>
                  <p14:cNvContentPartPr>
                    <a14:cpLocks xmlns:a14="http://schemas.microsoft.com/office/drawing/2010/main" noRot="1" noChangeAspect="1" noEditPoints="1" noChangeArrowheads="1" noChangeShapeType="1"/>
                  </p14:cNvContentPartPr>
                  <p14:nvPr/>
                </p14:nvContentPartPr>
                <p14:xfrm>
                  <a:off x="5374" y="1367"/>
                  <a:ext cx="200" cy="449"/>
                </p14:xfrm>
              </p:contentPart>
            </mc:Choice>
            <mc:Fallback>
              <p:pic>
                <p:nvPicPr>
                  <p:cNvPr id="6158" name="Ink 5"/>
                  <p:cNvPicPr>
                    <a:picLocks noRot="1" noChangeAspect="1" noEditPoints="1" noChangeArrowheads="1" noChangeShapeType="1"/>
                  </p:cNvPicPr>
                  <p:nvPr/>
                </p:nvPicPr>
                <p:blipFill>
                  <a:blip r:embed="rId22" cstate="print"/>
                  <a:stretch>
                    <a:fillRect/>
                  </a:stretch>
                </p:blipFill>
                <p:spPr>
                  <a:xfrm>
                    <a:off x="5368" y="1361"/>
                    <a:ext cx="212" cy="461"/>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
                <p14:nvContentPartPr>
                  <p14:cNvPr id="6159" name="Ink 6"/>
                  <p14:cNvContentPartPr>
                    <a14:cpLocks xmlns:a14="http://schemas.microsoft.com/office/drawing/2010/main" noRot="1" noChangeAspect="1" noEditPoints="1" noChangeArrowheads="1" noChangeShapeType="1"/>
                  </p14:cNvContentPartPr>
                  <p14:nvPr/>
                </p14:nvContentPartPr>
                <p14:xfrm>
                  <a:off x="2400" y="1824"/>
                  <a:ext cx="918" cy="344"/>
                </p14:xfrm>
              </p:contentPart>
            </mc:Choice>
            <mc:Fallback>
              <p:pic>
                <p:nvPicPr>
                  <p:cNvPr id="6159" name="Ink 6"/>
                  <p:cNvPicPr>
                    <a:picLocks noRot="1" noChangeAspect="1" noEditPoints="1" noChangeArrowheads="1" noChangeShapeType="1"/>
                  </p:cNvPicPr>
                  <p:nvPr/>
                </p:nvPicPr>
                <p:blipFill>
                  <a:blip r:embed="rId24" cstate="print"/>
                  <a:stretch>
                    <a:fillRect/>
                  </a:stretch>
                </p:blipFill>
                <p:spPr>
                  <a:xfrm>
                    <a:off x="2394" y="1818"/>
                    <a:ext cx="930" cy="356"/>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
                <p14:nvContentPartPr>
                  <p14:cNvPr id="6160" name="Ink 7"/>
                  <p14:cNvContentPartPr>
                    <a14:cpLocks xmlns:a14="http://schemas.microsoft.com/office/drawing/2010/main" noRot="1" noChangeAspect="1" noEditPoints="1" noChangeArrowheads="1" noChangeShapeType="1"/>
                  </p14:cNvContentPartPr>
                  <p14:nvPr/>
                </p14:nvContentPartPr>
                <p14:xfrm>
                  <a:off x="3435" y="1827"/>
                  <a:ext cx="823" cy="407"/>
                </p14:xfrm>
              </p:contentPart>
            </mc:Choice>
            <mc:Fallback>
              <p:pic>
                <p:nvPicPr>
                  <p:cNvPr id="6160" name="Ink 7"/>
                  <p:cNvPicPr>
                    <a:picLocks noRot="1" noChangeAspect="1" noEditPoints="1" noChangeArrowheads="1" noChangeShapeType="1"/>
                  </p:cNvPicPr>
                  <p:nvPr/>
                </p:nvPicPr>
                <p:blipFill>
                  <a:blip r:embed="rId26" cstate="print"/>
                  <a:stretch>
                    <a:fillRect/>
                  </a:stretch>
                </p:blipFill>
                <p:spPr>
                  <a:xfrm>
                    <a:off x="3429" y="1821"/>
                    <a:ext cx="835" cy="419"/>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
                <p14:nvContentPartPr>
                  <p14:cNvPr id="6161" name="Ink 8"/>
                  <p14:cNvContentPartPr>
                    <a14:cpLocks xmlns:a14="http://schemas.microsoft.com/office/drawing/2010/main" noRot="1" noChangeAspect="1" noEditPoints="1" noChangeArrowheads="1" noChangeShapeType="1"/>
                  </p14:cNvContentPartPr>
                  <p14:nvPr/>
                </p14:nvContentPartPr>
                <p14:xfrm>
                  <a:off x="4469" y="2044"/>
                  <a:ext cx="29" cy="7"/>
                </p14:xfrm>
              </p:contentPart>
            </mc:Choice>
            <mc:Fallback>
              <p:pic>
                <p:nvPicPr>
                  <p:cNvPr id="6161" name="Ink 8"/>
                  <p:cNvPicPr>
                    <a:picLocks noRot="1" noChangeAspect="1" noEditPoints="1" noChangeArrowheads="1" noChangeShapeType="1"/>
                  </p:cNvPicPr>
                  <p:nvPr/>
                </p:nvPicPr>
                <p:blipFill>
                  <a:blip r:embed="rId28" cstate="print"/>
                  <a:stretch>
                    <a:fillRect/>
                  </a:stretch>
                </p:blipFill>
                <p:spPr>
                  <a:xfrm>
                    <a:off x="4463" y="2038"/>
                    <a:ext cx="41" cy="19"/>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
                <p14:nvContentPartPr>
                  <p14:cNvPr id="6162" name="Ink 9"/>
                  <p14:cNvContentPartPr>
                    <a14:cpLocks xmlns:a14="http://schemas.microsoft.com/office/drawing/2010/main" noRot="1" noChangeAspect="1" noEditPoints="1" noChangeArrowheads="1" noChangeShapeType="1"/>
                  </p14:cNvContentPartPr>
                  <p14:nvPr/>
                </p14:nvContentPartPr>
                <p14:xfrm>
                  <a:off x="4718" y="2019"/>
                  <a:ext cx="88" cy="9"/>
                </p14:xfrm>
              </p:contentPart>
            </mc:Choice>
            <mc:Fallback>
              <p:pic>
                <p:nvPicPr>
                  <p:cNvPr id="6162" name="Ink 9"/>
                  <p:cNvPicPr>
                    <a:picLocks noRot="1" noChangeAspect="1" noEditPoints="1" noChangeArrowheads="1" noChangeShapeType="1"/>
                  </p:cNvPicPr>
                  <p:nvPr/>
                </p:nvPicPr>
                <p:blipFill>
                  <a:blip r:embed="rId30" cstate="print"/>
                  <a:stretch>
                    <a:fillRect/>
                  </a:stretch>
                </p:blipFill>
                <p:spPr>
                  <a:xfrm>
                    <a:off x="4712" y="2013"/>
                    <a:ext cx="100" cy="22"/>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
                <p14:nvContentPartPr>
                  <p14:cNvPr id="6163" name="Ink 10"/>
                  <p14:cNvContentPartPr>
                    <a14:cpLocks xmlns:a14="http://schemas.microsoft.com/office/drawing/2010/main" noRot="1" noChangeAspect="1" noEditPoints="1" noChangeArrowheads="1" noChangeShapeType="1"/>
                  </p14:cNvContentPartPr>
                  <p14:nvPr/>
                </p14:nvContentPartPr>
                <p14:xfrm>
                  <a:off x="5357" y="1875"/>
                  <a:ext cx="175" cy="336"/>
                </p14:xfrm>
              </p:contentPart>
            </mc:Choice>
            <mc:Fallback>
              <p:pic>
                <p:nvPicPr>
                  <p:cNvPr id="6163" name="Ink 10"/>
                  <p:cNvPicPr>
                    <a:picLocks noRot="1" noChangeAspect="1" noEditPoints="1" noChangeArrowheads="1" noChangeShapeType="1"/>
                  </p:cNvPicPr>
                  <p:nvPr/>
                </p:nvPicPr>
                <p:blipFill>
                  <a:blip r:embed="rId32" cstate="print"/>
                  <a:stretch>
                    <a:fillRect/>
                  </a:stretch>
                </p:blipFill>
                <p:spPr>
                  <a:xfrm>
                    <a:off x="5351" y="1869"/>
                    <a:ext cx="187" cy="348"/>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33">
              <p14:nvContentPartPr>
                <p14:cNvPr id="6164" name="Ink 17"/>
                <p14:cNvContentPartPr>
                  <a14:cpLocks xmlns:a14="http://schemas.microsoft.com/office/drawing/2010/main" noRot="1" noChangeAspect="1" noEditPoints="1" noChangeArrowheads="1" noChangeShapeType="1"/>
                </p14:cNvContentPartPr>
                <p14:nvPr/>
              </p14:nvContentPartPr>
              <p14:xfrm>
                <a:off x="3024" y="1728"/>
                <a:ext cx="1370" cy="19"/>
              </p14:xfrm>
            </p:contentPart>
          </mc:Choice>
          <mc:Fallback>
            <p:pic>
              <p:nvPicPr>
                <p:cNvPr id="6164" name="Ink 17"/>
                <p:cNvPicPr>
                  <a:picLocks noRot="1" noChangeAspect="1" noEditPoints="1" noChangeArrowheads="1" noChangeShapeType="1"/>
                </p:cNvPicPr>
                <p:nvPr/>
              </p:nvPicPr>
              <p:blipFill>
                <a:blip r:embed="rId34" cstate="print"/>
                <a:stretch>
                  <a:fillRect/>
                </a:stretch>
              </p:blipFill>
              <p:spPr>
                <a:xfrm>
                  <a:off x="3018" y="1722"/>
                  <a:ext cx="1382" cy="32"/>
                </a:xfrm>
                <a:prstGeom prst="rect">
                  <a:avLst/>
                </a:prstGeom>
              </p:spPr>
            </p:pic>
          </mc:Fallback>
        </mc:AlternateContent>
      </p:grpSp>
      <p:sp>
        <p:nvSpPr>
          <p:cNvPr id="2" name="Slide Number Placeholder 1"/>
          <p:cNvSpPr>
            <a:spLocks noGrp="1"/>
          </p:cNvSpPr>
          <p:nvPr>
            <p:ph type="sldNum" sz="quarter" idx="12"/>
          </p:nvPr>
        </p:nvSpPr>
        <p:spPr/>
        <p:txBody>
          <a:bodyPr/>
          <a:lstStyle/>
          <a:p>
            <a:pPr>
              <a:defRPr/>
            </a:pPr>
            <a:fld id="{C55A52E7-D374-428D-B709-2472987B2200}" type="slidenum">
              <a:rPr lang="en-US" smtClean="0"/>
              <a:pPr>
                <a:defRPr/>
              </a:pPr>
              <a:t>58</a:t>
            </a:fld>
            <a:endParaRPr lang="en-US"/>
          </a:p>
        </p:txBody>
      </p:sp>
      <p:sp>
        <p:nvSpPr>
          <p:cNvPr id="28" name="Slide Number Placeholder 2"/>
          <p:cNvSpPr txBox="1">
            <a:spLocks/>
          </p:cNvSpPr>
          <p:nvPr/>
        </p:nvSpPr>
        <p:spPr>
          <a:xfrm>
            <a:off x="8129588" y="5734050"/>
            <a:ext cx="609600" cy="520700"/>
          </a:xfrm>
          <a:prstGeom prst="rect">
            <a:avLst/>
          </a:prstGeom>
        </p:spPr>
        <p:txBody>
          <a:bodyPr vert="horz" anchor="ctr" anchorCtr="0"/>
          <a:lstStyle/>
          <a:p>
            <a:pPr marL="0" marR="0" lvl="0" indent="0" algn="ctr" defTabSz="914400" rtl="1" eaLnBrk="1" fontAlgn="base" latinLnBrk="0" hangingPunct="1">
              <a:lnSpc>
                <a:spcPct val="100000"/>
              </a:lnSpc>
              <a:spcBef>
                <a:spcPct val="0"/>
              </a:spcBef>
              <a:spcAft>
                <a:spcPct val="0"/>
              </a:spcAft>
              <a:buClrTx/>
              <a:buSzTx/>
              <a:buFontTx/>
              <a:buNone/>
              <a:tabLst/>
              <a:defRPr/>
            </a:pPr>
            <a:fld id="{D59C6AC8-114A-488B-81F2-16399EF3E979}" type="slidenum">
              <a:rPr kumimoji="0" lang="he-IL" sz="1200" b="1" i="0" u="none" strike="noStrike" kern="1200" cap="none" spc="0" normalizeH="0" baseline="0" noProof="0" smtClean="0">
                <a:ln>
                  <a:noFill/>
                </a:ln>
                <a:solidFill>
                  <a:schemeClr val="bg1"/>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58</a:t>
            </a:fld>
            <a:endParaRPr kumimoji="0" lang="en-US" sz="1200" b="1" i="0" u="none" strike="noStrike" kern="1200" cap="none" spc="0" normalizeH="0" baseline="0" noProof="0" dirty="0">
              <a:ln>
                <a:noFill/>
              </a:ln>
              <a:solidFill>
                <a:schemeClr val="bg1"/>
              </a:solidFill>
              <a:effectLst/>
              <a:uLnTx/>
              <a:uFillTx/>
              <a:latin typeface="Times New Roman" pitchFamily="18" charset="0"/>
              <a:ea typeface="+mn-ea"/>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14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7" name="Text Box 2"/>
          <p:cNvSpPr txBox="1">
            <a:spLocks noChangeArrowheads="1"/>
          </p:cNvSpPr>
          <p:nvPr/>
        </p:nvSpPr>
        <p:spPr bwMode="auto">
          <a:xfrm>
            <a:off x="3048000" y="1371600"/>
            <a:ext cx="5638800" cy="2678113"/>
          </a:xfrm>
          <a:prstGeom prst="rect">
            <a:avLst/>
          </a:prstGeom>
          <a:noFill/>
          <a:ln w="9525">
            <a:noFill/>
            <a:miter lim="800000"/>
            <a:headEnd/>
            <a:tailEnd/>
          </a:ln>
        </p:spPr>
        <p:txBody>
          <a:bodyPr>
            <a:spAutoFit/>
          </a:bodyPr>
          <a:lstStyle/>
          <a:p>
            <a:pPr rtl="1">
              <a:spcBef>
                <a:spcPct val="50000"/>
              </a:spcBef>
              <a:buClr>
                <a:schemeClr val="tx1"/>
              </a:buClr>
            </a:pPr>
            <a:r>
              <a:rPr lang="en-US" sz="2400" b="1">
                <a:latin typeface="Tahoma" pitchFamily="34" charset="0"/>
              </a:rPr>
              <a:t>Definition of Specific Conditional Entropy:</a:t>
            </a:r>
          </a:p>
          <a:p>
            <a:pPr rtl="1">
              <a:spcBef>
                <a:spcPct val="50000"/>
              </a:spcBef>
              <a:buClr>
                <a:schemeClr val="tx1"/>
              </a:buClr>
            </a:pPr>
            <a:r>
              <a:rPr lang="en-US" sz="2000" b="1" i="1">
                <a:latin typeface="Tahoma" pitchFamily="34" charset="0"/>
              </a:rPr>
              <a:t> </a:t>
            </a:r>
            <a:r>
              <a:rPr lang="en-US" sz="2400" i="1">
                <a:latin typeface="Tahoma" pitchFamily="34" charset="0"/>
              </a:rPr>
              <a:t>H(Y </a:t>
            </a:r>
            <a:r>
              <a:rPr lang="en-US" sz="2400">
                <a:latin typeface="Tahoma" pitchFamily="34" charset="0"/>
              </a:rPr>
              <a:t>|</a:t>
            </a:r>
            <a:r>
              <a:rPr lang="en-US" sz="2400" i="1">
                <a:latin typeface="Tahoma" pitchFamily="34" charset="0"/>
              </a:rPr>
              <a:t>X=v) </a:t>
            </a:r>
            <a:r>
              <a:rPr lang="en-US" sz="2400">
                <a:latin typeface="Tahoma" pitchFamily="34" charset="0"/>
              </a:rPr>
              <a:t>= </a:t>
            </a:r>
            <a:r>
              <a:rPr lang="en-US" sz="2400" b="1">
                <a:latin typeface="Tahoma" pitchFamily="34" charset="0"/>
              </a:rPr>
              <a:t>The entropy of </a:t>
            </a:r>
            <a:r>
              <a:rPr lang="en-US" sz="2400" i="1">
                <a:latin typeface="Tahoma" pitchFamily="34" charset="0"/>
              </a:rPr>
              <a:t>Y</a:t>
            </a:r>
            <a:r>
              <a:rPr lang="en-US" sz="2400" b="1">
                <a:latin typeface="Tahoma" pitchFamily="34" charset="0"/>
              </a:rPr>
              <a:t> among only those records in which </a:t>
            </a:r>
            <a:r>
              <a:rPr lang="en-US" sz="2400" i="1">
                <a:latin typeface="Tahoma" pitchFamily="34" charset="0"/>
              </a:rPr>
              <a:t>X</a:t>
            </a:r>
            <a:r>
              <a:rPr lang="en-US" sz="2400" b="1">
                <a:latin typeface="Tahoma" pitchFamily="34" charset="0"/>
              </a:rPr>
              <a:t>  has value </a:t>
            </a:r>
            <a:r>
              <a:rPr lang="en-US" sz="2400" i="1">
                <a:latin typeface="Tahoma" pitchFamily="34" charset="0"/>
              </a:rPr>
              <a:t>v</a:t>
            </a:r>
          </a:p>
          <a:p>
            <a:pPr rtl="1">
              <a:spcBef>
                <a:spcPct val="50000"/>
              </a:spcBef>
              <a:buClr>
                <a:schemeClr val="tx1"/>
              </a:buClr>
            </a:pPr>
            <a:endParaRPr lang="en-US" sz="2400" b="1">
              <a:latin typeface="Tahoma" pitchFamily="34" charset="0"/>
            </a:endParaRPr>
          </a:p>
        </p:txBody>
      </p:sp>
      <p:sp>
        <p:nvSpPr>
          <p:cNvPr id="7188" name="Text Box 3"/>
          <p:cNvSpPr txBox="1">
            <a:spLocks noChangeArrowheads="1"/>
          </p:cNvSpPr>
          <p:nvPr/>
        </p:nvSpPr>
        <p:spPr bwMode="auto">
          <a:xfrm>
            <a:off x="250825" y="1989138"/>
            <a:ext cx="2339975" cy="1076325"/>
          </a:xfrm>
          <a:prstGeom prst="rect">
            <a:avLst/>
          </a:prstGeom>
          <a:noFill/>
          <a:ln w="9525">
            <a:noFill/>
            <a:miter lim="800000"/>
            <a:headEnd/>
            <a:tailEnd/>
          </a:ln>
        </p:spPr>
        <p:txBody>
          <a:bodyPr>
            <a:spAutoFit/>
          </a:bodyPr>
          <a:lstStyle/>
          <a:p>
            <a:pPr marL="342900" indent="-342900" algn="r" rtl="1">
              <a:spcBef>
                <a:spcPct val="50000"/>
              </a:spcBef>
              <a:buClr>
                <a:schemeClr val="tx1"/>
              </a:buClr>
            </a:pPr>
            <a:r>
              <a:rPr lang="en-US" sz="1600" b="1">
                <a:latin typeface="Tahoma" pitchFamily="34" charset="0"/>
              </a:rPr>
              <a:t>X = College Major</a:t>
            </a:r>
          </a:p>
          <a:p>
            <a:pPr marL="342900" indent="-342900" algn="r" rtl="1">
              <a:spcBef>
                <a:spcPct val="50000"/>
              </a:spcBef>
              <a:buClr>
                <a:schemeClr val="tx1"/>
              </a:buClr>
            </a:pPr>
            <a:r>
              <a:rPr lang="en-US" sz="1600" b="1">
                <a:latin typeface="Tahoma" pitchFamily="34" charset="0"/>
              </a:rPr>
              <a:t>Y = Likes “</a:t>
            </a:r>
            <a:r>
              <a:rPr lang="en-US" sz="1600" b="1"/>
              <a:t>XBOX</a:t>
            </a:r>
            <a:r>
              <a:rPr lang="en-US" sz="1600" b="1">
                <a:latin typeface="Tahoma" pitchFamily="34" charset="0"/>
              </a:rPr>
              <a:t>”</a:t>
            </a:r>
          </a:p>
          <a:p>
            <a:pPr marL="342900" indent="-342900" algn="r" rtl="1">
              <a:spcBef>
                <a:spcPct val="50000"/>
              </a:spcBef>
              <a:buClr>
                <a:schemeClr val="tx1"/>
              </a:buClr>
            </a:pPr>
            <a:endParaRPr lang="en-US" sz="1600" b="1">
              <a:latin typeface="Tahoma" pitchFamily="34" charset="0"/>
            </a:endParaRPr>
          </a:p>
        </p:txBody>
      </p:sp>
      <p:graphicFrame>
        <p:nvGraphicFramePr>
          <p:cNvPr id="5124" name="Group 4"/>
          <p:cNvGraphicFramePr>
            <a:graphicFrameLocks noGrp="1"/>
          </p:cNvGraphicFramePr>
          <p:nvPr/>
        </p:nvGraphicFramePr>
        <p:xfrm>
          <a:off x="381000" y="2819400"/>
          <a:ext cx="2438400" cy="3566160"/>
        </p:xfrm>
        <a:graphic>
          <a:graphicData uri="http://schemas.openxmlformats.org/drawingml/2006/table">
            <a:tbl>
              <a:tblPr/>
              <a:tblGrid>
                <a:gridCol w="1219200"/>
                <a:gridCol w="12192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2"/>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2"/>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56" name="Rectangle 36"/>
          <p:cNvSpPr>
            <a:spLocks noGrp="1" noChangeArrowheads="1"/>
          </p:cNvSpPr>
          <p:nvPr>
            <p:ph type="title"/>
          </p:nvPr>
        </p:nvSpPr>
        <p:spPr>
          <a:xfrm>
            <a:off x="457200" y="274638"/>
            <a:ext cx="8229600" cy="898525"/>
          </a:xfrm>
        </p:spPr>
        <p:txBody>
          <a:bodyPr>
            <a:normAutofit fontScale="90000"/>
          </a:bodyPr>
          <a:lstStyle/>
          <a:p>
            <a:pPr eaLnBrk="1" fontAlgn="auto" hangingPunct="1">
              <a:spcAft>
                <a:spcPts val="0"/>
              </a:spcAft>
              <a:defRPr/>
            </a:pPr>
            <a:r>
              <a:rPr lang="en-US" sz="3600" dirty="0"/>
              <a:t>Specific Conditional Entropy H(Y|X=v)</a:t>
            </a:r>
          </a:p>
        </p:txBody>
      </p:sp>
      <p:sp>
        <p:nvSpPr>
          <p:cNvPr id="7222" name="TextBox 6"/>
          <p:cNvSpPr txBox="1">
            <a:spLocks noChangeArrowheads="1"/>
          </p:cNvSpPr>
          <p:nvPr/>
        </p:nvSpPr>
        <p:spPr bwMode="auto">
          <a:xfrm>
            <a:off x="2916238" y="6519863"/>
            <a:ext cx="5688012" cy="338137"/>
          </a:xfrm>
          <a:prstGeom prst="rect">
            <a:avLst/>
          </a:prstGeom>
          <a:noFill/>
          <a:ln w="9525">
            <a:noFill/>
            <a:miter lim="800000"/>
            <a:headEnd/>
            <a:tailEnd/>
          </a:ln>
        </p:spPr>
        <p:txBody>
          <a:bodyPr>
            <a:spAutoFit/>
          </a:bodyPr>
          <a:lstStyle/>
          <a:p>
            <a:pPr algn="r" rtl="1"/>
            <a:r>
              <a:rPr lang="en-US" sz="1600">
                <a:solidFill>
                  <a:schemeClr val="tx2"/>
                </a:solidFill>
              </a:rPr>
              <a:t>Slides taken from: Jimeng Sun Machine Learning (Recitation 1)</a:t>
            </a:r>
          </a:p>
        </p:txBody>
      </p:sp>
      <p:grpSp>
        <p:nvGrpSpPr>
          <p:cNvPr id="7170" name="Group 43"/>
          <p:cNvGrpSpPr>
            <a:grpSpLocks/>
          </p:cNvGrpSpPr>
          <p:nvPr/>
        </p:nvGrpSpPr>
        <p:grpSpPr bwMode="auto">
          <a:xfrm>
            <a:off x="1554163" y="4003675"/>
            <a:ext cx="627062" cy="1649413"/>
            <a:chOff x="979" y="2522"/>
            <a:chExt cx="395" cy="1039"/>
          </a:xfrm>
        </p:grpSpPr>
        <mc:AlternateContent xmlns:mc="http://schemas.openxmlformats.org/markup-compatibility/2006">
          <mc:Choice xmlns:p14="http://schemas.microsoft.com/office/powerpoint/2010/main" xmlns="" Requires="p14">
            <p:contentPart p14:bwMode="auto" r:id="rId2">
              <p14:nvContentPartPr>
                <p14:cNvPr id="7171" name="Ink 5"/>
                <p14:cNvContentPartPr>
                  <a14:cpLocks xmlns:a14="http://schemas.microsoft.com/office/drawing/2010/main" noRot="1" noChangeAspect="1" noEditPoints="1" noChangeArrowheads="1" noChangeShapeType="1"/>
                </p14:cNvContentPartPr>
                <p14:nvPr/>
              </p14:nvContentPartPr>
              <p14:xfrm>
                <a:off x="997" y="2522"/>
                <a:ext cx="344" cy="236"/>
              </p14:xfrm>
            </p:contentPart>
          </mc:Choice>
          <mc:Fallback>
            <p:pic>
              <p:nvPicPr>
                <p:cNvPr id="7171" name="Ink 5"/>
                <p:cNvPicPr>
                  <a:picLocks noRot="1" noChangeAspect="1" noEditPoints="1" noChangeArrowheads="1" noChangeShapeType="1"/>
                </p:cNvPicPr>
                <p:nvPr/>
              </p:nvPicPr>
              <p:blipFill>
                <a:blip r:embed="rId3" cstate="print"/>
                <a:stretch>
                  <a:fillRect/>
                </a:stretch>
              </p:blipFill>
              <p:spPr>
                <a:xfrm>
                  <a:off x="991" y="2516"/>
                  <a:ext cx="356" cy="248"/>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7172" name="Ink 6"/>
                <p14:cNvContentPartPr>
                  <a14:cpLocks xmlns:a14="http://schemas.microsoft.com/office/drawing/2010/main" noRot="1" noChangeAspect="1" noEditPoints="1" noChangeArrowheads="1" noChangeShapeType="1"/>
                </p14:cNvContentPartPr>
                <p14:nvPr/>
              </p14:nvContentPartPr>
              <p14:xfrm>
                <a:off x="979" y="3261"/>
                <a:ext cx="395" cy="300"/>
              </p14:xfrm>
            </p:contentPart>
          </mc:Choice>
          <mc:Fallback>
            <p:pic>
              <p:nvPicPr>
                <p:cNvPr id="7172" name="Ink 6"/>
                <p:cNvPicPr>
                  <a:picLocks noRot="1" noChangeAspect="1" noEditPoints="1" noChangeArrowheads="1" noChangeShapeType="1"/>
                </p:cNvPicPr>
                <p:nvPr/>
              </p:nvPicPr>
              <p:blipFill>
                <a:blip r:embed="rId5" cstate="print"/>
                <a:stretch>
                  <a:fillRect/>
                </a:stretch>
              </p:blipFill>
              <p:spPr>
                <a:xfrm>
                  <a:off x="973" y="3255"/>
                  <a:ext cx="407" cy="312"/>
                </a:xfrm>
                <a:prstGeom prst="rect">
                  <a:avLst/>
                </a:prstGeom>
              </p:spPr>
            </p:pic>
          </mc:Fallback>
        </mc:AlternateContent>
      </p:grpSp>
      <p:grpSp>
        <p:nvGrpSpPr>
          <p:cNvPr id="7173" name="Group 32"/>
          <p:cNvGrpSpPr>
            <a:grpSpLocks/>
          </p:cNvGrpSpPr>
          <p:nvPr/>
        </p:nvGrpSpPr>
        <p:grpSpPr bwMode="auto">
          <a:xfrm>
            <a:off x="100013" y="3357563"/>
            <a:ext cx="233362" cy="2982912"/>
            <a:chOff x="63" y="2115"/>
            <a:chExt cx="147" cy="1879"/>
          </a:xfrm>
        </p:grpSpPr>
        <mc:AlternateContent xmlns:mc="http://schemas.openxmlformats.org/markup-compatibility/2006">
          <mc:Choice xmlns:p14="http://schemas.microsoft.com/office/powerpoint/2010/main" xmlns="" Requires="p14">
            <p:contentPart p14:bwMode="auto" r:id="rId6">
              <p14:nvContentPartPr>
                <p14:cNvPr id="7174" name="Ink 7"/>
                <p14:cNvContentPartPr>
                  <a14:cpLocks xmlns:a14="http://schemas.microsoft.com/office/drawing/2010/main" noRot="1" noChangeAspect="1" noEditPoints="1" noChangeArrowheads="1" noChangeShapeType="1"/>
                </p14:cNvContentPartPr>
                <p14:nvPr/>
              </p14:nvContentPartPr>
              <p14:xfrm>
                <a:off x="110" y="2115"/>
                <a:ext cx="92" cy="86"/>
              </p14:xfrm>
            </p:contentPart>
          </mc:Choice>
          <mc:Fallback>
            <p:pic>
              <p:nvPicPr>
                <p:cNvPr id="7174" name="Ink 7"/>
                <p:cNvPicPr>
                  <a:picLocks noRot="1" noChangeAspect="1" noEditPoints="1" noChangeArrowheads="1" noChangeShapeType="1"/>
                </p:cNvPicPr>
                <p:nvPr/>
              </p:nvPicPr>
              <p:blipFill>
                <a:blip r:embed="rId7" cstate="print"/>
                <a:stretch>
                  <a:fillRect/>
                </a:stretch>
              </p:blipFill>
              <p:spPr>
                <a:xfrm>
                  <a:off x="104" y="2109"/>
                  <a:ext cx="104" cy="98"/>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7175" name="Ink 8"/>
                <p14:cNvContentPartPr>
                  <a14:cpLocks xmlns:a14="http://schemas.microsoft.com/office/drawing/2010/main" noRot="1" noChangeAspect="1" noEditPoints="1" noChangeArrowheads="1" noChangeShapeType="1"/>
                </p14:cNvContentPartPr>
                <p14:nvPr/>
              </p14:nvContentPartPr>
              <p14:xfrm>
                <a:off x="63" y="2593"/>
                <a:ext cx="112" cy="373"/>
              </p14:xfrm>
            </p:contentPart>
          </mc:Choice>
          <mc:Fallback>
            <p:pic>
              <p:nvPicPr>
                <p:cNvPr id="7175" name="Ink 8"/>
                <p:cNvPicPr>
                  <a:picLocks noRot="1" noChangeAspect="1" noEditPoints="1" noChangeArrowheads="1" noChangeShapeType="1"/>
                </p:cNvPicPr>
                <p:nvPr/>
              </p:nvPicPr>
              <p:blipFill>
                <a:blip r:embed="rId9" cstate="print"/>
                <a:stretch>
                  <a:fillRect/>
                </a:stretch>
              </p:blipFill>
              <p:spPr>
                <a:xfrm>
                  <a:off x="57" y="2587"/>
                  <a:ext cx="124" cy="385"/>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7176" name="Ink 9"/>
                <p14:cNvContentPartPr>
                  <a14:cpLocks xmlns:a14="http://schemas.microsoft.com/office/drawing/2010/main" noRot="1" noChangeAspect="1" noEditPoints="1" noChangeArrowheads="1" noChangeShapeType="1"/>
                </p14:cNvContentPartPr>
                <p14:nvPr/>
              </p14:nvContentPartPr>
              <p14:xfrm>
                <a:off x="80" y="3082"/>
                <a:ext cx="82" cy="86"/>
              </p14:xfrm>
            </p:contentPart>
          </mc:Choice>
          <mc:Fallback>
            <p:pic>
              <p:nvPicPr>
                <p:cNvPr id="7176" name="Ink 9"/>
                <p:cNvPicPr>
                  <a:picLocks noRot="1" noChangeAspect="1" noEditPoints="1" noChangeArrowheads="1" noChangeShapeType="1"/>
                </p:cNvPicPr>
                <p:nvPr/>
              </p:nvPicPr>
              <p:blipFill>
                <a:blip r:embed="rId11" cstate="print"/>
                <a:stretch>
                  <a:fillRect/>
                </a:stretch>
              </p:blipFill>
              <p:spPr>
                <a:xfrm>
                  <a:off x="74" y="3076"/>
                  <a:ext cx="94" cy="98"/>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
              <p14:nvContentPartPr>
                <p14:cNvPr id="7177" name="Ink 10"/>
                <p14:cNvContentPartPr>
                  <a14:cpLocks xmlns:a14="http://schemas.microsoft.com/office/drawing/2010/main" noRot="1" noChangeAspect="1" noEditPoints="1" noChangeArrowheads="1" noChangeShapeType="1"/>
                </p14:cNvContentPartPr>
                <p14:nvPr/>
              </p14:nvContentPartPr>
              <p14:xfrm>
                <a:off x="83" y="3324"/>
                <a:ext cx="127" cy="147"/>
              </p14:xfrm>
            </p:contentPart>
          </mc:Choice>
          <mc:Fallback>
            <p:pic>
              <p:nvPicPr>
                <p:cNvPr id="7177" name="Ink 10"/>
                <p:cNvPicPr>
                  <a:picLocks noRot="1" noChangeAspect="1" noEditPoints="1" noChangeArrowheads="1" noChangeShapeType="1"/>
                </p:cNvPicPr>
                <p:nvPr/>
              </p:nvPicPr>
              <p:blipFill>
                <a:blip r:embed="rId13" cstate="print"/>
                <a:stretch>
                  <a:fillRect/>
                </a:stretch>
              </p:blipFill>
              <p:spPr>
                <a:xfrm>
                  <a:off x="77" y="3318"/>
                  <a:ext cx="139" cy="159"/>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
              <p14:nvContentPartPr>
                <p14:cNvPr id="7178" name="Ink 11"/>
                <p14:cNvContentPartPr>
                  <a14:cpLocks xmlns:a14="http://schemas.microsoft.com/office/drawing/2010/main" noRot="1" noChangeAspect="1" noEditPoints="1" noChangeArrowheads="1" noChangeShapeType="1"/>
                </p14:cNvContentPartPr>
                <p14:nvPr/>
              </p14:nvContentPartPr>
              <p14:xfrm>
                <a:off x="92" y="3861"/>
                <a:ext cx="113" cy="133"/>
              </p14:xfrm>
            </p:contentPart>
          </mc:Choice>
          <mc:Fallback>
            <p:pic>
              <p:nvPicPr>
                <p:cNvPr id="7178" name="Ink 11"/>
                <p:cNvPicPr>
                  <a:picLocks noRot="1" noChangeAspect="1" noEditPoints="1" noChangeArrowheads="1" noChangeShapeType="1"/>
                </p:cNvPicPr>
                <p:nvPr/>
              </p:nvPicPr>
              <p:blipFill>
                <a:blip r:embed="rId15" cstate="print"/>
                <a:stretch>
                  <a:fillRect/>
                </a:stretch>
              </p:blipFill>
              <p:spPr>
                <a:xfrm>
                  <a:off x="86" y="3855"/>
                  <a:ext cx="125" cy="145"/>
                </a:xfrm>
                <a:prstGeom prst="rect">
                  <a:avLst/>
                </a:prstGeom>
              </p:spPr>
            </p:pic>
          </mc:Fallback>
        </mc:AlternateContent>
      </p:grpSp>
      <p:grpSp>
        <p:nvGrpSpPr>
          <p:cNvPr id="7179" name="Group 59"/>
          <p:cNvGrpSpPr>
            <a:grpSpLocks/>
          </p:cNvGrpSpPr>
          <p:nvPr/>
        </p:nvGrpSpPr>
        <p:grpSpPr bwMode="auto">
          <a:xfrm>
            <a:off x="3254375" y="4818063"/>
            <a:ext cx="5800725" cy="1149350"/>
            <a:chOff x="2050" y="3035"/>
            <a:chExt cx="3654" cy="724"/>
          </a:xfrm>
        </p:grpSpPr>
        <mc:AlternateContent xmlns:mc="http://schemas.openxmlformats.org/markup-compatibility/2006">
          <mc:Choice xmlns:p14="http://schemas.microsoft.com/office/powerpoint/2010/main" xmlns="" Requires="p14">
            <p:contentPart p14:bwMode="auto" r:id="rId16">
              <p14:nvContentPartPr>
                <p14:cNvPr id="7180" name="Ink 3"/>
                <p14:cNvContentPartPr>
                  <a14:cpLocks xmlns:a14="http://schemas.microsoft.com/office/drawing/2010/main" noRot="1" noChangeAspect="1" noEditPoints="1" noChangeArrowheads="1" noChangeShapeType="1"/>
                </p14:cNvContentPartPr>
                <p14:nvPr/>
              </p14:nvContentPartPr>
              <p14:xfrm>
                <a:off x="2050" y="3035"/>
                <a:ext cx="1430" cy="384"/>
              </p14:xfrm>
            </p:contentPart>
          </mc:Choice>
          <mc:Fallback>
            <p:pic>
              <p:nvPicPr>
                <p:cNvPr id="7180" name="Ink 3"/>
                <p:cNvPicPr>
                  <a:picLocks noRot="1" noChangeAspect="1" noEditPoints="1" noChangeArrowheads="1" noChangeShapeType="1"/>
                </p:cNvPicPr>
                <p:nvPr/>
              </p:nvPicPr>
              <p:blipFill>
                <a:blip r:embed="rId17" cstate="print"/>
                <a:stretch>
                  <a:fillRect/>
                </a:stretch>
              </p:blipFill>
              <p:spPr>
                <a:xfrm>
                  <a:off x="2044" y="3029"/>
                  <a:ext cx="1442" cy="396"/>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
              <p14:nvContentPartPr>
                <p14:cNvPr id="7181" name="Ink 4"/>
                <p14:cNvContentPartPr>
                  <a14:cpLocks xmlns:a14="http://schemas.microsoft.com/office/drawing/2010/main" noRot="1" noChangeAspect="1" noEditPoints="1" noChangeArrowheads="1" noChangeShapeType="1"/>
                </p14:cNvContentPartPr>
                <p14:nvPr/>
              </p14:nvContentPartPr>
              <p14:xfrm>
                <a:off x="3598" y="3036"/>
                <a:ext cx="2106" cy="357"/>
              </p14:xfrm>
            </p:contentPart>
          </mc:Choice>
          <mc:Fallback>
            <p:pic>
              <p:nvPicPr>
                <p:cNvPr id="7181" name="Ink 4"/>
                <p:cNvPicPr>
                  <a:picLocks noRot="1" noChangeAspect="1" noEditPoints="1" noChangeArrowheads="1" noChangeShapeType="1"/>
                </p:cNvPicPr>
                <p:nvPr/>
              </p:nvPicPr>
              <p:blipFill>
                <a:blip r:embed="rId19" cstate="print"/>
                <a:stretch>
                  <a:fillRect/>
                </a:stretch>
              </p:blipFill>
              <p:spPr>
                <a:xfrm>
                  <a:off x="3592" y="3030"/>
                  <a:ext cx="2118" cy="369"/>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
              <p14:nvContentPartPr>
                <p14:cNvPr id="7182" name="Ink 13"/>
                <p14:cNvContentPartPr>
                  <a14:cpLocks xmlns:a14="http://schemas.microsoft.com/office/drawing/2010/main" noRot="1" noChangeAspect="1" noEditPoints="1" noChangeArrowheads="1" noChangeShapeType="1"/>
                </p14:cNvContentPartPr>
                <p14:nvPr/>
              </p14:nvContentPartPr>
              <p14:xfrm>
                <a:off x="3728" y="3553"/>
                <a:ext cx="205" cy="142"/>
              </p14:xfrm>
            </p:contentPart>
          </mc:Choice>
          <mc:Fallback>
            <p:pic>
              <p:nvPicPr>
                <p:cNvPr id="7182" name="Ink 13"/>
                <p:cNvPicPr>
                  <a:picLocks noRot="1" noChangeAspect="1" noEditPoints="1" noChangeArrowheads="1" noChangeShapeType="1"/>
                </p:cNvPicPr>
                <p:nvPr/>
              </p:nvPicPr>
              <p:blipFill>
                <a:blip r:embed="rId21" cstate="print"/>
                <a:stretch>
                  <a:fillRect/>
                </a:stretch>
              </p:blipFill>
              <p:spPr>
                <a:xfrm>
                  <a:off x="3722" y="3547"/>
                  <a:ext cx="217" cy="154"/>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
              <p14:nvContentPartPr>
                <p14:cNvPr id="7183" name="Ink 14"/>
                <p14:cNvContentPartPr>
                  <a14:cpLocks xmlns:a14="http://schemas.microsoft.com/office/drawing/2010/main" noRot="1" noChangeAspect="1" noEditPoints="1" noChangeArrowheads="1" noChangeShapeType="1"/>
                </p14:cNvContentPartPr>
                <p14:nvPr/>
              </p14:nvContentPartPr>
              <p14:xfrm>
                <a:off x="4174" y="3549"/>
                <a:ext cx="17" cy="210"/>
              </p14:xfrm>
            </p:contentPart>
          </mc:Choice>
          <mc:Fallback>
            <p:pic>
              <p:nvPicPr>
                <p:cNvPr id="7183" name="Ink 14"/>
                <p:cNvPicPr>
                  <a:picLocks noRot="1" noChangeAspect="1" noEditPoints="1" noChangeArrowheads="1" noChangeShapeType="1"/>
                </p:cNvPicPr>
                <p:nvPr/>
              </p:nvPicPr>
              <p:blipFill>
                <a:blip r:embed="rId23" cstate="print"/>
                <a:stretch>
                  <a:fillRect/>
                </a:stretch>
              </p:blipFill>
              <p:spPr>
                <a:xfrm>
                  <a:off x="4168" y="3543"/>
                  <a:ext cx="28" cy="222"/>
                </a:xfrm>
                <a:prstGeom prst="rect">
                  <a:avLst/>
                </a:prstGeom>
              </p:spPr>
            </p:pic>
          </mc:Fallback>
        </mc:AlternateContent>
      </p:grpSp>
      <p:grpSp>
        <p:nvGrpSpPr>
          <p:cNvPr id="7184" name="Group 49"/>
          <p:cNvGrpSpPr>
            <a:grpSpLocks/>
          </p:cNvGrpSpPr>
          <p:nvPr/>
        </p:nvGrpSpPr>
        <p:grpSpPr bwMode="auto">
          <a:xfrm>
            <a:off x="3276600" y="3500438"/>
            <a:ext cx="4792663" cy="1260475"/>
            <a:chOff x="2064" y="2205"/>
            <a:chExt cx="3019" cy="794"/>
          </a:xfrm>
        </p:grpSpPr>
        <mc:AlternateContent xmlns:mc="http://schemas.openxmlformats.org/markup-compatibility/2006">
          <mc:Choice xmlns:p14="http://schemas.microsoft.com/office/powerpoint/2010/main" xmlns="" Requires="p14">
            <p:contentPart p14:bwMode="auto" r:id="rId24">
              <p14:nvContentPartPr>
                <p14:cNvPr id="7185" name="Ink 2"/>
                <p14:cNvContentPartPr>
                  <a14:cpLocks xmlns:a14="http://schemas.microsoft.com/office/drawing/2010/main" noRot="1" noChangeAspect="1" noEditPoints="1" noChangeArrowheads="1" noChangeShapeType="1"/>
                </p14:cNvContentPartPr>
                <p14:nvPr/>
              </p14:nvContentPartPr>
              <p14:xfrm>
                <a:off x="2064" y="2205"/>
                <a:ext cx="3019" cy="433"/>
              </p14:xfrm>
            </p:contentPart>
          </mc:Choice>
          <mc:Fallback>
            <p:pic>
              <p:nvPicPr>
                <p:cNvPr id="7185" name="Ink 2"/>
                <p:cNvPicPr>
                  <a:picLocks noRot="1" noChangeAspect="1" noEditPoints="1" noChangeArrowheads="1" noChangeShapeType="1"/>
                </p:cNvPicPr>
                <p:nvPr/>
              </p:nvPicPr>
              <p:blipFill>
                <a:blip r:embed="rId25" cstate="print"/>
                <a:stretch>
                  <a:fillRect/>
                </a:stretch>
              </p:blipFill>
              <p:spPr>
                <a:xfrm>
                  <a:off x="2058" y="2199"/>
                  <a:ext cx="3031" cy="445"/>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
              <p14:nvContentPartPr>
                <p14:cNvPr id="7186" name="Ink 12"/>
                <p14:cNvContentPartPr>
                  <a14:cpLocks xmlns:a14="http://schemas.microsoft.com/office/drawing/2010/main" noRot="1" noChangeAspect="1" noEditPoints="1" noChangeArrowheads="1" noChangeShapeType="1"/>
                </p14:cNvContentPartPr>
                <p14:nvPr/>
              </p14:nvContentPartPr>
              <p14:xfrm>
                <a:off x="3651" y="2614"/>
                <a:ext cx="1326" cy="385"/>
              </p14:xfrm>
            </p:contentPart>
          </mc:Choice>
          <mc:Fallback>
            <p:pic>
              <p:nvPicPr>
                <p:cNvPr id="7186" name="Ink 12"/>
                <p:cNvPicPr>
                  <a:picLocks noRot="1" noChangeAspect="1" noEditPoints="1" noChangeArrowheads="1" noChangeShapeType="1"/>
                </p:cNvPicPr>
                <p:nvPr/>
              </p:nvPicPr>
              <p:blipFill>
                <a:blip r:embed="rId27" cstate="print"/>
                <a:stretch>
                  <a:fillRect/>
                </a:stretch>
              </p:blipFill>
              <p:spPr>
                <a:xfrm>
                  <a:off x="3645" y="2608"/>
                  <a:ext cx="1338" cy="397"/>
                </a:xfrm>
                <a:prstGeom prst="rect">
                  <a:avLst/>
                </a:prstGeom>
              </p:spPr>
            </p:pic>
          </mc:Fallback>
        </mc:AlternateContent>
      </p:grpSp>
      <p:sp>
        <p:nvSpPr>
          <p:cNvPr id="2" name="Slide Number Placeholder 1"/>
          <p:cNvSpPr>
            <a:spLocks noGrp="1"/>
          </p:cNvSpPr>
          <p:nvPr>
            <p:ph type="sldNum" sz="quarter" idx="12"/>
          </p:nvPr>
        </p:nvSpPr>
        <p:spPr/>
        <p:txBody>
          <a:bodyPr/>
          <a:lstStyle/>
          <a:p>
            <a:pPr>
              <a:defRPr/>
            </a:pPr>
            <a:fld id="{C55A52E7-D374-428D-B709-2472987B2200}" type="slidenum">
              <a:rPr lang="en-US" smtClean="0"/>
              <a:pPr>
                <a:defRPr/>
              </a:pPr>
              <a:t>59</a:t>
            </a:fld>
            <a:endParaRPr lang="en-US"/>
          </a:p>
        </p:txBody>
      </p:sp>
      <p:sp>
        <p:nvSpPr>
          <p:cNvPr id="25" name="Slide Number Placeholder 2"/>
          <p:cNvSpPr txBox="1">
            <a:spLocks/>
          </p:cNvSpPr>
          <p:nvPr/>
        </p:nvSpPr>
        <p:spPr>
          <a:xfrm>
            <a:off x="8129588" y="5734050"/>
            <a:ext cx="609600" cy="520700"/>
          </a:xfrm>
          <a:prstGeom prst="rect">
            <a:avLst/>
          </a:prstGeom>
        </p:spPr>
        <p:txBody>
          <a:bodyPr vert="horz" anchor="ctr" anchorCtr="0"/>
          <a:lstStyle/>
          <a:p>
            <a:pPr marL="0" marR="0" lvl="0" indent="0" algn="ctr" defTabSz="914400" rtl="1" eaLnBrk="1" fontAlgn="base" latinLnBrk="0" hangingPunct="1">
              <a:lnSpc>
                <a:spcPct val="100000"/>
              </a:lnSpc>
              <a:spcBef>
                <a:spcPct val="0"/>
              </a:spcBef>
              <a:spcAft>
                <a:spcPct val="0"/>
              </a:spcAft>
              <a:buClrTx/>
              <a:buSzTx/>
              <a:buFontTx/>
              <a:buNone/>
              <a:tabLst/>
              <a:defRPr/>
            </a:pPr>
            <a:fld id="{D59C6AC8-114A-488B-81F2-16399EF3E979}" type="slidenum">
              <a:rPr kumimoji="0" lang="he-IL" sz="1200" b="1" i="0" u="none" strike="noStrike" kern="1200" cap="none" spc="0" normalizeH="0" baseline="0" noProof="0" smtClean="0">
                <a:ln>
                  <a:noFill/>
                </a:ln>
                <a:solidFill>
                  <a:schemeClr val="bg1"/>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59</a:t>
            </a:fld>
            <a:endParaRPr kumimoji="0" lang="en-US" sz="1200" b="1" i="0" u="none" strike="noStrike" kern="1200" cap="none" spc="0" normalizeH="0" baseline="0" noProof="0" dirty="0">
              <a:ln>
                <a:noFill/>
              </a:ln>
              <a:solidFill>
                <a:schemeClr val="bg1"/>
              </a:solidFill>
              <a:effectLst/>
              <a:uLnTx/>
              <a:uFillTx/>
              <a:latin typeface="Times New Roman" pitchFamily="18" charset="0"/>
              <a:ea typeface="+mn-ea"/>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en-US"/>
              <a:t>Data Mining</a:t>
            </a:r>
          </a:p>
        </p:txBody>
      </p:sp>
      <p:sp>
        <p:nvSpPr>
          <p:cNvPr id="25603" name="Rectangle 3"/>
          <p:cNvSpPr>
            <a:spLocks noGrp="1" noChangeArrowheads="1"/>
          </p:cNvSpPr>
          <p:nvPr>
            <p:ph type="body" idx="1"/>
          </p:nvPr>
        </p:nvSpPr>
        <p:spPr>
          <a:xfrm>
            <a:off x="457200" y="1600200"/>
            <a:ext cx="7467600" cy="4873625"/>
          </a:xfrm>
        </p:spPr>
        <p:txBody>
          <a:bodyPr/>
          <a:lstStyle/>
          <a:p>
            <a:pPr eaLnBrk="1" hangingPunct="1"/>
            <a:r>
              <a:rPr lang="en-US" dirty="0" smtClean="0">
                <a:cs typeface="Times New Roman" pitchFamily="18" charset="0"/>
              </a:rPr>
              <a:t>Data mining is the computational process of discovering patterns in large data sets </a:t>
            </a:r>
          </a:p>
          <a:p>
            <a:pPr eaLnBrk="1" hangingPunct="1"/>
            <a:r>
              <a:rPr lang="en-US" dirty="0" smtClean="0">
                <a:cs typeface="Times New Roman" pitchFamily="18" charset="0"/>
              </a:rPr>
              <a:t>Patterns should be valid, novel, potentially useful and ultimately understandable</a:t>
            </a:r>
          </a:p>
          <a:p>
            <a:pPr eaLnBrk="1" hangingPunct="1"/>
            <a:r>
              <a:rPr lang="en-US" dirty="0" smtClean="0">
                <a:cs typeface="Times New Roman" pitchFamily="18" charset="0"/>
              </a:rPr>
              <a:t>The overall goal of the data mining process is to extract information from a data set and transform it into an understandable structure for further use</a:t>
            </a: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15975"/>
          </a:xfrm>
        </p:spPr>
        <p:txBody>
          <a:bodyPr/>
          <a:lstStyle/>
          <a:p>
            <a:pPr eaLnBrk="1" fontAlgn="auto" hangingPunct="1">
              <a:spcAft>
                <a:spcPts val="0"/>
              </a:spcAft>
              <a:defRPr/>
            </a:pPr>
            <a:r>
              <a:rPr lang="en-US"/>
              <a:t>Conditional Entropy H(Y|X)</a:t>
            </a:r>
          </a:p>
        </p:txBody>
      </p:sp>
      <p:sp>
        <p:nvSpPr>
          <p:cNvPr id="8200" name="Text Box 3"/>
          <p:cNvSpPr txBox="1">
            <a:spLocks noChangeArrowheads="1"/>
          </p:cNvSpPr>
          <p:nvPr/>
        </p:nvSpPr>
        <p:spPr bwMode="auto">
          <a:xfrm>
            <a:off x="3048000" y="1371600"/>
            <a:ext cx="5943600" cy="4940300"/>
          </a:xfrm>
          <a:prstGeom prst="rect">
            <a:avLst/>
          </a:prstGeom>
          <a:noFill/>
          <a:ln w="9525">
            <a:noFill/>
            <a:miter lim="800000"/>
            <a:headEnd/>
            <a:tailEnd/>
          </a:ln>
        </p:spPr>
        <p:txBody>
          <a:bodyPr>
            <a:spAutoFit/>
          </a:bodyPr>
          <a:lstStyle/>
          <a:p>
            <a:pPr rtl="1">
              <a:spcBef>
                <a:spcPct val="50000"/>
              </a:spcBef>
              <a:buClr>
                <a:schemeClr val="tx1"/>
              </a:buClr>
            </a:pPr>
            <a:r>
              <a:rPr lang="en-US" sz="2800" b="1">
                <a:latin typeface="Tahoma" pitchFamily="34" charset="0"/>
              </a:rPr>
              <a:t>Definition of Conditional Entropy:</a:t>
            </a:r>
          </a:p>
          <a:p>
            <a:pPr rtl="1">
              <a:spcBef>
                <a:spcPct val="50000"/>
              </a:spcBef>
              <a:buClr>
                <a:schemeClr val="tx1"/>
              </a:buClr>
            </a:pPr>
            <a:r>
              <a:rPr lang="en-US" sz="2800" i="1">
                <a:latin typeface="Tahoma" pitchFamily="34" charset="0"/>
              </a:rPr>
              <a:t>H(Y </a:t>
            </a:r>
            <a:r>
              <a:rPr lang="en-US" sz="2800">
                <a:latin typeface="Tahoma" pitchFamily="34" charset="0"/>
              </a:rPr>
              <a:t>|</a:t>
            </a:r>
            <a:r>
              <a:rPr lang="en-US" sz="2800" i="1">
                <a:latin typeface="Tahoma" pitchFamily="34" charset="0"/>
              </a:rPr>
              <a:t>X) </a:t>
            </a:r>
            <a:r>
              <a:rPr lang="en-US" sz="2800">
                <a:latin typeface="Tahoma" pitchFamily="34" charset="0"/>
              </a:rPr>
              <a:t>= The average specific conditional entropy of </a:t>
            </a:r>
            <a:r>
              <a:rPr lang="en-US" sz="2800" i="1">
                <a:latin typeface="Tahoma" pitchFamily="34" charset="0"/>
              </a:rPr>
              <a:t>Y</a:t>
            </a:r>
          </a:p>
          <a:p>
            <a:pPr rtl="1">
              <a:spcBef>
                <a:spcPct val="50000"/>
              </a:spcBef>
              <a:buClr>
                <a:schemeClr val="tx1"/>
              </a:buClr>
            </a:pPr>
            <a:r>
              <a:rPr lang="en-US" sz="2800">
                <a:latin typeface="Tahoma" pitchFamily="34" charset="0"/>
              </a:rPr>
              <a:t>= </a:t>
            </a:r>
            <a:r>
              <a:rPr lang="en-US" sz="2400">
                <a:latin typeface="Tahoma" pitchFamily="34" charset="0"/>
              </a:rPr>
              <a:t>if you choose a record at random what will be the conditional entropy of </a:t>
            </a:r>
            <a:r>
              <a:rPr lang="en-US" sz="2400" i="1">
                <a:latin typeface="Tahoma" pitchFamily="34" charset="0"/>
              </a:rPr>
              <a:t>Y</a:t>
            </a:r>
            <a:r>
              <a:rPr lang="en-US" sz="2400">
                <a:latin typeface="Tahoma" pitchFamily="34" charset="0"/>
              </a:rPr>
              <a:t>, conditioned on that row’s value of </a:t>
            </a:r>
            <a:r>
              <a:rPr lang="en-US" sz="2400" i="1">
                <a:latin typeface="Tahoma" pitchFamily="34" charset="0"/>
              </a:rPr>
              <a:t>X</a:t>
            </a:r>
          </a:p>
          <a:p>
            <a:pPr rtl="1">
              <a:spcBef>
                <a:spcPct val="50000"/>
              </a:spcBef>
              <a:buClr>
                <a:schemeClr val="tx1"/>
              </a:buClr>
            </a:pPr>
            <a:r>
              <a:rPr lang="en-US" sz="2400">
                <a:latin typeface="Tahoma" pitchFamily="34" charset="0"/>
              </a:rPr>
              <a:t>= Expected number of bits to transmit </a:t>
            </a:r>
            <a:r>
              <a:rPr lang="en-US" sz="2400" i="1">
                <a:latin typeface="Tahoma" pitchFamily="34" charset="0"/>
              </a:rPr>
              <a:t>Y</a:t>
            </a:r>
            <a:r>
              <a:rPr lang="en-US" sz="2400">
                <a:latin typeface="Tahoma" pitchFamily="34" charset="0"/>
              </a:rPr>
              <a:t> if both sides will know the value of </a:t>
            </a:r>
            <a:r>
              <a:rPr lang="en-US" sz="2400" i="1">
                <a:latin typeface="Tahoma" pitchFamily="34" charset="0"/>
              </a:rPr>
              <a:t>X</a:t>
            </a:r>
          </a:p>
          <a:p>
            <a:pPr rtl="1">
              <a:spcBef>
                <a:spcPct val="50000"/>
              </a:spcBef>
              <a:buClr>
                <a:schemeClr val="tx1"/>
              </a:buClr>
            </a:pPr>
            <a:r>
              <a:rPr lang="en-US" sz="2800">
                <a:latin typeface="Tahoma" pitchFamily="34" charset="0"/>
              </a:rPr>
              <a:t>= </a:t>
            </a:r>
            <a:r>
              <a:rPr lang="el-GR" sz="2800">
                <a:latin typeface="Tahoma" pitchFamily="34" charset="0"/>
              </a:rPr>
              <a:t>Σ</a:t>
            </a:r>
            <a:r>
              <a:rPr lang="en-US" sz="2800" i="1" baseline="-25000">
                <a:latin typeface="Tahoma" pitchFamily="34" charset="0"/>
              </a:rPr>
              <a:t>j </a:t>
            </a:r>
            <a:r>
              <a:rPr lang="en-US" sz="2800" i="1">
                <a:latin typeface="Tahoma" pitchFamily="34" charset="0"/>
              </a:rPr>
              <a:t>Prob(X=v</a:t>
            </a:r>
            <a:r>
              <a:rPr lang="en-US" sz="2800" i="1" baseline="-25000">
                <a:latin typeface="Tahoma" pitchFamily="34" charset="0"/>
              </a:rPr>
              <a:t>j</a:t>
            </a:r>
            <a:r>
              <a:rPr lang="en-US" sz="2800" i="1">
                <a:latin typeface="Tahoma" pitchFamily="34" charset="0"/>
              </a:rPr>
              <a:t>) H(Y</a:t>
            </a:r>
            <a:r>
              <a:rPr lang="en-US" sz="2800">
                <a:latin typeface="Tahoma" pitchFamily="34" charset="0"/>
              </a:rPr>
              <a:t> | </a:t>
            </a:r>
            <a:r>
              <a:rPr lang="en-US" sz="2800" i="1">
                <a:latin typeface="Tahoma" pitchFamily="34" charset="0"/>
              </a:rPr>
              <a:t>X = v</a:t>
            </a:r>
            <a:r>
              <a:rPr lang="en-US" sz="2800" i="1" baseline="-25000">
                <a:latin typeface="Tahoma" pitchFamily="34" charset="0"/>
              </a:rPr>
              <a:t>j</a:t>
            </a:r>
            <a:r>
              <a:rPr lang="en-US" sz="2800" i="1">
                <a:latin typeface="Tahoma" pitchFamily="34" charset="0"/>
              </a:rPr>
              <a:t>)</a:t>
            </a:r>
          </a:p>
        </p:txBody>
      </p:sp>
      <p:graphicFrame>
        <p:nvGraphicFramePr>
          <p:cNvPr id="7173" name="Group 5"/>
          <p:cNvGraphicFramePr>
            <a:graphicFrameLocks noGrp="1"/>
          </p:cNvGraphicFramePr>
          <p:nvPr/>
        </p:nvGraphicFramePr>
        <p:xfrm>
          <a:off x="381000" y="2819400"/>
          <a:ext cx="2438400" cy="3566160"/>
        </p:xfrm>
        <a:graphic>
          <a:graphicData uri="http://schemas.openxmlformats.org/drawingml/2006/table">
            <a:tbl>
              <a:tblPr/>
              <a:tblGrid>
                <a:gridCol w="1219200"/>
                <a:gridCol w="12192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33" name="TextBox 5"/>
          <p:cNvSpPr txBox="1">
            <a:spLocks noChangeArrowheads="1"/>
          </p:cNvSpPr>
          <p:nvPr/>
        </p:nvSpPr>
        <p:spPr bwMode="auto">
          <a:xfrm>
            <a:off x="2916238" y="6519863"/>
            <a:ext cx="5688012" cy="338137"/>
          </a:xfrm>
          <a:prstGeom prst="rect">
            <a:avLst/>
          </a:prstGeom>
          <a:noFill/>
          <a:ln w="9525">
            <a:noFill/>
            <a:miter lim="800000"/>
            <a:headEnd/>
            <a:tailEnd/>
          </a:ln>
        </p:spPr>
        <p:txBody>
          <a:bodyPr>
            <a:spAutoFit/>
          </a:bodyPr>
          <a:lstStyle/>
          <a:p>
            <a:pPr algn="r" rtl="1"/>
            <a:r>
              <a:rPr lang="en-US" sz="1600">
                <a:solidFill>
                  <a:schemeClr val="tx2"/>
                </a:solidFill>
              </a:rPr>
              <a:t>Slides taken from: Jimeng Sun Machine Learning (Recitation 1)</a:t>
            </a:r>
          </a:p>
        </p:txBody>
      </p:sp>
      <p:sp>
        <p:nvSpPr>
          <p:cNvPr id="8234" name="Text Box 3"/>
          <p:cNvSpPr txBox="1">
            <a:spLocks noChangeArrowheads="1"/>
          </p:cNvSpPr>
          <p:nvPr/>
        </p:nvSpPr>
        <p:spPr bwMode="auto">
          <a:xfrm>
            <a:off x="250825" y="1989138"/>
            <a:ext cx="2339975" cy="1076325"/>
          </a:xfrm>
          <a:prstGeom prst="rect">
            <a:avLst/>
          </a:prstGeom>
          <a:noFill/>
          <a:ln w="9525">
            <a:noFill/>
            <a:miter lim="800000"/>
            <a:headEnd/>
            <a:tailEnd/>
          </a:ln>
        </p:spPr>
        <p:txBody>
          <a:bodyPr>
            <a:spAutoFit/>
          </a:bodyPr>
          <a:lstStyle/>
          <a:p>
            <a:pPr marL="342900" indent="-342900" algn="r" rtl="1">
              <a:spcBef>
                <a:spcPct val="50000"/>
              </a:spcBef>
              <a:buClr>
                <a:schemeClr val="tx1"/>
              </a:buClr>
            </a:pPr>
            <a:r>
              <a:rPr lang="en-US" sz="1600" b="1">
                <a:latin typeface="Tahoma" pitchFamily="34" charset="0"/>
              </a:rPr>
              <a:t>X = College Major</a:t>
            </a:r>
          </a:p>
          <a:p>
            <a:pPr marL="342900" indent="-342900" algn="r" rtl="1">
              <a:spcBef>
                <a:spcPct val="50000"/>
              </a:spcBef>
              <a:buClr>
                <a:schemeClr val="tx1"/>
              </a:buClr>
            </a:pPr>
            <a:r>
              <a:rPr lang="en-US" sz="1600" b="1">
                <a:latin typeface="Tahoma" pitchFamily="34" charset="0"/>
              </a:rPr>
              <a:t>Y = Likes “</a:t>
            </a:r>
            <a:r>
              <a:rPr lang="en-US" sz="1600" b="1"/>
              <a:t>XBOX</a:t>
            </a:r>
            <a:r>
              <a:rPr lang="en-US" sz="1600" b="1">
                <a:latin typeface="Tahoma" pitchFamily="34" charset="0"/>
              </a:rPr>
              <a:t>”</a:t>
            </a:r>
          </a:p>
          <a:p>
            <a:pPr marL="342900" indent="-342900" algn="r" rtl="1">
              <a:spcBef>
                <a:spcPct val="50000"/>
              </a:spcBef>
              <a:buClr>
                <a:schemeClr val="tx1"/>
              </a:buClr>
            </a:pPr>
            <a:endParaRPr lang="en-US" sz="1600" b="1">
              <a:latin typeface="Tahoma" pitchFamily="34" charset="0"/>
            </a:endParaRPr>
          </a:p>
        </p:txBody>
      </p:sp>
      <mc:AlternateContent xmlns:mc="http://schemas.openxmlformats.org/markup-compatibility/2006">
        <mc:Choice xmlns:p14="http://schemas.microsoft.com/office/powerpoint/2010/main" xmlns="" Requires="p14">
          <p:contentPart p14:bwMode="auto" r:id="rId2">
            <p14:nvContentPartPr>
              <p14:cNvPr id="8194" name="Ink 2"/>
              <p14:cNvContentPartPr>
                <a14:cpLocks xmlns:a14="http://schemas.microsoft.com/office/drawing/2010/main" noRot="1" noChangeAspect="1" noEditPoints="1" noChangeArrowheads="1" noChangeShapeType="1"/>
              </p14:cNvContentPartPr>
              <p14:nvPr/>
            </p14:nvContentPartPr>
            <p14:xfrm>
              <a:off x="4643438" y="1125538"/>
              <a:ext cx="1855787" cy="74612"/>
            </p14:xfrm>
          </p:contentPart>
        </mc:Choice>
        <mc:Fallback>
          <p:pic>
            <p:nvPicPr>
              <p:cNvPr id="8194" name="Ink 2"/>
              <p:cNvPicPr>
                <a:picLocks noRot="1" noChangeAspect="1" noEditPoints="1" noChangeArrowheads="1" noChangeShapeType="1"/>
              </p:cNvPicPr>
              <p:nvPr/>
            </p:nvPicPr>
            <p:blipFill>
              <a:blip r:embed="rId3" cstate="print"/>
              <a:stretch>
                <a:fillRect/>
              </a:stretch>
            </p:blipFill>
            <p:spPr>
              <a:xfrm>
                <a:off x="4634056" y="1115740"/>
                <a:ext cx="1874551" cy="94207"/>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8195" name="Ink 3"/>
              <p14:cNvContentPartPr>
                <a14:cpLocks xmlns:a14="http://schemas.microsoft.com/office/drawing/2010/main" noRot="1" noChangeAspect="1" noEditPoints="1" noChangeArrowheads="1" noChangeShapeType="1"/>
              </p14:cNvContentPartPr>
              <p14:nvPr/>
            </p14:nvContentPartPr>
            <p14:xfrm>
              <a:off x="3275013" y="6343650"/>
              <a:ext cx="4548187" cy="95250"/>
            </p14:xfrm>
          </p:contentPart>
        </mc:Choice>
        <mc:Fallback>
          <p:pic>
            <p:nvPicPr>
              <p:cNvPr id="8195" name="Ink 3"/>
              <p:cNvPicPr>
                <a:picLocks noRot="1" noChangeAspect="1" noEditPoints="1" noChangeArrowheads="1" noChangeShapeType="1"/>
              </p:cNvPicPr>
              <p:nvPr/>
            </p:nvPicPr>
            <p:blipFill>
              <a:blip r:embed="rId5" cstate="print"/>
              <a:stretch>
                <a:fillRect/>
              </a:stretch>
            </p:blipFill>
            <p:spPr>
              <a:xfrm>
                <a:off x="3265636" y="6333704"/>
                <a:ext cx="4566941" cy="115142"/>
              </a:xfrm>
              <a:prstGeom prst="rect">
                <a:avLst/>
              </a:prstGeom>
            </p:spPr>
          </p:pic>
        </mc:Fallback>
      </mc:AlternateContent>
      <p:grpSp>
        <p:nvGrpSpPr>
          <p:cNvPr id="8196" name="Group 9"/>
          <p:cNvGrpSpPr>
            <a:grpSpLocks/>
          </p:cNvGrpSpPr>
          <p:nvPr/>
        </p:nvGrpSpPr>
        <p:grpSpPr bwMode="auto">
          <a:xfrm>
            <a:off x="4649788" y="5172075"/>
            <a:ext cx="3984625" cy="147638"/>
            <a:chOff x="2929" y="3258"/>
            <a:chExt cx="2510" cy="93"/>
          </a:xfrm>
        </p:grpSpPr>
        <mc:AlternateContent xmlns:mc="http://schemas.openxmlformats.org/markup-compatibility/2006">
          <mc:Choice xmlns:p14="http://schemas.microsoft.com/office/powerpoint/2010/main" xmlns="" Requires="p14">
            <p:contentPart p14:bwMode="auto" r:id="rId6">
              <p14:nvContentPartPr>
                <p14:cNvPr id="8197" name="Ink 4"/>
                <p14:cNvContentPartPr>
                  <a14:cpLocks xmlns:a14="http://schemas.microsoft.com/office/drawing/2010/main" noRot="1" noChangeAspect="1" noEditPoints="1" noChangeArrowheads="1" noChangeShapeType="1"/>
                </p14:cNvContentPartPr>
                <p14:nvPr/>
              </p14:nvContentPartPr>
              <p14:xfrm>
                <a:off x="2929" y="3258"/>
                <a:ext cx="1341" cy="65"/>
              </p14:xfrm>
            </p:contentPart>
          </mc:Choice>
          <mc:Fallback>
            <p:pic>
              <p:nvPicPr>
                <p:cNvPr id="8197" name="Ink 4"/>
                <p:cNvPicPr>
                  <a:picLocks noRot="1" noChangeAspect="1" noEditPoints="1" noChangeArrowheads="1" noChangeShapeType="1"/>
                </p:cNvPicPr>
                <p:nvPr/>
              </p:nvPicPr>
              <p:blipFill>
                <a:blip r:embed="rId7" cstate="print"/>
                <a:stretch>
                  <a:fillRect/>
                </a:stretch>
              </p:blipFill>
              <p:spPr>
                <a:xfrm>
                  <a:off x="2923" y="3252"/>
                  <a:ext cx="1353" cy="77"/>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8198" name="Ink 5"/>
                <p14:cNvContentPartPr>
                  <a14:cpLocks xmlns:a14="http://schemas.microsoft.com/office/drawing/2010/main" noRot="1" noChangeAspect="1" noEditPoints="1" noChangeArrowheads="1" noChangeShapeType="1"/>
                </p14:cNvContentPartPr>
                <p14:nvPr/>
              </p14:nvContentPartPr>
              <p14:xfrm>
                <a:off x="4028" y="3299"/>
                <a:ext cx="1411" cy="52"/>
              </p14:xfrm>
            </p:contentPart>
          </mc:Choice>
          <mc:Fallback>
            <p:pic>
              <p:nvPicPr>
                <p:cNvPr id="8198" name="Ink 5"/>
                <p:cNvPicPr>
                  <a:picLocks noRot="1" noChangeAspect="1" noEditPoints="1" noChangeArrowheads="1" noChangeShapeType="1"/>
                </p:cNvPicPr>
                <p:nvPr/>
              </p:nvPicPr>
              <p:blipFill>
                <a:blip r:embed="rId9" cstate="print"/>
                <a:stretch>
                  <a:fillRect/>
                </a:stretch>
              </p:blipFill>
              <p:spPr>
                <a:xfrm>
                  <a:off x="4022" y="3293"/>
                  <a:ext cx="1423" cy="64"/>
                </a:xfrm>
                <a:prstGeom prst="rect">
                  <a:avLst/>
                </a:prstGeom>
              </p:spPr>
            </p:pic>
          </mc:Fallback>
        </mc:AlternateContent>
      </p:grpSp>
      <p:sp>
        <p:nvSpPr>
          <p:cNvPr id="2" name="Slide Number Placeholder 1"/>
          <p:cNvSpPr>
            <a:spLocks noGrp="1"/>
          </p:cNvSpPr>
          <p:nvPr>
            <p:ph type="sldNum" sz="quarter" idx="12"/>
          </p:nvPr>
        </p:nvSpPr>
        <p:spPr/>
        <p:txBody>
          <a:bodyPr/>
          <a:lstStyle/>
          <a:p>
            <a:pPr>
              <a:defRPr/>
            </a:pPr>
            <a:fld id="{C55A52E7-D374-428D-B709-2472987B2200}" type="slidenum">
              <a:rPr lang="en-US" smtClean="0"/>
              <a:pPr>
                <a:defRPr/>
              </a:pPr>
              <a:t>60</a:t>
            </a:fld>
            <a:endParaRPr lang="en-US"/>
          </a:p>
        </p:txBody>
      </p:sp>
      <p:sp>
        <p:nvSpPr>
          <p:cNvPr id="13" name="Slide Number Placeholder 2"/>
          <p:cNvSpPr txBox="1">
            <a:spLocks/>
          </p:cNvSpPr>
          <p:nvPr/>
        </p:nvSpPr>
        <p:spPr>
          <a:xfrm>
            <a:off x="8129588" y="5734050"/>
            <a:ext cx="609600" cy="520700"/>
          </a:xfrm>
          <a:prstGeom prst="rect">
            <a:avLst/>
          </a:prstGeom>
        </p:spPr>
        <p:txBody>
          <a:bodyPr vert="horz" anchor="ctr" anchorCtr="0"/>
          <a:lstStyle/>
          <a:p>
            <a:pPr marL="0" marR="0" lvl="0" indent="0" algn="ctr" defTabSz="914400" rtl="1" eaLnBrk="1" fontAlgn="base" latinLnBrk="0" hangingPunct="1">
              <a:lnSpc>
                <a:spcPct val="100000"/>
              </a:lnSpc>
              <a:spcBef>
                <a:spcPct val="0"/>
              </a:spcBef>
              <a:spcAft>
                <a:spcPct val="0"/>
              </a:spcAft>
              <a:buClrTx/>
              <a:buSzTx/>
              <a:buFontTx/>
              <a:buNone/>
              <a:tabLst/>
              <a:defRPr/>
            </a:pPr>
            <a:fld id="{D59C6AC8-114A-488B-81F2-16399EF3E979}" type="slidenum">
              <a:rPr kumimoji="0" lang="he-IL" sz="1200" b="1" i="0" u="none" strike="noStrike" kern="1200" cap="none" spc="0" normalizeH="0" baseline="0" noProof="0" smtClean="0">
                <a:ln>
                  <a:noFill/>
                </a:ln>
                <a:solidFill>
                  <a:schemeClr val="bg1"/>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60</a:t>
            </a:fld>
            <a:endParaRPr kumimoji="0" lang="en-US" sz="1200" b="1" i="0" u="none" strike="noStrike" kern="1200" cap="none" spc="0" normalizeH="0" baseline="0" noProof="0" dirty="0">
              <a:ln>
                <a:noFill/>
              </a:ln>
              <a:solidFill>
                <a:schemeClr val="bg1"/>
              </a:solidFill>
              <a:effectLst/>
              <a:uLnTx/>
              <a:uFillTx/>
              <a:latin typeface="Times New Roman" pitchFamily="18" charset="0"/>
              <a:ea typeface="+mn-ea"/>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815975"/>
          </a:xfrm>
        </p:spPr>
        <p:txBody>
          <a:bodyPr/>
          <a:lstStyle/>
          <a:p>
            <a:pPr eaLnBrk="1" fontAlgn="auto" hangingPunct="1">
              <a:spcAft>
                <a:spcPts val="0"/>
              </a:spcAft>
              <a:defRPr/>
            </a:pPr>
            <a:r>
              <a:rPr lang="en-US"/>
              <a:t>Conditional Entropy</a:t>
            </a:r>
          </a:p>
        </p:txBody>
      </p:sp>
      <p:sp>
        <p:nvSpPr>
          <p:cNvPr id="9225" name="Text Box 3"/>
          <p:cNvSpPr txBox="1">
            <a:spLocks noChangeArrowheads="1"/>
          </p:cNvSpPr>
          <p:nvPr/>
        </p:nvSpPr>
        <p:spPr bwMode="auto">
          <a:xfrm>
            <a:off x="2971800" y="990600"/>
            <a:ext cx="5638800" cy="1938338"/>
          </a:xfrm>
          <a:prstGeom prst="rect">
            <a:avLst/>
          </a:prstGeom>
          <a:noFill/>
          <a:ln w="9525">
            <a:noFill/>
            <a:miter lim="800000"/>
            <a:headEnd/>
            <a:tailEnd/>
          </a:ln>
        </p:spPr>
        <p:txBody>
          <a:bodyPr>
            <a:spAutoFit/>
          </a:bodyPr>
          <a:lstStyle/>
          <a:p>
            <a:pPr rtl="1">
              <a:spcBef>
                <a:spcPct val="50000"/>
              </a:spcBef>
              <a:buClr>
                <a:schemeClr val="tx1"/>
              </a:buClr>
            </a:pPr>
            <a:r>
              <a:rPr lang="en-US" sz="2400" b="1" dirty="0">
                <a:latin typeface="Tahoma" pitchFamily="34" charset="0"/>
              </a:rPr>
              <a:t>Definition of Conditional Entropy:</a:t>
            </a:r>
          </a:p>
          <a:p>
            <a:pPr lvl="1" rtl="1">
              <a:spcBef>
                <a:spcPct val="50000"/>
              </a:spcBef>
              <a:buClr>
                <a:schemeClr val="tx1"/>
              </a:buClr>
            </a:pPr>
            <a:r>
              <a:rPr lang="en-US" sz="2000" b="1" i="1" dirty="0">
                <a:latin typeface="Tahoma" pitchFamily="34" charset="0"/>
              </a:rPr>
              <a:t> </a:t>
            </a:r>
            <a:r>
              <a:rPr lang="en-US" sz="2400" i="1" dirty="0">
                <a:latin typeface="Tahoma" pitchFamily="34" charset="0"/>
              </a:rPr>
              <a:t>H(Y</a:t>
            </a:r>
            <a:r>
              <a:rPr lang="en-US" sz="2400" dirty="0">
                <a:latin typeface="Tahoma" pitchFamily="34" charset="0"/>
              </a:rPr>
              <a:t>|</a:t>
            </a:r>
            <a:r>
              <a:rPr lang="en-US" sz="2400" i="1" dirty="0">
                <a:latin typeface="Tahoma" pitchFamily="34" charset="0"/>
              </a:rPr>
              <a:t>X) </a:t>
            </a:r>
            <a:r>
              <a:rPr lang="en-US" sz="2400" dirty="0">
                <a:latin typeface="Tahoma" pitchFamily="34" charset="0"/>
              </a:rPr>
              <a:t>= The average conditional entropy of </a:t>
            </a:r>
            <a:r>
              <a:rPr lang="en-US" sz="2400" i="1" dirty="0">
                <a:latin typeface="Tahoma" pitchFamily="34" charset="0"/>
              </a:rPr>
              <a:t>Y</a:t>
            </a:r>
          </a:p>
          <a:p>
            <a:pPr lvl="1" rtl="1">
              <a:spcBef>
                <a:spcPct val="50000"/>
              </a:spcBef>
              <a:buClr>
                <a:schemeClr val="tx1"/>
              </a:buClr>
            </a:pPr>
            <a:r>
              <a:rPr lang="en-US" sz="2400" dirty="0">
                <a:latin typeface="Tahoma" pitchFamily="34" charset="0"/>
              </a:rPr>
              <a:t>= </a:t>
            </a:r>
            <a:r>
              <a:rPr lang="el-GR" sz="2400" dirty="0">
                <a:latin typeface="Tahoma" pitchFamily="34" charset="0"/>
              </a:rPr>
              <a:t>Σ</a:t>
            </a:r>
            <a:r>
              <a:rPr lang="en-US" sz="2400" i="1" baseline="-25000" dirty="0" err="1">
                <a:latin typeface="Tahoma" pitchFamily="34" charset="0"/>
              </a:rPr>
              <a:t>j</a:t>
            </a:r>
            <a:r>
              <a:rPr lang="en-US" sz="2400" i="1" dirty="0" err="1">
                <a:latin typeface="Tahoma" pitchFamily="34" charset="0"/>
              </a:rPr>
              <a:t>Prob</a:t>
            </a:r>
            <a:r>
              <a:rPr lang="en-US" sz="2400" i="1" dirty="0">
                <a:latin typeface="Tahoma" pitchFamily="34" charset="0"/>
              </a:rPr>
              <a:t>(X=</a:t>
            </a:r>
            <a:r>
              <a:rPr lang="en-US" sz="2400" i="1" dirty="0" err="1">
                <a:latin typeface="Tahoma" pitchFamily="34" charset="0"/>
              </a:rPr>
              <a:t>v</a:t>
            </a:r>
            <a:r>
              <a:rPr lang="en-US" sz="2400" i="1" baseline="-25000" dirty="0" err="1">
                <a:latin typeface="Tahoma" pitchFamily="34" charset="0"/>
              </a:rPr>
              <a:t>j</a:t>
            </a:r>
            <a:r>
              <a:rPr lang="en-US" sz="2400" i="1" dirty="0">
                <a:latin typeface="Tahoma" pitchFamily="34" charset="0"/>
              </a:rPr>
              <a:t>) H(Y</a:t>
            </a:r>
            <a:r>
              <a:rPr lang="en-US" sz="2400" dirty="0">
                <a:latin typeface="Tahoma" pitchFamily="34" charset="0"/>
              </a:rPr>
              <a:t> | </a:t>
            </a:r>
            <a:r>
              <a:rPr lang="en-US" sz="2400" i="1" dirty="0">
                <a:latin typeface="Tahoma" pitchFamily="34" charset="0"/>
              </a:rPr>
              <a:t>X = </a:t>
            </a:r>
            <a:r>
              <a:rPr lang="en-US" sz="2400" i="1" dirty="0" err="1">
                <a:latin typeface="Tahoma" pitchFamily="34" charset="0"/>
              </a:rPr>
              <a:t>v</a:t>
            </a:r>
            <a:r>
              <a:rPr lang="en-US" sz="2400" i="1" baseline="-25000" dirty="0" err="1">
                <a:latin typeface="Tahoma" pitchFamily="34" charset="0"/>
              </a:rPr>
              <a:t>j</a:t>
            </a:r>
            <a:r>
              <a:rPr lang="en-US" sz="2400" i="1" dirty="0">
                <a:latin typeface="Tahoma" pitchFamily="34" charset="0"/>
              </a:rPr>
              <a:t>)</a:t>
            </a:r>
          </a:p>
        </p:txBody>
      </p:sp>
      <p:sp>
        <p:nvSpPr>
          <p:cNvPr id="9226" name="Text Box 5"/>
          <p:cNvSpPr txBox="1">
            <a:spLocks noChangeArrowheads="1"/>
          </p:cNvSpPr>
          <p:nvPr/>
        </p:nvSpPr>
        <p:spPr bwMode="auto">
          <a:xfrm>
            <a:off x="3276600" y="3200400"/>
            <a:ext cx="2057400" cy="457200"/>
          </a:xfrm>
          <a:prstGeom prst="rect">
            <a:avLst/>
          </a:prstGeom>
          <a:noFill/>
          <a:ln w="9525">
            <a:noFill/>
            <a:miter lim="800000"/>
            <a:headEnd/>
            <a:tailEnd/>
          </a:ln>
        </p:spPr>
        <p:txBody>
          <a:bodyPr>
            <a:spAutoFit/>
          </a:bodyPr>
          <a:lstStyle/>
          <a:p>
            <a:pPr marL="342900" indent="-342900" algn="r" rtl="1">
              <a:spcBef>
                <a:spcPct val="50000"/>
              </a:spcBef>
              <a:buClr>
                <a:schemeClr val="tx1"/>
              </a:buClr>
            </a:pPr>
            <a:r>
              <a:rPr lang="en-US" sz="2400" b="1">
                <a:latin typeface="Tahoma" pitchFamily="34" charset="0"/>
              </a:rPr>
              <a:t>Example:</a:t>
            </a:r>
          </a:p>
        </p:txBody>
      </p:sp>
      <p:sp>
        <p:nvSpPr>
          <p:cNvPr id="9227" name="Text Box 6"/>
          <p:cNvSpPr txBox="1">
            <a:spLocks noChangeArrowheads="1"/>
          </p:cNvSpPr>
          <p:nvPr/>
        </p:nvSpPr>
        <p:spPr bwMode="auto">
          <a:xfrm>
            <a:off x="3429000" y="4495800"/>
            <a:ext cx="5029200" cy="396875"/>
          </a:xfrm>
          <a:prstGeom prst="rect">
            <a:avLst/>
          </a:prstGeom>
          <a:noFill/>
          <a:ln w="9525">
            <a:noFill/>
            <a:miter lim="800000"/>
            <a:headEnd/>
            <a:tailEnd/>
          </a:ln>
        </p:spPr>
        <p:txBody>
          <a:bodyPr>
            <a:spAutoFit/>
          </a:bodyPr>
          <a:lstStyle/>
          <a:p>
            <a:pPr marL="342900" indent="-342900" algn="r" rtl="1">
              <a:spcBef>
                <a:spcPct val="50000"/>
              </a:spcBef>
              <a:buClr>
                <a:schemeClr val="tx1"/>
              </a:buClr>
            </a:pPr>
            <a:endParaRPr lang="en-US" sz="2000" b="1">
              <a:latin typeface="Tahoma" pitchFamily="34" charset="0"/>
            </a:endParaRPr>
          </a:p>
        </p:txBody>
      </p:sp>
      <p:graphicFrame>
        <p:nvGraphicFramePr>
          <p:cNvPr id="8199" name="Group 7"/>
          <p:cNvGraphicFramePr>
            <a:graphicFrameLocks noGrp="1"/>
          </p:cNvGraphicFramePr>
          <p:nvPr/>
        </p:nvGraphicFramePr>
        <p:xfrm>
          <a:off x="3276600" y="3733800"/>
          <a:ext cx="5334000" cy="1950720"/>
        </p:xfrm>
        <a:graphic>
          <a:graphicData uri="http://schemas.openxmlformats.org/drawingml/2006/table">
            <a:tbl>
              <a:tblPr/>
              <a:tblGrid>
                <a:gridCol w="1524000"/>
                <a:gridCol w="1828800"/>
                <a:gridCol w="1981200"/>
              </a:tblGrid>
              <a:tr h="260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v</a:t>
                      </a:r>
                      <a:r>
                        <a:rPr kumimoji="0" lang="en-US" sz="2000" b="1" i="1" u="none" strike="noStrike" cap="none" normalizeH="0" baseline="-25000" smtClean="0">
                          <a:ln>
                            <a:noFill/>
                          </a:ln>
                          <a:solidFill>
                            <a:schemeClr val="tx1"/>
                          </a:solidFill>
                          <a:effectLst/>
                          <a:latin typeface="Arial" charset="0"/>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Prob(X=v</a:t>
                      </a:r>
                      <a:r>
                        <a:rPr kumimoji="0" lang="en-US" sz="2000" b="1" i="1" u="none" strike="noStrike" cap="none" normalizeH="0" baseline="-25000" smtClean="0">
                          <a:ln>
                            <a:noFill/>
                          </a:ln>
                          <a:solidFill>
                            <a:schemeClr val="tx1"/>
                          </a:solidFill>
                          <a:effectLst/>
                          <a:latin typeface="Arial" charset="0"/>
                        </a:rPr>
                        <a:t>j</a:t>
                      </a:r>
                      <a:r>
                        <a:rPr kumimoji="0" lang="en-US" sz="2000" b="1" i="1"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H(Y</a:t>
                      </a:r>
                      <a:r>
                        <a:rPr kumimoji="0" lang="en-US" sz="2000" b="1" i="0" u="none" strike="noStrike" cap="none" normalizeH="0" baseline="0" smtClean="0">
                          <a:ln>
                            <a:noFill/>
                          </a:ln>
                          <a:solidFill>
                            <a:schemeClr val="tx1"/>
                          </a:solidFill>
                          <a:effectLst/>
                          <a:latin typeface="Arial" charset="0"/>
                        </a:rPr>
                        <a:t> | </a:t>
                      </a:r>
                      <a:r>
                        <a:rPr kumimoji="0" lang="en-US" sz="2000" b="1" i="1" u="none" strike="noStrike" cap="none" normalizeH="0" baseline="0" smtClean="0">
                          <a:ln>
                            <a:noFill/>
                          </a:ln>
                          <a:solidFill>
                            <a:schemeClr val="tx1"/>
                          </a:solidFill>
                          <a:effectLst/>
                          <a:latin typeface="Arial" charset="0"/>
                        </a:rPr>
                        <a:t>X = v</a:t>
                      </a:r>
                      <a:r>
                        <a:rPr kumimoji="0" lang="en-US" sz="2000" b="1" i="1" u="none" strike="noStrike" cap="none" normalizeH="0" baseline="-25000" smtClean="0">
                          <a:ln>
                            <a:noFill/>
                          </a:ln>
                          <a:solidFill>
                            <a:schemeClr val="tx1"/>
                          </a:solidFill>
                          <a:effectLst/>
                          <a:latin typeface="Arial" charset="0"/>
                        </a:rPr>
                        <a:t>j</a:t>
                      </a:r>
                      <a:r>
                        <a:rPr kumimoji="0" lang="en-US" sz="2000" b="1" i="1" u="none" strike="noStrike" cap="none" normalizeH="0" baseline="0" smtClean="0">
                          <a:ln>
                            <a:noFill/>
                          </a:ln>
                          <a:solidFill>
                            <a:schemeClr val="tx1"/>
                          </a:solidFill>
                          <a:effectLst/>
                          <a:latin typeface="Arial" charset="0"/>
                        </a:rPr>
                        <a: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hlink"/>
                          </a:solidFill>
                          <a:effectLst/>
                          <a:latin typeface="Arial"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hlink"/>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folHlink"/>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folHlink"/>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folHlink"/>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48C0A"/>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48C0A"/>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21" name="Text Box 29"/>
          <p:cNvSpPr txBox="1">
            <a:spLocks noChangeArrowheads="1"/>
          </p:cNvSpPr>
          <p:nvPr/>
        </p:nvSpPr>
        <p:spPr bwMode="auto">
          <a:xfrm>
            <a:off x="3132138" y="5876925"/>
            <a:ext cx="5791200" cy="369888"/>
          </a:xfrm>
          <a:prstGeom prst="rect">
            <a:avLst/>
          </a:prstGeom>
          <a:noFill/>
          <a:ln w="9525">
            <a:noFill/>
            <a:miter lim="800000"/>
            <a:headEnd/>
            <a:tailEnd/>
          </a:ln>
        </p:spPr>
        <p:txBody>
          <a:bodyPr>
            <a:spAutoFit/>
          </a:bodyPr>
          <a:lstStyle/>
          <a:p>
            <a:pPr marL="342900" indent="-342900" rtl="1">
              <a:spcBef>
                <a:spcPct val="50000"/>
              </a:spcBef>
              <a:buClr>
                <a:schemeClr val="tx1"/>
              </a:buClr>
            </a:pPr>
            <a:r>
              <a:rPr lang="en-US" i="1">
                <a:latin typeface="Tahoma" pitchFamily="34" charset="0"/>
              </a:rPr>
              <a:t>H(Y</a:t>
            </a:r>
            <a:r>
              <a:rPr lang="en-US">
                <a:latin typeface="Tahoma" pitchFamily="34" charset="0"/>
              </a:rPr>
              <a:t>|</a:t>
            </a:r>
            <a:r>
              <a:rPr lang="en-US" i="1">
                <a:latin typeface="Tahoma" pitchFamily="34" charset="0"/>
              </a:rPr>
              <a:t>X) </a:t>
            </a:r>
            <a:r>
              <a:rPr lang="en-US">
                <a:latin typeface="Tahoma" pitchFamily="34" charset="0"/>
              </a:rPr>
              <a:t>= </a:t>
            </a:r>
            <a:r>
              <a:rPr lang="en-US" i="1">
                <a:latin typeface="Tahoma" pitchFamily="34" charset="0"/>
              </a:rPr>
              <a:t>0.5 * 1 + 0.25 * 0 + 0.25 * 0 = 0.5</a:t>
            </a:r>
            <a:endParaRPr lang="en-US">
              <a:latin typeface="Tahoma" pitchFamily="34" charset="0"/>
            </a:endParaRPr>
          </a:p>
        </p:txBody>
      </p:sp>
      <p:graphicFrame>
        <p:nvGraphicFramePr>
          <p:cNvPr id="8222" name="Group 30"/>
          <p:cNvGraphicFramePr>
            <a:graphicFrameLocks noGrp="1"/>
          </p:cNvGraphicFramePr>
          <p:nvPr/>
        </p:nvGraphicFramePr>
        <p:xfrm>
          <a:off x="381000" y="2819400"/>
          <a:ext cx="2438400" cy="3566160"/>
        </p:xfrm>
        <a:graphic>
          <a:graphicData uri="http://schemas.openxmlformats.org/drawingml/2006/table">
            <a:tbl>
              <a:tblPr/>
              <a:tblGrid>
                <a:gridCol w="1219200"/>
                <a:gridCol w="12192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83" name="TextBox 9"/>
          <p:cNvSpPr txBox="1">
            <a:spLocks noChangeArrowheads="1"/>
          </p:cNvSpPr>
          <p:nvPr/>
        </p:nvSpPr>
        <p:spPr bwMode="auto">
          <a:xfrm>
            <a:off x="2916238" y="6519863"/>
            <a:ext cx="5688012" cy="338137"/>
          </a:xfrm>
          <a:prstGeom prst="rect">
            <a:avLst/>
          </a:prstGeom>
          <a:noFill/>
          <a:ln w="9525">
            <a:noFill/>
            <a:miter lim="800000"/>
            <a:headEnd/>
            <a:tailEnd/>
          </a:ln>
        </p:spPr>
        <p:txBody>
          <a:bodyPr>
            <a:spAutoFit/>
          </a:bodyPr>
          <a:lstStyle/>
          <a:p>
            <a:pPr algn="r" rtl="1"/>
            <a:r>
              <a:rPr lang="en-US" sz="1600">
                <a:solidFill>
                  <a:schemeClr val="tx2"/>
                </a:solidFill>
              </a:rPr>
              <a:t>Slides taken from: Jimeng Sun Machine Learning (Recitation 1)</a:t>
            </a:r>
          </a:p>
        </p:txBody>
      </p:sp>
      <p:sp>
        <p:nvSpPr>
          <p:cNvPr id="9284" name="Text Box 3"/>
          <p:cNvSpPr txBox="1">
            <a:spLocks noChangeArrowheads="1"/>
          </p:cNvSpPr>
          <p:nvPr/>
        </p:nvSpPr>
        <p:spPr bwMode="auto">
          <a:xfrm>
            <a:off x="250825" y="1989138"/>
            <a:ext cx="2339975" cy="1076325"/>
          </a:xfrm>
          <a:prstGeom prst="rect">
            <a:avLst/>
          </a:prstGeom>
          <a:noFill/>
          <a:ln w="9525">
            <a:noFill/>
            <a:miter lim="800000"/>
            <a:headEnd/>
            <a:tailEnd/>
          </a:ln>
        </p:spPr>
        <p:txBody>
          <a:bodyPr>
            <a:spAutoFit/>
          </a:bodyPr>
          <a:lstStyle/>
          <a:p>
            <a:pPr marL="342900" indent="-342900" algn="r" rtl="1">
              <a:spcBef>
                <a:spcPct val="50000"/>
              </a:spcBef>
              <a:buClr>
                <a:schemeClr val="tx1"/>
              </a:buClr>
            </a:pPr>
            <a:r>
              <a:rPr lang="en-US" sz="1600" b="1">
                <a:latin typeface="Tahoma" pitchFamily="34" charset="0"/>
              </a:rPr>
              <a:t>X = College Major</a:t>
            </a:r>
          </a:p>
          <a:p>
            <a:pPr marL="342900" indent="-342900" algn="r" rtl="1">
              <a:spcBef>
                <a:spcPct val="50000"/>
              </a:spcBef>
              <a:buClr>
                <a:schemeClr val="tx1"/>
              </a:buClr>
            </a:pPr>
            <a:r>
              <a:rPr lang="en-US" sz="1600" b="1">
                <a:latin typeface="Tahoma" pitchFamily="34" charset="0"/>
              </a:rPr>
              <a:t>Y = Likes “</a:t>
            </a:r>
            <a:r>
              <a:rPr lang="en-US" sz="1600" b="1"/>
              <a:t>XBOX</a:t>
            </a:r>
            <a:r>
              <a:rPr lang="en-US" sz="1600" b="1">
                <a:latin typeface="Tahoma" pitchFamily="34" charset="0"/>
              </a:rPr>
              <a:t>”</a:t>
            </a:r>
          </a:p>
          <a:p>
            <a:pPr marL="342900" indent="-342900" algn="r" rtl="1">
              <a:spcBef>
                <a:spcPct val="50000"/>
              </a:spcBef>
              <a:buClr>
                <a:schemeClr val="tx1"/>
              </a:buClr>
            </a:pPr>
            <a:endParaRPr lang="en-US" sz="1600" b="1">
              <a:latin typeface="Tahoma" pitchFamily="34" charset="0"/>
            </a:endParaRPr>
          </a:p>
        </p:txBody>
      </p:sp>
      <mc:AlternateContent xmlns:mc="http://schemas.openxmlformats.org/markup-compatibility/2006">
        <mc:Choice xmlns:p14="http://schemas.microsoft.com/office/powerpoint/2010/main" xmlns="" Requires="p14">
          <p:contentPart p14:bwMode="auto" r:id="rId2">
            <p14:nvContentPartPr>
              <p14:cNvPr id="9218" name="Ink 2"/>
              <p14:cNvContentPartPr>
                <a14:cpLocks xmlns:a14="http://schemas.microsoft.com/office/drawing/2010/main" noRot="1" noChangeAspect="1" noEditPoints="1" noChangeArrowheads="1" noChangeShapeType="1"/>
              </p14:cNvContentPartPr>
              <p14:nvPr/>
            </p14:nvContentPartPr>
            <p14:xfrm>
              <a:off x="1619250" y="1916113"/>
              <a:ext cx="2398713" cy="901700"/>
            </p14:xfrm>
          </p:contentPart>
        </mc:Choice>
        <mc:Fallback>
          <p:pic>
            <p:nvPicPr>
              <p:cNvPr id="9218" name="Ink 2"/>
              <p:cNvPicPr>
                <a:picLocks noRot="1" noChangeAspect="1" noEditPoints="1" noChangeArrowheads="1" noChangeShapeType="1"/>
              </p:cNvPicPr>
              <p:nvPr/>
            </p:nvPicPr>
            <p:blipFill>
              <a:blip r:embed="rId3" cstate="print"/>
              <a:stretch>
                <a:fillRect/>
              </a:stretch>
            </p:blipFill>
            <p:spPr>
              <a:xfrm>
                <a:off x="1609909" y="1906773"/>
                <a:ext cx="2417394" cy="920381"/>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9219" name="Ink 3"/>
              <p14:cNvContentPartPr>
                <a14:cpLocks xmlns:a14="http://schemas.microsoft.com/office/drawing/2010/main" noRot="1" noChangeAspect="1" noEditPoints="1" noChangeArrowheads="1" noChangeShapeType="1"/>
              </p14:cNvContentPartPr>
              <p14:nvPr/>
            </p14:nvContentPartPr>
            <p14:xfrm>
              <a:off x="3727450" y="4365625"/>
              <a:ext cx="55563" cy="12700"/>
            </p14:xfrm>
          </p:contentPart>
        </mc:Choice>
        <mc:Fallback>
          <p:pic>
            <p:nvPicPr>
              <p:cNvPr id="9219" name="Ink 3"/>
              <p:cNvPicPr>
                <a:picLocks noRot="1" noChangeAspect="1" noEditPoints="1" noChangeArrowheads="1" noChangeShapeType="1"/>
              </p:cNvPicPr>
              <p:nvPr/>
            </p:nvPicPr>
            <p:blipFill>
              <a:blip r:embed="rId5" cstate="print"/>
              <a:stretch>
                <a:fillRect/>
              </a:stretch>
            </p:blipFill>
            <p:spPr>
              <a:xfrm>
                <a:off x="3718189" y="4354618"/>
                <a:ext cx="74084" cy="34713"/>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9220" name="Ink 4"/>
              <p14:cNvContentPartPr>
                <a14:cpLocks xmlns:a14="http://schemas.microsoft.com/office/drawing/2010/main" noRot="1" noChangeAspect="1" noEditPoints="1" noChangeArrowheads="1" noChangeShapeType="1"/>
              </p14:cNvContentPartPr>
              <p14:nvPr/>
            </p14:nvContentPartPr>
            <p14:xfrm>
              <a:off x="4533900" y="4556125"/>
              <a:ext cx="1182688" cy="935038"/>
            </p14:xfrm>
          </p:contentPart>
        </mc:Choice>
        <mc:Fallback>
          <p:pic>
            <p:nvPicPr>
              <p:cNvPr id="9220" name="Ink 4"/>
              <p:cNvPicPr>
                <a:picLocks noRot="1" noChangeAspect="1" noEditPoints="1" noChangeArrowheads="1" noChangeShapeType="1"/>
              </p:cNvPicPr>
              <p:nvPr/>
            </p:nvPicPr>
            <p:blipFill>
              <a:blip r:embed="rId7" cstate="print"/>
              <a:stretch>
                <a:fillRect/>
              </a:stretch>
            </p:blipFill>
            <p:spPr>
              <a:xfrm>
                <a:off x="4524525" y="4546807"/>
                <a:ext cx="1201438" cy="953674"/>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9221" name="Ink 5"/>
              <p14:cNvContentPartPr>
                <a14:cpLocks xmlns:a14="http://schemas.microsoft.com/office/drawing/2010/main" noRot="1" noChangeAspect="1" noEditPoints="1" noChangeArrowheads="1" noChangeShapeType="1"/>
              </p14:cNvContentPartPr>
              <p14:nvPr/>
            </p14:nvContentPartPr>
            <p14:xfrm>
              <a:off x="2855913" y="4273550"/>
              <a:ext cx="500062" cy="1162050"/>
            </p14:xfrm>
          </p:contentPart>
        </mc:Choice>
        <mc:Fallback>
          <p:pic>
            <p:nvPicPr>
              <p:cNvPr id="9221" name="Ink 5"/>
              <p:cNvPicPr>
                <a:picLocks noRot="1" noChangeAspect="1" noEditPoints="1" noChangeArrowheads="1" noChangeShapeType="1"/>
              </p:cNvPicPr>
              <p:nvPr/>
            </p:nvPicPr>
            <p:blipFill>
              <a:blip r:embed="rId9" cstate="print"/>
              <a:stretch>
                <a:fillRect/>
              </a:stretch>
            </p:blipFill>
            <p:spPr>
              <a:xfrm>
                <a:off x="2846539" y="4264182"/>
                <a:ext cx="518810" cy="1180787"/>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9222" name="Ink 6"/>
              <p14:cNvContentPartPr>
                <a14:cpLocks xmlns:a14="http://schemas.microsoft.com/office/drawing/2010/main" noRot="1" noChangeAspect="1" noEditPoints="1" noChangeArrowheads="1" noChangeShapeType="1"/>
              </p14:cNvContentPartPr>
              <p14:nvPr/>
            </p14:nvContentPartPr>
            <p14:xfrm>
              <a:off x="7451725" y="5805488"/>
              <a:ext cx="701675" cy="508000"/>
            </p14:xfrm>
          </p:contentPart>
        </mc:Choice>
        <mc:Fallback>
          <p:pic>
            <p:nvPicPr>
              <p:cNvPr id="9222" name="Ink 6"/>
              <p:cNvPicPr>
                <a:picLocks noRot="1" noChangeAspect="1" noEditPoints="1" noChangeArrowheads="1" noChangeShapeType="1"/>
              </p:cNvPicPr>
              <p:nvPr/>
            </p:nvPicPr>
            <p:blipFill>
              <a:blip r:embed="rId11" cstate="print"/>
              <a:stretch>
                <a:fillRect/>
              </a:stretch>
            </p:blipFill>
            <p:spPr>
              <a:xfrm>
                <a:off x="7442388" y="5796134"/>
                <a:ext cx="720348" cy="526708"/>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
            <p14:nvContentPartPr>
              <p14:cNvPr id="9223" name="Ink 7"/>
              <p14:cNvContentPartPr>
                <a14:cpLocks xmlns:a14="http://schemas.microsoft.com/office/drawing/2010/main" noRot="1" noChangeAspect="1" noEditPoints="1" noChangeArrowheads="1" noChangeShapeType="1"/>
              </p14:cNvContentPartPr>
              <p14:nvPr/>
            </p14:nvContentPartPr>
            <p14:xfrm>
              <a:off x="4124325" y="6256338"/>
              <a:ext cx="3235325" cy="106362"/>
            </p14:xfrm>
          </p:contentPart>
        </mc:Choice>
        <mc:Fallback>
          <p:pic>
            <p:nvPicPr>
              <p:cNvPr id="9223" name="Ink 7"/>
              <p:cNvPicPr>
                <a:picLocks noRot="1" noChangeAspect="1" noEditPoints="1" noChangeArrowheads="1" noChangeShapeType="1"/>
              </p:cNvPicPr>
              <p:nvPr/>
            </p:nvPicPr>
            <p:blipFill>
              <a:blip r:embed="rId13" cstate="print"/>
              <a:stretch>
                <a:fillRect/>
              </a:stretch>
            </p:blipFill>
            <p:spPr>
              <a:xfrm>
                <a:off x="4114963" y="6246964"/>
                <a:ext cx="3254049" cy="125111"/>
              </a:xfrm>
              <a:prstGeom prst="rect">
                <a:avLst/>
              </a:prstGeom>
            </p:spPr>
          </p:pic>
        </mc:Fallback>
      </mc:AlternateContent>
      <p:sp>
        <p:nvSpPr>
          <p:cNvPr id="2" name="Slide Number Placeholder 1"/>
          <p:cNvSpPr>
            <a:spLocks noGrp="1"/>
          </p:cNvSpPr>
          <p:nvPr>
            <p:ph type="sldNum" sz="quarter" idx="12"/>
          </p:nvPr>
        </p:nvSpPr>
        <p:spPr/>
        <p:txBody>
          <a:bodyPr/>
          <a:lstStyle/>
          <a:p>
            <a:pPr>
              <a:defRPr/>
            </a:pPr>
            <a:fld id="{C55A52E7-D374-428D-B709-2472987B2200}" type="slidenum">
              <a:rPr lang="en-US" smtClean="0"/>
              <a:pPr>
                <a:defRPr/>
              </a:pPr>
              <a:t>61</a:t>
            </a:fld>
            <a:endParaRPr lang="en-US"/>
          </a:p>
        </p:txBody>
      </p:sp>
      <p:sp>
        <p:nvSpPr>
          <p:cNvPr id="18" name="Slide Number Placeholder 2"/>
          <p:cNvSpPr txBox="1">
            <a:spLocks/>
          </p:cNvSpPr>
          <p:nvPr/>
        </p:nvSpPr>
        <p:spPr>
          <a:xfrm>
            <a:off x="8129588" y="5734050"/>
            <a:ext cx="609600" cy="520700"/>
          </a:xfrm>
          <a:prstGeom prst="rect">
            <a:avLst/>
          </a:prstGeom>
        </p:spPr>
        <p:txBody>
          <a:bodyPr vert="horz" anchor="ctr" anchorCtr="0"/>
          <a:lstStyle/>
          <a:p>
            <a:pPr marL="0" marR="0" lvl="0" indent="0" algn="ctr" defTabSz="914400" rtl="1" eaLnBrk="1" fontAlgn="base" latinLnBrk="0" hangingPunct="1">
              <a:lnSpc>
                <a:spcPct val="100000"/>
              </a:lnSpc>
              <a:spcBef>
                <a:spcPct val="0"/>
              </a:spcBef>
              <a:spcAft>
                <a:spcPct val="0"/>
              </a:spcAft>
              <a:buClrTx/>
              <a:buSzTx/>
              <a:buFontTx/>
              <a:buNone/>
              <a:tabLst/>
              <a:defRPr/>
            </a:pPr>
            <a:fld id="{D59C6AC8-114A-488B-81F2-16399EF3E979}" type="slidenum">
              <a:rPr kumimoji="0" lang="he-IL" sz="1200" b="1" i="0" u="none" strike="noStrike" kern="1200" cap="none" spc="0" normalizeH="0" baseline="0" noProof="0" smtClean="0">
                <a:ln>
                  <a:noFill/>
                </a:ln>
                <a:solidFill>
                  <a:schemeClr val="bg1"/>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61</a:t>
            </a:fld>
            <a:endParaRPr kumimoji="0" lang="en-US" sz="1200" b="1" i="0" u="none" strike="noStrike" kern="1200" cap="none" spc="0" normalizeH="0" baseline="0" noProof="0" dirty="0">
              <a:ln>
                <a:noFill/>
              </a:ln>
              <a:solidFill>
                <a:schemeClr val="bg1"/>
              </a:solidFill>
              <a:effectLst/>
              <a:uLnTx/>
              <a:uFillTx/>
              <a:latin typeface="Times New Roman" pitchFamily="18" charset="0"/>
              <a:ea typeface="+mn-ea"/>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1000"/>
                                  </p:stCondLst>
                                  <p:childTnLst>
                                    <p:set>
                                      <p:cBhvr>
                                        <p:cTn id="13" dur="1" fill="hold">
                                          <p:stCondLst>
                                            <p:cond delay="0"/>
                                          </p:stCondLst>
                                        </p:cTn>
                                        <p:tgtEl>
                                          <p:spTgt spid="9220"/>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0"/>
                                          </p:stCondLst>
                                        </p:cTn>
                                        <p:tgtEl>
                                          <p:spTgt spid="92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Mutual Information</a:t>
            </a:r>
            <a:endParaRPr lang="en-US" dirty="0"/>
          </a:p>
        </p:txBody>
      </p:sp>
      <p:sp>
        <p:nvSpPr>
          <p:cNvPr id="5" name="Rectangle 3"/>
          <p:cNvSpPr txBox="1">
            <a:spLocks noChangeArrowheads="1"/>
          </p:cNvSpPr>
          <p:nvPr/>
        </p:nvSpPr>
        <p:spPr>
          <a:xfrm>
            <a:off x="539750" y="1556792"/>
            <a:ext cx="8208963" cy="4968552"/>
          </a:xfrm>
          <a:prstGeom prst="rect">
            <a:avLst/>
          </a:prstGeom>
        </p:spPr>
        <p:txBody>
          <a:bodyPr>
            <a:normAutofit/>
          </a:bodyPr>
          <a:lstStyle/>
          <a:p>
            <a:pPr marL="274320" indent="-274320" fontAlgn="auto">
              <a:spcBef>
                <a:spcPts val="600"/>
              </a:spcBef>
              <a:spcAft>
                <a:spcPts val="0"/>
              </a:spcAft>
              <a:buClr>
                <a:schemeClr val="accent1"/>
              </a:buClr>
              <a:buSzPct val="70000"/>
              <a:buFont typeface="Wingdings"/>
              <a:buChar char=""/>
              <a:defRPr/>
            </a:pPr>
            <a:r>
              <a:rPr lang="en-US" sz="2800" dirty="0" smtClean="0">
                <a:latin typeface="+mn-lt"/>
                <a:cs typeface="+mn-cs"/>
              </a:rPr>
              <a:t>Goal: measure reduction in the uncertainty of </a:t>
            </a:r>
            <a:r>
              <a:rPr lang="en-US" sz="2800" i="1" dirty="0" smtClean="0">
                <a:latin typeface="+mn-lt"/>
                <a:cs typeface="+mn-cs"/>
              </a:rPr>
              <a:t>Y</a:t>
            </a:r>
            <a:r>
              <a:rPr lang="en-US" sz="2800" dirty="0" smtClean="0">
                <a:latin typeface="+mn-lt"/>
                <a:cs typeface="+mn-cs"/>
              </a:rPr>
              <a:t> as a result of knowing </a:t>
            </a:r>
            <a:r>
              <a:rPr lang="en-US" sz="2800" i="1" dirty="0" smtClean="0">
                <a:latin typeface="+mn-lt"/>
                <a:cs typeface="+mn-cs"/>
              </a:rPr>
              <a:t>X</a:t>
            </a:r>
          </a:p>
          <a:p>
            <a:pPr marL="274320" indent="-274320" fontAlgn="auto">
              <a:spcBef>
                <a:spcPts val="600"/>
              </a:spcBef>
              <a:spcAft>
                <a:spcPts val="0"/>
              </a:spcAft>
              <a:buClr>
                <a:schemeClr val="accent1"/>
              </a:buClr>
              <a:buSzPct val="70000"/>
              <a:buFont typeface="Wingdings"/>
              <a:buChar char=""/>
              <a:defRPr/>
            </a:pPr>
            <a:endParaRPr lang="en-US" sz="2800" i="1" dirty="0" smtClean="0">
              <a:latin typeface="+mn-lt"/>
              <a:cs typeface="+mn-cs"/>
            </a:endParaRPr>
          </a:p>
          <a:p>
            <a:pPr marL="274320" indent="-274320" fontAlgn="auto">
              <a:spcBef>
                <a:spcPts val="600"/>
              </a:spcBef>
              <a:spcAft>
                <a:spcPts val="0"/>
              </a:spcAft>
              <a:buClr>
                <a:schemeClr val="accent1"/>
              </a:buClr>
              <a:buSzPct val="70000"/>
              <a:buFont typeface="Wingdings"/>
              <a:buChar char=""/>
              <a:defRPr/>
            </a:pPr>
            <a:endParaRPr lang="en-US" sz="2800" i="1" dirty="0" smtClean="0">
              <a:latin typeface="+mn-lt"/>
              <a:cs typeface="+mn-cs"/>
            </a:endParaRPr>
          </a:p>
          <a:p>
            <a:pPr marL="274320" indent="-274320" fontAlgn="auto">
              <a:spcBef>
                <a:spcPts val="600"/>
              </a:spcBef>
              <a:spcAft>
                <a:spcPts val="0"/>
              </a:spcAft>
              <a:buClr>
                <a:schemeClr val="accent1"/>
              </a:buClr>
              <a:buSzPct val="70000"/>
              <a:buFont typeface="Wingdings"/>
              <a:buChar char=""/>
              <a:defRPr/>
            </a:pPr>
            <a:r>
              <a:rPr lang="en-US" sz="2800" dirty="0" smtClean="0">
                <a:latin typeface="+mn-lt"/>
                <a:cs typeface="+mn-cs"/>
              </a:rPr>
              <a:t>Properties of Mutual Information:</a:t>
            </a:r>
          </a:p>
          <a:p>
            <a:pPr marL="731520" lvl="1" indent="-274320" fontAlgn="auto">
              <a:spcBef>
                <a:spcPts val="600"/>
              </a:spcBef>
              <a:spcAft>
                <a:spcPts val="0"/>
              </a:spcAft>
              <a:buClr>
                <a:schemeClr val="accent1"/>
              </a:buClr>
              <a:buSzPct val="70000"/>
              <a:buFont typeface="Wingdings"/>
              <a:buChar char=""/>
              <a:defRPr/>
            </a:pPr>
            <a:r>
              <a:rPr lang="en-US" sz="2600" dirty="0" smtClean="0">
                <a:latin typeface="+mn-lt"/>
                <a:cs typeface="+mn-cs"/>
              </a:rPr>
              <a:t>Symmetry </a:t>
            </a:r>
            <a:r>
              <a:rPr lang="en-US" sz="2600" i="1" dirty="0" smtClean="0">
                <a:latin typeface="+mn-lt"/>
                <a:cs typeface="+mn-cs"/>
              </a:rPr>
              <a:t>I(X;Y) = I(Y;X)</a:t>
            </a:r>
          </a:p>
          <a:p>
            <a:pPr marL="731520" lvl="1" indent="-274320" fontAlgn="auto">
              <a:spcBef>
                <a:spcPts val="600"/>
              </a:spcBef>
              <a:spcAft>
                <a:spcPts val="0"/>
              </a:spcAft>
              <a:buClr>
                <a:schemeClr val="accent1"/>
              </a:buClr>
              <a:buSzPct val="70000"/>
              <a:buFont typeface="Wingdings"/>
              <a:buChar char=""/>
              <a:defRPr/>
            </a:pPr>
            <a:r>
              <a:rPr lang="en-US" sz="2600" dirty="0" smtClean="0">
                <a:latin typeface="+mn-lt"/>
                <a:cs typeface="+mn-cs"/>
              </a:rPr>
              <a:t>Mutual information is non-negative </a:t>
            </a:r>
            <a:r>
              <a:rPr lang="en-US" sz="2600" i="1" dirty="0" smtClean="0"/>
              <a:t>I(X;Y) ≥ 0</a:t>
            </a:r>
            <a:r>
              <a:rPr lang="en-US" sz="2600" dirty="0" smtClean="0">
                <a:latin typeface="+mn-lt"/>
                <a:cs typeface="+mn-cs"/>
              </a:rPr>
              <a:t> </a:t>
            </a:r>
          </a:p>
          <a:p>
            <a:pPr marL="731520" lvl="1" indent="-274320" fontAlgn="auto">
              <a:spcBef>
                <a:spcPts val="600"/>
              </a:spcBef>
              <a:spcAft>
                <a:spcPts val="0"/>
              </a:spcAft>
              <a:buClr>
                <a:schemeClr val="accent1"/>
              </a:buClr>
              <a:buSzPct val="70000"/>
              <a:buFont typeface="Wingdings"/>
              <a:buChar char=""/>
              <a:defRPr/>
            </a:pPr>
            <a:r>
              <a:rPr lang="en-US" sz="2600" dirty="0" smtClean="0">
                <a:latin typeface="+mn-lt"/>
                <a:cs typeface="+mn-cs"/>
              </a:rPr>
              <a:t>If X and Y are independent, then </a:t>
            </a:r>
            <a:r>
              <a:rPr lang="en-US" sz="2600" i="1" dirty="0" smtClean="0"/>
              <a:t>I(X;Y) = 0</a:t>
            </a:r>
            <a:r>
              <a:rPr lang="en-US" sz="2600" dirty="0" smtClean="0"/>
              <a:t> </a:t>
            </a:r>
            <a:endParaRPr lang="en-US" sz="2600" dirty="0" smtClean="0">
              <a:latin typeface="+mn-lt"/>
              <a:cs typeface="+mn-cs"/>
            </a:endParaRPr>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62</a:t>
            </a:fld>
            <a:endParaRPr lang="en-US" dirty="0"/>
          </a:p>
        </p:txBody>
      </p:sp>
      <p:sp>
        <p:nvSpPr>
          <p:cNvPr id="114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1" name="Rectangle 3"/>
          <p:cNvSpPr>
            <a:spLocks noChangeArrowheads="1"/>
          </p:cNvSpPr>
          <p:nvPr/>
        </p:nvSpPr>
        <p:spPr bwMode="auto">
          <a:xfrm>
            <a:off x="0" y="250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5" name="Rectangle 7"/>
          <p:cNvSpPr>
            <a:spLocks noChangeArrowheads="1"/>
          </p:cNvSpPr>
          <p:nvPr/>
        </p:nvSpPr>
        <p:spPr bwMode="auto">
          <a:xfrm>
            <a:off x="0" y="20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14698" name="Rectangle 10"/>
          <p:cNvSpPr>
            <a:spLocks noChangeArrowheads="1"/>
          </p:cNvSpPr>
          <p:nvPr/>
        </p:nvSpPr>
        <p:spPr bwMode="auto">
          <a:xfrm>
            <a:off x="0" y="20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669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66916" name="Object 4"/>
          <p:cNvGraphicFramePr>
            <a:graphicFrameLocks noChangeAspect="1"/>
          </p:cNvGraphicFramePr>
          <p:nvPr/>
        </p:nvGraphicFramePr>
        <p:xfrm>
          <a:off x="899592" y="2564904"/>
          <a:ext cx="6628941" cy="864096"/>
        </p:xfrm>
        <a:graphic>
          <a:graphicData uri="http://schemas.openxmlformats.org/presentationml/2006/ole">
            <p:oleObj spid="_x0000_s166916" name="Equation" r:id="rId3" imgW="3340100" imgH="431800" progId="Equation.3">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815975"/>
          </a:xfrm>
        </p:spPr>
        <p:txBody>
          <a:bodyPr/>
          <a:lstStyle/>
          <a:p>
            <a:pPr eaLnBrk="1" fontAlgn="auto" hangingPunct="1">
              <a:spcAft>
                <a:spcPts val="0"/>
              </a:spcAft>
              <a:defRPr/>
            </a:pPr>
            <a:r>
              <a:rPr lang="en-US" dirty="0" smtClean="0"/>
              <a:t> Mutual Information</a:t>
            </a:r>
            <a:endParaRPr lang="en-US" dirty="0"/>
          </a:p>
        </p:txBody>
      </p:sp>
      <p:sp>
        <p:nvSpPr>
          <p:cNvPr id="10249" name="Text Box 5"/>
          <p:cNvSpPr txBox="1">
            <a:spLocks noChangeArrowheads="1"/>
          </p:cNvSpPr>
          <p:nvPr/>
        </p:nvSpPr>
        <p:spPr bwMode="auto">
          <a:xfrm>
            <a:off x="3276600" y="2456088"/>
            <a:ext cx="5867400" cy="2124075"/>
          </a:xfrm>
          <a:prstGeom prst="rect">
            <a:avLst/>
          </a:prstGeom>
          <a:noFill/>
          <a:ln w="9525">
            <a:noFill/>
            <a:miter lim="800000"/>
            <a:headEnd/>
            <a:tailEnd/>
          </a:ln>
        </p:spPr>
        <p:txBody>
          <a:bodyPr>
            <a:spAutoFit/>
          </a:bodyPr>
          <a:lstStyle/>
          <a:p>
            <a:pPr marL="342900" indent="-342900" rtl="1">
              <a:spcBef>
                <a:spcPct val="50000"/>
              </a:spcBef>
              <a:buClr>
                <a:schemeClr val="tx1"/>
              </a:buClr>
            </a:pPr>
            <a:r>
              <a:rPr lang="en-US" sz="2400" b="1">
                <a:latin typeface="Tahoma" pitchFamily="34" charset="0"/>
              </a:rPr>
              <a:t>Example:</a:t>
            </a:r>
          </a:p>
          <a:p>
            <a:pPr lvl="1" rtl="1">
              <a:spcBef>
                <a:spcPct val="50000"/>
              </a:spcBef>
              <a:buClr>
                <a:schemeClr val="tx1"/>
              </a:buClr>
            </a:pPr>
            <a:r>
              <a:rPr lang="en-US" sz="2400" b="1">
                <a:latin typeface="Tahoma" pitchFamily="34" charset="0"/>
              </a:rPr>
              <a:t>  H(Y) = 1</a:t>
            </a:r>
          </a:p>
          <a:p>
            <a:pPr lvl="1" rtl="1">
              <a:spcBef>
                <a:spcPct val="50000"/>
              </a:spcBef>
              <a:buClr>
                <a:schemeClr val="tx1"/>
              </a:buClr>
            </a:pPr>
            <a:r>
              <a:rPr lang="en-US" sz="2400" b="1">
                <a:latin typeface="Tahoma" pitchFamily="34" charset="0"/>
              </a:rPr>
              <a:t>  H(Y|X) = 0.5</a:t>
            </a:r>
          </a:p>
          <a:p>
            <a:pPr lvl="1" rtl="1">
              <a:spcBef>
                <a:spcPct val="50000"/>
              </a:spcBef>
              <a:buClr>
                <a:schemeClr val="tx1"/>
              </a:buClr>
            </a:pPr>
            <a:r>
              <a:rPr lang="en-US" sz="2400" b="1">
                <a:latin typeface="Tahoma" pitchFamily="34" charset="0"/>
              </a:rPr>
              <a:t>  Thus IG(Y|X) = 1 – 0.5 = 0.5</a:t>
            </a:r>
          </a:p>
        </p:txBody>
      </p:sp>
      <p:sp>
        <p:nvSpPr>
          <p:cNvPr id="10250" name="Text Box 6"/>
          <p:cNvSpPr txBox="1">
            <a:spLocks noChangeArrowheads="1"/>
          </p:cNvSpPr>
          <p:nvPr/>
        </p:nvSpPr>
        <p:spPr bwMode="auto">
          <a:xfrm>
            <a:off x="3505200" y="3446688"/>
            <a:ext cx="5029200" cy="396875"/>
          </a:xfrm>
          <a:prstGeom prst="rect">
            <a:avLst/>
          </a:prstGeom>
          <a:noFill/>
          <a:ln w="9525">
            <a:noFill/>
            <a:miter lim="800000"/>
            <a:headEnd/>
            <a:tailEnd/>
          </a:ln>
        </p:spPr>
        <p:txBody>
          <a:bodyPr>
            <a:spAutoFit/>
          </a:bodyPr>
          <a:lstStyle/>
          <a:p>
            <a:pPr marL="342900" indent="-342900" algn="r" rtl="1">
              <a:spcBef>
                <a:spcPct val="50000"/>
              </a:spcBef>
              <a:buClr>
                <a:schemeClr val="tx1"/>
              </a:buClr>
            </a:pPr>
            <a:endParaRPr lang="en-US" sz="2000" b="1">
              <a:latin typeface="Tahoma" pitchFamily="34" charset="0"/>
            </a:endParaRPr>
          </a:p>
        </p:txBody>
      </p:sp>
      <p:graphicFrame>
        <p:nvGraphicFramePr>
          <p:cNvPr id="9223" name="Group 7"/>
          <p:cNvGraphicFramePr>
            <a:graphicFrameLocks noGrp="1"/>
          </p:cNvGraphicFramePr>
          <p:nvPr/>
        </p:nvGraphicFramePr>
        <p:xfrm>
          <a:off x="381000" y="2819400"/>
          <a:ext cx="2438400" cy="3566160"/>
        </p:xfrm>
        <a:graphic>
          <a:graphicData uri="http://schemas.openxmlformats.org/drawingml/2006/table">
            <a:tbl>
              <a:tblPr/>
              <a:tblGrid>
                <a:gridCol w="1219200"/>
                <a:gridCol w="12192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48C0A"/>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83" name="TextBox 7"/>
          <p:cNvSpPr txBox="1">
            <a:spLocks noChangeArrowheads="1"/>
          </p:cNvSpPr>
          <p:nvPr/>
        </p:nvSpPr>
        <p:spPr bwMode="auto">
          <a:xfrm>
            <a:off x="2916238" y="6519863"/>
            <a:ext cx="5688012" cy="338137"/>
          </a:xfrm>
          <a:prstGeom prst="rect">
            <a:avLst/>
          </a:prstGeom>
          <a:noFill/>
          <a:ln w="9525">
            <a:noFill/>
            <a:miter lim="800000"/>
            <a:headEnd/>
            <a:tailEnd/>
          </a:ln>
        </p:spPr>
        <p:txBody>
          <a:bodyPr>
            <a:spAutoFit/>
          </a:bodyPr>
          <a:lstStyle/>
          <a:p>
            <a:pPr algn="r" rtl="1"/>
            <a:r>
              <a:rPr lang="en-US" sz="1600">
                <a:solidFill>
                  <a:schemeClr val="tx2"/>
                </a:solidFill>
              </a:rPr>
              <a:t>Slides taken from: Jimeng Sun Machine Learning (Recitation 1)</a:t>
            </a:r>
          </a:p>
        </p:txBody>
      </p:sp>
      <p:sp>
        <p:nvSpPr>
          <p:cNvPr id="10284" name="Text Box 3"/>
          <p:cNvSpPr txBox="1">
            <a:spLocks noChangeArrowheads="1"/>
          </p:cNvSpPr>
          <p:nvPr/>
        </p:nvSpPr>
        <p:spPr bwMode="auto">
          <a:xfrm>
            <a:off x="250825" y="1989138"/>
            <a:ext cx="2339975" cy="1076325"/>
          </a:xfrm>
          <a:prstGeom prst="rect">
            <a:avLst/>
          </a:prstGeom>
          <a:noFill/>
          <a:ln w="9525">
            <a:noFill/>
            <a:miter lim="800000"/>
            <a:headEnd/>
            <a:tailEnd/>
          </a:ln>
        </p:spPr>
        <p:txBody>
          <a:bodyPr>
            <a:spAutoFit/>
          </a:bodyPr>
          <a:lstStyle/>
          <a:p>
            <a:pPr marL="342900" indent="-342900" algn="r" rtl="1">
              <a:spcBef>
                <a:spcPct val="50000"/>
              </a:spcBef>
              <a:buClr>
                <a:schemeClr val="tx1"/>
              </a:buClr>
            </a:pPr>
            <a:r>
              <a:rPr lang="en-US" sz="1600" b="1">
                <a:latin typeface="Tahoma" pitchFamily="34" charset="0"/>
              </a:rPr>
              <a:t>X = College Major</a:t>
            </a:r>
          </a:p>
          <a:p>
            <a:pPr marL="342900" indent="-342900" algn="r" rtl="1">
              <a:spcBef>
                <a:spcPct val="50000"/>
              </a:spcBef>
              <a:buClr>
                <a:schemeClr val="tx1"/>
              </a:buClr>
            </a:pPr>
            <a:r>
              <a:rPr lang="en-US" sz="1600" b="1">
                <a:latin typeface="Tahoma" pitchFamily="34" charset="0"/>
              </a:rPr>
              <a:t>Y = Likes “</a:t>
            </a:r>
            <a:r>
              <a:rPr lang="en-US" sz="1600" b="1"/>
              <a:t>XBOX</a:t>
            </a:r>
            <a:r>
              <a:rPr lang="en-US" sz="1600" b="1">
                <a:latin typeface="Tahoma" pitchFamily="34" charset="0"/>
              </a:rPr>
              <a:t>”</a:t>
            </a:r>
          </a:p>
          <a:p>
            <a:pPr marL="342900" indent="-342900" algn="r" rtl="1">
              <a:spcBef>
                <a:spcPct val="50000"/>
              </a:spcBef>
              <a:buClr>
                <a:schemeClr val="tx1"/>
              </a:buClr>
            </a:pPr>
            <a:endParaRPr lang="en-US" sz="1600" b="1">
              <a:latin typeface="Tahoma" pitchFamily="34" charset="0"/>
            </a:endParaRPr>
          </a:p>
        </p:txBody>
      </p:sp>
      <p:pic>
        <p:nvPicPr>
          <p:cNvPr id="10242" name="Ink 2"/>
          <p:cNvPicPr>
            <a:picLocks noRot="1" noChangeAspect="1" noEditPoints="1" noChangeArrowheads="1" noChangeShapeType="1"/>
          </p:cNvPicPr>
          <p:nvPr/>
        </p:nvPicPr>
        <p:blipFill>
          <a:blip r:embed="rId2" cstate="print"/>
          <a:stretch>
            <a:fillRect/>
          </a:stretch>
        </p:blipFill>
        <p:spPr>
          <a:xfrm>
            <a:off x="2833840" y="2276872"/>
            <a:ext cx="5160657" cy="2393608"/>
          </a:xfrm>
          <a:prstGeom prst="rect">
            <a:avLst/>
          </a:prstGeom>
        </p:spPr>
      </p:pic>
      <p:pic>
        <p:nvPicPr>
          <p:cNvPr id="10243" name="Ink 3"/>
          <p:cNvPicPr>
            <a:picLocks noRot="1" noChangeAspect="1" noEditPoints="1" noChangeArrowheads="1" noChangeShapeType="1"/>
          </p:cNvPicPr>
          <p:nvPr/>
        </p:nvPicPr>
        <p:blipFill>
          <a:blip r:embed="rId3" cstate="print"/>
          <a:stretch>
            <a:fillRect/>
          </a:stretch>
        </p:blipFill>
        <p:spPr>
          <a:xfrm>
            <a:off x="2978297" y="3069046"/>
            <a:ext cx="485481" cy="280622"/>
          </a:xfrm>
          <a:prstGeom prst="rect">
            <a:avLst/>
          </a:prstGeom>
        </p:spPr>
      </p:pic>
      <p:pic>
        <p:nvPicPr>
          <p:cNvPr id="10244" name="Ink 4"/>
          <p:cNvPicPr>
            <a:picLocks noRot="1" noChangeAspect="1" noEditPoints="1" noChangeArrowheads="1" noChangeShapeType="1"/>
          </p:cNvPicPr>
          <p:nvPr/>
        </p:nvPicPr>
        <p:blipFill>
          <a:blip r:embed="rId4" cstate="print"/>
          <a:stretch>
            <a:fillRect/>
          </a:stretch>
        </p:blipFill>
        <p:spPr>
          <a:xfrm>
            <a:off x="3049705" y="3573848"/>
            <a:ext cx="441091" cy="361630"/>
          </a:xfrm>
          <a:prstGeom prst="rect">
            <a:avLst/>
          </a:prstGeom>
        </p:spPr>
      </p:pic>
      <p:sp>
        <p:nvSpPr>
          <p:cNvPr id="2" name="Slide Number Placeholder 1"/>
          <p:cNvSpPr>
            <a:spLocks noGrp="1"/>
          </p:cNvSpPr>
          <p:nvPr>
            <p:ph type="sldNum" sz="quarter" idx="12"/>
          </p:nvPr>
        </p:nvSpPr>
        <p:spPr/>
        <p:txBody>
          <a:bodyPr/>
          <a:lstStyle/>
          <a:p>
            <a:pPr>
              <a:defRPr/>
            </a:pPr>
            <a:fld id="{C55A52E7-D374-428D-B709-2472987B2200}" type="slidenum">
              <a:rPr lang="en-US" smtClean="0"/>
              <a:pPr>
                <a:defRPr/>
              </a:pPr>
              <a:t>63</a:t>
            </a:fld>
            <a:endParaRPr lang="en-US"/>
          </a:p>
        </p:txBody>
      </p:sp>
      <p:sp>
        <p:nvSpPr>
          <p:cNvPr id="15" name="Slide Number Placeholder 2"/>
          <p:cNvSpPr txBox="1">
            <a:spLocks/>
          </p:cNvSpPr>
          <p:nvPr/>
        </p:nvSpPr>
        <p:spPr>
          <a:xfrm>
            <a:off x="8129588" y="4303938"/>
            <a:ext cx="609600" cy="520700"/>
          </a:xfrm>
          <a:prstGeom prst="rect">
            <a:avLst/>
          </a:prstGeom>
        </p:spPr>
        <p:txBody>
          <a:bodyPr vert="horz" anchor="ctr" anchorCtr="0"/>
          <a:lstStyle/>
          <a:p>
            <a:pPr marL="0" marR="0" lvl="0" indent="0" algn="ctr" defTabSz="914400" rtl="1" eaLnBrk="1" fontAlgn="base" latinLnBrk="0" hangingPunct="1">
              <a:lnSpc>
                <a:spcPct val="100000"/>
              </a:lnSpc>
              <a:spcBef>
                <a:spcPct val="0"/>
              </a:spcBef>
              <a:spcAft>
                <a:spcPct val="0"/>
              </a:spcAft>
              <a:buClrTx/>
              <a:buSzTx/>
              <a:buFontTx/>
              <a:buNone/>
              <a:tabLst/>
              <a:defRPr/>
            </a:pPr>
            <a:fld id="{D59C6AC8-114A-488B-81F2-16399EF3E979}" type="slidenum">
              <a:rPr kumimoji="0" lang="he-IL" sz="1200" b="1" i="0" u="none" strike="noStrike" kern="1200" cap="none" spc="0" normalizeH="0" baseline="0" noProof="0" smtClean="0">
                <a:ln>
                  <a:noFill/>
                </a:ln>
                <a:solidFill>
                  <a:schemeClr val="bg1"/>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63</a:t>
            </a:fld>
            <a:endParaRPr kumimoji="0" lang="en-US" sz="1200" b="1" i="0" u="none" strike="noStrike" kern="1200" cap="none" spc="0" normalizeH="0" baseline="0" noProof="0" dirty="0">
              <a:ln>
                <a:noFill/>
              </a:ln>
              <a:solidFill>
                <a:schemeClr val="bg1"/>
              </a:solidFill>
              <a:effectLst/>
              <a:uLnTx/>
              <a:uFillTx/>
              <a:latin typeface="Times New Roman" pitchFamily="18" charset="0"/>
              <a:ea typeface="+mn-ea"/>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Entropy and compression</a:t>
            </a:r>
            <a:endParaRPr lang="en-US" dirty="0"/>
          </a:p>
        </p:txBody>
      </p:sp>
      <p:sp>
        <p:nvSpPr>
          <p:cNvPr id="49155" name="Content Placeholder 2"/>
          <p:cNvSpPr txBox="1">
            <a:spLocks/>
          </p:cNvSpPr>
          <p:nvPr/>
        </p:nvSpPr>
        <p:spPr bwMode="auto">
          <a:xfrm>
            <a:off x="457200" y="1600200"/>
            <a:ext cx="8229600" cy="4525963"/>
          </a:xfrm>
          <a:prstGeom prst="rect">
            <a:avLst/>
          </a:prstGeom>
          <a:noFill/>
          <a:ln w="9525">
            <a:noFill/>
            <a:miter lim="800000"/>
            <a:headEnd/>
            <a:tailEnd/>
          </a:ln>
        </p:spPr>
        <p:txBody>
          <a:bodyPr/>
          <a:lstStyle/>
          <a:p>
            <a:pPr marL="273050" indent="-273050">
              <a:spcBef>
                <a:spcPts val="600"/>
              </a:spcBef>
              <a:buClr>
                <a:schemeClr val="accent1"/>
              </a:buClr>
              <a:buSzPct val="70000"/>
              <a:buFont typeface="Wingdings" pitchFamily="2" charset="2"/>
              <a:buChar char=""/>
            </a:pPr>
            <a:r>
              <a:rPr lang="en-US" sz="2400" dirty="0" smtClean="0"/>
              <a:t>Shannon </a:t>
            </a:r>
            <a:r>
              <a:rPr lang="en-US" sz="2400" dirty="0"/>
              <a:t>entropy provides an absolute limit on the best possible lossless encoding or compression of any </a:t>
            </a:r>
            <a:r>
              <a:rPr lang="en-US" sz="2400" dirty="0" smtClean="0"/>
              <a:t>communication</a:t>
            </a:r>
          </a:p>
          <a:p>
            <a:pPr marL="273050" indent="-273050">
              <a:spcBef>
                <a:spcPts val="600"/>
              </a:spcBef>
              <a:buClr>
                <a:schemeClr val="accent1"/>
              </a:buClr>
              <a:buSzPct val="70000"/>
              <a:buFont typeface="Wingdings" pitchFamily="2" charset="2"/>
              <a:buChar char=""/>
            </a:pPr>
            <a:r>
              <a:rPr lang="en-US" sz="2400" b="1" dirty="0" smtClean="0"/>
              <a:t>Shannon's source coding theorem</a:t>
            </a:r>
            <a:r>
              <a:rPr lang="en-US" sz="2400" dirty="0" smtClean="0"/>
              <a:t> shows that, in the limit, the average length of the shortest possible representation to encode the messages in a given alphabet is their entropy divided by the logarithm of the number of symbols in the target alphabet</a:t>
            </a:r>
          </a:p>
          <a:p>
            <a:pPr marL="273050" indent="-273050">
              <a:spcBef>
                <a:spcPts val="600"/>
              </a:spcBef>
              <a:buClr>
                <a:schemeClr val="accent1"/>
              </a:buClr>
              <a:buSzPct val="70000"/>
              <a:buFont typeface="Wingdings" pitchFamily="2" charset="2"/>
              <a:buChar char=""/>
            </a:pPr>
            <a:endParaRPr lang="en-US" sz="2400" dirty="0"/>
          </a:p>
          <a:p>
            <a:pPr marL="273050" indent="-273050">
              <a:spcBef>
                <a:spcPts val="600"/>
              </a:spcBef>
              <a:buClr>
                <a:schemeClr val="accent1"/>
              </a:buClr>
              <a:buSzPct val="70000"/>
              <a:buFont typeface="Wingdings" pitchFamily="2" charset="2"/>
              <a:buChar char=""/>
            </a:pPr>
            <a:endParaRPr lang="en-US" sz="2400" dirty="0" smtClean="0"/>
          </a:p>
          <a:p>
            <a:pPr marL="273050" indent="-273050">
              <a:spcBef>
                <a:spcPts val="600"/>
              </a:spcBef>
              <a:buClr>
                <a:schemeClr val="accent1"/>
              </a:buClr>
              <a:buSzPct val="70000"/>
              <a:buFont typeface="Wingdings" pitchFamily="2" charset="2"/>
              <a:buChar char=""/>
            </a:pPr>
            <a:endParaRPr lang="en-US" sz="2400" dirty="0"/>
          </a:p>
          <a:p>
            <a:pPr marL="273050" indent="-273050">
              <a:spcBef>
                <a:spcPts val="600"/>
              </a:spcBef>
              <a:buClr>
                <a:schemeClr val="accent1"/>
              </a:buClr>
              <a:buSzPct val="70000"/>
              <a:buFont typeface="Wingdings" pitchFamily="2" charset="2"/>
              <a:buChar char=""/>
            </a:pPr>
            <a:r>
              <a:rPr lang="en-US" sz="2400" dirty="0" smtClean="0"/>
              <a:t>Based on this theorem, we can </a:t>
            </a:r>
            <a:r>
              <a:rPr lang="en-US" sz="2400" dirty="0"/>
              <a:t>achieve a compression ratio of 1.5 bits per character in English text</a:t>
            </a:r>
            <a:endParaRPr lang="en-US" sz="2400" dirty="0" smtClean="0"/>
          </a:p>
          <a:p>
            <a:pPr marL="273050" indent="-273050">
              <a:spcBef>
                <a:spcPts val="600"/>
              </a:spcBef>
              <a:buClr>
                <a:schemeClr val="accent1"/>
              </a:buClr>
              <a:buSzPct val="70000"/>
              <a:buFont typeface="Wingdings" pitchFamily="2" charset="2"/>
              <a:buChar char=""/>
            </a:pPr>
            <a:endParaRPr lang="en-US" sz="2400" dirty="0"/>
          </a:p>
          <a:p>
            <a:pPr marL="273050" indent="-273050">
              <a:spcBef>
                <a:spcPts val="600"/>
              </a:spcBef>
              <a:buClr>
                <a:schemeClr val="accent1"/>
              </a:buClr>
              <a:buSzPct val="70000"/>
              <a:buFont typeface="Wingdings" pitchFamily="2" charset="2"/>
              <a:buChar char=""/>
            </a:pPr>
            <a:endParaRPr lang="en-US" sz="2400" dirty="0" smtClean="0"/>
          </a:p>
          <a:p>
            <a:pPr marL="273050" indent="-273050">
              <a:spcBef>
                <a:spcPts val="600"/>
              </a:spcBef>
              <a:buClr>
                <a:schemeClr val="accent1"/>
              </a:buClr>
              <a:buSzPct val="70000"/>
              <a:buFont typeface="Wingdings" pitchFamily="2" charset="2"/>
              <a:buChar char=""/>
            </a:pPr>
            <a:endParaRPr lang="en-US" sz="2400" dirty="0"/>
          </a:p>
          <a:p>
            <a:pPr marL="273050" indent="-273050">
              <a:spcBef>
                <a:spcPts val="600"/>
              </a:spcBef>
              <a:buClr>
                <a:schemeClr val="accent1"/>
              </a:buClr>
              <a:buSzPct val="70000"/>
              <a:buFont typeface="Wingdings" pitchFamily="2" charset="2"/>
              <a:buChar char=""/>
            </a:pPr>
            <a:endParaRPr lang="en-US" sz="2400" dirty="0" smtClean="0"/>
          </a:p>
          <a:p>
            <a:pPr>
              <a:spcBef>
                <a:spcPts val="600"/>
              </a:spcBef>
              <a:buClr>
                <a:schemeClr val="accent1"/>
              </a:buClr>
              <a:buSzPct val="70000"/>
            </a:pPr>
            <a:r>
              <a:rPr lang="en-US" sz="2400" dirty="0" smtClean="0"/>
              <a:t/>
            </a:r>
            <a:br>
              <a:rPr lang="en-US" sz="2400" dirty="0" smtClean="0"/>
            </a:br>
            <a:endParaRPr lang="en-US" sz="2400" dirty="0"/>
          </a:p>
        </p:txBody>
      </p:sp>
      <p:sp>
        <p:nvSpPr>
          <p:cNvPr id="3" name="Slide Number Placeholder 2"/>
          <p:cNvSpPr>
            <a:spLocks noGrp="1"/>
          </p:cNvSpPr>
          <p:nvPr>
            <p:ph type="sldNum" sz="quarter" idx="12"/>
          </p:nvPr>
        </p:nvSpPr>
        <p:spPr/>
        <p:txBody>
          <a:bodyPr/>
          <a:lstStyle/>
          <a:p>
            <a:pPr>
              <a:defRPr/>
            </a:pPr>
            <a:fld id="{C55A52E7-D374-428D-B709-2472987B2200}" type="slidenum">
              <a:rPr lang="en-US" smtClean="0"/>
              <a:pPr>
                <a:defRPr/>
              </a:pPr>
              <a:t>64</a:t>
            </a:fld>
            <a:endParaRPr lang="en-US"/>
          </a:p>
        </p:txBody>
      </p:sp>
      <p:pic>
        <p:nvPicPr>
          <p:cNvPr id="14338" name="Picture 2" descr=" \frac{H(X)}{\log_2 a} \leq \mathbb{E}S &lt; \frac{H(X)}{\log_2 a} +1 "/>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61137" y="4221088"/>
            <a:ext cx="4620513" cy="100811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lide Number Placeholder 2"/>
          <p:cNvSpPr txBox="1">
            <a:spLocks/>
          </p:cNvSpPr>
          <p:nvPr/>
        </p:nvSpPr>
        <p:spPr>
          <a:xfrm>
            <a:off x="8129588" y="5734050"/>
            <a:ext cx="609600" cy="520700"/>
          </a:xfrm>
          <a:prstGeom prst="rect">
            <a:avLst/>
          </a:prstGeom>
        </p:spPr>
        <p:txBody>
          <a:bodyPr vert="horz" anchor="ctr" anchorCtr="0"/>
          <a:lstStyle/>
          <a:p>
            <a:pPr marL="0" marR="0" lvl="0" indent="0" algn="ctr" defTabSz="914400" rtl="1" eaLnBrk="1" fontAlgn="base" latinLnBrk="0" hangingPunct="1">
              <a:lnSpc>
                <a:spcPct val="100000"/>
              </a:lnSpc>
              <a:spcBef>
                <a:spcPct val="0"/>
              </a:spcBef>
              <a:spcAft>
                <a:spcPct val="0"/>
              </a:spcAft>
              <a:buClrTx/>
              <a:buSzTx/>
              <a:buFontTx/>
              <a:buNone/>
              <a:tabLst/>
              <a:defRPr/>
            </a:pPr>
            <a:fld id="{D59C6AC8-114A-488B-81F2-16399EF3E979}" type="slidenum">
              <a:rPr kumimoji="0" lang="he-IL" sz="1200" b="1" i="0" u="none" strike="noStrike" kern="1200" cap="none" spc="0" normalizeH="0" baseline="0" noProof="0" smtClean="0">
                <a:ln>
                  <a:noFill/>
                </a:ln>
                <a:solidFill>
                  <a:schemeClr val="bg1"/>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64</a:t>
            </a:fld>
            <a:endParaRPr kumimoji="0" lang="en-US" sz="1200" b="1" i="0" u="none" strike="noStrike" kern="1200" cap="none" spc="0" normalizeH="0" baseline="0" noProof="0" dirty="0">
              <a:ln>
                <a:noFill/>
              </a:ln>
              <a:solidFill>
                <a:schemeClr val="bg1"/>
              </a:solidFill>
              <a:effectLst/>
              <a:uLnTx/>
              <a:uFillTx/>
              <a:latin typeface="Times New Roman" pitchFamily="18" charset="0"/>
              <a:ea typeface="+mn-ea"/>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dirty="0" smtClean="0"/>
              <a:t>What’s involved</a:t>
            </a:r>
            <a:endParaRPr lang="en-US" dirty="0"/>
          </a:p>
        </p:txBody>
      </p:sp>
      <p:sp>
        <p:nvSpPr>
          <p:cNvPr id="27652" name="Text Box 8"/>
          <p:cNvSpPr txBox="1">
            <a:spLocks noChangeArrowheads="1"/>
          </p:cNvSpPr>
          <p:nvPr/>
        </p:nvSpPr>
        <p:spPr bwMode="auto">
          <a:xfrm>
            <a:off x="4432300" y="2284413"/>
            <a:ext cx="2133600" cy="957262"/>
          </a:xfrm>
          <a:prstGeom prst="rect">
            <a:avLst/>
          </a:prstGeom>
          <a:noFill/>
          <a:ln w="12700">
            <a:noFill/>
            <a:miter lim="800000"/>
            <a:headEnd type="none" w="sm" len="sm"/>
            <a:tailEnd type="none" w="sm" len="sm"/>
          </a:ln>
        </p:spPr>
        <p:txBody>
          <a:bodyPr lIns="0" rIns="0">
            <a:spAutoFit/>
          </a:bodyPr>
          <a:lstStyle/>
          <a:p>
            <a:pPr algn="r" rtl="1" eaLnBrk="0" hangingPunct="0">
              <a:spcBef>
                <a:spcPct val="50000"/>
              </a:spcBef>
            </a:pPr>
            <a:r>
              <a:rPr lang="en-US"/>
              <a:t>Machine Learning/</a:t>
            </a:r>
          </a:p>
          <a:p>
            <a:pPr algn="ctr" rtl="1" eaLnBrk="0" hangingPunct="0">
              <a:spcBef>
                <a:spcPct val="15000"/>
              </a:spcBef>
            </a:pPr>
            <a:r>
              <a:rPr lang="en-US"/>
              <a:t>Pattern </a:t>
            </a:r>
            <a:br>
              <a:rPr lang="en-US"/>
            </a:br>
            <a:r>
              <a:rPr lang="en-US"/>
              <a:t> Recognition</a:t>
            </a:r>
          </a:p>
        </p:txBody>
      </p:sp>
      <p:grpSp>
        <p:nvGrpSpPr>
          <p:cNvPr id="3" name="Group 12"/>
          <p:cNvGrpSpPr>
            <a:grpSpLocks/>
          </p:cNvGrpSpPr>
          <p:nvPr/>
        </p:nvGrpSpPr>
        <p:grpSpPr bwMode="auto">
          <a:xfrm>
            <a:off x="2438400" y="1905000"/>
            <a:ext cx="4419600" cy="4165600"/>
            <a:chOff x="1680" y="1056"/>
            <a:chExt cx="2352" cy="2384"/>
          </a:xfrm>
        </p:grpSpPr>
        <p:sp>
          <p:nvSpPr>
            <p:cNvPr id="27655" name="Oval 5"/>
            <p:cNvSpPr>
              <a:spLocks noChangeArrowheads="1"/>
            </p:cNvSpPr>
            <p:nvPr/>
          </p:nvSpPr>
          <p:spPr bwMode="auto">
            <a:xfrm>
              <a:off x="2112" y="2112"/>
              <a:ext cx="1296" cy="1328"/>
            </a:xfrm>
            <a:prstGeom prst="ellipse">
              <a:avLst/>
            </a:prstGeom>
            <a:solidFill>
              <a:schemeClr val="accent2"/>
            </a:solidFill>
            <a:ln w="12700">
              <a:solidFill>
                <a:schemeClr val="tx1"/>
              </a:solidFill>
              <a:round/>
              <a:headEnd type="none" w="sm" len="sm"/>
              <a:tailEnd type="none" w="sm" len="sm"/>
            </a:ln>
          </p:spPr>
          <p:txBody>
            <a:bodyPr wrap="none" anchor="ctr"/>
            <a:lstStyle/>
            <a:p>
              <a:pPr algn="r" rtl="1"/>
              <a:endParaRPr lang="en-US"/>
            </a:p>
          </p:txBody>
        </p:sp>
        <p:sp>
          <p:nvSpPr>
            <p:cNvPr id="27656" name="Oval 6"/>
            <p:cNvSpPr>
              <a:spLocks noChangeArrowheads="1"/>
            </p:cNvSpPr>
            <p:nvPr/>
          </p:nvSpPr>
          <p:spPr bwMode="auto">
            <a:xfrm>
              <a:off x="1680" y="1056"/>
              <a:ext cx="1296" cy="1328"/>
            </a:xfrm>
            <a:prstGeom prst="ellipse">
              <a:avLst/>
            </a:prstGeom>
            <a:solidFill>
              <a:srgbClr val="CC3300"/>
            </a:solidFill>
            <a:ln w="12700">
              <a:solidFill>
                <a:schemeClr val="tx1"/>
              </a:solidFill>
              <a:round/>
              <a:headEnd type="none" w="sm" len="sm"/>
              <a:tailEnd type="none" w="sm" len="sm"/>
            </a:ln>
          </p:spPr>
          <p:txBody>
            <a:bodyPr wrap="none" anchor="ctr"/>
            <a:lstStyle/>
            <a:p>
              <a:pPr algn="r" rtl="1"/>
              <a:endParaRPr lang="en-US"/>
            </a:p>
          </p:txBody>
        </p:sp>
        <p:sp>
          <p:nvSpPr>
            <p:cNvPr id="27657" name="Oval 7"/>
            <p:cNvSpPr>
              <a:spLocks noChangeArrowheads="1"/>
            </p:cNvSpPr>
            <p:nvPr/>
          </p:nvSpPr>
          <p:spPr bwMode="auto">
            <a:xfrm>
              <a:off x="2736" y="1104"/>
              <a:ext cx="1296" cy="1328"/>
            </a:xfrm>
            <a:prstGeom prst="ellipse">
              <a:avLst/>
            </a:prstGeom>
            <a:solidFill>
              <a:schemeClr val="accent1"/>
            </a:solidFill>
            <a:ln w="12700">
              <a:solidFill>
                <a:schemeClr val="tx1"/>
              </a:solidFill>
              <a:round/>
              <a:headEnd type="none" w="sm" len="sm"/>
              <a:tailEnd type="none" w="sm" len="sm"/>
            </a:ln>
          </p:spPr>
          <p:txBody>
            <a:bodyPr wrap="none" anchor="ctr"/>
            <a:lstStyle/>
            <a:p>
              <a:pPr algn="ctr" rtl="1"/>
              <a:r>
                <a:rPr lang="en-US" b="1"/>
                <a:t>Machine learning</a:t>
              </a:r>
            </a:p>
            <a:p>
              <a:pPr algn="ctr" rtl="1"/>
              <a:r>
                <a:rPr lang="en-US" b="1"/>
                <a:t>Pattern recognition</a:t>
              </a:r>
            </a:p>
            <a:p>
              <a:pPr algn="ctr" rtl="1"/>
              <a:endParaRPr lang="en-US"/>
            </a:p>
          </p:txBody>
        </p:sp>
        <p:sp>
          <p:nvSpPr>
            <p:cNvPr id="27658" name="Text Box 9"/>
            <p:cNvSpPr txBox="1">
              <a:spLocks noChangeArrowheads="1"/>
            </p:cNvSpPr>
            <p:nvPr/>
          </p:nvSpPr>
          <p:spPr bwMode="auto">
            <a:xfrm>
              <a:off x="1824" y="1430"/>
              <a:ext cx="864" cy="367"/>
            </a:xfrm>
            <a:prstGeom prst="rect">
              <a:avLst/>
            </a:prstGeom>
            <a:noFill/>
            <a:ln w="12700">
              <a:noFill/>
              <a:miter lim="800000"/>
              <a:headEnd type="none" w="sm" len="sm"/>
              <a:tailEnd type="none" w="sm" len="sm"/>
            </a:ln>
          </p:spPr>
          <p:txBody>
            <a:bodyPr>
              <a:spAutoFit/>
            </a:bodyPr>
            <a:lstStyle/>
            <a:p>
              <a:pPr algn="ctr" rtl="1" eaLnBrk="0" hangingPunct="0">
                <a:spcBef>
                  <a:spcPct val="50000"/>
                </a:spcBef>
              </a:pPr>
              <a:r>
                <a:rPr lang="en-US" b="1"/>
                <a:t>Statistics/</a:t>
              </a:r>
              <a:br>
                <a:rPr lang="en-US" b="1"/>
              </a:br>
              <a:r>
                <a:rPr lang="en-US" b="1"/>
                <a:t>AI</a:t>
              </a:r>
            </a:p>
          </p:txBody>
        </p:sp>
        <p:sp>
          <p:nvSpPr>
            <p:cNvPr id="27659" name="Oval 10"/>
            <p:cNvSpPr>
              <a:spLocks noChangeArrowheads="1"/>
            </p:cNvSpPr>
            <p:nvPr/>
          </p:nvSpPr>
          <p:spPr bwMode="auto">
            <a:xfrm>
              <a:off x="2304" y="1824"/>
              <a:ext cx="948" cy="972"/>
            </a:xfrm>
            <a:prstGeom prst="ellipse">
              <a:avLst/>
            </a:prstGeom>
            <a:solidFill>
              <a:srgbClr val="66CCFF"/>
            </a:solidFill>
            <a:ln w="12700">
              <a:solidFill>
                <a:schemeClr val="tx1"/>
              </a:solidFill>
              <a:round/>
              <a:headEnd type="none" w="sm" len="sm"/>
              <a:tailEnd type="none" w="sm" len="sm"/>
            </a:ln>
          </p:spPr>
          <p:txBody>
            <a:bodyPr wrap="none" anchor="ctr"/>
            <a:lstStyle/>
            <a:p>
              <a:pPr algn="ctr" rtl="1" eaLnBrk="0" hangingPunct="0"/>
              <a:r>
                <a:rPr lang="en-US" b="1"/>
                <a:t>Data Mining</a:t>
              </a:r>
            </a:p>
          </p:txBody>
        </p:sp>
        <p:sp>
          <p:nvSpPr>
            <p:cNvPr id="27660" name="Text Box 11"/>
            <p:cNvSpPr txBox="1">
              <a:spLocks noChangeArrowheads="1"/>
            </p:cNvSpPr>
            <p:nvPr/>
          </p:nvSpPr>
          <p:spPr bwMode="auto">
            <a:xfrm>
              <a:off x="2400" y="2832"/>
              <a:ext cx="912" cy="367"/>
            </a:xfrm>
            <a:prstGeom prst="rect">
              <a:avLst/>
            </a:prstGeom>
            <a:noFill/>
            <a:ln w="12700">
              <a:noFill/>
              <a:miter lim="800000"/>
              <a:headEnd type="none" w="sm" len="sm"/>
              <a:tailEnd type="none" w="sm" len="sm"/>
            </a:ln>
          </p:spPr>
          <p:txBody>
            <a:bodyPr>
              <a:spAutoFit/>
            </a:bodyPr>
            <a:lstStyle/>
            <a:p>
              <a:pPr algn="r" rtl="1" eaLnBrk="0" hangingPunct="0">
                <a:spcBef>
                  <a:spcPct val="50000"/>
                </a:spcBef>
              </a:pPr>
              <a:r>
                <a:rPr lang="en-US" b="1"/>
                <a:t>Database systems</a:t>
              </a:r>
            </a:p>
          </p:txBody>
        </p:sp>
      </p:gr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7</a:t>
            </a:fld>
            <a:endParaRPr lang="en-US" dirty="0"/>
          </a:p>
        </p:txBody>
      </p:sp>
    </p:spTree>
    <p:extLst>
      <p:ext uri="{BB962C8B-B14F-4D97-AF65-F5344CB8AC3E}">
        <p14:creationId xmlns:p14="http://schemas.microsoft.com/office/powerpoint/2010/main" xmlns="" val="1273287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en-US" dirty="0" smtClean="0"/>
              <a:t>Why Data Mining?</a:t>
            </a:r>
            <a:endParaRPr lang="en-US" dirty="0"/>
          </a:p>
        </p:txBody>
      </p:sp>
      <p:sp>
        <p:nvSpPr>
          <p:cNvPr id="25603" name="Rectangle 3"/>
          <p:cNvSpPr>
            <a:spLocks noGrp="1" noChangeArrowheads="1"/>
          </p:cNvSpPr>
          <p:nvPr>
            <p:ph type="body" idx="1"/>
          </p:nvPr>
        </p:nvSpPr>
        <p:spPr>
          <a:xfrm>
            <a:off x="457200" y="1600200"/>
            <a:ext cx="7467600" cy="4873625"/>
          </a:xfrm>
        </p:spPr>
        <p:txBody>
          <a:bodyPr/>
          <a:lstStyle/>
          <a:p>
            <a:pPr eaLnBrk="1" hangingPunct="1"/>
            <a:r>
              <a:rPr lang="en-US" dirty="0" smtClean="0">
                <a:cs typeface="Times New Roman" pitchFamily="18" charset="0"/>
              </a:rPr>
              <a:t>Huge amounts of data being collected and warehoused</a:t>
            </a:r>
          </a:p>
          <a:p>
            <a:pPr lvl="1" eaLnBrk="1" hangingPunct="1"/>
            <a:r>
              <a:rPr lang="en-US" dirty="0" smtClean="0">
                <a:cs typeface="Times New Roman" pitchFamily="18" charset="0"/>
              </a:rPr>
              <a:t>Walmart records 20 millions per day</a:t>
            </a:r>
          </a:p>
          <a:p>
            <a:pPr lvl="1" eaLnBrk="1" hangingPunct="1"/>
            <a:r>
              <a:rPr lang="en-US" dirty="0" smtClean="0">
                <a:cs typeface="Times New Roman" pitchFamily="18" charset="0"/>
              </a:rPr>
              <a:t>Health care transactions: multi-GB databases</a:t>
            </a:r>
          </a:p>
          <a:p>
            <a:pPr lvl="1" eaLnBrk="1" hangingPunct="1"/>
            <a:r>
              <a:rPr lang="en-US" dirty="0" smtClean="0">
                <a:cs typeface="Times New Roman" pitchFamily="18" charset="0"/>
              </a:rPr>
              <a:t>Mobil Oil: geological data of over 100 TB</a:t>
            </a:r>
          </a:p>
          <a:p>
            <a:pPr eaLnBrk="1" hangingPunct="1"/>
            <a:r>
              <a:rPr lang="en-US" dirty="0" smtClean="0">
                <a:cs typeface="Times New Roman" pitchFamily="18" charset="0"/>
              </a:rPr>
              <a:t>Competitive pressure</a:t>
            </a:r>
          </a:p>
          <a:p>
            <a:pPr lvl="1" eaLnBrk="1" hangingPunct="1"/>
            <a:r>
              <a:rPr lang="en-US" dirty="0" smtClean="0">
                <a:cs typeface="Times New Roman" pitchFamily="18" charset="0"/>
              </a:rPr>
              <a:t>Gain an edge by providing improved, customized services</a:t>
            </a:r>
          </a:p>
          <a:p>
            <a:pPr marL="366713" lvl="1" indent="0" eaLnBrk="1" hangingPunct="1">
              <a:buNone/>
            </a:pPr>
            <a:endParaRPr lang="en-US" dirty="0" smtClean="0">
              <a:cs typeface="Times New Roman" pitchFamily="18" charset="0"/>
            </a:endParaRPr>
          </a:p>
        </p:txBody>
      </p:sp>
      <p:sp>
        <p:nvSpPr>
          <p:cNvPr id="2" name="Slide Number Placeholder 1"/>
          <p:cNvSpPr>
            <a:spLocks noGrp="1"/>
          </p:cNvSpPr>
          <p:nvPr>
            <p:ph type="sldNum" sz="quarter" idx="11"/>
          </p:nvPr>
        </p:nvSpPr>
        <p:spPr/>
        <p:txBody>
          <a:bodyPr/>
          <a:lstStyle/>
          <a:p>
            <a:pPr>
              <a:defRPr/>
            </a:pPr>
            <a:fld id="{D59C6AC8-114A-488B-81F2-16399EF3E979}" type="slidenum">
              <a:rPr lang="he-IL" smtClean="0"/>
              <a:pPr>
                <a:defRPr/>
              </a:pPr>
              <a:t>8</a:t>
            </a:fld>
            <a:endParaRPr lang="en-US" dirty="0"/>
          </a:p>
        </p:txBody>
      </p:sp>
    </p:spTree>
    <p:extLst>
      <p:ext uri="{BB962C8B-B14F-4D97-AF65-F5344CB8AC3E}">
        <p14:creationId xmlns:p14="http://schemas.microsoft.com/office/powerpoint/2010/main" xmlns="" val="4015702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Lots and lots of data</a:t>
            </a:r>
            <a:endParaRPr lang="en-US" dirty="0"/>
          </a:p>
        </p:txBody>
      </p:sp>
      <p:sp>
        <p:nvSpPr>
          <p:cNvPr id="26627" name="Content Placeholder 2"/>
          <p:cNvSpPr>
            <a:spLocks noGrp="1"/>
          </p:cNvSpPr>
          <p:nvPr>
            <p:ph sz="quarter" idx="1"/>
          </p:nvPr>
        </p:nvSpPr>
        <p:spPr>
          <a:xfrm>
            <a:off x="457200" y="1600200"/>
            <a:ext cx="7467600" cy="4873625"/>
          </a:xfrm>
        </p:spPr>
        <p:txBody>
          <a:bodyPr/>
          <a:lstStyle/>
          <a:p>
            <a:pPr eaLnBrk="1" hangingPunct="1">
              <a:lnSpc>
                <a:spcPct val="90000"/>
              </a:lnSpc>
            </a:pPr>
            <a:r>
              <a:rPr lang="en-US" dirty="0" smtClean="0">
                <a:cs typeface="Times New Roman" pitchFamily="18" charset="0"/>
              </a:rPr>
              <a:t>Credit card transactions</a:t>
            </a:r>
          </a:p>
          <a:p>
            <a:pPr eaLnBrk="1" hangingPunct="1">
              <a:lnSpc>
                <a:spcPct val="90000"/>
              </a:lnSpc>
            </a:pPr>
            <a:r>
              <a:rPr lang="en-US" dirty="0" smtClean="0">
                <a:cs typeface="Times New Roman" pitchFamily="18" charset="0"/>
              </a:rPr>
              <a:t>Shopping lists</a:t>
            </a:r>
          </a:p>
          <a:p>
            <a:pPr eaLnBrk="1" hangingPunct="1">
              <a:lnSpc>
                <a:spcPct val="90000"/>
              </a:lnSpc>
            </a:pPr>
            <a:r>
              <a:rPr lang="en-US" dirty="0" err="1" smtClean="0">
                <a:cs typeface="Times New Roman" pitchFamily="18" charset="0"/>
              </a:rPr>
              <a:t>Algo</a:t>
            </a:r>
            <a:r>
              <a:rPr lang="en-US" dirty="0" smtClean="0">
                <a:cs typeface="Times New Roman" pitchFamily="18" charset="0"/>
              </a:rPr>
              <a:t> trading</a:t>
            </a:r>
          </a:p>
          <a:p>
            <a:pPr eaLnBrk="1" hangingPunct="1">
              <a:lnSpc>
                <a:spcPct val="90000"/>
              </a:lnSpc>
            </a:pPr>
            <a:r>
              <a:rPr lang="en-US" dirty="0" smtClean="0">
                <a:cs typeface="Times New Roman" pitchFamily="18" charset="0"/>
              </a:rPr>
              <a:t>Movies/books/music preferences</a:t>
            </a:r>
          </a:p>
          <a:p>
            <a:pPr eaLnBrk="1" hangingPunct="1">
              <a:lnSpc>
                <a:spcPct val="90000"/>
              </a:lnSpc>
            </a:pPr>
            <a:r>
              <a:rPr lang="en-US" dirty="0" smtClean="0">
                <a:cs typeface="Times New Roman" pitchFamily="18" charset="0"/>
              </a:rPr>
              <a:t>CRM – behaviors of costumers</a:t>
            </a:r>
          </a:p>
          <a:p>
            <a:pPr eaLnBrk="1" hangingPunct="1">
              <a:lnSpc>
                <a:spcPct val="90000"/>
              </a:lnSpc>
            </a:pPr>
            <a:r>
              <a:rPr lang="en-US" dirty="0" smtClean="0">
                <a:cs typeface="Times New Roman" pitchFamily="18" charset="0"/>
              </a:rPr>
              <a:t>Behavior of viruses and germs</a:t>
            </a:r>
          </a:p>
          <a:p>
            <a:pPr eaLnBrk="1" hangingPunct="1">
              <a:lnSpc>
                <a:spcPct val="90000"/>
              </a:lnSpc>
            </a:pPr>
            <a:r>
              <a:rPr lang="en-US" dirty="0" smtClean="0">
                <a:cs typeface="Times New Roman" pitchFamily="18" charset="0"/>
              </a:rPr>
              <a:t>Behavior of cancer cells</a:t>
            </a:r>
          </a:p>
          <a:p>
            <a:pPr eaLnBrk="1" hangingPunct="1">
              <a:lnSpc>
                <a:spcPct val="90000"/>
              </a:lnSpc>
            </a:pPr>
            <a:r>
              <a:rPr lang="en-US" dirty="0" smtClean="0">
                <a:cs typeface="Times New Roman" pitchFamily="18" charset="0"/>
              </a:rPr>
              <a:t>Communication patterns (terror cells) </a:t>
            </a:r>
          </a:p>
          <a:p>
            <a:pPr eaLnBrk="1" hangingPunct="1"/>
            <a:endParaRPr lang="en-US" dirty="0" smtClean="0">
              <a:cs typeface="Times New Roman" pitchFamily="18" charset="0"/>
            </a:endParaRPr>
          </a:p>
        </p:txBody>
      </p:sp>
      <p:sp>
        <p:nvSpPr>
          <p:cNvPr id="3" name="Slide Number Placeholder 2"/>
          <p:cNvSpPr>
            <a:spLocks noGrp="1"/>
          </p:cNvSpPr>
          <p:nvPr>
            <p:ph type="sldNum" sz="quarter" idx="11"/>
          </p:nvPr>
        </p:nvSpPr>
        <p:spPr/>
        <p:txBody>
          <a:bodyPr/>
          <a:lstStyle/>
          <a:p>
            <a:pPr>
              <a:defRPr/>
            </a:pPr>
            <a:fld id="{D59C6AC8-114A-488B-81F2-16399EF3E979}" type="slidenum">
              <a:rPr lang="he-IL" smtClean="0"/>
              <a:pPr>
                <a:defRPr/>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0</TotalTime>
  <Words>3030</Words>
  <Application>Microsoft Office PowerPoint</Application>
  <PresentationFormat>On-screen Show (4:3)</PresentationFormat>
  <Paragraphs>668</Paragraphs>
  <Slides>64</Slides>
  <Notes>50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64</vt:i4>
      </vt:variant>
    </vt:vector>
  </HeadingPairs>
  <TitlesOfParts>
    <vt:vector size="68" baseType="lpstr">
      <vt:lpstr>Oriel</vt:lpstr>
      <vt:lpstr>Document</vt:lpstr>
      <vt:lpstr>VISIO</vt:lpstr>
      <vt:lpstr>Equation</vt:lpstr>
      <vt:lpstr>Data Mining – Meeting 1</vt:lpstr>
      <vt:lpstr>Agenda</vt:lpstr>
      <vt:lpstr>Me</vt:lpstr>
      <vt:lpstr>Help and Support</vt:lpstr>
      <vt:lpstr>Requirements</vt:lpstr>
      <vt:lpstr>Data Mining</vt:lpstr>
      <vt:lpstr>What’s involved</vt:lpstr>
      <vt:lpstr>Why Data Mining?</vt:lpstr>
      <vt:lpstr>Lots and lots of data</vt:lpstr>
      <vt:lpstr>The Facts Gap</vt:lpstr>
      <vt:lpstr>KDD – Knowledge Discovery In Databases</vt:lpstr>
      <vt:lpstr>The KDD process</vt:lpstr>
      <vt:lpstr>KDD Basic Steps</vt:lpstr>
      <vt:lpstr>KDD Basic Steps</vt:lpstr>
      <vt:lpstr>KDD Basic Steps</vt:lpstr>
      <vt:lpstr>Efforts For Each Data Mining Step</vt:lpstr>
      <vt:lpstr>Issues And Challenges</vt:lpstr>
      <vt:lpstr>Issues And Challenges</vt:lpstr>
      <vt:lpstr>What type of knowledge?</vt:lpstr>
      <vt:lpstr>Types of DM Tasks</vt:lpstr>
      <vt:lpstr>Classification: Definition</vt:lpstr>
      <vt:lpstr>Classification Example</vt:lpstr>
      <vt:lpstr>Classification: Application 1</vt:lpstr>
      <vt:lpstr>Classification: Application 2</vt:lpstr>
      <vt:lpstr>Classification: Application 3</vt:lpstr>
      <vt:lpstr>Classifying Galaxies</vt:lpstr>
      <vt:lpstr>Regression</vt:lpstr>
      <vt:lpstr>Linear Regression</vt:lpstr>
      <vt:lpstr>Association Rule Discovery: Definition</vt:lpstr>
      <vt:lpstr>Clustering Definition</vt:lpstr>
      <vt:lpstr>Illustrating Clustering</vt:lpstr>
      <vt:lpstr>Clustering: Application 1</vt:lpstr>
      <vt:lpstr>Clustering: Application 2</vt:lpstr>
      <vt:lpstr>Illustrating Document Clustering</vt:lpstr>
      <vt:lpstr>Clustering of S&amp;P 500 Stock Data</vt:lpstr>
      <vt:lpstr>Deviation/Anomaly Detection</vt:lpstr>
      <vt:lpstr>TOP-10 ALGORITHMS</vt:lpstr>
      <vt:lpstr>DATA WAREHOUSE</vt:lpstr>
      <vt:lpstr>DATA WAREHOUSE</vt:lpstr>
      <vt:lpstr>OLTP vs. OLAP</vt:lpstr>
      <vt:lpstr>OLTP vs. OLAP</vt:lpstr>
      <vt:lpstr>OLAP Data Cube</vt:lpstr>
      <vt:lpstr>OLAP Data Cube</vt:lpstr>
      <vt:lpstr>TYPICAL OLAP OPERATIONS</vt:lpstr>
      <vt:lpstr>TYPICAL OLAP OPERATIONS</vt:lpstr>
      <vt:lpstr>WEKA</vt:lpstr>
      <vt:lpstr>Weka</vt:lpstr>
      <vt:lpstr>Classic Data Sets</vt:lpstr>
      <vt:lpstr>Information Theory</vt:lpstr>
      <vt:lpstr>Information and Uncertainty</vt:lpstr>
      <vt:lpstr>Information and Uncertainty</vt:lpstr>
      <vt:lpstr>Entropy</vt:lpstr>
      <vt:lpstr>Properties Of Entropy</vt:lpstr>
      <vt:lpstr>The Binary Case</vt:lpstr>
      <vt:lpstr>The entropy of a fair dice roll?</vt:lpstr>
      <vt:lpstr>Conditional Entropy</vt:lpstr>
      <vt:lpstr>Conditional Entropy</vt:lpstr>
      <vt:lpstr>Entropy H(*)</vt:lpstr>
      <vt:lpstr>Specific Conditional Entropy H(Y|X=v)</vt:lpstr>
      <vt:lpstr>Conditional Entropy H(Y|X)</vt:lpstr>
      <vt:lpstr>Conditional Entropy</vt:lpstr>
      <vt:lpstr>Mutual Information</vt:lpstr>
      <vt:lpstr> Mutual Information</vt:lpstr>
      <vt:lpstr>Entropy and compression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1</cp:revision>
  <cp:lastPrinted>1601-01-01T00:00:00Z</cp:lastPrinted>
  <dcterms:created xsi:type="dcterms:W3CDTF">1601-01-01T00:00:00Z</dcterms:created>
  <dcterms:modified xsi:type="dcterms:W3CDTF">2014-03-02T21:10:09Z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LCID">
    <vt:i4>1037</vt:i4>
  </property>
</Properties>
</file>